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2.xml" ContentType="application/vnd.openxmlformats-officedocument.drawingml.chartshapes+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notesSlides/notesSlide20.xml" ContentType="application/vnd.openxmlformats-officedocument.presentationml.notesSlide+xml"/>
  <Override PartName="/ppt/tags/tag8.xml" ContentType="application/vnd.openxmlformats-officedocument.presentationml.tags+xml"/>
  <Override PartName="/ppt/notesSlides/notesSlide21.xml" ContentType="application/vnd.openxmlformats-officedocument.presentationml.notesSlide+xml"/>
  <Override PartName="/ppt/tags/tag9.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10.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11.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ags/tag12.xml" ContentType="application/vnd.openxmlformats-officedocument.presentationml.tag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36"/>
  </p:notesMasterIdLst>
  <p:sldIdLst>
    <p:sldId id="256" r:id="rId3"/>
    <p:sldId id="257" r:id="rId4"/>
    <p:sldId id="287" r:id="rId5"/>
    <p:sldId id="289" r:id="rId6"/>
    <p:sldId id="288" r:id="rId7"/>
    <p:sldId id="260" r:id="rId8"/>
    <p:sldId id="300" r:id="rId9"/>
    <p:sldId id="290" r:id="rId10"/>
    <p:sldId id="302" r:id="rId11"/>
    <p:sldId id="266" r:id="rId12"/>
    <p:sldId id="262" r:id="rId13"/>
    <p:sldId id="263" r:id="rId14"/>
    <p:sldId id="306" r:id="rId15"/>
    <p:sldId id="264" r:id="rId16"/>
    <p:sldId id="265" r:id="rId17"/>
    <p:sldId id="303" r:id="rId18"/>
    <p:sldId id="299" r:id="rId19"/>
    <p:sldId id="304" r:id="rId20"/>
    <p:sldId id="273" r:id="rId21"/>
    <p:sldId id="274" r:id="rId22"/>
    <p:sldId id="308" r:id="rId23"/>
    <p:sldId id="277" r:id="rId24"/>
    <p:sldId id="276" r:id="rId25"/>
    <p:sldId id="291" r:id="rId26"/>
    <p:sldId id="285" r:id="rId27"/>
    <p:sldId id="307" r:id="rId28"/>
    <p:sldId id="293" r:id="rId29"/>
    <p:sldId id="305" r:id="rId30"/>
    <p:sldId id="294" r:id="rId31"/>
    <p:sldId id="295" r:id="rId32"/>
    <p:sldId id="10705243" r:id="rId33"/>
    <p:sldId id="296" r:id="rId34"/>
    <p:sldId id="301" r:id="rId3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D38"/>
    <a:srgbClr val="018C42"/>
    <a:srgbClr val="D1EADD"/>
    <a:srgbClr val="BBBE33"/>
    <a:srgbClr val="EFF8F3"/>
    <a:srgbClr val="B9946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浅色样式 2 - 强调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8D230F3-CF80-4859-8CE7-A43EE81993B5}" styleName="浅色样式 1 - 强调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9" d="100"/>
          <a:sy n="59" d="100"/>
        </p:scale>
        <p:origin x="940"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754E9A"/>
            </a:solidFill>
          </c:spPr>
          <c:dPt>
            <c:idx val="0"/>
            <c:bubble3D val="0"/>
            <c:spPr>
              <a:solidFill>
                <a:srgbClr val="018C42"/>
              </a:solidFill>
              <a:ln w="19050">
                <a:solidFill>
                  <a:schemeClr val="lt1"/>
                </a:solidFill>
              </a:ln>
              <a:effectLst/>
            </c:spPr>
            <c:extLst>
              <c:ext xmlns:c16="http://schemas.microsoft.com/office/drawing/2014/chart" uri="{C3380CC4-5D6E-409C-BE32-E72D297353CC}">
                <c16:uniqueId val="{00000001-5C5D-4AA4-93F1-B2DB25590BE0}"/>
              </c:ext>
            </c:extLst>
          </c:dPt>
          <c:dPt>
            <c:idx val="1"/>
            <c:bubble3D val="0"/>
            <c:spPr>
              <a:solidFill>
                <a:schemeClr val="bg1">
                  <a:lumMod val="75000"/>
                </a:schemeClr>
              </a:solidFill>
              <a:ln w="19050">
                <a:solidFill>
                  <a:schemeClr val="lt1"/>
                </a:solidFill>
              </a:ln>
              <a:effectLst/>
            </c:spPr>
            <c:extLst>
              <c:ext xmlns:c16="http://schemas.microsoft.com/office/drawing/2014/chart" uri="{C3380CC4-5D6E-409C-BE32-E72D297353CC}">
                <c16:uniqueId val="{00000003-5C5D-4AA4-93F1-B2DB25590BE0}"/>
              </c:ext>
            </c:extLst>
          </c:dPt>
          <c:cat>
            <c:strRef>
              <c:f>Sheet1!$A$2:$A$3</c:f>
              <c:strCache>
                <c:ptCount val="2"/>
                <c:pt idx="0">
                  <c:v>第一季度</c:v>
                </c:pt>
                <c:pt idx="1">
                  <c:v>第二季度</c:v>
                </c:pt>
              </c:strCache>
            </c:strRef>
          </c:cat>
          <c:val>
            <c:numRef>
              <c:f>Sheet1!$B$2:$B$3</c:f>
              <c:numCache>
                <c:formatCode>General</c:formatCode>
                <c:ptCount val="2"/>
                <c:pt idx="0">
                  <c:v>7.4</c:v>
                </c:pt>
                <c:pt idx="1">
                  <c:v>92.6</c:v>
                </c:pt>
              </c:numCache>
            </c:numRef>
          </c:val>
          <c:extLst>
            <c:ext xmlns:c16="http://schemas.microsoft.com/office/drawing/2014/chart" uri="{C3380CC4-5D6E-409C-BE32-E72D297353CC}">
              <c16:uniqueId val="{00000004-5C5D-4AA4-93F1-B2DB25590BE0}"/>
            </c:ext>
          </c:extLst>
        </c:ser>
        <c:dLbls>
          <c:showLegendKey val="0"/>
          <c:showVal val="0"/>
          <c:showCatName val="0"/>
          <c:showSerName val="0"/>
          <c:showPercent val="0"/>
          <c:showBubbleSize val="0"/>
          <c:showLeaderLines val="1"/>
        </c:dLbls>
        <c:firstSliceAng val="0"/>
        <c:holeSize val="67"/>
      </c:doughnutChart>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endParaRPr lang="zh-CN"/>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754E9A"/>
            </a:solidFill>
          </c:spPr>
          <c:dPt>
            <c:idx val="0"/>
            <c:bubble3D val="0"/>
            <c:spPr>
              <a:solidFill>
                <a:srgbClr val="018C42"/>
              </a:solidFill>
              <a:ln w="19050">
                <a:solidFill>
                  <a:schemeClr val="lt1"/>
                </a:solidFill>
              </a:ln>
              <a:effectLst/>
            </c:spPr>
            <c:extLst>
              <c:ext xmlns:c16="http://schemas.microsoft.com/office/drawing/2014/chart" uri="{C3380CC4-5D6E-409C-BE32-E72D297353CC}">
                <c16:uniqueId val="{00000001-AE6A-4AA1-ADB0-F5B4843F2AE2}"/>
              </c:ext>
            </c:extLst>
          </c:dPt>
          <c:dPt>
            <c:idx val="1"/>
            <c:bubble3D val="0"/>
            <c:spPr>
              <a:solidFill>
                <a:schemeClr val="bg1">
                  <a:lumMod val="75000"/>
                </a:schemeClr>
              </a:solidFill>
              <a:ln w="19050">
                <a:solidFill>
                  <a:schemeClr val="lt1"/>
                </a:solidFill>
              </a:ln>
              <a:effectLst/>
            </c:spPr>
            <c:extLst>
              <c:ext xmlns:c16="http://schemas.microsoft.com/office/drawing/2014/chart" uri="{C3380CC4-5D6E-409C-BE32-E72D297353CC}">
                <c16:uniqueId val="{00000003-AE6A-4AA1-ADB0-F5B4843F2AE2}"/>
              </c:ext>
            </c:extLst>
          </c:dPt>
          <c:cat>
            <c:strRef>
              <c:f>Sheet1!$A$2:$A$3</c:f>
              <c:strCache>
                <c:ptCount val="2"/>
                <c:pt idx="0">
                  <c:v>第一季度</c:v>
                </c:pt>
                <c:pt idx="1">
                  <c:v>第二季度</c:v>
                </c:pt>
              </c:strCache>
            </c:strRef>
          </c:cat>
          <c:val>
            <c:numRef>
              <c:f>Sheet1!$B$2:$B$3</c:f>
              <c:numCache>
                <c:formatCode>General</c:formatCode>
                <c:ptCount val="2"/>
                <c:pt idx="0">
                  <c:v>4.0999999999999996</c:v>
                </c:pt>
                <c:pt idx="1">
                  <c:v>95.9</c:v>
                </c:pt>
              </c:numCache>
            </c:numRef>
          </c:val>
          <c:extLst>
            <c:ext xmlns:c16="http://schemas.microsoft.com/office/drawing/2014/chart" uri="{C3380CC4-5D6E-409C-BE32-E72D297353CC}">
              <c16:uniqueId val="{00000004-AE6A-4AA1-ADB0-F5B4843F2AE2}"/>
            </c:ext>
          </c:extLst>
        </c:ser>
        <c:dLbls>
          <c:showLegendKey val="0"/>
          <c:showVal val="0"/>
          <c:showCatName val="0"/>
          <c:showSerName val="0"/>
          <c:showPercent val="0"/>
          <c:showBubbleSize val="0"/>
          <c:showLeaderLines val="1"/>
        </c:dLbls>
        <c:firstSliceAng val="0"/>
        <c:holeSize val="67"/>
      </c:doughnutChart>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endParaRPr lang="zh-CN"/>
    </a:p>
  </c:txPr>
  <c:externalData r:id="rId3">
    <c:autoUpdate val="0"/>
  </c:externalData>
  <c:userShapes r:id="rId4"/>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lang="zh-CN" sz="1200" b="1" i="0" u="none" strike="noStrike" kern="1200" spc="0" baseline="0">
                <a:solidFill>
                  <a:schemeClr val="tx1">
                    <a:lumMod val="65000"/>
                    <a:lumOff val="35000"/>
                  </a:schemeClr>
                </a:solidFill>
                <a:latin typeface="+mn-lt"/>
                <a:ea typeface="+mn-ea"/>
                <a:cs typeface="+mn-cs"/>
              </a:defRPr>
            </a:pPr>
            <a:r>
              <a:rPr lang="zh-CN" altLang="en-US" sz="1200" b="1" dirty="0"/>
              <a:t>疗效</a:t>
            </a:r>
            <a:endParaRPr lang="en-US" altLang="zh-CN" sz="1200" b="1" dirty="0"/>
          </a:p>
        </c:rich>
      </c:tx>
      <c:layout>
        <c:manualLayout>
          <c:xMode val="edge"/>
          <c:yMode val="edge"/>
          <c:x val="0.55165066426984999"/>
          <c:y val="2.9916331860624201E-2"/>
        </c:manualLayout>
      </c:layout>
      <c:overlay val="0"/>
      <c:spPr>
        <a:noFill/>
        <a:ln>
          <a:noFill/>
        </a:ln>
        <a:effectLst/>
      </c:spPr>
      <c:txPr>
        <a:bodyPr rot="0" spcFirstLastPara="1" vertOverflow="ellipsis" vert="horz" wrap="square" anchor="ctr" anchorCtr="1"/>
        <a:lstStyle/>
        <a:p>
          <a:pPr>
            <a:defRPr lang="zh-CN" sz="1200" b="1" i="0" u="none" strike="noStrike" kern="1200" spc="0" baseline="0">
              <a:solidFill>
                <a:schemeClr val="tx1">
                  <a:lumMod val="65000"/>
                  <a:lumOff val="35000"/>
                </a:schemeClr>
              </a:solidFill>
              <a:latin typeface="+mn-lt"/>
              <a:ea typeface="+mn-ea"/>
              <a:cs typeface="+mn-cs"/>
            </a:defRPr>
          </a:pPr>
          <a:endParaRPr lang="en-US" altLang="zh-CN"/>
        </a:p>
      </c:txPr>
    </c:title>
    <c:autoTitleDeleted val="0"/>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Pt>
            <c:idx val="0"/>
            <c:invertIfNegative val="0"/>
            <c:bubble3D val="0"/>
            <c:spPr>
              <a:solidFill>
                <a:srgbClr val="018C42"/>
              </a:solidFill>
              <a:ln>
                <a:noFill/>
              </a:ln>
              <a:effectLst/>
            </c:spPr>
            <c:extLst>
              <c:ext xmlns:c16="http://schemas.microsoft.com/office/drawing/2014/chart" uri="{C3380CC4-5D6E-409C-BE32-E72D297353CC}">
                <c16:uniqueId val="{00000001-44F5-4E06-B791-029F247C4BE7}"/>
              </c:ext>
            </c:extLst>
          </c:dPt>
          <c:dPt>
            <c:idx val="1"/>
            <c:invertIfNegative val="0"/>
            <c:bubble3D val="0"/>
            <c:spPr>
              <a:solidFill>
                <a:schemeClr val="accent6">
                  <a:lumMod val="20000"/>
                  <a:lumOff val="80000"/>
                </a:schemeClr>
              </a:solidFill>
              <a:ln>
                <a:noFill/>
              </a:ln>
              <a:effectLst/>
            </c:spPr>
            <c:extLst>
              <c:ext xmlns:c16="http://schemas.microsoft.com/office/drawing/2014/chart" uri="{C3380CC4-5D6E-409C-BE32-E72D297353CC}">
                <c16:uniqueId val="{00000003-44F5-4E06-B791-029F247C4BE7}"/>
              </c:ext>
            </c:extLst>
          </c:dPt>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银杏叶提取物</c:v>
                </c:pt>
                <c:pt idx="1">
                  <c:v>倍他司汀</c:v>
                </c:pt>
              </c:strCache>
            </c:strRef>
          </c:cat>
          <c:val>
            <c:numRef>
              <c:f>Sheet1!$B$2:$B$3</c:f>
              <c:numCache>
                <c:formatCode>0%</c:formatCode>
                <c:ptCount val="2"/>
                <c:pt idx="0">
                  <c:v>0.79</c:v>
                </c:pt>
                <c:pt idx="1">
                  <c:v>0.7</c:v>
                </c:pt>
              </c:numCache>
            </c:numRef>
          </c:val>
          <c:extLst>
            <c:ext xmlns:c16="http://schemas.microsoft.com/office/drawing/2014/chart" uri="{C3380CC4-5D6E-409C-BE32-E72D297353CC}">
              <c16:uniqueId val="{00000004-44F5-4E06-B791-029F247C4BE7}"/>
            </c:ext>
          </c:extLst>
        </c:ser>
        <c:dLbls>
          <c:showLegendKey val="0"/>
          <c:showVal val="1"/>
          <c:showCatName val="0"/>
          <c:showSerName val="0"/>
          <c:showPercent val="0"/>
          <c:showBubbleSize val="0"/>
        </c:dLbls>
        <c:gapWidth val="219"/>
        <c:overlap val="-27"/>
        <c:axId val="640237760"/>
        <c:axId val="640240160"/>
      </c:barChart>
      <c:catAx>
        <c:axId val="64023776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lang="zh-CN" sz="1000" b="0" i="0" u="none" strike="noStrike" kern="1200" baseline="0">
                <a:solidFill>
                  <a:schemeClr val="tx1">
                    <a:lumMod val="65000"/>
                    <a:lumOff val="35000"/>
                  </a:schemeClr>
                </a:solidFill>
                <a:latin typeface="+mn-lt"/>
                <a:ea typeface="+mn-ea"/>
                <a:cs typeface="+mn-cs"/>
              </a:defRPr>
            </a:pPr>
            <a:endParaRPr lang="zh-CN"/>
          </a:p>
        </c:txPr>
        <c:crossAx val="640240160"/>
        <c:crosses val="autoZero"/>
        <c:auto val="1"/>
        <c:lblAlgn val="ctr"/>
        <c:lblOffset val="100"/>
        <c:noMultiLvlLbl val="0"/>
      </c:catAx>
      <c:valAx>
        <c:axId val="640240160"/>
        <c:scaling>
          <c:orientation val="minMax"/>
        </c:scaling>
        <c:delete val="0"/>
        <c:axPos val="l"/>
        <c:title>
          <c:tx>
            <c:rich>
              <a:bodyPr rot="-5400000" spcFirstLastPara="1" vertOverflow="ellipsis" vert="horz" wrap="square" anchor="ctr" anchorCtr="1"/>
              <a:lstStyle/>
              <a:p>
                <a:pPr>
                  <a:defRPr lang="zh-CN" sz="1000" b="0" i="0" u="none" strike="noStrike" kern="1200" baseline="0">
                    <a:solidFill>
                      <a:schemeClr val="tx1">
                        <a:lumMod val="65000"/>
                        <a:lumOff val="35000"/>
                      </a:schemeClr>
                    </a:solidFill>
                    <a:latin typeface="+mn-lt"/>
                    <a:ea typeface="+mn-ea"/>
                    <a:cs typeface="+mn-cs"/>
                  </a:defRPr>
                </a:pPr>
                <a:r>
                  <a:rPr lang="zh-CN" altLang="en-US" sz="1000" b="0" i="0" u="none" strike="noStrike" baseline="0" dirty="0">
                    <a:effectLst/>
                  </a:rPr>
                  <a:t>临床总体印象改善很大或很大</a:t>
                </a:r>
                <a:endParaRPr lang="zh-CN" altLang="en-US" sz="1000" dirty="0"/>
              </a:p>
            </c:rich>
          </c:tx>
          <c:overlay val="0"/>
          <c:spPr>
            <a:noFill/>
            <a:ln>
              <a:noFill/>
            </a:ln>
            <a:effectLst/>
          </c:spPr>
          <c:txPr>
            <a:bodyPr rot="-5400000" spcFirstLastPara="1" vertOverflow="ellipsis" vert="horz" wrap="square" anchor="ctr" anchorCtr="1"/>
            <a:lstStyle/>
            <a:p>
              <a:pPr>
                <a:defRPr lang="zh-CN" sz="1000" b="0" i="0" u="none" strike="noStrike" kern="1200" baseline="0">
                  <a:solidFill>
                    <a:schemeClr val="tx1">
                      <a:lumMod val="65000"/>
                      <a:lumOff val="35000"/>
                    </a:schemeClr>
                  </a:solidFill>
                  <a:latin typeface="+mn-lt"/>
                  <a:ea typeface="+mn-ea"/>
                  <a:cs typeface="+mn-cs"/>
                </a:defRPr>
              </a:pPr>
              <a:endParaRPr lang="zh-CN" altLang="en-US"/>
            </a:p>
          </c:txPr>
        </c:title>
        <c:numFmt formatCode="0%"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lang="zh-CN" sz="1000" b="0" i="0" u="none" strike="noStrike" kern="1200" baseline="0">
                <a:solidFill>
                  <a:schemeClr val="tx1">
                    <a:lumMod val="65000"/>
                    <a:lumOff val="35000"/>
                  </a:schemeClr>
                </a:solidFill>
                <a:latin typeface="+mn-lt"/>
                <a:ea typeface="+mn-ea"/>
                <a:cs typeface="+mn-cs"/>
              </a:defRPr>
            </a:pPr>
            <a:endParaRPr lang="zh-CN"/>
          </a:p>
        </c:txPr>
        <c:crossAx val="640237760"/>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lang="zh-CN" sz="1200" b="1" i="0" u="none" strike="noStrike" kern="1200" spc="0" baseline="0">
                <a:solidFill>
                  <a:schemeClr val="tx1">
                    <a:lumMod val="65000"/>
                    <a:lumOff val="35000"/>
                  </a:schemeClr>
                </a:solidFill>
                <a:latin typeface="+mn-lt"/>
                <a:ea typeface="+mn-ea"/>
                <a:cs typeface="+mn-cs"/>
              </a:defRPr>
            </a:pPr>
            <a:r>
              <a:rPr lang="zh-CN" altLang="en-US" sz="1200" b="1" dirty="0"/>
              <a:t>安全性</a:t>
            </a:r>
            <a:endParaRPr lang="en-US" altLang="zh-CN" sz="1200" b="1" dirty="0"/>
          </a:p>
        </c:rich>
      </c:tx>
      <c:layout>
        <c:manualLayout>
          <c:xMode val="edge"/>
          <c:yMode val="edge"/>
          <c:x val="0.55165066426984999"/>
          <c:y val="2.9916331860624201E-2"/>
        </c:manualLayout>
      </c:layout>
      <c:overlay val="0"/>
      <c:spPr>
        <a:noFill/>
        <a:ln>
          <a:noFill/>
        </a:ln>
        <a:effectLst/>
      </c:spPr>
      <c:txPr>
        <a:bodyPr rot="0" spcFirstLastPara="1" vertOverflow="ellipsis" vert="horz" wrap="square" anchor="ctr" anchorCtr="1"/>
        <a:lstStyle/>
        <a:p>
          <a:pPr>
            <a:defRPr lang="zh-CN" sz="1200" b="1" i="0" u="none" strike="noStrike" kern="1200" spc="0" baseline="0">
              <a:solidFill>
                <a:schemeClr val="tx1">
                  <a:lumMod val="65000"/>
                  <a:lumOff val="35000"/>
                </a:schemeClr>
              </a:solidFill>
              <a:latin typeface="+mn-lt"/>
              <a:ea typeface="+mn-ea"/>
              <a:cs typeface="+mn-cs"/>
            </a:defRPr>
          </a:pPr>
          <a:endParaRPr lang="en-US" altLang="zh-CN"/>
        </a:p>
      </c:txPr>
    </c:title>
    <c:autoTitleDeleted val="0"/>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Pt>
            <c:idx val="0"/>
            <c:invertIfNegative val="0"/>
            <c:bubble3D val="0"/>
            <c:spPr>
              <a:solidFill>
                <a:srgbClr val="018C42"/>
              </a:solidFill>
              <a:ln>
                <a:noFill/>
              </a:ln>
              <a:effectLst/>
            </c:spPr>
            <c:extLst>
              <c:ext xmlns:c16="http://schemas.microsoft.com/office/drawing/2014/chart" uri="{C3380CC4-5D6E-409C-BE32-E72D297353CC}">
                <c16:uniqueId val="{00000001-F73A-4B5C-A3AC-F6F2D1E1A05D}"/>
              </c:ext>
            </c:extLst>
          </c:dPt>
          <c:dPt>
            <c:idx val="1"/>
            <c:invertIfNegative val="0"/>
            <c:bubble3D val="0"/>
            <c:spPr>
              <a:solidFill>
                <a:schemeClr val="accent6">
                  <a:lumMod val="20000"/>
                  <a:lumOff val="80000"/>
                </a:schemeClr>
              </a:solidFill>
              <a:ln>
                <a:noFill/>
              </a:ln>
              <a:effectLst/>
            </c:spPr>
            <c:extLst>
              <c:ext xmlns:c16="http://schemas.microsoft.com/office/drawing/2014/chart" uri="{C3380CC4-5D6E-409C-BE32-E72D297353CC}">
                <c16:uniqueId val="{00000003-F73A-4B5C-A3AC-F6F2D1E1A05D}"/>
              </c:ext>
            </c:extLst>
          </c:dPt>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银杏叶提取物</c:v>
                </c:pt>
                <c:pt idx="1">
                  <c:v>倍他司汀</c:v>
                </c:pt>
              </c:strCache>
            </c:strRef>
          </c:cat>
          <c:val>
            <c:numRef>
              <c:f>Sheet1!$B$2:$B$3</c:f>
              <c:numCache>
                <c:formatCode>0_);\(0\)</c:formatCode>
                <c:ptCount val="2"/>
                <c:pt idx="0">
                  <c:v>27</c:v>
                </c:pt>
                <c:pt idx="1">
                  <c:v>39</c:v>
                </c:pt>
              </c:numCache>
            </c:numRef>
          </c:val>
          <c:extLst>
            <c:ext xmlns:c16="http://schemas.microsoft.com/office/drawing/2014/chart" uri="{C3380CC4-5D6E-409C-BE32-E72D297353CC}">
              <c16:uniqueId val="{00000004-F73A-4B5C-A3AC-F6F2D1E1A05D}"/>
            </c:ext>
          </c:extLst>
        </c:ser>
        <c:dLbls>
          <c:showLegendKey val="0"/>
          <c:showVal val="1"/>
          <c:showCatName val="0"/>
          <c:showSerName val="0"/>
          <c:showPercent val="0"/>
          <c:showBubbleSize val="0"/>
        </c:dLbls>
        <c:gapWidth val="219"/>
        <c:overlap val="-27"/>
        <c:axId val="640237760"/>
        <c:axId val="640240160"/>
      </c:barChart>
      <c:catAx>
        <c:axId val="64023776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lang="zh-CN" sz="1000" b="0" i="0" u="none" strike="noStrike" kern="1200" baseline="0">
                <a:solidFill>
                  <a:schemeClr val="tx1">
                    <a:lumMod val="65000"/>
                    <a:lumOff val="35000"/>
                  </a:schemeClr>
                </a:solidFill>
                <a:latin typeface="+mn-lt"/>
                <a:ea typeface="+mn-ea"/>
                <a:cs typeface="+mn-cs"/>
              </a:defRPr>
            </a:pPr>
            <a:endParaRPr lang="zh-CN"/>
          </a:p>
        </c:txPr>
        <c:crossAx val="640240160"/>
        <c:crosses val="autoZero"/>
        <c:auto val="1"/>
        <c:lblAlgn val="ctr"/>
        <c:lblOffset val="100"/>
        <c:noMultiLvlLbl val="0"/>
      </c:catAx>
      <c:valAx>
        <c:axId val="640240160"/>
        <c:scaling>
          <c:orientation val="minMax"/>
        </c:scaling>
        <c:delete val="0"/>
        <c:axPos val="l"/>
        <c:title>
          <c:tx>
            <c:rich>
              <a:bodyPr rot="-5400000" spcFirstLastPara="1" vertOverflow="ellipsis" vert="horz" wrap="square" anchor="ctr" anchorCtr="1"/>
              <a:lstStyle/>
              <a:p>
                <a:pPr>
                  <a:defRPr lang="zh-CN" sz="1000" b="0" i="0" u="none" strike="noStrike" kern="1200" baseline="0">
                    <a:solidFill>
                      <a:schemeClr val="tx1">
                        <a:lumMod val="65000"/>
                        <a:lumOff val="35000"/>
                      </a:schemeClr>
                    </a:solidFill>
                    <a:latin typeface="+mn-lt"/>
                    <a:ea typeface="+mn-ea"/>
                    <a:cs typeface="+mn-cs"/>
                  </a:defRPr>
                </a:pPr>
                <a:r>
                  <a:rPr lang="zh-CN" altLang="en-US" sz="1000" b="0" i="0" u="none" strike="noStrike" baseline="0" dirty="0">
                    <a:effectLst/>
                  </a:rPr>
                  <a:t>不良事件（起）</a:t>
                </a:r>
                <a:endParaRPr lang="zh-CN" altLang="en-US" sz="1000" dirty="0"/>
              </a:p>
            </c:rich>
          </c:tx>
          <c:overlay val="0"/>
          <c:spPr>
            <a:noFill/>
            <a:ln>
              <a:noFill/>
            </a:ln>
            <a:effectLst/>
          </c:spPr>
          <c:txPr>
            <a:bodyPr rot="-5400000" spcFirstLastPara="1" vertOverflow="ellipsis" vert="horz" wrap="square" anchor="ctr" anchorCtr="1"/>
            <a:lstStyle/>
            <a:p>
              <a:pPr>
                <a:defRPr lang="zh-CN" sz="1000" b="0" i="0" u="none" strike="noStrike" kern="1200" baseline="0">
                  <a:solidFill>
                    <a:schemeClr val="tx1">
                      <a:lumMod val="65000"/>
                      <a:lumOff val="35000"/>
                    </a:schemeClr>
                  </a:solidFill>
                  <a:latin typeface="+mn-lt"/>
                  <a:ea typeface="+mn-ea"/>
                  <a:cs typeface="+mn-cs"/>
                </a:defRPr>
              </a:pPr>
              <a:endParaRPr lang="zh-CN" altLang="en-US"/>
            </a:p>
          </c:txPr>
        </c:title>
        <c:numFmt formatCode="0_);\(0\)"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lang="zh-CN" sz="1000" b="0" i="0" u="none" strike="noStrike" kern="1200" baseline="0">
                <a:solidFill>
                  <a:schemeClr val="tx1">
                    <a:lumMod val="65000"/>
                    <a:lumOff val="35000"/>
                  </a:schemeClr>
                </a:solidFill>
                <a:latin typeface="+mn-lt"/>
                <a:ea typeface="+mn-ea"/>
                <a:cs typeface="+mn-cs"/>
              </a:defRPr>
            </a:pPr>
            <a:endParaRPr lang="zh-CN"/>
          </a:p>
        </c:txPr>
        <c:crossAx val="640237760"/>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0.32385</cdr:x>
      <cdr:y>0.3418</cdr:y>
    </cdr:from>
    <cdr:to>
      <cdr:x>0.69074</cdr:x>
      <cdr:y>0.66987</cdr:y>
    </cdr:to>
    <cdr:sp macro="" textlink="">
      <cdr:nvSpPr>
        <cdr:cNvPr id="2" name="矩形 1"/>
        <cdr:cNvSpPr/>
      </cdr:nvSpPr>
      <cdr:spPr>
        <a:xfrm xmlns:a="http://schemas.openxmlformats.org/drawingml/2006/main">
          <a:off x="914585" y="643508"/>
          <a:ext cx="1036112" cy="617668"/>
        </a:xfrm>
        <a:prstGeom xmlns:a="http://schemas.openxmlformats.org/drawingml/2006/main" prst="rect">
          <a:avLst/>
        </a:prstGeom>
      </cdr:spPr>
      <cdr:txBody>
        <a:bodyPr xmlns:a="http://schemas.openxmlformats.org/drawingml/2006/main" vertOverflow="clip" vert="horz" wrap="square" lIns="45720" tIns="45720" rIns="45720" bIns="45720" rtlCol="0" anchor="t" anchorCtr="0">
          <a:normAutofit/>
        </a:bodyPr>
        <a:lstStyle xmlns:a="http://schemas.openxmlformats.org/drawingml/2006/main"/>
        <a:p xmlns:a="http://schemas.openxmlformats.org/drawingml/2006/main">
          <a:pPr algn="ctr"/>
          <a:r>
            <a:rPr lang="en-US" altLang="zh-CN" sz="2000" b="1" dirty="0">
              <a:solidFill>
                <a:srgbClr val="018C42"/>
              </a:solidFill>
            </a:rPr>
            <a:t>7.4%</a:t>
          </a:r>
          <a:endParaRPr lang="zh-CN" altLang="en-US" sz="2000" b="1" dirty="0">
            <a:solidFill>
              <a:srgbClr val="018C42"/>
            </a:solidFill>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0.32385</cdr:x>
      <cdr:y>0.3418</cdr:y>
    </cdr:from>
    <cdr:to>
      <cdr:x>0.69074</cdr:x>
      <cdr:y>0.66987</cdr:y>
    </cdr:to>
    <cdr:sp macro="" textlink="">
      <cdr:nvSpPr>
        <cdr:cNvPr id="2" name="矩形 1"/>
        <cdr:cNvSpPr/>
      </cdr:nvSpPr>
      <cdr:spPr>
        <a:xfrm xmlns:a="http://schemas.openxmlformats.org/drawingml/2006/main">
          <a:off x="914585" y="643508"/>
          <a:ext cx="1036112" cy="617668"/>
        </a:xfrm>
        <a:prstGeom xmlns:a="http://schemas.openxmlformats.org/drawingml/2006/main" prst="rect">
          <a:avLst/>
        </a:prstGeom>
      </cdr:spPr>
      <cdr:txBody>
        <a:bodyPr xmlns:a="http://schemas.openxmlformats.org/drawingml/2006/main" vertOverflow="clip" vert="horz" wrap="square" lIns="45720" tIns="45720" rIns="45720" bIns="45720" rtlCol="0" anchor="t" anchorCtr="0">
          <a:normAutofit/>
        </a:bodyPr>
        <a:lstStyle xmlns:a="http://schemas.openxmlformats.org/drawingml/2006/main"/>
        <a:p xmlns:a="http://schemas.openxmlformats.org/drawingml/2006/main">
          <a:pPr algn="ctr"/>
          <a:r>
            <a:rPr lang="en-US" altLang="zh-CN" sz="2000" b="1" dirty="0">
              <a:solidFill>
                <a:srgbClr val="018C42"/>
              </a:solidFill>
            </a:rPr>
            <a:t>4.1%</a:t>
          </a:r>
          <a:endParaRPr lang="zh-CN" altLang="en-US" sz="2000" b="1" dirty="0">
            <a:solidFill>
              <a:srgbClr val="018C42"/>
            </a:solidFill>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1CC8CD-C3EF-48AF-8A5F-DF34E464B53B}" type="datetimeFigureOut">
              <a:rPr lang="zh-CN" altLang="en-US" smtClean="0"/>
              <a:t>2025/9/11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DBD1CBD-7FEA-4B57-B04F-0C80C9FE34EE}" type="slidenum">
              <a:rPr lang="zh-CN" altLang="en-US" smtClean="0"/>
              <a:t>‹#›</a:t>
            </a:fld>
            <a:endParaRPr lang="zh-CN" altLang="en-US"/>
          </a:p>
        </p:txBody>
      </p:sp>
    </p:spTree>
    <p:extLst>
      <p:ext uri="{BB962C8B-B14F-4D97-AF65-F5344CB8AC3E}">
        <p14:creationId xmlns:p14="http://schemas.microsoft.com/office/powerpoint/2010/main" val="885588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各位同事，大家好。今天我将围绕“前庭神经炎的临床诊疗要点”展开分享，带大家系统梳理这一疾病从诊断到治疗的核心逻辑，助力临床实践中更精准地应对此类患者。</a:t>
            </a:r>
          </a:p>
          <a:p>
            <a:endParaRPr lang="zh-CN" altLang="en-US" dirty="0"/>
          </a:p>
        </p:txBody>
      </p:sp>
      <p:sp>
        <p:nvSpPr>
          <p:cNvPr id="4" name="灯片编号占位符 3"/>
          <p:cNvSpPr>
            <a:spLocks noGrp="1"/>
          </p:cNvSpPr>
          <p:nvPr>
            <p:ph type="sldNum" sz="quarter" idx="5"/>
          </p:nvPr>
        </p:nvSpPr>
        <p:spPr/>
        <p:txBody>
          <a:bodyPr/>
          <a:lstStyle/>
          <a:p>
            <a:fld id="{ADBD1CBD-7FEA-4B57-B04F-0C80C9FE34EE}" type="slidenum">
              <a:rPr lang="zh-CN" altLang="en-US" smtClean="0"/>
              <a:t>1</a:t>
            </a:fld>
            <a:endParaRPr lang="zh-CN" altLang="en-US"/>
          </a:p>
        </p:txBody>
      </p:sp>
    </p:spTree>
    <p:extLst>
      <p:ext uri="{BB962C8B-B14F-4D97-AF65-F5344CB8AC3E}">
        <p14:creationId xmlns:p14="http://schemas.microsoft.com/office/powerpoint/2010/main" val="18705748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首先是前庭神经炎的问诊：建议遵循分级式问诊模式。</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第一级</a:t>
            </a:r>
            <a:r>
              <a:rPr lang="zh-CN" altLang="en-US" sz="1200" dirty="0">
                <a:cs typeface="+mn-ea"/>
                <a:sym typeface="+mn-lt"/>
              </a:rPr>
              <a:t>确定患者发病期是否有意识丧失，如有意识丧失要</a:t>
            </a:r>
            <a:r>
              <a:rPr lang="zh-CN" altLang="en-US" sz="1200" b="1" dirty="0">
                <a:solidFill>
                  <a:srgbClr val="C00000"/>
                </a:solidFill>
                <a:cs typeface="+mn-ea"/>
                <a:sym typeface="+mn-lt"/>
              </a:rPr>
              <a:t>排除癫痫、中枢性及心源性眩晕</a:t>
            </a:r>
            <a:r>
              <a:rPr lang="zh-CN" altLang="en-US" sz="1200" dirty="0">
                <a:cs typeface="+mn-ea"/>
                <a:sym typeface="+mn-lt"/>
              </a:rPr>
              <a:t>，是否伴随剧烈头痛、肢体偏瘫、言语不清等症状，</a:t>
            </a:r>
            <a:r>
              <a:rPr lang="zh-CN" altLang="en-US" sz="1200" b="1" dirty="0">
                <a:solidFill>
                  <a:srgbClr val="C00000"/>
                </a:solidFill>
                <a:cs typeface="+mn-ea"/>
                <a:sym typeface="+mn-lt"/>
              </a:rPr>
              <a:t>初步排除急性中枢性病变。</a:t>
            </a:r>
            <a:endParaRPr lang="en-US" altLang="zh-CN" sz="1200" b="1" dirty="0">
              <a:solidFill>
                <a:srgbClr val="C00000"/>
              </a:solidFill>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b="0" dirty="0">
                <a:solidFill>
                  <a:srgbClr val="C00000"/>
                </a:solidFill>
                <a:cs typeface="+mn-ea"/>
                <a:sym typeface="+mn-lt"/>
              </a:rPr>
              <a:t>第二级</a:t>
            </a:r>
            <a:r>
              <a:rPr lang="zh-CN" altLang="en-US" sz="1200" b="1" dirty="0">
                <a:solidFill>
                  <a:srgbClr val="C00000"/>
                </a:solidFill>
                <a:cs typeface="+mn-ea"/>
                <a:sym typeface="+mn-lt"/>
              </a:rPr>
              <a:t>确认患者是头晕还是眩晕，首次发作还是反复发作</a:t>
            </a:r>
            <a:r>
              <a:rPr lang="zh-CN" altLang="en-US" sz="1200" dirty="0">
                <a:cs typeface="+mn-ea"/>
                <a:sym typeface="+mn-lt"/>
              </a:rPr>
              <a:t>，典型的</a:t>
            </a:r>
            <a:r>
              <a:rPr lang="en-US" altLang="zh-CN" sz="1200" dirty="0">
                <a:cs typeface="+mn-ea"/>
                <a:sym typeface="+mn-lt"/>
              </a:rPr>
              <a:t>VN</a:t>
            </a:r>
            <a:r>
              <a:rPr lang="zh-CN" altLang="en-US" sz="1200" dirty="0">
                <a:cs typeface="+mn-ea"/>
                <a:sym typeface="+mn-lt"/>
              </a:rPr>
              <a:t>患者会描述为“从来没有过这种天旋地转的晕”，持续数小时不缓解</a:t>
            </a:r>
            <a:r>
              <a:rPr lang="zh-CN" altLang="en-US" sz="1200" b="0" dirty="0">
                <a:solidFill>
                  <a:srgbClr val="C00000"/>
                </a:solidFill>
                <a:cs typeface="+mn-ea"/>
                <a:sym typeface="+mn-lt"/>
              </a:rPr>
              <a:t>。</a:t>
            </a:r>
            <a:endParaRPr lang="en-US" altLang="zh-CN" sz="1200" b="0" dirty="0">
              <a:solidFill>
                <a:srgbClr val="C00000"/>
              </a:solidFill>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b="0" dirty="0">
                <a:solidFill>
                  <a:srgbClr val="C00000"/>
                </a:solidFill>
                <a:cs typeface="+mn-ea"/>
                <a:sym typeface="+mn-lt"/>
              </a:rPr>
              <a:t>第三级</a:t>
            </a:r>
            <a:r>
              <a:rPr lang="zh-CN" altLang="en-US" sz="1200" dirty="0">
                <a:cs typeface="+mn-ea"/>
                <a:sym typeface="+mn-lt"/>
              </a:rPr>
              <a:t>详细询问患者的眩晕情况及伴随症状，包括眩晕持续的时间、是否有缓解期；</a:t>
            </a:r>
            <a:r>
              <a:rPr lang="zh-CN" altLang="en-US" sz="1200" b="1" dirty="0">
                <a:solidFill>
                  <a:srgbClr val="C00000"/>
                </a:solidFill>
                <a:cs typeface="+mn-ea"/>
                <a:sym typeface="+mn-lt"/>
              </a:rPr>
              <a:t>重点关注的伴随症状</a:t>
            </a:r>
            <a:r>
              <a:rPr lang="zh-CN" altLang="en-US" sz="1200" dirty="0">
                <a:cs typeface="+mn-ea"/>
                <a:sym typeface="+mn-lt"/>
              </a:rPr>
              <a:t>包括是否伴有耳聋、耳鸣等</a:t>
            </a:r>
            <a:r>
              <a:rPr lang="zh-CN" altLang="en-US" sz="1200" b="1" dirty="0">
                <a:solidFill>
                  <a:srgbClr val="C00000"/>
                </a:solidFill>
                <a:cs typeface="+mn-ea"/>
                <a:sym typeface="+mn-lt"/>
              </a:rPr>
              <a:t>耳部症状</a:t>
            </a:r>
            <a:r>
              <a:rPr lang="zh-CN" altLang="en-US" sz="1200" dirty="0">
                <a:cs typeface="+mn-ea"/>
                <a:sym typeface="+mn-lt"/>
              </a:rPr>
              <a:t>，是否伴头痛、面瘫、复视、构音障碍、吞咽困难、感觉缺失、共济失调等</a:t>
            </a:r>
            <a:r>
              <a:rPr lang="zh-CN" altLang="en-US" sz="1200" b="1" dirty="0">
                <a:solidFill>
                  <a:srgbClr val="C00000"/>
                </a:solidFill>
                <a:cs typeface="+mn-ea"/>
                <a:sym typeface="+mn-lt"/>
              </a:rPr>
              <a:t>中枢神经系统受损症状</a:t>
            </a:r>
            <a:r>
              <a:rPr lang="zh-CN" altLang="en-US" sz="1200" dirty="0">
                <a:cs typeface="+mn-ea"/>
                <a:sym typeface="+mn-lt"/>
              </a:rPr>
              <a:t>，还应关注恶心、呕吐等自主神经症状的程度。</a:t>
            </a:r>
            <a:endParaRPr lang="en-US" altLang="zh-CN" sz="1200" dirty="0">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cs typeface="+mn-ea"/>
                <a:sym typeface="+mn-lt"/>
              </a:rPr>
              <a:t>第四级了解患者的一般情况及既往史，</a:t>
            </a:r>
            <a:r>
              <a:rPr lang="zh-CN" altLang="en-US" sz="1200" b="1" dirty="0">
                <a:solidFill>
                  <a:srgbClr val="C00000"/>
                </a:solidFill>
                <a:cs typeface="+mn-ea"/>
                <a:sym typeface="+mn-lt"/>
              </a:rPr>
              <a:t>寻找可能的诱因</a:t>
            </a:r>
            <a:r>
              <a:rPr lang="zh-CN" altLang="en-US" sz="1200" dirty="0">
                <a:cs typeface="+mn-ea"/>
                <a:sym typeface="+mn-lt"/>
              </a:rPr>
              <a:t>，包括睡眠情况、情绪状态、感冒病史、拔牙史，以及高血压、糖尿病、高脂血症病史等。</a:t>
            </a:r>
            <a:endParaRPr lang="en-US" altLang="zh-CN" sz="1200" dirty="0">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cs typeface="+mn-ea"/>
                <a:sym typeface="+mn-lt"/>
              </a:rPr>
              <a:t>需要注意的是，部分患者可能在发病前或发病同时出现呼吸道或胃肠道感染症状，但没有这类病毒感染病史并不能排除前庭神经炎的诊断。</a:t>
            </a:r>
          </a:p>
          <a:p>
            <a:endParaRPr lang="zh-CN" altLang="en-US" dirty="0"/>
          </a:p>
        </p:txBody>
      </p:sp>
      <p:sp>
        <p:nvSpPr>
          <p:cNvPr id="4" name="灯片编号占位符 3"/>
          <p:cNvSpPr>
            <a:spLocks noGrp="1"/>
          </p:cNvSpPr>
          <p:nvPr>
            <p:ph type="sldNum" sz="quarter" idx="5"/>
          </p:nvPr>
        </p:nvSpPr>
        <p:spPr/>
        <p:txBody>
          <a:bodyPr/>
          <a:lstStyle/>
          <a:p>
            <a:fld id="{ADBD1CBD-7FEA-4B57-B04F-0C80C9FE34EE}" type="slidenum">
              <a:rPr lang="zh-CN" altLang="en-US" smtClean="0"/>
              <a:t>10</a:t>
            </a:fld>
            <a:endParaRPr lang="zh-CN" altLang="en-US"/>
          </a:p>
        </p:txBody>
      </p:sp>
    </p:spTree>
    <p:extLst>
      <p:ext uri="{BB962C8B-B14F-4D97-AF65-F5344CB8AC3E}">
        <p14:creationId xmlns:p14="http://schemas.microsoft.com/office/powerpoint/2010/main" val="9296512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1" dirty="0">
                <a:latin typeface="+mn-lt"/>
                <a:ea typeface="+mn-ea"/>
                <a:cs typeface="+mn-ea"/>
                <a:sym typeface="+mn-lt"/>
              </a:rPr>
              <a:t>前庭神经炎的体格检查，急性期和恢复期的检查项目不同。急性期的检查项目主要包括四点：</a:t>
            </a:r>
            <a:endParaRPr lang="en-US" altLang="zh-CN" sz="1200" b="1" dirty="0">
              <a:latin typeface="+mn-lt"/>
              <a:ea typeface="+mn-ea"/>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b="0" dirty="0">
                <a:latin typeface="+mn-lt"/>
                <a:ea typeface="+mn-ea"/>
                <a:cs typeface="+mn-ea"/>
                <a:sym typeface="+mn-lt"/>
              </a:rPr>
              <a:t>①自发性眼震：</a:t>
            </a:r>
            <a:r>
              <a:rPr lang="zh-CN" altLang="en-US" sz="1200" dirty="0">
                <a:latin typeface="+mn-lt"/>
                <a:ea typeface="+mn-ea"/>
                <a:cs typeface="+mn-ea"/>
                <a:sym typeface="+mn-lt"/>
              </a:rPr>
              <a:t>患者自发性眼震快相指向健侧，改变凝视方向时眼震符合亚历山大定律，即向健侧凝视时，眼震速度幅度增大；向患侧凝视时，眼震速度幅度减少，但眼震方向和眼震类型不发生改变。水平方向摇头、乳突或前额部震动、过度通气均可使眼震幅度增强</a:t>
            </a:r>
            <a:r>
              <a:rPr lang="zh-CN" altLang="en-US" sz="1200" b="0" dirty="0">
                <a:latin typeface="+mn-lt"/>
                <a:ea typeface="+mn-ea"/>
                <a:cs typeface="+mn-ea"/>
                <a:sym typeface="+mn-lt"/>
              </a:rPr>
              <a:t>。</a:t>
            </a:r>
            <a:endParaRPr lang="en-US" altLang="zh-CN" sz="1200" b="0" dirty="0">
              <a:latin typeface="+mn-lt"/>
              <a:ea typeface="+mn-ea"/>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b="0" dirty="0">
                <a:latin typeface="+mn-lt"/>
                <a:ea typeface="+mn-ea"/>
                <a:cs typeface="+mn-ea"/>
                <a:sym typeface="+mn-lt"/>
              </a:rPr>
              <a:t>②床旁甩头试验：</a:t>
            </a:r>
            <a:r>
              <a:rPr lang="zh-CN" altLang="en-US" sz="1200" dirty="0">
                <a:latin typeface="+mn-lt"/>
                <a:ea typeface="+mn-ea"/>
                <a:cs typeface="+mn-ea"/>
                <a:sym typeface="+mn-lt"/>
              </a:rPr>
              <a:t>向患侧甩头时，可观察到明显的纠正性扫视眼动；向健侧水平甩头时，常无或出现轻微的纠正扫视</a:t>
            </a:r>
            <a:r>
              <a:rPr lang="zh-CN" altLang="en-US" sz="1200" b="0" dirty="0">
                <a:latin typeface="+mn-lt"/>
                <a:ea typeface="+mn-ea"/>
                <a:cs typeface="+mn-ea"/>
                <a:sym typeface="+mn-lt"/>
              </a:rPr>
              <a:t>。</a:t>
            </a:r>
            <a:endParaRPr lang="en-US" altLang="zh-CN" sz="1200" b="0" dirty="0">
              <a:latin typeface="+mn-lt"/>
              <a:ea typeface="+mn-ea"/>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b="0" dirty="0">
                <a:latin typeface="+mn-lt"/>
                <a:ea typeface="+mn-ea"/>
                <a:cs typeface="+mn-ea"/>
                <a:sym typeface="+mn-lt"/>
              </a:rPr>
              <a:t>③步态不稳：</a:t>
            </a:r>
            <a:r>
              <a:rPr lang="zh-CN" altLang="en-US" sz="1200" dirty="0">
                <a:latin typeface="+mn-lt"/>
                <a:ea typeface="+mn-ea"/>
                <a:cs typeface="+mn-ea"/>
                <a:sym typeface="+mn-lt"/>
              </a:rPr>
              <a:t>半数患者闭目直立试验或闭眼原地踏步试验会出现向患侧的倾倒或偏斜。</a:t>
            </a:r>
            <a:endParaRPr lang="en-US" altLang="zh-CN" sz="1200" dirty="0">
              <a:latin typeface="+mn-lt"/>
              <a:ea typeface="+mn-ea"/>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latin typeface="+mn-lt"/>
                <a:ea typeface="+mn-ea"/>
                <a:cs typeface="+mn-ea"/>
                <a:sym typeface="+mn-lt"/>
              </a:rPr>
              <a:t>④</a:t>
            </a:r>
            <a:r>
              <a:rPr lang="en-US" altLang="zh-CN" sz="1200" dirty="0">
                <a:latin typeface="+mn-lt"/>
                <a:ea typeface="+mn-ea"/>
                <a:cs typeface="+mn-ea"/>
                <a:sym typeface="+mn-lt"/>
              </a:rPr>
              <a:t>OTR</a:t>
            </a:r>
            <a:r>
              <a:rPr lang="zh-CN" altLang="en-US" sz="1200" dirty="0">
                <a:latin typeface="+mn-lt"/>
                <a:ea typeface="+mn-ea"/>
                <a:cs typeface="+mn-ea"/>
                <a:sym typeface="+mn-lt"/>
              </a:rPr>
              <a:t>阳性：患者坐位或站立时可伴有头部向患侧倾斜，同时可出现患侧眼位低、健侧眼位高（垂直反向偏斜）在内的眼偏斜（</a:t>
            </a:r>
            <a:r>
              <a:rPr lang="en-US" altLang="zh-CN" sz="1200" dirty="0">
                <a:latin typeface="+mn-lt"/>
                <a:ea typeface="+mn-ea"/>
                <a:cs typeface="+mn-ea"/>
                <a:sym typeface="+mn-lt"/>
              </a:rPr>
              <a:t>OTR</a:t>
            </a:r>
            <a:r>
              <a:rPr lang="zh-CN" altLang="en-US" sz="1200" dirty="0">
                <a:latin typeface="+mn-lt"/>
                <a:ea typeface="+mn-ea"/>
                <a:cs typeface="+mn-ea"/>
                <a:sym typeface="+mn-lt"/>
              </a:rPr>
              <a:t>）三主征，此时交替遮盖试验在去遮盖眼可出现垂直方向地再纠正眼动，多数表现为患侧下位眼出现向上的纠正性眼动，偶在上位眼去遮盖时出现向下的纠正性眼动，部分患者因眼球的反向偏斜，可出现轻微的垂直复视。</a:t>
            </a:r>
            <a:endParaRPr lang="en-US" altLang="zh-CN" sz="1200" dirty="0">
              <a:latin typeface="+mn-lt"/>
              <a:ea typeface="+mn-ea"/>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b="1" dirty="0">
                <a:latin typeface="+mn-lt"/>
                <a:ea typeface="+mn-ea"/>
                <a:cs typeface="+mn-ea"/>
                <a:sym typeface="+mn-lt"/>
              </a:rPr>
              <a:t>恢复期的检查项目主要包括三点：</a:t>
            </a:r>
            <a:endParaRPr lang="en-US" altLang="zh-CN" sz="1200" b="1" dirty="0">
              <a:latin typeface="+mn-lt"/>
              <a:ea typeface="+mn-ea"/>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b="1" dirty="0">
                <a:latin typeface="+mn-lt"/>
                <a:ea typeface="+mn-ea"/>
                <a:cs typeface="+mn-ea"/>
                <a:sym typeface="+mn-lt"/>
              </a:rPr>
              <a:t>①自发性眼震：</a:t>
            </a:r>
            <a:r>
              <a:rPr lang="zh-CN" altLang="en-US" sz="1200" dirty="0">
                <a:latin typeface="+mn-lt"/>
                <a:ea typeface="+mn-ea"/>
                <a:cs typeface="+mn-ea"/>
                <a:sym typeface="+mn-lt"/>
              </a:rPr>
              <a:t>床旁体格检查无自发性眼震。</a:t>
            </a:r>
            <a:endParaRPr lang="en-US" altLang="zh-CN" sz="1200" dirty="0">
              <a:latin typeface="+mn-lt"/>
              <a:ea typeface="+mn-ea"/>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b="1" dirty="0">
                <a:latin typeface="+mn-lt"/>
                <a:ea typeface="+mn-ea"/>
                <a:cs typeface="+mn-ea"/>
                <a:sym typeface="+mn-lt"/>
              </a:rPr>
              <a:t>②床旁甩头试验：</a:t>
            </a:r>
            <a:r>
              <a:rPr lang="zh-CN" altLang="en-US" sz="1200" dirty="0">
                <a:latin typeface="+mn-lt"/>
                <a:ea typeface="+mn-ea"/>
                <a:cs typeface="+mn-ea"/>
                <a:sym typeface="+mn-lt"/>
              </a:rPr>
              <a:t>部分患者可出现水平摇头试验阳性，即水平摇头试验后出现与刺激平面相符合的水平略带扭转眼震，眼震快相朝向健侧，眼震在数十秒内逐渐衰减，部分患者可出现方向反转向患侧的眼震，</a:t>
            </a:r>
            <a:r>
              <a:rPr lang="en-US" altLang="zh-CN" sz="1200" dirty="0">
                <a:latin typeface="+mn-lt"/>
                <a:ea typeface="+mn-ea"/>
                <a:cs typeface="+mn-ea"/>
                <a:sym typeface="+mn-lt"/>
              </a:rPr>
              <a:t>30%</a:t>
            </a:r>
            <a:r>
              <a:rPr lang="zh-CN" altLang="en-US" sz="1200" dirty="0">
                <a:latin typeface="+mn-lt"/>
                <a:ea typeface="+mn-ea"/>
                <a:cs typeface="+mn-ea"/>
                <a:sym typeface="+mn-lt"/>
              </a:rPr>
              <a:t>的患者在起病</a:t>
            </a:r>
            <a:r>
              <a:rPr lang="en-US" altLang="zh-CN" sz="1200" dirty="0">
                <a:latin typeface="+mn-lt"/>
                <a:ea typeface="+mn-ea"/>
                <a:cs typeface="+mn-ea"/>
                <a:sym typeface="+mn-lt"/>
              </a:rPr>
              <a:t>1</a:t>
            </a:r>
            <a:r>
              <a:rPr lang="zh-CN" altLang="en-US" sz="1200" dirty="0">
                <a:latin typeface="+mn-lt"/>
                <a:ea typeface="+mn-ea"/>
                <a:cs typeface="+mn-ea"/>
                <a:sym typeface="+mn-lt"/>
              </a:rPr>
              <a:t>年后，床旁甩头试验仍可表现为阳性。</a:t>
            </a:r>
            <a:endParaRPr lang="en-US" altLang="zh-CN" sz="1200" dirty="0">
              <a:latin typeface="+mn-lt"/>
              <a:ea typeface="+mn-ea"/>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b="1" dirty="0">
                <a:latin typeface="+mn-lt"/>
                <a:ea typeface="+mn-ea"/>
                <a:cs typeface="+mn-ea"/>
                <a:sym typeface="+mn-lt"/>
              </a:rPr>
              <a:t>③步态不稳：</a:t>
            </a:r>
            <a:r>
              <a:rPr lang="zh-CN" altLang="en-US" sz="1200" b="0" dirty="0">
                <a:latin typeface="+mn-lt"/>
                <a:ea typeface="+mn-ea"/>
                <a:cs typeface="+mn-ea"/>
                <a:sym typeface="+mn-lt"/>
              </a:rPr>
              <a:t>闭目直立试验或闭眼原地踏步试验仍可出现向一侧的偏斜，但偏斜方向不固定。</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200" b="0" dirty="0">
              <a:latin typeface="+mn-lt"/>
              <a:ea typeface="+mn-ea"/>
              <a:cs typeface="+mn-ea"/>
              <a:sym typeface="+mn-lt"/>
            </a:endParaRPr>
          </a:p>
          <a:p>
            <a:endParaRPr lang="zh-CN" altLang="en-US" dirty="0"/>
          </a:p>
        </p:txBody>
      </p:sp>
      <p:sp>
        <p:nvSpPr>
          <p:cNvPr id="4" name="灯片编号占位符 3"/>
          <p:cNvSpPr>
            <a:spLocks noGrp="1"/>
          </p:cNvSpPr>
          <p:nvPr>
            <p:ph type="sldNum" sz="quarter" idx="5"/>
          </p:nvPr>
        </p:nvSpPr>
        <p:spPr/>
        <p:txBody>
          <a:bodyPr/>
          <a:lstStyle/>
          <a:p>
            <a:fld id="{ADBD1CBD-7FEA-4B57-B04F-0C80C9FE34EE}" type="slidenum">
              <a:rPr lang="zh-CN" altLang="en-US" smtClean="0"/>
              <a:t>11</a:t>
            </a:fld>
            <a:endParaRPr lang="zh-CN" altLang="en-US"/>
          </a:p>
        </p:txBody>
      </p:sp>
    </p:spTree>
    <p:extLst>
      <p:ext uri="{BB962C8B-B14F-4D97-AF65-F5344CB8AC3E}">
        <p14:creationId xmlns:p14="http://schemas.microsoft.com/office/powerpoint/2010/main" val="15414376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对于前庭神经炎的辅助检查，</a:t>
            </a:r>
            <a:r>
              <a:rPr lang="en-US" altLang="zh-CN" dirty="0"/>
              <a:t>《</a:t>
            </a:r>
            <a:r>
              <a:rPr lang="zh-CN" altLang="en-US" dirty="0"/>
              <a:t>前庭神经炎诊治多学科专家共识</a:t>
            </a:r>
            <a:r>
              <a:rPr lang="en-US" altLang="zh-CN" dirty="0"/>
              <a:t>》</a:t>
            </a:r>
            <a:r>
              <a:rPr lang="zh-CN" altLang="en-US" dirty="0"/>
              <a:t>指出：</a:t>
            </a:r>
            <a:endParaRPr lang="en-US" altLang="zh-CN" dirty="0"/>
          </a:p>
          <a:p>
            <a:r>
              <a:rPr lang="zh-CN" altLang="en-US" dirty="0"/>
              <a:t>根据患者的耐受情况，可尽早选择相应的前庭功能检查，以便进行个体化的精准诊断，制定前庭康复方案，并进行预后评估。除了双温试验、</a:t>
            </a:r>
            <a:r>
              <a:rPr lang="en-US" altLang="zh-CN" dirty="0" err="1"/>
              <a:t>vHIT</a:t>
            </a:r>
            <a:r>
              <a:rPr lang="zh-CN" altLang="en-US" dirty="0"/>
              <a:t>和</a:t>
            </a:r>
            <a:r>
              <a:rPr lang="en-US" altLang="zh-CN" dirty="0"/>
              <a:t>VEMP</a:t>
            </a:r>
            <a:r>
              <a:rPr lang="zh-CN" altLang="en-US" dirty="0"/>
              <a:t>等前庭功能检查外，应常规进行听力学检查，同时可进行</a:t>
            </a:r>
            <a:r>
              <a:rPr lang="en-US" altLang="zh-CN" dirty="0"/>
              <a:t>OTR</a:t>
            </a:r>
            <a:r>
              <a:rPr lang="zh-CN" altLang="en-US" dirty="0"/>
              <a:t>和转椅等检查。</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每项检查都具有自身的优缺点，</a:t>
            </a:r>
            <a:r>
              <a:rPr lang="zh-CN" altLang="en-US" sz="1200" b="1" dirty="0">
                <a:latin typeface="+mn-lt"/>
                <a:ea typeface="+mn-ea"/>
                <a:cs typeface="+mn-ea"/>
                <a:sym typeface="+mn-lt"/>
              </a:rPr>
              <a:t>双温实验，</a:t>
            </a:r>
            <a:r>
              <a:rPr lang="zh-CN" altLang="en-US" sz="1200" b="0" kern="1200" dirty="0">
                <a:solidFill>
                  <a:schemeClr val="dk1"/>
                </a:solidFill>
                <a:effectLst/>
                <a:latin typeface="+mn-lt"/>
                <a:ea typeface="+mn-ea"/>
                <a:cs typeface="+mn-ea"/>
                <a:sym typeface="+mn-lt"/>
              </a:rPr>
              <a:t>可辅助诊断</a:t>
            </a:r>
            <a:r>
              <a:rPr lang="en-US" altLang="zh-CN" sz="1200" b="0" kern="1200" dirty="0">
                <a:solidFill>
                  <a:schemeClr val="dk1"/>
                </a:solidFill>
                <a:effectLst/>
                <a:latin typeface="+mn-lt"/>
                <a:ea typeface="+mn-ea"/>
                <a:cs typeface="+mn-ea"/>
                <a:sym typeface="+mn-lt"/>
              </a:rPr>
              <a:t>VN</a:t>
            </a:r>
            <a:r>
              <a:rPr lang="zh-CN" altLang="en-US" sz="1200" b="1" kern="1200" dirty="0">
                <a:solidFill>
                  <a:schemeClr val="dk1"/>
                </a:solidFill>
                <a:effectLst/>
                <a:latin typeface="+mn-lt"/>
                <a:ea typeface="+mn-ea"/>
                <a:cs typeface="+mn-ea"/>
                <a:sym typeface="+mn-lt"/>
              </a:rPr>
              <a:t>；视频头脉冲试验，</a:t>
            </a:r>
            <a:r>
              <a:rPr lang="zh-CN" altLang="en-US" sz="1200" b="0" kern="1200" dirty="0">
                <a:solidFill>
                  <a:schemeClr val="dk1"/>
                </a:solidFill>
                <a:effectLst/>
                <a:latin typeface="+mn-lt"/>
                <a:ea typeface="+mn-ea"/>
                <a:cs typeface="+mn-ea"/>
                <a:sym typeface="+mn-lt"/>
              </a:rPr>
              <a:t>可弥补床旁甩头试验的不足。</a:t>
            </a:r>
            <a:endParaRPr lang="en-US" altLang="zh-CN" sz="1200" b="0" kern="1200" dirty="0">
              <a:solidFill>
                <a:schemeClr val="dk1"/>
              </a:solidFill>
              <a:effectLst/>
              <a:latin typeface="+mn-lt"/>
              <a:ea typeface="+mn-ea"/>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b="1" kern="1200" dirty="0">
                <a:solidFill>
                  <a:schemeClr val="dk1"/>
                </a:solidFill>
                <a:effectLst/>
                <a:latin typeface="+mn-lt"/>
                <a:ea typeface="+mn-ea"/>
                <a:cs typeface="+mn-ea"/>
                <a:sym typeface="+mn-lt"/>
              </a:rPr>
              <a:t>前庭诱发肌源性电位，</a:t>
            </a:r>
            <a:r>
              <a:rPr lang="zh-CN" altLang="en-US" sz="1200" b="0" kern="1200" dirty="0">
                <a:solidFill>
                  <a:schemeClr val="dk1"/>
                </a:solidFill>
                <a:effectLst/>
                <a:latin typeface="+mn-lt"/>
                <a:ea typeface="+mn-ea"/>
                <a:cs typeface="+mn-ea"/>
                <a:sym typeface="+mn-lt"/>
              </a:rPr>
              <a:t>目前未在国际范围内获得一致认可的临床证据；</a:t>
            </a:r>
            <a:r>
              <a:rPr lang="zh-CN" altLang="en-US" sz="1200" b="1" dirty="0">
                <a:latin typeface="+mn-lt"/>
                <a:ea typeface="+mn-ea"/>
                <a:cs typeface="+mn-ea"/>
                <a:sym typeface="+mn-lt"/>
              </a:rPr>
              <a:t>转椅试验，</a:t>
            </a:r>
            <a:r>
              <a:rPr lang="zh-CN" altLang="en-US" sz="1200" b="0" kern="1200" dirty="0">
                <a:solidFill>
                  <a:schemeClr val="dk1"/>
                </a:solidFill>
                <a:effectLst/>
                <a:latin typeface="+mn-lt"/>
                <a:ea typeface="+mn-ea"/>
                <a:cs typeface="+mn-ea"/>
                <a:sym typeface="+mn-lt"/>
              </a:rPr>
              <a:t>对 </a:t>
            </a:r>
            <a:r>
              <a:rPr lang="en-US" altLang="zh-CN" sz="1200" b="0" kern="1200" dirty="0">
                <a:solidFill>
                  <a:schemeClr val="dk1"/>
                </a:solidFill>
                <a:effectLst/>
                <a:latin typeface="+mn-lt"/>
                <a:ea typeface="+mn-ea"/>
                <a:cs typeface="+mn-ea"/>
                <a:sym typeface="+mn-lt"/>
              </a:rPr>
              <a:t>VN </a:t>
            </a:r>
            <a:r>
              <a:rPr lang="zh-CN" altLang="en-US" sz="1200" b="0" kern="1200" dirty="0">
                <a:solidFill>
                  <a:schemeClr val="dk1"/>
                </a:solidFill>
                <a:effectLst/>
                <a:latin typeface="+mn-lt"/>
                <a:ea typeface="+mn-ea"/>
                <a:cs typeface="+mn-ea"/>
                <a:sym typeface="+mn-lt"/>
              </a:rPr>
              <a:t>的诊断价值有限</a:t>
            </a:r>
            <a:r>
              <a:rPr lang="zh-CN" altLang="en-US" sz="1200" b="1" kern="1200" dirty="0">
                <a:solidFill>
                  <a:schemeClr val="dk1"/>
                </a:solidFill>
                <a:effectLst/>
                <a:latin typeface="+mn-lt"/>
                <a:ea typeface="+mn-ea"/>
                <a:cs typeface="+mn-ea"/>
                <a:sym typeface="+mn-lt"/>
              </a:rPr>
              <a:t>；</a:t>
            </a:r>
            <a:r>
              <a:rPr lang="en-US" altLang="zh-CN" sz="1200" b="1" kern="1200" dirty="0">
                <a:solidFill>
                  <a:schemeClr val="dk1"/>
                </a:solidFill>
                <a:effectLst/>
                <a:latin typeface="+mn-lt"/>
                <a:ea typeface="+mn-ea"/>
                <a:cs typeface="+mn-ea"/>
                <a:sym typeface="+mn-lt"/>
              </a:rPr>
              <a:t>OTR</a:t>
            </a:r>
            <a:r>
              <a:rPr lang="zh-CN" altLang="en-US" sz="1200" b="1" kern="1200" dirty="0">
                <a:solidFill>
                  <a:schemeClr val="dk1"/>
                </a:solidFill>
                <a:effectLst/>
                <a:latin typeface="+mn-lt"/>
                <a:ea typeface="+mn-ea"/>
                <a:cs typeface="+mn-ea"/>
                <a:sym typeface="+mn-lt"/>
              </a:rPr>
              <a:t>检查，</a:t>
            </a:r>
            <a:r>
              <a:rPr lang="zh-CN" altLang="en-US" sz="1200" b="0" kern="1200" dirty="0">
                <a:solidFill>
                  <a:schemeClr val="dk1"/>
                </a:solidFill>
                <a:effectLst/>
                <a:latin typeface="+mn-lt"/>
                <a:ea typeface="+mn-ea"/>
                <a:cs typeface="+mn-ea"/>
                <a:sym typeface="+mn-lt"/>
              </a:rPr>
              <a:t>包括头偏斜、眼球反向偏斜、眼球共轭扭转和主观垂直视觉</a:t>
            </a:r>
            <a:r>
              <a:rPr lang="en-US" altLang="zh-CN" sz="1200" b="0" kern="1200" dirty="0">
                <a:solidFill>
                  <a:schemeClr val="dk1"/>
                </a:solidFill>
                <a:effectLst/>
                <a:latin typeface="+mn-lt"/>
                <a:ea typeface="+mn-ea"/>
                <a:cs typeface="+mn-ea"/>
                <a:sym typeface="+mn-lt"/>
              </a:rPr>
              <a:t>(SVV)</a:t>
            </a:r>
            <a:r>
              <a:rPr lang="zh-CN" altLang="en-US" sz="1200" b="1" kern="1200" dirty="0">
                <a:solidFill>
                  <a:schemeClr val="dk1"/>
                </a:solidFill>
                <a:effectLst/>
                <a:latin typeface="+mn-lt"/>
                <a:ea typeface="+mn-ea"/>
                <a:cs typeface="+mn-ea"/>
                <a:sym typeface="+mn-lt"/>
              </a:rPr>
              <a:t>。</a:t>
            </a:r>
            <a:endParaRPr lang="zh-CN" altLang="en-US" sz="1200" dirty="0">
              <a:latin typeface="+mn-lt"/>
              <a:ea typeface="+mn-ea"/>
              <a:cs typeface="+mn-ea"/>
              <a:sym typeface="+mn-lt"/>
            </a:endParaRPr>
          </a:p>
          <a:p>
            <a:endParaRPr lang="zh-CN" altLang="en-US" dirty="0"/>
          </a:p>
        </p:txBody>
      </p:sp>
      <p:sp>
        <p:nvSpPr>
          <p:cNvPr id="4" name="灯片编号占位符 3"/>
          <p:cNvSpPr>
            <a:spLocks noGrp="1"/>
          </p:cNvSpPr>
          <p:nvPr>
            <p:ph type="sldNum" sz="quarter" idx="5"/>
          </p:nvPr>
        </p:nvSpPr>
        <p:spPr/>
        <p:txBody>
          <a:bodyPr/>
          <a:lstStyle/>
          <a:p>
            <a:fld id="{ADBD1CBD-7FEA-4B57-B04F-0C80C9FE34EE}" type="slidenum">
              <a:rPr lang="zh-CN" altLang="en-US" smtClean="0"/>
              <a:t>12</a:t>
            </a:fld>
            <a:endParaRPr lang="zh-CN" altLang="en-US"/>
          </a:p>
        </p:txBody>
      </p:sp>
    </p:spTree>
    <p:extLst>
      <p:ext uri="{BB962C8B-B14F-4D97-AF65-F5344CB8AC3E}">
        <p14:creationId xmlns:p14="http://schemas.microsoft.com/office/powerpoint/2010/main" val="7322780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b="1" dirty="0">
                <a:latin typeface="+mn-lt"/>
                <a:ea typeface="+mn-ea"/>
                <a:cs typeface="+mn-ea"/>
                <a:sym typeface="+mn-lt"/>
              </a:rPr>
              <a:t>前庭神经炎的影像学检查，</a:t>
            </a:r>
            <a:r>
              <a:rPr lang="zh-CN" altLang="en-US" sz="1200" kern="100" dirty="0">
                <a:cs typeface="+mn-ea"/>
                <a:sym typeface="+mn-lt"/>
              </a:rPr>
              <a:t>对于疑似有中枢性病因的患者，要进行必要的影像学检查；首选行头部</a:t>
            </a:r>
            <a:r>
              <a:rPr lang="en-US" altLang="zh-CN" sz="1200" kern="100" dirty="0">
                <a:cs typeface="+mn-ea"/>
                <a:sym typeface="+mn-lt"/>
              </a:rPr>
              <a:t>MRI-DWI</a:t>
            </a:r>
            <a:r>
              <a:rPr lang="zh-CN" altLang="en-US" sz="1200" kern="100" dirty="0">
                <a:cs typeface="+mn-ea"/>
                <a:sym typeface="+mn-lt"/>
              </a:rPr>
              <a:t>，必要时行</a:t>
            </a:r>
            <a:r>
              <a:rPr lang="en-US" altLang="zh-CN" sz="1200" kern="100" dirty="0">
                <a:cs typeface="+mn-ea"/>
                <a:sym typeface="+mn-lt"/>
              </a:rPr>
              <a:t>MRA</a:t>
            </a:r>
            <a:r>
              <a:rPr lang="zh-CN" altLang="en-US" sz="1200" kern="100" dirty="0">
                <a:cs typeface="+mn-ea"/>
                <a:sym typeface="+mn-lt"/>
              </a:rPr>
              <a:t>，排除后循环缺血等“恶性”中枢性眩晕疾病</a:t>
            </a:r>
            <a:r>
              <a:rPr kumimoji="0" lang="zh-CN" altLang="en-US" sz="1200" b="0" i="0" u="none" strike="noStrike" kern="100" cap="none" spc="0" normalizeH="0" baseline="0" noProof="0" dirty="0">
                <a:ln>
                  <a:noFill/>
                </a:ln>
                <a:effectLst/>
                <a:uLnTx/>
                <a:uFillTx/>
                <a:cs typeface="+mn-ea"/>
                <a:sym typeface="+mn-lt"/>
              </a:rPr>
              <a:t>；</a:t>
            </a:r>
            <a:r>
              <a:rPr lang="zh-CN" altLang="en-US" sz="1200" kern="100" dirty="0">
                <a:cs typeface="+mn-ea"/>
                <a:sym typeface="+mn-lt"/>
              </a:rPr>
              <a:t>但要警惕部分中枢性疾病患者，发病早期（</a:t>
            </a:r>
            <a:r>
              <a:rPr lang="en-US" altLang="zh-CN" sz="1200" kern="100" dirty="0">
                <a:cs typeface="+mn-ea"/>
                <a:sym typeface="+mn-lt"/>
              </a:rPr>
              <a:t>6~48</a:t>
            </a:r>
            <a:r>
              <a:rPr lang="zh-CN" altLang="en-US" sz="1200" kern="100" dirty="0">
                <a:cs typeface="+mn-ea"/>
                <a:sym typeface="+mn-lt"/>
              </a:rPr>
              <a:t>小时内）</a:t>
            </a:r>
            <a:r>
              <a:rPr lang="en-US" altLang="zh-CN" sz="1200" kern="100" dirty="0">
                <a:cs typeface="+mn-ea"/>
                <a:sym typeface="+mn-lt"/>
              </a:rPr>
              <a:t>MRI-DWI</a:t>
            </a:r>
            <a:r>
              <a:rPr lang="zh-CN" altLang="en-US" sz="1200" kern="100" dirty="0">
                <a:cs typeface="+mn-ea"/>
                <a:sym typeface="+mn-lt"/>
              </a:rPr>
              <a:t>可能表现为阴性结果</a:t>
            </a:r>
            <a:r>
              <a:rPr kumimoji="0" lang="zh-CN" altLang="en-US" sz="1200" b="0" i="0" u="none" strike="noStrike" kern="100" cap="none" spc="0" normalizeH="0" baseline="0" noProof="0" dirty="0">
                <a:ln>
                  <a:noFill/>
                </a:ln>
                <a:effectLst/>
                <a:uLnTx/>
                <a:uFillTx/>
                <a:cs typeface="+mn-ea"/>
                <a:sym typeface="+mn-lt"/>
              </a:rPr>
              <a:t>；</a:t>
            </a:r>
            <a:r>
              <a:rPr lang="zh-CN" altLang="en-US" sz="1200" kern="100" dirty="0">
                <a:cs typeface="+mn-ea"/>
                <a:sym typeface="+mn-lt"/>
              </a:rPr>
              <a:t>如果患者仍怀疑中枢性疾病时，可在发病</a:t>
            </a:r>
            <a:r>
              <a:rPr lang="en-US" altLang="zh-CN" sz="1200" kern="100" dirty="0">
                <a:cs typeface="+mn-ea"/>
                <a:sym typeface="+mn-lt"/>
              </a:rPr>
              <a:t>72</a:t>
            </a:r>
            <a:r>
              <a:rPr lang="zh-CN" altLang="en-US" sz="1200" kern="100" dirty="0">
                <a:cs typeface="+mn-ea"/>
                <a:sym typeface="+mn-lt"/>
              </a:rPr>
              <a:t>小时后复查</a:t>
            </a:r>
            <a:r>
              <a:rPr lang="en-US" altLang="zh-CN" sz="1200" kern="100" dirty="0">
                <a:cs typeface="+mn-ea"/>
                <a:sym typeface="+mn-lt"/>
              </a:rPr>
              <a:t>MRI-DWI</a:t>
            </a:r>
            <a:r>
              <a:rPr kumimoji="0" lang="zh-CN" altLang="en-US" sz="1200" b="0" i="0" u="none" strike="noStrike" kern="100" cap="none" spc="0" normalizeH="0" baseline="0" noProof="0" dirty="0">
                <a:ln>
                  <a:noFill/>
                </a:ln>
                <a:effectLst/>
                <a:uLnTx/>
                <a:uFillTx/>
                <a:cs typeface="+mn-ea"/>
                <a:sym typeface="+mn-lt"/>
              </a:rPr>
              <a:t>。</a:t>
            </a:r>
            <a:endParaRPr kumimoji="0" lang="en-US" altLang="zh-CN" sz="1200" b="0" i="0" u="none" strike="noStrike" kern="100" cap="none" spc="0" normalizeH="0" baseline="0" noProof="0" dirty="0">
              <a:ln>
                <a:noFill/>
              </a:ln>
              <a:effectLst/>
              <a:uLnTx/>
              <a:uFillTx/>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cs typeface="+mn-ea"/>
                <a:sym typeface="+mn-lt"/>
              </a:rPr>
              <a:t>如</a:t>
            </a:r>
            <a:r>
              <a:rPr lang="en-US" altLang="zh-CN" sz="1200" dirty="0">
                <a:cs typeface="+mn-ea"/>
                <a:sym typeface="+mn-lt"/>
              </a:rPr>
              <a:t>MRI-DWI</a:t>
            </a:r>
            <a:r>
              <a:rPr lang="zh-CN" altLang="en-US" sz="1200" dirty="0">
                <a:cs typeface="+mn-ea"/>
                <a:sym typeface="+mn-lt"/>
              </a:rPr>
              <a:t>检查未发现新发病灶，但仍不能除外中枢性病变时或疑似存在某些外周前庭病变时，可选择其他检查方法，如颞骨高分辨</a:t>
            </a:r>
            <a:r>
              <a:rPr lang="en-US" altLang="zh-CN" sz="1200" dirty="0">
                <a:cs typeface="+mn-ea"/>
                <a:sym typeface="+mn-lt"/>
              </a:rPr>
              <a:t>CT</a:t>
            </a:r>
            <a:r>
              <a:rPr lang="zh-CN" altLang="en-US" sz="1200" dirty="0">
                <a:cs typeface="+mn-ea"/>
                <a:sym typeface="+mn-lt"/>
              </a:rPr>
              <a:t>、颈动脉超声、</a:t>
            </a:r>
            <a:r>
              <a:rPr lang="en-US" altLang="zh-CN" sz="1200" dirty="0">
                <a:cs typeface="+mn-ea"/>
                <a:sym typeface="+mn-lt"/>
              </a:rPr>
              <a:t>TCD</a:t>
            </a:r>
            <a:r>
              <a:rPr lang="zh-CN" altLang="en-US" sz="1200" dirty="0">
                <a:cs typeface="+mn-ea"/>
                <a:sym typeface="+mn-lt"/>
              </a:rPr>
              <a:t>、头颅</a:t>
            </a:r>
            <a:r>
              <a:rPr lang="en-US" altLang="zh-CN" sz="1200" dirty="0">
                <a:cs typeface="+mn-ea"/>
                <a:sym typeface="+mn-lt"/>
              </a:rPr>
              <a:t>CTA</a:t>
            </a:r>
            <a:r>
              <a:rPr lang="zh-CN" altLang="en-US" sz="1200" dirty="0">
                <a:cs typeface="+mn-ea"/>
                <a:sym typeface="+mn-lt"/>
              </a:rPr>
              <a:t>等</a:t>
            </a:r>
            <a:r>
              <a:rPr kumimoji="0" lang="zh-CN" altLang="en-US" sz="1200" b="0" i="0" u="none" strike="noStrike" kern="100" cap="none" spc="0" normalizeH="0" baseline="0" noProof="0" dirty="0">
                <a:ln>
                  <a:noFill/>
                </a:ln>
                <a:effectLst/>
                <a:uLnTx/>
                <a:uFillTx/>
                <a:cs typeface="+mn-ea"/>
                <a:sym typeface="+mn-lt"/>
              </a:rPr>
              <a:t>。</a:t>
            </a:r>
            <a:endParaRPr kumimoji="0" lang="en-US" altLang="zh-CN" sz="1200" b="0" i="0" u="none" strike="noStrike" kern="100" cap="none" spc="0" normalizeH="0" baseline="0" noProof="0" dirty="0">
              <a:ln>
                <a:noFill/>
              </a:ln>
              <a:effectLst/>
              <a:uLnTx/>
              <a:uFillTx/>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cs typeface="+mn-ea"/>
                <a:sym typeface="+mn-lt"/>
              </a:rPr>
              <a:t>如果患者因体内有金属植人物或其他原因无法进行</a:t>
            </a:r>
            <a:r>
              <a:rPr lang="en-US" altLang="zh-CN" sz="1200" dirty="0">
                <a:cs typeface="+mn-ea"/>
                <a:sym typeface="+mn-lt"/>
              </a:rPr>
              <a:t>MRI</a:t>
            </a:r>
            <a:r>
              <a:rPr lang="zh-CN" altLang="en-US" sz="1200" dirty="0">
                <a:cs typeface="+mn-ea"/>
                <a:sym typeface="+mn-lt"/>
              </a:rPr>
              <a:t>检查时，可进行颅脑</a:t>
            </a:r>
            <a:r>
              <a:rPr lang="en-US" altLang="zh-CN" sz="1200" dirty="0">
                <a:cs typeface="+mn-ea"/>
                <a:sym typeface="+mn-lt"/>
              </a:rPr>
              <a:t>CT</a:t>
            </a:r>
            <a:r>
              <a:rPr lang="zh-CN" altLang="en-US" sz="1200" dirty="0">
                <a:cs typeface="+mn-ea"/>
                <a:sym typeface="+mn-lt"/>
              </a:rPr>
              <a:t>扫描，特别是小脑薄层</a:t>
            </a:r>
            <a:r>
              <a:rPr lang="en-US" altLang="zh-CN" sz="1200" dirty="0">
                <a:cs typeface="+mn-ea"/>
                <a:sym typeface="+mn-lt"/>
              </a:rPr>
              <a:t>CT</a:t>
            </a:r>
            <a:r>
              <a:rPr lang="zh-CN" altLang="en-US" sz="1200" dirty="0">
                <a:cs typeface="+mn-ea"/>
                <a:sym typeface="+mn-lt"/>
              </a:rPr>
              <a:t>扫描</a:t>
            </a:r>
            <a:r>
              <a:rPr kumimoji="0" lang="zh-CN" altLang="en-US" sz="1200" b="0" i="0" u="none" strike="noStrike" kern="100" cap="none" spc="0" normalizeH="0" baseline="0" noProof="0" dirty="0">
                <a:ln>
                  <a:noFill/>
                </a:ln>
                <a:effectLst/>
                <a:uLnTx/>
                <a:uFillTx/>
                <a:cs typeface="+mn-ea"/>
                <a:sym typeface="+mn-lt"/>
              </a:rPr>
              <a:t>。</a:t>
            </a:r>
            <a:endParaRPr kumimoji="0" lang="zh-CN" altLang="en-US" sz="1200" i="0" u="none" strike="noStrike" kern="1200" cap="none" spc="0" normalizeH="0" baseline="0" noProof="0" dirty="0">
              <a:ln>
                <a:noFill/>
              </a:ln>
              <a:effectLst/>
              <a:uLnTx/>
              <a:uFillTx/>
              <a:cs typeface="+mn-ea"/>
              <a:sym typeface="+mn-lt"/>
            </a:endParaRPr>
          </a:p>
          <a:p>
            <a:endParaRPr lang="zh-CN" altLang="en-US" dirty="0"/>
          </a:p>
        </p:txBody>
      </p:sp>
      <p:sp>
        <p:nvSpPr>
          <p:cNvPr id="4" name="灯片编号占位符 3"/>
          <p:cNvSpPr>
            <a:spLocks noGrp="1"/>
          </p:cNvSpPr>
          <p:nvPr>
            <p:ph type="sldNum" sz="quarter" idx="5"/>
          </p:nvPr>
        </p:nvSpPr>
        <p:spPr/>
        <p:txBody>
          <a:bodyPr/>
          <a:lstStyle/>
          <a:p>
            <a:fld id="{ADBD1CBD-7FEA-4B57-B04F-0C80C9FE34EE}" type="slidenum">
              <a:rPr lang="zh-CN" altLang="en-US" smtClean="0"/>
              <a:t>13</a:t>
            </a:fld>
            <a:endParaRPr lang="zh-CN" altLang="en-US"/>
          </a:p>
        </p:txBody>
      </p:sp>
    </p:spTree>
    <p:extLst>
      <p:ext uri="{BB962C8B-B14F-4D97-AF65-F5344CB8AC3E}">
        <p14:creationId xmlns:p14="http://schemas.microsoft.com/office/powerpoint/2010/main" val="8292050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1" dirty="0">
                <a:latin typeface="+mn-lt"/>
                <a:ea typeface="+mn-ea"/>
                <a:cs typeface="+mn-ea"/>
                <a:sym typeface="+mn-lt"/>
              </a:rPr>
              <a:t>巴拉尼协会将前庭神经炎分为四类：</a:t>
            </a:r>
            <a:endParaRPr lang="en-US" altLang="zh-CN" sz="1200" b="1" dirty="0">
              <a:latin typeface="+mn-lt"/>
              <a:ea typeface="+mn-ea"/>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①</a:t>
            </a:r>
            <a:r>
              <a:rPr lang="zh-CN" altLang="en-US" sz="1200" b="1" dirty="0">
                <a:cs typeface="+mn-ea"/>
                <a:sym typeface="+mn-lt"/>
              </a:rPr>
              <a:t>确诊的前庭神经炎</a:t>
            </a:r>
            <a:r>
              <a:rPr lang="zh-CN" altLang="en-US" sz="1200" dirty="0">
                <a:cs typeface="+mn-ea"/>
                <a:sym typeface="+mn-lt"/>
              </a:rPr>
              <a:t>：强调单次病程，急性或亚急性中至重度的</a:t>
            </a:r>
            <a:r>
              <a:rPr lang="zh-CN" altLang="en-US" sz="1200" b="1" dirty="0">
                <a:cs typeface="+mn-ea"/>
                <a:sym typeface="+mn-lt"/>
              </a:rPr>
              <a:t>眩晕症状持续至少</a:t>
            </a:r>
            <a:r>
              <a:rPr lang="en-US" altLang="zh-CN" sz="1200" b="1" dirty="0">
                <a:cs typeface="+mn-ea"/>
                <a:sym typeface="+mn-lt"/>
              </a:rPr>
              <a:t>24</a:t>
            </a:r>
            <a:r>
              <a:rPr lang="zh-CN" altLang="en-US" sz="1200" b="1" dirty="0">
                <a:cs typeface="+mn-ea"/>
                <a:sym typeface="+mn-lt"/>
              </a:rPr>
              <a:t>小时</a:t>
            </a:r>
            <a:r>
              <a:rPr lang="zh-CN" altLang="en-US" sz="1200" dirty="0">
                <a:cs typeface="+mn-ea"/>
                <a:sym typeface="+mn-lt"/>
              </a:rPr>
              <a:t>，存在单纯的单侧外周前庭功能受损的证据；</a:t>
            </a:r>
            <a:endParaRPr lang="en-US" altLang="zh-CN" sz="1200" dirty="0">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cs typeface="+mn-ea"/>
                <a:sym typeface="+mn-lt"/>
              </a:rPr>
              <a:t>②</a:t>
            </a:r>
            <a:r>
              <a:rPr lang="zh-CN" altLang="en-US" sz="1200" b="1" dirty="0">
                <a:cs typeface="+mn-ea"/>
                <a:sym typeface="+mn-lt"/>
              </a:rPr>
              <a:t>进展中的前庭神经炎</a:t>
            </a:r>
            <a:r>
              <a:rPr lang="zh-CN" altLang="en-US" sz="1200" dirty="0">
                <a:cs typeface="+mn-ea"/>
                <a:sym typeface="+mn-lt"/>
              </a:rPr>
              <a:t>：强调单次病程，急性或亚急性中至重度的</a:t>
            </a:r>
            <a:r>
              <a:rPr lang="zh-CN" altLang="en-US" sz="1200" b="1" dirty="0">
                <a:cs typeface="+mn-ea"/>
                <a:sym typeface="+mn-lt"/>
              </a:rPr>
              <a:t>眩晕症状持续超过</a:t>
            </a:r>
            <a:r>
              <a:rPr lang="en-US" altLang="zh-CN" sz="1200" b="1" dirty="0">
                <a:cs typeface="+mn-ea"/>
                <a:sym typeface="+mn-lt"/>
              </a:rPr>
              <a:t>3</a:t>
            </a:r>
            <a:r>
              <a:rPr lang="zh-CN" altLang="en-US" sz="1200" b="1" dirty="0">
                <a:cs typeface="+mn-ea"/>
                <a:sym typeface="+mn-lt"/>
              </a:rPr>
              <a:t>小时但未达到</a:t>
            </a:r>
            <a:r>
              <a:rPr lang="en-US" altLang="zh-CN" sz="1200" b="1" dirty="0">
                <a:cs typeface="+mn-ea"/>
                <a:sym typeface="+mn-lt"/>
              </a:rPr>
              <a:t>24</a:t>
            </a:r>
            <a:r>
              <a:rPr lang="zh-CN" altLang="en-US" sz="1200" b="1" dirty="0">
                <a:cs typeface="+mn-ea"/>
                <a:sym typeface="+mn-lt"/>
              </a:rPr>
              <a:t>小时</a:t>
            </a:r>
            <a:r>
              <a:rPr lang="zh-CN" altLang="en-US" sz="1200" dirty="0">
                <a:cs typeface="+mn-ea"/>
                <a:sym typeface="+mn-lt"/>
              </a:rPr>
              <a:t>，存在单纯的单侧外周前庭功能受损的证据，这一分类有助于区分其他急性中枢性前庭综合征；</a:t>
            </a:r>
            <a:endParaRPr lang="en-US" altLang="zh-CN" sz="1200" dirty="0">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cs typeface="+mn-ea"/>
                <a:sym typeface="+mn-lt"/>
              </a:rPr>
              <a:t>③</a:t>
            </a:r>
            <a:r>
              <a:rPr lang="zh-CN" altLang="en-US" sz="1200" b="1" dirty="0">
                <a:cs typeface="+mn-ea"/>
                <a:sym typeface="+mn-lt"/>
              </a:rPr>
              <a:t>很可能的前庭神经炎</a:t>
            </a:r>
            <a:r>
              <a:rPr lang="zh-CN" altLang="en-US" sz="1200" dirty="0">
                <a:cs typeface="+mn-ea"/>
                <a:sym typeface="+mn-lt"/>
              </a:rPr>
              <a:t>：强调单次病程，急性或亚急性中至重度的</a:t>
            </a:r>
            <a:r>
              <a:rPr lang="zh-CN" altLang="en-US" sz="1200" b="1" dirty="0">
                <a:cs typeface="+mn-ea"/>
                <a:sym typeface="+mn-lt"/>
              </a:rPr>
              <a:t>眩晕症状持续至少</a:t>
            </a:r>
            <a:r>
              <a:rPr lang="en-US" altLang="zh-CN" sz="1200" b="1" dirty="0">
                <a:cs typeface="+mn-ea"/>
                <a:sym typeface="+mn-lt"/>
              </a:rPr>
              <a:t>24</a:t>
            </a:r>
            <a:r>
              <a:rPr lang="zh-CN" altLang="en-US" sz="1200" b="1" dirty="0">
                <a:cs typeface="+mn-ea"/>
                <a:sym typeface="+mn-lt"/>
              </a:rPr>
              <a:t>小时，但缺少与自发眼震快相相反侧的明确前庭</a:t>
            </a:r>
            <a:r>
              <a:rPr lang="en-US" altLang="zh-CN" sz="1200" b="1" dirty="0">
                <a:cs typeface="+mn-ea"/>
                <a:sym typeface="+mn-lt"/>
              </a:rPr>
              <a:t>-</a:t>
            </a:r>
            <a:r>
              <a:rPr lang="zh-CN" altLang="en-US" sz="1200" b="1" dirty="0">
                <a:cs typeface="+mn-ea"/>
                <a:sym typeface="+mn-lt"/>
              </a:rPr>
              <a:t>眼反射（</a:t>
            </a:r>
            <a:r>
              <a:rPr lang="en-US" altLang="zh-CN" sz="1200" b="1" dirty="0">
                <a:cs typeface="+mn-ea"/>
                <a:sym typeface="+mn-lt"/>
              </a:rPr>
              <a:t>VOR</a:t>
            </a:r>
            <a:r>
              <a:rPr lang="zh-CN" altLang="en-US" sz="1200" b="1" dirty="0">
                <a:cs typeface="+mn-ea"/>
                <a:sym typeface="+mn-lt"/>
              </a:rPr>
              <a:t>）功能减弱的证据</a:t>
            </a:r>
            <a:r>
              <a:rPr lang="zh-CN" altLang="en-US" sz="1200" dirty="0">
                <a:cs typeface="+mn-ea"/>
                <a:sym typeface="+mn-lt"/>
              </a:rPr>
              <a:t>，无法确定是单侧外周前庭受损；</a:t>
            </a:r>
            <a:endParaRPr lang="en-US" altLang="zh-CN" sz="1200" dirty="0">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cs typeface="+mn-ea"/>
                <a:sym typeface="+mn-lt"/>
              </a:rPr>
              <a:t>④</a:t>
            </a:r>
            <a:r>
              <a:rPr lang="zh-CN" altLang="en-US" sz="1200" b="1" dirty="0">
                <a:cs typeface="+mn-ea"/>
                <a:sym typeface="+mn-lt"/>
              </a:rPr>
              <a:t>既往前庭神经炎</a:t>
            </a:r>
            <a:r>
              <a:rPr lang="zh-CN" altLang="en-US" sz="1200" dirty="0">
                <a:cs typeface="+mn-ea"/>
                <a:sym typeface="+mn-lt"/>
              </a:rPr>
              <a:t>：也强调单次病程，适用于急性期后就诊患者的诊断。</a:t>
            </a:r>
            <a:r>
              <a:rPr lang="zh-CN" altLang="en-US" sz="1200" b="1" dirty="0">
                <a:cs typeface="+mn-ea"/>
                <a:sym typeface="+mn-lt"/>
              </a:rPr>
              <a:t>曾经急性或亚急性中至重度的眩晕症状持续至少</a:t>
            </a:r>
            <a:r>
              <a:rPr lang="en-US" altLang="zh-CN" sz="1200" b="1" dirty="0">
                <a:cs typeface="+mn-ea"/>
                <a:sym typeface="+mn-lt"/>
              </a:rPr>
              <a:t>24</a:t>
            </a:r>
            <a:r>
              <a:rPr lang="zh-CN" altLang="en-US" sz="1200" b="1" dirty="0">
                <a:cs typeface="+mn-ea"/>
                <a:sym typeface="+mn-lt"/>
              </a:rPr>
              <a:t>小时，目前无眼震，存在单纯的单侧外周前庭功能受损的证据。</a:t>
            </a:r>
          </a:p>
          <a:p>
            <a:endParaRPr lang="zh-CN" altLang="en-US" dirty="0"/>
          </a:p>
        </p:txBody>
      </p:sp>
      <p:sp>
        <p:nvSpPr>
          <p:cNvPr id="4" name="灯片编号占位符 3"/>
          <p:cNvSpPr>
            <a:spLocks noGrp="1"/>
          </p:cNvSpPr>
          <p:nvPr>
            <p:ph type="sldNum" sz="quarter" idx="5"/>
          </p:nvPr>
        </p:nvSpPr>
        <p:spPr/>
        <p:txBody>
          <a:bodyPr/>
          <a:lstStyle/>
          <a:p>
            <a:fld id="{ADBD1CBD-7FEA-4B57-B04F-0C80C9FE34EE}" type="slidenum">
              <a:rPr lang="zh-CN" altLang="en-US" smtClean="0"/>
              <a:t>14</a:t>
            </a:fld>
            <a:endParaRPr lang="zh-CN" altLang="en-US"/>
          </a:p>
        </p:txBody>
      </p:sp>
    </p:spTree>
    <p:extLst>
      <p:ext uri="{BB962C8B-B14F-4D97-AF65-F5344CB8AC3E}">
        <p14:creationId xmlns:p14="http://schemas.microsoft.com/office/powerpoint/2010/main" val="2466928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0" dirty="0">
                <a:solidFill>
                  <a:srgbClr val="018C42"/>
                </a:solidFill>
                <a:latin typeface="+mn-lt"/>
                <a:ea typeface="+mn-ea"/>
                <a:cs typeface="+mn-ea"/>
                <a:sym typeface="+mn-lt"/>
              </a:rPr>
              <a:t>确诊的前庭神经炎的诊断标准，</a:t>
            </a:r>
            <a:r>
              <a:rPr lang="zh-CN" altLang="en-US" sz="1200" b="1" kern="100" dirty="0">
                <a:solidFill>
                  <a:srgbClr val="000000"/>
                </a:solidFill>
                <a:cs typeface="+mn-ea"/>
                <a:sym typeface="+mn-lt"/>
              </a:rPr>
              <a:t>必须满足下列每一项条件：</a:t>
            </a:r>
          </a:p>
          <a:p>
            <a:pPr algn="just">
              <a:lnSpc>
                <a:spcPct val="120000"/>
              </a:lnSpc>
              <a:spcAft>
                <a:spcPts val="800"/>
              </a:spcAft>
            </a:pPr>
            <a:r>
              <a:rPr lang="zh-CN" altLang="en-US" sz="1200" kern="100" dirty="0">
                <a:solidFill>
                  <a:srgbClr val="000000"/>
                </a:solidFill>
                <a:cs typeface="+mn-ea"/>
                <a:sym typeface="+mn-lt"/>
              </a:rPr>
              <a:t>（</a:t>
            </a:r>
            <a:r>
              <a:rPr lang="en-US" altLang="zh-CN" sz="1200" kern="100" dirty="0">
                <a:solidFill>
                  <a:srgbClr val="000000"/>
                </a:solidFill>
                <a:cs typeface="+mn-ea"/>
                <a:sym typeface="+mn-lt"/>
              </a:rPr>
              <a:t>1</a:t>
            </a:r>
            <a:r>
              <a:rPr lang="zh-CN" altLang="en-US" sz="1200" kern="100" dirty="0">
                <a:solidFill>
                  <a:srgbClr val="000000"/>
                </a:solidFill>
                <a:cs typeface="+mn-ea"/>
                <a:sym typeface="+mn-lt"/>
              </a:rPr>
              <a:t>）急性或亚急性发作持续旋转性或非旋转性眩晕（即急性前庭综合征），强度为中至重度，</a:t>
            </a:r>
            <a:r>
              <a:rPr lang="zh-CN" altLang="en-US" sz="1200" b="1" kern="100" dirty="0">
                <a:solidFill>
                  <a:srgbClr val="000000"/>
                </a:solidFill>
                <a:cs typeface="+mn-ea"/>
                <a:sym typeface="+mn-lt"/>
              </a:rPr>
              <a:t>症状持续至少</a:t>
            </a:r>
            <a:r>
              <a:rPr lang="en-US" altLang="zh-CN" sz="1200" b="1" kern="100" dirty="0">
                <a:solidFill>
                  <a:srgbClr val="000000"/>
                </a:solidFill>
                <a:cs typeface="+mn-ea"/>
                <a:sym typeface="+mn-lt"/>
              </a:rPr>
              <a:t>24</a:t>
            </a:r>
            <a:r>
              <a:rPr lang="zh-CN" altLang="en-US" sz="1200" b="1" kern="100" dirty="0">
                <a:solidFill>
                  <a:srgbClr val="000000"/>
                </a:solidFill>
                <a:cs typeface="+mn-ea"/>
                <a:sym typeface="+mn-lt"/>
              </a:rPr>
              <a:t>小时 </a:t>
            </a:r>
            <a:r>
              <a:rPr lang="zh-CN" altLang="en-US" sz="1200" kern="100" dirty="0">
                <a:solidFill>
                  <a:srgbClr val="000000"/>
                </a:solidFill>
                <a:cs typeface="+mn-ea"/>
                <a:sym typeface="+mn-lt"/>
              </a:rPr>
              <a:t>；</a:t>
            </a:r>
          </a:p>
          <a:p>
            <a:pPr algn="just">
              <a:lnSpc>
                <a:spcPct val="120000"/>
              </a:lnSpc>
              <a:spcAft>
                <a:spcPts val="800"/>
              </a:spcAft>
            </a:pPr>
            <a:r>
              <a:rPr lang="zh-CN" altLang="en-US" sz="1200" kern="100" dirty="0">
                <a:solidFill>
                  <a:srgbClr val="000000"/>
                </a:solidFill>
                <a:cs typeface="+mn-ea"/>
                <a:sym typeface="+mn-lt"/>
              </a:rPr>
              <a:t>（</a:t>
            </a:r>
            <a:r>
              <a:rPr lang="en-US" altLang="zh-CN" sz="1200" kern="100" dirty="0">
                <a:solidFill>
                  <a:srgbClr val="000000"/>
                </a:solidFill>
                <a:cs typeface="+mn-ea"/>
                <a:sym typeface="+mn-lt"/>
              </a:rPr>
              <a:t>2</a:t>
            </a:r>
            <a:r>
              <a:rPr lang="zh-CN" altLang="en-US" sz="1200" kern="100" dirty="0">
                <a:solidFill>
                  <a:srgbClr val="000000"/>
                </a:solidFill>
                <a:cs typeface="+mn-ea"/>
                <a:sym typeface="+mn-lt"/>
              </a:rPr>
              <a:t>）</a:t>
            </a:r>
            <a:r>
              <a:rPr lang="zh-CN" altLang="en-US" sz="1200" b="1" kern="100" dirty="0">
                <a:solidFill>
                  <a:srgbClr val="000000"/>
                </a:solidFill>
                <a:cs typeface="+mn-ea"/>
                <a:sym typeface="+mn-lt"/>
              </a:rPr>
              <a:t>自发性前庭外周性眼震 </a:t>
            </a:r>
            <a:r>
              <a:rPr lang="zh-CN" altLang="en-US" sz="1200" kern="100" dirty="0">
                <a:solidFill>
                  <a:srgbClr val="000000"/>
                </a:solidFill>
                <a:cs typeface="+mn-ea"/>
                <a:sym typeface="+mn-lt"/>
              </a:rPr>
              <a:t>，即眼震的运动轨迹与所累及的半规管传入相一致，一般为水平</a:t>
            </a:r>
            <a:r>
              <a:rPr lang="en-US" altLang="zh-CN" sz="1200" kern="100" dirty="0">
                <a:solidFill>
                  <a:srgbClr val="000000"/>
                </a:solidFill>
                <a:cs typeface="+mn-ea"/>
                <a:sym typeface="+mn-lt"/>
              </a:rPr>
              <a:t>-</a:t>
            </a:r>
            <a:r>
              <a:rPr lang="zh-CN" altLang="en-US" sz="1200" kern="100" dirty="0">
                <a:solidFill>
                  <a:srgbClr val="000000"/>
                </a:solidFill>
                <a:cs typeface="+mn-ea"/>
                <a:sym typeface="+mn-lt"/>
              </a:rPr>
              <a:t>扭转，方向固定 ，并在去除固视后眼震增强 ；</a:t>
            </a:r>
          </a:p>
          <a:p>
            <a:pPr algn="just">
              <a:lnSpc>
                <a:spcPct val="120000"/>
              </a:lnSpc>
              <a:spcAft>
                <a:spcPts val="800"/>
              </a:spcAft>
            </a:pPr>
            <a:r>
              <a:rPr lang="zh-CN" altLang="en-US" sz="1200" kern="100" dirty="0">
                <a:solidFill>
                  <a:srgbClr val="000000"/>
                </a:solidFill>
                <a:cs typeface="+mn-ea"/>
                <a:sym typeface="+mn-lt"/>
              </a:rPr>
              <a:t>（</a:t>
            </a:r>
            <a:r>
              <a:rPr lang="en-US" altLang="zh-CN" sz="1200" kern="100" dirty="0">
                <a:solidFill>
                  <a:srgbClr val="000000"/>
                </a:solidFill>
                <a:cs typeface="+mn-ea"/>
                <a:sym typeface="+mn-lt"/>
              </a:rPr>
              <a:t>3</a:t>
            </a:r>
            <a:r>
              <a:rPr lang="zh-CN" altLang="en-US" sz="1200" kern="100" dirty="0">
                <a:solidFill>
                  <a:srgbClr val="000000"/>
                </a:solidFill>
                <a:cs typeface="+mn-ea"/>
                <a:sym typeface="+mn-lt"/>
              </a:rPr>
              <a:t>）存在与自发眼震快相相反的</a:t>
            </a:r>
            <a:r>
              <a:rPr lang="zh-CN" altLang="en-US" sz="1200" b="1" kern="100" dirty="0">
                <a:solidFill>
                  <a:srgbClr val="000000"/>
                </a:solidFill>
                <a:cs typeface="+mn-ea"/>
                <a:sym typeface="+mn-lt"/>
              </a:rPr>
              <a:t>一侧</a:t>
            </a:r>
            <a:r>
              <a:rPr lang="en-US" altLang="zh-CN" sz="1200" b="1" kern="100" dirty="0">
                <a:solidFill>
                  <a:srgbClr val="000000"/>
                </a:solidFill>
                <a:cs typeface="+mn-ea"/>
                <a:sym typeface="+mn-lt"/>
              </a:rPr>
              <a:t>VOR</a:t>
            </a:r>
            <a:r>
              <a:rPr lang="zh-CN" altLang="en-US" sz="1200" b="1" kern="100" dirty="0">
                <a:solidFill>
                  <a:srgbClr val="000000"/>
                </a:solidFill>
                <a:cs typeface="+mn-ea"/>
                <a:sym typeface="+mn-lt"/>
              </a:rPr>
              <a:t>功能减弱</a:t>
            </a:r>
            <a:r>
              <a:rPr lang="zh-CN" altLang="en-US" sz="1200" kern="100" dirty="0">
                <a:solidFill>
                  <a:srgbClr val="000000"/>
                </a:solidFill>
                <a:cs typeface="+mn-ea"/>
                <a:sym typeface="+mn-lt"/>
              </a:rPr>
              <a:t>的明确证据；</a:t>
            </a:r>
          </a:p>
          <a:p>
            <a:pPr algn="just">
              <a:lnSpc>
                <a:spcPct val="120000"/>
              </a:lnSpc>
              <a:spcAft>
                <a:spcPts val="800"/>
              </a:spcAft>
            </a:pPr>
            <a:r>
              <a:rPr lang="zh-CN" altLang="en-US" sz="1200" kern="100" dirty="0">
                <a:solidFill>
                  <a:srgbClr val="000000"/>
                </a:solidFill>
                <a:cs typeface="+mn-ea"/>
                <a:sym typeface="+mn-lt"/>
              </a:rPr>
              <a:t>（</a:t>
            </a:r>
            <a:r>
              <a:rPr lang="en-US" altLang="zh-CN" sz="1200" kern="100" dirty="0">
                <a:solidFill>
                  <a:srgbClr val="000000"/>
                </a:solidFill>
                <a:cs typeface="+mn-ea"/>
                <a:sym typeface="+mn-lt"/>
              </a:rPr>
              <a:t>4</a:t>
            </a:r>
            <a:r>
              <a:rPr lang="zh-CN" altLang="en-US" sz="1200" kern="100" dirty="0">
                <a:solidFill>
                  <a:srgbClr val="000000"/>
                </a:solidFill>
                <a:cs typeface="+mn-ea"/>
                <a:sym typeface="+mn-lt"/>
              </a:rPr>
              <a:t>）</a:t>
            </a:r>
            <a:r>
              <a:rPr lang="zh-CN" altLang="en-US" sz="1200" b="1" kern="100" dirty="0">
                <a:solidFill>
                  <a:srgbClr val="000000"/>
                </a:solidFill>
                <a:cs typeface="+mn-ea"/>
                <a:sym typeface="+mn-lt"/>
              </a:rPr>
              <a:t>无急性中枢神经症状或急性听神经症状的证据</a:t>
            </a:r>
            <a:r>
              <a:rPr lang="zh-CN" altLang="en-US" sz="1200" kern="100" dirty="0">
                <a:solidFill>
                  <a:srgbClr val="000000"/>
                </a:solidFill>
                <a:cs typeface="+mn-ea"/>
                <a:sym typeface="+mn-lt"/>
              </a:rPr>
              <a:t>，如听力丧失或耳鸣 或其他耳科症状，如耳痛；</a:t>
            </a:r>
          </a:p>
          <a:p>
            <a:pPr algn="just">
              <a:lnSpc>
                <a:spcPct val="120000"/>
              </a:lnSpc>
              <a:spcAft>
                <a:spcPts val="800"/>
              </a:spcAft>
            </a:pPr>
            <a:r>
              <a:rPr lang="zh-CN" altLang="en-US" sz="1200" kern="100" dirty="0">
                <a:solidFill>
                  <a:srgbClr val="000000"/>
                </a:solidFill>
                <a:cs typeface="+mn-ea"/>
                <a:sym typeface="+mn-lt"/>
              </a:rPr>
              <a:t>（</a:t>
            </a:r>
            <a:r>
              <a:rPr lang="en-US" altLang="zh-CN" sz="1200" kern="100" dirty="0">
                <a:solidFill>
                  <a:srgbClr val="000000"/>
                </a:solidFill>
                <a:cs typeface="+mn-ea"/>
                <a:sym typeface="+mn-lt"/>
              </a:rPr>
              <a:t>5</a:t>
            </a:r>
            <a:r>
              <a:rPr lang="zh-CN" altLang="en-US" sz="1200" kern="100" dirty="0">
                <a:solidFill>
                  <a:srgbClr val="000000"/>
                </a:solidFill>
                <a:cs typeface="+mn-ea"/>
                <a:sym typeface="+mn-lt"/>
              </a:rPr>
              <a:t>）</a:t>
            </a:r>
            <a:r>
              <a:rPr lang="zh-CN" altLang="en-US" sz="1200" b="1" kern="100" dirty="0">
                <a:solidFill>
                  <a:srgbClr val="000000"/>
                </a:solidFill>
                <a:cs typeface="+mn-ea"/>
                <a:sym typeface="+mn-lt"/>
              </a:rPr>
              <a:t>无急性中枢神经症状</a:t>
            </a:r>
            <a:r>
              <a:rPr lang="zh-CN" altLang="en-US" sz="1200" kern="100" dirty="0">
                <a:solidFill>
                  <a:srgbClr val="000000"/>
                </a:solidFill>
                <a:cs typeface="+mn-ea"/>
                <a:sym typeface="+mn-lt"/>
              </a:rPr>
              <a:t>，即无中枢眼动或中枢前庭体征 ，特别是无双眼球反向偏斜 ，无凝视诱发性眼震</a:t>
            </a:r>
            <a:r>
              <a:rPr lang="en-US" altLang="zh-CN" sz="1200" kern="100" dirty="0">
                <a:solidFill>
                  <a:srgbClr val="000000"/>
                </a:solidFill>
                <a:cs typeface="+mn-ea"/>
                <a:sym typeface="+mn-lt"/>
              </a:rPr>
              <a:t> </a:t>
            </a:r>
            <a:r>
              <a:rPr lang="zh-CN" altLang="en-US" sz="1200" kern="100" dirty="0">
                <a:solidFill>
                  <a:srgbClr val="000000"/>
                </a:solidFill>
                <a:cs typeface="+mn-ea"/>
                <a:sym typeface="+mn-lt"/>
              </a:rPr>
              <a:t>，无急性听力学体征 ；</a:t>
            </a:r>
          </a:p>
          <a:p>
            <a:pPr algn="just">
              <a:lnSpc>
                <a:spcPct val="120000"/>
              </a:lnSpc>
              <a:spcAft>
                <a:spcPts val="800"/>
              </a:spcAft>
            </a:pPr>
            <a:r>
              <a:rPr lang="zh-CN" altLang="en-US" sz="1200" kern="100" dirty="0">
                <a:solidFill>
                  <a:srgbClr val="000000"/>
                </a:solidFill>
                <a:cs typeface="+mn-ea"/>
                <a:sym typeface="+mn-lt"/>
              </a:rPr>
              <a:t>（</a:t>
            </a:r>
            <a:r>
              <a:rPr lang="en-US" altLang="zh-CN" sz="1200" kern="100" dirty="0">
                <a:solidFill>
                  <a:srgbClr val="000000"/>
                </a:solidFill>
                <a:cs typeface="+mn-ea"/>
                <a:sym typeface="+mn-lt"/>
              </a:rPr>
              <a:t>6</a:t>
            </a:r>
            <a:r>
              <a:rPr lang="zh-CN" altLang="en-US" sz="1200" kern="100" dirty="0">
                <a:solidFill>
                  <a:srgbClr val="000000"/>
                </a:solidFill>
                <a:cs typeface="+mn-ea"/>
                <a:sym typeface="+mn-lt"/>
              </a:rPr>
              <a:t>）不能用其他疾病更好地解释。</a:t>
            </a:r>
            <a:endParaRPr lang="zh-CN" altLang="en-US" sz="1200" dirty="0">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0" dirty="0">
                <a:solidFill>
                  <a:srgbClr val="018C42"/>
                </a:solidFill>
                <a:latin typeface="+mn-lt"/>
                <a:ea typeface="+mn-ea"/>
                <a:cs typeface="+mn-ea"/>
                <a:sym typeface="+mn-lt"/>
              </a:rPr>
              <a:t>进展中的前庭神经炎，</a:t>
            </a:r>
            <a:r>
              <a:rPr lang="zh-CN" altLang="en-US" sz="1200" b="1" kern="100" dirty="0">
                <a:solidFill>
                  <a:srgbClr val="000000"/>
                </a:solidFill>
                <a:cs typeface="+mn-ea"/>
                <a:sym typeface="+mn-lt"/>
              </a:rPr>
              <a:t>必须满足下列每一项条件：</a:t>
            </a:r>
          </a:p>
          <a:p>
            <a:pPr algn="just">
              <a:lnSpc>
                <a:spcPct val="120000"/>
              </a:lnSpc>
              <a:spcAft>
                <a:spcPts val="800"/>
              </a:spcAft>
            </a:pPr>
            <a:r>
              <a:rPr lang="zh-CN" altLang="en-US" sz="1200" kern="100" dirty="0">
                <a:solidFill>
                  <a:srgbClr val="000000"/>
                </a:solidFill>
                <a:cs typeface="+mn-ea"/>
                <a:sym typeface="+mn-lt"/>
              </a:rPr>
              <a:t>（</a:t>
            </a:r>
            <a:r>
              <a:rPr lang="en-US" altLang="zh-CN" sz="1200" kern="100" dirty="0">
                <a:solidFill>
                  <a:srgbClr val="000000"/>
                </a:solidFill>
                <a:cs typeface="+mn-ea"/>
                <a:sym typeface="+mn-lt"/>
              </a:rPr>
              <a:t>1</a:t>
            </a:r>
            <a:r>
              <a:rPr lang="zh-CN" altLang="en-US" sz="1200" kern="100" dirty="0">
                <a:solidFill>
                  <a:srgbClr val="000000"/>
                </a:solidFill>
                <a:cs typeface="+mn-ea"/>
                <a:sym typeface="+mn-lt"/>
              </a:rPr>
              <a:t>）急性或亚急性发作持续旋转性或非旋转性眩晕（即急性前庭综合征），强度为中至重度，</a:t>
            </a:r>
            <a:r>
              <a:rPr lang="zh-CN" altLang="en-US" sz="1200" b="1" kern="100" dirty="0">
                <a:solidFill>
                  <a:srgbClr val="000000"/>
                </a:solidFill>
                <a:cs typeface="+mn-ea"/>
                <a:sym typeface="+mn-lt"/>
              </a:rPr>
              <a:t>症状持续超过</a:t>
            </a:r>
            <a:r>
              <a:rPr lang="en-US" altLang="zh-CN" sz="1200" b="1" kern="100" dirty="0">
                <a:solidFill>
                  <a:srgbClr val="000000"/>
                </a:solidFill>
                <a:cs typeface="+mn-ea"/>
                <a:sym typeface="+mn-lt"/>
              </a:rPr>
              <a:t>3</a:t>
            </a:r>
            <a:r>
              <a:rPr lang="zh-CN" altLang="en-US" sz="1200" b="1" kern="100" dirty="0">
                <a:solidFill>
                  <a:srgbClr val="000000"/>
                </a:solidFill>
                <a:cs typeface="+mn-ea"/>
                <a:sym typeface="+mn-lt"/>
              </a:rPr>
              <a:t>小时，但患者就诊时症状持续时间尚未达到</a:t>
            </a:r>
            <a:r>
              <a:rPr lang="en-US" altLang="zh-CN" sz="1200" b="1" kern="100" dirty="0">
                <a:solidFill>
                  <a:srgbClr val="000000"/>
                </a:solidFill>
                <a:cs typeface="+mn-ea"/>
                <a:sym typeface="+mn-lt"/>
              </a:rPr>
              <a:t>24</a:t>
            </a:r>
            <a:r>
              <a:rPr lang="zh-CN" altLang="en-US" sz="1200" b="1" kern="100" dirty="0">
                <a:solidFill>
                  <a:srgbClr val="000000"/>
                </a:solidFill>
                <a:cs typeface="+mn-ea"/>
                <a:sym typeface="+mn-lt"/>
              </a:rPr>
              <a:t>小时</a:t>
            </a:r>
            <a:r>
              <a:rPr lang="zh-CN" altLang="en-US" sz="1200" kern="100" dirty="0">
                <a:solidFill>
                  <a:srgbClr val="000000"/>
                </a:solidFill>
                <a:cs typeface="+mn-ea"/>
                <a:sym typeface="+mn-lt"/>
              </a:rPr>
              <a:t>；</a:t>
            </a:r>
          </a:p>
          <a:p>
            <a:pPr algn="just">
              <a:lnSpc>
                <a:spcPct val="120000"/>
              </a:lnSpc>
              <a:spcAft>
                <a:spcPts val="800"/>
              </a:spcAft>
            </a:pPr>
            <a:r>
              <a:rPr lang="zh-CN" altLang="en-US" sz="1200" kern="100" dirty="0">
                <a:solidFill>
                  <a:srgbClr val="000000"/>
                </a:solidFill>
                <a:cs typeface="+mn-ea"/>
                <a:sym typeface="+mn-lt"/>
              </a:rPr>
              <a:t>（</a:t>
            </a:r>
            <a:r>
              <a:rPr lang="en-US" altLang="zh-CN" sz="1200" kern="100" dirty="0">
                <a:solidFill>
                  <a:srgbClr val="000000"/>
                </a:solidFill>
                <a:cs typeface="+mn-ea"/>
                <a:sym typeface="+mn-lt"/>
              </a:rPr>
              <a:t>2</a:t>
            </a:r>
            <a:r>
              <a:rPr lang="zh-CN" altLang="en-US" sz="1200" kern="100" dirty="0">
                <a:solidFill>
                  <a:srgbClr val="000000"/>
                </a:solidFill>
                <a:cs typeface="+mn-ea"/>
                <a:sym typeface="+mn-lt"/>
              </a:rPr>
              <a:t>）</a:t>
            </a:r>
            <a:r>
              <a:rPr lang="zh-CN" altLang="en-US" sz="1200" b="1" kern="100" dirty="0">
                <a:solidFill>
                  <a:srgbClr val="000000"/>
                </a:solidFill>
                <a:cs typeface="+mn-ea"/>
                <a:sym typeface="+mn-lt"/>
              </a:rPr>
              <a:t>自发性前庭外周性眼震 </a:t>
            </a:r>
            <a:r>
              <a:rPr lang="zh-CN" altLang="en-US" sz="1200" kern="100" dirty="0">
                <a:solidFill>
                  <a:srgbClr val="000000"/>
                </a:solidFill>
                <a:cs typeface="+mn-ea"/>
                <a:sym typeface="+mn-lt"/>
              </a:rPr>
              <a:t>，即眼震方向固定 ，去除固视后眼震增强 ，且眼震轨迹与所累及的半规管传入相一致，一般为水平</a:t>
            </a:r>
            <a:r>
              <a:rPr lang="en-US" altLang="zh-CN" sz="1200" kern="100" dirty="0">
                <a:solidFill>
                  <a:srgbClr val="000000"/>
                </a:solidFill>
                <a:cs typeface="+mn-ea"/>
                <a:sym typeface="+mn-lt"/>
              </a:rPr>
              <a:t>-</a:t>
            </a:r>
            <a:r>
              <a:rPr lang="zh-CN" altLang="en-US" sz="1200" kern="100" dirty="0">
                <a:solidFill>
                  <a:srgbClr val="000000"/>
                </a:solidFill>
                <a:cs typeface="+mn-ea"/>
                <a:sym typeface="+mn-lt"/>
              </a:rPr>
              <a:t>扭转 ；</a:t>
            </a:r>
          </a:p>
          <a:p>
            <a:pPr algn="just">
              <a:lnSpc>
                <a:spcPct val="120000"/>
              </a:lnSpc>
              <a:spcAft>
                <a:spcPts val="800"/>
              </a:spcAft>
            </a:pPr>
            <a:r>
              <a:rPr lang="zh-CN" altLang="en-US" sz="1200" kern="100" dirty="0">
                <a:solidFill>
                  <a:srgbClr val="000000"/>
                </a:solidFill>
                <a:cs typeface="+mn-ea"/>
                <a:sym typeface="+mn-lt"/>
              </a:rPr>
              <a:t>（</a:t>
            </a:r>
            <a:r>
              <a:rPr lang="en-US" altLang="zh-CN" sz="1200" kern="100" dirty="0">
                <a:solidFill>
                  <a:srgbClr val="000000"/>
                </a:solidFill>
                <a:cs typeface="+mn-ea"/>
                <a:sym typeface="+mn-lt"/>
              </a:rPr>
              <a:t>3</a:t>
            </a:r>
            <a:r>
              <a:rPr lang="zh-CN" altLang="en-US" sz="1200" kern="100" dirty="0">
                <a:solidFill>
                  <a:srgbClr val="000000"/>
                </a:solidFill>
                <a:cs typeface="+mn-ea"/>
                <a:sym typeface="+mn-lt"/>
              </a:rPr>
              <a:t>）存在与自发眼震快相相反的</a:t>
            </a:r>
            <a:r>
              <a:rPr lang="zh-CN" altLang="en-US" sz="1200" b="1" kern="100" dirty="0">
                <a:solidFill>
                  <a:srgbClr val="000000"/>
                </a:solidFill>
                <a:cs typeface="+mn-ea"/>
                <a:sym typeface="+mn-lt"/>
              </a:rPr>
              <a:t>一侧</a:t>
            </a:r>
            <a:r>
              <a:rPr lang="en-US" altLang="zh-CN" sz="1200" b="1" kern="100" dirty="0">
                <a:solidFill>
                  <a:srgbClr val="000000"/>
                </a:solidFill>
                <a:cs typeface="+mn-ea"/>
                <a:sym typeface="+mn-lt"/>
              </a:rPr>
              <a:t>VOR</a:t>
            </a:r>
            <a:r>
              <a:rPr lang="zh-CN" altLang="en-US" sz="1200" b="1" kern="100" dirty="0">
                <a:solidFill>
                  <a:srgbClr val="000000"/>
                </a:solidFill>
                <a:cs typeface="+mn-ea"/>
                <a:sym typeface="+mn-lt"/>
              </a:rPr>
              <a:t>功能减弱</a:t>
            </a:r>
            <a:r>
              <a:rPr lang="zh-CN" altLang="en-US" sz="1200" kern="100" dirty="0">
                <a:solidFill>
                  <a:srgbClr val="000000"/>
                </a:solidFill>
                <a:cs typeface="+mn-ea"/>
                <a:sym typeface="+mn-lt"/>
              </a:rPr>
              <a:t>的明确证据；</a:t>
            </a:r>
          </a:p>
          <a:p>
            <a:pPr algn="just">
              <a:lnSpc>
                <a:spcPct val="120000"/>
              </a:lnSpc>
              <a:spcAft>
                <a:spcPts val="800"/>
              </a:spcAft>
            </a:pPr>
            <a:r>
              <a:rPr lang="zh-CN" altLang="en-US" sz="1200" kern="100" dirty="0">
                <a:solidFill>
                  <a:srgbClr val="000000"/>
                </a:solidFill>
                <a:cs typeface="+mn-ea"/>
                <a:sym typeface="+mn-lt"/>
              </a:rPr>
              <a:t>（</a:t>
            </a:r>
            <a:r>
              <a:rPr lang="en-US" altLang="zh-CN" sz="1200" kern="100" dirty="0">
                <a:solidFill>
                  <a:srgbClr val="000000"/>
                </a:solidFill>
                <a:cs typeface="+mn-ea"/>
                <a:sym typeface="+mn-lt"/>
              </a:rPr>
              <a:t>4</a:t>
            </a:r>
            <a:r>
              <a:rPr lang="zh-CN" altLang="en-US" sz="1200" kern="100" dirty="0">
                <a:solidFill>
                  <a:srgbClr val="000000"/>
                </a:solidFill>
                <a:cs typeface="+mn-ea"/>
                <a:sym typeface="+mn-lt"/>
              </a:rPr>
              <a:t>）</a:t>
            </a:r>
            <a:r>
              <a:rPr lang="zh-CN" altLang="en-US" sz="1200" b="1" kern="100" dirty="0">
                <a:solidFill>
                  <a:srgbClr val="000000"/>
                </a:solidFill>
                <a:cs typeface="+mn-ea"/>
                <a:sym typeface="+mn-lt"/>
              </a:rPr>
              <a:t>无急性中枢神经症状或急性听神经症状的证据</a:t>
            </a:r>
            <a:r>
              <a:rPr lang="zh-CN" altLang="en-US" sz="1200" kern="100" dirty="0">
                <a:solidFill>
                  <a:srgbClr val="000000"/>
                </a:solidFill>
                <a:cs typeface="+mn-ea"/>
                <a:sym typeface="+mn-lt"/>
              </a:rPr>
              <a:t>，如听力丧失或耳鸣 或其他耳科症状，如耳痛；</a:t>
            </a:r>
          </a:p>
          <a:p>
            <a:pPr algn="just">
              <a:lnSpc>
                <a:spcPct val="120000"/>
              </a:lnSpc>
              <a:spcAft>
                <a:spcPts val="800"/>
              </a:spcAft>
            </a:pPr>
            <a:r>
              <a:rPr lang="zh-CN" altLang="en-US" sz="1200" kern="100" dirty="0">
                <a:solidFill>
                  <a:srgbClr val="000000"/>
                </a:solidFill>
                <a:cs typeface="+mn-ea"/>
                <a:sym typeface="+mn-lt"/>
              </a:rPr>
              <a:t>（</a:t>
            </a:r>
            <a:r>
              <a:rPr lang="en-US" altLang="zh-CN" sz="1200" kern="100" dirty="0">
                <a:solidFill>
                  <a:srgbClr val="000000"/>
                </a:solidFill>
                <a:cs typeface="+mn-ea"/>
                <a:sym typeface="+mn-lt"/>
              </a:rPr>
              <a:t>5</a:t>
            </a:r>
            <a:r>
              <a:rPr lang="zh-CN" altLang="en-US" sz="1200" kern="100" dirty="0">
                <a:solidFill>
                  <a:srgbClr val="000000"/>
                </a:solidFill>
                <a:cs typeface="+mn-ea"/>
                <a:sym typeface="+mn-lt"/>
              </a:rPr>
              <a:t>）</a:t>
            </a:r>
            <a:r>
              <a:rPr lang="zh-CN" altLang="en-US" sz="1200" b="1" kern="100" dirty="0">
                <a:solidFill>
                  <a:srgbClr val="000000"/>
                </a:solidFill>
                <a:cs typeface="+mn-ea"/>
                <a:sym typeface="+mn-lt"/>
              </a:rPr>
              <a:t>无急性中枢神经症状</a:t>
            </a:r>
            <a:r>
              <a:rPr lang="zh-CN" altLang="en-US" sz="1200" kern="100" dirty="0">
                <a:solidFill>
                  <a:srgbClr val="000000"/>
                </a:solidFill>
                <a:cs typeface="+mn-ea"/>
                <a:sym typeface="+mn-lt"/>
              </a:rPr>
              <a:t>，即无中枢眼动或中枢前庭体征 ，特别是无双眼球反向偏斜 ，无凝视诱发性眼震</a:t>
            </a:r>
            <a:r>
              <a:rPr lang="en-US" altLang="zh-CN" sz="1200" kern="100" dirty="0">
                <a:solidFill>
                  <a:srgbClr val="000000"/>
                </a:solidFill>
                <a:cs typeface="+mn-ea"/>
                <a:sym typeface="+mn-lt"/>
              </a:rPr>
              <a:t> </a:t>
            </a:r>
            <a:r>
              <a:rPr lang="zh-CN" altLang="en-US" sz="1200" kern="100" dirty="0">
                <a:solidFill>
                  <a:srgbClr val="000000"/>
                </a:solidFill>
                <a:cs typeface="+mn-ea"/>
                <a:sym typeface="+mn-lt"/>
              </a:rPr>
              <a:t>，无急性听力学体征 ；</a:t>
            </a:r>
          </a:p>
          <a:p>
            <a:pPr algn="just">
              <a:lnSpc>
                <a:spcPct val="120000"/>
              </a:lnSpc>
              <a:spcAft>
                <a:spcPts val="800"/>
              </a:spcAft>
            </a:pPr>
            <a:r>
              <a:rPr lang="zh-CN" altLang="en-US" sz="1200" kern="100" dirty="0">
                <a:solidFill>
                  <a:srgbClr val="000000"/>
                </a:solidFill>
                <a:cs typeface="+mn-ea"/>
                <a:sym typeface="+mn-lt"/>
              </a:rPr>
              <a:t>（</a:t>
            </a:r>
            <a:r>
              <a:rPr lang="en-US" altLang="zh-CN" sz="1200" kern="100" dirty="0">
                <a:solidFill>
                  <a:srgbClr val="000000"/>
                </a:solidFill>
                <a:cs typeface="+mn-ea"/>
                <a:sym typeface="+mn-lt"/>
              </a:rPr>
              <a:t>6</a:t>
            </a:r>
            <a:r>
              <a:rPr lang="zh-CN" altLang="en-US" sz="1200" kern="100" dirty="0">
                <a:solidFill>
                  <a:srgbClr val="000000"/>
                </a:solidFill>
                <a:cs typeface="+mn-ea"/>
                <a:sym typeface="+mn-lt"/>
              </a:rPr>
              <a:t>）不能用其他疾病更好地解释。</a:t>
            </a:r>
            <a:endParaRPr lang="zh-CN" altLang="en-US" sz="1200" dirty="0">
              <a:cs typeface="+mn-ea"/>
              <a:sym typeface="+mn-lt"/>
            </a:endParaRPr>
          </a:p>
          <a:p>
            <a:endParaRPr lang="zh-CN" altLang="en-US" dirty="0"/>
          </a:p>
        </p:txBody>
      </p:sp>
      <p:sp>
        <p:nvSpPr>
          <p:cNvPr id="4" name="灯片编号占位符 3"/>
          <p:cNvSpPr>
            <a:spLocks noGrp="1"/>
          </p:cNvSpPr>
          <p:nvPr>
            <p:ph type="sldNum" sz="quarter" idx="5"/>
          </p:nvPr>
        </p:nvSpPr>
        <p:spPr/>
        <p:txBody>
          <a:bodyPr/>
          <a:lstStyle/>
          <a:p>
            <a:fld id="{ADBD1CBD-7FEA-4B57-B04F-0C80C9FE34EE}" type="slidenum">
              <a:rPr lang="zh-CN" altLang="en-US" smtClean="0"/>
              <a:t>15</a:t>
            </a:fld>
            <a:endParaRPr lang="zh-CN" altLang="en-US"/>
          </a:p>
        </p:txBody>
      </p:sp>
    </p:spTree>
    <p:extLst>
      <p:ext uri="{BB962C8B-B14F-4D97-AF65-F5344CB8AC3E}">
        <p14:creationId xmlns:p14="http://schemas.microsoft.com/office/powerpoint/2010/main" val="41822453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0" dirty="0">
                <a:solidFill>
                  <a:srgbClr val="018C42"/>
                </a:solidFill>
                <a:latin typeface="+mn-lt"/>
                <a:ea typeface="+mn-ea"/>
                <a:cs typeface="+mn-ea"/>
                <a:sym typeface="+mn-lt"/>
              </a:rPr>
              <a:t>很可能的前庭神经炎的诊断标准：</a:t>
            </a:r>
            <a:endParaRPr lang="en-US" altLang="zh-CN" sz="1200" kern="0" dirty="0">
              <a:solidFill>
                <a:srgbClr val="018C42"/>
              </a:solidFill>
              <a:latin typeface="+mn-lt"/>
              <a:ea typeface="+mn-ea"/>
              <a:cs typeface="+mn-ea"/>
              <a:sym typeface="+mn-lt"/>
            </a:endParaRPr>
          </a:p>
          <a:p>
            <a:pPr algn="just">
              <a:lnSpc>
                <a:spcPct val="120000"/>
              </a:lnSpc>
              <a:spcAft>
                <a:spcPts val="800"/>
              </a:spcAft>
            </a:pPr>
            <a:r>
              <a:rPr lang="zh-CN" altLang="en-US" sz="1200" kern="100" dirty="0">
                <a:solidFill>
                  <a:srgbClr val="000000"/>
                </a:solidFill>
                <a:cs typeface="+mn-ea"/>
                <a:sym typeface="+mn-lt"/>
              </a:rPr>
              <a:t>（</a:t>
            </a:r>
            <a:r>
              <a:rPr lang="en-US" altLang="zh-CN" sz="1200" kern="100" dirty="0">
                <a:solidFill>
                  <a:srgbClr val="000000"/>
                </a:solidFill>
                <a:cs typeface="+mn-ea"/>
                <a:sym typeface="+mn-lt"/>
              </a:rPr>
              <a:t>1</a:t>
            </a:r>
            <a:r>
              <a:rPr lang="zh-CN" altLang="en-US" sz="1200" kern="100" dirty="0">
                <a:solidFill>
                  <a:srgbClr val="000000"/>
                </a:solidFill>
                <a:cs typeface="+mn-ea"/>
                <a:sym typeface="+mn-lt"/>
              </a:rPr>
              <a:t>）急性或亚急性发作持续旋转性或非旋转性眩晕（即急性前庭综合征），强度为中至重度，</a:t>
            </a:r>
            <a:r>
              <a:rPr lang="zh-CN" altLang="en-US" sz="1200" b="1" kern="100" dirty="0">
                <a:solidFill>
                  <a:srgbClr val="000000"/>
                </a:solidFill>
                <a:cs typeface="+mn-ea"/>
                <a:sym typeface="+mn-lt"/>
              </a:rPr>
              <a:t>症状持续至少</a:t>
            </a:r>
            <a:r>
              <a:rPr lang="en-US" altLang="zh-CN" sz="1200" b="1" kern="100" dirty="0">
                <a:solidFill>
                  <a:srgbClr val="000000"/>
                </a:solidFill>
                <a:cs typeface="+mn-ea"/>
                <a:sym typeface="+mn-lt"/>
              </a:rPr>
              <a:t>24</a:t>
            </a:r>
            <a:r>
              <a:rPr lang="zh-CN" altLang="en-US" sz="1200" b="1" kern="100" dirty="0">
                <a:solidFill>
                  <a:srgbClr val="000000"/>
                </a:solidFill>
                <a:cs typeface="+mn-ea"/>
                <a:sym typeface="+mn-lt"/>
              </a:rPr>
              <a:t>小时 </a:t>
            </a:r>
            <a:r>
              <a:rPr lang="zh-CN" altLang="en-US" sz="1200" kern="100" dirty="0">
                <a:solidFill>
                  <a:srgbClr val="000000"/>
                </a:solidFill>
                <a:cs typeface="+mn-ea"/>
                <a:sym typeface="+mn-lt"/>
              </a:rPr>
              <a:t>；</a:t>
            </a:r>
          </a:p>
          <a:p>
            <a:pPr algn="just">
              <a:lnSpc>
                <a:spcPct val="120000"/>
              </a:lnSpc>
              <a:spcAft>
                <a:spcPts val="800"/>
              </a:spcAft>
            </a:pPr>
            <a:r>
              <a:rPr lang="zh-CN" altLang="en-US" sz="1200" kern="100" dirty="0">
                <a:solidFill>
                  <a:srgbClr val="000000"/>
                </a:solidFill>
                <a:cs typeface="+mn-ea"/>
                <a:sym typeface="+mn-lt"/>
              </a:rPr>
              <a:t>（</a:t>
            </a:r>
            <a:r>
              <a:rPr lang="en-US" altLang="zh-CN" sz="1200" kern="100" dirty="0">
                <a:solidFill>
                  <a:srgbClr val="000000"/>
                </a:solidFill>
                <a:cs typeface="+mn-ea"/>
                <a:sym typeface="+mn-lt"/>
              </a:rPr>
              <a:t>2</a:t>
            </a:r>
            <a:r>
              <a:rPr lang="zh-CN" altLang="en-US" sz="1200" kern="100" dirty="0">
                <a:solidFill>
                  <a:srgbClr val="000000"/>
                </a:solidFill>
                <a:cs typeface="+mn-ea"/>
                <a:sym typeface="+mn-lt"/>
              </a:rPr>
              <a:t>）</a:t>
            </a:r>
            <a:r>
              <a:rPr lang="zh-CN" altLang="en-US" sz="1200" b="1" kern="100" dirty="0">
                <a:solidFill>
                  <a:srgbClr val="000000"/>
                </a:solidFill>
                <a:cs typeface="+mn-ea"/>
                <a:sym typeface="+mn-lt"/>
              </a:rPr>
              <a:t>自发性前庭外周性眼震 </a:t>
            </a:r>
            <a:r>
              <a:rPr lang="zh-CN" altLang="en-US" sz="1200" kern="100" dirty="0">
                <a:solidFill>
                  <a:srgbClr val="000000"/>
                </a:solidFill>
                <a:cs typeface="+mn-ea"/>
                <a:sym typeface="+mn-lt"/>
              </a:rPr>
              <a:t>，即眼震方向固定 ，去除固视后眼震增强 ，且眼震轨迹与所累及的半规管传入相一致，一般为水平</a:t>
            </a:r>
            <a:r>
              <a:rPr lang="en-US" altLang="zh-CN" sz="1200" kern="100" dirty="0">
                <a:solidFill>
                  <a:srgbClr val="000000"/>
                </a:solidFill>
                <a:cs typeface="+mn-ea"/>
                <a:sym typeface="+mn-lt"/>
              </a:rPr>
              <a:t>-</a:t>
            </a:r>
            <a:r>
              <a:rPr lang="zh-CN" altLang="en-US" sz="1200" kern="100" dirty="0">
                <a:solidFill>
                  <a:srgbClr val="000000"/>
                </a:solidFill>
                <a:cs typeface="+mn-ea"/>
                <a:sym typeface="+mn-lt"/>
              </a:rPr>
              <a:t>扭转 ；</a:t>
            </a:r>
          </a:p>
          <a:p>
            <a:pPr algn="just">
              <a:lnSpc>
                <a:spcPct val="120000"/>
              </a:lnSpc>
              <a:spcAft>
                <a:spcPts val="800"/>
              </a:spcAft>
            </a:pPr>
            <a:r>
              <a:rPr lang="zh-CN" altLang="en-US" sz="1200" kern="100" dirty="0">
                <a:solidFill>
                  <a:srgbClr val="000000"/>
                </a:solidFill>
                <a:cs typeface="+mn-ea"/>
                <a:sym typeface="+mn-lt"/>
              </a:rPr>
              <a:t>（</a:t>
            </a:r>
            <a:r>
              <a:rPr lang="en-US" altLang="zh-CN" sz="1200" kern="100" dirty="0">
                <a:solidFill>
                  <a:srgbClr val="000000"/>
                </a:solidFill>
                <a:cs typeface="+mn-ea"/>
                <a:sym typeface="+mn-lt"/>
              </a:rPr>
              <a:t>3</a:t>
            </a:r>
            <a:r>
              <a:rPr lang="zh-CN" altLang="en-US" sz="1200" kern="100" dirty="0">
                <a:solidFill>
                  <a:srgbClr val="000000"/>
                </a:solidFill>
                <a:cs typeface="+mn-ea"/>
                <a:sym typeface="+mn-lt"/>
              </a:rPr>
              <a:t>）床旁检查</a:t>
            </a:r>
            <a:r>
              <a:rPr lang="zh-CN" altLang="en-US" sz="1200" b="1" kern="100" dirty="0">
                <a:solidFill>
                  <a:srgbClr val="000000"/>
                </a:solidFill>
                <a:cs typeface="+mn-ea"/>
                <a:sym typeface="+mn-lt"/>
              </a:rPr>
              <a:t>未见</a:t>
            </a:r>
            <a:r>
              <a:rPr lang="zh-CN" altLang="en-US" sz="1200" kern="100" dirty="0">
                <a:solidFill>
                  <a:srgbClr val="000000"/>
                </a:solidFill>
                <a:cs typeface="+mn-ea"/>
                <a:sym typeface="+mn-lt"/>
              </a:rPr>
              <a:t>与自发眼震快相相反侧的</a:t>
            </a:r>
            <a:r>
              <a:rPr lang="zh-CN" altLang="en-US" sz="1200" b="1" kern="100" dirty="0">
                <a:solidFill>
                  <a:srgbClr val="000000"/>
                </a:solidFill>
                <a:cs typeface="+mn-ea"/>
                <a:sym typeface="+mn-lt"/>
              </a:rPr>
              <a:t>明确</a:t>
            </a:r>
            <a:r>
              <a:rPr lang="en-US" altLang="zh-CN" sz="1200" b="1" kern="100" dirty="0">
                <a:solidFill>
                  <a:srgbClr val="000000"/>
                </a:solidFill>
                <a:cs typeface="+mn-ea"/>
                <a:sym typeface="+mn-lt"/>
              </a:rPr>
              <a:t>VOR</a:t>
            </a:r>
            <a:r>
              <a:rPr lang="zh-CN" altLang="en-US" sz="1200" b="1" kern="100" dirty="0">
                <a:solidFill>
                  <a:srgbClr val="000000"/>
                </a:solidFill>
                <a:cs typeface="+mn-ea"/>
                <a:sym typeface="+mn-lt"/>
              </a:rPr>
              <a:t>功能减弱</a:t>
            </a:r>
            <a:r>
              <a:rPr lang="zh-CN" altLang="en-US" sz="1200" kern="100" dirty="0">
                <a:solidFill>
                  <a:srgbClr val="000000"/>
                </a:solidFill>
                <a:cs typeface="+mn-ea"/>
                <a:sym typeface="+mn-lt"/>
              </a:rPr>
              <a:t>的证据；</a:t>
            </a:r>
          </a:p>
          <a:p>
            <a:pPr algn="just">
              <a:lnSpc>
                <a:spcPct val="120000"/>
              </a:lnSpc>
              <a:spcAft>
                <a:spcPts val="800"/>
              </a:spcAft>
            </a:pPr>
            <a:r>
              <a:rPr lang="zh-CN" altLang="en-US" sz="1200" kern="100" dirty="0">
                <a:solidFill>
                  <a:srgbClr val="000000"/>
                </a:solidFill>
                <a:cs typeface="+mn-ea"/>
                <a:sym typeface="+mn-lt"/>
              </a:rPr>
              <a:t>（</a:t>
            </a:r>
            <a:r>
              <a:rPr lang="en-US" altLang="zh-CN" sz="1200" kern="100" dirty="0">
                <a:solidFill>
                  <a:srgbClr val="000000"/>
                </a:solidFill>
                <a:cs typeface="+mn-ea"/>
                <a:sym typeface="+mn-lt"/>
              </a:rPr>
              <a:t>4</a:t>
            </a:r>
            <a:r>
              <a:rPr lang="zh-CN" altLang="en-US" sz="1200" kern="100" dirty="0">
                <a:solidFill>
                  <a:srgbClr val="000000"/>
                </a:solidFill>
                <a:cs typeface="+mn-ea"/>
                <a:sym typeface="+mn-lt"/>
              </a:rPr>
              <a:t>）</a:t>
            </a:r>
            <a:r>
              <a:rPr lang="zh-CN" altLang="en-US" sz="1200" b="1" kern="100" dirty="0">
                <a:solidFill>
                  <a:srgbClr val="000000"/>
                </a:solidFill>
                <a:cs typeface="+mn-ea"/>
                <a:sym typeface="+mn-lt"/>
              </a:rPr>
              <a:t>无急性中枢神经症状或急性听神经症状的证据</a:t>
            </a:r>
            <a:r>
              <a:rPr lang="zh-CN" altLang="en-US" sz="1200" kern="100" dirty="0">
                <a:solidFill>
                  <a:srgbClr val="000000"/>
                </a:solidFill>
                <a:cs typeface="+mn-ea"/>
                <a:sym typeface="+mn-lt"/>
              </a:rPr>
              <a:t>，如听力丧失或耳鸣 ；</a:t>
            </a:r>
          </a:p>
          <a:p>
            <a:pPr algn="just">
              <a:lnSpc>
                <a:spcPct val="120000"/>
              </a:lnSpc>
              <a:spcAft>
                <a:spcPts val="800"/>
              </a:spcAft>
            </a:pPr>
            <a:r>
              <a:rPr lang="zh-CN" altLang="en-US" sz="1200" kern="100" dirty="0">
                <a:solidFill>
                  <a:srgbClr val="000000"/>
                </a:solidFill>
                <a:cs typeface="+mn-ea"/>
                <a:sym typeface="+mn-lt"/>
              </a:rPr>
              <a:t>（</a:t>
            </a:r>
            <a:r>
              <a:rPr lang="en-US" altLang="zh-CN" sz="1200" kern="100" dirty="0">
                <a:solidFill>
                  <a:srgbClr val="000000"/>
                </a:solidFill>
                <a:cs typeface="+mn-ea"/>
                <a:sym typeface="+mn-lt"/>
              </a:rPr>
              <a:t>5</a:t>
            </a:r>
            <a:r>
              <a:rPr lang="zh-CN" altLang="en-US" sz="1200" kern="100" dirty="0">
                <a:solidFill>
                  <a:srgbClr val="000000"/>
                </a:solidFill>
                <a:cs typeface="+mn-ea"/>
                <a:sym typeface="+mn-lt"/>
              </a:rPr>
              <a:t>）</a:t>
            </a:r>
            <a:r>
              <a:rPr lang="zh-CN" altLang="en-US" sz="1200" b="1" kern="100" dirty="0">
                <a:solidFill>
                  <a:srgbClr val="000000"/>
                </a:solidFill>
                <a:cs typeface="+mn-ea"/>
                <a:sym typeface="+mn-lt"/>
              </a:rPr>
              <a:t>无急性中枢神经症状</a:t>
            </a:r>
            <a:r>
              <a:rPr lang="zh-CN" altLang="en-US" sz="1200" kern="100" dirty="0">
                <a:solidFill>
                  <a:srgbClr val="000000"/>
                </a:solidFill>
                <a:cs typeface="+mn-ea"/>
                <a:sym typeface="+mn-lt"/>
              </a:rPr>
              <a:t>，即无中枢眼动或中枢前庭体征 ，特别是无双眼球反向偏斜 ，无凝视诱发性眼震</a:t>
            </a:r>
            <a:r>
              <a:rPr lang="en-US" altLang="zh-CN" sz="1200" kern="100" dirty="0">
                <a:solidFill>
                  <a:srgbClr val="000000"/>
                </a:solidFill>
                <a:cs typeface="+mn-ea"/>
                <a:sym typeface="+mn-lt"/>
              </a:rPr>
              <a:t> </a:t>
            </a:r>
            <a:r>
              <a:rPr lang="zh-CN" altLang="en-US" sz="1200" kern="100" dirty="0">
                <a:solidFill>
                  <a:srgbClr val="000000"/>
                </a:solidFill>
                <a:cs typeface="+mn-ea"/>
                <a:sym typeface="+mn-lt"/>
              </a:rPr>
              <a:t>，无急性听力学体征 ；</a:t>
            </a:r>
          </a:p>
          <a:p>
            <a:pPr algn="just">
              <a:lnSpc>
                <a:spcPct val="120000"/>
              </a:lnSpc>
              <a:spcAft>
                <a:spcPts val="800"/>
              </a:spcAft>
            </a:pPr>
            <a:r>
              <a:rPr lang="zh-CN" altLang="en-US" sz="1200" kern="100" dirty="0">
                <a:solidFill>
                  <a:srgbClr val="000000"/>
                </a:solidFill>
                <a:cs typeface="+mn-ea"/>
                <a:sym typeface="+mn-lt"/>
              </a:rPr>
              <a:t>（</a:t>
            </a:r>
            <a:r>
              <a:rPr lang="en-US" altLang="zh-CN" sz="1200" kern="100" dirty="0">
                <a:solidFill>
                  <a:srgbClr val="000000"/>
                </a:solidFill>
                <a:cs typeface="+mn-ea"/>
                <a:sym typeface="+mn-lt"/>
              </a:rPr>
              <a:t>6</a:t>
            </a:r>
            <a:r>
              <a:rPr lang="zh-CN" altLang="en-US" sz="1200" kern="100" dirty="0">
                <a:solidFill>
                  <a:srgbClr val="000000"/>
                </a:solidFill>
                <a:cs typeface="+mn-ea"/>
                <a:sym typeface="+mn-lt"/>
              </a:rPr>
              <a:t>）不能用其他疾病更好地解释。</a:t>
            </a:r>
            <a:endParaRPr lang="zh-CN" altLang="en-US" sz="1200" dirty="0">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0" dirty="0">
                <a:solidFill>
                  <a:srgbClr val="018C42"/>
                </a:solidFill>
                <a:latin typeface="+mn-lt"/>
                <a:ea typeface="+mn-ea"/>
                <a:cs typeface="+mn-ea"/>
                <a:sym typeface="+mn-lt"/>
              </a:rPr>
              <a:t>既往前庭神经炎诊断标准：</a:t>
            </a:r>
            <a:endParaRPr lang="en-US" altLang="zh-CN" sz="1200" kern="0" dirty="0">
              <a:solidFill>
                <a:srgbClr val="018C42"/>
              </a:solidFill>
              <a:latin typeface="+mn-lt"/>
              <a:ea typeface="+mn-ea"/>
              <a:cs typeface="+mn-ea"/>
              <a:sym typeface="+mn-lt"/>
            </a:endParaRPr>
          </a:p>
          <a:p>
            <a:pPr algn="just">
              <a:lnSpc>
                <a:spcPct val="120000"/>
              </a:lnSpc>
              <a:spcAft>
                <a:spcPts val="800"/>
              </a:spcAft>
            </a:pPr>
            <a:r>
              <a:rPr lang="zh-CN" altLang="en-US" sz="1200" kern="100" dirty="0">
                <a:solidFill>
                  <a:srgbClr val="000000"/>
                </a:solidFill>
                <a:cs typeface="+mn-ea"/>
                <a:sym typeface="+mn-lt"/>
              </a:rPr>
              <a:t>（</a:t>
            </a:r>
            <a:r>
              <a:rPr lang="en-US" altLang="zh-CN" sz="1200" kern="100" dirty="0">
                <a:solidFill>
                  <a:srgbClr val="000000"/>
                </a:solidFill>
                <a:cs typeface="+mn-ea"/>
                <a:sym typeface="+mn-lt"/>
              </a:rPr>
              <a:t>1</a:t>
            </a:r>
            <a:r>
              <a:rPr lang="zh-CN" altLang="en-US" sz="1200" kern="100" dirty="0">
                <a:solidFill>
                  <a:srgbClr val="000000"/>
                </a:solidFill>
                <a:cs typeface="+mn-ea"/>
                <a:sym typeface="+mn-lt"/>
              </a:rPr>
              <a:t>）急性或亚急性发作且症状持续</a:t>
            </a:r>
            <a:r>
              <a:rPr lang="zh-CN" altLang="en-US" sz="1200" b="1" kern="100" dirty="0">
                <a:solidFill>
                  <a:srgbClr val="000000"/>
                </a:solidFill>
                <a:cs typeface="+mn-ea"/>
                <a:sym typeface="+mn-lt"/>
              </a:rPr>
              <a:t>至少</a:t>
            </a:r>
            <a:r>
              <a:rPr lang="en-US" altLang="zh-CN" sz="1200" b="1" kern="100" dirty="0">
                <a:solidFill>
                  <a:srgbClr val="000000"/>
                </a:solidFill>
                <a:cs typeface="+mn-ea"/>
                <a:sym typeface="+mn-lt"/>
              </a:rPr>
              <a:t>24</a:t>
            </a:r>
            <a:r>
              <a:rPr lang="zh-CN" altLang="en-US" sz="1200" b="1" kern="100" dirty="0">
                <a:solidFill>
                  <a:srgbClr val="000000"/>
                </a:solidFill>
                <a:cs typeface="+mn-ea"/>
                <a:sym typeface="+mn-lt"/>
              </a:rPr>
              <a:t>小时的眩晕史 </a:t>
            </a:r>
            <a:r>
              <a:rPr lang="zh-CN" altLang="en-US" sz="1200" kern="100" dirty="0">
                <a:solidFill>
                  <a:srgbClr val="000000"/>
                </a:solidFill>
                <a:cs typeface="+mn-ea"/>
                <a:sym typeface="+mn-lt"/>
              </a:rPr>
              <a:t>（急性前庭综合征），且眩晕强度逐渐减弱；</a:t>
            </a:r>
          </a:p>
          <a:p>
            <a:pPr algn="just">
              <a:lnSpc>
                <a:spcPct val="120000"/>
              </a:lnSpc>
              <a:spcAft>
                <a:spcPts val="800"/>
              </a:spcAft>
            </a:pPr>
            <a:r>
              <a:rPr lang="zh-CN" altLang="en-US" sz="1200" kern="100" dirty="0">
                <a:solidFill>
                  <a:srgbClr val="000000"/>
                </a:solidFill>
                <a:cs typeface="+mn-ea"/>
                <a:sym typeface="+mn-lt"/>
              </a:rPr>
              <a:t>（</a:t>
            </a:r>
            <a:r>
              <a:rPr lang="en-US" altLang="zh-CN" sz="1200" kern="100" dirty="0">
                <a:solidFill>
                  <a:srgbClr val="000000"/>
                </a:solidFill>
                <a:cs typeface="+mn-ea"/>
                <a:sym typeface="+mn-lt"/>
              </a:rPr>
              <a:t>2</a:t>
            </a:r>
            <a:r>
              <a:rPr lang="zh-CN" altLang="en-US" sz="1200" kern="100" dirty="0">
                <a:solidFill>
                  <a:srgbClr val="000000"/>
                </a:solidFill>
                <a:cs typeface="+mn-ea"/>
                <a:sym typeface="+mn-lt"/>
              </a:rPr>
              <a:t>）</a:t>
            </a:r>
            <a:r>
              <a:rPr lang="zh-CN" altLang="en-US" sz="1200" b="1" kern="100" dirty="0">
                <a:solidFill>
                  <a:srgbClr val="000000"/>
                </a:solidFill>
                <a:cs typeface="+mn-ea"/>
                <a:sym typeface="+mn-lt"/>
              </a:rPr>
              <a:t>无急性中枢神经症状或急性听神经症状病史，</a:t>
            </a:r>
            <a:r>
              <a:rPr lang="zh-CN" altLang="en-US" sz="1200" kern="100" dirty="0">
                <a:solidFill>
                  <a:srgbClr val="000000"/>
                </a:solidFill>
                <a:cs typeface="+mn-ea"/>
                <a:sym typeface="+mn-lt"/>
              </a:rPr>
              <a:t>如听力丧失或耳鸣；</a:t>
            </a:r>
            <a:endParaRPr lang="en-US" altLang="zh-CN" sz="1200" kern="100" dirty="0">
              <a:solidFill>
                <a:srgbClr val="000000"/>
              </a:solidFill>
              <a:cs typeface="+mn-ea"/>
              <a:sym typeface="+mn-lt"/>
            </a:endParaRPr>
          </a:p>
          <a:p>
            <a:pPr algn="just">
              <a:lnSpc>
                <a:spcPct val="120000"/>
              </a:lnSpc>
              <a:spcAft>
                <a:spcPts val="800"/>
              </a:spcAft>
            </a:pPr>
            <a:r>
              <a:rPr lang="zh-CN" altLang="en-US" sz="1200" kern="100" dirty="0">
                <a:solidFill>
                  <a:srgbClr val="000000"/>
                </a:solidFill>
                <a:cs typeface="+mn-ea"/>
                <a:sym typeface="+mn-lt"/>
              </a:rPr>
              <a:t>（</a:t>
            </a:r>
            <a:r>
              <a:rPr lang="en-US" altLang="zh-CN" sz="1200" kern="100" dirty="0">
                <a:solidFill>
                  <a:srgbClr val="000000"/>
                </a:solidFill>
                <a:cs typeface="+mn-ea"/>
                <a:sym typeface="+mn-lt"/>
              </a:rPr>
              <a:t>3</a:t>
            </a:r>
            <a:r>
              <a:rPr lang="zh-CN" altLang="en-US" sz="1200" kern="100" dirty="0">
                <a:solidFill>
                  <a:srgbClr val="000000"/>
                </a:solidFill>
                <a:cs typeface="+mn-ea"/>
                <a:sym typeface="+mn-lt"/>
              </a:rPr>
              <a:t>）</a:t>
            </a:r>
            <a:r>
              <a:rPr lang="zh-CN" altLang="en-US" sz="1200" b="1" kern="100" dirty="0">
                <a:solidFill>
                  <a:srgbClr val="000000"/>
                </a:solidFill>
                <a:cs typeface="+mn-ea"/>
                <a:sym typeface="+mn-lt"/>
              </a:rPr>
              <a:t>存在单侧</a:t>
            </a:r>
            <a:r>
              <a:rPr lang="en-US" altLang="zh-CN" sz="1200" b="1" kern="100" dirty="0">
                <a:solidFill>
                  <a:srgbClr val="000000"/>
                </a:solidFill>
                <a:cs typeface="+mn-ea"/>
                <a:sym typeface="+mn-lt"/>
              </a:rPr>
              <a:t>VOR</a:t>
            </a:r>
            <a:r>
              <a:rPr lang="zh-CN" altLang="en-US" sz="1200" b="1" kern="100" dirty="0">
                <a:solidFill>
                  <a:srgbClr val="000000"/>
                </a:solidFill>
                <a:cs typeface="+mn-ea"/>
                <a:sym typeface="+mn-lt"/>
              </a:rPr>
              <a:t>功能降低的证据</a:t>
            </a:r>
            <a:r>
              <a:rPr lang="zh-CN" altLang="en-US" sz="1200" kern="100" dirty="0">
                <a:solidFill>
                  <a:srgbClr val="000000"/>
                </a:solidFill>
                <a:cs typeface="+mn-ea"/>
                <a:sym typeface="+mn-lt"/>
              </a:rPr>
              <a:t>；</a:t>
            </a:r>
            <a:endParaRPr lang="en-US" altLang="zh-CN" sz="1200" kern="100" dirty="0">
              <a:solidFill>
                <a:srgbClr val="000000"/>
              </a:solidFill>
              <a:cs typeface="+mn-ea"/>
              <a:sym typeface="+mn-lt"/>
            </a:endParaRPr>
          </a:p>
          <a:p>
            <a:pPr algn="just">
              <a:lnSpc>
                <a:spcPct val="120000"/>
              </a:lnSpc>
              <a:spcAft>
                <a:spcPts val="800"/>
              </a:spcAft>
            </a:pPr>
            <a:r>
              <a:rPr lang="zh-CN" altLang="en-US" sz="1200" kern="100" dirty="0">
                <a:solidFill>
                  <a:srgbClr val="000000"/>
                </a:solidFill>
                <a:cs typeface="+mn-ea"/>
                <a:sym typeface="+mn-lt"/>
              </a:rPr>
              <a:t>（</a:t>
            </a:r>
            <a:r>
              <a:rPr lang="en-US" altLang="zh-CN" sz="1200" kern="100" dirty="0">
                <a:solidFill>
                  <a:srgbClr val="000000"/>
                </a:solidFill>
                <a:cs typeface="+mn-ea"/>
                <a:sym typeface="+mn-lt"/>
              </a:rPr>
              <a:t>4</a:t>
            </a:r>
            <a:r>
              <a:rPr lang="zh-CN" altLang="en-US" sz="1200" kern="100" dirty="0">
                <a:solidFill>
                  <a:srgbClr val="000000"/>
                </a:solidFill>
                <a:cs typeface="+mn-ea"/>
                <a:sym typeface="+mn-lt"/>
              </a:rPr>
              <a:t>）</a:t>
            </a:r>
            <a:r>
              <a:rPr lang="zh-CN" altLang="en-US" sz="1200" b="1" kern="100" dirty="0">
                <a:solidFill>
                  <a:srgbClr val="000000"/>
                </a:solidFill>
                <a:cs typeface="+mn-ea"/>
                <a:sym typeface="+mn-lt"/>
              </a:rPr>
              <a:t>无伴发急性中枢神经症状或急性听神经症状的病史</a:t>
            </a:r>
            <a:r>
              <a:rPr lang="zh-CN" altLang="en-US" sz="1200" kern="100" dirty="0">
                <a:solidFill>
                  <a:srgbClr val="000000"/>
                </a:solidFill>
                <a:cs typeface="+mn-ea"/>
                <a:sym typeface="+mn-lt"/>
              </a:rPr>
              <a:t>；</a:t>
            </a:r>
          </a:p>
          <a:p>
            <a:pPr algn="just">
              <a:lnSpc>
                <a:spcPct val="120000"/>
              </a:lnSpc>
              <a:spcAft>
                <a:spcPts val="800"/>
              </a:spcAft>
            </a:pPr>
            <a:r>
              <a:rPr lang="zh-CN" altLang="en-US" sz="1200" kern="100" dirty="0">
                <a:solidFill>
                  <a:srgbClr val="000000"/>
                </a:solidFill>
                <a:cs typeface="+mn-ea"/>
                <a:sym typeface="+mn-lt"/>
              </a:rPr>
              <a:t>（</a:t>
            </a:r>
            <a:r>
              <a:rPr lang="en-US" altLang="zh-CN" sz="1200" kern="100" dirty="0">
                <a:solidFill>
                  <a:srgbClr val="000000"/>
                </a:solidFill>
                <a:cs typeface="+mn-ea"/>
                <a:sym typeface="+mn-lt"/>
              </a:rPr>
              <a:t>5</a:t>
            </a:r>
            <a:r>
              <a:rPr lang="zh-CN" altLang="en-US" sz="1200" kern="100" dirty="0">
                <a:solidFill>
                  <a:srgbClr val="000000"/>
                </a:solidFill>
                <a:cs typeface="+mn-ea"/>
                <a:sym typeface="+mn-lt"/>
              </a:rPr>
              <a:t>）不能用其他疾病更好地解释。</a:t>
            </a:r>
            <a:endParaRPr lang="zh-CN" altLang="en-US" sz="1200" dirty="0">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200" kern="0" dirty="0">
              <a:solidFill>
                <a:srgbClr val="018C42"/>
              </a:solidFill>
              <a:latin typeface="+mn-lt"/>
              <a:ea typeface="+mn-ea"/>
              <a:cs typeface="+mn-ea"/>
              <a:sym typeface="+mn-lt"/>
            </a:endParaRPr>
          </a:p>
          <a:p>
            <a:endParaRPr lang="zh-CN" altLang="en-US" dirty="0"/>
          </a:p>
        </p:txBody>
      </p:sp>
      <p:sp>
        <p:nvSpPr>
          <p:cNvPr id="4" name="灯片编号占位符 3"/>
          <p:cNvSpPr>
            <a:spLocks noGrp="1"/>
          </p:cNvSpPr>
          <p:nvPr>
            <p:ph type="sldNum" sz="quarter" idx="5"/>
          </p:nvPr>
        </p:nvSpPr>
        <p:spPr/>
        <p:txBody>
          <a:bodyPr/>
          <a:lstStyle/>
          <a:p>
            <a:fld id="{ADBD1CBD-7FEA-4B57-B04F-0C80C9FE34EE}" type="slidenum">
              <a:rPr lang="zh-CN" altLang="en-US" smtClean="0"/>
              <a:t>16</a:t>
            </a:fld>
            <a:endParaRPr lang="zh-CN" altLang="en-US"/>
          </a:p>
        </p:txBody>
      </p:sp>
    </p:spTree>
    <p:extLst>
      <p:ext uri="{BB962C8B-B14F-4D97-AF65-F5344CB8AC3E}">
        <p14:creationId xmlns:p14="http://schemas.microsoft.com/office/powerpoint/2010/main" val="6538917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综上所述，可以得出以下结论，</a:t>
            </a:r>
            <a:r>
              <a:rPr kumimoji="0" lang="zh-CN" altLang="en-US" sz="1200" b="1" i="0" u="none" strike="noStrike" kern="1200" cap="none" spc="0" normalizeH="0" baseline="0" noProof="0" dirty="0">
                <a:ln>
                  <a:noFill/>
                </a:ln>
                <a:effectLst/>
                <a:uLnTx/>
                <a:uFillTx/>
                <a:cs typeface="+mn-ea"/>
                <a:sym typeface="+mn-lt"/>
              </a:rPr>
              <a:t>目前前庭神经炎诊断标准主要依赖于患者病史、床边检查以及必要的实验室评估；定位诊断缺乏金标准</a:t>
            </a:r>
            <a:r>
              <a:rPr lang="zh-CN" altLang="en-US" sz="1200" b="1" dirty="0">
                <a:cs typeface="+mn-ea"/>
                <a:sym typeface="+mn-lt"/>
              </a:rPr>
              <a:t>检查手段；病因学及机制推测还依赖于病史，常需要详细问诊以进行动态验证是单相而非复发特征的病程。</a:t>
            </a:r>
            <a:endParaRPr lang="en-US" altLang="zh-CN" sz="1200" b="1" dirty="0">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b="1" dirty="0">
                <a:cs typeface="+mn-ea"/>
                <a:sym typeface="+mn-lt"/>
              </a:rPr>
              <a:t>前庭神经炎的</a:t>
            </a:r>
            <a:r>
              <a:rPr kumimoji="0" lang="zh-CN" altLang="en-US" sz="1200" b="1" i="0" u="none" strike="noStrike" kern="1200" cap="none" spc="0" normalizeH="0" baseline="0" noProof="0" dirty="0">
                <a:ln>
                  <a:noFill/>
                </a:ln>
                <a:effectLst/>
                <a:uLnTx/>
                <a:uFillTx/>
                <a:cs typeface="+mn-ea"/>
                <a:sym typeface="+mn-lt"/>
              </a:rPr>
              <a:t>排除诊断及动态诊断很重要，包括针对中枢病变和各种其他外周前庭疾病，尤其与那些具有复发特征前庭病的首次发作、孤立性中枢性眩晕的鉴别。</a:t>
            </a:r>
            <a:endParaRPr kumimoji="0" lang="en-US" altLang="zh-CN" sz="1200" b="1" i="0" u="none" strike="noStrike" kern="1200" cap="none" spc="0" normalizeH="0" baseline="0" noProof="0" dirty="0">
              <a:ln>
                <a:noFill/>
              </a:ln>
              <a:effectLst/>
              <a:uLnTx/>
              <a:uFillTx/>
              <a:cs typeface="+mn-ea"/>
              <a:sym typeface="+mn-lt"/>
            </a:endParaRPr>
          </a:p>
          <a:p>
            <a:endParaRPr lang="zh-CN" altLang="en-US" dirty="0"/>
          </a:p>
        </p:txBody>
      </p:sp>
      <p:sp>
        <p:nvSpPr>
          <p:cNvPr id="4" name="灯片编号占位符 3"/>
          <p:cNvSpPr>
            <a:spLocks noGrp="1"/>
          </p:cNvSpPr>
          <p:nvPr>
            <p:ph type="sldNum" sz="quarter" idx="5"/>
          </p:nvPr>
        </p:nvSpPr>
        <p:spPr/>
        <p:txBody>
          <a:bodyPr/>
          <a:lstStyle/>
          <a:p>
            <a:fld id="{ADBD1CBD-7FEA-4B57-B04F-0C80C9FE34EE}" type="slidenum">
              <a:rPr lang="zh-CN" altLang="en-US" smtClean="0"/>
              <a:t>17</a:t>
            </a:fld>
            <a:endParaRPr lang="zh-CN" altLang="en-US"/>
          </a:p>
        </p:txBody>
      </p:sp>
    </p:spTree>
    <p:extLst>
      <p:ext uri="{BB962C8B-B14F-4D97-AF65-F5344CB8AC3E}">
        <p14:creationId xmlns:p14="http://schemas.microsoft.com/office/powerpoint/2010/main" val="2236598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最后我们再来了解一下前庭神经炎的鉴别诊断及治疗方案。</a:t>
            </a:r>
          </a:p>
          <a:p>
            <a:endParaRPr lang="zh-CN" altLang="en-US" dirty="0"/>
          </a:p>
        </p:txBody>
      </p:sp>
      <p:sp>
        <p:nvSpPr>
          <p:cNvPr id="4" name="灯片编号占位符 3"/>
          <p:cNvSpPr>
            <a:spLocks noGrp="1"/>
          </p:cNvSpPr>
          <p:nvPr>
            <p:ph type="sldNum" sz="quarter" idx="5"/>
          </p:nvPr>
        </p:nvSpPr>
        <p:spPr/>
        <p:txBody>
          <a:bodyPr/>
          <a:lstStyle/>
          <a:p>
            <a:fld id="{ADBD1CBD-7FEA-4B57-B04F-0C80C9FE34EE}" type="slidenum">
              <a:rPr lang="zh-CN" altLang="en-US" smtClean="0"/>
              <a:t>18</a:t>
            </a:fld>
            <a:endParaRPr lang="zh-CN" altLang="en-US"/>
          </a:p>
        </p:txBody>
      </p:sp>
    </p:spTree>
    <p:extLst>
      <p:ext uri="{BB962C8B-B14F-4D97-AF65-F5344CB8AC3E}">
        <p14:creationId xmlns:p14="http://schemas.microsoft.com/office/powerpoint/2010/main" val="27266889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前庭神经炎的诊断是排除性诊断，鉴别诊断很重要。</a:t>
            </a:r>
            <a:endParaRPr lang="en-US" altLang="zh-CN" dirty="0"/>
          </a:p>
          <a:p>
            <a:r>
              <a:rPr lang="zh-CN" altLang="en-US" dirty="0"/>
              <a:t>首先是与中枢前庭疾病急性中枢前庭综合征和前庭性偏头痛相鉴别。</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①</a:t>
            </a:r>
            <a:r>
              <a:rPr lang="zh-CN" altLang="en-US" sz="1200" b="1" dirty="0">
                <a:latin typeface="+mn-lt"/>
                <a:ea typeface="+mn-ea"/>
                <a:cs typeface="+mn-ea"/>
                <a:sym typeface="+mn-lt"/>
              </a:rPr>
              <a:t>急性中枢前庭综合征：</a:t>
            </a:r>
            <a:r>
              <a:rPr lang="zh-CN" altLang="en-US" sz="1200" dirty="0">
                <a:latin typeface="+mn-lt"/>
                <a:ea typeface="+mn-ea"/>
                <a:cs typeface="+mn-ea"/>
                <a:sym typeface="+mn-lt"/>
              </a:rPr>
              <a:t>急性发作和持续时间通常与</a:t>
            </a:r>
            <a:r>
              <a:rPr lang="en-US" altLang="zh-CN" sz="1200" dirty="0">
                <a:latin typeface="+mn-lt"/>
                <a:ea typeface="+mn-ea"/>
                <a:cs typeface="+mn-ea"/>
                <a:sym typeface="+mn-lt"/>
              </a:rPr>
              <a:t>AUVP</a:t>
            </a:r>
            <a:r>
              <a:rPr lang="zh-CN" altLang="en-US" sz="1200" dirty="0">
                <a:latin typeface="+mn-lt"/>
                <a:ea typeface="+mn-ea"/>
                <a:cs typeface="+mn-ea"/>
                <a:sym typeface="+mn-lt"/>
              </a:rPr>
              <a:t>相似；更多的是血管危险因素；常伴有中枢神经系统的症状和体征；</a:t>
            </a:r>
            <a:r>
              <a:rPr lang="en-US" altLang="zh-CN" sz="1200" dirty="0">
                <a:latin typeface="+mn-lt"/>
                <a:ea typeface="+mn-ea"/>
                <a:cs typeface="+mn-ea"/>
                <a:sym typeface="+mn-lt"/>
              </a:rPr>
              <a:t>HINTS+</a:t>
            </a:r>
            <a:r>
              <a:rPr lang="zh-CN" altLang="en-US" sz="1200" dirty="0">
                <a:latin typeface="+mn-lt"/>
                <a:ea typeface="+mn-ea"/>
                <a:cs typeface="+mn-ea"/>
                <a:sym typeface="+mn-lt"/>
              </a:rPr>
              <a:t>（头脉冲、眼震、眼反向偏斜、手指摩擦听力测试）对鉴别诊断很重要</a:t>
            </a:r>
            <a:r>
              <a:rPr lang="zh-CN" altLang="en-US" sz="1200" b="1" dirty="0">
                <a:latin typeface="+mn-lt"/>
                <a:ea typeface="+mn-ea"/>
                <a:cs typeface="+mn-ea"/>
                <a:sym typeface="+mn-lt"/>
              </a:rPr>
              <a:t>。</a:t>
            </a:r>
            <a:endParaRPr lang="en-US" altLang="zh-CN" sz="1200" b="1" dirty="0">
              <a:latin typeface="+mn-lt"/>
              <a:ea typeface="+mn-ea"/>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b="1" dirty="0">
                <a:latin typeface="+mn-lt"/>
                <a:ea typeface="+mn-ea"/>
                <a:cs typeface="+mn-ea"/>
                <a:sym typeface="+mn-lt"/>
              </a:rPr>
              <a:t>②前庭性偏头痛：</a:t>
            </a:r>
            <a:r>
              <a:rPr lang="zh-CN" altLang="en-US" sz="1200" dirty="0">
                <a:latin typeface="+mn-lt"/>
                <a:ea typeface="+mn-ea"/>
                <a:cs typeface="+mn-ea"/>
                <a:sym typeface="+mn-lt"/>
              </a:rPr>
              <a:t>急性或亚急性发作症状持续时间＞</a:t>
            </a:r>
            <a:r>
              <a:rPr lang="en-US" altLang="zh-CN" sz="1200" dirty="0">
                <a:latin typeface="+mn-lt"/>
                <a:ea typeface="+mn-ea"/>
                <a:cs typeface="+mn-ea"/>
                <a:sym typeface="+mn-lt"/>
              </a:rPr>
              <a:t>24</a:t>
            </a:r>
            <a:r>
              <a:rPr lang="zh-CN" altLang="en-US" sz="1200" dirty="0">
                <a:latin typeface="+mn-lt"/>
                <a:ea typeface="+mn-ea"/>
                <a:cs typeface="+mn-ea"/>
                <a:sym typeface="+mn-lt"/>
              </a:rPr>
              <a:t>小时；并不总是伴发偏头痛；发作常出现自发性和（或）位置性眼震</a:t>
            </a:r>
            <a:r>
              <a:rPr lang="zh-CN" altLang="en-US" sz="1200" b="1" dirty="0">
                <a:latin typeface="+mn-lt"/>
                <a:ea typeface="+mn-ea"/>
                <a:cs typeface="+mn-ea"/>
                <a:sym typeface="+mn-lt"/>
              </a:rPr>
              <a:t>。</a:t>
            </a:r>
            <a:endParaRPr lang="en-US" altLang="zh-CN" sz="1200" b="1" dirty="0">
              <a:latin typeface="+mn-lt"/>
              <a:ea typeface="+mn-ea"/>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b="1" dirty="0">
                <a:latin typeface="+mn-lt"/>
                <a:ea typeface="+mn-ea"/>
                <a:cs typeface="+mn-ea"/>
                <a:sym typeface="+mn-lt"/>
              </a:rPr>
              <a:t>其实与外周前庭疾病相鉴别，主要包括七种疾病。</a:t>
            </a:r>
            <a:endParaRPr lang="en-US" altLang="zh-CN" sz="1200" b="1" dirty="0">
              <a:latin typeface="+mn-lt"/>
              <a:ea typeface="+mn-ea"/>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b="1" dirty="0">
                <a:latin typeface="+mn-lt"/>
                <a:ea typeface="+mn-ea"/>
                <a:cs typeface="+mn-ea"/>
                <a:sym typeface="+mn-lt"/>
              </a:rPr>
              <a:t>①伴眩晕的突发性耳聋：</a:t>
            </a:r>
            <a:r>
              <a:rPr lang="zh-CN" altLang="en-US" sz="1200" dirty="0">
                <a:latin typeface="+mn-lt"/>
                <a:ea typeface="+mn-ea"/>
                <a:cs typeface="+mn-ea"/>
                <a:sym typeface="+mn-lt"/>
              </a:rPr>
              <a:t>通常在 </a:t>
            </a:r>
            <a:r>
              <a:rPr lang="en-US" altLang="zh-CN" sz="1200" dirty="0">
                <a:latin typeface="+mn-lt"/>
                <a:ea typeface="+mn-ea"/>
                <a:cs typeface="+mn-ea"/>
                <a:sym typeface="+mn-lt"/>
              </a:rPr>
              <a:t>3d </a:t>
            </a:r>
            <a:r>
              <a:rPr lang="zh-CN" altLang="en-US" sz="1200" dirty="0">
                <a:latin typeface="+mn-lt"/>
                <a:ea typeface="+mn-ea"/>
                <a:cs typeface="+mn-ea"/>
                <a:sym typeface="+mn-lt"/>
              </a:rPr>
              <a:t>内先出现明显的听力下降及耳鸣，后出现眩晕，部分患者突聋与眩晕发生的先后顺序可有不同，眩晕可先于突聋发生，因此，对于无耳聋主诉的急性前庭综合征患者，纯音听阈测定是必做检查，以利于两者鉴别。</a:t>
            </a:r>
            <a:endParaRPr lang="en-US" altLang="zh-CN" sz="1200" dirty="0">
              <a:latin typeface="+mn-lt"/>
              <a:ea typeface="+mn-ea"/>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latin typeface="+mn-lt"/>
                <a:ea typeface="+mn-ea"/>
                <a:cs typeface="+mn-ea"/>
                <a:sym typeface="+mn-lt"/>
              </a:rPr>
              <a:t>②</a:t>
            </a:r>
            <a:r>
              <a:rPr lang="zh-CN" altLang="en-US" sz="1200" b="1" dirty="0">
                <a:latin typeface="+mn-lt"/>
                <a:ea typeface="+mn-ea"/>
                <a:cs typeface="+mn-ea"/>
                <a:sym typeface="+mn-lt"/>
              </a:rPr>
              <a:t>迷路炎：</a:t>
            </a:r>
            <a:r>
              <a:rPr lang="zh-CN" altLang="en-US" sz="1200" dirty="0">
                <a:latin typeface="+mn-lt"/>
                <a:ea typeface="+mn-ea"/>
                <a:cs typeface="+mn-ea"/>
                <a:sym typeface="+mn-lt"/>
              </a:rPr>
              <a:t>伴有耳痛、听力下降和</a:t>
            </a:r>
            <a:r>
              <a:rPr lang="en-US" altLang="zh-CN" sz="1200" dirty="0">
                <a:latin typeface="+mn-lt"/>
                <a:ea typeface="+mn-ea"/>
                <a:cs typeface="+mn-ea"/>
                <a:sym typeface="+mn-lt"/>
              </a:rPr>
              <a:t>/</a:t>
            </a:r>
            <a:r>
              <a:rPr lang="zh-CN" altLang="en-US" sz="1200" dirty="0">
                <a:latin typeface="+mn-lt"/>
                <a:ea typeface="+mn-ea"/>
                <a:cs typeface="+mn-ea"/>
                <a:sym typeface="+mn-lt"/>
              </a:rPr>
              <a:t>或耳鸣。病程为急性、亚急性或缓慢进展</a:t>
            </a:r>
            <a:r>
              <a:rPr lang="zh-CN" altLang="en-US" sz="1200" b="1" dirty="0">
                <a:latin typeface="+mn-lt"/>
                <a:ea typeface="+mn-ea"/>
                <a:cs typeface="+mn-ea"/>
                <a:sym typeface="+mn-lt"/>
              </a:rPr>
              <a:t>。</a:t>
            </a:r>
            <a:endParaRPr lang="en-US" altLang="zh-CN" sz="1200" b="1" dirty="0">
              <a:latin typeface="+mn-lt"/>
              <a:ea typeface="+mn-ea"/>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b="1" dirty="0">
                <a:latin typeface="+mn-lt"/>
                <a:ea typeface="+mn-ea"/>
                <a:cs typeface="+mn-ea"/>
                <a:sym typeface="+mn-lt"/>
              </a:rPr>
              <a:t>③梅尼埃病：</a:t>
            </a:r>
            <a:r>
              <a:rPr lang="zh-CN" altLang="en-US" sz="1200" dirty="0">
                <a:latin typeface="+mn-lt"/>
                <a:ea typeface="+mn-ea"/>
                <a:cs typeface="+mn-ea"/>
                <a:sym typeface="+mn-lt"/>
              </a:rPr>
              <a:t>主要以前庭症状和轻微的听力学症状首发，可出现眼震；鉴别诊断困难，常需随诊诊断</a:t>
            </a:r>
            <a:r>
              <a:rPr lang="zh-CN" altLang="en-US" sz="1200" b="0" baseline="0" dirty="0">
                <a:latin typeface="+mn-lt"/>
                <a:ea typeface="+mn-ea"/>
                <a:cs typeface="+mn-ea"/>
                <a:sym typeface="+mn-lt"/>
              </a:rPr>
              <a:t>。</a:t>
            </a:r>
            <a:endParaRPr lang="en-US" altLang="zh-CN" sz="1200" b="1" dirty="0">
              <a:latin typeface="+mn-lt"/>
              <a:ea typeface="+mn-ea"/>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b="1" dirty="0">
                <a:latin typeface="+mn-lt"/>
                <a:ea typeface="+mn-ea"/>
                <a:cs typeface="+mn-ea"/>
                <a:sym typeface="+mn-lt"/>
              </a:rPr>
              <a:t>④复发性前庭病：</a:t>
            </a:r>
            <a:r>
              <a:rPr lang="zh-CN" altLang="en-US" sz="1200" dirty="0">
                <a:latin typeface="+mn-lt"/>
                <a:ea typeface="+mn-ea"/>
                <a:cs typeface="+mn-ea"/>
                <a:sym typeface="+mn-lt"/>
              </a:rPr>
              <a:t>首次发作与</a:t>
            </a:r>
            <a:r>
              <a:rPr lang="en-US" altLang="zh-CN" sz="1200" dirty="0">
                <a:latin typeface="+mn-lt"/>
                <a:ea typeface="+mn-ea"/>
                <a:cs typeface="+mn-ea"/>
                <a:sym typeface="+mn-lt"/>
              </a:rPr>
              <a:t>AUVP</a:t>
            </a:r>
            <a:r>
              <a:rPr lang="zh-CN" altLang="en-US" sz="1200" dirty="0">
                <a:latin typeface="+mn-lt"/>
                <a:ea typeface="+mn-ea"/>
                <a:cs typeface="+mn-ea"/>
                <a:sym typeface="+mn-lt"/>
              </a:rPr>
              <a:t>类似，持续时间通常比</a:t>
            </a:r>
            <a:r>
              <a:rPr lang="en-US" altLang="zh-CN" sz="1200" dirty="0">
                <a:latin typeface="+mn-lt"/>
                <a:ea typeface="+mn-ea"/>
                <a:cs typeface="+mn-ea"/>
                <a:sym typeface="+mn-lt"/>
              </a:rPr>
              <a:t>AUVP</a:t>
            </a:r>
            <a:r>
              <a:rPr lang="zh-CN" altLang="en-US" sz="1200" dirty="0">
                <a:latin typeface="+mn-lt"/>
                <a:ea typeface="+mn-ea"/>
                <a:cs typeface="+mn-ea"/>
                <a:sym typeface="+mn-lt"/>
              </a:rPr>
              <a:t>短；如果症状再次出现，应考虑其他鉴别诊断以及前庭偏头痛；病因尚不清楚</a:t>
            </a:r>
            <a:r>
              <a:rPr lang="zh-CN" altLang="en-US" sz="1200" b="0" baseline="0" dirty="0">
                <a:latin typeface="+mn-lt"/>
                <a:ea typeface="+mn-ea"/>
                <a:cs typeface="+mn-ea"/>
                <a:sym typeface="+mn-lt"/>
              </a:rPr>
              <a:t>。</a:t>
            </a:r>
            <a:endParaRPr lang="en-US" altLang="zh-CN" sz="1200" b="1" dirty="0">
              <a:latin typeface="+mn-lt"/>
              <a:ea typeface="+mn-ea"/>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b="1" dirty="0">
                <a:latin typeface="+mn-lt"/>
                <a:ea typeface="+mn-ea"/>
                <a:cs typeface="+mn-ea"/>
                <a:sym typeface="+mn-lt"/>
              </a:rPr>
              <a:t>⑤</a:t>
            </a:r>
            <a:r>
              <a:rPr lang="zh-CN" altLang="en-US" sz="1200" b="1" dirty="0">
                <a:solidFill>
                  <a:srgbClr val="000000"/>
                </a:solidFill>
                <a:cs typeface="+mn-ea"/>
                <a:sym typeface="+mn-lt"/>
              </a:rPr>
              <a:t>孤立性耳石器功能障碍</a:t>
            </a:r>
            <a:r>
              <a:rPr lang="zh-CN" altLang="en-US" sz="1200" b="1" dirty="0">
                <a:solidFill>
                  <a:srgbClr val="000000"/>
                </a:solidFill>
                <a:latin typeface="+mn-lt"/>
                <a:ea typeface="+mn-ea"/>
                <a:cs typeface="+mn-ea"/>
                <a:sym typeface="+mn-lt"/>
              </a:rPr>
              <a:t>：</a:t>
            </a:r>
            <a:r>
              <a:rPr lang="zh-CN" altLang="en-US" sz="1200" baseline="0" dirty="0">
                <a:latin typeface="+mn-lt"/>
                <a:ea typeface="+mn-ea"/>
                <a:cs typeface="+mn-ea"/>
                <a:sym typeface="+mn-lt"/>
              </a:rPr>
              <a:t>急性发作的姿势不稳，可通过</a:t>
            </a:r>
            <a:r>
              <a:rPr lang="en-US" altLang="zh-CN" sz="1200" baseline="0" dirty="0" err="1">
                <a:latin typeface="+mn-lt"/>
                <a:ea typeface="+mn-ea"/>
                <a:cs typeface="+mn-ea"/>
                <a:sym typeface="+mn-lt"/>
              </a:rPr>
              <a:t>oVEMP</a:t>
            </a:r>
            <a:r>
              <a:rPr lang="en-US" altLang="zh-CN" sz="1200" baseline="0" dirty="0">
                <a:latin typeface="+mn-lt"/>
                <a:ea typeface="+mn-ea"/>
                <a:cs typeface="+mn-ea"/>
                <a:sym typeface="+mn-lt"/>
              </a:rPr>
              <a:t>/</a:t>
            </a:r>
            <a:r>
              <a:rPr lang="en-US" altLang="zh-CN" sz="1200" baseline="0" dirty="0" err="1">
                <a:latin typeface="+mn-lt"/>
                <a:ea typeface="+mn-ea"/>
                <a:cs typeface="+mn-ea"/>
                <a:sym typeface="+mn-lt"/>
              </a:rPr>
              <a:t>cVEMP</a:t>
            </a:r>
            <a:r>
              <a:rPr lang="zh-CN" altLang="en-US" sz="1200" baseline="0" dirty="0">
                <a:latin typeface="+mn-lt"/>
                <a:ea typeface="+mn-ea"/>
                <a:cs typeface="+mn-ea"/>
                <a:sym typeface="+mn-lt"/>
              </a:rPr>
              <a:t>诊断。</a:t>
            </a:r>
            <a:endParaRPr lang="en-US" altLang="zh-CN" sz="1200" b="1" dirty="0">
              <a:solidFill>
                <a:srgbClr val="000000"/>
              </a:solidFill>
              <a:latin typeface="+mn-lt"/>
              <a:ea typeface="+mn-ea"/>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b="1" baseline="0" dirty="0">
                <a:solidFill>
                  <a:srgbClr val="000000"/>
                </a:solidFill>
                <a:latin typeface="+mn-lt"/>
                <a:ea typeface="+mn-ea"/>
                <a:cs typeface="+mn-ea"/>
                <a:sym typeface="+mn-lt"/>
              </a:rPr>
              <a:t>⑥</a:t>
            </a:r>
            <a:r>
              <a:rPr lang="zh-CN" altLang="en-US" sz="1200" b="1" dirty="0">
                <a:solidFill>
                  <a:srgbClr val="000000"/>
                </a:solidFill>
                <a:cs typeface="+mn-ea"/>
                <a:sym typeface="+mn-lt"/>
              </a:rPr>
              <a:t>耳带状疱疹</a:t>
            </a:r>
            <a:r>
              <a:rPr lang="en-US" altLang="zh-CN" sz="1200" b="1" dirty="0">
                <a:solidFill>
                  <a:srgbClr val="000000"/>
                </a:solidFill>
                <a:cs typeface="+mn-ea"/>
                <a:sym typeface="+mn-lt"/>
              </a:rPr>
              <a:t>/ Hunt </a:t>
            </a:r>
            <a:r>
              <a:rPr lang="zh-CN" altLang="en-US" sz="1200" b="1" dirty="0">
                <a:solidFill>
                  <a:srgbClr val="000000"/>
                </a:solidFill>
                <a:cs typeface="+mn-ea"/>
                <a:sym typeface="+mn-lt"/>
              </a:rPr>
              <a:t>综合征</a:t>
            </a:r>
            <a:r>
              <a:rPr lang="zh-CN" altLang="en-US" sz="1200" b="1" baseline="0" dirty="0">
                <a:solidFill>
                  <a:srgbClr val="000000"/>
                </a:solidFill>
                <a:latin typeface="+mn-lt"/>
                <a:ea typeface="+mn-ea"/>
                <a:cs typeface="+mn-ea"/>
                <a:sym typeface="+mn-lt"/>
              </a:rPr>
              <a:t>：</a:t>
            </a:r>
            <a:r>
              <a:rPr lang="zh-CN" altLang="en-US" sz="1200" baseline="0" dirty="0">
                <a:latin typeface="+mn-lt"/>
                <a:ea typeface="+mn-ea"/>
                <a:cs typeface="+mn-ea"/>
                <a:sym typeface="+mn-lt"/>
              </a:rPr>
              <a:t>最初出现耳部灼痛和水泡、眩晕、听力障碍和面瘫；症状可能出现在皮疹之前或甚至没有皮疹（带状疱疹）；可导致完全性</a:t>
            </a:r>
            <a:r>
              <a:rPr lang="en-US" altLang="zh-CN" sz="1200" baseline="0" dirty="0">
                <a:latin typeface="+mn-lt"/>
                <a:ea typeface="+mn-ea"/>
                <a:cs typeface="+mn-ea"/>
                <a:sym typeface="+mn-lt"/>
              </a:rPr>
              <a:t>AUVP</a:t>
            </a:r>
            <a:r>
              <a:rPr lang="zh-CN" altLang="en-US" sz="1200" baseline="0" dirty="0">
                <a:latin typeface="+mn-lt"/>
                <a:ea typeface="+mn-ea"/>
                <a:cs typeface="+mn-ea"/>
                <a:sym typeface="+mn-lt"/>
              </a:rPr>
              <a:t>，包括眼反向偏斜 ；</a:t>
            </a:r>
            <a:r>
              <a:rPr lang="en-US" altLang="zh-CN" sz="1200" baseline="0" dirty="0">
                <a:latin typeface="+mn-lt"/>
                <a:ea typeface="+mn-ea"/>
                <a:cs typeface="+mn-ea"/>
                <a:sym typeface="+mn-lt"/>
              </a:rPr>
              <a:t>MRI</a:t>
            </a:r>
            <a:r>
              <a:rPr lang="zh-CN" altLang="en-US" sz="1200" baseline="0" dirty="0">
                <a:latin typeface="+mn-lt"/>
                <a:ea typeface="+mn-ea"/>
                <a:cs typeface="+mn-ea"/>
                <a:sym typeface="+mn-lt"/>
              </a:rPr>
              <a:t>增强常显示受累的颅神经强化。</a:t>
            </a:r>
            <a:endParaRPr lang="en-US" altLang="zh-CN" sz="1200" b="1" baseline="0" dirty="0">
              <a:solidFill>
                <a:srgbClr val="000000"/>
              </a:solidFill>
              <a:latin typeface="+mn-lt"/>
              <a:ea typeface="+mn-ea"/>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b="1" baseline="0" dirty="0">
                <a:solidFill>
                  <a:srgbClr val="000000"/>
                </a:solidFill>
                <a:latin typeface="+mn-lt"/>
                <a:ea typeface="+mn-ea"/>
                <a:cs typeface="+mn-ea"/>
                <a:sym typeface="+mn-lt"/>
              </a:rPr>
              <a:t>⑦</a:t>
            </a:r>
            <a:r>
              <a:rPr lang="zh-CN" altLang="en-US" sz="1200" b="1" dirty="0">
                <a:solidFill>
                  <a:srgbClr val="000000"/>
                </a:solidFill>
                <a:cs typeface="+mn-ea"/>
                <a:sym typeface="+mn-lt"/>
              </a:rPr>
              <a:t>前庭神经鞘瘤：</a:t>
            </a:r>
            <a:r>
              <a:rPr lang="zh-CN" altLang="en-US" sz="1200" baseline="0" dirty="0">
                <a:latin typeface="+mn-lt"/>
                <a:ea typeface="+mn-ea"/>
                <a:cs typeface="+mn-ea"/>
                <a:sym typeface="+mn-lt"/>
              </a:rPr>
              <a:t>通常是一种缓慢进展的疾病过程，并与听力损害和</a:t>
            </a:r>
            <a:r>
              <a:rPr lang="en-US" altLang="zh-CN" sz="1200" baseline="0" dirty="0">
                <a:latin typeface="+mn-lt"/>
                <a:ea typeface="+mn-ea"/>
                <a:cs typeface="+mn-ea"/>
                <a:sym typeface="+mn-lt"/>
              </a:rPr>
              <a:t>/</a:t>
            </a:r>
            <a:r>
              <a:rPr lang="zh-CN" altLang="en-US" sz="1200" baseline="0" dirty="0">
                <a:latin typeface="+mn-lt"/>
                <a:ea typeface="+mn-ea"/>
                <a:cs typeface="+mn-ea"/>
                <a:sym typeface="+mn-lt"/>
              </a:rPr>
              <a:t>或耳鸣有关；通常在听力不对称损伤的患者中通过</a:t>
            </a:r>
            <a:r>
              <a:rPr lang="en-US" altLang="zh-CN" sz="1200" baseline="0" dirty="0">
                <a:latin typeface="+mn-lt"/>
                <a:ea typeface="+mn-ea"/>
                <a:cs typeface="+mn-ea"/>
                <a:sym typeface="+mn-lt"/>
              </a:rPr>
              <a:t>MRI</a:t>
            </a:r>
            <a:r>
              <a:rPr lang="zh-CN" altLang="en-US" sz="1200" baseline="0" dirty="0">
                <a:latin typeface="+mn-lt"/>
                <a:ea typeface="+mn-ea"/>
                <a:cs typeface="+mn-ea"/>
                <a:sym typeface="+mn-lt"/>
              </a:rPr>
              <a:t>增强诊断；前庭症状可能只在疾病的后期出现；在极少数情况下，它也可能与眩晕发作有关</a:t>
            </a:r>
            <a:r>
              <a:rPr lang="zh-CN" altLang="en-US" sz="1200" b="1" baseline="0" dirty="0">
                <a:latin typeface="+mn-lt"/>
                <a:ea typeface="+mn-ea"/>
                <a:cs typeface="+mn-ea"/>
                <a:sym typeface="+mn-lt"/>
              </a:rPr>
              <a:t>。</a:t>
            </a:r>
            <a:endParaRPr lang="zh-CN" altLang="en-US" sz="1200" baseline="0" dirty="0">
              <a:latin typeface="+mn-lt"/>
              <a:ea typeface="+mn-ea"/>
              <a:cs typeface="+mn-ea"/>
              <a:sym typeface="+mn-lt"/>
            </a:endParaRPr>
          </a:p>
          <a:p>
            <a:endParaRPr lang="zh-CN" altLang="en-US" dirty="0"/>
          </a:p>
        </p:txBody>
      </p:sp>
      <p:sp>
        <p:nvSpPr>
          <p:cNvPr id="4" name="灯片编号占位符 3"/>
          <p:cNvSpPr>
            <a:spLocks noGrp="1"/>
          </p:cNvSpPr>
          <p:nvPr>
            <p:ph type="sldNum" sz="quarter" idx="5"/>
          </p:nvPr>
        </p:nvSpPr>
        <p:spPr/>
        <p:txBody>
          <a:bodyPr/>
          <a:lstStyle/>
          <a:p>
            <a:fld id="{ADBD1CBD-7FEA-4B57-B04F-0C80C9FE34EE}" type="slidenum">
              <a:rPr lang="zh-CN" altLang="en-US" smtClean="0"/>
              <a:t>19</a:t>
            </a:fld>
            <a:endParaRPr lang="zh-CN" altLang="en-US"/>
          </a:p>
        </p:txBody>
      </p:sp>
    </p:spTree>
    <p:extLst>
      <p:ext uri="{BB962C8B-B14F-4D97-AF65-F5344CB8AC3E}">
        <p14:creationId xmlns:p14="http://schemas.microsoft.com/office/powerpoint/2010/main" val="36565993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本次内容共分为</a:t>
            </a:r>
            <a:r>
              <a:rPr lang="en-US" altLang="zh-CN" dirty="0"/>
              <a:t>3</a:t>
            </a:r>
            <a:r>
              <a:rPr lang="zh-CN" altLang="en-US" dirty="0"/>
              <a:t>部分，第一部分是</a:t>
            </a:r>
            <a:r>
              <a:rPr kumimoji="0" lang="zh-CN" altLang="en-US" sz="1200" b="1" i="0" u="none" strike="noStrike" kern="1200" cap="none" spc="0" normalizeH="0" baseline="0" noProof="0" dirty="0">
                <a:ln>
                  <a:noFill/>
                </a:ln>
                <a:solidFill>
                  <a:srgbClr val="FFFFFF"/>
                </a:solidFill>
                <a:effectLst/>
                <a:uLnTx/>
                <a:uFillTx/>
                <a:cs typeface="+mn-ea"/>
                <a:sym typeface="+mn-lt"/>
              </a:rPr>
              <a:t>眩晕及前庭神经炎的疾病概况，第二部分是</a:t>
            </a:r>
            <a:r>
              <a:rPr kumimoji="0" lang="zh-CN" altLang="en-US" sz="1200" b="1" i="0" u="none" strike="noStrike" kern="1200" cap="none" spc="0" normalizeH="0" baseline="0" noProof="0" dirty="0">
                <a:ln>
                  <a:noFill/>
                </a:ln>
                <a:solidFill>
                  <a:srgbClr val="FFFFFF">
                    <a:lumMod val="75000"/>
                  </a:srgbClr>
                </a:solidFill>
                <a:effectLst/>
                <a:uLnTx/>
                <a:uFillTx/>
                <a:cs typeface="+mn-ea"/>
                <a:sym typeface="+mn-lt"/>
              </a:rPr>
              <a:t>前庭神经炎的诊断思路</a:t>
            </a:r>
            <a:r>
              <a:rPr kumimoji="0" lang="zh-CN" altLang="en-US" sz="1200" b="1" i="0" u="none" strike="noStrike" kern="1200" cap="none" spc="0" normalizeH="0" baseline="0" noProof="0" dirty="0">
                <a:ln>
                  <a:noFill/>
                </a:ln>
                <a:solidFill>
                  <a:srgbClr val="FFFFFF"/>
                </a:solidFill>
                <a:effectLst/>
                <a:uLnTx/>
                <a:uFillTx/>
                <a:cs typeface="+mn-ea"/>
                <a:sym typeface="+mn-lt"/>
              </a:rPr>
              <a:t>，第三部分是</a:t>
            </a:r>
            <a:r>
              <a:rPr kumimoji="0" lang="zh-CN" altLang="en-US" sz="1200" b="1" i="0" u="none" strike="noStrike" kern="1200" cap="none" spc="0" normalizeH="0" baseline="0" noProof="0" dirty="0">
                <a:ln>
                  <a:noFill/>
                </a:ln>
                <a:solidFill>
                  <a:srgbClr val="FFFFFF">
                    <a:lumMod val="75000"/>
                  </a:srgbClr>
                </a:solidFill>
                <a:effectLst/>
                <a:uLnTx/>
                <a:uFillTx/>
                <a:cs typeface="+mn-ea"/>
                <a:sym typeface="+mn-lt"/>
              </a:rPr>
              <a:t>前庭神经炎的鉴别诊断及治疗。接下来我们来看第一部分的内容</a:t>
            </a:r>
          </a:p>
        </p:txBody>
      </p:sp>
      <p:sp>
        <p:nvSpPr>
          <p:cNvPr id="4" name="灯片编号占位符 3"/>
          <p:cNvSpPr>
            <a:spLocks noGrp="1"/>
          </p:cNvSpPr>
          <p:nvPr>
            <p:ph type="sldNum" sz="quarter" idx="5"/>
          </p:nvPr>
        </p:nvSpPr>
        <p:spPr/>
        <p:txBody>
          <a:bodyPr/>
          <a:lstStyle/>
          <a:p>
            <a:fld id="{ADBD1CBD-7FEA-4B57-B04F-0C80C9FE34EE}" type="slidenum">
              <a:rPr lang="zh-CN" altLang="en-US" smtClean="0"/>
              <a:t>2</a:t>
            </a:fld>
            <a:endParaRPr lang="zh-CN" altLang="en-US"/>
          </a:p>
        </p:txBody>
      </p:sp>
    </p:spTree>
    <p:extLst>
      <p:ext uri="{BB962C8B-B14F-4D97-AF65-F5344CB8AC3E}">
        <p14:creationId xmlns:p14="http://schemas.microsoft.com/office/powerpoint/2010/main" val="22671626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1" dirty="0">
                <a:latin typeface="+mn-lt"/>
                <a:ea typeface="+mn-ea"/>
                <a:cs typeface="+mn-ea"/>
                <a:sym typeface="+mn-lt"/>
              </a:rPr>
              <a:t>前庭神经炎与急性中枢前庭综合征（</a:t>
            </a:r>
            <a:r>
              <a:rPr lang="en-US" altLang="zh-CN" sz="1200" b="1" dirty="0">
                <a:latin typeface="+mn-lt"/>
                <a:ea typeface="+mn-ea"/>
                <a:cs typeface="+mn-ea"/>
                <a:sym typeface="+mn-lt"/>
              </a:rPr>
              <a:t>ACVS</a:t>
            </a:r>
            <a:r>
              <a:rPr lang="zh-CN" altLang="en-US" sz="1200" b="1" dirty="0">
                <a:latin typeface="+mn-lt"/>
                <a:ea typeface="+mn-ea"/>
                <a:cs typeface="+mn-ea"/>
                <a:sym typeface="+mn-lt"/>
              </a:rPr>
              <a:t>）的鉴别要点：</a:t>
            </a:r>
            <a:endParaRPr lang="en-US" altLang="zh-CN" sz="1200" b="1" dirty="0">
              <a:latin typeface="+mn-lt"/>
              <a:ea typeface="+mn-ea"/>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cs typeface="+mn-ea"/>
                <a:sym typeface="+mn-lt"/>
              </a:rPr>
              <a:t>鉴别前庭神经炎和</a:t>
            </a:r>
            <a:r>
              <a:rPr lang="en-US" altLang="zh-CN" sz="1200" dirty="0">
                <a:cs typeface="+mn-ea"/>
                <a:sym typeface="+mn-lt"/>
              </a:rPr>
              <a:t>ACVS</a:t>
            </a:r>
            <a:r>
              <a:rPr lang="zh-CN" altLang="en-US" sz="1200" dirty="0">
                <a:cs typeface="+mn-ea"/>
                <a:sym typeface="+mn-lt"/>
              </a:rPr>
              <a:t>的一个敏感和具体的方法就是结合患者的病史，推荐使用</a:t>
            </a:r>
            <a:r>
              <a:rPr lang="en-US" altLang="zh-CN" sz="1200" b="1" dirty="0">
                <a:cs typeface="+mn-ea"/>
                <a:sym typeface="+mn-lt"/>
              </a:rPr>
              <a:t>ABCD2</a:t>
            </a:r>
            <a:r>
              <a:rPr lang="zh-CN" altLang="en-US" sz="1200" b="1" dirty="0">
                <a:cs typeface="+mn-ea"/>
                <a:sym typeface="+mn-lt"/>
              </a:rPr>
              <a:t>评分</a:t>
            </a:r>
            <a:r>
              <a:rPr lang="zh-CN" altLang="en-US" sz="1200" dirty="0">
                <a:cs typeface="+mn-ea"/>
                <a:sym typeface="+mn-lt"/>
              </a:rPr>
              <a:t>（年龄、血压、临床特征、糖尿病和病程，以及临床查体，特别是</a:t>
            </a:r>
            <a:r>
              <a:rPr lang="en-US" altLang="zh-CN" sz="1200" b="1" dirty="0">
                <a:cs typeface="+mn-ea"/>
                <a:sym typeface="+mn-lt"/>
              </a:rPr>
              <a:t>HINTS</a:t>
            </a:r>
            <a:r>
              <a:rPr lang="zh-CN" altLang="en-US" sz="1200" dirty="0">
                <a:cs typeface="+mn-ea"/>
                <a:sym typeface="+mn-lt"/>
              </a:rPr>
              <a:t>（头脉冲、眼震、眼反向偏斜）和</a:t>
            </a:r>
            <a:r>
              <a:rPr lang="en-US" altLang="zh-CN" sz="1200" b="1" dirty="0">
                <a:cs typeface="+mn-ea"/>
                <a:sym typeface="+mn-lt"/>
              </a:rPr>
              <a:t>HINTS+</a:t>
            </a:r>
            <a:r>
              <a:rPr lang="zh-CN" altLang="en-US" sz="1200" dirty="0">
                <a:cs typeface="+mn-ea"/>
                <a:sym typeface="+mn-lt"/>
              </a:rPr>
              <a:t>（头脉冲、眼震、眼反向偏斜、手指摩擦听力测试），以排除中枢体征。</a:t>
            </a:r>
            <a:endParaRPr lang="en-US" altLang="zh-CN" sz="1200" dirty="0">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cs typeface="+mn-ea"/>
                <a:sym typeface="+mn-lt"/>
              </a:rPr>
              <a:t>患者病史的以下方面支持中枢来源：心血管危险因素，如高血压、糖尿病；尼古丁摄入；年龄＞</a:t>
            </a:r>
            <a:r>
              <a:rPr lang="en-US" altLang="zh-CN" sz="1200" dirty="0">
                <a:cs typeface="+mn-ea"/>
                <a:sym typeface="+mn-lt"/>
              </a:rPr>
              <a:t>60</a:t>
            </a:r>
            <a:r>
              <a:rPr lang="zh-CN" altLang="en-US" sz="1200" dirty="0">
                <a:cs typeface="+mn-ea"/>
                <a:sym typeface="+mn-lt"/>
              </a:rPr>
              <a:t>岁；复视；轻偏瘫；感觉迟钝；偏身共济失调。</a:t>
            </a:r>
            <a:endParaRPr lang="en-US" altLang="zh-CN" sz="1200" dirty="0">
              <a:cs typeface="+mn-ea"/>
              <a:sym typeface="+mn-lt"/>
            </a:endParaRPr>
          </a:p>
          <a:p>
            <a:pPr marL="0" indent="0">
              <a:lnSpc>
                <a:spcPct val="150000"/>
              </a:lnSpc>
              <a:buFont typeface="Arial" panose="020B0604020202020204" pitchFamily="34" charset="0"/>
              <a:buNone/>
            </a:pPr>
            <a:r>
              <a:rPr lang="zh-CN" altLang="en-US" sz="1200" dirty="0">
                <a:cs typeface="+mn-ea"/>
                <a:sym typeface="+mn-lt"/>
              </a:rPr>
              <a:t>以下临床体征（</a:t>
            </a:r>
            <a:r>
              <a:rPr lang="en-US" altLang="zh-CN" sz="1200" dirty="0">
                <a:cs typeface="+mn-ea"/>
                <a:sym typeface="+mn-lt"/>
              </a:rPr>
              <a:t>HINTS</a:t>
            </a:r>
            <a:r>
              <a:rPr lang="zh-CN" altLang="en-US" sz="1200" dirty="0">
                <a:cs typeface="+mn-ea"/>
                <a:sym typeface="+mn-lt"/>
              </a:rPr>
              <a:t>和</a:t>
            </a:r>
            <a:r>
              <a:rPr lang="en-US" altLang="zh-CN" sz="1200" dirty="0">
                <a:cs typeface="+mn-ea"/>
                <a:sym typeface="+mn-lt"/>
              </a:rPr>
              <a:t>HINTS+</a:t>
            </a:r>
            <a:r>
              <a:rPr lang="zh-CN" altLang="en-US" sz="1200" dirty="0">
                <a:cs typeface="+mn-ea"/>
                <a:sym typeface="+mn-lt"/>
              </a:rPr>
              <a:t>）提示中枢来源 ：</a:t>
            </a:r>
            <a:endParaRPr lang="en-US" altLang="zh-CN" sz="1200" dirty="0">
              <a:cs typeface="+mn-ea"/>
              <a:sym typeface="+mn-lt"/>
            </a:endParaRPr>
          </a:p>
          <a:p>
            <a:pPr marL="171450" indent="-171450">
              <a:lnSpc>
                <a:spcPct val="150000"/>
              </a:lnSpc>
              <a:buFont typeface="Arial" panose="020B0604020202020204" pitchFamily="34" charset="0"/>
              <a:buChar char="•"/>
            </a:pPr>
            <a:r>
              <a:rPr lang="zh-CN" altLang="en-US" sz="1200" dirty="0">
                <a:cs typeface="+mn-ea"/>
                <a:sym typeface="+mn-lt"/>
              </a:rPr>
              <a:t>①垂直偏斜</a:t>
            </a:r>
            <a:r>
              <a:rPr lang="en-US" altLang="zh-CN" sz="1200" dirty="0">
                <a:cs typeface="+mn-ea"/>
                <a:sym typeface="+mn-lt"/>
              </a:rPr>
              <a:t>/</a:t>
            </a:r>
            <a:r>
              <a:rPr lang="zh-CN" altLang="en-US" sz="1200" dirty="0">
                <a:cs typeface="+mn-ea"/>
                <a:sym typeface="+mn-lt"/>
              </a:rPr>
              <a:t>反向偏斜：如果偏斜角度显著（＞</a:t>
            </a:r>
            <a:r>
              <a:rPr lang="en-US" altLang="zh-CN" sz="1200" dirty="0">
                <a:cs typeface="+mn-ea"/>
                <a:sym typeface="+mn-lt"/>
              </a:rPr>
              <a:t>3.3º</a:t>
            </a:r>
            <a:r>
              <a:rPr lang="zh-CN" altLang="en-US" sz="1200" dirty="0">
                <a:cs typeface="+mn-ea"/>
                <a:sym typeface="+mn-lt"/>
              </a:rPr>
              <a:t>）提示中枢病变体征，但其敏感性较低②自发眼震类型：自发眼震无衰减或不能被固视抑制提示非前庭外周来源</a:t>
            </a:r>
            <a:r>
              <a:rPr lang="en-US" altLang="zh-CN" sz="1200" dirty="0">
                <a:cs typeface="+mn-ea"/>
                <a:sym typeface="+mn-lt"/>
              </a:rPr>
              <a:t> </a:t>
            </a:r>
            <a:r>
              <a:rPr lang="zh-CN" altLang="en-US" sz="1200" dirty="0">
                <a:cs typeface="+mn-ea"/>
                <a:sym typeface="+mn-lt"/>
              </a:rPr>
              <a:t>。纯垂直或纯扭转眼震提示中枢病变。纯水平眼震见于中枢病变也可见于水平半规管</a:t>
            </a:r>
            <a:r>
              <a:rPr lang="en-US" altLang="zh-CN" sz="1200" dirty="0">
                <a:cs typeface="+mn-ea"/>
                <a:sym typeface="+mn-lt"/>
              </a:rPr>
              <a:t>BPPV</a:t>
            </a:r>
            <a:r>
              <a:rPr lang="zh-CN" altLang="en-US" sz="1200" dirty="0">
                <a:cs typeface="+mn-ea"/>
                <a:sym typeface="+mn-lt"/>
              </a:rPr>
              <a:t>（称为假性自发性眼震）</a:t>
            </a:r>
            <a:endParaRPr lang="en-US" altLang="zh-CN" sz="1200" dirty="0">
              <a:cs typeface="+mn-ea"/>
              <a:sym typeface="+mn-lt"/>
            </a:endParaRPr>
          </a:p>
          <a:p>
            <a:pPr marL="171450" indent="-171450">
              <a:lnSpc>
                <a:spcPct val="150000"/>
              </a:lnSpc>
              <a:buFont typeface="Arial" panose="020B0604020202020204" pitchFamily="34" charset="0"/>
              <a:buChar char="•"/>
            </a:pPr>
            <a:r>
              <a:rPr lang="zh-CN" altLang="en-US" sz="1200" dirty="0">
                <a:cs typeface="+mn-ea"/>
                <a:sym typeface="+mn-lt"/>
              </a:rPr>
              <a:t>③凝视诱发性眼震，其方向与自发性眼震的快相相反（如</a:t>
            </a:r>
            <a:r>
              <a:rPr lang="en-US" altLang="zh-CN" sz="1200" dirty="0">
                <a:cs typeface="+mn-ea"/>
                <a:sym typeface="+mn-lt"/>
              </a:rPr>
              <a:t>Brun’s</a:t>
            </a:r>
            <a:r>
              <a:rPr lang="zh-CN" altLang="en-US" sz="1200" dirty="0">
                <a:cs typeface="+mn-ea"/>
                <a:sym typeface="+mn-lt"/>
              </a:rPr>
              <a:t>眼震）</a:t>
            </a:r>
            <a:endParaRPr lang="en-US" altLang="zh-CN" sz="1200" dirty="0">
              <a:cs typeface="+mn-ea"/>
              <a:sym typeface="+mn-lt"/>
            </a:endParaRPr>
          </a:p>
          <a:p>
            <a:pPr marL="171450" indent="-171450">
              <a:lnSpc>
                <a:spcPct val="150000"/>
              </a:lnSpc>
              <a:buFont typeface="Arial" panose="020B0604020202020204" pitchFamily="34" charset="0"/>
              <a:buChar char="•"/>
            </a:pPr>
            <a:r>
              <a:rPr lang="zh-CN" altLang="en-US" sz="1200" dirty="0">
                <a:cs typeface="+mn-ea"/>
                <a:sym typeface="+mn-lt"/>
              </a:rPr>
              <a:t>④急性前庭综合征的头脉冲测试结果正常与外周受损不相符。需要注意的是，头脉冲测试异常也可见于中枢性病变，尤其是在</a:t>
            </a:r>
            <a:r>
              <a:rPr lang="en-US" altLang="zh-CN" sz="1200" dirty="0">
                <a:cs typeface="+mn-ea"/>
                <a:sym typeface="+mn-lt"/>
              </a:rPr>
              <a:t>REZ</a:t>
            </a:r>
            <a:r>
              <a:rPr lang="zh-CN" altLang="en-US" sz="1200" dirty="0">
                <a:cs typeface="+mn-ea"/>
                <a:sym typeface="+mn-lt"/>
              </a:rPr>
              <a:t>区或核性病变或绒球病变</a:t>
            </a:r>
            <a:r>
              <a:rPr lang="en-US" altLang="zh-CN" sz="1200" dirty="0">
                <a:cs typeface="+mn-ea"/>
                <a:sym typeface="+mn-lt"/>
              </a:rPr>
              <a:t> </a:t>
            </a:r>
          </a:p>
          <a:p>
            <a:pPr marL="171450" indent="-171450">
              <a:lnSpc>
                <a:spcPct val="150000"/>
              </a:lnSpc>
              <a:buFont typeface="Arial" panose="020B0604020202020204" pitchFamily="34" charset="0"/>
              <a:buChar char="•"/>
            </a:pPr>
            <a:r>
              <a:rPr lang="zh-CN" altLang="en-US" sz="1200" dirty="0">
                <a:cs typeface="+mn-ea"/>
                <a:sym typeface="+mn-lt"/>
              </a:rPr>
              <a:t>⑤摇头眼震：如果水平摇头出现方向改变性眼震或垂直性眼震（交叉耦合），提示中枢病变，但这一体征并不具有特异性</a:t>
            </a:r>
          </a:p>
          <a:p>
            <a:endParaRPr lang="zh-CN" altLang="en-US" dirty="0"/>
          </a:p>
        </p:txBody>
      </p:sp>
      <p:sp>
        <p:nvSpPr>
          <p:cNvPr id="4" name="灯片编号占位符 3"/>
          <p:cNvSpPr>
            <a:spLocks noGrp="1"/>
          </p:cNvSpPr>
          <p:nvPr>
            <p:ph type="sldNum" sz="quarter" idx="5"/>
          </p:nvPr>
        </p:nvSpPr>
        <p:spPr/>
        <p:txBody>
          <a:bodyPr/>
          <a:lstStyle/>
          <a:p>
            <a:fld id="{ADBD1CBD-7FEA-4B57-B04F-0C80C9FE34EE}" type="slidenum">
              <a:rPr lang="zh-CN" altLang="en-US" smtClean="0"/>
              <a:t>20</a:t>
            </a:fld>
            <a:endParaRPr lang="zh-CN" altLang="en-US"/>
          </a:p>
        </p:txBody>
      </p:sp>
    </p:spTree>
    <p:extLst>
      <p:ext uri="{BB962C8B-B14F-4D97-AF65-F5344CB8AC3E}">
        <p14:creationId xmlns:p14="http://schemas.microsoft.com/office/powerpoint/2010/main" val="36992198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中枢性眼震和周围性眼震的区别，周围性眼震持续时间短暂，多为</a:t>
            </a:r>
            <a:r>
              <a:rPr lang="zh-CN" altLang="en-US" sz="1200" dirty="0">
                <a:solidFill>
                  <a:srgbClr val="222222"/>
                </a:solidFill>
                <a:effectLst/>
                <a:latin typeface="Arial" panose="020B0604020202020204" pitchFamily="34" charset="0"/>
              </a:rPr>
              <a:t>多为水平型，或水平旋转型；多为中、小振幅；频率快可 </a:t>
            </a:r>
            <a:r>
              <a:rPr lang="en-US" altLang="zh-CN" sz="1200" dirty="0">
                <a:solidFill>
                  <a:srgbClr val="222222"/>
                </a:solidFill>
                <a:effectLst/>
                <a:latin typeface="Arial" panose="020B0604020202020204" pitchFamily="34" charset="0"/>
              </a:rPr>
              <a:t>&gt; 100</a:t>
            </a:r>
            <a:r>
              <a:rPr lang="zh-CN" altLang="en-US" sz="1200" dirty="0">
                <a:solidFill>
                  <a:srgbClr val="222222"/>
                </a:solidFill>
                <a:effectLst/>
                <a:latin typeface="Arial" panose="020B0604020202020204" pitchFamily="34" charset="0"/>
              </a:rPr>
              <a:t>次</a:t>
            </a:r>
            <a:r>
              <a:rPr lang="en-US" altLang="zh-CN" sz="1200" dirty="0">
                <a:solidFill>
                  <a:srgbClr val="222222"/>
                </a:solidFill>
                <a:effectLst/>
                <a:latin typeface="Arial" panose="020B0604020202020204" pitchFamily="34" charset="0"/>
              </a:rPr>
              <a:t>/min</a:t>
            </a:r>
            <a:r>
              <a:rPr lang="zh-CN" altLang="en-US" sz="1200" dirty="0">
                <a:solidFill>
                  <a:srgbClr val="222222"/>
                </a:solidFill>
                <a:effectLst/>
                <a:latin typeface="Arial" panose="020B0604020202020204" pitchFamily="34" charset="0"/>
              </a:rPr>
              <a:t>；光照注视时强度减弱或消失。</a:t>
            </a:r>
            <a:endParaRPr lang="en-US" altLang="zh-CN" sz="1200" dirty="0">
              <a:solidFill>
                <a:srgbClr val="222222"/>
              </a:solidFill>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solidFill>
                  <a:srgbClr val="222222"/>
                </a:solidFill>
                <a:effectLst/>
                <a:latin typeface="Arial" panose="020B0604020202020204" pitchFamily="34" charset="0"/>
              </a:rPr>
              <a:t>中枢性研究持续时间持久，多为垂直型、斜向型；振幅粗大；频率较慢，可 </a:t>
            </a:r>
            <a:r>
              <a:rPr lang="en-US" altLang="zh-CN" sz="1200" dirty="0">
                <a:solidFill>
                  <a:srgbClr val="222222"/>
                </a:solidFill>
                <a:effectLst/>
                <a:latin typeface="Arial" panose="020B0604020202020204" pitchFamily="34" charset="0"/>
              </a:rPr>
              <a:t>&lt; 50</a:t>
            </a:r>
            <a:r>
              <a:rPr lang="zh-CN" altLang="en-US" sz="1200" dirty="0">
                <a:solidFill>
                  <a:srgbClr val="222222"/>
                </a:solidFill>
                <a:effectLst/>
                <a:latin typeface="Arial" panose="020B0604020202020204" pitchFamily="34" charset="0"/>
              </a:rPr>
              <a:t>次</a:t>
            </a:r>
            <a:r>
              <a:rPr lang="en-US" altLang="zh-CN" sz="1200" dirty="0">
                <a:solidFill>
                  <a:srgbClr val="222222"/>
                </a:solidFill>
                <a:effectLst/>
                <a:latin typeface="Arial" panose="020B0604020202020204" pitchFamily="34" charset="0"/>
              </a:rPr>
              <a:t>/min</a:t>
            </a:r>
            <a:r>
              <a:rPr lang="zh-CN" altLang="en-US" sz="1200" dirty="0">
                <a:solidFill>
                  <a:srgbClr val="222222"/>
                </a:solidFill>
                <a:effectLst/>
                <a:latin typeface="Arial" panose="020B0604020202020204" pitchFamily="34" charset="0"/>
              </a:rPr>
              <a:t>；光照注视时强度不变或出现。</a:t>
            </a:r>
            <a:endParaRPr lang="en-US" altLang="zh-CN" sz="1200" dirty="0">
              <a:solidFill>
                <a:srgbClr val="222222"/>
              </a:solidFill>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cs typeface="+mn-ea"/>
                <a:sym typeface="+mn-lt"/>
              </a:rPr>
              <a:t>前庭性眼震有明确的方向，如果出现眼震性质的变化多属于中枢性眼震。检查时要注意避免光线直射患者的眼睛</a:t>
            </a:r>
            <a:r>
              <a:rPr lang="zh-CN" altLang="en-US" sz="1200" dirty="0">
                <a:solidFill>
                  <a:srgbClr val="222222"/>
                </a:solidFill>
                <a:effectLst/>
                <a:latin typeface="Arial" panose="020B0604020202020204" pitchFamily="34" charset="0"/>
                <a:cs typeface="+mn-ea"/>
                <a:sym typeface="+mn-lt"/>
              </a:rPr>
              <a:t>。</a:t>
            </a:r>
            <a:endParaRPr lang="zh-CN" altLang="en-US" sz="1200" dirty="0">
              <a:cs typeface="+mn-ea"/>
              <a:sym typeface="+mn-lt"/>
            </a:endParaRPr>
          </a:p>
          <a:p>
            <a:endParaRPr lang="zh-CN" altLang="en-US" dirty="0"/>
          </a:p>
        </p:txBody>
      </p:sp>
      <p:sp>
        <p:nvSpPr>
          <p:cNvPr id="4" name="灯片编号占位符 3"/>
          <p:cNvSpPr>
            <a:spLocks noGrp="1"/>
          </p:cNvSpPr>
          <p:nvPr>
            <p:ph type="sldNum" sz="quarter" idx="5"/>
          </p:nvPr>
        </p:nvSpPr>
        <p:spPr/>
        <p:txBody>
          <a:bodyPr/>
          <a:lstStyle/>
          <a:p>
            <a:fld id="{ADBD1CBD-7FEA-4B57-B04F-0C80C9FE34EE}" type="slidenum">
              <a:rPr lang="zh-CN" altLang="en-US" smtClean="0"/>
              <a:t>21</a:t>
            </a:fld>
            <a:endParaRPr lang="zh-CN" altLang="en-US"/>
          </a:p>
        </p:txBody>
      </p:sp>
    </p:spTree>
    <p:extLst>
      <p:ext uri="{BB962C8B-B14F-4D97-AF65-F5344CB8AC3E}">
        <p14:creationId xmlns:p14="http://schemas.microsoft.com/office/powerpoint/2010/main" val="31074800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latin typeface="+mn-lt"/>
                <a:ea typeface="+mn-ea"/>
                <a:cs typeface="+mn-ea"/>
                <a:sym typeface="+mn-lt"/>
              </a:rPr>
              <a:t>前庭神经炎与前庭性偏头痛相同点在于两者</a:t>
            </a:r>
            <a:r>
              <a:rPr lang="zh-CN" altLang="en-US" sz="1200" dirty="0">
                <a:latin typeface="+mn-lt"/>
                <a:ea typeface="+mn-ea"/>
                <a:cs typeface="+mn-ea"/>
                <a:sym typeface="+mn-lt"/>
              </a:rPr>
              <a:t>发作持续时间可能超过 </a:t>
            </a:r>
            <a:r>
              <a:rPr lang="en-US" altLang="zh-CN" sz="1200" dirty="0">
                <a:latin typeface="+mn-lt"/>
                <a:ea typeface="+mn-ea"/>
                <a:cs typeface="+mn-ea"/>
                <a:sym typeface="+mn-lt"/>
              </a:rPr>
              <a:t>24h </a:t>
            </a:r>
            <a:r>
              <a:rPr lang="zh-CN" altLang="en-US" sz="1200" dirty="0">
                <a:latin typeface="+mn-lt"/>
                <a:ea typeface="+mn-ea"/>
                <a:cs typeface="+mn-ea"/>
                <a:sym typeface="+mn-lt"/>
              </a:rPr>
              <a:t>，前庭神经炎是单向水平略带扭转的自发性眼震，前庭性偏头痛发作时也可见单向水平略带扭转的自发性眼震。</a:t>
            </a:r>
            <a:endParaRPr lang="en-US" altLang="zh-CN" sz="1200" dirty="0">
              <a:latin typeface="+mn-lt"/>
              <a:ea typeface="+mn-ea"/>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latin typeface="+mn-lt"/>
                <a:ea typeface="+mn-ea"/>
                <a:cs typeface="+mn-ea"/>
                <a:sym typeface="+mn-lt"/>
              </a:rPr>
              <a:t>两者的不同点在于，前庭神经炎是单相病程，出现第 </a:t>
            </a:r>
            <a:r>
              <a:rPr lang="en-US" altLang="zh-CN" sz="1200" dirty="0">
                <a:latin typeface="+mn-lt"/>
                <a:ea typeface="+mn-ea"/>
                <a:cs typeface="+mn-ea"/>
                <a:sym typeface="+mn-lt"/>
              </a:rPr>
              <a:t>2 </a:t>
            </a:r>
            <a:r>
              <a:rPr lang="zh-CN" altLang="en-US" sz="1200" dirty="0">
                <a:latin typeface="+mn-lt"/>
                <a:ea typeface="+mn-ea"/>
                <a:cs typeface="+mn-ea"/>
                <a:sym typeface="+mn-lt"/>
              </a:rPr>
              <a:t>次发作时基本可排除</a:t>
            </a:r>
            <a:r>
              <a:rPr lang="en-US" altLang="zh-CN" sz="1200" dirty="0">
                <a:latin typeface="+mn-lt"/>
                <a:ea typeface="+mn-ea"/>
                <a:cs typeface="+mn-ea"/>
                <a:sym typeface="+mn-lt"/>
              </a:rPr>
              <a:t>VN </a:t>
            </a:r>
            <a:r>
              <a:rPr lang="zh-CN" altLang="en-US" sz="1200" dirty="0">
                <a:latin typeface="+mn-lt"/>
                <a:ea typeface="+mn-ea"/>
                <a:cs typeface="+mn-ea"/>
                <a:sym typeface="+mn-lt"/>
              </a:rPr>
              <a:t>诊断；</a:t>
            </a:r>
            <a:r>
              <a:rPr lang="zh-CN" altLang="en-US" dirty="0">
                <a:latin typeface="+mn-lt"/>
                <a:ea typeface="+mn-ea"/>
                <a:cs typeface="+mn-ea"/>
                <a:sym typeface="+mn-lt"/>
              </a:rPr>
              <a:t>前庭性偏头痛是</a:t>
            </a:r>
            <a:r>
              <a:rPr lang="zh-CN" altLang="en-US" sz="1200" dirty="0">
                <a:latin typeface="+mn-lt"/>
                <a:ea typeface="+mn-ea"/>
                <a:cs typeface="+mn-ea"/>
                <a:sym typeface="+mn-lt"/>
              </a:rPr>
              <a:t>反复发作性病程。</a:t>
            </a:r>
            <a:endParaRPr lang="en-US" altLang="zh-CN" sz="1200" dirty="0">
              <a:latin typeface="+mn-lt"/>
              <a:ea typeface="+mn-ea"/>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latin typeface="+mn-lt"/>
                <a:ea typeface="+mn-ea"/>
                <a:cs typeface="+mn-ea"/>
                <a:sym typeface="+mn-lt"/>
              </a:rPr>
              <a:t>前庭神经炎患者前庭功能损害持续时间长，仅部分恢复或不恢复；前庭性偏头痛发作时的单侧前庭功能减弱多为暂时性，可快速、完全缓解。</a:t>
            </a:r>
            <a:endParaRPr lang="en-US" altLang="zh-CN" sz="1200" dirty="0">
              <a:latin typeface="+mn-lt"/>
              <a:ea typeface="+mn-ea"/>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latin typeface="+mn-lt"/>
                <a:ea typeface="+mn-ea"/>
                <a:cs typeface="+mn-ea"/>
                <a:sym typeface="+mn-lt"/>
              </a:rPr>
              <a:t>前庭神经炎的部分患者在持续眩晕发作前</a:t>
            </a:r>
            <a:r>
              <a:rPr lang="en-US" altLang="zh-CN" sz="1200" dirty="0">
                <a:latin typeface="+mn-lt"/>
                <a:ea typeface="+mn-ea"/>
                <a:cs typeface="+mn-ea"/>
                <a:sym typeface="+mn-lt"/>
              </a:rPr>
              <a:t>2</a:t>
            </a:r>
            <a:r>
              <a:rPr lang="zh-CN" altLang="en-US" sz="1200" dirty="0">
                <a:latin typeface="+mn-lt"/>
                <a:ea typeface="+mn-ea"/>
                <a:cs typeface="+mn-ea"/>
                <a:sym typeface="+mn-lt"/>
              </a:rPr>
              <a:t>天内可能会经历一次持续数小时的眩晕或头晕；前庭性偏头痛发作性眩晕比持续性眩晕发作早很多天。</a:t>
            </a:r>
            <a:endParaRPr lang="en-US" altLang="zh-CN" sz="1200" dirty="0">
              <a:latin typeface="+mn-lt"/>
              <a:ea typeface="+mn-ea"/>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latin typeface="+mn-lt"/>
                <a:ea typeface="+mn-ea"/>
                <a:cs typeface="+mn-ea"/>
                <a:sym typeface="+mn-lt"/>
              </a:rPr>
              <a:t>前庭神经炎患者不伴听力下降的症状和体征；前庭性偏头痛常合并短暂性耳鸣 、听力下降。</a:t>
            </a:r>
          </a:p>
          <a:p>
            <a:endParaRPr lang="zh-CN" altLang="en-US" dirty="0"/>
          </a:p>
        </p:txBody>
      </p:sp>
      <p:sp>
        <p:nvSpPr>
          <p:cNvPr id="4" name="灯片编号占位符 3"/>
          <p:cNvSpPr>
            <a:spLocks noGrp="1"/>
          </p:cNvSpPr>
          <p:nvPr>
            <p:ph type="sldNum" sz="quarter" idx="5"/>
          </p:nvPr>
        </p:nvSpPr>
        <p:spPr/>
        <p:txBody>
          <a:bodyPr/>
          <a:lstStyle/>
          <a:p>
            <a:fld id="{ADBD1CBD-7FEA-4B57-B04F-0C80C9FE34EE}" type="slidenum">
              <a:rPr lang="zh-CN" altLang="en-US" smtClean="0"/>
              <a:t>22</a:t>
            </a:fld>
            <a:endParaRPr lang="zh-CN" altLang="en-US"/>
          </a:p>
        </p:txBody>
      </p:sp>
    </p:spTree>
    <p:extLst>
      <p:ext uri="{BB962C8B-B14F-4D97-AF65-F5344CB8AC3E}">
        <p14:creationId xmlns:p14="http://schemas.microsoft.com/office/powerpoint/2010/main" val="8142249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latin typeface="+mn-lt"/>
                <a:ea typeface="+mn-ea"/>
                <a:cs typeface="+mn-ea"/>
                <a:sym typeface="+mn-lt"/>
              </a:rPr>
              <a:t>前庭神经炎</a:t>
            </a:r>
            <a:r>
              <a:rPr lang="zh-CN" altLang="en-US" sz="1200" b="1" dirty="0">
                <a:latin typeface="+mn-lt"/>
                <a:ea typeface="+mn-ea"/>
                <a:cs typeface="+mn-ea"/>
                <a:sym typeface="+mn-lt"/>
              </a:rPr>
              <a:t>与外周疾病伴眩晕的突发性耳聋和迷路炎的鉴别要点。</a:t>
            </a:r>
            <a:endParaRPr lang="en-US" altLang="zh-CN" sz="1200" b="1" dirty="0">
              <a:latin typeface="+mn-lt"/>
              <a:ea typeface="+mn-ea"/>
              <a:cs typeface="+mn-ea"/>
              <a:sym typeface="+mn-lt"/>
            </a:endParaRPr>
          </a:p>
          <a:p>
            <a:pPr marL="0" marR="0" lvl="0" indent="0" algn="l" defTabSz="914400" rtl="0" eaLnBrk="1" fontAlgn="auto" latinLnBrk="0" hangingPunct="1">
              <a:lnSpc>
                <a:spcPct val="120000"/>
              </a:lnSpc>
              <a:spcBef>
                <a:spcPts val="0"/>
              </a:spcBef>
              <a:spcAft>
                <a:spcPts val="0"/>
              </a:spcAft>
              <a:buClrTx/>
              <a:buSzTx/>
              <a:buFontTx/>
              <a:buNone/>
              <a:tabLst/>
              <a:defRPr/>
            </a:pPr>
            <a:r>
              <a:rPr lang="zh-CN" altLang="en-US" sz="1200" b="1" dirty="0">
                <a:latin typeface="+mn-lt"/>
                <a:ea typeface="+mn-ea"/>
                <a:cs typeface="+mn-ea"/>
                <a:sym typeface="+mn-lt"/>
              </a:rPr>
              <a:t>①临床表现不同：</a:t>
            </a:r>
            <a:r>
              <a:rPr lang="zh-CN" altLang="en-US" sz="1200" b="0" dirty="0">
                <a:latin typeface="+mn-lt"/>
                <a:ea typeface="+mn-ea"/>
                <a:cs typeface="+mn-ea"/>
                <a:sym typeface="+mn-lt"/>
              </a:rPr>
              <a:t>前庭神经炎的</a:t>
            </a:r>
            <a:r>
              <a:rPr lang="zh-CN" altLang="en-US" sz="1200" dirty="0">
                <a:latin typeface="+mn-lt"/>
                <a:ea typeface="+mn-ea"/>
                <a:cs typeface="+mn-ea"/>
                <a:sym typeface="+mn-lt"/>
              </a:rPr>
              <a:t>急性眩晕不伴听力下降且持续数日，常伴恶心、呕吐、振动幻视以及身体不稳感等；</a:t>
            </a:r>
            <a:r>
              <a:rPr lang="zh-CN" altLang="en-US" sz="1200" b="1" dirty="0">
                <a:latin typeface="+mn-lt"/>
                <a:ea typeface="+mn-ea"/>
                <a:cs typeface="+mn-ea"/>
                <a:sym typeface="+mn-lt"/>
              </a:rPr>
              <a:t>伴眩晕的突发性耳聋</a:t>
            </a:r>
            <a:r>
              <a:rPr lang="zh-CN" altLang="en-US" sz="1200" b="0" dirty="0">
                <a:latin typeface="+mn-lt"/>
                <a:ea typeface="+mn-ea"/>
                <a:cs typeface="+mn-ea"/>
                <a:sym typeface="+mn-lt"/>
              </a:rPr>
              <a:t>的主要表现是</a:t>
            </a:r>
            <a:r>
              <a:rPr lang="zh-CN" altLang="en-US" sz="1200" dirty="0">
                <a:latin typeface="+mn-lt"/>
                <a:ea typeface="+mn-ea"/>
                <a:cs typeface="+mn-ea"/>
                <a:sym typeface="+mn-lt"/>
              </a:rPr>
              <a:t>眩晕，恶心、呕吐，突然发生听力下降，可伴耳鸣、耳闷胀感、听觉过敏或重听、耳周皮肤感觉异常等；</a:t>
            </a:r>
            <a:r>
              <a:rPr lang="zh-CN" altLang="en-US" dirty="0">
                <a:latin typeface="+mn-lt"/>
                <a:ea typeface="+mn-ea"/>
                <a:cs typeface="+mn-ea"/>
                <a:sym typeface="+mn-lt"/>
              </a:rPr>
              <a:t>迷路炎的主要表现是</a:t>
            </a:r>
            <a:r>
              <a:rPr lang="zh-CN" altLang="en-US" sz="1200" dirty="0">
                <a:latin typeface="+mn-lt"/>
                <a:ea typeface="+mn-ea"/>
                <a:cs typeface="+mn-ea"/>
                <a:sym typeface="+mn-lt"/>
              </a:rPr>
              <a:t>伴有耳痛、耳聋、耳鸣或耳闷胀感，眩晕为发作性，也可呈持续性。</a:t>
            </a:r>
            <a:endParaRPr lang="en-US" altLang="zh-CN" sz="1200" dirty="0">
              <a:latin typeface="+mn-lt"/>
              <a:ea typeface="+mn-ea"/>
              <a:cs typeface="+mn-ea"/>
              <a:sym typeface="+mn-lt"/>
            </a:endParaRPr>
          </a:p>
          <a:p>
            <a:pPr marL="0" marR="0" lvl="0" indent="0" algn="l" defTabSz="914400" rtl="0" eaLnBrk="1" fontAlgn="auto" latinLnBrk="0" hangingPunct="1">
              <a:lnSpc>
                <a:spcPct val="120000"/>
              </a:lnSpc>
              <a:spcBef>
                <a:spcPts val="0"/>
              </a:spcBef>
              <a:spcAft>
                <a:spcPts val="0"/>
              </a:spcAft>
              <a:buClrTx/>
              <a:buSzTx/>
              <a:buFontTx/>
              <a:buNone/>
              <a:tabLst/>
              <a:defRPr/>
            </a:pPr>
            <a:r>
              <a:rPr lang="zh-CN" altLang="en-US" sz="1200" dirty="0">
                <a:latin typeface="+mn-lt"/>
                <a:ea typeface="+mn-ea"/>
                <a:cs typeface="+mn-ea"/>
                <a:sym typeface="+mn-lt"/>
              </a:rPr>
              <a:t>②重要体征不同，</a:t>
            </a:r>
            <a:r>
              <a:rPr lang="zh-CN" altLang="en-US" dirty="0">
                <a:latin typeface="+mn-lt"/>
                <a:ea typeface="+mn-ea"/>
                <a:cs typeface="+mn-ea"/>
                <a:sym typeface="+mn-lt"/>
              </a:rPr>
              <a:t>前庭神经炎是</a:t>
            </a:r>
            <a:r>
              <a:rPr lang="zh-CN" altLang="en-US" sz="1200" dirty="0">
                <a:latin typeface="+mn-lt"/>
                <a:ea typeface="+mn-ea"/>
                <a:cs typeface="+mn-ea"/>
                <a:sym typeface="+mn-lt"/>
              </a:rPr>
              <a:t>自发性朝向健侧的水平扭转性眼震，站立身体向患侧倾倒；</a:t>
            </a:r>
            <a:r>
              <a:rPr lang="zh-CN" altLang="en-US" sz="1200" b="1" dirty="0">
                <a:latin typeface="+mn-lt"/>
                <a:ea typeface="+mn-ea"/>
                <a:cs typeface="+mn-ea"/>
                <a:sym typeface="+mn-lt"/>
              </a:rPr>
              <a:t>伴眩晕的突发性耳聋是</a:t>
            </a:r>
            <a:r>
              <a:rPr lang="zh-CN" altLang="en-US" sz="1200" dirty="0">
                <a:latin typeface="+mn-lt"/>
                <a:ea typeface="+mn-ea"/>
                <a:cs typeface="+mn-ea"/>
                <a:sym typeface="+mn-lt"/>
              </a:rPr>
              <a:t>感音神经性聋，单向水平扭转性眼震；迷路炎患者眩晕发作时可见自发性眼震</a:t>
            </a:r>
            <a:r>
              <a:rPr lang="en-US" altLang="zh-CN" sz="1200" dirty="0">
                <a:latin typeface="+mn-lt"/>
                <a:ea typeface="+mn-ea"/>
                <a:cs typeface="+mn-ea"/>
                <a:sym typeface="+mn-lt"/>
              </a:rPr>
              <a:t>,</a:t>
            </a:r>
            <a:r>
              <a:rPr lang="zh-CN" altLang="en-US" sz="1200" dirty="0">
                <a:latin typeface="+mn-lt"/>
                <a:ea typeface="+mn-ea"/>
                <a:cs typeface="+mn-ea"/>
                <a:sym typeface="+mn-lt"/>
              </a:rPr>
              <a:t>前庭功能减退时自发性眼震快相向健侧</a:t>
            </a:r>
            <a:r>
              <a:rPr lang="en-US" altLang="zh-CN" sz="1200" dirty="0">
                <a:latin typeface="+mn-lt"/>
                <a:ea typeface="+mn-ea"/>
                <a:cs typeface="+mn-ea"/>
                <a:sym typeface="+mn-lt"/>
              </a:rPr>
              <a:t>,</a:t>
            </a:r>
            <a:r>
              <a:rPr lang="zh-CN" altLang="en-US" sz="1200" dirty="0">
                <a:latin typeface="+mn-lt"/>
                <a:ea typeface="+mn-ea"/>
                <a:cs typeface="+mn-ea"/>
                <a:sym typeface="+mn-lt"/>
              </a:rPr>
              <a:t>前庭功能亢进时自发性眼震快相向患侧。</a:t>
            </a:r>
            <a:endParaRPr lang="en-US" altLang="zh-CN" sz="1200" dirty="0">
              <a:latin typeface="+mn-lt"/>
              <a:ea typeface="+mn-ea"/>
              <a:cs typeface="+mn-ea"/>
              <a:sym typeface="+mn-lt"/>
            </a:endParaRPr>
          </a:p>
          <a:p>
            <a:pPr>
              <a:lnSpc>
                <a:spcPct val="120000"/>
              </a:lnSpc>
            </a:pPr>
            <a:r>
              <a:rPr lang="zh-CN" altLang="en-US" sz="1200" dirty="0">
                <a:latin typeface="+mn-lt"/>
                <a:ea typeface="+mn-ea"/>
                <a:cs typeface="+mn-ea"/>
                <a:sym typeface="+mn-lt"/>
              </a:rPr>
              <a:t>③前庭神经炎的鉴别注意事项</a:t>
            </a:r>
            <a:endParaRPr lang="en-US" altLang="zh-CN" sz="1200" dirty="0">
              <a:latin typeface="+mn-lt"/>
              <a:ea typeface="+mn-ea"/>
              <a:cs typeface="+mn-ea"/>
              <a:sym typeface="+mn-lt"/>
            </a:endParaRPr>
          </a:p>
          <a:p>
            <a:pPr>
              <a:lnSpc>
                <a:spcPct val="120000"/>
              </a:lnSpc>
            </a:pPr>
            <a:r>
              <a:rPr lang="en-US" altLang="zh-CN" sz="1200" dirty="0">
                <a:latin typeface="+mn-lt"/>
                <a:ea typeface="+mn-ea"/>
                <a:cs typeface="+mn-ea"/>
                <a:sym typeface="+mn-lt"/>
              </a:rPr>
              <a:t>1.</a:t>
            </a:r>
            <a:r>
              <a:rPr lang="zh-CN" altLang="en-US" sz="1200" dirty="0">
                <a:latin typeface="+mn-lt"/>
                <a:ea typeface="+mn-ea"/>
                <a:cs typeface="+mn-ea"/>
                <a:sym typeface="+mn-lt"/>
              </a:rPr>
              <a:t>无听力下降，注意听力检查</a:t>
            </a:r>
            <a:endParaRPr lang="en-US" altLang="zh-CN" sz="1200" dirty="0">
              <a:latin typeface="+mn-lt"/>
              <a:ea typeface="+mn-ea"/>
              <a:cs typeface="+mn-ea"/>
              <a:sym typeface="+mn-lt"/>
            </a:endParaRPr>
          </a:p>
          <a:p>
            <a:pPr>
              <a:lnSpc>
                <a:spcPct val="120000"/>
              </a:lnSpc>
            </a:pPr>
            <a:r>
              <a:rPr lang="en-US" altLang="zh-CN" sz="1200" dirty="0">
                <a:latin typeface="+mn-lt"/>
                <a:ea typeface="+mn-ea"/>
                <a:cs typeface="+mn-ea"/>
                <a:sym typeface="+mn-lt"/>
              </a:rPr>
              <a:t>2.</a:t>
            </a:r>
            <a:r>
              <a:rPr lang="zh-CN" altLang="en-US" sz="1200" dirty="0">
                <a:latin typeface="+mn-lt"/>
                <a:ea typeface="+mn-ea"/>
                <a:cs typeface="+mn-ea"/>
                <a:sym typeface="+mn-lt"/>
              </a:rPr>
              <a:t>与中枢性病变鉴别，注意患者的意识及中枢神经系统受损的症状和体征</a:t>
            </a:r>
            <a:endParaRPr lang="en-US" altLang="zh-CN" sz="1200" dirty="0">
              <a:latin typeface="+mn-lt"/>
              <a:ea typeface="+mn-ea"/>
              <a:cs typeface="+mn-ea"/>
              <a:sym typeface="+mn-lt"/>
            </a:endParaRPr>
          </a:p>
          <a:p>
            <a:pPr>
              <a:lnSpc>
                <a:spcPct val="120000"/>
              </a:lnSpc>
            </a:pPr>
            <a:r>
              <a:rPr lang="en-US" altLang="zh-CN" sz="1200" dirty="0">
                <a:latin typeface="+mn-lt"/>
                <a:ea typeface="+mn-ea"/>
                <a:cs typeface="+mn-ea"/>
                <a:sym typeface="+mn-lt"/>
              </a:rPr>
              <a:t>3.</a:t>
            </a:r>
            <a:r>
              <a:rPr lang="zh-CN" altLang="en-US" sz="1200" dirty="0">
                <a:latin typeface="+mn-lt"/>
                <a:ea typeface="+mn-ea"/>
                <a:cs typeface="+mn-ea"/>
                <a:sym typeface="+mn-lt"/>
              </a:rPr>
              <a:t>可伴发耳石症</a:t>
            </a:r>
            <a:endParaRPr lang="en-US" altLang="zh-CN" sz="1200" dirty="0">
              <a:latin typeface="+mn-lt"/>
              <a:ea typeface="+mn-ea"/>
              <a:cs typeface="+mn-ea"/>
              <a:sym typeface="+mn-lt"/>
            </a:endParaRPr>
          </a:p>
          <a:p>
            <a:pPr>
              <a:lnSpc>
                <a:spcPct val="120000"/>
              </a:lnSpc>
            </a:pPr>
            <a:r>
              <a:rPr lang="en-US" altLang="zh-CN" sz="1200" dirty="0">
                <a:latin typeface="+mn-lt"/>
                <a:ea typeface="+mn-ea"/>
                <a:cs typeface="+mn-ea"/>
                <a:sym typeface="+mn-lt"/>
              </a:rPr>
              <a:t>4.</a:t>
            </a:r>
            <a:r>
              <a:rPr lang="zh-CN" altLang="en-US" sz="1200" dirty="0">
                <a:latin typeface="+mn-lt"/>
                <a:ea typeface="+mn-ea"/>
                <a:cs typeface="+mn-ea"/>
                <a:sym typeface="+mn-lt"/>
              </a:rPr>
              <a:t>注意与前庭性偏头痛急性发作鉴别</a:t>
            </a:r>
            <a:endParaRPr lang="en-US" altLang="zh-CN" sz="1200" dirty="0">
              <a:latin typeface="+mn-lt"/>
              <a:ea typeface="+mn-ea"/>
              <a:cs typeface="+mn-ea"/>
              <a:sym typeface="+mn-lt"/>
            </a:endParaRPr>
          </a:p>
          <a:p>
            <a:pPr>
              <a:lnSpc>
                <a:spcPct val="120000"/>
              </a:lnSpc>
            </a:pPr>
            <a:r>
              <a:rPr lang="zh-CN" altLang="en-US" sz="1200" b="1" dirty="0">
                <a:latin typeface="+mn-lt"/>
                <a:ea typeface="+mn-ea"/>
                <a:cs typeface="+mn-ea"/>
                <a:sym typeface="+mn-lt"/>
              </a:rPr>
              <a:t>伴眩晕的突发性耳聋</a:t>
            </a:r>
            <a:r>
              <a:rPr lang="zh-CN" altLang="en-US" sz="1200" dirty="0">
                <a:latin typeface="+mn-lt"/>
                <a:ea typeface="+mn-ea"/>
                <a:cs typeface="+mn-ea"/>
                <a:sym typeface="+mn-lt"/>
              </a:rPr>
              <a:t>的鉴别注意事项</a:t>
            </a:r>
            <a:endParaRPr lang="en-US" altLang="zh-CN" sz="1200" dirty="0">
              <a:latin typeface="+mn-lt"/>
              <a:ea typeface="+mn-ea"/>
              <a:cs typeface="+mn-ea"/>
              <a:sym typeface="+mn-lt"/>
            </a:endParaRPr>
          </a:p>
          <a:p>
            <a:pPr>
              <a:lnSpc>
                <a:spcPct val="120000"/>
              </a:lnSpc>
            </a:pPr>
            <a:r>
              <a:rPr lang="en-US" altLang="zh-CN" sz="1200" dirty="0">
                <a:latin typeface="+mn-lt"/>
                <a:ea typeface="+mn-ea"/>
                <a:cs typeface="+mn-ea"/>
                <a:sym typeface="+mn-lt"/>
              </a:rPr>
              <a:t>1.</a:t>
            </a:r>
            <a:r>
              <a:rPr lang="zh-CN" altLang="en-US" sz="1200" dirty="0">
                <a:latin typeface="+mn-lt"/>
                <a:ea typeface="+mn-ea"/>
                <a:cs typeface="+mn-ea"/>
                <a:sym typeface="+mn-lt"/>
              </a:rPr>
              <a:t>眩晕症状较严重，应主动询问患者的听力情况和有无耳鸣</a:t>
            </a:r>
            <a:endParaRPr lang="en-US" altLang="zh-CN" sz="1200" dirty="0">
              <a:latin typeface="+mn-lt"/>
              <a:ea typeface="+mn-ea"/>
              <a:cs typeface="+mn-ea"/>
              <a:sym typeface="+mn-lt"/>
            </a:endParaRPr>
          </a:p>
          <a:p>
            <a:pPr>
              <a:lnSpc>
                <a:spcPct val="120000"/>
              </a:lnSpc>
            </a:pPr>
            <a:r>
              <a:rPr lang="en-US" altLang="zh-CN" sz="1200" dirty="0">
                <a:latin typeface="+mn-lt"/>
                <a:ea typeface="+mn-ea"/>
                <a:cs typeface="+mn-ea"/>
                <a:sym typeface="+mn-lt"/>
              </a:rPr>
              <a:t>2.</a:t>
            </a:r>
            <a:r>
              <a:rPr lang="zh-CN" altLang="en-US" sz="1200" dirty="0">
                <a:latin typeface="+mn-lt"/>
                <a:ea typeface="+mn-ea"/>
                <a:cs typeface="+mn-ea"/>
                <a:sym typeface="+mn-lt"/>
              </a:rPr>
              <a:t>后循环梗死偶可早期表现为突发性听力下降，中枢神经系统表现随梗死范围扩大面出现在听力下降后</a:t>
            </a:r>
            <a:endParaRPr lang="en-US" altLang="zh-CN" sz="1200" dirty="0">
              <a:latin typeface="+mn-lt"/>
              <a:ea typeface="+mn-ea"/>
              <a:cs typeface="+mn-ea"/>
              <a:sym typeface="+mn-lt"/>
            </a:endParaRPr>
          </a:p>
          <a:p>
            <a:pPr>
              <a:lnSpc>
                <a:spcPct val="120000"/>
              </a:lnSpc>
            </a:pPr>
            <a:r>
              <a:rPr lang="zh-CN" altLang="en-US" sz="1200" dirty="0">
                <a:latin typeface="+mn-lt"/>
                <a:ea typeface="+mn-ea"/>
                <a:cs typeface="+mn-ea"/>
                <a:sym typeface="+mn-lt"/>
              </a:rPr>
              <a:t>迷路炎的鉴别注意事项</a:t>
            </a:r>
            <a:endParaRPr lang="en-US" altLang="zh-CN" sz="1200" dirty="0">
              <a:latin typeface="+mn-lt"/>
              <a:ea typeface="+mn-ea"/>
              <a:cs typeface="+mn-ea"/>
              <a:sym typeface="+mn-lt"/>
            </a:endParaRPr>
          </a:p>
          <a:p>
            <a:pPr>
              <a:lnSpc>
                <a:spcPct val="120000"/>
              </a:lnSpc>
            </a:pPr>
            <a:r>
              <a:rPr lang="en-US" altLang="zh-CN" sz="1200" dirty="0">
                <a:latin typeface="+mn-lt"/>
                <a:ea typeface="+mn-ea"/>
                <a:cs typeface="+mn-ea"/>
                <a:sym typeface="+mn-lt"/>
              </a:rPr>
              <a:t>1.</a:t>
            </a:r>
            <a:r>
              <a:rPr lang="zh-CN" altLang="en-US" sz="1200" dirty="0">
                <a:latin typeface="+mn-lt"/>
                <a:ea typeface="+mn-ea"/>
                <a:cs typeface="+mn-ea"/>
                <a:sym typeface="+mn-lt"/>
              </a:rPr>
              <a:t>听力检查显示多为传导性听力损失</a:t>
            </a:r>
            <a:r>
              <a:rPr lang="en-US" altLang="zh-CN" sz="1200" dirty="0">
                <a:latin typeface="+mn-lt"/>
                <a:ea typeface="+mn-ea"/>
                <a:cs typeface="+mn-ea"/>
                <a:sym typeface="+mn-lt"/>
              </a:rPr>
              <a:t>,</a:t>
            </a:r>
            <a:r>
              <a:rPr lang="zh-CN" altLang="en-US" sz="1200" dirty="0">
                <a:latin typeface="+mn-lt"/>
                <a:ea typeface="+mn-ea"/>
                <a:cs typeface="+mn-ea"/>
                <a:sym typeface="+mn-lt"/>
              </a:rPr>
              <a:t>少数呈感音性或混合性听力损失甚至全聋</a:t>
            </a:r>
            <a:endParaRPr lang="en-US" altLang="zh-CN" sz="1200" dirty="0">
              <a:latin typeface="+mn-lt"/>
              <a:ea typeface="+mn-ea"/>
              <a:cs typeface="+mn-ea"/>
              <a:sym typeface="+mn-lt"/>
            </a:endParaRPr>
          </a:p>
          <a:p>
            <a:pPr>
              <a:lnSpc>
                <a:spcPct val="120000"/>
              </a:lnSpc>
            </a:pPr>
            <a:r>
              <a:rPr lang="en-US" altLang="zh-CN" sz="1200" dirty="0">
                <a:latin typeface="+mn-lt"/>
                <a:ea typeface="+mn-ea"/>
                <a:cs typeface="+mn-ea"/>
                <a:sym typeface="+mn-lt"/>
              </a:rPr>
              <a:t>2.</a:t>
            </a:r>
            <a:r>
              <a:rPr lang="zh-CN" altLang="en-US" sz="1200" dirty="0">
                <a:latin typeface="+mn-lt"/>
                <a:ea typeface="+mn-ea"/>
                <a:cs typeface="+mn-ea"/>
                <a:sym typeface="+mn-lt"/>
              </a:rPr>
              <a:t>纯音听阈测定、声导抗和颞骨 </a:t>
            </a:r>
            <a:r>
              <a:rPr lang="en-US" altLang="zh-CN" sz="1200" dirty="0">
                <a:latin typeface="+mn-lt"/>
                <a:ea typeface="+mn-ea"/>
                <a:cs typeface="+mn-ea"/>
                <a:sym typeface="+mn-lt"/>
              </a:rPr>
              <a:t>CT </a:t>
            </a:r>
            <a:r>
              <a:rPr lang="zh-CN" altLang="en-US" sz="1200" dirty="0">
                <a:latin typeface="+mn-lt"/>
                <a:ea typeface="+mn-ea"/>
                <a:cs typeface="+mn-ea"/>
                <a:sym typeface="+mn-lt"/>
              </a:rPr>
              <a:t>有助于和前庭神经炎鉴别</a:t>
            </a:r>
          </a:p>
          <a:p>
            <a:pPr>
              <a:lnSpc>
                <a:spcPct val="120000"/>
              </a:lnSpc>
            </a:pPr>
            <a:endParaRPr lang="zh-CN" altLang="en-US" sz="1200" dirty="0">
              <a:latin typeface="+mn-lt"/>
              <a:ea typeface="+mn-ea"/>
              <a:cs typeface="+mn-ea"/>
              <a:sym typeface="+mn-lt"/>
            </a:endParaRPr>
          </a:p>
          <a:p>
            <a:endParaRPr lang="zh-CN" altLang="en-US" dirty="0"/>
          </a:p>
        </p:txBody>
      </p:sp>
      <p:sp>
        <p:nvSpPr>
          <p:cNvPr id="4" name="灯片编号占位符 3"/>
          <p:cNvSpPr>
            <a:spLocks noGrp="1"/>
          </p:cNvSpPr>
          <p:nvPr>
            <p:ph type="sldNum" sz="quarter" idx="5"/>
          </p:nvPr>
        </p:nvSpPr>
        <p:spPr/>
        <p:txBody>
          <a:bodyPr/>
          <a:lstStyle/>
          <a:p>
            <a:fld id="{ADBD1CBD-7FEA-4B57-B04F-0C80C9FE34EE}" type="slidenum">
              <a:rPr lang="zh-CN" altLang="en-US" smtClean="0"/>
              <a:t>23</a:t>
            </a:fld>
            <a:endParaRPr lang="zh-CN" altLang="en-US"/>
          </a:p>
        </p:txBody>
      </p:sp>
    </p:spTree>
    <p:extLst>
      <p:ext uri="{BB962C8B-B14F-4D97-AF65-F5344CB8AC3E}">
        <p14:creationId xmlns:p14="http://schemas.microsoft.com/office/powerpoint/2010/main" val="19120493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前庭神经炎和其他外周性眩晕疾病的鉴别诊断要点</a:t>
            </a:r>
          </a:p>
          <a:p>
            <a:r>
              <a:rPr lang="zh-CN" altLang="en-US" dirty="0"/>
              <a:t>一、梅尼埃病</a:t>
            </a:r>
            <a:endParaRPr lang="en-US" altLang="zh-CN" dirty="0"/>
          </a:p>
          <a:p>
            <a:pPr>
              <a:lnSpc>
                <a:spcPct val="130000"/>
              </a:lnSpc>
            </a:pPr>
            <a:r>
              <a:rPr lang="zh-CN" altLang="en-US" sz="1200" dirty="0">
                <a:cs typeface="+mn-ea"/>
                <a:sym typeface="+mn-lt"/>
              </a:rPr>
              <a:t>①</a:t>
            </a:r>
            <a:r>
              <a:rPr lang="en-US" altLang="zh-CN" sz="1200" dirty="0">
                <a:cs typeface="+mn-ea"/>
                <a:sym typeface="+mn-lt"/>
              </a:rPr>
              <a:t>MD </a:t>
            </a:r>
            <a:r>
              <a:rPr lang="zh-CN" altLang="en-US" sz="1200" dirty="0">
                <a:cs typeface="+mn-ea"/>
                <a:sym typeface="+mn-lt"/>
              </a:rPr>
              <a:t>通常表现有听力减退， 但</a:t>
            </a:r>
            <a:r>
              <a:rPr lang="en-US" altLang="zh-CN" sz="1200" dirty="0">
                <a:cs typeface="+mn-ea"/>
                <a:sym typeface="+mn-lt"/>
              </a:rPr>
              <a:t>MD </a:t>
            </a:r>
            <a:r>
              <a:rPr lang="zh-CN" altLang="en-US" sz="1200" dirty="0">
                <a:cs typeface="+mn-ea"/>
                <a:sym typeface="+mn-lt"/>
              </a:rPr>
              <a:t>也可以明显的前庭症状和轻微的听觉症状起病，亦可伴 </a:t>
            </a:r>
            <a:r>
              <a:rPr lang="en-US" altLang="zh-CN" sz="1200" dirty="0">
                <a:cs typeface="+mn-ea"/>
                <a:sym typeface="+mn-lt"/>
              </a:rPr>
              <a:t>SN </a:t>
            </a:r>
            <a:r>
              <a:rPr lang="zh-CN" altLang="en-US" sz="1200" dirty="0">
                <a:cs typeface="+mn-ea"/>
                <a:sym typeface="+mn-lt"/>
              </a:rPr>
              <a:t>，其鉴别诊断较为困难</a:t>
            </a:r>
            <a:endParaRPr lang="en-US" altLang="zh-CN" sz="1200" dirty="0">
              <a:cs typeface="+mn-ea"/>
              <a:sym typeface="+mn-lt"/>
            </a:endParaRPr>
          </a:p>
          <a:p>
            <a:pPr>
              <a:lnSpc>
                <a:spcPct val="130000"/>
              </a:lnSpc>
            </a:pPr>
            <a:r>
              <a:rPr lang="zh-CN" altLang="en-US" sz="1200" dirty="0">
                <a:cs typeface="+mn-ea"/>
                <a:sym typeface="+mn-lt"/>
              </a:rPr>
              <a:t>②但 </a:t>
            </a:r>
            <a:r>
              <a:rPr lang="en-US" altLang="zh-CN" sz="1200" dirty="0">
                <a:cs typeface="+mn-ea"/>
                <a:sym typeface="+mn-lt"/>
              </a:rPr>
              <a:t>MD </a:t>
            </a:r>
            <a:r>
              <a:rPr lang="zh-CN" altLang="en-US" sz="1200" dirty="0">
                <a:cs typeface="+mn-ea"/>
                <a:sym typeface="+mn-lt"/>
              </a:rPr>
              <a:t>眩晕发作时间较短，恢复较快，这通常有助于鉴别诊断</a:t>
            </a:r>
          </a:p>
          <a:p>
            <a:r>
              <a:rPr lang="zh-CN" altLang="en-US" dirty="0"/>
              <a:t>二、复发性前庭病</a:t>
            </a:r>
            <a:endParaRPr lang="en-US" altLang="zh-CN" dirty="0"/>
          </a:p>
          <a:p>
            <a:pPr>
              <a:lnSpc>
                <a:spcPct val="120000"/>
              </a:lnSpc>
            </a:pPr>
            <a:r>
              <a:rPr lang="zh-CN" altLang="en-US" sz="1200" dirty="0">
                <a:cs typeface="+mn-ea"/>
                <a:sym typeface="+mn-lt"/>
              </a:rPr>
              <a:t>①首次发作与前庭神经炎相似，但持续时间常短于前庭神经炎</a:t>
            </a:r>
            <a:endParaRPr lang="en-US" altLang="zh-CN" sz="1200" dirty="0">
              <a:cs typeface="+mn-ea"/>
              <a:sym typeface="+mn-lt"/>
            </a:endParaRPr>
          </a:p>
          <a:p>
            <a:pPr>
              <a:lnSpc>
                <a:spcPct val="120000"/>
              </a:lnSpc>
            </a:pPr>
            <a:r>
              <a:rPr lang="zh-CN" altLang="en-US" sz="1200" dirty="0">
                <a:cs typeface="+mn-ea"/>
                <a:sym typeface="+mn-lt"/>
              </a:rPr>
              <a:t>②如眩晕系再发症状</a:t>
            </a:r>
            <a:r>
              <a:rPr lang="en-US" altLang="zh-CN" sz="1200" dirty="0">
                <a:cs typeface="+mn-ea"/>
                <a:sym typeface="+mn-lt"/>
              </a:rPr>
              <a:t>,</a:t>
            </a:r>
            <a:r>
              <a:rPr lang="zh-CN" altLang="en-US" sz="1200" dirty="0">
                <a:cs typeface="+mn-ea"/>
                <a:sym typeface="+mn-lt"/>
              </a:rPr>
              <a:t>则应考虑与该病的鉴别</a:t>
            </a: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三、</a:t>
            </a:r>
            <a:r>
              <a:rPr lang="zh-CN" altLang="en-US" sz="1200" dirty="0">
                <a:solidFill>
                  <a:srgbClr val="008D38"/>
                </a:solidFill>
                <a:cs typeface="+mn-ea"/>
                <a:sym typeface="+mn-lt"/>
              </a:rPr>
              <a:t>孤立性耳石器功能障碍（</a:t>
            </a:r>
            <a:r>
              <a:rPr lang="en-US" altLang="zh-CN" sz="1200" dirty="0">
                <a:solidFill>
                  <a:srgbClr val="008D38"/>
                </a:solidFill>
                <a:cs typeface="+mn-ea"/>
                <a:sym typeface="+mn-lt"/>
              </a:rPr>
              <a:t>IOD</a:t>
            </a:r>
            <a:r>
              <a:rPr lang="zh-CN" altLang="en-US" sz="1200" dirty="0">
                <a:solidFill>
                  <a:srgbClr val="008D38"/>
                </a:solidFill>
                <a:cs typeface="+mn-ea"/>
                <a:sym typeface="+mn-lt"/>
              </a:rPr>
              <a:t>）</a:t>
            </a:r>
          </a:p>
          <a:p>
            <a:pPr>
              <a:lnSpc>
                <a:spcPct val="120000"/>
              </a:lnSpc>
            </a:pPr>
            <a:r>
              <a:rPr lang="zh-CN" altLang="en-US" sz="1200" dirty="0">
                <a:cs typeface="+mn-ea"/>
                <a:sym typeface="+mn-lt"/>
              </a:rPr>
              <a:t>①该病以急性姿势失衡症状为特征，通常表现为非旋转性眩晕，但也可表现为旋转性眩晕</a:t>
            </a:r>
            <a:endParaRPr lang="en-US" altLang="zh-CN" sz="1200" dirty="0">
              <a:cs typeface="+mn-ea"/>
              <a:sym typeface="+mn-lt"/>
            </a:endParaRPr>
          </a:p>
          <a:p>
            <a:pPr>
              <a:lnSpc>
                <a:spcPct val="120000"/>
              </a:lnSpc>
            </a:pPr>
            <a:r>
              <a:rPr lang="zh-CN" altLang="en-US" sz="1200" dirty="0">
                <a:cs typeface="+mn-ea"/>
                <a:sym typeface="+mn-lt"/>
              </a:rPr>
              <a:t>②</a:t>
            </a:r>
            <a:r>
              <a:rPr lang="en-US" altLang="zh-CN" sz="1200" dirty="0">
                <a:cs typeface="+mn-ea"/>
                <a:sym typeface="+mn-lt"/>
              </a:rPr>
              <a:t>IOD </a:t>
            </a:r>
            <a:r>
              <a:rPr lang="zh-CN" altLang="en-US" sz="1200" dirty="0">
                <a:cs typeface="+mn-ea"/>
                <a:sym typeface="+mn-lt"/>
              </a:rPr>
              <a:t>被视为一种新的前庭疾病。可通过 </a:t>
            </a:r>
            <a:r>
              <a:rPr lang="en-US" altLang="zh-CN" sz="1200" dirty="0">
                <a:cs typeface="+mn-ea"/>
                <a:sym typeface="+mn-lt"/>
              </a:rPr>
              <a:t>o / </a:t>
            </a:r>
            <a:r>
              <a:rPr lang="en-US" altLang="zh-CN" sz="1200" dirty="0" err="1">
                <a:cs typeface="+mn-ea"/>
                <a:sym typeface="+mn-lt"/>
              </a:rPr>
              <a:t>cVEMP</a:t>
            </a:r>
            <a:r>
              <a:rPr lang="en-US" altLang="zh-CN" sz="1200" dirty="0">
                <a:cs typeface="+mn-ea"/>
                <a:sym typeface="+mn-lt"/>
              </a:rPr>
              <a:t> </a:t>
            </a:r>
            <a:r>
              <a:rPr lang="zh-CN" altLang="en-US" sz="1200" dirty="0">
                <a:cs typeface="+mn-ea"/>
                <a:sym typeface="+mn-lt"/>
              </a:rPr>
              <a:t>及 </a:t>
            </a:r>
            <a:r>
              <a:rPr lang="en-US" altLang="zh-CN" sz="1200" dirty="0" err="1">
                <a:cs typeface="+mn-ea"/>
                <a:sym typeface="+mn-lt"/>
              </a:rPr>
              <a:t>vHIT</a:t>
            </a:r>
            <a:r>
              <a:rPr lang="en-US" altLang="zh-CN" sz="1200" dirty="0">
                <a:cs typeface="+mn-ea"/>
                <a:sym typeface="+mn-lt"/>
              </a:rPr>
              <a:t> </a:t>
            </a:r>
            <a:r>
              <a:rPr lang="zh-CN" altLang="en-US" sz="1200" dirty="0">
                <a:cs typeface="+mn-ea"/>
                <a:sym typeface="+mn-lt"/>
              </a:rPr>
              <a:t>予以诊断和鉴别</a:t>
            </a: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四、</a:t>
            </a:r>
            <a:r>
              <a:rPr lang="zh-CN" altLang="en-US" sz="1200" dirty="0">
                <a:solidFill>
                  <a:srgbClr val="008D38"/>
                </a:solidFill>
                <a:cs typeface="+mn-ea"/>
                <a:sym typeface="+mn-lt"/>
              </a:rPr>
              <a:t>耳带状疱疹</a:t>
            </a:r>
            <a:r>
              <a:rPr lang="en-US" altLang="zh-CN" sz="1200" dirty="0">
                <a:solidFill>
                  <a:srgbClr val="008D38"/>
                </a:solidFill>
                <a:cs typeface="+mn-ea"/>
                <a:sym typeface="+mn-lt"/>
              </a:rPr>
              <a:t>/ Hunt </a:t>
            </a:r>
            <a:r>
              <a:rPr lang="zh-CN" altLang="en-US" sz="1200" dirty="0">
                <a:solidFill>
                  <a:srgbClr val="008D38"/>
                </a:solidFill>
                <a:cs typeface="+mn-ea"/>
                <a:sym typeface="+mn-lt"/>
              </a:rPr>
              <a:t>综合征</a:t>
            </a:r>
          </a:p>
          <a:p>
            <a:pPr>
              <a:lnSpc>
                <a:spcPct val="130000"/>
              </a:lnSpc>
            </a:pPr>
            <a:r>
              <a:rPr lang="zh-CN" altLang="en-US" sz="1200" dirty="0">
                <a:cs typeface="+mn-ea"/>
                <a:sym typeface="+mn-lt"/>
              </a:rPr>
              <a:t>①该病表现为耳痛、耳部泡疹、眩晕、听力障碍和</a:t>
            </a:r>
            <a:r>
              <a:rPr lang="en-US" altLang="zh-CN" sz="1200" dirty="0">
                <a:cs typeface="+mn-ea"/>
                <a:sym typeface="+mn-lt"/>
              </a:rPr>
              <a:t>/</a:t>
            </a:r>
            <a:r>
              <a:rPr lang="zh-CN" altLang="en-US" sz="1200" dirty="0">
                <a:cs typeface="+mn-ea"/>
                <a:sym typeface="+mn-lt"/>
              </a:rPr>
              <a:t>或耳鸣、面部麻痹</a:t>
            </a:r>
            <a:endParaRPr lang="en-US" altLang="zh-CN" sz="1200" dirty="0">
              <a:cs typeface="+mn-ea"/>
              <a:sym typeface="+mn-lt"/>
            </a:endParaRPr>
          </a:p>
          <a:p>
            <a:pPr>
              <a:lnSpc>
                <a:spcPct val="130000"/>
              </a:lnSpc>
            </a:pPr>
            <a:r>
              <a:rPr lang="zh-CN" altLang="en-US" sz="1200" dirty="0">
                <a:cs typeface="+mn-ea"/>
                <a:sym typeface="+mn-lt"/>
              </a:rPr>
              <a:t>②该病可以急性前庭综合征起病而酷似前庭神经炎，因此二者需加以鉴别</a:t>
            </a:r>
            <a:endParaRPr lang="en-US" altLang="zh-CN" sz="1200" dirty="0">
              <a:cs typeface="+mn-ea"/>
              <a:sym typeface="+mn-lt"/>
            </a:endParaRPr>
          </a:p>
          <a:p>
            <a:pPr>
              <a:lnSpc>
                <a:spcPct val="130000"/>
              </a:lnSpc>
            </a:pPr>
            <a:r>
              <a:rPr lang="zh-CN" altLang="en-US" sz="1200" dirty="0">
                <a:cs typeface="+mn-ea"/>
                <a:sym typeface="+mn-lt"/>
              </a:rPr>
              <a:t>③该病常有其他颅神经病变表现，</a:t>
            </a:r>
            <a:r>
              <a:rPr lang="en-US" altLang="zh-CN" sz="1200" dirty="0">
                <a:cs typeface="+mn-ea"/>
                <a:sym typeface="+mn-lt"/>
              </a:rPr>
              <a:t> MRI </a:t>
            </a:r>
            <a:r>
              <a:rPr lang="zh-CN" altLang="en-US" sz="1200" dirty="0">
                <a:cs typeface="+mn-ea"/>
                <a:sym typeface="+mn-lt"/>
              </a:rPr>
              <a:t>常可见到受累颅神经信号增强</a:t>
            </a:r>
          </a:p>
          <a:p>
            <a:r>
              <a:rPr lang="zh-CN" altLang="en-US" dirty="0"/>
              <a:t>五、</a:t>
            </a:r>
            <a:r>
              <a:rPr lang="zh-CN" altLang="en-US" sz="1200" dirty="0">
                <a:solidFill>
                  <a:srgbClr val="008D38"/>
                </a:solidFill>
                <a:cs typeface="+mn-ea"/>
                <a:sym typeface="+mn-lt"/>
              </a:rPr>
              <a:t>前庭神经鞘瘤（</a:t>
            </a:r>
            <a:r>
              <a:rPr lang="en-US" altLang="zh-CN" sz="1200" dirty="0">
                <a:solidFill>
                  <a:srgbClr val="008D38"/>
                </a:solidFill>
                <a:cs typeface="+mn-ea"/>
                <a:sym typeface="+mn-lt"/>
              </a:rPr>
              <a:t>VS</a:t>
            </a:r>
            <a:r>
              <a:rPr lang="zh-CN" altLang="en-US" sz="1200" dirty="0">
                <a:solidFill>
                  <a:srgbClr val="008D38"/>
                </a:solidFill>
                <a:cs typeface="+mn-ea"/>
                <a:sym typeface="+mn-lt"/>
              </a:rPr>
              <a:t>）</a:t>
            </a:r>
            <a:endParaRPr lang="en-US" altLang="zh-CN" sz="1200" dirty="0">
              <a:solidFill>
                <a:srgbClr val="008D38"/>
              </a:solidFill>
              <a:cs typeface="+mn-ea"/>
              <a:sym typeface="+mn-lt"/>
            </a:endParaRPr>
          </a:p>
          <a:p>
            <a:pPr>
              <a:lnSpc>
                <a:spcPct val="130000"/>
              </a:lnSpc>
            </a:pPr>
            <a:r>
              <a:rPr lang="zh-CN" altLang="en-US" sz="1200" dirty="0">
                <a:cs typeface="+mn-ea"/>
                <a:sym typeface="+mn-lt"/>
              </a:rPr>
              <a:t>①通常病程进展缓慢，表现为听力减退、耳鸣和眩晕症状，但也可以眩晕为主要症状，因酷似前庭神经炎而被误诊误治</a:t>
            </a:r>
            <a:endParaRPr lang="en-US" altLang="zh-CN" sz="1200" dirty="0">
              <a:cs typeface="+mn-ea"/>
              <a:sym typeface="+mn-lt"/>
            </a:endParaRPr>
          </a:p>
          <a:p>
            <a:pPr>
              <a:lnSpc>
                <a:spcPct val="130000"/>
              </a:lnSpc>
            </a:pPr>
            <a:r>
              <a:rPr lang="zh-CN" altLang="en-US" sz="1200" dirty="0">
                <a:cs typeface="+mn-ea"/>
                <a:sym typeface="+mn-lt"/>
              </a:rPr>
              <a:t>②</a:t>
            </a:r>
            <a:r>
              <a:rPr lang="en-US" altLang="zh-CN" sz="1200" dirty="0">
                <a:cs typeface="+mn-ea"/>
                <a:sym typeface="+mn-lt"/>
              </a:rPr>
              <a:t>VS </a:t>
            </a:r>
            <a:r>
              <a:rPr lang="zh-CN" altLang="en-US" sz="1200" dirty="0">
                <a:cs typeface="+mn-ea"/>
                <a:sym typeface="+mn-lt"/>
              </a:rPr>
              <a:t>多表现为不对称性听力损害，前庭症状可仅在疾病后期出现，可通过增强 </a:t>
            </a:r>
            <a:r>
              <a:rPr lang="en-US" altLang="zh-CN" sz="1200" dirty="0">
                <a:cs typeface="+mn-ea"/>
                <a:sym typeface="+mn-lt"/>
              </a:rPr>
              <a:t>MRI </a:t>
            </a:r>
            <a:r>
              <a:rPr lang="zh-CN" altLang="en-US" sz="1200" dirty="0">
                <a:cs typeface="+mn-ea"/>
                <a:sym typeface="+mn-lt"/>
              </a:rPr>
              <a:t>得到诊断</a:t>
            </a:r>
          </a:p>
          <a:p>
            <a:endParaRPr lang="zh-CN" altLang="en-US" dirty="0"/>
          </a:p>
        </p:txBody>
      </p:sp>
      <p:sp>
        <p:nvSpPr>
          <p:cNvPr id="4" name="灯片编号占位符 3"/>
          <p:cNvSpPr>
            <a:spLocks noGrp="1"/>
          </p:cNvSpPr>
          <p:nvPr>
            <p:ph type="sldNum" sz="quarter" idx="5"/>
          </p:nvPr>
        </p:nvSpPr>
        <p:spPr/>
        <p:txBody>
          <a:bodyPr/>
          <a:lstStyle/>
          <a:p>
            <a:fld id="{ADBD1CBD-7FEA-4B57-B04F-0C80C9FE34EE}" type="slidenum">
              <a:rPr lang="zh-CN" altLang="en-US" smtClean="0"/>
              <a:t>24</a:t>
            </a:fld>
            <a:endParaRPr lang="zh-CN" altLang="en-US"/>
          </a:p>
        </p:txBody>
      </p:sp>
    </p:spTree>
    <p:extLst>
      <p:ext uri="{BB962C8B-B14F-4D97-AF65-F5344CB8AC3E}">
        <p14:creationId xmlns:p14="http://schemas.microsoft.com/office/powerpoint/2010/main" val="19589682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cs typeface="+mn-ea"/>
                <a:sym typeface="+mn-lt"/>
              </a:rPr>
              <a:t>尚需排除前庭疾病共存情况，前庭疾病共存是一种常见现象</a:t>
            </a:r>
            <a:endParaRPr lang="en-US" altLang="zh-CN" sz="1200" dirty="0">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①</a:t>
            </a:r>
            <a:r>
              <a:rPr kumimoji="0" lang="zh-CN" altLang="en-US" sz="1200" b="1" i="0" u="none" strike="noStrike" kern="1200" cap="none" spc="0" normalizeH="0" baseline="0" noProof="0" dirty="0">
                <a:ln>
                  <a:noFill/>
                </a:ln>
                <a:effectLst/>
                <a:uLnTx/>
                <a:uFillTx/>
                <a:latin typeface="Arial" panose="020B0604020202020204" pitchFamily="34" charset="0"/>
                <a:ea typeface="微软雅黑" panose="020B0503020204020204" charset="-122"/>
                <a:cs typeface="+mn-ea"/>
                <a:sym typeface="Arial" panose="020B0604020202020204" pitchFamily="34" charset="0"/>
              </a:rPr>
              <a:t>前庭神经炎发生后可能增加了耳石脱落的风险而继发</a:t>
            </a:r>
            <a:r>
              <a:rPr kumimoji="0" lang="en-US" altLang="zh-CN" sz="1200" b="1" i="0" u="none" strike="noStrike" kern="1200" cap="none" spc="0" normalizeH="0" baseline="0" noProof="0" dirty="0">
                <a:ln>
                  <a:noFill/>
                </a:ln>
                <a:effectLst/>
                <a:uLnTx/>
                <a:uFillTx/>
                <a:latin typeface="Arial" panose="020B0604020202020204" pitchFamily="34" charset="0"/>
                <a:ea typeface="微软雅黑" panose="020B0503020204020204" charset="-122"/>
                <a:cs typeface="+mn-ea"/>
                <a:sym typeface="Arial" panose="020B0604020202020204" pitchFamily="34" charset="0"/>
              </a:rPr>
              <a:t>BPPV </a:t>
            </a:r>
            <a:r>
              <a:rPr kumimoji="0" lang="zh-CN" altLang="en-US" sz="1200" b="1" i="0" u="none" strike="noStrike" kern="1200" cap="none" spc="0" normalizeH="0" baseline="0" noProof="0" dirty="0">
                <a:ln>
                  <a:noFill/>
                </a:ln>
                <a:effectLst/>
                <a:uLnTx/>
                <a:uFillTx/>
                <a:latin typeface="Arial" panose="020B0604020202020204" pitchFamily="34" charset="0"/>
                <a:ea typeface="微软雅黑" panose="020B0503020204020204" charset="-122"/>
                <a:cs typeface="+mn-ea"/>
                <a:sym typeface="Arial" panose="020B0604020202020204" pitchFamily="34" charset="0"/>
              </a:rPr>
              <a:t>，有</a:t>
            </a:r>
            <a:r>
              <a:rPr kumimoji="0" lang="en-US" altLang="zh-CN" sz="1200" b="1" i="0" u="none" strike="noStrike" kern="1200" cap="none" spc="0" normalizeH="0" baseline="0" noProof="0" dirty="0">
                <a:ln>
                  <a:noFill/>
                </a:ln>
                <a:effectLst/>
                <a:uLnTx/>
                <a:uFillTx/>
                <a:latin typeface="Arial" panose="020B0604020202020204" pitchFamily="34" charset="0"/>
                <a:ea typeface="微软雅黑" panose="020B0503020204020204" charset="-122"/>
                <a:cs typeface="+mn-ea"/>
                <a:sym typeface="Arial" panose="020B0604020202020204" pitchFamily="34" charset="0"/>
              </a:rPr>
              <a:t>5.2</a:t>
            </a:r>
            <a:r>
              <a:rPr kumimoji="0" lang="zh-CN" altLang="en-US" sz="1200" b="1" i="0" u="none" strike="noStrike" kern="1200" cap="none" spc="0" normalizeH="0" baseline="0" noProof="0" dirty="0">
                <a:ln>
                  <a:noFill/>
                </a:ln>
                <a:effectLst/>
                <a:uLnTx/>
                <a:uFillTx/>
                <a:latin typeface="Arial" panose="020B0604020202020204" pitchFamily="34" charset="0"/>
                <a:ea typeface="微软雅黑" panose="020B0503020204020204" charset="-122"/>
                <a:cs typeface="+mn-ea"/>
                <a:sym typeface="Arial" panose="020B0604020202020204" pitchFamily="34" charset="0"/>
              </a:rPr>
              <a:t>％</a:t>
            </a:r>
            <a:r>
              <a:rPr kumimoji="0" lang="en-US" altLang="zh-CN" sz="1200" b="1" i="0" u="none" strike="noStrike" kern="1200" cap="none" spc="0" normalizeH="0" baseline="0" noProof="0" dirty="0">
                <a:ln>
                  <a:noFill/>
                </a:ln>
                <a:effectLst/>
                <a:uLnTx/>
                <a:uFillTx/>
                <a:latin typeface="Arial" panose="020B0604020202020204" pitchFamily="34" charset="0"/>
                <a:ea typeface="微软雅黑" panose="020B0503020204020204" charset="-122"/>
                <a:cs typeface="+mn-ea"/>
                <a:sym typeface="Arial" panose="020B0604020202020204" pitchFamily="34" charset="0"/>
              </a:rPr>
              <a:t>~9.8</a:t>
            </a:r>
            <a:r>
              <a:rPr kumimoji="0" lang="zh-CN" altLang="en-US" sz="1200" b="1" i="0" u="none" strike="noStrike" kern="1200" cap="none" spc="0" normalizeH="0" baseline="0" noProof="0" dirty="0">
                <a:ln>
                  <a:noFill/>
                </a:ln>
                <a:effectLst/>
                <a:uLnTx/>
                <a:uFillTx/>
                <a:latin typeface="Arial" panose="020B0604020202020204" pitchFamily="34" charset="0"/>
                <a:ea typeface="微软雅黑" panose="020B0503020204020204" charset="-122"/>
                <a:cs typeface="+mn-ea"/>
                <a:sym typeface="Arial" panose="020B0604020202020204" pitchFamily="34" charset="0"/>
              </a:rPr>
              <a:t>％ 的患者可伴发 </a:t>
            </a:r>
            <a:r>
              <a:rPr kumimoji="0" lang="en-US" altLang="zh-CN" sz="1200" b="1" i="0" u="none" strike="noStrike" kern="1200" cap="none" spc="0" normalizeH="0" baseline="0" noProof="0" dirty="0">
                <a:ln>
                  <a:noFill/>
                </a:ln>
                <a:effectLst/>
                <a:uLnTx/>
                <a:uFillTx/>
                <a:latin typeface="Arial" panose="020B0604020202020204" pitchFamily="34" charset="0"/>
                <a:ea typeface="微软雅黑" panose="020B0503020204020204" charset="-122"/>
                <a:cs typeface="+mn-ea"/>
                <a:sym typeface="Arial" panose="020B0604020202020204" pitchFamily="34" charset="0"/>
              </a:rPr>
              <a:t>BPPV</a:t>
            </a:r>
            <a:r>
              <a:rPr kumimoji="0" lang="zh-CN" altLang="en-US" sz="1200" b="1" i="0" u="none" strike="noStrike" kern="1200" cap="none" spc="0" normalizeH="0" baseline="0" noProof="0" dirty="0">
                <a:ln>
                  <a:noFill/>
                </a:ln>
                <a:effectLst/>
                <a:uLnTx/>
                <a:uFillTx/>
                <a:latin typeface="Arial" panose="020B0604020202020204" pitchFamily="34" charset="0"/>
                <a:ea typeface="微软雅黑" panose="020B0503020204020204" charset="-122"/>
                <a:cs typeface="+mn-ea"/>
                <a:sym typeface="Arial" panose="020B0604020202020204" pitchFamily="34" charset="0"/>
              </a:rPr>
              <a:t>。</a:t>
            </a:r>
            <a:endParaRPr kumimoji="0" lang="en-US" altLang="zh-CN" sz="1200" b="1" i="0" u="none" strike="noStrike" kern="1200" cap="none" spc="0" normalizeH="0" baseline="0" noProof="0" dirty="0">
              <a:ln>
                <a:noFill/>
              </a:ln>
              <a:effectLst/>
              <a:uLnTx/>
              <a:uFillTx/>
              <a:latin typeface="Arial" panose="020B0604020202020204" pitchFamily="34" charset="0"/>
              <a:ea typeface="微软雅黑" panose="020B0503020204020204" charset="-122"/>
              <a:cs typeface="+mn-ea"/>
              <a:sym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effectLst/>
                <a:uLnTx/>
                <a:uFillTx/>
                <a:latin typeface="Arial" panose="020B0604020202020204" pitchFamily="34" charset="0"/>
                <a:ea typeface="微软雅黑" panose="020B0503020204020204" charset="-122"/>
                <a:cs typeface="+mn-ea"/>
                <a:sym typeface="Arial" panose="020B0604020202020204" pitchFamily="34" charset="0"/>
              </a:rPr>
              <a:t>②前庭神经炎也是继发性持续性姿势感知性头晕</a:t>
            </a:r>
            <a:r>
              <a:rPr kumimoji="0" lang="en-US" altLang="zh-CN" sz="1200" b="1" i="0" u="none" strike="noStrike" kern="1200" cap="none" spc="0" normalizeH="0" baseline="0" noProof="0" dirty="0">
                <a:ln>
                  <a:noFill/>
                </a:ln>
                <a:effectLst/>
                <a:uLnTx/>
                <a:uFillTx/>
                <a:latin typeface="Arial" panose="020B0604020202020204" pitchFamily="34" charset="0"/>
                <a:ea typeface="微软雅黑" panose="020B0503020204020204" charset="-122"/>
                <a:cs typeface="+mn-ea"/>
                <a:sym typeface="Arial" panose="020B0604020202020204" pitchFamily="34" charset="0"/>
              </a:rPr>
              <a:t>(PPPD )</a:t>
            </a:r>
            <a:r>
              <a:rPr kumimoji="0" lang="zh-CN" altLang="en-US" sz="1200" b="1" i="0" u="none" strike="noStrike" kern="1200" cap="none" spc="0" normalizeH="0" baseline="0" noProof="0" dirty="0">
                <a:ln>
                  <a:noFill/>
                </a:ln>
                <a:effectLst/>
                <a:uLnTx/>
                <a:uFillTx/>
                <a:latin typeface="Arial" panose="020B0604020202020204" pitchFamily="34" charset="0"/>
                <a:ea typeface="微软雅黑" panose="020B0503020204020204" charset="-122"/>
                <a:cs typeface="+mn-ea"/>
                <a:sym typeface="Arial" panose="020B0604020202020204" pitchFamily="34" charset="0"/>
              </a:rPr>
              <a:t>的常见原因</a:t>
            </a:r>
            <a:r>
              <a:rPr kumimoji="0" lang="en-US" altLang="zh-CN" sz="1200" b="1" i="0" u="none" strike="noStrike" kern="1200" cap="none" spc="0" normalizeH="0" baseline="0" noProof="0" dirty="0">
                <a:ln>
                  <a:noFill/>
                </a:ln>
                <a:effectLst/>
                <a:uLnTx/>
                <a:uFillTx/>
                <a:latin typeface="Arial" panose="020B0604020202020204" pitchFamily="34" charset="0"/>
                <a:ea typeface="微软雅黑" panose="020B0503020204020204" charset="-122"/>
                <a:cs typeface="+mn-ea"/>
                <a:sym typeface="Arial" panose="020B0604020202020204" pitchFamily="34" charset="0"/>
              </a:rPr>
              <a:t>,15.4</a:t>
            </a:r>
            <a:r>
              <a:rPr kumimoji="0" lang="zh-CN" altLang="en-US" sz="1200" b="1" i="0" u="none" strike="noStrike" kern="1200" cap="none" spc="0" normalizeH="0" baseline="0" noProof="0" dirty="0">
                <a:ln>
                  <a:noFill/>
                </a:ln>
                <a:effectLst/>
                <a:uLnTx/>
                <a:uFillTx/>
                <a:latin typeface="Arial" panose="020B0604020202020204" pitchFamily="34" charset="0"/>
                <a:ea typeface="微软雅黑" panose="020B0503020204020204" charset="-122"/>
                <a:cs typeface="+mn-ea"/>
                <a:sym typeface="Arial" panose="020B0604020202020204" pitchFamily="34" charset="0"/>
              </a:rPr>
              <a:t>％ 的继发性 </a:t>
            </a:r>
            <a:r>
              <a:rPr kumimoji="0" lang="en-US" altLang="zh-CN" sz="1200" b="1" i="0" u="none" strike="noStrike" kern="1200" cap="none" spc="0" normalizeH="0" baseline="0" noProof="0" dirty="0">
                <a:ln>
                  <a:noFill/>
                </a:ln>
                <a:effectLst/>
                <a:uLnTx/>
                <a:uFillTx/>
                <a:latin typeface="Arial" panose="020B0604020202020204" pitchFamily="34" charset="0"/>
                <a:ea typeface="微软雅黑" panose="020B0503020204020204" charset="-122"/>
                <a:cs typeface="+mn-ea"/>
                <a:sym typeface="Arial" panose="020B0604020202020204" pitchFamily="34" charset="0"/>
              </a:rPr>
              <a:t>PPPD </a:t>
            </a:r>
            <a:r>
              <a:rPr kumimoji="0" lang="zh-CN" altLang="en-US" sz="1200" b="1" i="0" u="none" strike="noStrike" kern="1200" cap="none" spc="0" normalizeH="0" baseline="0" noProof="0" dirty="0">
                <a:ln>
                  <a:noFill/>
                </a:ln>
                <a:effectLst/>
                <a:uLnTx/>
                <a:uFillTx/>
                <a:latin typeface="Arial" panose="020B0604020202020204" pitchFamily="34" charset="0"/>
                <a:ea typeface="微软雅黑" panose="020B0503020204020204" charset="-122"/>
                <a:cs typeface="+mn-ea"/>
                <a:sym typeface="Arial" panose="020B0604020202020204" pitchFamily="34" charset="0"/>
              </a:rPr>
              <a:t>患者既往有前庭神经炎病史。</a:t>
            </a:r>
            <a:endParaRPr kumimoji="0" lang="en-US" altLang="zh-CN" sz="1200" b="1" i="0" u="none" strike="noStrike" kern="1200" cap="none" spc="0" normalizeH="0" baseline="0" noProof="0" dirty="0">
              <a:ln>
                <a:noFill/>
              </a:ln>
              <a:effectLst/>
              <a:uLnTx/>
              <a:uFillTx/>
              <a:latin typeface="Arial" panose="020B0604020202020204" pitchFamily="34" charset="0"/>
              <a:ea typeface="微软雅黑" panose="020B0503020204020204" charset="-122"/>
              <a:cs typeface="+mn-ea"/>
              <a:sym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effectLst/>
                <a:uLnTx/>
                <a:uFillTx/>
                <a:latin typeface="Arial" panose="020B0604020202020204" pitchFamily="34" charset="0"/>
                <a:ea typeface="微软雅黑" panose="020B0503020204020204" charset="-122"/>
                <a:cs typeface="+mn-ea"/>
                <a:sym typeface="Arial" panose="020B0604020202020204" pitchFamily="34" charset="0"/>
              </a:rPr>
              <a:t>③还可发生外周性和中枢性病变共存的情况，或可发生以急性前庭综合征起病并伴有多种眼科症状的 </a:t>
            </a:r>
            <a:r>
              <a:rPr kumimoji="0" lang="en-US" altLang="zh-CN" sz="1200" b="1" i="0" u="none" strike="noStrike" kern="1200" cap="none" spc="0" normalizeH="0" baseline="0" noProof="0" dirty="0" err="1">
                <a:ln>
                  <a:noFill/>
                </a:ln>
                <a:effectLst/>
                <a:uLnTx/>
                <a:uFillTx/>
                <a:latin typeface="Arial" panose="020B0604020202020204" pitchFamily="34" charset="0"/>
                <a:ea typeface="微软雅黑" panose="020B0503020204020204" charset="-122"/>
                <a:cs typeface="+mn-ea"/>
                <a:sym typeface="Arial" panose="020B0604020202020204" pitchFamily="34" charset="0"/>
              </a:rPr>
              <a:t>Susac</a:t>
            </a:r>
            <a:r>
              <a:rPr kumimoji="0" lang="en-US" altLang="zh-CN" sz="1200" b="1" i="0" u="none" strike="noStrike" kern="1200" cap="none" spc="0" normalizeH="0" baseline="0" noProof="0" dirty="0">
                <a:ln>
                  <a:noFill/>
                </a:ln>
                <a:effectLst/>
                <a:uLnTx/>
                <a:uFillTx/>
                <a:latin typeface="Arial" panose="020B0604020202020204" pitchFamily="34" charset="0"/>
                <a:ea typeface="微软雅黑" panose="020B0503020204020204" charset="-122"/>
                <a:cs typeface="+mn-ea"/>
                <a:sym typeface="Arial" panose="020B0604020202020204" pitchFamily="34" charset="0"/>
              </a:rPr>
              <a:t> </a:t>
            </a:r>
            <a:r>
              <a:rPr kumimoji="0" lang="zh-CN" altLang="en-US" sz="1200" b="1" i="0" u="none" strike="noStrike" kern="1200" cap="none" spc="0" normalizeH="0" baseline="0" noProof="0" dirty="0">
                <a:ln>
                  <a:noFill/>
                </a:ln>
                <a:effectLst/>
                <a:uLnTx/>
                <a:uFillTx/>
                <a:latin typeface="Arial" panose="020B0604020202020204" pitchFamily="34" charset="0"/>
                <a:ea typeface="微软雅黑" panose="020B0503020204020204" charset="-122"/>
                <a:cs typeface="+mn-ea"/>
                <a:sym typeface="Arial" panose="020B0604020202020204" pitchFamily="34" charset="0"/>
              </a:rPr>
              <a:t>综合征， </a:t>
            </a:r>
            <a:r>
              <a:rPr kumimoji="0" lang="en-US" altLang="zh-CN" sz="1200" b="1" i="0" u="none" strike="noStrike" kern="1200" cap="none" spc="0" normalizeH="0" baseline="0" noProof="0" dirty="0">
                <a:ln>
                  <a:noFill/>
                </a:ln>
                <a:effectLst/>
                <a:uLnTx/>
                <a:uFillTx/>
                <a:latin typeface="Arial" panose="020B0604020202020204" pitchFamily="34" charset="0"/>
                <a:ea typeface="微软雅黑" panose="020B0503020204020204" charset="-122"/>
                <a:cs typeface="+mn-ea"/>
                <a:sym typeface="Arial" panose="020B0604020202020204" pitchFamily="34" charset="0"/>
              </a:rPr>
              <a:t>Hunt </a:t>
            </a:r>
            <a:r>
              <a:rPr kumimoji="0" lang="zh-CN" altLang="en-US" sz="1200" b="1" i="0" u="none" strike="noStrike" kern="1200" cap="none" spc="0" normalizeH="0" baseline="0" noProof="0" dirty="0">
                <a:ln>
                  <a:noFill/>
                </a:ln>
                <a:effectLst/>
                <a:uLnTx/>
                <a:uFillTx/>
                <a:latin typeface="Arial" panose="020B0604020202020204" pitchFamily="34" charset="0"/>
                <a:ea typeface="微软雅黑" panose="020B0503020204020204" charset="-122"/>
                <a:cs typeface="+mn-ea"/>
                <a:sym typeface="Arial" panose="020B0604020202020204" pitchFamily="34" charset="0"/>
              </a:rPr>
              <a:t>综合征导致急性单侧外周性和中枢前庭病的共存。</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effectLst/>
              <a:uLnTx/>
              <a:uFillTx/>
              <a:latin typeface="Arial" panose="020B0604020202020204" pitchFamily="34" charset="0"/>
              <a:ea typeface="微软雅黑" panose="020B0503020204020204" charset="-122"/>
              <a:cs typeface="+mn-ea"/>
              <a:sym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effectLst/>
              <a:uLnTx/>
              <a:uFillTx/>
              <a:latin typeface="Arial" panose="020B0604020202020204" pitchFamily="34" charset="0"/>
              <a:ea typeface="微软雅黑" panose="020B0503020204020204" charset="-122"/>
              <a:cs typeface="+mn-ea"/>
              <a:sym typeface="Arial" panose="020B0604020202020204" pitchFamily="34" charset="0"/>
            </a:endParaRPr>
          </a:p>
          <a:p>
            <a:endParaRPr lang="zh-CN" altLang="en-US" dirty="0"/>
          </a:p>
        </p:txBody>
      </p:sp>
      <p:sp>
        <p:nvSpPr>
          <p:cNvPr id="4" name="灯片编号占位符 3"/>
          <p:cNvSpPr>
            <a:spLocks noGrp="1"/>
          </p:cNvSpPr>
          <p:nvPr>
            <p:ph type="sldNum" sz="quarter" idx="5"/>
          </p:nvPr>
        </p:nvSpPr>
        <p:spPr/>
        <p:txBody>
          <a:bodyPr/>
          <a:lstStyle/>
          <a:p>
            <a:fld id="{ADBD1CBD-7FEA-4B57-B04F-0C80C9FE34EE}" type="slidenum">
              <a:rPr lang="zh-CN" altLang="en-US" smtClean="0"/>
              <a:t>25</a:t>
            </a:fld>
            <a:endParaRPr lang="zh-CN" altLang="en-US"/>
          </a:p>
        </p:txBody>
      </p:sp>
    </p:spTree>
    <p:extLst>
      <p:ext uri="{BB962C8B-B14F-4D97-AF65-F5344CB8AC3E}">
        <p14:creationId xmlns:p14="http://schemas.microsoft.com/office/powerpoint/2010/main" val="416829379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solidFill>
                  <a:schemeClr val="bg1"/>
                </a:solidFill>
                <a:latin typeface="+mn-lt"/>
                <a:ea typeface="+mn-ea"/>
                <a:cs typeface="+mn-ea"/>
                <a:sym typeface="+mn-lt"/>
              </a:rPr>
              <a:t>前庭神经炎的鉴别诊断流程</a:t>
            </a:r>
          </a:p>
          <a:p>
            <a:r>
              <a:rPr lang="zh-CN" altLang="en-US" dirty="0"/>
              <a:t>首先判断疾病是发作性还是持续性，如果是发作性的，则可能为</a:t>
            </a:r>
            <a:r>
              <a:rPr lang="en-US" altLang="zh-CN" dirty="0"/>
              <a:t>BPPV</a:t>
            </a:r>
            <a:r>
              <a:rPr lang="zh-CN" altLang="en-US" dirty="0"/>
              <a:t>、体位性低血压、梅尼埃病、前庭性偏头痛、精神性眩晕等。</a:t>
            </a:r>
            <a:endParaRPr lang="en-US" altLang="zh-CN" dirty="0"/>
          </a:p>
          <a:p>
            <a:r>
              <a:rPr lang="zh-CN" altLang="en-US" dirty="0"/>
              <a:t>如果是持续性还有判断是否与创伤或药物相关，如相关则可能是耳气压伤或药源性眩晕</a:t>
            </a:r>
            <a:endParaRPr lang="en-US" altLang="zh-CN" dirty="0"/>
          </a:p>
          <a:p>
            <a:r>
              <a:rPr lang="zh-CN" altLang="en-US" dirty="0"/>
              <a:t>如无关，则需要进行</a:t>
            </a:r>
            <a:r>
              <a:rPr lang="en-US" altLang="zh-CN" dirty="0"/>
              <a:t>HINTS</a:t>
            </a:r>
            <a:r>
              <a:rPr lang="zh-CN" altLang="en-US" dirty="0"/>
              <a:t>检查，</a:t>
            </a:r>
            <a:r>
              <a:rPr lang="zh-CN" altLang="en-US" sz="1200" dirty="0">
                <a:solidFill>
                  <a:schemeClr val="tx1"/>
                </a:solidFill>
              </a:rPr>
              <a:t>甩头试验出现扫视，单向水平眼震，眼偏斜测试正常，则判断是前庭神经炎</a:t>
            </a:r>
            <a:endParaRPr lang="en-US" altLang="zh-CN" sz="1200" dirty="0">
              <a:solidFill>
                <a:schemeClr val="tx1"/>
              </a:solidFill>
            </a:endParaRPr>
          </a:p>
          <a:p>
            <a:r>
              <a:rPr lang="zh-CN" altLang="en-US" sz="1200" dirty="0">
                <a:solidFill>
                  <a:schemeClr val="tx1"/>
                </a:solidFill>
              </a:rPr>
              <a:t>甩头试验无扫视，垂直、扭转或凝视诱发双向眼震，眼偏斜测试异常，则可能是卒中或</a:t>
            </a:r>
            <a:r>
              <a:rPr lang="en-US" altLang="zh-CN" sz="1200" dirty="0">
                <a:solidFill>
                  <a:schemeClr val="tx1"/>
                </a:solidFill>
              </a:rPr>
              <a:t>TIA</a:t>
            </a:r>
            <a:endParaRPr lang="zh-CN" altLang="en-US" sz="1200" dirty="0">
              <a:solidFill>
                <a:schemeClr val="tx1"/>
              </a:solidFill>
            </a:endParaRPr>
          </a:p>
          <a:p>
            <a:endParaRPr lang="zh-CN" altLang="en-US" sz="1200" dirty="0">
              <a:solidFill>
                <a:schemeClr val="tx1"/>
              </a:solidFill>
            </a:endParaRPr>
          </a:p>
          <a:p>
            <a:endParaRPr lang="zh-CN" altLang="en-US" dirty="0"/>
          </a:p>
        </p:txBody>
      </p:sp>
      <p:sp>
        <p:nvSpPr>
          <p:cNvPr id="4" name="灯片编号占位符 3"/>
          <p:cNvSpPr>
            <a:spLocks noGrp="1"/>
          </p:cNvSpPr>
          <p:nvPr>
            <p:ph type="sldNum" sz="quarter" idx="5"/>
          </p:nvPr>
        </p:nvSpPr>
        <p:spPr/>
        <p:txBody>
          <a:bodyPr/>
          <a:lstStyle/>
          <a:p>
            <a:fld id="{ADBD1CBD-7FEA-4B57-B04F-0C80C9FE34EE}" type="slidenum">
              <a:rPr lang="zh-CN" altLang="en-US" smtClean="0"/>
              <a:t>26</a:t>
            </a:fld>
            <a:endParaRPr lang="zh-CN" altLang="en-US"/>
          </a:p>
        </p:txBody>
      </p:sp>
    </p:spTree>
    <p:extLst>
      <p:ext uri="{BB962C8B-B14F-4D97-AF65-F5344CB8AC3E}">
        <p14:creationId xmlns:p14="http://schemas.microsoft.com/office/powerpoint/2010/main" val="23339915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前庭神经炎治疗建议主要包括五点：</a:t>
            </a:r>
            <a:endParaRPr lang="en-US" altLang="zh-CN" dirty="0"/>
          </a:p>
          <a:p>
            <a:pPr>
              <a:lnSpc>
                <a:spcPct val="120000"/>
              </a:lnSpc>
              <a:spcBef>
                <a:spcPts val="600"/>
              </a:spcBef>
            </a:pPr>
            <a:r>
              <a:rPr lang="zh-CN" altLang="en-US" sz="1200" dirty="0"/>
              <a:t>(1) 急性期可限制性使用前庭抑制剂，原则上不超过 3d ;</a:t>
            </a:r>
            <a:endParaRPr lang="en-US" altLang="zh-CN" sz="1200" dirty="0"/>
          </a:p>
          <a:p>
            <a:pPr>
              <a:lnSpc>
                <a:spcPct val="120000"/>
              </a:lnSpc>
              <a:spcBef>
                <a:spcPts val="600"/>
              </a:spcBef>
            </a:pPr>
            <a:r>
              <a:rPr lang="zh-CN" altLang="en-US" sz="1200" dirty="0"/>
              <a:t>(2) 推荐使用增强前庭代偿的药物如倍他司汀和银杏叶提取物,使用疗程应贯穿急性期和恢复期与前庭代偿时间相匹配；</a:t>
            </a:r>
          </a:p>
          <a:p>
            <a:pPr>
              <a:lnSpc>
                <a:spcPct val="120000"/>
              </a:lnSpc>
              <a:spcBef>
                <a:spcPts val="600"/>
              </a:spcBef>
            </a:pPr>
            <a:r>
              <a:rPr lang="zh-CN" altLang="en-US" sz="1200" dirty="0"/>
              <a:t>(3) 急性期推荐短期小剂量糖皮质激素治疗，对于恢复期患者不推荐激素治疗，不推荐抗病毒治疗;</a:t>
            </a:r>
            <a:endParaRPr lang="en-US" altLang="zh-CN" sz="1200" dirty="0"/>
          </a:p>
          <a:p>
            <a:pPr>
              <a:lnSpc>
                <a:spcPct val="120000"/>
              </a:lnSpc>
              <a:spcBef>
                <a:spcPts val="600"/>
              </a:spcBef>
            </a:pPr>
            <a:r>
              <a:rPr lang="zh-CN" altLang="en-US" sz="1200" dirty="0"/>
              <a:t>(4) 推荐尽早开始个体化的前庭康复锻炼;</a:t>
            </a:r>
            <a:endParaRPr lang="en-US" altLang="zh-CN" sz="1200" dirty="0"/>
          </a:p>
          <a:p>
            <a:pPr>
              <a:lnSpc>
                <a:spcPct val="120000"/>
              </a:lnSpc>
              <a:spcBef>
                <a:spcPts val="600"/>
              </a:spcBef>
            </a:pPr>
            <a:r>
              <a:rPr lang="zh-CN" altLang="en-US" sz="1200" dirty="0"/>
              <a:t>(5) 应重视患者教育</a:t>
            </a:r>
          </a:p>
          <a:p>
            <a:r>
              <a:rPr lang="zh-CN" altLang="en-US" dirty="0"/>
              <a:t>治疗药物主要分为以下四类：</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①前庭抑制剂：</a:t>
            </a:r>
            <a:r>
              <a:rPr lang="zh-CN" altLang="en-US" sz="1200" dirty="0">
                <a:solidFill>
                  <a:schemeClr val="tx1"/>
                </a:solidFill>
              </a:rPr>
              <a:t>包括止吐药、抗组胺药和苯二氮卓类药物等对症治疗，因这些药物可能会导致中枢代偿的延迟，不利于长期康复，</a:t>
            </a:r>
            <a:r>
              <a:rPr lang="zh-CN" altLang="en-US" sz="1200" b="1" dirty="0">
                <a:solidFill>
                  <a:schemeClr val="tx1"/>
                </a:solidFill>
              </a:rPr>
              <a:t>故不建议长期使用，原则上不超过</a:t>
            </a:r>
            <a:r>
              <a:rPr lang="en-US" altLang="zh-CN" sz="1200" b="1" dirty="0">
                <a:solidFill>
                  <a:schemeClr val="tx1"/>
                </a:solidFill>
              </a:rPr>
              <a:t>3</a:t>
            </a:r>
            <a:r>
              <a:rPr lang="zh-CN" altLang="en-US" sz="1200" b="1" dirty="0">
                <a:solidFill>
                  <a:schemeClr val="tx1"/>
                </a:solidFill>
              </a:rPr>
              <a:t>天。</a:t>
            </a:r>
            <a:endParaRPr lang="en-US" altLang="zh-CN" sz="1200" b="1"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schemeClr val="tx1"/>
                </a:solidFill>
                <a:effectLst/>
                <a:uLnTx/>
                <a:uFillTx/>
                <a:latin typeface="Arial" panose="020B0604020202020204"/>
                <a:ea typeface="微软雅黑" panose="020B0503020204020204" charset="-122"/>
                <a:cs typeface="+mn-cs"/>
              </a:rPr>
              <a:t>②增强前庭代偿药物：</a:t>
            </a:r>
            <a:r>
              <a:rPr lang="zh-CN" altLang="en-US" sz="1200" dirty="0">
                <a:solidFill>
                  <a:schemeClr val="tx1"/>
                </a:solidFill>
              </a:rPr>
              <a:t>常用的有倍他司汀和银杏叶提取物，强度要足量、足疗程使用，</a:t>
            </a:r>
            <a:r>
              <a:rPr lang="zh-CN" altLang="en-US" sz="1200" b="1" dirty="0">
                <a:solidFill>
                  <a:schemeClr val="tx1"/>
                </a:solidFill>
              </a:rPr>
              <a:t>一般使用</a:t>
            </a:r>
            <a:r>
              <a:rPr lang="en-US" altLang="zh-CN" sz="1200" b="1" dirty="0">
                <a:solidFill>
                  <a:schemeClr val="tx1"/>
                </a:solidFill>
              </a:rPr>
              <a:t>3~6</a:t>
            </a:r>
            <a:r>
              <a:rPr lang="zh-CN" altLang="en-US" sz="1200" b="1" dirty="0">
                <a:solidFill>
                  <a:schemeClr val="tx1"/>
                </a:solidFill>
              </a:rPr>
              <a:t>个月，与前庭代偿时间相匹配。</a:t>
            </a:r>
            <a:endParaRPr lang="en-US" altLang="zh-CN" sz="1200" b="1"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schemeClr val="tx1"/>
                </a:solidFill>
                <a:effectLst/>
                <a:uLnTx/>
                <a:uFillTx/>
                <a:latin typeface="Arial" panose="020B0604020202020204"/>
                <a:ea typeface="微软雅黑" panose="020B0503020204020204" charset="-122"/>
                <a:cs typeface="+mn-cs"/>
              </a:rPr>
              <a:t>③糖皮质激素：</a:t>
            </a:r>
            <a:r>
              <a:rPr lang="zh-CN" altLang="en-US" sz="1200" dirty="0">
                <a:solidFill>
                  <a:schemeClr val="tx1"/>
                </a:solidFill>
              </a:rPr>
              <a:t>急性期应用糖皮质激素治疗可显著改善眩晕症状，加快患者外周前庭功能恢复，</a:t>
            </a:r>
            <a:r>
              <a:rPr lang="zh-CN" altLang="en-US" sz="1200" b="1" dirty="0">
                <a:solidFill>
                  <a:schemeClr val="tx1"/>
                </a:solidFill>
              </a:rPr>
              <a:t>但对于长期预后的影响尚有争议</a:t>
            </a:r>
            <a:r>
              <a:rPr kumimoji="0" lang="zh-CN" altLang="en-US" sz="1200" b="1" i="0" u="none" strike="noStrike" kern="1200" cap="none" spc="0" normalizeH="0" baseline="0" noProof="0" dirty="0">
                <a:ln>
                  <a:noFill/>
                </a:ln>
                <a:solidFill>
                  <a:schemeClr val="tx1"/>
                </a:solidFill>
                <a:effectLst/>
                <a:uLnTx/>
                <a:uFillTx/>
                <a:latin typeface="Arial" panose="020B0604020202020204"/>
                <a:ea typeface="微软雅黑" panose="020B0503020204020204" charset="-122"/>
                <a:cs typeface="+mn-cs"/>
              </a:rPr>
              <a:t>。</a:t>
            </a:r>
            <a:endParaRPr kumimoji="0" lang="en-US" altLang="zh-CN" sz="1200" b="1" i="0" u="none" strike="noStrike" kern="1200" cap="none" spc="0" normalizeH="0" baseline="0" noProof="0" dirty="0">
              <a:ln>
                <a:noFill/>
              </a:ln>
              <a:solidFill>
                <a:schemeClr val="tx1"/>
              </a:solidFill>
              <a:effectLst/>
              <a:uLnTx/>
              <a:uFillTx/>
              <a:latin typeface="Arial" panose="020B0604020202020204"/>
              <a:ea typeface="微软雅黑" panose="020B050302020402020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schemeClr val="tx1"/>
                </a:solidFill>
                <a:effectLst/>
                <a:uLnTx/>
                <a:uFillTx/>
                <a:latin typeface="Arial" panose="020B0604020202020204"/>
                <a:ea typeface="微软雅黑" panose="020B0503020204020204" charset="-122"/>
                <a:cs typeface="+mn-cs"/>
              </a:rPr>
              <a:t>④抗病毒治疗：</a:t>
            </a:r>
            <a:r>
              <a:rPr lang="zh-CN" altLang="en-US" sz="1200" dirty="0">
                <a:solidFill>
                  <a:schemeClr val="tx1"/>
                </a:solidFill>
              </a:rPr>
              <a:t>在临床实践中，除非有明确病毒感染的证据时可使用伐昔洛韦等抗病毒药物，</a:t>
            </a:r>
            <a:r>
              <a:rPr lang="zh-CN" altLang="en-US" sz="1200" b="1" dirty="0">
                <a:solidFill>
                  <a:schemeClr val="tx1"/>
                </a:solidFill>
              </a:rPr>
              <a:t>一般不推荐对</a:t>
            </a:r>
            <a:r>
              <a:rPr lang="en-US" altLang="zh-CN" sz="1200" b="1" dirty="0">
                <a:solidFill>
                  <a:schemeClr val="tx1"/>
                </a:solidFill>
              </a:rPr>
              <a:t>VN</a:t>
            </a:r>
            <a:r>
              <a:rPr lang="zh-CN" altLang="en-US" sz="1200" b="1" dirty="0">
                <a:solidFill>
                  <a:schemeClr val="tx1"/>
                </a:solidFill>
              </a:rPr>
              <a:t>患者常规抗病毒治疗。</a:t>
            </a:r>
          </a:p>
        </p:txBody>
      </p:sp>
      <p:sp>
        <p:nvSpPr>
          <p:cNvPr id="4" name="灯片编号占位符 3"/>
          <p:cNvSpPr>
            <a:spLocks noGrp="1"/>
          </p:cNvSpPr>
          <p:nvPr>
            <p:ph type="sldNum" sz="quarter" idx="5"/>
          </p:nvPr>
        </p:nvSpPr>
        <p:spPr/>
        <p:txBody>
          <a:bodyPr/>
          <a:lstStyle/>
          <a:p>
            <a:fld id="{ADBD1CBD-7FEA-4B57-B04F-0C80C9FE34EE}" type="slidenum">
              <a:rPr lang="zh-CN" altLang="en-US" smtClean="0"/>
              <a:t>27</a:t>
            </a:fld>
            <a:endParaRPr lang="zh-CN" altLang="en-US"/>
          </a:p>
        </p:txBody>
      </p:sp>
    </p:spTree>
    <p:extLst>
      <p:ext uri="{BB962C8B-B14F-4D97-AF65-F5344CB8AC3E}">
        <p14:creationId xmlns:p14="http://schemas.microsoft.com/office/powerpoint/2010/main" val="33616951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增强前庭代偿药物常用的有倍他司汀和银杏叶提取物，银杏叶提取物在改善眩晕症状方面与倍他司汀没有显著差异，但银杏叶提取物有更好的耐受性。</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增强前庭代偿药物用药方案推荐，银杏叶提取物推荐</a:t>
            </a:r>
            <a:r>
              <a:rPr lang="zh-CN" altLang="en-US" sz="1200" dirty="0"/>
              <a:t>一日</a:t>
            </a:r>
            <a:r>
              <a:rPr lang="en-US" altLang="zh-CN" sz="1200" dirty="0"/>
              <a:t>2~3</a:t>
            </a:r>
            <a:r>
              <a:rPr lang="zh-CN" altLang="en-US" sz="1200" dirty="0"/>
              <a:t>次，连续</a:t>
            </a:r>
            <a:r>
              <a:rPr lang="en-US" altLang="zh-CN" sz="1200" dirty="0"/>
              <a:t>3~6</a:t>
            </a:r>
            <a:r>
              <a:rPr lang="zh-CN" altLang="en-US" sz="1200" dirty="0"/>
              <a:t>个月；急性期可考虑静脉滴注</a:t>
            </a:r>
            <a:r>
              <a:rPr lang="en-US" altLang="zh-CN" sz="1200" dirty="0"/>
              <a:t>70~87.5mg</a:t>
            </a:r>
            <a:r>
              <a:rPr lang="zh-CN" altLang="en-US" sz="1200" dirty="0"/>
              <a:t>，一日</a:t>
            </a:r>
            <a:r>
              <a:rPr lang="en-US" altLang="zh-CN" sz="1200" dirty="0"/>
              <a:t>1</a:t>
            </a:r>
            <a:r>
              <a:rPr lang="zh-CN" altLang="en-US" sz="1200" dirty="0"/>
              <a:t>次，</a:t>
            </a:r>
            <a:r>
              <a:rPr lang="en-US" altLang="zh-CN" sz="1200" dirty="0"/>
              <a:t>3~7</a:t>
            </a:r>
            <a:r>
              <a:rPr lang="zh-CN" altLang="en-US" sz="1200" dirty="0"/>
              <a:t>天。</a:t>
            </a:r>
          </a:p>
        </p:txBody>
      </p:sp>
      <p:sp>
        <p:nvSpPr>
          <p:cNvPr id="4" name="灯片编号占位符 3"/>
          <p:cNvSpPr>
            <a:spLocks noGrp="1"/>
          </p:cNvSpPr>
          <p:nvPr>
            <p:ph type="sldNum" sz="quarter" idx="5"/>
          </p:nvPr>
        </p:nvSpPr>
        <p:spPr/>
        <p:txBody>
          <a:bodyPr/>
          <a:lstStyle/>
          <a:p>
            <a:fld id="{ADBD1CBD-7FEA-4B57-B04F-0C80C9FE34EE}" type="slidenum">
              <a:rPr lang="zh-CN" altLang="en-US" smtClean="0"/>
              <a:t>28</a:t>
            </a:fld>
            <a:endParaRPr lang="zh-CN" altLang="en-US"/>
          </a:p>
        </p:txBody>
      </p:sp>
    </p:spTree>
    <p:extLst>
      <p:ext uri="{BB962C8B-B14F-4D97-AF65-F5344CB8AC3E}">
        <p14:creationId xmlns:p14="http://schemas.microsoft.com/office/powerpoint/2010/main" val="337139546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前庭康复治疗</a:t>
            </a: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b="1" dirty="0">
                <a:solidFill>
                  <a:srgbClr val="008D38"/>
                </a:solidFill>
                <a:cs typeface="+mn-ea"/>
                <a:sym typeface="Arial" panose="020B0604020202020204"/>
              </a:rPr>
              <a:t>具体训练措施：</a:t>
            </a:r>
            <a:r>
              <a:rPr lang="zh-CN" altLang="en-US" sz="1200" dirty="0">
                <a:cs typeface="+mn-ea"/>
                <a:sym typeface="Arial" panose="020B0604020202020204"/>
              </a:rPr>
              <a:t>包括改善</a:t>
            </a:r>
            <a:r>
              <a:rPr lang="en-US" altLang="zh-CN" sz="1200" dirty="0">
                <a:cs typeface="+mn-ea"/>
                <a:sym typeface="Arial" panose="020B0604020202020204"/>
              </a:rPr>
              <a:t>VOR </a:t>
            </a:r>
            <a:r>
              <a:rPr lang="zh-CN" altLang="en-US" sz="1200" dirty="0">
                <a:cs typeface="+mn-ea"/>
                <a:sym typeface="Arial" panose="020B0604020202020204"/>
              </a:rPr>
              <a:t>的眼动训练和 </a:t>
            </a:r>
            <a:r>
              <a:rPr lang="en-US" altLang="zh-CN" sz="1200" dirty="0">
                <a:cs typeface="+mn-ea"/>
                <a:sym typeface="Arial" panose="020B0604020202020204"/>
              </a:rPr>
              <a:t>VSR </a:t>
            </a:r>
            <a:r>
              <a:rPr lang="zh-CN" altLang="en-US" sz="1200" dirty="0">
                <a:cs typeface="+mn-ea"/>
                <a:sym typeface="Arial" panose="020B0604020202020204"/>
              </a:rPr>
              <a:t>的平衡训练</a:t>
            </a:r>
            <a:r>
              <a:rPr lang="en-US" altLang="zh-CN" sz="1200" dirty="0">
                <a:cs typeface="+mn-ea"/>
                <a:sym typeface="Arial" panose="020B0604020202020204"/>
              </a:rPr>
              <a:t>,</a:t>
            </a:r>
            <a:r>
              <a:rPr lang="zh-CN" altLang="en-US" sz="1200" dirty="0">
                <a:cs typeface="+mn-ea"/>
                <a:sym typeface="Arial" panose="020B0604020202020204"/>
              </a:rPr>
              <a:t>如凝视稳定性训练、习服性训练、平衡与步态训练、行走训练等</a:t>
            </a:r>
            <a:endParaRPr lang="en-GB" altLang="zh-CN" sz="1200" dirty="0">
              <a:latin typeface="Arial" panose="020B0604020202020204"/>
              <a:ea typeface="微软雅黑" panose="020B0503020204020204" charset="-122"/>
              <a:cs typeface="+mn-ea"/>
              <a:sym typeface="Arial" panose="020B0604020202020204"/>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b="1" dirty="0">
                <a:solidFill>
                  <a:srgbClr val="008D38"/>
                </a:solidFill>
                <a:cs typeface="+mn-ea"/>
                <a:sym typeface="Arial" panose="020B0604020202020204"/>
              </a:rPr>
              <a:t>注意事项：</a:t>
            </a:r>
            <a:r>
              <a:rPr lang="zh-CN" altLang="en-US" sz="1200" dirty="0">
                <a:cs typeface="+mn-ea"/>
                <a:sym typeface="Arial" panose="020B0604020202020204"/>
              </a:rPr>
              <a:t>要考虑患者是否存在功能限制，如背部问题、肥胖和关节病等。如果训练方案对于患者简单易行，不能引起感觉冲突，则需调整方案以增加难度</a:t>
            </a:r>
            <a:endParaRPr lang="en-GB" altLang="zh-CN" sz="1200" dirty="0">
              <a:latin typeface="Arial" panose="020B0604020202020204"/>
              <a:ea typeface="微软雅黑" panose="020B0503020204020204" charset="-122"/>
              <a:cs typeface="+mn-ea"/>
              <a:sym typeface="Arial" panose="020B0604020202020204"/>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b="1" dirty="0">
                <a:solidFill>
                  <a:srgbClr val="008D38"/>
                </a:solidFill>
                <a:cs typeface="+mn-ea"/>
                <a:sym typeface="Arial" panose="020B0604020202020204"/>
              </a:rPr>
              <a:t>训练频次：</a:t>
            </a:r>
            <a:r>
              <a:rPr lang="zh-CN" altLang="en-US" sz="1200" dirty="0">
                <a:cs typeface="+mn-ea"/>
                <a:sym typeface="Arial" panose="020B0604020202020204"/>
              </a:rPr>
              <a:t>理疗师指导下的康复训练一般每周</a:t>
            </a:r>
            <a:r>
              <a:rPr lang="en-US" altLang="zh-CN" sz="1200" dirty="0">
                <a:cs typeface="+mn-ea"/>
                <a:sym typeface="Arial" panose="020B0604020202020204"/>
              </a:rPr>
              <a:t>2</a:t>
            </a:r>
            <a:r>
              <a:rPr lang="zh-CN" altLang="en-US" sz="1200" dirty="0">
                <a:cs typeface="+mn-ea"/>
                <a:sym typeface="Arial" panose="020B0604020202020204"/>
              </a:rPr>
              <a:t>次，每次 </a:t>
            </a:r>
            <a:r>
              <a:rPr lang="en-US" altLang="zh-CN" sz="1200" dirty="0">
                <a:cs typeface="+mn-ea"/>
                <a:sym typeface="Arial" panose="020B0604020202020204"/>
              </a:rPr>
              <a:t>1.0~1.5h </a:t>
            </a:r>
            <a:r>
              <a:rPr lang="zh-CN" altLang="en-US" sz="1200" dirty="0">
                <a:cs typeface="+mn-ea"/>
                <a:sym typeface="Arial" panose="020B0604020202020204"/>
              </a:rPr>
              <a:t>；家庭训练每天练习 </a:t>
            </a:r>
            <a:r>
              <a:rPr lang="en-US" altLang="zh-CN" sz="1200" dirty="0">
                <a:cs typeface="+mn-ea"/>
                <a:sym typeface="Arial" panose="020B0604020202020204"/>
              </a:rPr>
              <a:t>2~3</a:t>
            </a:r>
            <a:r>
              <a:rPr lang="zh-CN" altLang="en-US" sz="1200" dirty="0">
                <a:cs typeface="+mn-ea"/>
                <a:sym typeface="Arial" panose="020B0604020202020204"/>
              </a:rPr>
              <a:t>次</a:t>
            </a:r>
            <a:r>
              <a:rPr lang="en-US" altLang="zh-CN" sz="1200" dirty="0">
                <a:cs typeface="+mn-ea"/>
                <a:sym typeface="Arial" panose="020B0604020202020204"/>
              </a:rPr>
              <a:t>,</a:t>
            </a:r>
            <a:r>
              <a:rPr lang="zh-CN" altLang="en-US" sz="1200" dirty="0">
                <a:cs typeface="+mn-ea"/>
                <a:sym typeface="Arial" panose="020B0604020202020204"/>
              </a:rPr>
              <a:t>每个方案 </a:t>
            </a:r>
            <a:r>
              <a:rPr lang="en-US" altLang="zh-CN" sz="1200" dirty="0">
                <a:cs typeface="+mn-ea"/>
                <a:sym typeface="Arial" panose="020B0604020202020204"/>
              </a:rPr>
              <a:t>30s </a:t>
            </a:r>
            <a:r>
              <a:rPr lang="zh-CN" altLang="en-US" sz="1200" dirty="0">
                <a:cs typeface="+mn-ea"/>
                <a:sym typeface="Arial" panose="020B0604020202020204"/>
              </a:rPr>
              <a:t>至 </a:t>
            </a:r>
            <a:r>
              <a:rPr lang="en-US" altLang="zh-CN" sz="1200" dirty="0">
                <a:cs typeface="+mn-ea"/>
                <a:sym typeface="Arial" panose="020B0604020202020204"/>
              </a:rPr>
              <a:t>1min</a:t>
            </a:r>
            <a:r>
              <a:rPr lang="zh-CN" altLang="en-US" sz="1200" dirty="0">
                <a:cs typeface="+mn-ea"/>
                <a:sym typeface="Arial" panose="020B0604020202020204"/>
              </a:rPr>
              <a:t>。与患者的临床表现、病变部位和疾病性质等有关</a:t>
            </a:r>
            <a:endParaRPr lang="en-GB" altLang="zh-CN" sz="1200" dirty="0">
              <a:latin typeface="Arial" panose="020B0604020202020204"/>
              <a:ea typeface="微软雅黑" panose="020B0503020204020204" charset="-122"/>
              <a:cs typeface="+mn-ea"/>
              <a:sym typeface="Arial" panose="020B0604020202020204"/>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b="1" dirty="0">
                <a:solidFill>
                  <a:srgbClr val="008D38"/>
                </a:solidFill>
                <a:cs typeface="+mn-ea"/>
                <a:sym typeface="Arial" panose="020B0604020202020204"/>
              </a:rPr>
              <a:t>训练原则：</a:t>
            </a:r>
            <a:r>
              <a:rPr lang="zh-CN" altLang="en-US" sz="1200" dirty="0">
                <a:cs typeface="+mn-ea"/>
                <a:sym typeface="Arial" panose="020B0604020202020204"/>
              </a:rPr>
              <a:t>先简后繁、先慢后快，开始时每 </a:t>
            </a:r>
            <a:r>
              <a:rPr lang="en-US" altLang="zh-CN" sz="1200" dirty="0">
                <a:cs typeface="+mn-ea"/>
                <a:sym typeface="Arial" panose="020B0604020202020204"/>
              </a:rPr>
              <a:t>1~2 </a:t>
            </a:r>
            <a:r>
              <a:rPr lang="zh-CN" altLang="en-US" sz="1200" dirty="0">
                <a:cs typeface="+mn-ea"/>
                <a:sym typeface="Arial" panose="020B0604020202020204"/>
              </a:rPr>
              <a:t>周调整 </a:t>
            </a:r>
            <a:r>
              <a:rPr lang="en-US" altLang="zh-CN" sz="1200" dirty="0">
                <a:cs typeface="+mn-ea"/>
                <a:sym typeface="Arial" panose="020B0604020202020204"/>
              </a:rPr>
              <a:t>1 </a:t>
            </a:r>
            <a:r>
              <a:rPr lang="zh-CN" altLang="en-US" sz="1200" dirty="0">
                <a:cs typeface="+mn-ea"/>
                <a:sym typeface="Arial" panose="020B0604020202020204"/>
              </a:rPr>
              <a:t>次方案，</a:t>
            </a:r>
            <a:r>
              <a:rPr lang="en-US" altLang="zh-CN" sz="1200" dirty="0">
                <a:cs typeface="+mn-ea"/>
                <a:sym typeface="Arial" panose="020B0604020202020204"/>
              </a:rPr>
              <a:t>1~2</a:t>
            </a:r>
            <a:r>
              <a:rPr lang="zh-CN" altLang="en-US" sz="1200" dirty="0">
                <a:cs typeface="+mn-ea"/>
                <a:sym typeface="Arial" panose="020B0604020202020204"/>
              </a:rPr>
              <a:t>个月后可逐渐延长调整方案的间隔时间。越早开始康复锻炼，前庭功能恢复越快、越完全</a:t>
            </a:r>
            <a:endParaRPr lang="en-GB" altLang="zh-CN" sz="1200" dirty="0">
              <a:latin typeface="Arial" panose="020B0604020202020204"/>
              <a:ea typeface="微软雅黑" panose="020B0503020204020204" charset="-122"/>
              <a:cs typeface="+mn-ea"/>
              <a:sym typeface="Arial" panose="020B0604020202020204"/>
            </a:endParaRPr>
          </a:p>
          <a:p>
            <a:endParaRPr lang="zh-CN" altLang="en-US" dirty="0"/>
          </a:p>
        </p:txBody>
      </p:sp>
      <p:sp>
        <p:nvSpPr>
          <p:cNvPr id="4" name="灯片编号占位符 3"/>
          <p:cNvSpPr>
            <a:spLocks noGrp="1"/>
          </p:cNvSpPr>
          <p:nvPr>
            <p:ph type="sldNum" sz="quarter" idx="5"/>
          </p:nvPr>
        </p:nvSpPr>
        <p:spPr/>
        <p:txBody>
          <a:bodyPr/>
          <a:lstStyle/>
          <a:p>
            <a:fld id="{ADBD1CBD-7FEA-4B57-B04F-0C80C9FE34EE}" type="slidenum">
              <a:rPr lang="zh-CN" altLang="en-US" smtClean="0"/>
              <a:t>29</a:t>
            </a:fld>
            <a:endParaRPr lang="zh-CN" altLang="en-US"/>
          </a:p>
        </p:txBody>
      </p:sp>
    </p:spTree>
    <p:extLst>
      <p:ext uri="{BB962C8B-B14F-4D97-AF65-F5344CB8AC3E}">
        <p14:creationId xmlns:p14="http://schemas.microsoft.com/office/powerpoint/2010/main" val="26689831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首先我们来明确眩晕的基本概念。眩晕是由前庭神经系统功能失调导致的一种错觉或运动幻觉。前庭系统功能失调主要表现为三大症状一</a:t>
            </a:r>
            <a:r>
              <a:rPr lang="en-US" altLang="zh-CN" dirty="0"/>
              <a:t>—</a:t>
            </a:r>
            <a:r>
              <a:rPr lang="zh-CN" altLang="en-US" dirty="0"/>
              <a:t>眩晕、眼震、平衡障碍。根据症状的不同和临床定位的实用性将眩晕分为周围性眩晕和中枢性眩晕两种。</a:t>
            </a:r>
            <a:endParaRPr lang="en-US" altLang="zh-CN" dirty="0"/>
          </a:p>
          <a:p>
            <a:r>
              <a:rPr lang="zh-CN" altLang="en-US" sz="1200" b="1" dirty="0">
                <a:solidFill>
                  <a:prstClr val="black"/>
                </a:solidFill>
                <a:cs typeface="+mn-ea"/>
                <a:sym typeface="+mn-lt"/>
              </a:rPr>
              <a:t>国外</a:t>
            </a:r>
            <a:r>
              <a:rPr lang="zh-CN" altLang="en-US" sz="1200" dirty="0">
                <a:solidFill>
                  <a:prstClr val="black"/>
                </a:solidFill>
                <a:cs typeface="+mn-ea"/>
                <a:sym typeface="+mn-lt"/>
              </a:rPr>
              <a:t>研究显示，</a:t>
            </a:r>
            <a:r>
              <a:rPr lang="en-US" altLang="zh-CN" sz="1200" dirty="0">
                <a:solidFill>
                  <a:prstClr val="black"/>
                </a:solidFill>
                <a:cs typeface="+mn-ea"/>
                <a:sym typeface="+mn-lt"/>
              </a:rPr>
              <a:t>18</a:t>
            </a:r>
            <a:r>
              <a:rPr lang="zh-CN" altLang="en-US" sz="1200" dirty="0">
                <a:solidFill>
                  <a:prstClr val="black"/>
                </a:solidFill>
                <a:cs typeface="+mn-ea"/>
                <a:sym typeface="+mn-lt"/>
              </a:rPr>
              <a:t>～</a:t>
            </a:r>
            <a:r>
              <a:rPr lang="en-US" altLang="zh-CN" sz="1200" dirty="0">
                <a:solidFill>
                  <a:prstClr val="black"/>
                </a:solidFill>
                <a:cs typeface="+mn-ea"/>
                <a:sym typeface="+mn-lt"/>
              </a:rPr>
              <a:t>79</a:t>
            </a:r>
            <a:r>
              <a:rPr lang="zh-CN" altLang="en-US" sz="1200" dirty="0">
                <a:solidFill>
                  <a:prstClr val="black"/>
                </a:solidFill>
                <a:cs typeface="+mn-ea"/>
                <a:sym typeface="+mn-lt"/>
              </a:rPr>
              <a:t>岁的成年人中，眩晕的终生患病率为</a:t>
            </a:r>
            <a:r>
              <a:rPr lang="en-US" altLang="zh-CN" sz="2000" b="1" dirty="0">
                <a:solidFill>
                  <a:srgbClr val="018C42"/>
                </a:solidFill>
                <a:cs typeface="+mn-ea"/>
                <a:sym typeface="+mn-lt"/>
              </a:rPr>
              <a:t>7.4%</a:t>
            </a:r>
            <a:r>
              <a:rPr lang="zh-CN" altLang="en-US" sz="2000" b="1" dirty="0">
                <a:solidFill>
                  <a:srgbClr val="018C42"/>
                </a:solidFill>
                <a:cs typeface="+mn-ea"/>
                <a:sym typeface="+mn-lt"/>
              </a:rPr>
              <a:t>。</a:t>
            </a:r>
            <a:endParaRPr lang="en-US" altLang="zh-CN" sz="2000" b="1" dirty="0">
              <a:solidFill>
                <a:srgbClr val="018C42"/>
              </a:solidFill>
              <a:cs typeface="+mn-ea"/>
              <a:sym typeface="+mn-lt"/>
            </a:endParaRPr>
          </a:p>
          <a:p>
            <a:r>
              <a:rPr kumimoji="0" lang="zh-CN" altLang="en-US" sz="1200" b="0" i="0" u="none" strike="noStrike" kern="1200" cap="none" spc="0" normalizeH="0" baseline="0" noProof="0" dirty="0">
                <a:ln>
                  <a:noFill/>
                </a:ln>
                <a:solidFill>
                  <a:srgbClr val="018C42"/>
                </a:solidFill>
                <a:effectLst/>
                <a:uLnTx/>
                <a:uFillTx/>
                <a:cs typeface="+mn-ea"/>
                <a:sym typeface="+mn-lt"/>
              </a:rPr>
              <a:t>我国的一项流行病学调查研究发现</a:t>
            </a:r>
            <a:r>
              <a:rPr kumimoji="0" lang="en-US" altLang="zh-CN" sz="1200" b="0" i="0" u="none" strike="noStrike" kern="1200" cap="none" spc="0" normalizeH="0" baseline="0" noProof="0" dirty="0">
                <a:ln>
                  <a:noFill/>
                </a:ln>
                <a:solidFill>
                  <a:srgbClr val="018C42"/>
                </a:solidFill>
                <a:effectLst/>
                <a:uLnTx/>
                <a:uFillTx/>
                <a:cs typeface="+mn-ea"/>
                <a:sym typeface="+mn-lt"/>
              </a:rPr>
              <a:t>10</a:t>
            </a:r>
            <a:r>
              <a:rPr kumimoji="0" lang="zh-CN" altLang="en-US" sz="1200" b="0" i="0" u="none" strike="noStrike" kern="1200" cap="none" spc="0" normalizeH="0" baseline="0" noProof="0" dirty="0">
                <a:ln>
                  <a:noFill/>
                </a:ln>
                <a:solidFill>
                  <a:srgbClr val="018C42"/>
                </a:solidFill>
                <a:effectLst/>
                <a:uLnTx/>
                <a:uFillTx/>
                <a:cs typeface="+mn-ea"/>
                <a:sym typeface="+mn-lt"/>
              </a:rPr>
              <a:t>岁以上人群的眩晕总体患病率为</a:t>
            </a:r>
            <a:r>
              <a:rPr kumimoji="0" lang="en-US" altLang="zh-CN" sz="1200" b="0" i="0" u="none" strike="noStrike" kern="1200" cap="none" spc="0" normalizeH="0" baseline="0" noProof="0" dirty="0">
                <a:ln>
                  <a:noFill/>
                </a:ln>
                <a:solidFill>
                  <a:srgbClr val="018C42"/>
                </a:solidFill>
                <a:effectLst/>
                <a:uLnTx/>
                <a:uFillTx/>
                <a:cs typeface="+mn-ea"/>
                <a:sym typeface="+mn-lt"/>
              </a:rPr>
              <a:t>4.1%</a:t>
            </a:r>
            <a:r>
              <a:rPr kumimoji="0" lang="zh-CN" altLang="en-US" sz="1200" b="0" i="0" u="none" strike="noStrike" kern="1200" cap="none" spc="0" normalizeH="0" baseline="0" noProof="0" dirty="0">
                <a:ln>
                  <a:noFill/>
                </a:ln>
                <a:solidFill>
                  <a:srgbClr val="018C42"/>
                </a:solidFill>
                <a:effectLst/>
                <a:uLnTx/>
                <a:uFillTx/>
                <a:cs typeface="+mn-ea"/>
                <a:sym typeface="+mn-lt"/>
              </a:rPr>
              <a:t>。</a:t>
            </a:r>
            <a:endParaRPr kumimoji="0" lang="en-US" altLang="zh-CN" sz="1200" b="0" i="0" u="none" strike="noStrike" kern="1200" cap="none" spc="0" normalizeH="0" baseline="0" noProof="0" dirty="0">
              <a:ln>
                <a:noFill/>
              </a:ln>
              <a:solidFill>
                <a:srgbClr val="018C42"/>
              </a:solidFill>
              <a:effectLst/>
              <a:uLnTx/>
              <a:uFillTx/>
              <a:cs typeface="+mn-ea"/>
              <a:sym typeface="+mn-lt"/>
            </a:endParaRPr>
          </a:p>
          <a:p>
            <a:endParaRPr kumimoji="0" lang="en-US" altLang="zh-CN" sz="1200" b="1" i="0" u="none" strike="noStrike" kern="1200" cap="none" spc="0" normalizeH="0" baseline="0" noProof="0" dirty="0">
              <a:ln>
                <a:noFill/>
              </a:ln>
              <a:solidFill>
                <a:srgbClr val="018C42"/>
              </a:solidFill>
              <a:effectLst/>
              <a:uLnTx/>
              <a:uFillTx/>
              <a:cs typeface="+mn-ea"/>
              <a:sym typeface="+mn-lt"/>
            </a:endParaRPr>
          </a:p>
          <a:p>
            <a:endParaRPr lang="zh-CN" altLang="en-US" dirty="0"/>
          </a:p>
          <a:p>
            <a:endParaRPr lang="zh-CN" altLang="en-US" dirty="0"/>
          </a:p>
        </p:txBody>
      </p:sp>
      <p:sp>
        <p:nvSpPr>
          <p:cNvPr id="4" name="灯片编号占位符 3"/>
          <p:cNvSpPr>
            <a:spLocks noGrp="1"/>
          </p:cNvSpPr>
          <p:nvPr>
            <p:ph type="sldNum" sz="quarter" idx="5"/>
          </p:nvPr>
        </p:nvSpPr>
        <p:spPr/>
        <p:txBody>
          <a:bodyPr/>
          <a:lstStyle/>
          <a:p>
            <a:fld id="{ADBD1CBD-7FEA-4B57-B04F-0C80C9FE34EE}" type="slidenum">
              <a:rPr lang="zh-CN" altLang="en-US" smtClean="0"/>
              <a:t>3</a:t>
            </a:fld>
            <a:endParaRPr lang="zh-CN" altLang="en-US"/>
          </a:p>
        </p:txBody>
      </p:sp>
    </p:spTree>
    <p:extLst>
      <p:ext uri="{BB962C8B-B14F-4D97-AF65-F5344CB8AC3E}">
        <p14:creationId xmlns:p14="http://schemas.microsoft.com/office/powerpoint/2010/main" val="150518630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总结今天分享的内容，</a:t>
            </a:r>
            <a:r>
              <a:rPr lang="zh-CN" altLang="en-US" sz="1200" b="1" dirty="0">
                <a:solidFill>
                  <a:prstClr val="black"/>
                </a:solidFill>
                <a:cs typeface="+mn-ea"/>
                <a:sym typeface="+mn-lt"/>
              </a:rPr>
              <a:t>前庭神经炎</a:t>
            </a:r>
            <a:r>
              <a:rPr kumimoji="0" lang="zh-CN" altLang="en-US" sz="1200" b="1" i="0" u="none" strike="noStrike" kern="1200" cap="none" spc="0" normalizeH="0" baseline="0" noProof="0" dirty="0">
                <a:ln>
                  <a:noFill/>
                </a:ln>
                <a:solidFill>
                  <a:prstClr val="black"/>
                </a:solidFill>
                <a:effectLst/>
                <a:uLnTx/>
                <a:uFillTx/>
                <a:cs typeface="+mn-ea"/>
                <a:sym typeface="+mn-lt"/>
              </a:rPr>
              <a:t>是外周前庭疾病的第</a:t>
            </a:r>
            <a:r>
              <a:rPr kumimoji="0" lang="en-US" altLang="zh-CN" sz="1200" b="1" i="0" u="none" strike="noStrike" kern="1200" cap="none" spc="0" normalizeH="0" baseline="0" noProof="0" dirty="0">
                <a:ln>
                  <a:noFill/>
                </a:ln>
                <a:solidFill>
                  <a:prstClr val="black"/>
                </a:solidFill>
                <a:effectLst/>
                <a:uLnTx/>
                <a:uFillTx/>
                <a:cs typeface="+mn-ea"/>
                <a:sym typeface="+mn-lt"/>
              </a:rPr>
              <a:t>3</a:t>
            </a:r>
            <a:r>
              <a:rPr kumimoji="0" lang="zh-CN" altLang="en-US" sz="1200" b="1" i="0" u="none" strike="noStrike" kern="1200" cap="none" spc="0" normalizeH="0" baseline="0" noProof="0" dirty="0">
                <a:ln>
                  <a:noFill/>
                </a:ln>
                <a:solidFill>
                  <a:prstClr val="black"/>
                </a:solidFill>
                <a:effectLst/>
                <a:uLnTx/>
                <a:uFillTx/>
                <a:cs typeface="+mn-ea"/>
                <a:sym typeface="+mn-lt"/>
              </a:rPr>
              <a:t>大常见原因，容易与多种疾病混淆，准确的诊断和鉴别诊断至关重要</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effectLst/>
                <a:uLnTx/>
                <a:uFillTx/>
                <a:cs typeface="+mn-ea"/>
                <a:sym typeface="+mn-lt"/>
              </a:rPr>
              <a:t>目前</a:t>
            </a:r>
            <a:r>
              <a:rPr lang="zh-CN" altLang="en-US" sz="1200" b="1" dirty="0">
                <a:solidFill>
                  <a:prstClr val="black"/>
                </a:solidFill>
                <a:cs typeface="+mn-ea"/>
                <a:sym typeface="+mn-lt"/>
              </a:rPr>
              <a:t>前庭神经炎</a:t>
            </a:r>
            <a:r>
              <a:rPr kumimoji="0" lang="zh-CN" altLang="en-US" sz="1200" b="1" i="0" u="none" strike="noStrike" kern="1200" cap="none" spc="0" normalizeH="0" baseline="0" noProof="0" dirty="0">
                <a:ln>
                  <a:noFill/>
                </a:ln>
                <a:effectLst/>
                <a:uLnTx/>
                <a:uFillTx/>
                <a:cs typeface="+mn-ea"/>
                <a:sym typeface="+mn-lt"/>
              </a:rPr>
              <a:t>诊断尚缺少确定性诊断试验，辅助检查的发展虽然基本可以定位在外周前庭，但</a:t>
            </a:r>
            <a:r>
              <a:rPr lang="zh-CN" altLang="en-US" sz="1200" b="1" dirty="0">
                <a:solidFill>
                  <a:prstClr val="black"/>
                </a:solidFill>
                <a:cs typeface="+mn-ea"/>
                <a:sym typeface="+mn-lt"/>
              </a:rPr>
              <a:t>前庭神经炎</a:t>
            </a:r>
            <a:r>
              <a:rPr kumimoji="0" lang="zh-CN" altLang="en-US" sz="1200" b="1" i="0" u="none" strike="noStrike" kern="1200" cap="none" spc="0" normalizeH="0" baseline="0" noProof="0" dirty="0">
                <a:ln>
                  <a:noFill/>
                </a:ln>
                <a:effectLst/>
                <a:uLnTx/>
                <a:uFillTx/>
                <a:cs typeface="+mn-ea"/>
                <a:sym typeface="+mn-lt"/>
              </a:rPr>
              <a:t>本质上是一个排他性诊断</a:t>
            </a:r>
          </a:p>
          <a:p>
            <a:pPr algn="just">
              <a:lnSpc>
                <a:spcPct val="120000"/>
              </a:lnSpc>
              <a:defRPr/>
            </a:pPr>
            <a:r>
              <a:rPr lang="zh-CN" altLang="en-US" sz="1200" b="1" dirty="0">
                <a:solidFill>
                  <a:prstClr val="black"/>
                </a:solidFill>
                <a:cs typeface="+mn-ea"/>
                <a:sym typeface="+mn-lt"/>
              </a:rPr>
              <a:t>临床诊断前庭神经炎时务必注意鉴别一些累及中枢前庭系统的疾病，如</a:t>
            </a:r>
            <a:r>
              <a:rPr lang="zh-CN" altLang="en-US" sz="1200" b="1" dirty="0">
                <a:cs typeface="+mn-ea"/>
                <a:sym typeface="+mn-lt"/>
              </a:rPr>
              <a:t>急性中枢前庭综合征和前庭性偏头痛</a:t>
            </a:r>
            <a:r>
              <a:rPr lang="en-US" altLang="zh-CN" sz="1200" b="1" dirty="0">
                <a:cs typeface="+mn-ea"/>
                <a:sym typeface="+mn-lt"/>
              </a:rPr>
              <a:t>;</a:t>
            </a:r>
          </a:p>
          <a:p>
            <a:pPr algn="just">
              <a:lnSpc>
                <a:spcPct val="120000"/>
              </a:lnSpc>
              <a:defRPr/>
            </a:pPr>
            <a:r>
              <a:rPr lang="zh-CN" altLang="en-US" sz="1200" b="1" dirty="0">
                <a:cs typeface="+mn-ea"/>
                <a:sym typeface="+mn-lt"/>
              </a:rPr>
              <a:t>还需鉴别累及外周的疾病，如迷路炎、梅尼埃病、复发性前庭病和</a:t>
            </a:r>
            <a:r>
              <a:rPr lang="zh-CN" altLang="en-US" sz="1200" b="1" dirty="0">
                <a:solidFill>
                  <a:srgbClr val="000000"/>
                </a:solidFill>
                <a:cs typeface="+mn-ea"/>
                <a:sym typeface="+mn-lt"/>
              </a:rPr>
              <a:t>孤立性耳石器功能障碍等</a:t>
            </a:r>
            <a:endParaRPr lang="zh-CN" altLang="en-US" sz="1200" b="1" dirty="0">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black"/>
                </a:solidFill>
                <a:effectLst/>
                <a:uLnTx/>
                <a:uFillTx/>
                <a:cs typeface="+mn-ea"/>
                <a:sym typeface="+mn-lt"/>
              </a:rPr>
              <a:t>推荐使用增强前庭代偿的药物如倍他司汀和银杏叶提取物治疗前庭神经炎，使用疗程应贯穿急性期和恢复期与前庭代偿时间相匹配</a:t>
            </a:r>
          </a:p>
          <a:p>
            <a:endParaRPr lang="zh-CN" altLang="en-US" dirty="0"/>
          </a:p>
        </p:txBody>
      </p:sp>
      <p:sp>
        <p:nvSpPr>
          <p:cNvPr id="4" name="灯片编号占位符 3"/>
          <p:cNvSpPr>
            <a:spLocks noGrp="1"/>
          </p:cNvSpPr>
          <p:nvPr>
            <p:ph type="sldNum" sz="quarter" idx="5"/>
          </p:nvPr>
        </p:nvSpPr>
        <p:spPr/>
        <p:txBody>
          <a:bodyPr/>
          <a:lstStyle/>
          <a:p>
            <a:fld id="{ADBD1CBD-7FEA-4B57-B04F-0C80C9FE34EE}" type="slidenum">
              <a:rPr lang="zh-CN" altLang="en-US" smtClean="0"/>
              <a:t>30</a:t>
            </a:fld>
            <a:endParaRPr lang="zh-CN" altLang="en-US"/>
          </a:p>
        </p:txBody>
      </p:sp>
    </p:spTree>
    <p:extLst>
      <p:ext uri="{BB962C8B-B14F-4D97-AF65-F5344CB8AC3E}">
        <p14:creationId xmlns:p14="http://schemas.microsoft.com/office/powerpoint/2010/main" val="194015332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sz="1200" kern="1200" dirty="0">
                <a:solidFill>
                  <a:schemeClr val="tx1"/>
                </a:solidFill>
                <a:effectLst/>
                <a:latin typeface="+mn-lt"/>
                <a:ea typeface="+mn-ea"/>
                <a:cs typeface="+mn-cs"/>
              </a:rPr>
              <a:t>感谢各位的倾听！本次的分享到此结束，欢迎大家提问和讨论。</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D0DACE-38E0-42D2-9336-2B707D34BC6D}" type="slidenum">
              <a:rPr kumimoji="0" lang="zh-CN" altLang="en-US" sz="1200" b="0" i="0" u="none" strike="noStrike" kern="1200" cap="none" spc="0" normalizeH="0" baseline="0" noProof="0" smtClean="0">
                <a:ln>
                  <a:noFill/>
                </a:ln>
                <a:solidFill>
                  <a:prstClr val="black"/>
                </a:solidFill>
                <a:effectLst/>
                <a:uLnTx/>
                <a:uFillTx/>
                <a:latin typeface="宋体"/>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zh-CN" altLang="en-US" sz="1200" b="0" i="0" u="none" strike="noStrike" kern="1200" cap="none" spc="0" normalizeH="0" baseline="0" noProof="0">
              <a:ln>
                <a:noFill/>
              </a:ln>
              <a:solidFill>
                <a:prstClr val="black"/>
              </a:solidFill>
              <a:effectLst/>
              <a:uLnTx/>
              <a:uFillTx/>
              <a:latin typeface="宋体"/>
              <a:ea typeface="宋体" panose="02010600030101010101" pitchFamily="2" charset="-122"/>
              <a:cs typeface="+mn-cs"/>
            </a:endParaRPr>
          </a:p>
        </p:txBody>
      </p:sp>
    </p:spTree>
    <p:extLst>
      <p:ext uri="{BB962C8B-B14F-4D97-AF65-F5344CB8AC3E}">
        <p14:creationId xmlns:p14="http://schemas.microsoft.com/office/powerpoint/2010/main" val="12742012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中枢性眩晕分为三类，主要为脑干和小脑病变及前庭性偏头痛等。</a:t>
            </a:r>
            <a:endParaRPr lang="en-US" altLang="zh-CN" dirty="0"/>
          </a:p>
          <a:p>
            <a:r>
              <a:rPr lang="zh-CN" altLang="en-US" dirty="0"/>
              <a:t>脑干和小脑病变在眩晕</a:t>
            </a:r>
            <a:r>
              <a:rPr lang="en-US" altLang="zh-CN" dirty="0"/>
              <a:t>/</a:t>
            </a:r>
            <a:r>
              <a:rPr lang="zh-CN" altLang="en-US" dirty="0"/>
              <a:t>头晕疾病谱中占</a:t>
            </a:r>
            <a:r>
              <a:rPr lang="en-US" altLang="zh-CN" dirty="0"/>
              <a:t>7%</a:t>
            </a:r>
            <a:r>
              <a:rPr lang="zh-CN" altLang="en-US" dirty="0"/>
              <a:t>～</a:t>
            </a:r>
            <a:r>
              <a:rPr lang="en-US" altLang="zh-CN" dirty="0"/>
              <a:t>12%</a:t>
            </a:r>
            <a:r>
              <a:rPr lang="zh-CN" altLang="en-US" dirty="0"/>
              <a:t>，病因以脑梗死最多，其次为脑出血、多发性硬化、肿瘤、感染和变性病等。</a:t>
            </a:r>
            <a:endParaRPr lang="en-US" altLang="zh-CN" dirty="0"/>
          </a:p>
          <a:p>
            <a:r>
              <a:rPr lang="zh-CN" altLang="en-US" dirty="0"/>
              <a:t>眩晕持续数分钟到数小时者多见于短暂性脑缺血发作和部分多发性硬化；持续数小时到数天者多见于脑梗死、脑出血、多发性硬化或感染性疾病；持续数周以上者多见于肿瘤或变性病。</a:t>
            </a:r>
          </a:p>
          <a:p>
            <a:r>
              <a:rPr lang="zh-CN" altLang="en-US" dirty="0"/>
              <a:t>前庭性偏头痛在眩晕</a:t>
            </a:r>
            <a:r>
              <a:rPr lang="en-US" altLang="zh-CN" dirty="0"/>
              <a:t>/</a:t>
            </a:r>
            <a:r>
              <a:rPr lang="zh-CN" altLang="en-US" dirty="0"/>
              <a:t>头晕疾病谱中约占</a:t>
            </a:r>
            <a:r>
              <a:rPr lang="en-US" altLang="zh-CN" dirty="0"/>
              <a:t>6.7%</a:t>
            </a:r>
            <a:r>
              <a:rPr lang="zh-CN" altLang="en-US" dirty="0"/>
              <a:t>～</a:t>
            </a:r>
            <a:r>
              <a:rPr lang="en-US" altLang="zh-CN" dirty="0"/>
              <a:t>11.2%</a:t>
            </a:r>
            <a:r>
              <a:rPr lang="zh-CN" altLang="en-US" dirty="0"/>
              <a:t>，曾称为偏头痛性眩晕，女性患病率明显高于男性。前庭性偏头痛患者除眩晕</a:t>
            </a:r>
            <a:r>
              <a:rPr lang="en-US" altLang="zh-CN" dirty="0"/>
              <a:t>/</a:t>
            </a:r>
            <a:r>
              <a:rPr lang="zh-CN" altLang="en-US" dirty="0"/>
              <a:t>头晕和头痛之外，没有中枢损害的其他表现。</a:t>
            </a:r>
            <a:endParaRPr lang="en-US" altLang="zh-CN" dirty="0"/>
          </a:p>
          <a:p>
            <a:r>
              <a:rPr lang="zh-CN" altLang="en-US" dirty="0"/>
              <a:t>中枢性眩晕最后一类极为少见，如癫痫性眩晕和发作性共济失调等。</a:t>
            </a:r>
          </a:p>
          <a:p>
            <a:endParaRPr lang="zh-CN" altLang="en-US" dirty="0"/>
          </a:p>
        </p:txBody>
      </p:sp>
      <p:sp>
        <p:nvSpPr>
          <p:cNvPr id="4" name="灯片编号占位符 3"/>
          <p:cNvSpPr>
            <a:spLocks noGrp="1"/>
          </p:cNvSpPr>
          <p:nvPr>
            <p:ph type="sldNum" sz="quarter" idx="5"/>
          </p:nvPr>
        </p:nvSpPr>
        <p:spPr/>
        <p:txBody>
          <a:bodyPr/>
          <a:lstStyle/>
          <a:p>
            <a:fld id="{ADBD1CBD-7FEA-4B57-B04F-0C80C9FE34EE}" type="slidenum">
              <a:rPr lang="zh-CN" altLang="en-US" smtClean="0"/>
              <a:t>4</a:t>
            </a:fld>
            <a:endParaRPr lang="zh-CN" altLang="en-US"/>
          </a:p>
        </p:txBody>
      </p:sp>
    </p:spTree>
    <p:extLst>
      <p:ext uri="{BB962C8B-B14F-4D97-AF65-F5344CB8AC3E}">
        <p14:creationId xmlns:p14="http://schemas.microsoft.com/office/powerpoint/2010/main" val="32524392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前庭周围性病变在眩晕</a:t>
            </a:r>
            <a:r>
              <a:rPr lang="en-US" altLang="zh-CN" dirty="0"/>
              <a:t>/</a:t>
            </a:r>
            <a:r>
              <a:rPr lang="zh-CN" altLang="en-US" dirty="0"/>
              <a:t>头晕疾病谱中的占比为</a:t>
            </a:r>
            <a:r>
              <a:rPr lang="en-US" altLang="zh-CN" dirty="0"/>
              <a:t>44%</a:t>
            </a:r>
            <a:r>
              <a:rPr lang="zh-CN" altLang="en-US" dirty="0"/>
              <a:t>～</a:t>
            </a:r>
            <a:r>
              <a:rPr lang="en-US" altLang="zh-CN" dirty="0"/>
              <a:t>65%</a:t>
            </a:r>
            <a:r>
              <a:rPr lang="zh-CN" altLang="en-US" dirty="0"/>
              <a:t>，其中，良性发作性位置性眩晕</a:t>
            </a:r>
            <a:r>
              <a:rPr lang="en-US" altLang="zh-CN" dirty="0"/>
              <a:t>(BPPV)</a:t>
            </a:r>
            <a:r>
              <a:rPr lang="zh-CN" altLang="en-US" dirty="0"/>
              <a:t>、前庭神经炎（</a:t>
            </a:r>
            <a:r>
              <a:rPr lang="en-US" altLang="zh-CN" dirty="0"/>
              <a:t>VN</a:t>
            </a:r>
            <a:r>
              <a:rPr lang="zh-CN" altLang="en-US" dirty="0"/>
              <a:t>）、梅尼埃病、突发性聋伴眩晕等相对常见。</a:t>
            </a:r>
            <a:endParaRPr lang="en-US" altLang="zh-CN" dirty="0"/>
          </a:p>
          <a:p>
            <a:r>
              <a:rPr lang="en-US" altLang="zh-CN" dirty="0"/>
              <a:t>BPPV</a:t>
            </a:r>
            <a:r>
              <a:rPr lang="zh-CN" altLang="en-US" dirty="0"/>
              <a:t>在眩晕</a:t>
            </a:r>
            <a:r>
              <a:rPr lang="en-US" altLang="zh-CN" dirty="0"/>
              <a:t>/</a:t>
            </a:r>
            <a:r>
              <a:rPr lang="zh-CN" altLang="en-US" dirty="0"/>
              <a:t>头晕疾病谱中占比为</a:t>
            </a:r>
            <a:r>
              <a:rPr lang="en-US" altLang="zh-CN" dirty="0"/>
              <a:t>17%~30%</a:t>
            </a:r>
            <a:r>
              <a:rPr lang="zh-CN" altLang="en-US" dirty="0"/>
              <a:t>；</a:t>
            </a:r>
            <a:r>
              <a:rPr lang="en-US" altLang="zh-CN" dirty="0"/>
              <a:t>VN</a:t>
            </a:r>
            <a:r>
              <a:rPr lang="zh-CN" altLang="en-US" dirty="0"/>
              <a:t>占比为</a:t>
            </a:r>
            <a:r>
              <a:rPr lang="en-US" altLang="zh-CN" dirty="0"/>
              <a:t>5%~9%</a:t>
            </a:r>
            <a:r>
              <a:rPr lang="zh-CN" altLang="en-US" dirty="0"/>
              <a:t>；梅尼埃病占比为</a:t>
            </a:r>
            <a:r>
              <a:rPr lang="en-US" altLang="zh-CN" dirty="0"/>
              <a:t>4.4%~10%</a:t>
            </a:r>
            <a:r>
              <a:rPr lang="zh-CN" altLang="en-US" dirty="0"/>
              <a:t>；突发性感音性聋（</a:t>
            </a:r>
            <a:r>
              <a:rPr lang="en-US" altLang="zh-CN" dirty="0"/>
              <a:t>SSHL</a:t>
            </a:r>
            <a:r>
              <a:rPr lang="zh-CN" altLang="en-US" dirty="0"/>
              <a:t>）占比为</a:t>
            </a:r>
            <a:r>
              <a:rPr lang="en-US" altLang="zh-CN" dirty="0"/>
              <a:t>30%~40%</a:t>
            </a:r>
          </a:p>
          <a:p>
            <a:endParaRPr lang="zh-CN" altLang="en-US" dirty="0"/>
          </a:p>
        </p:txBody>
      </p:sp>
      <p:sp>
        <p:nvSpPr>
          <p:cNvPr id="4" name="灯片编号占位符 3"/>
          <p:cNvSpPr>
            <a:spLocks noGrp="1"/>
          </p:cNvSpPr>
          <p:nvPr>
            <p:ph type="sldNum" sz="quarter" idx="5"/>
          </p:nvPr>
        </p:nvSpPr>
        <p:spPr/>
        <p:txBody>
          <a:bodyPr/>
          <a:lstStyle/>
          <a:p>
            <a:fld id="{ADBD1CBD-7FEA-4B57-B04F-0C80C9FE34EE}" type="slidenum">
              <a:rPr lang="zh-CN" altLang="en-US" smtClean="0"/>
              <a:t>5</a:t>
            </a:fld>
            <a:endParaRPr lang="zh-CN" altLang="en-US"/>
          </a:p>
        </p:txBody>
      </p:sp>
    </p:spTree>
    <p:extLst>
      <p:ext uri="{BB962C8B-B14F-4D97-AF65-F5344CB8AC3E}">
        <p14:creationId xmlns:p14="http://schemas.microsoft.com/office/powerpoint/2010/main" val="26387330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在外周性前庭疾病中，前庭神经炎发病率仅次于</a:t>
            </a:r>
            <a:r>
              <a:rPr lang="en-US" altLang="zh-CN" dirty="0"/>
              <a:t>BPPV</a:t>
            </a:r>
            <a:r>
              <a:rPr lang="zh-CN" altLang="en-US" dirty="0"/>
              <a:t>和梅尼埃病。前庭神经炎（</a:t>
            </a:r>
            <a:r>
              <a:rPr lang="en-US" altLang="zh-CN" dirty="0"/>
              <a:t>vestibular neuritis</a:t>
            </a:r>
            <a:r>
              <a:rPr lang="zh-CN" altLang="en-US" dirty="0"/>
              <a:t>，</a:t>
            </a:r>
            <a:r>
              <a:rPr lang="en-US" altLang="zh-CN" dirty="0"/>
              <a:t>VN)</a:t>
            </a:r>
            <a:r>
              <a:rPr lang="zh-CN" altLang="en-US" dirty="0"/>
              <a:t>是指一侧前庭神经急性损害后出现的，临床表现为急性、持续性眩晕，伴恶心、呕吐和不稳，易向患侧倾倒等症状的一种急性前庭综合征，是临床常见的急性外周性眩晕疾病。</a:t>
            </a:r>
            <a:endParaRPr lang="en-US" altLang="zh-CN" dirty="0"/>
          </a:p>
          <a:p>
            <a:r>
              <a:rPr lang="zh-CN" altLang="en-US" dirty="0"/>
              <a:t>由于前庭神经炎的诊断标准迄今尚未统一，目前尚无有效的最新流行病学研究</a:t>
            </a:r>
          </a:p>
          <a:p>
            <a:r>
              <a:rPr lang="zh-CN" altLang="en-US" dirty="0"/>
              <a:t>据报道，前庭神经炎年发病率为</a:t>
            </a:r>
            <a:r>
              <a:rPr lang="en-US" altLang="zh-CN" dirty="0"/>
              <a:t>3.5~15.5</a:t>
            </a:r>
            <a:r>
              <a:rPr lang="zh-CN" altLang="en-US" dirty="0"/>
              <a:t>例</a:t>
            </a:r>
            <a:r>
              <a:rPr lang="en-US" altLang="zh-CN" dirty="0"/>
              <a:t>/10</a:t>
            </a:r>
            <a:r>
              <a:rPr lang="zh-CN" altLang="en-US" dirty="0"/>
              <a:t>万人</a:t>
            </a:r>
          </a:p>
          <a:p>
            <a:r>
              <a:rPr lang="zh-CN" altLang="en-US" dirty="0"/>
              <a:t>在超过</a:t>
            </a:r>
            <a:r>
              <a:rPr lang="en-US" altLang="zh-CN" dirty="0"/>
              <a:t>36000</a:t>
            </a:r>
            <a:r>
              <a:rPr lang="zh-CN" altLang="en-US" dirty="0"/>
              <a:t>名接受标准化评估的患者中，前庭神经炎是眩晕</a:t>
            </a:r>
            <a:r>
              <a:rPr lang="en-US" altLang="zh-CN" dirty="0"/>
              <a:t>/</a:t>
            </a:r>
            <a:r>
              <a:rPr lang="zh-CN" altLang="en-US" dirty="0"/>
              <a:t>头晕的第</a:t>
            </a:r>
            <a:r>
              <a:rPr lang="en-US" altLang="zh-CN" dirty="0"/>
              <a:t>6</a:t>
            </a:r>
            <a:r>
              <a:rPr lang="zh-CN" altLang="en-US" dirty="0"/>
              <a:t>大常见原因，也是外周前庭疾病的第</a:t>
            </a:r>
            <a:r>
              <a:rPr lang="en-US" altLang="zh-CN" dirty="0"/>
              <a:t>3</a:t>
            </a:r>
            <a:r>
              <a:rPr lang="zh-CN" altLang="en-US" dirty="0"/>
              <a:t>大常见原因（</a:t>
            </a:r>
            <a:r>
              <a:rPr lang="en-US" altLang="zh-CN" dirty="0"/>
              <a:t>BPPV</a:t>
            </a:r>
            <a:r>
              <a:rPr lang="zh-CN" altLang="en-US" dirty="0"/>
              <a:t>排名第一，梅尼埃病第二</a:t>
            </a:r>
            <a:r>
              <a:rPr lang="en-US" altLang="zh-CN" dirty="0"/>
              <a:t>)</a:t>
            </a:r>
            <a:r>
              <a:rPr lang="zh-CN" altLang="en-US" dirty="0"/>
              <a:t>。</a:t>
            </a:r>
            <a:endParaRPr lang="en-US" altLang="zh-CN" dirty="0"/>
          </a:p>
          <a:p>
            <a:endParaRPr lang="zh-CN" altLang="en-US" dirty="0"/>
          </a:p>
        </p:txBody>
      </p:sp>
      <p:sp>
        <p:nvSpPr>
          <p:cNvPr id="4" name="灯片编号占位符 3"/>
          <p:cNvSpPr>
            <a:spLocks noGrp="1"/>
          </p:cNvSpPr>
          <p:nvPr>
            <p:ph type="sldNum" sz="quarter" idx="5"/>
          </p:nvPr>
        </p:nvSpPr>
        <p:spPr/>
        <p:txBody>
          <a:bodyPr/>
          <a:lstStyle/>
          <a:p>
            <a:fld id="{ADBD1CBD-7FEA-4B57-B04F-0C80C9FE34EE}" type="slidenum">
              <a:rPr lang="zh-CN" altLang="en-US" smtClean="0"/>
              <a:t>6</a:t>
            </a:fld>
            <a:endParaRPr lang="zh-CN" altLang="en-US"/>
          </a:p>
        </p:txBody>
      </p:sp>
    </p:spTree>
    <p:extLst>
      <p:ext uri="{BB962C8B-B14F-4D97-AF65-F5344CB8AC3E}">
        <p14:creationId xmlns:p14="http://schemas.microsoft.com/office/powerpoint/2010/main" val="17308234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前庭神经炎的病因及发病机制仍不甚清楚，目前推断主要包括三点：</a:t>
            </a: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第一点是病毒感染与免疫和炎症反应，</a:t>
            </a:r>
            <a:r>
              <a:rPr lang="en-US" altLang="zh-CN" dirty="0"/>
              <a:t>9%</a:t>
            </a:r>
            <a:r>
              <a:rPr lang="zh-CN" altLang="en-US" dirty="0"/>
              <a:t>的</a:t>
            </a:r>
            <a:r>
              <a:rPr lang="en-US" altLang="zh-CN" dirty="0"/>
              <a:t>VN</a:t>
            </a:r>
            <a:r>
              <a:rPr lang="zh-CN" altLang="en-US" dirty="0"/>
              <a:t>患者有水痘、带状疱疹病毒或</a:t>
            </a:r>
            <a:r>
              <a:rPr lang="en-US" altLang="zh-CN" dirty="0"/>
              <a:t>1</a:t>
            </a:r>
            <a:r>
              <a:rPr lang="zh-CN" altLang="en-US" dirty="0"/>
              <a:t>型单纯疱疹病毒感染的病史，</a:t>
            </a:r>
            <a:r>
              <a:rPr lang="en-US" altLang="zh-CN" dirty="0"/>
              <a:t>53%</a:t>
            </a:r>
            <a:r>
              <a:rPr lang="zh-CN" altLang="en-US" dirty="0"/>
              <a:t>的患者单纯疱疹病毒</a:t>
            </a:r>
            <a:r>
              <a:rPr lang="en-US" altLang="zh-CN" dirty="0"/>
              <a:t>IgG</a:t>
            </a:r>
            <a:r>
              <a:rPr lang="zh-CN" altLang="en-US" dirty="0"/>
              <a:t>抗体呈阳性。</a:t>
            </a:r>
            <a:r>
              <a:rPr lang="zh-CN" altLang="en-US" sz="1200" dirty="0">
                <a:cs typeface="+mn-ea"/>
                <a:sym typeface="+mn-lt"/>
              </a:rPr>
              <a:t>尽管病毒感染被认为是该病最可能的病因，但目前证据尚不够充分。此外，也可能存在其他致病因素。</a:t>
            </a:r>
            <a:endParaRPr lang="en-US" altLang="zh-CN" sz="1200" dirty="0">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cs typeface="+mn-ea"/>
                <a:sym typeface="+mn-lt"/>
              </a:rPr>
              <a:t>第二点是血管因素，</a:t>
            </a:r>
            <a:r>
              <a:rPr lang="en-US" altLang="zh-CN" sz="1200" dirty="0">
                <a:cs typeface="+mn-ea"/>
                <a:sym typeface="+mn-lt"/>
              </a:rPr>
              <a:t>VN</a:t>
            </a:r>
            <a:r>
              <a:rPr lang="zh-CN" altLang="en-US" sz="1200" dirty="0">
                <a:cs typeface="+mn-ea"/>
                <a:sym typeface="+mn-lt"/>
              </a:rPr>
              <a:t>患者心血管病患病率明显高于正常人，</a:t>
            </a:r>
            <a:r>
              <a:rPr lang="en-US" altLang="zh-CN" sz="1200" dirty="0">
                <a:cs typeface="+mn-ea"/>
                <a:sym typeface="+mn-lt"/>
              </a:rPr>
              <a:t>VN</a:t>
            </a:r>
            <a:r>
              <a:rPr lang="zh-CN" altLang="en-US" sz="1200" dirty="0">
                <a:cs typeface="+mn-ea"/>
                <a:sym typeface="+mn-lt"/>
              </a:rPr>
              <a:t>症状和体征也可由前庭动脉梗死所致，且前庭上动脉较前庭下动脉更易发生梗死。</a:t>
            </a:r>
            <a:endParaRPr lang="en-US" altLang="zh-CN" sz="1200" dirty="0">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cs typeface="+mn-ea"/>
                <a:sym typeface="+mn-lt"/>
              </a:rPr>
              <a:t>第三点是解剖因素，前庭神经穿行于骨管之中，且管内骨较多，这些解剖因素也可能为该病的罹患因素。</a:t>
            </a:r>
          </a:p>
          <a:p>
            <a:endParaRPr lang="zh-CN" altLang="en-US" dirty="0"/>
          </a:p>
        </p:txBody>
      </p:sp>
      <p:sp>
        <p:nvSpPr>
          <p:cNvPr id="4" name="灯片编号占位符 3"/>
          <p:cNvSpPr>
            <a:spLocks noGrp="1"/>
          </p:cNvSpPr>
          <p:nvPr>
            <p:ph type="sldNum" sz="quarter" idx="5"/>
          </p:nvPr>
        </p:nvSpPr>
        <p:spPr/>
        <p:txBody>
          <a:bodyPr/>
          <a:lstStyle/>
          <a:p>
            <a:fld id="{ADBD1CBD-7FEA-4B57-B04F-0C80C9FE34EE}" type="slidenum">
              <a:rPr lang="zh-CN" altLang="en-US" smtClean="0"/>
              <a:t>7</a:t>
            </a:fld>
            <a:endParaRPr lang="zh-CN" altLang="en-US"/>
          </a:p>
        </p:txBody>
      </p:sp>
    </p:spTree>
    <p:extLst>
      <p:ext uri="{BB962C8B-B14F-4D97-AF65-F5344CB8AC3E}">
        <p14:creationId xmlns:p14="http://schemas.microsoft.com/office/powerpoint/2010/main" val="23142858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前庭神经炎易与多种疾病混淆，准确的诊断和鉴别诊断至关重要。</a:t>
            </a:r>
            <a:endParaRPr lang="en-US" altLang="zh-CN" dirty="0"/>
          </a:p>
          <a:p>
            <a:r>
              <a:rPr lang="en-US" altLang="zh-CN" dirty="0"/>
              <a:t>《</a:t>
            </a:r>
            <a:r>
              <a:rPr lang="zh-CN" altLang="en-US" dirty="0"/>
              <a:t>前庭神经炎诊治多学科专家共识</a:t>
            </a:r>
            <a:r>
              <a:rPr lang="en-US" altLang="zh-CN" dirty="0"/>
              <a:t>》</a:t>
            </a:r>
            <a:r>
              <a:rPr lang="zh-CN" altLang="en-US" dirty="0"/>
              <a:t>指出</a:t>
            </a:r>
            <a:r>
              <a:rPr lang="en-US" altLang="zh-CN" dirty="0"/>
              <a:t>VN </a:t>
            </a:r>
            <a:r>
              <a:rPr lang="zh-CN" altLang="en-US" dirty="0"/>
              <a:t>是一种临床常见的急性前庭综合征，由于现有基础研究有限、循证医学证据缺乏、检查技术手段有限， </a:t>
            </a:r>
            <a:r>
              <a:rPr lang="en-US" altLang="zh-CN" dirty="0"/>
              <a:t>VN </a:t>
            </a:r>
            <a:r>
              <a:rPr lang="zh-CN" altLang="en-US" dirty="0"/>
              <a:t>的诊断治疗缺乏统一、规范化的标准。患者在急性期常未能得到及时有效的诊断治疗，导致预后不良。</a:t>
            </a:r>
            <a:r>
              <a:rPr lang="en-US" altLang="zh-CN" dirty="0"/>
              <a:t>VN </a:t>
            </a:r>
            <a:r>
              <a:rPr lang="zh-CN" altLang="en-US" dirty="0"/>
              <a:t>本质上是一个排他性诊断。</a:t>
            </a:r>
            <a:endParaRPr lang="en-US" altLang="zh-CN" dirty="0"/>
          </a:p>
          <a:p>
            <a:r>
              <a:rPr lang="zh-CN" altLang="en-US" dirty="0"/>
              <a:t>临床诊断 </a:t>
            </a:r>
            <a:r>
              <a:rPr lang="en-US" altLang="zh-CN" dirty="0"/>
              <a:t>VN </a:t>
            </a:r>
            <a:r>
              <a:rPr lang="zh-CN" altLang="en-US" dirty="0"/>
              <a:t>时务必注意鉴别一些累及中枢前庭系统的疾病，尤其是后循环梗死、伴眩晕的突发性耳聋、迷路炎以及发作性前庭疾病的首次发作如前庭性偏头痛等。</a:t>
            </a:r>
            <a:r>
              <a:rPr lang="en-US" altLang="zh-CN" dirty="0"/>
              <a:t>VN</a:t>
            </a:r>
            <a:r>
              <a:rPr lang="zh-CN" altLang="en-US" dirty="0"/>
              <a:t>还需与其他外周性眩晕疾病相鉴别，许多外周前庭疾病也可表现出</a:t>
            </a:r>
            <a:r>
              <a:rPr lang="en-US" altLang="zh-CN" dirty="0"/>
              <a:t>VN</a:t>
            </a:r>
            <a:r>
              <a:rPr lang="zh-CN" altLang="en-US" dirty="0"/>
              <a:t>类似的症状和体征。</a:t>
            </a:r>
          </a:p>
          <a:p>
            <a:endParaRPr lang="zh-CN" altLang="en-US" dirty="0"/>
          </a:p>
        </p:txBody>
      </p:sp>
      <p:sp>
        <p:nvSpPr>
          <p:cNvPr id="4" name="灯片编号占位符 3"/>
          <p:cNvSpPr>
            <a:spLocks noGrp="1"/>
          </p:cNvSpPr>
          <p:nvPr>
            <p:ph type="sldNum" sz="quarter" idx="5"/>
          </p:nvPr>
        </p:nvSpPr>
        <p:spPr/>
        <p:txBody>
          <a:bodyPr/>
          <a:lstStyle/>
          <a:p>
            <a:fld id="{ADBD1CBD-7FEA-4B57-B04F-0C80C9FE34EE}" type="slidenum">
              <a:rPr lang="zh-CN" altLang="en-US" smtClean="0"/>
              <a:t>8</a:t>
            </a:fld>
            <a:endParaRPr lang="zh-CN" altLang="en-US"/>
          </a:p>
        </p:txBody>
      </p:sp>
    </p:spTree>
    <p:extLst>
      <p:ext uri="{BB962C8B-B14F-4D97-AF65-F5344CB8AC3E}">
        <p14:creationId xmlns:p14="http://schemas.microsoft.com/office/powerpoint/2010/main" val="25993436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接下来我们分享前庭神经炎的诊断思路。</a:t>
            </a:r>
          </a:p>
          <a:p>
            <a:endParaRPr lang="zh-CN" altLang="en-US" dirty="0"/>
          </a:p>
        </p:txBody>
      </p:sp>
      <p:sp>
        <p:nvSpPr>
          <p:cNvPr id="4" name="灯片编号占位符 3"/>
          <p:cNvSpPr>
            <a:spLocks noGrp="1"/>
          </p:cNvSpPr>
          <p:nvPr>
            <p:ph type="sldNum" sz="quarter" idx="5"/>
          </p:nvPr>
        </p:nvSpPr>
        <p:spPr/>
        <p:txBody>
          <a:bodyPr/>
          <a:lstStyle/>
          <a:p>
            <a:fld id="{ADBD1CBD-7FEA-4B57-B04F-0C80C9FE34EE}" type="slidenum">
              <a:rPr lang="zh-CN" altLang="en-US" smtClean="0"/>
              <a:t>9</a:t>
            </a:fld>
            <a:endParaRPr lang="zh-CN" altLang="en-US"/>
          </a:p>
        </p:txBody>
      </p:sp>
    </p:spTree>
    <p:extLst>
      <p:ext uri="{BB962C8B-B14F-4D97-AF65-F5344CB8AC3E}">
        <p14:creationId xmlns:p14="http://schemas.microsoft.com/office/powerpoint/2010/main" val="293584268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image" Target="../media/image2.jpeg"/></Relationships>
</file>

<file path=ppt/slideLayouts/_rels/slideLayout25.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4.xml"/><Relationship Id="rId1" Type="http://schemas.openxmlformats.org/officeDocument/2006/relationships/tags" Target="../tags/tag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F50F24FF-340D-410C-85BD-DF739F964ABB}" type="datetimeFigureOut">
              <a:rPr lang="zh-CN" altLang="en-US" smtClean="0"/>
              <a:t>2025/9/11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E61F2E-9FA4-4DD0-85EF-1B81FA4B5E4D}" type="slidenum">
              <a:rPr lang="zh-CN" altLang="en-US" smtClean="0"/>
              <a:t>‹#›</a:t>
            </a:fld>
            <a:endParaRPr lang="zh-CN" altLang="en-US"/>
          </a:p>
        </p:txBody>
      </p:sp>
      <p:pic>
        <p:nvPicPr>
          <p:cNvPr id="8" name="图片 7" descr="图示&#10;&#10;AI 生成的内容可能不正确。"/>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50F24FF-340D-410C-85BD-DF739F964ABB}" type="datetimeFigureOut">
              <a:rPr lang="zh-CN" altLang="en-US" smtClean="0"/>
              <a:t>2025/9/11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E61F2E-9FA4-4DD0-85EF-1B81FA4B5E4D}"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50F24FF-340D-410C-85BD-DF739F964ABB}" type="datetimeFigureOut">
              <a:rPr lang="zh-CN" altLang="en-US" smtClean="0"/>
              <a:t>2025/9/11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E61F2E-9FA4-4DD0-85EF-1B81FA4B5E4D}"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8" name="图片 7" descr="图示&#10;&#10;AI 生成的内容可能不正确。">
            <a:extLst>
              <a:ext uri="{FF2B5EF4-FFF2-40B4-BE49-F238E27FC236}">
                <a16:creationId xmlns:a16="http://schemas.microsoft.com/office/drawing/2014/main" id="{665A7732-7DB2-7CC5-CA17-0F75ABEFF32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524000" y="1122363"/>
            <a:ext cx="9144000" cy="2387600"/>
          </a:xfrm>
        </p:spPr>
        <p:txBody>
          <a:bodyPr anchor="b"/>
          <a:lstStyle>
            <a:lvl1pPr algn="ctr">
              <a:defRPr sz="6000">
                <a:latin typeface="微软雅黑" panose="020B0503020204020204" pitchFamily="34" charset="-122"/>
                <a:ea typeface="微软雅黑" panose="020B0503020204020204" pitchFamily="34" charset="-122"/>
              </a:defRPr>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lvl1pPr>
              <a:defRPr>
                <a:latin typeface="微软雅黑" panose="020B0503020204020204" pitchFamily="34" charset="-122"/>
                <a:ea typeface="微软雅黑" panose="020B0503020204020204" pitchFamily="34" charset="-122"/>
              </a:defRPr>
            </a:lvl1pPr>
          </a:lstStyle>
          <a:p>
            <a:fld id="{C764DE79-268F-4C1A-8933-263129D2AF90}" type="datetimeFigureOut">
              <a:rPr lang="en-US" smtClean="0"/>
              <a:pPr/>
              <a:t>9/11/2025</a:t>
            </a:fld>
            <a:endParaRPr lang="en-US" dirty="0"/>
          </a:p>
        </p:txBody>
      </p:sp>
      <p:sp>
        <p:nvSpPr>
          <p:cNvPr id="5" name="Footer Placeholder 4"/>
          <p:cNvSpPr>
            <a:spLocks noGrp="1"/>
          </p:cNvSpPr>
          <p:nvPr>
            <p:ph type="ftr" sz="quarter" idx="11"/>
          </p:nvPr>
        </p:nvSpPr>
        <p:spPr/>
        <p:txBody>
          <a:bodyPr/>
          <a:lstStyle>
            <a:lvl1pPr>
              <a:defRPr>
                <a:latin typeface="微软雅黑" panose="020B0503020204020204" pitchFamily="34" charset="-122"/>
                <a:ea typeface="微软雅黑" panose="020B0503020204020204" pitchFamily="34" charset="-122"/>
              </a:defRPr>
            </a:lvl1pPr>
          </a:lstStyle>
          <a:p>
            <a:endParaRPr lang="en-US" dirty="0"/>
          </a:p>
        </p:txBody>
      </p:sp>
      <p:sp>
        <p:nvSpPr>
          <p:cNvPr id="6" name="Slide Number Placeholder 5"/>
          <p:cNvSpPr>
            <a:spLocks noGrp="1"/>
          </p:cNvSpPr>
          <p:nvPr>
            <p:ph type="sldNum" sz="quarter" idx="12"/>
          </p:nvPr>
        </p:nvSpPr>
        <p:spPr/>
        <p:txBody>
          <a:bodyPr/>
          <a:lstStyle>
            <a:lvl1pPr>
              <a:defRPr>
                <a:latin typeface="微软雅黑" panose="020B0503020204020204" pitchFamily="34" charset="-122"/>
                <a:ea typeface="微软雅黑" panose="020B0503020204020204" pitchFamily="34" charset="-122"/>
              </a:defRPr>
            </a:lvl1pPr>
          </a:lstStyle>
          <a:p>
            <a:fld id="{48F63A3B-78C7-47BE-AE5E-E10140E04643}" type="slidenum">
              <a:rPr lang="en-US" smtClean="0"/>
              <a:pPr/>
              <a:t>‹#›</a:t>
            </a:fld>
            <a:endParaRPr lang="en-US" dirty="0"/>
          </a:p>
        </p:txBody>
      </p:sp>
      <p:grpSp>
        <p:nvGrpSpPr>
          <p:cNvPr id="7" name="组合 6">
            <a:extLst>
              <a:ext uri="{FF2B5EF4-FFF2-40B4-BE49-F238E27FC236}">
                <a16:creationId xmlns:a16="http://schemas.microsoft.com/office/drawing/2014/main" id="{F42DC831-D4C7-E746-F6E4-8F18F9970EEC}"/>
              </a:ext>
            </a:extLst>
          </p:cNvPr>
          <p:cNvGrpSpPr/>
          <p:nvPr userDrawn="1"/>
        </p:nvGrpSpPr>
        <p:grpSpPr>
          <a:xfrm>
            <a:off x="-921424" y="0"/>
            <a:ext cx="761154" cy="1635327"/>
            <a:chOff x="-921424" y="2938155"/>
            <a:chExt cx="761154" cy="1635327"/>
          </a:xfrm>
        </p:grpSpPr>
        <p:sp>
          <p:nvSpPr>
            <p:cNvPr id="9" name="矩形 8">
              <a:extLst>
                <a:ext uri="{FF2B5EF4-FFF2-40B4-BE49-F238E27FC236}">
                  <a16:creationId xmlns:a16="http://schemas.microsoft.com/office/drawing/2014/main" id="{A2A1E1FD-86C7-D7F1-9D05-D004F22EB2B9}"/>
                </a:ext>
              </a:extLst>
            </p:cNvPr>
            <p:cNvSpPr/>
            <p:nvPr userDrawn="1"/>
          </p:nvSpPr>
          <p:spPr>
            <a:xfrm>
              <a:off x="-921424" y="4253424"/>
              <a:ext cx="761154" cy="320058"/>
            </a:xfrm>
            <a:prstGeom prst="rect">
              <a:avLst/>
            </a:prstGeom>
            <a:solidFill>
              <a:srgbClr val="D9D9D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1" name="矩形 10">
              <a:extLst>
                <a:ext uri="{FF2B5EF4-FFF2-40B4-BE49-F238E27FC236}">
                  <a16:creationId xmlns:a16="http://schemas.microsoft.com/office/drawing/2014/main" id="{D96BE1BB-AB9D-3E64-5545-BAAC82610293}"/>
                </a:ext>
              </a:extLst>
            </p:cNvPr>
            <p:cNvSpPr/>
            <p:nvPr userDrawn="1"/>
          </p:nvSpPr>
          <p:spPr>
            <a:xfrm>
              <a:off x="-921424" y="2938155"/>
              <a:ext cx="761154" cy="320058"/>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 name="矩形 11">
              <a:extLst>
                <a:ext uri="{FF2B5EF4-FFF2-40B4-BE49-F238E27FC236}">
                  <a16:creationId xmlns:a16="http://schemas.microsoft.com/office/drawing/2014/main" id="{7C27D59F-800B-19F7-6CEA-B1365C86F13D}"/>
                </a:ext>
              </a:extLst>
            </p:cNvPr>
            <p:cNvSpPr/>
            <p:nvPr userDrawn="1"/>
          </p:nvSpPr>
          <p:spPr>
            <a:xfrm>
              <a:off x="-921424" y="3376578"/>
              <a:ext cx="761154" cy="320058"/>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矩形 14">
              <a:extLst>
                <a:ext uri="{FF2B5EF4-FFF2-40B4-BE49-F238E27FC236}">
                  <a16:creationId xmlns:a16="http://schemas.microsoft.com/office/drawing/2014/main" id="{2B727F95-3569-AFE4-D1F6-02D48C0BC6EA}"/>
                </a:ext>
              </a:extLst>
            </p:cNvPr>
            <p:cNvSpPr/>
            <p:nvPr userDrawn="1"/>
          </p:nvSpPr>
          <p:spPr>
            <a:xfrm>
              <a:off x="-921424" y="3815001"/>
              <a:ext cx="761154" cy="320058"/>
            </a:xfrm>
            <a:prstGeom prst="rect">
              <a:avLst/>
            </a:prstGeom>
            <a:solidFill>
              <a:srgbClr val="A6A6A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0936268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l">
              <a:defRPr sz="6000"/>
            </a:lvl1pPr>
          </a:lstStyle>
          <a:p>
            <a:r>
              <a:rPr lang="zh-CN" altLang="en-US" dirty="0"/>
              <a:t>单击此处编辑母版标题样式</a:t>
            </a:r>
            <a:endParaRPr lang="en-US" dirty="0"/>
          </a:p>
        </p:txBody>
      </p:sp>
      <p:sp>
        <p:nvSpPr>
          <p:cNvPr id="3" name="Subtitle 2"/>
          <p:cNvSpPr>
            <a:spLocks noGrp="1"/>
          </p:cNvSpPr>
          <p:nvPr>
            <p:ph type="subTitle" idx="1"/>
          </p:nvPr>
        </p:nvSpPr>
        <p:spPr>
          <a:xfrm>
            <a:off x="1524000" y="4293096"/>
            <a:ext cx="9144000" cy="964704"/>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9/11/2025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3238026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9/11/2025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8664705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C764DE79-268F-4C1A-8933-263129D2AF90}" type="datetimeFigureOut">
              <a:rPr lang="en-US" dirty="0"/>
              <a:t>9/11/2025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41805884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dirty="0"/>
              <a:t>9/11/2025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2757830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dirty="0"/>
              <a:t>9/11/2025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084537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dirty="0"/>
              <a:t>9/11/2025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412013274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9/11/2025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7718540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50F24FF-340D-410C-85BD-DF739F964ABB}" type="datetimeFigureOut">
              <a:rPr lang="zh-CN" altLang="en-US" smtClean="0"/>
              <a:t>2025/9/11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E61F2E-9FA4-4DD0-85EF-1B81FA4B5E4D}" type="slidenum">
              <a:rPr lang="zh-CN" altLang="en-US" smtClean="0"/>
              <a:t>‹#›</a:t>
            </a:fld>
            <a:endParaRPr lang="zh-CN" altLang="en-US"/>
          </a:p>
        </p:txBody>
      </p:sp>
      <p:pic>
        <p:nvPicPr>
          <p:cNvPr id="8" name="图片 7" descr="电脑屏幕的照片&#10;&#10;AI 生成的内容可能不正确。"/>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内容占位符 8"/>
          <p:cNvSpPr>
            <a:spLocks noGrp="1"/>
          </p:cNvSpPr>
          <p:nvPr>
            <p:ph sz="quarter" idx="13"/>
          </p:nvPr>
        </p:nvSpPr>
        <p:spPr>
          <a:xfrm>
            <a:off x="839788" y="6451600"/>
            <a:ext cx="10336213" cy="406400"/>
          </a:xfrm>
        </p:spPr>
        <p:txBody>
          <a:bodyPr>
            <a:normAutofit/>
          </a:bodyPr>
          <a:lstStyle>
            <a:lvl1pPr marL="0" indent="0">
              <a:lnSpc>
                <a:spcPct val="100000"/>
              </a:lnSpc>
              <a:spcBef>
                <a:spcPts val="0"/>
              </a:spcBef>
              <a:buFontTx/>
              <a:buNone/>
              <a:defRPr sz="1000"/>
            </a:lvl1pPr>
            <a:lvl2pPr marL="457200" indent="0">
              <a:lnSpc>
                <a:spcPct val="100000"/>
              </a:lnSpc>
              <a:spcBef>
                <a:spcPts val="0"/>
              </a:spcBef>
              <a:buFontTx/>
              <a:buNone/>
              <a:defRPr sz="1000"/>
            </a:lvl2pPr>
          </a:lstStyle>
          <a:p>
            <a:pPr lvl="0"/>
            <a:r>
              <a:rPr lang="zh-CN" altLang="en-US" dirty="0"/>
              <a:t>单击此处编辑母版文本样式</a:t>
            </a:r>
          </a:p>
          <a:p>
            <a:pPr lvl="1"/>
            <a:endParaRPr lang="zh-CN" alt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C764DE79-268F-4C1A-8933-263129D2AF90}" type="datetimeFigureOut">
              <a:rPr lang="en-US" dirty="0"/>
              <a:t>9/11/2025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624577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C764DE79-268F-4C1A-8933-263129D2AF90}" type="datetimeFigureOut">
              <a:rPr lang="en-US" dirty="0"/>
              <a:t>9/11/2025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18533376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9/11/2025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21945996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9/11/2025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19369068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pic>
        <p:nvPicPr>
          <p:cNvPr id="10" name="图片 9" descr="电脑屏幕的照片&#10;&#10;AI 生成的内容可能不正确。">
            <a:extLst>
              <a:ext uri="{FF2B5EF4-FFF2-40B4-BE49-F238E27FC236}">
                <a16:creationId xmlns:a16="http://schemas.microsoft.com/office/drawing/2014/main" id="{2001BA74-34F9-D849-0C0F-1B047A5A837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1"/>
            </p:custDataLst>
          </p:nvPr>
        </p:nvSpPr>
        <p:spPr>
          <a:xfrm>
            <a:off x="838200" y="300630"/>
            <a:ext cx="10515139" cy="464074"/>
          </a:xfrm>
          <a:prstGeom prst="rect">
            <a:avLst/>
          </a:prstGeom>
        </p:spPr>
        <p:txBody>
          <a:bodyPr anchor="ctr">
            <a:noAutofit/>
          </a:bodyPr>
          <a:lstStyle>
            <a:lvl1pPr>
              <a:defRPr sz="2800" b="1">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dirty="0"/>
              <a:t>单击此处编辑母版标题样式</a:t>
            </a:r>
          </a:p>
        </p:txBody>
      </p:sp>
      <p:sp>
        <p:nvSpPr>
          <p:cNvPr id="5" name="灯片编号占位符 5"/>
          <p:cNvSpPr>
            <a:spLocks noGrp="1"/>
          </p:cNvSpPr>
          <p:nvPr>
            <p:ph type="sldNum" sz="quarter" idx="12"/>
            <p:custDataLst>
              <p:tags r:id="rId2"/>
            </p:custDataLst>
          </p:nvPr>
        </p:nvSpPr>
        <p:spPr>
          <a:xfrm>
            <a:off x="8610600" y="6356351"/>
            <a:ext cx="2743200" cy="365125"/>
          </a:xfrm>
          <a:prstGeom prst="rect">
            <a:avLst/>
          </a:prstGeom>
        </p:spPr>
        <p:txBody>
          <a:bodyPr/>
          <a:lstStyle>
            <a:lvl1pPr>
              <a:defRPr>
                <a:latin typeface="微软雅黑" panose="020B0503020204020204" pitchFamily="34" charset="-122"/>
                <a:ea typeface="微软雅黑" panose="020B0503020204020204" pitchFamily="34" charset="-122"/>
                <a:cs typeface="Arial" panose="020B0604020202020204" pitchFamily="34" charset="0"/>
              </a:defRPr>
            </a:lvl1pPr>
          </a:lstStyle>
          <a:p>
            <a:fld id="{1468FCAE-9B70-4E1D-8DB2-03D57AE0542F}" type="slidenum">
              <a:rPr lang="zh-CN" altLang="en-US" smtClean="0"/>
              <a:pPr/>
              <a:t>‹#›</a:t>
            </a:fld>
            <a:endParaRPr lang="zh-CN" altLang="en-US"/>
          </a:p>
        </p:txBody>
      </p:sp>
      <p:sp>
        <p:nvSpPr>
          <p:cNvPr id="8" name="文本占位符 7">
            <a:extLst>
              <a:ext uri="{FF2B5EF4-FFF2-40B4-BE49-F238E27FC236}">
                <a16:creationId xmlns:a16="http://schemas.microsoft.com/office/drawing/2014/main" id="{69C75423-DF70-4524-8E5B-0687A66AB1C5}"/>
              </a:ext>
            </a:extLst>
          </p:cNvPr>
          <p:cNvSpPr>
            <a:spLocks noGrp="1"/>
          </p:cNvSpPr>
          <p:nvPr>
            <p:ph type="body" sz="quarter" idx="13"/>
          </p:nvPr>
        </p:nvSpPr>
        <p:spPr>
          <a:xfrm>
            <a:off x="838200" y="1052736"/>
            <a:ext cx="10515600" cy="4680519"/>
          </a:xfrm>
          <a:prstGeom prst="rect">
            <a:avLst/>
          </a:prstGeom>
        </p:spPr>
        <p:txBody>
          <a:bodyPr/>
          <a:lstStyle>
            <a:lvl1pPr>
              <a:lnSpc>
                <a:spcPct val="120000"/>
              </a:lnSpc>
              <a:spcBef>
                <a:spcPts val="0"/>
              </a:spcBef>
              <a:defRPr sz="1600">
                <a:latin typeface="微软雅黑" panose="020B0503020204020204" pitchFamily="34" charset="-122"/>
                <a:ea typeface="微软雅黑" panose="020B0503020204020204" pitchFamily="34" charset="-122"/>
                <a:cs typeface="Arial" panose="020B0604020202020204" pitchFamily="34" charset="0"/>
              </a:defRPr>
            </a:lvl1pPr>
            <a:lvl2pPr>
              <a:lnSpc>
                <a:spcPct val="120000"/>
              </a:lnSpc>
              <a:spcBef>
                <a:spcPts val="0"/>
              </a:spcBef>
              <a:defRPr sz="1400">
                <a:latin typeface="微软雅黑" panose="020B0503020204020204" pitchFamily="34" charset="-122"/>
                <a:ea typeface="微软雅黑" panose="020B0503020204020204" pitchFamily="34" charset="-122"/>
                <a:cs typeface="Arial" panose="020B0604020202020204" pitchFamily="34" charset="0"/>
              </a:defRPr>
            </a:lvl2pPr>
            <a:lvl3pPr>
              <a:lnSpc>
                <a:spcPct val="120000"/>
              </a:lnSpc>
              <a:spcBef>
                <a:spcPts val="0"/>
              </a:spcBef>
              <a:defRPr sz="1200">
                <a:latin typeface="微软雅黑" panose="020B0503020204020204" pitchFamily="34" charset="-122"/>
                <a:ea typeface="微软雅黑" panose="020B0503020204020204" pitchFamily="34" charset="-122"/>
                <a:cs typeface="Arial" panose="020B0604020202020204" pitchFamily="34" charset="0"/>
              </a:defRPr>
            </a:lvl3pPr>
            <a:lvl4pPr>
              <a:lnSpc>
                <a:spcPct val="120000"/>
              </a:lnSpc>
              <a:spcBef>
                <a:spcPts val="0"/>
              </a:spcBef>
              <a:defRPr sz="1100">
                <a:latin typeface="微软雅黑" panose="020B0503020204020204" pitchFamily="34" charset="-122"/>
                <a:ea typeface="微软雅黑" panose="020B0503020204020204" pitchFamily="34" charset="-122"/>
                <a:cs typeface="Arial" panose="020B0604020202020204" pitchFamily="34" charset="0"/>
              </a:defRPr>
            </a:lvl4pPr>
            <a:lvl5pPr>
              <a:lnSpc>
                <a:spcPct val="120000"/>
              </a:lnSpc>
              <a:spcBef>
                <a:spcPts val="0"/>
              </a:spcBef>
              <a:defRPr sz="1100">
                <a:latin typeface="微软雅黑" panose="020B0503020204020204" pitchFamily="34" charset="-122"/>
                <a:ea typeface="微软雅黑" panose="020B0503020204020204" pitchFamily="34" charset="-122"/>
                <a:cs typeface="Arial" panose="020B0604020202020204" pitchFamily="34" charset="0"/>
              </a:defRPr>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12" name="内容占位符 11">
            <a:extLst>
              <a:ext uri="{FF2B5EF4-FFF2-40B4-BE49-F238E27FC236}">
                <a16:creationId xmlns:a16="http://schemas.microsoft.com/office/drawing/2014/main" id="{DA386394-94F3-6002-19C9-F8D66FEB0932}"/>
              </a:ext>
            </a:extLst>
          </p:cNvPr>
          <p:cNvSpPr>
            <a:spLocks noGrp="1"/>
          </p:cNvSpPr>
          <p:nvPr>
            <p:ph sz="quarter" idx="14"/>
          </p:nvPr>
        </p:nvSpPr>
        <p:spPr>
          <a:xfrm>
            <a:off x="2328671" y="6021288"/>
            <a:ext cx="9024667" cy="700187"/>
          </a:xfrm>
          <a:prstGeom prst="rect">
            <a:avLst/>
          </a:prstGeom>
        </p:spPr>
        <p:txBody>
          <a:bodyPr anchor="b"/>
          <a:lstStyle>
            <a:lvl1pPr marL="0" indent="0">
              <a:lnSpc>
                <a:spcPct val="100000"/>
              </a:lnSpc>
              <a:spcBef>
                <a:spcPts val="0"/>
              </a:spcBef>
              <a:buNone/>
              <a:defRPr sz="7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457200" indent="0">
              <a:buNone/>
              <a:defRPr sz="800"/>
            </a:lvl2pPr>
            <a:lvl3pPr>
              <a:defRPr sz="800"/>
            </a:lvl3pPr>
            <a:lvl4pPr>
              <a:defRPr sz="800"/>
            </a:lvl4pPr>
            <a:lvl5pPr>
              <a:defRPr sz="800"/>
            </a:lvl5pPr>
          </a:lstStyle>
          <a:p>
            <a:pPr lvl="0"/>
            <a:r>
              <a:rPr lang="zh-CN" altLang="en-US" dirty="0"/>
              <a:t>单击此处编辑母版文本样式</a:t>
            </a:r>
          </a:p>
        </p:txBody>
      </p:sp>
      <p:sp>
        <p:nvSpPr>
          <p:cNvPr id="3" name="矩形 2">
            <a:extLst>
              <a:ext uri="{FF2B5EF4-FFF2-40B4-BE49-F238E27FC236}">
                <a16:creationId xmlns:a16="http://schemas.microsoft.com/office/drawing/2014/main" id="{ACD060FA-C464-323A-A454-E7892DA9321A}"/>
              </a:ext>
            </a:extLst>
          </p:cNvPr>
          <p:cNvSpPr/>
          <p:nvPr userDrawn="1"/>
        </p:nvSpPr>
        <p:spPr>
          <a:xfrm>
            <a:off x="-921424" y="0"/>
            <a:ext cx="761154" cy="320058"/>
          </a:xfrm>
          <a:prstGeom prst="rect">
            <a:avLst/>
          </a:prstGeom>
          <a:solidFill>
            <a:srgbClr val="0A7F2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id="{AC08EF79-EA69-3278-0199-325523C5333F}"/>
              </a:ext>
            </a:extLst>
          </p:cNvPr>
          <p:cNvSpPr/>
          <p:nvPr userDrawn="1"/>
        </p:nvSpPr>
        <p:spPr>
          <a:xfrm>
            <a:off x="-921424" y="1753692"/>
            <a:ext cx="761154" cy="320058"/>
          </a:xfrm>
          <a:prstGeom prst="rect">
            <a:avLst/>
          </a:prstGeom>
          <a:solidFill>
            <a:srgbClr val="A6A6A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a16="http://schemas.microsoft.com/office/drawing/2014/main" id="{999A4868-2579-33A6-5248-6D43AEB8C9FC}"/>
              </a:ext>
            </a:extLst>
          </p:cNvPr>
          <p:cNvSpPr/>
          <p:nvPr userDrawn="1"/>
        </p:nvSpPr>
        <p:spPr>
          <a:xfrm>
            <a:off x="-921424" y="876846"/>
            <a:ext cx="761154" cy="320058"/>
          </a:xfrm>
          <a:prstGeom prst="rect">
            <a:avLst/>
          </a:prstGeom>
          <a:solidFill>
            <a:srgbClr val="E2F0D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a16="http://schemas.microsoft.com/office/drawing/2014/main" id="{787DE849-853A-A2E2-7648-8B5C970C9D4B}"/>
              </a:ext>
            </a:extLst>
          </p:cNvPr>
          <p:cNvSpPr/>
          <p:nvPr userDrawn="1"/>
        </p:nvSpPr>
        <p:spPr>
          <a:xfrm>
            <a:off x="-921424" y="1315269"/>
            <a:ext cx="761154" cy="320058"/>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a16="http://schemas.microsoft.com/office/drawing/2014/main" id="{2F3BFBC9-101A-FE7B-1CDC-E10500C83321}"/>
              </a:ext>
            </a:extLst>
          </p:cNvPr>
          <p:cNvSpPr/>
          <p:nvPr userDrawn="1"/>
        </p:nvSpPr>
        <p:spPr>
          <a:xfrm>
            <a:off x="-921424" y="2192115"/>
            <a:ext cx="761154" cy="320058"/>
          </a:xfrm>
          <a:prstGeom prst="rect">
            <a:avLst/>
          </a:prstGeom>
          <a:solidFill>
            <a:srgbClr val="D9D9D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1" name="矩形 10">
            <a:extLst>
              <a:ext uri="{FF2B5EF4-FFF2-40B4-BE49-F238E27FC236}">
                <a16:creationId xmlns:a16="http://schemas.microsoft.com/office/drawing/2014/main" id="{F81A68A7-C247-AB79-33E1-7397AD6FE439}"/>
              </a:ext>
            </a:extLst>
          </p:cNvPr>
          <p:cNvSpPr/>
          <p:nvPr userDrawn="1"/>
        </p:nvSpPr>
        <p:spPr>
          <a:xfrm>
            <a:off x="-921424" y="438423"/>
            <a:ext cx="761154" cy="320058"/>
          </a:xfrm>
          <a:prstGeom prst="rect">
            <a:avLst/>
          </a:prstGeom>
          <a:solidFill>
            <a:srgbClr val="EFF8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870134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3_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8200" y="300630"/>
            <a:ext cx="10515139" cy="608090"/>
          </a:xfrm>
          <a:prstGeom prst="rect">
            <a:avLst/>
          </a:prstGeom>
        </p:spPr>
        <p:txBody>
          <a:bodyPr anchor="b">
            <a:noAutofit/>
          </a:bodyPr>
          <a:lstStyle>
            <a:lvl1pPr algn="ctr">
              <a:defRPr sz="2600" b="1">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dirty="0"/>
              <a:t>单击此处编辑母版标题样式</a:t>
            </a:r>
          </a:p>
        </p:txBody>
      </p:sp>
      <p:sp>
        <p:nvSpPr>
          <p:cNvPr id="5" name="灯片编号占位符 5"/>
          <p:cNvSpPr>
            <a:spLocks noGrp="1"/>
          </p:cNvSpPr>
          <p:nvPr>
            <p:ph type="sldNum" sz="quarter" idx="12"/>
            <p:custDataLst>
              <p:tags r:id="rId2"/>
            </p:custDataLst>
          </p:nvPr>
        </p:nvSpPr>
        <p:spPr>
          <a:xfrm>
            <a:off x="8610600" y="6356351"/>
            <a:ext cx="2743200" cy="365125"/>
          </a:xfrm>
          <a:prstGeom prst="rect">
            <a:avLst/>
          </a:prstGeom>
        </p:spPr>
        <p:txBody>
          <a:bodyPr/>
          <a:lstStyle>
            <a:lvl1pPr>
              <a:defRPr>
                <a:latin typeface="微软雅黑" panose="020B0503020204020204" pitchFamily="34" charset="-122"/>
                <a:ea typeface="微软雅黑" panose="020B0503020204020204" pitchFamily="34" charset="-122"/>
                <a:cs typeface="Arial" panose="020B0604020202020204" pitchFamily="34" charset="0"/>
              </a:defRPr>
            </a:lvl1pPr>
          </a:lstStyle>
          <a:p>
            <a:fld id="{1468FCAE-9B70-4E1D-8DB2-03D57AE0542F}" type="slidenum">
              <a:rPr lang="zh-CN" altLang="en-US" smtClean="0"/>
              <a:pPr/>
              <a:t>‹#›</a:t>
            </a:fld>
            <a:endParaRPr lang="zh-CN" altLang="en-US"/>
          </a:p>
        </p:txBody>
      </p:sp>
      <p:sp>
        <p:nvSpPr>
          <p:cNvPr id="8" name="文本占位符 7">
            <a:extLst>
              <a:ext uri="{FF2B5EF4-FFF2-40B4-BE49-F238E27FC236}">
                <a16:creationId xmlns:a16="http://schemas.microsoft.com/office/drawing/2014/main" id="{69C75423-DF70-4524-8E5B-0687A66AB1C5}"/>
              </a:ext>
            </a:extLst>
          </p:cNvPr>
          <p:cNvSpPr>
            <a:spLocks noGrp="1"/>
          </p:cNvSpPr>
          <p:nvPr>
            <p:ph type="body" sz="quarter" idx="13"/>
          </p:nvPr>
        </p:nvSpPr>
        <p:spPr>
          <a:xfrm>
            <a:off x="838200" y="1052736"/>
            <a:ext cx="10515600" cy="4680519"/>
          </a:xfrm>
          <a:prstGeom prst="rect">
            <a:avLst/>
          </a:prstGeom>
        </p:spPr>
        <p:txBody>
          <a:bodyPr/>
          <a:lstStyle>
            <a:lvl1pPr>
              <a:lnSpc>
                <a:spcPct val="120000"/>
              </a:lnSpc>
              <a:spcBef>
                <a:spcPts val="0"/>
              </a:spcBef>
              <a:defRPr sz="1600">
                <a:latin typeface="微软雅黑" panose="020B0503020204020204" pitchFamily="34" charset="-122"/>
                <a:ea typeface="微软雅黑" panose="020B0503020204020204" pitchFamily="34" charset="-122"/>
                <a:cs typeface="Arial" panose="020B0604020202020204" pitchFamily="34" charset="0"/>
              </a:defRPr>
            </a:lvl1pPr>
            <a:lvl2pPr>
              <a:lnSpc>
                <a:spcPct val="120000"/>
              </a:lnSpc>
              <a:spcBef>
                <a:spcPts val="0"/>
              </a:spcBef>
              <a:defRPr sz="1400">
                <a:latin typeface="微软雅黑" panose="020B0503020204020204" pitchFamily="34" charset="-122"/>
                <a:ea typeface="微软雅黑" panose="020B0503020204020204" pitchFamily="34" charset="-122"/>
                <a:cs typeface="Arial" panose="020B0604020202020204" pitchFamily="34" charset="0"/>
              </a:defRPr>
            </a:lvl2pPr>
            <a:lvl3pPr>
              <a:lnSpc>
                <a:spcPct val="120000"/>
              </a:lnSpc>
              <a:spcBef>
                <a:spcPts val="0"/>
              </a:spcBef>
              <a:defRPr sz="1200">
                <a:latin typeface="微软雅黑" panose="020B0503020204020204" pitchFamily="34" charset="-122"/>
                <a:ea typeface="微软雅黑" panose="020B0503020204020204" pitchFamily="34" charset="-122"/>
                <a:cs typeface="Arial" panose="020B0604020202020204" pitchFamily="34" charset="0"/>
              </a:defRPr>
            </a:lvl3pPr>
            <a:lvl4pPr>
              <a:lnSpc>
                <a:spcPct val="120000"/>
              </a:lnSpc>
              <a:spcBef>
                <a:spcPts val="0"/>
              </a:spcBef>
              <a:defRPr sz="1100">
                <a:latin typeface="微软雅黑" panose="020B0503020204020204" pitchFamily="34" charset="-122"/>
                <a:ea typeface="微软雅黑" panose="020B0503020204020204" pitchFamily="34" charset="-122"/>
                <a:cs typeface="Arial" panose="020B0604020202020204" pitchFamily="34" charset="0"/>
              </a:defRPr>
            </a:lvl4pPr>
            <a:lvl5pPr>
              <a:lnSpc>
                <a:spcPct val="120000"/>
              </a:lnSpc>
              <a:spcBef>
                <a:spcPts val="0"/>
              </a:spcBef>
              <a:defRPr sz="1100">
                <a:latin typeface="微软雅黑" panose="020B0503020204020204" pitchFamily="34" charset="-122"/>
                <a:ea typeface="微软雅黑" panose="020B0503020204020204" pitchFamily="34" charset="-122"/>
                <a:cs typeface="Arial" panose="020B0604020202020204" pitchFamily="34" charset="0"/>
              </a:defRPr>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12" name="内容占位符 11">
            <a:extLst>
              <a:ext uri="{FF2B5EF4-FFF2-40B4-BE49-F238E27FC236}">
                <a16:creationId xmlns:a16="http://schemas.microsoft.com/office/drawing/2014/main" id="{DA386394-94F3-6002-19C9-F8D66FEB0932}"/>
              </a:ext>
            </a:extLst>
          </p:cNvPr>
          <p:cNvSpPr>
            <a:spLocks noGrp="1"/>
          </p:cNvSpPr>
          <p:nvPr>
            <p:ph sz="quarter" idx="14"/>
          </p:nvPr>
        </p:nvSpPr>
        <p:spPr>
          <a:xfrm>
            <a:off x="837739" y="6021288"/>
            <a:ext cx="10515600" cy="700187"/>
          </a:xfrm>
          <a:prstGeom prst="rect">
            <a:avLst/>
          </a:prstGeom>
        </p:spPr>
        <p:txBody>
          <a:bodyPr anchor="b"/>
          <a:lstStyle>
            <a:lvl1pPr marL="0" indent="0">
              <a:lnSpc>
                <a:spcPct val="100000"/>
              </a:lnSpc>
              <a:spcBef>
                <a:spcPts val="0"/>
              </a:spcBef>
              <a:buNone/>
              <a:defRPr sz="7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457200" indent="0">
              <a:buNone/>
              <a:defRPr sz="800"/>
            </a:lvl2pPr>
            <a:lvl3pPr>
              <a:defRPr sz="800"/>
            </a:lvl3pPr>
            <a:lvl4pPr>
              <a:defRPr sz="800"/>
            </a:lvl4pPr>
            <a:lvl5pPr>
              <a:defRPr sz="800"/>
            </a:lvl5pPr>
          </a:lstStyle>
          <a:p>
            <a:pPr lvl="0"/>
            <a:r>
              <a:rPr lang="zh-CN" altLang="en-US" dirty="0"/>
              <a:t>单击此处编辑母版文本样式</a:t>
            </a:r>
          </a:p>
        </p:txBody>
      </p:sp>
      <p:grpSp>
        <p:nvGrpSpPr>
          <p:cNvPr id="16" name="组合 15">
            <a:extLst>
              <a:ext uri="{FF2B5EF4-FFF2-40B4-BE49-F238E27FC236}">
                <a16:creationId xmlns:a16="http://schemas.microsoft.com/office/drawing/2014/main" id="{FBE5F0FB-5F7C-E6BB-D2E7-F0C05FF78E48}"/>
              </a:ext>
            </a:extLst>
          </p:cNvPr>
          <p:cNvGrpSpPr/>
          <p:nvPr userDrawn="1"/>
        </p:nvGrpSpPr>
        <p:grpSpPr>
          <a:xfrm>
            <a:off x="-921424" y="0"/>
            <a:ext cx="761154" cy="2512173"/>
            <a:chOff x="-921424" y="0"/>
            <a:chExt cx="761154" cy="2512173"/>
          </a:xfrm>
        </p:grpSpPr>
        <p:grpSp>
          <p:nvGrpSpPr>
            <p:cNvPr id="17" name="组合 16">
              <a:extLst>
                <a:ext uri="{FF2B5EF4-FFF2-40B4-BE49-F238E27FC236}">
                  <a16:creationId xmlns:a16="http://schemas.microsoft.com/office/drawing/2014/main" id="{ACA11CD1-749B-F348-0D1B-B269131FD3E4}"/>
                </a:ext>
              </a:extLst>
            </p:cNvPr>
            <p:cNvGrpSpPr/>
            <p:nvPr/>
          </p:nvGrpSpPr>
          <p:grpSpPr>
            <a:xfrm>
              <a:off x="-921424" y="0"/>
              <a:ext cx="761154" cy="1635327"/>
              <a:chOff x="-921424" y="2938155"/>
              <a:chExt cx="761154" cy="1635327"/>
            </a:xfrm>
          </p:grpSpPr>
          <p:sp>
            <p:nvSpPr>
              <p:cNvPr id="20" name="矩形 19">
                <a:extLst>
                  <a:ext uri="{FF2B5EF4-FFF2-40B4-BE49-F238E27FC236}">
                    <a16:creationId xmlns:a16="http://schemas.microsoft.com/office/drawing/2014/main" id="{C56B57A8-25AE-F55D-1CBC-90685528C929}"/>
                  </a:ext>
                </a:extLst>
              </p:cNvPr>
              <p:cNvSpPr/>
              <p:nvPr userDrawn="1"/>
            </p:nvSpPr>
            <p:spPr>
              <a:xfrm>
                <a:off x="-921424" y="4253424"/>
                <a:ext cx="761154" cy="320058"/>
              </a:xfrm>
              <a:prstGeom prst="rect">
                <a:avLst/>
              </a:prstGeom>
              <a:solidFill>
                <a:srgbClr val="D9D9D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a16="http://schemas.microsoft.com/office/drawing/2014/main" id="{0315648F-421A-1EA8-43C3-691DA4B2A2D4}"/>
                  </a:ext>
                </a:extLst>
              </p:cNvPr>
              <p:cNvSpPr/>
              <p:nvPr userDrawn="1"/>
            </p:nvSpPr>
            <p:spPr>
              <a:xfrm>
                <a:off x="-921424" y="2938155"/>
                <a:ext cx="761154" cy="320058"/>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id="{9EFB8309-0A6A-2F33-F90C-E321C877E1D2}"/>
                  </a:ext>
                </a:extLst>
              </p:cNvPr>
              <p:cNvSpPr/>
              <p:nvPr userDrawn="1"/>
            </p:nvSpPr>
            <p:spPr>
              <a:xfrm>
                <a:off x="-921424" y="3376578"/>
                <a:ext cx="761154" cy="320058"/>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a16="http://schemas.microsoft.com/office/drawing/2014/main" id="{E06B0FEE-02AF-3FF9-B2C3-0C58A4791941}"/>
                  </a:ext>
                </a:extLst>
              </p:cNvPr>
              <p:cNvSpPr/>
              <p:nvPr userDrawn="1"/>
            </p:nvSpPr>
            <p:spPr>
              <a:xfrm>
                <a:off x="-921424" y="3815001"/>
                <a:ext cx="761154" cy="320058"/>
              </a:xfrm>
              <a:prstGeom prst="rect">
                <a:avLst/>
              </a:prstGeom>
              <a:solidFill>
                <a:srgbClr val="A6A6A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矩形 17">
              <a:extLst>
                <a:ext uri="{FF2B5EF4-FFF2-40B4-BE49-F238E27FC236}">
                  <a16:creationId xmlns:a16="http://schemas.microsoft.com/office/drawing/2014/main" id="{09E498CB-0C7B-4284-3CF6-C884E36DF932}"/>
                </a:ext>
              </a:extLst>
            </p:cNvPr>
            <p:cNvSpPr/>
            <p:nvPr/>
          </p:nvSpPr>
          <p:spPr>
            <a:xfrm>
              <a:off x="-921424" y="2192115"/>
              <a:ext cx="761154" cy="320058"/>
            </a:xfrm>
            <a:prstGeom prst="rect">
              <a:avLst/>
            </a:prstGeom>
            <a:solidFill>
              <a:srgbClr val="00006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49AC17C0-D809-B60B-CAC7-B37F53F14957}"/>
                </a:ext>
              </a:extLst>
            </p:cNvPr>
            <p:cNvSpPr/>
            <p:nvPr/>
          </p:nvSpPr>
          <p:spPr>
            <a:xfrm>
              <a:off x="-921424" y="1753692"/>
              <a:ext cx="761154" cy="320058"/>
            </a:xfrm>
            <a:prstGeom prst="rect">
              <a:avLst/>
            </a:prstGeom>
            <a:solidFill>
              <a:srgbClr val="FFFF6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矩形 2">
            <a:extLst>
              <a:ext uri="{FF2B5EF4-FFF2-40B4-BE49-F238E27FC236}">
                <a16:creationId xmlns:a16="http://schemas.microsoft.com/office/drawing/2014/main" id="{32FD2C1F-73FA-5D25-ECD1-C38EDB43E8B5}"/>
              </a:ext>
            </a:extLst>
          </p:cNvPr>
          <p:cNvSpPr/>
          <p:nvPr userDrawn="1"/>
        </p:nvSpPr>
        <p:spPr>
          <a:xfrm>
            <a:off x="-921424" y="2630538"/>
            <a:ext cx="761154" cy="320058"/>
          </a:xfrm>
          <a:prstGeom prst="rect">
            <a:avLst/>
          </a:prstGeom>
          <a:solidFill>
            <a:srgbClr val="ECF1F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id="{8AAF18A7-7CEE-FF99-EBAA-EA591F1AB6CA}"/>
              </a:ext>
            </a:extLst>
          </p:cNvPr>
          <p:cNvSpPr/>
          <p:nvPr userDrawn="1"/>
        </p:nvSpPr>
        <p:spPr>
          <a:xfrm>
            <a:off x="-921424" y="3068960"/>
            <a:ext cx="761154" cy="320058"/>
          </a:xfrm>
          <a:prstGeom prst="rect">
            <a:avLst/>
          </a:prstGeom>
          <a:solidFill>
            <a:srgbClr val="FFF3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a16="http://schemas.microsoft.com/office/drawing/2014/main" id="{7D6C6643-2934-5CD9-725B-4B8EF15C57D4}"/>
              </a:ext>
            </a:extLst>
          </p:cNvPr>
          <p:cNvSpPr/>
          <p:nvPr userDrawn="1"/>
        </p:nvSpPr>
        <p:spPr>
          <a:xfrm>
            <a:off x="-921424" y="3507382"/>
            <a:ext cx="761154" cy="320058"/>
          </a:xfrm>
          <a:prstGeom prst="rect">
            <a:avLst/>
          </a:prstGeom>
          <a:solidFill>
            <a:srgbClr val="F2F2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646638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50F24FF-340D-410C-85BD-DF739F964ABB}" type="datetimeFigureOut">
              <a:rPr lang="zh-CN" altLang="en-US" smtClean="0"/>
              <a:t>2025/9/11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E61F2E-9FA4-4DD0-85EF-1B81FA4B5E4D}"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50F24FF-340D-410C-85BD-DF739F964ABB}" type="datetimeFigureOut">
              <a:rPr lang="zh-CN" altLang="en-US" smtClean="0"/>
              <a:t>2025/9/11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E61F2E-9FA4-4DD0-85EF-1B81FA4B5E4D}"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50F24FF-340D-410C-85BD-DF739F964ABB}" type="datetimeFigureOut">
              <a:rPr lang="zh-CN" altLang="en-US" smtClean="0"/>
              <a:t>2025/9/11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E61F2E-9FA4-4DD0-85EF-1B81FA4B5E4D}"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F50F24FF-340D-410C-85BD-DF739F964ABB}" type="datetimeFigureOut">
              <a:rPr lang="zh-CN" altLang="en-US" smtClean="0"/>
              <a:t>2025/9/11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E61F2E-9FA4-4DD0-85EF-1B81FA4B5E4D}"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50F24FF-340D-410C-85BD-DF739F964ABB}" type="datetimeFigureOut">
              <a:rPr lang="zh-CN" altLang="en-US" smtClean="0"/>
              <a:t>2025/9/11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E61F2E-9FA4-4DD0-85EF-1B81FA4B5E4D}"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50F24FF-340D-410C-85BD-DF739F964ABB}" type="datetimeFigureOut">
              <a:rPr lang="zh-CN" altLang="en-US" smtClean="0"/>
              <a:t>2025/9/11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E61F2E-9FA4-4DD0-85EF-1B81FA4B5E4D}"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50F24FF-340D-410C-85BD-DF739F964ABB}" type="datetimeFigureOut">
              <a:rPr lang="zh-CN" altLang="en-US" smtClean="0"/>
              <a:t>2025/9/11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E61F2E-9FA4-4DD0-85EF-1B81FA4B5E4D}"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heme" Target="../theme/theme2.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F50F24FF-340D-410C-85BD-DF739F964ABB}" type="datetimeFigureOut">
              <a:rPr lang="zh-CN" altLang="en-US" smtClean="0"/>
              <a:t>2025/9/11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56E61F2E-9FA4-4DD0-85EF-1B81FA4B5E4D}"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pitchFamily="34" charset="-122"/>
                <a:ea typeface="微软雅黑" panose="020B0503020204020204" pitchFamily="34" charset="-122"/>
                <a:cs typeface="Arial" panose="020B0604020202020204" pitchFamily="34" charset="0"/>
              </a:defRPr>
            </a:lvl1pPr>
          </a:lstStyle>
          <a:p>
            <a:fld id="{C764DE79-268F-4C1A-8933-263129D2AF90}" type="datetimeFigureOut">
              <a:rPr lang="en-US" smtClean="0"/>
              <a:pPr/>
              <a:t>9/11/2025</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pitchFamily="34" charset="-122"/>
                <a:ea typeface="微软雅黑" panose="020B0503020204020204" pitchFamily="34" charset="-122"/>
                <a:cs typeface="Arial" panose="020B0604020202020204" pitchFamily="34" charset="0"/>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pitchFamily="34" charset="-122"/>
                <a:ea typeface="微软雅黑" panose="020B0503020204020204" pitchFamily="34" charset="-122"/>
                <a:cs typeface="Arial" panose="020B0604020202020204" pitchFamily="34" charset="0"/>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157607426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svg"/><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8.sv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8.sv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33.png"/><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8.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image" Target="../media/image34.png"/></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10.xml"/><Relationship Id="rId4" Type="http://schemas.openxmlformats.org/officeDocument/2006/relationships/image" Target="../media/image37.png"/></Relationships>
</file>

<file path=ppt/slides/_rels/slide2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2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chart" Target="../charts/chart4.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chart" Target="../charts/char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notesSlide" Target="../notesSlides/notesSlide5.xml"/><Relationship Id="rId7"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ags" Target="../tags/tag5.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svg"/><Relationship Id="rId4" Type="http://schemas.openxmlformats.org/officeDocument/2006/relationships/image" Target="../media/image3.png"/><Relationship Id="rId9" Type="http://schemas.openxmlformats.org/officeDocument/2006/relationships/image" Target="../media/image8.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326515" y="1744119"/>
            <a:ext cx="9144000" cy="1631723"/>
          </a:xfrm>
        </p:spPr>
        <p:txBody>
          <a:bodyPr>
            <a:normAutofit/>
          </a:bodyPr>
          <a:lstStyle/>
          <a:p>
            <a:pPr algn="ctr">
              <a:spcBef>
                <a:spcPts val="3600"/>
              </a:spcBef>
            </a:pPr>
            <a:r>
              <a:rPr lang="zh-CN" altLang="en-US" sz="5400" b="1" kern="0" dirty="0">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Arial" panose="020B0604020202020204" pitchFamily="34" charset="0"/>
                <a:sym typeface="+mn-lt"/>
              </a:rPr>
              <a:t>抽丝剥茧，拨云见日</a:t>
            </a:r>
          </a:p>
        </p:txBody>
      </p:sp>
      <p:sp>
        <p:nvSpPr>
          <p:cNvPr id="4" name="文本框 3"/>
          <p:cNvSpPr txBox="1"/>
          <p:nvPr/>
        </p:nvSpPr>
        <p:spPr>
          <a:xfrm>
            <a:off x="1041400" y="3226435"/>
            <a:ext cx="9714230" cy="829945"/>
          </a:xfrm>
          <a:prstGeom prst="rect">
            <a:avLst/>
          </a:prstGeom>
          <a:noFill/>
        </p:spPr>
        <p:txBody>
          <a:bodyPr wrap="square">
            <a:spAutoFit/>
          </a:bodyPr>
          <a:lstStyle/>
          <a:p>
            <a:pPr algn="ctr"/>
            <a:r>
              <a:rPr lang="zh-CN" altLang="en-US" sz="4800" b="1" kern="0" dirty="0">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Arial" panose="020B0604020202020204" pitchFamily="34" charset="0"/>
                <a:sym typeface="+mn-lt"/>
              </a:rPr>
              <a:t>前庭神经炎的临床诊疗要点</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a:stretch>
            <a:fillRect/>
          </a:stretch>
        </p:blipFill>
        <p:spPr>
          <a:xfrm>
            <a:off x="19561610" y="1292796"/>
            <a:ext cx="4162141" cy="1934405"/>
          </a:xfrm>
          <a:prstGeom prst="rect">
            <a:avLst/>
          </a:prstGeom>
        </p:spPr>
      </p:pic>
      <p:pic>
        <p:nvPicPr>
          <p:cNvPr id="11" name="图片 10"/>
          <p:cNvPicPr>
            <a:picLocks noChangeAspect="1"/>
          </p:cNvPicPr>
          <p:nvPr/>
        </p:nvPicPr>
        <p:blipFill>
          <a:blip r:embed="rId4"/>
          <a:stretch>
            <a:fillRect/>
          </a:stretch>
        </p:blipFill>
        <p:spPr>
          <a:xfrm>
            <a:off x="19455731" y="3106307"/>
            <a:ext cx="3869205" cy="2263520"/>
          </a:xfrm>
          <a:prstGeom prst="rect">
            <a:avLst/>
          </a:prstGeom>
        </p:spPr>
      </p:pic>
      <p:sp>
        <p:nvSpPr>
          <p:cNvPr id="3" name="内容占位符 10"/>
          <p:cNvSpPr txBox="1"/>
          <p:nvPr/>
        </p:nvSpPr>
        <p:spPr>
          <a:xfrm>
            <a:off x="839788" y="6451600"/>
            <a:ext cx="10336213" cy="406400"/>
          </a:xfrm>
          <a:prstGeom prst="rect">
            <a:avLst/>
          </a:prstGeom>
        </p:spPr>
        <p:txBody>
          <a:bodyPr vert="horz" lIns="91440" tIns="45720" rIns="91440" bIns="45720" rtlCol="0">
            <a:normAutofit/>
          </a:bodyPr>
          <a:lstStyle>
            <a:lvl1pPr marL="0" indent="0" algn="l" defTabSz="914400" rtl="0" eaLnBrk="1" latinLnBrk="0" hangingPunct="1">
              <a:lnSpc>
                <a:spcPct val="100000"/>
              </a:lnSpc>
              <a:spcBef>
                <a:spcPts val="0"/>
              </a:spcBef>
              <a:buFontTx/>
              <a:buNone/>
              <a:defRPr sz="1000" kern="1200">
                <a:solidFill>
                  <a:schemeClr val="tx1"/>
                </a:solidFill>
                <a:latin typeface="+mn-lt"/>
                <a:ea typeface="+mn-ea"/>
                <a:cs typeface="+mn-cs"/>
              </a:defRPr>
            </a:lvl1pPr>
            <a:lvl2pPr marL="457200" indent="0" algn="l" defTabSz="914400" rtl="0" eaLnBrk="1" latinLnBrk="0" hangingPunct="1">
              <a:lnSpc>
                <a:spcPct val="100000"/>
              </a:lnSpc>
              <a:spcBef>
                <a:spcPts val="0"/>
              </a:spcBef>
              <a:buFontTx/>
              <a:buNone/>
              <a:defRPr sz="1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indent="-228600">
              <a:lnSpc>
                <a:spcPct val="120000"/>
              </a:lnSpc>
              <a:buFont typeface="+mj-lt"/>
              <a:buAutoNum type="arabicPeriod"/>
            </a:pPr>
            <a:r>
              <a:rPr lang="zh-CN" altLang="en-US" dirty="0">
                <a:cs typeface="+mn-ea"/>
                <a:sym typeface="+mn-lt"/>
              </a:rPr>
              <a:t>前庭疾病诊疗知识库</a:t>
            </a:r>
            <a:r>
              <a:rPr lang="en-US" altLang="zh-CN" dirty="0">
                <a:cs typeface="+mn-ea"/>
                <a:sym typeface="+mn-lt"/>
              </a:rPr>
              <a:t>/</a:t>
            </a:r>
            <a:r>
              <a:rPr lang="zh-CN" altLang="en-US" dirty="0">
                <a:cs typeface="+mn-ea"/>
                <a:sym typeface="+mn-lt"/>
              </a:rPr>
              <a:t>陈钢钢，张胜琳，马鑫主编，一北京：中国医药科技出版社，</a:t>
            </a:r>
            <a:r>
              <a:rPr lang="en-US" altLang="zh-CN" dirty="0">
                <a:cs typeface="+mn-ea"/>
                <a:sym typeface="+mn-lt"/>
              </a:rPr>
              <a:t>2024.1</a:t>
            </a:r>
            <a:r>
              <a:rPr lang="zh-CN" altLang="en-US" dirty="0">
                <a:cs typeface="+mn-ea"/>
                <a:sym typeface="+mn-lt"/>
              </a:rPr>
              <a:t>（临床诊疗知识库丛书）</a:t>
            </a:r>
          </a:p>
        </p:txBody>
      </p:sp>
      <p:grpSp>
        <p:nvGrpSpPr>
          <p:cNvPr id="37" name="组合 36"/>
          <p:cNvGrpSpPr/>
          <p:nvPr/>
        </p:nvGrpSpPr>
        <p:grpSpPr>
          <a:xfrm>
            <a:off x="564394" y="1443790"/>
            <a:ext cx="11063212" cy="3755958"/>
            <a:chOff x="564394" y="1453908"/>
            <a:chExt cx="11063212" cy="4275229"/>
          </a:xfrm>
        </p:grpSpPr>
        <p:grpSp>
          <p:nvGrpSpPr>
            <p:cNvPr id="29" name="组合 28"/>
            <p:cNvGrpSpPr/>
            <p:nvPr/>
          </p:nvGrpSpPr>
          <p:grpSpPr>
            <a:xfrm>
              <a:off x="564394" y="1453908"/>
              <a:ext cx="11063212" cy="4275229"/>
              <a:chOff x="581660" y="1925546"/>
              <a:chExt cx="11063212" cy="4011791"/>
            </a:xfrm>
          </p:grpSpPr>
          <p:grpSp>
            <p:nvGrpSpPr>
              <p:cNvPr id="4" name="ïŝľíďé"/>
              <p:cNvGrpSpPr/>
              <p:nvPr/>
            </p:nvGrpSpPr>
            <p:grpSpPr>
              <a:xfrm>
                <a:off x="581660" y="2768600"/>
                <a:ext cx="2514600" cy="3168737"/>
                <a:chOff x="673100" y="3144856"/>
                <a:chExt cx="1851742" cy="2788658"/>
              </a:xfrm>
            </p:grpSpPr>
            <p:sp>
              <p:nvSpPr>
                <p:cNvPr id="5" name="îṩlîdé"/>
                <p:cNvSpPr/>
                <p:nvPr/>
              </p:nvSpPr>
              <p:spPr>
                <a:xfrm>
                  <a:off x="2260189" y="3144856"/>
                  <a:ext cx="264653" cy="766057"/>
                </a:xfrm>
                <a:custGeom>
                  <a:avLst/>
                  <a:gdLst>
                    <a:gd name="connsiteX0" fmla="*/ 0 w 346710"/>
                    <a:gd name="connsiteY0" fmla="*/ 426720 h 853440"/>
                    <a:gd name="connsiteX1" fmla="*/ 0 w 346710"/>
                    <a:gd name="connsiteY1" fmla="*/ 853440 h 853440"/>
                    <a:gd name="connsiteX2" fmla="*/ 346710 w 346710"/>
                    <a:gd name="connsiteY2" fmla="*/ 426720 h 853440"/>
                    <a:gd name="connsiteX3" fmla="*/ 346710 w 346710"/>
                    <a:gd name="connsiteY3" fmla="*/ 0 h 853440"/>
                    <a:gd name="connsiteX4" fmla="*/ 0 w 346710"/>
                    <a:gd name="connsiteY4" fmla="*/ 426720 h 853440"/>
                    <a:gd name="connsiteX0-1" fmla="*/ 0 w 346710"/>
                    <a:gd name="connsiteY0-2" fmla="*/ 436245 h 862965"/>
                    <a:gd name="connsiteX1-3" fmla="*/ 0 w 346710"/>
                    <a:gd name="connsiteY1-4" fmla="*/ 862965 h 862965"/>
                    <a:gd name="connsiteX2-5" fmla="*/ 346710 w 346710"/>
                    <a:gd name="connsiteY2-6" fmla="*/ 436245 h 862965"/>
                    <a:gd name="connsiteX3-7" fmla="*/ 342900 w 346710"/>
                    <a:gd name="connsiteY3-8" fmla="*/ 0 h 862965"/>
                    <a:gd name="connsiteX4-9" fmla="*/ 0 w 346710"/>
                    <a:gd name="connsiteY4-10" fmla="*/ 436245 h 862965"/>
                    <a:gd name="connsiteX0-11" fmla="*/ 1905 w 348615"/>
                    <a:gd name="connsiteY0-12" fmla="*/ 436245 h 870585"/>
                    <a:gd name="connsiteX1-13" fmla="*/ 0 w 348615"/>
                    <a:gd name="connsiteY1-14" fmla="*/ 870585 h 870585"/>
                    <a:gd name="connsiteX2-15" fmla="*/ 348615 w 348615"/>
                    <a:gd name="connsiteY2-16" fmla="*/ 436245 h 870585"/>
                    <a:gd name="connsiteX3-17" fmla="*/ 344805 w 348615"/>
                    <a:gd name="connsiteY3-18" fmla="*/ 0 h 870585"/>
                    <a:gd name="connsiteX4-19" fmla="*/ 1905 w 348615"/>
                    <a:gd name="connsiteY4-20" fmla="*/ 436245 h 870585"/>
                    <a:gd name="connsiteX0-21" fmla="*/ 0 w 350520"/>
                    <a:gd name="connsiteY0-22" fmla="*/ 438150 h 870585"/>
                    <a:gd name="connsiteX1-23" fmla="*/ 1905 w 350520"/>
                    <a:gd name="connsiteY1-24" fmla="*/ 870585 h 870585"/>
                    <a:gd name="connsiteX2-25" fmla="*/ 350520 w 350520"/>
                    <a:gd name="connsiteY2-26" fmla="*/ 436245 h 870585"/>
                    <a:gd name="connsiteX3-27" fmla="*/ 346710 w 350520"/>
                    <a:gd name="connsiteY3-28" fmla="*/ 0 h 870585"/>
                    <a:gd name="connsiteX4-29" fmla="*/ 0 w 350520"/>
                    <a:gd name="connsiteY4-30" fmla="*/ 438150 h 870585"/>
                    <a:gd name="connsiteX0-31" fmla="*/ 0 w 356235"/>
                    <a:gd name="connsiteY0-32" fmla="*/ 438150 h 870585"/>
                    <a:gd name="connsiteX1-33" fmla="*/ 7620 w 356235"/>
                    <a:gd name="connsiteY1-34" fmla="*/ 870585 h 870585"/>
                    <a:gd name="connsiteX2-35" fmla="*/ 356235 w 356235"/>
                    <a:gd name="connsiteY2-36" fmla="*/ 436245 h 870585"/>
                    <a:gd name="connsiteX3-37" fmla="*/ 352425 w 356235"/>
                    <a:gd name="connsiteY3-38" fmla="*/ 0 h 870585"/>
                    <a:gd name="connsiteX4-39" fmla="*/ 0 w 356235"/>
                    <a:gd name="connsiteY4-40" fmla="*/ 438150 h 870585"/>
                    <a:gd name="connsiteX0-41" fmla="*/ 0 w 356235"/>
                    <a:gd name="connsiteY0-42" fmla="*/ 438150 h 870585"/>
                    <a:gd name="connsiteX1-43" fmla="*/ 3810 w 356235"/>
                    <a:gd name="connsiteY1-44" fmla="*/ 870585 h 870585"/>
                    <a:gd name="connsiteX2-45" fmla="*/ 356235 w 356235"/>
                    <a:gd name="connsiteY2-46" fmla="*/ 436245 h 870585"/>
                    <a:gd name="connsiteX3-47" fmla="*/ 352425 w 356235"/>
                    <a:gd name="connsiteY3-48" fmla="*/ 0 h 870585"/>
                    <a:gd name="connsiteX4-49" fmla="*/ 0 w 356235"/>
                    <a:gd name="connsiteY4-50" fmla="*/ 438150 h 870585"/>
                    <a:gd name="connsiteX0-51" fmla="*/ 0 w 356288"/>
                    <a:gd name="connsiteY0-52" fmla="*/ 434344 h 866779"/>
                    <a:gd name="connsiteX1-53" fmla="*/ 3810 w 356288"/>
                    <a:gd name="connsiteY1-54" fmla="*/ 866779 h 866779"/>
                    <a:gd name="connsiteX2-55" fmla="*/ 356235 w 356288"/>
                    <a:gd name="connsiteY2-56" fmla="*/ 432439 h 866779"/>
                    <a:gd name="connsiteX3-57" fmla="*/ 356288 w 356288"/>
                    <a:gd name="connsiteY3-58" fmla="*/ 0 h 866779"/>
                    <a:gd name="connsiteX4-59" fmla="*/ 0 w 356288"/>
                    <a:gd name="connsiteY4-60" fmla="*/ 434344 h 86677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6288" h="866779">
                      <a:moveTo>
                        <a:pt x="0" y="434344"/>
                      </a:moveTo>
                      <a:lnTo>
                        <a:pt x="3810" y="866779"/>
                      </a:lnTo>
                      <a:lnTo>
                        <a:pt x="356235" y="432439"/>
                      </a:lnTo>
                      <a:cubicBezTo>
                        <a:pt x="356253" y="288293"/>
                        <a:pt x="356270" y="144146"/>
                        <a:pt x="356288" y="0"/>
                      </a:cubicBezTo>
                      <a:lnTo>
                        <a:pt x="0" y="434344"/>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srgbClr val="FFFFFF"/>
                    </a:solidFill>
                    <a:effectLst/>
                    <a:uLnTx/>
                    <a:uFillTx/>
                    <a:cs typeface="+mn-ea"/>
                    <a:sym typeface="+mn-lt"/>
                  </a:endParaRPr>
                </a:p>
              </p:txBody>
            </p:sp>
            <p:sp>
              <p:nvSpPr>
                <p:cNvPr id="6" name="ïṥļiḓè"/>
                <p:cNvSpPr/>
                <p:nvPr/>
              </p:nvSpPr>
              <p:spPr bwMode="auto">
                <a:xfrm>
                  <a:off x="674113" y="3526623"/>
                  <a:ext cx="1586076" cy="384290"/>
                </a:xfrm>
                <a:prstGeom prst="rect">
                  <a:avLst/>
                </a:prstGeom>
                <a:solidFill>
                  <a:srgbClr val="008D38">
                    <a:alpha val="40000"/>
                  </a:srgbClr>
                </a:solidFill>
                <a:ln>
                  <a:noFill/>
                </a:ln>
              </p:spPr>
              <p:txBody>
                <a:bodyPr vert="horz" wrap="square" lIns="91440" tIns="45720" rIns="91440" bIns="45720" numCol="1" anchor="ctr" anchorCtr="0" compatLnSpc="1">
                  <a:noAutofit/>
                </a:bodyPr>
                <a:lstStyle>
                  <a:lvl1pPr eaLnBrk="0" fontAlgn="base" hangingPunct="0">
                    <a:spcBef>
                      <a:spcPct val="0"/>
                    </a:spcBef>
                    <a:spcAft>
                      <a:spcPct val="0"/>
                    </a:spcAft>
                    <a:defRPr>
                      <a:solidFill>
                        <a:schemeClr val="tx1"/>
                      </a:solidFill>
                    </a:defRPr>
                  </a:lvl1pPr>
                  <a:lvl2pPr eaLnBrk="0" fontAlgn="base" hangingPunct="0">
                    <a:spcBef>
                      <a:spcPct val="0"/>
                    </a:spcBef>
                    <a:spcAft>
                      <a:spcPct val="0"/>
                    </a:spcAft>
                    <a:defRPr>
                      <a:solidFill>
                        <a:schemeClr val="tx1"/>
                      </a:solidFill>
                    </a:defRPr>
                  </a:lvl2pPr>
                  <a:lvl3pPr eaLnBrk="0" fontAlgn="base" hangingPunct="0">
                    <a:spcBef>
                      <a:spcPct val="0"/>
                    </a:spcBef>
                    <a:spcAft>
                      <a:spcPct val="0"/>
                    </a:spcAft>
                    <a:defRPr>
                      <a:solidFill>
                        <a:schemeClr val="tx1"/>
                      </a:solidFill>
                    </a:defRPr>
                  </a:lvl3pPr>
                  <a:lvl4pPr eaLnBrk="0" fontAlgn="base" hangingPunct="0">
                    <a:spcBef>
                      <a:spcPct val="0"/>
                    </a:spcBef>
                    <a:spcAft>
                      <a:spcPct val="0"/>
                    </a:spcAft>
                    <a:defRPr>
                      <a:solidFill>
                        <a:schemeClr val="tx1"/>
                      </a:solidFill>
                    </a:defRPr>
                  </a:lvl4pPr>
                  <a:lvl5pPr eaLnBrk="0" fontAlgn="base" hangingPunct="0">
                    <a:spcBef>
                      <a:spcPct val="0"/>
                    </a:spcBef>
                    <a:spcAft>
                      <a:spcPct val="0"/>
                    </a:spcAft>
                    <a:defRPr>
                      <a:solidFill>
                        <a:schemeClr val="tx1"/>
                      </a:solidFill>
                    </a:defRPr>
                  </a:lvl5pPr>
                  <a:lvl6pPr eaLnBrk="0" fontAlgn="base" hangingPunct="0">
                    <a:spcBef>
                      <a:spcPct val="0"/>
                    </a:spcBef>
                    <a:spcAft>
                      <a:spcPct val="0"/>
                    </a:spcAft>
                    <a:defRPr>
                      <a:solidFill>
                        <a:schemeClr val="tx1"/>
                      </a:solidFill>
                    </a:defRPr>
                  </a:lvl6pPr>
                  <a:lvl7pPr eaLnBrk="0" fontAlgn="base" hangingPunct="0">
                    <a:spcBef>
                      <a:spcPct val="0"/>
                    </a:spcBef>
                    <a:spcAft>
                      <a:spcPct val="0"/>
                    </a:spcAft>
                    <a:defRPr>
                      <a:solidFill>
                        <a:schemeClr val="tx1"/>
                      </a:solidFill>
                    </a:defRPr>
                  </a:lvl7pPr>
                  <a:lvl8pPr eaLnBrk="0" fontAlgn="base" hangingPunct="0">
                    <a:spcBef>
                      <a:spcPct val="0"/>
                    </a:spcBef>
                    <a:spcAft>
                      <a:spcPct val="0"/>
                    </a:spcAft>
                    <a:defRPr>
                      <a:solidFill>
                        <a:schemeClr val="tx1"/>
                      </a:solidFill>
                    </a:defRPr>
                  </a:lvl8pPr>
                  <a:lvl9pPr eaLnBrk="0" fontAlgn="base" hangingPunct="0">
                    <a:spcBef>
                      <a:spcPct val="0"/>
                    </a:spcBef>
                    <a:spcAft>
                      <a:spcPct val="0"/>
                    </a:spcAft>
                    <a:defRPr>
                      <a:solidFill>
                        <a:schemeClr val="tx1"/>
                      </a:solidFill>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600" b="1" i="0" u="none" strike="noStrike" kern="1200" cap="none" spc="0" normalizeH="0" baseline="0" noProof="0" dirty="0">
                      <a:ln>
                        <a:noFill/>
                      </a:ln>
                      <a:solidFill>
                        <a:srgbClr val="FFFFFF"/>
                      </a:solidFill>
                      <a:effectLst/>
                      <a:uLnTx/>
                      <a:uFillTx/>
                      <a:cs typeface="+mn-ea"/>
                      <a:sym typeface="+mn-lt"/>
                    </a:rPr>
                    <a:t>第一级</a:t>
                  </a:r>
                  <a:endParaRPr kumimoji="0" lang="zh-CN" altLang="en-US" sz="1200" b="1" i="0" u="none" strike="noStrike" kern="1200" cap="none" spc="0" normalizeH="0" baseline="0" noProof="0" dirty="0">
                    <a:ln>
                      <a:noFill/>
                    </a:ln>
                    <a:solidFill>
                      <a:srgbClr val="FFFFFF"/>
                    </a:solidFill>
                    <a:effectLst/>
                    <a:uLnTx/>
                    <a:uFillTx/>
                    <a:cs typeface="+mn-ea"/>
                    <a:sym typeface="+mn-lt"/>
                  </a:endParaRPr>
                </a:p>
              </p:txBody>
            </p:sp>
            <p:sp>
              <p:nvSpPr>
                <p:cNvPr id="8" name="íS1iḍè"/>
                <p:cNvSpPr/>
                <p:nvPr/>
              </p:nvSpPr>
              <p:spPr>
                <a:xfrm>
                  <a:off x="673100" y="4019738"/>
                  <a:ext cx="1586076" cy="1913776"/>
                </a:xfrm>
                <a:prstGeom prst="rect">
                  <a:avLst/>
                </a:prstGeom>
                <a:gradFill flip="none" rotWithShape="1">
                  <a:gsLst>
                    <a:gs pos="0">
                      <a:schemeClr val="bg1"/>
                    </a:gs>
                    <a:gs pos="100000">
                      <a:schemeClr val="bg1">
                        <a:lumMod val="95000"/>
                      </a:schemeClr>
                    </a:gs>
                  </a:gsLst>
                  <a:lin ang="16200000" scaled="1"/>
                  <a:tileRect/>
                </a:gra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ormAutofit/>
                </a:bodyPr>
                <a:lstStyle/>
                <a:p>
                  <a:pPr marL="0" marR="0" lvl="0" indent="0" algn="ctr" defTabSz="914400" rtl="0" eaLnBrk="1" fontAlgn="auto" latinLnBrk="0" hangingPunct="1">
                    <a:lnSpc>
                      <a:spcPct val="140000"/>
                    </a:lnSpc>
                    <a:spcBef>
                      <a:spcPts val="0"/>
                    </a:spcBef>
                    <a:spcAft>
                      <a:spcPts val="0"/>
                    </a:spcAft>
                    <a:buClrTx/>
                    <a:buSzTx/>
                    <a:buFontTx/>
                    <a:buNone/>
                    <a:defRPr/>
                  </a:pPr>
                  <a:endParaRPr kumimoji="0" lang="zh-CN" altLang="en-US" sz="1100" b="0" i="0" u="none" strike="noStrike" kern="1200" cap="none" spc="0" normalizeH="0" baseline="0" noProof="0" dirty="0">
                    <a:ln>
                      <a:noFill/>
                    </a:ln>
                    <a:solidFill>
                      <a:srgbClr val="231F20">
                        <a:lumMod val="100000"/>
                      </a:srgbClr>
                    </a:solidFill>
                    <a:effectLst/>
                    <a:uLnTx/>
                    <a:uFillTx/>
                    <a:cs typeface="+mn-ea"/>
                    <a:sym typeface="+mn-lt"/>
                  </a:endParaRPr>
                </a:p>
              </p:txBody>
            </p:sp>
          </p:grpSp>
          <p:grpSp>
            <p:nvGrpSpPr>
              <p:cNvPr id="12" name="ïśḷïďè"/>
              <p:cNvGrpSpPr/>
              <p:nvPr/>
            </p:nvGrpSpPr>
            <p:grpSpPr>
              <a:xfrm>
                <a:off x="3078145" y="2324100"/>
                <a:ext cx="2748615" cy="3238500"/>
                <a:chOff x="2524842" y="2769205"/>
                <a:chExt cx="1801790" cy="2946430"/>
              </a:xfrm>
            </p:grpSpPr>
            <p:sp>
              <p:nvSpPr>
                <p:cNvPr id="13" name="ï$1ïdê"/>
                <p:cNvSpPr/>
                <p:nvPr/>
              </p:nvSpPr>
              <p:spPr>
                <a:xfrm>
                  <a:off x="4111931" y="2769205"/>
                  <a:ext cx="214701" cy="766057"/>
                </a:xfrm>
                <a:custGeom>
                  <a:avLst/>
                  <a:gdLst>
                    <a:gd name="connsiteX0" fmla="*/ 0 w 346710"/>
                    <a:gd name="connsiteY0" fmla="*/ 426720 h 853440"/>
                    <a:gd name="connsiteX1" fmla="*/ 0 w 346710"/>
                    <a:gd name="connsiteY1" fmla="*/ 853440 h 853440"/>
                    <a:gd name="connsiteX2" fmla="*/ 346710 w 346710"/>
                    <a:gd name="connsiteY2" fmla="*/ 426720 h 853440"/>
                    <a:gd name="connsiteX3" fmla="*/ 346710 w 346710"/>
                    <a:gd name="connsiteY3" fmla="*/ 0 h 853440"/>
                    <a:gd name="connsiteX4" fmla="*/ 0 w 346710"/>
                    <a:gd name="connsiteY4" fmla="*/ 426720 h 853440"/>
                    <a:gd name="connsiteX0-1" fmla="*/ 0 w 346710"/>
                    <a:gd name="connsiteY0-2" fmla="*/ 436245 h 862965"/>
                    <a:gd name="connsiteX1-3" fmla="*/ 0 w 346710"/>
                    <a:gd name="connsiteY1-4" fmla="*/ 862965 h 862965"/>
                    <a:gd name="connsiteX2-5" fmla="*/ 346710 w 346710"/>
                    <a:gd name="connsiteY2-6" fmla="*/ 436245 h 862965"/>
                    <a:gd name="connsiteX3-7" fmla="*/ 342900 w 346710"/>
                    <a:gd name="connsiteY3-8" fmla="*/ 0 h 862965"/>
                    <a:gd name="connsiteX4-9" fmla="*/ 0 w 346710"/>
                    <a:gd name="connsiteY4-10" fmla="*/ 436245 h 862965"/>
                    <a:gd name="connsiteX0-11" fmla="*/ 1905 w 348615"/>
                    <a:gd name="connsiteY0-12" fmla="*/ 436245 h 870585"/>
                    <a:gd name="connsiteX1-13" fmla="*/ 0 w 348615"/>
                    <a:gd name="connsiteY1-14" fmla="*/ 870585 h 870585"/>
                    <a:gd name="connsiteX2-15" fmla="*/ 348615 w 348615"/>
                    <a:gd name="connsiteY2-16" fmla="*/ 436245 h 870585"/>
                    <a:gd name="connsiteX3-17" fmla="*/ 344805 w 348615"/>
                    <a:gd name="connsiteY3-18" fmla="*/ 0 h 870585"/>
                    <a:gd name="connsiteX4-19" fmla="*/ 1905 w 348615"/>
                    <a:gd name="connsiteY4-20" fmla="*/ 436245 h 870585"/>
                    <a:gd name="connsiteX0-21" fmla="*/ 0 w 350520"/>
                    <a:gd name="connsiteY0-22" fmla="*/ 438150 h 870585"/>
                    <a:gd name="connsiteX1-23" fmla="*/ 1905 w 350520"/>
                    <a:gd name="connsiteY1-24" fmla="*/ 870585 h 870585"/>
                    <a:gd name="connsiteX2-25" fmla="*/ 350520 w 350520"/>
                    <a:gd name="connsiteY2-26" fmla="*/ 436245 h 870585"/>
                    <a:gd name="connsiteX3-27" fmla="*/ 346710 w 350520"/>
                    <a:gd name="connsiteY3-28" fmla="*/ 0 h 870585"/>
                    <a:gd name="connsiteX4-29" fmla="*/ 0 w 350520"/>
                    <a:gd name="connsiteY4-30" fmla="*/ 438150 h 870585"/>
                    <a:gd name="connsiteX0-31" fmla="*/ 0 w 356235"/>
                    <a:gd name="connsiteY0-32" fmla="*/ 438150 h 870585"/>
                    <a:gd name="connsiteX1-33" fmla="*/ 7620 w 356235"/>
                    <a:gd name="connsiteY1-34" fmla="*/ 870585 h 870585"/>
                    <a:gd name="connsiteX2-35" fmla="*/ 356235 w 356235"/>
                    <a:gd name="connsiteY2-36" fmla="*/ 436245 h 870585"/>
                    <a:gd name="connsiteX3-37" fmla="*/ 352425 w 356235"/>
                    <a:gd name="connsiteY3-38" fmla="*/ 0 h 870585"/>
                    <a:gd name="connsiteX4-39" fmla="*/ 0 w 356235"/>
                    <a:gd name="connsiteY4-40" fmla="*/ 438150 h 870585"/>
                    <a:gd name="connsiteX0-41" fmla="*/ 0 w 356235"/>
                    <a:gd name="connsiteY0-42" fmla="*/ 438150 h 870585"/>
                    <a:gd name="connsiteX1-43" fmla="*/ 3810 w 356235"/>
                    <a:gd name="connsiteY1-44" fmla="*/ 870585 h 870585"/>
                    <a:gd name="connsiteX2-45" fmla="*/ 356235 w 356235"/>
                    <a:gd name="connsiteY2-46" fmla="*/ 436245 h 870585"/>
                    <a:gd name="connsiteX3-47" fmla="*/ 352425 w 356235"/>
                    <a:gd name="connsiteY3-48" fmla="*/ 0 h 870585"/>
                    <a:gd name="connsiteX4-49" fmla="*/ 0 w 356235"/>
                    <a:gd name="connsiteY4-50" fmla="*/ 438150 h 870585"/>
                    <a:gd name="connsiteX0-51" fmla="*/ 0 w 356288"/>
                    <a:gd name="connsiteY0-52" fmla="*/ 434344 h 866779"/>
                    <a:gd name="connsiteX1-53" fmla="*/ 3810 w 356288"/>
                    <a:gd name="connsiteY1-54" fmla="*/ 866779 h 866779"/>
                    <a:gd name="connsiteX2-55" fmla="*/ 356235 w 356288"/>
                    <a:gd name="connsiteY2-56" fmla="*/ 432439 h 866779"/>
                    <a:gd name="connsiteX3-57" fmla="*/ 356288 w 356288"/>
                    <a:gd name="connsiteY3-58" fmla="*/ 0 h 866779"/>
                    <a:gd name="connsiteX4-59" fmla="*/ 0 w 356288"/>
                    <a:gd name="connsiteY4-60" fmla="*/ 434344 h 86677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6288" h="866779">
                      <a:moveTo>
                        <a:pt x="0" y="434344"/>
                      </a:moveTo>
                      <a:lnTo>
                        <a:pt x="3810" y="866779"/>
                      </a:lnTo>
                      <a:lnTo>
                        <a:pt x="356235" y="432439"/>
                      </a:lnTo>
                      <a:cubicBezTo>
                        <a:pt x="356253" y="288293"/>
                        <a:pt x="356270" y="144146"/>
                        <a:pt x="356288" y="0"/>
                      </a:cubicBezTo>
                      <a:lnTo>
                        <a:pt x="0" y="434344"/>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srgbClr val="FFFFFF"/>
                    </a:solidFill>
                    <a:effectLst/>
                    <a:uLnTx/>
                    <a:uFillTx/>
                    <a:cs typeface="+mn-ea"/>
                    <a:sym typeface="+mn-lt"/>
                  </a:endParaRPr>
                </a:p>
              </p:txBody>
            </p:sp>
            <p:sp>
              <p:nvSpPr>
                <p:cNvPr id="14" name="ïŝḷïḋe"/>
                <p:cNvSpPr/>
                <p:nvPr/>
              </p:nvSpPr>
              <p:spPr bwMode="auto">
                <a:xfrm>
                  <a:off x="2525855" y="3150972"/>
                  <a:ext cx="1586076" cy="384290"/>
                </a:xfrm>
                <a:prstGeom prst="rect">
                  <a:avLst/>
                </a:prstGeom>
                <a:solidFill>
                  <a:srgbClr val="008D38">
                    <a:alpha val="60000"/>
                  </a:srgbClr>
                </a:solidFill>
                <a:ln>
                  <a:noFill/>
                </a:ln>
              </p:spPr>
              <p:txBody>
                <a:bodyPr vert="horz" wrap="square" lIns="91440" tIns="45720" rIns="91440" bIns="45720" numCol="1" anchor="ctr" anchorCtr="0" compatLnSpc="1">
                  <a:noAutofit/>
                </a:bodyPr>
                <a:lstStyle>
                  <a:lvl1pPr eaLnBrk="0" fontAlgn="base" hangingPunct="0">
                    <a:spcBef>
                      <a:spcPct val="0"/>
                    </a:spcBef>
                    <a:spcAft>
                      <a:spcPct val="0"/>
                    </a:spcAft>
                    <a:defRPr>
                      <a:solidFill>
                        <a:schemeClr val="tx1"/>
                      </a:solidFill>
                    </a:defRPr>
                  </a:lvl1pPr>
                  <a:lvl2pPr eaLnBrk="0" fontAlgn="base" hangingPunct="0">
                    <a:spcBef>
                      <a:spcPct val="0"/>
                    </a:spcBef>
                    <a:spcAft>
                      <a:spcPct val="0"/>
                    </a:spcAft>
                    <a:defRPr>
                      <a:solidFill>
                        <a:schemeClr val="tx1"/>
                      </a:solidFill>
                    </a:defRPr>
                  </a:lvl2pPr>
                  <a:lvl3pPr eaLnBrk="0" fontAlgn="base" hangingPunct="0">
                    <a:spcBef>
                      <a:spcPct val="0"/>
                    </a:spcBef>
                    <a:spcAft>
                      <a:spcPct val="0"/>
                    </a:spcAft>
                    <a:defRPr>
                      <a:solidFill>
                        <a:schemeClr val="tx1"/>
                      </a:solidFill>
                    </a:defRPr>
                  </a:lvl3pPr>
                  <a:lvl4pPr eaLnBrk="0" fontAlgn="base" hangingPunct="0">
                    <a:spcBef>
                      <a:spcPct val="0"/>
                    </a:spcBef>
                    <a:spcAft>
                      <a:spcPct val="0"/>
                    </a:spcAft>
                    <a:defRPr>
                      <a:solidFill>
                        <a:schemeClr val="tx1"/>
                      </a:solidFill>
                    </a:defRPr>
                  </a:lvl4pPr>
                  <a:lvl5pPr eaLnBrk="0" fontAlgn="base" hangingPunct="0">
                    <a:spcBef>
                      <a:spcPct val="0"/>
                    </a:spcBef>
                    <a:spcAft>
                      <a:spcPct val="0"/>
                    </a:spcAft>
                    <a:defRPr>
                      <a:solidFill>
                        <a:schemeClr val="tx1"/>
                      </a:solidFill>
                    </a:defRPr>
                  </a:lvl5pPr>
                  <a:lvl6pPr eaLnBrk="0" fontAlgn="base" hangingPunct="0">
                    <a:spcBef>
                      <a:spcPct val="0"/>
                    </a:spcBef>
                    <a:spcAft>
                      <a:spcPct val="0"/>
                    </a:spcAft>
                    <a:defRPr>
                      <a:solidFill>
                        <a:schemeClr val="tx1"/>
                      </a:solidFill>
                    </a:defRPr>
                  </a:lvl6pPr>
                  <a:lvl7pPr eaLnBrk="0" fontAlgn="base" hangingPunct="0">
                    <a:spcBef>
                      <a:spcPct val="0"/>
                    </a:spcBef>
                    <a:spcAft>
                      <a:spcPct val="0"/>
                    </a:spcAft>
                    <a:defRPr>
                      <a:solidFill>
                        <a:schemeClr val="tx1"/>
                      </a:solidFill>
                    </a:defRPr>
                  </a:lvl7pPr>
                  <a:lvl8pPr eaLnBrk="0" fontAlgn="base" hangingPunct="0">
                    <a:spcBef>
                      <a:spcPct val="0"/>
                    </a:spcBef>
                    <a:spcAft>
                      <a:spcPct val="0"/>
                    </a:spcAft>
                    <a:defRPr>
                      <a:solidFill>
                        <a:schemeClr val="tx1"/>
                      </a:solidFill>
                    </a:defRPr>
                  </a:lvl8pPr>
                  <a:lvl9pPr eaLnBrk="0" fontAlgn="base" hangingPunct="0">
                    <a:spcBef>
                      <a:spcPct val="0"/>
                    </a:spcBef>
                    <a:spcAft>
                      <a:spcPct val="0"/>
                    </a:spcAft>
                    <a:defRPr>
                      <a:solidFill>
                        <a:schemeClr val="tx1"/>
                      </a:solidFill>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600" b="1" i="0" u="none" strike="noStrike" kern="1200" cap="none" spc="0" normalizeH="0" baseline="0" noProof="0" dirty="0">
                      <a:ln>
                        <a:noFill/>
                      </a:ln>
                      <a:solidFill>
                        <a:srgbClr val="FFFFFF"/>
                      </a:solidFill>
                      <a:effectLst/>
                      <a:uLnTx/>
                      <a:uFillTx/>
                      <a:cs typeface="+mn-ea"/>
                      <a:sym typeface="+mn-lt"/>
                    </a:rPr>
                    <a:t>第二级</a:t>
                  </a:r>
                  <a:endParaRPr kumimoji="0" lang="zh-CN" altLang="en-US" sz="1200" b="1" i="0" u="none" strike="noStrike" kern="1200" cap="none" spc="0" normalizeH="0" baseline="0" noProof="0" dirty="0">
                    <a:ln>
                      <a:noFill/>
                    </a:ln>
                    <a:solidFill>
                      <a:srgbClr val="FFFFFF"/>
                    </a:solidFill>
                    <a:effectLst/>
                    <a:uLnTx/>
                    <a:uFillTx/>
                    <a:cs typeface="+mn-ea"/>
                    <a:sym typeface="+mn-lt"/>
                  </a:endParaRPr>
                </a:p>
              </p:txBody>
            </p:sp>
            <p:sp>
              <p:nvSpPr>
                <p:cNvPr id="15" name="ïšļiḋé"/>
                <p:cNvSpPr/>
                <p:nvPr/>
              </p:nvSpPr>
              <p:spPr>
                <a:xfrm>
                  <a:off x="2524842" y="3644087"/>
                  <a:ext cx="1586076" cy="2071548"/>
                </a:xfrm>
                <a:prstGeom prst="rect">
                  <a:avLst/>
                </a:prstGeom>
                <a:gradFill flip="none" rotWithShape="1">
                  <a:gsLst>
                    <a:gs pos="0">
                      <a:schemeClr val="bg1"/>
                    </a:gs>
                    <a:gs pos="100000">
                      <a:schemeClr val="bg1">
                        <a:lumMod val="95000"/>
                      </a:schemeClr>
                    </a:gs>
                  </a:gsLst>
                  <a:lin ang="16200000" scaled="1"/>
                  <a:tileRect/>
                </a:gra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ormAutofit/>
                </a:bodyPr>
                <a:lstStyle/>
                <a:p>
                  <a:pPr marL="0" marR="0" lvl="0" indent="0" algn="ctr" defTabSz="914400" rtl="0" eaLnBrk="1" fontAlgn="auto" latinLnBrk="0" hangingPunct="1">
                    <a:lnSpc>
                      <a:spcPct val="140000"/>
                    </a:lnSpc>
                    <a:spcBef>
                      <a:spcPts val="0"/>
                    </a:spcBef>
                    <a:spcAft>
                      <a:spcPts val="0"/>
                    </a:spcAft>
                    <a:buClrTx/>
                    <a:buSzTx/>
                    <a:buFontTx/>
                    <a:buNone/>
                    <a:defRPr/>
                  </a:pPr>
                  <a:endParaRPr kumimoji="0" lang="zh-CN" altLang="en-US" sz="1100" b="0" i="0" u="none" strike="noStrike" kern="1200" cap="none" spc="0" normalizeH="0" baseline="0" noProof="0" dirty="0">
                    <a:ln>
                      <a:noFill/>
                    </a:ln>
                    <a:solidFill>
                      <a:srgbClr val="231F20">
                        <a:lumMod val="100000"/>
                      </a:srgbClr>
                    </a:solidFill>
                    <a:effectLst/>
                    <a:uLnTx/>
                    <a:uFillTx/>
                    <a:cs typeface="+mn-ea"/>
                    <a:sym typeface="+mn-lt"/>
                  </a:endParaRPr>
                </a:p>
              </p:txBody>
            </p:sp>
          </p:grpSp>
          <p:grpSp>
            <p:nvGrpSpPr>
              <p:cNvPr id="17" name="ïśḷïďè"/>
              <p:cNvGrpSpPr/>
              <p:nvPr/>
            </p:nvGrpSpPr>
            <p:grpSpPr>
              <a:xfrm>
                <a:off x="5818375" y="1925546"/>
                <a:ext cx="3056384" cy="3403600"/>
                <a:chOff x="2524842" y="2769205"/>
                <a:chExt cx="1851742" cy="2946430"/>
              </a:xfrm>
            </p:grpSpPr>
            <p:sp>
              <p:nvSpPr>
                <p:cNvPr id="18" name="ï$1ïdê"/>
                <p:cNvSpPr/>
                <p:nvPr/>
              </p:nvSpPr>
              <p:spPr>
                <a:xfrm>
                  <a:off x="4111931" y="2769205"/>
                  <a:ext cx="264653" cy="766057"/>
                </a:xfrm>
                <a:custGeom>
                  <a:avLst/>
                  <a:gdLst>
                    <a:gd name="connsiteX0" fmla="*/ 0 w 346710"/>
                    <a:gd name="connsiteY0" fmla="*/ 426720 h 853440"/>
                    <a:gd name="connsiteX1" fmla="*/ 0 w 346710"/>
                    <a:gd name="connsiteY1" fmla="*/ 853440 h 853440"/>
                    <a:gd name="connsiteX2" fmla="*/ 346710 w 346710"/>
                    <a:gd name="connsiteY2" fmla="*/ 426720 h 853440"/>
                    <a:gd name="connsiteX3" fmla="*/ 346710 w 346710"/>
                    <a:gd name="connsiteY3" fmla="*/ 0 h 853440"/>
                    <a:gd name="connsiteX4" fmla="*/ 0 w 346710"/>
                    <a:gd name="connsiteY4" fmla="*/ 426720 h 853440"/>
                    <a:gd name="connsiteX0-1" fmla="*/ 0 w 346710"/>
                    <a:gd name="connsiteY0-2" fmla="*/ 436245 h 862965"/>
                    <a:gd name="connsiteX1-3" fmla="*/ 0 w 346710"/>
                    <a:gd name="connsiteY1-4" fmla="*/ 862965 h 862965"/>
                    <a:gd name="connsiteX2-5" fmla="*/ 346710 w 346710"/>
                    <a:gd name="connsiteY2-6" fmla="*/ 436245 h 862965"/>
                    <a:gd name="connsiteX3-7" fmla="*/ 342900 w 346710"/>
                    <a:gd name="connsiteY3-8" fmla="*/ 0 h 862965"/>
                    <a:gd name="connsiteX4-9" fmla="*/ 0 w 346710"/>
                    <a:gd name="connsiteY4-10" fmla="*/ 436245 h 862965"/>
                    <a:gd name="connsiteX0-11" fmla="*/ 1905 w 348615"/>
                    <a:gd name="connsiteY0-12" fmla="*/ 436245 h 870585"/>
                    <a:gd name="connsiteX1-13" fmla="*/ 0 w 348615"/>
                    <a:gd name="connsiteY1-14" fmla="*/ 870585 h 870585"/>
                    <a:gd name="connsiteX2-15" fmla="*/ 348615 w 348615"/>
                    <a:gd name="connsiteY2-16" fmla="*/ 436245 h 870585"/>
                    <a:gd name="connsiteX3-17" fmla="*/ 344805 w 348615"/>
                    <a:gd name="connsiteY3-18" fmla="*/ 0 h 870585"/>
                    <a:gd name="connsiteX4-19" fmla="*/ 1905 w 348615"/>
                    <a:gd name="connsiteY4-20" fmla="*/ 436245 h 870585"/>
                    <a:gd name="connsiteX0-21" fmla="*/ 0 w 350520"/>
                    <a:gd name="connsiteY0-22" fmla="*/ 438150 h 870585"/>
                    <a:gd name="connsiteX1-23" fmla="*/ 1905 w 350520"/>
                    <a:gd name="connsiteY1-24" fmla="*/ 870585 h 870585"/>
                    <a:gd name="connsiteX2-25" fmla="*/ 350520 w 350520"/>
                    <a:gd name="connsiteY2-26" fmla="*/ 436245 h 870585"/>
                    <a:gd name="connsiteX3-27" fmla="*/ 346710 w 350520"/>
                    <a:gd name="connsiteY3-28" fmla="*/ 0 h 870585"/>
                    <a:gd name="connsiteX4-29" fmla="*/ 0 w 350520"/>
                    <a:gd name="connsiteY4-30" fmla="*/ 438150 h 870585"/>
                    <a:gd name="connsiteX0-31" fmla="*/ 0 w 356235"/>
                    <a:gd name="connsiteY0-32" fmla="*/ 438150 h 870585"/>
                    <a:gd name="connsiteX1-33" fmla="*/ 7620 w 356235"/>
                    <a:gd name="connsiteY1-34" fmla="*/ 870585 h 870585"/>
                    <a:gd name="connsiteX2-35" fmla="*/ 356235 w 356235"/>
                    <a:gd name="connsiteY2-36" fmla="*/ 436245 h 870585"/>
                    <a:gd name="connsiteX3-37" fmla="*/ 352425 w 356235"/>
                    <a:gd name="connsiteY3-38" fmla="*/ 0 h 870585"/>
                    <a:gd name="connsiteX4-39" fmla="*/ 0 w 356235"/>
                    <a:gd name="connsiteY4-40" fmla="*/ 438150 h 870585"/>
                    <a:gd name="connsiteX0-41" fmla="*/ 0 w 356235"/>
                    <a:gd name="connsiteY0-42" fmla="*/ 438150 h 870585"/>
                    <a:gd name="connsiteX1-43" fmla="*/ 3810 w 356235"/>
                    <a:gd name="connsiteY1-44" fmla="*/ 870585 h 870585"/>
                    <a:gd name="connsiteX2-45" fmla="*/ 356235 w 356235"/>
                    <a:gd name="connsiteY2-46" fmla="*/ 436245 h 870585"/>
                    <a:gd name="connsiteX3-47" fmla="*/ 352425 w 356235"/>
                    <a:gd name="connsiteY3-48" fmla="*/ 0 h 870585"/>
                    <a:gd name="connsiteX4-49" fmla="*/ 0 w 356235"/>
                    <a:gd name="connsiteY4-50" fmla="*/ 438150 h 870585"/>
                    <a:gd name="connsiteX0-51" fmla="*/ 0 w 356288"/>
                    <a:gd name="connsiteY0-52" fmla="*/ 434344 h 866779"/>
                    <a:gd name="connsiteX1-53" fmla="*/ 3810 w 356288"/>
                    <a:gd name="connsiteY1-54" fmla="*/ 866779 h 866779"/>
                    <a:gd name="connsiteX2-55" fmla="*/ 356235 w 356288"/>
                    <a:gd name="connsiteY2-56" fmla="*/ 432439 h 866779"/>
                    <a:gd name="connsiteX3-57" fmla="*/ 356288 w 356288"/>
                    <a:gd name="connsiteY3-58" fmla="*/ 0 h 866779"/>
                    <a:gd name="connsiteX4-59" fmla="*/ 0 w 356288"/>
                    <a:gd name="connsiteY4-60" fmla="*/ 434344 h 86677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6288" h="866779">
                      <a:moveTo>
                        <a:pt x="0" y="434344"/>
                      </a:moveTo>
                      <a:lnTo>
                        <a:pt x="3810" y="866779"/>
                      </a:lnTo>
                      <a:lnTo>
                        <a:pt x="356235" y="432439"/>
                      </a:lnTo>
                      <a:cubicBezTo>
                        <a:pt x="356253" y="288293"/>
                        <a:pt x="356270" y="144146"/>
                        <a:pt x="356288" y="0"/>
                      </a:cubicBezTo>
                      <a:lnTo>
                        <a:pt x="0" y="434344"/>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srgbClr val="FFFFFF"/>
                    </a:solidFill>
                    <a:effectLst/>
                    <a:uLnTx/>
                    <a:uFillTx/>
                    <a:cs typeface="+mn-ea"/>
                    <a:sym typeface="+mn-lt"/>
                  </a:endParaRPr>
                </a:p>
              </p:txBody>
            </p:sp>
            <p:sp>
              <p:nvSpPr>
                <p:cNvPr id="19" name="ïŝḷïḋe"/>
                <p:cNvSpPr/>
                <p:nvPr/>
              </p:nvSpPr>
              <p:spPr bwMode="auto">
                <a:xfrm>
                  <a:off x="2525855" y="3150972"/>
                  <a:ext cx="1586076" cy="384290"/>
                </a:xfrm>
                <a:prstGeom prst="rect">
                  <a:avLst/>
                </a:prstGeom>
                <a:solidFill>
                  <a:schemeClr val="accent6">
                    <a:alpha val="80000"/>
                  </a:schemeClr>
                </a:solidFill>
                <a:ln>
                  <a:noFill/>
                </a:ln>
              </p:spPr>
              <p:txBody>
                <a:bodyPr vert="horz" wrap="square" lIns="91440" tIns="45720" rIns="91440" bIns="45720" numCol="1" anchor="ctr" anchorCtr="0" compatLnSpc="1">
                  <a:noAutofit/>
                </a:bodyPr>
                <a:lstStyle>
                  <a:lvl1pPr eaLnBrk="0" fontAlgn="base" hangingPunct="0">
                    <a:spcBef>
                      <a:spcPct val="0"/>
                    </a:spcBef>
                    <a:spcAft>
                      <a:spcPct val="0"/>
                    </a:spcAft>
                    <a:defRPr>
                      <a:solidFill>
                        <a:schemeClr val="tx1"/>
                      </a:solidFill>
                    </a:defRPr>
                  </a:lvl1pPr>
                  <a:lvl2pPr eaLnBrk="0" fontAlgn="base" hangingPunct="0">
                    <a:spcBef>
                      <a:spcPct val="0"/>
                    </a:spcBef>
                    <a:spcAft>
                      <a:spcPct val="0"/>
                    </a:spcAft>
                    <a:defRPr>
                      <a:solidFill>
                        <a:schemeClr val="tx1"/>
                      </a:solidFill>
                    </a:defRPr>
                  </a:lvl2pPr>
                  <a:lvl3pPr eaLnBrk="0" fontAlgn="base" hangingPunct="0">
                    <a:spcBef>
                      <a:spcPct val="0"/>
                    </a:spcBef>
                    <a:spcAft>
                      <a:spcPct val="0"/>
                    </a:spcAft>
                    <a:defRPr>
                      <a:solidFill>
                        <a:schemeClr val="tx1"/>
                      </a:solidFill>
                    </a:defRPr>
                  </a:lvl3pPr>
                  <a:lvl4pPr eaLnBrk="0" fontAlgn="base" hangingPunct="0">
                    <a:spcBef>
                      <a:spcPct val="0"/>
                    </a:spcBef>
                    <a:spcAft>
                      <a:spcPct val="0"/>
                    </a:spcAft>
                    <a:defRPr>
                      <a:solidFill>
                        <a:schemeClr val="tx1"/>
                      </a:solidFill>
                    </a:defRPr>
                  </a:lvl4pPr>
                  <a:lvl5pPr eaLnBrk="0" fontAlgn="base" hangingPunct="0">
                    <a:spcBef>
                      <a:spcPct val="0"/>
                    </a:spcBef>
                    <a:spcAft>
                      <a:spcPct val="0"/>
                    </a:spcAft>
                    <a:defRPr>
                      <a:solidFill>
                        <a:schemeClr val="tx1"/>
                      </a:solidFill>
                    </a:defRPr>
                  </a:lvl5pPr>
                  <a:lvl6pPr eaLnBrk="0" fontAlgn="base" hangingPunct="0">
                    <a:spcBef>
                      <a:spcPct val="0"/>
                    </a:spcBef>
                    <a:spcAft>
                      <a:spcPct val="0"/>
                    </a:spcAft>
                    <a:defRPr>
                      <a:solidFill>
                        <a:schemeClr val="tx1"/>
                      </a:solidFill>
                    </a:defRPr>
                  </a:lvl6pPr>
                  <a:lvl7pPr eaLnBrk="0" fontAlgn="base" hangingPunct="0">
                    <a:spcBef>
                      <a:spcPct val="0"/>
                    </a:spcBef>
                    <a:spcAft>
                      <a:spcPct val="0"/>
                    </a:spcAft>
                    <a:defRPr>
                      <a:solidFill>
                        <a:schemeClr val="tx1"/>
                      </a:solidFill>
                    </a:defRPr>
                  </a:lvl7pPr>
                  <a:lvl8pPr eaLnBrk="0" fontAlgn="base" hangingPunct="0">
                    <a:spcBef>
                      <a:spcPct val="0"/>
                    </a:spcBef>
                    <a:spcAft>
                      <a:spcPct val="0"/>
                    </a:spcAft>
                    <a:defRPr>
                      <a:solidFill>
                        <a:schemeClr val="tx1"/>
                      </a:solidFill>
                    </a:defRPr>
                  </a:lvl8pPr>
                  <a:lvl9pPr eaLnBrk="0" fontAlgn="base" hangingPunct="0">
                    <a:spcBef>
                      <a:spcPct val="0"/>
                    </a:spcBef>
                    <a:spcAft>
                      <a:spcPct val="0"/>
                    </a:spcAft>
                    <a:defRPr>
                      <a:solidFill>
                        <a:schemeClr val="tx1"/>
                      </a:solidFill>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600" b="1" i="0" u="none" strike="noStrike" kern="1200" cap="none" spc="0" normalizeH="0" baseline="0" noProof="0" dirty="0">
                      <a:ln>
                        <a:noFill/>
                      </a:ln>
                      <a:solidFill>
                        <a:srgbClr val="FFFFFF"/>
                      </a:solidFill>
                      <a:effectLst/>
                      <a:uLnTx/>
                      <a:uFillTx/>
                      <a:cs typeface="+mn-ea"/>
                      <a:sym typeface="+mn-lt"/>
                    </a:rPr>
                    <a:t>第三级</a:t>
                  </a:r>
                  <a:endParaRPr kumimoji="0" lang="zh-CN" altLang="en-US" sz="1200" b="1" i="0" u="none" strike="noStrike" kern="1200" cap="none" spc="0" normalizeH="0" baseline="0" noProof="0" dirty="0">
                    <a:ln>
                      <a:noFill/>
                    </a:ln>
                    <a:solidFill>
                      <a:srgbClr val="FFFFFF"/>
                    </a:solidFill>
                    <a:effectLst/>
                    <a:uLnTx/>
                    <a:uFillTx/>
                    <a:cs typeface="+mn-ea"/>
                    <a:sym typeface="+mn-lt"/>
                  </a:endParaRPr>
                </a:p>
              </p:txBody>
            </p:sp>
            <p:sp>
              <p:nvSpPr>
                <p:cNvPr id="20" name="ïšļiḋé"/>
                <p:cNvSpPr/>
                <p:nvPr/>
              </p:nvSpPr>
              <p:spPr>
                <a:xfrm>
                  <a:off x="2524842" y="3644087"/>
                  <a:ext cx="1586076" cy="2071548"/>
                </a:xfrm>
                <a:prstGeom prst="rect">
                  <a:avLst/>
                </a:prstGeom>
                <a:gradFill flip="none" rotWithShape="1">
                  <a:gsLst>
                    <a:gs pos="0">
                      <a:schemeClr val="bg1"/>
                    </a:gs>
                    <a:gs pos="100000">
                      <a:schemeClr val="bg1">
                        <a:lumMod val="95000"/>
                      </a:schemeClr>
                    </a:gs>
                  </a:gsLst>
                  <a:lin ang="16200000" scaled="1"/>
                  <a:tileRect/>
                </a:gra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ormAutofit/>
                </a:bodyPr>
                <a:lstStyle/>
                <a:p>
                  <a:pPr marL="0" marR="0" lvl="0" indent="0" algn="ctr" defTabSz="914400" rtl="0" eaLnBrk="1" fontAlgn="auto" latinLnBrk="0" hangingPunct="1">
                    <a:lnSpc>
                      <a:spcPct val="140000"/>
                    </a:lnSpc>
                    <a:spcBef>
                      <a:spcPts val="0"/>
                    </a:spcBef>
                    <a:spcAft>
                      <a:spcPts val="0"/>
                    </a:spcAft>
                    <a:buClrTx/>
                    <a:buSzTx/>
                    <a:buFontTx/>
                    <a:buNone/>
                    <a:defRPr/>
                  </a:pPr>
                  <a:endParaRPr kumimoji="0" lang="zh-CN" altLang="en-US" sz="1100" b="0" i="0" u="none" strike="noStrike" kern="1200" cap="none" spc="0" normalizeH="0" baseline="0" noProof="0" dirty="0">
                    <a:ln>
                      <a:noFill/>
                    </a:ln>
                    <a:solidFill>
                      <a:srgbClr val="231F20">
                        <a:lumMod val="100000"/>
                      </a:srgbClr>
                    </a:solidFill>
                    <a:effectLst/>
                    <a:uLnTx/>
                    <a:uFillTx/>
                    <a:cs typeface="+mn-ea"/>
                    <a:sym typeface="+mn-lt"/>
                  </a:endParaRPr>
                </a:p>
              </p:txBody>
            </p:sp>
          </p:grpSp>
          <p:grpSp>
            <p:nvGrpSpPr>
              <p:cNvPr id="28" name="组合 27"/>
              <p:cNvGrpSpPr/>
              <p:nvPr/>
            </p:nvGrpSpPr>
            <p:grpSpPr>
              <a:xfrm>
                <a:off x="8872967" y="1934677"/>
                <a:ext cx="2771905" cy="2786072"/>
                <a:chOff x="9509931" y="1922195"/>
                <a:chExt cx="3383744" cy="3404946"/>
              </a:xfrm>
            </p:grpSpPr>
            <p:sp>
              <p:nvSpPr>
                <p:cNvPr id="26" name="iSļïḓè"/>
                <p:cNvSpPr/>
                <p:nvPr/>
              </p:nvSpPr>
              <p:spPr>
                <a:xfrm>
                  <a:off x="9509931" y="2576874"/>
                  <a:ext cx="3251493" cy="2750267"/>
                </a:xfrm>
                <a:prstGeom prst="rect">
                  <a:avLst/>
                </a:prstGeom>
                <a:gradFill flip="none" rotWithShape="1">
                  <a:gsLst>
                    <a:gs pos="0">
                      <a:schemeClr val="bg1"/>
                    </a:gs>
                    <a:gs pos="100000">
                      <a:schemeClr val="bg1">
                        <a:lumMod val="95000"/>
                      </a:schemeClr>
                    </a:gs>
                  </a:gsLst>
                  <a:lin ang="16200000" scaled="1"/>
                  <a:tileRect/>
                </a:gra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ormAutofit/>
                </a:bodyPr>
                <a:lstStyle/>
                <a:p>
                  <a:pPr marL="0" marR="0" lvl="0" indent="0" algn="ctr" defTabSz="914400" rtl="0" eaLnBrk="1" fontAlgn="auto" latinLnBrk="0" hangingPunct="1">
                    <a:lnSpc>
                      <a:spcPct val="140000"/>
                    </a:lnSpc>
                    <a:spcBef>
                      <a:spcPts val="0"/>
                    </a:spcBef>
                    <a:spcAft>
                      <a:spcPts val="0"/>
                    </a:spcAft>
                    <a:buClrTx/>
                    <a:buSzTx/>
                    <a:buFontTx/>
                    <a:buNone/>
                    <a:defRPr/>
                  </a:pPr>
                  <a:endParaRPr kumimoji="0" lang="zh-CN" altLang="en-US" sz="1100" b="0" i="0" u="none" strike="noStrike" kern="1200" cap="none" spc="0" normalizeH="0" baseline="0" noProof="0" dirty="0">
                    <a:ln>
                      <a:noFill/>
                    </a:ln>
                    <a:solidFill>
                      <a:srgbClr val="231F20">
                        <a:lumMod val="100000"/>
                      </a:srgbClr>
                    </a:solidFill>
                    <a:effectLst/>
                    <a:uLnTx/>
                    <a:uFillTx/>
                    <a:cs typeface="+mn-ea"/>
                    <a:sym typeface="+mn-lt"/>
                  </a:endParaRPr>
                </a:p>
              </p:txBody>
            </p:sp>
            <p:sp>
              <p:nvSpPr>
                <p:cNvPr id="27" name="íṩlíḍé"/>
                <p:cNvSpPr/>
                <p:nvPr/>
              </p:nvSpPr>
              <p:spPr bwMode="auto">
                <a:xfrm>
                  <a:off x="9512007" y="1922195"/>
                  <a:ext cx="3381668" cy="510198"/>
                </a:xfrm>
                <a:prstGeom prst="homePlate">
                  <a:avLst/>
                </a:prstGeom>
                <a:solidFill>
                  <a:srgbClr val="018C42"/>
                </a:solidFill>
                <a:ln>
                  <a:noFill/>
                </a:ln>
              </p:spPr>
              <p:txBody>
                <a:bodyPr vert="horz" wrap="square" lIns="91440" tIns="45720" rIns="91440" bIns="45720" numCol="1" anchor="ctr" anchorCtr="0" compatLnSpc="1">
                  <a:no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600" b="1" i="0" u="none" strike="noStrike" kern="1200" cap="none" spc="0" normalizeH="0" baseline="0" noProof="0" dirty="0">
                      <a:ln>
                        <a:noFill/>
                      </a:ln>
                      <a:solidFill>
                        <a:srgbClr val="FFFFFF"/>
                      </a:solidFill>
                      <a:effectLst/>
                      <a:uLnTx/>
                      <a:uFillTx/>
                      <a:cs typeface="+mn-ea"/>
                      <a:sym typeface="+mn-lt"/>
                    </a:rPr>
                    <a:t>第四级</a:t>
                  </a:r>
                  <a:endParaRPr kumimoji="0" lang="zh-CN" altLang="en-US" sz="1200" b="1" i="0" u="none" strike="noStrike" kern="1200" cap="none" spc="0" normalizeH="0" baseline="0" noProof="0" dirty="0">
                    <a:ln>
                      <a:noFill/>
                    </a:ln>
                    <a:solidFill>
                      <a:srgbClr val="FFFFFF"/>
                    </a:solidFill>
                    <a:effectLst/>
                    <a:uLnTx/>
                    <a:uFillTx/>
                    <a:cs typeface="+mn-ea"/>
                    <a:sym typeface="+mn-lt"/>
                  </a:endParaRPr>
                </a:p>
              </p:txBody>
            </p:sp>
          </p:grpSp>
        </p:grpSp>
        <p:sp>
          <p:nvSpPr>
            <p:cNvPr id="31" name="文本框 30"/>
            <p:cNvSpPr txBox="1"/>
            <p:nvPr/>
          </p:nvSpPr>
          <p:spPr>
            <a:xfrm>
              <a:off x="577094" y="3548597"/>
              <a:ext cx="2068830" cy="1596764"/>
            </a:xfrm>
            <a:prstGeom prst="rect">
              <a:avLst/>
            </a:prstGeom>
            <a:noFill/>
          </p:spPr>
          <p:txBody>
            <a:bodyPr wrap="square">
              <a:spAutoFit/>
            </a:bodyPr>
            <a:lstStyle/>
            <a:p>
              <a:pPr>
                <a:lnSpc>
                  <a:spcPct val="120000"/>
                </a:lnSpc>
              </a:pPr>
              <a:r>
                <a:rPr lang="zh-CN" altLang="en-US" sz="1200" dirty="0">
                  <a:cs typeface="+mn-ea"/>
                  <a:sym typeface="+mn-lt"/>
                </a:rPr>
                <a:t>确定患者发病期是否有意识丧失，如有意识丧失要</a:t>
              </a:r>
              <a:r>
                <a:rPr lang="zh-CN" altLang="en-US" sz="1200" b="1" dirty="0">
                  <a:solidFill>
                    <a:srgbClr val="C00000"/>
                  </a:solidFill>
                  <a:cs typeface="+mn-ea"/>
                  <a:sym typeface="+mn-lt"/>
                </a:rPr>
                <a:t>排除癫痫、中枢性及心源性眩晕</a:t>
              </a:r>
              <a:r>
                <a:rPr lang="zh-CN" altLang="en-US" sz="1200" dirty="0">
                  <a:cs typeface="+mn-ea"/>
                  <a:sym typeface="+mn-lt"/>
                </a:rPr>
                <a:t>，是否伴随剧烈头痛、肢体偏瘫、言语不清等症状，</a:t>
              </a:r>
              <a:r>
                <a:rPr lang="zh-CN" altLang="en-US" sz="1200" b="1" dirty="0">
                  <a:solidFill>
                    <a:srgbClr val="C00000"/>
                  </a:solidFill>
                  <a:cs typeface="+mn-ea"/>
                  <a:sym typeface="+mn-lt"/>
                </a:rPr>
                <a:t>初步排除急性中枢性病变</a:t>
              </a:r>
            </a:p>
          </p:txBody>
        </p:sp>
        <p:sp>
          <p:nvSpPr>
            <p:cNvPr id="32" name="文本框 31"/>
            <p:cNvSpPr txBox="1"/>
            <p:nvPr/>
          </p:nvSpPr>
          <p:spPr>
            <a:xfrm>
              <a:off x="3057404" y="2957362"/>
              <a:ext cx="2457450" cy="1344528"/>
            </a:xfrm>
            <a:prstGeom prst="rect">
              <a:avLst/>
            </a:prstGeom>
            <a:noFill/>
          </p:spPr>
          <p:txBody>
            <a:bodyPr wrap="square">
              <a:spAutoFit/>
            </a:bodyPr>
            <a:lstStyle/>
            <a:p>
              <a:pPr>
                <a:lnSpc>
                  <a:spcPct val="120000"/>
                </a:lnSpc>
              </a:pPr>
              <a:r>
                <a:rPr lang="zh-CN" altLang="en-US" sz="1200" b="1" dirty="0">
                  <a:solidFill>
                    <a:srgbClr val="C00000"/>
                  </a:solidFill>
                  <a:cs typeface="+mn-ea"/>
                  <a:sym typeface="+mn-lt"/>
                </a:rPr>
                <a:t>确认患者是头晕还是眩晕，首次发作还是反复发作</a:t>
              </a:r>
              <a:r>
                <a:rPr lang="zh-CN" altLang="en-US" sz="1200" dirty="0">
                  <a:cs typeface="+mn-ea"/>
                  <a:sym typeface="+mn-lt"/>
                </a:rPr>
                <a:t>，典型的</a:t>
              </a:r>
              <a:r>
                <a:rPr lang="en-US" altLang="zh-CN" sz="1200" dirty="0">
                  <a:cs typeface="+mn-ea"/>
                  <a:sym typeface="+mn-lt"/>
                </a:rPr>
                <a:t>VN</a:t>
              </a:r>
              <a:r>
                <a:rPr lang="zh-CN" altLang="en-US" sz="1200" dirty="0">
                  <a:cs typeface="+mn-ea"/>
                  <a:sym typeface="+mn-lt"/>
                </a:rPr>
                <a:t>患者会描述为“从来没有过这种天旋地转的晕”，持续数小时不缓解</a:t>
              </a:r>
            </a:p>
          </p:txBody>
        </p:sp>
        <p:sp>
          <p:nvSpPr>
            <p:cNvPr id="33" name="文本框 32"/>
            <p:cNvSpPr txBox="1"/>
            <p:nvPr/>
          </p:nvSpPr>
          <p:spPr>
            <a:xfrm>
              <a:off x="5885570" y="2491023"/>
              <a:ext cx="2498214" cy="2353470"/>
            </a:xfrm>
            <a:prstGeom prst="rect">
              <a:avLst/>
            </a:prstGeom>
            <a:noFill/>
          </p:spPr>
          <p:txBody>
            <a:bodyPr wrap="square">
              <a:spAutoFit/>
            </a:bodyPr>
            <a:lstStyle/>
            <a:p>
              <a:pPr>
                <a:lnSpc>
                  <a:spcPct val="120000"/>
                </a:lnSpc>
              </a:pPr>
              <a:r>
                <a:rPr lang="zh-CN" altLang="en-US" sz="1200" dirty="0">
                  <a:cs typeface="+mn-ea"/>
                  <a:sym typeface="+mn-lt"/>
                </a:rPr>
                <a:t>详细询问患者的眩晕情况及伴随症状，包括眩晕持续的时间、是否有缓解期；</a:t>
              </a:r>
              <a:r>
                <a:rPr lang="zh-CN" altLang="en-US" sz="1200" b="1" dirty="0">
                  <a:solidFill>
                    <a:srgbClr val="C00000"/>
                  </a:solidFill>
                  <a:cs typeface="+mn-ea"/>
                  <a:sym typeface="+mn-lt"/>
                </a:rPr>
                <a:t>重点关注的伴随症状</a:t>
              </a:r>
              <a:r>
                <a:rPr lang="zh-CN" altLang="en-US" sz="1200" dirty="0">
                  <a:cs typeface="+mn-ea"/>
                  <a:sym typeface="+mn-lt"/>
                </a:rPr>
                <a:t>包括是否伴有耳聋、耳鸣等</a:t>
              </a:r>
              <a:r>
                <a:rPr lang="zh-CN" altLang="en-US" sz="1200" b="1" dirty="0">
                  <a:solidFill>
                    <a:srgbClr val="C00000"/>
                  </a:solidFill>
                  <a:cs typeface="+mn-ea"/>
                  <a:sym typeface="+mn-lt"/>
                </a:rPr>
                <a:t>耳部症状</a:t>
              </a:r>
              <a:r>
                <a:rPr lang="zh-CN" altLang="en-US" sz="1200" dirty="0">
                  <a:cs typeface="+mn-ea"/>
                  <a:sym typeface="+mn-lt"/>
                </a:rPr>
                <a:t>，是否伴头痛、面瘫、复视、构音障碍、吞咽困难、感觉缺失、共济失调等</a:t>
              </a:r>
              <a:r>
                <a:rPr lang="zh-CN" altLang="en-US" sz="1200" b="1" dirty="0">
                  <a:solidFill>
                    <a:srgbClr val="C00000"/>
                  </a:solidFill>
                  <a:cs typeface="+mn-ea"/>
                  <a:sym typeface="+mn-lt"/>
                </a:rPr>
                <a:t>中枢神经系统受损症状</a:t>
              </a:r>
              <a:r>
                <a:rPr lang="zh-CN" altLang="en-US" sz="1200" dirty="0">
                  <a:cs typeface="+mn-ea"/>
                  <a:sym typeface="+mn-lt"/>
                </a:rPr>
                <a:t>，还应关注恶心、呕吐等自主神经症状的程度</a:t>
              </a:r>
            </a:p>
          </p:txBody>
        </p:sp>
        <p:sp>
          <p:nvSpPr>
            <p:cNvPr id="34" name="文本框 33"/>
            <p:cNvSpPr txBox="1"/>
            <p:nvPr/>
          </p:nvSpPr>
          <p:spPr>
            <a:xfrm>
              <a:off x="8815038" y="2021257"/>
              <a:ext cx="2654846" cy="1092292"/>
            </a:xfrm>
            <a:prstGeom prst="rect">
              <a:avLst/>
            </a:prstGeom>
            <a:noFill/>
          </p:spPr>
          <p:txBody>
            <a:bodyPr wrap="square">
              <a:spAutoFit/>
            </a:bodyPr>
            <a:lstStyle/>
            <a:p>
              <a:pPr>
                <a:lnSpc>
                  <a:spcPct val="120000"/>
                </a:lnSpc>
              </a:pPr>
              <a:r>
                <a:rPr lang="zh-CN" altLang="en-US" sz="1200" dirty="0">
                  <a:cs typeface="+mn-ea"/>
                  <a:sym typeface="+mn-lt"/>
                </a:rPr>
                <a:t>了解患者的一般情况及既往史，</a:t>
              </a:r>
              <a:r>
                <a:rPr lang="zh-CN" altLang="en-US" sz="1200" b="1" dirty="0">
                  <a:solidFill>
                    <a:srgbClr val="C00000"/>
                  </a:solidFill>
                  <a:cs typeface="+mn-ea"/>
                  <a:sym typeface="+mn-lt"/>
                </a:rPr>
                <a:t>寻找可能的诱因</a:t>
              </a:r>
              <a:r>
                <a:rPr lang="zh-CN" altLang="en-US" sz="1200" dirty="0">
                  <a:cs typeface="+mn-ea"/>
                  <a:sym typeface="+mn-lt"/>
                </a:rPr>
                <a:t>，包括睡眠情况、情绪状态、感冒病史、拔牙史，以及高血压、糖尿病、高脂血症病史等</a:t>
              </a:r>
            </a:p>
          </p:txBody>
        </p:sp>
      </p:grpSp>
      <p:sp>
        <p:nvSpPr>
          <p:cNvPr id="36" name="文本框 35"/>
          <p:cNvSpPr txBox="1"/>
          <p:nvPr/>
        </p:nvSpPr>
        <p:spPr>
          <a:xfrm>
            <a:off x="660399" y="5359711"/>
            <a:ext cx="11303001" cy="307777"/>
          </a:xfrm>
          <a:prstGeom prst="rect">
            <a:avLst/>
          </a:prstGeom>
          <a:noFill/>
        </p:spPr>
        <p:txBody>
          <a:bodyPr wrap="square">
            <a:spAutoFit/>
          </a:bodyPr>
          <a:lstStyle/>
          <a:p>
            <a:pPr marL="171450" indent="-171450">
              <a:buFont typeface="Arial" panose="020B0604020202020204" pitchFamily="34" charset="0"/>
              <a:buChar char="•"/>
            </a:pPr>
            <a:r>
              <a:rPr lang="zh-CN" altLang="en-US" sz="1400" dirty="0">
                <a:cs typeface="+mn-ea"/>
                <a:sym typeface="+mn-lt"/>
              </a:rPr>
              <a:t>需要注意的是，部分患者可能在发病前或发病同时出现呼吸道或胃肠道感染症状，但没有这类病毒感染病史并不能排除前庭神经炎的诊断</a:t>
            </a:r>
          </a:p>
        </p:txBody>
      </p:sp>
      <p:sp>
        <p:nvSpPr>
          <p:cNvPr id="10" name="圆角矩形 9"/>
          <p:cNvSpPr/>
          <p:nvPr/>
        </p:nvSpPr>
        <p:spPr>
          <a:xfrm>
            <a:off x="100965" y="193040"/>
            <a:ext cx="10236200" cy="709930"/>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标题 1"/>
          <p:cNvSpPr>
            <a:spLocks noGrp="1"/>
          </p:cNvSpPr>
          <p:nvPr/>
        </p:nvSpPr>
        <p:spPr>
          <a:xfrm>
            <a:off x="838200" y="355600"/>
            <a:ext cx="10514965" cy="4641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charset="-122"/>
                <a:ea typeface="微软雅黑" panose="020B0503020204020204" charset="-122"/>
                <a:cs typeface="Arial" panose="020B0604020202020204" pitchFamily="34" charset="0"/>
              </a:defRPr>
            </a:lvl1pPr>
          </a:lstStyle>
          <a:p>
            <a:r>
              <a:rPr lang="zh-CN" altLang="en-US" dirty="0">
                <a:solidFill>
                  <a:schemeClr val="bg1"/>
                </a:solidFill>
                <a:latin typeface="+mn-lt"/>
                <a:ea typeface="+mn-ea"/>
                <a:cs typeface="+mn-ea"/>
                <a:sym typeface="+mn-lt"/>
              </a:rPr>
              <a:t>前庭神经炎的问诊：建议遵循分级式问诊模式</a:t>
            </a:r>
          </a:p>
        </p:txBody>
      </p:sp>
      <p:sp>
        <p:nvSpPr>
          <p:cNvPr id="21" name="圆角矩形 20"/>
          <p:cNvSpPr/>
          <p:nvPr/>
        </p:nvSpPr>
        <p:spPr>
          <a:xfrm>
            <a:off x="268605" y="186690"/>
            <a:ext cx="99695" cy="78930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2" name="圆角矩形 21"/>
          <p:cNvSpPr/>
          <p:nvPr/>
        </p:nvSpPr>
        <p:spPr>
          <a:xfrm>
            <a:off x="443230" y="186690"/>
            <a:ext cx="45720" cy="78930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stretch>
            <a:fillRect/>
          </a:stretch>
        </p:blipFill>
        <p:spPr>
          <a:xfrm>
            <a:off x="13286507" y="1403358"/>
            <a:ext cx="3542368" cy="718452"/>
          </a:xfrm>
          <a:prstGeom prst="rect">
            <a:avLst/>
          </a:prstGeom>
        </p:spPr>
      </p:pic>
      <p:pic>
        <p:nvPicPr>
          <p:cNvPr id="7" name="图片 6"/>
          <p:cNvPicPr>
            <a:picLocks noChangeAspect="1"/>
          </p:cNvPicPr>
          <p:nvPr/>
        </p:nvPicPr>
        <p:blipFill>
          <a:blip r:embed="rId4"/>
          <a:stretch>
            <a:fillRect/>
          </a:stretch>
        </p:blipFill>
        <p:spPr>
          <a:xfrm>
            <a:off x="13375038" y="2494489"/>
            <a:ext cx="2192354" cy="1869021"/>
          </a:xfrm>
          <a:prstGeom prst="rect">
            <a:avLst/>
          </a:prstGeom>
        </p:spPr>
      </p:pic>
      <p:pic>
        <p:nvPicPr>
          <p:cNvPr id="9" name="图片 8"/>
          <p:cNvPicPr>
            <a:picLocks noChangeAspect="1"/>
          </p:cNvPicPr>
          <p:nvPr/>
        </p:nvPicPr>
        <p:blipFill>
          <a:blip r:embed="rId5"/>
          <a:stretch>
            <a:fillRect/>
          </a:stretch>
        </p:blipFill>
        <p:spPr>
          <a:xfrm>
            <a:off x="15605723" y="2487571"/>
            <a:ext cx="2415259" cy="3789796"/>
          </a:xfrm>
          <a:prstGeom prst="rect">
            <a:avLst/>
          </a:prstGeom>
        </p:spPr>
      </p:pic>
      <p:pic>
        <p:nvPicPr>
          <p:cNvPr id="11" name="图片 10"/>
          <p:cNvPicPr>
            <a:picLocks noChangeAspect="1"/>
          </p:cNvPicPr>
          <p:nvPr/>
        </p:nvPicPr>
        <p:blipFill>
          <a:blip r:embed="rId6"/>
          <a:stretch>
            <a:fillRect/>
          </a:stretch>
        </p:blipFill>
        <p:spPr>
          <a:xfrm>
            <a:off x="18365586" y="2101858"/>
            <a:ext cx="3438525" cy="4305300"/>
          </a:xfrm>
          <a:prstGeom prst="rect">
            <a:avLst/>
          </a:prstGeom>
        </p:spPr>
      </p:pic>
      <p:pic>
        <p:nvPicPr>
          <p:cNvPr id="12" name="图片 11"/>
          <p:cNvPicPr>
            <a:picLocks noChangeAspect="1"/>
          </p:cNvPicPr>
          <p:nvPr/>
        </p:nvPicPr>
        <p:blipFill>
          <a:blip r:embed="rId7"/>
          <a:stretch>
            <a:fillRect/>
          </a:stretch>
        </p:blipFill>
        <p:spPr>
          <a:xfrm>
            <a:off x="22158441" y="2303236"/>
            <a:ext cx="3533775" cy="2009775"/>
          </a:xfrm>
          <a:prstGeom prst="rect">
            <a:avLst/>
          </a:prstGeom>
        </p:spPr>
      </p:pic>
      <p:sp>
        <p:nvSpPr>
          <p:cNvPr id="3" name="内容占位符 10"/>
          <p:cNvSpPr txBox="1"/>
          <p:nvPr/>
        </p:nvSpPr>
        <p:spPr>
          <a:xfrm>
            <a:off x="839788" y="6451600"/>
            <a:ext cx="10336213" cy="406400"/>
          </a:xfrm>
          <a:prstGeom prst="rect">
            <a:avLst/>
          </a:prstGeom>
        </p:spPr>
        <p:txBody>
          <a:bodyPr vert="horz" lIns="91440" tIns="45720" rIns="91440" bIns="45720" rtlCol="0">
            <a:normAutofit/>
          </a:bodyPr>
          <a:lstStyle>
            <a:lvl1pPr marL="0" indent="0" algn="l" defTabSz="914400" rtl="0" eaLnBrk="1" latinLnBrk="0" hangingPunct="1">
              <a:lnSpc>
                <a:spcPct val="100000"/>
              </a:lnSpc>
              <a:spcBef>
                <a:spcPts val="0"/>
              </a:spcBef>
              <a:buFontTx/>
              <a:buNone/>
              <a:defRPr sz="1000" kern="1200">
                <a:solidFill>
                  <a:schemeClr val="tx1"/>
                </a:solidFill>
                <a:latin typeface="+mn-lt"/>
                <a:ea typeface="+mn-ea"/>
                <a:cs typeface="+mn-cs"/>
              </a:defRPr>
            </a:lvl1pPr>
            <a:lvl2pPr marL="457200" indent="0" algn="l" defTabSz="914400" rtl="0" eaLnBrk="1" latinLnBrk="0" hangingPunct="1">
              <a:lnSpc>
                <a:spcPct val="100000"/>
              </a:lnSpc>
              <a:spcBef>
                <a:spcPts val="0"/>
              </a:spcBef>
              <a:buFontTx/>
              <a:buNone/>
              <a:defRPr sz="1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indent="-228600">
              <a:lnSpc>
                <a:spcPct val="120000"/>
              </a:lnSpc>
              <a:buFont typeface="+mj-lt"/>
              <a:buAutoNum type="arabicPeriod"/>
            </a:pPr>
            <a:r>
              <a:rPr lang="zh-CN" altLang="en-US" dirty="0">
                <a:cs typeface="+mn-ea"/>
                <a:sym typeface="+mn-lt"/>
              </a:rPr>
              <a:t>中国医师协会神经内科分会眩晕专业委员会</a:t>
            </a:r>
            <a:r>
              <a:rPr lang="en-US" altLang="zh-CN" dirty="0">
                <a:cs typeface="+mn-ea"/>
                <a:sym typeface="+mn-lt"/>
              </a:rPr>
              <a:t>,</a:t>
            </a:r>
            <a:r>
              <a:rPr lang="zh-CN" altLang="en-US" dirty="0">
                <a:cs typeface="+mn-ea"/>
                <a:sym typeface="+mn-lt"/>
              </a:rPr>
              <a:t>中国卒中学会卒中与眩晕分会</a:t>
            </a:r>
            <a:r>
              <a:rPr lang="en-US" altLang="zh-CN" dirty="0">
                <a:cs typeface="+mn-ea"/>
                <a:sym typeface="+mn-lt"/>
              </a:rPr>
              <a:t>,</a:t>
            </a:r>
            <a:r>
              <a:rPr lang="zh-CN" altLang="en-US" dirty="0">
                <a:cs typeface="+mn-ea"/>
                <a:sym typeface="+mn-lt"/>
              </a:rPr>
              <a:t>李斐</a:t>
            </a:r>
            <a:r>
              <a:rPr lang="en-US" altLang="zh-CN" dirty="0">
                <a:cs typeface="+mn-ea"/>
                <a:sym typeface="+mn-lt"/>
              </a:rPr>
              <a:t>,</a:t>
            </a:r>
            <a:r>
              <a:rPr lang="zh-CN" altLang="en-US" dirty="0">
                <a:cs typeface="+mn-ea"/>
                <a:sym typeface="+mn-lt"/>
              </a:rPr>
              <a:t>等</a:t>
            </a:r>
            <a:r>
              <a:rPr lang="en-US" altLang="zh-CN" dirty="0">
                <a:cs typeface="+mn-ea"/>
                <a:sym typeface="+mn-lt"/>
              </a:rPr>
              <a:t>.</a:t>
            </a:r>
            <a:r>
              <a:rPr lang="zh-CN" altLang="en-US" dirty="0">
                <a:cs typeface="+mn-ea"/>
                <a:sym typeface="+mn-lt"/>
              </a:rPr>
              <a:t>前庭神经炎诊治多学科专家共识</a:t>
            </a:r>
            <a:r>
              <a:rPr lang="en-US" altLang="zh-CN" dirty="0">
                <a:cs typeface="+mn-ea"/>
                <a:sym typeface="+mn-lt"/>
              </a:rPr>
              <a:t>[J].</a:t>
            </a:r>
            <a:r>
              <a:rPr lang="zh-CN" altLang="en-US" dirty="0">
                <a:cs typeface="+mn-ea"/>
                <a:sym typeface="+mn-lt"/>
              </a:rPr>
              <a:t>中华老年医学杂志</a:t>
            </a:r>
            <a:r>
              <a:rPr lang="en-US" altLang="zh-CN" dirty="0">
                <a:cs typeface="+mn-ea"/>
                <a:sym typeface="+mn-lt"/>
              </a:rPr>
              <a:t>, 2020, 039(009):985-994.</a:t>
            </a:r>
          </a:p>
        </p:txBody>
      </p:sp>
      <p:graphicFrame>
        <p:nvGraphicFramePr>
          <p:cNvPr id="4" name="表格 3"/>
          <p:cNvGraphicFramePr>
            <a:graphicFrameLocks noGrp="1"/>
          </p:cNvGraphicFramePr>
          <p:nvPr>
            <p:extLst>
              <p:ext uri="{D42A27DB-BD31-4B8C-83A1-F6EECF244321}">
                <p14:modId xmlns:p14="http://schemas.microsoft.com/office/powerpoint/2010/main" val="2761527841"/>
              </p:ext>
            </p:extLst>
          </p:nvPr>
        </p:nvGraphicFramePr>
        <p:xfrm>
          <a:off x="739652" y="1245879"/>
          <a:ext cx="10712695" cy="4774776"/>
        </p:xfrm>
        <a:graphic>
          <a:graphicData uri="http://schemas.openxmlformats.org/drawingml/2006/table">
            <a:tbl>
              <a:tblPr firstRow="1" bandRow="1">
                <a:tableStyleId>{912C8C85-51F0-491E-9774-3900AFEF0FD7}</a:tableStyleId>
              </a:tblPr>
              <a:tblGrid>
                <a:gridCol w="805180">
                  <a:extLst>
                    <a:ext uri="{9D8B030D-6E8A-4147-A177-3AD203B41FA5}">
                      <a16:colId xmlns:a16="http://schemas.microsoft.com/office/drawing/2014/main" val="20000"/>
                    </a:ext>
                  </a:extLst>
                </a:gridCol>
                <a:gridCol w="1255395">
                  <a:extLst>
                    <a:ext uri="{9D8B030D-6E8A-4147-A177-3AD203B41FA5}">
                      <a16:colId xmlns:a16="http://schemas.microsoft.com/office/drawing/2014/main" val="20001"/>
                    </a:ext>
                  </a:extLst>
                </a:gridCol>
                <a:gridCol w="8652120">
                  <a:extLst>
                    <a:ext uri="{9D8B030D-6E8A-4147-A177-3AD203B41FA5}">
                      <a16:colId xmlns:a16="http://schemas.microsoft.com/office/drawing/2014/main" val="20002"/>
                    </a:ext>
                  </a:extLst>
                </a:gridCol>
              </a:tblGrid>
              <a:tr h="401286">
                <a:tc>
                  <a:txBody>
                    <a:bodyPr/>
                    <a:lstStyle/>
                    <a:p>
                      <a:pPr algn="ctr">
                        <a:lnSpc>
                          <a:spcPct val="120000"/>
                        </a:lnSpc>
                      </a:pPr>
                      <a:r>
                        <a:rPr lang="zh-CN" altLang="en-US" sz="1600" dirty="0">
                          <a:latin typeface="+mn-lt"/>
                          <a:ea typeface="+mn-ea"/>
                          <a:cs typeface="+mn-ea"/>
                          <a:sym typeface="+mn-lt"/>
                        </a:rPr>
                        <a:t>分期</a:t>
                      </a:r>
                    </a:p>
                  </a:txBody>
                  <a:tcPr anchor="ctr">
                    <a:lnL w="12700" cap="flat" cmpd="sng" algn="ctr">
                      <a:noFill/>
                      <a:prstDash val="solid"/>
                      <a:miter lim="800000"/>
                    </a:lnL>
                    <a:lnR>
                      <a:noFill/>
                    </a:lnR>
                    <a:lnT w="12700" cap="flat" cmpd="sng" algn="ctr">
                      <a:noFill/>
                      <a:prstDash val="solid"/>
                      <a:miter lim="800000"/>
                    </a:lnT>
                    <a:lnB w="12700" cap="flat" cmpd="sng" algn="ctr">
                      <a:noFill/>
                      <a:prstDash val="solid"/>
                      <a:miter lim="800000"/>
                    </a:lnB>
                    <a:lnTlToBr w="12700" cmpd="sng">
                      <a:noFill/>
                      <a:prstDash val="solid"/>
                    </a:lnTlToBr>
                    <a:lnBlToTr w="12700" cmpd="sng">
                      <a:noFill/>
                      <a:prstDash val="solid"/>
                    </a:lnBlToTr>
                    <a:solidFill>
                      <a:srgbClr val="018C42"/>
                    </a:solidFill>
                  </a:tcPr>
                </a:tc>
                <a:tc>
                  <a:txBody>
                    <a:bodyPr/>
                    <a:lstStyle/>
                    <a:p>
                      <a:pPr algn="ctr">
                        <a:lnSpc>
                          <a:spcPct val="120000"/>
                        </a:lnSpc>
                      </a:pPr>
                      <a:r>
                        <a:rPr lang="zh-CN" altLang="en-US" sz="1600" dirty="0">
                          <a:latin typeface="+mn-lt"/>
                          <a:ea typeface="+mn-ea"/>
                          <a:cs typeface="+mn-ea"/>
                          <a:sym typeface="+mn-lt"/>
                        </a:rPr>
                        <a:t>检查项目</a:t>
                      </a:r>
                    </a:p>
                  </a:txBody>
                  <a:tcPr anchor="ctr">
                    <a:lnL>
                      <a:noFill/>
                    </a:lnL>
                    <a:lnR>
                      <a:noFill/>
                    </a:lnR>
                    <a:lnT w="12700" cap="flat" cmpd="sng" algn="ctr">
                      <a:noFill/>
                      <a:prstDash val="solid"/>
                      <a:miter lim="800000"/>
                    </a:lnT>
                    <a:lnB w="12700" cap="flat" cmpd="sng" algn="ctr">
                      <a:noFill/>
                      <a:prstDash val="solid"/>
                      <a:miter lim="800000"/>
                    </a:lnB>
                    <a:lnTlToBr w="12700" cmpd="sng">
                      <a:noFill/>
                      <a:prstDash val="solid"/>
                    </a:lnTlToBr>
                    <a:lnBlToTr w="12700" cmpd="sng">
                      <a:noFill/>
                      <a:prstDash val="solid"/>
                    </a:lnBlToTr>
                    <a:solidFill>
                      <a:srgbClr val="018C42"/>
                    </a:solidFill>
                  </a:tcPr>
                </a:tc>
                <a:tc>
                  <a:txBody>
                    <a:bodyPr/>
                    <a:lstStyle/>
                    <a:p>
                      <a:pPr algn="ctr">
                        <a:lnSpc>
                          <a:spcPct val="120000"/>
                        </a:lnSpc>
                      </a:pPr>
                      <a:r>
                        <a:rPr lang="zh-CN" altLang="en-US" sz="1600" dirty="0">
                          <a:latin typeface="+mn-lt"/>
                          <a:ea typeface="+mn-ea"/>
                          <a:cs typeface="+mn-ea"/>
                          <a:sym typeface="+mn-lt"/>
                        </a:rPr>
                        <a:t>特点</a:t>
                      </a:r>
                    </a:p>
                  </a:txBody>
                  <a:tcPr anchor="ctr">
                    <a:lnL>
                      <a:noFill/>
                    </a:lnL>
                    <a:lnR w="12700" cap="flat" cmpd="sng" algn="ctr">
                      <a:noFill/>
                      <a:prstDash val="solid"/>
                      <a:miter lim="800000"/>
                    </a:lnR>
                    <a:lnT w="12700" cap="flat" cmpd="sng" algn="ctr">
                      <a:noFill/>
                      <a:prstDash val="solid"/>
                      <a:miter lim="800000"/>
                    </a:lnT>
                    <a:lnB w="12700" cap="flat" cmpd="sng" algn="ctr">
                      <a:noFill/>
                      <a:prstDash val="solid"/>
                      <a:miter lim="800000"/>
                    </a:lnB>
                    <a:lnTlToBr w="12700" cmpd="sng">
                      <a:noFill/>
                      <a:prstDash val="solid"/>
                    </a:lnTlToBr>
                    <a:lnBlToTr w="12700" cmpd="sng">
                      <a:noFill/>
                      <a:prstDash val="solid"/>
                    </a:lnBlToTr>
                    <a:solidFill>
                      <a:srgbClr val="018C42"/>
                    </a:solidFill>
                  </a:tcPr>
                </a:tc>
                <a:extLst>
                  <a:ext uri="{0D108BD9-81ED-4DB2-BD59-A6C34878D82A}">
                    <a16:rowId xmlns:a16="http://schemas.microsoft.com/office/drawing/2014/main" val="10000"/>
                  </a:ext>
                </a:extLst>
              </a:tr>
              <a:tr h="692630">
                <a:tc rowSpan="4">
                  <a:txBody>
                    <a:bodyPr/>
                    <a:lstStyle/>
                    <a:p>
                      <a:pPr>
                        <a:lnSpc>
                          <a:spcPct val="120000"/>
                        </a:lnSpc>
                      </a:pPr>
                      <a:r>
                        <a:rPr lang="zh-CN" altLang="en-US" sz="1400" dirty="0">
                          <a:latin typeface="+mn-lt"/>
                          <a:ea typeface="+mn-ea"/>
                          <a:cs typeface="+mn-ea"/>
                          <a:sym typeface="+mn-lt"/>
                        </a:rPr>
                        <a:t>急性期</a:t>
                      </a:r>
                    </a:p>
                  </a:txBody>
                  <a:tcPr anchor="ctr">
                    <a:lnL w="12700" cap="flat" cmpd="sng" algn="ctr">
                      <a:noFill/>
                      <a:prstDash val="solid"/>
                      <a:miter lim="800000"/>
                    </a:lnL>
                    <a:lnR>
                      <a:noFill/>
                    </a:lnR>
                    <a:lnT w="12700" cap="flat" cmpd="sng" algn="ctr">
                      <a:noFill/>
                      <a:prstDash val="solid"/>
                      <a:miter lim="800000"/>
                    </a:lnT>
                    <a:lnB w="12700" cap="flat" cmpd="sng" algn="ctr">
                      <a:solidFill>
                        <a:srgbClr val="018C4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20000"/>
                        </a:lnSpc>
                      </a:pPr>
                      <a:r>
                        <a:rPr lang="zh-CN" altLang="en-US" sz="1400" b="1" dirty="0">
                          <a:latin typeface="+mn-lt"/>
                          <a:ea typeface="+mn-ea"/>
                          <a:cs typeface="+mn-ea"/>
                          <a:sym typeface="+mn-lt"/>
                        </a:rPr>
                        <a:t>自发性眼震</a:t>
                      </a:r>
                    </a:p>
                  </a:txBody>
                  <a:tcPr anchor="ctr">
                    <a:lnL>
                      <a:noFill/>
                    </a:lnL>
                    <a:lnR>
                      <a:noFill/>
                    </a:lnR>
                    <a:lnT w="12700" cap="flat" cmpd="sng" algn="ctr">
                      <a:noFill/>
                      <a:prstDash val="solid"/>
                      <a:miter lim="800000"/>
                    </a:lnT>
                    <a:lnB w="12700" cap="flat" cmpd="sng" algn="ctr">
                      <a:solidFill>
                        <a:schemeClr val="accent6">
                          <a:lumMod val="40000"/>
                          <a:lumOff val="60000"/>
                        </a:schemeClr>
                      </a:solidFill>
                      <a:prstDash val="sysDash"/>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20000"/>
                        </a:lnSpc>
                      </a:pPr>
                      <a:r>
                        <a:rPr lang="zh-CN" altLang="en-US" sz="1400" dirty="0">
                          <a:latin typeface="+mn-lt"/>
                          <a:ea typeface="+mn-ea"/>
                          <a:cs typeface="+mn-ea"/>
                          <a:sym typeface="+mn-lt"/>
                        </a:rPr>
                        <a:t>患者自发性眼震快相指向健侧，改变凝视方向时眼震符合亚历山大定律，即向健侧凝视时，眼震速度幅度增大；向患侧凝视时，眼震速度幅度减少，但眼震方向和眼震类型不发生改变。水平方向摇头、乳突或前额部震动、过度通气均可使眼震幅度增强</a:t>
                      </a:r>
                    </a:p>
                  </a:txBody>
                  <a:tcPr anchor="ctr">
                    <a:lnL>
                      <a:noFill/>
                    </a:lnL>
                    <a:lnR w="12700" cap="flat" cmpd="sng" algn="ctr">
                      <a:noFill/>
                      <a:prstDash val="solid"/>
                      <a:miter lim="800000"/>
                    </a:lnR>
                    <a:lnT w="12700" cap="flat" cmpd="sng" algn="ctr">
                      <a:noFill/>
                      <a:prstDash val="solid"/>
                      <a:miter lim="800000"/>
                    </a:lnT>
                    <a:lnB w="12700" cap="flat" cmpd="sng" algn="ctr">
                      <a:solidFill>
                        <a:schemeClr val="accent6">
                          <a:lumMod val="40000"/>
                          <a:lumOff val="60000"/>
                        </a:schemeClr>
                      </a:solidFill>
                      <a:prstDash val="sysDash"/>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401286">
                <a:tc vMerge="1">
                  <a:txBody>
                    <a:bodyPr/>
                    <a:lstStyle/>
                    <a:p>
                      <a:endParaRPr lang="zh-CN"/>
                    </a:p>
                  </a:txBody>
                  <a:tcPr/>
                </a:tc>
                <a:tc>
                  <a:txBody>
                    <a:bodyPr/>
                    <a:lstStyle/>
                    <a:p>
                      <a:pPr>
                        <a:lnSpc>
                          <a:spcPct val="120000"/>
                        </a:lnSpc>
                      </a:pPr>
                      <a:r>
                        <a:rPr lang="zh-CN" altLang="en-US" sz="1400" b="1" dirty="0">
                          <a:latin typeface="+mn-lt"/>
                          <a:ea typeface="+mn-ea"/>
                          <a:cs typeface="+mn-ea"/>
                          <a:sym typeface="+mn-lt"/>
                        </a:rPr>
                        <a:t>床旁甩头试验</a:t>
                      </a:r>
                    </a:p>
                  </a:txBody>
                  <a:tcPr anchor="ctr">
                    <a:lnL>
                      <a:noFill/>
                    </a:lnL>
                    <a:lnR>
                      <a:noFill/>
                    </a:lnR>
                    <a:lnT w="12700" cap="flat" cmpd="sng" algn="ctr">
                      <a:solidFill>
                        <a:schemeClr val="accent6">
                          <a:lumMod val="40000"/>
                          <a:lumOff val="60000"/>
                        </a:schemeClr>
                      </a:solidFill>
                      <a:prstDash val="sysDash"/>
                      <a:round/>
                      <a:headEnd type="none" w="med" len="med"/>
                      <a:tailEnd type="none" w="med" len="med"/>
                    </a:lnT>
                    <a:lnB w="12700" cap="flat" cmpd="sng" algn="ctr">
                      <a:solidFill>
                        <a:schemeClr val="accent6">
                          <a:lumMod val="40000"/>
                          <a:lumOff val="60000"/>
                        </a:schemeClr>
                      </a:solidFill>
                      <a:prstDash val="sysDash"/>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20000"/>
                        </a:lnSpc>
                      </a:pPr>
                      <a:r>
                        <a:rPr lang="zh-CN" altLang="en-US" sz="1400" dirty="0">
                          <a:latin typeface="+mn-lt"/>
                          <a:ea typeface="+mn-ea"/>
                          <a:cs typeface="+mn-ea"/>
                          <a:sym typeface="+mn-lt"/>
                        </a:rPr>
                        <a:t>向患侧甩头时，可观察到明显的纠正性扫视眼动；向健侧水平甩头时，常无或出现轻微的纠正扫视</a:t>
                      </a:r>
                    </a:p>
                  </a:txBody>
                  <a:tcPr anchor="ctr">
                    <a:lnL>
                      <a:noFill/>
                    </a:lnL>
                    <a:lnR w="12700" cap="flat" cmpd="sng" algn="ctr">
                      <a:noFill/>
                      <a:prstDash val="solid"/>
                      <a:miter lim="800000"/>
                    </a:lnR>
                    <a:lnT w="12700" cap="flat" cmpd="sng" algn="ctr">
                      <a:solidFill>
                        <a:schemeClr val="accent6">
                          <a:lumMod val="40000"/>
                          <a:lumOff val="60000"/>
                        </a:schemeClr>
                      </a:solidFill>
                      <a:prstDash val="sysDash"/>
                      <a:round/>
                      <a:headEnd type="none" w="med" len="med"/>
                      <a:tailEnd type="none" w="med" len="med"/>
                    </a:lnT>
                    <a:lnB w="12700" cap="flat" cmpd="sng" algn="ctr">
                      <a:solidFill>
                        <a:schemeClr val="accent6">
                          <a:lumMod val="40000"/>
                          <a:lumOff val="60000"/>
                        </a:schemeClr>
                      </a:solidFill>
                      <a:prstDash val="sysDash"/>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401286">
                <a:tc vMerge="1">
                  <a:txBody>
                    <a:bodyPr/>
                    <a:lstStyle/>
                    <a:p>
                      <a:endParaRPr lang="zh-CN"/>
                    </a:p>
                  </a:txBody>
                  <a:tcPr/>
                </a:tc>
                <a:tc>
                  <a:txBody>
                    <a:bodyPr/>
                    <a:lstStyle/>
                    <a:p>
                      <a:pPr>
                        <a:lnSpc>
                          <a:spcPct val="120000"/>
                        </a:lnSpc>
                      </a:pPr>
                      <a:r>
                        <a:rPr lang="zh-CN" altLang="en-US" sz="1400" b="1" dirty="0">
                          <a:latin typeface="+mn-lt"/>
                          <a:ea typeface="+mn-ea"/>
                          <a:cs typeface="+mn-ea"/>
                          <a:sym typeface="+mn-lt"/>
                        </a:rPr>
                        <a:t>步态不稳</a:t>
                      </a:r>
                    </a:p>
                  </a:txBody>
                  <a:tcPr anchor="ctr">
                    <a:lnL>
                      <a:noFill/>
                    </a:lnL>
                    <a:lnR>
                      <a:noFill/>
                    </a:lnR>
                    <a:lnT w="12700" cap="flat" cmpd="sng" algn="ctr">
                      <a:solidFill>
                        <a:schemeClr val="accent6">
                          <a:lumMod val="40000"/>
                          <a:lumOff val="60000"/>
                        </a:schemeClr>
                      </a:solidFill>
                      <a:prstDash val="sysDash"/>
                      <a:round/>
                      <a:headEnd type="none" w="med" len="med"/>
                      <a:tailEnd type="none" w="med" len="med"/>
                    </a:lnT>
                    <a:lnB w="12700" cap="flat" cmpd="sng" algn="ctr">
                      <a:solidFill>
                        <a:schemeClr val="accent6">
                          <a:lumMod val="40000"/>
                          <a:lumOff val="60000"/>
                        </a:schemeClr>
                      </a:solidFill>
                      <a:prstDash val="sysDash"/>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20000"/>
                        </a:lnSpc>
                      </a:pPr>
                      <a:r>
                        <a:rPr lang="zh-CN" altLang="en-US" sz="1400" dirty="0">
                          <a:latin typeface="+mn-lt"/>
                          <a:ea typeface="+mn-ea"/>
                          <a:cs typeface="+mn-ea"/>
                          <a:sym typeface="+mn-lt"/>
                        </a:rPr>
                        <a:t>半数患者闭目直立试验或闭眼原地踏步试验会出现向患侧的倾倒或偏斜</a:t>
                      </a:r>
                    </a:p>
                  </a:txBody>
                  <a:tcPr anchor="ctr">
                    <a:lnL>
                      <a:noFill/>
                    </a:lnL>
                    <a:lnR w="12700" cap="flat" cmpd="sng" algn="ctr">
                      <a:noFill/>
                      <a:prstDash val="solid"/>
                      <a:miter lim="800000"/>
                    </a:lnR>
                    <a:lnT w="12700" cap="flat" cmpd="sng" algn="ctr">
                      <a:solidFill>
                        <a:schemeClr val="accent6">
                          <a:lumMod val="40000"/>
                          <a:lumOff val="60000"/>
                        </a:schemeClr>
                      </a:solidFill>
                      <a:prstDash val="sysDash"/>
                      <a:round/>
                      <a:headEnd type="none" w="med" len="med"/>
                      <a:tailEnd type="none" w="med" len="med"/>
                    </a:lnT>
                    <a:lnB w="12700" cap="flat" cmpd="sng" algn="ctr">
                      <a:solidFill>
                        <a:schemeClr val="accent6">
                          <a:lumMod val="40000"/>
                          <a:lumOff val="60000"/>
                        </a:schemeClr>
                      </a:solidFill>
                      <a:prstDash val="sysDash"/>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692630">
                <a:tc vMerge="1">
                  <a:txBody>
                    <a:bodyPr/>
                    <a:lstStyle/>
                    <a:p>
                      <a:endParaRPr lang="zh-CN"/>
                    </a:p>
                  </a:txBody>
                  <a:tcPr/>
                </a:tc>
                <a:tc>
                  <a:txBody>
                    <a:bodyPr/>
                    <a:lstStyle/>
                    <a:p>
                      <a:pPr>
                        <a:lnSpc>
                          <a:spcPct val="120000"/>
                        </a:lnSpc>
                      </a:pPr>
                      <a:r>
                        <a:rPr lang="en-US" altLang="zh-CN" sz="1400" b="1" dirty="0">
                          <a:latin typeface="+mn-lt"/>
                          <a:ea typeface="+mn-ea"/>
                          <a:cs typeface="+mn-ea"/>
                          <a:sym typeface="+mn-lt"/>
                        </a:rPr>
                        <a:t>OTR</a:t>
                      </a:r>
                      <a:r>
                        <a:rPr lang="zh-CN" altLang="en-US" sz="1400" b="1" dirty="0">
                          <a:latin typeface="+mn-lt"/>
                          <a:ea typeface="+mn-ea"/>
                          <a:cs typeface="+mn-ea"/>
                          <a:sym typeface="+mn-lt"/>
                        </a:rPr>
                        <a:t>阳性</a:t>
                      </a:r>
                    </a:p>
                  </a:txBody>
                  <a:tcPr anchor="ctr">
                    <a:lnL>
                      <a:noFill/>
                    </a:lnL>
                    <a:lnR>
                      <a:noFill/>
                    </a:lnR>
                    <a:lnT w="12700" cap="flat" cmpd="sng" algn="ctr">
                      <a:solidFill>
                        <a:schemeClr val="accent6">
                          <a:lumMod val="40000"/>
                          <a:lumOff val="60000"/>
                        </a:schemeClr>
                      </a:solidFill>
                      <a:prstDash val="sysDash"/>
                      <a:round/>
                      <a:headEnd type="none" w="med" len="med"/>
                      <a:tailEnd type="none" w="med" len="med"/>
                    </a:lnT>
                    <a:lnB w="12700" cap="flat" cmpd="sng" algn="ctr">
                      <a:solidFill>
                        <a:srgbClr val="018C4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20000"/>
                        </a:lnSpc>
                      </a:pPr>
                      <a:r>
                        <a:rPr lang="zh-CN" altLang="en-US" sz="1400" dirty="0">
                          <a:latin typeface="+mn-lt"/>
                          <a:ea typeface="+mn-ea"/>
                          <a:cs typeface="+mn-ea"/>
                          <a:sym typeface="+mn-lt"/>
                        </a:rPr>
                        <a:t>患者坐位或站立时可伴有头部向患侧倾斜，同时可出现患侧眼位低、健侧眼位高（垂直反向偏斜）在内的眼偏斜（</a:t>
                      </a:r>
                      <a:r>
                        <a:rPr lang="en-US" altLang="zh-CN" sz="1400" dirty="0">
                          <a:latin typeface="+mn-lt"/>
                          <a:ea typeface="+mn-ea"/>
                          <a:cs typeface="+mn-ea"/>
                          <a:sym typeface="+mn-lt"/>
                        </a:rPr>
                        <a:t>OTR</a:t>
                      </a:r>
                      <a:r>
                        <a:rPr lang="zh-CN" altLang="en-US" sz="1400" dirty="0">
                          <a:latin typeface="+mn-lt"/>
                          <a:ea typeface="+mn-ea"/>
                          <a:cs typeface="+mn-ea"/>
                          <a:sym typeface="+mn-lt"/>
                        </a:rPr>
                        <a:t>）三主征，此时交替遮盖试验在去遮盖眼可出现垂直方向地再纠正眼动，多数表现为患侧下位眼出现向上的纠正性眼动，偶在上位眼去遮盖时出现向下的纠正性眼动，部分患者因眼球的反向偏斜，可出现轻微的垂直复视</a:t>
                      </a:r>
                    </a:p>
                  </a:txBody>
                  <a:tcPr anchor="ctr">
                    <a:lnL>
                      <a:noFill/>
                    </a:lnL>
                    <a:lnR w="12700" cap="flat" cmpd="sng" algn="ctr">
                      <a:noFill/>
                      <a:prstDash val="solid"/>
                      <a:miter lim="800000"/>
                    </a:lnR>
                    <a:lnT w="12700" cap="flat" cmpd="sng" algn="ctr">
                      <a:solidFill>
                        <a:schemeClr val="accent6">
                          <a:lumMod val="40000"/>
                          <a:lumOff val="60000"/>
                        </a:schemeClr>
                      </a:solidFill>
                      <a:prstDash val="sysDash"/>
                      <a:round/>
                      <a:headEnd type="none" w="med" len="med"/>
                      <a:tailEnd type="none" w="med" len="med"/>
                    </a:lnT>
                    <a:lnB w="12700" cap="flat" cmpd="sng" algn="ctr">
                      <a:solidFill>
                        <a:srgbClr val="018C4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401286">
                <a:tc rowSpan="3">
                  <a:txBody>
                    <a:bodyPr/>
                    <a:lstStyle/>
                    <a:p>
                      <a:pPr>
                        <a:lnSpc>
                          <a:spcPct val="120000"/>
                        </a:lnSpc>
                      </a:pPr>
                      <a:r>
                        <a:rPr lang="zh-CN" altLang="en-US" sz="1400" dirty="0">
                          <a:latin typeface="+mn-lt"/>
                          <a:ea typeface="+mn-ea"/>
                          <a:cs typeface="+mn-ea"/>
                          <a:sym typeface="+mn-lt"/>
                        </a:rPr>
                        <a:t>恢复期</a:t>
                      </a:r>
                    </a:p>
                  </a:txBody>
                  <a:tcPr anchor="ctr">
                    <a:lnL w="12700" cap="flat" cmpd="sng" algn="ctr">
                      <a:noFill/>
                      <a:prstDash val="solid"/>
                      <a:miter lim="800000"/>
                    </a:lnL>
                    <a:lnR>
                      <a:noFill/>
                    </a:lnR>
                    <a:lnT w="12700" cap="flat" cmpd="sng" algn="ctr">
                      <a:solidFill>
                        <a:srgbClr val="018C42"/>
                      </a:solidFill>
                      <a:prstDash val="solid"/>
                      <a:round/>
                      <a:headEnd type="none" w="med" len="med"/>
                      <a:tailEnd type="none" w="med" len="med"/>
                    </a:lnT>
                    <a:lnB w="12700" cap="flat" cmpd="sng" algn="ctr">
                      <a:solidFill>
                        <a:srgbClr val="018C4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20000"/>
                        </a:lnSpc>
                      </a:pPr>
                      <a:r>
                        <a:rPr lang="zh-CN" altLang="en-US" sz="1400" b="1" dirty="0">
                          <a:latin typeface="+mn-lt"/>
                          <a:ea typeface="+mn-ea"/>
                          <a:cs typeface="+mn-ea"/>
                          <a:sym typeface="+mn-lt"/>
                        </a:rPr>
                        <a:t>自发性眼震</a:t>
                      </a:r>
                    </a:p>
                  </a:txBody>
                  <a:tcPr anchor="ctr">
                    <a:lnL>
                      <a:noFill/>
                    </a:lnL>
                    <a:lnR>
                      <a:noFill/>
                    </a:lnR>
                    <a:lnT w="12700" cap="flat" cmpd="sng" algn="ctr">
                      <a:solidFill>
                        <a:srgbClr val="018C42"/>
                      </a:solidFill>
                      <a:prstDash val="solid"/>
                      <a:round/>
                      <a:headEnd type="none" w="med" len="med"/>
                      <a:tailEnd type="none" w="med" len="med"/>
                    </a:lnT>
                    <a:lnB w="12700" cap="flat" cmpd="sng" algn="ctr">
                      <a:solidFill>
                        <a:schemeClr val="accent6">
                          <a:lumMod val="40000"/>
                          <a:lumOff val="60000"/>
                        </a:schemeClr>
                      </a:solidFill>
                      <a:prstDash val="sysDash"/>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20000"/>
                        </a:lnSpc>
                      </a:pPr>
                      <a:r>
                        <a:rPr lang="zh-CN" altLang="en-US" sz="1400" dirty="0">
                          <a:latin typeface="+mn-lt"/>
                          <a:ea typeface="+mn-ea"/>
                          <a:cs typeface="+mn-ea"/>
                          <a:sym typeface="+mn-lt"/>
                        </a:rPr>
                        <a:t>床旁体格检查无自发性眼震</a:t>
                      </a:r>
                    </a:p>
                  </a:txBody>
                  <a:tcPr anchor="ctr">
                    <a:lnL>
                      <a:noFill/>
                    </a:lnL>
                    <a:lnR w="12700" cap="flat" cmpd="sng" algn="ctr">
                      <a:noFill/>
                      <a:prstDash val="solid"/>
                      <a:miter lim="800000"/>
                    </a:lnR>
                    <a:lnT w="12700" cap="flat" cmpd="sng" algn="ctr">
                      <a:solidFill>
                        <a:srgbClr val="018C42"/>
                      </a:solidFill>
                      <a:prstDash val="solid"/>
                      <a:round/>
                      <a:headEnd type="none" w="med" len="med"/>
                      <a:tailEnd type="none" w="med" len="med"/>
                    </a:lnT>
                    <a:lnB w="12700" cap="flat" cmpd="sng" algn="ctr">
                      <a:solidFill>
                        <a:schemeClr val="accent6">
                          <a:lumMod val="40000"/>
                          <a:lumOff val="60000"/>
                        </a:schemeClr>
                      </a:solidFill>
                      <a:prstDash val="sysDash"/>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692630">
                <a:tc vMerge="1">
                  <a:txBody>
                    <a:bodyPr/>
                    <a:lstStyle/>
                    <a:p>
                      <a:endParaRPr lang="zh-CN"/>
                    </a:p>
                  </a:txBody>
                  <a:tcPr/>
                </a:tc>
                <a:tc>
                  <a:txBody>
                    <a:bodyPr/>
                    <a:lstStyle/>
                    <a:p>
                      <a:pPr>
                        <a:lnSpc>
                          <a:spcPct val="120000"/>
                        </a:lnSpc>
                      </a:pPr>
                      <a:r>
                        <a:rPr lang="zh-CN" altLang="en-US" sz="1400" b="1" dirty="0">
                          <a:latin typeface="+mn-lt"/>
                          <a:ea typeface="+mn-ea"/>
                          <a:cs typeface="+mn-ea"/>
                          <a:sym typeface="+mn-lt"/>
                        </a:rPr>
                        <a:t>床旁甩头试验</a:t>
                      </a:r>
                    </a:p>
                  </a:txBody>
                  <a:tcPr anchor="ctr">
                    <a:lnL>
                      <a:noFill/>
                    </a:lnL>
                    <a:lnR>
                      <a:noFill/>
                    </a:lnR>
                    <a:lnT w="12700" cap="flat" cmpd="sng" algn="ctr">
                      <a:solidFill>
                        <a:schemeClr val="accent6">
                          <a:lumMod val="40000"/>
                          <a:lumOff val="60000"/>
                        </a:schemeClr>
                      </a:solidFill>
                      <a:prstDash val="sysDash"/>
                      <a:round/>
                      <a:headEnd type="none" w="med" len="med"/>
                      <a:tailEnd type="none" w="med" len="med"/>
                    </a:lnT>
                    <a:lnB w="12700" cap="flat" cmpd="sng" algn="ctr">
                      <a:solidFill>
                        <a:schemeClr val="accent6">
                          <a:lumMod val="40000"/>
                          <a:lumOff val="60000"/>
                        </a:schemeClr>
                      </a:solidFill>
                      <a:prstDash val="sysDash"/>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20000"/>
                        </a:lnSpc>
                      </a:pPr>
                      <a:r>
                        <a:rPr lang="zh-CN" altLang="en-US" sz="1400" dirty="0">
                          <a:latin typeface="+mn-lt"/>
                          <a:ea typeface="+mn-ea"/>
                          <a:cs typeface="+mn-ea"/>
                          <a:sym typeface="+mn-lt"/>
                        </a:rPr>
                        <a:t>部分患者可出现水平摇头试验阳性，即水平摇头试验后出现与刺激平面相符合的水平略带扭转眼震，眼震快相朝向健侧，眼震在数十秒内逐渐衰减，部分患者可出现方向反转向患侧的眼震，</a:t>
                      </a:r>
                      <a:r>
                        <a:rPr lang="en-US" altLang="zh-CN" sz="1400" dirty="0">
                          <a:latin typeface="+mn-lt"/>
                          <a:ea typeface="+mn-ea"/>
                          <a:cs typeface="+mn-ea"/>
                          <a:sym typeface="+mn-lt"/>
                        </a:rPr>
                        <a:t>30%</a:t>
                      </a:r>
                      <a:r>
                        <a:rPr lang="zh-CN" altLang="en-US" sz="1400" dirty="0">
                          <a:latin typeface="+mn-lt"/>
                          <a:ea typeface="+mn-ea"/>
                          <a:cs typeface="+mn-ea"/>
                          <a:sym typeface="+mn-lt"/>
                        </a:rPr>
                        <a:t>的患者在起病</a:t>
                      </a:r>
                      <a:r>
                        <a:rPr lang="en-US" altLang="zh-CN" sz="1400" dirty="0">
                          <a:latin typeface="+mn-lt"/>
                          <a:ea typeface="+mn-ea"/>
                          <a:cs typeface="+mn-ea"/>
                          <a:sym typeface="+mn-lt"/>
                        </a:rPr>
                        <a:t>1</a:t>
                      </a:r>
                      <a:r>
                        <a:rPr lang="zh-CN" altLang="en-US" sz="1400" dirty="0">
                          <a:latin typeface="+mn-lt"/>
                          <a:ea typeface="+mn-ea"/>
                          <a:cs typeface="+mn-ea"/>
                          <a:sym typeface="+mn-lt"/>
                        </a:rPr>
                        <a:t>年后，床旁甩头试验仍可表现为阳性</a:t>
                      </a:r>
                    </a:p>
                  </a:txBody>
                  <a:tcPr anchor="ctr">
                    <a:lnL>
                      <a:noFill/>
                    </a:lnL>
                    <a:lnR w="12700" cap="flat" cmpd="sng" algn="ctr">
                      <a:noFill/>
                      <a:prstDash val="solid"/>
                      <a:miter lim="800000"/>
                    </a:lnR>
                    <a:lnT w="12700" cap="flat" cmpd="sng" algn="ctr">
                      <a:solidFill>
                        <a:schemeClr val="accent6">
                          <a:lumMod val="40000"/>
                          <a:lumOff val="60000"/>
                        </a:schemeClr>
                      </a:solidFill>
                      <a:prstDash val="sysDash"/>
                      <a:round/>
                      <a:headEnd type="none" w="med" len="med"/>
                      <a:tailEnd type="none" w="med" len="med"/>
                    </a:lnT>
                    <a:lnB w="12700" cap="flat" cmpd="sng" algn="ctr">
                      <a:solidFill>
                        <a:schemeClr val="accent6">
                          <a:lumMod val="40000"/>
                          <a:lumOff val="60000"/>
                        </a:schemeClr>
                      </a:solidFill>
                      <a:prstDash val="sysDash"/>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401286">
                <a:tc vMerge="1">
                  <a:txBody>
                    <a:bodyPr/>
                    <a:lstStyle/>
                    <a:p>
                      <a:endParaRPr lang="zh-CN"/>
                    </a:p>
                  </a:txBody>
                  <a:tcPr/>
                </a:tc>
                <a:tc>
                  <a:txBody>
                    <a:bodyPr/>
                    <a:lstStyle/>
                    <a:p>
                      <a:pPr>
                        <a:lnSpc>
                          <a:spcPct val="120000"/>
                        </a:lnSpc>
                      </a:pPr>
                      <a:r>
                        <a:rPr lang="zh-CN" altLang="en-US" sz="1400" b="1" dirty="0">
                          <a:latin typeface="+mn-lt"/>
                          <a:ea typeface="+mn-ea"/>
                          <a:cs typeface="+mn-ea"/>
                          <a:sym typeface="+mn-lt"/>
                        </a:rPr>
                        <a:t>步态不稳</a:t>
                      </a:r>
                    </a:p>
                  </a:txBody>
                  <a:tcPr anchor="ctr">
                    <a:lnL>
                      <a:noFill/>
                    </a:lnL>
                    <a:lnR>
                      <a:noFill/>
                    </a:lnR>
                    <a:lnT w="12700" cap="flat" cmpd="sng" algn="ctr">
                      <a:solidFill>
                        <a:schemeClr val="accent6">
                          <a:lumMod val="40000"/>
                          <a:lumOff val="60000"/>
                        </a:schemeClr>
                      </a:solidFill>
                      <a:prstDash val="sysDash"/>
                      <a:round/>
                      <a:headEnd type="none" w="med" len="med"/>
                      <a:tailEnd type="none" w="med" len="med"/>
                    </a:lnT>
                    <a:lnB w="12700" cap="flat" cmpd="sng" algn="ctr">
                      <a:solidFill>
                        <a:srgbClr val="018C4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20000"/>
                        </a:lnSpc>
                      </a:pPr>
                      <a:r>
                        <a:rPr lang="zh-CN" altLang="en-US" sz="1400" dirty="0">
                          <a:latin typeface="+mn-lt"/>
                          <a:ea typeface="+mn-ea"/>
                          <a:cs typeface="+mn-ea"/>
                          <a:sym typeface="+mn-lt"/>
                        </a:rPr>
                        <a:t>闭目直立试验或闭眼原地踏步试验仍可出现向一侧的偏斜，但偏斜方向不固定</a:t>
                      </a:r>
                    </a:p>
                  </a:txBody>
                  <a:tcPr anchor="ctr">
                    <a:lnL>
                      <a:noFill/>
                    </a:lnL>
                    <a:lnR w="12700" cap="flat" cmpd="sng" algn="ctr">
                      <a:noFill/>
                      <a:prstDash val="solid"/>
                      <a:miter lim="800000"/>
                    </a:lnR>
                    <a:lnT w="12700" cap="flat" cmpd="sng" algn="ctr">
                      <a:solidFill>
                        <a:schemeClr val="accent6">
                          <a:lumMod val="40000"/>
                          <a:lumOff val="60000"/>
                        </a:schemeClr>
                      </a:solidFill>
                      <a:prstDash val="sysDash"/>
                      <a:round/>
                      <a:headEnd type="none" w="med" len="med"/>
                      <a:tailEnd type="none" w="med" len="med"/>
                    </a:lnT>
                    <a:lnB w="12700" cap="flat" cmpd="sng" algn="ctr">
                      <a:solidFill>
                        <a:srgbClr val="018C4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6" name="圆角矩形 5"/>
          <p:cNvSpPr/>
          <p:nvPr/>
        </p:nvSpPr>
        <p:spPr>
          <a:xfrm>
            <a:off x="100965" y="193040"/>
            <a:ext cx="10236200" cy="709930"/>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标题 1"/>
          <p:cNvSpPr>
            <a:spLocks noGrp="1"/>
          </p:cNvSpPr>
          <p:nvPr/>
        </p:nvSpPr>
        <p:spPr>
          <a:xfrm>
            <a:off x="838200" y="355600"/>
            <a:ext cx="10514965" cy="4641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charset="-122"/>
                <a:ea typeface="微软雅黑" panose="020B0503020204020204" charset="-122"/>
                <a:cs typeface="Arial" panose="020B0604020202020204" pitchFamily="34" charset="0"/>
              </a:defRPr>
            </a:lvl1pPr>
          </a:lstStyle>
          <a:p>
            <a:r>
              <a:rPr lang="zh-CN" altLang="en-US" dirty="0">
                <a:solidFill>
                  <a:schemeClr val="bg1"/>
                </a:solidFill>
                <a:latin typeface="+mn-lt"/>
                <a:ea typeface="+mn-ea"/>
                <a:cs typeface="+mn-ea"/>
                <a:sym typeface="+mn-lt"/>
              </a:rPr>
              <a:t>前庭神经炎的体格检查</a:t>
            </a:r>
          </a:p>
        </p:txBody>
      </p:sp>
      <p:sp>
        <p:nvSpPr>
          <p:cNvPr id="10" name="圆角矩形 9"/>
          <p:cNvSpPr/>
          <p:nvPr/>
        </p:nvSpPr>
        <p:spPr>
          <a:xfrm>
            <a:off x="268605" y="186690"/>
            <a:ext cx="99695" cy="78930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圆角矩形 12"/>
          <p:cNvSpPr/>
          <p:nvPr/>
        </p:nvSpPr>
        <p:spPr>
          <a:xfrm>
            <a:off x="443230" y="186690"/>
            <a:ext cx="45720" cy="78930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ïṧ1iḓê"/>
          <p:cNvGrpSpPr/>
          <p:nvPr/>
        </p:nvGrpSpPr>
        <p:grpSpPr>
          <a:xfrm>
            <a:off x="581025" y="1546225"/>
            <a:ext cx="5276848" cy="4454526"/>
            <a:chOff x="669925" y="1222375"/>
            <a:chExt cx="5276848" cy="4454526"/>
          </a:xfrm>
        </p:grpSpPr>
        <p:sp>
          <p:nvSpPr>
            <p:cNvPr id="346" name="isḻiḋê"/>
            <p:cNvSpPr/>
            <p:nvPr/>
          </p:nvSpPr>
          <p:spPr bwMode="auto">
            <a:xfrm>
              <a:off x="3214686" y="5053013"/>
              <a:ext cx="187325" cy="623888"/>
            </a:xfrm>
            <a:custGeom>
              <a:avLst/>
              <a:gdLst>
                <a:gd name="T0" fmla="*/ 29 w 50"/>
                <a:gd name="T1" fmla="*/ 116 h 166"/>
                <a:gd name="T2" fmla="*/ 29 w 50"/>
                <a:gd name="T3" fmla="*/ 0 h 166"/>
                <a:gd name="T4" fmla="*/ 18 w 50"/>
                <a:gd name="T5" fmla="*/ 0 h 166"/>
                <a:gd name="T6" fmla="*/ 18 w 50"/>
                <a:gd name="T7" fmla="*/ 117 h 166"/>
                <a:gd name="T8" fmla="*/ 0 w 50"/>
                <a:gd name="T9" fmla="*/ 141 h 166"/>
                <a:gd name="T10" fmla="*/ 25 w 50"/>
                <a:gd name="T11" fmla="*/ 166 h 166"/>
                <a:gd name="T12" fmla="*/ 50 w 50"/>
                <a:gd name="T13" fmla="*/ 141 h 166"/>
                <a:gd name="T14" fmla="*/ 29 w 50"/>
                <a:gd name="T15" fmla="*/ 116 h 166"/>
                <a:gd name="T16" fmla="*/ 25 w 50"/>
                <a:gd name="T17" fmla="*/ 155 h 166"/>
                <a:gd name="T18" fmla="*/ 11 w 50"/>
                <a:gd name="T19" fmla="*/ 141 h 166"/>
                <a:gd name="T20" fmla="*/ 25 w 50"/>
                <a:gd name="T21" fmla="*/ 127 h 166"/>
                <a:gd name="T22" fmla="*/ 39 w 50"/>
                <a:gd name="T23" fmla="*/ 141 h 166"/>
                <a:gd name="T24" fmla="*/ 25 w 50"/>
                <a:gd name="T25" fmla="*/ 155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 h="166">
                  <a:moveTo>
                    <a:pt x="29" y="116"/>
                  </a:moveTo>
                  <a:cubicBezTo>
                    <a:pt x="29" y="0"/>
                    <a:pt x="29" y="0"/>
                    <a:pt x="29" y="0"/>
                  </a:cubicBezTo>
                  <a:cubicBezTo>
                    <a:pt x="18" y="0"/>
                    <a:pt x="18" y="0"/>
                    <a:pt x="18" y="0"/>
                  </a:cubicBezTo>
                  <a:cubicBezTo>
                    <a:pt x="18" y="117"/>
                    <a:pt x="18" y="117"/>
                    <a:pt x="18" y="117"/>
                  </a:cubicBezTo>
                  <a:cubicBezTo>
                    <a:pt x="8" y="120"/>
                    <a:pt x="0" y="130"/>
                    <a:pt x="0" y="141"/>
                  </a:cubicBezTo>
                  <a:cubicBezTo>
                    <a:pt x="0" y="155"/>
                    <a:pt x="11" y="166"/>
                    <a:pt x="25" y="166"/>
                  </a:cubicBezTo>
                  <a:cubicBezTo>
                    <a:pt x="39" y="166"/>
                    <a:pt x="50" y="155"/>
                    <a:pt x="50" y="141"/>
                  </a:cubicBezTo>
                  <a:cubicBezTo>
                    <a:pt x="50" y="129"/>
                    <a:pt x="41" y="118"/>
                    <a:pt x="29" y="116"/>
                  </a:cubicBezTo>
                  <a:close/>
                  <a:moveTo>
                    <a:pt x="25" y="155"/>
                  </a:moveTo>
                  <a:cubicBezTo>
                    <a:pt x="17" y="155"/>
                    <a:pt x="11" y="149"/>
                    <a:pt x="11" y="141"/>
                  </a:cubicBezTo>
                  <a:cubicBezTo>
                    <a:pt x="11" y="133"/>
                    <a:pt x="17" y="127"/>
                    <a:pt x="25" y="127"/>
                  </a:cubicBezTo>
                  <a:cubicBezTo>
                    <a:pt x="33" y="127"/>
                    <a:pt x="39" y="133"/>
                    <a:pt x="39" y="141"/>
                  </a:cubicBezTo>
                  <a:cubicBezTo>
                    <a:pt x="39" y="149"/>
                    <a:pt x="33" y="155"/>
                    <a:pt x="25" y="155"/>
                  </a:cubicBezTo>
                  <a:close/>
                </a:path>
              </a:pathLst>
            </a:custGeom>
            <a:solidFill>
              <a:srgbClr val="008D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cs typeface="+mn-ea"/>
                <a:sym typeface="+mn-lt"/>
              </a:endParaRPr>
            </a:p>
          </p:txBody>
        </p:sp>
        <p:sp>
          <p:nvSpPr>
            <p:cNvPr id="347" name="işļidê"/>
            <p:cNvSpPr/>
            <p:nvPr/>
          </p:nvSpPr>
          <p:spPr bwMode="auto">
            <a:xfrm>
              <a:off x="855225" y="1301750"/>
              <a:ext cx="4906247" cy="3748088"/>
            </a:xfrm>
            <a:prstGeom prst="rect">
              <a:avLst/>
            </a:prstGeom>
            <a:solidFill>
              <a:schemeClr val="bg1"/>
            </a:solidFill>
            <a:ln w="9525">
              <a:solidFill>
                <a:schemeClr val="bg1">
                  <a:lumMod val="85000"/>
                </a:schemeClr>
              </a:solidFill>
              <a:miter lim="800000"/>
            </a:ln>
          </p:spPr>
          <p:txBody>
            <a:bodyPr vert="horz" wrap="square" lIns="91440" tIns="45720" rIns="91440" bIns="45720" numCol="1" anchor="t" anchorCtr="0" compatLnSpc="1">
              <a:normAutofit/>
            </a:bodyPr>
            <a:lstStyle/>
            <a:p>
              <a:endParaRPr lang="zh-CN" altLang="en-US">
                <a:cs typeface="+mn-ea"/>
                <a:sym typeface="+mn-lt"/>
              </a:endParaRPr>
            </a:p>
          </p:txBody>
        </p:sp>
        <p:sp>
          <p:nvSpPr>
            <p:cNvPr id="348" name="ïṥ1îḍè"/>
            <p:cNvSpPr/>
            <p:nvPr/>
          </p:nvSpPr>
          <p:spPr bwMode="auto">
            <a:xfrm>
              <a:off x="669925" y="1222375"/>
              <a:ext cx="5276848" cy="161925"/>
            </a:xfrm>
            <a:custGeom>
              <a:avLst/>
              <a:gdLst>
                <a:gd name="T0" fmla="*/ 1040 w 1058"/>
                <a:gd name="T1" fmla="*/ 43 h 43"/>
                <a:gd name="T2" fmla="*/ 19 w 1058"/>
                <a:gd name="T3" fmla="*/ 43 h 43"/>
                <a:gd name="T4" fmla="*/ 0 w 1058"/>
                <a:gd name="T5" fmla="*/ 24 h 43"/>
                <a:gd name="T6" fmla="*/ 0 w 1058"/>
                <a:gd name="T7" fmla="*/ 18 h 43"/>
                <a:gd name="T8" fmla="*/ 19 w 1058"/>
                <a:gd name="T9" fmla="*/ 0 h 43"/>
                <a:gd name="T10" fmla="*/ 1040 w 1058"/>
                <a:gd name="T11" fmla="*/ 0 h 43"/>
                <a:gd name="T12" fmla="*/ 1058 w 1058"/>
                <a:gd name="T13" fmla="*/ 18 h 43"/>
                <a:gd name="T14" fmla="*/ 1058 w 1058"/>
                <a:gd name="T15" fmla="*/ 24 h 43"/>
                <a:gd name="T16" fmla="*/ 1040 w 1058"/>
                <a:gd name="T1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8" h="43">
                  <a:moveTo>
                    <a:pt x="1040" y="43"/>
                  </a:moveTo>
                  <a:cubicBezTo>
                    <a:pt x="19" y="43"/>
                    <a:pt x="19" y="43"/>
                    <a:pt x="19" y="43"/>
                  </a:cubicBezTo>
                  <a:cubicBezTo>
                    <a:pt x="8" y="43"/>
                    <a:pt x="0" y="34"/>
                    <a:pt x="0" y="24"/>
                  </a:cubicBezTo>
                  <a:cubicBezTo>
                    <a:pt x="0" y="18"/>
                    <a:pt x="0" y="18"/>
                    <a:pt x="0" y="18"/>
                  </a:cubicBezTo>
                  <a:cubicBezTo>
                    <a:pt x="0" y="8"/>
                    <a:pt x="8" y="0"/>
                    <a:pt x="19" y="0"/>
                  </a:cubicBezTo>
                  <a:cubicBezTo>
                    <a:pt x="1040" y="0"/>
                    <a:pt x="1040" y="0"/>
                    <a:pt x="1040" y="0"/>
                  </a:cubicBezTo>
                  <a:cubicBezTo>
                    <a:pt x="1050" y="0"/>
                    <a:pt x="1058" y="8"/>
                    <a:pt x="1058" y="18"/>
                  </a:cubicBezTo>
                  <a:cubicBezTo>
                    <a:pt x="1058" y="24"/>
                    <a:pt x="1058" y="24"/>
                    <a:pt x="1058" y="24"/>
                  </a:cubicBezTo>
                  <a:cubicBezTo>
                    <a:pt x="1058" y="34"/>
                    <a:pt x="1050" y="43"/>
                    <a:pt x="1040" y="43"/>
                  </a:cubicBezTo>
                  <a:close/>
                </a:path>
              </a:pathLst>
            </a:custGeom>
            <a:solidFill>
              <a:srgbClr val="008D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cs typeface="+mn-ea"/>
                <a:sym typeface="+mn-lt"/>
              </a:endParaRPr>
            </a:p>
          </p:txBody>
        </p:sp>
        <p:sp>
          <p:nvSpPr>
            <p:cNvPr id="349" name="ísḻiḑé"/>
            <p:cNvSpPr/>
            <p:nvPr/>
          </p:nvSpPr>
          <p:spPr bwMode="auto">
            <a:xfrm>
              <a:off x="669925" y="4967288"/>
              <a:ext cx="5276848" cy="161925"/>
            </a:xfrm>
            <a:custGeom>
              <a:avLst/>
              <a:gdLst>
                <a:gd name="T0" fmla="*/ 1040 w 1058"/>
                <a:gd name="T1" fmla="*/ 43 h 43"/>
                <a:gd name="T2" fmla="*/ 19 w 1058"/>
                <a:gd name="T3" fmla="*/ 43 h 43"/>
                <a:gd name="T4" fmla="*/ 0 w 1058"/>
                <a:gd name="T5" fmla="*/ 24 h 43"/>
                <a:gd name="T6" fmla="*/ 0 w 1058"/>
                <a:gd name="T7" fmla="*/ 19 h 43"/>
                <a:gd name="T8" fmla="*/ 19 w 1058"/>
                <a:gd name="T9" fmla="*/ 0 h 43"/>
                <a:gd name="T10" fmla="*/ 1040 w 1058"/>
                <a:gd name="T11" fmla="*/ 0 h 43"/>
                <a:gd name="T12" fmla="*/ 1058 w 1058"/>
                <a:gd name="T13" fmla="*/ 19 h 43"/>
                <a:gd name="T14" fmla="*/ 1058 w 1058"/>
                <a:gd name="T15" fmla="*/ 24 h 43"/>
                <a:gd name="T16" fmla="*/ 1040 w 1058"/>
                <a:gd name="T1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8" h="43">
                  <a:moveTo>
                    <a:pt x="1040" y="43"/>
                  </a:moveTo>
                  <a:cubicBezTo>
                    <a:pt x="19" y="43"/>
                    <a:pt x="19" y="43"/>
                    <a:pt x="19" y="43"/>
                  </a:cubicBezTo>
                  <a:cubicBezTo>
                    <a:pt x="8" y="43"/>
                    <a:pt x="0" y="35"/>
                    <a:pt x="0" y="24"/>
                  </a:cubicBezTo>
                  <a:cubicBezTo>
                    <a:pt x="0" y="19"/>
                    <a:pt x="0" y="19"/>
                    <a:pt x="0" y="19"/>
                  </a:cubicBezTo>
                  <a:cubicBezTo>
                    <a:pt x="0" y="8"/>
                    <a:pt x="8" y="0"/>
                    <a:pt x="19" y="0"/>
                  </a:cubicBezTo>
                  <a:cubicBezTo>
                    <a:pt x="1040" y="0"/>
                    <a:pt x="1040" y="0"/>
                    <a:pt x="1040" y="0"/>
                  </a:cubicBezTo>
                  <a:cubicBezTo>
                    <a:pt x="1050" y="0"/>
                    <a:pt x="1058" y="8"/>
                    <a:pt x="1058" y="19"/>
                  </a:cubicBezTo>
                  <a:cubicBezTo>
                    <a:pt x="1058" y="24"/>
                    <a:pt x="1058" y="24"/>
                    <a:pt x="1058" y="24"/>
                  </a:cubicBezTo>
                  <a:cubicBezTo>
                    <a:pt x="1058" y="35"/>
                    <a:pt x="1050" y="43"/>
                    <a:pt x="1040" y="43"/>
                  </a:cubicBezTo>
                  <a:close/>
                </a:path>
              </a:pathLst>
            </a:custGeom>
            <a:solidFill>
              <a:srgbClr val="008D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cs typeface="+mn-ea"/>
                <a:sym typeface="+mn-lt"/>
              </a:endParaRPr>
            </a:p>
          </p:txBody>
        </p:sp>
      </p:grpSp>
      <p:sp>
        <p:nvSpPr>
          <p:cNvPr id="12" name="圆角矩形 11"/>
          <p:cNvSpPr/>
          <p:nvPr/>
        </p:nvSpPr>
        <p:spPr>
          <a:xfrm>
            <a:off x="963930" y="2591435"/>
            <a:ext cx="4512310" cy="2431415"/>
          </a:xfrm>
          <a:prstGeom prst="roundRect">
            <a:avLst/>
          </a:prstGeom>
          <a:gradFill>
            <a:gsLst>
              <a:gs pos="0">
                <a:schemeClr val="accent6">
                  <a:lumMod val="20000"/>
                  <a:lumOff val="80000"/>
                  <a:alpha val="50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5" name="íṧľíḓê"/>
          <p:cNvSpPr/>
          <p:nvPr/>
        </p:nvSpPr>
        <p:spPr>
          <a:xfrm>
            <a:off x="5761867" y="3136385"/>
            <a:ext cx="897014" cy="407429"/>
          </a:xfrm>
          <a:prstGeom prst="rightArrow">
            <a:avLst/>
          </a:prstGeom>
          <a:solidFill>
            <a:srgbClr val="018C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7" name="图片 6"/>
          <p:cNvPicPr>
            <a:picLocks noChangeAspect="1"/>
          </p:cNvPicPr>
          <p:nvPr/>
        </p:nvPicPr>
        <p:blipFill>
          <a:blip r:embed="rId3"/>
          <a:stretch>
            <a:fillRect/>
          </a:stretch>
        </p:blipFill>
        <p:spPr>
          <a:xfrm>
            <a:off x="12824960" y="834912"/>
            <a:ext cx="3476625" cy="1857375"/>
          </a:xfrm>
          <a:prstGeom prst="rect">
            <a:avLst/>
          </a:prstGeom>
        </p:spPr>
      </p:pic>
      <p:pic>
        <p:nvPicPr>
          <p:cNvPr id="9" name="图片 8"/>
          <p:cNvPicPr>
            <a:picLocks noChangeAspect="1"/>
          </p:cNvPicPr>
          <p:nvPr/>
        </p:nvPicPr>
        <p:blipFill>
          <a:blip r:embed="rId4"/>
          <a:stretch>
            <a:fillRect/>
          </a:stretch>
        </p:blipFill>
        <p:spPr>
          <a:xfrm>
            <a:off x="12824960" y="2645364"/>
            <a:ext cx="3600450" cy="3857625"/>
          </a:xfrm>
          <a:prstGeom prst="rect">
            <a:avLst/>
          </a:prstGeom>
        </p:spPr>
      </p:pic>
      <p:pic>
        <p:nvPicPr>
          <p:cNvPr id="11" name="图片 10"/>
          <p:cNvPicPr>
            <a:picLocks noChangeAspect="1"/>
          </p:cNvPicPr>
          <p:nvPr/>
        </p:nvPicPr>
        <p:blipFill>
          <a:blip r:embed="rId5"/>
          <a:stretch>
            <a:fillRect/>
          </a:stretch>
        </p:blipFill>
        <p:spPr>
          <a:xfrm>
            <a:off x="16641543" y="696232"/>
            <a:ext cx="3533775" cy="6105525"/>
          </a:xfrm>
          <a:prstGeom prst="rect">
            <a:avLst/>
          </a:prstGeom>
        </p:spPr>
      </p:pic>
      <p:pic>
        <p:nvPicPr>
          <p:cNvPr id="13" name="图片 12"/>
          <p:cNvPicPr>
            <a:picLocks noChangeAspect="1"/>
          </p:cNvPicPr>
          <p:nvPr/>
        </p:nvPicPr>
        <p:blipFill>
          <a:blip r:embed="rId6"/>
          <a:stretch>
            <a:fillRect/>
          </a:stretch>
        </p:blipFill>
        <p:spPr>
          <a:xfrm>
            <a:off x="20240790" y="696232"/>
            <a:ext cx="3419475" cy="6543675"/>
          </a:xfrm>
          <a:prstGeom prst="rect">
            <a:avLst/>
          </a:prstGeom>
        </p:spPr>
      </p:pic>
      <p:sp>
        <p:nvSpPr>
          <p:cNvPr id="3" name="内容占位符 10"/>
          <p:cNvSpPr txBox="1"/>
          <p:nvPr/>
        </p:nvSpPr>
        <p:spPr>
          <a:xfrm>
            <a:off x="839788" y="6451600"/>
            <a:ext cx="10336213" cy="406400"/>
          </a:xfrm>
          <a:prstGeom prst="rect">
            <a:avLst/>
          </a:prstGeom>
        </p:spPr>
        <p:txBody>
          <a:bodyPr vert="horz" lIns="91440" tIns="45720" rIns="91440" bIns="45720" rtlCol="0">
            <a:normAutofit/>
          </a:bodyPr>
          <a:lstStyle>
            <a:lvl1pPr marL="0" indent="0" algn="l" defTabSz="914400" rtl="0" eaLnBrk="1" latinLnBrk="0" hangingPunct="1">
              <a:lnSpc>
                <a:spcPct val="100000"/>
              </a:lnSpc>
              <a:spcBef>
                <a:spcPts val="0"/>
              </a:spcBef>
              <a:buFontTx/>
              <a:buNone/>
              <a:defRPr sz="1000" kern="1200">
                <a:solidFill>
                  <a:schemeClr val="tx1"/>
                </a:solidFill>
                <a:latin typeface="+mn-lt"/>
                <a:ea typeface="+mn-ea"/>
                <a:cs typeface="+mn-cs"/>
              </a:defRPr>
            </a:lvl1pPr>
            <a:lvl2pPr marL="457200" indent="0" algn="l" defTabSz="914400" rtl="0" eaLnBrk="1" latinLnBrk="0" hangingPunct="1">
              <a:lnSpc>
                <a:spcPct val="100000"/>
              </a:lnSpc>
              <a:spcBef>
                <a:spcPts val="0"/>
              </a:spcBef>
              <a:buFontTx/>
              <a:buNone/>
              <a:defRPr sz="1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indent="-228600">
              <a:lnSpc>
                <a:spcPct val="120000"/>
              </a:lnSpc>
              <a:buFont typeface="+mj-lt"/>
              <a:buAutoNum type="arabicPeriod"/>
            </a:pPr>
            <a:r>
              <a:rPr lang="zh-CN" altLang="en-US" dirty="0">
                <a:cs typeface="+mn-ea"/>
                <a:sym typeface="+mn-lt"/>
              </a:rPr>
              <a:t>中国医师协会神经内科分会眩晕专业委员会</a:t>
            </a:r>
            <a:r>
              <a:rPr lang="en-US" altLang="zh-CN" dirty="0">
                <a:cs typeface="+mn-ea"/>
                <a:sym typeface="+mn-lt"/>
              </a:rPr>
              <a:t>,</a:t>
            </a:r>
            <a:r>
              <a:rPr lang="zh-CN" altLang="en-US" dirty="0">
                <a:cs typeface="+mn-ea"/>
                <a:sym typeface="+mn-lt"/>
              </a:rPr>
              <a:t>中国卒中学会卒中与眩晕分会</a:t>
            </a:r>
            <a:r>
              <a:rPr lang="en-US" altLang="zh-CN" dirty="0">
                <a:cs typeface="+mn-ea"/>
                <a:sym typeface="+mn-lt"/>
              </a:rPr>
              <a:t>,</a:t>
            </a:r>
            <a:r>
              <a:rPr lang="zh-CN" altLang="en-US" dirty="0">
                <a:cs typeface="+mn-ea"/>
                <a:sym typeface="+mn-lt"/>
              </a:rPr>
              <a:t>李斐</a:t>
            </a:r>
            <a:r>
              <a:rPr lang="en-US" altLang="zh-CN" dirty="0">
                <a:cs typeface="+mn-ea"/>
                <a:sym typeface="+mn-lt"/>
              </a:rPr>
              <a:t>,</a:t>
            </a:r>
            <a:r>
              <a:rPr lang="zh-CN" altLang="en-US" dirty="0">
                <a:cs typeface="+mn-ea"/>
                <a:sym typeface="+mn-lt"/>
              </a:rPr>
              <a:t>等</a:t>
            </a:r>
            <a:r>
              <a:rPr lang="en-US" altLang="zh-CN" dirty="0">
                <a:cs typeface="+mn-ea"/>
                <a:sym typeface="+mn-lt"/>
              </a:rPr>
              <a:t>.</a:t>
            </a:r>
            <a:r>
              <a:rPr lang="zh-CN" altLang="en-US" dirty="0">
                <a:cs typeface="+mn-ea"/>
                <a:sym typeface="+mn-lt"/>
              </a:rPr>
              <a:t>前庭神经炎诊治多学科专家共识</a:t>
            </a:r>
            <a:r>
              <a:rPr lang="en-US" altLang="zh-CN" dirty="0">
                <a:cs typeface="+mn-ea"/>
                <a:sym typeface="+mn-lt"/>
              </a:rPr>
              <a:t>[J].</a:t>
            </a:r>
            <a:r>
              <a:rPr lang="zh-CN" altLang="en-US" dirty="0">
                <a:cs typeface="+mn-ea"/>
                <a:sym typeface="+mn-lt"/>
              </a:rPr>
              <a:t>中华老年医学杂志</a:t>
            </a:r>
            <a:r>
              <a:rPr lang="en-US" altLang="zh-CN" dirty="0">
                <a:cs typeface="+mn-ea"/>
                <a:sym typeface="+mn-lt"/>
              </a:rPr>
              <a:t>, 2020, 039(009):985-994.</a:t>
            </a:r>
          </a:p>
        </p:txBody>
      </p:sp>
      <p:grpSp>
        <p:nvGrpSpPr>
          <p:cNvPr id="350" name="组合 349"/>
          <p:cNvGrpSpPr/>
          <p:nvPr/>
        </p:nvGrpSpPr>
        <p:grpSpPr>
          <a:xfrm>
            <a:off x="957559" y="1822329"/>
            <a:ext cx="4338340" cy="570657"/>
            <a:chOff x="5427959" y="2025529"/>
            <a:chExt cx="4338340" cy="570657"/>
          </a:xfrm>
          <a:noFill/>
        </p:grpSpPr>
        <p:sp>
          <p:nvSpPr>
            <p:cNvPr id="351" name="圆角矩形 6"/>
            <p:cNvSpPr/>
            <p:nvPr/>
          </p:nvSpPr>
          <p:spPr>
            <a:xfrm>
              <a:off x="5427959" y="2025529"/>
              <a:ext cx="4338340" cy="476371"/>
            </a:xfrm>
            <a:prstGeom prst="roundRect">
              <a:avLst>
                <a:gd name="adj" fmla="val 50000"/>
              </a:avLst>
            </a:prstGeom>
            <a:grpFill/>
            <a:ln>
              <a:noFill/>
            </a:ln>
            <a:effectLst>
              <a:outerShdw blurRad="203200" dist="88900" dir="5400000" algn="t" rotWithShape="0">
                <a:srgbClr val="7F134C">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2" name="矩形 13"/>
            <p:cNvSpPr>
              <a:spLocks noChangeArrowheads="1"/>
            </p:cNvSpPr>
            <p:nvPr/>
          </p:nvSpPr>
          <p:spPr bwMode="auto">
            <a:xfrm>
              <a:off x="5427959" y="2257632"/>
              <a:ext cx="4257082" cy="3385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spcBef>
                  <a:spcPct val="20000"/>
                </a:spcBef>
                <a:buFont typeface="Arial" panose="020B0604020202020204" pitchFamily="34" charset="0"/>
                <a:buChar char="•"/>
                <a:defRPr sz="3200">
                  <a:solidFill>
                    <a:schemeClr val="tx1"/>
                  </a:solidFill>
                  <a:latin typeface="Arial" panose="020B0604020202020204" pitchFamily="34" charset="0"/>
                  <a:ea typeface="微软雅黑" panose="020B0503020204020204" charset="-122"/>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微软雅黑" panose="020B0503020204020204" charset="-122"/>
                  <a:cs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微软雅黑" panose="020B0503020204020204" charset="-122"/>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微软雅黑" panose="020B0503020204020204" charset="-122"/>
                  <a:cs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微软雅黑" panose="020B0503020204020204" charset="-122"/>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微软雅黑" panose="020B0503020204020204" charset="-122"/>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微软雅黑" panose="020B0503020204020204" charset="-122"/>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微软雅黑" panose="020B0503020204020204" charset="-122"/>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微软雅黑" panose="020B0503020204020204" charset="-122"/>
                  <a:cs typeface="Arial" panose="020B0604020202020204" pitchFamily="34" charset="0"/>
                </a:defRPr>
              </a:lvl9pPr>
            </a:lstStyle>
            <a:p>
              <a:pPr marL="0" indent="0" algn="ctr" fontAlgn="base">
                <a:spcBef>
                  <a:spcPts val="600"/>
                </a:spcBef>
                <a:spcAft>
                  <a:spcPct val="0"/>
                </a:spcAft>
                <a:buNone/>
                <a:defRPr/>
              </a:pPr>
              <a:r>
                <a:rPr lang="en-US" altLang="zh-CN" sz="1600" b="1" dirty="0">
                  <a:solidFill>
                    <a:srgbClr val="018C42"/>
                  </a:solidFill>
                  <a:latin typeface="+mn-lt"/>
                  <a:ea typeface="+mn-ea"/>
                  <a:cs typeface="+mn-ea"/>
                  <a:sym typeface="+mn-lt"/>
                </a:rPr>
                <a:t>《</a:t>
              </a:r>
              <a:r>
                <a:rPr lang="zh-CN" altLang="en-US" sz="1600" b="1" dirty="0">
                  <a:solidFill>
                    <a:srgbClr val="018C42"/>
                  </a:solidFill>
                  <a:latin typeface="+mn-lt"/>
                  <a:ea typeface="+mn-ea"/>
                  <a:cs typeface="+mn-ea"/>
                  <a:sym typeface="+mn-lt"/>
                </a:rPr>
                <a:t>前庭神经炎诊治多学科专家共识</a:t>
              </a:r>
              <a:r>
                <a:rPr lang="en-US" altLang="zh-CN" sz="1600" b="1" dirty="0">
                  <a:solidFill>
                    <a:srgbClr val="018C42"/>
                  </a:solidFill>
                  <a:latin typeface="+mn-lt"/>
                  <a:ea typeface="+mn-ea"/>
                  <a:cs typeface="+mn-ea"/>
                  <a:sym typeface="+mn-lt"/>
                </a:rPr>
                <a:t>》</a:t>
              </a:r>
              <a:endParaRPr lang="en-US" altLang="zh-CN" sz="1600" b="1" baseline="30000" dirty="0">
                <a:solidFill>
                  <a:srgbClr val="018C42"/>
                </a:solidFill>
                <a:latin typeface="+mn-lt"/>
                <a:ea typeface="+mn-ea"/>
                <a:cs typeface="+mn-ea"/>
                <a:sym typeface="+mn-lt"/>
              </a:endParaRPr>
            </a:p>
          </p:txBody>
        </p:sp>
      </p:grpSp>
      <p:sp>
        <p:nvSpPr>
          <p:cNvPr id="354" name="文本框 353"/>
          <p:cNvSpPr txBox="1"/>
          <p:nvPr/>
        </p:nvSpPr>
        <p:spPr>
          <a:xfrm>
            <a:off x="1120140" y="2916555"/>
            <a:ext cx="4217670" cy="1861185"/>
          </a:xfrm>
          <a:prstGeom prst="rect">
            <a:avLst/>
          </a:prstGeom>
          <a:noFill/>
        </p:spPr>
        <p:txBody>
          <a:bodyPr wrap="square">
            <a:spAutoFit/>
          </a:bodyPr>
          <a:lstStyle/>
          <a:p>
            <a:pPr>
              <a:lnSpc>
                <a:spcPct val="120000"/>
              </a:lnSpc>
            </a:pPr>
            <a:r>
              <a:rPr lang="zh-CN" altLang="en-US" sz="1600" dirty="0">
                <a:cs typeface="+mn-ea"/>
                <a:sym typeface="+mn-lt"/>
              </a:rPr>
              <a:t>根据患者的耐受情况，可尽早选择相应的前庭功能检查，以便进行个体化的精准诊断，制定前庭康复方案，并进行预后评估。</a:t>
            </a:r>
            <a:r>
              <a:rPr lang="zh-CN" altLang="en-US" sz="1600" b="1" dirty="0">
                <a:solidFill>
                  <a:srgbClr val="008D38"/>
                </a:solidFill>
                <a:cs typeface="+mn-ea"/>
                <a:sym typeface="+mn-lt"/>
              </a:rPr>
              <a:t>除了双温试验、</a:t>
            </a:r>
            <a:r>
              <a:rPr lang="en-US" altLang="zh-CN" sz="1600" b="1" dirty="0" err="1">
                <a:solidFill>
                  <a:srgbClr val="008D38"/>
                </a:solidFill>
                <a:cs typeface="+mn-ea"/>
                <a:sym typeface="+mn-lt"/>
              </a:rPr>
              <a:t>vHIT</a:t>
            </a:r>
            <a:r>
              <a:rPr lang="zh-CN" altLang="en-US" sz="1600" b="1" dirty="0">
                <a:solidFill>
                  <a:srgbClr val="008D38"/>
                </a:solidFill>
                <a:cs typeface="+mn-ea"/>
                <a:sym typeface="+mn-lt"/>
              </a:rPr>
              <a:t>和</a:t>
            </a:r>
            <a:r>
              <a:rPr lang="en-US" altLang="zh-CN" sz="1600" b="1" dirty="0">
                <a:solidFill>
                  <a:srgbClr val="008D38"/>
                </a:solidFill>
                <a:cs typeface="+mn-ea"/>
                <a:sym typeface="+mn-lt"/>
              </a:rPr>
              <a:t>VEMP</a:t>
            </a:r>
            <a:r>
              <a:rPr lang="zh-CN" altLang="en-US" sz="1600" b="1" dirty="0">
                <a:solidFill>
                  <a:srgbClr val="008D38"/>
                </a:solidFill>
                <a:cs typeface="+mn-ea"/>
                <a:sym typeface="+mn-lt"/>
              </a:rPr>
              <a:t>等前庭功能检查外，应常规进行听力学检查</a:t>
            </a:r>
            <a:r>
              <a:rPr lang="zh-CN" altLang="en-US" sz="1600" dirty="0">
                <a:cs typeface="+mn-ea"/>
                <a:sym typeface="+mn-lt"/>
              </a:rPr>
              <a:t>，同时可进行</a:t>
            </a:r>
            <a:r>
              <a:rPr lang="en-US" altLang="zh-CN" sz="1600" dirty="0">
                <a:cs typeface="+mn-ea"/>
                <a:sym typeface="+mn-lt"/>
              </a:rPr>
              <a:t>OTR</a:t>
            </a:r>
            <a:r>
              <a:rPr lang="zh-CN" altLang="en-US" sz="1600" dirty="0">
                <a:cs typeface="+mn-ea"/>
                <a:sym typeface="+mn-lt"/>
              </a:rPr>
              <a:t>和转椅等检查</a:t>
            </a:r>
          </a:p>
        </p:txBody>
      </p:sp>
      <p:graphicFrame>
        <p:nvGraphicFramePr>
          <p:cNvPr id="357" name="表格 356"/>
          <p:cNvGraphicFramePr>
            <a:graphicFrameLocks noGrp="1"/>
          </p:cNvGraphicFramePr>
          <p:nvPr/>
        </p:nvGraphicFramePr>
        <p:xfrm>
          <a:off x="6764020" y="1705186"/>
          <a:ext cx="4869180" cy="3585918"/>
        </p:xfrm>
        <a:graphic>
          <a:graphicData uri="http://schemas.openxmlformats.org/drawingml/2006/table">
            <a:tbl>
              <a:tblPr firstRow="1" bandRow="1">
                <a:tableStyleId>{68D230F3-CF80-4859-8CE7-A43EE81993B5}</a:tableStyleId>
              </a:tblPr>
              <a:tblGrid>
                <a:gridCol w="1634490">
                  <a:extLst>
                    <a:ext uri="{9D8B030D-6E8A-4147-A177-3AD203B41FA5}">
                      <a16:colId xmlns:a16="http://schemas.microsoft.com/office/drawing/2014/main" val="20000"/>
                    </a:ext>
                  </a:extLst>
                </a:gridCol>
                <a:gridCol w="3234690">
                  <a:extLst>
                    <a:ext uri="{9D8B030D-6E8A-4147-A177-3AD203B41FA5}">
                      <a16:colId xmlns:a16="http://schemas.microsoft.com/office/drawing/2014/main" val="20001"/>
                    </a:ext>
                  </a:extLst>
                </a:gridCol>
              </a:tblGrid>
              <a:tr h="434764">
                <a:tc>
                  <a:txBody>
                    <a:bodyPr/>
                    <a:lstStyle/>
                    <a:p>
                      <a:pPr algn="ctr">
                        <a:lnSpc>
                          <a:spcPct val="120000"/>
                        </a:lnSpc>
                      </a:pPr>
                      <a:r>
                        <a:rPr lang="zh-CN" altLang="en-US" sz="1400" dirty="0">
                          <a:solidFill>
                            <a:schemeClr val="bg1"/>
                          </a:solidFill>
                          <a:latin typeface="+mn-lt"/>
                          <a:ea typeface="+mn-ea"/>
                          <a:cs typeface="+mn-ea"/>
                          <a:sym typeface="+mn-lt"/>
                        </a:rPr>
                        <a:t>检查项目</a:t>
                      </a:r>
                    </a:p>
                  </a:txBody>
                  <a:tcPr anchor="ctr">
                    <a:solidFill>
                      <a:srgbClr val="018C42"/>
                    </a:solidFill>
                  </a:tcPr>
                </a:tc>
                <a:tc>
                  <a:txBody>
                    <a:bodyPr/>
                    <a:lstStyle/>
                    <a:p>
                      <a:pPr algn="ctr">
                        <a:lnSpc>
                          <a:spcPct val="120000"/>
                        </a:lnSpc>
                      </a:pPr>
                      <a:r>
                        <a:rPr lang="zh-CN" altLang="en-US" sz="1400" dirty="0">
                          <a:solidFill>
                            <a:schemeClr val="bg1"/>
                          </a:solidFill>
                          <a:latin typeface="+mn-lt"/>
                          <a:ea typeface="+mn-ea"/>
                          <a:cs typeface="+mn-ea"/>
                          <a:sym typeface="+mn-lt"/>
                        </a:rPr>
                        <a:t>特点</a:t>
                      </a:r>
                    </a:p>
                  </a:txBody>
                  <a:tcPr anchor="ctr">
                    <a:solidFill>
                      <a:srgbClr val="018C42"/>
                    </a:solidFill>
                  </a:tcPr>
                </a:tc>
                <a:extLst>
                  <a:ext uri="{0D108BD9-81ED-4DB2-BD59-A6C34878D82A}">
                    <a16:rowId xmlns:a16="http://schemas.microsoft.com/office/drawing/2014/main" val="10000"/>
                  </a:ext>
                </a:extLst>
              </a:tr>
              <a:tr h="566268">
                <a:tc>
                  <a:txBody>
                    <a:bodyPr/>
                    <a:lstStyle/>
                    <a:p>
                      <a:pPr>
                        <a:lnSpc>
                          <a:spcPct val="120000"/>
                        </a:lnSpc>
                      </a:pPr>
                      <a:r>
                        <a:rPr lang="zh-CN" altLang="en-US" sz="1400" b="1" dirty="0">
                          <a:latin typeface="+mn-lt"/>
                          <a:ea typeface="+mn-ea"/>
                          <a:cs typeface="+mn-ea"/>
                          <a:sym typeface="+mn-lt"/>
                        </a:rPr>
                        <a:t>双温实验</a:t>
                      </a:r>
                    </a:p>
                  </a:txBody>
                  <a:tcPr anchor="ctr">
                    <a:solidFill>
                      <a:schemeClr val="bg1"/>
                    </a:solidFill>
                  </a:tcPr>
                </a:tc>
                <a:tc>
                  <a:txBody>
                    <a:bodyPr/>
                    <a:lstStyle/>
                    <a:p>
                      <a:pPr>
                        <a:lnSpc>
                          <a:spcPct val="120000"/>
                        </a:lnSpc>
                      </a:pPr>
                      <a:r>
                        <a:rPr lang="zh-CN" altLang="en-US" sz="1400" b="0" kern="1200" dirty="0">
                          <a:solidFill>
                            <a:schemeClr val="dk1"/>
                          </a:solidFill>
                          <a:effectLst/>
                          <a:latin typeface="+mn-lt"/>
                          <a:ea typeface="+mn-ea"/>
                          <a:cs typeface="+mn-ea"/>
                          <a:sym typeface="+mn-lt"/>
                        </a:rPr>
                        <a:t>可辅助诊断</a:t>
                      </a:r>
                      <a:r>
                        <a:rPr lang="en-US" altLang="zh-CN" sz="1400" b="0" kern="1200" dirty="0">
                          <a:solidFill>
                            <a:schemeClr val="dk1"/>
                          </a:solidFill>
                          <a:effectLst/>
                          <a:latin typeface="+mn-lt"/>
                          <a:ea typeface="+mn-ea"/>
                          <a:cs typeface="+mn-ea"/>
                          <a:sym typeface="+mn-lt"/>
                        </a:rPr>
                        <a:t>VN</a:t>
                      </a:r>
                      <a:endParaRPr lang="zh-CN" altLang="en-US" sz="1400" dirty="0">
                        <a:latin typeface="+mn-lt"/>
                        <a:ea typeface="+mn-ea"/>
                        <a:cs typeface="+mn-ea"/>
                        <a:sym typeface="+mn-lt"/>
                      </a:endParaRPr>
                    </a:p>
                  </a:txBody>
                  <a:tcPr anchor="ctr">
                    <a:solidFill>
                      <a:schemeClr val="bg1"/>
                    </a:solidFill>
                  </a:tcPr>
                </a:tc>
                <a:extLst>
                  <a:ext uri="{0D108BD9-81ED-4DB2-BD59-A6C34878D82A}">
                    <a16:rowId xmlns:a16="http://schemas.microsoft.com/office/drawing/2014/main" val="10001"/>
                  </a:ext>
                </a:extLst>
              </a:tr>
              <a:tr h="566268">
                <a:tc>
                  <a:txBody>
                    <a:bodyPr/>
                    <a:lstStyle/>
                    <a:p>
                      <a:pPr>
                        <a:lnSpc>
                          <a:spcPct val="120000"/>
                        </a:lnSpc>
                      </a:pPr>
                      <a:r>
                        <a:rPr lang="zh-CN" altLang="en-US" sz="1400" b="1" kern="1200" dirty="0">
                          <a:solidFill>
                            <a:schemeClr val="dk1"/>
                          </a:solidFill>
                          <a:effectLst/>
                          <a:latin typeface="+mn-lt"/>
                          <a:ea typeface="+mn-ea"/>
                          <a:cs typeface="+mn-ea"/>
                          <a:sym typeface="+mn-lt"/>
                        </a:rPr>
                        <a:t>视频头脉冲试验</a:t>
                      </a:r>
                      <a:r>
                        <a:rPr lang="en-US" altLang="zh-CN" sz="1400" b="1" kern="1200" dirty="0">
                          <a:solidFill>
                            <a:schemeClr val="dk1"/>
                          </a:solidFill>
                          <a:effectLst/>
                          <a:latin typeface="+mn-lt"/>
                          <a:ea typeface="+mn-ea"/>
                          <a:cs typeface="+mn-ea"/>
                          <a:sym typeface="+mn-lt"/>
                        </a:rPr>
                        <a:t>(</a:t>
                      </a:r>
                      <a:r>
                        <a:rPr lang="en-US" altLang="zh-CN" sz="1400" b="1" kern="1200" dirty="0" err="1">
                          <a:solidFill>
                            <a:schemeClr val="dk1"/>
                          </a:solidFill>
                          <a:effectLst/>
                          <a:latin typeface="+mn-lt"/>
                          <a:ea typeface="+mn-ea"/>
                          <a:cs typeface="+mn-ea"/>
                          <a:sym typeface="+mn-lt"/>
                        </a:rPr>
                        <a:t>vHIT</a:t>
                      </a:r>
                      <a:r>
                        <a:rPr lang="en-US" altLang="zh-CN" sz="1400" b="1" kern="1200" dirty="0">
                          <a:solidFill>
                            <a:schemeClr val="dk1"/>
                          </a:solidFill>
                          <a:effectLst/>
                          <a:latin typeface="+mn-lt"/>
                          <a:ea typeface="+mn-ea"/>
                          <a:cs typeface="+mn-ea"/>
                          <a:sym typeface="+mn-lt"/>
                        </a:rPr>
                        <a:t>)</a:t>
                      </a:r>
                      <a:endParaRPr lang="zh-CN" altLang="en-US" sz="1400" b="1" dirty="0">
                        <a:latin typeface="+mn-lt"/>
                        <a:ea typeface="+mn-ea"/>
                        <a:cs typeface="+mn-ea"/>
                        <a:sym typeface="+mn-lt"/>
                      </a:endParaRPr>
                    </a:p>
                  </a:txBody>
                  <a:tcPr anchor="ctr">
                    <a:solidFill>
                      <a:schemeClr val="bg1"/>
                    </a:solidFill>
                  </a:tcPr>
                </a:tc>
                <a:tc>
                  <a:txBody>
                    <a:bodyPr/>
                    <a:lstStyle/>
                    <a:p>
                      <a:pPr>
                        <a:lnSpc>
                          <a:spcPct val="120000"/>
                        </a:lnSpc>
                      </a:pPr>
                      <a:r>
                        <a:rPr lang="zh-CN" altLang="en-US" sz="1400" b="0" kern="1200" dirty="0">
                          <a:solidFill>
                            <a:schemeClr val="dk1"/>
                          </a:solidFill>
                          <a:effectLst/>
                          <a:latin typeface="+mn-lt"/>
                          <a:ea typeface="+mn-ea"/>
                          <a:cs typeface="+mn-ea"/>
                          <a:sym typeface="+mn-lt"/>
                        </a:rPr>
                        <a:t>可弥补床旁甩头试验的不足</a:t>
                      </a:r>
                      <a:endParaRPr lang="zh-CN" altLang="en-US" sz="1400" dirty="0">
                        <a:latin typeface="+mn-lt"/>
                        <a:ea typeface="+mn-ea"/>
                        <a:cs typeface="+mn-ea"/>
                        <a:sym typeface="+mn-lt"/>
                      </a:endParaRPr>
                    </a:p>
                  </a:txBody>
                  <a:tcPr anchor="ctr">
                    <a:solidFill>
                      <a:schemeClr val="bg1"/>
                    </a:solidFill>
                  </a:tcPr>
                </a:tc>
                <a:extLst>
                  <a:ext uri="{0D108BD9-81ED-4DB2-BD59-A6C34878D82A}">
                    <a16:rowId xmlns:a16="http://schemas.microsoft.com/office/drawing/2014/main" val="10002"/>
                  </a:ext>
                </a:extLst>
              </a:tr>
              <a:tr h="719336">
                <a:tc>
                  <a:txBody>
                    <a:bodyPr/>
                    <a:lstStyle/>
                    <a:p>
                      <a:pPr>
                        <a:lnSpc>
                          <a:spcPct val="120000"/>
                        </a:lnSpc>
                      </a:pPr>
                      <a:r>
                        <a:rPr lang="zh-CN" altLang="en-US" sz="1400" b="1" kern="1200" dirty="0">
                          <a:solidFill>
                            <a:schemeClr val="dk1"/>
                          </a:solidFill>
                          <a:effectLst/>
                          <a:latin typeface="+mn-lt"/>
                          <a:ea typeface="+mn-ea"/>
                          <a:cs typeface="+mn-ea"/>
                          <a:sym typeface="+mn-lt"/>
                        </a:rPr>
                        <a:t>前庭诱发肌源性电位（</a:t>
                      </a:r>
                      <a:r>
                        <a:rPr lang="en-US" altLang="zh-CN" sz="1400" b="1" kern="1200" dirty="0">
                          <a:solidFill>
                            <a:schemeClr val="dk1"/>
                          </a:solidFill>
                          <a:effectLst/>
                          <a:latin typeface="+mn-lt"/>
                          <a:ea typeface="+mn-ea"/>
                          <a:cs typeface="+mn-ea"/>
                          <a:sym typeface="+mn-lt"/>
                        </a:rPr>
                        <a:t>VEMP</a:t>
                      </a:r>
                      <a:r>
                        <a:rPr lang="zh-CN" altLang="en-US" sz="1400" b="1" kern="1200" dirty="0">
                          <a:solidFill>
                            <a:schemeClr val="dk1"/>
                          </a:solidFill>
                          <a:effectLst/>
                          <a:latin typeface="+mn-lt"/>
                          <a:ea typeface="+mn-ea"/>
                          <a:cs typeface="+mn-ea"/>
                          <a:sym typeface="+mn-lt"/>
                        </a:rPr>
                        <a:t>）</a:t>
                      </a:r>
                      <a:endParaRPr lang="zh-CN" altLang="en-US" sz="1400" b="1" dirty="0">
                        <a:latin typeface="+mn-lt"/>
                        <a:ea typeface="+mn-ea"/>
                        <a:cs typeface="+mn-ea"/>
                        <a:sym typeface="+mn-lt"/>
                      </a:endParaRPr>
                    </a:p>
                  </a:txBody>
                  <a:tcPr anchor="ctr">
                    <a:solidFill>
                      <a:schemeClr val="bg1"/>
                    </a:solidFill>
                  </a:tcPr>
                </a:tc>
                <a:tc>
                  <a:txBody>
                    <a:bodyPr/>
                    <a:lstStyle/>
                    <a:p>
                      <a:pPr>
                        <a:lnSpc>
                          <a:spcPct val="120000"/>
                        </a:lnSpc>
                      </a:pPr>
                      <a:r>
                        <a:rPr lang="zh-CN" altLang="en-US" sz="1400" b="0" kern="1200" dirty="0">
                          <a:solidFill>
                            <a:schemeClr val="dk1"/>
                          </a:solidFill>
                          <a:effectLst/>
                          <a:latin typeface="+mn-lt"/>
                          <a:ea typeface="+mn-ea"/>
                          <a:cs typeface="+mn-ea"/>
                          <a:sym typeface="+mn-lt"/>
                        </a:rPr>
                        <a:t>目前未在国际范围内获得一致认可的临床证据</a:t>
                      </a:r>
                      <a:endParaRPr lang="zh-CN" altLang="en-US" sz="1400" dirty="0">
                        <a:latin typeface="+mn-lt"/>
                        <a:ea typeface="+mn-ea"/>
                        <a:cs typeface="+mn-ea"/>
                        <a:sym typeface="+mn-lt"/>
                      </a:endParaRPr>
                    </a:p>
                  </a:txBody>
                  <a:tcPr anchor="ctr">
                    <a:solidFill>
                      <a:schemeClr val="bg1"/>
                    </a:solidFill>
                  </a:tcPr>
                </a:tc>
                <a:extLst>
                  <a:ext uri="{0D108BD9-81ED-4DB2-BD59-A6C34878D82A}">
                    <a16:rowId xmlns:a16="http://schemas.microsoft.com/office/drawing/2014/main" val="10003"/>
                  </a:ext>
                </a:extLst>
              </a:tr>
              <a:tr h="566268">
                <a:tc>
                  <a:txBody>
                    <a:bodyPr/>
                    <a:lstStyle/>
                    <a:p>
                      <a:pPr>
                        <a:lnSpc>
                          <a:spcPct val="120000"/>
                        </a:lnSpc>
                      </a:pPr>
                      <a:r>
                        <a:rPr lang="zh-CN" altLang="en-US" sz="1400" b="1" dirty="0">
                          <a:latin typeface="+mn-lt"/>
                          <a:ea typeface="+mn-ea"/>
                          <a:cs typeface="+mn-ea"/>
                          <a:sym typeface="+mn-lt"/>
                        </a:rPr>
                        <a:t>转椅试验</a:t>
                      </a:r>
                    </a:p>
                  </a:txBody>
                  <a:tcPr anchor="ctr">
                    <a:solidFill>
                      <a:schemeClr val="bg1"/>
                    </a:solidFill>
                  </a:tcPr>
                </a:tc>
                <a:tc>
                  <a:txBody>
                    <a:bodyPr/>
                    <a:lstStyle/>
                    <a:p>
                      <a:pPr>
                        <a:lnSpc>
                          <a:spcPct val="120000"/>
                        </a:lnSpc>
                      </a:pPr>
                      <a:r>
                        <a:rPr lang="zh-CN" altLang="en-US" sz="1400" b="0" kern="1200" dirty="0">
                          <a:solidFill>
                            <a:schemeClr val="dk1"/>
                          </a:solidFill>
                          <a:effectLst/>
                          <a:latin typeface="+mn-lt"/>
                          <a:ea typeface="+mn-ea"/>
                          <a:cs typeface="+mn-ea"/>
                          <a:sym typeface="+mn-lt"/>
                        </a:rPr>
                        <a:t>对 </a:t>
                      </a:r>
                      <a:r>
                        <a:rPr lang="en-US" altLang="zh-CN" sz="1400" b="0" kern="1200" dirty="0">
                          <a:solidFill>
                            <a:schemeClr val="dk1"/>
                          </a:solidFill>
                          <a:effectLst/>
                          <a:latin typeface="+mn-lt"/>
                          <a:ea typeface="+mn-ea"/>
                          <a:cs typeface="+mn-ea"/>
                          <a:sym typeface="+mn-lt"/>
                        </a:rPr>
                        <a:t>VN </a:t>
                      </a:r>
                      <a:r>
                        <a:rPr lang="zh-CN" altLang="en-US" sz="1400" b="0" kern="1200" dirty="0">
                          <a:solidFill>
                            <a:schemeClr val="dk1"/>
                          </a:solidFill>
                          <a:effectLst/>
                          <a:latin typeface="+mn-lt"/>
                          <a:ea typeface="+mn-ea"/>
                          <a:cs typeface="+mn-ea"/>
                          <a:sym typeface="+mn-lt"/>
                        </a:rPr>
                        <a:t>的诊断价值有限</a:t>
                      </a:r>
                      <a:endParaRPr lang="zh-CN" altLang="en-US" sz="1400" dirty="0">
                        <a:latin typeface="+mn-lt"/>
                        <a:ea typeface="+mn-ea"/>
                        <a:cs typeface="+mn-ea"/>
                        <a:sym typeface="+mn-lt"/>
                      </a:endParaRPr>
                    </a:p>
                  </a:txBody>
                  <a:tcPr anchor="ctr">
                    <a:solidFill>
                      <a:schemeClr val="bg1"/>
                    </a:solidFill>
                  </a:tcPr>
                </a:tc>
                <a:extLst>
                  <a:ext uri="{0D108BD9-81ED-4DB2-BD59-A6C34878D82A}">
                    <a16:rowId xmlns:a16="http://schemas.microsoft.com/office/drawing/2014/main" val="10004"/>
                  </a:ext>
                </a:extLst>
              </a:tr>
              <a:tr h="719336">
                <a:tc>
                  <a:txBody>
                    <a:bodyPr/>
                    <a:lstStyle/>
                    <a:p>
                      <a:pPr>
                        <a:lnSpc>
                          <a:spcPct val="120000"/>
                        </a:lnSpc>
                      </a:pPr>
                      <a:r>
                        <a:rPr lang="en-US" altLang="zh-CN" sz="1400" b="1" kern="1200" dirty="0">
                          <a:solidFill>
                            <a:schemeClr val="dk1"/>
                          </a:solidFill>
                          <a:effectLst/>
                          <a:latin typeface="+mn-lt"/>
                          <a:ea typeface="+mn-ea"/>
                          <a:cs typeface="+mn-ea"/>
                          <a:sym typeface="+mn-lt"/>
                        </a:rPr>
                        <a:t>OTR</a:t>
                      </a:r>
                      <a:r>
                        <a:rPr lang="zh-CN" altLang="en-US" sz="1400" b="1" kern="1200" dirty="0">
                          <a:solidFill>
                            <a:schemeClr val="dk1"/>
                          </a:solidFill>
                          <a:effectLst/>
                          <a:latin typeface="+mn-lt"/>
                          <a:ea typeface="+mn-ea"/>
                          <a:cs typeface="+mn-ea"/>
                          <a:sym typeface="+mn-lt"/>
                        </a:rPr>
                        <a:t>检查</a:t>
                      </a:r>
                      <a:endParaRPr lang="zh-CN" altLang="en-US" sz="1400" b="1" dirty="0">
                        <a:latin typeface="+mn-lt"/>
                        <a:ea typeface="+mn-ea"/>
                        <a:cs typeface="+mn-ea"/>
                        <a:sym typeface="+mn-lt"/>
                      </a:endParaRPr>
                    </a:p>
                  </a:txBody>
                  <a:tcPr anchor="ctr">
                    <a:lnB w="12700" cap="flat" cmpd="sng" algn="ctr">
                      <a:solidFill>
                        <a:srgbClr val="018C42"/>
                      </a:solidFill>
                      <a:prstDash val="solid"/>
                      <a:round/>
                      <a:headEnd type="none" w="med" len="med"/>
                      <a:tailEnd type="none" w="med" len="med"/>
                    </a:lnB>
                    <a:solidFill>
                      <a:schemeClr val="bg1"/>
                    </a:solidFill>
                  </a:tcPr>
                </a:tc>
                <a:tc>
                  <a:txBody>
                    <a:bodyPr/>
                    <a:lstStyle/>
                    <a:p>
                      <a:pPr>
                        <a:lnSpc>
                          <a:spcPct val="120000"/>
                        </a:lnSpc>
                      </a:pPr>
                      <a:r>
                        <a:rPr lang="zh-CN" altLang="en-US" sz="1400" b="0" kern="1200" dirty="0">
                          <a:solidFill>
                            <a:schemeClr val="dk1"/>
                          </a:solidFill>
                          <a:effectLst/>
                          <a:latin typeface="+mn-lt"/>
                          <a:ea typeface="+mn-ea"/>
                          <a:cs typeface="+mn-ea"/>
                          <a:sym typeface="+mn-lt"/>
                        </a:rPr>
                        <a:t>包括头偏斜、眼球反向偏斜、眼球共轭扭转和主观垂直视觉</a:t>
                      </a:r>
                      <a:r>
                        <a:rPr lang="en-US" altLang="zh-CN" sz="1400" b="0" kern="1200" dirty="0">
                          <a:solidFill>
                            <a:schemeClr val="dk1"/>
                          </a:solidFill>
                          <a:effectLst/>
                          <a:latin typeface="+mn-lt"/>
                          <a:ea typeface="+mn-ea"/>
                          <a:cs typeface="+mn-ea"/>
                          <a:sym typeface="+mn-lt"/>
                        </a:rPr>
                        <a:t>(SVV)</a:t>
                      </a:r>
                      <a:endParaRPr lang="zh-CN" altLang="en-US" sz="1400" dirty="0">
                        <a:latin typeface="+mn-lt"/>
                        <a:ea typeface="+mn-ea"/>
                        <a:cs typeface="+mn-ea"/>
                        <a:sym typeface="+mn-lt"/>
                      </a:endParaRPr>
                    </a:p>
                  </a:txBody>
                  <a:tcPr anchor="ctr">
                    <a:lnB w="12700" cap="flat" cmpd="sng" algn="ctr">
                      <a:solidFill>
                        <a:srgbClr val="018C42"/>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bl>
          </a:graphicData>
        </a:graphic>
      </p:graphicFrame>
      <p:sp>
        <p:nvSpPr>
          <p:cNvPr id="5" name="圆角矩形 4"/>
          <p:cNvSpPr/>
          <p:nvPr/>
        </p:nvSpPr>
        <p:spPr>
          <a:xfrm>
            <a:off x="100965" y="193040"/>
            <a:ext cx="10236200" cy="709930"/>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标题 1"/>
          <p:cNvSpPr>
            <a:spLocks noGrp="1"/>
          </p:cNvSpPr>
          <p:nvPr/>
        </p:nvSpPr>
        <p:spPr>
          <a:xfrm>
            <a:off x="838200" y="355600"/>
            <a:ext cx="10514965" cy="4641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charset="-122"/>
                <a:ea typeface="微软雅黑" panose="020B0503020204020204" charset="-122"/>
                <a:cs typeface="Arial" panose="020B0604020202020204" pitchFamily="34" charset="0"/>
              </a:defRPr>
            </a:lvl1pPr>
          </a:lstStyle>
          <a:p>
            <a:r>
              <a:rPr lang="zh-CN" altLang="en-US" dirty="0">
                <a:solidFill>
                  <a:schemeClr val="bg1"/>
                </a:solidFill>
                <a:latin typeface="+mn-lt"/>
                <a:ea typeface="+mn-ea"/>
                <a:cs typeface="+mn-ea"/>
                <a:sym typeface="+mn-lt"/>
              </a:rPr>
              <a:t>前庭神经炎的辅助检查</a:t>
            </a:r>
          </a:p>
        </p:txBody>
      </p:sp>
      <p:sp>
        <p:nvSpPr>
          <p:cNvPr id="8" name="圆角矩形 7"/>
          <p:cNvSpPr/>
          <p:nvPr/>
        </p:nvSpPr>
        <p:spPr>
          <a:xfrm>
            <a:off x="268605" y="186690"/>
            <a:ext cx="99695" cy="78930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圆角矩形 9"/>
          <p:cNvSpPr/>
          <p:nvPr/>
        </p:nvSpPr>
        <p:spPr>
          <a:xfrm>
            <a:off x="443230" y="186690"/>
            <a:ext cx="45720" cy="78930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7286053" y="1080362"/>
            <a:ext cx="3054347" cy="504000"/>
            <a:chOff x="2156854" y="908050"/>
            <a:chExt cx="3054347" cy="504000"/>
          </a:xfrm>
        </p:grpSpPr>
        <p:sp>
          <p:nvSpPr>
            <p:cNvPr id="55" name="标题 1"/>
            <p:cNvSpPr txBox="1"/>
            <p:nvPr/>
          </p:nvSpPr>
          <p:spPr>
            <a:xfrm>
              <a:off x="2650767" y="908050"/>
              <a:ext cx="2095553" cy="504000"/>
            </a:xfrm>
            <a:prstGeom prst="rect">
              <a:avLst/>
            </a:prstGeom>
          </p:spPr>
          <p:txBody>
            <a:bodyPr vert="horz" lIns="0" tIns="0" rIns="0" bIns="0" anchor="b"/>
            <a:lstStyle>
              <a:lvl1pPr algn="l" defTabSz="914400" rtl="0" eaLnBrk="1" latinLnBrk="0" hangingPunct="1">
                <a:lnSpc>
                  <a:spcPct val="100000"/>
                </a:lnSpc>
                <a:spcBef>
                  <a:spcPct val="0"/>
                </a:spcBef>
                <a:buNone/>
                <a:defRPr sz="2400" b="1" kern="1200" baseline="0">
                  <a:solidFill>
                    <a:srgbClr val="851450"/>
                  </a:solidFill>
                  <a:latin typeface="Arial" panose="020B0604020202020204" pitchFamily="34" charset="0"/>
                  <a:ea typeface="微软雅黑" panose="020B0503020204020204" charset="-122"/>
                  <a:cs typeface="Arial" panose="020B0604020202020204" pitchFamily="34" charset="0"/>
                </a:defRPr>
              </a:lvl1pPr>
            </a:lstStyle>
            <a:p>
              <a:pPr algn="ctr" defTabSz="342900">
                <a:lnSpc>
                  <a:spcPct val="150000"/>
                </a:lnSpc>
                <a:spcBef>
                  <a:spcPts val="0"/>
                </a:spcBef>
                <a:defRPr/>
              </a:pPr>
              <a:r>
                <a:rPr lang="zh-CN" altLang="en-US" sz="1800" kern="0" dirty="0">
                  <a:solidFill>
                    <a:srgbClr val="018C42"/>
                  </a:solidFill>
                  <a:latin typeface="+mn-lt"/>
                  <a:ea typeface="+mn-ea"/>
                  <a:cs typeface="+mn-ea"/>
                  <a:sym typeface="+mn-lt"/>
                </a:rPr>
                <a:t>其他影像学检查</a:t>
              </a:r>
              <a:endParaRPr lang="en-US" altLang="zh-CN" sz="1800" kern="0" dirty="0">
                <a:solidFill>
                  <a:srgbClr val="018C42"/>
                </a:solidFill>
                <a:latin typeface="+mn-lt"/>
                <a:ea typeface="+mn-ea"/>
                <a:cs typeface="+mn-ea"/>
                <a:sym typeface="+mn-lt"/>
              </a:endParaRPr>
            </a:p>
          </p:txBody>
        </p:sp>
        <p:sp>
          <p:nvSpPr>
            <p:cNvPr id="56" name="任意多边形: 形状 6"/>
            <p:cNvSpPr/>
            <p:nvPr/>
          </p:nvSpPr>
          <p:spPr>
            <a:xfrm>
              <a:off x="2156854" y="1187193"/>
              <a:ext cx="365353" cy="166202"/>
            </a:xfrm>
            <a:custGeom>
              <a:avLst/>
              <a:gdLst>
                <a:gd name="connsiteX0" fmla="*/ 8566 w 977755"/>
                <a:gd name="connsiteY0" fmla="*/ 329059 h 361466"/>
                <a:gd name="connsiteX1" fmla="*/ 15632 w 977755"/>
                <a:gd name="connsiteY1" fmla="*/ 332842 h 361466"/>
                <a:gd name="connsiteX2" fmla="*/ 17060 w 977755"/>
                <a:gd name="connsiteY2" fmla="*/ 337625 h 361466"/>
                <a:gd name="connsiteX3" fmla="*/ 16417 w 977755"/>
                <a:gd name="connsiteY3" fmla="*/ 340979 h 361466"/>
                <a:gd name="connsiteX4" fmla="*/ 15632 w 977755"/>
                <a:gd name="connsiteY4" fmla="*/ 342407 h 361466"/>
                <a:gd name="connsiteX5" fmla="*/ 14633 w 977755"/>
                <a:gd name="connsiteY5" fmla="*/ 343620 h 361466"/>
                <a:gd name="connsiteX6" fmla="*/ 8566 w 977755"/>
                <a:gd name="connsiteY6" fmla="*/ 346119 h 361466"/>
                <a:gd name="connsiteX7" fmla="*/ 6852 w 977755"/>
                <a:gd name="connsiteY7" fmla="*/ 345976 h 361466"/>
                <a:gd name="connsiteX8" fmla="*/ 2498 w 977755"/>
                <a:gd name="connsiteY8" fmla="*/ 343620 h 361466"/>
                <a:gd name="connsiteX9" fmla="*/ 1428 w 977755"/>
                <a:gd name="connsiteY9" fmla="*/ 342336 h 361466"/>
                <a:gd name="connsiteX10" fmla="*/ 642 w 977755"/>
                <a:gd name="connsiteY10" fmla="*/ 340908 h 361466"/>
                <a:gd name="connsiteX11" fmla="*/ 143 w 977755"/>
                <a:gd name="connsiteY11" fmla="*/ 339338 h 361466"/>
                <a:gd name="connsiteX12" fmla="*/ 0 w 977755"/>
                <a:gd name="connsiteY12" fmla="*/ 337625 h 361466"/>
                <a:gd name="connsiteX13" fmla="*/ 143 w 977755"/>
                <a:gd name="connsiteY13" fmla="*/ 335911 h 361466"/>
                <a:gd name="connsiteX14" fmla="*/ 1428 w 977755"/>
                <a:gd name="connsiteY14" fmla="*/ 332842 h 361466"/>
                <a:gd name="connsiteX15" fmla="*/ 2498 w 977755"/>
                <a:gd name="connsiteY15" fmla="*/ 331557 h 361466"/>
                <a:gd name="connsiteX16" fmla="*/ 6852 w 977755"/>
                <a:gd name="connsiteY16" fmla="*/ 329202 h 361466"/>
                <a:gd name="connsiteX17" fmla="*/ 8566 w 977755"/>
                <a:gd name="connsiteY17" fmla="*/ 329059 h 361466"/>
                <a:gd name="connsiteX18" fmla="*/ 86939 w 977755"/>
                <a:gd name="connsiteY18" fmla="*/ 328060 h 361466"/>
                <a:gd name="connsiteX19" fmla="*/ 96433 w 977755"/>
                <a:gd name="connsiteY19" fmla="*/ 337554 h 361466"/>
                <a:gd name="connsiteX20" fmla="*/ 95719 w 977755"/>
                <a:gd name="connsiteY20" fmla="*/ 341265 h 361466"/>
                <a:gd name="connsiteX21" fmla="*/ 93578 w 977755"/>
                <a:gd name="connsiteY21" fmla="*/ 344263 h 361466"/>
                <a:gd name="connsiteX22" fmla="*/ 86868 w 977755"/>
                <a:gd name="connsiteY22" fmla="*/ 347047 h 361466"/>
                <a:gd name="connsiteX23" fmla="*/ 80158 w 977755"/>
                <a:gd name="connsiteY23" fmla="*/ 344263 h 361466"/>
                <a:gd name="connsiteX24" fmla="*/ 78160 w 977755"/>
                <a:gd name="connsiteY24" fmla="*/ 341265 h 361466"/>
                <a:gd name="connsiteX25" fmla="*/ 77446 w 977755"/>
                <a:gd name="connsiteY25" fmla="*/ 337554 h 361466"/>
                <a:gd name="connsiteX26" fmla="*/ 86939 w 977755"/>
                <a:gd name="connsiteY26" fmla="*/ 328060 h 361466"/>
                <a:gd name="connsiteX27" fmla="*/ 243903 w 977755"/>
                <a:gd name="connsiteY27" fmla="*/ 325990 h 361466"/>
                <a:gd name="connsiteX28" fmla="*/ 255538 w 977755"/>
                <a:gd name="connsiteY28" fmla="*/ 337625 h 361466"/>
                <a:gd name="connsiteX29" fmla="*/ 254610 w 977755"/>
                <a:gd name="connsiteY29" fmla="*/ 342122 h 361466"/>
                <a:gd name="connsiteX30" fmla="*/ 252111 w 977755"/>
                <a:gd name="connsiteY30" fmla="*/ 345834 h 361466"/>
                <a:gd name="connsiteX31" fmla="*/ 243903 w 977755"/>
                <a:gd name="connsiteY31" fmla="*/ 349260 h 361466"/>
                <a:gd name="connsiteX32" fmla="*/ 235694 w 977755"/>
                <a:gd name="connsiteY32" fmla="*/ 345834 h 361466"/>
                <a:gd name="connsiteX33" fmla="*/ 233196 w 977755"/>
                <a:gd name="connsiteY33" fmla="*/ 342122 h 361466"/>
                <a:gd name="connsiteX34" fmla="*/ 232268 w 977755"/>
                <a:gd name="connsiteY34" fmla="*/ 337625 h 361466"/>
                <a:gd name="connsiteX35" fmla="*/ 243903 w 977755"/>
                <a:gd name="connsiteY35" fmla="*/ 325990 h 361466"/>
                <a:gd name="connsiteX36" fmla="*/ 322349 w 977755"/>
                <a:gd name="connsiteY36" fmla="*/ 324705 h 361466"/>
                <a:gd name="connsiteX37" fmla="*/ 329559 w 977755"/>
                <a:gd name="connsiteY37" fmla="*/ 326918 h 361466"/>
                <a:gd name="connsiteX38" fmla="*/ 335198 w 977755"/>
                <a:gd name="connsiteY38" fmla="*/ 337625 h 361466"/>
                <a:gd name="connsiteX39" fmla="*/ 334198 w 977755"/>
                <a:gd name="connsiteY39" fmla="*/ 342621 h 361466"/>
                <a:gd name="connsiteX40" fmla="*/ 331414 w 977755"/>
                <a:gd name="connsiteY40" fmla="*/ 346690 h 361466"/>
                <a:gd name="connsiteX41" fmla="*/ 329559 w 977755"/>
                <a:gd name="connsiteY41" fmla="*/ 348260 h 361466"/>
                <a:gd name="connsiteX42" fmla="*/ 322349 w 977755"/>
                <a:gd name="connsiteY42" fmla="*/ 350473 h 361466"/>
                <a:gd name="connsiteX43" fmla="*/ 319780 w 977755"/>
                <a:gd name="connsiteY43" fmla="*/ 350188 h 361466"/>
                <a:gd name="connsiteX44" fmla="*/ 313284 w 977755"/>
                <a:gd name="connsiteY44" fmla="*/ 346690 h 361466"/>
                <a:gd name="connsiteX45" fmla="*/ 310500 w 977755"/>
                <a:gd name="connsiteY45" fmla="*/ 342621 h 361466"/>
                <a:gd name="connsiteX46" fmla="*/ 309501 w 977755"/>
                <a:gd name="connsiteY46" fmla="*/ 337625 h 361466"/>
                <a:gd name="connsiteX47" fmla="*/ 319780 w 977755"/>
                <a:gd name="connsiteY47" fmla="*/ 324990 h 361466"/>
                <a:gd name="connsiteX48" fmla="*/ 322349 w 977755"/>
                <a:gd name="connsiteY48" fmla="*/ 324705 h 361466"/>
                <a:gd name="connsiteX49" fmla="*/ 479098 w 977755"/>
                <a:gd name="connsiteY49" fmla="*/ 321707 h 361466"/>
                <a:gd name="connsiteX50" fmla="*/ 492232 w 977755"/>
                <a:gd name="connsiteY50" fmla="*/ 328702 h 361466"/>
                <a:gd name="connsiteX51" fmla="*/ 494944 w 977755"/>
                <a:gd name="connsiteY51" fmla="*/ 337553 h 361466"/>
                <a:gd name="connsiteX52" fmla="*/ 493731 w 977755"/>
                <a:gd name="connsiteY52" fmla="*/ 343692 h 361466"/>
                <a:gd name="connsiteX53" fmla="*/ 492303 w 977755"/>
                <a:gd name="connsiteY53" fmla="*/ 346404 h 361466"/>
                <a:gd name="connsiteX54" fmla="*/ 490304 w 977755"/>
                <a:gd name="connsiteY54" fmla="*/ 348760 h 361466"/>
                <a:gd name="connsiteX55" fmla="*/ 479098 w 977755"/>
                <a:gd name="connsiteY55" fmla="*/ 353400 h 361466"/>
                <a:gd name="connsiteX56" fmla="*/ 475886 w 977755"/>
                <a:gd name="connsiteY56" fmla="*/ 353043 h 361466"/>
                <a:gd name="connsiteX57" fmla="*/ 467891 w 977755"/>
                <a:gd name="connsiteY57" fmla="*/ 348760 h 361466"/>
                <a:gd name="connsiteX58" fmla="*/ 465964 w 977755"/>
                <a:gd name="connsiteY58" fmla="*/ 346404 h 361466"/>
                <a:gd name="connsiteX59" fmla="*/ 464536 w 977755"/>
                <a:gd name="connsiteY59" fmla="*/ 343692 h 361466"/>
                <a:gd name="connsiteX60" fmla="*/ 463608 w 977755"/>
                <a:gd name="connsiteY60" fmla="*/ 340694 h 361466"/>
                <a:gd name="connsiteX61" fmla="*/ 463323 w 977755"/>
                <a:gd name="connsiteY61" fmla="*/ 337482 h 361466"/>
                <a:gd name="connsiteX62" fmla="*/ 463608 w 977755"/>
                <a:gd name="connsiteY62" fmla="*/ 334270 h 361466"/>
                <a:gd name="connsiteX63" fmla="*/ 465964 w 977755"/>
                <a:gd name="connsiteY63" fmla="*/ 328631 h 361466"/>
                <a:gd name="connsiteX64" fmla="*/ 467891 w 977755"/>
                <a:gd name="connsiteY64" fmla="*/ 326275 h 361466"/>
                <a:gd name="connsiteX65" fmla="*/ 475886 w 977755"/>
                <a:gd name="connsiteY65" fmla="*/ 321993 h 361466"/>
                <a:gd name="connsiteX66" fmla="*/ 479098 w 977755"/>
                <a:gd name="connsiteY66" fmla="*/ 321707 h 361466"/>
                <a:gd name="connsiteX67" fmla="*/ 557687 w 977755"/>
                <a:gd name="connsiteY67" fmla="*/ 320066 h 361466"/>
                <a:gd name="connsiteX68" fmla="*/ 575175 w 977755"/>
                <a:gd name="connsiteY68" fmla="*/ 337554 h 361466"/>
                <a:gd name="connsiteX69" fmla="*/ 573819 w 977755"/>
                <a:gd name="connsiteY69" fmla="*/ 344406 h 361466"/>
                <a:gd name="connsiteX70" fmla="*/ 570178 w 977755"/>
                <a:gd name="connsiteY70" fmla="*/ 349974 h 361466"/>
                <a:gd name="connsiteX71" fmla="*/ 557758 w 977755"/>
                <a:gd name="connsiteY71" fmla="*/ 355113 h 361466"/>
                <a:gd name="connsiteX72" fmla="*/ 545338 w 977755"/>
                <a:gd name="connsiteY72" fmla="*/ 349974 h 361466"/>
                <a:gd name="connsiteX73" fmla="*/ 541555 w 977755"/>
                <a:gd name="connsiteY73" fmla="*/ 344406 h 361466"/>
                <a:gd name="connsiteX74" fmla="*/ 540199 w 977755"/>
                <a:gd name="connsiteY74" fmla="*/ 337554 h 361466"/>
                <a:gd name="connsiteX75" fmla="*/ 557687 w 977755"/>
                <a:gd name="connsiteY75" fmla="*/ 320066 h 361466"/>
                <a:gd name="connsiteX76" fmla="*/ 714579 w 977755"/>
                <a:gd name="connsiteY76" fmla="*/ 316140 h 361466"/>
                <a:gd name="connsiteX77" fmla="*/ 736064 w 977755"/>
                <a:gd name="connsiteY77" fmla="*/ 337625 h 361466"/>
                <a:gd name="connsiteX78" fmla="*/ 734351 w 977755"/>
                <a:gd name="connsiteY78" fmla="*/ 345977 h 361466"/>
                <a:gd name="connsiteX79" fmla="*/ 729854 w 977755"/>
                <a:gd name="connsiteY79" fmla="*/ 352829 h 361466"/>
                <a:gd name="connsiteX80" fmla="*/ 714651 w 977755"/>
                <a:gd name="connsiteY80" fmla="*/ 359111 h 361466"/>
                <a:gd name="connsiteX81" fmla="*/ 699447 w 977755"/>
                <a:gd name="connsiteY81" fmla="*/ 352829 h 361466"/>
                <a:gd name="connsiteX82" fmla="*/ 694807 w 977755"/>
                <a:gd name="connsiteY82" fmla="*/ 345977 h 361466"/>
                <a:gd name="connsiteX83" fmla="*/ 693094 w 977755"/>
                <a:gd name="connsiteY83" fmla="*/ 337625 h 361466"/>
                <a:gd name="connsiteX84" fmla="*/ 714579 w 977755"/>
                <a:gd name="connsiteY84" fmla="*/ 316140 h 361466"/>
                <a:gd name="connsiteX85" fmla="*/ 793025 w 977755"/>
                <a:gd name="connsiteY85" fmla="*/ 313784 h 361466"/>
                <a:gd name="connsiteX86" fmla="*/ 806373 w 977755"/>
                <a:gd name="connsiteY86" fmla="*/ 317853 h 361466"/>
                <a:gd name="connsiteX87" fmla="*/ 816865 w 977755"/>
                <a:gd name="connsiteY87" fmla="*/ 337625 h 361466"/>
                <a:gd name="connsiteX88" fmla="*/ 815010 w 977755"/>
                <a:gd name="connsiteY88" fmla="*/ 346904 h 361466"/>
                <a:gd name="connsiteX89" fmla="*/ 809870 w 977755"/>
                <a:gd name="connsiteY89" fmla="*/ 354470 h 361466"/>
                <a:gd name="connsiteX90" fmla="*/ 806373 w 977755"/>
                <a:gd name="connsiteY90" fmla="*/ 357397 h 361466"/>
                <a:gd name="connsiteX91" fmla="*/ 793025 w 977755"/>
                <a:gd name="connsiteY91" fmla="*/ 361466 h 361466"/>
                <a:gd name="connsiteX92" fmla="*/ 788242 w 977755"/>
                <a:gd name="connsiteY92" fmla="*/ 360966 h 361466"/>
                <a:gd name="connsiteX93" fmla="*/ 776179 w 977755"/>
                <a:gd name="connsiteY93" fmla="*/ 354470 h 361466"/>
                <a:gd name="connsiteX94" fmla="*/ 771040 w 977755"/>
                <a:gd name="connsiteY94" fmla="*/ 346904 h 361466"/>
                <a:gd name="connsiteX95" fmla="*/ 769184 w 977755"/>
                <a:gd name="connsiteY95" fmla="*/ 337625 h 361466"/>
                <a:gd name="connsiteX96" fmla="*/ 788242 w 977755"/>
                <a:gd name="connsiteY96" fmla="*/ 314284 h 361466"/>
                <a:gd name="connsiteX97" fmla="*/ 793025 w 977755"/>
                <a:gd name="connsiteY97" fmla="*/ 313784 h 361466"/>
                <a:gd name="connsiteX98" fmla="*/ 47753 w 977755"/>
                <a:gd name="connsiteY98" fmla="*/ 289372 h 361466"/>
                <a:gd name="connsiteX99" fmla="*/ 56747 w 977755"/>
                <a:gd name="connsiteY99" fmla="*/ 298366 h 361466"/>
                <a:gd name="connsiteX100" fmla="*/ 47753 w 977755"/>
                <a:gd name="connsiteY100" fmla="*/ 307360 h 361466"/>
                <a:gd name="connsiteX101" fmla="*/ 38759 w 977755"/>
                <a:gd name="connsiteY101" fmla="*/ 298366 h 361466"/>
                <a:gd name="connsiteX102" fmla="*/ 47753 w 977755"/>
                <a:gd name="connsiteY102" fmla="*/ 289372 h 361466"/>
                <a:gd name="connsiteX103" fmla="*/ 126198 w 977755"/>
                <a:gd name="connsiteY103" fmla="*/ 288373 h 361466"/>
                <a:gd name="connsiteX104" fmla="*/ 136191 w 977755"/>
                <a:gd name="connsiteY104" fmla="*/ 298366 h 361466"/>
                <a:gd name="connsiteX105" fmla="*/ 126198 w 977755"/>
                <a:gd name="connsiteY105" fmla="*/ 308359 h 361466"/>
                <a:gd name="connsiteX106" fmla="*/ 116205 w 977755"/>
                <a:gd name="connsiteY106" fmla="*/ 298366 h 361466"/>
                <a:gd name="connsiteX107" fmla="*/ 126198 w 977755"/>
                <a:gd name="connsiteY107" fmla="*/ 288373 h 361466"/>
                <a:gd name="connsiteX108" fmla="*/ 283162 w 977755"/>
                <a:gd name="connsiteY108" fmla="*/ 286160 h 361466"/>
                <a:gd name="connsiteX109" fmla="*/ 295368 w 977755"/>
                <a:gd name="connsiteY109" fmla="*/ 298366 h 361466"/>
                <a:gd name="connsiteX110" fmla="*/ 283162 w 977755"/>
                <a:gd name="connsiteY110" fmla="*/ 310572 h 361466"/>
                <a:gd name="connsiteX111" fmla="*/ 270956 w 977755"/>
                <a:gd name="connsiteY111" fmla="*/ 298366 h 361466"/>
                <a:gd name="connsiteX112" fmla="*/ 283162 w 977755"/>
                <a:gd name="connsiteY112" fmla="*/ 286160 h 361466"/>
                <a:gd name="connsiteX113" fmla="*/ 361536 w 977755"/>
                <a:gd name="connsiteY113" fmla="*/ 284804 h 361466"/>
                <a:gd name="connsiteX114" fmla="*/ 375098 w 977755"/>
                <a:gd name="connsiteY114" fmla="*/ 298366 h 361466"/>
                <a:gd name="connsiteX115" fmla="*/ 361536 w 977755"/>
                <a:gd name="connsiteY115" fmla="*/ 311928 h 361466"/>
                <a:gd name="connsiteX116" fmla="*/ 347974 w 977755"/>
                <a:gd name="connsiteY116" fmla="*/ 298366 h 361466"/>
                <a:gd name="connsiteX117" fmla="*/ 361536 w 977755"/>
                <a:gd name="connsiteY117" fmla="*/ 284804 h 361466"/>
                <a:gd name="connsiteX118" fmla="*/ 518428 w 977755"/>
                <a:gd name="connsiteY118" fmla="*/ 281735 h 361466"/>
                <a:gd name="connsiteX119" fmla="*/ 535060 w 977755"/>
                <a:gd name="connsiteY119" fmla="*/ 298366 h 361466"/>
                <a:gd name="connsiteX120" fmla="*/ 518428 w 977755"/>
                <a:gd name="connsiteY120" fmla="*/ 314998 h 361466"/>
                <a:gd name="connsiteX121" fmla="*/ 501797 w 977755"/>
                <a:gd name="connsiteY121" fmla="*/ 298366 h 361466"/>
                <a:gd name="connsiteX122" fmla="*/ 518428 w 977755"/>
                <a:gd name="connsiteY122" fmla="*/ 281735 h 361466"/>
                <a:gd name="connsiteX123" fmla="*/ 596946 w 977755"/>
                <a:gd name="connsiteY123" fmla="*/ 279950 h 361466"/>
                <a:gd name="connsiteX124" fmla="*/ 615362 w 977755"/>
                <a:gd name="connsiteY124" fmla="*/ 298366 h 361466"/>
                <a:gd name="connsiteX125" fmla="*/ 596946 w 977755"/>
                <a:gd name="connsiteY125" fmla="*/ 316782 h 361466"/>
                <a:gd name="connsiteX126" fmla="*/ 578530 w 977755"/>
                <a:gd name="connsiteY126" fmla="*/ 298366 h 361466"/>
                <a:gd name="connsiteX127" fmla="*/ 596946 w 977755"/>
                <a:gd name="connsiteY127" fmla="*/ 279950 h 361466"/>
                <a:gd name="connsiteX128" fmla="*/ 753766 w 977755"/>
                <a:gd name="connsiteY128" fmla="*/ 275739 h 361466"/>
                <a:gd name="connsiteX129" fmla="*/ 776394 w 977755"/>
                <a:gd name="connsiteY129" fmla="*/ 298366 h 361466"/>
                <a:gd name="connsiteX130" fmla="*/ 753766 w 977755"/>
                <a:gd name="connsiteY130" fmla="*/ 320994 h 361466"/>
                <a:gd name="connsiteX131" fmla="*/ 731139 w 977755"/>
                <a:gd name="connsiteY131" fmla="*/ 298366 h 361466"/>
                <a:gd name="connsiteX132" fmla="*/ 753766 w 977755"/>
                <a:gd name="connsiteY132" fmla="*/ 275739 h 361466"/>
                <a:gd name="connsiteX133" fmla="*/ 832283 w 977755"/>
                <a:gd name="connsiteY133" fmla="*/ 273241 h 361466"/>
                <a:gd name="connsiteX134" fmla="*/ 857337 w 977755"/>
                <a:gd name="connsiteY134" fmla="*/ 298367 h 361466"/>
                <a:gd name="connsiteX135" fmla="*/ 832283 w 977755"/>
                <a:gd name="connsiteY135" fmla="*/ 323421 h 361466"/>
                <a:gd name="connsiteX136" fmla="*/ 807229 w 977755"/>
                <a:gd name="connsiteY136" fmla="*/ 298367 h 361466"/>
                <a:gd name="connsiteX137" fmla="*/ 832283 w 977755"/>
                <a:gd name="connsiteY137" fmla="*/ 273241 h 361466"/>
                <a:gd name="connsiteX138" fmla="*/ 86939 w 977755"/>
                <a:gd name="connsiteY138" fmla="*/ 249685 h 361466"/>
                <a:gd name="connsiteX139" fmla="*/ 96433 w 977755"/>
                <a:gd name="connsiteY139" fmla="*/ 259179 h 361466"/>
                <a:gd name="connsiteX140" fmla="*/ 86939 w 977755"/>
                <a:gd name="connsiteY140" fmla="*/ 268672 h 361466"/>
                <a:gd name="connsiteX141" fmla="*/ 77446 w 977755"/>
                <a:gd name="connsiteY141" fmla="*/ 259179 h 361466"/>
                <a:gd name="connsiteX142" fmla="*/ 86939 w 977755"/>
                <a:gd name="connsiteY142" fmla="*/ 249685 h 361466"/>
                <a:gd name="connsiteX143" fmla="*/ 165457 w 977755"/>
                <a:gd name="connsiteY143" fmla="*/ 248686 h 361466"/>
                <a:gd name="connsiteX144" fmla="*/ 174165 w 977755"/>
                <a:gd name="connsiteY144" fmla="*/ 253326 h 361466"/>
                <a:gd name="connsiteX145" fmla="*/ 175950 w 977755"/>
                <a:gd name="connsiteY145" fmla="*/ 259179 h 361466"/>
                <a:gd name="connsiteX146" fmla="*/ 174165 w 977755"/>
                <a:gd name="connsiteY146" fmla="*/ 265032 h 361466"/>
                <a:gd name="connsiteX147" fmla="*/ 165457 w 977755"/>
                <a:gd name="connsiteY147" fmla="*/ 269814 h 361466"/>
                <a:gd name="connsiteX148" fmla="*/ 163315 w 977755"/>
                <a:gd name="connsiteY148" fmla="*/ 269600 h 361466"/>
                <a:gd name="connsiteX149" fmla="*/ 158033 w 977755"/>
                <a:gd name="connsiteY149" fmla="*/ 266745 h 361466"/>
                <a:gd name="connsiteX150" fmla="*/ 156748 w 977755"/>
                <a:gd name="connsiteY150" fmla="*/ 265175 h 361466"/>
                <a:gd name="connsiteX151" fmla="*/ 155178 w 977755"/>
                <a:gd name="connsiteY151" fmla="*/ 261392 h 361466"/>
                <a:gd name="connsiteX152" fmla="*/ 154964 w 977755"/>
                <a:gd name="connsiteY152" fmla="*/ 259250 h 361466"/>
                <a:gd name="connsiteX153" fmla="*/ 155178 w 977755"/>
                <a:gd name="connsiteY153" fmla="*/ 257109 h 361466"/>
                <a:gd name="connsiteX154" fmla="*/ 156748 w 977755"/>
                <a:gd name="connsiteY154" fmla="*/ 253326 h 361466"/>
                <a:gd name="connsiteX155" fmla="*/ 158033 w 977755"/>
                <a:gd name="connsiteY155" fmla="*/ 251755 h 361466"/>
                <a:gd name="connsiteX156" fmla="*/ 163315 w 977755"/>
                <a:gd name="connsiteY156" fmla="*/ 248900 h 361466"/>
                <a:gd name="connsiteX157" fmla="*/ 165457 w 977755"/>
                <a:gd name="connsiteY157" fmla="*/ 248686 h 361466"/>
                <a:gd name="connsiteX158" fmla="*/ 322349 w 977755"/>
                <a:gd name="connsiteY158" fmla="*/ 246259 h 361466"/>
                <a:gd name="connsiteX159" fmla="*/ 329559 w 977755"/>
                <a:gd name="connsiteY159" fmla="*/ 248472 h 361466"/>
                <a:gd name="connsiteX160" fmla="*/ 335198 w 977755"/>
                <a:gd name="connsiteY160" fmla="*/ 259179 h 361466"/>
                <a:gd name="connsiteX161" fmla="*/ 329559 w 977755"/>
                <a:gd name="connsiteY161" fmla="*/ 269886 h 361466"/>
                <a:gd name="connsiteX162" fmla="*/ 322349 w 977755"/>
                <a:gd name="connsiteY162" fmla="*/ 272098 h 361466"/>
                <a:gd name="connsiteX163" fmla="*/ 319780 w 977755"/>
                <a:gd name="connsiteY163" fmla="*/ 271813 h 361466"/>
                <a:gd name="connsiteX164" fmla="*/ 309501 w 977755"/>
                <a:gd name="connsiteY164" fmla="*/ 259179 h 361466"/>
                <a:gd name="connsiteX165" fmla="*/ 319780 w 977755"/>
                <a:gd name="connsiteY165" fmla="*/ 246545 h 361466"/>
                <a:gd name="connsiteX166" fmla="*/ 322349 w 977755"/>
                <a:gd name="connsiteY166" fmla="*/ 246259 h 361466"/>
                <a:gd name="connsiteX167" fmla="*/ 400795 w 977755"/>
                <a:gd name="connsiteY167" fmla="*/ 244903 h 361466"/>
                <a:gd name="connsiteX168" fmla="*/ 415071 w 977755"/>
                <a:gd name="connsiteY168" fmla="*/ 259179 h 361466"/>
                <a:gd name="connsiteX169" fmla="*/ 400795 w 977755"/>
                <a:gd name="connsiteY169" fmla="*/ 273455 h 361466"/>
                <a:gd name="connsiteX170" fmla="*/ 386519 w 977755"/>
                <a:gd name="connsiteY170" fmla="*/ 259179 h 361466"/>
                <a:gd name="connsiteX171" fmla="*/ 400795 w 977755"/>
                <a:gd name="connsiteY171" fmla="*/ 244903 h 361466"/>
                <a:gd name="connsiteX172" fmla="*/ 557687 w 977755"/>
                <a:gd name="connsiteY172" fmla="*/ 241691 h 361466"/>
                <a:gd name="connsiteX173" fmla="*/ 575175 w 977755"/>
                <a:gd name="connsiteY173" fmla="*/ 259179 h 361466"/>
                <a:gd name="connsiteX174" fmla="*/ 557687 w 977755"/>
                <a:gd name="connsiteY174" fmla="*/ 276667 h 361466"/>
                <a:gd name="connsiteX175" fmla="*/ 540199 w 977755"/>
                <a:gd name="connsiteY175" fmla="*/ 259179 h 361466"/>
                <a:gd name="connsiteX176" fmla="*/ 557687 w 977755"/>
                <a:gd name="connsiteY176" fmla="*/ 241691 h 361466"/>
                <a:gd name="connsiteX177" fmla="*/ 636061 w 977755"/>
                <a:gd name="connsiteY177" fmla="*/ 239764 h 361466"/>
                <a:gd name="connsiteX178" fmla="*/ 652193 w 977755"/>
                <a:gd name="connsiteY178" fmla="*/ 248330 h 361466"/>
                <a:gd name="connsiteX179" fmla="*/ 655476 w 977755"/>
                <a:gd name="connsiteY179" fmla="*/ 259179 h 361466"/>
                <a:gd name="connsiteX180" fmla="*/ 652193 w 977755"/>
                <a:gd name="connsiteY180" fmla="*/ 270029 h 361466"/>
                <a:gd name="connsiteX181" fmla="*/ 636061 w 977755"/>
                <a:gd name="connsiteY181" fmla="*/ 278594 h 361466"/>
                <a:gd name="connsiteX182" fmla="*/ 632135 w 977755"/>
                <a:gd name="connsiteY182" fmla="*/ 278166 h 361466"/>
                <a:gd name="connsiteX183" fmla="*/ 622356 w 977755"/>
                <a:gd name="connsiteY183" fmla="*/ 272884 h 361466"/>
                <a:gd name="connsiteX184" fmla="*/ 620001 w 977755"/>
                <a:gd name="connsiteY184" fmla="*/ 270029 h 361466"/>
                <a:gd name="connsiteX185" fmla="*/ 617074 w 977755"/>
                <a:gd name="connsiteY185" fmla="*/ 263105 h 361466"/>
                <a:gd name="connsiteX186" fmla="*/ 616646 w 977755"/>
                <a:gd name="connsiteY186" fmla="*/ 259179 h 361466"/>
                <a:gd name="connsiteX187" fmla="*/ 617074 w 977755"/>
                <a:gd name="connsiteY187" fmla="*/ 255253 h 361466"/>
                <a:gd name="connsiteX188" fmla="*/ 620001 w 977755"/>
                <a:gd name="connsiteY188" fmla="*/ 248330 h 361466"/>
                <a:gd name="connsiteX189" fmla="*/ 622356 w 977755"/>
                <a:gd name="connsiteY189" fmla="*/ 245474 h 361466"/>
                <a:gd name="connsiteX190" fmla="*/ 632135 w 977755"/>
                <a:gd name="connsiteY190" fmla="*/ 240192 h 361466"/>
                <a:gd name="connsiteX191" fmla="*/ 636061 w 977755"/>
                <a:gd name="connsiteY191" fmla="*/ 239764 h 361466"/>
                <a:gd name="connsiteX192" fmla="*/ 793025 w 977755"/>
                <a:gd name="connsiteY192" fmla="*/ 235338 h 361466"/>
                <a:gd name="connsiteX193" fmla="*/ 806373 w 977755"/>
                <a:gd name="connsiteY193" fmla="*/ 239407 h 361466"/>
                <a:gd name="connsiteX194" fmla="*/ 816865 w 977755"/>
                <a:gd name="connsiteY194" fmla="*/ 259179 h 361466"/>
                <a:gd name="connsiteX195" fmla="*/ 806373 w 977755"/>
                <a:gd name="connsiteY195" fmla="*/ 278951 h 361466"/>
                <a:gd name="connsiteX196" fmla="*/ 793025 w 977755"/>
                <a:gd name="connsiteY196" fmla="*/ 283020 h 361466"/>
                <a:gd name="connsiteX197" fmla="*/ 788242 w 977755"/>
                <a:gd name="connsiteY197" fmla="*/ 282520 h 361466"/>
                <a:gd name="connsiteX198" fmla="*/ 769184 w 977755"/>
                <a:gd name="connsiteY198" fmla="*/ 259179 h 361466"/>
                <a:gd name="connsiteX199" fmla="*/ 788242 w 977755"/>
                <a:gd name="connsiteY199" fmla="*/ 235838 h 361466"/>
                <a:gd name="connsiteX200" fmla="*/ 793025 w 977755"/>
                <a:gd name="connsiteY200" fmla="*/ 235338 h 361466"/>
                <a:gd name="connsiteX201" fmla="*/ 871470 w 977755"/>
                <a:gd name="connsiteY201" fmla="*/ 232768 h 361466"/>
                <a:gd name="connsiteX202" fmla="*/ 897881 w 977755"/>
                <a:gd name="connsiteY202" fmla="*/ 259178 h 361466"/>
                <a:gd name="connsiteX203" fmla="*/ 871470 w 977755"/>
                <a:gd name="connsiteY203" fmla="*/ 285589 h 361466"/>
                <a:gd name="connsiteX204" fmla="*/ 845060 w 977755"/>
                <a:gd name="connsiteY204" fmla="*/ 259178 h 361466"/>
                <a:gd name="connsiteX205" fmla="*/ 871470 w 977755"/>
                <a:gd name="connsiteY205" fmla="*/ 232768 h 361466"/>
                <a:gd name="connsiteX206" fmla="*/ 126198 w 977755"/>
                <a:gd name="connsiteY206" fmla="*/ 209927 h 361466"/>
                <a:gd name="connsiteX207" fmla="*/ 136191 w 977755"/>
                <a:gd name="connsiteY207" fmla="*/ 219920 h 361466"/>
                <a:gd name="connsiteX208" fmla="*/ 126198 w 977755"/>
                <a:gd name="connsiteY208" fmla="*/ 229913 h 361466"/>
                <a:gd name="connsiteX209" fmla="*/ 116205 w 977755"/>
                <a:gd name="connsiteY209" fmla="*/ 219920 h 361466"/>
                <a:gd name="connsiteX210" fmla="*/ 126198 w 977755"/>
                <a:gd name="connsiteY210" fmla="*/ 209927 h 361466"/>
                <a:gd name="connsiteX211" fmla="*/ 204644 w 977755"/>
                <a:gd name="connsiteY211" fmla="*/ 208856 h 361466"/>
                <a:gd name="connsiteX212" fmla="*/ 215708 w 977755"/>
                <a:gd name="connsiteY212" fmla="*/ 219920 h 361466"/>
                <a:gd name="connsiteX213" fmla="*/ 204644 w 977755"/>
                <a:gd name="connsiteY213" fmla="*/ 230984 h 361466"/>
                <a:gd name="connsiteX214" fmla="*/ 193580 w 977755"/>
                <a:gd name="connsiteY214" fmla="*/ 219920 h 361466"/>
                <a:gd name="connsiteX215" fmla="*/ 204644 w 977755"/>
                <a:gd name="connsiteY215" fmla="*/ 208856 h 361466"/>
                <a:gd name="connsiteX216" fmla="*/ 361536 w 977755"/>
                <a:gd name="connsiteY216" fmla="*/ 206358 h 361466"/>
                <a:gd name="connsiteX217" fmla="*/ 375098 w 977755"/>
                <a:gd name="connsiteY217" fmla="*/ 219920 h 361466"/>
                <a:gd name="connsiteX218" fmla="*/ 361536 w 977755"/>
                <a:gd name="connsiteY218" fmla="*/ 233482 h 361466"/>
                <a:gd name="connsiteX219" fmla="*/ 347974 w 977755"/>
                <a:gd name="connsiteY219" fmla="*/ 219920 h 361466"/>
                <a:gd name="connsiteX220" fmla="*/ 361536 w 977755"/>
                <a:gd name="connsiteY220" fmla="*/ 206358 h 361466"/>
                <a:gd name="connsiteX221" fmla="*/ 440054 w 977755"/>
                <a:gd name="connsiteY221" fmla="*/ 204930 h 361466"/>
                <a:gd name="connsiteX222" fmla="*/ 455043 w 977755"/>
                <a:gd name="connsiteY222" fmla="*/ 219920 h 361466"/>
                <a:gd name="connsiteX223" fmla="*/ 440054 w 977755"/>
                <a:gd name="connsiteY223" fmla="*/ 234909 h 361466"/>
                <a:gd name="connsiteX224" fmla="*/ 425064 w 977755"/>
                <a:gd name="connsiteY224" fmla="*/ 219920 h 361466"/>
                <a:gd name="connsiteX225" fmla="*/ 440054 w 977755"/>
                <a:gd name="connsiteY225" fmla="*/ 204930 h 361466"/>
                <a:gd name="connsiteX226" fmla="*/ 596946 w 977755"/>
                <a:gd name="connsiteY226" fmla="*/ 201504 h 361466"/>
                <a:gd name="connsiteX227" fmla="*/ 615362 w 977755"/>
                <a:gd name="connsiteY227" fmla="*/ 219920 h 361466"/>
                <a:gd name="connsiteX228" fmla="*/ 596946 w 977755"/>
                <a:gd name="connsiteY228" fmla="*/ 238336 h 361466"/>
                <a:gd name="connsiteX229" fmla="*/ 578530 w 977755"/>
                <a:gd name="connsiteY229" fmla="*/ 219920 h 361466"/>
                <a:gd name="connsiteX230" fmla="*/ 596946 w 977755"/>
                <a:gd name="connsiteY230" fmla="*/ 201504 h 361466"/>
                <a:gd name="connsiteX231" fmla="*/ 675321 w 977755"/>
                <a:gd name="connsiteY231" fmla="*/ 199506 h 361466"/>
                <a:gd name="connsiteX232" fmla="*/ 695735 w 977755"/>
                <a:gd name="connsiteY232" fmla="*/ 219921 h 361466"/>
                <a:gd name="connsiteX233" fmla="*/ 675321 w 977755"/>
                <a:gd name="connsiteY233" fmla="*/ 240335 h 361466"/>
                <a:gd name="connsiteX234" fmla="*/ 654906 w 977755"/>
                <a:gd name="connsiteY234" fmla="*/ 219921 h 361466"/>
                <a:gd name="connsiteX235" fmla="*/ 675321 w 977755"/>
                <a:gd name="connsiteY235" fmla="*/ 199506 h 361466"/>
                <a:gd name="connsiteX236" fmla="*/ 832283 w 977755"/>
                <a:gd name="connsiteY236" fmla="*/ 194866 h 361466"/>
                <a:gd name="connsiteX237" fmla="*/ 857337 w 977755"/>
                <a:gd name="connsiteY237" fmla="*/ 219920 h 361466"/>
                <a:gd name="connsiteX238" fmla="*/ 832283 w 977755"/>
                <a:gd name="connsiteY238" fmla="*/ 245046 h 361466"/>
                <a:gd name="connsiteX239" fmla="*/ 807229 w 977755"/>
                <a:gd name="connsiteY239" fmla="*/ 219920 h 361466"/>
                <a:gd name="connsiteX240" fmla="*/ 832283 w 977755"/>
                <a:gd name="connsiteY240" fmla="*/ 194866 h 361466"/>
                <a:gd name="connsiteX241" fmla="*/ 165529 w 977755"/>
                <a:gd name="connsiteY241" fmla="*/ 170240 h 361466"/>
                <a:gd name="connsiteX242" fmla="*/ 174237 w 977755"/>
                <a:gd name="connsiteY242" fmla="*/ 174880 h 361466"/>
                <a:gd name="connsiteX243" fmla="*/ 176022 w 977755"/>
                <a:gd name="connsiteY243" fmla="*/ 180733 h 361466"/>
                <a:gd name="connsiteX244" fmla="*/ 175165 w 977755"/>
                <a:gd name="connsiteY244" fmla="*/ 184801 h 361466"/>
                <a:gd name="connsiteX245" fmla="*/ 174166 w 977755"/>
                <a:gd name="connsiteY245" fmla="*/ 186586 h 361466"/>
                <a:gd name="connsiteX246" fmla="*/ 173024 w 977755"/>
                <a:gd name="connsiteY246" fmla="*/ 188299 h 361466"/>
                <a:gd name="connsiteX247" fmla="*/ 165600 w 977755"/>
                <a:gd name="connsiteY247" fmla="*/ 191368 h 361466"/>
                <a:gd name="connsiteX248" fmla="*/ 163459 w 977755"/>
                <a:gd name="connsiteY248" fmla="*/ 191154 h 361466"/>
                <a:gd name="connsiteX249" fmla="*/ 158177 w 977755"/>
                <a:gd name="connsiteY249" fmla="*/ 188299 h 361466"/>
                <a:gd name="connsiteX250" fmla="*/ 156892 w 977755"/>
                <a:gd name="connsiteY250" fmla="*/ 186729 h 361466"/>
                <a:gd name="connsiteX251" fmla="*/ 155893 w 977755"/>
                <a:gd name="connsiteY251" fmla="*/ 184944 h 361466"/>
                <a:gd name="connsiteX252" fmla="*/ 155250 w 977755"/>
                <a:gd name="connsiteY252" fmla="*/ 182946 h 361466"/>
                <a:gd name="connsiteX253" fmla="*/ 155036 w 977755"/>
                <a:gd name="connsiteY253" fmla="*/ 180804 h 361466"/>
                <a:gd name="connsiteX254" fmla="*/ 155250 w 977755"/>
                <a:gd name="connsiteY254" fmla="*/ 178663 h 361466"/>
                <a:gd name="connsiteX255" fmla="*/ 156820 w 977755"/>
                <a:gd name="connsiteY255" fmla="*/ 174880 h 361466"/>
                <a:gd name="connsiteX256" fmla="*/ 158105 w 977755"/>
                <a:gd name="connsiteY256" fmla="*/ 173309 h 361466"/>
                <a:gd name="connsiteX257" fmla="*/ 163387 w 977755"/>
                <a:gd name="connsiteY257" fmla="*/ 170454 h 361466"/>
                <a:gd name="connsiteX258" fmla="*/ 165529 w 977755"/>
                <a:gd name="connsiteY258" fmla="*/ 170240 h 361466"/>
                <a:gd name="connsiteX259" fmla="*/ 243903 w 977755"/>
                <a:gd name="connsiteY259" fmla="*/ 169098 h 361466"/>
                <a:gd name="connsiteX260" fmla="*/ 255538 w 977755"/>
                <a:gd name="connsiteY260" fmla="*/ 180733 h 361466"/>
                <a:gd name="connsiteX261" fmla="*/ 254610 w 977755"/>
                <a:gd name="connsiteY261" fmla="*/ 185230 h 361466"/>
                <a:gd name="connsiteX262" fmla="*/ 252111 w 977755"/>
                <a:gd name="connsiteY262" fmla="*/ 188942 h 361466"/>
                <a:gd name="connsiteX263" fmla="*/ 243903 w 977755"/>
                <a:gd name="connsiteY263" fmla="*/ 192368 h 361466"/>
                <a:gd name="connsiteX264" fmla="*/ 235694 w 977755"/>
                <a:gd name="connsiteY264" fmla="*/ 188942 h 361466"/>
                <a:gd name="connsiteX265" fmla="*/ 233196 w 977755"/>
                <a:gd name="connsiteY265" fmla="*/ 185230 h 361466"/>
                <a:gd name="connsiteX266" fmla="*/ 232268 w 977755"/>
                <a:gd name="connsiteY266" fmla="*/ 180733 h 361466"/>
                <a:gd name="connsiteX267" fmla="*/ 243903 w 977755"/>
                <a:gd name="connsiteY267" fmla="*/ 169098 h 361466"/>
                <a:gd name="connsiteX268" fmla="*/ 400795 w 977755"/>
                <a:gd name="connsiteY268" fmla="*/ 166385 h 361466"/>
                <a:gd name="connsiteX269" fmla="*/ 415071 w 977755"/>
                <a:gd name="connsiteY269" fmla="*/ 180661 h 361466"/>
                <a:gd name="connsiteX270" fmla="*/ 413929 w 977755"/>
                <a:gd name="connsiteY270" fmla="*/ 186229 h 361466"/>
                <a:gd name="connsiteX271" fmla="*/ 410859 w 977755"/>
                <a:gd name="connsiteY271" fmla="*/ 190797 h 361466"/>
                <a:gd name="connsiteX272" fmla="*/ 400795 w 977755"/>
                <a:gd name="connsiteY272" fmla="*/ 195008 h 361466"/>
                <a:gd name="connsiteX273" fmla="*/ 390730 w 977755"/>
                <a:gd name="connsiteY273" fmla="*/ 190797 h 361466"/>
                <a:gd name="connsiteX274" fmla="*/ 387661 w 977755"/>
                <a:gd name="connsiteY274" fmla="*/ 186229 h 361466"/>
                <a:gd name="connsiteX275" fmla="*/ 386519 w 977755"/>
                <a:gd name="connsiteY275" fmla="*/ 180661 h 361466"/>
                <a:gd name="connsiteX276" fmla="*/ 400795 w 977755"/>
                <a:gd name="connsiteY276" fmla="*/ 166385 h 361466"/>
                <a:gd name="connsiteX277" fmla="*/ 479098 w 977755"/>
                <a:gd name="connsiteY277" fmla="*/ 164815 h 361466"/>
                <a:gd name="connsiteX278" fmla="*/ 492232 w 977755"/>
                <a:gd name="connsiteY278" fmla="*/ 171810 h 361466"/>
                <a:gd name="connsiteX279" fmla="*/ 494944 w 977755"/>
                <a:gd name="connsiteY279" fmla="*/ 180661 h 361466"/>
                <a:gd name="connsiteX280" fmla="*/ 493731 w 977755"/>
                <a:gd name="connsiteY280" fmla="*/ 186800 h 361466"/>
                <a:gd name="connsiteX281" fmla="*/ 492303 w 977755"/>
                <a:gd name="connsiteY281" fmla="*/ 189512 h 361466"/>
                <a:gd name="connsiteX282" fmla="*/ 490304 w 977755"/>
                <a:gd name="connsiteY282" fmla="*/ 191939 h 361466"/>
                <a:gd name="connsiteX283" fmla="*/ 479098 w 977755"/>
                <a:gd name="connsiteY283" fmla="*/ 196579 h 361466"/>
                <a:gd name="connsiteX284" fmla="*/ 475886 w 977755"/>
                <a:gd name="connsiteY284" fmla="*/ 196222 h 361466"/>
                <a:gd name="connsiteX285" fmla="*/ 467891 w 977755"/>
                <a:gd name="connsiteY285" fmla="*/ 191939 h 361466"/>
                <a:gd name="connsiteX286" fmla="*/ 465964 w 977755"/>
                <a:gd name="connsiteY286" fmla="*/ 189584 h 361466"/>
                <a:gd name="connsiteX287" fmla="*/ 464536 w 977755"/>
                <a:gd name="connsiteY287" fmla="*/ 186871 h 361466"/>
                <a:gd name="connsiteX288" fmla="*/ 463608 w 977755"/>
                <a:gd name="connsiteY288" fmla="*/ 183873 h 361466"/>
                <a:gd name="connsiteX289" fmla="*/ 463323 w 977755"/>
                <a:gd name="connsiteY289" fmla="*/ 180661 h 361466"/>
                <a:gd name="connsiteX290" fmla="*/ 463608 w 977755"/>
                <a:gd name="connsiteY290" fmla="*/ 177449 h 361466"/>
                <a:gd name="connsiteX291" fmla="*/ 465964 w 977755"/>
                <a:gd name="connsiteY291" fmla="*/ 171810 h 361466"/>
                <a:gd name="connsiteX292" fmla="*/ 467891 w 977755"/>
                <a:gd name="connsiteY292" fmla="*/ 169455 h 361466"/>
                <a:gd name="connsiteX293" fmla="*/ 475886 w 977755"/>
                <a:gd name="connsiteY293" fmla="*/ 165172 h 361466"/>
                <a:gd name="connsiteX294" fmla="*/ 479098 w 977755"/>
                <a:gd name="connsiteY294" fmla="*/ 164815 h 361466"/>
                <a:gd name="connsiteX295" fmla="*/ 636061 w 977755"/>
                <a:gd name="connsiteY295" fmla="*/ 161317 h 361466"/>
                <a:gd name="connsiteX296" fmla="*/ 652193 w 977755"/>
                <a:gd name="connsiteY296" fmla="*/ 169883 h 361466"/>
                <a:gd name="connsiteX297" fmla="*/ 655476 w 977755"/>
                <a:gd name="connsiteY297" fmla="*/ 180732 h 361466"/>
                <a:gd name="connsiteX298" fmla="*/ 653977 w 977755"/>
                <a:gd name="connsiteY298" fmla="*/ 188298 h 361466"/>
                <a:gd name="connsiteX299" fmla="*/ 652193 w 977755"/>
                <a:gd name="connsiteY299" fmla="*/ 191582 h 361466"/>
                <a:gd name="connsiteX300" fmla="*/ 649766 w 977755"/>
                <a:gd name="connsiteY300" fmla="*/ 194437 h 361466"/>
                <a:gd name="connsiteX301" fmla="*/ 636061 w 977755"/>
                <a:gd name="connsiteY301" fmla="*/ 200148 h 361466"/>
                <a:gd name="connsiteX302" fmla="*/ 632135 w 977755"/>
                <a:gd name="connsiteY302" fmla="*/ 199719 h 361466"/>
                <a:gd name="connsiteX303" fmla="*/ 622356 w 977755"/>
                <a:gd name="connsiteY303" fmla="*/ 194437 h 361466"/>
                <a:gd name="connsiteX304" fmla="*/ 620001 w 977755"/>
                <a:gd name="connsiteY304" fmla="*/ 191582 h 361466"/>
                <a:gd name="connsiteX305" fmla="*/ 618216 w 977755"/>
                <a:gd name="connsiteY305" fmla="*/ 188298 h 361466"/>
                <a:gd name="connsiteX306" fmla="*/ 617074 w 977755"/>
                <a:gd name="connsiteY306" fmla="*/ 184658 h 361466"/>
                <a:gd name="connsiteX307" fmla="*/ 616646 w 977755"/>
                <a:gd name="connsiteY307" fmla="*/ 180732 h 361466"/>
                <a:gd name="connsiteX308" fmla="*/ 617074 w 977755"/>
                <a:gd name="connsiteY308" fmla="*/ 176806 h 361466"/>
                <a:gd name="connsiteX309" fmla="*/ 620001 w 977755"/>
                <a:gd name="connsiteY309" fmla="*/ 169883 h 361466"/>
                <a:gd name="connsiteX310" fmla="*/ 622356 w 977755"/>
                <a:gd name="connsiteY310" fmla="*/ 167027 h 361466"/>
                <a:gd name="connsiteX311" fmla="*/ 632135 w 977755"/>
                <a:gd name="connsiteY311" fmla="*/ 161745 h 361466"/>
                <a:gd name="connsiteX312" fmla="*/ 636061 w 977755"/>
                <a:gd name="connsiteY312" fmla="*/ 161317 h 361466"/>
                <a:gd name="connsiteX313" fmla="*/ 714579 w 977755"/>
                <a:gd name="connsiteY313" fmla="*/ 159247 h 361466"/>
                <a:gd name="connsiteX314" fmla="*/ 736064 w 977755"/>
                <a:gd name="connsiteY314" fmla="*/ 180732 h 361466"/>
                <a:gd name="connsiteX315" fmla="*/ 734351 w 977755"/>
                <a:gd name="connsiteY315" fmla="*/ 189084 h 361466"/>
                <a:gd name="connsiteX316" fmla="*/ 729854 w 977755"/>
                <a:gd name="connsiteY316" fmla="*/ 195936 h 361466"/>
                <a:gd name="connsiteX317" fmla="*/ 714651 w 977755"/>
                <a:gd name="connsiteY317" fmla="*/ 202218 h 361466"/>
                <a:gd name="connsiteX318" fmla="*/ 699447 w 977755"/>
                <a:gd name="connsiteY318" fmla="*/ 195936 h 361466"/>
                <a:gd name="connsiteX319" fmla="*/ 694807 w 977755"/>
                <a:gd name="connsiteY319" fmla="*/ 189084 h 361466"/>
                <a:gd name="connsiteX320" fmla="*/ 693094 w 977755"/>
                <a:gd name="connsiteY320" fmla="*/ 180732 h 361466"/>
                <a:gd name="connsiteX321" fmla="*/ 714579 w 977755"/>
                <a:gd name="connsiteY321" fmla="*/ 159247 h 361466"/>
                <a:gd name="connsiteX322" fmla="*/ 871470 w 977755"/>
                <a:gd name="connsiteY322" fmla="*/ 154322 h 361466"/>
                <a:gd name="connsiteX323" fmla="*/ 897881 w 977755"/>
                <a:gd name="connsiteY323" fmla="*/ 180732 h 361466"/>
                <a:gd name="connsiteX324" fmla="*/ 895811 w 977755"/>
                <a:gd name="connsiteY324" fmla="*/ 191011 h 361466"/>
                <a:gd name="connsiteX325" fmla="*/ 890172 w 977755"/>
                <a:gd name="connsiteY325" fmla="*/ 199434 h 361466"/>
                <a:gd name="connsiteX326" fmla="*/ 871470 w 977755"/>
                <a:gd name="connsiteY326" fmla="*/ 207143 h 361466"/>
                <a:gd name="connsiteX327" fmla="*/ 852769 w 977755"/>
                <a:gd name="connsiteY327" fmla="*/ 199434 h 361466"/>
                <a:gd name="connsiteX328" fmla="*/ 847130 w 977755"/>
                <a:gd name="connsiteY328" fmla="*/ 191011 h 361466"/>
                <a:gd name="connsiteX329" fmla="*/ 845060 w 977755"/>
                <a:gd name="connsiteY329" fmla="*/ 180732 h 361466"/>
                <a:gd name="connsiteX330" fmla="*/ 871470 w 977755"/>
                <a:gd name="connsiteY330" fmla="*/ 154322 h 361466"/>
                <a:gd name="connsiteX331" fmla="*/ 126198 w 977755"/>
                <a:gd name="connsiteY331" fmla="*/ 131481 h 361466"/>
                <a:gd name="connsiteX332" fmla="*/ 136191 w 977755"/>
                <a:gd name="connsiteY332" fmla="*/ 141474 h 361466"/>
                <a:gd name="connsiteX333" fmla="*/ 126198 w 977755"/>
                <a:gd name="connsiteY333" fmla="*/ 151467 h 361466"/>
                <a:gd name="connsiteX334" fmla="*/ 116205 w 977755"/>
                <a:gd name="connsiteY334" fmla="*/ 141474 h 361466"/>
                <a:gd name="connsiteX335" fmla="*/ 126198 w 977755"/>
                <a:gd name="connsiteY335" fmla="*/ 131481 h 361466"/>
                <a:gd name="connsiteX336" fmla="*/ 204644 w 977755"/>
                <a:gd name="connsiteY336" fmla="*/ 130410 h 361466"/>
                <a:gd name="connsiteX337" fmla="*/ 215708 w 977755"/>
                <a:gd name="connsiteY337" fmla="*/ 141474 h 361466"/>
                <a:gd name="connsiteX338" fmla="*/ 204644 w 977755"/>
                <a:gd name="connsiteY338" fmla="*/ 152538 h 361466"/>
                <a:gd name="connsiteX339" fmla="*/ 193580 w 977755"/>
                <a:gd name="connsiteY339" fmla="*/ 141474 h 361466"/>
                <a:gd name="connsiteX340" fmla="*/ 204644 w 977755"/>
                <a:gd name="connsiteY340" fmla="*/ 130410 h 361466"/>
                <a:gd name="connsiteX341" fmla="*/ 361536 w 977755"/>
                <a:gd name="connsiteY341" fmla="*/ 127912 h 361466"/>
                <a:gd name="connsiteX342" fmla="*/ 375098 w 977755"/>
                <a:gd name="connsiteY342" fmla="*/ 141474 h 361466"/>
                <a:gd name="connsiteX343" fmla="*/ 361536 w 977755"/>
                <a:gd name="connsiteY343" fmla="*/ 155036 h 361466"/>
                <a:gd name="connsiteX344" fmla="*/ 347974 w 977755"/>
                <a:gd name="connsiteY344" fmla="*/ 141474 h 361466"/>
                <a:gd name="connsiteX345" fmla="*/ 361536 w 977755"/>
                <a:gd name="connsiteY345" fmla="*/ 127912 h 361466"/>
                <a:gd name="connsiteX346" fmla="*/ 440054 w 977755"/>
                <a:gd name="connsiteY346" fmla="*/ 126484 h 361466"/>
                <a:gd name="connsiteX347" fmla="*/ 455043 w 977755"/>
                <a:gd name="connsiteY347" fmla="*/ 141474 h 361466"/>
                <a:gd name="connsiteX348" fmla="*/ 440054 w 977755"/>
                <a:gd name="connsiteY348" fmla="*/ 156463 h 361466"/>
                <a:gd name="connsiteX349" fmla="*/ 425064 w 977755"/>
                <a:gd name="connsiteY349" fmla="*/ 141474 h 361466"/>
                <a:gd name="connsiteX350" fmla="*/ 440054 w 977755"/>
                <a:gd name="connsiteY350" fmla="*/ 126484 h 361466"/>
                <a:gd name="connsiteX351" fmla="*/ 596946 w 977755"/>
                <a:gd name="connsiteY351" fmla="*/ 123058 h 361466"/>
                <a:gd name="connsiteX352" fmla="*/ 615362 w 977755"/>
                <a:gd name="connsiteY352" fmla="*/ 141474 h 361466"/>
                <a:gd name="connsiteX353" fmla="*/ 596946 w 977755"/>
                <a:gd name="connsiteY353" fmla="*/ 159890 h 361466"/>
                <a:gd name="connsiteX354" fmla="*/ 578530 w 977755"/>
                <a:gd name="connsiteY354" fmla="*/ 141474 h 361466"/>
                <a:gd name="connsiteX355" fmla="*/ 596946 w 977755"/>
                <a:gd name="connsiteY355" fmla="*/ 123058 h 361466"/>
                <a:gd name="connsiteX356" fmla="*/ 675321 w 977755"/>
                <a:gd name="connsiteY356" fmla="*/ 121059 h 361466"/>
                <a:gd name="connsiteX357" fmla="*/ 695735 w 977755"/>
                <a:gd name="connsiteY357" fmla="*/ 141474 h 361466"/>
                <a:gd name="connsiteX358" fmla="*/ 675321 w 977755"/>
                <a:gd name="connsiteY358" fmla="*/ 161888 h 361466"/>
                <a:gd name="connsiteX359" fmla="*/ 654906 w 977755"/>
                <a:gd name="connsiteY359" fmla="*/ 141474 h 361466"/>
                <a:gd name="connsiteX360" fmla="*/ 675321 w 977755"/>
                <a:gd name="connsiteY360" fmla="*/ 121059 h 361466"/>
                <a:gd name="connsiteX361" fmla="*/ 832283 w 977755"/>
                <a:gd name="connsiteY361" fmla="*/ 116348 h 361466"/>
                <a:gd name="connsiteX362" fmla="*/ 857337 w 977755"/>
                <a:gd name="connsiteY362" fmla="*/ 141474 h 361466"/>
                <a:gd name="connsiteX363" fmla="*/ 832283 w 977755"/>
                <a:gd name="connsiteY363" fmla="*/ 166528 h 361466"/>
                <a:gd name="connsiteX364" fmla="*/ 807229 w 977755"/>
                <a:gd name="connsiteY364" fmla="*/ 141474 h 361466"/>
                <a:gd name="connsiteX365" fmla="*/ 832283 w 977755"/>
                <a:gd name="connsiteY365" fmla="*/ 116348 h 361466"/>
                <a:gd name="connsiteX366" fmla="*/ 910730 w 977755"/>
                <a:gd name="connsiteY366" fmla="*/ 113636 h 361466"/>
                <a:gd name="connsiteX367" fmla="*/ 938496 w 977755"/>
                <a:gd name="connsiteY367" fmla="*/ 141474 h 361466"/>
                <a:gd name="connsiteX368" fmla="*/ 930397 w 977755"/>
                <a:gd name="connsiteY368" fmla="*/ 161004 h 361466"/>
                <a:gd name="connsiteX369" fmla="*/ 949989 w 977755"/>
                <a:gd name="connsiteY369" fmla="*/ 152895 h 361466"/>
                <a:gd name="connsiteX370" fmla="*/ 977755 w 977755"/>
                <a:gd name="connsiteY370" fmla="*/ 180662 h 361466"/>
                <a:gd name="connsiteX371" fmla="*/ 975542 w 977755"/>
                <a:gd name="connsiteY371" fmla="*/ 191511 h 361466"/>
                <a:gd name="connsiteX372" fmla="*/ 969618 w 977755"/>
                <a:gd name="connsiteY372" fmla="*/ 200362 h 361466"/>
                <a:gd name="connsiteX373" fmla="*/ 949989 w 977755"/>
                <a:gd name="connsiteY373" fmla="*/ 208500 h 361466"/>
                <a:gd name="connsiteX374" fmla="*/ 930410 w 977755"/>
                <a:gd name="connsiteY374" fmla="*/ 200383 h 361466"/>
                <a:gd name="connsiteX375" fmla="*/ 938496 w 977755"/>
                <a:gd name="connsiteY375" fmla="*/ 219920 h 361466"/>
                <a:gd name="connsiteX376" fmla="*/ 910730 w 977755"/>
                <a:gd name="connsiteY376" fmla="*/ 247758 h 361466"/>
                <a:gd name="connsiteX377" fmla="*/ 882963 w 977755"/>
                <a:gd name="connsiteY377" fmla="*/ 219920 h 361466"/>
                <a:gd name="connsiteX378" fmla="*/ 910730 w 977755"/>
                <a:gd name="connsiteY378" fmla="*/ 192153 h 361466"/>
                <a:gd name="connsiteX379" fmla="*/ 930281 w 977755"/>
                <a:gd name="connsiteY379" fmla="*/ 200246 h 361466"/>
                <a:gd name="connsiteX380" fmla="*/ 924435 w 977755"/>
                <a:gd name="connsiteY380" fmla="*/ 191511 h 361466"/>
                <a:gd name="connsiteX381" fmla="*/ 922222 w 977755"/>
                <a:gd name="connsiteY381" fmla="*/ 180662 h 361466"/>
                <a:gd name="connsiteX382" fmla="*/ 930295 w 977755"/>
                <a:gd name="connsiteY382" fmla="*/ 161159 h 361466"/>
                <a:gd name="connsiteX383" fmla="*/ 910730 w 977755"/>
                <a:gd name="connsiteY383" fmla="*/ 169241 h 361466"/>
                <a:gd name="connsiteX384" fmla="*/ 882963 w 977755"/>
                <a:gd name="connsiteY384" fmla="*/ 141474 h 361466"/>
                <a:gd name="connsiteX385" fmla="*/ 910730 w 977755"/>
                <a:gd name="connsiteY385" fmla="*/ 113636 h 361466"/>
                <a:gd name="connsiteX386" fmla="*/ 86939 w 977755"/>
                <a:gd name="connsiteY386" fmla="*/ 92793 h 361466"/>
                <a:gd name="connsiteX387" fmla="*/ 96433 w 977755"/>
                <a:gd name="connsiteY387" fmla="*/ 102286 h 361466"/>
                <a:gd name="connsiteX388" fmla="*/ 86939 w 977755"/>
                <a:gd name="connsiteY388" fmla="*/ 111780 h 361466"/>
                <a:gd name="connsiteX389" fmla="*/ 77446 w 977755"/>
                <a:gd name="connsiteY389" fmla="*/ 102286 h 361466"/>
                <a:gd name="connsiteX390" fmla="*/ 86939 w 977755"/>
                <a:gd name="connsiteY390" fmla="*/ 92793 h 361466"/>
                <a:gd name="connsiteX391" fmla="*/ 165457 w 977755"/>
                <a:gd name="connsiteY391" fmla="*/ 91794 h 361466"/>
                <a:gd name="connsiteX392" fmla="*/ 174165 w 977755"/>
                <a:gd name="connsiteY392" fmla="*/ 96434 h 361466"/>
                <a:gd name="connsiteX393" fmla="*/ 175950 w 977755"/>
                <a:gd name="connsiteY393" fmla="*/ 102287 h 361466"/>
                <a:gd name="connsiteX394" fmla="*/ 174165 w 977755"/>
                <a:gd name="connsiteY394" fmla="*/ 108140 h 361466"/>
                <a:gd name="connsiteX395" fmla="*/ 165457 w 977755"/>
                <a:gd name="connsiteY395" fmla="*/ 112922 h 361466"/>
                <a:gd name="connsiteX396" fmla="*/ 163315 w 977755"/>
                <a:gd name="connsiteY396" fmla="*/ 112708 h 361466"/>
                <a:gd name="connsiteX397" fmla="*/ 158033 w 977755"/>
                <a:gd name="connsiteY397" fmla="*/ 109853 h 361466"/>
                <a:gd name="connsiteX398" fmla="*/ 156748 w 977755"/>
                <a:gd name="connsiteY398" fmla="*/ 108283 h 361466"/>
                <a:gd name="connsiteX399" fmla="*/ 155178 w 977755"/>
                <a:gd name="connsiteY399" fmla="*/ 104500 h 361466"/>
                <a:gd name="connsiteX400" fmla="*/ 154964 w 977755"/>
                <a:gd name="connsiteY400" fmla="*/ 102358 h 361466"/>
                <a:gd name="connsiteX401" fmla="*/ 155178 w 977755"/>
                <a:gd name="connsiteY401" fmla="*/ 100217 h 361466"/>
                <a:gd name="connsiteX402" fmla="*/ 156748 w 977755"/>
                <a:gd name="connsiteY402" fmla="*/ 96434 h 361466"/>
                <a:gd name="connsiteX403" fmla="*/ 158033 w 977755"/>
                <a:gd name="connsiteY403" fmla="*/ 94863 h 361466"/>
                <a:gd name="connsiteX404" fmla="*/ 163315 w 977755"/>
                <a:gd name="connsiteY404" fmla="*/ 92008 h 361466"/>
                <a:gd name="connsiteX405" fmla="*/ 165457 w 977755"/>
                <a:gd name="connsiteY405" fmla="*/ 91794 h 361466"/>
                <a:gd name="connsiteX406" fmla="*/ 322349 w 977755"/>
                <a:gd name="connsiteY406" fmla="*/ 89367 h 361466"/>
                <a:gd name="connsiteX407" fmla="*/ 329559 w 977755"/>
                <a:gd name="connsiteY407" fmla="*/ 91580 h 361466"/>
                <a:gd name="connsiteX408" fmla="*/ 335198 w 977755"/>
                <a:gd name="connsiteY408" fmla="*/ 102287 h 361466"/>
                <a:gd name="connsiteX409" fmla="*/ 329559 w 977755"/>
                <a:gd name="connsiteY409" fmla="*/ 112994 h 361466"/>
                <a:gd name="connsiteX410" fmla="*/ 322349 w 977755"/>
                <a:gd name="connsiteY410" fmla="*/ 115206 h 361466"/>
                <a:gd name="connsiteX411" fmla="*/ 319780 w 977755"/>
                <a:gd name="connsiteY411" fmla="*/ 114921 h 361466"/>
                <a:gd name="connsiteX412" fmla="*/ 309501 w 977755"/>
                <a:gd name="connsiteY412" fmla="*/ 102287 h 361466"/>
                <a:gd name="connsiteX413" fmla="*/ 319780 w 977755"/>
                <a:gd name="connsiteY413" fmla="*/ 89653 h 361466"/>
                <a:gd name="connsiteX414" fmla="*/ 322349 w 977755"/>
                <a:gd name="connsiteY414" fmla="*/ 89367 h 361466"/>
                <a:gd name="connsiteX415" fmla="*/ 400795 w 977755"/>
                <a:gd name="connsiteY415" fmla="*/ 88011 h 361466"/>
                <a:gd name="connsiteX416" fmla="*/ 415071 w 977755"/>
                <a:gd name="connsiteY416" fmla="*/ 102287 h 361466"/>
                <a:gd name="connsiteX417" fmla="*/ 400795 w 977755"/>
                <a:gd name="connsiteY417" fmla="*/ 116563 h 361466"/>
                <a:gd name="connsiteX418" fmla="*/ 386519 w 977755"/>
                <a:gd name="connsiteY418" fmla="*/ 102287 h 361466"/>
                <a:gd name="connsiteX419" fmla="*/ 400795 w 977755"/>
                <a:gd name="connsiteY419" fmla="*/ 88011 h 361466"/>
                <a:gd name="connsiteX420" fmla="*/ 557687 w 977755"/>
                <a:gd name="connsiteY420" fmla="*/ 84798 h 361466"/>
                <a:gd name="connsiteX421" fmla="*/ 575175 w 977755"/>
                <a:gd name="connsiteY421" fmla="*/ 102286 h 361466"/>
                <a:gd name="connsiteX422" fmla="*/ 557687 w 977755"/>
                <a:gd name="connsiteY422" fmla="*/ 119774 h 361466"/>
                <a:gd name="connsiteX423" fmla="*/ 540199 w 977755"/>
                <a:gd name="connsiteY423" fmla="*/ 102286 h 361466"/>
                <a:gd name="connsiteX424" fmla="*/ 557687 w 977755"/>
                <a:gd name="connsiteY424" fmla="*/ 84798 h 361466"/>
                <a:gd name="connsiteX425" fmla="*/ 636061 w 977755"/>
                <a:gd name="connsiteY425" fmla="*/ 82871 h 361466"/>
                <a:gd name="connsiteX426" fmla="*/ 652193 w 977755"/>
                <a:gd name="connsiteY426" fmla="*/ 91437 h 361466"/>
                <a:gd name="connsiteX427" fmla="*/ 655476 w 977755"/>
                <a:gd name="connsiteY427" fmla="*/ 102286 h 361466"/>
                <a:gd name="connsiteX428" fmla="*/ 652193 w 977755"/>
                <a:gd name="connsiteY428" fmla="*/ 113136 h 361466"/>
                <a:gd name="connsiteX429" fmla="*/ 636061 w 977755"/>
                <a:gd name="connsiteY429" fmla="*/ 121702 h 361466"/>
                <a:gd name="connsiteX430" fmla="*/ 632135 w 977755"/>
                <a:gd name="connsiteY430" fmla="*/ 121273 h 361466"/>
                <a:gd name="connsiteX431" fmla="*/ 622356 w 977755"/>
                <a:gd name="connsiteY431" fmla="*/ 115991 h 361466"/>
                <a:gd name="connsiteX432" fmla="*/ 620001 w 977755"/>
                <a:gd name="connsiteY432" fmla="*/ 113136 h 361466"/>
                <a:gd name="connsiteX433" fmla="*/ 617074 w 977755"/>
                <a:gd name="connsiteY433" fmla="*/ 106212 h 361466"/>
                <a:gd name="connsiteX434" fmla="*/ 616646 w 977755"/>
                <a:gd name="connsiteY434" fmla="*/ 102286 h 361466"/>
                <a:gd name="connsiteX435" fmla="*/ 617074 w 977755"/>
                <a:gd name="connsiteY435" fmla="*/ 98360 h 361466"/>
                <a:gd name="connsiteX436" fmla="*/ 620001 w 977755"/>
                <a:gd name="connsiteY436" fmla="*/ 91437 h 361466"/>
                <a:gd name="connsiteX437" fmla="*/ 622356 w 977755"/>
                <a:gd name="connsiteY437" fmla="*/ 88581 h 361466"/>
                <a:gd name="connsiteX438" fmla="*/ 632135 w 977755"/>
                <a:gd name="connsiteY438" fmla="*/ 83299 h 361466"/>
                <a:gd name="connsiteX439" fmla="*/ 636061 w 977755"/>
                <a:gd name="connsiteY439" fmla="*/ 82871 h 361466"/>
                <a:gd name="connsiteX440" fmla="*/ 793025 w 977755"/>
                <a:gd name="connsiteY440" fmla="*/ 78446 h 361466"/>
                <a:gd name="connsiteX441" fmla="*/ 806373 w 977755"/>
                <a:gd name="connsiteY441" fmla="*/ 82515 h 361466"/>
                <a:gd name="connsiteX442" fmla="*/ 816865 w 977755"/>
                <a:gd name="connsiteY442" fmla="*/ 102287 h 361466"/>
                <a:gd name="connsiteX443" fmla="*/ 806373 w 977755"/>
                <a:gd name="connsiteY443" fmla="*/ 122059 h 361466"/>
                <a:gd name="connsiteX444" fmla="*/ 793025 w 977755"/>
                <a:gd name="connsiteY444" fmla="*/ 126128 h 361466"/>
                <a:gd name="connsiteX445" fmla="*/ 788242 w 977755"/>
                <a:gd name="connsiteY445" fmla="*/ 125628 h 361466"/>
                <a:gd name="connsiteX446" fmla="*/ 769184 w 977755"/>
                <a:gd name="connsiteY446" fmla="*/ 102287 h 361466"/>
                <a:gd name="connsiteX447" fmla="*/ 788242 w 977755"/>
                <a:gd name="connsiteY447" fmla="*/ 78946 h 361466"/>
                <a:gd name="connsiteX448" fmla="*/ 793025 w 977755"/>
                <a:gd name="connsiteY448" fmla="*/ 78446 h 361466"/>
                <a:gd name="connsiteX449" fmla="*/ 871470 w 977755"/>
                <a:gd name="connsiteY449" fmla="*/ 75876 h 361466"/>
                <a:gd name="connsiteX450" fmla="*/ 897881 w 977755"/>
                <a:gd name="connsiteY450" fmla="*/ 102286 h 361466"/>
                <a:gd name="connsiteX451" fmla="*/ 871470 w 977755"/>
                <a:gd name="connsiteY451" fmla="*/ 128697 h 361466"/>
                <a:gd name="connsiteX452" fmla="*/ 845060 w 977755"/>
                <a:gd name="connsiteY452" fmla="*/ 102286 h 361466"/>
                <a:gd name="connsiteX453" fmla="*/ 871470 w 977755"/>
                <a:gd name="connsiteY453" fmla="*/ 75876 h 361466"/>
                <a:gd name="connsiteX454" fmla="*/ 47753 w 977755"/>
                <a:gd name="connsiteY454" fmla="*/ 54034 h 361466"/>
                <a:gd name="connsiteX455" fmla="*/ 56747 w 977755"/>
                <a:gd name="connsiteY455" fmla="*/ 63028 h 361466"/>
                <a:gd name="connsiteX456" fmla="*/ 47753 w 977755"/>
                <a:gd name="connsiteY456" fmla="*/ 72022 h 361466"/>
                <a:gd name="connsiteX457" fmla="*/ 38759 w 977755"/>
                <a:gd name="connsiteY457" fmla="*/ 63028 h 361466"/>
                <a:gd name="connsiteX458" fmla="*/ 47753 w 977755"/>
                <a:gd name="connsiteY458" fmla="*/ 54034 h 361466"/>
                <a:gd name="connsiteX459" fmla="*/ 126198 w 977755"/>
                <a:gd name="connsiteY459" fmla="*/ 53035 h 361466"/>
                <a:gd name="connsiteX460" fmla="*/ 136191 w 977755"/>
                <a:gd name="connsiteY460" fmla="*/ 63028 h 361466"/>
                <a:gd name="connsiteX461" fmla="*/ 126198 w 977755"/>
                <a:gd name="connsiteY461" fmla="*/ 73021 h 361466"/>
                <a:gd name="connsiteX462" fmla="*/ 116205 w 977755"/>
                <a:gd name="connsiteY462" fmla="*/ 63028 h 361466"/>
                <a:gd name="connsiteX463" fmla="*/ 126198 w 977755"/>
                <a:gd name="connsiteY463" fmla="*/ 53035 h 361466"/>
                <a:gd name="connsiteX464" fmla="*/ 283162 w 977755"/>
                <a:gd name="connsiteY464" fmla="*/ 50822 h 361466"/>
                <a:gd name="connsiteX465" fmla="*/ 295368 w 977755"/>
                <a:gd name="connsiteY465" fmla="*/ 63028 h 361466"/>
                <a:gd name="connsiteX466" fmla="*/ 283162 w 977755"/>
                <a:gd name="connsiteY466" fmla="*/ 75234 h 361466"/>
                <a:gd name="connsiteX467" fmla="*/ 270956 w 977755"/>
                <a:gd name="connsiteY467" fmla="*/ 63028 h 361466"/>
                <a:gd name="connsiteX468" fmla="*/ 283162 w 977755"/>
                <a:gd name="connsiteY468" fmla="*/ 50822 h 361466"/>
                <a:gd name="connsiteX469" fmla="*/ 361536 w 977755"/>
                <a:gd name="connsiteY469" fmla="*/ 49466 h 361466"/>
                <a:gd name="connsiteX470" fmla="*/ 375098 w 977755"/>
                <a:gd name="connsiteY470" fmla="*/ 63028 h 361466"/>
                <a:gd name="connsiteX471" fmla="*/ 361536 w 977755"/>
                <a:gd name="connsiteY471" fmla="*/ 76590 h 361466"/>
                <a:gd name="connsiteX472" fmla="*/ 347974 w 977755"/>
                <a:gd name="connsiteY472" fmla="*/ 63028 h 361466"/>
                <a:gd name="connsiteX473" fmla="*/ 361536 w 977755"/>
                <a:gd name="connsiteY473" fmla="*/ 49466 h 361466"/>
                <a:gd name="connsiteX474" fmla="*/ 518428 w 977755"/>
                <a:gd name="connsiteY474" fmla="*/ 46396 h 361466"/>
                <a:gd name="connsiteX475" fmla="*/ 535060 w 977755"/>
                <a:gd name="connsiteY475" fmla="*/ 63027 h 361466"/>
                <a:gd name="connsiteX476" fmla="*/ 518428 w 977755"/>
                <a:gd name="connsiteY476" fmla="*/ 79659 h 361466"/>
                <a:gd name="connsiteX477" fmla="*/ 501797 w 977755"/>
                <a:gd name="connsiteY477" fmla="*/ 63027 h 361466"/>
                <a:gd name="connsiteX478" fmla="*/ 518428 w 977755"/>
                <a:gd name="connsiteY478" fmla="*/ 46396 h 361466"/>
                <a:gd name="connsiteX479" fmla="*/ 596946 w 977755"/>
                <a:gd name="connsiteY479" fmla="*/ 44612 h 361466"/>
                <a:gd name="connsiteX480" fmla="*/ 615362 w 977755"/>
                <a:gd name="connsiteY480" fmla="*/ 63028 h 361466"/>
                <a:gd name="connsiteX481" fmla="*/ 596946 w 977755"/>
                <a:gd name="connsiteY481" fmla="*/ 81444 h 361466"/>
                <a:gd name="connsiteX482" fmla="*/ 578530 w 977755"/>
                <a:gd name="connsiteY482" fmla="*/ 63028 h 361466"/>
                <a:gd name="connsiteX483" fmla="*/ 596946 w 977755"/>
                <a:gd name="connsiteY483" fmla="*/ 44612 h 361466"/>
                <a:gd name="connsiteX484" fmla="*/ 753766 w 977755"/>
                <a:gd name="connsiteY484" fmla="*/ 40400 h 361466"/>
                <a:gd name="connsiteX485" fmla="*/ 776394 w 977755"/>
                <a:gd name="connsiteY485" fmla="*/ 63027 h 361466"/>
                <a:gd name="connsiteX486" fmla="*/ 753766 w 977755"/>
                <a:gd name="connsiteY486" fmla="*/ 85655 h 361466"/>
                <a:gd name="connsiteX487" fmla="*/ 731139 w 977755"/>
                <a:gd name="connsiteY487" fmla="*/ 63027 h 361466"/>
                <a:gd name="connsiteX488" fmla="*/ 753766 w 977755"/>
                <a:gd name="connsiteY488" fmla="*/ 40400 h 361466"/>
                <a:gd name="connsiteX489" fmla="*/ 832283 w 977755"/>
                <a:gd name="connsiteY489" fmla="*/ 37973 h 361466"/>
                <a:gd name="connsiteX490" fmla="*/ 857337 w 977755"/>
                <a:gd name="connsiteY490" fmla="*/ 63027 h 361466"/>
                <a:gd name="connsiteX491" fmla="*/ 832283 w 977755"/>
                <a:gd name="connsiteY491" fmla="*/ 88153 h 361466"/>
                <a:gd name="connsiteX492" fmla="*/ 807229 w 977755"/>
                <a:gd name="connsiteY492" fmla="*/ 63027 h 361466"/>
                <a:gd name="connsiteX493" fmla="*/ 832283 w 977755"/>
                <a:gd name="connsiteY493" fmla="*/ 37973 h 361466"/>
                <a:gd name="connsiteX494" fmla="*/ 8566 w 977755"/>
                <a:gd name="connsiteY494" fmla="*/ 15275 h 361466"/>
                <a:gd name="connsiteX495" fmla="*/ 15632 w 977755"/>
                <a:gd name="connsiteY495" fmla="*/ 19058 h 361466"/>
                <a:gd name="connsiteX496" fmla="*/ 17060 w 977755"/>
                <a:gd name="connsiteY496" fmla="*/ 23841 h 361466"/>
                <a:gd name="connsiteX497" fmla="*/ 16917 w 977755"/>
                <a:gd name="connsiteY497" fmla="*/ 25554 h 361466"/>
                <a:gd name="connsiteX498" fmla="*/ 15632 w 977755"/>
                <a:gd name="connsiteY498" fmla="*/ 28623 h 361466"/>
                <a:gd name="connsiteX499" fmla="*/ 8566 w 977755"/>
                <a:gd name="connsiteY499" fmla="*/ 32406 h 361466"/>
                <a:gd name="connsiteX500" fmla="*/ 6852 w 977755"/>
                <a:gd name="connsiteY500" fmla="*/ 32192 h 361466"/>
                <a:gd name="connsiteX501" fmla="*/ 2498 w 977755"/>
                <a:gd name="connsiteY501" fmla="*/ 29836 h 361466"/>
                <a:gd name="connsiteX502" fmla="*/ 1428 w 977755"/>
                <a:gd name="connsiteY502" fmla="*/ 28623 h 361466"/>
                <a:gd name="connsiteX503" fmla="*/ 143 w 977755"/>
                <a:gd name="connsiteY503" fmla="*/ 25554 h 361466"/>
                <a:gd name="connsiteX504" fmla="*/ 0 w 977755"/>
                <a:gd name="connsiteY504" fmla="*/ 23841 h 361466"/>
                <a:gd name="connsiteX505" fmla="*/ 143 w 977755"/>
                <a:gd name="connsiteY505" fmla="*/ 22127 h 361466"/>
                <a:gd name="connsiteX506" fmla="*/ 1428 w 977755"/>
                <a:gd name="connsiteY506" fmla="*/ 19058 h 361466"/>
                <a:gd name="connsiteX507" fmla="*/ 2498 w 977755"/>
                <a:gd name="connsiteY507" fmla="*/ 17773 h 361466"/>
                <a:gd name="connsiteX508" fmla="*/ 6852 w 977755"/>
                <a:gd name="connsiteY508" fmla="*/ 15418 h 361466"/>
                <a:gd name="connsiteX509" fmla="*/ 8566 w 977755"/>
                <a:gd name="connsiteY509" fmla="*/ 15275 h 361466"/>
                <a:gd name="connsiteX510" fmla="*/ 87011 w 977755"/>
                <a:gd name="connsiteY510" fmla="*/ 14347 h 361466"/>
                <a:gd name="connsiteX511" fmla="*/ 96505 w 977755"/>
                <a:gd name="connsiteY511" fmla="*/ 23840 h 361466"/>
                <a:gd name="connsiteX512" fmla="*/ 96291 w 977755"/>
                <a:gd name="connsiteY512" fmla="*/ 25768 h 361466"/>
                <a:gd name="connsiteX513" fmla="*/ 87011 w 977755"/>
                <a:gd name="connsiteY513" fmla="*/ 33334 h 361466"/>
                <a:gd name="connsiteX514" fmla="*/ 77732 w 977755"/>
                <a:gd name="connsiteY514" fmla="*/ 25768 h 361466"/>
                <a:gd name="connsiteX515" fmla="*/ 77518 w 977755"/>
                <a:gd name="connsiteY515" fmla="*/ 23840 h 361466"/>
                <a:gd name="connsiteX516" fmla="*/ 87011 w 977755"/>
                <a:gd name="connsiteY516" fmla="*/ 14347 h 361466"/>
                <a:gd name="connsiteX517" fmla="*/ 243832 w 977755"/>
                <a:gd name="connsiteY517" fmla="*/ 12205 h 361466"/>
                <a:gd name="connsiteX518" fmla="*/ 255467 w 977755"/>
                <a:gd name="connsiteY518" fmla="*/ 23840 h 361466"/>
                <a:gd name="connsiteX519" fmla="*/ 255253 w 977755"/>
                <a:gd name="connsiteY519" fmla="*/ 26195 h 361466"/>
                <a:gd name="connsiteX520" fmla="*/ 243832 w 977755"/>
                <a:gd name="connsiteY520" fmla="*/ 35475 h 361466"/>
                <a:gd name="connsiteX521" fmla="*/ 232411 w 977755"/>
                <a:gd name="connsiteY521" fmla="*/ 26195 h 361466"/>
                <a:gd name="connsiteX522" fmla="*/ 232197 w 977755"/>
                <a:gd name="connsiteY522" fmla="*/ 23840 h 361466"/>
                <a:gd name="connsiteX523" fmla="*/ 243832 w 977755"/>
                <a:gd name="connsiteY523" fmla="*/ 12205 h 361466"/>
                <a:gd name="connsiteX524" fmla="*/ 322349 w 977755"/>
                <a:gd name="connsiteY524" fmla="*/ 10921 h 361466"/>
                <a:gd name="connsiteX525" fmla="*/ 329559 w 977755"/>
                <a:gd name="connsiteY525" fmla="*/ 13134 h 361466"/>
                <a:gd name="connsiteX526" fmla="*/ 335198 w 977755"/>
                <a:gd name="connsiteY526" fmla="*/ 23841 h 361466"/>
                <a:gd name="connsiteX527" fmla="*/ 334912 w 977755"/>
                <a:gd name="connsiteY527" fmla="*/ 26410 h 361466"/>
                <a:gd name="connsiteX528" fmla="*/ 329559 w 977755"/>
                <a:gd name="connsiteY528" fmla="*/ 34476 h 361466"/>
                <a:gd name="connsiteX529" fmla="*/ 322349 w 977755"/>
                <a:gd name="connsiteY529" fmla="*/ 36689 h 361466"/>
                <a:gd name="connsiteX530" fmla="*/ 319780 w 977755"/>
                <a:gd name="connsiteY530" fmla="*/ 36404 h 361466"/>
                <a:gd name="connsiteX531" fmla="*/ 309787 w 977755"/>
                <a:gd name="connsiteY531" fmla="*/ 26410 h 361466"/>
                <a:gd name="connsiteX532" fmla="*/ 309501 w 977755"/>
                <a:gd name="connsiteY532" fmla="*/ 23841 h 361466"/>
                <a:gd name="connsiteX533" fmla="*/ 319780 w 977755"/>
                <a:gd name="connsiteY533" fmla="*/ 11207 h 361466"/>
                <a:gd name="connsiteX534" fmla="*/ 322349 w 977755"/>
                <a:gd name="connsiteY534" fmla="*/ 10921 h 361466"/>
                <a:gd name="connsiteX535" fmla="*/ 479098 w 977755"/>
                <a:gd name="connsiteY535" fmla="*/ 7994 h 361466"/>
                <a:gd name="connsiteX536" fmla="*/ 492232 w 977755"/>
                <a:gd name="connsiteY536" fmla="*/ 14989 h 361466"/>
                <a:gd name="connsiteX537" fmla="*/ 494944 w 977755"/>
                <a:gd name="connsiteY537" fmla="*/ 23840 h 361466"/>
                <a:gd name="connsiteX538" fmla="*/ 494659 w 977755"/>
                <a:gd name="connsiteY538" fmla="*/ 27052 h 361466"/>
                <a:gd name="connsiteX539" fmla="*/ 492303 w 977755"/>
                <a:gd name="connsiteY539" fmla="*/ 32691 h 361466"/>
                <a:gd name="connsiteX540" fmla="*/ 479098 w 977755"/>
                <a:gd name="connsiteY540" fmla="*/ 39615 h 361466"/>
                <a:gd name="connsiteX541" fmla="*/ 475886 w 977755"/>
                <a:gd name="connsiteY541" fmla="*/ 39258 h 361466"/>
                <a:gd name="connsiteX542" fmla="*/ 467891 w 977755"/>
                <a:gd name="connsiteY542" fmla="*/ 34975 h 361466"/>
                <a:gd name="connsiteX543" fmla="*/ 465964 w 977755"/>
                <a:gd name="connsiteY543" fmla="*/ 32620 h 361466"/>
                <a:gd name="connsiteX544" fmla="*/ 463608 w 977755"/>
                <a:gd name="connsiteY544" fmla="*/ 26981 h 361466"/>
                <a:gd name="connsiteX545" fmla="*/ 463323 w 977755"/>
                <a:gd name="connsiteY545" fmla="*/ 23769 h 361466"/>
                <a:gd name="connsiteX546" fmla="*/ 463608 w 977755"/>
                <a:gd name="connsiteY546" fmla="*/ 20557 h 361466"/>
                <a:gd name="connsiteX547" fmla="*/ 465964 w 977755"/>
                <a:gd name="connsiteY547" fmla="*/ 14918 h 361466"/>
                <a:gd name="connsiteX548" fmla="*/ 467891 w 977755"/>
                <a:gd name="connsiteY548" fmla="*/ 12562 h 361466"/>
                <a:gd name="connsiteX549" fmla="*/ 475886 w 977755"/>
                <a:gd name="connsiteY549" fmla="*/ 8280 h 361466"/>
                <a:gd name="connsiteX550" fmla="*/ 479098 w 977755"/>
                <a:gd name="connsiteY550" fmla="*/ 7994 h 361466"/>
                <a:gd name="connsiteX551" fmla="*/ 557687 w 977755"/>
                <a:gd name="connsiteY551" fmla="*/ 6352 h 361466"/>
                <a:gd name="connsiteX552" fmla="*/ 575175 w 977755"/>
                <a:gd name="connsiteY552" fmla="*/ 23840 h 361466"/>
                <a:gd name="connsiteX553" fmla="*/ 574818 w 977755"/>
                <a:gd name="connsiteY553" fmla="*/ 27338 h 361466"/>
                <a:gd name="connsiteX554" fmla="*/ 557687 w 977755"/>
                <a:gd name="connsiteY554" fmla="*/ 41328 h 361466"/>
                <a:gd name="connsiteX555" fmla="*/ 540556 w 977755"/>
                <a:gd name="connsiteY555" fmla="*/ 27338 h 361466"/>
                <a:gd name="connsiteX556" fmla="*/ 540199 w 977755"/>
                <a:gd name="connsiteY556" fmla="*/ 23840 h 361466"/>
                <a:gd name="connsiteX557" fmla="*/ 557687 w 977755"/>
                <a:gd name="connsiteY557" fmla="*/ 6352 h 361466"/>
                <a:gd name="connsiteX558" fmla="*/ 714579 w 977755"/>
                <a:gd name="connsiteY558" fmla="*/ 2284 h 361466"/>
                <a:gd name="connsiteX559" fmla="*/ 736064 w 977755"/>
                <a:gd name="connsiteY559" fmla="*/ 23769 h 361466"/>
                <a:gd name="connsiteX560" fmla="*/ 735636 w 977755"/>
                <a:gd name="connsiteY560" fmla="*/ 28123 h 361466"/>
                <a:gd name="connsiteX561" fmla="*/ 714579 w 977755"/>
                <a:gd name="connsiteY561" fmla="*/ 45326 h 361466"/>
                <a:gd name="connsiteX562" fmla="*/ 693522 w 977755"/>
                <a:gd name="connsiteY562" fmla="*/ 28123 h 361466"/>
                <a:gd name="connsiteX563" fmla="*/ 693094 w 977755"/>
                <a:gd name="connsiteY563" fmla="*/ 23769 h 361466"/>
                <a:gd name="connsiteX564" fmla="*/ 714579 w 977755"/>
                <a:gd name="connsiteY564" fmla="*/ 2284 h 361466"/>
                <a:gd name="connsiteX565" fmla="*/ 793025 w 977755"/>
                <a:gd name="connsiteY565" fmla="*/ 0 h 361466"/>
                <a:gd name="connsiteX566" fmla="*/ 806373 w 977755"/>
                <a:gd name="connsiteY566" fmla="*/ 4069 h 361466"/>
                <a:gd name="connsiteX567" fmla="*/ 816865 w 977755"/>
                <a:gd name="connsiteY567" fmla="*/ 23841 h 361466"/>
                <a:gd name="connsiteX568" fmla="*/ 816366 w 977755"/>
                <a:gd name="connsiteY568" fmla="*/ 28623 h 361466"/>
                <a:gd name="connsiteX569" fmla="*/ 806373 w 977755"/>
                <a:gd name="connsiteY569" fmla="*/ 43613 h 361466"/>
                <a:gd name="connsiteX570" fmla="*/ 793025 w 977755"/>
                <a:gd name="connsiteY570" fmla="*/ 47682 h 361466"/>
                <a:gd name="connsiteX571" fmla="*/ 788242 w 977755"/>
                <a:gd name="connsiteY571" fmla="*/ 47182 h 361466"/>
                <a:gd name="connsiteX572" fmla="*/ 769684 w 977755"/>
                <a:gd name="connsiteY572" fmla="*/ 28623 h 361466"/>
                <a:gd name="connsiteX573" fmla="*/ 769184 w 977755"/>
                <a:gd name="connsiteY573" fmla="*/ 23841 h 361466"/>
                <a:gd name="connsiteX574" fmla="*/ 788242 w 977755"/>
                <a:gd name="connsiteY574" fmla="*/ 500 h 361466"/>
                <a:gd name="connsiteX575" fmla="*/ 793025 w 977755"/>
                <a:gd name="connsiteY575" fmla="*/ 0 h 361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Lst>
              <a:rect l="l" t="t" r="r" b="b"/>
              <a:pathLst>
                <a:path w="977755" h="361466">
                  <a:moveTo>
                    <a:pt x="8566" y="329059"/>
                  </a:moveTo>
                  <a:cubicBezTo>
                    <a:pt x="11492" y="329059"/>
                    <a:pt x="14062" y="330558"/>
                    <a:pt x="15632" y="332842"/>
                  </a:cubicBezTo>
                  <a:cubicBezTo>
                    <a:pt x="16489" y="334198"/>
                    <a:pt x="17060" y="335840"/>
                    <a:pt x="17060" y="337625"/>
                  </a:cubicBezTo>
                  <a:cubicBezTo>
                    <a:pt x="17060" y="338838"/>
                    <a:pt x="16846" y="339980"/>
                    <a:pt x="16417" y="340979"/>
                  </a:cubicBezTo>
                  <a:cubicBezTo>
                    <a:pt x="16203" y="341479"/>
                    <a:pt x="15918" y="341979"/>
                    <a:pt x="15632" y="342407"/>
                  </a:cubicBezTo>
                  <a:cubicBezTo>
                    <a:pt x="15347" y="342835"/>
                    <a:pt x="14990" y="343264"/>
                    <a:pt x="14633" y="343620"/>
                  </a:cubicBezTo>
                  <a:cubicBezTo>
                    <a:pt x="13062" y="345191"/>
                    <a:pt x="10921" y="346119"/>
                    <a:pt x="8566" y="346119"/>
                  </a:cubicBezTo>
                  <a:cubicBezTo>
                    <a:pt x="7994" y="346119"/>
                    <a:pt x="7423" y="346119"/>
                    <a:pt x="6852" y="345976"/>
                  </a:cubicBezTo>
                  <a:cubicBezTo>
                    <a:pt x="5139" y="345619"/>
                    <a:pt x="3640" y="344763"/>
                    <a:pt x="2498" y="343620"/>
                  </a:cubicBezTo>
                  <a:cubicBezTo>
                    <a:pt x="2070" y="343192"/>
                    <a:pt x="1713" y="342764"/>
                    <a:pt x="1428" y="342336"/>
                  </a:cubicBezTo>
                  <a:cubicBezTo>
                    <a:pt x="1142" y="341907"/>
                    <a:pt x="857" y="341408"/>
                    <a:pt x="642" y="340908"/>
                  </a:cubicBezTo>
                  <a:cubicBezTo>
                    <a:pt x="428" y="340408"/>
                    <a:pt x="286" y="339909"/>
                    <a:pt x="143" y="339338"/>
                  </a:cubicBezTo>
                  <a:cubicBezTo>
                    <a:pt x="71" y="338767"/>
                    <a:pt x="0" y="338196"/>
                    <a:pt x="0" y="337625"/>
                  </a:cubicBezTo>
                  <a:cubicBezTo>
                    <a:pt x="0" y="336982"/>
                    <a:pt x="71" y="336411"/>
                    <a:pt x="143" y="335911"/>
                  </a:cubicBezTo>
                  <a:cubicBezTo>
                    <a:pt x="357" y="334769"/>
                    <a:pt x="785" y="333770"/>
                    <a:pt x="1428" y="332842"/>
                  </a:cubicBezTo>
                  <a:cubicBezTo>
                    <a:pt x="1784" y="332342"/>
                    <a:pt x="2141" y="331914"/>
                    <a:pt x="2498" y="331557"/>
                  </a:cubicBezTo>
                  <a:cubicBezTo>
                    <a:pt x="3712" y="330344"/>
                    <a:pt x="5211" y="329559"/>
                    <a:pt x="6852" y="329202"/>
                  </a:cubicBezTo>
                  <a:cubicBezTo>
                    <a:pt x="7423" y="329130"/>
                    <a:pt x="7994" y="329059"/>
                    <a:pt x="8566" y="329059"/>
                  </a:cubicBezTo>
                  <a:close/>
                  <a:moveTo>
                    <a:pt x="86939" y="328060"/>
                  </a:moveTo>
                  <a:cubicBezTo>
                    <a:pt x="92222" y="328060"/>
                    <a:pt x="96433" y="332343"/>
                    <a:pt x="96433" y="337554"/>
                  </a:cubicBezTo>
                  <a:cubicBezTo>
                    <a:pt x="96433" y="338910"/>
                    <a:pt x="96219" y="340123"/>
                    <a:pt x="95719" y="341265"/>
                  </a:cubicBezTo>
                  <a:cubicBezTo>
                    <a:pt x="95219" y="342407"/>
                    <a:pt x="94506" y="343407"/>
                    <a:pt x="93578" y="344263"/>
                  </a:cubicBezTo>
                  <a:cubicBezTo>
                    <a:pt x="91865" y="345976"/>
                    <a:pt x="89509" y="347047"/>
                    <a:pt x="86868" y="347047"/>
                  </a:cubicBezTo>
                  <a:cubicBezTo>
                    <a:pt x="84227" y="347047"/>
                    <a:pt x="81872" y="345976"/>
                    <a:pt x="80158" y="344263"/>
                  </a:cubicBezTo>
                  <a:cubicBezTo>
                    <a:pt x="79302" y="343407"/>
                    <a:pt x="78659" y="342407"/>
                    <a:pt x="78160" y="341265"/>
                  </a:cubicBezTo>
                  <a:cubicBezTo>
                    <a:pt x="77732" y="340123"/>
                    <a:pt x="77446" y="338838"/>
                    <a:pt x="77446" y="337554"/>
                  </a:cubicBezTo>
                  <a:cubicBezTo>
                    <a:pt x="77446" y="332271"/>
                    <a:pt x="81729" y="328060"/>
                    <a:pt x="86939" y="328060"/>
                  </a:cubicBezTo>
                  <a:close/>
                  <a:moveTo>
                    <a:pt x="243903" y="325990"/>
                  </a:moveTo>
                  <a:cubicBezTo>
                    <a:pt x="250327" y="325990"/>
                    <a:pt x="255538" y="331201"/>
                    <a:pt x="255538" y="337625"/>
                  </a:cubicBezTo>
                  <a:cubicBezTo>
                    <a:pt x="255538" y="339195"/>
                    <a:pt x="255181" y="340766"/>
                    <a:pt x="254610" y="342122"/>
                  </a:cubicBezTo>
                  <a:cubicBezTo>
                    <a:pt x="253967" y="343478"/>
                    <a:pt x="253182" y="344763"/>
                    <a:pt x="252111" y="345834"/>
                  </a:cubicBezTo>
                  <a:cubicBezTo>
                    <a:pt x="250041" y="347975"/>
                    <a:pt x="247115" y="349260"/>
                    <a:pt x="243903" y="349260"/>
                  </a:cubicBezTo>
                  <a:cubicBezTo>
                    <a:pt x="240691" y="349260"/>
                    <a:pt x="237764" y="347904"/>
                    <a:pt x="235694" y="345834"/>
                  </a:cubicBezTo>
                  <a:cubicBezTo>
                    <a:pt x="234624" y="344763"/>
                    <a:pt x="233767" y="343478"/>
                    <a:pt x="233196" y="342122"/>
                  </a:cubicBezTo>
                  <a:cubicBezTo>
                    <a:pt x="232625" y="340766"/>
                    <a:pt x="232268" y="339195"/>
                    <a:pt x="232268" y="337625"/>
                  </a:cubicBezTo>
                  <a:cubicBezTo>
                    <a:pt x="232268" y="331201"/>
                    <a:pt x="237479" y="325990"/>
                    <a:pt x="243903" y="325990"/>
                  </a:cubicBezTo>
                  <a:close/>
                  <a:moveTo>
                    <a:pt x="322349" y="324705"/>
                  </a:moveTo>
                  <a:cubicBezTo>
                    <a:pt x="324990" y="324705"/>
                    <a:pt x="327489" y="325562"/>
                    <a:pt x="329559" y="326918"/>
                  </a:cubicBezTo>
                  <a:cubicBezTo>
                    <a:pt x="332913" y="329273"/>
                    <a:pt x="335198" y="333199"/>
                    <a:pt x="335198" y="337625"/>
                  </a:cubicBezTo>
                  <a:cubicBezTo>
                    <a:pt x="335198" y="339409"/>
                    <a:pt x="334841" y="341051"/>
                    <a:pt x="334198" y="342621"/>
                  </a:cubicBezTo>
                  <a:cubicBezTo>
                    <a:pt x="333556" y="344120"/>
                    <a:pt x="332557" y="345548"/>
                    <a:pt x="331414" y="346690"/>
                  </a:cubicBezTo>
                  <a:cubicBezTo>
                    <a:pt x="330843" y="347261"/>
                    <a:pt x="330201" y="347832"/>
                    <a:pt x="329559" y="348260"/>
                  </a:cubicBezTo>
                  <a:cubicBezTo>
                    <a:pt x="327489" y="349688"/>
                    <a:pt x="324990" y="350473"/>
                    <a:pt x="322349" y="350473"/>
                  </a:cubicBezTo>
                  <a:cubicBezTo>
                    <a:pt x="321493" y="350473"/>
                    <a:pt x="320636" y="350330"/>
                    <a:pt x="319780" y="350188"/>
                  </a:cubicBezTo>
                  <a:cubicBezTo>
                    <a:pt x="317281" y="349688"/>
                    <a:pt x="314997" y="348403"/>
                    <a:pt x="313284" y="346690"/>
                  </a:cubicBezTo>
                  <a:cubicBezTo>
                    <a:pt x="312071" y="345548"/>
                    <a:pt x="311143" y="344192"/>
                    <a:pt x="310500" y="342621"/>
                  </a:cubicBezTo>
                  <a:cubicBezTo>
                    <a:pt x="309858" y="341122"/>
                    <a:pt x="309501" y="339409"/>
                    <a:pt x="309501" y="337625"/>
                  </a:cubicBezTo>
                  <a:cubicBezTo>
                    <a:pt x="309501" y="331415"/>
                    <a:pt x="313927" y="326204"/>
                    <a:pt x="319780" y="324990"/>
                  </a:cubicBezTo>
                  <a:cubicBezTo>
                    <a:pt x="320565" y="324776"/>
                    <a:pt x="321493" y="324705"/>
                    <a:pt x="322349" y="324705"/>
                  </a:cubicBezTo>
                  <a:close/>
                  <a:moveTo>
                    <a:pt x="479098" y="321707"/>
                  </a:moveTo>
                  <a:cubicBezTo>
                    <a:pt x="484594" y="321707"/>
                    <a:pt x="489376" y="324491"/>
                    <a:pt x="492232" y="328702"/>
                  </a:cubicBezTo>
                  <a:cubicBezTo>
                    <a:pt x="493945" y="331272"/>
                    <a:pt x="494944" y="334270"/>
                    <a:pt x="494944" y="337553"/>
                  </a:cubicBezTo>
                  <a:cubicBezTo>
                    <a:pt x="494944" y="339695"/>
                    <a:pt x="494516" y="341836"/>
                    <a:pt x="493731" y="343692"/>
                  </a:cubicBezTo>
                  <a:cubicBezTo>
                    <a:pt x="493374" y="344691"/>
                    <a:pt x="492874" y="345548"/>
                    <a:pt x="492303" y="346404"/>
                  </a:cubicBezTo>
                  <a:cubicBezTo>
                    <a:pt x="491732" y="347261"/>
                    <a:pt x="491090" y="348046"/>
                    <a:pt x="490304" y="348760"/>
                  </a:cubicBezTo>
                  <a:cubicBezTo>
                    <a:pt x="487449" y="351615"/>
                    <a:pt x="483452" y="353400"/>
                    <a:pt x="479098" y="353400"/>
                  </a:cubicBezTo>
                  <a:cubicBezTo>
                    <a:pt x="477956" y="353400"/>
                    <a:pt x="476885" y="353257"/>
                    <a:pt x="475886" y="353043"/>
                  </a:cubicBezTo>
                  <a:cubicBezTo>
                    <a:pt x="472816" y="352472"/>
                    <a:pt x="470033" y="350901"/>
                    <a:pt x="467891" y="348760"/>
                  </a:cubicBezTo>
                  <a:cubicBezTo>
                    <a:pt x="467177" y="348046"/>
                    <a:pt x="466535" y="347261"/>
                    <a:pt x="465964" y="346404"/>
                  </a:cubicBezTo>
                  <a:cubicBezTo>
                    <a:pt x="465393" y="345548"/>
                    <a:pt x="464965" y="344620"/>
                    <a:pt x="464536" y="343692"/>
                  </a:cubicBezTo>
                  <a:cubicBezTo>
                    <a:pt x="464108" y="342693"/>
                    <a:pt x="463823" y="341693"/>
                    <a:pt x="463608" y="340694"/>
                  </a:cubicBezTo>
                  <a:cubicBezTo>
                    <a:pt x="463466" y="339623"/>
                    <a:pt x="463323" y="338553"/>
                    <a:pt x="463323" y="337482"/>
                  </a:cubicBezTo>
                  <a:cubicBezTo>
                    <a:pt x="463323" y="336340"/>
                    <a:pt x="463394" y="335269"/>
                    <a:pt x="463608" y="334270"/>
                  </a:cubicBezTo>
                  <a:cubicBezTo>
                    <a:pt x="464037" y="332200"/>
                    <a:pt x="464822" y="330344"/>
                    <a:pt x="465964" y="328631"/>
                  </a:cubicBezTo>
                  <a:cubicBezTo>
                    <a:pt x="466535" y="327774"/>
                    <a:pt x="467177" y="326989"/>
                    <a:pt x="467891" y="326275"/>
                  </a:cubicBezTo>
                  <a:cubicBezTo>
                    <a:pt x="470033" y="324134"/>
                    <a:pt x="472816" y="322635"/>
                    <a:pt x="475886" y="321993"/>
                  </a:cubicBezTo>
                  <a:cubicBezTo>
                    <a:pt x="476956" y="321850"/>
                    <a:pt x="478027" y="321707"/>
                    <a:pt x="479098" y="321707"/>
                  </a:cubicBezTo>
                  <a:close/>
                  <a:moveTo>
                    <a:pt x="557687" y="320066"/>
                  </a:moveTo>
                  <a:cubicBezTo>
                    <a:pt x="567323" y="320066"/>
                    <a:pt x="575175" y="327918"/>
                    <a:pt x="575175" y="337554"/>
                  </a:cubicBezTo>
                  <a:cubicBezTo>
                    <a:pt x="575175" y="339981"/>
                    <a:pt x="574675" y="342336"/>
                    <a:pt x="573819" y="344406"/>
                  </a:cubicBezTo>
                  <a:cubicBezTo>
                    <a:pt x="572891" y="346476"/>
                    <a:pt x="571606" y="348404"/>
                    <a:pt x="570178" y="349974"/>
                  </a:cubicBezTo>
                  <a:cubicBezTo>
                    <a:pt x="566966" y="353115"/>
                    <a:pt x="562612" y="355113"/>
                    <a:pt x="557758" y="355113"/>
                  </a:cubicBezTo>
                  <a:cubicBezTo>
                    <a:pt x="552905" y="355113"/>
                    <a:pt x="548479" y="353115"/>
                    <a:pt x="545338" y="349974"/>
                  </a:cubicBezTo>
                  <a:cubicBezTo>
                    <a:pt x="543697" y="348404"/>
                    <a:pt x="542412" y="346476"/>
                    <a:pt x="541555" y="344406"/>
                  </a:cubicBezTo>
                  <a:cubicBezTo>
                    <a:pt x="540699" y="342265"/>
                    <a:pt x="540199" y="339981"/>
                    <a:pt x="540199" y="337554"/>
                  </a:cubicBezTo>
                  <a:cubicBezTo>
                    <a:pt x="540199" y="327918"/>
                    <a:pt x="548051" y="320066"/>
                    <a:pt x="557687" y="320066"/>
                  </a:cubicBezTo>
                  <a:close/>
                  <a:moveTo>
                    <a:pt x="714579" y="316140"/>
                  </a:moveTo>
                  <a:cubicBezTo>
                    <a:pt x="726428" y="316140"/>
                    <a:pt x="736064" y="325776"/>
                    <a:pt x="736064" y="337625"/>
                  </a:cubicBezTo>
                  <a:cubicBezTo>
                    <a:pt x="736064" y="340552"/>
                    <a:pt x="735422" y="343407"/>
                    <a:pt x="734351" y="345977"/>
                  </a:cubicBezTo>
                  <a:cubicBezTo>
                    <a:pt x="733281" y="348546"/>
                    <a:pt x="731710" y="350830"/>
                    <a:pt x="729854" y="352829"/>
                  </a:cubicBezTo>
                  <a:cubicBezTo>
                    <a:pt x="726000" y="356684"/>
                    <a:pt x="720575" y="359111"/>
                    <a:pt x="714651" y="359111"/>
                  </a:cubicBezTo>
                  <a:cubicBezTo>
                    <a:pt x="708726" y="359111"/>
                    <a:pt x="703373" y="356755"/>
                    <a:pt x="699447" y="352829"/>
                  </a:cubicBezTo>
                  <a:cubicBezTo>
                    <a:pt x="697448" y="350902"/>
                    <a:pt x="695878" y="348546"/>
                    <a:pt x="694807" y="345977"/>
                  </a:cubicBezTo>
                  <a:cubicBezTo>
                    <a:pt x="693665" y="343407"/>
                    <a:pt x="693094" y="340623"/>
                    <a:pt x="693094" y="337625"/>
                  </a:cubicBezTo>
                  <a:cubicBezTo>
                    <a:pt x="693094" y="325776"/>
                    <a:pt x="702730" y="316140"/>
                    <a:pt x="714579" y="316140"/>
                  </a:cubicBezTo>
                  <a:close/>
                  <a:moveTo>
                    <a:pt x="793025" y="313784"/>
                  </a:moveTo>
                  <a:cubicBezTo>
                    <a:pt x="797950" y="313784"/>
                    <a:pt x="802590" y="315283"/>
                    <a:pt x="806373" y="317853"/>
                  </a:cubicBezTo>
                  <a:cubicBezTo>
                    <a:pt x="812725" y="322135"/>
                    <a:pt x="816865" y="329416"/>
                    <a:pt x="816865" y="337625"/>
                  </a:cubicBezTo>
                  <a:cubicBezTo>
                    <a:pt x="816865" y="340908"/>
                    <a:pt x="816223" y="344049"/>
                    <a:pt x="815010" y="346904"/>
                  </a:cubicBezTo>
                  <a:cubicBezTo>
                    <a:pt x="813796" y="349759"/>
                    <a:pt x="812012" y="352329"/>
                    <a:pt x="809870" y="354470"/>
                  </a:cubicBezTo>
                  <a:cubicBezTo>
                    <a:pt x="808800" y="355541"/>
                    <a:pt x="807586" y="356469"/>
                    <a:pt x="806373" y="357397"/>
                  </a:cubicBezTo>
                  <a:cubicBezTo>
                    <a:pt x="802518" y="359967"/>
                    <a:pt x="797950" y="361466"/>
                    <a:pt x="793025" y="361466"/>
                  </a:cubicBezTo>
                  <a:cubicBezTo>
                    <a:pt x="791383" y="361466"/>
                    <a:pt x="789813" y="361251"/>
                    <a:pt x="788242" y="360966"/>
                  </a:cubicBezTo>
                  <a:cubicBezTo>
                    <a:pt x="783603" y="360038"/>
                    <a:pt x="779391" y="357682"/>
                    <a:pt x="776179" y="354470"/>
                  </a:cubicBezTo>
                  <a:cubicBezTo>
                    <a:pt x="773966" y="352329"/>
                    <a:pt x="772253" y="349759"/>
                    <a:pt x="771040" y="346904"/>
                  </a:cubicBezTo>
                  <a:cubicBezTo>
                    <a:pt x="769826" y="344049"/>
                    <a:pt x="769184" y="340908"/>
                    <a:pt x="769184" y="337625"/>
                  </a:cubicBezTo>
                  <a:cubicBezTo>
                    <a:pt x="769184" y="326133"/>
                    <a:pt x="777393" y="316496"/>
                    <a:pt x="788242" y="314284"/>
                  </a:cubicBezTo>
                  <a:cubicBezTo>
                    <a:pt x="789741" y="313927"/>
                    <a:pt x="791383" y="313784"/>
                    <a:pt x="793025" y="313784"/>
                  </a:cubicBezTo>
                  <a:close/>
                  <a:moveTo>
                    <a:pt x="47753" y="289372"/>
                  </a:moveTo>
                  <a:cubicBezTo>
                    <a:pt x="52749" y="289372"/>
                    <a:pt x="56747" y="293369"/>
                    <a:pt x="56747" y="298366"/>
                  </a:cubicBezTo>
                  <a:cubicBezTo>
                    <a:pt x="56747" y="303362"/>
                    <a:pt x="52749" y="307360"/>
                    <a:pt x="47753" y="307360"/>
                  </a:cubicBezTo>
                  <a:cubicBezTo>
                    <a:pt x="42756" y="307360"/>
                    <a:pt x="38759" y="303362"/>
                    <a:pt x="38759" y="298366"/>
                  </a:cubicBezTo>
                  <a:cubicBezTo>
                    <a:pt x="38759" y="293369"/>
                    <a:pt x="42756" y="289372"/>
                    <a:pt x="47753" y="289372"/>
                  </a:cubicBezTo>
                  <a:close/>
                  <a:moveTo>
                    <a:pt x="126198" y="288373"/>
                  </a:moveTo>
                  <a:cubicBezTo>
                    <a:pt x="131694" y="288373"/>
                    <a:pt x="136191" y="292870"/>
                    <a:pt x="136191" y="298366"/>
                  </a:cubicBezTo>
                  <a:cubicBezTo>
                    <a:pt x="136191" y="303862"/>
                    <a:pt x="131694" y="308359"/>
                    <a:pt x="126198" y="308359"/>
                  </a:cubicBezTo>
                  <a:cubicBezTo>
                    <a:pt x="120631" y="308359"/>
                    <a:pt x="116205" y="303862"/>
                    <a:pt x="116205" y="298366"/>
                  </a:cubicBezTo>
                  <a:cubicBezTo>
                    <a:pt x="116205" y="292799"/>
                    <a:pt x="120702" y="288373"/>
                    <a:pt x="126198" y="288373"/>
                  </a:cubicBezTo>
                  <a:close/>
                  <a:moveTo>
                    <a:pt x="283162" y="286160"/>
                  </a:moveTo>
                  <a:cubicBezTo>
                    <a:pt x="289872" y="286160"/>
                    <a:pt x="295368" y="291585"/>
                    <a:pt x="295368" y="298366"/>
                  </a:cubicBezTo>
                  <a:cubicBezTo>
                    <a:pt x="295368" y="305147"/>
                    <a:pt x="289872" y="310572"/>
                    <a:pt x="283162" y="310572"/>
                  </a:cubicBezTo>
                  <a:cubicBezTo>
                    <a:pt x="276452" y="310572"/>
                    <a:pt x="270956" y="305147"/>
                    <a:pt x="270956" y="298366"/>
                  </a:cubicBezTo>
                  <a:cubicBezTo>
                    <a:pt x="270956" y="291656"/>
                    <a:pt x="276381" y="286160"/>
                    <a:pt x="283162" y="286160"/>
                  </a:cubicBezTo>
                  <a:close/>
                  <a:moveTo>
                    <a:pt x="361536" y="284804"/>
                  </a:moveTo>
                  <a:cubicBezTo>
                    <a:pt x="369031" y="284804"/>
                    <a:pt x="375098" y="290871"/>
                    <a:pt x="375098" y="298366"/>
                  </a:cubicBezTo>
                  <a:cubicBezTo>
                    <a:pt x="375098" y="305861"/>
                    <a:pt x="369031" y="311928"/>
                    <a:pt x="361536" y="311928"/>
                  </a:cubicBezTo>
                  <a:cubicBezTo>
                    <a:pt x="354041" y="311928"/>
                    <a:pt x="347974" y="305861"/>
                    <a:pt x="347974" y="298366"/>
                  </a:cubicBezTo>
                  <a:cubicBezTo>
                    <a:pt x="347974" y="290871"/>
                    <a:pt x="354041" y="284804"/>
                    <a:pt x="361536" y="284804"/>
                  </a:cubicBezTo>
                  <a:close/>
                  <a:moveTo>
                    <a:pt x="518428" y="281735"/>
                  </a:moveTo>
                  <a:cubicBezTo>
                    <a:pt x="527636" y="281735"/>
                    <a:pt x="535060" y="289158"/>
                    <a:pt x="535060" y="298366"/>
                  </a:cubicBezTo>
                  <a:cubicBezTo>
                    <a:pt x="535060" y="307574"/>
                    <a:pt x="527636" y="314998"/>
                    <a:pt x="518428" y="314998"/>
                  </a:cubicBezTo>
                  <a:cubicBezTo>
                    <a:pt x="509220" y="314998"/>
                    <a:pt x="501797" y="307574"/>
                    <a:pt x="501797" y="298366"/>
                  </a:cubicBezTo>
                  <a:cubicBezTo>
                    <a:pt x="501797" y="289158"/>
                    <a:pt x="509220" y="281735"/>
                    <a:pt x="518428" y="281735"/>
                  </a:cubicBezTo>
                  <a:close/>
                  <a:moveTo>
                    <a:pt x="596946" y="279950"/>
                  </a:moveTo>
                  <a:cubicBezTo>
                    <a:pt x="607082" y="279950"/>
                    <a:pt x="615362" y="288159"/>
                    <a:pt x="615362" y="298366"/>
                  </a:cubicBezTo>
                  <a:cubicBezTo>
                    <a:pt x="615362" y="308573"/>
                    <a:pt x="607082" y="316782"/>
                    <a:pt x="596946" y="316782"/>
                  </a:cubicBezTo>
                  <a:cubicBezTo>
                    <a:pt x="586810" y="316782"/>
                    <a:pt x="578530" y="308573"/>
                    <a:pt x="578530" y="298366"/>
                  </a:cubicBezTo>
                  <a:cubicBezTo>
                    <a:pt x="578530" y="288230"/>
                    <a:pt x="586739" y="279950"/>
                    <a:pt x="596946" y="279950"/>
                  </a:cubicBezTo>
                  <a:close/>
                  <a:moveTo>
                    <a:pt x="753766" y="275739"/>
                  </a:moveTo>
                  <a:cubicBezTo>
                    <a:pt x="766258" y="275739"/>
                    <a:pt x="776394" y="285875"/>
                    <a:pt x="776394" y="298366"/>
                  </a:cubicBezTo>
                  <a:cubicBezTo>
                    <a:pt x="776394" y="310858"/>
                    <a:pt x="766258" y="320994"/>
                    <a:pt x="753766" y="320994"/>
                  </a:cubicBezTo>
                  <a:cubicBezTo>
                    <a:pt x="741275" y="320994"/>
                    <a:pt x="731139" y="310858"/>
                    <a:pt x="731139" y="298366"/>
                  </a:cubicBezTo>
                  <a:cubicBezTo>
                    <a:pt x="731139" y="285875"/>
                    <a:pt x="741275" y="275739"/>
                    <a:pt x="753766" y="275739"/>
                  </a:cubicBezTo>
                  <a:close/>
                  <a:moveTo>
                    <a:pt x="832283" y="273241"/>
                  </a:moveTo>
                  <a:cubicBezTo>
                    <a:pt x="846131" y="273241"/>
                    <a:pt x="857337" y="284519"/>
                    <a:pt x="857337" y="298367"/>
                  </a:cubicBezTo>
                  <a:cubicBezTo>
                    <a:pt x="857337" y="312214"/>
                    <a:pt x="846059" y="323421"/>
                    <a:pt x="832283" y="323421"/>
                  </a:cubicBezTo>
                  <a:cubicBezTo>
                    <a:pt x="818436" y="323421"/>
                    <a:pt x="807229" y="312214"/>
                    <a:pt x="807229" y="298367"/>
                  </a:cubicBezTo>
                  <a:cubicBezTo>
                    <a:pt x="807229" y="284448"/>
                    <a:pt x="818436" y="273241"/>
                    <a:pt x="832283" y="273241"/>
                  </a:cubicBezTo>
                  <a:close/>
                  <a:moveTo>
                    <a:pt x="86939" y="249685"/>
                  </a:moveTo>
                  <a:cubicBezTo>
                    <a:pt x="92222" y="249685"/>
                    <a:pt x="96433" y="253968"/>
                    <a:pt x="96433" y="259179"/>
                  </a:cubicBezTo>
                  <a:cubicBezTo>
                    <a:pt x="96433" y="264389"/>
                    <a:pt x="92222" y="268601"/>
                    <a:pt x="86939" y="268672"/>
                  </a:cubicBezTo>
                  <a:cubicBezTo>
                    <a:pt x="81657" y="268672"/>
                    <a:pt x="77446" y="264389"/>
                    <a:pt x="77446" y="259179"/>
                  </a:cubicBezTo>
                  <a:cubicBezTo>
                    <a:pt x="77446" y="253896"/>
                    <a:pt x="81729" y="249685"/>
                    <a:pt x="86939" y="249685"/>
                  </a:cubicBezTo>
                  <a:close/>
                  <a:moveTo>
                    <a:pt x="165457" y="248686"/>
                  </a:moveTo>
                  <a:cubicBezTo>
                    <a:pt x="169097" y="248686"/>
                    <a:pt x="172309" y="250542"/>
                    <a:pt x="174165" y="253326"/>
                  </a:cubicBezTo>
                  <a:cubicBezTo>
                    <a:pt x="175307" y="254967"/>
                    <a:pt x="175950" y="257037"/>
                    <a:pt x="175950" y="259179"/>
                  </a:cubicBezTo>
                  <a:cubicBezTo>
                    <a:pt x="175950" y="261320"/>
                    <a:pt x="175307" y="263390"/>
                    <a:pt x="174165" y="265032"/>
                  </a:cubicBezTo>
                  <a:cubicBezTo>
                    <a:pt x="172238" y="267816"/>
                    <a:pt x="169026" y="269672"/>
                    <a:pt x="165457" y="269814"/>
                  </a:cubicBezTo>
                  <a:cubicBezTo>
                    <a:pt x="164672" y="269814"/>
                    <a:pt x="164029" y="269743"/>
                    <a:pt x="163315" y="269600"/>
                  </a:cubicBezTo>
                  <a:cubicBezTo>
                    <a:pt x="161317" y="269172"/>
                    <a:pt x="159461" y="268173"/>
                    <a:pt x="158033" y="266745"/>
                  </a:cubicBezTo>
                  <a:cubicBezTo>
                    <a:pt x="157534" y="266245"/>
                    <a:pt x="157105" y="265746"/>
                    <a:pt x="156748" y="265175"/>
                  </a:cubicBezTo>
                  <a:cubicBezTo>
                    <a:pt x="156035" y="264033"/>
                    <a:pt x="155464" y="262748"/>
                    <a:pt x="155178" y="261392"/>
                  </a:cubicBezTo>
                  <a:cubicBezTo>
                    <a:pt x="155035" y="260678"/>
                    <a:pt x="154964" y="259964"/>
                    <a:pt x="154964" y="259250"/>
                  </a:cubicBezTo>
                  <a:cubicBezTo>
                    <a:pt x="154964" y="258465"/>
                    <a:pt x="155035" y="257823"/>
                    <a:pt x="155178" y="257109"/>
                  </a:cubicBezTo>
                  <a:cubicBezTo>
                    <a:pt x="155464" y="255681"/>
                    <a:pt x="155963" y="254468"/>
                    <a:pt x="156748" y="253326"/>
                  </a:cubicBezTo>
                  <a:cubicBezTo>
                    <a:pt x="157105" y="252755"/>
                    <a:pt x="157534" y="252255"/>
                    <a:pt x="158033" y="251755"/>
                  </a:cubicBezTo>
                  <a:cubicBezTo>
                    <a:pt x="159461" y="250328"/>
                    <a:pt x="161245" y="249328"/>
                    <a:pt x="163315" y="248900"/>
                  </a:cubicBezTo>
                  <a:cubicBezTo>
                    <a:pt x="164029" y="248757"/>
                    <a:pt x="164743" y="248686"/>
                    <a:pt x="165457" y="248686"/>
                  </a:cubicBezTo>
                  <a:close/>
                  <a:moveTo>
                    <a:pt x="322349" y="246259"/>
                  </a:moveTo>
                  <a:cubicBezTo>
                    <a:pt x="324990" y="246259"/>
                    <a:pt x="327489" y="247116"/>
                    <a:pt x="329559" y="248472"/>
                  </a:cubicBezTo>
                  <a:cubicBezTo>
                    <a:pt x="332913" y="250827"/>
                    <a:pt x="335198" y="254753"/>
                    <a:pt x="335198" y="259179"/>
                  </a:cubicBezTo>
                  <a:cubicBezTo>
                    <a:pt x="335198" y="263604"/>
                    <a:pt x="332985" y="267530"/>
                    <a:pt x="329559" y="269886"/>
                  </a:cubicBezTo>
                  <a:cubicBezTo>
                    <a:pt x="327489" y="271313"/>
                    <a:pt x="324990" y="272098"/>
                    <a:pt x="322349" y="272098"/>
                  </a:cubicBezTo>
                  <a:cubicBezTo>
                    <a:pt x="321493" y="272098"/>
                    <a:pt x="320636" y="271956"/>
                    <a:pt x="319780" y="271813"/>
                  </a:cubicBezTo>
                  <a:cubicBezTo>
                    <a:pt x="313927" y="270599"/>
                    <a:pt x="309501" y="265389"/>
                    <a:pt x="309501" y="259179"/>
                  </a:cubicBezTo>
                  <a:cubicBezTo>
                    <a:pt x="309501" y="252969"/>
                    <a:pt x="313927" y="247758"/>
                    <a:pt x="319780" y="246545"/>
                  </a:cubicBezTo>
                  <a:cubicBezTo>
                    <a:pt x="320565" y="246330"/>
                    <a:pt x="321493" y="246259"/>
                    <a:pt x="322349" y="246259"/>
                  </a:cubicBezTo>
                  <a:close/>
                  <a:moveTo>
                    <a:pt x="400795" y="244903"/>
                  </a:moveTo>
                  <a:cubicBezTo>
                    <a:pt x="408718" y="244903"/>
                    <a:pt x="415071" y="251327"/>
                    <a:pt x="415071" y="259179"/>
                  </a:cubicBezTo>
                  <a:cubicBezTo>
                    <a:pt x="415071" y="267031"/>
                    <a:pt x="408647" y="273455"/>
                    <a:pt x="400795" y="273455"/>
                  </a:cubicBezTo>
                  <a:cubicBezTo>
                    <a:pt x="392943" y="273455"/>
                    <a:pt x="386519" y="267031"/>
                    <a:pt x="386519" y="259179"/>
                  </a:cubicBezTo>
                  <a:cubicBezTo>
                    <a:pt x="386519" y="251256"/>
                    <a:pt x="392943" y="244903"/>
                    <a:pt x="400795" y="244903"/>
                  </a:cubicBezTo>
                  <a:close/>
                  <a:moveTo>
                    <a:pt x="557687" y="241691"/>
                  </a:moveTo>
                  <a:cubicBezTo>
                    <a:pt x="567323" y="241691"/>
                    <a:pt x="575175" y="249543"/>
                    <a:pt x="575175" y="259179"/>
                  </a:cubicBezTo>
                  <a:cubicBezTo>
                    <a:pt x="575175" y="268815"/>
                    <a:pt x="567323" y="276667"/>
                    <a:pt x="557687" y="276667"/>
                  </a:cubicBezTo>
                  <a:cubicBezTo>
                    <a:pt x="548051" y="276667"/>
                    <a:pt x="540199" y="268815"/>
                    <a:pt x="540199" y="259179"/>
                  </a:cubicBezTo>
                  <a:cubicBezTo>
                    <a:pt x="540199" y="249543"/>
                    <a:pt x="548051" y="241691"/>
                    <a:pt x="557687" y="241691"/>
                  </a:cubicBezTo>
                  <a:close/>
                  <a:moveTo>
                    <a:pt x="636061" y="239764"/>
                  </a:moveTo>
                  <a:cubicBezTo>
                    <a:pt x="642771" y="239764"/>
                    <a:pt x="648695" y="243190"/>
                    <a:pt x="652193" y="248330"/>
                  </a:cubicBezTo>
                  <a:cubicBezTo>
                    <a:pt x="654263" y="251399"/>
                    <a:pt x="655476" y="255182"/>
                    <a:pt x="655476" y="259179"/>
                  </a:cubicBezTo>
                  <a:cubicBezTo>
                    <a:pt x="655476" y="263177"/>
                    <a:pt x="654263" y="266960"/>
                    <a:pt x="652193" y="270029"/>
                  </a:cubicBezTo>
                  <a:cubicBezTo>
                    <a:pt x="648695" y="275168"/>
                    <a:pt x="642842" y="278594"/>
                    <a:pt x="636061" y="278594"/>
                  </a:cubicBezTo>
                  <a:cubicBezTo>
                    <a:pt x="634705" y="278594"/>
                    <a:pt x="633420" y="278452"/>
                    <a:pt x="632135" y="278166"/>
                  </a:cubicBezTo>
                  <a:cubicBezTo>
                    <a:pt x="628352" y="277381"/>
                    <a:pt x="624997" y="275525"/>
                    <a:pt x="622356" y="272884"/>
                  </a:cubicBezTo>
                  <a:cubicBezTo>
                    <a:pt x="621500" y="272028"/>
                    <a:pt x="620715" y="271028"/>
                    <a:pt x="620001" y="270029"/>
                  </a:cubicBezTo>
                  <a:cubicBezTo>
                    <a:pt x="618573" y="267959"/>
                    <a:pt x="617574" y="265603"/>
                    <a:pt x="617074" y="263105"/>
                  </a:cubicBezTo>
                  <a:cubicBezTo>
                    <a:pt x="616789" y="261820"/>
                    <a:pt x="616646" y="260535"/>
                    <a:pt x="616646" y="259179"/>
                  </a:cubicBezTo>
                  <a:cubicBezTo>
                    <a:pt x="616646" y="257823"/>
                    <a:pt x="616789" y="256538"/>
                    <a:pt x="617074" y="255253"/>
                  </a:cubicBezTo>
                  <a:cubicBezTo>
                    <a:pt x="617574" y="252755"/>
                    <a:pt x="618573" y="250400"/>
                    <a:pt x="620001" y="248330"/>
                  </a:cubicBezTo>
                  <a:cubicBezTo>
                    <a:pt x="620715" y="247330"/>
                    <a:pt x="621500" y="246331"/>
                    <a:pt x="622356" y="245474"/>
                  </a:cubicBezTo>
                  <a:cubicBezTo>
                    <a:pt x="624926" y="242833"/>
                    <a:pt x="628352" y="240977"/>
                    <a:pt x="632135" y="240192"/>
                  </a:cubicBezTo>
                  <a:cubicBezTo>
                    <a:pt x="633420" y="239907"/>
                    <a:pt x="634705" y="239764"/>
                    <a:pt x="636061" y="239764"/>
                  </a:cubicBezTo>
                  <a:close/>
                  <a:moveTo>
                    <a:pt x="793025" y="235338"/>
                  </a:moveTo>
                  <a:cubicBezTo>
                    <a:pt x="797950" y="235338"/>
                    <a:pt x="802590" y="236837"/>
                    <a:pt x="806373" y="239407"/>
                  </a:cubicBezTo>
                  <a:cubicBezTo>
                    <a:pt x="812725" y="243689"/>
                    <a:pt x="816865" y="250970"/>
                    <a:pt x="816865" y="259179"/>
                  </a:cubicBezTo>
                  <a:cubicBezTo>
                    <a:pt x="816865" y="267387"/>
                    <a:pt x="812654" y="274597"/>
                    <a:pt x="806373" y="278951"/>
                  </a:cubicBezTo>
                  <a:cubicBezTo>
                    <a:pt x="802518" y="281521"/>
                    <a:pt x="797950" y="283020"/>
                    <a:pt x="793025" y="283020"/>
                  </a:cubicBezTo>
                  <a:cubicBezTo>
                    <a:pt x="791383" y="283020"/>
                    <a:pt x="789813" y="282805"/>
                    <a:pt x="788242" y="282520"/>
                  </a:cubicBezTo>
                  <a:cubicBezTo>
                    <a:pt x="777321" y="280307"/>
                    <a:pt x="769184" y="270671"/>
                    <a:pt x="769184" y="259179"/>
                  </a:cubicBezTo>
                  <a:cubicBezTo>
                    <a:pt x="769184" y="247687"/>
                    <a:pt x="777393" y="238050"/>
                    <a:pt x="788242" y="235838"/>
                  </a:cubicBezTo>
                  <a:cubicBezTo>
                    <a:pt x="789741" y="235481"/>
                    <a:pt x="791383" y="235338"/>
                    <a:pt x="793025" y="235338"/>
                  </a:cubicBezTo>
                  <a:close/>
                  <a:moveTo>
                    <a:pt x="871470" y="232768"/>
                  </a:moveTo>
                  <a:cubicBezTo>
                    <a:pt x="886032" y="232768"/>
                    <a:pt x="897881" y="244617"/>
                    <a:pt x="897881" y="259178"/>
                  </a:cubicBezTo>
                  <a:cubicBezTo>
                    <a:pt x="897881" y="273740"/>
                    <a:pt x="886032" y="285589"/>
                    <a:pt x="871470" y="285589"/>
                  </a:cubicBezTo>
                  <a:cubicBezTo>
                    <a:pt x="856909" y="285589"/>
                    <a:pt x="845060" y="273740"/>
                    <a:pt x="845060" y="259178"/>
                  </a:cubicBezTo>
                  <a:cubicBezTo>
                    <a:pt x="845060" y="244617"/>
                    <a:pt x="856909" y="232768"/>
                    <a:pt x="871470" y="232768"/>
                  </a:cubicBezTo>
                  <a:close/>
                  <a:moveTo>
                    <a:pt x="126198" y="209927"/>
                  </a:moveTo>
                  <a:cubicBezTo>
                    <a:pt x="131694" y="209927"/>
                    <a:pt x="136191" y="214424"/>
                    <a:pt x="136191" y="219920"/>
                  </a:cubicBezTo>
                  <a:cubicBezTo>
                    <a:pt x="136191" y="225416"/>
                    <a:pt x="131694" y="229913"/>
                    <a:pt x="126198" y="229913"/>
                  </a:cubicBezTo>
                  <a:cubicBezTo>
                    <a:pt x="120631" y="229913"/>
                    <a:pt x="116205" y="225416"/>
                    <a:pt x="116205" y="219920"/>
                  </a:cubicBezTo>
                  <a:cubicBezTo>
                    <a:pt x="116205" y="214353"/>
                    <a:pt x="120702" y="209927"/>
                    <a:pt x="126198" y="209927"/>
                  </a:cubicBezTo>
                  <a:close/>
                  <a:moveTo>
                    <a:pt x="204644" y="208856"/>
                  </a:moveTo>
                  <a:cubicBezTo>
                    <a:pt x="210782" y="208856"/>
                    <a:pt x="215708" y="213853"/>
                    <a:pt x="215708" y="219920"/>
                  </a:cubicBezTo>
                  <a:cubicBezTo>
                    <a:pt x="215708" y="226058"/>
                    <a:pt x="210782" y="230984"/>
                    <a:pt x="204644" y="230984"/>
                  </a:cubicBezTo>
                  <a:cubicBezTo>
                    <a:pt x="198505" y="230984"/>
                    <a:pt x="193580" y="225987"/>
                    <a:pt x="193580" y="219920"/>
                  </a:cubicBezTo>
                  <a:cubicBezTo>
                    <a:pt x="193580" y="213781"/>
                    <a:pt x="198577" y="208856"/>
                    <a:pt x="204644" y="208856"/>
                  </a:cubicBezTo>
                  <a:close/>
                  <a:moveTo>
                    <a:pt x="361536" y="206358"/>
                  </a:moveTo>
                  <a:cubicBezTo>
                    <a:pt x="369031" y="206358"/>
                    <a:pt x="375098" y="212425"/>
                    <a:pt x="375098" y="219920"/>
                  </a:cubicBezTo>
                  <a:cubicBezTo>
                    <a:pt x="375098" y="227415"/>
                    <a:pt x="369031" y="233482"/>
                    <a:pt x="361536" y="233482"/>
                  </a:cubicBezTo>
                  <a:cubicBezTo>
                    <a:pt x="354041" y="233482"/>
                    <a:pt x="347974" y="227415"/>
                    <a:pt x="347974" y="219920"/>
                  </a:cubicBezTo>
                  <a:cubicBezTo>
                    <a:pt x="347974" y="212425"/>
                    <a:pt x="354041" y="206358"/>
                    <a:pt x="361536" y="206358"/>
                  </a:cubicBezTo>
                  <a:close/>
                  <a:moveTo>
                    <a:pt x="440054" y="204930"/>
                  </a:moveTo>
                  <a:cubicBezTo>
                    <a:pt x="448334" y="204930"/>
                    <a:pt x="455043" y="211640"/>
                    <a:pt x="455043" y="219920"/>
                  </a:cubicBezTo>
                  <a:cubicBezTo>
                    <a:pt x="455043" y="228200"/>
                    <a:pt x="448262" y="234981"/>
                    <a:pt x="440054" y="234909"/>
                  </a:cubicBezTo>
                  <a:cubicBezTo>
                    <a:pt x="431774" y="234909"/>
                    <a:pt x="425064" y="228200"/>
                    <a:pt x="425064" y="219920"/>
                  </a:cubicBezTo>
                  <a:cubicBezTo>
                    <a:pt x="425064" y="211640"/>
                    <a:pt x="431774" y="204930"/>
                    <a:pt x="440054" y="204930"/>
                  </a:cubicBezTo>
                  <a:close/>
                  <a:moveTo>
                    <a:pt x="596946" y="201504"/>
                  </a:moveTo>
                  <a:cubicBezTo>
                    <a:pt x="607082" y="201504"/>
                    <a:pt x="615362" y="209713"/>
                    <a:pt x="615362" y="219920"/>
                  </a:cubicBezTo>
                  <a:cubicBezTo>
                    <a:pt x="615362" y="230127"/>
                    <a:pt x="607082" y="238407"/>
                    <a:pt x="596946" y="238336"/>
                  </a:cubicBezTo>
                  <a:cubicBezTo>
                    <a:pt x="586810" y="238336"/>
                    <a:pt x="578530" y="230127"/>
                    <a:pt x="578530" y="219920"/>
                  </a:cubicBezTo>
                  <a:cubicBezTo>
                    <a:pt x="578530" y="209784"/>
                    <a:pt x="586739" y="201504"/>
                    <a:pt x="596946" y="201504"/>
                  </a:cubicBezTo>
                  <a:close/>
                  <a:moveTo>
                    <a:pt x="675321" y="199506"/>
                  </a:moveTo>
                  <a:cubicBezTo>
                    <a:pt x="686598" y="199506"/>
                    <a:pt x="695735" y="208643"/>
                    <a:pt x="695735" y="219921"/>
                  </a:cubicBezTo>
                  <a:cubicBezTo>
                    <a:pt x="695735" y="231199"/>
                    <a:pt x="686598" y="240407"/>
                    <a:pt x="675321" y="240335"/>
                  </a:cubicBezTo>
                  <a:cubicBezTo>
                    <a:pt x="664043" y="240335"/>
                    <a:pt x="654906" y="231199"/>
                    <a:pt x="654906" y="219921"/>
                  </a:cubicBezTo>
                  <a:cubicBezTo>
                    <a:pt x="654906" y="208643"/>
                    <a:pt x="664043" y="199506"/>
                    <a:pt x="675321" y="199506"/>
                  </a:cubicBezTo>
                  <a:close/>
                  <a:moveTo>
                    <a:pt x="832283" y="194866"/>
                  </a:moveTo>
                  <a:cubicBezTo>
                    <a:pt x="846131" y="194866"/>
                    <a:pt x="857337" y="206073"/>
                    <a:pt x="857337" y="219920"/>
                  </a:cubicBezTo>
                  <a:cubicBezTo>
                    <a:pt x="857337" y="233768"/>
                    <a:pt x="846059" y="245046"/>
                    <a:pt x="832283" y="245046"/>
                  </a:cubicBezTo>
                  <a:cubicBezTo>
                    <a:pt x="818436" y="245046"/>
                    <a:pt x="807229" y="233768"/>
                    <a:pt x="807229" y="219920"/>
                  </a:cubicBezTo>
                  <a:cubicBezTo>
                    <a:pt x="807229" y="206073"/>
                    <a:pt x="818436" y="194866"/>
                    <a:pt x="832283" y="194866"/>
                  </a:cubicBezTo>
                  <a:close/>
                  <a:moveTo>
                    <a:pt x="165529" y="170240"/>
                  </a:moveTo>
                  <a:cubicBezTo>
                    <a:pt x="169169" y="170240"/>
                    <a:pt x="172381" y="172096"/>
                    <a:pt x="174237" y="174880"/>
                  </a:cubicBezTo>
                  <a:cubicBezTo>
                    <a:pt x="175379" y="176521"/>
                    <a:pt x="176022" y="178591"/>
                    <a:pt x="176022" y="180733"/>
                  </a:cubicBezTo>
                  <a:cubicBezTo>
                    <a:pt x="176022" y="182160"/>
                    <a:pt x="175665" y="183517"/>
                    <a:pt x="175165" y="184801"/>
                  </a:cubicBezTo>
                  <a:cubicBezTo>
                    <a:pt x="174879" y="185444"/>
                    <a:pt x="174523" y="186015"/>
                    <a:pt x="174166" y="186586"/>
                  </a:cubicBezTo>
                  <a:cubicBezTo>
                    <a:pt x="173737" y="187157"/>
                    <a:pt x="173309" y="187657"/>
                    <a:pt x="173024" y="188299"/>
                  </a:cubicBezTo>
                  <a:cubicBezTo>
                    <a:pt x="171096" y="190226"/>
                    <a:pt x="168527" y="191368"/>
                    <a:pt x="165600" y="191368"/>
                  </a:cubicBezTo>
                  <a:cubicBezTo>
                    <a:pt x="164815" y="191368"/>
                    <a:pt x="164173" y="191297"/>
                    <a:pt x="163459" y="191154"/>
                  </a:cubicBezTo>
                  <a:cubicBezTo>
                    <a:pt x="161460" y="190726"/>
                    <a:pt x="159604" y="189727"/>
                    <a:pt x="158177" y="188299"/>
                  </a:cubicBezTo>
                  <a:cubicBezTo>
                    <a:pt x="157677" y="187799"/>
                    <a:pt x="157249" y="187300"/>
                    <a:pt x="156892" y="186729"/>
                  </a:cubicBezTo>
                  <a:cubicBezTo>
                    <a:pt x="156464" y="186158"/>
                    <a:pt x="156178" y="185587"/>
                    <a:pt x="155893" y="184944"/>
                  </a:cubicBezTo>
                  <a:cubicBezTo>
                    <a:pt x="155607" y="184302"/>
                    <a:pt x="155393" y="183659"/>
                    <a:pt x="155250" y="182946"/>
                  </a:cubicBezTo>
                  <a:cubicBezTo>
                    <a:pt x="155107" y="182232"/>
                    <a:pt x="155036" y="181518"/>
                    <a:pt x="155036" y="180804"/>
                  </a:cubicBezTo>
                  <a:cubicBezTo>
                    <a:pt x="155036" y="180019"/>
                    <a:pt x="155107" y="179377"/>
                    <a:pt x="155250" y="178663"/>
                  </a:cubicBezTo>
                  <a:cubicBezTo>
                    <a:pt x="155536" y="177235"/>
                    <a:pt x="156035" y="176022"/>
                    <a:pt x="156820" y="174880"/>
                  </a:cubicBezTo>
                  <a:cubicBezTo>
                    <a:pt x="157177" y="174309"/>
                    <a:pt x="157606" y="173809"/>
                    <a:pt x="158105" y="173309"/>
                  </a:cubicBezTo>
                  <a:cubicBezTo>
                    <a:pt x="159533" y="171882"/>
                    <a:pt x="161317" y="170882"/>
                    <a:pt x="163387" y="170454"/>
                  </a:cubicBezTo>
                  <a:cubicBezTo>
                    <a:pt x="164101" y="170311"/>
                    <a:pt x="164815" y="170240"/>
                    <a:pt x="165529" y="170240"/>
                  </a:cubicBezTo>
                  <a:close/>
                  <a:moveTo>
                    <a:pt x="243903" y="169098"/>
                  </a:moveTo>
                  <a:cubicBezTo>
                    <a:pt x="250327" y="169098"/>
                    <a:pt x="255538" y="174309"/>
                    <a:pt x="255538" y="180733"/>
                  </a:cubicBezTo>
                  <a:cubicBezTo>
                    <a:pt x="255538" y="182303"/>
                    <a:pt x="255181" y="183874"/>
                    <a:pt x="254610" y="185230"/>
                  </a:cubicBezTo>
                  <a:cubicBezTo>
                    <a:pt x="253967" y="186657"/>
                    <a:pt x="253182" y="187871"/>
                    <a:pt x="252111" y="188942"/>
                  </a:cubicBezTo>
                  <a:cubicBezTo>
                    <a:pt x="250041" y="191083"/>
                    <a:pt x="247115" y="192368"/>
                    <a:pt x="243903" y="192368"/>
                  </a:cubicBezTo>
                  <a:cubicBezTo>
                    <a:pt x="240691" y="192368"/>
                    <a:pt x="237764" y="191012"/>
                    <a:pt x="235694" y="188942"/>
                  </a:cubicBezTo>
                  <a:cubicBezTo>
                    <a:pt x="234624" y="187871"/>
                    <a:pt x="233767" y="186586"/>
                    <a:pt x="233196" y="185230"/>
                  </a:cubicBezTo>
                  <a:cubicBezTo>
                    <a:pt x="232625" y="183874"/>
                    <a:pt x="232268" y="182303"/>
                    <a:pt x="232268" y="180733"/>
                  </a:cubicBezTo>
                  <a:cubicBezTo>
                    <a:pt x="232268" y="174309"/>
                    <a:pt x="237479" y="169098"/>
                    <a:pt x="243903" y="169098"/>
                  </a:cubicBezTo>
                  <a:close/>
                  <a:moveTo>
                    <a:pt x="400795" y="166385"/>
                  </a:moveTo>
                  <a:cubicBezTo>
                    <a:pt x="408718" y="166385"/>
                    <a:pt x="415071" y="172809"/>
                    <a:pt x="415071" y="180661"/>
                  </a:cubicBezTo>
                  <a:cubicBezTo>
                    <a:pt x="415071" y="182660"/>
                    <a:pt x="414642" y="184515"/>
                    <a:pt x="413929" y="186229"/>
                  </a:cubicBezTo>
                  <a:cubicBezTo>
                    <a:pt x="413215" y="187942"/>
                    <a:pt x="412144" y="189512"/>
                    <a:pt x="410859" y="190797"/>
                  </a:cubicBezTo>
                  <a:cubicBezTo>
                    <a:pt x="408290" y="193438"/>
                    <a:pt x="404721" y="195008"/>
                    <a:pt x="400795" y="195008"/>
                  </a:cubicBezTo>
                  <a:cubicBezTo>
                    <a:pt x="396869" y="195008"/>
                    <a:pt x="393300" y="193366"/>
                    <a:pt x="390730" y="190797"/>
                  </a:cubicBezTo>
                  <a:cubicBezTo>
                    <a:pt x="389446" y="189441"/>
                    <a:pt x="388375" y="187942"/>
                    <a:pt x="387661" y="186229"/>
                  </a:cubicBezTo>
                  <a:cubicBezTo>
                    <a:pt x="386947" y="184515"/>
                    <a:pt x="386519" y="182660"/>
                    <a:pt x="386519" y="180661"/>
                  </a:cubicBezTo>
                  <a:cubicBezTo>
                    <a:pt x="386519" y="172738"/>
                    <a:pt x="392943" y="166385"/>
                    <a:pt x="400795" y="166385"/>
                  </a:cubicBezTo>
                  <a:close/>
                  <a:moveTo>
                    <a:pt x="479098" y="164815"/>
                  </a:moveTo>
                  <a:cubicBezTo>
                    <a:pt x="484594" y="164815"/>
                    <a:pt x="489376" y="167599"/>
                    <a:pt x="492232" y="171810"/>
                  </a:cubicBezTo>
                  <a:cubicBezTo>
                    <a:pt x="493945" y="174380"/>
                    <a:pt x="494944" y="177378"/>
                    <a:pt x="494944" y="180661"/>
                  </a:cubicBezTo>
                  <a:cubicBezTo>
                    <a:pt x="494944" y="182803"/>
                    <a:pt x="494516" y="184873"/>
                    <a:pt x="493731" y="186800"/>
                  </a:cubicBezTo>
                  <a:cubicBezTo>
                    <a:pt x="493374" y="187799"/>
                    <a:pt x="492874" y="188656"/>
                    <a:pt x="492303" y="189512"/>
                  </a:cubicBezTo>
                  <a:cubicBezTo>
                    <a:pt x="491732" y="190369"/>
                    <a:pt x="491090" y="191154"/>
                    <a:pt x="490304" y="191939"/>
                  </a:cubicBezTo>
                  <a:cubicBezTo>
                    <a:pt x="487449" y="194794"/>
                    <a:pt x="483452" y="196579"/>
                    <a:pt x="479098" y="196579"/>
                  </a:cubicBezTo>
                  <a:cubicBezTo>
                    <a:pt x="477956" y="196579"/>
                    <a:pt x="476885" y="196436"/>
                    <a:pt x="475886" y="196222"/>
                  </a:cubicBezTo>
                  <a:cubicBezTo>
                    <a:pt x="472816" y="195651"/>
                    <a:pt x="470033" y="194081"/>
                    <a:pt x="467891" y="191939"/>
                  </a:cubicBezTo>
                  <a:cubicBezTo>
                    <a:pt x="467177" y="191225"/>
                    <a:pt x="466535" y="190440"/>
                    <a:pt x="465964" y="189584"/>
                  </a:cubicBezTo>
                  <a:cubicBezTo>
                    <a:pt x="465393" y="188727"/>
                    <a:pt x="464965" y="187799"/>
                    <a:pt x="464536" y="186871"/>
                  </a:cubicBezTo>
                  <a:cubicBezTo>
                    <a:pt x="464108" y="185872"/>
                    <a:pt x="463823" y="184873"/>
                    <a:pt x="463608" y="183873"/>
                  </a:cubicBezTo>
                  <a:cubicBezTo>
                    <a:pt x="463466" y="182803"/>
                    <a:pt x="463323" y="181732"/>
                    <a:pt x="463323" y="180661"/>
                  </a:cubicBezTo>
                  <a:cubicBezTo>
                    <a:pt x="463323" y="179519"/>
                    <a:pt x="463394" y="178449"/>
                    <a:pt x="463608" y="177449"/>
                  </a:cubicBezTo>
                  <a:cubicBezTo>
                    <a:pt x="464037" y="175379"/>
                    <a:pt x="464822" y="173523"/>
                    <a:pt x="465964" y="171810"/>
                  </a:cubicBezTo>
                  <a:cubicBezTo>
                    <a:pt x="466535" y="170954"/>
                    <a:pt x="467177" y="170168"/>
                    <a:pt x="467891" y="169455"/>
                  </a:cubicBezTo>
                  <a:cubicBezTo>
                    <a:pt x="470033" y="167313"/>
                    <a:pt x="472816" y="165814"/>
                    <a:pt x="475886" y="165172"/>
                  </a:cubicBezTo>
                  <a:cubicBezTo>
                    <a:pt x="476956" y="164958"/>
                    <a:pt x="478027" y="164815"/>
                    <a:pt x="479098" y="164815"/>
                  </a:cubicBezTo>
                  <a:close/>
                  <a:moveTo>
                    <a:pt x="636061" y="161317"/>
                  </a:moveTo>
                  <a:cubicBezTo>
                    <a:pt x="642771" y="161317"/>
                    <a:pt x="648695" y="164743"/>
                    <a:pt x="652193" y="169883"/>
                  </a:cubicBezTo>
                  <a:cubicBezTo>
                    <a:pt x="654263" y="172952"/>
                    <a:pt x="655476" y="176735"/>
                    <a:pt x="655476" y="180732"/>
                  </a:cubicBezTo>
                  <a:cubicBezTo>
                    <a:pt x="655476" y="183445"/>
                    <a:pt x="654977" y="185943"/>
                    <a:pt x="653977" y="188298"/>
                  </a:cubicBezTo>
                  <a:cubicBezTo>
                    <a:pt x="653478" y="189441"/>
                    <a:pt x="652907" y="190583"/>
                    <a:pt x="652193" y="191582"/>
                  </a:cubicBezTo>
                  <a:cubicBezTo>
                    <a:pt x="651479" y="192581"/>
                    <a:pt x="650694" y="193581"/>
                    <a:pt x="649766" y="194437"/>
                  </a:cubicBezTo>
                  <a:cubicBezTo>
                    <a:pt x="646268" y="198006"/>
                    <a:pt x="641415" y="200148"/>
                    <a:pt x="636061" y="200148"/>
                  </a:cubicBezTo>
                  <a:cubicBezTo>
                    <a:pt x="634705" y="200148"/>
                    <a:pt x="633420" y="200005"/>
                    <a:pt x="632135" y="199719"/>
                  </a:cubicBezTo>
                  <a:cubicBezTo>
                    <a:pt x="628352" y="198934"/>
                    <a:pt x="624997" y="197078"/>
                    <a:pt x="622356" y="194437"/>
                  </a:cubicBezTo>
                  <a:cubicBezTo>
                    <a:pt x="621500" y="193581"/>
                    <a:pt x="620715" y="192581"/>
                    <a:pt x="620001" y="191582"/>
                  </a:cubicBezTo>
                  <a:cubicBezTo>
                    <a:pt x="619287" y="190583"/>
                    <a:pt x="618716" y="189441"/>
                    <a:pt x="618216" y="188298"/>
                  </a:cubicBezTo>
                  <a:cubicBezTo>
                    <a:pt x="617717" y="187156"/>
                    <a:pt x="617360" y="185943"/>
                    <a:pt x="617074" y="184658"/>
                  </a:cubicBezTo>
                  <a:cubicBezTo>
                    <a:pt x="616789" y="183373"/>
                    <a:pt x="616646" y="182088"/>
                    <a:pt x="616646" y="180732"/>
                  </a:cubicBezTo>
                  <a:cubicBezTo>
                    <a:pt x="616646" y="179376"/>
                    <a:pt x="616789" y="178091"/>
                    <a:pt x="617074" y="176806"/>
                  </a:cubicBezTo>
                  <a:cubicBezTo>
                    <a:pt x="617574" y="174308"/>
                    <a:pt x="618573" y="171953"/>
                    <a:pt x="620001" y="169883"/>
                  </a:cubicBezTo>
                  <a:cubicBezTo>
                    <a:pt x="620715" y="168883"/>
                    <a:pt x="621500" y="167884"/>
                    <a:pt x="622356" y="167027"/>
                  </a:cubicBezTo>
                  <a:cubicBezTo>
                    <a:pt x="624926" y="164386"/>
                    <a:pt x="628352" y="162530"/>
                    <a:pt x="632135" y="161745"/>
                  </a:cubicBezTo>
                  <a:cubicBezTo>
                    <a:pt x="633420" y="161460"/>
                    <a:pt x="634705" y="161317"/>
                    <a:pt x="636061" y="161317"/>
                  </a:cubicBezTo>
                  <a:close/>
                  <a:moveTo>
                    <a:pt x="714579" y="159247"/>
                  </a:moveTo>
                  <a:cubicBezTo>
                    <a:pt x="726428" y="159247"/>
                    <a:pt x="736064" y="168883"/>
                    <a:pt x="736064" y="180732"/>
                  </a:cubicBezTo>
                  <a:cubicBezTo>
                    <a:pt x="736064" y="183659"/>
                    <a:pt x="735422" y="186514"/>
                    <a:pt x="734351" y="189084"/>
                  </a:cubicBezTo>
                  <a:cubicBezTo>
                    <a:pt x="733281" y="191653"/>
                    <a:pt x="731710" y="193937"/>
                    <a:pt x="729854" y="195936"/>
                  </a:cubicBezTo>
                  <a:cubicBezTo>
                    <a:pt x="726000" y="199791"/>
                    <a:pt x="720575" y="202218"/>
                    <a:pt x="714651" y="202218"/>
                  </a:cubicBezTo>
                  <a:cubicBezTo>
                    <a:pt x="708726" y="202218"/>
                    <a:pt x="703373" y="199862"/>
                    <a:pt x="699447" y="195936"/>
                  </a:cubicBezTo>
                  <a:cubicBezTo>
                    <a:pt x="697448" y="194009"/>
                    <a:pt x="695878" y="191653"/>
                    <a:pt x="694807" y="189084"/>
                  </a:cubicBezTo>
                  <a:cubicBezTo>
                    <a:pt x="693665" y="186514"/>
                    <a:pt x="693094" y="183730"/>
                    <a:pt x="693094" y="180732"/>
                  </a:cubicBezTo>
                  <a:cubicBezTo>
                    <a:pt x="693094" y="168883"/>
                    <a:pt x="702730" y="159247"/>
                    <a:pt x="714579" y="159247"/>
                  </a:cubicBezTo>
                  <a:close/>
                  <a:moveTo>
                    <a:pt x="871470" y="154322"/>
                  </a:moveTo>
                  <a:cubicBezTo>
                    <a:pt x="886032" y="154322"/>
                    <a:pt x="897881" y="166171"/>
                    <a:pt x="897881" y="180732"/>
                  </a:cubicBezTo>
                  <a:cubicBezTo>
                    <a:pt x="897881" y="184373"/>
                    <a:pt x="897167" y="187870"/>
                    <a:pt x="895811" y="191011"/>
                  </a:cubicBezTo>
                  <a:cubicBezTo>
                    <a:pt x="894455" y="194152"/>
                    <a:pt x="892527" y="197007"/>
                    <a:pt x="890172" y="199434"/>
                  </a:cubicBezTo>
                  <a:cubicBezTo>
                    <a:pt x="885389" y="204216"/>
                    <a:pt x="878751" y="207143"/>
                    <a:pt x="871470" y="207143"/>
                  </a:cubicBezTo>
                  <a:cubicBezTo>
                    <a:pt x="864118" y="207143"/>
                    <a:pt x="857551" y="204216"/>
                    <a:pt x="852769" y="199434"/>
                  </a:cubicBezTo>
                  <a:cubicBezTo>
                    <a:pt x="850413" y="197007"/>
                    <a:pt x="848486" y="194152"/>
                    <a:pt x="847130" y="191011"/>
                  </a:cubicBezTo>
                  <a:cubicBezTo>
                    <a:pt x="845774" y="187870"/>
                    <a:pt x="845060" y="184373"/>
                    <a:pt x="845060" y="180732"/>
                  </a:cubicBezTo>
                  <a:cubicBezTo>
                    <a:pt x="845060" y="166171"/>
                    <a:pt x="856909" y="154322"/>
                    <a:pt x="871470" y="154322"/>
                  </a:cubicBezTo>
                  <a:close/>
                  <a:moveTo>
                    <a:pt x="126198" y="131481"/>
                  </a:moveTo>
                  <a:cubicBezTo>
                    <a:pt x="131694" y="131481"/>
                    <a:pt x="136191" y="135978"/>
                    <a:pt x="136191" y="141474"/>
                  </a:cubicBezTo>
                  <a:cubicBezTo>
                    <a:pt x="136191" y="146970"/>
                    <a:pt x="131694" y="151467"/>
                    <a:pt x="126198" y="151467"/>
                  </a:cubicBezTo>
                  <a:cubicBezTo>
                    <a:pt x="120631" y="151467"/>
                    <a:pt x="116205" y="146970"/>
                    <a:pt x="116205" y="141474"/>
                  </a:cubicBezTo>
                  <a:cubicBezTo>
                    <a:pt x="116205" y="135907"/>
                    <a:pt x="120702" y="131481"/>
                    <a:pt x="126198" y="131481"/>
                  </a:cubicBezTo>
                  <a:close/>
                  <a:moveTo>
                    <a:pt x="204644" y="130410"/>
                  </a:moveTo>
                  <a:cubicBezTo>
                    <a:pt x="210782" y="130410"/>
                    <a:pt x="215708" y="135407"/>
                    <a:pt x="215708" y="141474"/>
                  </a:cubicBezTo>
                  <a:cubicBezTo>
                    <a:pt x="215708" y="147612"/>
                    <a:pt x="210782" y="152538"/>
                    <a:pt x="204644" y="152538"/>
                  </a:cubicBezTo>
                  <a:cubicBezTo>
                    <a:pt x="198505" y="152538"/>
                    <a:pt x="193580" y="147541"/>
                    <a:pt x="193580" y="141474"/>
                  </a:cubicBezTo>
                  <a:cubicBezTo>
                    <a:pt x="193580" y="135335"/>
                    <a:pt x="198577" y="130410"/>
                    <a:pt x="204644" y="130410"/>
                  </a:cubicBezTo>
                  <a:close/>
                  <a:moveTo>
                    <a:pt x="361536" y="127912"/>
                  </a:moveTo>
                  <a:cubicBezTo>
                    <a:pt x="369031" y="127912"/>
                    <a:pt x="375098" y="133979"/>
                    <a:pt x="375098" y="141474"/>
                  </a:cubicBezTo>
                  <a:cubicBezTo>
                    <a:pt x="375098" y="148969"/>
                    <a:pt x="369031" y="155036"/>
                    <a:pt x="361536" y="155036"/>
                  </a:cubicBezTo>
                  <a:cubicBezTo>
                    <a:pt x="354041" y="155036"/>
                    <a:pt x="347974" y="148969"/>
                    <a:pt x="347974" y="141474"/>
                  </a:cubicBezTo>
                  <a:cubicBezTo>
                    <a:pt x="347974" y="133979"/>
                    <a:pt x="354041" y="127912"/>
                    <a:pt x="361536" y="127912"/>
                  </a:cubicBezTo>
                  <a:close/>
                  <a:moveTo>
                    <a:pt x="440054" y="126484"/>
                  </a:moveTo>
                  <a:cubicBezTo>
                    <a:pt x="448334" y="126484"/>
                    <a:pt x="455043" y="133194"/>
                    <a:pt x="455043" y="141474"/>
                  </a:cubicBezTo>
                  <a:cubicBezTo>
                    <a:pt x="455043" y="149754"/>
                    <a:pt x="448262" y="156535"/>
                    <a:pt x="440054" y="156463"/>
                  </a:cubicBezTo>
                  <a:cubicBezTo>
                    <a:pt x="431774" y="156463"/>
                    <a:pt x="425064" y="149754"/>
                    <a:pt x="425064" y="141474"/>
                  </a:cubicBezTo>
                  <a:cubicBezTo>
                    <a:pt x="425064" y="133194"/>
                    <a:pt x="431774" y="126484"/>
                    <a:pt x="440054" y="126484"/>
                  </a:cubicBezTo>
                  <a:close/>
                  <a:moveTo>
                    <a:pt x="596946" y="123058"/>
                  </a:moveTo>
                  <a:cubicBezTo>
                    <a:pt x="607082" y="123058"/>
                    <a:pt x="615362" y="131267"/>
                    <a:pt x="615362" y="141474"/>
                  </a:cubicBezTo>
                  <a:cubicBezTo>
                    <a:pt x="615362" y="151681"/>
                    <a:pt x="607082" y="159890"/>
                    <a:pt x="596946" y="159890"/>
                  </a:cubicBezTo>
                  <a:cubicBezTo>
                    <a:pt x="586810" y="159890"/>
                    <a:pt x="578530" y="151681"/>
                    <a:pt x="578530" y="141474"/>
                  </a:cubicBezTo>
                  <a:cubicBezTo>
                    <a:pt x="578530" y="131338"/>
                    <a:pt x="586739" y="123058"/>
                    <a:pt x="596946" y="123058"/>
                  </a:cubicBezTo>
                  <a:close/>
                  <a:moveTo>
                    <a:pt x="675321" y="121059"/>
                  </a:moveTo>
                  <a:cubicBezTo>
                    <a:pt x="686598" y="121059"/>
                    <a:pt x="695735" y="130196"/>
                    <a:pt x="695735" y="141474"/>
                  </a:cubicBezTo>
                  <a:cubicBezTo>
                    <a:pt x="695735" y="152752"/>
                    <a:pt x="686598" y="161888"/>
                    <a:pt x="675321" y="161888"/>
                  </a:cubicBezTo>
                  <a:cubicBezTo>
                    <a:pt x="664043" y="161888"/>
                    <a:pt x="654906" y="152752"/>
                    <a:pt x="654906" y="141474"/>
                  </a:cubicBezTo>
                  <a:cubicBezTo>
                    <a:pt x="654906" y="130196"/>
                    <a:pt x="664043" y="121059"/>
                    <a:pt x="675321" y="121059"/>
                  </a:cubicBezTo>
                  <a:close/>
                  <a:moveTo>
                    <a:pt x="832283" y="116348"/>
                  </a:moveTo>
                  <a:cubicBezTo>
                    <a:pt x="846131" y="116348"/>
                    <a:pt x="857337" y="127626"/>
                    <a:pt x="857337" y="141474"/>
                  </a:cubicBezTo>
                  <a:cubicBezTo>
                    <a:pt x="857337" y="155321"/>
                    <a:pt x="846059" y="166599"/>
                    <a:pt x="832283" y="166528"/>
                  </a:cubicBezTo>
                  <a:cubicBezTo>
                    <a:pt x="818436" y="166528"/>
                    <a:pt x="807229" y="155321"/>
                    <a:pt x="807229" y="141474"/>
                  </a:cubicBezTo>
                  <a:cubicBezTo>
                    <a:pt x="807229" y="127555"/>
                    <a:pt x="818436" y="116348"/>
                    <a:pt x="832283" y="116348"/>
                  </a:cubicBezTo>
                  <a:close/>
                  <a:moveTo>
                    <a:pt x="910730" y="113636"/>
                  </a:moveTo>
                  <a:cubicBezTo>
                    <a:pt x="926076" y="113636"/>
                    <a:pt x="938496" y="126127"/>
                    <a:pt x="938496" y="141474"/>
                  </a:cubicBezTo>
                  <a:lnTo>
                    <a:pt x="930397" y="161004"/>
                  </a:lnTo>
                  <a:lnTo>
                    <a:pt x="949989" y="152895"/>
                  </a:lnTo>
                  <a:cubicBezTo>
                    <a:pt x="965335" y="152895"/>
                    <a:pt x="977755" y="165315"/>
                    <a:pt x="977755" y="180662"/>
                  </a:cubicBezTo>
                  <a:cubicBezTo>
                    <a:pt x="977755" y="184516"/>
                    <a:pt x="976970" y="188157"/>
                    <a:pt x="975542" y="191511"/>
                  </a:cubicBezTo>
                  <a:cubicBezTo>
                    <a:pt x="974115" y="194866"/>
                    <a:pt x="972045" y="197864"/>
                    <a:pt x="969618" y="200362"/>
                  </a:cubicBezTo>
                  <a:cubicBezTo>
                    <a:pt x="964621" y="205359"/>
                    <a:pt x="957698" y="208500"/>
                    <a:pt x="949989" y="208500"/>
                  </a:cubicBezTo>
                  <a:lnTo>
                    <a:pt x="930410" y="200383"/>
                  </a:lnTo>
                  <a:lnTo>
                    <a:pt x="938496" y="219920"/>
                  </a:lnTo>
                  <a:cubicBezTo>
                    <a:pt x="938496" y="235266"/>
                    <a:pt x="926005" y="247758"/>
                    <a:pt x="910730" y="247758"/>
                  </a:cubicBezTo>
                  <a:cubicBezTo>
                    <a:pt x="895383" y="247758"/>
                    <a:pt x="882963" y="235266"/>
                    <a:pt x="882963" y="219920"/>
                  </a:cubicBezTo>
                  <a:cubicBezTo>
                    <a:pt x="882963" y="204573"/>
                    <a:pt x="895383" y="192153"/>
                    <a:pt x="910730" y="192153"/>
                  </a:cubicBezTo>
                  <a:lnTo>
                    <a:pt x="930281" y="200246"/>
                  </a:lnTo>
                  <a:lnTo>
                    <a:pt x="924435" y="191511"/>
                  </a:lnTo>
                  <a:cubicBezTo>
                    <a:pt x="923007" y="188157"/>
                    <a:pt x="922222" y="184516"/>
                    <a:pt x="922222" y="180662"/>
                  </a:cubicBezTo>
                  <a:lnTo>
                    <a:pt x="930295" y="161159"/>
                  </a:lnTo>
                  <a:lnTo>
                    <a:pt x="910730" y="169241"/>
                  </a:lnTo>
                  <a:cubicBezTo>
                    <a:pt x="895383" y="169241"/>
                    <a:pt x="882963" y="156821"/>
                    <a:pt x="882963" y="141474"/>
                  </a:cubicBezTo>
                  <a:cubicBezTo>
                    <a:pt x="882963" y="126056"/>
                    <a:pt x="895383" y="113636"/>
                    <a:pt x="910730" y="113636"/>
                  </a:cubicBezTo>
                  <a:close/>
                  <a:moveTo>
                    <a:pt x="86939" y="92793"/>
                  </a:moveTo>
                  <a:cubicBezTo>
                    <a:pt x="92222" y="92793"/>
                    <a:pt x="96433" y="97076"/>
                    <a:pt x="96433" y="102286"/>
                  </a:cubicBezTo>
                  <a:cubicBezTo>
                    <a:pt x="96433" y="107497"/>
                    <a:pt x="92222" y="111709"/>
                    <a:pt x="86939" y="111780"/>
                  </a:cubicBezTo>
                  <a:cubicBezTo>
                    <a:pt x="81657" y="111780"/>
                    <a:pt x="77446" y="107497"/>
                    <a:pt x="77446" y="102286"/>
                  </a:cubicBezTo>
                  <a:cubicBezTo>
                    <a:pt x="77446" y="97004"/>
                    <a:pt x="81729" y="92793"/>
                    <a:pt x="86939" y="92793"/>
                  </a:cubicBezTo>
                  <a:close/>
                  <a:moveTo>
                    <a:pt x="165457" y="91794"/>
                  </a:moveTo>
                  <a:cubicBezTo>
                    <a:pt x="169097" y="91794"/>
                    <a:pt x="172309" y="93650"/>
                    <a:pt x="174165" y="96434"/>
                  </a:cubicBezTo>
                  <a:cubicBezTo>
                    <a:pt x="175307" y="98075"/>
                    <a:pt x="175950" y="100145"/>
                    <a:pt x="175950" y="102287"/>
                  </a:cubicBezTo>
                  <a:cubicBezTo>
                    <a:pt x="175950" y="104428"/>
                    <a:pt x="175307" y="106498"/>
                    <a:pt x="174165" y="108140"/>
                  </a:cubicBezTo>
                  <a:cubicBezTo>
                    <a:pt x="172238" y="110924"/>
                    <a:pt x="169026" y="112780"/>
                    <a:pt x="165457" y="112922"/>
                  </a:cubicBezTo>
                  <a:cubicBezTo>
                    <a:pt x="164672" y="112922"/>
                    <a:pt x="164029" y="112851"/>
                    <a:pt x="163315" y="112708"/>
                  </a:cubicBezTo>
                  <a:cubicBezTo>
                    <a:pt x="161317" y="112280"/>
                    <a:pt x="159461" y="111281"/>
                    <a:pt x="158033" y="109853"/>
                  </a:cubicBezTo>
                  <a:cubicBezTo>
                    <a:pt x="157534" y="109353"/>
                    <a:pt x="157105" y="108854"/>
                    <a:pt x="156748" y="108283"/>
                  </a:cubicBezTo>
                  <a:cubicBezTo>
                    <a:pt x="156035" y="107141"/>
                    <a:pt x="155464" y="105856"/>
                    <a:pt x="155178" y="104500"/>
                  </a:cubicBezTo>
                  <a:cubicBezTo>
                    <a:pt x="155035" y="103786"/>
                    <a:pt x="154964" y="103072"/>
                    <a:pt x="154964" y="102358"/>
                  </a:cubicBezTo>
                  <a:cubicBezTo>
                    <a:pt x="154964" y="101573"/>
                    <a:pt x="155035" y="100931"/>
                    <a:pt x="155178" y="100217"/>
                  </a:cubicBezTo>
                  <a:cubicBezTo>
                    <a:pt x="155464" y="98789"/>
                    <a:pt x="155963" y="97576"/>
                    <a:pt x="156748" y="96434"/>
                  </a:cubicBezTo>
                  <a:cubicBezTo>
                    <a:pt x="157105" y="95863"/>
                    <a:pt x="157534" y="95363"/>
                    <a:pt x="158033" y="94863"/>
                  </a:cubicBezTo>
                  <a:cubicBezTo>
                    <a:pt x="159461" y="93436"/>
                    <a:pt x="161245" y="92436"/>
                    <a:pt x="163315" y="92008"/>
                  </a:cubicBezTo>
                  <a:cubicBezTo>
                    <a:pt x="164029" y="91865"/>
                    <a:pt x="164743" y="91794"/>
                    <a:pt x="165457" y="91794"/>
                  </a:cubicBezTo>
                  <a:close/>
                  <a:moveTo>
                    <a:pt x="322349" y="89367"/>
                  </a:moveTo>
                  <a:cubicBezTo>
                    <a:pt x="324990" y="89367"/>
                    <a:pt x="327489" y="90224"/>
                    <a:pt x="329559" y="91580"/>
                  </a:cubicBezTo>
                  <a:cubicBezTo>
                    <a:pt x="332913" y="93935"/>
                    <a:pt x="335198" y="97861"/>
                    <a:pt x="335198" y="102287"/>
                  </a:cubicBezTo>
                  <a:cubicBezTo>
                    <a:pt x="335198" y="106712"/>
                    <a:pt x="332985" y="110638"/>
                    <a:pt x="329559" y="112994"/>
                  </a:cubicBezTo>
                  <a:cubicBezTo>
                    <a:pt x="327489" y="114421"/>
                    <a:pt x="324990" y="115206"/>
                    <a:pt x="322349" y="115206"/>
                  </a:cubicBezTo>
                  <a:cubicBezTo>
                    <a:pt x="321493" y="115206"/>
                    <a:pt x="320636" y="115064"/>
                    <a:pt x="319780" y="114921"/>
                  </a:cubicBezTo>
                  <a:cubicBezTo>
                    <a:pt x="313927" y="113707"/>
                    <a:pt x="309501" y="108497"/>
                    <a:pt x="309501" y="102287"/>
                  </a:cubicBezTo>
                  <a:cubicBezTo>
                    <a:pt x="309501" y="96077"/>
                    <a:pt x="313927" y="90866"/>
                    <a:pt x="319780" y="89653"/>
                  </a:cubicBezTo>
                  <a:cubicBezTo>
                    <a:pt x="320565" y="89438"/>
                    <a:pt x="321493" y="89367"/>
                    <a:pt x="322349" y="89367"/>
                  </a:cubicBezTo>
                  <a:close/>
                  <a:moveTo>
                    <a:pt x="400795" y="88011"/>
                  </a:moveTo>
                  <a:cubicBezTo>
                    <a:pt x="408718" y="88011"/>
                    <a:pt x="415071" y="94435"/>
                    <a:pt x="415071" y="102287"/>
                  </a:cubicBezTo>
                  <a:cubicBezTo>
                    <a:pt x="415071" y="110139"/>
                    <a:pt x="408647" y="116563"/>
                    <a:pt x="400795" y="116563"/>
                  </a:cubicBezTo>
                  <a:cubicBezTo>
                    <a:pt x="392943" y="116563"/>
                    <a:pt x="386519" y="110139"/>
                    <a:pt x="386519" y="102287"/>
                  </a:cubicBezTo>
                  <a:cubicBezTo>
                    <a:pt x="386519" y="94364"/>
                    <a:pt x="392943" y="88011"/>
                    <a:pt x="400795" y="88011"/>
                  </a:cubicBezTo>
                  <a:close/>
                  <a:moveTo>
                    <a:pt x="557687" y="84798"/>
                  </a:moveTo>
                  <a:cubicBezTo>
                    <a:pt x="567323" y="84798"/>
                    <a:pt x="575175" y="92650"/>
                    <a:pt x="575175" y="102286"/>
                  </a:cubicBezTo>
                  <a:cubicBezTo>
                    <a:pt x="575175" y="111922"/>
                    <a:pt x="567323" y="119774"/>
                    <a:pt x="557687" y="119774"/>
                  </a:cubicBezTo>
                  <a:cubicBezTo>
                    <a:pt x="548051" y="119774"/>
                    <a:pt x="540199" y="111922"/>
                    <a:pt x="540199" y="102286"/>
                  </a:cubicBezTo>
                  <a:cubicBezTo>
                    <a:pt x="540199" y="92650"/>
                    <a:pt x="548051" y="84798"/>
                    <a:pt x="557687" y="84798"/>
                  </a:cubicBezTo>
                  <a:close/>
                  <a:moveTo>
                    <a:pt x="636061" y="82871"/>
                  </a:moveTo>
                  <a:cubicBezTo>
                    <a:pt x="642771" y="82871"/>
                    <a:pt x="648695" y="86297"/>
                    <a:pt x="652193" y="91437"/>
                  </a:cubicBezTo>
                  <a:cubicBezTo>
                    <a:pt x="654263" y="94506"/>
                    <a:pt x="655476" y="98289"/>
                    <a:pt x="655476" y="102286"/>
                  </a:cubicBezTo>
                  <a:cubicBezTo>
                    <a:pt x="655476" y="106284"/>
                    <a:pt x="654263" y="110067"/>
                    <a:pt x="652193" y="113136"/>
                  </a:cubicBezTo>
                  <a:cubicBezTo>
                    <a:pt x="648695" y="118275"/>
                    <a:pt x="642842" y="121702"/>
                    <a:pt x="636061" y="121702"/>
                  </a:cubicBezTo>
                  <a:cubicBezTo>
                    <a:pt x="634705" y="121702"/>
                    <a:pt x="633420" y="121559"/>
                    <a:pt x="632135" y="121273"/>
                  </a:cubicBezTo>
                  <a:cubicBezTo>
                    <a:pt x="628352" y="120488"/>
                    <a:pt x="624997" y="118632"/>
                    <a:pt x="622356" y="115991"/>
                  </a:cubicBezTo>
                  <a:cubicBezTo>
                    <a:pt x="621500" y="115135"/>
                    <a:pt x="620715" y="114135"/>
                    <a:pt x="620001" y="113136"/>
                  </a:cubicBezTo>
                  <a:cubicBezTo>
                    <a:pt x="618573" y="111066"/>
                    <a:pt x="617574" y="108710"/>
                    <a:pt x="617074" y="106212"/>
                  </a:cubicBezTo>
                  <a:cubicBezTo>
                    <a:pt x="616789" y="104927"/>
                    <a:pt x="616646" y="103642"/>
                    <a:pt x="616646" y="102286"/>
                  </a:cubicBezTo>
                  <a:cubicBezTo>
                    <a:pt x="616646" y="100930"/>
                    <a:pt x="616789" y="99645"/>
                    <a:pt x="617074" y="98360"/>
                  </a:cubicBezTo>
                  <a:cubicBezTo>
                    <a:pt x="617574" y="95862"/>
                    <a:pt x="618573" y="93507"/>
                    <a:pt x="620001" y="91437"/>
                  </a:cubicBezTo>
                  <a:cubicBezTo>
                    <a:pt x="620715" y="90437"/>
                    <a:pt x="621500" y="89438"/>
                    <a:pt x="622356" y="88581"/>
                  </a:cubicBezTo>
                  <a:cubicBezTo>
                    <a:pt x="624926" y="85940"/>
                    <a:pt x="628352" y="84084"/>
                    <a:pt x="632135" y="83299"/>
                  </a:cubicBezTo>
                  <a:cubicBezTo>
                    <a:pt x="633420" y="83014"/>
                    <a:pt x="634705" y="82871"/>
                    <a:pt x="636061" y="82871"/>
                  </a:cubicBezTo>
                  <a:close/>
                  <a:moveTo>
                    <a:pt x="793025" y="78446"/>
                  </a:moveTo>
                  <a:cubicBezTo>
                    <a:pt x="797950" y="78446"/>
                    <a:pt x="802590" y="79945"/>
                    <a:pt x="806373" y="82515"/>
                  </a:cubicBezTo>
                  <a:cubicBezTo>
                    <a:pt x="812725" y="86797"/>
                    <a:pt x="816865" y="94078"/>
                    <a:pt x="816865" y="102287"/>
                  </a:cubicBezTo>
                  <a:cubicBezTo>
                    <a:pt x="816865" y="110495"/>
                    <a:pt x="812654" y="117776"/>
                    <a:pt x="806373" y="122059"/>
                  </a:cubicBezTo>
                  <a:cubicBezTo>
                    <a:pt x="802518" y="124629"/>
                    <a:pt x="797950" y="126128"/>
                    <a:pt x="793025" y="126128"/>
                  </a:cubicBezTo>
                  <a:cubicBezTo>
                    <a:pt x="791383" y="126128"/>
                    <a:pt x="789813" y="125913"/>
                    <a:pt x="788242" y="125628"/>
                  </a:cubicBezTo>
                  <a:cubicBezTo>
                    <a:pt x="777321" y="123415"/>
                    <a:pt x="769184" y="113779"/>
                    <a:pt x="769184" y="102287"/>
                  </a:cubicBezTo>
                  <a:cubicBezTo>
                    <a:pt x="769184" y="90795"/>
                    <a:pt x="777393" y="81158"/>
                    <a:pt x="788242" y="78946"/>
                  </a:cubicBezTo>
                  <a:cubicBezTo>
                    <a:pt x="789741" y="78589"/>
                    <a:pt x="791383" y="78446"/>
                    <a:pt x="793025" y="78446"/>
                  </a:cubicBezTo>
                  <a:close/>
                  <a:moveTo>
                    <a:pt x="871470" y="75876"/>
                  </a:moveTo>
                  <a:cubicBezTo>
                    <a:pt x="886032" y="75876"/>
                    <a:pt x="897881" y="87725"/>
                    <a:pt x="897881" y="102286"/>
                  </a:cubicBezTo>
                  <a:cubicBezTo>
                    <a:pt x="897881" y="116848"/>
                    <a:pt x="886032" y="128697"/>
                    <a:pt x="871470" y="128697"/>
                  </a:cubicBezTo>
                  <a:cubicBezTo>
                    <a:pt x="856909" y="128697"/>
                    <a:pt x="845060" y="116848"/>
                    <a:pt x="845060" y="102286"/>
                  </a:cubicBezTo>
                  <a:cubicBezTo>
                    <a:pt x="845060" y="87725"/>
                    <a:pt x="856909" y="75876"/>
                    <a:pt x="871470" y="75876"/>
                  </a:cubicBezTo>
                  <a:close/>
                  <a:moveTo>
                    <a:pt x="47753" y="54034"/>
                  </a:moveTo>
                  <a:cubicBezTo>
                    <a:pt x="52749" y="54034"/>
                    <a:pt x="56747" y="58031"/>
                    <a:pt x="56747" y="63028"/>
                  </a:cubicBezTo>
                  <a:cubicBezTo>
                    <a:pt x="56747" y="68024"/>
                    <a:pt x="52749" y="72022"/>
                    <a:pt x="47753" y="72022"/>
                  </a:cubicBezTo>
                  <a:cubicBezTo>
                    <a:pt x="42756" y="72022"/>
                    <a:pt x="38759" y="68024"/>
                    <a:pt x="38759" y="63028"/>
                  </a:cubicBezTo>
                  <a:cubicBezTo>
                    <a:pt x="38759" y="58031"/>
                    <a:pt x="42756" y="54034"/>
                    <a:pt x="47753" y="54034"/>
                  </a:cubicBezTo>
                  <a:close/>
                  <a:moveTo>
                    <a:pt x="126198" y="53035"/>
                  </a:moveTo>
                  <a:cubicBezTo>
                    <a:pt x="131694" y="53035"/>
                    <a:pt x="136191" y="57532"/>
                    <a:pt x="136191" y="63028"/>
                  </a:cubicBezTo>
                  <a:cubicBezTo>
                    <a:pt x="136191" y="68524"/>
                    <a:pt x="131694" y="73021"/>
                    <a:pt x="126198" y="73021"/>
                  </a:cubicBezTo>
                  <a:cubicBezTo>
                    <a:pt x="120631" y="73021"/>
                    <a:pt x="116205" y="68524"/>
                    <a:pt x="116205" y="63028"/>
                  </a:cubicBezTo>
                  <a:cubicBezTo>
                    <a:pt x="116205" y="57461"/>
                    <a:pt x="120702" y="53035"/>
                    <a:pt x="126198" y="53035"/>
                  </a:cubicBezTo>
                  <a:close/>
                  <a:moveTo>
                    <a:pt x="283162" y="50822"/>
                  </a:moveTo>
                  <a:cubicBezTo>
                    <a:pt x="289872" y="50822"/>
                    <a:pt x="295368" y="56247"/>
                    <a:pt x="295368" y="63028"/>
                  </a:cubicBezTo>
                  <a:cubicBezTo>
                    <a:pt x="295368" y="69809"/>
                    <a:pt x="289872" y="75305"/>
                    <a:pt x="283162" y="75234"/>
                  </a:cubicBezTo>
                  <a:cubicBezTo>
                    <a:pt x="276452" y="75234"/>
                    <a:pt x="270956" y="69809"/>
                    <a:pt x="270956" y="63028"/>
                  </a:cubicBezTo>
                  <a:cubicBezTo>
                    <a:pt x="270956" y="56318"/>
                    <a:pt x="276381" y="50822"/>
                    <a:pt x="283162" y="50822"/>
                  </a:cubicBezTo>
                  <a:close/>
                  <a:moveTo>
                    <a:pt x="361536" y="49466"/>
                  </a:moveTo>
                  <a:cubicBezTo>
                    <a:pt x="369031" y="49466"/>
                    <a:pt x="375098" y="55533"/>
                    <a:pt x="375098" y="63028"/>
                  </a:cubicBezTo>
                  <a:cubicBezTo>
                    <a:pt x="375098" y="70523"/>
                    <a:pt x="369031" y="76590"/>
                    <a:pt x="361536" y="76590"/>
                  </a:cubicBezTo>
                  <a:cubicBezTo>
                    <a:pt x="354041" y="76590"/>
                    <a:pt x="347974" y="70523"/>
                    <a:pt x="347974" y="63028"/>
                  </a:cubicBezTo>
                  <a:cubicBezTo>
                    <a:pt x="347974" y="55533"/>
                    <a:pt x="354041" y="49466"/>
                    <a:pt x="361536" y="49466"/>
                  </a:cubicBezTo>
                  <a:close/>
                  <a:moveTo>
                    <a:pt x="518428" y="46396"/>
                  </a:moveTo>
                  <a:cubicBezTo>
                    <a:pt x="527636" y="46396"/>
                    <a:pt x="535060" y="53819"/>
                    <a:pt x="535060" y="63027"/>
                  </a:cubicBezTo>
                  <a:cubicBezTo>
                    <a:pt x="535060" y="72235"/>
                    <a:pt x="527636" y="79730"/>
                    <a:pt x="518428" y="79659"/>
                  </a:cubicBezTo>
                  <a:cubicBezTo>
                    <a:pt x="509220" y="79659"/>
                    <a:pt x="501797" y="72235"/>
                    <a:pt x="501797" y="63027"/>
                  </a:cubicBezTo>
                  <a:cubicBezTo>
                    <a:pt x="501797" y="53819"/>
                    <a:pt x="509220" y="46396"/>
                    <a:pt x="518428" y="46396"/>
                  </a:cubicBezTo>
                  <a:close/>
                  <a:moveTo>
                    <a:pt x="596946" y="44612"/>
                  </a:moveTo>
                  <a:cubicBezTo>
                    <a:pt x="607082" y="44612"/>
                    <a:pt x="615362" y="52821"/>
                    <a:pt x="615362" y="63028"/>
                  </a:cubicBezTo>
                  <a:cubicBezTo>
                    <a:pt x="615362" y="73235"/>
                    <a:pt x="607082" y="81515"/>
                    <a:pt x="596946" y="81444"/>
                  </a:cubicBezTo>
                  <a:cubicBezTo>
                    <a:pt x="586810" y="81444"/>
                    <a:pt x="578530" y="73235"/>
                    <a:pt x="578530" y="63028"/>
                  </a:cubicBezTo>
                  <a:cubicBezTo>
                    <a:pt x="578530" y="52892"/>
                    <a:pt x="586739" y="44612"/>
                    <a:pt x="596946" y="44612"/>
                  </a:cubicBezTo>
                  <a:close/>
                  <a:moveTo>
                    <a:pt x="753766" y="40400"/>
                  </a:moveTo>
                  <a:cubicBezTo>
                    <a:pt x="766258" y="40400"/>
                    <a:pt x="776394" y="50536"/>
                    <a:pt x="776394" y="63027"/>
                  </a:cubicBezTo>
                  <a:cubicBezTo>
                    <a:pt x="776394" y="75519"/>
                    <a:pt x="766258" y="85726"/>
                    <a:pt x="753766" y="85655"/>
                  </a:cubicBezTo>
                  <a:cubicBezTo>
                    <a:pt x="741275" y="85655"/>
                    <a:pt x="731139" y="75519"/>
                    <a:pt x="731139" y="63027"/>
                  </a:cubicBezTo>
                  <a:cubicBezTo>
                    <a:pt x="731139" y="50536"/>
                    <a:pt x="741275" y="40400"/>
                    <a:pt x="753766" y="40400"/>
                  </a:cubicBezTo>
                  <a:close/>
                  <a:moveTo>
                    <a:pt x="832283" y="37973"/>
                  </a:moveTo>
                  <a:cubicBezTo>
                    <a:pt x="846131" y="37973"/>
                    <a:pt x="857337" y="49180"/>
                    <a:pt x="857337" y="63027"/>
                  </a:cubicBezTo>
                  <a:cubicBezTo>
                    <a:pt x="857337" y="76875"/>
                    <a:pt x="846059" y="88153"/>
                    <a:pt x="832283" y="88153"/>
                  </a:cubicBezTo>
                  <a:cubicBezTo>
                    <a:pt x="818436" y="88153"/>
                    <a:pt x="807229" y="76875"/>
                    <a:pt x="807229" y="63027"/>
                  </a:cubicBezTo>
                  <a:cubicBezTo>
                    <a:pt x="807229" y="49180"/>
                    <a:pt x="818436" y="37973"/>
                    <a:pt x="832283" y="37973"/>
                  </a:cubicBezTo>
                  <a:close/>
                  <a:moveTo>
                    <a:pt x="8566" y="15275"/>
                  </a:moveTo>
                  <a:cubicBezTo>
                    <a:pt x="11492" y="15275"/>
                    <a:pt x="14062" y="16774"/>
                    <a:pt x="15632" y="19058"/>
                  </a:cubicBezTo>
                  <a:cubicBezTo>
                    <a:pt x="16489" y="20414"/>
                    <a:pt x="17060" y="22056"/>
                    <a:pt x="17060" y="23841"/>
                  </a:cubicBezTo>
                  <a:cubicBezTo>
                    <a:pt x="17060" y="24412"/>
                    <a:pt x="17060" y="24983"/>
                    <a:pt x="16917" y="25554"/>
                  </a:cubicBezTo>
                  <a:cubicBezTo>
                    <a:pt x="16703" y="26696"/>
                    <a:pt x="16275" y="27695"/>
                    <a:pt x="15632" y="28623"/>
                  </a:cubicBezTo>
                  <a:cubicBezTo>
                    <a:pt x="14062" y="30907"/>
                    <a:pt x="11492" y="32406"/>
                    <a:pt x="8566" y="32406"/>
                  </a:cubicBezTo>
                  <a:cubicBezTo>
                    <a:pt x="7923" y="32406"/>
                    <a:pt x="7352" y="32335"/>
                    <a:pt x="6852" y="32192"/>
                  </a:cubicBezTo>
                  <a:cubicBezTo>
                    <a:pt x="5139" y="31835"/>
                    <a:pt x="3640" y="30979"/>
                    <a:pt x="2498" y="29836"/>
                  </a:cubicBezTo>
                  <a:cubicBezTo>
                    <a:pt x="2141" y="29480"/>
                    <a:pt x="1784" y="29051"/>
                    <a:pt x="1428" y="28623"/>
                  </a:cubicBezTo>
                  <a:cubicBezTo>
                    <a:pt x="785" y="27695"/>
                    <a:pt x="357" y="26696"/>
                    <a:pt x="143" y="25554"/>
                  </a:cubicBezTo>
                  <a:cubicBezTo>
                    <a:pt x="71" y="24983"/>
                    <a:pt x="0" y="24412"/>
                    <a:pt x="0" y="23841"/>
                  </a:cubicBezTo>
                  <a:cubicBezTo>
                    <a:pt x="0" y="23270"/>
                    <a:pt x="71" y="22627"/>
                    <a:pt x="143" y="22127"/>
                  </a:cubicBezTo>
                  <a:cubicBezTo>
                    <a:pt x="428" y="20985"/>
                    <a:pt x="857" y="19986"/>
                    <a:pt x="1428" y="19058"/>
                  </a:cubicBezTo>
                  <a:cubicBezTo>
                    <a:pt x="1784" y="18630"/>
                    <a:pt x="2141" y="18202"/>
                    <a:pt x="2498" y="17773"/>
                  </a:cubicBezTo>
                  <a:cubicBezTo>
                    <a:pt x="3640" y="16631"/>
                    <a:pt x="5139" y="15775"/>
                    <a:pt x="6852" y="15418"/>
                  </a:cubicBezTo>
                  <a:cubicBezTo>
                    <a:pt x="7423" y="15346"/>
                    <a:pt x="7994" y="15275"/>
                    <a:pt x="8566" y="15275"/>
                  </a:cubicBezTo>
                  <a:close/>
                  <a:moveTo>
                    <a:pt x="87011" y="14347"/>
                  </a:moveTo>
                  <a:cubicBezTo>
                    <a:pt x="92294" y="14347"/>
                    <a:pt x="96505" y="18630"/>
                    <a:pt x="96505" y="23840"/>
                  </a:cubicBezTo>
                  <a:cubicBezTo>
                    <a:pt x="96505" y="24483"/>
                    <a:pt x="96434" y="25125"/>
                    <a:pt x="96291" y="25768"/>
                  </a:cubicBezTo>
                  <a:cubicBezTo>
                    <a:pt x="95363" y="30051"/>
                    <a:pt x="91580" y="33263"/>
                    <a:pt x="87011" y="33334"/>
                  </a:cubicBezTo>
                  <a:cubicBezTo>
                    <a:pt x="82443" y="33334"/>
                    <a:pt x="78589" y="30051"/>
                    <a:pt x="77732" y="25768"/>
                  </a:cubicBezTo>
                  <a:cubicBezTo>
                    <a:pt x="77589" y="25125"/>
                    <a:pt x="77518" y="24483"/>
                    <a:pt x="77518" y="23840"/>
                  </a:cubicBezTo>
                  <a:cubicBezTo>
                    <a:pt x="77518" y="18558"/>
                    <a:pt x="81801" y="14347"/>
                    <a:pt x="87011" y="14347"/>
                  </a:cubicBezTo>
                  <a:close/>
                  <a:moveTo>
                    <a:pt x="243832" y="12205"/>
                  </a:moveTo>
                  <a:cubicBezTo>
                    <a:pt x="250256" y="12205"/>
                    <a:pt x="255467" y="17416"/>
                    <a:pt x="255467" y="23840"/>
                  </a:cubicBezTo>
                  <a:cubicBezTo>
                    <a:pt x="255467" y="24625"/>
                    <a:pt x="255395" y="25410"/>
                    <a:pt x="255253" y="26195"/>
                  </a:cubicBezTo>
                  <a:cubicBezTo>
                    <a:pt x="254182" y="31477"/>
                    <a:pt x="249471" y="35475"/>
                    <a:pt x="243832" y="35475"/>
                  </a:cubicBezTo>
                  <a:cubicBezTo>
                    <a:pt x="238193" y="35475"/>
                    <a:pt x="233482" y="31477"/>
                    <a:pt x="232411" y="26195"/>
                  </a:cubicBezTo>
                  <a:cubicBezTo>
                    <a:pt x="232268" y="25410"/>
                    <a:pt x="232197" y="24625"/>
                    <a:pt x="232197" y="23840"/>
                  </a:cubicBezTo>
                  <a:cubicBezTo>
                    <a:pt x="232197" y="17416"/>
                    <a:pt x="237408" y="12205"/>
                    <a:pt x="243832" y="12205"/>
                  </a:cubicBezTo>
                  <a:close/>
                  <a:moveTo>
                    <a:pt x="322349" y="10921"/>
                  </a:moveTo>
                  <a:cubicBezTo>
                    <a:pt x="324990" y="10921"/>
                    <a:pt x="327489" y="11778"/>
                    <a:pt x="329559" y="13134"/>
                  </a:cubicBezTo>
                  <a:cubicBezTo>
                    <a:pt x="332913" y="15489"/>
                    <a:pt x="335198" y="19415"/>
                    <a:pt x="335198" y="23841"/>
                  </a:cubicBezTo>
                  <a:cubicBezTo>
                    <a:pt x="335198" y="24697"/>
                    <a:pt x="335055" y="25554"/>
                    <a:pt x="334912" y="26410"/>
                  </a:cubicBezTo>
                  <a:cubicBezTo>
                    <a:pt x="334270" y="29765"/>
                    <a:pt x="332271" y="32620"/>
                    <a:pt x="329559" y="34476"/>
                  </a:cubicBezTo>
                  <a:cubicBezTo>
                    <a:pt x="327489" y="35904"/>
                    <a:pt x="324990" y="36689"/>
                    <a:pt x="322349" y="36689"/>
                  </a:cubicBezTo>
                  <a:cubicBezTo>
                    <a:pt x="321493" y="36689"/>
                    <a:pt x="320636" y="36546"/>
                    <a:pt x="319780" y="36404"/>
                  </a:cubicBezTo>
                  <a:cubicBezTo>
                    <a:pt x="314783" y="35404"/>
                    <a:pt x="310786" y="31407"/>
                    <a:pt x="309787" y="26410"/>
                  </a:cubicBezTo>
                  <a:cubicBezTo>
                    <a:pt x="309572" y="25625"/>
                    <a:pt x="309501" y="24697"/>
                    <a:pt x="309501" y="23841"/>
                  </a:cubicBezTo>
                  <a:cubicBezTo>
                    <a:pt x="309501" y="17631"/>
                    <a:pt x="313927" y="12420"/>
                    <a:pt x="319780" y="11207"/>
                  </a:cubicBezTo>
                  <a:cubicBezTo>
                    <a:pt x="320565" y="10992"/>
                    <a:pt x="321493" y="10921"/>
                    <a:pt x="322349" y="10921"/>
                  </a:cubicBezTo>
                  <a:close/>
                  <a:moveTo>
                    <a:pt x="479098" y="7994"/>
                  </a:moveTo>
                  <a:cubicBezTo>
                    <a:pt x="484594" y="7994"/>
                    <a:pt x="489376" y="10778"/>
                    <a:pt x="492232" y="14989"/>
                  </a:cubicBezTo>
                  <a:cubicBezTo>
                    <a:pt x="493945" y="17559"/>
                    <a:pt x="494944" y="20557"/>
                    <a:pt x="494944" y="23840"/>
                  </a:cubicBezTo>
                  <a:cubicBezTo>
                    <a:pt x="494944" y="24982"/>
                    <a:pt x="494873" y="26053"/>
                    <a:pt x="494659" y="27052"/>
                  </a:cubicBezTo>
                  <a:cubicBezTo>
                    <a:pt x="494230" y="29122"/>
                    <a:pt x="493445" y="30978"/>
                    <a:pt x="492303" y="32691"/>
                  </a:cubicBezTo>
                  <a:cubicBezTo>
                    <a:pt x="489519" y="36903"/>
                    <a:pt x="484665" y="39615"/>
                    <a:pt x="479098" y="39615"/>
                  </a:cubicBezTo>
                  <a:cubicBezTo>
                    <a:pt x="477956" y="39615"/>
                    <a:pt x="476885" y="39472"/>
                    <a:pt x="475886" y="39258"/>
                  </a:cubicBezTo>
                  <a:cubicBezTo>
                    <a:pt x="472816" y="38687"/>
                    <a:pt x="470033" y="37117"/>
                    <a:pt x="467891" y="34975"/>
                  </a:cubicBezTo>
                  <a:cubicBezTo>
                    <a:pt x="467177" y="34262"/>
                    <a:pt x="466535" y="33477"/>
                    <a:pt x="465964" y="32620"/>
                  </a:cubicBezTo>
                  <a:cubicBezTo>
                    <a:pt x="464822" y="30978"/>
                    <a:pt x="464037" y="29051"/>
                    <a:pt x="463608" y="26981"/>
                  </a:cubicBezTo>
                  <a:cubicBezTo>
                    <a:pt x="463466" y="25910"/>
                    <a:pt x="463323" y="24911"/>
                    <a:pt x="463323" y="23769"/>
                  </a:cubicBezTo>
                  <a:cubicBezTo>
                    <a:pt x="463323" y="22627"/>
                    <a:pt x="463394" y="21556"/>
                    <a:pt x="463608" y="20557"/>
                  </a:cubicBezTo>
                  <a:cubicBezTo>
                    <a:pt x="464037" y="18487"/>
                    <a:pt x="464822" y="16631"/>
                    <a:pt x="465964" y="14918"/>
                  </a:cubicBezTo>
                  <a:cubicBezTo>
                    <a:pt x="466535" y="14061"/>
                    <a:pt x="467177" y="13276"/>
                    <a:pt x="467891" y="12562"/>
                  </a:cubicBezTo>
                  <a:cubicBezTo>
                    <a:pt x="470033" y="10421"/>
                    <a:pt x="472816" y="8922"/>
                    <a:pt x="475886" y="8280"/>
                  </a:cubicBezTo>
                  <a:cubicBezTo>
                    <a:pt x="476956" y="8137"/>
                    <a:pt x="478027" y="7994"/>
                    <a:pt x="479098" y="7994"/>
                  </a:cubicBezTo>
                  <a:close/>
                  <a:moveTo>
                    <a:pt x="557687" y="6352"/>
                  </a:moveTo>
                  <a:cubicBezTo>
                    <a:pt x="567323" y="6352"/>
                    <a:pt x="575175" y="14204"/>
                    <a:pt x="575175" y="23840"/>
                  </a:cubicBezTo>
                  <a:cubicBezTo>
                    <a:pt x="575175" y="24982"/>
                    <a:pt x="575032" y="26196"/>
                    <a:pt x="574818" y="27338"/>
                  </a:cubicBezTo>
                  <a:cubicBezTo>
                    <a:pt x="573176" y="35332"/>
                    <a:pt x="566110" y="41328"/>
                    <a:pt x="557687" y="41328"/>
                  </a:cubicBezTo>
                  <a:cubicBezTo>
                    <a:pt x="549264" y="41328"/>
                    <a:pt x="542198" y="35332"/>
                    <a:pt x="540556" y="27338"/>
                  </a:cubicBezTo>
                  <a:cubicBezTo>
                    <a:pt x="540342" y="26196"/>
                    <a:pt x="540199" y="25053"/>
                    <a:pt x="540199" y="23840"/>
                  </a:cubicBezTo>
                  <a:cubicBezTo>
                    <a:pt x="540199" y="14204"/>
                    <a:pt x="548051" y="6352"/>
                    <a:pt x="557687" y="6352"/>
                  </a:cubicBezTo>
                  <a:close/>
                  <a:moveTo>
                    <a:pt x="714579" y="2284"/>
                  </a:moveTo>
                  <a:cubicBezTo>
                    <a:pt x="726428" y="2284"/>
                    <a:pt x="736064" y="11920"/>
                    <a:pt x="736064" y="23769"/>
                  </a:cubicBezTo>
                  <a:cubicBezTo>
                    <a:pt x="736064" y="25268"/>
                    <a:pt x="735922" y="26696"/>
                    <a:pt x="735636" y="28123"/>
                  </a:cubicBezTo>
                  <a:cubicBezTo>
                    <a:pt x="733638" y="37974"/>
                    <a:pt x="724929" y="45326"/>
                    <a:pt x="714579" y="45326"/>
                  </a:cubicBezTo>
                  <a:cubicBezTo>
                    <a:pt x="704229" y="45326"/>
                    <a:pt x="695521" y="37902"/>
                    <a:pt x="693522" y="28123"/>
                  </a:cubicBezTo>
                  <a:cubicBezTo>
                    <a:pt x="693237" y="26696"/>
                    <a:pt x="693094" y="25268"/>
                    <a:pt x="693094" y="23769"/>
                  </a:cubicBezTo>
                  <a:cubicBezTo>
                    <a:pt x="693094" y="11920"/>
                    <a:pt x="702730" y="2284"/>
                    <a:pt x="714579" y="2284"/>
                  </a:cubicBezTo>
                  <a:close/>
                  <a:moveTo>
                    <a:pt x="793025" y="0"/>
                  </a:moveTo>
                  <a:cubicBezTo>
                    <a:pt x="797950" y="0"/>
                    <a:pt x="802518" y="1499"/>
                    <a:pt x="806373" y="4069"/>
                  </a:cubicBezTo>
                  <a:cubicBezTo>
                    <a:pt x="812725" y="8351"/>
                    <a:pt x="816865" y="15632"/>
                    <a:pt x="816865" y="23841"/>
                  </a:cubicBezTo>
                  <a:cubicBezTo>
                    <a:pt x="816865" y="25483"/>
                    <a:pt x="816651" y="27053"/>
                    <a:pt x="816366" y="28623"/>
                  </a:cubicBezTo>
                  <a:cubicBezTo>
                    <a:pt x="815081" y="34833"/>
                    <a:pt x="811369" y="40187"/>
                    <a:pt x="806373" y="43613"/>
                  </a:cubicBezTo>
                  <a:cubicBezTo>
                    <a:pt x="802518" y="46183"/>
                    <a:pt x="797950" y="47682"/>
                    <a:pt x="793025" y="47682"/>
                  </a:cubicBezTo>
                  <a:cubicBezTo>
                    <a:pt x="791383" y="47682"/>
                    <a:pt x="789813" y="47467"/>
                    <a:pt x="788242" y="47182"/>
                  </a:cubicBezTo>
                  <a:cubicBezTo>
                    <a:pt x="778892" y="45255"/>
                    <a:pt x="771611" y="37903"/>
                    <a:pt x="769684" y="28623"/>
                  </a:cubicBezTo>
                  <a:cubicBezTo>
                    <a:pt x="769327" y="27124"/>
                    <a:pt x="769184" y="25483"/>
                    <a:pt x="769184" y="23841"/>
                  </a:cubicBezTo>
                  <a:cubicBezTo>
                    <a:pt x="769184" y="12349"/>
                    <a:pt x="777393" y="2712"/>
                    <a:pt x="788242" y="500"/>
                  </a:cubicBezTo>
                  <a:cubicBezTo>
                    <a:pt x="789741" y="143"/>
                    <a:pt x="791383" y="0"/>
                    <a:pt x="793025" y="0"/>
                  </a:cubicBezTo>
                  <a:close/>
                </a:path>
              </a:pathLst>
            </a:custGeom>
            <a:gradFill>
              <a:gsLst>
                <a:gs pos="0">
                  <a:srgbClr val="018C42"/>
                </a:gs>
                <a:gs pos="100000">
                  <a:schemeClr val="accent6">
                    <a:lumMod val="20000"/>
                    <a:lumOff val="80000"/>
                  </a:schemeClr>
                </a:gs>
              </a:gsLst>
              <a:lin ang="10800000" scaled="0"/>
            </a:gradFill>
            <a:ln w="709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57" name="任意多边形: 形状 6"/>
            <p:cNvSpPr/>
            <p:nvPr/>
          </p:nvSpPr>
          <p:spPr>
            <a:xfrm flipH="1">
              <a:off x="4845848" y="1187193"/>
              <a:ext cx="365353" cy="166202"/>
            </a:xfrm>
            <a:custGeom>
              <a:avLst/>
              <a:gdLst>
                <a:gd name="connsiteX0" fmla="*/ 8566 w 977755"/>
                <a:gd name="connsiteY0" fmla="*/ 329059 h 361466"/>
                <a:gd name="connsiteX1" fmla="*/ 15632 w 977755"/>
                <a:gd name="connsiteY1" fmla="*/ 332842 h 361466"/>
                <a:gd name="connsiteX2" fmla="*/ 17060 w 977755"/>
                <a:gd name="connsiteY2" fmla="*/ 337625 h 361466"/>
                <a:gd name="connsiteX3" fmla="*/ 16417 w 977755"/>
                <a:gd name="connsiteY3" fmla="*/ 340979 h 361466"/>
                <a:gd name="connsiteX4" fmla="*/ 15632 w 977755"/>
                <a:gd name="connsiteY4" fmla="*/ 342407 h 361466"/>
                <a:gd name="connsiteX5" fmla="*/ 14633 w 977755"/>
                <a:gd name="connsiteY5" fmla="*/ 343620 h 361466"/>
                <a:gd name="connsiteX6" fmla="*/ 8566 w 977755"/>
                <a:gd name="connsiteY6" fmla="*/ 346119 h 361466"/>
                <a:gd name="connsiteX7" fmla="*/ 6852 w 977755"/>
                <a:gd name="connsiteY7" fmla="*/ 345976 h 361466"/>
                <a:gd name="connsiteX8" fmla="*/ 2498 w 977755"/>
                <a:gd name="connsiteY8" fmla="*/ 343620 h 361466"/>
                <a:gd name="connsiteX9" fmla="*/ 1428 w 977755"/>
                <a:gd name="connsiteY9" fmla="*/ 342336 h 361466"/>
                <a:gd name="connsiteX10" fmla="*/ 642 w 977755"/>
                <a:gd name="connsiteY10" fmla="*/ 340908 h 361466"/>
                <a:gd name="connsiteX11" fmla="*/ 143 w 977755"/>
                <a:gd name="connsiteY11" fmla="*/ 339338 h 361466"/>
                <a:gd name="connsiteX12" fmla="*/ 0 w 977755"/>
                <a:gd name="connsiteY12" fmla="*/ 337625 h 361466"/>
                <a:gd name="connsiteX13" fmla="*/ 143 w 977755"/>
                <a:gd name="connsiteY13" fmla="*/ 335911 h 361466"/>
                <a:gd name="connsiteX14" fmla="*/ 1428 w 977755"/>
                <a:gd name="connsiteY14" fmla="*/ 332842 h 361466"/>
                <a:gd name="connsiteX15" fmla="*/ 2498 w 977755"/>
                <a:gd name="connsiteY15" fmla="*/ 331557 h 361466"/>
                <a:gd name="connsiteX16" fmla="*/ 6852 w 977755"/>
                <a:gd name="connsiteY16" fmla="*/ 329202 h 361466"/>
                <a:gd name="connsiteX17" fmla="*/ 8566 w 977755"/>
                <a:gd name="connsiteY17" fmla="*/ 329059 h 361466"/>
                <a:gd name="connsiteX18" fmla="*/ 86939 w 977755"/>
                <a:gd name="connsiteY18" fmla="*/ 328060 h 361466"/>
                <a:gd name="connsiteX19" fmla="*/ 96433 w 977755"/>
                <a:gd name="connsiteY19" fmla="*/ 337554 h 361466"/>
                <a:gd name="connsiteX20" fmla="*/ 95719 w 977755"/>
                <a:gd name="connsiteY20" fmla="*/ 341265 h 361466"/>
                <a:gd name="connsiteX21" fmla="*/ 93578 w 977755"/>
                <a:gd name="connsiteY21" fmla="*/ 344263 h 361466"/>
                <a:gd name="connsiteX22" fmla="*/ 86868 w 977755"/>
                <a:gd name="connsiteY22" fmla="*/ 347047 h 361466"/>
                <a:gd name="connsiteX23" fmla="*/ 80158 w 977755"/>
                <a:gd name="connsiteY23" fmla="*/ 344263 h 361466"/>
                <a:gd name="connsiteX24" fmla="*/ 78160 w 977755"/>
                <a:gd name="connsiteY24" fmla="*/ 341265 h 361466"/>
                <a:gd name="connsiteX25" fmla="*/ 77446 w 977755"/>
                <a:gd name="connsiteY25" fmla="*/ 337554 h 361466"/>
                <a:gd name="connsiteX26" fmla="*/ 86939 w 977755"/>
                <a:gd name="connsiteY26" fmla="*/ 328060 h 361466"/>
                <a:gd name="connsiteX27" fmla="*/ 243903 w 977755"/>
                <a:gd name="connsiteY27" fmla="*/ 325990 h 361466"/>
                <a:gd name="connsiteX28" fmla="*/ 255538 w 977755"/>
                <a:gd name="connsiteY28" fmla="*/ 337625 h 361466"/>
                <a:gd name="connsiteX29" fmla="*/ 254610 w 977755"/>
                <a:gd name="connsiteY29" fmla="*/ 342122 h 361466"/>
                <a:gd name="connsiteX30" fmla="*/ 252111 w 977755"/>
                <a:gd name="connsiteY30" fmla="*/ 345834 h 361466"/>
                <a:gd name="connsiteX31" fmla="*/ 243903 w 977755"/>
                <a:gd name="connsiteY31" fmla="*/ 349260 h 361466"/>
                <a:gd name="connsiteX32" fmla="*/ 235694 w 977755"/>
                <a:gd name="connsiteY32" fmla="*/ 345834 h 361466"/>
                <a:gd name="connsiteX33" fmla="*/ 233196 w 977755"/>
                <a:gd name="connsiteY33" fmla="*/ 342122 h 361466"/>
                <a:gd name="connsiteX34" fmla="*/ 232268 w 977755"/>
                <a:gd name="connsiteY34" fmla="*/ 337625 h 361466"/>
                <a:gd name="connsiteX35" fmla="*/ 243903 w 977755"/>
                <a:gd name="connsiteY35" fmla="*/ 325990 h 361466"/>
                <a:gd name="connsiteX36" fmla="*/ 322349 w 977755"/>
                <a:gd name="connsiteY36" fmla="*/ 324705 h 361466"/>
                <a:gd name="connsiteX37" fmla="*/ 329559 w 977755"/>
                <a:gd name="connsiteY37" fmla="*/ 326918 h 361466"/>
                <a:gd name="connsiteX38" fmla="*/ 335198 w 977755"/>
                <a:gd name="connsiteY38" fmla="*/ 337625 h 361466"/>
                <a:gd name="connsiteX39" fmla="*/ 334198 w 977755"/>
                <a:gd name="connsiteY39" fmla="*/ 342621 h 361466"/>
                <a:gd name="connsiteX40" fmla="*/ 331414 w 977755"/>
                <a:gd name="connsiteY40" fmla="*/ 346690 h 361466"/>
                <a:gd name="connsiteX41" fmla="*/ 329559 w 977755"/>
                <a:gd name="connsiteY41" fmla="*/ 348260 h 361466"/>
                <a:gd name="connsiteX42" fmla="*/ 322349 w 977755"/>
                <a:gd name="connsiteY42" fmla="*/ 350473 h 361466"/>
                <a:gd name="connsiteX43" fmla="*/ 319780 w 977755"/>
                <a:gd name="connsiteY43" fmla="*/ 350188 h 361466"/>
                <a:gd name="connsiteX44" fmla="*/ 313284 w 977755"/>
                <a:gd name="connsiteY44" fmla="*/ 346690 h 361466"/>
                <a:gd name="connsiteX45" fmla="*/ 310500 w 977755"/>
                <a:gd name="connsiteY45" fmla="*/ 342621 h 361466"/>
                <a:gd name="connsiteX46" fmla="*/ 309501 w 977755"/>
                <a:gd name="connsiteY46" fmla="*/ 337625 h 361466"/>
                <a:gd name="connsiteX47" fmla="*/ 319780 w 977755"/>
                <a:gd name="connsiteY47" fmla="*/ 324990 h 361466"/>
                <a:gd name="connsiteX48" fmla="*/ 322349 w 977755"/>
                <a:gd name="connsiteY48" fmla="*/ 324705 h 361466"/>
                <a:gd name="connsiteX49" fmla="*/ 479098 w 977755"/>
                <a:gd name="connsiteY49" fmla="*/ 321707 h 361466"/>
                <a:gd name="connsiteX50" fmla="*/ 492232 w 977755"/>
                <a:gd name="connsiteY50" fmla="*/ 328702 h 361466"/>
                <a:gd name="connsiteX51" fmla="*/ 494944 w 977755"/>
                <a:gd name="connsiteY51" fmla="*/ 337553 h 361466"/>
                <a:gd name="connsiteX52" fmla="*/ 493731 w 977755"/>
                <a:gd name="connsiteY52" fmla="*/ 343692 h 361466"/>
                <a:gd name="connsiteX53" fmla="*/ 492303 w 977755"/>
                <a:gd name="connsiteY53" fmla="*/ 346404 h 361466"/>
                <a:gd name="connsiteX54" fmla="*/ 490304 w 977755"/>
                <a:gd name="connsiteY54" fmla="*/ 348760 h 361466"/>
                <a:gd name="connsiteX55" fmla="*/ 479098 w 977755"/>
                <a:gd name="connsiteY55" fmla="*/ 353400 h 361466"/>
                <a:gd name="connsiteX56" fmla="*/ 475886 w 977755"/>
                <a:gd name="connsiteY56" fmla="*/ 353043 h 361466"/>
                <a:gd name="connsiteX57" fmla="*/ 467891 w 977755"/>
                <a:gd name="connsiteY57" fmla="*/ 348760 h 361466"/>
                <a:gd name="connsiteX58" fmla="*/ 465964 w 977755"/>
                <a:gd name="connsiteY58" fmla="*/ 346404 h 361466"/>
                <a:gd name="connsiteX59" fmla="*/ 464536 w 977755"/>
                <a:gd name="connsiteY59" fmla="*/ 343692 h 361466"/>
                <a:gd name="connsiteX60" fmla="*/ 463608 w 977755"/>
                <a:gd name="connsiteY60" fmla="*/ 340694 h 361466"/>
                <a:gd name="connsiteX61" fmla="*/ 463323 w 977755"/>
                <a:gd name="connsiteY61" fmla="*/ 337482 h 361466"/>
                <a:gd name="connsiteX62" fmla="*/ 463608 w 977755"/>
                <a:gd name="connsiteY62" fmla="*/ 334270 h 361466"/>
                <a:gd name="connsiteX63" fmla="*/ 465964 w 977755"/>
                <a:gd name="connsiteY63" fmla="*/ 328631 h 361466"/>
                <a:gd name="connsiteX64" fmla="*/ 467891 w 977755"/>
                <a:gd name="connsiteY64" fmla="*/ 326275 h 361466"/>
                <a:gd name="connsiteX65" fmla="*/ 475886 w 977755"/>
                <a:gd name="connsiteY65" fmla="*/ 321993 h 361466"/>
                <a:gd name="connsiteX66" fmla="*/ 479098 w 977755"/>
                <a:gd name="connsiteY66" fmla="*/ 321707 h 361466"/>
                <a:gd name="connsiteX67" fmla="*/ 557687 w 977755"/>
                <a:gd name="connsiteY67" fmla="*/ 320066 h 361466"/>
                <a:gd name="connsiteX68" fmla="*/ 575175 w 977755"/>
                <a:gd name="connsiteY68" fmla="*/ 337554 h 361466"/>
                <a:gd name="connsiteX69" fmla="*/ 573819 w 977755"/>
                <a:gd name="connsiteY69" fmla="*/ 344406 h 361466"/>
                <a:gd name="connsiteX70" fmla="*/ 570178 w 977755"/>
                <a:gd name="connsiteY70" fmla="*/ 349974 h 361466"/>
                <a:gd name="connsiteX71" fmla="*/ 557758 w 977755"/>
                <a:gd name="connsiteY71" fmla="*/ 355113 h 361466"/>
                <a:gd name="connsiteX72" fmla="*/ 545338 w 977755"/>
                <a:gd name="connsiteY72" fmla="*/ 349974 h 361466"/>
                <a:gd name="connsiteX73" fmla="*/ 541555 w 977755"/>
                <a:gd name="connsiteY73" fmla="*/ 344406 h 361466"/>
                <a:gd name="connsiteX74" fmla="*/ 540199 w 977755"/>
                <a:gd name="connsiteY74" fmla="*/ 337554 h 361466"/>
                <a:gd name="connsiteX75" fmla="*/ 557687 w 977755"/>
                <a:gd name="connsiteY75" fmla="*/ 320066 h 361466"/>
                <a:gd name="connsiteX76" fmla="*/ 714579 w 977755"/>
                <a:gd name="connsiteY76" fmla="*/ 316140 h 361466"/>
                <a:gd name="connsiteX77" fmla="*/ 736064 w 977755"/>
                <a:gd name="connsiteY77" fmla="*/ 337625 h 361466"/>
                <a:gd name="connsiteX78" fmla="*/ 734351 w 977755"/>
                <a:gd name="connsiteY78" fmla="*/ 345977 h 361466"/>
                <a:gd name="connsiteX79" fmla="*/ 729854 w 977755"/>
                <a:gd name="connsiteY79" fmla="*/ 352829 h 361466"/>
                <a:gd name="connsiteX80" fmla="*/ 714651 w 977755"/>
                <a:gd name="connsiteY80" fmla="*/ 359111 h 361466"/>
                <a:gd name="connsiteX81" fmla="*/ 699447 w 977755"/>
                <a:gd name="connsiteY81" fmla="*/ 352829 h 361466"/>
                <a:gd name="connsiteX82" fmla="*/ 694807 w 977755"/>
                <a:gd name="connsiteY82" fmla="*/ 345977 h 361466"/>
                <a:gd name="connsiteX83" fmla="*/ 693094 w 977755"/>
                <a:gd name="connsiteY83" fmla="*/ 337625 h 361466"/>
                <a:gd name="connsiteX84" fmla="*/ 714579 w 977755"/>
                <a:gd name="connsiteY84" fmla="*/ 316140 h 361466"/>
                <a:gd name="connsiteX85" fmla="*/ 793025 w 977755"/>
                <a:gd name="connsiteY85" fmla="*/ 313784 h 361466"/>
                <a:gd name="connsiteX86" fmla="*/ 806373 w 977755"/>
                <a:gd name="connsiteY86" fmla="*/ 317853 h 361466"/>
                <a:gd name="connsiteX87" fmla="*/ 816865 w 977755"/>
                <a:gd name="connsiteY87" fmla="*/ 337625 h 361466"/>
                <a:gd name="connsiteX88" fmla="*/ 815010 w 977755"/>
                <a:gd name="connsiteY88" fmla="*/ 346904 h 361466"/>
                <a:gd name="connsiteX89" fmla="*/ 809870 w 977755"/>
                <a:gd name="connsiteY89" fmla="*/ 354470 h 361466"/>
                <a:gd name="connsiteX90" fmla="*/ 806373 w 977755"/>
                <a:gd name="connsiteY90" fmla="*/ 357397 h 361466"/>
                <a:gd name="connsiteX91" fmla="*/ 793025 w 977755"/>
                <a:gd name="connsiteY91" fmla="*/ 361466 h 361466"/>
                <a:gd name="connsiteX92" fmla="*/ 788242 w 977755"/>
                <a:gd name="connsiteY92" fmla="*/ 360966 h 361466"/>
                <a:gd name="connsiteX93" fmla="*/ 776179 w 977755"/>
                <a:gd name="connsiteY93" fmla="*/ 354470 h 361466"/>
                <a:gd name="connsiteX94" fmla="*/ 771040 w 977755"/>
                <a:gd name="connsiteY94" fmla="*/ 346904 h 361466"/>
                <a:gd name="connsiteX95" fmla="*/ 769184 w 977755"/>
                <a:gd name="connsiteY95" fmla="*/ 337625 h 361466"/>
                <a:gd name="connsiteX96" fmla="*/ 788242 w 977755"/>
                <a:gd name="connsiteY96" fmla="*/ 314284 h 361466"/>
                <a:gd name="connsiteX97" fmla="*/ 793025 w 977755"/>
                <a:gd name="connsiteY97" fmla="*/ 313784 h 361466"/>
                <a:gd name="connsiteX98" fmla="*/ 47753 w 977755"/>
                <a:gd name="connsiteY98" fmla="*/ 289372 h 361466"/>
                <a:gd name="connsiteX99" fmla="*/ 56747 w 977755"/>
                <a:gd name="connsiteY99" fmla="*/ 298366 h 361466"/>
                <a:gd name="connsiteX100" fmla="*/ 47753 w 977755"/>
                <a:gd name="connsiteY100" fmla="*/ 307360 h 361466"/>
                <a:gd name="connsiteX101" fmla="*/ 38759 w 977755"/>
                <a:gd name="connsiteY101" fmla="*/ 298366 h 361466"/>
                <a:gd name="connsiteX102" fmla="*/ 47753 w 977755"/>
                <a:gd name="connsiteY102" fmla="*/ 289372 h 361466"/>
                <a:gd name="connsiteX103" fmla="*/ 126198 w 977755"/>
                <a:gd name="connsiteY103" fmla="*/ 288373 h 361466"/>
                <a:gd name="connsiteX104" fmla="*/ 136191 w 977755"/>
                <a:gd name="connsiteY104" fmla="*/ 298366 h 361466"/>
                <a:gd name="connsiteX105" fmla="*/ 126198 w 977755"/>
                <a:gd name="connsiteY105" fmla="*/ 308359 h 361466"/>
                <a:gd name="connsiteX106" fmla="*/ 116205 w 977755"/>
                <a:gd name="connsiteY106" fmla="*/ 298366 h 361466"/>
                <a:gd name="connsiteX107" fmla="*/ 126198 w 977755"/>
                <a:gd name="connsiteY107" fmla="*/ 288373 h 361466"/>
                <a:gd name="connsiteX108" fmla="*/ 283162 w 977755"/>
                <a:gd name="connsiteY108" fmla="*/ 286160 h 361466"/>
                <a:gd name="connsiteX109" fmla="*/ 295368 w 977755"/>
                <a:gd name="connsiteY109" fmla="*/ 298366 h 361466"/>
                <a:gd name="connsiteX110" fmla="*/ 283162 w 977755"/>
                <a:gd name="connsiteY110" fmla="*/ 310572 h 361466"/>
                <a:gd name="connsiteX111" fmla="*/ 270956 w 977755"/>
                <a:gd name="connsiteY111" fmla="*/ 298366 h 361466"/>
                <a:gd name="connsiteX112" fmla="*/ 283162 w 977755"/>
                <a:gd name="connsiteY112" fmla="*/ 286160 h 361466"/>
                <a:gd name="connsiteX113" fmla="*/ 361536 w 977755"/>
                <a:gd name="connsiteY113" fmla="*/ 284804 h 361466"/>
                <a:gd name="connsiteX114" fmla="*/ 375098 w 977755"/>
                <a:gd name="connsiteY114" fmla="*/ 298366 h 361466"/>
                <a:gd name="connsiteX115" fmla="*/ 361536 w 977755"/>
                <a:gd name="connsiteY115" fmla="*/ 311928 h 361466"/>
                <a:gd name="connsiteX116" fmla="*/ 347974 w 977755"/>
                <a:gd name="connsiteY116" fmla="*/ 298366 h 361466"/>
                <a:gd name="connsiteX117" fmla="*/ 361536 w 977755"/>
                <a:gd name="connsiteY117" fmla="*/ 284804 h 361466"/>
                <a:gd name="connsiteX118" fmla="*/ 518428 w 977755"/>
                <a:gd name="connsiteY118" fmla="*/ 281735 h 361466"/>
                <a:gd name="connsiteX119" fmla="*/ 535060 w 977755"/>
                <a:gd name="connsiteY119" fmla="*/ 298366 h 361466"/>
                <a:gd name="connsiteX120" fmla="*/ 518428 w 977755"/>
                <a:gd name="connsiteY120" fmla="*/ 314998 h 361466"/>
                <a:gd name="connsiteX121" fmla="*/ 501797 w 977755"/>
                <a:gd name="connsiteY121" fmla="*/ 298366 h 361466"/>
                <a:gd name="connsiteX122" fmla="*/ 518428 w 977755"/>
                <a:gd name="connsiteY122" fmla="*/ 281735 h 361466"/>
                <a:gd name="connsiteX123" fmla="*/ 596946 w 977755"/>
                <a:gd name="connsiteY123" fmla="*/ 279950 h 361466"/>
                <a:gd name="connsiteX124" fmla="*/ 615362 w 977755"/>
                <a:gd name="connsiteY124" fmla="*/ 298366 h 361466"/>
                <a:gd name="connsiteX125" fmla="*/ 596946 w 977755"/>
                <a:gd name="connsiteY125" fmla="*/ 316782 h 361466"/>
                <a:gd name="connsiteX126" fmla="*/ 578530 w 977755"/>
                <a:gd name="connsiteY126" fmla="*/ 298366 h 361466"/>
                <a:gd name="connsiteX127" fmla="*/ 596946 w 977755"/>
                <a:gd name="connsiteY127" fmla="*/ 279950 h 361466"/>
                <a:gd name="connsiteX128" fmla="*/ 753766 w 977755"/>
                <a:gd name="connsiteY128" fmla="*/ 275739 h 361466"/>
                <a:gd name="connsiteX129" fmla="*/ 776394 w 977755"/>
                <a:gd name="connsiteY129" fmla="*/ 298366 h 361466"/>
                <a:gd name="connsiteX130" fmla="*/ 753766 w 977755"/>
                <a:gd name="connsiteY130" fmla="*/ 320994 h 361466"/>
                <a:gd name="connsiteX131" fmla="*/ 731139 w 977755"/>
                <a:gd name="connsiteY131" fmla="*/ 298366 h 361466"/>
                <a:gd name="connsiteX132" fmla="*/ 753766 w 977755"/>
                <a:gd name="connsiteY132" fmla="*/ 275739 h 361466"/>
                <a:gd name="connsiteX133" fmla="*/ 832283 w 977755"/>
                <a:gd name="connsiteY133" fmla="*/ 273241 h 361466"/>
                <a:gd name="connsiteX134" fmla="*/ 857337 w 977755"/>
                <a:gd name="connsiteY134" fmla="*/ 298367 h 361466"/>
                <a:gd name="connsiteX135" fmla="*/ 832283 w 977755"/>
                <a:gd name="connsiteY135" fmla="*/ 323421 h 361466"/>
                <a:gd name="connsiteX136" fmla="*/ 807229 w 977755"/>
                <a:gd name="connsiteY136" fmla="*/ 298367 h 361466"/>
                <a:gd name="connsiteX137" fmla="*/ 832283 w 977755"/>
                <a:gd name="connsiteY137" fmla="*/ 273241 h 361466"/>
                <a:gd name="connsiteX138" fmla="*/ 86939 w 977755"/>
                <a:gd name="connsiteY138" fmla="*/ 249685 h 361466"/>
                <a:gd name="connsiteX139" fmla="*/ 96433 w 977755"/>
                <a:gd name="connsiteY139" fmla="*/ 259179 h 361466"/>
                <a:gd name="connsiteX140" fmla="*/ 86939 w 977755"/>
                <a:gd name="connsiteY140" fmla="*/ 268672 h 361466"/>
                <a:gd name="connsiteX141" fmla="*/ 77446 w 977755"/>
                <a:gd name="connsiteY141" fmla="*/ 259179 h 361466"/>
                <a:gd name="connsiteX142" fmla="*/ 86939 w 977755"/>
                <a:gd name="connsiteY142" fmla="*/ 249685 h 361466"/>
                <a:gd name="connsiteX143" fmla="*/ 165457 w 977755"/>
                <a:gd name="connsiteY143" fmla="*/ 248686 h 361466"/>
                <a:gd name="connsiteX144" fmla="*/ 174165 w 977755"/>
                <a:gd name="connsiteY144" fmla="*/ 253326 h 361466"/>
                <a:gd name="connsiteX145" fmla="*/ 175950 w 977755"/>
                <a:gd name="connsiteY145" fmla="*/ 259179 h 361466"/>
                <a:gd name="connsiteX146" fmla="*/ 174165 w 977755"/>
                <a:gd name="connsiteY146" fmla="*/ 265032 h 361466"/>
                <a:gd name="connsiteX147" fmla="*/ 165457 w 977755"/>
                <a:gd name="connsiteY147" fmla="*/ 269814 h 361466"/>
                <a:gd name="connsiteX148" fmla="*/ 163315 w 977755"/>
                <a:gd name="connsiteY148" fmla="*/ 269600 h 361466"/>
                <a:gd name="connsiteX149" fmla="*/ 158033 w 977755"/>
                <a:gd name="connsiteY149" fmla="*/ 266745 h 361466"/>
                <a:gd name="connsiteX150" fmla="*/ 156748 w 977755"/>
                <a:gd name="connsiteY150" fmla="*/ 265175 h 361466"/>
                <a:gd name="connsiteX151" fmla="*/ 155178 w 977755"/>
                <a:gd name="connsiteY151" fmla="*/ 261392 h 361466"/>
                <a:gd name="connsiteX152" fmla="*/ 154964 w 977755"/>
                <a:gd name="connsiteY152" fmla="*/ 259250 h 361466"/>
                <a:gd name="connsiteX153" fmla="*/ 155178 w 977755"/>
                <a:gd name="connsiteY153" fmla="*/ 257109 h 361466"/>
                <a:gd name="connsiteX154" fmla="*/ 156748 w 977755"/>
                <a:gd name="connsiteY154" fmla="*/ 253326 h 361466"/>
                <a:gd name="connsiteX155" fmla="*/ 158033 w 977755"/>
                <a:gd name="connsiteY155" fmla="*/ 251755 h 361466"/>
                <a:gd name="connsiteX156" fmla="*/ 163315 w 977755"/>
                <a:gd name="connsiteY156" fmla="*/ 248900 h 361466"/>
                <a:gd name="connsiteX157" fmla="*/ 165457 w 977755"/>
                <a:gd name="connsiteY157" fmla="*/ 248686 h 361466"/>
                <a:gd name="connsiteX158" fmla="*/ 322349 w 977755"/>
                <a:gd name="connsiteY158" fmla="*/ 246259 h 361466"/>
                <a:gd name="connsiteX159" fmla="*/ 329559 w 977755"/>
                <a:gd name="connsiteY159" fmla="*/ 248472 h 361466"/>
                <a:gd name="connsiteX160" fmla="*/ 335198 w 977755"/>
                <a:gd name="connsiteY160" fmla="*/ 259179 h 361466"/>
                <a:gd name="connsiteX161" fmla="*/ 329559 w 977755"/>
                <a:gd name="connsiteY161" fmla="*/ 269886 h 361466"/>
                <a:gd name="connsiteX162" fmla="*/ 322349 w 977755"/>
                <a:gd name="connsiteY162" fmla="*/ 272098 h 361466"/>
                <a:gd name="connsiteX163" fmla="*/ 319780 w 977755"/>
                <a:gd name="connsiteY163" fmla="*/ 271813 h 361466"/>
                <a:gd name="connsiteX164" fmla="*/ 309501 w 977755"/>
                <a:gd name="connsiteY164" fmla="*/ 259179 h 361466"/>
                <a:gd name="connsiteX165" fmla="*/ 319780 w 977755"/>
                <a:gd name="connsiteY165" fmla="*/ 246545 h 361466"/>
                <a:gd name="connsiteX166" fmla="*/ 322349 w 977755"/>
                <a:gd name="connsiteY166" fmla="*/ 246259 h 361466"/>
                <a:gd name="connsiteX167" fmla="*/ 400795 w 977755"/>
                <a:gd name="connsiteY167" fmla="*/ 244903 h 361466"/>
                <a:gd name="connsiteX168" fmla="*/ 415071 w 977755"/>
                <a:gd name="connsiteY168" fmla="*/ 259179 h 361466"/>
                <a:gd name="connsiteX169" fmla="*/ 400795 w 977755"/>
                <a:gd name="connsiteY169" fmla="*/ 273455 h 361466"/>
                <a:gd name="connsiteX170" fmla="*/ 386519 w 977755"/>
                <a:gd name="connsiteY170" fmla="*/ 259179 h 361466"/>
                <a:gd name="connsiteX171" fmla="*/ 400795 w 977755"/>
                <a:gd name="connsiteY171" fmla="*/ 244903 h 361466"/>
                <a:gd name="connsiteX172" fmla="*/ 557687 w 977755"/>
                <a:gd name="connsiteY172" fmla="*/ 241691 h 361466"/>
                <a:gd name="connsiteX173" fmla="*/ 575175 w 977755"/>
                <a:gd name="connsiteY173" fmla="*/ 259179 h 361466"/>
                <a:gd name="connsiteX174" fmla="*/ 557687 w 977755"/>
                <a:gd name="connsiteY174" fmla="*/ 276667 h 361466"/>
                <a:gd name="connsiteX175" fmla="*/ 540199 w 977755"/>
                <a:gd name="connsiteY175" fmla="*/ 259179 h 361466"/>
                <a:gd name="connsiteX176" fmla="*/ 557687 w 977755"/>
                <a:gd name="connsiteY176" fmla="*/ 241691 h 361466"/>
                <a:gd name="connsiteX177" fmla="*/ 636061 w 977755"/>
                <a:gd name="connsiteY177" fmla="*/ 239764 h 361466"/>
                <a:gd name="connsiteX178" fmla="*/ 652193 w 977755"/>
                <a:gd name="connsiteY178" fmla="*/ 248330 h 361466"/>
                <a:gd name="connsiteX179" fmla="*/ 655476 w 977755"/>
                <a:gd name="connsiteY179" fmla="*/ 259179 h 361466"/>
                <a:gd name="connsiteX180" fmla="*/ 652193 w 977755"/>
                <a:gd name="connsiteY180" fmla="*/ 270029 h 361466"/>
                <a:gd name="connsiteX181" fmla="*/ 636061 w 977755"/>
                <a:gd name="connsiteY181" fmla="*/ 278594 h 361466"/>
                <a:gd name="connsiteX182" fmla="*/ 632135 w 977755"/>
                <a:gd name="connsiteY182" fmla="*/ 278166 h 361466"/>
                <a:gd name="connsiteX183" fmla="*/ 622356 w 977755"/>
                <a:gd name="connsiteY183" fmla="*/ 272884 h 361466"/>
                <a:gd name="connsiteX184" fmla="*/ 620001 w 977755"/>
                <a:gd name="connsiteY184" fmla="*/ 270029 h 361466"/>
                <a:gd name="connsiteX185" fmla="*/ 617074 w 977755"/>
                <a:gd name="connsiteY185" fmla="*/ 263105 h 361466"/>
                <a:gd name="connsiteX186" fmla="*/ 616646 w 977755"/>
                <a:gd name="connsiteY186" fmla="*/ 259179 h 361466"/>
                <a:gd name="connsiteX187" fmla="*/ 617074 w 977755"/>
                <a:gd name="connsiteY187" fmla="*/ 255253 h 361466"/>
                <a:gd name="connsiteX188" fmla="*/ 620001 w 977755"/>
                <a:gd name="connsiteY188" fmla="*/ 248330 h 361466"/>
                <a:gd name="connsiteX189" fmla="*/ 622356 w 977755"/>
                <a:gd name="connsiteY189" fmla="*/ 245474 h 361466"/>
                <a:gd name="connsiteX190" fmla="*/ 632135 w 977755"/>
                <a:gd name="connsiteY190" fmla="*/ 240192 h 361466"/>
                <a:gd name="connsiteX191" fmla="*/ 636061 w 977755"/>
                <a:gd name="connsiteY191" fmla="*/ 239764 h 361466"/>
                <a:gd name="connsiteX192" fmla="*/ 793025 w 977755"/>
                <a:gd name="connsiteY192" fmla="*/ 235338 h 361466"/>
                <a:gd name="connsiteX193" fmla="*/ 806373 w 977755"/>
                <a:gd name="connsiteY193" fmla="*/ 239407 h 361466"/>
                <a:gd name="connsiteX194" fmla="*/ 816865 w 977755"/>
                <a:gd name="connsiteY194" fmla="*/ 259179 h 361466"/>
                <a:gd name="connsiteX195" fmla="*/ 806373 w 977755"/>
                <a:gd name="connsiteY195" fmla="*/ 278951 h 361466"/>
                <a:gd name="connsiteX196" fmla="*/ 793025 w 977755"/>
                <a:gd name="connsiteY196" fmla="*/ 283020 h 361466"/>
                <a:gd name="connsiteX197" fmla="*/ 788242 w 977755"/>
                <a:gd name="connsiteY197" fmla="*/ 282520 h 361466"/>
                <a:gd name="connsiteX198" fmla="*/ 769184 w 977755"/>
                <a:gd name="connsiteY198" fmla="*/ 259179 h 361466"/>
                <a:gd name="connsiteX199" fmla="*/ 788242 w 977755"/>
                <a:gd name="connsiteY199" fmla="*/ 235838 h 361466"/>
                <a:gd name="connsiteX200" fmla="*/ 793025 w 977755"/>
                <a:gd name="connsiteY200" fmla="*/ 235338 h 361466"/>
                <a:gd name="connsiteX201" fmla="*/ 871470 w 977755"/>
                <a:gd name="connsiteY201" fmla="*/ 232768 h 361466"/>
                <a:gd name="connsiteX202" fmla="*/ 897881 w 977755"/>
                <a:gd name="connsiteY202" fmla="*/ 259178 h 361466"/>
                <a:gd name="connsiteX203" fmla="*/ 871470 w 977755"/>
                <a:gd name="connsiteY203" fmla="*/ 285589 h 361466"/>
                <a:gd name="connsiteX204" fmla="*/ 845060 w 977755"/>
                <a:gd name="connsiteY204" fmla="*/ 259178 h 361466"/>
                <a:gd name="connsiteX205" fmla="*/ 871470 w 977755"/>
                <a:gd name="connsiteY205" fmla="*/ 232768 h 361466"/>
                <a:gd name="connsiteX206" fmla="*/ 126198 w 977755"/>
                <a:gd name="connsiteY206" fmla="*/ 209927 h 361466"/>
                <a:gd name="connsiteX207" fmla="*/ 136191 w 977755"/>
                <a:gd name="connsiteY207" fmla="*/ 219920 h 361466"/>
                <a:gd name="connsiteX208" fmla="*/ 126198 w 977755"/>
                <a:gd name="connsiteY208" fmla="*/ 229913 h 361466"/>
                <a:gd name="connsiteX209" fmla="*/ 116205 w 977755"/>
                <a:gd name="connsiteY209" fmla="*/ 219920 h 361466"/>
                <a:gd name="connsiteX210" fmla="*/ 126198 w 977755"/>
                <a:gd name="connsiteY210" fmla="*/ 209927 h 361466"/>
                <a:gd name="connsiteX211" fmla="*/ 204644 w 977755"/>
                <a:gd name="connsiteY211" fmla="*/ 208856 h 361466"/>
                <a:gd name="connsiteX212" fmla="*/ 215708 w 977755"/>
                <a:gd name="connsiteY212" fmla="*/ 219920 h 361466"/>
                <a:gd name="connsiteX213" fmla="*/ 204644 w 977755"/>
                <a:gd name="connsiteY213" fmla="*/ 230984 h 361466"/>
                <a:gd name="connsiteX214" fmla="*/ 193580 w 977755"/>
                <a:gd name="connsiteY214" fmla="*/ 219920 h 361466"/>
                <a:gd name="connsiteX215" fmla="*/ 204644 w 977755"/>
                <a:gd name="connsiteY215" fmla="*/ 208856 h 361466"/>
                <a:gd name="connsiteX216" fmla="*/ 361536 w 977755"/>
                <a:gd name="connsiteY216" fmla="*/ 206358 h 361466"/>
                <a:gd name="connsiteX217" fmla="*/ 375098 w 977755"/>
                <a:gd name="connsiteY217" fmla="*/ 219920 h 361466"/>
                <a:gd name="connsiteX218" fmla="*/ 361536 w 977755"/>
                <a:gd name="connsiteY218" fmla="*/ 233482 h 361466"/>
                <a:gd name="connsiteX219" fmla="*/ 347974 w 977755"/>
                <a:gd name="connsiteY219" fmla="*/ 219920 h 361466"/>
                <a:gd name="connsiteX220" fmla="*/ 361536 w 977755"/>
                <a:gd name="connsiteY220" fmla="*/ 206358 h 361466"/>
                <a:gd name="connsiteX221" fmla="*/ 440054 w 977755"/>
                <a:gd name="connsiteY221" fmla="*/ 204930 h 361466"/>
                <a:gd name="connsiteX222" fmla="*/ 455043 w 977755"/>
                <a:gd name="connsiteY222" fmla="*/ 219920 h 361466"/>
                <a:gd name="connsiteX223" fmla="*/ 440054 w 977755"/>
                <a:gd name="connsiteY223" fmla="*/ 234909 h 361466"/>
                <a:gd name="connsiteX224" fmla="*/ 425064 w 977755"/>
                <a:gd name="connsiteY224" fmla="*/ 219920 h 361466"/>
                <a:gd name="connsiteX225" fmla="*/ 440054 w 977755"/>
                <a:gd name="connsiteY225" fmla="*/ 204930 h 361466"/>
                <a:gd name="connsiteX226" fmla="*/ 596946 w 977755"/>
                <a:gd name="connsiteY226" fmla="*/ 201504 h 361466"/>
                <a:gd name="connsiteX227" fmla="*/ 615362 w 977755"/>
                <a:gd name="connsiteY227" fmla="*/ 219920 h 361466"/>
                <a:gd name="connsiteX228" fmla="*/ 596946 w 977755"/>
                <a:gd name="connsiteY228" fmla="*/ 238336 h 361466"/>
                <a:gd name="connsiteX229" fmla="*/ 578530 w 977755"/>
                <a:gd name="connsiteY229" fmla="*/ 219920 h 361466"/>
                <a:gd name="connsiteX230" fmla="*/ 596946 w 977755"/>
                <a:gd name="connsiteY230" fmla="*/ 201504 h 361466"/>
                <a:gd name="connsiteX231" fmla="*/ 675321 w 977755"/>
                <a:gd name="connsiteY231" fmla="*/ 199506 h 361466"/>
                <a:gd name="connsiteX232" fmla="*/ 695735 w 977755"/>
                <a:gd name="connsiteY232" fmla="*/ 219921 h 361466"/>
                <a:gd name="connsiteX233" fmla="*/ 675321 w 977755"/>
                <a:gd name="connsiteY233" fmla="*/ 240335 h 361466"/>
                <a:gd name="connsiteX234" fmla="*/ 654906 w 977755"/>
                <a:gd name="connsiteY234" fmla="*/ 219921 h 361466"/>
                <a:gd name="connsiteX235" fmla="*/ 675321 w 977755"/>
                <a:gd name="connsiteY235" fmla="*/ 199506 h 361466"/>
                <a:gd name="connsiteX236" fmla="*/ 832283 w 977755"/>
                <a:gd name="connsiteY236" fmla="*/ 194866 h 361466"/>
                <a:gd name="connsiteX237" fmla="*/ 857337 w 977755"/>
                <a:gd name="connsiteY237" fmla="*/ 219920 h 361466"/>
                <a:gd name="connsiteX238" fmla="*/ 832283 w 977755"/>
                <a:gd name="connsiteY238" fmla="*/ 245046 h 361466"/>
                <a:gd name="connsiteX239" fmla="*/ 807229 w 977755"/>
                <a:gd name="connsiteY239" fmla="*/ 219920 h 361466"/>
                <a:gd name="connsiteX240" fmla="*/ 832283 w 977755"/>
                <a:gd name="connsiteY240" fmla="*/ 194866 h 361466"/>
                <a:gd name="connsiteX241" fmla="*/ 165529 w 977755"/>
                <a:gd name="connsiteY241" fmla="*/ 170240 h 361466"/>
                <a:gd name="connsiteX242" fmla="*/ 174237 w 977755"/>
                <a:gd name="connsiteY242" fmla="*/ 174880 h 361466"/>
                <a:gd name="connsiteX243" fmla="*/ 176022 w 977755"/>
                <a:gd name="connsiteY243" fmla="*/ 180733 h 361466"/>
                <a:gd name="connsiteX244" fmla="*/ 175165 w 977755"/>
                <a:gd name="connsiteY244" fmla="*/ 184801 h 361466"/>
                <a:gd name="connsiteX245" fmla="*/ 174166 w 977755"/>
                <a:gd name="connsiteY245" fmla="*/ 186586 h 361466"/>
                <a:gd name="connsiteX246" fmla="*/ 173024 w 977755"/>
                <a:gd name="connsiteY246" fmla="*/ 188299 h 361466"/>
                <a:gd name="connsiteX247" fmla="*/ 165600 w 977755"/>
                <a:gd name="connsiteY247" fmla="*/ 191368 h 361466"/>
                <a:gd name="connsiteX248" fmla="*/ 163459 w 977755"/>
                <a:gd name="connsiteY248" fmla="*/ 191154 h 361466"/>
                <a:gd name="connsiteX249" fmla="*/ 158177 w 977755"/>
                <a:gd name="connsiteY249" fmla="*/ 188299 h 361466"/>
                <a:gd name="connsiteX250" fmla="*/ 156892 w 977755"/>
                <a:gd name="connsiteY250" fmla="*/ 186729 h 361466"/>
                <a:gd name="connsiteX251" fmla="*/ 155893 w 977755"/>
                <a:gd name="connsiteY251" fmla="*/ 184944 h 361466"/>
                <a:gd name="connsiteX252" fmla="*/ 155250 w 977755"/>
                <a:gd name="connsiteY252" fmla="*/ 182946 h 361466"/>
                <a:gd name="connsiteX253" fmla="*/ 155036 w 977755"/>
                <a:gd name="connsiteY253" fmla="*/ 180804 h 361466"/>
                <a:gd name="connsiteX254" fmla="*/ 155250 w 977755"/>
                <a:gd name="connsiteY254" fmla="*/ 178663 h 361466"/>
                <a:gd name="connsiteX255" fmla="*/ 156820 w 977755"/>
                <a:gd name="connsiteY255" fmla="*/ 174880 h 361466"/>
                <a:gd name="connsiteX256" fmla="*/ 158105 w 977755"/>
                <a:gd name="connsiteY256" fmla="*/ 173309 h 361466"/>
                <a:gd name="connsiteX257" fmla="*/ 163387 w 977755"/>
                <a:gd name="connsiteY257" fmla="*/ 170454 h 361466"/>
                <a:gd name="connsiteX258" fmla="*/ 165529 w 977755"/>
                <a:gd name="connsiteY258" fmla="*/ 170240 h 361466"/>
                <a:gd name="connsiteX259" fmla="*/ 243903 w 977755"/>
                <a:gd name="connsiteY259" fmla="*/ 169098 h 361466"/>
                <a:gd name="connsiteX260" fmla="*/ 255538 w 977755"/>
                <a:gd name="connsiteY260" fmla="*/ 180733 h 361466"/>
                <a:gd name="connsiteX261" fmla="*/ 254610 w 977755"/>
                <a:gd name="connsiteY261" fmla="*/ 185230 h 361466"/>
                <a:gd name="connsiteX262" fmla="*/ 252111 w 977755"/>
                <a:gd name="connsiteY262" fmla="*/ 188942 h 361466"/>
                <a:gd name="connsiteX263" fmla="*/ 243903 w 977755"/>
                <a:gd name="connsiteY263" fmla="*/ 192368 h 361466"/>
                <a:gd name="connsiteX264" fmla="*/ 235694 w 977755"/>
                <a:gd name="connsiteY264" fmla="*/ 188942 h 361466"/>
                <a:gd name="connsiteX265" fmla="*/ 233196 w 977755"/>
                <a:gd name="connsiteY265" fmla="*/ 185230 h 361466"/>
                <a:gd name="connsiteX266" fmla="*/ 232268 w 977755"/>
                <a:gd name="connsiteY266" fmla="*/ 180733 h 361466"/>
                <a:gd name="connsiteX267" fmla="*/ 243903 w 977755"/>
                <a:gd name="connsiteY267" fmla="*/ 169098 h 361466"/>
                <a:gd name="connsiteX268" fmla="*/ 400795 w 977755"/>
                <a:gd name="connsiteY268" fmla="*/ 166385 h 361466"/>
                <a:gd name="connsiteX269" fmla="*/ 415071 w 977755"/>
                <a:gd name="connsiteY269" fmla="*/ 180661 h 361466"/>
                <a:gd name="connsiteX270" fmla="*/ 413929 w 977755"/>
                <a:gd name="connsiteY270" fmla="*/ 186229 h 361466"/>
                <a:gd name="connsiteX271" fmla="*/ 410859 w 977755"/>
                <a:gd name="connsiteY271" fmla="*/ 190797 h 361466"/>
                <a:gd name="connsiteX272" fmla="*/ 400795 w 977755"/>
                <a:gd name="connsiteY272" fmla="*/ 195008 h 361466"/>
                <a:gd name="connsiteX273" fmla="*/ 390730 w 977755"/>
                <a:gd name="connsiteY273" fmla="*/ 190797 h 361466"/>
                <a:gd name="connsiteX274" fmla="*/ 387661 w 977755"/>
                <a:gd name="connsiteY274" fmla="*/ 186229 h 361466"/>
                <a:gd name="connsiteX275" fmla="*/ 386519 w 977755"/>
                <a:gd name="connsiteY275" fmla="*/ 180661 h 361466"/>
                <a:gd name="connsiteX276" fmla="*/ 400795 w 977755"/>
                <a:gd name="connsiteY276" fmla="*/ 166385 h 361466"/>
                <a:gd name="connsiteX277" fmla="*/ 479098 w 977755"/>
                <a:gd name="connsiteY277" fmla="*/ 164815 h 361466"/>
                <a:gd name="connsiteX278" fmla="*/ 492232 w 977755"/>
                <a:gd name="connsiteY278" fmla="*/ 171810 h 361466"/>
                <a:gd name="connsiteX279" fmla="*/ 494944 w 977755"/>
                <a:gd name="connsiteY279" fmla="*/ 180661 h 361466"/>
                <a:gd name="connsiteX280" fmla="*/ 493731 w 977755"/>
                <a:gd name="connsiteY280" fmla="*/ 186800 h 361466"/>
                <a:gd name="connsiteX281" fmla="*/ 492303 w 977755"/>
                <a:gd name="connsiteY281" fmla="*/ 189512 h 361466"/>
                <a:gd name="connsiteX282" fmla="*/ 490304 w 977755"/>
                <a:gd name="connsiteY282" fmla="*/ 191939 h 361466"/>
                <a:gd name="connsiteX283" fmla="*/ 479098 w 977755"/>
                <a:gd name="connsiteY283" fmla="*/ 196579 h 361466"/>
                <a:gd name="connsiteX284" fmla="*/ 475886 w 977755"/>
                <a:gd name="connsiteY284" fmla="*/ 196222 h 361466"/>
                <a:gd name="connsiteX285" fmla="*/ 467891 w 977755"/>
                <a:gd name="connsiteY285" fmla="*/ 191939 h 361466"/>
                <a:gd name="connsiteX286" fmla="*/ 465964 w 977755"/>
                <a:gd name="connsiteY286" fmla="*/ 189584 h 361466"/>
                <a:gd name="connsiteX287" fmla="*/ 464536 w 977755"/>
                <a:gd name="connsiteY287" fmla="*/ 186871 h 361466"/>
                <a:gd name="connsiteX288" fmla="*/ 463608 w 977755"/>
                <a:gd name="connsiteY288" fmla="*/ 183873 h 361466"/>
                <a:gd name="connsiteX289" fmla="*/ 463323 w 977755"/>
                <a:gd name="connsiteY289" fmla="*/ 180661 h 361466"/>
                <a:gd name="connsiteX290" fmla="*/ 463608 w 977755"/>
                <a:gd name="connsiteY290" fmla="*/ 177449 h 361466"/>
                <a:gd name="connsiteX291" fmla="*/ 465964 w 977755"/>
                <a:gd name="connsiteY291" fmla="*/ 171810 h 361466"/>
                <a:gd name="connsiteX292" fmla="*/ 467891 w 977755"/>
                <a:gd name="connsiteY292" fmla="*/ 169455 h 361466"/>
                <a:gd name="connsiteX293" fmla="*/ 475886 w 977755"/>
                <a:gd name="connsiteY293" fmla="*/ 165172 h 361466"/>
                <a:gd name="connsiteX294" fmla="*/ 479098 w 977755"/>
                <a:gd name="connsiteY294" fmla="*/ 164815 h 361466"/>
                <a:gd name="connsiteX295" fmla="*/ 636061 w 977755"/>
                <a:gd name="connsiteY295" fmla="*/ 161317 h 361466"/>
                <a:gd name="connsiteX296" fmla="*/ 652193 w 977755"/>
                <a:gd name="connsiteY296" fmla="*/ 169883 h 361466"/>
                <a:gd name="connsiteX297" fmla="*/ 655476 w 977755"/>
                <a:gd name="connsiteY297" fmla="*/ 180732 h 361466"/>
                <a:gd name="connsiteX298" fmla="*/ 653977 w 977755"/>
                <a:gd name="connsiteY298" fmla="*/ 188298 h 361466"/>
                <a:gd name="connsiteX299" fmla="*/ 652193 w 977755"/>
                <a:gd name="connsiteY299" fmla="*/ 191582 h 361466"/>
                <a:gd name="connsiteX300" fmla="*/ 649766 w 977755"/>
                <a:gd name="connsiteY300" fmla="*/ 194437 h 361466"/>
                <a:gd name="connsiteX301" fmla="*/ 636061 w 977755"/>
                <a:gd name="connsiteY301" fmla="*/ 200148 h 361466"/>
                <a:gd name="connsiteX302" fmla="*/ 632135 w 977755"/>
                <a:gd name="connsiteY302" fmla="*/ 199719 h 361466"/>
                <a:gd name="connsiteX303" fmla="*/ 622356 w 977755"/>
                <a:gd name="connsiteY303" fmla="*/ 194437 h 361466"/>
                <a:gd name="connsiteX304" fmla="*/ 620001 w 977755"/>
                <a:gd name="connsiteY304" fmla="*/ 191582 h 361466"/>
                <a:gd name="connsiteX305" fmla="*/ 618216 w 977755"/>
                <a:gd name="connsiteY305" fmla="*/ 188298 h 361466"/>
                <a:gd name="connsiteX306" fmla="*/ 617074 w 977755"/>
                <a:gd name="connsiteY306" fmla="*/ 184658 h 361466"/>
                <a:gd name="connsiteX307" fmla="*/ 616646 w 977755"/>
                <a:gd name="connsiteY307" fmla="*/ 180732 h 361466"/>
                <a:gd name="connsiteX308" fmla="*/ 617074 w 977755"/>
                <a:gd name="connsiteY308" fmla="*/ 176806 h 361466"/>
                <a:gd name="connsiteX309" fmla="*/ 620001 w 977755"/>
                <a:gd name="connsiteY309" fmla="*/ 169883 h 361466"/>
                <a:gd name="connsiteX310" fmla="*/ 622356 w 977755"/>
                <a:gd name="connsiteY310" fmla="*/ 167027 h 361466"/>
                <a:gd name="connsiteX311" fmla="*/ 632135 w 977755"/>
                <a:gd name="connsiteY311" fmla="*/ 161745 h 361466"/>
                <a:gd name="connsiteX312" fmla="*/ 636061 w 977755"/>
                <a:gd name="connsiteY312" fmla="*/ 161317 h 361466"/>
                <a:gd name="connsiteX313" fmla="*/ 714579 w 977755"/>
                <a:gd name="connsiteY313" fmla="*/ 159247 h 361466"/>
                <a:gd name="connsiteX314" fmla="*/ 736064 w 977755"/>
                <a:gd name="connsiteY314" fmla="*/ 180732 h 361466"/>
                <a:gd name="connsiteX315" fmla="*/ 734351 w 977755"/>
                <a:gd name="connsiteY315" fmla="*/ 189084 h 361466"/>
                <a:gd name="connsiteX316" fmla="*/ 729854 w 977755"/>
                <a:gd name="connsiteY316" fmla="*/ 195936 h 361466"/>
                <a:gd name="connsiteX317" fmla="*/ 714651 w 977755"/>
                <a:gd name="connsiteY317" fmla="*/ 202218 h 361466"/>
                <a:gd name="connsiteX318" fmla="*/ 699447 w 977755"/>
                <a:gd name="connsiteY318" fmla="*/ 195936 h 361466"/>
                <a:gd name="connsiteX319" fmla="*/ 694807 w 977755"/>
                <a:gd name="connsiteY319" fmla="*/ 189084 h 361466"/>
                <a:gd name="connsiteX320" fmla="*/ 693094 w 977755"/>
                <a:gd name="connsiteY320" fmla="*/ 180732 h 361466"/>
                <a:gd name="connsiteX321" fmla="*/ 714579 w 977755"/>
                <a:gd name="connsiteY321" fmla="*/ 159247 h 361466"/>
                <a:gd name="connsiteX322" fmla="*/ 871470 w 977755"/>
                <a:gd name="connsiteY322" fmla="*/ 154322 h 361466"/>
                <a:gd name="connsiteX323" fmla="*/ 897881 w 977755"/>
                <a:gd name="connsiteY323" fmla="*/ 180732 h 361466"/>
                <a:gd name="connsiteX324" fmla="*/ 895811 w 977755"/>
                <a:gd name="connsiteY324" fmla="*/ 191011 h 361466"/>
                <a:gd name="connsiteX325" fmla="*/ 890172 w 977755"/>
                <a:gd name="connsiteY325" fmla="*/ 199434 h 361466"/>
                <a:gd name="connsiteX326" fmla="*/ 871470 w 977755"/>
                <a:gd name="connsiteY326" fmla="*/ 207143 h 361466"/>
                <a:gd name="connsiteX327" fmla="*/ 852769 w 977755"/>
                <a:gd name="connsiteY327" fmla="*/ 199434 h 361466"/>
                <a:gd name="connsiteX328" fmla="*/ 847130 w 977755"/>
                <a:gd name="connsiteY328" fmla="*/ 191011 h 361466"/>
                <a:gd name="connsiteX329" fmla="*/ 845060 w 977755"/>
                <a:gd name="connsiteY329" fmla="*/ 180732 h 361466"/>
                <a:gd name="connsiteX330" fmla="*/ 871470 w 977755"/>
                <a:gd name="connsiteY330" fmla="*/ 154322 h 361466"/>
                <a:gd name="connsiteX331" fmla="*/ 126198 w 977755"/>
                <a:gd name="connsiteY331" fmla="*/ 131481 h 361466"/>
                <a:gd name="connsiteX332" fmla="*/ 136191 w 977755"/>
                <a:gd name="connsiteY332" fmla="*/ 141474 h 361466"/>
                <a:gd name="connsiteX333" fmla="*/ 126198 w 977755"/>
                <a:gd name="connsiteY333" fmla="*/ 151467 h 361466"/>
                <a:gd name="connsiteX334" fmla="*/ 116205 w 977755"/>
                <a:gd name="connsiteY334" fmla="*/ 141474 h 361466"/>
                <a:gd name="connsiteX335" fmla="*/ 126198 w 977755"/>
                <a:gd name="connsiteY335" fmla="*/ 131481 h 361466"/>
                <a:gd name="connsiteX336" fmla="*/ 204644 w 977755"/>
                <a:gd name="connsiteY336" fmla="*/ 130410 h 361466"/>
                <a:gd name="connsiteX337" fmla="*/ 215708 w 977755"/>
                <a:gd name="connsiteY337" fmla="*/ 141474 h 361466"/>
                <a:gd name="connsiteX338" fmla="*/ 204644 w 977755"/>
                <a:gd name="connsiteY338" fmla="*/ 152538 h 361466"/>
                <a:gd name="connsiteX339" fmla="*/ 193580 w 977755"/>
                <a:gd name="connsiteY339" fmla="*/ 141474 h 361466"/>
                <a:gd name="connsiteX340" fmla="*/ 204644 w 977755"/>
                <a:gd name="connsiteY340" fmla="*/ 130410 h 361466"/>
                <a:gd name="connsiteX341" fmla="*/ 361536 w 977755"/>
                <a:gd name="connsiteY341" fmla="*/ 127912 h 361466"/>
                <a:gd name="connsiteX342" fmla="*/ 375098 w 977755"/>
                <a:gd name="connsiteY342" fmla="*/ 141474 h 361466"/>
                <a:gd name="connsiteX343" fmla="*/ 361536 w 977755"/>
                <a:gd name="connsiteY343" fmla="*/ 155036 h 361466"/>
                <a:gd name="connsiteX344" fmla="*/ 347974 w 977755"/>
                <a:gd name="connsiteY344" fmla="*/ 141474 h 361466"/>
                <a:gd name="connsiteX345" fmla="*/ 361536 w 977755"/>
                <a:gd name="connsiteY345" fmla="*/ 127912 h 361466"/>
                <a:gd name="connsiteX346" fmla="*/ 440054 w 977755"/>
                <a:gd name="connsiteY346" fmla="*/ 126484 h 361466"/>
                <a:gd name="connsiteX347" fmla="*/ 455043 w 977755"/>
                <a:gd name="connsiteY347" fmla="*/ 141474 h 361466"/>
                <a:gd name="connsiteX348" fmla="*/ 440054 w 977755"/>
                <a:gd name="connsiteY348" fmla="*/ 156463 h 361466"/>
                <a:gd name="connsiteX349" fmla="*/ 425064 w 977755"/>
                <a:gd name="connsiteY349" fmla="*/ 141474 h 361466"/>
                <a:gd name="connsiteX350" fmla="*/ 440054 w 977755"/>
                <a:gd name="connsiteY350" fmla="*/ 126484 h 361466"/>
                <a:gd name="connsiteX351" fmla="*/ 596946 w 977755"/>
                <a:gd name="connsiteY351" fmla="*/ 123058 h 361466"/>
                <a:gd name="connsiteX352" fmla="*/ 615362 w 977755"/>
                <a:gd name="connsiteY352" fmla="*/ 141474 h 361466"/>
                <a:gd name="connsiteX353" fmla="*/ 596946 w 977755"/>
                <a:gd name="connsiteY353" fmla="*/ 159890 h 361466"/>
                <a:gd name="connsiteX354" fmla="*/ 578530 w 977755"/>
                <a:gd name="connsiteY354" fmla="*/ 141474 h 361466"/>
                <a:gd name="connsiteX355" fmla="*/ 596946 w 977755"/>
                <a:gd name="connsiteY355" fmla="*/ 123058 h 361466"/>
                <a:gd name="connsiteX356" fmla="*/ 675321 w 977755"/>
                <a:gd name="connsiteY356" fmla="*/ 121059 h 361466"/>
                <a:gd name="connsiteX357" fmla="*/ 695735 w 977755"/>
                <a:gd name="connsiteY357" fmla="*/ 141474 h 361466"/>
                <a:gd name="connsiteX358" fmla="*/ 675321 w 977755"/>
                <a:gd name="connsiteY358" fmla="*/ 161888 h 361466"/>
                <a:gd name="connsiteX359" fmla="*/ 654906 w 977755"/>
                <a:gd name="connsiteY359" fmla="*/ 141474 h 361466"/>
                <a:gd name="connsiteX360" fmla="*/ 675321 w 977755"/>
                <a:gd name="connsiteY360" fmla="*/ 121059 h 361466"/>
                <a:gd name="connsiteX361" fmla="*/ 832283 w 977755"/>
                <a:gd name="connsiteY361" fmla="*/ 116348 h 361466"/>
                <a:gd name="connsiteX362" fmla="*/ 857337 w 977755"/>
                <a:gd name="connsiteY362" fmla="*/ 141474 h 361466"/>
                <a:gd name="connsiteX363" fmla="*/ 832283 w 977755"/>
                <a:gd name="connsiteY363" fmla="*/ 166528 h 361466"/>
                <a:gd name="connsiteX364" fmla="*/ 807229 w 977755"/>
                <a:gd name="connsiteY364" fmla="*/ 141474 h 361466"/>
                <a:gd name="connsiteX365" fmla="*/ 832283 w 977755"/>
                <a:gd name="connsiteY365" fmla="*/ 116348 h 361466"/>
                <a:gd name="connsiteX366" fmla="*/ 910730 w 977755"/>
                <a:gd name="connsiteY366" fmla="*/ 113636 h 361466"/>
                <a:gd name="connsiteX367" fmla="*/ 938496 w 977755"/>
                <a:gd name="connsiteY367" fmla="*/ 141474 h 361466"/>
                <a:gd name="connsiteX368" fmla="*/ 930397 w 977755"/>
                <a:gd name="connsiteY368" fmla="*/ 161004 h 361466"/>
                <a:gd name="connsiteX369" fmla="*/ 949989 w 977755"/>
                <a:gd name="connsiteY369" fmla="*/ 152895 h 361466"/>
                <a:gd name="connsiteX370" fmla="*/ 977755 w 977755"/>
                <a:gd name="connsiteY370" fmla="*/ 180662 h 361466"/>
                <a:gd name="connsiteX371" fmla="*/ 975542 w 977755"/>
                <a:gd name="connsiteY371" fmla="*/ 191511 h 361466"/>
                <a:gd name="connsiteX372" fmla="*/ 969618 w 977755"/>
                <a:gd name="connsiteY372" fmla="*/ 200362 h 361466"/>
                <a:gd name="connsiteX373" fmla="*/ 949989 w 977755"/>
                <a:gd name="connsiteY373" fmla="*/ 208500 h 361466"/>
                <a:gd name="connsiteX374" fmla="*/ 930410 w 977755"/>
                <a:gd name="connsiteY374" fmla="*/ 200383 h 361466"/>
                <a:gd name="connsiteX375" fmla="*/ 938496 w 977755"/>
                <a:gd name="connsiteY375" fmla="*/ 219920 h 361466"/>
                <a:gd name="connsiteX376" fmla="*/ 910730 w 977755"/>
                <a:gd name="connsiteY376" fmla="*/ 247758 h 361466"/>
                <a:gd name="connsiteX377" fmla="*/ 882963 w 977755"/>
                <a:gd name="connsiteY377" fmla="*/ 219920 h 361466"/>
                <a:gd name="connsiteX378" fmla="*/ 910730 w 977755"/>
                <a:gd name="connsiteY378" fmla="*/ 192153 h 361466"/>
                <a:gd name="connsiteX379" fmla="*/ 930281 w 977755"/>
                <a:gd name="connsiteY379" fmla="*/ 200246 h 361466"/>
                <a:gd name="connsiteX380" fmla="*/ 924435 w 977755"/>
                <a:gd name="connsiteY380" fmla="*/ 191511 h 361466"/>
                <a:gd name="connsiteX381" fmla="*/ 922222 w 977755"/>
                <a:gd name="connsiteY381" fmla="*/ 180662 h 361466"/>
                <a:gd name="connsiteX382" fmla="*/ 930295 w 977755"/>
                <a:gd name="connsiteY382" fmla="*/ 161159 h 361466"/>
                <a:gd name="connsiteX383" fmla="*/ 910730 w 977755"/>
                <a:gd name="connsiteY383" fmla="*/ 169241 h 361466"/>
                <a:gd name="connsiteX384" fmla="*/ 882963 w 977755"/>
                <a:gd name="connsiteY384" fmla="*/ 141474 h 361466"/>
                <a:gd name="connsiteX385" fmla="*/ 910730 w 977755"/>
                <a:gd name="connsiteY385" fmla="*/ 113636 h 361466"/>
                <a:gd name="connsiteX386" fmla="*/ 86939 w 977755"/>
                <a:gd name="connsiteY386" fmla="*/ 92793 h 361466"/>
                <a:gd name="connsiteX387" fmla="*/ 96433 w 977755"/>
                <a:gd name="connsiteY387" fmla="*/ 102286 h 361466"/>
                <a:gd name="connsiteX388" fmla="*/ 86939 w 977755"/>
                <a:gd name="connsiteY388" fmla="*/ 111780 h 361466"/>
                <a:gd name="connsiteX389" fmla="*/ 77446 w 977755"/>
                <a:gd name="connsiteY389" fmla="*/ 102286 h 361466"/>
                <a:gd name="connsiteX390" fmla="*/ 86939 w 977755"/>
                <a:gd name="connsiteY390" fmla="*/ 92793 h 361466"/>
                <a:gd name="connsiteX391" fmla="*/ 165457 w 977755"/>
                <a:gd name="connsiteY391" fmla="*/ 91794 h 361466"/>
                <a:gd name="connsiteX392" fmla="*/ 174165 w 977755"/>
                <a:gd name="connsiteY392" fmla="*/ 96434 h 361466"/>
                <a:gd name="connsiteX393" fmla="*/ 175950 w 977755"/>
                <a:gd name="connsiteY393" fmla="*/ 102287 h 361466"/>
                <a:gd name="connsiteX394" fmla="*/ 174165 w 977755"/>
                <a:gd name="connsiteY394" fmla="*/ 108140 h 361466"/>
                <a:gd name="connsiteX395" fmla="*/ 165457 w 977755"/>
                <a:gd name="connsiteY395" fmla="*/ 112922 h 361466"/>
                <a:gd name="connsiteX396" fmla="*/ 163315 w 977755"/>
                <a:gd name="connsiteY396" fmla="*/ 112708 h 361466"/>
                <a:gd name="connsiteX397" fmla="*/ 158033 w 977755"/>
                <a:gd name="connsiteY397" fmla="*/ 109853 h 361466"/>
                <a:gd name="connsiteX398" fmla="*/ 156748 w 977755"/>
                <a:gd name="connsiteY398" fmla="*/ 108283 h 361466"/>
                <a:gd name="connsiteX399" fmla="*/ 155178 w 977755"/>
                <a:gd name="connsiteY399" fmla="*/ 104500 h 361466"/>
                <a:gd name="connsiteX400" fmla="*/ 154964 w 977755"/>
                <a:gd name="connsiteY400" fmla="*/ 102358 h 361466"/>
                <a:gd name="connsiteX401" fmla="*/ 155178 w 977755"/>
                <a:gd name="connsiteY401" fmla="*/ 100217 h 361466"/>
                <a:gd name="connsiteX402" fmla="*/ 156748 w 977755"/>
                <a:gd name="connsiteY402" fmla="*/ 96434 h 361466"/>
                <a:gd name="connsiteX403" fmla="*/ 158033 w 977755"/>
                <a:gd name="connsiteY403" fmla="*/ 94863 h 361466"/>
                <a:gd name="connsiteX404" fmla="*/ 163315 w 977755"/>
                <a:gd name="connsiteY404" fmla="*/ 92008 h 361466"/>
                <a:gd name="connsiteX405" fmla="*/ 165457 w 977755"/>
                <a:gd name="connsiteY405" fmla="*/ 91794 h 361466"/>
                <a:gd name="connsiteX406" fmla="*/ 322349 w 977755"/>
                <a:gd name="connsiteY406" fmla="*/ 89367 h 361466"/>
                <a:gd name="connsiteX407" fmla="*/ 329559 w 977755"/>
                <a:gd name="connsiteY407" fmla="*/ 91580 h 361466"/>
                <a:gd name="connsiteX408" fmla="*/ 335198 w 977755"/>
                <a:gd name="connsiteY408" fmla="*/ 102287 h 361466"/>
                <a:gd name="connsiteX409" fmla="*/ 329559 w 977755"/>
                <a:gd name="connsiteY409" fmla="*/ 112994 h 361466"/>
                <a:gd name="connsiteX410" fmla="*/ 322349 w 977755"/>
                <a:gd name="connsiteY410" fmla="*/ 115206 h 361466"/>
                <a:gd name="connsiteX411" fmla="*/ 319780 w 977755"/>
                <a:gd name="connsiteY411" fmla="*/ 114921 h 361466"/>
                <a:gd name="connsiteX412" fmla="*/ 309501 w 977755"/>
                <a:gd name="connsiteY412" fmla="*/ 102287 h 361466"/>
                <a:gd name="connsiteX413" fmla="*/ 319780 w 977755"/>
                <a:gd name="connsiteY413" fmla="*/ 89653 h 361466"/>
                <a:gd name="connsiteX414" fmla="*/ 322349 w 977755"/>
                <a:gd name="connsiteY414" fmla="*/ 89367 h 361466"/>
                <a:gd name="connsiteX415" fmla="*/ 400795 w 977755"/>
                <a:gd name="connsiteY415" fmla="*/ 88011 h 361466"/>
                <a:gd name="connsiteX416" fmla="*/ 415071 w 977755"/>
                <a:gd name="connsiteY416" fmla="*/ 102287 h 361466"/>
                <a:gd name="connsiteX417" fmla="*/ 400795 w 977755"/>
                <a:gd name="connsiteY417" fmla="*/ 116563 h 361466"/>
                <a:gd name="connsiteX418" fmla="*/ 386519 w 977755"/>
                <a:gd name="connsiteY418" fmla="*/ 102287 h 361466"/>
                <a:gd name="connsiteX419" fmla="*/ 400795 w 977755"/>
                <a:gd name="connsiteY419" fmla="*/ 88011 h 361466"/>
                <a:gd name="connsiteX420" fmla="*/ 557687 w 977755"/>
                <a:gd name="connsiteY420" fmla="*/ 84798 h 361466"/>
                <a:gd name="connsiteX421" fmla="*/ 575175 w 977755"/>
                <a:gd name="connsiteY421" fmla="*/ 102286 h 361466"/>
                <a:gd name="connsiteX422" fmla="*/ 557687 w 977755"/>
                <a:gd name="connsiteY422" fmla="*/ 119774 h 361466"/>
                <a:gd name="connsiteX423" fmla="*/ 540199 w 977755"/>
                <a:gd name="connsiteY423" fmla="*/ 102286 h 361466"/>
                <a:gd name="connsiteX424" fmla="*/ 557687 w 977755"/>
                <a:gd name="connsiteY424" fmla="*/ 84798 h 361466"/>
                <a:gd name="connsiteX425" fmla="*/ 636061 w 977755"/>
                <a:gd name="connsiteY425" fmla="*/ 82871 h 361466"/>
                <a:gd name="connsiteX426" fmla="*/ 652193 w 977755"/>
                <a:gd name="connsiteY426" fmla="*/ 91437 h 361466"/>
                <a:gd name="connsiteX427" fmla="*/ 655476 w 977755"/>
                <a:gd name="connsiteY427" fmla="*/ 102286 h 361466"/>
                <a:gd name="connsiteX428" fmla="*/ 652193 w 977755"/>
                <a:gd name="connsiteY428" fmla="*/ 113136 h 361466"/>
                <a:gd name="connsiteX429" fmla="*/ 636061 w 977755"/>
                <a:gd name="connsiteY429" fmla="*/ 121702 h 361466"/>
                <a:gd name="connsiteX430" fmla="*/ 632135 w 977755"/>
                <a:gd name="connsiteY430" fmla="*/ 121273 h 361466"/>
                <a:gd name="connsiteX431" fmla="*/ 622356 w 977755"/>
                <a:gd name="connsiteY431" fmla="*/ 115991 h 361466"/>
                <a:gd name="connsiteX432" fmla="*/ 620001 w 977755"/>
                <a:gd name="connsiteY432" fmla="*/ 113136 h 361466"/>
                <a:gd name="connsiteX433" fmla="*/ 617074 w 977755"/>
                <a:gd name="connsiteY433" fmla="*/ 106212 h 361466"/>
                <a:gd name="connsiteX434" fmla="*/ 616646 w 977755"/>
                <a:gd name="connsiteY434" fmla="*/ 102286 h 361466"/>
                <a:gd name="connsiteX435" fmla="*/ 617074 w 977755"/>
                <a:gd name="connsiteY435" fmla="*/ 98360 h 361466"/>
                <a:gd name="connsiteX436" fmla="*/ 620001 w 977755"/>
                <a:gd name="connsiteY436" fmla="*/ 91437 h 361466"/>
                <a:gd name="connsiteX437" fmla="*/ 622356 w 977755"/>
                <a:gd name="connsiteY437" fmla="*/ 88581 h 361466"/>
                <a:gd name="connsiteX438" fmla="*/ 632135 w 977755"/>
                <a:gd name="connsiteY438" fmla="*/ 83299 h 361466"/>
                <a:gd name="connsiteX439" fmla="*/ 636061 w 977755"/>
                <a:gd name="connsiteY439" fmla="*/ 82871 h 361466"/>
                <a:gd name="connsiteX440" fmla="*/ 793025 w 977755"/>
                <a:gd name="connsiteY440" fmla="*/ 78446 h 361466"/>
                <a:gd name="connsiteX441" fmla="*/ 806373 w 977755"/>
                <a:gd name="connsiteY441" fmla="*/ 82515 h 361466"/>
                <a:gd name="connsiteX442" fmla="*/ 816865 w 977755"/>
                <a:gd name="connsiteY442" fmla="*/ 102287 h 361466"/>
                <a:gd name="connsiteX443" fmla="*/ 806373 w 977755"/>
                <a:gd name="connsiteY443" fmla="*/ 122059 h 361466"/>
                <a:gd name="connsiteX444" fmla="*/ 793025 w 977755"/>
                <a:gd name="connsiteY444" fmla="*/ 126128 h 361466"/>
                <a:gd name="connsiteX445" fmla="*/ 788242 w 977755"/>
                <a:gd name="connsiteY445" fmla="*/ 125628 h 361466"/>
                <a:gd name="connsiteX446" fmla="*/ 769184 w 977755"/>
                <a:gd name="connsiteY446" fmla="*/ 102287 h 361466"/>
                <a:gd name="connsiteX447" fmla="*/ 788242 w 977755"/>
                <a:gd name="connsiteY447" fmla="*/ 78946 h 361466"/>
                <a:gd name="connsiteX448" fmla="*/ 793025 w 977755"/>
                <a:gd name="connsiteY448" fmla="*/ 78446 h 361466"/>
                <a:gd name="connsiteX449" fmla="*/ 871470 w 977755"/>
                <a:gd name="connsiteY449" fmla="*/ 75876 h 361466"/>
                <a:gd name="connsiteX450" fmla="*/ 897881 w 977755"/>
                <a:gd name="connsiteY450" fmla="*/ 102286 h 361466"/>
                <a:gd name="connsiteX451" fmla="*/ 871470 w 977755"/>
                <a:gd name="connsiteY451" fmla="*/ 128697 h 361466"/>
                <a:gd name="connsiteX452" fmla="*/ 845060 w 977755"/>
                <a:gd name="connsiteY452" fmla="*/ 102286 h 361466"/>
                <a:gd name="connsiteX453" fmla="*/ 871470 w 977755"/>
                <a:gd name="connsiteY453" fmla="*/ 75876 h 361466"/>
                <a:gd name="connsiteX454" fmla="*/ 47753 w 977755"/>
                <a:gd name="connsiteY454" fmla="*/ 54034 h 361466"/>
                <a:gd name="connsiteX455" fmla="*/ 56747 w 977755"/>
                <a:gd name="connsiteY455" fmla="*/ 63028 h 361466"/>
                <a:gd name="connsiteX456" fmla="*/ 47753 w 977755"/>
                <a:gd name="connsiteY456" fmla="*/ 72022 h 361466"/>
                <a:gd name="connsiteX457" fmla="*/ 38759 w 977755"/>
                <a:gd name="connsiteY457" fmla="*/ 63028 h 361466"/>
                <a:gd name="connsiteX458" fmla="*/ 47753 w 977755"/>
                <a:gd name="connsiteY458" fmla="*/ 54034 h 361466"/>
                <a:gd name="connsiteX459" fmla="*/ 126198 w 977755"/>
                <a:gd name="connsiteY459" fmla="*/ 53035 h 361466"/>
                <a:gd name="connsiteX460" fmla="*/ 136191 w 977755"/>
                <a:gd name="connsiteY460" fmla="*/ 63028 h 361466"/>
                <a:gd name="connsiteX461" fmla="*/ 126198 w 977755"/>
                <a:gd name="connsiteY461" fmla="*/ 73021 h 361466"/>
                <a:gd name="connsiteX462" fmla="*/ 116205 w 977755"/>
                <a:gd name="connsiteY462" fmla="*/ 63028 h 361466"/>
                <a:gd name="connsiteX463" fmla="*/ 126198 w 977755"/>
                <a:gd name="connsiteY463" fmla="*/ 53035 h 361466"/>
                <a:gd name="connsiteX464" fmla="*/ 283162 w 977755"/>
                <a:gd name="connsiteY464" fmla="*/ 50822 h 361466"/>
                <a:gd name="connsiteX465" fmla="*/ 295368 w 977755"/>
                <a:gd name="connsiteY465" fmla="*/ 63028 h 361466"/>
                <a:gd name="connsiteX466" fmla="*/ 283162 w 977755"/>
                <a:gd name="connsiteY466" fmla="*/ 75234 h 361466"/>
                <a:gd name="connsiteX467" fmla="*/ 270956 w 977755"/>
                <a:gd name="connsiteY467" fmla="*/ 63028 h 361466"/>
                <a:gd name="connsiteX468" fmla="*/ 283162 w 977755"/>
                <a:gd name="connsiteY468" fmla="*/ 50822 h 361466"/>
                <a:gd name="connsiteX469" fmla="*/ 361536 w 977755"/>
                <a:gd name="connsiteY469" fmla="*/ 49466 h 361466"/>
                <a:gd name="connsiteX470" fmla="*/ 375098 w 977755"/>
                <a:gd name="connsiteY470" fmla="*/ 63028 h 361466"/>
                <a:gd name="connsiteX471" fmla="*/ 361536 w 977755"/>
                <a:gd name="connsiteY471" fmla="*/ 76590 h 361466"/>
                <a:gd name="connsiteX472" fmla="*/ 347974 w 977755"/>
                <a:gd name="connsiteY472" fmla="*/ 63028 h 361466"/>
                <a:gd name="connsiteX473" fmla="*/ 361536 w 977755"/>
                <a:gd name="connsiteY473" fmla="*/ 49466 h 361466"/>
                <a:gd name="connsiteX474" fmla="*/ 518428 w 977755"/>
                <a:gd name="connsiteY474" fmla="*/ 46396 h 361466"/>
                <a:gd name="connsiteX475" fmla="*/ 535060 w 977755"/>
                <a:gd name="connsiteY475" fmla="*/ 63027 h 361466"/>
                <a:gd name="connsiteX476" fmla="*/ 518428 w 977755"/>
                <a:gd name="connsiteY476" fmla="*/ 79659 h 361466"/>
                <a:gd name="connsiteX477" fmla="*/ 501797 w 977755"/>
                <a:gd name="connsiteY477" fmla="*/ 63027 h 361466"/>
                <a:gd name="connsiteX478" fmla="*/ 518428 w 977755"/>
                <a:gd name="connsiteY478" fmla="*/ 46396 h 361466"/>
                <a:gd name="connsiteX479" fmla="*/ 596946 w 977755"/>
                <a:gd name="connsiteY479" fmla="*/ 44612 h 361466"/>
                <a:gd name="connsiteX480" fmla="*/ 615362 w 977755"/>
                <a:gd name="connsiteY480" fmla="*/ 63028 h 361466"/>
                <a:gd name="connsiteX481" fmla="*/ 596946 w 977755"/>
                <a:gd name="connsiteY481" fmla="*/ 81444 h 361466"/>
                <a:gd name="connsiteX482" fmla="*/ 578530 w 977755"/>
                <a:gd name="connsiteY482" fmla="*/ 63028 h 361466"/>
                <a:gd name="connsiteX483" fmla="*/ 596946 w 977755"/>
                <a:gd name="connsiteY483" fmla="*/ 44612 h 361466"/>
                <a:gd name="connsiteX484" fmla="*/ 753766 w 977755"/>
                <a:gd name="connsiteY484" fmla="*/ 40400 h 361466"/>
                <a:gd name="connsiteX485" fmla="*/ 776394 w 977755"/>
                <a:gd name="connsiteY485" fmla="*/ 63027 h 361466"/>
                <a:gd name="connsiteX486" fmla="*/ 753766 w 977755"/>
                <a:gd name="connsiteY486" fmla="*/ 85655 h 361466"/>
                <a:gd name="connsiteX487" fmla="*/ 731139 w 977755"/>
                <a:gd name="connsiteY487" fmla="*/ 63027 h 361466"/>
                <a:gd name="connsiteX488" fmla="*/ 753766 w 977755"/>
                <a:gd name="connsiteY488" fmla="*/ 40400 h 361466"/>
                <a:gd name="connsiteX489" fmla="*/ 832283 w 977755"/>
                <a:gd name="connsiteY489" fmla="*/ 37973 h 361466"/>
                <a:gd name="connsiteX490" fmla="*/ 857337 w 977755"/>
                <a:gd name="connsiteY490" fmla="*/ 63027 h 361466"/>
                <a:gd name="connsiteX491" fmla="*/ 832283 w 977755"/>
                <a:gd name="connsiteY491" fmla="*/ 88153 h 361466"/>
                <a:gd name="connsiteX492" fmla="*/ 807229 w 977755"/>
                <a:gd name="connsiteY492" fmla="*/ 63027 h 361466"/>
                <a:gd name="connsiteX493" fmla="*/ 832283 w 977755"/>
                <a:gd name="connsiteY493" fmla="*/ 37973 h 361466"/>
                <a:gd name="connsiteX494" fmla="*/ 8566 w 977755"/>
                <a:gd name="connsiteY494" fmla="*/ 15275 h 361466"/>
                <a:gd name="connsiteX495" fmla="*/ 15632 w 977755"/>
                <a:gd name="connsiteY495" fmla="*/ 19058 h 361466"/>
                <a:gd name="connsiteX496" fmla="*/ 17060 w 977755"/>
                <a:gd name="connsiteY496" fmla="*/ 23841 h 361466"/>
                <a:gd name="connsiteX497" fmla="*/ 16917 w 977755"/>
                <a:gd name="connsiteY497" fmla="*/ 25554 h 361466"/>
                <a:gd name="connsiteX498" fmla="*/ 15632 w 977755"/>
                <a:gd name="connsiteY498" fmla="*/ 28623 h 361466"/>
                <a:gd name="connsiteX499" fmla="*/ 8566 w 977755"/>
                <a:gd name="connsiteY499" fmla="*/ 32406 h 361466"/>
                <a:gd name="connsiteX500" fmla="*/ 6852 w 977755"/>
                <a:gd name="connsiteY500" fmla="*/ 32192 h 361466"/>
                <a:gd name="connsiteX501" fmla="*/ 2498 w 977755"/>
                <a:gd name="connsiteY501" fmla="*/ 29836 h 361466"/>
                <a:gd name="connsiteX502" fmla="*/ 1428 w 977755"/>
                <a:gd name="connsiteY502" fmla="*/ 28623 h 361466"/>
                <a:gd name="connsiteX503" fmla="*/ 143 w 977755"/>
                <a:gd name="connsiteY503" fmla="*/ 25554 h 361466"/>
                <a:gd name="connsiteX504" fmla="*/ 0 w 977755"/>
                <a:gd name="connsiteY504" fmla="*/ 23841 h 361466"/>
                <a:gd name="connsiteX505" fmla="*/ 143 w 977755"/>
                <a:gd name="connsiteY505" fmla="*/ 22127 h 361466"/>
                <a:gd name="connsiteX506" fmla="*/ 1428 w 977755"/>
                <a:gd name="connsiteY506" fmla="*/ 19058 h 361466"/>
                <a:gd name="connsiteX507" fmla="*/ 2498 w 977755"/>
                <a:gd name="connsiteY507" fmla="*/ 17773 h 361466"/>
                <a:gd name="connsiteX508" fmla="*/ 6852 w 977755"/>
                <a:gd name="connsiteY508" fmla="*/ 15418 h 361466"/>
                <a:gd name="connsiteX509" fmla="*/ 8566 w 977755"/>
                <a:gd name="connsiteY509" fmla="*/ 15275 h 361466"/>
                <a:gd name="connsiteX510" fmla="*/ 87011 w 977755"/>
                <a:gd name="connsiteY510" fmla="*/ 14347 h 361466"/>
                <a:gd name="connsiteX511" fmla="*/ 96505 w 977755"/>
                <a:gd name="connsiteY511" fmla="*/ 23840 h 361466"/>
                <a:gd name="connsiteX512" fmla="*/ 96291 w 977755"/>
                <a:gd name="connsiteY512" fmla="*/ 25768 h 361466"/>
                <a:gd name="connsiteX513" fmla="*/ 87011 w 977755"/>
                <a:gd name="connsiteY513" fmla="*/ 33334 h 361466"/>
                <a:gd name="connsiteX514" fmla="*/ 77732 w 977755"/>
                <a:gd name="connsiteY514" fmla="*/ 25768 h 361466"/>
                <a:gd name="connsiteX515" fmla="*/ 77518 w 977755"/>
                <a:gd name="connsiteY515" fmla="*/ 23840 h 361466"/>
                <a:gd name="connsiteX516" fmla="*/ 87011 w 977755"/>
                <a:gd name="connsiteY516" fmla="*/ 14347 h 361466"/>
                <a:gd name="connsiteX517" fmla="*/ 243832 w 977755"/>
                <a:gd name="connsiteY517" fmla="*/ 12205 h 361466"/>
                <a:gd name="connsiteX518" fmla="*/ 255467 w 977755"/>
                <a:gd name="connsiteY518" fmla="*/ 23840 h 361466"/>
                <a:gd name="connsiteX519" fmla="*/ 255253 w 977755"/>
                <a:gd name="connsiteY519" fmla="*/ 26195 h 361466"/>
                <a:gd name="connsiteX520" fmla="*/ 243832 w 977755"/>
                <a:gd name="connsiteY520" fmla="*/ 35475 h 361466"/>
                <a:gd name="connsiteX521" fmla="*/ 232411 w 977755"/>
                <a:gd name="connsiteY521" fmla="*/ 26195 h 361466"/>
                <a:gd name="connsiteX522" fmla="*/ 232197 w 977755"/>
                <a:gd name="connsiteY522" fmla="*/ 23840 h 361466"/>
                <a:gd name="connsiteX523" fmla="*/ 243832 w 977755"/>
                <a:gd name="connsiteY523" fmla="*/ 12205 h 361466"/>
                <a:gd name="connsiteX524" fmla="*/ 322349 w 977755"/>
                <a:gd name="connsiteY524" fmla="*/ 10921 h 361466"/>
                <a:gd name="connsiteX525" fmla="*/ 329559 w 977755"/>
                <a:gd name="connsiteY525" fmla="*/ 13134 h 361466"/>
                <a:gd name="connsiteX526" fmla="*/ 335198 w 977755"/>
                <a:gd name="connsiteY526" fmla="*/ 23841 h 361466"/>
                <a:gd name="connsiteX527" fmla="*/ 334912 w 977755"/>
                <a:gd name="connsiteY527" fmla="*/ 26410 h 361466"/>
                <a:gd name="connsiteX528" fmla="*/ 329559 w 977755"/>
                <a:gd name="connsiteY528" fmla="*/ 34476 h 361466"/>
                <a:gd name="connsiteX529" fmla="*/ 322349 w 977755"/>
                <a:gd name="connsiteY529" fmla="*/ 36689 h 361466"/>
                <a:gd name="connsiteX530" fmla="*/ 319780 w 977755"/>
                <a:gd name="connsiteY530" fmla="*/ 36404 h 361466"/>
                <a:gd name="connsiteX531" fmla="*/ 309787 w 977755"/>
                <a:gd name="connsiteY531" fmla="*/ 26410 h 361466"/>
                <a:gd name="connsiteX532" fmla="*/ 309501 w 977755"/>
                <a:gd name="connsiteY532" fmla="*/ 23841 h 361466"/>
                <a:gd name="connsiteX533" fmla="*/ 319780 w 977755"/>
                <a:gd name="connsiteY533" fmla="*/ 11207 h 361466"/>
                <a:gd name="connsiteX534" fmla="*/ 322349 w 977755"/>
                <a:gd name="connsiteY534" fmla="*/ 10921 h 361466"/>
                <a:gd name="connsiteX535" fmla="*/ 479098 w 977755"/>
                <a:gd name="connsiteY535" fmla="*/ 7994 h 361466"/>
                <a:gd name="connsiteX536" fmla="*/ 492232 w 977755"/>
                <a:gd name="connsiteY536" fmla="*/ 14989 h 361466"/>
                <a:gd name="connsiteX537" fmla="*/ 494944 w 977755"/>
                <a:gd name="connsiteY537" fmla="*/ 23840 h 361466"/>
                <a:gd name="connsiteX538" fmla="*/ 494659 w 977755"/>
                <a:gd name="connsiteY538" fmla="*/ 27052 h 361466"/>
                <a:gd name="connsiteX539" fmla="*/ 492303 w 977755"/>
                <a:gd name="connsiteY539" fmla="*/ 32691 h 361466"/>
                <a:gd name="connsiteX540" fmla="*/ 479098 w 977755"/>
                <a:gd name="connsiteY540" fmla="*/ 39615 h 361466"/>
                <a:gd name="connsiteX541" fmla="*/ 475886 w 977755"/>
                <a:gd name="connsiteY541" fmla="*/ 39258 h 361466"/>
                <a:gd name="connsiteX542" fmla="*/ 467891 w 977755"/>
                <a:gd name="connsiteY542" fmla="*/ 34975 h 361466"/>
                <a:gd name="connsiteX543" fmla="*/ 465964 w 977755"/>
                <a:gd name="connsiteY543" fmla="*/ 32620 h 361466"/>
                <a:gd name="connsiteX544" fmla="*/ 463608 w 977755"/>
                <a:gd name="connsiteY544" fmla="*/ 26981 h 361466"/>
                <a:gd name="connsiteX545" fmla="*/ 463323 w 977755"/>
                <a:gd name="connsiteY545" fmla="*/ 23769 h 361466"/>
                <a:gd name="connsiteX546" fmla="*/ 463608 w 977755"/>
                <a:gd name="connsiteY546" fmla="*/ 20557 h 361466"/>
                <a:gd name="connsiteX547" fmla="*/ 465964 w 977755"/>
                <a:gd name="connsiteY547" fmla="*/ 14918 h 361466"/>
                <a:gd name="connsiteX548" fmla="*/ 467891 w 977755"/>
                <a:gd name="connsiteY548" fmla="*/ 12562 h 361466"/>
                <a:gd name="connsiteX549" fmla="*/ 475886 w 977755"/>
                <a:gd name="connsiteY549" fmla="*/ 8280 h 361466"/>
                <a:gd name="connsiteX550" fmla="*/ 479098 w 977755"/>
                <a:gd name="connsiteY550" fmla="*/ 7994 h 361466"/>
                <a:gd name="connsiteX551" fmla="*/ 557687 w 977755"/>
                <a:gd name="connsiteY551" fmla="*/ 6352 h 361466"/>
                <a:gd name="connsiteX552" fmla="*/ 575175 w 977755"/>
                <a:gd name="connsiteY552" fmla="*/ 23840 h 361466"/>
                <a:gd name="connsiteX553" fmla="*/ 574818 w 977755"/>
                <a:gd name="connsiteY553" fmla="*/ 27338 h 361466"/>
                <a:gd name="connsiteX554" fmla="*/ 557687 w 977755"/>
                <a:gd name="connsiteY554" fmla="*/ 41328 h 361466"/>
                <a:gd name="connsiteX555" fmla="*/ 540556 w 977755"/>
                <a:gd name="connsiteY555" fmla="*/ 27338 h 361466"/>
                <a:gd name="connsiteX556" fmla="*/ 540199 w 977755"/>
                <a:gd name="connsiteY556" fmla="*/ 23840 h 361466"/>
                <a:gd name="connsiteX557" fmla="*/ 557687 w 977755"/>
                <a:gd name="connsiteY557" fmla="*/ 6352 h 361466"/>
                <a:gd name="connsiteX558" fmla="*/ 714579 w 977755"/>
                <a:gd name="connsiteY558" fmla="*/ 2284 h 361466"/>
                <a:gd name="connsiteX559" fmla="*/ 736064 w 977755"/>
                <a:gd name="connsiteY559" fmla="*/ 23769 h 361466"/>
                <a:gd name="connsiteX560" fmla="*/ 735636 w 977755"/>
                <a:gd name="connsiteY560" fmla="*/ 28123 h 361466"/>
                <a:gd name="connsiteX561" fmla="*/ 714579 w 977755"/>
                <a:gd name="connsiteY561" fmla="*/ 45326 h 361466"/>
                <a:gd name="connsiteX562" fmla="*/ 693522 w 977755"/>
                <a:gd name="connsiteY562" fmla="*/ 28123 h 361466"/>
                <a:gd name="connsiteX563" fmla="*/ 693094 w 977755"/>
                <a:gd name="connsiteY563" fmla="*/ 23769 h 361466"/>
                <a:gd name="connsiteX564" fmla="*/ 714579 w 977755"/>
                <a:gd name="connsiteY564" fmla="*/ 2284 h 361466"/>
                <a:gd name="connsiteX565" fmla="*/ 793025 w 977755"/>
                <a:gd name="connsiteY565" fmla="*/ 0 h 361466"/>
                <a:gd name="connsiteX566" fmla="*/ 806373 w 977755"/>
                <a:gd name="connsiteY566" fmla="*/ 4069 h 361466"/>
                <a:gd name="connsiteX567" fmla="*/ 816865 w 977755"/>
                <a:gd name="connsiteY567" fmla="*/ 23841 h 361466"/>
                <a:gd name="connsiteX568" fmla="*/ 816366 w 977755"/>
                <a:gd name="connsiteY568" fmla="*/ 28623 h 361466"/>
                <a:gd name="connsiteX569" fmla="*/ 806373 w 977755"/>
                <a:gd name="connsiteY569" fmla="*/ 43613 h 361466"/>
                <a:gd name="connsiteX570" fmla="*/ 793025 w 977755"/>
                <a:gd name="connsiteY570" fmla="*/ 47682 h 361466"/>
                <a:gd name="connsiteX571" fmla="*/ 788242 w 977755"/>
                <a:gd name="connsiteY571" fmla="*/ 47182 h 361466"/>
                <a:gd name="connsiteX572" fmla="*/ 769684 w 977755"/>
                <a:gd name="connsiteY572" fmla="*/ 28623 h 361466"/>
                <a:gd name="connsiteX573" fmla="*/ 769184 w 977755"/>
                <a:gd name="connsiteY573" fmla="*/ 23841 h 361466"/>
                <a:gd name="connsiteX574" fmla="*/ 788242 w 977755"/>
                <a:gd name="connsiteY574" fmla="*/ 500 h 361466"/>
                <a:gd name="connsiteX575" fmla="*/ 793025 w 977755"/>
                <a:gd name="connsiteY575" fmla="*/ 0 h 361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Lst>
              <a:rect l="l" t="t" r="r" b="b"/>
              <a:pathLst>
                <a:path w="977755" h="361466">
                  <a:moveTo>
                    <a:pt x="8566" y="329059"/>
                  </a:moveTo>
                  <a:cubicBezTo>
                    <a:pt x="11492" y="329059"/>
                    <a:pt x="14062" y="330558"/>
                    <a:pt x="15632" y="332842"/>
                  </a:cubicBezTo>
                  <a:cubicBezTo>
                    <a:pt x="16489" y="334198"/>
                    <a:pt x="17060" y="335840"/>
                    <a:pt x="17060" y="337625"/>
                  </a:cubicBezTo>
                  <a:cubicBezTo>
                    <a:pt x="17060" y="338838"/>
                    <a:pt x="16846" y="339980"/>
                    <a:pt x="16417" y="340979"/>
                  </a:cubicBezTo>
                  <a:cubicBezTo>
                    <a:pt x="16203" y="341479"/>
                    <a:pt x="15918" y="341979"/>
                    <a:pt x="15632" y="342407"/>
                  </a:cubicBezTo>
                  <a:cubicBezTo>
                    <a:pt x="15347" y="342835"/>
                    <a:pt x="14990" y="343264"/>
                    <a:pt x="14633" y="343620"/>
                  </a:cubicBezTo>
                  <a:cubicBezTo>
                    <a:pt x="13062" y="345191"/>
                    <a:pt x="10921" y="346119"/>
                    <a:pt x="8566" y="346119"/>
                  </a:cubicBezTo>
                  <a:cubicBezTo>
                    <a:pt x="7994" y="346119"/>
                    <a:pt x="7423" y="346119"/>
                    <a:pt x="6852" y="345976"/>
                  </a:cubicBezTo>
                  <a:cubicBezTo>
                    <a:pt x="5139" y="345619"/>
                    <a:pt x="3640" y="344763"/>
                    <a:pt x="2498" y="343620"/>
                  </a:cubicBezTo>
                  <a:cubicBezTo>
                    <a:pt x="2070" y="343192"/>
                    <a:pt x="1713" y="342764"/>
                    <a:pt x="1428" y="342336"/>
                  </a:cubicBezTo>
                  <a:cubicBezTo>
                    <a:pt x="1142" y="341907"/>
                    <a:pt x="857" y="341408"/>
                    <a:pt x="642" y="340908"/>
                  </a:cubicBezTo>
                  <a:cubicBezTo>
                    <a:pt x="428" y="340408"/>
                    <a:pt x="286" y="339909"/>
                    <a:pt x="143" y="339338"/>
                  </a:cubicBezTo>
                  <a:cubicBezTo>
                    <a:pt x="71" y="338767"/>
                    <a:pt x="0" y="338196"/>
                    <a:pt x="0" y="337625"/>
                  </a:cubicBezTo>
                  <a:cubicBezTo>
                    <a:pt x="0" y="336982"/>
                    <a:pt x="71" y="336411"/>
                    <a:pt x="143" y="335911"/>
                  </a:cubicBezTo>
                  <a:cubicBezTo>
                    <a:pt x="357" y="334769"/>
                    <a:pt x="785" y="333770"/>
                    <a:pt x="1428" y="332842"/>
                  </a:cubicBezTo>
                  <a:cubicBezTo>
                    <a:pt x="1784" y="332342"/>
                    <a:pt x="2141" y="331914"/>
                    <a:pt x="2498" y="331557"/>
                  </a:cubicBezTo>
                  <a:cubicBezTo>
                    <a:pt x="3712" y="330344"/>
                    <a:pt x="5211" y="329559"/>
                    <a:pt x="6852" y="329202"/>
                  </a:cubicBezTo>
                  <a:cubicBezTo>
                    <a:pt x="7423" y="329130"/>
                    <a:pt x="7994" y="329059"/>
                    <a:pt x="8566" y="329059"/>
                  </a:cubicBezTo>
                  <a:close/>
                  <a:moveTo>
                    <a:pt x="86939" y="328060"/>
                  </a:moveTo>
                  <a:cubicBezTo>
                    <a:pt x="92222" y="328060"/>
                    <a:pt x="96433" y="332343"/>
                    <a:pt x="96433" y="337554"/>
                  </a:cubicBezTo>
                  <a:cubicBezTo>
                    <a:pt x="96433" y="338910"/>
                    <a:pt x="96219" y="340123"/>
                    <a:pt x="95719" y="341265"/>
                  </a:cubicBezTo>
                  <a:cubicBezTo>
                    <a:pt x="95219" y="342407"/>
                    <a:pt x="94506" y="343407"/>
                    <a:pt x="93578" y="344263"/>
                  </a:cubicBezTo>
                  <a:cubicBezTo>
                    <a:pt x="91865" y="345976"/>
                    <a:pt x="89509" y="347047"/>
                    <a:pt x="86868" y="347047"/>
                  </a:cubicBezTo>
                  <a:cubicBezTo>
                    <a:pt x="84227" y="347047"/>
                    <a:pt x="81872" y="345976"/>
                    <a:pt x="80158" y="344263"/>
                  </a:cubicBezTo>
                  <a:cubicBezTo>
                    <a:pt x="79302" y="343407"/>
                    <a:pt x="78659" y="342407"/>
                    <a:pt x="78160" y="341265"/>
                  </a:cubicBezTo>
                  <a:cubicBezTo>
                    <a:pt x="77732" y="340123"/>
                    <a:pt x="77446" y="338838"/>
                    <a:pt x="77446" y="337554"/>
                  </a:cubicBezTo>
                  <a:cubicBezTo>
                    <a:pt x="77446" y="332271"/>
                    <a:pt x="81729" y="328060"/>
                    <a:pt x="86939" y="328060"/>
                  </a:cubicBezTo>
                  <a:close/>
                  <a:moveTo>
                    <a:pt x="243903" y="325990"/>
                  </a:moveTo>
                  <a:cubicBezTo>
                    <a:pt x="250327" y="325990"/>
                    <a:pt x="255538" y="331201"/>
                    <a:pt x="255538" y="337625"/>
                  </a:cubicBezTo>
                  <a:cubicBezTo>
                    <a:pt x="255538" y="339195"/>
                    <a:pt x="255181" y="340766"/>
                    <a:pt x="254610" y="342122"/>
                  </a:cubicBezTo>
                  <a:cubicBezTo>
                    <a:pt x="253967" y="343478"/>
                    <a:pt x="253182" y="344763"/>
                    <a:pt x="252111" y="345834"/>
                  </a:cubicBezTo>
                  <a:cubicBezTo>
                    <a:pt x="250041" y="347975"/>
                    <a:pt x="247115" y="349260"/>
                    <a:pt x="243903" y="349260"/>
                  </a:cubicBezTo>
                  <a:cubicBezTo>
                    <a:pt x="240691" y="349260"/>
                    <a:pt x="237764" y="347904"/>
                    <a:pt x="235694" y="345834"/>
                  </a:cubicBezTo>
                  <a:cubicBezTo>
                    <a:pt x="234624" y="344763"/>
                    <a:pt x="233767" y="343478"/>
                    <a:pt x="233196" y="342122"/>
                  </a:cubicBezTo>
                  <a:cubicBezTo>
                    <a:pt x="232625" y="340766"/>
                    <a:pt x="232268" y="339195"/>
                    <a:pt x="232268" y="337625"/>
                  </a:cubicBezTo>
                  <a:cubicBezTo>
                    <a:pt x="232268" y="331201"/>
                    <a:pt x="237479" y="325990"/>
                    <a:pt x="243903" y="325990"/>
                  </a:cubicBezTo>
                  <a:close/>
                  <a:moveTo>
                    <a:pt x="322349" y="324705"/>
                  </a:moveTo>
                  <a:cubicBezTo>
                    <a:pt x="324990" y="324705"/>
                    <a:pt x="327489" y="325562"/>
                    <a:pt x="329559" y="326918"/>
                  </a:cubicBezTo>
                  <a:cubicBezTo>
                    <a:pt x="332913" y="329273"/>
                    <a:pt x="335198" y="333199"/>
                    <a:pt x="335198" y="337625"/>
                  </a:cubicBezTo>
                  <a:cubicBezTo>
                    <a:pt x="335198" y="339409"/>
                    <a:pt x="334841" y="341051"/>
                    <a:pt x="334198" y="342621"/>
                  </a:cubicBezTo>
                  <a:cubicBezTo>
                    <a:pt x="333556" y="344120"/>
                    <a:pt x="332557" y="345548"/>
                    <a:pt x="331414" y="346690"/>
                  </a:cubicBezTo>
                  <a:cubicBezTo>
                    <a:pt x="330843" y="347261"/>
                    <a:pt x="330201" y="347832"/>
                    <a:pt x="329559" y="348260"/>
                  </a:cubicBezTo>
                  <a:cubicBezTo>
                    <a:pt x="327489" y="349688"/>
                    <a:pt x="324990" y="350473"/>
                    <a:pt x="322349" y="350473"/>
                  </a:cubicBezTo>
                  <a:cubicBezTo>
                    <a:pt x="321493" y="350473"/>
                    <a:pt x="320636" y="350330"/>
                    <a:pt x="319780" y="350188"/>
                  </a:cubicBezTo>
                  <a:cubicBezTo>
                    <a:pt x="317281" y="349688"/>
                    <a:pt x="314997" y="348403"/>
                    <a:pt x="313284" y="346690"/>
                  </a:cubicBezTo>
                  <a:cubicBezTo>
                    <a:pt x="312071" y="345548"/>
                    <a:pt x="311143" y="344192"/>
                    <a:pt x="310500" y="342621"/>
                  </a:cubicBezTo>
                  <a:cubicBezTo>
                    <a:pt x="309858" y="341122"/>
                    <a:pt x="309501" y="339409"/>
                    <a:pt x="309501" y="337625"/>
                  </a:cubicBezTo>
                  <a:cubicBezTo>
                    <a:pt x="309501" y="331415"/>
                    <a:pt x="313927" y="326204"/>
                    <a:pt x="319780" y="324990"/>
                  </a:cubicBezTo>
                  <a:cubicBezTo>
                    <a:pt x="320565" y="324776"/>
                    <a:pt x="321493" y="324705"/>
                    <a:pt x="322349" y="324705"/>
                  </a:cubicBezTo>
                  <a:close/>
                  <a:moveTo>
                    <a:pt x="479098" y="321707"/>
                  </a:moveTo>
                  <a:cubicBezTo>
                    <a:pt x="484594" y="321707"/>
                    <a:pt x="489376" y="324491"/>
                    <a:pt x="492232" y="328702"/>
                  </a:cubicBezTo>
                  <a:cubicBezTo>
                    <a:pt x="493945" y="331272"/>
                    <a:pt x="494944" y="334270"/>
                    <a:pt x="494944" y="337553"/>
                  </a:cubicBezTo>
                  <a:cubicBezTo>
                    <a:pt x="494944" y="339695"/>
                    <a:pt x="494516" y="341836"/>
                    <a:pt x="493731" y="343692"/>
                  </a:cubicBezTo>
                  <a:cubicBezTo>
                    <a:pt x="493374" y="344691"/>
                    <a:pt x="492874" y="345548"/>
                    <a:pt x="492303" y="346404"/>
                  </a:cubicBezTo>
                  <a:cubicBezTo>
                    <a:pt x="491732" y="347261"/>
                    <a:pt x="491090" y="348046"/>
                    <a:pt x="490304" y="348760"/>
                  </a:cubicBezTo>
                  <a:cubicBezTo>
                    <a:pt x="487449" y="351615"/>
                    <a:pt x="483452" y="353400"/>
                    <a:pt x="479098" y="353400"/>
                  </a:cubicBezTo>
                  <a:cubicBezTo>
                    <a:pt x="477956" y="353400"/>
                    <a:pt x="476885" y="353257"/>
                    <a:pt x="475886" y="353043"/>
                  </a:cubicBezTo>
                  <a:cubicBezTo>
                    <a:pt x="472816" y="352472"/>
                    <a:pt x="470033" y="350901"/>
                    <a:pt x="467891" y="348760"/>
                  </a:cubicBezTo>
                  <a:cubicBezTo>
                    <a:pt x="467177" y="348046"/>
                    <a:pt x="466535" y="347261"/>
                    <a:pt x="465964" y="346404"/>
                  </a:cubicBezTo>
                  <a:cubicBezTo>
                    <a:pt x="465393" y="345548"/>
                    <a:pt x="464965" y="344620"/>
                    <a:pt x="464536" y="343692"/>
                  </a:cubicBezTo>
                  <a:cubicBezTo>
                    <a:pt x="464108" y="342693"/>
                    <a:pt x="463823" y="341693"/>
                    <a:pt x="463608" y="340694"/>
                  </a:cubicBezTo>
                  <a:cubicBezTo>
                    <a:pt x="463466" y="339623"/>
                    <a:pt x="463323" y="338553"/>
                    <a:pt x="463323" y="337482"/>
                  </a:cubicBezTo>
                  <a:cubicBezTo>
                    <a:pt x="463323" y="336340"/>
                    <a:pt x="463394" y="335269"/>
                    <a:pt x="463608" y="334270"/>
                  </a:cubicBezTo>
                  <a:cubicBezTo>
                    <a:pt x="464037" y="332200"/>
                    <a:pt x="464822" y="330344"/>
                    <a:pt x="465964" y="328631"/>
                  </a:cubicBezTo>
                  <a:cubicBezTo>
                    <a:pt x="466535" y="327774"/>
                    <a:pt x="467177" y="326989"/>
                    <a:pt x="467891" y="326275"/>
                  </a:cubicBezTo>
                  <a:cubicBezTo>
                    <a:pt x="470033" y="324134"/>
                    <a:pt x="472816" y="322635"/>
                    <a:pt x="475886" y="321993"/>
                  </a:cubicBezTo>
                  <a:cubicBezTo>
                    <a:pt x="476956" y="321850"/>
                    <a:pt x="478027" y="321707"/>
                    <a:pt x="479098" y="321707"/>
                  </a:cubicBezTo>
                  <a:close/>
                  <a:moveTo>
                    <a:pt x="557687" y="320066"/>
                  </a:moveTo>
                  <a:cubicBezTo>
                    <a:pt x="567323" y="320066"/>
                    <a:pt x="575175" y="327918"/>
                    <a:pt x="575175" y="337554"/>
                  </a:cubicBezTo>
                  <a:cubicBezTo>
                    <a:pt x="575175" y="339981"/>
                    <a:pt x="574675" y="342336"/>
                    <a:pt x="573819" y="344406"/>
                  </a:cubicBezTo>
                  <a:cubicBezTo>
                    <a:pt x="572891" y="346476"/>
                    <a:pt x="571606" y="348404"/>
                    <a:pt x="570178" y="349974"/>
                  </a:cubicBezTo>
                  <a:cubicBezTo>
                    <a:pt x="566966" y="353115"/>
                    <a:pt x="562612" y="355113"/>
                    <a:pt x="557758" y="355113"/>
                  </a:cubicBezTo>
                  <a:cubicBezTo>
                    <a:pt x="552905" y="355113"/>
                    <a:pt x="548479" y="353115"/>
                    <a:pt x="545338" y="349974"/>
                  </a:cubicBezTo>
                  <a:cubicBezTo>
                    <a:pt x="543697" y="348404"/>
                    <a:pt x="542412" y="346476"/>
                    <a:pt x="541555" y="344406"/>
                  </a:cubicBezTo>
                  <a:cubicBezTo>
                    <a:pt x="540699" y="342265"/>
                    <a:pt x="540199" y="339981"/>
                    <a:pt x="540199" y="337554"/>
                  </a:cubicBezTo>
                  <a:cubicBezTo>
                    <a:pt x="540199" y="327918"/>
                    <a:pt x="548051" y="320066"/>
                    <a:pt x="557687" y="320066"/>
                  </a:cubicBezTo>
                  <a:close/>
                  <a:moveTo>
                    <a:pt x="714579" y="316140"/>
                  </a:moveTo>
                  <a:cubicBezTo>
                    <a:pt x="726428" y="316140"/>
                    <a:pt x="736064" y="325776"/>
                    <a:pt x="736064" y="337625"/>
                  </a:cubicBezTo>
                  <a:cubicBezTo>
                    <a:pt x="736064" y="340552"/>
                    <a:pt x="735422" y="343407"/>
                    <a:pt x="734351" y="345977"/>
                  </a:cubicBezTo>
                  <a:cubicBezTo>
                    <a:pt x="733281" y="348546"/>
                    <a:pt x="731710" y="350830"/>
                    <a:pt x="729854" y="352829"/>
                  </a:cubicBezTo>
                  <a:cubicBezTo>
                    <a:pt x="726000" y="356684"/>
                    <a:pt x="720575" y="359111"/>
                    <a:pt x="714651" y="359111"/>
                  </a:cubicBezTo>
                  <a:cubicBezTo>
                    <a:pt x="708726" y="359111"/>
                    <a:pt x="703373" y="356755"/>
                    <a:pt x="699447" y="352829"/>
                  </a:cubicBezTo>
                  <a:cubicBezTo>
                    <a:pt x="697448" y="350902"/>
                    <a:pt x="695878" y="348546"/>
                    <a:pt x="694807" y="345977"/>
                  </a:cubicBezTo>
                  <a:cubicBezTo>
                    <a:pt x="693665" y="343407"/>
                    <a:pt x="693094" y="340623"/>
                    <a:pt x="693094" y="337625"/>
                  </a:cubicBezTo>
                  <a:cubicBezTo>
                    <a:pt x="693094" y="325776"/>
                    <a:pt x="702730" y="316140"/>
                    <a:pt x="714579" y="316140"/>
                  </a:cubicBezTo>
                  <a:close/>
                  <a:moveTo>
                    <a:pt x="793025" y="313784"/>
                  </a:moveTo>
                  <a:cubicBezTo>
                    <a:pt x="797950" y="313784"/>
                    <a:pt x="802590" y="315283"/>
                    <a:pt x="806373" y="317853"/>
                  </a:cubicBezTo>
                  <a:cubicBezTo>
                    <a:pt x="812725" y="322135"/>
                    <a:pt x="816865" y="329416"/>
                    <a:pt x="816865" y="337625"/>
                  </a:cubicBezTo>
                  <a:cubicBezTo>
                    <a:pt x="816865" y="340908"/>
                    <a:pt x="816223" y="344049"/>
                    <a:pt x="815010" y="346904"/>
                  </a:cubicBezTo>
                  <a:cubicBezTo>
                    <a:pt x="813796" y="349759"/>
                    <a:pt x="812012" y="352329"/>
                    <a:pt x="809870" y="354470"/>
                  </a:cubicBezTo>
                  <a:cubicBezTo>
                    <a:pt x="808800" y="355541"/>
                    <a:pt x="807586" y="356469"/>
                    <a:pt x="806373" y="357397"/>
                  </a:cubicBezTo>
                  <a:cubicBezTo>
                    <a:pt x="802518" y="359967"/>
                    <a:pt x="797950" y="361466"/>
                    <a:pt x="793025" y="361466"/>
                  </a:cubicBezTo>
                  <a:cubicBezTo>
                    <a:pt x="791383" y="361466"/>
                    <a:pt x="789813" y="361251"/>
                    <a:pt x="788242" y="360966"/>
                  </a:cubicBezTo>
                  <a:cubicBezTo>
                    <a:pt x="783603" y="360038"/>
                    <a:pt x="779391" y="357682"/>
                    <a:pt x="776179" y="354470"/>
                  </a:cubicBezTo>
                  <a:cubicBezTo>
                    <a:pt x="773966" y="352329"/>
                    <a:pt x="772253" y="349759"/>
                    <a:pt x="771040" y="346904"/>
                  </a:cubicBezTo>
                  <a:cubicBezTo>
                    <a:pt x="769826" y="344049"/>
                    <a:pt x="769184" y="340908"/>
                    <a:pt x="769184" y="337625"/>
                  </a:cubicBezTo>
                  <a:cubicBezTo>
                    <a:pt x="769184" y="326133"/>
                    <a:pt x="777393" y="316496"/>
                    <a:pt x="788242" y="314284"/>
                  </a:cubicBezTo>
                  <a:cubicBezTo>
                    <a:pt x="789741" y="313927"/>
                    <a:pt x="791383" y="313784"/>
                    <a:pt x="793025" y="313784"/>
                  </a:cubicBezTo>
                  <a:close/>
                  <a:moveTo>
                    <a:pt x="47753" y="289372"/>
                  </a:moveTo>
                  <a:cubicBezTo>
                    <a:pt x="52749" y="289372"/>
                    <a:pt x="56747" y="293369"/>
                    <a:pt x="56747" y="298366"/>
                  </a:cubicBezTo>
                  <a:cubicBezTo>
                    <a:pt x="56747" y="303362"/>
                    <a:pt x="52749" y="307360"/>
                    <a:pt x="47753" y="307360"/>
                  </a:cubicBezTo>
                  <a:cubicBezTo>
                    <a:pt x="42756" y="307360"/>
                    <a:pt x="38759" y="303362"/>
                    <a:pt x="38759" y="298366"/>
                  </a:cubicBezTo>
                  <a:cubicBezTo>
                    <a:pt x="38759" y="293369"/>
                    <a:pt x="42756" y="289372"/>
                    <a:pt x="47753" y="289372"/>
                  </a:cubicBezTo>
                  <a:close/>
                  <a:moveTo>
                    <a:pt x="126198" y="288373"/>
                  </a:moveTo>
                  <a:cubicBezTo>
                    <a:pt x="131694" y="288373"/>
                    <a:pt x="136191" y="292870"/>
                    <a:pt x="136191" y="298366"/>
                  </a:cubicBezTo>
                  <a:cubicBezTo>
                    <a:pt x="136191" y="303862"/>
                    <a:pt x="131694" y="308359"/>
                    <a:pt x="126198" y="308359"/>
                  </a:cubicBezTo>
                  <a:cubicBezTo>
                    <a:pt x="120631" y="308359"/>
                    <a:pt x="116205" y="303862"/>
                    <a:pt x="116205" y="298366"/>
                  </a:cubicBezTo>
                  <a:cubicBezTo>
                    <a:pt x="116205" y="292799"/>
                    <a:pt x="120702" y="288373"/>
                    <a:pt x="126198" y="288373"/>
                  </a:cubicBezTo>
                  <a:close/>
                  <a:moveTo>
                    <a:pt x="283162" y="286160"/>
                  </a:moveTo>
                  <a:cubicBezTo>
                    <a:pt x="289872" y="286160"/>
                    <a:pt x="295368" y="291585"/>
                    <a:pt x="295368" y="298366"/>
                  </a:cubicBezTo>
                  <a:cubicBezTo>
                    <a:pt x="295368" y="305147"/>
                    <a:pt x="289872" y="310572"/>
                    <a:pt x="283162" y="310572"/>
                  </a:cubicBezTo>
                  <a:cubicBezTo>
                    <a:pt x="276452" y="310572"/>
                    <a:pt x="270956" y="305147"/>
                    <a:pt x="270956" y="298366"/>
                  </a:cubicBezTo>
                  <a:cubicBezTo>
                    <a:pt x="270956" y="291656"/>
                    <a:pt x="276381" y="286160"/>
                    <a:pt x="283162" y="286160"/>
                  </a:cubicBezTo>
                  <a:close/>
                  <a:moveTo>
                    <a:pt x="361536" y="284804"/>
                  </a:moveTo>
                  <a:cubicBezTo>
                    <a:pt x="369031" y="284804"/>
                    <a:pt x="375098" y="290871"/>
                    <a:pt x="375098" y="298366"/>
                  </a:cubicBezTo>
                  <a:cubicBezTo>
                    <a:pt x="375098" y="305861"/>
                    <a:pt x="369031" y="311928"/>
                    <a:pt x="361536" y="311928"/>
                  </a:cubicBezTo>
                  <a:cubicBezTo>
                    <a:pt x="354041" y="311928"/>
                    <a:pt x="347974" y="305861"/>
                    <a:pt x="347974" y="298366"/>
                  </a:cubicBezTo>
                  <a:cubicBezTo>
                    <a:pt x="347974" y="290871"/>
                    <a:pt x="354041" y="284804"/>
                    <a:pt x="361536" y="284804"/>
                  </a:cubicBezTo>
                  <a:close/>
                  <a:moveTo>
                    <a:pt x="518428" y="281735"/>
                  </a:moveTo>
                  <a:cubicBezTo>
                    <a:pt x="527636" y="281735"/>
                    <a:pt x="535060" y="289158"/>
                    <a:pt x="535060" y="298366"/>
                  </a:cubicBezTo>
                  <a:cubicBezTo>
                    <a:pt x="535060" y="307574"/>
                    <a:pt x="527636" y="314998"/>
                    <a:pt x="518428" y="314998"/>
                  </a:cubicBezTo>
                  <a:cubicBezTo>
                    <a:pt x="509220" y="314998"/>
                    <a:pt x="501797" y="307574"/>
                    <a:pt x="501797" y="298366"/>
                  </a:cubicBezTo>
                  <a:cubicBezTo>
                    <a:pt x="501797" y="289158"/>
                    <a:pt x="509220" y="281735"/>
                    <a:pt x="518428" y="281735"/>
                  </a:cubicBezTo>
                  <a:close/>
                  <a:moveTo>
                    <a:pt x="596946" y="279950"/>
                  </a:moveTo>
                  <a:cubicBezTo>
                    <a:pt x="607082" y="279950"/>
                    <a:pt x="615362" y="288159"/>
                    <a:pt x="615362" y="298366"/>
                  </a:cubicBezTo>
                  <a:cubicBezTo>
                    <a:pt x="615362" y="308573"/>
                    <a:pt x="607082" y="316782"/>
                    <a:pt x="596946" y="316782"/>
                  </a:cubicBezTo>
                  <a:cubicBezTo>
                    <a:pt x="586810" y="316782"/>
                    <a:pt x="578530" y="308573"/>
                    <a:pt x="578530" y="298366"/>
                  </a:cubicBezTo>
                  <a:cubicBezTo>
                    <a:pt x="578530" y="288230"/>
                    <a:pt x="586739" y="279950"/>
                    <a:pt x="596946" y="279950"/>
                  </a:cubicBezTo>
                  <a:close/>
                  <a:moveTo>
                    <a:pt x="753766" y="275739"/>
                  </a:moveTo>
                  <a:cubicBezTo>
                    <a:pt x="766258" y="275739"/>
                    <a:pt x="776394" y="285875"/>
                    <a:pt x="776394" y="298366"/>
                  </a:cubicBezTo>
                  <a:cubicBezTo>
                    <a:pt x="776394" y="310858"/>
                    <a:pt x="766258" y="320994"/>
                    <a:pt x="753766" y="320994"/>
                  </a:cubicBezTo>
                  <a:cubicBezTo>
                    <a:pt x="741275" y="320994"/>
                    <a:pt x="731139" y="310858"/>
                    <a:pt x="731139" y="298366"/>
                  </a:cubicBezTo>
                  <a:cubicBezTo>
                    <a:pt x="731139" y="285875"/>
                    <a:pt x="741275" y="275739"/>
                    <a:pt x="753766" y="275739"/>
                  </a:cubicBezTo>
                  <a:close/>
                  <a:moveTo>
                    <a:pt x="832283" y="273241"/>
                  </a:moveTo>
                  <a:cubicBezTo>
                    <a:pt x="846131" y="273241"/>
                    <a:pt x="857337" y="284519"/>
                    <a:pt x="857337" y="298367"/>
                  </a:cubicBezTo>
                  <a:cubicBezTo>
                    <a:pt x="857337" y="312214"/>
                    <a:pt x="846059" y="323421"/>
                    <a:pt x="832283" y="323421"/>
                  </a:cubicBezTo>
                  <a:cubicBezTo>
                    <a:pt x="818436" y="323421"/>
                    <a:pt x="807229" y="312214"/>
                    <a:pt x="807229" y="298367"/>
                  </a:cubicBezTo>
                  <a:cubicBezTo>
                    <a:pt x="807229" y="284448"/>
                    <a:pt x="818436" y="273241"/>
                    <a:pt x="832283" y="273241"/>
                  </a:cubicBezTo>
                  <a:close/>
                  <a:moveTo>
                    <a:pt x="86939" y="249685"/>
                  </a:moveTo>
                  <a:cubicBezTo>
                    <a:pt x="92222" y="249685"/>
                    <a:pt x="96433" y="253968"/>
                    <a:pt x="96433" y="259179"/>
                  </a:cubicBezTo>
                  <a:cubicBezTo>
                    <a:pt x="96433" y="264389"/>
                    <a:pt x="92222" y="268601"/>
                    <a:pt x="86939" y="268672"/>
                  </a:cubicBezTo>
                  <a:cubicBezTo>
                    <a:pt x="81657" y="268672"/>
                    <a:pt x="77446" y="264389"/>
                    <a:pt x="77446" y="259179"/>
                  </a:cubicBezTo>
                  <a:cubicBezTo>
                    <a:pt x="77446" y="253896"/>
                    <a:pt x="81729" y="249685"/>
                    <a:pt x="86939" y="249685"/>
                  </a:cubicBezTo>
                  <a:close/>
                  <a:moveTo>
                    <a:pt x="165457" y="248686"/>
                  </a:moveTo>
                  <a:cubicBezTo>
                    <a:pt x="169097" y="248686"/>
                    <a:pt x="172309" y="250542"/>
                    <a:pt x="174165" y="253326"/>
                  </a:cubicBezTo>
                  <a:cubicBezTo>
                    <a:pt x="175307" y="254967"/>
                    <a:pt x="175950" y="257037"/>
                    <a:pt x="175950" y="259179"/>
                  </a:cubicBezTo>
                  <a:cubicBezTo>
                    <a:pt x="175950" y="261320"/>
                    <a:pt x="175307" y="263390"/>
                    <a:pt x="174165" y="265032"/>
                  </a:cubicBezTo>
                  <a:cubicBezTo>
                    <a:pt x="172238" y="267816"/>
                    <a:pt x="169026" y="269672"/>
                    <a:pt x="165457" y="269814"/>
                  </a:cubicBezTo>
                  <a:cubicBezTo>
                    <a:pt x="164672" y="269814"/>
                    <a:pt x="164029" y="269743"/>
                    <a:pt x="163315" y="269600"/>
                  </a:cubicBezTo>
                  <a:cubicBezTo>
                    <a:pt x="161317" y="269172"/>
                    <a:pt x="159461" y="268173"/>
                    <a:pt x="158033" y="266745"/>
                  </a:cubicBezTo>
                  <a:cubicBezTo>
                    <a:pt x="157534" y="266245"/>
                    <a:pt x="157105" y="265746"/>
                    <a:pt x="156748" y="265175"/>
                  </a:cubicBezTo>
                  <a:cubicBezTo>
                    <a:pt x="156035" y="264033"/>
                    <a:pt x="155464" y="262748"/>
                    <a:pt x="155178" y="261392"/>
                  </a:cubicBezTo>
                  <a:cubicBezTo>
                    <a:pt x="155035" y="260678"/>
                    <a:pt x="154964" y="259964"/>
                    <a:pt x="154964" y="259250"/>
                  </a:cubicBezTo>
                  <a:cubicBezTo>
                    <a:pt x="154964" y="258465"/>
                    <a:pt x="155035" y="257823"/>
                    <a:pt x="155178" y="257109"/>
                  </a:cubicBezTo>
                  <a:cubicBezTo>
                    <a:pt x="155464" y="255681"/>
                    <a:pt x="155963" y="254468"/>
                    <a:pt x="156748" y="253326"/>
                  </a:cubicBezTo>
                  <a:cubicBezTo>
                    <a:pt x="157105" y="252755"/>
                    <a:pt x="157534" y="252255"/>
                    <a:pt x="158033" y="251755"/>
                  </a:cubicBezTo>
                  <a:cubicBezTo>
                    <a:pt x="159461" y="250328"/>
                    <a:pt x="161245" y="249328"/>
                    <a:pt x="163315" y="248900"/>
                  </a:cubicBezTo>
                  <a:cubicBezTo>
                    <a:pt x="164029" y="248757"/>
                    <a:pt x="164743" y="248686"/>
                    <a:pt x="165457" y="248686"/>
                  </a:cubicBezTo>
                  <a:close/>
                  <a:moveTo>
                    <a:pt x="322349" y="246259"/>
                  </a:moveTo>
                  <a:cubicBezTo>
                    <a:pt x="324990" y="246259"/>
                    <a:pt x="327489" y="247116"/>
                    <a:pt x="329559" y="248472"/>
                  </a:cubicBezTo>
                  <a:cubicBezTo>
                    <a:pt x="332913" y="250827"/>
                    <a:pt x="335198" y="254753"/>
                    <a:pt x="335198" y="259179"/>
                  </a:cubicBezTo>
                  <a:cubicBezTo>
                    <a:pt x="335198" y="263604"/>
                    <a:pt x="332985" y="267530"/>
                    <a:pt x="329559" y="269886"/>
                  </a:cubicBezTo>
                  <a:cubicBezTo>
                    <a:pt x="327489" y="271313"/>
                    <a:pt x="324990" y="272098"/>
                    <a:pt x="322349" y="272098"/>
                  </a:cubicBezTo>
                  <a:cubicBezTo>
                    <a:pt x="321493" y="272098"/>
                    <a:pt x="320636" y="271956"/>
                    <a:pt x="319780" y="271813"/>
                  </a:cubicBezTo>
                  <a:cubicBezTo>
                    <a:pt x="313927" y="270599"/>
                    <a:pt x="309501" y="265389"/>
                    <a:pt x="309501" y="259179"/>
                  </a:cubicBezTo>
                  <a:cubicBezTo>
                    <a:pt x="309501" y="252969"/>
                    <a:pt x="313927" y="247758"/>
                    <a:pt x="319780" y="246545"/>
                  </a:cubicBezTo>
                  <a:cubicBezTo>
                    <a:pt x="320565" y="246330"/>
                    <a:pt x="321493" y="246259"/>
                    <a:pt x="322349" y="246259"/>
                  </a:cubicBezTo>
                  <a:close/>
                  <a:moveTo>
                    <a:pt x="400795" y="244903"/>
                  </a:moveTo>
                  <a:cubicBezTo>
                    <a:pt x="408718" y="244903"/>
                    <a:pt x="415071" y="251327"/>
                    <a:pt x="415071" y="259179"/>
                  </a:cubicBezTo>
                  <a:cubicBezTo>
                    <a:pt x="415071" y="267031"/>
                    <a:pt x="408647" y="273455"/>
                    <a:pt x="400795" y="273455"/>
                  </a:cubicBezTo>
                  <a:cubicBezTo>
                    <a:pt x="392943" y="273455"/>
                    <a:pt x="386519" y="267031"/>
                    <a:pt x="386519" y="259179"/>
                  </a:cubicBezTo>
                  <a:cubicBezTo>
                    <a:pt x="386519" y="251256"/>
                    <a:pt x="392943" y="244903"/>
                    <a:pt x="400795" y="244903"/>
                  </a:cubicBezTo>
                  <a:close/>
                  <a:moveTo>
                    <a:pt x="557687" y="241691"/>
                  </a:moveTo>
                  <a:cubicBezTo>
                    <a:pt x="567323" y="241691"/>
                    <a:pt x="575175" y="249543"/>
                    <a:pt x="575175" y="259179"/>
                  </a:cubicBezTo>
                  <a:cubicBezTo>
                    <a:pt x="575175" y="268815"/>
                    <a:pt x="567323" y="276667"/>
                    <a:pt x="557687" y="276667"/>
                  </a:cubicBezTo>
                  <a:cubicBezTo>
                    <a:pt x="548051" y="276667"/>
                    <a:pt x="540199" y="268815"/>
                    <a:pt x="540199" y="259179"/>
                  </a:cubicBezTo>
                  <a:cubicBezTo>
                    <a:pt x="540199" y="249543"/>
                    <a:pt x="548051" y="241691"/>
                    <a:pt x="557687" y="241691"/>
                  </a:cubicBezTo>
                  <a:close/>
                  <a:moveTo>
                    <a:pt x="636061" y="239764"/>
                  </a:moveTo>
                  <a:cubicBezTo>
                    <a:pt x="642771" y="239764"/>
                    <a:pt x="648695" y="243190"/>
                    <a:pt x="652193" y="248330"/>
                  </a:cubicBezTo>
                  <a:cubicBezTo>
                    <a:pt x="654263" y="251399"/>
                    <a:pt x="655476" y="255182"/>
                    <a:pt x="655476" y="259179"/>
                  </a:cubicBezTo>
                  <a:cubicBezTo>
                    <a:pt x="655476" y="263177"/>
                    <a:pt x="654263" y="266960"/>
                    <a:pt x="652193" y="270029"/>
                  </a:cubicBezTo>
                  <a:cubicBezTo>
                    <a:pt x="648695" y="275168"/>
                    <a:pt x="642842" y="278594"/>
                    <a:pt x="636061" y="278594"/>
                  </a:cubicBezTo>
                  <a:cubicBezTo>
                    <a:pt x="634705" y="278594"/>
                    <a:pt x="633420" y="278452"/>
                    <a:pt x="632135" y="278166"/>
                  </a:cubicBezTo>
                  <a:cubicBezTo>
                    <a:pt x="628352" y="277381"/>
                    <a:pt x="624997" y="275525"/>
                    <a:pt x="622356" y="272884"/>
                  </a:cubicBezTo>
                  <a:cubicBezTo>
                    <a:pt x="621500" y="272028"/>
                    <a:pt x="620715" y="271028"/>
                    <a:pt x="620001" y="270029"/>
                  </a:cubicBezTo>
                  <a:cubicBezTo>
                    <a:pt x="618573" y="267959"/>
                    <a:pt x="617574" y="265603"/>
                    <a:pt x="617074" y="263105"/>
                  </a:cubicBezTo>
                  <a:cubicBezTo>
                    <a:pt x="616789" y="261820"/>
                    <a:pt x="616646" y="260535"/>
                    <a:pt x="616646" y="259179"/>
                  </a:cubicBezTo>
                  <a:cubicBezTo>
                    <a:pt x="616646" y="257823"/>
                    <a:pt x="616789" y="256538"/>
                    <a:pt x="617074" y="255253"/>
                  </a:cubicBezTo>
                  <a:cubicBezTo>
                    <a:pt x="617574" y="252755"/>
                    <a:pt x="618573" y="250400"/>
                    <a:pt x="620001" y="248330"/>
                  </a:cubicBezTo>
                  <a:cubicBezTo>
                    <a:pt x="620715" y="247330"/>
                    <a:pt x="621500" y="246331"/>
                    <a:pt x="622356" y="245474"/>
                  </a:cubicBezTo>
                  <a:cubicBezTo>
                    <a:pt x="624926" y="242833"/>
                    <a:pt x="628352" y="240977"/>
                    <a:pt x="632135" y="240192"/>
                  </a:cubicBezTo>
                  <a:cubicBezTo>
                    <a:pt x="633420" y="239907"/>
                    <a:pt x="634705" y="239764"/>
                    <a:pt x="636061" y="239764"/>
                  </a:cubicBezTo>
                  <a:close/>
                  <a:moveTo>
                    <a:pt x="793025" y="235338"/>
                  </a:moveTo>
                  <a:cubicBezTo>
                    <a:pt x="797950" y="235338"/>
                    <a:pt x="802590" y="236837"/>
                    <a:pt x="806373" y="239407"/>
                  </a:cubicBezTo>
                  <a:cubicBezTo>
                    <a:pt x="812725" y="243689"/>
                    <a:pt x="816865" y="250970"/>
                    <a:pt x="816865" y="259179"/>
                  </a:cubicBezTo>
                  <a:cubicBezTo>
                    <a:pt x="816865" y="267387"/>
                    <a:pt x="812654" y="274597"/>
                    <a:pt x="806373" y="278951"/>
                  </a:cubicBezTo>
                  <a:cubicBezTo>
                    <a:pt x="802518" y="281521"/>
                    <a:pt x="797950" y="283020"/>
                    <a:pt x="793025" y="283020"/>
                  </a:cubicBezTo>
                  <a:cubicBezTo>
                    <a:pt x="791383" y="283020"/>
                    <a:pt x="789813" y="282805"/>
                    <a:pt x="788242" y="282520"/>
                  </a:cubicBezTo>
                  <a:cubicBezTo>
                    <a:pt x="777321" y="280307"/>
                    <a:pt x="769184" y="270671"/>
                    <a:pt x="769184" y="259179"/>
                  </a:cubicBezTo>
                  <a:cubicBezTo>
                    <a:pt x="769184" y="247687"/>
                    <a:pt x="777393" y="238050"/>
                    <a:pt x="788242" y="235838"/>
                  </a:cubicBezTo>
                  <a:cubicBezTo>
                    <a:pt x="789741" y="235481"/>
                    <a:pt x="791383" y="235338"/>
                    <a:pt x="793025" y="235338"/>
                  </a:cubicBezTo>
                  <a:close/>
                  <a:moveTo>
                    <a:pt x="871470" y="232768"/>
                  </a:moveTo>
                  <a:cubicBezTo>
                    <a:pt x="886032" y="232768"/>
                    <a:pt x="897881" y="244617"/>
                    <a:pt x="897881" y="259178"/>
                  </a:cubicBezTo>
                  <a:cubicBezTo>
                    <a:pt x="897881" y="273740"/>
                    <a:pt x="886032" y="285589"/>
                    <a:pt x="871470" y="285589"/>
                  </a:cubicBezTo>
                  <a:cubicBezTo>
                    <a:pt x="856909" y="285589"/>
                    <a:pt x="845060" y="273740"/>
                    <a:pt x="845060" y="259178"/>
                  </a:cubicBezTo>
                  <a:cubicBezTo>
                    <a:pt x="845060" y="244617"/>
                    <a:pt x="856909" y="232768"/>
                    <a:pt x="871470" y="232768"/>
                  </a:cubicBezTo>
                  <a:close/>
                  <a:moveTo>
                    <a:pt x="126198" y="209927"/>
                  </a:moveTo>
                  <a:cubicBezTo>
                    <a:pt x="131694" y="209927"/>
                    <a:pt x="136191" y="214424"/>
                    <a:pt x="136191" y="219920"/>
                  </a:cubicBezTo>
                  <a:cubicBezTo>
                    <a:pt x="136191" y="225416"/>
                    <a:pt x="131694" y="229913"/>
                    <a:pt x="126198" y="229913"/>
                  </a:cubicBezTo>
                  <a:cubicBezTo>
                    <a:pt x="120631" y="229913"/>
                    <a:pt x="116205" y="225416"/>
                    <a:pt x="116205" y="219920"/>
                  </a:cubicBezTo>
                  <a:cubicBezTo>
                    <a:pt x="116205" y="214353"/>
                    <a:pt x="120702" y="209927"/>
                    <a:pt x="126198" y="209927"/>
                  </a:cubicBezTo>
                  <a:close/>
                  <a:moveTo>
                    <a:pt x="204644" y="208856"/>
                  </a:moveTo>
                  <a:cubicBezTo>
                    <a:pt x="210782" y="208856"/>
                    <a:pt x="215708" y="213853"/>
                    <a:pt x="215708" y="219920"/>
                  </a:cubicBezTo>
                  <a:cubicBezTo>
                    <a:pt x="215708" y="226058"/>
                    <a:pt x="210782" y="230984"/>
                    <a:pt x="204644" y="230984"/>
                  </a:cubicBezTo>
                  <a:cubicBezTo>
                    <a:pt x="198505" y="230984"/>
                    <a:pt x="193580" y="225987"/>
                    <a:pt x="193580" y="219920"/>
                  </a:cubicBezTo>
                  <a:cubicBezTo>
                    <a:pt x="193580" y="213781"/>
                    <a:pt x="198577" y="208856"/>
                    <a:pt x="204644" y="208856"/>
                  </a:cubicBezTo>
                  <a:close/>
                  <a:moveTo>
                    <a:pt x="361536" y="206358"/>
                  </a:moveTo>
                  <a:cubicBezTo>
                    <a:pt x="369031" y="206358"/>
                    <a:pt x="375098" y="212425"/>
                    <a:pt x="375098" y="219920"/>
                  </a:cubicBezTo>
                  <a:cubicBezTo>
                    <a:pt x="375098" y="227415"/>
                    <a:pt x="369031" y="233482"/>
                    <a:pt x="361536" y="233482"/>
                  </a:cubicBezTo>
                  <a:cubicBezTo>
                    <a:pt x="354041" y="233482"/>
                    <a:pt x="347974" y="227415"/>
                    <a:pt x="347974" y="219920"/>
                  </a:cubicBezTo>
                  <a:cubicBezTo>
                    <a:pt x="347974" y="212425"/>
                    <a:pt x="354041" y="206358"/>
                    <a:pt x="361536" y="206358"/>
                  </a:cubicBezTo>
                  <a:close/>
                  <a:moveTo>
                    <a:pt x="440054" y="204930"/>
                  </a:moveTo>
                  <a:cubicBezTo>
                    <a:pt x="448334" y="204930"/>
                    <a:pt x="455043" y="211640"/>
                    <a:pt x="455043" y="219920"/>
                  </a:cubicBezTo>
                  <a:cubicBezTo>
                    <a:pt x="455043" y="228200"/>
                    <a:pt x="448262" y="234981"/>
                    <a:pt x="440054" y="234909"/>
                  </a:cubicBezTo>
                  <a:cubicBezTo>
                    <a:pt x="431774" y="234909"/>
                    <a:pt x="425064" y="228200"/>
                    <a:pt x="425064" y="219920"/>
                  </a:cubicBezTo>
                  <a:cubicBezTo>
                    <a:pt x="425064" y="211640"/>
                    <a:pt x="431774" y="204930"/>
                    <a:pt x="440054" y="204930"/>
                  </a:cubicBezTo>
                  <a:close/>
                  <a:moveTo>
                    <a:pt x="596946" y="201504"/>
                  </a:moveTo>
                  <a:cubicBezTo>
                    <a:pt x="607082" y="201504"/>
                    <a:pt x="615362" y="209713"/>
                    <a:pt x="615362" y="219920"/>
                  </a:cubicBezTo>
                  <a:cubicBezTo>
                    <a:pt x="615362" y="230127"/>
                    <a:pt x="607082" y="238407"/>
                    <a:pt x="596946" y="238336"/>
                  </a:cubicBezTo>
                  <a:cubicBezTo>
                    <a:pt x="586810" y="238336"/>
                    <a:pt x="578530" y="230127"/>
                    <a:pt x="578530" y="219920"/>
                  </a:cubicBezTo>
                  <a:cubicBezTo>
                    <a:pt x="578530" y="209784"/>
                    <a:pt x="586739" y="201504"/>
                    <a:pt x="596946" y="201504"/>
                  </a:cubicBezTo>
                  <a:close/>
                  <a:moveTo>
                    <a:pt x="675321" y="199506"/>
                  </a:moveTo>
                  <a:cubicBezTo>
                    <a:pt x="686598" y="199506"/>
                    <a:pt x="695735" y="208643"/>
                    <a:pt x="695735" y="219921"/>
                  </a:cubicBezTo>
                  <a:cubicBezTo>
                    <a:pt x="695735" y="231199"/>
                    <a:pt x="686598" y="240407"/>
                    <a:pt x="675321" y="240335"/>
                  </a:cubicBezTo>
                  <a:cubicBezTo>
                    <a:pt x="664043" y="240335"/>
                    <a:pt x="654906" y="231199"/>
                    <a:pt x="654906" y="219921"/>
                  </a:cubicBezTo>
                  <a:cubicBezTo>
                    <a:pt x="654906" y="208643"/>
                    <a:pt x="664043" y="199506"/>
                    <a:pt x="675321" y="199506"/>
                  </a:cubicBezTo>
                  <a:close/>
                  <a:moveTo>
                    <a:pt x="832283" y="194866"/>
                  </a:moveTo>
                  <a:cubicBezTo>
                    <a:pt x="846131" y="194866"/>
                    <a:pt x="857337" y="206073"/>
                    <a:pt x="857337" y="219920"/>
                  </a:cubicBezTo>
                  <a:cubicBezTo>
                    <a:pt x="857337" y="233768"/>
                    <a:pt x="846059" y="245046"/>
                    <a:pt x="832283" y="245046"/>
                  </a:cubicBezTo>
                  <a:cubicBezTo>
                    <a:pt x="818436" y="245046"/>
                    <a:pt x="807229" y="233768"/>
                    <a:pt x="807229" y="219920"/>
                  </a:cubicBezTo>
                  <a:cubicBezTo>
                    <a:pt x="807229" y="206073"/>
                    <a:pt x="818436" y="194866"/>
                    <a:pt x="832283" y="194866"/>
                  </a:cubicBezTo>
                  <a:close/>
                  <a:moveTo>
                    <a:pt x="165529" y="170240"/>
                  </a:moveTo>
                  <a:cubicBezTo>
                    <a:pt x="169169" y="170240"/>
                    <a:pt x="172381" y="172096"/>
                    <a:pt x="174237" y="174880"/>
                  </a:cubicBezTo>
                  <a:cubicBezTo>
                    <a:pt x="175379" y="176521"/>
                    <a:pt x="176022" y="178591"/>
                    <a:pt x="176022" y="180733"/>
                  </a:cubicBezTo>
                  <a:cubicBezTo>
                    <a:pt x="176022" y="182160"/>
                    <a:pt x="175665" y="183517"/>
                    <a:pt x="175165" y="184801"/>
                  </a:cubicBezTo>
                  <a:cubicBezTo>
                    <a:pt x="174879" y="185444"/>
                    <a:pt x="174523" y="186015"/>
                    <a:pt x="174166" y="186586"/>
                  </a:cubicBezTo>
                  <a:cubicBezTo>
                    <a:pt x="173737" y="187157"/>
                    <a:pt x="173309" y="187657"/>
                    <a:pt x="173024" y="188299"/>
                  </a:cubicBezTo>
                  <a:cubicBezTo>
                    <a:pt x="171096" y="190226"/>
                    <a:pt x="168527" y="191368"/>
                    <a:pt x="165600" y="191368"/>
                  </a:cubicBezTo>
                  <a:cubicBezTo>
                    <a:pt x="164815" y="191368"/>
                    <a:pt x="164173" y="191297"/>
                    <a:pt x="163459" y="191154"/>
                  </a:cubicBezTo>
                  <a:cubicBezTo>
                    <a:pt x="161460" y="190726"/>
                    <a:pt x="159604" y="189727"/>
                    <a:pt x="158177" y="188299"/>
                  </a:cubicBezTo>
                  <a:cubicBezTo>
                    <a:pt x="157677" y="187799"/>
                    <a:pt x="157249" y="187300"/>
                    <a:pt x="156892" y="186729"/>
                  </a:cubicBezTo>
                  <a:cubicBezTo>
                    <a:pt x="156464" y="186158"/>
                    <a:pt x="156178" y="185587"/>
                    <a:pt x="155893" y="184944"/>
                  </a:cubicBezTo>
                  <a:cubicBezTo>
                    <a:pt x="155607" y="184302"/>
                    <a:pt x="155393" y="183659"/>
                    <a:pt x="155250" y="182946"/>
                  </a:cubicBezTo>
                  <a:cubicBezTo>
                    <a:pt x="155107" y="182232"/>
                    <a:pt x="155036" y="181518"/>
                    <a:pt x="155036" y="180804"/>
                  </a:cubicBezTo>
                  <a:cubicBezTo>
                    <a:pt x="155036" y="180019"/>
                    <a:pt x="155107" y="179377"/>
                    <a:pt x="155250" y="178663"/>
                  </a:cubicBezTo>
                  <a:cubicBezTo>
                    <a:pt x="155536" y="177235"/>
                    <a:pt x="156035" y="176022"/>
                    <a:pt x="156820" y="174880"/>
                  </a:cubicBezTo>
                  <a:cubicBezTo>
                    <a:pt x="157177" y="174309"/>
                    <a:pt x="157606" y="173809"/>
                    <a:pt x="158105" y="173309"/>
                  </a:cubicBezTo>
                  <a:cubicBezTo>
                    <a:pt x="159533" y="171882"/>
                    <a:pt x="161317" y="170882"/>
                    <a:pt x="163387" y="170454"/>
                  </a:cubicBezTo>
                  <a:cubicBezTo>
                    <a:pt x="164101" y="170311"/>
                    <a:pt x="164815" y="170240"/>
                    <a:pt x="165529" y="170240"/>
                  </a:cubicBezTo>
                  <a:close/>
                  <a:moveTo>
                    <a:pt x="243903" y="169098"/>
                  </a:moveTo>
                  <a:cubicBezTo>
                    <a:pt x="250327" y="169098"/>
                    <a:pt x="255538" y="174309"/>
                    <a:pt x="255538" y="180733"/>
                  </a:cubicBezTo>
                  <a:cubicBezTo>
                    <a:pt x="255538" y="182303"/>
                    <a:pt x="255181" y="183874"/>
                    <a:pt x="254610" y="185230"/>
                  </a:cubicBezTo>
                  <a:cubicBezTo>
                    <a:pt x="253967" y="186657"/>
                    <a:pt x="253182" y="187871"/>
                    <a:pt x="252111" y="188942"/>
                  </a:cubicBezTo>
                  <a:cubicBezTo>
                    <a:pt x="250041" y="191083"/>
                    <a:pt x="247115" y="192368"/>
                    <a:pt x="243903" y="192368"/>
                  </a:cubicBezTo>
                  <a:cubicBezTo>
                    <a:pt x="240691" y="192368"/>
                    <a:pt x="237764" y="191012"/>
                    <a:pt x="235694" y="188942"/>
                  </a:cubicBezTo>
                  <a:cubicBezTo>
                    <a:pt x="234624" y="187871"/>
                    <a:pt x="233767" y="186586"/>
                    <a:pt x="233196" y="185230"/>
                  </a:cubicBezTo>
                  <a:cubicBezTo>
                    <a:pt x="232625" y="183874"/>
                    <a:pt x="232268" y="182303"/>
                    <a:pt x="232268" y="180733"/>
                  </a:cubicBezTo>
                  <a:cubicBezTo>
                    <a:pt x="232268" y="174309"/>
                    <a:pt x="237479" y="169098"/>
                    <a:pt x="243903" y="169098"/>
                  </a:cubicBezTo>
                  <a:close/>
                  <a:moveTo>
                    <a:pt x="400795" y="166385"/>
                  </a:moveTo>
                  <a:cubicBezTo>
                    <a:pt x="408718" y="166385"/>
                    <a:pt x="415071" y="172809"/>
                    <a:pt x="415071" y="180661"/>
                  </a:cubicBezTo>
                  <a:cubicBezTo>
                    <a:pt x="415071" y="182660"/>
                    <a:pt x="414642" y="184515"/>
                    <a:pt x="413929" y="186229"/>
                  </a:cubicBezTo>
                  <a:cubicBezTo>
                    <a:pt x="413215" y="187942"/>
                    <a:pt x="412144" y="189512"/>
                    <a:pt x="410859" y="190797"/>
                  </a:cubicBezTo>
                  <a:cubicBezTo>
                    <a:pt x="408290" y="193438"/>
                    <a:pt x="404721" y="195008"/>
                    <a:pt x="400795" y="195008"/>
                  </a:cubicBezTo>
                  <a:cubicBezTo>
                    <a:pt x="396869" y="195008"/>
                    <a:pt x="393300" y="193366"/>
                    <a:pt x="390730" y="190797"/>
                  </a:cubicBezTo>
                  <a:cubicBezTo>
                    <a:pt x="389446" y="189441"/>
                    <a:pt x="388375" y="187942"/>
                    <a:pt x="387661" y="186229"/>
                  </a:cubicBezTo>
                  <a:cubicBezTo>
                    <a:pt x="386947" y="184515"/>
                    <a:pt x="386519" y="182660"/>
                    <a:pt x="386519" y="180661"/>
                  </a:cubicBezTo>
                  <a:cubicBezTo>
                    <a:pt x="386519" y="172738"/>
                    <a:pt x="392943" y="166385"/>
                    <a:pt x="400795" y="166385"/>
                  </a:cubicBezTo>
                  <a:close/>
                  <a:moveTo>
                    <a:pt x="479098" y="164815"/>
                  </a:moveTo>
                  <a:cubicBezTo>
                    <a:pt x="484594" y="164815"/>
                    <a:pt x="489376" y="167599"/>
                    <a:pt x="492232" y="171810"/>
                  </a:cubicBezTo>
                  <a:cubicBezTo>
                    <a:pt x="493945" y="174380"/>
                    <a:pt x="494944" y="177378"/>
                    <a:pt x="494944" y="180661"/>
                  </a:cubicBezTo>
                  <a:cubicBezTo>
                    <a:pt x="494944" y="182803"/>
                    <a:pt x="494516" y="184873"/>
                    <a:pt x="493731" y="186800"/>
                  </a:cubicBezTo>
                  <a:cubicBezTo>
                    <a:pt x="493374" y="187799"/>
                    <a:pt x="492874" y="188656"/>
                    <a:pt x="492303" y="189512"/>
                  </a:cubicBezTo>
                  <a:cubicBezTo>
                    <a:pt x="491732" y="190369"/>
                    <a:pt x="491090" y="191154"/>
                    <a:pt x="490304" y="191939"/>
                  </a:cubicBezTo>
                  <a:cubicBezTo>
                    <a:pt x="487449" y="194794"/>
                    <a:pt x="483452" y="196579"/>
                    <a:pt x="479098" y="196579"/>
                  </a:cubicBezTo>
                  <a:cubicBezTo>
                    <a:pt x="477956" y="196579"/>
                    <a:pt x="476885" y="196436"/>
                    <a:pt x="475886" y="196222"/>
                  </a:cubicBezTo>
                  <a:cubicBezTo>
                    <a:pt x="472816" y="195651"/>
                    <a:pt x="470033" y="194081"/>
                    <a:pt x="467891" y="191939"/>
                  </a:cubicBezTo>
                  <a:cubicBezTo>
                    <a:pt x="467177" y="191225"/>
                    <a:pt x="466535" y="190440"/>
                    <a:pt x="465964" y="189584"/>
                  </a:cubicBezTo>
                  <a:cubicBezTo>
                    <a:pt x="465393" y="188727"/>
                    <a:pt x="464965" y="187799"/>
                    <a:pt x="464536" y="186871"/>
                  </a:cubicBezTo>
                  <a:cubicBezTo>
                    <a:pt x="464108" y="185872"/>
                    <a:pt x="463823" y="184873"/>
                    <a:pt x="463608" y="183873"/>
                  </a:cubicBezTo>
                  <a:cubicBezTo>
                    <a:pt x="463466" y="182803"/>
                    <a:pt x="463323" y="181732"/>
                    <a:pt x="463323" y="180661"/>
                  </a:cubicBezTo>
                  <a:cubicBezTo>
                    <a:pt x="463323" y="179519"/>
                    <a:pt x="463394" y="178449"/>
                    <a:pt x="463608" y="177449"/>
                  </a:cubicBezTo>
                  <a:cubicBezTo>
                    <a:pt x="464037" y="175379"/>
                    <a:pt x="464822" y="173523"/>
                    <a:pt x="465964" y="171810"/>
                  </a:cubicBezTo>
                  <a:cubicBezTo>
                    <a:pt x="466535" y="170954"/>
                    <a:pt x="467177" y="170168"/>
                    <a:pt x="467891" y="169455"/>
                  </a:cubicBezTo>
                  <a:cubicBezTo>
                    <a:pt x="470033" y="167313"/>
                    <a:pt x="472816" y="165814"/>
                    <a:pt x="475886" y="165172"/>
                  </a:cubicBezTo>
                  <a:cubicBezTo>
                    <a:pt x="476956" y="164958"/>
                    <a:pt x="478027" y="164815"/>
                    <a:pt x="479098" y="164815"/>
                  </a:cubicBezTo>
                  <a:close/>
                  <a:moveTo>
                    <a:pt x="636061" y="161317"/>
                  </a:moveTo>
                  <a:cubicBezTo>
                    <a:pt x="642771" y="161317"/>
                    <a:pt x="648695" y="164743"/>
                    <a:pt x="652193" y="169883"/>
                  </a:cubicBezTo>
                  <a:cubicBezTo>
                    <a:pt x="654263" y="172952"/>
                    <a:pt x="655476" y="176735"/>
                    <a:pt x="655476" y="180732"/>
                  </a:cubicBezTo>
                  <a:cubicBezTo>
                    <a:pt x="655476" y="183445"/>
                    <a:pt x="654977" y="185943"/>
                    <a:pt x="653977" y="188298"/>
                  </a:cubicBezTo>
                  <a:cubicBezTo>
                    <a:pt x="653478" y="189441"/>
                    <a:pt x="652907" y="190583"/>
                    <a:pt x="652193" y="191582"/>
                  </a:cubicBezTo>
                  <a:cubicBezTo>
                    <a:pt x="651479" y="192581"/>
                    <a:pt x="650694" y="193581"/>
                    <a:pt x="649766" y="194437"/>
                  </a:cubicBezTo>
                  <a:cubicBezTo>
                    <a:pt x="646268" y="198006"/>
                    <a:pt x="641415" y="200148"/>
                    <a:pt x="636061" y="200148"/>
                  </a:cubicBezTo>
                  <a:cubicBezTo>
                    <a:pt x="634705" y="200148"/>
                    <a:pt x="633420" y="200005"/>
                    <a:pt x="632135" y="199719"/>
                  </a:cubicBezTo>
                  <a:cubicBezTo>
                    <a:pt x="628352" y="198934"/>
                    <a:pt x="624997" y="197078"/>
                    <a:pt x="622356" y="194437"/>
                  </a:cubicBezTo>
                  <a:cubicBezTo>
                    <a:pt x="621500" y="193581"/>
                    <a:pt x="620715" y="192581"/>
                    <a:pt x="620001" y="191582"/>
                  </a:cubicBezTo>
                  <a:cubicBezTo>
                    <a:pt x="619287" y="190583"/>
                    <a:pt x="618716" y="189441"/>
                    <a:pt x="618216" y="188298"/>
                  </a:cubicBezTo>
                  <a:cubicBezTo>
                    <a:pt x="617717" y="187156"/>
                    <a:pt x="617360" y="185943"/>
                    <a:pt x="617074" y="184658"/>
                  </a:cubicBezTo>
                  <a:cubicBezTo>
                    <a:pt x="616789" y="183373"/>
                    <a:pt x="616646" y="182088"/>
                    <a:pt x="616646" y="180732"/>
                  </a:cubicBezTo>
                  <a:cubicBezTo>
                    <a:pt x="616646" y="179376"/>
                    <a:pt x="616789" y="178091"/>
                    <a:pt x="617074" y="176806"/>
                  </a:cubicBezTo>
                  <a:cubicBezTo>
                    <a:pt x="617574" y="174308"/>
                    <a:pt x="618573" y="171953"/>
                    <a:pt x="620001" y="169883"/>
                  </a:cubicBezTo>
                  <a:cubicBezTo>
                    <a:pt x="620715" y="168883"/>
                    <a:pt x="621500" y="167884"/>
                    <a:pt x="622356" y="167027"/>
                  </a:cubicBezTo>
                  <a:cubicBezTo>
                    <a:pt x="624926" y="164386"/>
                    <a:pt x="628352" y="162530"/>
                    <a:pt x="632135" y="161745"/>
                  </a:cubicBezTo>
                  <a:cubicBezTo>
                    <a:pt x="633420" y="161460"/>
                    <a:pt x="634705" y="161317"/>
                    <a:pt x="636061" y="161317"/>
                  </a:cubicBezTo>
                  <a:close/>
                  <a:moveTo>
                    <a:pt x="714579" y="159247"/>
                  </a:moveTo>
                  <a:cubicBezTo>
                    <a:pt x="726428" y="159247"/>
                    <a:pt x="736064" y="168883"/>
                    <a:pt x="736064" y="180732"/>
                  </a:cubicBezTo>
                  <a:cubicBezTo>
                    <a:pt x="736064" y="183659"/>
                    <a:pt x="735422" y="186514"/>
                    <a:pt x="734351" y="189084"/>
                  </a:cubicBezTo>
                  <a:cubicBezTo>
                    <a:pt x="733281" y="191653"/>
                    <a:pt x="731710" y="193937"/>
                    <a:pt x="729854" y="195936"/>
                  </a:cubicBezTo>
                  <a:cubicBezTo>
                    <a:pt x="726000" y="199791"/>
                    <a:pt x="720575" y="202218"/>
                    <a:pt x="714651" y="202218"/>
                  </a:cubicBezTo>
                  <a:cubicBezTo>
                    <a:pt x="708726" y="202218"/>
                    <a:pt x="703373" y="199862"/>
                    <a:pt x="699447" y="195936"/>
                  </a:cubicBezTo>
                  <a:cubicBezTo>
                    <a:pt x="697448" y="194009"/>
                    <a:pt x="695878" y="191653"/>
                    <a:pt x="694807" y="189084"/>
                  </a:cubicBezTo>
                  <a:cubicBezTo>
                    <a:pt x="693665" y="186514"/>
                    <a:pt x="693094" y="183730"/>
                    <a:pt x="693094" y="180732"/>
                  </a:cubicBezTo>
                  <a:cubicBezTo>
                    <a:pt x="693094" y="168883"/>
                    <a:pt x="702730" y="159247"/>
                    <a:pt x="714579" y="159247"/>
                  </a:cubicBezTo>
                  <a:close/>
                  <a:moveTo>
                    <a:pt x="871470" y="154322"/>
                  </a:moveTo>
                  <a:cubicBezTo>
                    <a:pt x="886032" y="154322"/>
                    <a:pt x="897881" y="166171"/>
                    <a:pt x="897881" y="180732"/>
                  </a:cubicBezTo>
                  <a:cubicBezTo>
                    <a:pt x="897881" y="184373"/>
                    <a:pt x="897167" y="187870"/>
                    <a:pt x="895811" y="191011"/>
                  </a:cubicBezTo>
                  <a:cubicBezTo>
                    <a:pt x="894455" y="194152"/>
                    <a:pt x="892527" y="197007"/>
                    <a:pt x="890172" y="199434"/>
                  </a:cubicBezTo>
                  <a:cubicBezTo>
                    <a:pt x="885389" y="204216"/>
                    <a:pt x="878751" y="207143"/>
                    <a:pt x="871470" y="207143"/>
                  </a:cubicBezTo>
                  <a:cubicBezTo>
                    <a:pt x="864118" y="207143"/>
                    <a:pt x="857551" y="204216"/>
                    <a:pt x="852769" y="199434"/>
                  </a:cubicBezTo>
                  <a:cubicBezTo>
                    <a:pt x="850413" y="197007"/>
                    <a:pt x="848486" y="194152"/>
                    <a:pt x="847130" y="191011"/>
                  </a:cubicBezTo>
                  <a:cubicBezTo>
                    <a:pt x="845774" y="187870"/>
                    <a:pt x="845060" y="184373"/>
                    <a:pt x="845060" y="180732"/>
                  </a:cubicBezTo>
                  <a:cubicBezTo>
                    <a:pt x="845060" y="166171"/>
                    <a:pt x="856909" y="154322"/>
                    <a:pt x="871470" y="154322"/>
                  </a:cubicBezTo>
                  <a:close/>
                  <a:moveTo>
                    <a:pt x="126198" y="131481"/>
                  </a:moveTo>
                  <a:cubicBezTo>
                    <a:pt x="131694" y="131481"/>
                    <a:pt x="136191" y="135978"/>
                    <a:pt x="136191" y="141474"/>
                  </a:cubicBezTo>
                  <a:cubicBezTo>
                    <a:pt x="136191" y="146970"/>
                    <a:pt x="131694" y="151467"/>
                    <a:pt x="126198" y="151467"/>
                  </a:cubicBezTo>
                  <a:cubicBezTo>
                    <a:pt x="120631" y="151467"/>
                    <a:pt x="116205" y="146970"/>
                    <a:pt x="116205" y="141474"/>
                  </a:cubicBezTo>
                  <a:cubicBezTo>
                    <a:pt x="116205" y="135907"/>
                    <a:pt x="120702" y="131481"/>
                    <a:pt x="126198" y="131481"/>
                  </a:cubicBezTo>
                  <a:close/>
                  <a:moveTo>
                    <a:pt x="204644" y="130410"/>
                  </a:moveTo>
                  <a:cubicBezTo>
                    <a:pt x="210782" y="130410"/>
                    <a:pt x="215708" y="135407"/>
                    <a:pt x="215708" y="141474"/>
                  </a:cubicBezTo>
                  <a:cubicBezTo>
                    <a:pt x="215708" y="147612"/>
                    <a:pt x="210782" y="152538"/>
                    <a:pt x="204644" y="152538"/>
                  </a:cubicBezTo>
                  <a:cubicBezTo>
                    <a:pt x="198505" y="152538"/>
                    <a:pt x="193580" y="147541"/>
                    <a:pt x="193580" y="141474"/>
                  </a:cubicBezTo>
                  <a:cubicBezTo>
                    <a:pt x="193580" y="135335"/>
                    <a:pt x="198577" y="130410"/>
                    <a:pt x="204644" y="130410"/>
                  </a:cubicBezTo>
                  <a:close/>
                  <a:moveTo>
                    <a:pt x="361536" y="127912"/>
                  </a:moveTo>
                  <a:cubicBezTo>
                    <a:pt x="369031" y="127912"/>
                    <a:pt x="375098" y="133979"/>
                    <a:pt x="375098" y="141474"/>
                  </a:cubicBezTo>
                  <a:cubicBezTo>
                    <a:pt x="375098" y="148969"/>
                    <a:pt x="369031" y="155036"/>
                    <a:pt x="361536" y="155036"/>
                  </a:cubicBezTo>
                  <a:cubicBezTo>
                    <a:pt x="354041" y="155036"/>
                    <a:pt x="347974" y="148969"/>
                    <a:pt x="347974" y="141474"/>
                  </a:cubicBezTo>
                  <a:cubicBezTo>
                    <a:pt x="347974" y="133979"/>
                    <a:pt x="354041" y="127912"/>
                    <a:pt x="361536" y="127912"/>
                  </a:cubicBezTo>
                  <a:close/>
                  <a:moveTo>
                    <a:pt x="440054" y="126484"/>
                  </a:moveTo>
                  <a:cubicBezTo>
                    <a:pt x="448334" y="126484"/>
                    <a:pt x="455043" y="133194"/>
                    <a:pt x="455043" y="141474"/>
                  </a:cubicBezTo>
                  <a:cubicBezTo>
                    <a:pt x="455043" y="149754"/>
                    <a:pt x="448262" y="156535"/>
                    <a:pt x="440054" y="156463"/>
                  </a:cubicBezTo>
                  <a:cubicBezTo>
                    <a:pt x="431774" y="156463"/>
                    <a:pt x="425064" y="149754"/>
                    <a:pt x="425064" y="141474"/>
                  </a:cubicBezTo>
                  <a:cubicBezTo>
                    <a:pt x="425064" y="133194"/>
                    <a:pt x="431774" y="126484"/>
                    <a:pt x="440054" y="126484"/>
                  </a:cubicBezTo>
                  <a:close/>
                  <a:moveTo>
                    <a:pt x="596946" y="123058"/>
                  </a:moveTo>
                  <a:cubicBezTo>
                    <a:pt x="607082" y="123058"/>
                    <a:pt x="615362" y="131267"/>
                    <a:pt x="615362" y="141474"/>
                  </a:cubicBezTo>
                  <a:cubicBezTo>
                    <a:pt x="615362" y="151681"/>
                    <a:pt x="607082" y="159890"/>
                    <a:pt x="596946" y="159890"/>
                  </a:cubicBezTo>
                  <a:cubicBezTo>
                    <a:pt x="586810" y="159890"/>
                    <a:pt x="578530" y="151681"/>
                    <a:pt x="578530" y="141474"/>
                  </a:cubicBezTo>
                  <a:cubicBezTo>
                    <a:pt x="578530" y="131338"/>
                    <a:pt x="586739" y="123058"/>
                    <a:pt x="596946" y="123058"/>
                  </a:cubicBezTo>
                  <a:close/>
                  <a:moveTo>
                    <a:pt x="675321" y="121059"/>
                  </a:moveTo>
                  <a:cubicBezTo>
                    <a:pt x="686598" y="121059"/>
                    <a:pt x="695735" y="130196"/>
                    <a:pt x="695735" y="141474"/>
                  </a:cubicBezTo>
                  <a:cubicBezTo>
                    <a:pt x="695735" y="152752"/>
                    <a:pt x="686598" y="161888"/>
                    <a:pt x="675321" y="161888"/>
                  </a:cubicBezTo>
                  <a:cubicBezTo>
                    <a:pt x="664043" y="161888"/>
                    <a:pt x="654906" y="152752"/>
                    <a:pt x="654906" y="141474"/>
                  </a:cubicBezTo>
                  <a:cubicBezTo>
                    <a:pt x="654906" y="130196"/>
                    <a:pt x="664043" y="121059"/>
                    <a:pt x="675321" y="121059"/>
                  </a:cubicBezTo>
                  <a:close/>
                  <a:moveTo>
                    <a:pt x="832283" y="116348"/>
                  </a:moveTo>
                  <a:cubicBezTo>
                    <a:pt x="846131" y="116348"/>
                    <a:pt x="857337" y="127626"/>
                    <a:pt x="857337" y="141474"/>
                  </a:cubicBezTo>
                  <a:cubicBezTo>
                    <a:pt x="857337" y="155321"/>
                    <a:pt x="846059" y="166599"/>
                    <a:pt x="832283" y="166528"/>
                  </a:cubicBezTo>
                  <a:cubicBezTo>
                    <a:pt x="818436" y="166528"/>
                    <a:pt x="807229" y="155321"/>
                    <a:pt x="807229" y="141474"/>
                  </a:cubicBezTo>
                  <a:cubicBezTo>
                    <a:pt x="807229" y="127555"/>
                    <a:pt x="818436" y="116348"/>
                    <a:pt x="832283" y="116348"/>
                  </a:cubicBezTo>
                  <a:close/>
                  <a:moveTo>
                    <a:pt x="910730" y="113636"/>
                  </a:moveTo>
                  <a:cubicBezTo>
                    <a:pt x="926076" y="113636"/>
                    <a:pt x="938496" y="126127"/>
                    <a:pt x="938496" y="141474"/>
                  </a:cubicBezTo>
                  <a:lnTo>
                    <a:pt x="930397" y="161004"/>
                  </a:lnTo>
                  <a:lnTo>
                    <a:pt x="949989" y="152895"/>
                  </a:lnTo>
                  <a:cubicBezTo>
                    <a:pt x="965335" y="152895"/>
                    <a:pt x="977755" y="165315"/>
                    <a:pt x="977755" y="180662"/>
                  </a:cubicBezTo>
                  <a:cubicBezTo>
                    <a:pt x="977755" y="184516"/>
                    <a:pt x="976970" y="188157"/>
                    <a:pt x="975542" y="191511"/>
                  </a:cubicBezTo>
                  <a:cubicBezTo>
                    <a:pt x="974115" y="194866"/>
                    <a:pt x="972045" y="197864"/>
                    <a:pt x="969618" y="200362"/>
                  </a:cubicBezTo>
                  <a:cubicBezTo>
                    <a:pt x="964621" y="205359"/>
                    <a:pt x="957698" y="208500"/>
                    <a:pt x="949989" y="208500"/>
                  </a:cubicBezTo>
                  <a:lnTo>
                    <a:pt x="930410" y="200383"/>
                  </a:lnTo>
                  <a:lnTo>
                    <a:pt x="938496" y="219920"/>
                  </a:lnTo>
                  <a:cubicBezTo>
                    <a:pt x="938496" y="235266"/>
                    <a:pt x="926005" y="247758"/>
                    <a:pt x="910730" y="247758"/>
                  </a:cubicBezTo>
                  <a:cubicBezTo>
                    <a:pt x="895383" y="247758"/>
                    <a:pt x="882963" y="235266"/>
                    <a:pt x="882963" y="219920"/>
                  </a:cubicBezTo>
                  <a:cubicBezTo>
                    <a:pt x="882963" y="204573"/>
                    <a:pt x="895383" y="192153"/>
                    <a:pt x="910730" y="192153"/>
                  </a:cubicBezTo>
                  <a:lnTo>
                    <a:pt x="930281" y="200246"/>
                  </a:lnTo>
                  <a:lnTo>
                    <a:pt x="924435" y="191511"/>
                  </a:lnTo>
                  <a:cubicBezTo>
                    <a:pt x="923007" y="188157"/>
                    <a:pt x="922222" y="184516"/>
                    <a:pt x="922222" y="180662"/>
                  </a:cubicBezTo>
                  <a:lnTo>
                    <a:pt x="930295" y="161159"/>
                  </a:lnTo>
                  <a:lnTo>
                    <a:pt x="910730" y="169241"/>
                  </a:lnTo>
                  <a:cubicBezTo>
                    <a:pt x="895383" y="169241"/>
                    <a:pt x="882963" y="156821"/>
                    <a:pt x="882963" y="141474"/>
                  </a:cubicBezTo>
                  <a:cubicBezTo>
                    <a:pt x="882963" y="126056"/>
                    <a:pt x="895383" y="113636"/>
                    <a:pt x="910730" y="113636"/>
                  </a:cubicBezTo>
                  <a:close/>
                  <a:moveTo>
                    <a:pt x="86939" y="92793"/>
                  </a:moveTo>
                  <a:cubicBezTo>
                    <a:pt x="92222" y="92793"/>
                    <a:pt x="96433" y="97076"/>
                    <a:pt x="96433" y="102286"/>
                  </a:cubicBezTo>
                  <a:cubicBezTo>
                    <a:pt x="96433" y="107497"/>
                    <a:pt x="92222" y="111709"/>
                    <a:pt x="86939" y="111780"/>
                  </a:cubicBezTo>
                  <a:cubicBezTo>
                    <a:pt x="81657" y="111780"/>
                    <a:pt x="77446" y="107497"/>
                    <a:pt x="77446" y="102286"/>
                  </a:cubicBezTo>
                  <a:cubicBezTo>
                    <a:pt x="77446" y="97004"/>
                    <a:pt x="81729" y="92793"/>
                    <a:pt x="86939" y="92793"/>
                  </a:cubicBezTo>
                  <a:close/>
                  <a:moveTo>
                    <a:pt x="165457" y="91794"/>
                  </a:moveTo>
                  <a:cubicBezTo>
                    <a:pt x="169097" y="91794"/>
                    <a:pt x="172309" y="93650"/>
                    <a:pt x="174165" y="96434"/>
                  </a:cubicBezTo>
                  <a:cubicBezTo>
                    <a:pt x="175307" y="98075"/>
                    <a:pt x="175950" y="100145"/>
                    <a:pt x="175950" y="102287"/>
                  </a:cubicBezTo>
                  <a:cubicBezTo>
                    <a:pt x="175950" y="104428"/>
                    <a:pt x="175307" y="106498"/>
                    <a:pt x="174165" y="108140"/>
                  </a:cubicBezTo>
                  <a:cubicBezTo>
                    <a:pt x="172238" y="110924"/>
                    <a:pt x="169026" y="112780"/>
                    <a:pt x="165457" y="112922"/>
                  </a:cubicBezTo>
                  <a:cubicBezTo>
                    <a:pt x="164672" y="112922"/>
                    <a:pt x="164029" y="112851"/>
                    <a:pt x="163315" y="112708"/>
                  </a:cubicBezTo>
                  <a:cubicBezTo>
                    <a:pt x="161317" y="112280"/>
                    <a:pt x="159461" y="111281"/>
                    <a:pt x="158033" y="109853"/>
                  </a:cubicBezTo>
                  <a:cubicBezTo>
                    <a:pt x="157534" y="109353"/>
                    <a:pt x="157105" y="108854"/>
                    <a:pt x="156748" y="108283"/>
                  </a:cubicBezTo>
                  <a:cubicBezTo>
                    <a:pt x="156035" y="107141"/>
                    <a:pt x="155464" y="105856"/>
                    <a:pt x="155178" y="104500"/>
                  </a:cubicBezTo>
                  <a:cubicBezTo>
                    <a:pt x="155035" y="103786"/>
                    <a:pt x="154964" y="103072"/>
                    <a:pt x="154964" y="102358"/>
                  </a:cubicBezTo>
                  <a:cubicBezTo>
                    <a:pt x="154964" y="101573"/>
                    <a:pt x="155035" y="100931"/>
                    <a:pt x="155178" y="100217"/>
                  </a:cubicBezTo>
                  <a:cubicBezTo>
                    <a:pt x="155464" y="98789"/>
                    <a:pt x="155963" y="97576"/>
                    <a:pt x="156748" y="96434"/>
                  </a:cubicBezTo>
                  <a:cubicBezTo>
                    <a:pt x="157105" y="95863"/>
                    <a:pt x="157534" y="95363"/>
                    <a:pt x="158033" y="94863"/>
                  </a:cubicBezTo>
                  <a:cubicBezTo>
                    <a:pt x="159461" y="93436"/>
                    <a:pt x="161245" y="92436"/>
                    <a:pt x="163315" y="92008"/>
                  </a:cubicBezTo>
                  <a:cubicBezTo>
                    <a:pt x="164029" y="91865"/>
                    <a:pt x="164743" y="91794"/>
                    <a:pt x="165457" y="91794"/>
                  </a:cubicBezTo>
                  <a:close/>
                  <a:moveTo>
                    <a:pt x="322349" y="89367"/>
                  </a:moveTo>
                  <a:cubicBezTo>
                    <a:pt x="324990" y="89367"/>
                    <a:pt x="327489" y="90224"/>
                    <a:pt x="329559" y="91580"/>
                  </a:cubicBezTo>
                  <a:cubicBezTo>
                    <a:pt x="332913" y="93935"/>
                    <a:pt x="335198" y="97861"/>
                    <a:pt x="335198" y="102287"/>
                  </a:cubicBezTo>
                  <a:cubicBezTo>
                    <a:pt x="335198" y="106712"/>
                    <a:pt x="332985" y="110638"/>
                    <a:pt x="329559" y="112994"/>
                  </a:cubicBezTo>
                  <a:cubicBezTo>
                    <a:pt x="327489" y="114421"/>
                    <a:pt x="324990" y="115206"/>
                    <a:pt x="322349" y="115206"/>
                  </a:cubicBezTo>
                  <a:cubicBezTo>
                    <a:pt x="321493" y="115206"/>
                    <a:pt x="320636" y="115064"/>
                    <a:pt x="319780" y="114921"/>
                  </a:cubicBezTo>
                  <a:cubicBezTo>
                    <a:pt x="313927" y="113707"/>
                    <a:pt x="309501" y="108497"/>
                    <a:pt x="309501" y="102287"/>
                  </a:cubicBezTo>
                  <a:cubicBezTo>
                    <a:pt x="309501" y="96077"/>
                    <a:pt x="313927" y="90866"/>
                    <a:pt x="319780" y="89653"/>
                  </a:cubicBezTo>
                  <a:cubicBezTo>
                    <a:pt x="320565" y="89438"/>
                    <a:pt x="321493" y="89367"/>
                    <a:pt x="322349" y="89367"/>
                  </a:cubicBezTo>
                  <a:close/>
                  <a:moveTo>
                    <a:pt x="400795" y="88011"/>
                  </a:moveTo>
                  <a:cubicBezTo>
                    <a:pt x="408718" y="88011"/>
                    <a:pt x="415071" y="94435"/>
                    <a:pt x="415071" y="102287"/>
                  </a:cubicBezTo>
                  <a:cubicBezTo>
                    <a:pt x="415071" y="110139"/>
                    <a:pt x="408647" y="116563"/>
                    <a:pt x="400795" y="116563"/>
                  </a:cubicBezTo>
                  <a:cubicBezTo>
                    <a:pt x="392943" y="116563"/>
                    <a:pt x="386519" y="110139"/>
                    <a:pt x="386519" y="102287"/>
                  </a:cubicBezTo>
                  <a:cubicBezTo>
                    <a:pt x="386519" y="94364"/>
                    <a:pt x="392943" y="88011"/>
                    <a:pt x="400795" y="88011"/>
                  </a:cubicBezTo>
                  <a:close/>
                  <a:moveTo>
                    <a:pt x="557687" y="84798"/>
                  </a:moveTo>
                  <a:cubicBezTo>
                    <a:pt x="567323" y="84798"/>
                    <a:pt x="575175" y="92650"/>
                    <a:pt x="575175" y="102286"/>
                  </a:cubicBezTo>
                  <a:cubicBezTo>
                    <a:pt x="575175" y="111922"/>
                    <a:pt x="567323" y="119774"/>
                    <a:pt x="557687" y="119774"/>
                  </a:cubicBezTo>
                  <a:cubicBezTo>
                    <a:pt x="548051" y="119774"/>
                    <a:pt x="540199" y="111922"/>
                    <a:pt x="540199" y="102286"/>
                  </a:cubicBezTo>
                  <a:cubicBezTo>
                    <a:pt x="540199" y="92650"/>
                    <a:pt x="548051" y="84798"/>
                    <a:pt x="557687" y="84798"/>
                  </a:cubicBezTo>
                  <a:close/>
                  <a:moveTo>
                    <a:pt x="636061" y="82871"/>
                  </a:moveTo>
                  <a:cubicBezTo>
                    <a:pt x="642771" y="82871"/>
                    <a:pt x="648695" y="86297"/>
                    <a:pt x="652193" y="91437"/>
                  </a:cubicBezTo>
                  <a:cubicBezTo>
                    <a:pt x="654263" y="94506"/>
                    <a:pt x="655476" y="98289"/>
                    <a:pt x="655476" y="102286"/>
                  </a:cubicBezTo>
                  <a:cubicBezTo>
                    <a:pt x="655476" y="106284"/>
                    <a:pt x="654263" y="110067"/>
                    <a:pt x="652193" y="113136"/>
                  </a:cubicBezTo>
                  <a:cubicBezTo>
                    <a:pt x="648695" y="118275"/>
                    <a:pt x="642842" y="121702"/>
                    <a:pt x="636061" y="121702"/>
                  </a:cubicBezTo>
                  <a:cubicBezTo>
                    <a:pt x="634705" y="121702"/>
                    <a:pt x="633420" y="121559"/>
                    <a:pt x="632135" y="121273"/>
                  </a:cubicBezTo>
                  <a:cubicBezTo>
                    <a:pt x="628352" y="120488"/>
                    <a:pt x="624997" y="118632"/>
                    <a:pt x="622356" y="115991"/>
                  </a:cubicBezTo>
                  <a:cubicBezTo>
                    <a:pt x="621500" y="115135"/>
                    <a:pt x="620715" y="114135"/>
                    <a:pt x="620001" y="113136"/>
                  </a:cubicBezTo>
                  <a:cubicBezTo>
                    <a:pt x="618573" y="111066"/>
                    <a:pt x="617574" y="108710"/>
                    <a:pt x="617074" y="106212"/>
                  </a:cubicBezTo>
                  <a:cubicBezTo>
                    <a:pt x="616789" y="104927"/>
                    <a:pt x="616646" y="103642"/>
                    <a:pt x="616646" y="102286"/>
                  </a:cubicBezTo>
                  <a:cubicBezTo>
                    <a:pt x="616646" y="100930"/>
                    <a:pt x="616789" y="99645"/>
                    <a:pt x="617074" y="98360"/>
                  </a:cubicBezTo>
                  <a:cubicBezTo>
                    <a:pt x="617574" y="95862"/>
                    <a:pt x="618573" y="93507"/>
                    <a:pt x="620001" y="91437"/>
                  </a:cubicBezTo>
                  <a:cubicBezTo>
                    <a:pt x="620715" y="90437"/>
                    <a:pt x="621500" y="89438"/>
                    <a:pt x="622356" y="88581"/>
                  </a:cubicBezTo>
                  <a:cubicBezTo>
                    <a:pt x="624926" y="85940"/>
                    <a:pt x="628352" y="84084"/>
                    <a:pt x="632135" y="83299"/>
                  </a:cubicBezTo>
                  <a:cubicBezTo>
                    <a:pt x="633420" y="83014"/>
                    <a:pt x="634705" y="82871"/>
                    <a:pt x="636061" y="82871"/>
                  </a:cubicBezTo>
                  <a:close/>
                  <a:moveTo>
                    <a:pt x="793025" y="78446"/>
                  </a:moveTo>
                  <a:cubicBezTo>
                    <a:pt x="797950" y="78446"/>
                    <a:pt x="802590" y="79945"/>
                    <a:pt x="806373" y="82515"/>
                  </a:cubicBezTo>
                  <a:cubicBezTo>
                    <a:pt x="812725" y="86797"/>
                    <a:pt x="816865" y="94078"/>
                    <a:pt x="816865" y="102287"/>
                  </a:cubicBezTo>
                  <a:cubicBezTo>
                    <a:pt x="816865" y="110495"/>
                    <a:pt x="812654" y="117776"/>
                    <a:pt x="806373" y="122059"/>
                  </a:cubicBezTo>
                  <a:cubicBezTo>
                    <a:pt x="802518" y="124629"/>
                    <a:pt x="797950" y="126128"/>
                    <a:pt x="793025" y="126128"/>
                  </a:cubicBezTo>
                  <a:cubicBezTo>
                    <a:pt x="791383" y="126128"/>
                    <a:pt x="789813" y="125913"/>
                    <a:pt x="788242" y="125628"/>
                  </a:cubicBezTo>
                  <a:cubicBezTo>
                    <a:pt x="777321" y="123415"/>
                    <a:pt x="769184" y="113779"/>
                    <a:pt x="769184" y="102287"/>
                  </a:cubicBezTo>
                  <a:cubicBezTo>
                    <a:pt x="769184" y="90795"/>
                    <a:pt x="777393" y="81158"/>
                    <a:pt x="788242" y="78946"/>
                  </a:cubicBezTo>
                  <a:cubicBezTo>
                    <a:pt x="789741" y="78589"/>
                    <a:pt x="791383" y="78446"/>
                    <a:pt x="793025" y="78446"/>
                  </a:cubicBezTo>
                  <a:close/>
                  <a:moveTo>
                    <a:pt x="871470" y="75876"/>
                  </a:moveTo>
                  <a:cubicBezTo>
                    <a:pt x="886032" y="75876"/>
                    <a:pt x="897881" y="87725"/>
                    <a:pt x="897881" y="102286"/>
                  </a:cubicBezTo>
                  <a:cubicBezTo>
                    <a:pt x="897881" y="116848"/>
                    <a:pt x="886032" y="128697"/>
                    <a:pt x="871470" y="128697"/>
                  </a:cubicBezTo>
                  <a:cubicBezTo>
                    <a:pt x="856909" y="128697"/>
                    <a:pt x="845060" y="116848"/>
                    <a:pt x="845060" y="102286"/>
                  </a:cubicBezTo>
                  <a:cubicBezTo>
                    <a:pt x="845060" y="87725"/>
                    <a:pt x="856909" y="75876"/>
                    <a:pt x="871470" y="75876"/>
                  </a:cubicBezTo>
                  <a:close/>
                  <a:moveTo>
                    <a:pt x="47753" y="54034"/>
                  </a:moveTo>
                  <a:cubicBezTo>
                    <a:pt x="52749" y="54034"/>
                    <a:pt x="56747" y="58031"/>
                    <a:pt x="56747" y="63028"/>
                  </a:cubicBezTo>
                  <a:cubicBezTo>
                    <a:pt x="56747" y="68024"/>
                    <a:pt x="52749" y="72022"/>
                    <a:pt x="47753" y="72022"/>
                  </a:cubicBezTo>
                  <a:cubicBezTo>
                    <a:pt x="42756" y="72022"/>
                    <a:pt x="38759" y="68024"/>
                    <a:pt x="38759" y="63028"/>
                  </a:cubicBezTo>
                  <a:cubicBezTo>
                    <a:pt x="38759" y="58031"/>
                    <a:pt x="42756" y="54034"/>
                    <a:pt x="47753" y="54034"/>
                  </a:cubicBezTo>
                  <a:close/>
                  <a:moveTo>
                    <a:pt x="126198" y="53035"/>
                  </a:moveTo>
                  <a:cubicBezTo>
                    <a:pt x="131694" y="53035"/>
                    <a:pt x="136191" y="57532"/>
                    <a:pt x="136191" y="63028"/>
                  </a:cubicBezTo>
                  <a:cubicBezTo>
                    <a:pt x="136191" y="68524"/>
                    <a:pt x="131694" y="73021"/>
                    <a:pt x="126198" y="73021"/>
                  </a:cubicBezTo>
                  <a:cubicBezTo>
                    <a:pt x="120631" y="73021"/>
                    <a:pt x="116205" y="68524"/>
                    <a:pt x="116205" y="63028"/>
                  </a:cubicBezTo>
                  <a:cubicBezTo>
                    <a:pt x="116205" y="57461"/>
                    <a:pt x="120702" y="53035"/>
                    <a:pt x="126198" y="53035"/>
                  </a:cubicBezTo>
                  <a:close/>
                  <a:moveTo>
                    <a:pt x="283162" y="50822"/>
                  </a:moveTo>
                  <a:cubicBezTo>
                    <a:pt x="289872" y="50822"/>
                    <a:pt x="295368" y="56247"/>
                    <a:pt x="295368" y="63028"/>
                  </a:cubicBezTo>
                  <a:cubicBezTo>
                    <a:pt x="295368" y="69809"/>
                    <a:pt x="289872" y="75305"/>
                    <a:pt x="283162" y="75234"/>
                  </a:cubicBezTo>
                  <a:cubicBezTo>
                    <a:pt x="276452" y="75234"/>
                    <a:pt x="270956" y="69809"/>
                    <a:pt x="270956" y="63028"/>
                  </a:cubicBezTo>
                  <a:cubicBezTo>
                    <a:pt x="270956" y="56318"/>
                    <a:pt x="276381" y="50822"/>
                    <a:pt x="283162" y="50822"/>
                  </a:cubicBezTo>
                  <a:close/>
                  <a:moveTo>
                    <a:pt x="361536" y="49466"/>
                  </a:moveTo>
                  <a:cubicBezTo>
                    <a:pt x="369031" y="49466"/>
                    <a:pt x="375098" y="55533"/>
                    <a:pt x="375098" y="63028"/>
                  </a:cubicBezTo>
                  <a:cubicBezTo>
                    <a:pt x="375098" y="70523"/>
                    <a:pt x="369031" y="76590"/>
                    <a:pt x="361536" y="76590"/>
                  </a:cubicBezTo>
                  <a:cubicBezTo>
                    <a:pt x="354041" y="76590"/>
                    <a:pt x="347974" y="70523"/>
                    <a:pt x="347974" y="63028"/>
                  </a:cubicBezTo>
                  <a:cubicBezTo>
                    <a:pt x="347974" y="55533"/>
                    <a:pt x="354041" y="49466"/>
                    <a:pt x="361536" y="49466"/>
                  </a:cubicBezTo>
                  <a:close/>
                  <a:moveTo>
                    <a:pt x="518428" y="46396"/>
                  </a:moveTo>
                  <a:cubicBezTo>
                    <a:pt x="527636" y="46396"/>
                    <a:pt x="535060" y="53819"/>
                    <a:pt x="535060" y="63027"/>
                  </a:cubicBezTo>
                  <a:cubicBezTo>
                    <a:pt x="535060" y="72235"/>
                    <a:pt x="527636" y="79730"/>
                    <a:pt x="518428" y="79659"/>
                  </a:cubicBezTo>
                  <a:cubicBezTo>
                    <a:pt x="509220" y="79659"/>
                    <a:pt x="501797" y="72235"/>
                    <a:pt x="501797" y="63027"/>
                  </a:cubicBezTo>
                  <a:cubicBezTo>
                    <a:pt x="501797" y="53819"/>
                    <a:pt x="509220" y="46396"/>
                    <a:pt x="518428" y="46396"/>
                  </a:cubicBezTo>
                  <a:close/>
                  <a:moveTo>
                    <a:pt x="596946" y="44612"/>
                  </a:moveTo>
                  <a:cubicBezTo>
                    <a:pt x="607082" y="44612"/>
                    <a:pt x="615362" y="52821"/>
                    <a:pt x="615362" y="63028"/>
                  </a:cubicBezTo>
                  <a:cubicBezTo>
                    <a:pt x="615362" y="73235"/>
                    <a:pt x="607082" y="81515"/>
                    <a:pt x="596946" y="81444"/>
                  </a:cubicBezTo>
                  <a:cubicBezTo>
                    <a:pt x="586810" y="81444"/>
                    <a:pt x="578530" y="73235"/>
                    <a:pt x="578530" y="63028"/>
                  </a:cubicBezTo>
                  <a:cubicBezTo>
                    <a:pt x="578530" y="52892"/>
                    <a:pt x="586739" y="44612"/>
                    <a:pt x="596946" y="44612"/>
                  </a:cubicBezTo>
                  <a:close/>
                  <a:moveTo>
                    <a:pt x="753766" y="40400"/>
                  </a:moveTo>
                  <a:cubicBezTo>
                    <a:pt x="766258" y="40400"/>
                    <a:pt x="776394" y="50536"/>
                    <a:pt x="776394" y="63027"/>
                  </a:cubicBezTo>
                  <a:cubicBezTo>
                    <a:pt x="776394" y="75519"/>
                    <a:pt x="766258" y="85726"/>
                    <a:pt x="753766" y="85655"/>
                  </a:cubicBezTo>
                  <a:cubicBezTo>
                    <a:pt x="741275" y="85655"/>
                    <a:pt x="731139" y="75519"/>
                    <a:pt x="731139" y="63027"/>
                  </a:cubicBezTo>
                  <a:cubicBezTo>
                    <a:pt x="731139" y="50536"/>
                    <a:pt x="741275" y="40400"/>
                    <a:pt x="753766" y="40400"/>
                  </a:cubicBezTo>
                  <a:close/>
                  <a:moveTo>
                    <a:pt x="832283" y="37973"/>
                  </a:moveTo>
                  <a:cubicBezTo>
                    <a:pt x="846131" y="37973"/>
                    <a:pt x="857337" y="49180"/>
                    <a:pt x="857337" y="63027"/>
                  </a:cubicBezTo>
                  <a:cubicBezTo>
                    <a:pt x="857337" y="76875"/>
                    <a:pt x="846059" y="88153"/>
                    <a:pt x="832283" y="88153"/>
                  </a:cubicBezTo>
                  <a:cubicBezTo>
                    <a:pt x="818436" y="88153"/>
                    <a:pt x="807229" y="76875"/>
                    <a:pt x="807229" y="63027"/>
                  </a:cubicBezTo>
                  <a:cubicBezTo>
                    <a:pt x="807229" y="49180"/>
                    <a:pt x="818436" y="37973"/>
                    <a:pt x="832283" y="37973"/>
                  </a:cubicBezTo>
                  <a:close/>
                  <a:moveTo>
                    <a:pt x="8566" y="15275"/>
                  </a:moveTo>
                  <a:cubicBezTo>
                    <a:pt x="11492" y="15275"/>
                    <a:pt x="14062" y="16774"/>
                    <a:pt x="15632" y="19058"/>
                  </a:cubicBezTo>
                  <a:cubicBezTo>
                    <a:pt x="16489" y="20414"/>
                    <a:pt x="17060" y="22056"/>
                    <a:pt x="17060" y="23841"/>
                  </a:cubicBezTo>
                  <a:cubicBezTo>
                    <a:pt x="17060" y="24412"/>
                    <a:pt x="17060" y="24983"/>
                    <a:pt x="16917" y="25554"/>
                  </a:cubicBezTo>
                  <a:cubicBezTo>
                    <a:pt x="16703" y="26696"/>
                    <a:pt x="16275" y="27695"/>
                    <a:pt x="15632" y="28623"/>
                  </a:cubicBezTo>
                  <a:cubicBezTo>
                    <a:pt x="14062" y="30907"/>
                    <a:pt x="11492" y="32406"/>
                    <a:pt x="8566" y="32406"/>
                  </a:cubicBezTo>
                  <a:cubicBezTo>
                    <a:pt x="7923" y="32406"/>
                    <a:pt x="7352" y="32335"/>
                    <a:pt x="6852" y="32192"/>
                  </a:cubicBezTo>
                  <a:cubicBezTo>
                    <a:pt x="5139" y="31835"/>
                    <a:pt x="3640" y="30979"/>
                    <a:pt x="2498" y="29836"/>
                  </a:cubicBezTo>
                  <a:cubicBezTo>
                    <a:pt x="2141" y="29480"/>
                    <a:pt x="1784" y="29051"/>
                    <a:pt x="1428" y="28623"/>
                  </a:cubicBezTo>
                  <a:cubicBezTo>
                    <a:pt x="785" y="27695"/>
                    <a:pt x="357" y="26696"/>
                    <a:pt x="143" y="25554"/>
                  </a:cubicBezTo>
                  <a:cubicBezTo>
                    <a:pt x="71" y="24983"/>
                    <a:pt x="0" y="24412"/>
                    <a:pt x="0" y="23841"/>
                  </a:cubicBezTo>
                  <a:cubicBezTo>
                    <a:pt x="0" y="23270"/>
                    <a:pt x="71" y="22627"/>
                    <a:pt x="143" y="22127"/>
                  </a:cubicBezTo>
                  <a:cubicBezTo>
                    <a:pt x="428" y="20985"/>
                    <a:pt x="857" y="19986"/>
                    <a:pt x="1428" y="19058"/>
                  </a:cubicBezTo>
                  <a:cubicBezTo>
                    <a:pt x="1784" y="18630"/>
                    <a:pt x="2141" y="18202"/>
                    <a:pt x="2498" y="17773"/>
                  </a:cubicBezTo>
                  <a:cubicBezTo>
                    <a:pt x="3640" y="16631"/>
                    <a:pt x="5139" y="15775"/>
                    <a:pt x="6852" y="15418"/>
                  </a:cubicBezTo>
                  <a:cubicBezTo>
                    <a:pt x="7423" y="15346"/>
                    <a:pt x="7994" y="15275"/>
                    <a:pt x="8566" y="15275"/>
                  </a:cubicBezTo>
                  <a:close/>
                  <a:moveTo>
                    <a:pt x="87011" y="14347"/>
                  </a:moveTo>
                  <a:cubicBezTo>
                    <a:pt x="92294" y="14347"/>
                    <a:pt x="96505" y="18630"/>
                    <a:pt x="96505" y="23840"/>
                  </a:cubicBezTo>
                  <a:cubicBezTo>
                    <a:pt x="96505" y="24483"/>
                    <a:pt x="96434" y="25125"/>
                    <a:pt x="96291" y="25768"/>
                  </a:cubicBezTo>
                  <a:cubicBezTo>
                    <a:pt x="95363" y="30051"/>
                    <a:pt x="91580" y="33263"/>
                    <a:pt x="87011" y="33334"/>
                  </a:cubicBezTo>
                  <a:cubicBezTo>
                    <a:pt x="82443" y="33334"/>
                    <a:pt x="78589" y="30051"/>
                    <a:pt x="77732" y="25768"/>
                  </a:cubicBezTo>
                  <a:cubicBezTo>
                    <a:pt x="77589" y="25125"/>
                    <a:pt x="77518" y="24483"/>
                    <a:pt x="77518" y="23840"/>
                  </a:cubicBezTo>
                  <a:cubicBezTo>
                    <a:pt x="77518" y="18558"/>
                    <a:pt x="81801" y="14347"/>
                    <a:pt x="87011" y="14347"/>
                  </a:cubicBezTo>
                  <a:close/>
                  <a:moveTo>
                    <a:pt x="243832" y="12205"/>
                  </a:moveTo>
                  <a:cubicBezTo>
                    <a:pt x="250256" y="12205"/>
                    <a:pt x="255467" y="17416"/>
                    <a:pt x="255467" y="23840"/>
                  </a:cubicBezTo>
                  <a:cubicBezTo>
                    <a:pt x="255467" y="24625"/>
                    <a:pt x="255395" y="25410"/>
                    <a:pt x="255253" y="26195"/>
                  </a:cubicBezTo>
                  <a:cubicBezTo>
                    <a:pt x="254182" y="31477"/>
                    <a:pt x="249471" y="35475"/>
                    <a:pt x="243832" y="35475"/>
                  </a:cubicBezTo>
                  <a:cubicBezTo>
                    <a:pt x="238193" y="35475"/>
                    <a:pt x="233482" y="31477"/>
                    <a:pt x="232411" y="26195"/>
                  </a:cubicBezTo>
                  <a:cubicBezTo>
                    <a:pt x="232268" y="25410"/>
                    <a:pt x="232197" y="24625"/>
                    <a:pt x="232197" y="23840"/>
                  </a:cubicBezTo>
                  <a:cubicBezTo>
                    <a:pt x="232197" y="17416"/>
                    <a:pt x="237408" y="12205"/>
                    <a:pt x="243832" y="12205"/>
                  </a:cubicBezTo>
                  <a:close/>
                  <a:moveTo>
                    <a:pt x="322349" y="10921"/>
                  </a:moveTo>
                  <a:cubicBezTo>
                    <a:pt x="324990" y="10921"/>
                    <a:pt x="327489" y="11778"/>
                    <a:pt x="329559" y="13134"/>
                  </a:cubicBezTo>
                  <a:cubicBezTo>
                    <a:pt x="332913" y="15489"/>
                    <a:pt x="335198" y="19415"/>
                    <a:pt x="335198" y="23841"/>
                  </a:cubicBezTo>
                  <a:cubicBezTo>
                    <a:pt x="335198" y="24697"/>
                    <a:pt x="335055" y="25554"/>
                    <a:pt x="334912" y="26410"/>
                  </a:cubicBezTo>
                  <a:cubicBezTo>
                    <a:pt x="334270" y="29765"/>
                    <a:pt x="332271" y="32620"/>
                    <a:pt x="329559" y="34476"/>
                  </a:cubicBezTo>
                  <a:cubicBezTo>
                    <a:pt x="327489" y="35904"/>
                    <a:pt x="324990" y="36689"/>
                    <a:pt x="322349" y="36689"/>
                  </a:cubicBezTo>
                  <a:cubicBezTo>
                    <a:pt x="321493" y="36689"/>
                    <a:pt x="320636" y="36546"/>
                    <a:pt x="319780" y="36404"/>
                  </a:cubicBezTo>
                  <a:cubicBezTo>
                    <a:pt x="314783" y="35404"/>
                    <a:pt x="310786" y="31407"/>
                    <a:pt x="309787" y="26410"/>
                  </a:cubicBezTo>
                  <a:cubicBezTo>
                    <a:pt x="309572" y="25625"/>
                    <a:pt x="309501" y="24697"/>
                    <a:pt x="309501" y="23841"/>
                  </a:cubicBezTo>
                  <a:cubicBezTo>
                    <a:pt x="309501" y="17631"/>
                    <a:pt x="313927" y="12420"/>
                    <a:pt x="319780" y="11207"/>
                  </a:cubicBezTo>
                  <a:cubicBezTo>
                    <a:pt x="320565" y="10992"/>
                    <a:pt x="321493" y="10921"/>
                    <a:pt x="322349" y="10921"/>
                  </a:cubicBezTo>
                  <a:close/>
                  <a:moveTo>
                    <a:pt x="479098" y="7994"/>
                  </a:moveTo>
                  <a:cubicBezTo>
                    <a:pt x="484594" y="7994"/>
                    <a:pt x="489376" y="10778"/>
                    <a:pt x="492232" y="14989"/>
                  </a:cubicBezTo>
                  <a:cubicBezTo>
                    <a:pt x="493945" y="17559"/>
                    <a:pt x="494944" y="20557"/>
                    <a:pt x="494944" y="23840"/>
                  </a:cubicBezTo>
                  <a:cubicBezTo>
                    <a:pt x="494944" y="24982"/>
                    <a:pt x="494873" y="26053"/>
                    <a:pt x="494659" y="27052"/>
                  </a:cubicBezTo>
                  <a:cubicBezTo>
                    <a:pt x="494230" y="29122"/>
                    <a:pt x="493445" y="30978"/>
                    <a:pt x="492303" y="32691"/>
                  </a:cubicBezTo>
                  <a:cubicBezTo>
                    <a:pt x="489519" y="36903"/>
                    <a:pt x="484665" y="39615"/>
                    <a:pt x="479098" y="39615"/>
                  </a:cubicBezTo>
                  <a:cubicBezTo>
                    <a:pt x="477956" y="39615"/>
                    <a:pt x="476885" y="39472"/>
                    <a:pt x="475886" y="39258"/>
                  </a:cubicBezTo>
                  <a:cubicBezTo>
                    <a:pt x="472816" y="38687"/>
                    <a:pt x="470033" y="37117"/>
                    <a:pt x="467891" y="34975"/>
                  </a:cubicBezTo>
                  <a:cubicBezTo>
                    <a:pt x="467177" y="34262"/>
                    <a:pt x="466535" y="33477"/>
                    <a:pt x="465964" y="32620"/>
                  </a:cubicBezTo>
                  <a:cubicBezTo>
                    <a:pt x="464822" y="30978"/>
                    <a:pt x="464037" y="29051"/>
                    <a:pt x="463608" y="26981"/>
                  </a:cubicBezTo>
                  <a:cubicBezTo>
                    <a:pt x="463466" y="25910"/>
                    <a:pt x="463323" y="24911"/>
                    <a:pt x="463323" y="23769"/>
                  </a:cubicBezTo>
                  <a:cubicBezTo>
                    <a:pt x="463323" y="22627"/>
                    <a:pt x="463394" y="21556"/>
                    <a:pt x="463608" y="20557"/>
                  </a:cubicBezTo>
                  <a:cubicBezTo>
                    <a:pt x="464037" y="18487"/>
                    <a:pt x="464822" y="16631"/>
                    <a:pt x="465964" y="14918"/>
                  </a:cubicBezTo>
                  <a:cubicBezTo>
                    <a:pt x="466535" y="14061"/>
                    <a:pt x="467177" y="13276"/>
                    <a:pt x="467891" y="12562"/>
                  </a:cubicBezTo>
                  <a:cubicBezTo>
                    <a:pt x="470033" y="10421"/>
                    <a:pt x="472816" y="8922"/>
                    <a:pt x="475886" y="8280"/>
                  </a:cubicBezTo>
                  <a:cubicBezTo>
                    <a:pt x="476956" y="8137"/>
                    <a:pt x="478027" y="7994"/>
                    <a:pt x="479098" y="7994"/>
                  </a:cubicBezTo>
                  <a:close/>
                  <a:moveTo>
                    <a:pt x="557687" y="6352"/>
                  </a:moveTo>
                  <a:cubicBezTo>
                    <a:pt x="567323" y="6352"/>
                    <a:pt x="575175" y="14204"/>
                    <a:pt x="575175" y="23840"/>
                  </a:cubicBezTo>
                  <a:cubicBezTo>
                    <a:pt x="575175" y="24982"/>
                    <a:pt x="575032" y="26196"/>
                    <a:pt x="574818" y="27338"/>
                  </a:cubicBezTo>
                  <a:cubicBezTo>
                    <a:pt x="573176" y="35332"/>
                    <a:pt x="566110" y="41328"/>
                    <a:pt x="557687" y="41328"/>
                  </a:cubicBezTo>
                  <a:cubicBezTo>
                    <a:pt x="549264" y="41328"/>
                    <a:pt x="542198" y="35332"/>
                    <a:pt x="540556" y="27338"/>
                  </a:cubicBezTo>
                  <a:cubicBezTo>
                    <a:pt x="540342" y="26196"/>
                    <a:pt x="540199" y="25053"/>
                    <a:pt x="540199" y="23840"/>
                  </a:cubicBezTo>
                  <a:cubicBezTo>
                    <a:pt x="540199" y="14204"/>
                    <a:pt x="548051" y="6352"/>
                    <a:pt x="557687" y="6352"/>
                  </a:cubicBezTo>
                  <a:close/>
                  <a:moveTo>
                    <a:pt x="714579" y="2284"/>
                  </a:moveTo>
                  <a:cubicBezTo>
                    <a:pt x="726428" y="2284"/>
                    <a:pt x="736064" y="11920"/>
                    <a:pt x="736064" y="23769"/>
                  </a:cubicBezTo>
                  <a:cubicBezTo>
                    <a:pt x="736064" y="25268"/>
                    <a:pt x="735922" y="26696"/>
                    <a:pt x="735636" y="28123"/>
                  </a:cubicBezTo>
                  <a:cubicBezTo>
                    <a:pt x="733638" y="37974"/>
                    <a:pt x="724929" y="45326"/>
                    <a:pt x="714579" y="45326"/>
                  </a:cubicBezTo>
                  <a:cubicBezTo>
                    <a:pt x="704229" y="45326"/>
                    <a:pt x="695521" y="37902"/>
                    <a:pt x="693522" y="28123"/>
                  </a:cubicBezTo>
                  <a:cubicBezTo>
                    <a:pt x="693237" y="26696"/>
                    <a:pt x="693094" y="25268"/>
                    <a:pt x="693094" y="23769"/>
                  </a:cubicBezTo>
                  <a:cubicBezTo>
                    <a:pt x="693094" y="11920"/>
                    <a:pt x="702730" y="2284"/>
                    <a:pt x="714579" y="2284"/>
                  </a:cubicBezTo>
                  <a:close/>
                  <a:moveTo>
                    <a:pt x="793025" y="0"/>
                  </a:moveTo>
                  <a:cubicBezTo>
                    <a:pt x="797950" y="0"/>
                    <a:pt x="802518" y="1499"/>
                    <a:pt x="806373" y="4069"/>
                  </a:cubicBezTo>
                  <a:cubicBezTo>
                    <a:pt x="812725" y="8351"/>
                    <a:pt x="816865" y="15632"/>
                    <a:pt x="816865" y="23841"/>
                  </a:cubicBezTo>
                  <a:cubicBezTo>
                    <a:pt x="816865" y="25483"/>
                    <a:pt x="816651" y="27053"/>
                    <a:pt x="816366" y="28623"/>
                  </a:cubicBezTo>
                  <a:cubicBezTo>
                    <a:pt x="815081" y="34833"/>
                    <a:pt x="811369" y="40187"/>
                    <a:pt x="806373" y="43613"/>
                  </a:cubicBezTo>
                  <a:cubicBezTo>
                    <a:pt x="802518" y="46183"/>
                    <a:pt x="797950" y="47682"/>
                    <a:pt x="793025" y="47682"/>
                  </a:cubicBezTo>
                  <a:cubicBezTo>
                    <a:pt x="791383" y="47682"/>
                    <a:pt x="789813" y="47467"/>
                    <a:pt x="788242" y="47182"/>
                  </a:cubicBezTo>
                  <a:cubicBezTo>
                    <a:pt x="778892" y="45255"/>
                    <a:pt x="771611" y="37903"/>
                    <a:pt x="769684" y="28623"/>
                  </a:cubicBezTo>
                  <a:cubicBezTo>
                    <a:pt x="769327" y="27124"/>
                    <a:pt x="769184" y="25483"/>
                    <a:pt x="769184" y="23841"/>
                  </a:cubicBezTo>
                  <a:cubicBezTo>
                    <a:pt x="769184" y="12349"/>
                    <a:pt x="777393" y="2712"/>
                    <a:pt x="788242" y="500"/>
                  </a:cubicBezTo>
                  <a:cubicBezTo>
                    <a:pt x="789741" y="143"/>
                    <a:pt x="791383" y="0"/>
                    <a:pt x="793025" y="0"/>
                  </a:cubicBezTo>
                  <a:close/>
                </a:path>
              </a:pathLst>
            </a:custGeom>
            <a:gradFill>
              <a:gsLst>
                <a:gs pos="0">
                  <a:srgbClr val="018C42"/>
                </a:gs>
                <a:gs pos="100000">
                  <a:schemeClr val="accent6">
                    <a:lumMod val="20000"/>
                    <a:lumOff val="80000"/>
                  </a:schemeClr>
                </a:gs>
              </a:gsLst>
              <a:lin ang="10800000" scaled="0"/>
            </a:gradFill>
            <a:ln w="7092" cap="flat">
              <a:noFill/>
              <a:prstDash val="solid"/>
              <a:miter/>
            </a:ln>
          </p:spPr>
          <p:txBody>
            <a:bodyPr rtlCol="0" anchor="ctr"/>
            <a:lstStyle/>
            <a:p>
              <a:endParaRPr lang="zh-CN" altLang="en-US" kern="0">
                <a:solidFill>
                  <a:prstClr val="black"/>
                </a:solidFill>
                <a:cs typeface="+mn-ea"/>
                <a:sym typeface="+mn-lt"/>
              </a:endParaRPr>
            </a:p>
          </p:txBody>
        </p:sp>
      </p:grpSp>
      <p:sp>
        <p:nvSpPr>
          <p:cNvPr id="58" name="矩形: 圆角 57"/>
          <p:cNvSpPr/>
          <p:nvPr/>
        </p:nvSpPr>
        <p:spPr>
          <a:xfrm>
            <a:off x="6214489" y="1754869"/>
            <a:ext cx="5197475" cy="4087131"/>
          </a:xfrm>
          <a:prstGeom prst="roundRect">
            <a:avLst>
              <a:gd name="adj" fmla="val 2535"/>
            </a:avLst>
          </a:prstGeom>
          <a:solidFill>
            <a:schemeClr val="bg1"/>
          </a:solidFill>
          <a:ln w="6350">
            <a:solidFill>
              <a:srgbClr val="018C42"/>
            </a:solidFill>
          </a:ln>
          <a:effectLst>
            <a:outerShdw blurRad="63500" algn="ctr" rotWithShape="0">
              <a:srgbClr val="830051">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pPr>
            <a:endParaRPr kumimoji="0" lang="zh-CN" altLang="en-US" sz="2000" b="1" i="0" u="none" strike="noStrike" kern="1200" cap="none" spc="0" normalizeH="0" baseline="0" noProof="0" dirty="0">
              <a:ln>
                <a:noFill/>
              </a:ln>
              <a:solidFill>
                <a:srgbClr val="002060"/>
              </a:solidFill>
              <a:effectLst/>
              <a:uLnTx/>
              <a:uFillTx/>
              <a:cs typeface="+mn-ea"/>
              <a:sym typeface="+mn-lt"/>
            </a:endParaRPr>
          </a:p>
        </p:txBody>
      </p:sp>
      <p:grpSp>
        <p:nvGrpSpPr>
          <p:cNvPr id="49" name="组合 48"/>
          <p:cNvGrpSpPr/>
          <p:nvPr/>
        </p:nvGrpSpPr>
        <p:grpSpPr>
          <a:xfrm>
            <a:off x="1868233" y="1080362"/>
            <a:ext cx="3054347" cy="504000"/>
            <a:chOff x="2156854" y="908050"/>
            <a:chExt cx="3054347" cy="504000"/>
          </a:xfrm>
        </p:grpSpPr>
        <p:sp>
          <p:nvSpPr>
            <p:cNvPr id="50" name="标题 1"/>
            <p:cNvSpPr txBox="1"/>
            <p:nvPr/>
          </p:nvSpPr>
          <p:spPr>
            <a:xfrm>
              <a:off x="2650767" y="908050"/>
              <a:ext cx="2095553" cy="504000"/>
            </a:xfrm>
            <a:prstGeom prst="rect">
              <a:avLst/>
            </a:prstGeom>
          </p:spPr>
          <p:txBody>
            <a:bodyPr vert="horz" lIns="0" tIns="0" rIns="0" bIns="0" anchor="b"/>
            <a:lstStyle>
              <a:lvl1pPr algn="l" defTabSz="914400" rtl="0" eaLnBrk="1" latinLnBrk="0" hangingPunct="1">
                <a:lnSpc>
                  <a:spcPct val="100000"/>
                </a:lnSpc>
                <a:spcBef>
                  <a:spcPct val="0"/>
                </a:spcBef>
                <a:buNone/>
                <a:defRPr sz="2400" b="1" kern="1200" baseline="0">
                  <a:solidFill>
                    <a:srgbClr val="851450"/>
                  </a:solidFill>
                  <a:latin typeface="Arial" panose="020B0604020202020204" pitchFamily="34" charset="0"/>
                  <a:ea typeface="微软雅黑" panose="020B0503020204020204" charset="-122"/>
                  <a:cs typeface="Arial" panose="020B0604020202020204" pitchFamily="34" charset="0"/>
                </a:defRPr>
              </a:lvl1pPr>
            </a:lstStyle>
            <a:p>
              <a:pPr algn="ctr" defTabSz="342900">
                <a:lnSpc>
                  <a:spcPct val="150000"/>
                </a:lnSpc>
                <a:spcBef>
                  <a:spcPts val="0"/>
                </a:spcBef>
                <a:defRPr/>
              </a:pPr>
              <a:r>
                <a:rPr lang="zh-CN" altLang="en-US" sz="1800" kern="0" dirty="0">
                  <a:solidFill>
                    <a:srgbClr val="018C42"/>
                  </a:solidFill>
                  <a:latin typeface="+mn-lt"/>
                  <a:ea typeface="+mn-ea"/>
                  <a:cs typeface="+mn-ea"/>
                  <a:sym typeface="+mn-lt"/>
                </a:rPr>
                <a:t>影像学检查</a:t>
              </a:r>
              <a:endParaRPr lang="en-US" altLang="zh-CN" sz="1800" kern="0" dirty="0">
                <a:solidFill>
                  <a:srgbClr val="018C42"/>
                </a:solidFill>
                <a:latin typeface="+mn-lt"/>
                <a:ea typeface="+mn-ea"/>
                <a:cs typeface="+mn-ea"/>
                <a:sym typeface="+mn-lt"/>
              </a:endParaRPr>
            </a:p>
          </p:txBody>
        </p:sp>
        <p:sp>
          <p:nvSpPr>
            <p:cNvPr id="51" name="任意多边形: 形状 6"/>
            <p:cNvSpPr/>
            <p:nvPr/>
          </p:nvSpPr>
          <p:spPr>
            <a:xfrm>
              <a:off x="2156854" y="1187193"/>
              <a:ext cx="365353" cy="166202"/>
            </a:xfrm>
            <a:custGeom>
              <a:avLst/>
              <a:gdLst>
                <a:gd name="connsiteX0" fmla="*/ 8566 w 977755"/>
                <a:gd name="connsiteY0" fmla="*/ 329059 h 361466"/>
                <a:gd name="connsiteX1" fmla="*/ 15632 w 977755"/>
                <a:gd name="connsiteY1" fmla="*/ 332842 h 361466"/>
                <a:gd name="connsiteX2" fmla="*/ 17060 w 977755"/>
                <a:gd name="connsiteY2" fmla="*/ 337625 h 361466"/>
                <a:gd name="connsiteX3" fmla="*/ 16417 w 977755"/>
                <a:gd name="connsiteY3" fmla="*/ 340979 h 361466"/>
                <a:gd name="connsiteX4" fmla="*/ 15632 w 977755"/>
                <a:gd name="connsiteY4" fmla="*/ 342407 h 361466"/>
                <a:gd name="connsiteX5" fmla="*/ 14633 w 977755"/>
                <a:gd name="connsiteY5" fmla="*/ 343620 h 361466"/>
                <a:gd name="connsiteX6" fmla="*/ 8566 w 977755"/>
                <a:gd name="connsiteY6" fmla="*/ 346119 h 361466"/>
                <a:gd name="connsiteX7" fmla="*/ 6852 w 977755"/>
                <a:gd name="connsiteY7" fmla="*/ 345976 h 361466"/>
                <a:gd name="connsiteX8" fmla="*/ 2498 w 977755"/>
                <a:gd name="connsiteY8" fmla="*/ 343620 h 361466"/>
                <a:gd name="connsiteX9" fmla="*/ 1428 w 977755"/>
                <a:gd name="connsiteY9" fmla="*/ 342336 h 361466"/>
                <a:gd name="connsiteX10" fmla="*/ 642 w 977755"/>
                <a:gd name="connsiteY10" fmla="*/ 340908 h 361466"/>
                <a:gd name="connsiteX11" fmla="*/ 143 w 977755"/>
                <a:gd name="connsiteY11" fmla="*/ 339338 h 361466"/>
                <a:gd name="connsiteX12" fmla="*/ 0 w 977755"/>
                <a:gd name="connsiteY12" fmla="*/ 337625 h 361466"/>
                <a:gd name="connsiteX13" fmla="*/ 143 w 977755"/>
                <a:gd name="connsiteY13" fmla="*/ 335911 h 361466"/>
                <a:gd name="connsiteX14" fmla="*/ 1428 w 977755"/>
                <a:gd name="connsiteY14" fmla="*/ 332842 h 361466"/>
                <a:gd name="connsiteX15" fmla="*/ 2498 w 977755"/>
                <a:gd name="connsiteY15" fmla="*/ 331557 h 361466"/>
                <a:gd name="connsiteX16" fmla="*/ 6852 w 977755"/>
                <a:gd name="connsiteY16" fmla="*/ 329202 h 361466"/>
                <a:gd name="connsiteX17" fmla="*/ 8566 w 977755"/>
                <a:gd name="connsiteY17" fmla="*/ 329059 h 361466"/>
                <a:gd name="connsiteX18" fmla="*/ 86939 w 977755"/>
                <a:gd name="connsiteY18" fmla="*/ 328060 h 361466"/>
                <a:gd name="connsiteX19" fmla="*/ 96433 w 977755"/>
                <a:gd name="connsiteY19" fmla="*/ 337554 h 361466"/>
                <a:gd name="connsiteX20" fmla="*/ 95719 w 977755"/>
                <a:gd name="connsiteY20" fmla="*/ 341265 h 361466"/>
                <a:gd name="connsiteX21" fmla="*/ 93578 w 977755"/>
                <a:gd name="connsiteY21" fmla="*/ 344263 h 361466"/>
                <a:gd name="connsiteX22" fmla="*/ 86868 w 977755"/>
                <a:gd name="connsiteY22" fmla="*/ 347047 h 361466"/>
                <a:gd name="connsiteX23" fmla="*/ 80158 w 977755"/>
                <a:gd name="connsiteY23" fmla="*/ 344263 h 361466"/>
                <a:gd name="connsiteX24" fmla="*/ 78160 w 977755"/>
                <a:gd name="connsiteY24" fmla="*/ 341265 h 361466"/>
                <a:gd name="connsiteX25" fmla="*/ 77446 w 977755"/>
                <a:gd name="connsiteY25" fmla="*/ 337554 h 361466"/>
                <a:gd name="connsiteX26" fmla="*/ 86939 w 977755"/>
                <a:gd name="connsiteY26" fmla="*/ 328060 h 361466"/>
                <a:gd name="connsiteX27" fmla="*/ 243903 w 977755"/>
                <a:gd name="connsiteY27" fmla="*/ 325990 h 361466"/>
                <a:gd name="connsiteX28" fmla="*/ 255538 w 977755"/>
                <a:gd name="connsiteY28" fmla="*/ 337625 h 361466"/>
                <a:gd name="connsiteX29" fmla="*/ 254610 w 977755"/>
                <a:gd name="connsiteY29" fmla="*/ 342122 h 361466"/>
                <a:gd name="connsiteX30" fmla="*/ 252111 w 977755"/>
                <a:gd name="connsiteY30" fmla="*/ 345834 h 361466"/>
                <a:gd name="connsiteX31" fmla="*/ 243903 w 977755"/>
                <a:gd name="connsiteY31" fmla="*/ 349260 h 361466"/>
                <a:gd name="connsiteX32" fmla="*/ 235694 w 977755"/>
                <a:gd name="connsiteY32" fmla="*/ 345834 h 361466"/>
                <a:gd name="connsiteX33" fmla="*/ 233196 w 977755"/>
                <a:gd name="connsiteY33" fmla="*/ 342122 h 361466"/>
                <a:gd name="connsiteX34" fmla="*/ 232268 w 977755"/>
                <a:gd name="connsiteY34" fmla="*/ 337625 h 361466"/>
                <a:gd name="connsiteX35" fmla="*/ 243903 w 977755"/>
                <a:gd name="connsiteY35" fmla="*/ 325990 h 361466"/>
                <a:gd name="connsiteX36" fmla="*/ 322349 w 977755"/>
                <a:gd name="connsiteY36" fmla="*/ 324705 h 361466"/>
                <a:gd name="connsiteX37" fmla="*/ 329559 w 977755"/>
                <a:gd name="connsiteY37" fmla="*/ 326918 h 361466"/>
                <a:gd name="connsiteX38" fmla="*/ 335198 w 977755"/>
                <a:gd name="connsiteY38" fmla="*/ 337625 h 361466"/>
                <a:gd name="connsiteX39" fmla="*/ 334198 w 977755"/>
                <a:gd name="connsiteY39" fmla="*/ 342621 h 361466"/>
                <a:gd name="connsiteX40" fmla="*/ 331414 w 977755"/>
                <a:gd name="connsiteY40" fmla="*/ 346690 h 361466"/>
                <a:gd name="connsiteX41" fmla="*/ 329559 w 977755"/>
                <a:gd name="connsiteY41" fmla="*/ 348260 h 361466"/>
                <a:gd name="connsiteX42" fmla="*/ 322349 w 977755"/>
                <a:gd name="connsiteY42" fmla="*/ 350473 h 361466"/>
                <a:gd name="connsiteX43" fmla="*/ 319780 w 977755"/>
                <a:gd name="connsiteY43" fmla="*/ 350188 h 361466"/>
                <a:gd name="connsiteX44" fmla="*/ 313284 w 977755"/>
                <a:gd name="connsiteY44" fmla="*/ 346690 h 361466"/>
                <a:gd name="connsiteX45" fmla="*/ 310500 w 977755"/>
                <a:gd name="connsiteY45" fmla="*/ 342621 h 361466"/>
                <a:gd name="connsiteX46" fmla="*/ 309501 w 977755"/>
                <a:gd name="connsiteY46" fmla="*/ 337625 h 361466"/>
                <a:gd name="connsiteX47" fmla="*/ 319780 w 977755"/>
                <a:gd name="connsiteY47" fmla="*/ 324990 h 361466"/>
                <a:gd name="connsiteX48" fmla="*/ 322349 w 977755"/>
                <a:gd name="connsiteY48" fmla="*/ 324705 h 361466"/>
                <a:gd name="connsiteX49" fmla="*/ 479098 w 977755"/>
                <a:gd name="connsiteY49" fmla="*/ 321707 h 361466"/>
                <a:gd name="connsiteX50" fmla="*/ 492232 w 977755"/>
                <a:gd name="connsiteY50" fmla="*/ 328702 h 361466"/>
                <a:gd name="connsiteX51" fmla="*/ 494944 w 977755"/>
                <a:gd name="connsiteY51" fmla="*/ 337553 h 361466"/>
                <a:gd name="connsiteX52" fmla="*/ 493731 w 977755"/>
                <a:gd name="connsiteY52" fmla="*/ 343692 h 361466"/>
                <a:gd name="connsiteX53" fmla="*/ 492303 w 977755"/>
                <a:gd name="connsiteY53" fmla="*/ 346404 h 361466"/>
                <a:gd name="connsiteX54" fmla="*/ 490304 w 977755"/>
                <a:gd name="connsiteY54" fmla="*/ 348760 h 361466"/>
                <a:gd name="connsiteX55" fmla="*/ 479098 w 977755"/>
                <a:gd name="connsiteY55" fmla="*/ 353400 h 361466"/>
                <a:gd name="connsiteX56" fmla="*/ 475886 w 977755"/>
                <a:gd name="connsiteY56" fmla="*/ 353043 h 361466"/>
                <a:gd name="connsiteX57" fmla="*/ 467891 w 977755"/>
                <a:gd name="connsiteY57" fmla="*/ 348760 h 361466"/>
                <a:gd name="connsiteX58" fmla="*/ 465964 w 977755"/>
                <a:gd name="connsiteY58" fmla="*/ 346404 h 361466"/>
                <a:gd name="connsiteX59" fmla="*/ 464536 w 977755"/>
                <a:gd name="connsiteY59" fmla="*/ 343692 h 361466"/>
                <a:gd name="connsiteX60" fmla="*/ 463608 w 977755"/>
                <a:gd name="connsiteY60" fmla="*/ 340694 h 361466"/>
                <a:gd name="connsiteX61" fmla="*/ 463323 w 977755"/>
                <a:gd name="connsiteY61" fmla="*/ 337482 h 361466"/>
                <a:gd name="connsiteX62" fmla="*/ 463608 w 977755"/>
                <a:gd name="connsiteY62" fmla="*/ 334270 h 361466"/>
                <a:gd name="connsiteX63" fmla="*/ 465964 w 977755"/>
                <a:gd name="connsiteY63" fmla="*/ 328631 h 361466"/>
                <a:gd name="connsiteX64" fmla="*/ 467891 w 977755"/>
                <a:gd name="connsiteY64" fmla="*/ 326275 h 361466"/>
                <a:gd name="connsiteX65" fmla="*/ 475886 w 977755"/>
                <a:gd name="connsiteY65" fmla="*/ 321993 h 361466"/>
                <a:gd name="connsiteX66" fmla="*/ 479098 w 977755"/>
                <a:gd name="connsiteY66" fmla="*/ 321707 h 361466"/>
                <a:gd name="connsiteX67" fmla="*/ 557687 w 977755"/>
                <a:gd name="connsiteY67" fmla="*/ 320066 h 361466"/>
                <a:gd name="connsiteX68" fmla="*/ 575175 w 977755"/>
                <a:gd name="connsiteY68" fmla="*/ 337554 h 361466"/>
                <a:gd name="connsiteX69" fmla="*/ 573819 w 977755"/>
                <a:gd name="connsiteY69" fmla="*/ 344406 h 361466"/>
                <a:gd name="connsiteX70" fmla="*/ 570178 w 977755"/>
                <a:gd name="connsiteY70" fmla="*/ 349974 h 361466"/>
                <a:gd name="connsiteX71" fmla="*/ 557758 w 977755"/>
                <a:gd name="connsiteY71" fmla="*/ 355113 h 361466"/>
                <a:gd name="connsiteX72" fmla="*/ 545338 w 977755"/>
                <a:gd name="connsiteY72" fmla="*/ 349974 h 361466"/>
                <a:gd name="connsiteX73" fmla="*/ 541555 w 977755"/>
                <a:gd name="connsiteY73" fmla="*/ 344406 h 361466"/>
                <a:gd name="connsiteX74" fmla="*/ 540199 w 977755"/>
                <a:gd name="connsiteY74" fmla="*/ 337554 h 361466"/>
                <a:gd name="connsiteX75" fmla="*/ 557687 w 977755"/>
                <a:gd name="connsiteY75" fmla="*/ 320066 h 361466"/>
                <a:gd name="connsiteX76" fmla="*/ 714579 w 977755"/>
                <a:gd name="connsiteY76" fmla="*/ 316140 h 361466"/>
                <a:gd name="connsiteX77" fmla="*/ 736064 w 977755"/>
                <a:gd name="connsiteY77" fmla="*/ 337625 h 361466"/>
                <a:gd name="connsiteX78" fmla="*/ 734351 w 977755"/>
                <a:gd name="connsiteY78" fmla="*/ 345977 h 361466"/>
                <a:gd name="connsiteX79" fmla="*/ 729854 w 977755"/>
                <a:gd name="connsiteY79" fmla="*/ 352829 h 361466"/>
                <a:gd name="connsiteX80" fmla="*/ 714651 w 977755"/>
                <a:gd name="connsiteY80" fmla="*/ 359111 h 361466"/>
                <a:gd name="connsiteX81" fmla="*/ 699447 w 977755"/>
                <a:gd name="connsiteY81" fmla="*/ 352829 h 361466"/>
                <a:gd name="connsiteX82" fmla="*/ 694807 w 977755"/>
                <a:gd name="connsiteY82" fmla="*/ 345977 h 361466"/>
                <a:gd name="connsiteX83" fmla="*/ 693094 w 977755"/>
                <a:gd name="connsiteY83" fmla="*/ 337625 h 361466"/>
                <a:gd name="connsiteX84" fmla="*/ 714579 w 977755"/>
                <a:gd name="connsiteY84" fmla="*/ 316140 h 361466"/>
                <a:gd name="connsiteX85" fmla="*/ 793025 w 977755"/>
                <a:gd name="connsiteY85" fmla="*/ 313784 h 361466"/>
                <a:gd name="connsiteX86" fmla="*/ 806373 w 977755"/>
                <a:gd name="connsiteY86" fmla="*/ 317853 h 361466"/>
                <a:gd name="connsiteX87" fmla="*/ 816865 w 977755"/>
                <a:gd name="connsiteY87" fmla="*/ 337625 h 361466"/>
                <a:gd name="connsiteX88" fmla="*/ 815010 w 977755"/>
                <a:gd name="connsiteY88" fmla="*/ 346904 h 361466"/>
                <a:gd name="connsiteX89" fmla="*/ 809870 w 977755"/>
                <a:gd name="connsiteY89" fmla="*/ 354470 h 361466"/>
                <a:gd name="connsiteX90" fmla="*/ 806373 w 977755"/>
                <a:gd name="connsiteY90" fmla="*/ 357397 h 361466"/>
                <a:gd name="connsiteX91" fmla="*/ 793025 w 977755"/>
                <a:gd name="connsiteY91" fmla="*/ 361466 h 361466"/>
                <a:gd name="connsiteX92" fmla="*/ 788242 w 977755"/>
                <a:gd name="connsiteY92" fmla="*/ 360966 h 361466"/>
                <a:gd name="connsiteX93" fmla="*/ 776179 w 977755"/>
                <a:gd name="connsiteY93" fmla="*/ 354470 h 361466"/>
                <a:gd name="connsiteX94" fmla="*/ 771040 w 977755"/>
                <a:gd name="connsiteY94" fmla="*/ 346904 h 361466"/>
                <a:gd name="connsiteX95" fmla="*/ 769184 w 977755"/>
                <a:gd name="connsiteY95" fmla="*/ 337625 h 361466"/>
                <a:gd name="connsiteX96" fmla="*/ 788242 w 977755"/>
                <a:gd name="connsiteY96" fmla="*/ 314284 h 361466"/>
                <a:gd name="connsiteX97" fmla="*/ 793025 w 977755"/>
                <a:gd name="connsiteY97" fmla="*/ 313784 h 361466"/>
                <a:gd name="connsiteX98" fmla="*/ 47753 w 977755"/>
                <a:gd name="connsiteY98" fmla="*/ 289372 h 361466"/>
                <a:gd name="connsiteX99" fmla="*/ 56747 w 977755"/>
                <a:gd name="connsiteY99" fmla="*/ 298366 h 361466"/>
                <a:gd name="connsiteX100" fmla="*/ 47753 w 977755"/>
                <a:gd name="connsiteY100" fmla="*/ 307360 h 361466"/>
                <a:gd name="connsiteX101" fmla="*/ 38759 w 977755"/>
                <a:gd name="connsiteY101" fmla="*/ 298366 h 361466"/>
                <a:gd name="connsiteX102" fmla="*/ 47753 w 977755"/>
                <a:gd name="connsiteY102" fmla="*/ 289372 h 361466"/>
                <a:gd name="connsiteX103" fmla="*/ 126198 w 977755"/>
                <a:gd name="connsiteY103" fmla="*/ 288373 h 361466"/>
                <a:gd name="connsiteX104" fmla="*/ 136191 w 977755"/>
                <a:gd name="connsiteY104" fmla="*/ 298366 h 361466"/>
                <a:gd name="connsiteX105" fmla="*/ 126198 w 977755"/>
                <a:gd name="connsiteY105" fmla="*/ 308359 h 361466"/>
                <a:gd name="connsiteX106" fmla="*/ 116205 w 977755"/>
                <a:gd name="connsiteY106" fmla="*/ 298366 h 361466"/>
                <a:gd name="connsiteX107" fmla="*/ 126198 w 977755"/>
                <a:gd name="connsiteY107" fmla="*/ 288373 h 361466"/>
                <a:gd name="connsiteX108" fmla="*/ 283162 w 977755"/>
                <a:gd name="connsiteY108" fmla="*/ 286160 h 361466"/>
                <a:gd name="connsiteX109" fmla="*/ 295368 w 977755"/>
                <a:gd name="connsiteY109" fmla="*/ 298366 h 361466"/>
                <a:gd name="connsiteX110" fmla="*/ 283162 w 977755"/>
                <a:gd name="connsiteY110" fmla="*/ 310572 h 361466"/>
                <a:gd name="connsiteX111" fmla="*/ 270956 w 977755"/>
                <a:gd name="connsiteY111" fmla="*/ 298366 h 361466"/>
                <a:gd name="connsiteX112" fmla="*/ 283162 w 977755"/>
                <a:gd name="connsiteY112" fmla="*/ 286160 h 361466"/>
                <a:gd name="connsiteX113" fmla="*/ 361536 w 977755"/>
                <a:gd name="connsiteY113" fmla="*/ 284804 h 361466"/>
                <a:gd name="connsiteX114" fmla="*/ 375098 w 977755"/>
                <a:gd name="connsiteY114" fmla="*/ 298366 h 361466"/>
                <a:gd name="connsiteX115" fmla="*/ 361536 w 977755"/>
                <a:gd name="connsiteY115" fmla="*/ 311928 h 361466"/>
                <a:gd name="connsiteX116" fmla="*/ 347974 w 977755"/>
                <a:gd name="connsiteY116" fmla="*/ 298366 h 361466"/>
                <a:gd name="connsiteX117" fmla="*/ 361536 w 977755"/>
                <a:gd name="connsiteY117" fmla="*/ 284804 h 361466"/>
                <a:gd name="connsiteX118" fmla="*/ 518428 w 977755"/>
                <a:gd name="connsiteY118" fmla="*/ 281735 h 361466"/>
                <a:gd name="connsiteX119" fmla="*/ 535060 w 977755"/>
                <a:gd name="connsiteY119" fmla="*/ 298366 h 361466"/>
                <a:gd name="connsiteX120" fmla="*/ 518428 w 977755"/>
                <a:gd name="connsiteY120" fmla="*/ 314998 h 361466"/>
                <a:gd name="connsiteX121" fmla="*/ 501797 w 977755"/>
                <a:gd name="connsiteY121" fmla="*/ 298366 h 361466"/>
                <a:gd name="connsiteX122" fmla="*/ 518428 w 977755"/>
                <a:gd name="connsiteY122" fmla="*/ 281735 h 361466"/>
                <a:gd name="connsiteX123" fmla="*/ 596946 w 977755"/>
                <a:gd name="connsiteY123" fmla="*/ 279950 h 361466"/>
                <a:gd name="connsiteX124" fmla="*/ 615362 w 977755"/>
                <a:gd name="connsiteY124" fmla="*/ 298366 h 361466"/>
                <a:gd name="connsiteX125" fmla="*/ 596946 w 977755"/>
                <a:gd name="connsiteY125" fmla="*/ 316782 h 361466"/>
                <a:gd name="connsiteX126" fmla="*/ 578530 w 977755"/>
                <a:gd name="connsiteY126" fmla="*/ 298366 h 361466"/>
                <a:gd name="connsiteX127" fmla="*/ 596946 w 977755"/>
                <a:gd name="connsiteY127" fmla="*/ 279950 h 361466"/>
                <a:gd name="connsiteX128" fmla="*/ 753766 w 977755"/>
                <a:gd name="connsiteY128" fmla="*/ 275739 h 361466"/>
                <a:gd name="connsiteX129" fmla="*/ 776394 w 977755"/>
                <a:gd name="connsiteY129" fmla="*/ 298366 h 361466"/>
                <a:gd name="connsiteX130" fmla="*/ 753766 w 977755"/>
                <a:gd name="connsiteY130" fmla="*/ 320994 h 361466"/>
                <a:gd name="connsiteX131" fmla="*/ 731139 w 977755"/>
                <a:gd name="connsiteY131" fmla="*/ 298366 h 361466"/>
                <a:gd name="connsiteX132" fmla="*/ 753766 w 977755"/>
                <a:gd name="connsiteY132" fmla="*/ 275739 h 361466"/>
                <a:gd name="connsiteX133" fmla="*/ 832283 w 977755"/>
                <a:gd name="connsiteY133" fmla="*/ 273241 h 361466"/>
                <a:gd name="connsiteX134" fmla="*/ 857337 w 977755"/>
                <a:gd name="connsiteY134" fmla="*/ 298367 h 361466"/>
                <a:gd name="connsiteX135" fmla="*/ 832283 w 977755"/>
                <a:gd name="connsiteY135" fmla="*/ 323421 h 361466"/>
                <a:gd name="connsiteX136" fmla="*/ 807229 w 977755"/>
                <a:gd name="connsiteY136" fmla="*/ 298367 h 361466"/>
                <a:gd name="connsiteX137" fmla="*/ 832283 w 977755"/>
                <a:gd name="connsiteY137" fmla="*/ 273241 h 361466"/>
                <a:gd name="connsiteX138" fmla="*/ 86939 w 977755"/>
                <a:gd name="connsiteY138" fmla="*/ 249685 h 361466"/>
                <a:gd name="connsiteX139" fmla="*/ 96433 w 977755"/>
                <a:gd name="connsiteY139" fmla="*/ 259179 h 361466"/>
                <a:gd name="connsiteX140" fmla="*/ 86939 w 977755"/>
                <a:gd name="connsiteY140" fmla="*/ 268672 h 361466"/>
                <a:gd name="connsiteX141" fmla="*/ 77446 w 977755"/>
                <a:gd name="connsiteY141" fmla="*/ 259179 h 361466"/>
                <a:gd name="connsiteX142" fmla="*/ 86939 w 977755"/>
                <a:gd name="connsiteY142" fmla="*/ 249685 h 361466"/>
                <a:gd name="connsiteX143" fmla="*/ 165457 w 977755"/>
                <a:gd name="connsiteY143" fmla="*/ 248686 h 361466"/>
                <a:gd name="connsiteX144" fmla="*/ 174165 w 977755"/>
                <a:gd name="connsiteY144" fmla="*/ 253326 h 361466"/>
                <a:gd name="connsiteX145" fmla="*/ 175950 w 977755"/>
                <a:gd name="connsiteY145" fmla="*/ 259179 h 361466"/>
                <a:gd name="connsiteX146" fmla="*/ 174165 w 977755"/>
                <a:gd name="connsiteY146" fmla="*/ 265032 h 361466"/>
                <a:gd name="connsiteX147" fmla="*/ 165457 w 977755"/>
                <a:gd name="connsiteY147" fmla="*/ 269814 h 361466"/>
                <a:gd name="connsiteX148" fmla="*/ 163315 w 977755"/>
                <a:gd name="connsiteY148" fmla="*/ 269600 h 361466"/>
                <a:gd name="connsiteX149" fmla="*/ 158033 w 977755"/>
                <a:gd name="connsiteY149" fmla="*/ 266745 h 361466"/>
                <a:gd name="connsiteX150" fmla="*/ 156748 w 977755"/>
                <a:gd name="connsiteY150" fmla="*/ 265175 h 361466"/>
                <a:gd name="connsiteX151" fmla="*/ 155178 w 977755"/>
                <a:gd name="connsiteY151" fmla="*/ 261392 h 361466"/>
                <a:gd name="connsiteX152" fmla="*/ 154964 w 977755"/>
                <a:gd name="connsiteY152" fmla="*/ 259250 h 361466"/>
                <a:gd name="connsiteX153" fmla="*/ 155178 w 977755"/>
                <a:gd name="connsiteY153" fmla="*/ 257109 h 361466"/>
                <a:gd name="connsiteX154" fmla="*/ 156748 w 977755"/>
                <a:gd name="connsiteY154" fmla="*/ 253326 h 361466"/>
                <a:gd name="connsiteX155" fmla="*/ 158033 w 977755"/>
                <a:gd name="connsiteY155" fmla="*/ 251755 h 361466"/>
                <a:gd name="connsiteX156" fmla="*/ 163315 w 977755"/>
                <a:gd name="connsiteY156" fmla="*/ 248900 h 361466"/>
                <a:gd name="connsiteX157" fmla="*/ 165457 w 977755"/>
                <a:gd name="connsiteY157" fmla="*/ 248686 h 361466"/>
                <a:gd name="connsiteX158" fmla="*/ 322349 w 977755"/>
                <a:gd name="connsiteY158" fmla="*/ 246259 h 361466"/>
                <a:gd name="connsiteX159" fmla="*/ 329559 w 977755"/>
                <a:gd name="connsiteY159" fmla="*/ 248472 h 361466"/>
                <a:gd name="connsiteX160" fmla="*/ 335198 w 977755"/>
                <a:gd name="connsiteY160" fmla="*/ 259179 h 361466"/>
                <a:gd name="connsiteX161" fmla="*/ 329559 w 977755"/>
                <a:gd name="connsiteY161" fmla="*/ 269886 h 361466"/>
                <a:gd name="connsiteX162" fmla="*/ 322349 w 977755"/>
                <a:gd name="connsiteY162" fmla="*/ 272098 h 361466"/>
                <a:gd name="connsiteX163" fmla="*/ 319780 w 977755"/>
                <a:gd name="connsiteY163" fmla="*/ 271813 h 361466"/>
                <a:gd name="connsiteX164" fmla="*/ 309501 w 977755"/>
                <a:gd name="connsiteY164" fmla="*/ 259179 h 361466"/>
                <a:gd name="connsiteX165" fmla="*/ 319780 w 977755"/>
                <a:gd name="connsiteY165" fmla="*/ 246545 h 361466"/>
                <a:gd name="connsiteX166" fmla="*/ 322349 w 977755"/>
                <a:gd name="connsiteY166" fmla="*/ 246259 h 361466"/>
                <a:gd name="connsiteX167" fmla="*/ 400795 w 977755"/>
                <a:gd name="connsiteY167" fmla="*/ 244903 h 361466"/>
                <a:gd name="connsiteX168" fmla="*/ 415071 w 977755"/>
                <a:gd name="connsiteY168" fmla="*/ 259179 h 361466"/>
                <a:gd name="connsiteX169" fmla="*/ 400795 w 977755"/>
                <a:gd name="connsiteY169" fmla="*/ 273455 h 361466"/>
                <a:gd name="connsiteX170" fmla="*/ 386519 w 977755"/>
                <a:gd name="connsiteY170" fmla="*/ 259179 h 361466"/>
                <a:gd name="connsiteX171" fmla="*/ 400795 w 977755"/>
                <a:gd name="connsiteY171" fmla="*/ 244903 h 361466"/>
                <a:gd name="connsiteX172" fmla="*/ 557687 w 977755"/>
                <a:gd name="connsiteY172" fmla="*/ 241691 h 361466"/>
                <a:gd name="connsiteX173" fmla="*/ 575175 w 977755"/>
                <a:gd name="connsiteY173" fmla="*/ 259179 h 361466"/>
                <a:gd name="connsiteX174" fmla="*/ 557687 w 977755"/>
                <a:gd name="connsiteY174" fmla="*/ 276667 h 361466"/>
                <a:gd name="connsiteX175" fmla="*/ 540199 w 977755"/>
                <a:gd name="connsiteY175" fmla="*/ 259179 h 361466"/>
                <a:gd name="connsiteX176" fmla="*/ 557687 w 977755"/>
                <a:gd name="connsiteY176" fmla="*/ 241691 h 361466"/>
                <a:gd name="connsiteX177" fmla="*/ 636061 w 977755"/>
                <a:gd name="connsiteY177" fmla="*/ 239764 h 361466"/>
                <a:gd name="connsiteX178" fmla="*/ 652193 w 977755"/>
                <a:gd name="connsiteY178" fmla="*/ 248330 h 361466"/>
                <a:gd name="connsiteX179" fmla="*/ 655476 w 977755"/>
                <a:gd name="connsiteY179" fmla="*/ 259179 h 361466"/>
                <a:gd name="connsiteX180" fmla="*/ 652193 w 977755"/>
                <a:gd name="connsiteY180" fmla="*/ 270029 h 361466"/>
                <a:gd name="connsiteX181" fmla="*/ 636061 w 977755"/>
                <a:gd name="connsiteY181" fmla="*/ 278594 h 361466"/>
                <a:gd name="connsiteX182" fmla="*/ 632135 w 977755"/>
                <a:gd name="connsiteY182" fmla="*/ 278166 h 361466"/>
                <a:gd name="connsiteX183" fmla="*/ 622356 w 977755"/>
                <a:gd name="connsiteY183" fmla="*/ 272884 h 361466"/>
                <a:gd name="connsiteX184" fmla="*/ 620001 w 977755"/>
                <a:gd name="connsiteY184" fmla="*/ 270029 h 361466"/>
                <a:gd name="connsiteX185" fmla="*/ 617074 w 977755"/>
                <a:gd name="connsiteY185" fmla="*/ 263105 h 361466"/>
                <a:gd name="connsiteX186" fmla="*/ 616646 w 977755"/>
                <a:gd name="connsiteY186" fmla="*/ 259179 h 361466"/>
                <a:gd name="connsiteX187" fmla="*/ 617074 w 977755"/>
                <a:gd name="connsiteY187" fmla="*/ 255253 h 361466"/>
                <a:gd name="connsiteX188" fmla="*/ 620001 w 977755"/>
                <a:gd name="connsiteY188" fmla="*/ 248330 h 361466"/>
                <a:gd name="connsiteX189" fmla="*/ 622356 w 977755"/>
                <a:gd name="connsiteY189" fmla="*/ 245474 h 361466"/>
                <a:gd name="connsiteX190" fmla="*/ 632135 w 977755"/>
                <a:gd name="connsiteY190" fmla="*/ 240192 h 361466"/>
                <a:gd name="connsiteX191" fmla="*/ 636061 w 977755"/>
                <a:gd name="connsiteY191" fmla="*/ 239764 h 361466"/>
                <a:gd name="connsiteX192" fmla="*/ 793025 w 977755"/>
                <a:gd name="connsiteY192" fmla="*/ 235338 h 361466"/>
                <a:gd name="connsiteX193" fmla="*/ 806373 w 977755"/>
                <a:gd name="connsiteY193" fmla="*/ 239407 h 361466"/>
                <a:gd name="connsiteX194" fmla="*/ 816865 w 977755"/>
                <a:gd name="connsiteY194" fmla="*/ 259179 h 361466"/>
                <a:gd name="connsiteX195" fmla="*/ 806373 w 977755"/>
                <a:gd name="connsiteY195" fmla="*/ 278951 h 361466"/>
                <a:gd name="connsiteX196" fmla="*/ 793025 w 977755"/>
                <a:gd name="connsiteY196" fmla="*/ 283020 h 361466"/>
                <a:gd name="connsiteX197" fmla="*/ 788242 w 977755"/>
                <a:gd name="connsiteY197" fmla="*/ 282520 h 361466"/>
                <a:gd name="connsiteX198" fmla="*/ 769184 w 977755"/>
                <a:gd name="connsiteY198" fmla="*/ 259179 h 361466"/>
                <a:gd name="connsiteX199" fmla="*/ 788242 w 977755"/>
                <a:gd name="connsiteY199" fmla="*/ 235838 h 361466"/>
                <a:gd name="connsiteX200" fmla="*/ 793025 w 977755"/>
                <a:gd name="connsiteY200" fmla="*/ 235338 h 361466"/>
                <a:gd name="connsiteX201" fmla="*/ 871470 w 977755"/>
                <a:gd name="connsiteY201" fmla="*/ 232768 h 361466"/>
                <a:gd name="connsiteX202" fmla="*/ 897881 w 977755"/>
                <a:gd name="connsiteY202" fmla="*/ 259178 h 361466"/>
                <a:gd name="connsiteX203" fmla="*/ 871470 w 977755"/>
                <a:gd name="connsiteY203" fmla="*/ 285589 h 361466"/>
                <a:gd name="connsiteX204" fmla="*/ 845060 w 977755"/>
                <a:gd name="connsiteY204" fmla="*/ 259178 h 361466"/>
                <a:gd name="connsiteX205" fmla="*/ 871470 w 977755"/>
                <a:gd name="connsiteY205" fmla="*/ 232768 h 361466"/>
                <a:gd name="connsiteX206" fmla="*/ 126198 w 977755"/>
                <a:gd name="connsiteY206" fmla="*/ 209927 h 361466"/>
                <a:gd name="connsiteX207" fmla="*/ 136191 w 977755"/>
                <a:gd name="connsiteY207" fmla="*/ 219920 h 361466"/>
                <a:gd name="connsiteX208" fmla="*/ 126198 w 977755"/>
                <a:gd name="connsiteY208" fmla="*/ 229913 h 361466"/>
                <a:gd name="connsiteX209" fmla="*/ 116205 w 977755"/>
                <a:gd name="connsiteY209" fmla="*/ 219920 h 361466"/>
                <a:gd name="connsiteX210" fmla="*/ 126198 w 977755"/>
                <a:gd name="connsiteY210" fmla="*/ 209927 h 361466"/>
                <a:gd name="connsiteX211" fmla="*/ 204644 w 977755"/>
                <a:gd name="connsiteY211" fmla="*/ 208856 h 361466"/>
                <a:gd name="connsiteX212" fmla="*/ 215708 w 977755"/>
                <a:gd name="connsiteY212" fmla="*/ 219920 h 361466"/>
                <a:gd name="connsiteX213" fmla="*/ 204644 w 977755"/>
                <a:gd name="connsiteY213" fmla="*/ 230984 h 361466"/>
                <a:gd name="connsiteX214" fmla="*/ 193580 w 977755"/>
                <a:gd name="connsiteY214" fmla="*/ 219920 h 361466"/>
                <a:gd name="connsiteX215" fmla="*/ 204644 w 977755"/>
                <a:gd name="connsiteY215" fmla="*/ 208856 h 361466"/>
                <a:gd name="connsiteX216" fmla="*/ 361536 w 977755"/>
                <a:gd name="connsiteY216" fmla="*/ 206358 h 361466"/>
                <a:gd name="connsiteX217" fmla="*/ 375098 w 977755"/>
                <a:gd name="connsiteY217" fmla="*/ 219920 h 361466"/>
                <a:gd name="connsiteX218" fmla="*/ 361536 w 977755"/>
                <a:gd name="connsiteY218" fmla="*/ 233482 h 361466"/>
                <a:gd name="connsiteX219" fmla="*/ 347974 w 977755"/>
                <a:gd name="connsiteY219" fmla="*/ 219920 h 361466"/>
                <a:gd name="connsiteX220" fmla="*/ 361536 w 977755"/>
                <a:gd name="connsiteY220" fmla="*/ 206358 h 361466"/>
                <a:gd name="connsiteX221" fmla="*/ 440054 w 977755"/>
                <a:gd name="connsiteY221" fmla="*/ 204930 h 361466"/>
                <a:gd name="connsiteX222" fmla="*/ 455043 w 977755"/>
                <a:gd name="connsiteY222" fmla="*/ 219920 h 361466"/>
                <a:gd name="connsiteX223" fmla="*/ 440054 w 977755"/>
                <a:gd name="connsiteY223" fmla="*/ 234909 h 361466"/>
                <a:gd name="connsiteX224" fmla="*/ 425064 w 977755"/>
                <a:gd name="connsiteY224" fmla="*/ 219920 h 361466"/>
                <a:gd name="connsiteX225" fmla="*/ 440054 w 977755"/>
                <a:gd name="connsiteY225" fmla="*/ 204930 h 361466"/>
                <a:gd name="connsiteX226" fmla="*/ 596946 w 977755"/>
                <a:gd name="connsiteY226" fmla="*/ 201504 h 361466"/>
                <a:gd name="connsiteX227" fmla="*/ 615362 w 977755"/>
                <a:gd name="connsiteY227" fmla="*/ 219920 h 361466"/>
                <a:gd name="connsiteX228" fmla="*/ 596946 w 977755"/>
                <a:gd name="connsiteY228" fmla="*/ 238336 h 361466"/>
                <a:gd name="connsiteX229" fmla="*/ 578530 w 977755"/>
                <a:gd name="connsiteY229" fmla="*/ 219920 h 361466"/>
                <a:gd name="connsiteX230" fmla="*/ 596946 w 977755"/>
                <a:gd name="connsiteY230" fmla="*/ 201504 h 361466"/>
                <a:gd name="connsiteX231" fmla="*/ 675321 w 977755"/>
                <a:gd name="connsiteY231" fmla="*/ 199506 h 361466"/>
                <a:gd name="connsiteX232" fmla="*/ 695735 w 977755"/>
                <a:gd name="connsiteY232" fmla="*/ 219921 h 361466"/>
                <a:gd name="connsiteX233" fmla="*/ 675321 w 977755"/>
                <a:gd name="connsiteY233" fmla="*/ 240335 h 361466"/>
                <a:gd name="connsiteX234" fmla="*/ 654906 w 977755"/>
                <a:gd name="connsiteY234" fmla="*/ 219921 h 361466"/>
                <a:gd name="connsiteX235" fmla="*/ 675321 w 977755"/>
                <a:gd name="connsiteY235" fmla="*/ 199506 h 361466"/>
                <a:gd name="connsiteX236" fmla="*/ 832283 w 977755"/>
                <a:gd name="connsiteY236" fmla="*/ 194866 h 361466"/>
                <a:gd name="connsiteX237" fmla="*/ 857337 w 977755"/>
                <a:gd name="connsiteY237" fmla="*/ 219920 h 361466"/>
                <a:gd name="connsiteX238" fmla="*/ 832283 w 977755"/>
                <a:gd name="connsiteY238" fmla="*/ 245046 h 361466"/>
                <a:gd name="connsiteX239" fmla="*/ 807229 w 977755"/>
                <a:gd name="connsiteY239" fmla="*/ 219920 h 361466"/>
                <a:gd name="connsiteX240" fmla="*/ 832283 w 977755"/>
                <a:gd name="connsiteY240" fmla="*/ 194866 h 361466"/>
                <a:gd name="connsiteX241" fmla="*/ 165529 w 977755"/>
                <a:gd name="connsiteY241" fmla="*/ 170240 h 361466"/>
                <a:gd name="connsiteX242" fmla="*/ 174237 w 977755"/>
                <a:gd name="connsiteY242" fmla="*/ 174880 h 361466"/>
                <a:gd name="connsiteX243" fmla="*/ 176022 w 977755"/>
                <a:gd name="connsiteY243" fmla="*/ 180733 h 361466"/>
                <a:gd name="connsiteX244" fmla="*/ 175165 w 977755"/>
                <a:gd name="connsiteY244" fmla="*/ 184801 h 361466"/>
                <a:gd name="connsiteX245" fmla="*/ 174166 w 977755"/>
                <a:gd name="connsiteY245" fmla="*/ 186586 h 361466"/>
                <a:gd name="connsiteX246" fmla="*/ 173024 w 977755"/>
                <a:gd name="connsiteY246" fmla="*/ 188299 h 361466"/>
                <a:gd name="connsiteX247" fmla="*/ 165600 w 977755"/>
                <a:gd name="connsiteY247" fmla="*/ 191368 h 361466"/>
                <a:gd name="connsiteX248" fmla="*/ 163459 w 977755"/>
                <a:gd name="connsiteY248" fmla="*/ 191154 h 361466"/>
                <a:gd name="connsiteX249" fmla="*/ 158177 w 977755"/>
                <a:gd name="connsiteY249" fmla="*/ 188299 h 361466"/>
                <a:gd name="connsiteX250" fmla="*/ 156892 w 977755"/>
                <a:gd name="connsiteY250" fmla="*/ 186729 h 361466"/>
                <a:gd name="connsiteX251" fmla="*/ 155893 w 977755"/>
                <a:gd name="connsiteY251" fmla="*/ 184944 h 361466"/>
                <a:gd name="connsiteX252" fmla="*/ 155250 w 977755"/>
                <a:gd name="connsiteY252" fmla="*/ 182946 h 361466"/>
                <a:gd name="connsiteX253" fmla="*/ 155036 w 977755"/>
                <a:gd name="connsiteY253" fmla="*/ 180804 h 361466"/>
                <a:gd name="connsiteX254" fmla="*/ 155250 w 977755"/>
                <a:gd name="connsiteY254" fmla="*/ 178663 h 361466"/>
                <a:gd name="connsiteX255" fmla="*/ 156820 w 977755"/>
                <a:gd name="connsiteY255" fmla="*/ 174880 h 361466"/>
                <a:gd name="connsiteX256" fmla="*/ 158105 w 977755"/>
                <a:gd name="connsiteY256" fmla="*/ 173309 h 361466"/>
                <a:gd name="connsiteX257" fmla="*/ 163387 w 977755"/>
                <a:gd name="connsiteY257" fmla="*/ 170454 h 361466"/>
                <a:gd name="connsiteX258" fmla="*/ 165529 w 977755"/>
                <a:gd name="connsiteY258" fmla="*/ 170240 h 361466"/>
                <a:gd name="connsiteX259" fmla="*/ 243903 w 977755"/>
                <a:gd name="connsiteY259" fmla="*/ 169098 h 361466"/>
                <a:gd name="connsiteX260" fmla="*/ 255538 w 977755"/>
                <a:gd name="connsiteY260" fmla="*/ 180733 h 361466"/>
                <a:gd name="connsiteX261" fmla="*/ 254610 w 977755"/>
                <a:gd name="connsiteY261" fmla="*/ 185230 h 361466"/>
                <a:gd name="connsiteX262" fmla="*/ 252111 w 977755"/>
                <a:gd name="connsiteY262" fmla="*/ 188942 h 361466"/>
                <a:gd name="connsiteX263" fmla="*/ 243903 w 977755"/>
                <a:gd name="connsiteY263" fmla="*/ 192368 h 361466"/>
                <a:gd name="connsiteX264" fmla="*/ 235694 w 977755"/>
                <a:gd name="connsiteY264" fmla="*/ 188942 h 361466"/>
                <a:gd name="connsiteX265" fmla="*/ 233196 w 977755"/>
                <a:gd name="connsiteY265" fmla="*/ 185230 h 361466"/>
                <a:gd name="connsiteX266" fmla="*/ 232268 w 977755"/>
                <a:gd name="connsiteY266" fmla="*/ 180733 h 361466"/>
                <a:gd name="connsiteX267" fmla="*/ 243903 w 977755"/>
                <a:gd name="connsiteY267" fmla="*/ 169098 h 361466"/>
                <a:gd name="connsiteX268" fmla="*/ 400795 w 977755"/>
                <a:gd name="connsiteY268" fmla="*/ 166385 h 361466"/>
                <a:gd name="connsiteX269" fmla="*/ 415071 w 977755"/>
                <a:gd name="connsiteY269" fmla="*/ 180661 h 361466"/>
                <a:gd name="connsiteX270" fmla="*/ 413929 w 977755"/>
                <a:gd name="connsiteY270" fmla="*/ 186229 h 361466"/>
                <a:gd name="connsiteX271" fmla="*/ 410859 w 977755"/>
                <a:gd name="connsiteY271" fmla="*/ 190797 h 361466"/>
                <a:gd name="connsiteX272" fmla="*/ 400795 w 977755"/>
                <a:gd name="connsiteY272" fmla="*/ 195008 h 361466"/>
                <a:gd name="connsiteX273" fmla="*/ 390730 w 977755"/>
                <a:gd name="connsiteY273" fmla="*/ 190797 h 361466"/>
                <a:gd name="connsiteX274" fmla="*/ 387661 w 977755"/>
                <a:gd name="connsiteY274" fmla="*/ 186229 h 361466"/>
                <a:gd name="connsiteX275" fmla="*/ 386519 w 977755"/>
                <a:gd name="connsiteY275" fmla="*/ 180661 h 361466"/>
                <a:gd name="connsiteX276" fmla="*/ 400795 w 977755"/>
                <a:gd name="connsiteY276" fmla="*/ 166385 h 361466"/>
                <a:gd name="connsiteX277" fmla="*/ 479098 w 977755"/>
                <a:gd name="connsiteY277" fmla="*/ 164815 h 361466"/>
                <a:gd name="connsiteX278" fmla="*/ 492232 w 977755"/>
                <a:gd name="connsiteY278" fmla="*/ 171810 h 361466"/>
                <a:gd name="connsiteX279" fmla="*/ 494944 w 977755"/>
                <a:gd name="connsiteY279" fmla="*/ 180661 h 361466"/>
                <a:gd name="connsiteX280" fmla="*/ 493731 w 977755"/>
                <a:gd name="connsiteY280" fmla="*/ 186800 h 361466"/>
                <a:gd name="connsiteX281" fmla="*/ 492303 w 977755"/>
                <a:gd name="connsiteY281" fmla="*/ 189512 h 361466"/>
                <a:gd name="connsiteX282" fmla="*/ 490304 w 977755"/>
                <a:gd name="connsiteY282" fmla="*/ 191939 h 361466"/>
                <a:gd name="connsiteX283" fmla="*/ 479098 w 977755"/>
                <a:gd name="connsiteY283" fmla="*/ 196579 h 361466"/>
                <a:gd name="connsiteX284" fmla="*/ 475886 w 977755"/>
                <a:gd name="connsiteY284" fmla="*/ 196222 h 361466"/>
                <a:gd name="connsiteX285" fmla="*/ 467891 w 977755"/>
                <a:gd name="connsiteY285" fmla="*/ 191939 h 361466"/>
                <a:gd name="connsiteX286" fmla="*/ 465964 w 977755"/>
                <a:gd name="connsiteY286" fmla="*/ 189584 h 361466"/>
                <a:gd name="connsiteX287" fmla="*/ 464536 w 977755"/>
                <a:gd name="connsiteY287" fmla="*/ 186871 h 361466"/>
                <a:gd name="connsiteX288" fmla="*/ 463608 w 977755"/>
                <a:gd name="connsiteY288" fmla="*/ 183873 h 361466"/>
                <a:gd name="connsiteX289" fmla="*/ 463323 w 977755"/>
                <a:gd name="connsiteY289" fmla="*/ 180661 h 361466"/>
                <a:gd name="connsiteX290" fmla="*/ 463608 w 977755"/>
                <a:gd name="connsiteY290" fmla="*/ 177449 h 361466"/>
                <a:gd name="connsiteX291" fmla="*/ 465964 w 977755"/>
                <a:gd name="connsiteY291" fmla="*/ 171810 h 361466"/>
                <a:gd name="connsiteX292" fmla="*/ 467891 w 977755"/>
                <a:gd name="connsiteY292" fmla="*/ 169455 h 361466"/>
                <a:gd name="connsiteX293" fmla="*/ 475886 w 977755"/>
                <a:gd name="connsiteY293" fmla="*/ 165172 h 361466"/>
                <a:gd name="connsiteX294" fmla="*/ 479098 w 977755"/>
                <a:gd name="connsiteY294" fmla="*/ 164815 h 361466"/>
                <a:gd name="connsiteX295" fmla="*/ 636061 w 977755"/>
                <a:gd name="connsiteY295" fmla="*/ 161317 h 361466"/>
                <a:gd name="connsiteX296" fmla="*/ 652193 w 977755"/>
                <a:gd name="connsiteY296" fmla="*/ 169883 h 361466"/>
                <a:gd name="connsiteX297" fmla="*/ 655476 w 977755"/>
                <a:gd name="connsiteY297" fmla="*/ 180732 h 361466"/>
                <a:gd name="connsiteX298" fmla="*/ 653977 w 977755"/>
                <a:gd name="connsiteY298" fmla="*/ 188298 h 361466"/>
                <a:gd name="connsiteX299" fmla="*/ 652193 w 977755"/>
                <a:gd name="connsiteY299" fmla="*/ 191582 h 361466"/>
                <a:gd name="connsiteX300" fmla="*/ 649766 w 977755"/>
                <a:gd name="connsiteY300" fmla="*/ 194437 h 361466"/>
                <a:gd name="connsiteX301" fmla="*/ 636061 w 977755"/>
                <a:gd name="connsiteY301" fmla="*/ 200148 h 361466"/>
                <a:gd name="connsiteX302" fmla="*/ 632135 w 977755"/>
                <a:gd name="connsiteY302" fmla="*/ 199719 h 361466"/>
                <a:gd name="connsiteX303" fmla="*/ 622356 w 977755"/>
                <a:gd name="connsiteY303" fmla="*/ 194437 h 361466"/>
                <a:gd name="connsiteX304" fmla="*/ 620001 w 977755"/>
                <a:gd name="connsiteY304" fmla="*/ 191582 h 361466"/>
                <a:gd name="connsiteX305" fmla="*/ 618216 w 977755"/>
                <a:gd name="connsiteY305" fmla="*/ 188298 h 361466"/>
                <a:gd name="connsiteX306" fmla="*/ 617074 w 977755"/>
                <a:gd name="connsiteY306" fmla="*/ 184658 h 361466"/>
                <a:gd name="connsiteX307" fmla="*/ 616646 w 977755"/>
                <a:gd name="connsiteY307" fmla="*/ 180732 h 361466"/>
                <a:gd name="connsiteX308" fmla="*/ 617074 w 977755"/>
                <a:gd name="connsiteY308" fmla="*/ 176806 h 361466"/>
                <a:gd name="connsiteX309" fmla="*/ 620001 w 977755"/>
                <a:gd name="connsiteY309" fmla="*/ 169883 h 361466"/>
                <a:gd name="connsiteX310" fmla="*/ 622356 w 977755"/>
                <a:gd name="connsiteY310" fmla="*/ 167027 h 361466"/>
                <a:gd name="connsiteX311" fmla="*/ 632135 w 977755"/>
                <a:gd name="connsiteY311" fmla="*/ 161745 h 361466"/>
                <a:gd name="connsiteX312" fmla="*/ 636061 w 977755"/>
                <a:gd name="connsiteY312" fmla="*/ 161317 h 361466"/>
                <a:gd name="connsiteX313" fmla="*/ 714579 w 977755"/>
                <a:gd name="connsiteY313" fmla="*/ 159247 h 361466"/>
                <a:gd name="connsiteX314" fmla="*/ 736064 w 977755"/>
                <a:gd name="connsiteY314" fmla="*/ 180732 h 361466"/>
                <a:gd name="connsiteX315" fmla="*/ 734351 w 977755"/>
                <a:gd name="connsiteY315" fmla="*/ 189084 h 361466"/>
                <a:gd name="connsiteX316" fmla="*/ 729854 w 977755"/>
                <a:gd name="connsiteY316" fmla="*/ 195936 h 361466"/>
                <a:gd name="connsiteX317" fmla="*/ 714651 w 977755"/>
                <a:gd name="connsiteY317" fmla="*/ 202218 h 361466"/>
                <a:gd name="connsiteX318" fmla="*/ 699447 w 977755"/>
                <a:gd name="connsiteY318" fmla="*/ 195936 h 361466"/>
                <a:gd name="connsiteX319" fmla="*/ 694807 w 977755"/>
                <a:gd name="connsiteY319" fmla="*/ 189084 h 361466"/>
                <a:gd name="connsiteX320" fmla="*/ 693094 w 977755"/>
                <a:gd name="connsiteY320" fmla="*/ 180732 h 361466"/>
                <a:gd name="connsiteX321" fmla="*/ 714579 w 977755"/>
                <a:gd name="connsiteY321" fmla="*/ 159247 h 361466"/>
                <a:gd name="connsiteX322" fmla="*/ 871470 w 977755"/>
                <a:gd name="connsiteY322" fmla="*/ 154322 h 361466"/>
                <a:gd name="connsiteX323" fmla="*/ 897881 w 977755"/>
                <a:gd name="connsiteY323" fmla="*/ 180732 h 361466"/>
                <a:gd name="connsiteX324" fmla="*/ 895811 w 977755"/>
                <a:gd name="connsiteY324" fmla="*/ 191011 h 361466"/>
                <a:gd name="connsiteX325" fmla="*/ 890172 w 977755"/>
                <a:gd name="connsiteY325" fmla="*/ 199434 h 361466"/>
                <a:gd name="connsiteX326" fmla="*/ 871470 w 977755"/>
                <a:gd name="connsiteY326" fmla="*/ 207143 h 361466"/>
                <a:gd name="connsiteX327" fmla="*/ 852769 w 977755"/>
                <a:gd name="connsiteY327" fmla="*/ 199434 h 361466"/>
                <a:gd name="connsiteX328" fmla="*/ 847130 w 977755"/>
                <a:gd name="connsiteY328" fmla="*/ 191011 h 361466"/>
                <a:gd name="connsiteX329" fmla="*/ 845060 w 977755"/>
                <a:gd name="connsiteY329" fmla="*/ 180732 h 361466"/>
                <a:gd name="connsiteX330" fmla="*/ 871470 w 977755"/>
                <a:gd name="connsiteY330" fmla="*/ 154322 h 361466"/>
                <a:gd name="connsiteX331" fmla="*/ 126198 w 977755"/>
                <a:gd name="connsiteY331" fmla="*/ 131481 h 361466"/>
                <a:gd name="connsiteX332" fmla="*/ 136191 w 977755"/>
                <a:gd name="connsiteY332" fmla="*/ 141474 h 361466"/>
                <a:gd name="connsiteX333" fmla="*/ 126198 w 977755"/>
                <a:gd name="connsiteY333" fmla="*/ 151467 h 361466"/>
                <a:gd name="connsiteX334" fmla="*/ 116205 w 977755"/>
                <a:gd name="connsiteY334" fmla="*/ 141474 h 361466"/>
                <a:gd name="connsiteX335" fmla="*/ 126198 w 977755"/>
                <a:gd name="connsiteY335" fmla="*/ 131481 h 361466"/>
                <a:gd name="connsiteX336" fmla="*/ 204644 w 977755"/>
                <a:gd name="connsiteY336" fmla="*/ 130410 h 361466"/>
                <a:gd name="connsiteX337" fmla="*/ 215708 w 977755"/>
                <a:gd name="connsiteY337" fmla="*/ 141474 h 361466"/>
                <a:gd name="connsiteX338" fmla="*/ 204644 w 977755"/>
                <a:gd name="connsiteY338" fmla="*/ 152538 h 361466"/>
                <a:gd name="connsiteX339" fmla="*/ 193580 w 977755"/>
                <a:gd name="connsiteY339" fmla="*/ 141474 h 361466"/>
                <a:gd name="connsiteX340" fmla="*/ 204644 w 977755"/>
                <a:gd name="connsiteY340" fmla="*/ 130410 h 361466"/>
                <a:gd name="connsiteX341" fmla="*/ 361536 w 977755"/>
                <a:gd name="connsiteY341" fmla="*/ 127912 h 361466"/>
                <a:gd name="connsiteX342" fmla="*/ 375098 w 977755"/>
                <a:gd name="connsiteY342" fmla="*/ 141474 h 361466"/>
                <a:gd name="connsiteX343" fmla="*/ 361536 w 977755"/>
                <a:gd name="connsiteY343" fmla="*/ 155036 h 361466"/>
                <a:gd name="connsiteX344" fmla="*/ 347974 w 977755"/>
                <a:gd name="connsiteY344" fmla="*/ 141474 h 361466"/>
                <a:gd name="connsiteX345" fmla="*/ 361536 w 977755"/>
                <a:gd name="connsiteY345" fmla="*/ 127912 h 361466"/>
                <a:gd name="connsiteX346" fmla="*/ 440054 w 977755"/>
                <a:gd name="connsiteY346" fmla="*/ 126484 h 361466"/>
                <a:gd name="connsiteX347" fmla="*/ 455043 w 977755"/>
                <a:gd name="connsiteY347" fmla="*/ 141474 h 361466"/>
                <a:gd name="connsiteX348" fmla="*/ 440054 w 977755"/>
                <a:gd name="connsiteY348" fmla="*/ 156463 h 361466"/>
                <a:gd name="connsiteX349" fmla="*/ 425064 w 977755"/>
                <a:gd name="connsiteY349" fmla="*/ 141474 h 361466"/>
                <a:gd name="connsiteX350" fmla="*/ 440054 w 977755"/>
                <a:gd name="connsiteY350" fmla="*/ 126484 h 361466"/>
                <a:gd name="connsiteX351" fmla="*/ 596946 w 977755"/>
                <a:gd name="connsiteY351" fmla="*/ 123058 h 361466"/>
                <a:gd name="connsiteX352" fmla="*/ 615362 w 977755"/>
                <a:gd name="connsiteY352" fmla="*/ 141474 h 361466"/>
                <a:gd name="connsiteX353" fmla="*/ 596946 w 977755"/>
                <a:gd name="connsiteY353" fmla="*/ 159890 h 361466"/>
                <a:gd name="connsiteX354" fmla="*/ 578530 w 977755"/>
                <a:gd name="connsiteY354" fmla="*/ 141474 h 361466"/>
                <a:gd name="connsiteX355" fmla="*/ 596946 w 977755"/>
                <a:gd name="connsiteY355" fmla="*/ 123058 h 361466"/>
                <a:gd name="connsiteX356" fmla="*/ 675321 w 977755"/>
                <a:gd name="connsiteY356" fmla="*/ 121059 h 361466"/>
                <a:gd name="connsiteX357" fmla="*/ 695735 w 977755"/>
                <a:gd name="connsiteY357" fmla="*/ 141474 h 361466"/>
                <a:gd name="connsiteX358" fmla="*/ 675321 w 977755"/>
                <a:gd name="connsiteY358" fmla="*/ 161888 h 361466"/>
                <a:gd name="connsiteX359" fmla="*/ 654906 w 977755"/>
                <a:gd name="connsiteY359" fmla="*/ 141474 h 361466"/>
                <a:gd name="connsiteX360" fmla="*/ 675321 w 977755"/>
                <a:gd name="connsiteY360" fmla="*/ 121059 h 361466"/>
                <a:gd name="connsiteX361" fmla="*/ 832283 w 977755"/>
                <a:gd name="connsiteY361" fmla="*/ 116348 h 361466"/>
                <a:gd name="connsiteX362" fmla="*/ 857337 w 977755"/>
                <a:gd name="connsiteY362" fmla="*/ 141474 h 361466"/>
                <a:gd name="connsiteX363" fmla="*/ 832283 w 977755"/>
                <a:gd name="connsiteY363" fmla="*/ 166528 h 361466"/>
                <a:gd name="connsiteX364" fmla="*/ 807229 w 977755"/>
                <a:gd name="connsiteY364" fmla="*/ 141474 h 361466"/>
                <a:gd name="connsiteX365" fmla="*/ 832283 w 977755"/>
                <a:gd name="connsiteY365" fmla="*/ 116348 h 361466"/>
                <a:gd name="connsiteX366" fmla="*/ 910730 w 977755"/>
                <a:gd name="connsiteY366" fmla="*/ 113636 h 361466"/>
                <a:gd name="connsiteX367" fmla="*/ 938496 w 977755"/>
                <a:gd name="connsiteY367" fmla="*/ 141474 h 361466"/>
                <a:gd name="connsiteX368" fmla="*/ 930397 w 977755"/>
                <a:gd name="connsiteY368" fmla="*/ 161004 h 361466"/>
                <a:gd name="connsiteX369" fmla="*/ 949989 w 977755"/>
                <a:gd name="connsiteY369" fmla="*/ 152895 h 361466"/>
                <a:gd name="connsiteX370" fmla="*/ 977755 w 977755"/>
                <a:gd name="connsiteY370" fmla="*/ 180662 h 361466"/>
                <a:gd name="connsiteX371" fmla="*/ 975542 w 977755"/>
                <a:gd name="connsiteY371" fmla="*/ 191511 h 361466"/>
                <a:gd name="connsiteX372" fmla="*/ 969618 w 977755"/>
                <a:gd name="connsiteY372" fmla="*/ 200362 h 361466"/>
                <a:gd name="connsiteX373" fmla="*/ 949989 w 977755"/>
                <a:gd name="connsiteY373" fmla="*/ 208500 h 361466"/>
                <a:gd name="connsiteX374" fmla="*/ 930410 w 977755"/>
                <a:gd name="connsiteY374" fmla="*/ 200383 h 361466"/>
                <a:gd name="connsiteX375" fmla="*/ 938496 w 977755"/>
                <a:gd name="connsiteY375" fmla="*/ 219920 h 361466"/>
                <a:gd name="connsiteX376" fmla="*/ 910730 w 977755"/>
                <a:gd name="connsiteY376" fmla="*/ 247758 h 361466"/>
                <a:gd name="connsiteX377" fmla="*/ 882963 w 977755"/>
                <a:gd name="connsiteY377" fmla="*/ 219920 h 361466"/>
                <a:gd name="connsiteX378" fmla="*/ 910730 w 977755"/>
                <a:gd name="connsiteY378" fmla="*/ 192153 h 361466"/>
                <a:gd name="connsiteX379" fmla="*/ 930281 w 977755"/>
                <a:gd name="connsiteY379" fmla="*/ 200246 h 361466"/>
                <a:gd name="connsiteX380" fmla="*/ 924435 w 977755"/>
                <a:gd name="connsiteY380" fmla="*/ 191511 h 361466"/>
                <a:gd name="connsiteX381" fmla="*/ 922222 w 977755"/>
                <a:gd name="connsiteY381" fmla="*/ 180662 h 361466"/>
                <a:gd name="connsiteX382" fmla="*/ 930295 w 977755"/>
                <a:gd name="connsiteY382" fmla="*/ 161159 h 361466"/>
                <a:gd name="connsiteX383" fmla="*/ 910730 w 977755"/>
                <a:gd name="connsiteY383" fmla="*/ 169241 h 361466"/>
                <a:gd name="connsiteX384" fmla="*/ 882963 w 977755"/>
                <a:gd name="connsiteY384" fmla="*/ 141474 h 361466"/>
                <a:gd name="connsiteX385" fmla="*/ 910730 w 977755"/>
                <a:gd name="connsiteY385" fmla="*/ 113636 h 361466"/>
                <a:gd name="connsiteX386" fmla="*/ 86939 w 977755"/>
                <a:gd name="connsiteY386" fmla="*/ 92793 h 361466"/>
                <a:gd name="connsiteX387" fmla="*/ 96433 w 977755"/>
                <a:gd name="connsiteY387" fmla="*/ 102286 h 361466"/>
                <a:gd name="connsiteX388" fmla="*/ 86939 w 977755"/>
                <a:gd name="connsiteY388" fmla="*/ 111780 h 361466"/>
                <a:gd name="connsiteX389" fmla="*/ 77446 w 977755"/>
                <a:gd name="connsiteY389" fmla="*/ 102286 h 361466"/>
                <a:gd name="connsiteX390" fmla="*/ 86939 w 977755"/>
                <a:gd name="connsiteY390" fmla="*/ 92793 h 361466"/>
                <a:gd name="connsiteX391" fmla="*/ 165457 w 977755"/>
                <a:gd name="connsiteY391" fmla="*/ 91794 h 361466"/>
                <a:gd name="connsiteX392" fmla="*/ 174165 w 977755"/>
                <a:gd name="connsiteY392" fmla="*/ 96434 h 361466"/>
                <a:gd name="connsiteX393" fmla="*/ 175950 w 977755"/>
                <a:gd name="connsiteY393" fmla="*/ 102287 h 361466"/>
                <a:gd name="connsiteX394" fmla="*/ 174165 w 977755"/>
                <a:gd name="connsiteY394" fmla="*/ 108140 h 361466"/>
                <a:gd name="connsiteX395" fmla="*/ 165457 w 977755"/>
                <a:gd name="connsiteY395" fmla="*/ 112922 h 361466"/>
                <a:gd name="connsiteX396" fmla="*/ 163315 w 977755"/>
                <a:gd name="connsiteY396" fmla="*/ 112708 h 361466"/>
                <a:gd name="connsiteX397" fmla="*/ 158033 w 977755"/>
                <a:gd name="connsiteY397" fmla="*/ 109853 h 361466"/>
                <a:gd name="connsiteX398" fmla="*/ 156748 w 977755"/>
                <a:gd name="connsiteY398" fmla="*/ 108283 h 361466"/>
                <a:gd name="connsiteX399" fmla="*/ 155178 w 977755"/>
                <a:gd name="connsiteY399" fmla="*/ 104500 h 361466"/>
                <a:gd name="connsiteX400" fmla="*/ 154964 w 977755"/>
                <a:gd name="connsiteY400" fmla="*/ 102358 h 361466"/>
                <a:gd name="connsiteX401" fmla="*/ 155178 w 977755"/>
                <a:gd name="connsiteY401" fmla="*/ 100217 h 361466"/>
                <a:gd name="connsiteX402" fmla="*/ 156748 w 977755"/>
                <a:gd name="connsiteY402" fmla="*/ 96434 h 361466"/>
                <a:gd name="connsiteX403" fmla="*/ 158033 w 977755"/>
                <a:gd name="connsiteY403" fmla="*/ 94863 h 361466"/>
                <a:gd name="connsiteX404" fmla="*/ 163315 w 977755"/>
                <a:gd name="connsiteY404" fmla="*/ 92008 h 361466"/>
                <a:gd name="connsiteX405" fmla="*/ 165457 w 977755"/>
                <a:gd name="connsiteY405" fmla="*/ 91794 h 361466"/>
                <a:gd name="connsiteX406" fmla="*/ 322349 w 977755"/>
                <a:gd name="connsiteY406" fmla="*/ 89367 h 361466"/>
                <a:gd name="connsiteX407" fmla="*/ 329559 w 977755"/>
                <a:gd name="connsiteY407" fmla="*/ 91580 h 361466"/>
                <a:gd name="connsiteX408" fmla="*/ 335198 w 977755"/>
                <a:gd name="connsiteY408" fmla="*/ 102287 h 361466"/>
                <a:gd name="connsiteX409" fmla="*/ 329559 w 977755"/>
                <a:gd name="connsiteY409" fmla="*/ 112994 h 361466"/>
                <a:gd name="connsiteX410" fmla="*/ 322349 w 977755"/>
                <a:gd name="connsiteY410" fmla="*/ 115206 h 361466"/>
                <a:gd name="connsiteX411" fmla="*/ 319780 w 977755"/>
                <a:gd name="connsiteY411" fmla="*/ 114921 h 361466"/>
                <a:gd name="connsiteX412" fmla="*/ 309501 w 977755"/>
                <a:gd name="connsiteY412" fmla="*/ 102287 h 361466"/>
                <a:gd name="connsiteX413" fmla="*/ 319780 w 977755"/>
                <a:gd name="connsiteY413" fmla="*/ 89653 h 361466"/>
                <a:gd name="connsiteX414" fmla="*/ 322349 w 977755"/>
                <a:gd name="connsiteY414" fmla="*/ 89367 h 361466"/>
                <a:gd name="connsiteX415" fmla="*/ 400795 w 977755"/>
                <a:gd name="connsiteY415" fmla="*/ 88011 h 361466"/>
                <a:gd name="connsiteX416" fmla="*/ 415071 w 977755"/>
                <a:gd name="connsiteY416" fmla="*/ 102287 h 361466"/>
                <a:gd name="connsiteX417" fmla="*/ 400795 w 977755"/>
                <a:gd name="connsiteY417" fmla="*/ 116563 h 361466"/>
                <a:gd name="connsiteX418" fmla="*/ 386519 w 977755"/>
                <a:gd name="connsiteY418" fmla="*/ 102287 h 361466"/>
                <a:gd name="connsiteX419" fmla="*/ 400795 w 977755"/>
                <a:gd name="connsiteY419" fmla="*/ 88011 h 361466"/>
                <a:gd name="connsiteX420" fmla="*/ 557687 w 977755"/>
                <a:gd name="connsiteY420" fmla="*/ 84798 h 361466"/>
                <a:gd name="connsiteX421" fmla="*/ 575175 w 977755"/>
                <a:gd name="connsiteY421" fmla="*/ 102286 h 361466"/>
                <a:gd name="connsiteX422" fmla="*/ 557687 w 977755"/>
                <a:gd name="connsiteY422" fmla="*/ 119774 h 361466"/>
                <a:gd name="connsiteX423" fmla="*/ 540199 w 977755"/>
                <a:gd name="connsiteY423" fmla="*/ 102286 h 361466"/>
                <a:gd name="connsiteX424" fmla="*/ 557687 w 977755"/>
                <a:gd name="connsiteY424" fmla="*/ 84798 h 361466"/>
                <a:gd name="connsiteX425" fmla="*/ 636061 w 977755"/>
                <a:gd name="connsiteY425" fmla="*/ 82871 h 361466"/>
                <a:gd name="connsiteX426" fmla="*/ 652193 w 977755"/>
                <a:gd name="connsiteY426" fmla="*/ 91437 h 361466"/>
                <a:gd name="connsiteX427" fmla="*/ 655476 w 977755"/>
                <a:gd name="connsiteY427" fmla="*/ 102286 h 361466"/>
                <a:gd name="connsiteX428" fmla="*/ 652193 w 977755"/>
                <a:gd name="connsiteY428" fmla="*/ 113136 h 361466"/>
                <a:gd name="connsiteX429" fmla="*/ 636061 w 977755"/>
                <a:gd name="connsiteY429" fmla="*/ 121702 h 361466"/>
                <a:gd name="connsiteX430" fmla="*/ 632135 w 977755"/>
                <a:gd name="connsiteY430" fmla="*/ 121273 h 361466"/>
                <a:gd name="connsiteX431" fmla="*/ 622356 w 977755"/>
                <a:gd name="connsiteY431" fmla="*/ 115991 h 361466"/>
                <a:gd name="connsiteX432" fmla="*/ 620001 w 977755"/>
                <a:gd name="connsiteY432" fmla="*/ 113136 h 361466"/>
                <a:gd name="connsiteX433" fmla="*/ 617074 w 977755"/>
                <a:gd name="connsiteY433" fmla="*/ 106212 h 361466"/>
                <a:gd name="connsiteX434" fmla="*/ 616646 w 977755"/>
                <a:gd name="connsiteY434" fmla="*/ 102286 h 361466"/>
                <a:gd name="connsiteX435" fmla="*/ 617074 w 977755"/>
                <a:gd name="connsiteY435" fmla="*/ 98360 h 361466"/>
                <a:gd name="connsiteX436" fmla="*/ 620001 w 977755"/>
                <a:gd name="connsiteY436" fmla="*/ 91437 h 361466"/>
                <a:gd name="connsiteX437" fmla="*/ 622356 w 977755"/>
                <a:gd name="connsiteY437" fmla="*/ 88581 h 361466"/>
                <a:gd name="connsiteX438" fmla="*/ 632135 w 977755"/>
                <a:gd name="connsiteY438" fmla="*/ 83299 h 361466"/>
                <a:gd name="connsiteX439" fmla="*/ 636061 w 977755"/>
                <a:gd name="connsiteY439" fmla="*/ 82871 h 361466"/>
                <a:gd name="connsiteX440" fmla="*/ 793025 w 977755"/>
                <a:gd name="connsiteY440" fmla="*/ 78446 h 361466"/>
                <a:gd name="connsiteX441" fmla="*/ 806373 w 977755"/>
                <a:gd name="connsiteY441" fmla="*/ 82515 h 361466"/>
                <a:gd name="connsiteX442" fmla="*/ 816865 w 977755"/>
                <a:gd name="connsiteY442" fmla="*/ 102287 h 361466"/>
                <a:gd name="connsiteX443" fmla="*/ 806373 w 977755"/>
                <a:gd name="connsiteY443" fmla="*/ 122059 h 361466"/>
                <a:gd name="connsiteX444" fmla="*/ 793025 w 977755"/>
                <a:gd name="connsiteY444" fmla="*/ 126128 h 361466"/>
                <a:gd name="connsiteX445" fmla="*/ 788242 w 977755"/>
                <a:gd name="connsiteY445" fmla="*/ 125628 h 361466"/>
                <a:gd name="connsiteX446" fmla="*/ 769184 w 977755"/>
                <a:gd name="connsiteY446" fmla="*/ 102287 h 361466"/>
                <a:gd name="connsiteX447" fmla="*/ 788242 w 977755"/>
                <a:gd name="connsiteY447" fmla="*/ 78946 h 361466"/>
                <a:gd name="connsiteX448" fmla="*/ 793025 w 977755"/>
                <a:gd name="connsiteY448" fmla="*/ 78446 h 361466"/>
                <a:gd name="connsiteX449" fmla="*/ 871470 w 977755"/>
                <a:gd name="connsiteY449" fmla="*/ 75876 h 361466"/>
                <a:gd name="connsiteX450" fmla="*/ 897881 w 977755"/>
                <a:gd name="connsiteY450" fmla="*/ 102286 h 361466"/>
                <a:gd name="connsiteX451" fmla="*/ 871470 w 977755"/>
                <a:gd name="connsiteY451" fmla="*/ 128697 h 361466"/>
                <a:gd name="connsiteX452" fmla="*/ 845060 w 977755"/>
                <a:gd name="connsiteY452" fmla="*/ 102286 h 361466"/>
                <a:gd name="connsiteX453" fmla="*/ 871470 w 977755"/>
                <a:gd name="connsiteY453" fmla="*/ 75876 h 361466"/>
                <a:gd name="connsiteX454" fmla="*/ 47753 w 977755"/>
                <a:gd name="connsiteY454" fmla="*/ 54034 h 361466"/>
                <a:gd name="connsiteX455" fmla="*/ 56747 w 977755"/>
                <a:gd name="connsiteY455" fmla="*/ 63028 h 361466"/>
                <a:gd name="connsiteX456" fmla="*/ 47753 w 977755"/>
                <a:gd name="connsiteY456" fmla="*/ 72022 h 361466"/>
                <a:gd name="connsiteX457" fmla="*/ 38759 w 977755"/>
                <a:gd name="connsiteY457" fmla="*/ 63028 h 361466"/>
                <a:gd name="connsiteX458" fmla="*/ 47753 w 977755"/>
                <a:gd name="connsiteY458" fmla="*/ 54034 h 361466"/>
                <a:gd name="connsiteX459" fmla="*/ 126198 w 977755"/>
                <a:gd name="connsiteY459" fmla="*/ 53035 h 361466"/>
                <a:gd name="connsiteX460" fmla="*/ 136191 w 977755"/>
                <a:gd name="connsiteY460" fmla="*/ 63028 h 361466"/>
                <a:gd name="connsiteX461" fmla="*/ 126198 w 977755"/>
                <a:gd name="connsiteY461" fmla="*/ 73021 h 361466"/>
                <a:gd name="connsiteX462" fmla="*/ 116205 w 977755"/>
                <a:gd name="connsiteY462" fmla="*/ 63028 h 361466"/>
                <a:gd name="connsiteX463" fmla="*/ 126198 w 977755"/>
                <a:gd name="connsiteY463" fmla="*/ 53035 h 361466"/>
                <a:gd name="connsiteX464" fmla="*/ 283162 w 977755"/>
                <a:gd name="connsiteY464" fmla="*/ 50822 h 361466"/>
                <a:gd name="connsiteX465" fmla="*/ 295368 w 977755"/>
                <a:gd name="connsiteY465" fmla="*/ 63028 h 361466"/>
                <a:gd name="connsiteX466" fmla="*/ 283162 w 977755"/>
                <a:gd name="connsiteY466" fmla="*/ 75234 h 361466"/>
                <a:gd name="connsiteX467" fmla="*/ 270956 w 977755"/>
                <a:gd name="connsiteY467" fmla="*/ 63028 h 361466"/>
                <a:gd name="connsiteX468" fmla="*/ 283162 w 977755"/>
                <a:gd name="connsiteY468" fmla="*/ 50822 h 361466"/>
                <a:gd name="connsiteX469" fmla="*/ 361536 w 977755"/>
                <a:gd name="connsiteY469" fmla="*/ 49466 h 361466"/>
                <a:gd name="connsiteX470" fmla="*/ 375098 w 977755"/>
                <a:gd name="connsiteY470" fmla="*/ 63028 h 361466"/>
                <a:gd name="connsiteX471" fmla="*/ 361536 w 977755"/>
                <a:gd name="connsiteY471" fmla="*/ 76590 h 361466"/>
                <a:gd name="connsiteX472" fmla="*/ 347974 w 977755"/>
                <a:gd name="connsiteY472" fmla="*/ 63028 h 361466"/>
                <a:gd name="connsiteX473" fmla="*/ 361536 w 977755"/>
                <a:gd name="connsiteY473" fmla="*/ 49466 h 361466"/>
                <a:gd name="connsiteX474" fmla="*/ 518428 w 977755"/>
                <a:gd name="connsiteY474" fmla="*/ 46396 h 361466"/>
                <a:gd name="connsiteX475" fmla="*/ 535060 w 977755"/>
                <a:gd name="connsiteY475" fmla="*/ 63027 h 361466"/>
                <a:gd name="connsiteX476" fmla="*/ 518428 w 977755"/>
                <a:gd name="connsiteY476" fmla="*/ 79659 h 361466"/>
                <a:gd name="connsiteX477" fmla="*/ 501797 w 977755"/>
                <a:gd name="connsiteY477" fmla="*/ 63027 h 361466"/>
                <a:gd name="connsiteX478" fmla="*/ 518428 w 977755"/>
                <a:gd name="connsiteY478" fmla="*/ 46396 h 361466"/>
                <a:gd name="connsiteX479" fmla="*/ 596946 w 977755"/>
                <a:gd name="connsiteY479" fmla="*/ 44612 h 361466"/>
                <a:gd name="connsiteX480" fmla="*/ 615362 w 977755"/>
                <a:gd name="connsiteY480" fmla="*/ 63028 h 361466"/>
                <a:gd name="connsiteX481" fmla="*/ 596946 w 977755"/>
                <a:gd name="connsiteY481" fmla="*/ 81444 h 361466"/>
                <a:gd name="connsiteX482" fmla="*/ 578530 w 977755"/>
                <a:gd name="connsiteY482" fmla="*/ 63028 h 361466"/>
                <a:gd name="connsiteX483" fmla="*/ 596946 w 977755"/>
                <a:gd name="connsiteY483" fmla="*/ 44612 h 361466"/>
                <a:gd name="connsiteX484" fmla="*/ 753766 w 977755"/>
                <a:gd name="connsiteY484" fmla="*/ 40400 h 361466"/>
                <a:gd name="connsiteX485" fmla="*/ 776394 w 977755"/>
                <a:gd name="connsiteY485" fmla="*/ 63027 h 361466"/>
                <a:gd name="connsiteX486" fmla="*/ 753766 w 977755"/>
                <a:gd name="connsiteY486" fmla="*/ 85655 h 361466"/>
                <a:gd name="connsiteX487" fmla="*/ 731139 w 977755"/>
                <a:gd name="connsiteY487" fmla="*/ 63027 h 361466"/>
                <a:gd name="connsiteX488" fmla="*/ 753766 w 977755"/>
                <a:gd name="connsiteY488" fmla="*/ 40400 h 361466"/>
                <a:gd name="connsiteX489" fmla="*/ 832283 w 977755"/>
                <a:gd name="connsiteY489" fmla="*/ 37973 h 361466"/>
                <a:gd name="connsiteX490" fmla="*/ 857337 w 977755"/>
                <a:gd name="connsiteY490" fmla="*/ 63027 h 361466"/>
                <a:gd name="connsiteX491" fmla="*/ 832283 w 977755"/>
                <a:gd name="connsiteY491" fmla="*/ 88153 h 361466"/>
                <a:gd name="connsiteX492" fmla="*/ 807229 w 977755"/>
                <a:gd name="connsiteY492" fmla="*/ 63027 h 361466"/>
                <a:gd name="connsiteX493" fmla="*/ 832283 w 977755"/>
                <a:gd name="connsiteY493" fmla="*/ 37973 h 361466"/>
                <a:gd name="connsiteX494" fmla="*/ 8566 w 977755"/>
                <a:gd name="connsiteY494" fmla="*/ 15275 h 361466"/>
                <a:gd name="connsiteX495" fmla="*/ 15632 w 977755"/>
                <a:gd name="connsiteY495" fmla="*/ 19058 h 361466"/>
                <a:gd name="connsiteX496" fmla="*/ 17060 w 977755"/>
                <a:gd name="connsiteY496" fmla="*/ 23841 h 361466"/>
                <a:gd name="connsiteX497" fmla="*/ 16917 w 977755"/>
                <a:gd name="connsiteY497" fmla="*/ 25554 h 361466"/>
                <a:gd name="connsiteX498" fmla="*/ 15632 w 977755"/>
                <a:gd name="connsiteY498" fmla="*/ 28623 h 361466"/>
                <a:gd name="connsiteX499" fmla="*/ 8566 w 977755"/>
                <a:gd name="connsiteY499" fmla="*/ 32406 h 361466"/>
                <a:gd name="connsiteX500" fmla="*/ 6852 w 977755"/>
                <a:gd name="connsiteY500" fmla="*/ 32192 h 361466"/>
                <a:gd name="connsiteX501" fmla="*/ 2498 w 977755"/>
                <a:gd name="connsiteY501" fmla="*/ 29836 h 361466"/>
                <a:gd name="connsiteX502" fmla="*/ 1428 w 977755"/>
                <a:gd name="connsiteY502" fmla="*/ 28623 h 361466"/>
                <a:gd name="connsiteX503" fmla="*/ 143 w 977755"/>
                <a:gd name="connsiteY503" fmla="*/ 25554 h 361466"/>
                <a:gd name="connsiteX504" fmla="*/ 0 w 977755"/>
                <a:gd name="connsiteY504" fmla="*/ 23841 h 361466"/>
                <a:gd name="connsiteX505" fmla="*/ 143 w 977755"/>
                <a:gd name="connsiteY505" fmla="*/ 22127 h 361466"/>
                <a:gd name="connsiteX506" fmla="*/ 1428 w 977755"/>
                <a:gd name="connsiteY506" fmla="*/ 19058 h 361466"/>
                <a:gd name="connsiteX507" fmla="*/ 2498 w 977755"/>
                <a:gd name="connsiteY507" fmla="*/ 17773 h 361466"/>
                <a:gd name="connsiteX508" fmla="*/ 6852 w 977755"/>
                <a:gd name="connsiteY508" fmla="*/ 15418 h 361466"/>
                <a:gd name="connsiteX509" fmla="*/ 8566 w 977755"/>
                <a:gd name="connsiteY509" fmla="*/ 15275 h 361466"/>
                <a:gd name="connsiteX510" fmla="*/ 87011 w 977755"/>
                <a:gd name="connsiteY510" fmla="*/ 14347 h 361466"/>
                <a:gd name="connsiteX511" fmla="*/ 96505 w 977755"/>
                <a:gd name="connsiteY511" fmla="*/ 23840 h 361466"/>
                <a:gd name="connsiteX512" fmla="*/ 96291 w 977755"/>
                <a:gd name="connsiteY512" fmla="*/ 25768 h 361466"/>
                <a:gd name="connsiteX513" fmla="*/ 87011 w 977755"/>
                <a:gd name="connsiteY513" fmla="*/ 33334 h 361466"/>
                <a:gd name="connsiteX514" fmla="*/ 77732 w 977755"/>
                <a:gd name="connsiteY514" fmla="*/ 25768 h 361466"/>
                <a:gd name="connsiteX515" fmla="*/ 77518 w 977755"/>
                <a:gd name="connsiteY515" fmla="*/ 23840 h 361466"/>
                <a:gd name="connsiteX516" fmla="*/ 87011 w 977755"/>
                <a:gd name="connsiteY516" fmla="*/ 14347 h 361466"/>
                <a:gd name="connsiteX517" fmla="*/ 243832 w 977755"/>
                <a:gd name="connsiteY517" fmla="*/ 12205 h 361466"/>
                <a:gd name="connsiteX518" fmla="*/ 255467 w 977755"/>
                <a:gd name="connsiteY518" fmla="*/ 23840 h 361466"/>
                <a:gd name="connsiteX519" fmla="*/ 255253 w 977755"/>
                <a:gd name="connsiteY519" fmla="*/ 26195 h 361466"/>
                <a:gd name="connsiteX520" fmla="*/ 243832 w 977755"/>
                <a:gd name="connsiteY520" fmla="*/ 35475 h 361466"/>
                <a:gd name="connsiteX521" fmla="*/ 232411 w 977755"/>
                <a:gd name="connsiteY521" fmla="*/ 26195 h 361466"/>
                <a:gd name="connsiteX522" fmla="*/ 232197 w 977755"/>
                <a:gd name="connsiteY522" fmla="*/ 23840 h 361466"/>
                <a:gd name="connsiteX523" fmla="*/ 243832 w 977755"/>
                <a:gd name="connsiteY523" fmla="*/ 12205 h 361466"/>
                <a:gd name="connsiteX524" fmla="*/ 322349 w 977755"/>
                <a:gd name="connsiteY524" fmla="*/ 10921 h 361466"/>
                <a:gd name="connsiteX525" fmla="*/ 329559 w 977755"/>
                <a:gd name="connsiteY525" fmla="*/ 13134 h 361466"/>
                <a:gd name="connsiteX526" fmla="*/ 335198 w 977755"/>
                <a:gd name="connsiteY526" fmla="*/ 23841 h 361466"/>
                <a:gd name="connsiteX527" fmla="*/ 334912 w 977755"/>
                <a:gd name="connsiteY527" fmla="*/ 26410 h 361466"/>
                <a:gd name="connsiteX528" fmla="*/ 329559 w 977755"/>
                <a:gd name="connsiteY528" fmla="*/ 34476 h 361466"/>
                <a:gd name="connsiteX529" fmla="*/ 322349 w 977755"/>
                <a:gd name="connsiteY529" fmla="*/ 36689 h 361466"/>
                <a:gd name="connsiteX530" fmla="*/ 319780 w 977755"/>
                <a:gd name="connsiteY530" fmla="*/ 36404 h 361466"/>
                <a:gd name="connsiteX531" fmla="*/ 309787 w 977755"/>
                <a:gd name="connsiteY531" fmla="*/ 26410 h 361466"/>
                <a:gd name="connsiteX532" fmla="*/ 309501 w 977755"/>
                <a:gd name="connsiteY532" fmla="*/ 23841 h 361466"/>
                <a:gd name="connsiteX533" fmla="*/ 319780 w 977755"/>
                <a:gd name="connsiteY533" fmla="*/ 11207 h 361466"/>
                <a:gd name="connsiteX534" fmla="*/ 322349 w 977755"/>
                <a:gd name="connsiteY534" fmla="*/ 10921 h 361466"/>
                <a:gd name="connsiteX535" fmla="*/ 479098 w 977755"/>
                <a:gd name="connsiteY535" fmla="*/ 7994 h 361466"/>
                <a:gd name="connsiteX536" fmla="*/ 492232 w 977755"/>
                <a:gd name="connsiteY536" fmla="*/ 14989 h 361466"/>
                <a:gd name="connsiteX537" fmla="*/ 494944 w 977755"/>
                <a:gd name="connsiteY537" fmla="*/ 23840 h 361466"/>
                <a:gd name="connsiteX538" fmla="*/ 494659 w 977755"/>
                <a:gd name="connsiteY538" fmla="*/ 27052 h 361466"/>
                <a:gd name="connsiteX539" fmla="*/ 492303 w 977755"/>
                <a:gd name="connsiteY539" fmla="*/ 32691 h 361466"/>
                <a:gd name="connsiteX540" fmla="*/ 479098 w 977755"/>
                <a:gd name="connsiteY540" fmla="*/ 39615 h 361466"/>
                <a:gd name="connsiteX541" fmla="*/ 475886 w 977755"/>
                <a:gd name="connsiteY541" fmla="*/ 39258 h 361466"/>
                <a:gd name="connsiteX542" fmla="*/ 467891 w 977755"/>
                <a:gd name="connsiteY542" fmla="*/ 34975 h 361466"/>
                <a:gd name="connsiteX543" fmla="*/ 465964 w 977755"/>
                <a:gd name="connsiteY543" fmla="*/ 32620 h 361466"/>
                <a:gd name="connsiteX544" fmla="*/ 463608 w 977755"/>
                <a:gd name="connsiteY544" fmla="*/ 26981 h 361466"/>
                <a:gd name="connsiteX545" fmla="*/ 463323 w 977755"/>
                <a:gd name="connsiteY545" fmla="*/ 23769 h 361466"/>
                <a:gd name="connsiteX546" fmla="*/ 463608 w 977755"/>
                <a:gd name="connsiteY546" fmla="*/ 20557 h 361466"/>
                <a:gd name="connsiteX547" fmla="*/ 465964 w 977755"/>
                <a:gd name="connsiteY547" fmla="*/ 14918 h 361466"/>
                <a:gd name="connsiteX548" fmla="*/ 467891 w 977755"/>
                <a:gd name="connsiteY548" fmla="*/ 12562 h 361466"/>
                <a:gd name="connsiteX549" fmla="*/ 475886 w 977755"/>
                <a:gd name="connsiteY549" fmla="*/ 8280 h 361466"/>
                <a:gd name="connsiteX550" fmla="*/ 479098 w 977755"/>
                <a:gd name="connsiteY550" fmla="*/ 7994 h 361466"/>
                <a:gd name="connsiteX551" fmla="*/ 557687 w 977755"/>
                <a:gd name="connsiteY551" fmla="*/ 6352 h 361466"/>
                <a:gd name="connsiteX552" fmla="*/ 575175 w 977755"/>
                <a:gd name="connsiteY552" fmla="*/ 23840 h 361466"/>
                <a:gd name="connsiteX553" fmla="*/ 574818 w 977755"/>
                <a:gd name="connsiteY553" fmla="*/ 27338 h 361466"/>
                <a:gd name="connsiteX554" fmla="*/ 557687 w 977755"/>
                <a:gd name="connsiteY554" fmla="*/ 41328 h 361466"/>
                <a:gd name="connsiteX555" fmla="*/ 540556 w 977755"/>
                <a:gd name="connsiteY555" fmla="*/ 27338 h 361466"/>
                <a:gd name="connsiteX556" fmla="*/ 540199 w 977755"/>
                <a:gd name="connsiteY556" fmla="*/ 23840 h 361466"/>
                <a:gd name="connsiteX557" fmla="*/ 557687 w 977755"/>
                <a:gd name="connsiteY557" fmla="*/ 6352 h 361466"/>
                <a:gd name="connsiteX558" fmla="*/ 714579 w 977755"/>
                <a:gd name="connsiteY558" fmla="*/ 2284 h 361466"/>
                <a:gd name="connsiteX559" fmla="*/ 736064 w 977755"/>
                <a:gd name="connsiteY559" fmla="*/ 23769 h 361466"/>
                <a:gd name="connsiteX560" fmla="*/ 735636 w 977755"/>
                <a:gd name="connsiteY560" fmla="*/ 28123 h 361466"/>
                <a:gd name="connsiteX561" fmla="*/ 714579 w 977755"/>
                <a:gd name="connsiteY561" fmla="*/ 45326 h 361466"/>
                <a:gd name="connsiteX562" fmla="*/ 693522 w 977755"/>
                <a:gd name="connsiteY562" fmla="*/ 28123 h 361466"/>
                <a:gd name="connsiteX563" fmla="*/ 693094 w 977755"/>
                <a:gd name="connsiteY563" fmla="*/ 23769 h 361466"/>
                <a:gd name="connsiteX564" fmla="*/ 714579 w 977755"/>
                <a:gd name="connsiteY564" fmla="*/ 2284 h 361466"/>
                <a:gd name="connsiteX565" fmla="*/ 793025 w 977755"/>
                <a:gd name="connsiteY565" fmla="*/ 0 h 361466"/>
                <a:gd name="connsiteX566" fmla="*/ 806373 w 977755"/>
                <a:gd name="connsiteY566" fmla="*/ 4069 h 361466"/>
                <a:gd name="connsiteX567" fmla="*/ 816865 w 977755"/>
                <a:gd name="connsiteY567" fmla="*/ 23841 h 361466"/>
                <a:gd name="connsiteX568" fmla="*/ 816366 w 977755"/>
                <a:gd name="connsiteY568" fmla="*/ 28623 h 361466"/>
                <a:gd name="connsiteX569" fmla="*/ 806373 w 977755"/>
                <a:gd name="connsiteY569" fmla="*/ 43613 h 361466"/>
                <a:gd name="connsiteX570" fmla="*/ 793025 w 977755"/>
                <a:gd name="connsiteY570" fmla="*/ 47682 h 361466"/>
                <a:gd name="connsiteX571" fmla="*/ 788242 w 977755"/>
                <a:gd name="connsiteY571" fmla="*/ 47182 h 361466"/>
                <a:gd name="connsiteX572" fmla="*/ 769684 w 977755"/>
                <a:gd name="connsiteY572" fmla="*/ 28623 h 361466"/>
                <a:gd name="connsiteX573" fmla="*/ 769184 w 977755"/>
                <a:gd name="connsiteY573" fmla="*/ 23841 h 361466"/>
                <a:gd name="connsiteX574" fmla="*/ 788242 w 977755"/>
                <a:gd name="connsiteY574" fmla="*/ 500 h 361466"/>
                <a:gd name="connsiteX575" fmla="*/ 793025 w 977755"/>
                <a:gd name="connsiteY575" fmla="*/ 0 h 361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Lst>
              <a:rect l="l" t="t" r="r" b="b"/>
              <a:pathLst>
                <a:path w="977755" h="361466">
                  <a:moveTo>
                    <a:pt x="8566" y="329059"/>
                  </a:moveTo>
                  <a:cubicBezTo>
                    <a:pt x="11492" y="329059"/>
                    <a:pt x="14062" y="330558"/>
                    <a:pt x="15632" y="332842"/>
                  </a:cubicBezTo>
                  <a:cubicBezTo>
                    <a:pt x="16489" y="334198"/>
                    <a:pt x="17060" y="335840"/>
                    <a:pt x="17060" y="337625"/>
                  </a:cubicBezTo>
                  <a:cubicBezTo>
                    <a:pt x="17060" y="338838"/>
                    <a:pt x="16846" y="339980"/>
                    <a:pt x="16417" y="340979"/>
                  </a:cubicBezTo>
                  <a:cubicBezTo>
                    <a:pt x="16203" y="341479"/>
                    <a:pt x="15918" y="341979"/>
                    <a:pt x="15632" y="342407"/>
                  </a:cubicBezTo>
                  <a:cubicBezTo>
                    <a:pt x="15347" y="342835"/>
                    <a:pt x="14990" y="343264"/>
                    <a:pt x="14633" y="343620"/>
                  </a:cubicBezTo>
                  <a:cubicBezTo>
                    <a:pt x="13062" y="345191"/>
                    <a:pt x="10921" y="346119"/>
                    <a:pt x="8566" y="346119"/>
                  </a:cubicBezTo>
                  <a:cubicBezTo>
                    <a:pt x="7994" y="346119"/>
                    <a:pt x="7423" y="346119"/>
                    <a:pt x="6852" y="345976"/>
                  </a:cubicBezTo>
                  <a:cubicBezTo>
                    <a:pt x="5139" y="345619"/>
                    <a:pt x="3640" y="344763"/>
                    <a:pt x="2498" y="343620"/>
                  </a:cubicBezTo>
                  <a:cubicBezTo>
                    <a:pt x="2070" y="343192"/>
                    <a:pt x="1713" y="342764"/>
                    <a:pt x="1428" y="342336"/>
                  </a:cubicBezTo>
                  <a:cubicBezTo>
                    <a:pt x="1142" y="341907"/>
                    <a:pt x="857" y="341408"/>
                    <a:pt x="642" y="340908"/>
                  </a:cubicBezTo>
                  <a:cubicBezTo>
                    <a:pt x="428" y="340408"/>
                    <a:pt x="286" y="339909"/>
                    <a:pt x="143" y="339338"/>
                  </a:cubicBezTo>
                  <a:cubicBezTo>
                    <a:pt x="71" y="338767"/>
                    <a:pt x="0" y="338196"/>
                    <a:pt x="0" y="337625"/>
                  </a:cubicBezTo>
                  <a:cubicBezTo>
                    <a:pt x="0" y="336982"/>
                    <a:pt x="71" y="336411"/>
                    <a:pt x="143" y="335911"/>
                  </a:cubicBezTo>
                  <a:cubicBezTo>
                    <a:pt x="357" y="334769"/>
                    <a:pt x="785" y="333770"/>
                    <a:pt x="1428" y="332842"/>
                  </a:cubicBezTo>
                  <a:cubicBezTo>
                    <a:pt x="1784" y="332342"/>
                    <a:pt x="2141" y="331914"/>
                    <a:pt x="2498" y="331557"/>
                  </a:cubicBezTo>
                  <a:cubicBezTo>
                    <a:pt x="3712" y="330344"/>
                    <a:pt x="5211" y="329559"/>
                    <a:pt x="6852" y="329202"/>
                  </a:cubicBezTo>
                  <a:cubicBezTo>
                    <a:pt x="7423" y="329130"/>
                    <a:pt x="7994" y="329059"/>
                    <a:pt x="8566" y="329059"/>
                  </a:cubicBezTo>
                  <a:close/>
                  <a:moveTo>
                    <a:pt x="86939" y="328060"/>
                  </a:moveTo>
                  <a:cubicBezTo>
                    <a:pt x="92222" y="328060"/>
                    <a:pt x="96433" y="332343"/>
                    <a:pt x="96433" y="337554"/>
                  </a:cubicBezTo>
                  <a:cubicBezTo>
                    <a:pt x="96433" y="338910"/>
                    <a:pt x="96219" y="340123"/>
                    <a:pt x="95719" y="341265"/>
                  </a:cubicBezTo>
                  <a:cubicBezTo>
                    <a:pt x="95219" y="342407"/>
                    <a:pt x="94506" y="343407"/>
                    <a:pt x="93578" y="344263"/>
                  </a:cubicBezTo>
                  <a:cubicBezTo>
                    <a:pt x="91865" y="345976"/>
                    <a:pt x="89509" y="347047"/>
                    <a:pt x="86868" y="347047"/>
                  </a:cubicBezTo>
                  <a:cubicBezTo>
                    <a:pt x="84227" y="347047"/>
                    <a:pt x="81872" y="345976"/>
                    <a:pt x="80158" y="344263"/>
                  </a:cubicBezTo>
                  <a:cubicBezTo>
                    <a:pt x="79302" y="343407"/>
                    <a:pt x="78659" y="342407"/>
                    <a:pt x="78160" y="341265"/>
                  </a:cubicBezTo>
                  <a:cubicBezTo>
                    <a:pt x="77732" y="340123"/>
                    <a:pt x="77446" y="338838"/>
                    <a:pt x="77446" y="337554"/>
                  </a:cubicBezTo>
                  <a:cubicBezTo>
                    <a:pt x="77446" y="332271"/>
                    <a:pt x="81729" y="328060"/>
                    <a:pt x="86939" y="328060"/>
                  </a:cubicBezTo>
                  <a:close/>
                  <a:moveTo>
                    <a:pt x="243903" y="325990"/>
                  </a:moveTo>
                  <a:cubicBezTo>
                    <a:pt x="250327" y="325990"/>
                    <a:pt x="255538" y="331201"/>
                    <a:pt x="255538" y="337625"/>
                  </a:cubicBezTo>
                  <a:cubicBezTo>
                    <a:pt x="255538" y="339195"/>
                    <a:pt x="255181" y="340766"/>
                    <a:pt x="254610" y="342122"/>
                  </a:cubicBezTo>
                  <a:cubicBezTo>
                    <a:pt x="253967" y="343478"/>
                    <a:pt x="253182" y="344763"/>
                    <a:pt x="252111" y="345834"/>
                  </a:cubicBezTo>
                  <a:cubicBezTo>
                    <a:pt x="250041" y="347975"/>
                    <a:pt x="247115" y="349260"/>
                    <a:pt x="243903" y="349260"/>
                  </a:cubicBezTo>
                  <a:cubicBezTo>
                    <a:pt x="240691" y="349260"/>
                    <a:pt x="237764" y="347904"/>
                    <a:pt x="235694" y="345834"/>
                  </a:cubicBezTo>
                  <a:cubicBezTo>
                    <a:pt x="234624" y="344763"/>
                    <a:pt x="233767" y="343478"/>
                    <a:pt x="233196" y="342122"/>
                  </a:cubicBezTo>
                  <a:cubicBezTo>
                    <a:pt x="232625" y="340766"/>
                    <a:pt x="232268" y="339195"/>
                    <a:pt x="232268" y="337625"/>
                  </a:cubicBezTo>
                  <a:cubicBezTo>
                    <a:pt x="232268" y="331201"/>
                    <a:pt x="237479" y="325990"/>
                    <a:pt x="243903" y="325990"/>
                  </a:cubicBezTo>
                  <a:close/>
                  <a:moveTo>
                    <a:pt x="322349" y="324705"/>
                  </a:moveTo>
                  <a:cubicBezTo>
                    <a:pt x="324990" y="324705"/>
                    <a:pt x="327489" y="325562"/>
                    <a:pt x="329559" y="326918"/>
                  </a:cubicBezTo>
                  <a:cubicBezTo>
                    <a:pt x="332913" y="329273"/>
                    <a:pt x="335198" y="333199"/>
                    <a:pt x="335198" y="337625"/>
                  </a:cubicBezTo>
                  <a:cubicBezTo>
                    <a:pt x="335198" y="339409"/>
                    <a:pt x="334841" y="341051"/>
                    <a:pt x="334198" y="342621"/>
                  </a:cubicBezTo>
                  <a:cubicBezTo>
                    <a:pt x="333556" y="344120"/>
                    <a:pt x="332557" y="345548"/>
                    <a:pt x="331414" y="346690"/>
                  </a:cubicBezTo>
                  <a:cubicBezTo>
                    <a:pt x="330843" y="347261"/>
                    <a:pt x="330201" y="347832"/>
                    <a:pt x="329559" y="348260"/>
                  </a:cubicBezTo>
                  <a:cubicBezTo>
                    <a:pt x="327489" y="349688"/>
                    <a:pt x="324990" y="350473"/>
                    <a:pt x="322349" y="350473"/>
                  </a:cubicBezTo>
                  <a:cubicBezTo>
                    <a:pt x="321493" y="350473"/>
                    <a:pt x="320636" y="350330"/>
                    <a:pt x="319780" y="350188"/>
                  </a:cubicBezTo>
                  <a:cubicBezTo>
                    <a:pt x="317281" y="349688"/>
                    <a:pt x="314997" y="348403"/>
                    <a:pt x="313284" y="346690"/>
                  </a:cubicBezTo>
                  <a:cubicBezTo>
                    <a:pt x="312071" y="345548"/>
                    <a:pt x="311143" y="344192"/>
                    <a:pt x="310500" y="342621"/>
                  </a:cubicBezTo>
                  <a:cubicBezTo>
                    <a:pt x="309858" y="341122"/>
                    <a:pt x="309501" y="339409"/>
                    <a:pt x="309501" y="337625"/>
                  </a:cubicBezTo>
                  <a:cubicBezTo>
                    <a:pt x="309501" y="331415"/>
                    <a:pt x="313927" y="326204"/>
                    <a:pt x="319780" y="324990"/>
                  </a:cubicBezTo>
                  <a:cubicBezTo>
                    <a:pt x="320565" y="324776"/>
                    <a:pt x="321493" y="324705"/>
                    <a:pt x="322349" y="324705"/>
                  </a:cubicBezTo>
                  <a:close/>
                  <a:moveTo>
                    <a:pt x="479098" y="321707"/>
                  </a:moveTo>
                  <a:cubicBezTo>
                    <a:pt x="484594" y="321707"/>
                    <a:pt x="489376" y="324491"/>
                    <a:pt x="492232" y="328702"/>
                  </a:cubicBezTo>
                  <a:cubicBezTo>
                    <a:pt x="493945" y="331272"/>
                    <a:pt x="494944" y="334270"/>
                    <a:pt x="494944" y="337553"/>
                  </a:cubicBezTo>
                  <a:cubicBezTo>
                    <a:pt x="494944" y="339695"/>
                    <a:pt x="494516" y="341836"/>
                    <a:pt x="493731" y="343692"/>
                  </a:cubicBezTo>
                  <a:cubicBezTo>
                    <a:pt x="493374" y="344691"/>
                    <a:pt x="492874" y="345548"/>
                    <a:pt x="492303" y="346404"/>
                  </a:cubicBezTo>
                  <a:cubicBezTo>
                    <a:pt x="491732" y="347261"/>
                    <a:pt x="491090" y="348046"/>
                    <a:pt x="490304" y="348760"/>
                  </a:cubicBezTo>
                  <a:cubicBezTo>
                    <a:pt x="487449" y="351615"/>
                    <a:pt x="483452" y="353400"/>
                    <a:pt x="479098" y="353400"/>
                  </a:cubicBezTo>
                  <a:cubicBezTo>
                    <a:pt x="477956" y="353400"/>
                    <a:pt x="476885" y="353257"/>
                    <a:pt x="475886" y="353043"/>
                  </a:cubicBezTo>
                  <a:cubicBezTo>
                    <a:pt x="472816" y="352472"/>
                    <a:pt x="470033" y="350901"/>
                    <a:pt x="467891" y="348760"/>
                  </a:cubicBezTo>
                  <a:cubicBezTo>
                    <a:pt x="467177" y="348046"/>
                    <a:pt x="466535" y="347261"/>
                    <a:pt x="465964" y="346404"/>
                  </a:cubicBezTo>
                  <a:cubicBezTo>
                    <a:pt x="465393" y="345548"/>
                    <a:pt x="464965" y="344620"/>
                    <a:pt x="464536" y="343692"/>
                  </a:cubicBezTo>
                  <a:cubicBezTo>
                    <a:pt x="464108" y="342693"/>
                    <a:pt x="463823" y="341693"/>
                    <a:pt x="463608" y="340694"/>
                  </a:cubicBezTo>
                  <a:cubicBezTo>
                    <a:pt x="463466" y="339623"/>
                    <a:pt x="463323" y="338553"/>
                    <a:pt x="463323" y="337482"/>
                  </a:cubicBezTo>
                  <a:cubicBezTo>
                    <a:pt x="463323" y="336340"/>
                    <a:pt x="463394" y="335269"/>
                    <a:pt x="463608" y="334270"/>
                  </a:cubicBezTo>
                  <a:cubicBezTo>
                    <a:pt x="464037" y="332200"/>
                    <a:pt x="464822" y="330344"/>
                    <a:pt x="465964" y="328631"/>
                  </a:cubicBezTo>
                  <a:cubicBezTo>
                    <a:pt x="466535" y="327774"/>
                    <a:pt x="467177" y="326989"/>
                    <a:pt x="467891" y="326275"/>
                  </a:cubicBezTo>
                  <a:cubicBezTo>
                    <a:pt x="470033" y="324134"/>
                    <a:pt x="472816" y="322635"/>
                    <a:pt x="475886" y="321993"/>
                  </a:cubicBezTo>
                  <a:cubicBezTo>
                    <a:pt x="476956" y="321850"/>
                    <a:pt x="478027" y="321707"/>
                    <a:pt x="479098" y="321707"/>
                  </a:cubicBezTo>
                  <a:close/>
                  <a:moveTo>
                    <a:pt x="557687" y="320066"/>
                  </a:moveTo>
                  <a:cubicBezTo>
                    <a:pt x="567323" y="320066"/>
                    <a:pt x="575175" y="327918"/>
                    <a:pt x="575175" y="337554"/>
                  </a:cubicBezTo>
                  <a:cubicBezTo>
                    <a:pt x="575175" y="339981"/>
                    <a:pt x="574675" y="342336"/>
                    <a:pt x="573819" y="344406"/>
                  </a:cubicBezTo>
                  <a:cubicBezTo>
                    <a:pt x="572891" y="346476"/>
                    <a:pt x="571606" y="348404"/>
                    <a:pt x="570178" y="349974"/>
                  </a:cubicBezTo>
                  <a:cubicBezTo>
                    <a:pt x="566966" y="353115"/>
                    <a:pt x="562612" y="355113"/>
                    <a:pt x="557758" y="355113"/>
                  </a:cubicBezTo>
                  <a:cubicBezTo>
                    <a:pt x="552905" y="355113"/>
                    <a:pt x="548479" y="353115"/>
                    <a:pt x="545338" y="349974"/>
                  </a:cubicBezTo>
                  <a:cubicBezTo>
                    <a:pt x="543697" y="348404"/>
                    <a:pt x="542412" y="346476"/>
                    <a:pt x="541555" y="344406"/>
                  </a:cubicBezTo>
                  <a:cubicBezTo>
                    <a:pt x="540699" y="342265"/>
                    <a:pt x="540199" y="339981"/>
                    <a:pt x="540199" y="337554"/>
                  </a:cubicBezTo>
                  <a:cubicBezTo>
                    <a:pt x="540199" y="327918"/>
                    <a:pt x="548051" y="320066"/>
                    <a:pt x="557687" y="320066"/>
                  </a:cubicBezTo>
                  <a:close/>
                  <a:moveTo>
                    <a:pt x="714579" y="316140"/>
                  </a:moveTo>
                  <a:cubicBezTo>
                    <a:pt x="726428" y="316140"/>
                    <a:pt x="736064" y="325776"/>
                    <a:pt x="736064" y="337625"/>
                  </a:cubicBezTo>
                  <a:cubicBezTo>
                    <a:pt x="736064" y="340552"/>
                    <a:pt x="735422" y="343407"/>
                    <a:pt x="734351" y="345977"/>
                  </a:cubicBezTo>
                  <a:cubicBezTo>
                    <a:pt x="733281" y="348546"/>
                    <a:pt x="731710" y="350830"/>
                    <a:pt x="729854" y="352829"/>
                  </a:cubicBezTo>
                  <a:cubicBezTo>
                    <a:pt x="726000" y="356684"/>
                    <a:pt x="720575" y="359111"/>
                    <a:pt x="714651" y="359111"/>
                  </a:cubicBezTo>
                  <a:cubicBezTo>
                    <a:pt x="708726" y="359111"/>
                    <a:pt x="703373" y="356755"/>
                    <a:pt x="699447" y="352829"/>
                  </a:cubicBezTo>
                  <a:cubicBezTo>
                    <a:pt x="697448" y="350902"/>
                    <a:pt x="695878" y="348546"/>
                    <a:pt x="694807" y="345977"/>
                  </a:cubicBezTo>
                  <a:cubicBezTo>
                    <a:pt x="693665" y="343407"/>
                    <a:pt x="693094" y="340623"/>
                    <a:pt x="693094" y="337625"/>
                  </a:cubicBezTo>
                  <a:cubicBezTo>
                    <a:pt x="693094" y="325776"/>
                    <a:pt x="702730" y="316140"/>
                    <a:pt x="714579" y="316140"/>
                  </a:cubicBezTo>
                  <a:close/>
                  <a:moveTo>
                    <a:pt x="793025" y="313784"/>
                  </a:moveTo>
                  <a:cubicBezTo>
                    <a:pt x="797950" y="313784"/>
                    <a:pt x="802590" y="315283"/>
                    <a:pt x="806373" y="317853"/>
                  </a:cubicBezTo>
                  <a:cubicBezTo>
                    <a:pt x="812725" y="322135"/>
                    <a:pt x="816865" y="329416"/>
                    <a:pt x="816865" y="337625"/>
                  </a:cubicBezTo>
                  <a:cubicBezTo>
                    <a:pt x="816865" y="340908"/>
                    <a:pt x="816223" y="344049"/>
                    <a:pt x="815010" y="346904"/>
                  </a:cubicBezTo>
                  <a:cubicBezTo>
                    <a:pt x="813796" y="349759"/>
                    <a:pt x="812012" y="352329"/>
                    <a:pt x="809870" y="354470"/>
                  </a:cubicBezTo>
                  <a:cubicBezTo>
                    <a:pt x="808800" y="355541"/>
                    <a:pt x="807586" y="356469"/>
                    <a:pt x="806373" y="357397"/>
                  </a:cubicBezTo>
                  <a:cubicBezTo>
                    <a:pt x="802518" y="359967"/>
                    <a:pt x="797950" y="361466"/>
                    <a:pt x="793025" y="361466"/>
                  </a:cubicBezTo>
                  <a:cubicBezTo>
                    <a:pt x="791383" y="361466"/>
                    <a:pt x="789813" y="361251"/>
                    <a:pt x="788242" y="360966"/>
                  </a:cubicBezTo>
                  <a:cubicBezTo>
                    <a:pt x="783603" y="360038"/>
                    <a:pt x="779391" y="357682"/>
                    <a:pt x="776179" y="354470"/>
                  </a:cubicBezTo>
                  <a:cubicBezTo>
                    <a:pt x="773966" y="352329"/>
                    <a:pt x="772253" y="349759"/>
                    <a:pt x="771040" y="346904"/>
                  </a:cubicBezTo>
                  <a:cubicBezTo>
                    <a:pt x="769826" y="344049"/>
                    <a:pt x="769184" y="340908"/>
                    <a:pt x="769184" y="337625"/>
                  </a:cubicBezTo>
                  <a:cubicBezTo>
                    <a:pt x="769184" y="326133"/>
                    <a:pt x="777393" y="316496"/>
                    <a:pt x="788242" y="314284"/>
                  </a:cubicBezTo>
                  <a:cubicBezTo>
                    <a:pt x="789741" y="313927"/>
                    <a:pt x="791383" y="313784"/>
                    <a:pt x="793025" y="313784"/>
                  </a:cubicBezTo>
                  <a:close/>
                  <a:moveTo>
                    <a:pt x="47753" y="289372"/>
                  </a:moveTo>
                  <a:cubicBezTo>
                    <a:pt x="52749" y="289372"/>
                    <a:pt x="56747" y="293369"/>
                    <a:pt x="56747" y="298366"/>
                  </a:cubicBezTo>
                  <a:cubicBezTo>
                    <a:pt x="56747" y="303362"/>
                    <a:pt x="52749" y="307360"/>
                    <a:pt x="47753" y="307360"/>
                  </a:cubicBezTo>
                  <a:cubicBezTo>
                    <a:pt x="42756" y="307360"/>
                    <a:pt x="38759" y="303362"/>
                    <a:pt x="38759" y="298366"/>
                  </a:cubicBezTo>
                  <a:cubicBezTo>
                    <a:pt x="38759" y="293369"/>
                    <a:pt x="42756" y="289372"/>
                    <a:pt x="47753" y="289372"/>
                  </a:cubicBezTo>
                  <a:close/>
                  <a:moveTo>
                    <a:pt x="126198" y="288373"/>
                  </a:moveTo>
                  <a:cubicBezTo>
                    <a:pt x="131694" y="288373"/>
                    <a:pt x="136191" y="292870"/>
                    <a:pt x="136191" y="298366"/>
                  </a:cubicBezTo>
                  <a:cubicBezTo>
                    <a:pt x="136191" y="303862"/>
                    <a:pt x="131694" y="308359"/>
                    <a:pt x="126198" y="308359"/>
                  </a:cubicBezTo>
                  <a:cubicBezTo>
                    <a:pt x="120631" y="308359"/>
                    <a:pt x="116205" y="303862"/>
                    <a:pt x="116205" y="298366"/>
                  </a:cubicBezTo>
                  <a:cubicBezTo>
                    <a:pt x="116205" y="292799"/>
                    <a:pt x="120702" y="288373"/>
                    <a:pt x="126198" y="288373"/>
                  </a:cubicBezTo>
                  <a:close/>
                  <a:moveTo>
                    <a:pt x="283162" y="286160"/>
                  </a:moveTo>
                  <a:cubicBezTo>
                    <a:pt x="289872" y="286160"/>
                    <a:pt x="295368" y="291585"/>
                    <a:pt x="295368" y="298366"/>
                  </a:cubicBezTo>
                  <a:cubicBezTo>
                    <a:pt x="295368" y="305147"/>
                    <a:pt x="289872" y="310572"/>
                    <a:pt x="283162" y="310572"/>
                  </a:cubicBezTo>
                  <a:cubicBezTo>
                    <a:pt x="276452" y="310572"/>
                    <a:pt x="270956" y="305147"/>
                    <a:pt x="270956" y="298366"/>
                  </a:cubicBezTo>
                  <a:cubicBezTo>
                    <a:pt x="270956" y="291656"/>
                    <a:pt x="276381" y="286160"/>
                    <a:pt x="283162" y="286160"/>
                  </a:cubicBezTo>
                  <a:close/>
                  <a:moveTo>
                    <a:pt x="361536" y="284804"/>
                  </a:moveTo>
                  <a:cubicBezTo>
                    <a:pt x="369031" y="284804"/>
                    <a:pt x="375098" y="290871"/>
                    <a:pt x="375098" y="298366"/>
                  </a:cubicBezTo>
                  <a:cubicBezTo>
                    <a:pt x="375098" y="305861"/>
                    <a:pt x="369031" y="311928"/>
                    <a:pt x="361536" y="311928"/>
                  </a:cubicBezTo>
                  <a:cubicBezTo>
                    <a:pt x="354041" y="311928"/>
                    <a:pt x="347974" y="305861"/>
                    <a:pt x="347974" y="298366"/>
                  </a:cubicBezTo>
                  <a:cubicBezTo>
                    <a:pt x="347974" y="290871"/>
                    <a:pt x="354041" y="284804"/>
                    <a:pt x="361536" y="284804"/>
                  </a:cubicBezTo>
                  <a:close/>
                  <a:moveTo>
                    <a:pt x="518428" y="281735"/>
                  </a:moveTo>
                  <a:cubicBezTo>
                    <a:pt x="527636" y="281735"/>
                    <a:pt x="535060" y="289158"/>
                    <a:pt x="535060" y="298366"/>
                  </a:cubicBezTo>
                  <a:cubicBezTo>
                    <a:pt x="535060" y="307574"/>
                    <a:pt x="527636" y="314998"/>
                    <a:pt x="518428" y="314998"/>
                  </a:cubicBezTo>
                  <a:cubicBezTo>
                    <a:pt x="509220" y="314998"/>
                    <a:pt x="501797" y="307574"/>
                    <a:pt x="501797" y="298366"/>
                  </a:cubicBezTo>
                  <a:cubicBezTo>
                    <a:pt x="501797" y="289158"/>
                    <a:pt x="509220" y="281735"/>
                    <a:pt x="518428" y="281735"/>
                  </a:cubicBezTo>
                  <a:close/>
                  <a:moveTo>
                    <a:pt x="596946" y="279950"/>
                  </a:moveTo>
                  <a:cubicBezTo>
                    <a:pt x="607082" y="279950"/>
                    <a:pt x="615362" y="288159"/>
                    <a:pt x="615362" y="298366"/>
                  </a:cubicBezTo>
                  <a:cubicBezTo>
                    <a:pt x="615362" y="308573"/>
                    <a:pt x="607082" y="316782"/>
                    <a:pt x="596946" y="316782"/>
                  </a:cubicBezTo>
                  <a:cubicBezTo>
                    <a:pt x="586810" y="316782"/>
                    <a:pt x="578530" y="308573"/>
                    <a:pt x="578530" y="298366"/>
                  </a:cubicBezTo>
                  <a:cubicBezTo>
                    <a:pt x="578530" y="288230"/>
                    <a:pt x="586739" y="279950"/>
                    <a:pt x="596946" y="279950"/>
                  </a:cubicBezTo>
                  <a:close/>
                  <a:moveTo>
                    <a:pt x="753766" y="275739"/>
                  </a:moveTo>
                  <a:cubicBezTo>
                    <a:pt x="766258" y="275739"/>
                    <a:pt x="776394" y="285875"/>
                    <a:pt x="776394" y="298366"/>
                  </a:cubicBezTo>
                  <a:cubicBezTo>
                    <a:pt x="776394" y="310858"/>
                    <a:pt x="766258" y="320994"/>
                    <a:pt x="753766" y="320994"/>
                  </a:cubicBezTo>
                  <a:cubicBezTo>
                    <a:pt x="741275" y="320994"/>
                    <a:pt x="731139" y="310858"/>
                    <a:pt x="731139" y="298366"/>
                  </a:cubicBezTo>
                  <a:cubicBezTo>
                    <a:pt x="731139" y="285875"/>
                    <a:pt x="741275" y="275739"/>
                    <a:pt x="753766" y="275739"/>
                  </a:cubicBezTo>
                  <a:close/>
                  <a:moveTo>
                    <a:pt x="832283" y="273241"/>
                  </a:moveTo>
                  <a:cubicBezTo>
                    <a:pt x="846131" y="273241"/>
                    <a:pt x="857337" y="284519"/>
                    <a:pt x="857337" y="298367"/>
                  </a:cubicBezTo>
                  <a:cubicBezTo>
                    <a:pt x="857337" y="312214"/>
                    <a:pt x="846059" y="323421"/>
                    <a:pt x="832283" y="323421"/>
                  </a:cubicBezTo>
                  <a:cubicBezTo>
                    <a:pt x="818436" y="323421"/>
                    <a:pt x="807229" y="312214"/>
                    <a:pt x="807229" y="298367"/>
                  </a:cubicBezTo>
                  <a:cubicBezTo>
                    <a:pt x="807229" y="284448"/>
                    <a:pt x="818436" y="273241"/>
                    <a:pt x="832283" y="273241"/>
                  </a:cubicBezTo>
                  <a:close/>
                  <a:moveTo>
                    <a:pt x="86939" y="249685"/>
                  </a:moveTo>
                  <a:cubicBezTo>
                    <a:pt x="92222" y="249685"/>
                    <a:pt x="96433" y="253968"/>
                    <a:pt x="96433" y="259179"/>
                  </a:cubicBezTo>
                  <a:cubicBezTo>
                    <a:pt x="96433" y="264389"/>
                    <a:pt x="92222" y="268601"/>
                    <a:pt x="86939" y="268672"/>
                  </a:cubicBezTo>
                  <a:cubicBezTo>
                    <a:pt x="81657" y="268672"/>
                    <a:pt x="77446" y="264389"/>
                    <a:pt x="77446" y="259179"/>
                  </a:cubicBezTo>
                  <a:cubicBezTo>
                    <a:pt x="77446" y="253896"/>
                    <a:pt x="81729" y="249685"/>
                    <a:pt x="86939" y="249685"/>
                  </a:cubicBezTo>
                  <a:close/>
                  <a:moveTo>
                    <a:pt x="165457" y="248686"/>
                  </a:moveTo>
                  <a:cubicBezTo>
                    <a:pt x="169097" y="248686"/>
                    <a:pt x="172309" y="250542"/>
                    <a:pt x="174165" y="253326"/>
                  </a:cubicBezTo>
                  <a:cubicBezTo>
                    <a:pt x="175307" y="254967"/>
                    <a:pt x="175950" y="257037"/>
                    <a:pt x="175950" y="259179"/>
                  </a:cubicBezTo>
                  <a:cubicBezTo>
                    <a:pt x="175950" y="261320"/>
                    <a:pt x="175307" y="263390"/>
                    <a:pt x="174165" y="265032"/>
                  </a:cubicBezTo>
                  <a:cubicBezTo>
                    <a:pt x="172238" y="267816"/>
                    <a:pt x="169026" y="269672"/>
                    <a:pt x="165457" y="269814"/>
                  </a:cubicBezTo>
                  <a:cubicBezTo>
                    <a:pt x="164672" y="269814"/>
                    <a:pt x="164029" y="269743"/>
                    <a:pt x="163315" y="269600"/>
                  </a:cubicBezTo>
                  <a:cubicBezTo>
                    <a:pt x="161317" y="269172"/>
                    <a:pt x="159461" y="268173"/>
                    <a:pt x="158033" y="266745"/>
                  </a:cubicBezTo>
                  <a:cubicBezTo>
                    <a:pt x="157534" y="266245"/>
                    <a:pt x="157105" y="265746"/>
                    <a:pt x="156748" y="265175"/>
                  </a:cubicBezTo>
                  <a:cubicBezTo>
                    <a:pt x="156035" y="264033"/>
                    <a:pt x="155464" y="262748"/>
                    <a:pt x="155178" y="261392"/>
                  </a:cubicBezTo>
                  <a:cubicBezTo>
                    <a:pt x="155035" y="260678"/>
                    <a:pt x="154964" y="259964"/>
                    <a:pt x="154964" y="259250"/>
                  </a:cubicBezTo>
                  <a:cubicBezTo>
                    <a:pt x="154964" y="258465"/>
                    <a:pt x="155035" y="257823"/>
                    <a:pt x="155178" y="257109"/>
                  </a:cubicBezTo>
                  <a:cubicBezTo>
                    <a:pt x="155464" y="255681"/>
                    <a:pt x="155963" y="254468"/>
                    <a:pt x="156748" y="253326"/>
                  </a:cubicBezTo>
                  <a:cubicBezTo>
                    <a:pt x="157105" y="252755"/>
                    <a:pt x="157534" y="252255"/>
                    <a:pt x="158033" y="251755"/>
                  </a:cubicBezTo>
                  <a:cubicBezTo>
                    <a:pt x="159461" y="250328"/>
                    <a:pt x="161245" y="249328"/>
                    <a:pt x="163315" y="248900"/>
                  </a:cubicBezTo>
                  <a:cubicBezTo>
                    <a:pt x="164029" y="248757"/>
                    <a:pt x="164743" y="248686"/>
                    <a:pt x="165457" y="248686"/>
                  </a:cubicBezTo>
                  <a:close/>
                  <a:moveTo>
                    <a:pt x="322349" y="246259"/>
                  </a:moveTo>
                  <a:cubicBezTo>
                    <a:pt x="324990" y="246259"/>
                    <a:pt x="327489" y="247116"/>
                    <a:pt x="329559" y="248472"/>
                  </a:cubicBezTo>
                  <a:cubicBezTo>
                    <a:pt x="332913" y="250827"/>
                    <a:pt x="335198" y="254753"/>
                    <a:pt x="335198" y="259179"/>
                  </a:cubicBezTo>
                  <a:cubicBezTo>
                    <a:pt x="335198" y="263604"/>
                    <a:pt x="332985" y="267530"/>
                    <a:pt x="329559" y="269886"/>
                  </a:cubicBezTo>
                  <a:cubicBezTo>
                    <a:pt x="327489" y="271313"/>
                    <a:pt x="324990" y="272098"/>
                    <a:pt x="322349" y="272098"/>
                  </a:cubicBezTo>
                  <a:cubicBezTo>
                    <a:pt x="321493" y="272098"/>
                    <a:pt x="320636" y="271956"/>
                    <a:pt x="319780" y="271813"/>
                  </a:cubicBezTo>
                  <a:cubicBezTo>
                    <a:pt x="313927" y="270599"/>
                    <a:pt x="309501" y="265389"/>
                    <a:pt x="309501" y="259179"/>
                  </a:cubicBezTo>
                  <a:cubicBezTo>
                    <a:pt x="309501" y="252969"/>
                    <a:pt x="313927" y="247758"/>
                    <a:pt x="319780" y="246545"/>
                  </a:cubicBezTo>
                  <a:cubicBezTo>
                    <a:pt x="320565" y="246330"/>
                    <a:pt x="321493" y="246259"/>
                    <a:pt x="322349" y="246259"/>
                  </a:cubicBezTo>
                  <a:close/>
                  <a:moveTo>
                    <a:pt x="400795" y="244903"/>
                  </a:moveTo>
                  <a:cubicBezTo>
                    <a:pt x="408718" y="244903"/>
                    <a:pt x="415071" y="251327"/>
                    <a:pt x="415071" y="259179"/>
                  </a:cubicBezTo>
                  <a:cubicBezTo>
                    <a:pt x="415071" y="267031"/>
                    <a:pt x="408647" y="273455"/>
                    <a:pt x="400795" y="273455"/>
                  </a:cubicBezTo>
                  <a:cubicBezTo>
                    <a:pt x="392943" y="273455"/>
                    <a:pt x="386519" y="267031"/>
                    <a:pt x="386519" y="259179"/>
                  </a:cubicBezTo>
                  <a:cubicBezTo>
                    <a:pt x="386519" y="251256"/>
                    <a:pt x="392943" y="244903"/>
                    <a:pt x="400795" y="244903"/>
                  </a:cubicBezTo>
                  <a:close/>
                  <a:moveTo>
                    <a:pt x="557687" y="241691"/>
                  </a:moveTo>
                  <a:cubicBezTo>
                    <a:pt x="567323" y="241691"/>
                    <a:pt x="575175" y="249543"/>
                    <a:pt x="575175" y="259179"/>
                  </a:cubicBezTo>
                  <a:cubicBezTo>
                    <a:pt x="575175" y="268815"/>
                    <a:pt x="567323" y="276667"/>
                    <a:pt x="557687" y="276667"/>
                  </a:cubicBezTo>
                  <a:cubicBezTo>
                    <a:pt x="548051" y="276667"/>
                    <a:pt x="540199" y="268815"/>
                    <a:pt x="540199" y="259179"/>
                  </a:cubicBezTo>
                  <a:cubicBezTo>
                    <a:pt x="540199" y="249543"/>
                    <a:pt x="548051" y="241691"/>
                    <a:pt x="557687" y="241691"/>
                  </a:cubicBezTo>
                  <a:close/>
                  <a:moveTo>
                    <a:pt x="636061" y="239764"/>
                  </a:moveTo>
                  <a:cubicBezTo>
                    <a:pt x="642771" y="239764"/>
                    <a:pt x="648695" y="243190"/>
                    <a:pt x="652193" y="248330"/>
                  </a:cubicBezTo>
                  <a:cubicBezTo>
                    <a:pt x="654263" y="251399"/>
                    <a:pt x="655476" y="255182"/>
                    <a:pt x="655476" y="259179"/>
                  </a:cubicBezTo>
                  <a:cubicBezTo>
                    <a:pt x="655476" y="263177"/>
                    <a:pt x="654263" y="266960"/>
                    <a:pt x="652193" y="270029"/>
                  </a:cubicBezTo>
                  <a:cubicBezTo>
                    <a:pt x="648695" y="275168"/>
                    <a:pt x="642842" y="278594"/>
                    <a:pt x="636061" y="278594"/>
                  </a:cubicBezTo>
                  <a:cubicBezTo>
                    <a:pt x="634705" y="278594"/>
                    <a:pt x="633420" y="278452"/>
                    <a:pt x="632135" y="278166"/>
                  </a:cubicBezTo>
                  <a:cubicBezTo>
                    <a:pt x="628352" y="277381"/>
                    <a:pt x="624997" y="275525"/>
                    <a:pt x="622356" y="272884"/>
                  </a:cubicBezTo>
                  <a:cubicBezTo>
                    <a:pt x="621500" y="272028"/>
                    <a:pt x="620715" y="271028"/>
                    <a:pt x="620001" y="270029"/>
                  </a:cubicBezTo>
                  <a:cubicBezTo>
                    <a:pt x="618573" y="267959"/>
                    <a:pt x="617574" y="265603"/>
                    <a:pt x="617074" y="263105"/>
                  </a:cubicBezTo>
                  <a:cubicBezTo>
                    <a:pt x="616789" y="261820"/>
                    <a:pt x="616646" y="260535"/>
                    <a:pt x="616646" y="259179"/>
                  </a:cubicBezTo>
                  <a:cubicBezTo>
                    <a:pt x="616646" y="257823"/>
                    <a:pt x="616789" y="256538"/>
                    <a:pt x="617074" y="255253"/>
                  </a:cubicBezTo>
                  <a:cubicBezTo>
                    <a:pt x="617574" y="252755"/>
                    <a:pt x="618573" y="250400"/>
                    <a:pt x="620001" y="248330"/>
                  </a:cubicBezTo>
                  <a:cubicBezTo>
                    <a:pt x="620715" y="247330"/>
                    <a:pt x="621500" y="246331"/>
                    <a:pt x="622356" y="245474"/>
                  </a:cubicBezTo>
                  <a:cubicBezTo>
                    <a:pt x="624926" y="242833"/>
                    <a:pt x="628352" y="240977"/>
                    <a:pt x="632135" y="240192"/>
                  </a:cubicBezTo>
                  <a:cubicBezTo>
                    <a:pt x="633420" y="239907"/>
                    <a:pt x="634705" y="239764"/>
                    <a:pt x="636061" y="239764"/>
                  </a:cubicBezTo>
                  <a:close/>
                  <a:moveTo>
                    <a:pt x="793025" y="235338"/>
                  </a:moveTo>
                  <a:cubicBezTo>
                    <a:pt x="797950" y="235338"/>
                    <a:pt x="802590" y="236837"/>
                    <a:pt x="806373" y="239407"/>
                  </a:cubicBezTo>
                  <a:cubicBezTo>
                    <a:pt x="812725" y="243689"/>
                    <a:pt x="816865" y="250970"/>
                    <a:pt x="816865" y="259179"/>
                  </a:cubicBezTo>
                  <a:cubicBezTo>
                    <a:pt x="816865" y="267387"/>
                    <a:pt x="812654" y="274597"/>
                    <a:pt x="806373" y="278951"/>
                  </a:cubicBezTo>
                  <a:cubicBezTo>
                    <a:pt x="802518" y="281521"/>
                    <a:pt x="797950" y="283020"/>
                    <a:pt x="793025" y="283020"/>
                  </a:cubicBezTo>
                  <a:cubicBezTo>
                    <a:pt x="791383" y="283020"/>
                    <a:pt x="789813" y="282805"/>
                    <a:pt x="788242" y="282520"/>
                  </a:cubicBezTo>
                  <a:cubicBezTo>
                    <a:pt x="777321" y="280307"/>
                    <a:pt x="769184" y="270671"/>
                    <a:pt x="769184" y="259179"/>
                  </a:cubicBezTo>
                  <a:cubicBezTo>
                    <a:pt x="769184" y="247687"/>
                    <a:pt x="777393" y="238050"/>
                    <a:pt x="788242" y="235838"/>
                  </a:cubicBezTo>
                  <a:cubicBezTo>
                    <a:pt x="789741" y="235481"/>
                    <a:pt x="791383" y="235338"/>
                    <a:pt x="793025" y="235338"/>
                  </a:cubicBezTo>
                  <a:close/>
                  <a:moveTo>
                    <a:pt x="871470" y="232768"/>
                  </a:moveTo>
                  <a:cubicBezTo>
                    <a:pt x="886032" y="232768"/>
                    <a:pt x="897881" y="244617"/>
                    <a:pt x="897881" y="259178"/>
                  </a:cubicBezTo>
                  <a:cubicBezTo>
                    <a:pt x="897881" y="273740"/>
                    <a:pt x="886032" y="285589"/>
                    <a:pt x="871470" y="285589"/>
                  </a:cubicBezTo>
                  <a:cubicBezTo>
                    <a:pt x="856909" y="285589"/>
                    <a:pt x="845060" y="273740"/>
                    <a:pt x="845060" y="259178"/>
                  </a:cubicBezTo>
                  <a:cubicBezTo>
                    <a:pt x="845060" y="244617"/>
                    <a:pt x="856909" y="232768"/>
                    <a:pt x="871470" y="232768"/>
                  </a:cubicBezTo>
                  <a:close/>
                  <a:moveTo>
                    <a:pt x="126198" y="209927"/>
                  </a:moveTo>
                  <a:cubicBezTo>
                    <a:pt x="131694" y="209927"/>
                    <a:pt x="136191" y="214424"/>
                    <a:pt x="136191" y="219920"/>
                  </a:cubicBezTo>
                  <a:cubicBezTo>
                    <a:pt x="136191" y="225416"/>
                    <a:pt x="131694" y="229913"/>
                    <a:pt x="126198" y="229913"/>
                  </a:cubicBezTo>
                  <a:cubicBezTo>
                    <a:pt x="120631" y="229913"/>
                    <a:pt x="116205" y="225416"/>
                    <a:pt x="116205" y="219920"/>
                  </a:cubicBezTo>
                  <a:cubicBezTo>
                    <a:pt x="116205" y="214353"/>
                    <a:pt x="120702" y="209927"/>
                    <a:pt x="126198" y="209927"/>
                  </a:cubicBezTo>
                  <a:close/>
                  <a:moveTo>
                    <a:pt x="204644" y="208856"/>
                  </a:moveTo>
                  <a:cubicBezTo>
                    <a:pt x="210782" y="208856"/>
                    <a:pt x="215708" y="213853"/>
                    <a:pt x="215708" y="219920"/>
                  </a:cubicBezTo>
                  <a:cubicBezTo>
                    <a:pt x="215708" y="226058"/>
                    <a:pt x="210782" y="230984"/>
                    <a:pt x="204644" y="230984"/>
                  </a:cubicBezTo>
                  <a:cubicBezTo>
                    <a:pt x="198505" y="230984"/>
                    <a:pt x="193580" y="225987"/>
                    <a:pt x="193580" y="219920"/>
                  </a:cubicBezTo>
                  <a:cubicBezTo>
                    <a:pt x="193580" y="213781"/>
                    <a:pt x="198577" y="208856"/>
                    <a:pt x="204644" y="208856"/>
                  </a:cubicBezTo>
                  <a:close/>
                  <a:moveTo>
                    <a:pt x="361536" y="206358"/>
                  </a:moveTo>
                  <a:cubicBezTo>
                    <a:pt x="369031" y="206358"/>
                    <a:pt x="375098" y="212425"/>
                    <a:pt x="375098" y="219920"/>
                  </a:cubicBezTo>
                  <a:cubicBezTo>
                    <a:pt x="375098" y="227415"/>
                    <a:pt x="369031" y="233482"/>
                    <a:pt x="361536" y="233482"/>
                  </a:cubicBezTo>
                  <a:cubicBezTo>
                    <a:pt x="354041" y="233482"/>
                    <a:pt x="347974" y="227415"/>
                    <a:pt x="347974" y="219920"/>
                  </a:cubicBezTo>
                  <a:cubicBezTo>
                    <a:pt x="347974" y="212425"/>
                    <a:pt x="354041" y="206358"/>
                    <a:pt x="361536" y="206358"/>
                  </a:cubicBezTo>
                  <a:close/>
                  <a:moveTo>
                    <a:pt x="440054" y="204930"/>
                  </a:moveTo>
                  <a:cubicBezTo>
                    <a:pt x="448334" y="204930"/>
                    <a:pt x="455043" y="211640"/>
                    <a:pt x="455043" y="219920"/>
                  </a:cubicBezTo>
                  <a:cubicBezTo>
                    <a:pt x="455043" y="228200"/>
                    <a:pt x="448262" y="234981"/>
                    <a:pt x="440054" y="234909"/>
                  </a:cubicBezTo>
                  <a:cubicBezTo>
                    <a:pt x="431774" y="234909"/>
                    <a:pt x="425064" y="228200"/>
                    <a:pt x="425064" y="219920"/>
                  </a:cubicBezTo>
                  <a:cubicBezTo>
                    <a:pt x="425064" y="211640"/>
                    <a:pt x="431774" y="204930"/>
                    <a:pt x="440054" y="204930"/>
                  </a:cubicBezTo>
                  <a:close/>
                  <a:moveTo>
                    <a:pt x="596946" y="201504"/>
                  </a:moveTo>
                  <a:cubicBezTo>
                    <a:pt x="607082" y="201504"/>
                    <a:pt x="615362" y="209713"/>
                    <a:pt x="615362" y="219920"/>
                  </a:cubicBezTo>
                  <a:cubicBezTo>
                    <a:pt x="615362" y="230127"/>
                    <a:pt x="607082" y="238407"/>
                    <a:pt x="596946" y="238336"/>
                  </a:cubicBezTo>
                  <a:cubicBezTo>
                    <a:pt x="586810" y="238336"/>
                    <a:pt x="578530" y="230127"/>
                    <a:pt x="578530" y="219920"/>
                  </a:cubicBezTo>
                  <a:cubicBezTo>
                    <a:pt x="578530" y="209784"/>
                    <a:pt x="586739" y="201504"/>
                    <a:pt x="596946" y="201504"/>
                  </a:cubicBezTo>
                  <a:close/>
                  <a:moveTo>
                    <a:pt x="675321" y="199506"/>
                  </a:moveTo>
                  <a:cubicBezTo>
                    <a:pt x="686598" y="199506"/>
                    <a:pt x="695735" y="208643"/>
                    <a:pt x="695735" y="219921"/>
                  </a:cubicBezTo>
                  <a:cubicBezTo>
                    <a:pt x="695735" y="231199"/>
                    <a:pt x="686598" y="240407"/>
                    <a:pt x="675321" y="240335"/>
                  </a:cubicBezTo>
                  <a:cubicBezTo>
                    <a:pt x="664043" y="240335"/>
                    <a:pt x="654906" y="231199"/>
                    <a:pt x="654906" y="219921"/>
                  </a:cubicBezTo>
                  <a:cubicBezTo>
                    <a:pt x="654906" y="208643"/>
                    <a:pt x="664043" y="199506"/>
                    <a:pt x="675321" y="199506"/>
                  </a:cubicBezTo>
                  <a:close/>
                  <a:moveTo>
                    <a:pt x="832283" y="194866"/>
                  </a:moveTo>
                  <a:cubicBezTo>
                    <a:pt x="846131" y="194866"/>
                    <a:pt x="857337" y="206073"/>
                    <a:pt x="857337" y="219920"/>
                  </a:cubicBezTo>
                  <a:cubicBezTo>
                    <a:pt x="857337" y="233768"/>
                    <a:pt x="846059" y="245046"/>
                    <a:pt x="832283" y="245046"/>
                  </a:cubicBezTo>
                  <a:cubicBezTo>
                    <a:pt x="818436" y="245046"/>
                    <a:pt x="807229" y="233768"/>
                    <a:pt x="807229" y="219920"/>
                  </a:cubicBezTo>
                  <a:cubicBezTo>
                    <a:pt x="807229" y="206073"/>
                    <a:pt x="818436" y="194866"/>
                    <a:pt x="832283" y="194866"/>
                  </a:cubicBezTo>
                  <a:close/>
                  <a:moveTo>
                    <a:pt x="165529" y="170240"/>
                  </a:moveTo>
                  <a:cubicBezTo>
                    <a:pt x="169169" y="170240"/>
                    <a:pt x="172381" y="172096"/>
                    <a:pt x="174237" y="174880"/>
                  </a:cubicBezTo>
                  <a:cubicBezTo>
                    <a:pt x="175379" y="176521"/>
                    <a:pt x="176022" y="178591"/>
                    <a:pt x="176022" y="180733"/>
                  </a:cubicBezTo>
                  <a:cubicBezTo>
                    <a:pt x="176022" y="182160"/>
                    <a:pt x="175665" y="183517"/>
                    <a:pt x="175165" y="184801"/>
                  </a:cubicBezTo>
                  <a:cubicBezTo>
                    <a:pt x="174879" y="185444"/>
                    <a:pt x="174523" y="186015"/>
                    <a:pt x="174166" y="186586"/>
                  </a:cubicBezTo>
                  <a:cubicBezTo>
                    <a:pt x="173737" y="187157"/>
                    <a:pt x="173309" y="187657"/>
                    <a:pt x="173024" y="188299"/>
                  </a:cubicBezTo>
                  <a:cubicBezTo>
                    <a:pt x="171096" y="190226"/>
                    <a:pt x="168527" y="191368"/>
                    <a:pt x="165600" y="191368"/>
                  </a:cubicBezTo>
                  <a:cubicBezTo>
                    <a:pt x="164815" y="191368"/>
                    <a:pt x="164173" y="191297"/>
                    <a:pt x="163459" y="191154"/>
                  </a:cubicBezTo>
                  <a:cubicBezTo>
                    <a:pt x="161460" y="190726"/>
                    <a:pt x="159604" y="189727"/>
                    <a:pt x="158177" y="188299"/>
                  </a:cubicBezTo>
                  <a:cubicBezTo>
                    <a:pt x="157677" y="187799"/>
                    <a:pt x="157249" y="187300"/>
                    <a:pt x="156892" y="186729"/>
                  </a:cubicBezTo>
                  <a:cubicBezTo>
                    <a:pt x="156464" y="186158"/>
                    <a:pt x="156178" y="185587"/>
                    <a:pt x="155893" y="184944"/>
                  </a:cubicBezTo>
                  <a:cubicBezTo>
                    <a:pt x="155607" y="184302"/>
                    <a:pt x="155393" y="183659"/>
                    <a:pt x="155250" y="182946"/>
                  </a:cubicBezTo>
                  <a:cubicBezTo>
                    <a:pt x="155107" y="182232"/>
                    <a:pt x="155036" y="181518"/>
                    <a:pt x="155036" y="180804"/>
                  </a:cubicBezTo>
                  <a:cubicBezTo>
                    <a:pt x="155036" y="180019"/>
                    <a:pt x="155107" y="179377"/>
                    <a:pt x="155250" y="178663"/>
                  </a:cubicBezTo>
                  <a:cubicBezTo>
                    <a:pt x="155536" y="177235"/>
                    <a:pt x="156035" y="176022"/>
                    <a:pt x="156820" y="174880"/>
                  </a:cubicBezTo>
                  <a:cubicBezTo>
                    <a:pt x="157177" y="174309"/>
                    <a:pt x="157606" y="173809"/>
                    <a:pt x="158105" y="173309"/>
                  </a:cubicBezTo>
                  <a:cubicBezTo>
                    <a:pt x="159533" y="171882"/>
                    <a:pt x="161317" y="170882"/>
                    <a:pt x="163387" y="170454"/>
                  </a:cubicBezTo>
                  <a:cubicBezTo>
                    <a:pt x="164101" y="170311"/>
                    <a:pt x="164815" y="170240"/>
                    <a:pt x="165529" y="170240"/>
                  </a:cubicBezTo>
                  <a:close/>
                  <a:moveTo>
                    <a:pt x="243903" y="169098"/>
                  </a:moveTo>
                  <a:cubicBezTo>
                    <a:pt x="250327" y="169098"/>
                    <a:pt x="255538" y="174309"/>
                    <a:pt x="255538" y="180733"/>
                  </a:cubicBezTo>
                  <a:cubicBezTo>
                    <a:pt x="255538" y="182303"/>
                    <a:pt x="255181" y="183874"/>
                    <a:pt x="254610" y="185230"/>
                  </a:cubicBezTo>
                  <a:cubicBezTo>
                    <a:pt x="253967" y="186657"/>
                    <a:pt x="253182" y="187871"/>
                    <a:pt x="252111" y="188942"/>
                  </a:cubicBezTo>
                  <a:cubicBezTo>
                    <a:pt x="250041" y="191083"/>
                    <a:pt x="247115" y="192368"/>
                    <a:pt x="243903" y="192368"/>
                  </a:cubicBezTo>
                  <a:cubicBezTo>
                    <a:pt x="240691" y="192368"/>
                    <a:pt x="237764" y="191012"/>
                    <a:pt x="235694" y="188942"/>
                  </a:cubicBezTo>
                  <a:cubicBezTo>
                    <a:pt x="234624" y="187871"/>
                    <a:pt x="233767" y="186586"/>
                    <a:pt x="233196" y="185230"/>
                  </a:cubicBezTo>
                  <a:cubicBezTo>
                    <a:pt x="232625" y="183874"/>
                    <a:pt x="232268" y="182303"/>
                    <a:pt x="232268" y="180733"/>
                  </a:cubicBezTo>
                  <a:cubicBezTo>
                    <a:pt x="232268" y="174309"/>
                    <a:pt x="237479" y="169098"/>
                    <a:pt x="243903" y="169098"/>
                  </a:cubicBezTo>
                  <a:close/>
                  <a:moveTo>
                    <a:pt x="400795" y="166385"/>
                  </a:moveTo>
                  <a:cubicBezTo>
                    <a:pt x="408718" y="166385"/>
                    <a:pt x="415071" y="172809"/>
                    <a:pt x="415071" y="180661"/>
                  </a:cubicBezTo>
                  <a:cubicBezTo>
                    <a:pt x="415071" y="182660"/>
                    <a:pt x="414642" y="184515"/>
                    <a:pt x="413929" y="186229"/>
                  </a:cubicBezTo>
                  <a:cubicBezTo>
                    <a:pt x="413215" y="187942"/>
                    <a:pt x="412144" y="189512"/>
                    <a:pt x="410859" y="190797"/>
                  </a:cubicBezTo>
                  <a:cubicBezTo>
                    <a:pt x="408290" y="193438"/>
                    <a:pt x="404721" y="195008"/>
                    <a:pt x="400795" y="195008"/>
                  </a:cubicBezTo>
                  <a:cubicBezTo>
                    <a:pt x="396869" y="195008"/>
                    <a:pt x="393300" y="193366"/>
                    <a:pt x="390730" y="190797"/>
                  </a:cubicBezTo>
                  <a:cubicBezTo>
                    <a:pt x="389446" y="189441"/>
                    <a:pt x="388375" y="187942"/>
                    <a:pt x="387661" y="186229"/>
                  </a:cubicBezTo>
                  <a:cubicBezTo>
                    <a:pt x="386947" y="184515"/>
                    <a:pt x="386519" y="182660"/>
                    <a:pt x="386519" y="180661"/>
                  </a:cubicBezTo>
                  <a:cubicBezTo>
                    <a:pt x="386519" y="172738"/>
                    <a:pt x="392943" y="166385"/>
                    <a:pt x="400795" y="166385"/>
                  </a:cubicBezTo>
                  <a:close/>
                  <a:moveTo>
                    <a:pt x="479098" y="164815"/>
                  </a:moveTo>
                  <a:cubicBezTo>
                    <a:pt x="484594" y="164815"/>
                    <a:pt x="489376" y="167599"/>
                    <a:pt x="492232" y="171810"/>
                  </a:cubicBezTo>
                  <a:cubicBezTo>
                    <a:pt x="493945" y="174380"/>
                    <a:pt x="494944" y="177378"/>
                    <a:pt x="494944" y="180661"/>
                  </a:cubicBezTo>
                  <a:cubicBezTo>
                    <a:pt x="494944" y="182803"/>
                    <a:pt x="494516" y="184873"/>
                    <a:pt x="493731" y="186800"/>
                  </a:cubicBezTo>
                  <a:cubicBezTo>
                    <a:pt x="493374" y="187799"/>
                    <a:pt x="492874" y="188656"/>
                    <a:pt x="492303" y="189512"/>
                  </a:cubicBezTo>
                  <a:cubicBezTo>
                    <a:pt x="491732" y="190369"/>
                    <a:pt x="491090" y="191154"/>
                    <a:pt x="490304" y="191939"/>
                  </a:cubicBezTo>
                  <a:cubicBezTo>
                    <a:pt x="487449" y="194794"/>
                    <a:pt x="483452" y="196579"/>
                    <a:pt x="479098" y="196579"/>
                  </a:cubicBezTo>
                  <a:cubicBezTo>
                    <a:pt x="477956" y="196579"/>
                    <a:pt x="476885" y="196436"/>
                    <a:pt x="475886" y="196222"/>
                  </a:cubicBezTo>
                  <a:cubicBezTo>
                    <a:pt x="472816" y="195651"/>
                    <a:pt x="470033" y="194081"/>
                    <a:pt x="467891" y="191939"/>
                  </a:cubicBezTo>
                  <a:cubicBezTo>
                    <a:pt x="467177" y="191225"/>
                    <a:pt x="466535" y="190440"/>
                    <a:pt x="465964" y="189584"/>
                  </a:cubicBezTo>
                  <a:cubicBezTo>
                    <a:pt x="465393" y="188727"/>
                    <a:pt x="464965" y="187799"/>
                    <a:pt x="464536" y="186871"/>
                  </a:cubicBezTo>
                  <a:cubicBezTo>
                    <a:pt x="464108" y="185872"/>
                    <a:pt x="463823" y="184873"/>
                    <a:pt x="463608" y="183873"/>
                  </a:cubicBezTo>
                  <a:cubicBezTo>
                    <a:pt x="463466" y="182803"/>
                    <a:pt x="463323" y="181732"/>
                    <a:pt x="463323" y="180661"/>
                  </a:cubicBezTo>
                  <a:cubicBezTo>
                    <a:pt x="463323" y="179519"/>
                    <a:pt x="463394" y="178449"/>
                    <a:pt x="463608" y="177449"/>
                  </a:cubicBezTo>
                  <a:cubicBezTo>
                    <a:pt x="464037" y="175379"/>
                    <a:pt x="464822" y="173523"/>
                    <a:pt x="465964" y="171810"/>
                  </a:cubicBezTo>
                  <a:cubicBezTo>
                    <a:pt x="466535" y="170954"/>
                    <a:pt x="467177" y="170168"/>
                    <a:pt x="467891" y="169455"/>
                  </a:cubicBezTo>
                  <a:cubicBezTo>
                    <a:pt x="470033" y="167313"/>
                    <a:pt x="472816" y="165814"/>
                    <a:pt x="475886" y="165172"/>
                  </a:cubicBezTo>
                  <a:cubicBezTo>
                    <a:pt x="476956" y="164958"/>
                    <a:pt x="478027" y="164815"/>
                    <a:pt x="479098" y="164815"/>
                  </a:cubicBezTo>
                  <a:close/>
                  <a:moveTo>
                    <a:pt x="636061" y="161317"/>
                  </a:moveTo>
                  <a:cubicBezTo>
                    <a:pt x="642771" y="161317"/>
                    <a:pt x="648695" y="164743"/>
                    <a:pt x="652193" y="169883"/>
                  </a:cubicBezTo>
                  <a:cubicBezTo>
                    <a:pt x="654263" y="172952"/>
                    <a:pt x="655476" y="176735"/>
                    <a:pt x="655476" y="180732"/>
                  </a:cubicBezTo>
                  <a:cubicBezTo>
                    <a:pt x="655476" y="183445"/>
                    <a:pt x="654977" y="185943"/>
                    <a:pt x="653977" y="188298"/>
                  </a:cubicBezTo>
                  <a:cubicBezTo>
                    <a:pt x="653478" y="189441"/>
                    <a:pt x="652907" y="190583"/>
                    <a:pt x="652193" y="191582"/>
                  </a:cubicBezTo>
                  <a:cubicBezTo>
                    <a:pt x="651479" y="192581"/>
                    <a:pt x="650694" y="193581"/>
                    <a:pt x="649766" y="194437"/>
                  </a:cubicBezTo>
                  <a:cubicBezTo>
                    <a:pt x="646268" y="198006"/>
                    <a:pt x="641415" y="200148"/>
                    <a:pt x="636061" y="200148"/>
                  </a:cubicBezTo>
                  <a:cubicBezTo>
                    <a:pt x="634705" y="200148"/>
                    <a:pt x="633420" y="200005"/>
                    <a:pt x="632135" y="199719"/>
                  </a:cubicBezTo>
                  <a:cubicBezTo>
                    <a:pt x="628352" y="198934"/>
                    <a:pt x="624997" y="197078"/>
                    <a:pt x="622356" y="194437"/>
                  </a:cubicBezTo>
                  <a:cubicBezTo>
                    <a:pt x="621500" y="193581"/>
                    <a:pt x="620715" y="192581"/>
                    <a:pt x="620001" y="191582"/>
                  </a:cubicBezTo>
                  <a:cubicBezTo>
                    <a:pt x="619287" y="190583"/>
                    <a:pt x="618716" y="189441"/>
                    <a:pt x="618216" y="188298"/>
                  </a:cubicBezTo>
                  <a:cubicBezTo>
                    <a:pt x="617717" y="187156"/>
                    <a:pt x="617360" y="185943"/>
                    <a:pt x="617074" y="184658"/>
                  </a:cubicBezTo>
                  <a:cubicBezTo>
                    <a:pt x="616789" y="183373"/>
                    <a:pt x="616646" y="182088"/>
                    <a:pt x="616646" y="180732"/>
                  </a:cubicBezTo>
                  <a:cubicBezTo>
                    <a:pt x="616646" y="179376"/>
                    <a:pt x="616789" y="178091"/>
                    <a:pt x="617074" y="176806"/>
                  </a:cubicBezTo>
                  <a:cubicBezTo>
                    <a:pt x="617574" y="174308"/>
                    <a:pt x="618573" y="171953"/>
                    <a:pt x="620001" y="169883"/>
                  </a:cubicBezTo>
                  <a:cubicBezTo>
                    <a:pt x="620715" y="168883"/>
                    <a:pt x="621500" y="167884"/>
                    <a:pt x="622356" y="167027"/>
                  </a:cubicBezTo>
                  <a:cubicBezTo>
                    <a:pt x="624926" y="164386"/>
                    <a:pt x="628352" y="162530"/>
                    <a:pt x="632135" y="161745"/>
                  </a:cubicBezTo>
                  <a:cubicBezTo>
                    <a:pt x="633420" y="161460"/>
                    <a:pt x="634705" y="161317"/>
                    <a:pt x="636061" y="161317"/>
                  </a:cubicBezTo>
                  <a:close/>
                  <a:moveTo>
                    <a:pt x="714579" y="159247"/>
                  </a:moveTo>
                  <a:cubicBezTo>
                    <a:pt x="726428" y="159247"/>
                    <a:pt x="736064" y="168883"/>
                    <a:pt x="736064" y="180732"/>
                  </a:cubicBezTo>
                  <a:cubicBezTo>
                    <a:pt x="736064" y="183659"/>
                    <a:pt x="735422" y="186514"/>
                    <a:pt x="734351" y="189084"/>
                  </a:cubicBezTo>
                  <a:cubicBezTo>
                    <a:pt x="733281" y="191653"/>
                    <a:pt x="731710" y="193937"/>
                    <a:pt x="729854" y="195936"/>
                  </a:cubicBezTo>
                  <a:cubicBezTo>
                    <a:pt x="726000" y="199791"/>
                    <a:pt x="720575" y="202218"/>
                    <a:pt x="714651" y="202218"/>
                  </a:cubicBezTo>
                  <a:cubicBezTo>
                    <a:pt x="708726" y="202218"/>
                    <a:pt x="703373" y="199862"/>
                    <a:pt x="699447" y="195936"/>
                  </a:cubicBezTo>
                  <a:cubicBezTo>
                    <a:pt x="697448" y="194009"/>
                    <a:pt x="695878" y="191653"/>
                    <a:pt x="694807" y="189084"/>
                  </a:cubicBezTo>
                  <a:cubicBezTo>
                    <a:pt x="693665" y="186514"/>
                    <a:pt x="693094" y="183730"/>
                    <a:pt x="693094" y="180732"/>
                  </a:cubicBezTo>
                  <a:cubicBezTo>
                    <a:pt x="693094" y="168883"/>
                    <a:pt x="702730" y="159247"/>
                    <a:pt x="714579" y="159247"/>
                  </a:cubicBezTo>
                  <a:close/>
                  <a:moveTo>
                    <a:pt x="871470" y="154322"/>
                  </a:moveTo>
                  <a:cubicBezTo>
                    <a:pt x="886032" y="154322"/>
                    <a:pt x="897881" y="166171"/>
                    <a:pt x="897881" y="180732"/>
                  </a:cubicBezTo>
                  <a:cubicBezTo>
                    <a:pt x="897881" y="184373"/>
                    <a:pt x="897167" y="187870"/>
                    <a:pt x="895811" y="191011"/>
                  </a:cubicBezTo>
                  <a:cubicBezTo>
                    <a:pt x="894455" y="194152"/>
                    <a:pt x="892527" y="197007"/>
                    <a:pt x="890172" y="199434"/>
                  </a:cubicBezTo>
                  <a:cubicBezTo>
                    <a:pt x="885389" y="204216"/>
                    <a:pt x="878751" y="207143"/>
                    <a:pt x="871470" y="207143"/>
                  </a:cubicBezTo>
                  <a:cubicBezTo>
                    <a:pt x="864118" y="207143"/>
                    <a:pt x="857551" y="204216"/>
                    <a:pt x="852769" y="199434"/>
                  </a:cubicBezTo>
                  <a:cubicBezTo>
                    <a:pt x="850413" y="197007"/>
                    <a:pt x="848486" y="194152"/>
                    <a:pt x="847130" y="191011"/>
                  </a:cubicBezTo>
                  <a:cubicBezTo>
                    <a:pt x="845774" y="187870"/>
                    <a:pt x="845060" y="184373"/>
                    <a:pt x="845060" y="180732"/>
                  </a:cubicBezTo>
                  <a:cubicBezTo>
                    <a:pt x="845060" y="166171"/>
                    <a:pt x="856909" y="154322"/>
                    <a:pt x="871470" y="154322"/>
                  </a:cubicBezTo>
                  <a:close/>
                  <a:moveTo>
                    <a:pt x="126198" y="131481"/>
                  </a:moveTo>
                  <a:cubicBezTo>
                    <a:pt x="131694" y="131481"/>
                    <a:pt x="136191" y="135978"/>
                    <a:pt x="136191" y="141474"/>
                  </a:cubicBezTo>
                  <a:cubicBezTo>
                    <a:pt x="136191" y="146970"/>
                    <a:pt x="131694" y="151467"/>
                    <a:pt x="126198" y="151467"/>
                  </a:cubicBezTo>
                  <a:cubicBezTo>
                    <a:pt x="120631" y="151467"/>
                    <a:pt x="116205" y="146970"/>
                    <a:pt x="116205" y="141474"/>
                  </a:cubicBezTo>
                  <a:cubicBezTo>
                    <a:pt x="116205" y="135907"/>
                    <a:pt x="120702" y="131481"/>
                    <a:pt x="126198" y="131481"/>
                  </a:cubicBezTo>
                  <a:close/>
                  <a:moveTo>
                    <a:pt x="204644" y="130410"/>
                  </a:moveTo>
                  <a:cubicBezTo>
                    <a:pt x="210782" y="130410"/>
                    <a:pt x="215708" y="135407"/>
                    <a:pt x="215708" y="141474"/>
                  </a:cubicBezTo>
                  <a:cubicBezTo>
                    <a:pt x="215708" y="147612"/>
                    <a:pt x="210782" y="152538"/>
                    <a:pt x="204644" y="152538"/>
                  </a:cubicBezTo>
                  <a:cubicBezTo>
                    <a:pt x="198505" y="152538"/>
                    <a:pt x="193580" y="147541"/>
                    <a:pt x="193580" y="141474"/>
                  </a:cubicBezTo>
                  <a:cubicBezTo>
                    <a:pt x="193580" y="135335"/>
                    <a:pt x="198577" y="130410"/>
                    <a:pt x="204644" y="130410"/>
                  </a:cubicBezTo>
                  <a:close/>
                  <a:moveTo>
                    <a:pt x="361536" y="127912"/>
                  </a:moveTo>
                  <a:cubicBezTo>
                    <a:pt x="369031" y="127912"/>
                    <a:pt x="375098" y="133979"/>
                    <a:pt x="375098" y="141474"/>
                  </a:cubicBezTo>
                  <a:cubicBezTo>
                    <a:pt x="375098" y="148969"/>
                    <a:pt x="369031" y="155036"/>
                    <a:pt x="361536" y="155036"/>
                  </a:cubicBezTo>
                  <a:cubicBezTo>
                    <a:pt x="354041" y="155036"/>
                    <a:pt x="347974" y="148969"/>
                    <a:pt x="347974" y="141474"/>
                  </a:cubicBezTo>
                  <a:cubicBezTo>
                    <a:pt x="347974" y="133979"/>
                    <a:pt x="354041" y="127912"/>
                    <a:pt x="361536" y="127912"/>
                  </a:cubicBezTo>
                  <a:close/>
                  <a:moveTo>
                    <a:pt x="440054" y="126484"/>
                  </a:moveTo>
                  <a:cubicBezTo>
                    <a:pt x="448334" y="126484"/>
                    <a:pt x="455043" y="133194"/>
                    <a:pt x="455043" y="141474"/>
                  </a:cubicBezTo>
                  <a:cubicBezTo>
                    <a:pt x="455043" y="149754"/>
                    <a:pt x="448262" y="156535"/>
                    <a:pt x="440054" y="156463"/>
                  </a:cubicBezTo>
                  <a:cubicBezTo>
                    <a:pt x="431774" y="156463"/>
                    <a:pt x="425064" y="149754"/>
                    <a:pt x="425064" y="141474"/>
                  </a:cubicBezTo>
                  <a:cubicBezTo>
                    <a:pt x="425064" y="133194"/>
                    <a:pt x="431774" y="126484"/>
                    <a:pt x="440054" y="126484"/>
                  </a:cubicBezTo>
                  <a:close/>
                  <a:moveTo>
                    <a:pt x="596946" y="123058"/>
                  </a:moveTo>
                  <a:cubicBezTo>
                    <a:pt x="607082" y="123058"/>
                    <a:pt x="615362" y="131267"/>
                    <a:pt x="615362" y="141474"/>
                  </a:cubicBezTo>
                  <a:cubicBezTo>
                    <a:pt x="615362" y="151681"/>
                    <a:pt x="607082" y="159890"/>
                    <a:pt x="596946" y="159890"/>
                  </a:cubicBezTo>
                  <a:cubicBezTo>
                    <a:pt x="586810" y="159890"/>
                    <a:pt x="578530" y="151681"/>
                    <a:pt x="578530" y="141474"/>
                  </a:cubicBezTo>
                  <a:cubicBezTo>
                    <a:pt x="578530" y="131338"/>
                    <a:pt x="586739" y="123058"/>
                    <a:pt x="596946" y="123058"/>
                  </a:cubicBezTo>
                  <a:close/>
                  <a:moveTo>
                    <a:pt x="675321" y="121059"/>
                  </a:moveTo>
                  <a:cubicBezTo>
                    <a:pt x="686598" y="121059"/>
                    <a:pt x="695735" y="130196"/>
                    <a:pt x="695735" y="141474"/>
                  </a:cubicBezTo>
                  <a:cubicBezTo>
                    <a:pt x="695735" y="152752"/>
                    <a:pt x="686598" y="161888"/>
                    <a:pt x="675321" y="161888"/>
                  </a:cubicBezTo>
                  <a:cubicBezTo>
                    <a:pt x="664043" y="161888"/>
                    <a:pt x="654906" y="152752"/>
                    <a:pt x="654906" y="141474"/>
                  </a:cubicBezTo>
                  <a:cubicBezTo>
                    <a:pt x="654906" y="130196"/>
                    <a:pt x="664043" y="121059"/>
                    <a:pt x="675321" y="121059"/>
                  </a:cubicBezTo>
                  <a:close/>
                  <a:moveTo>
                    <a:pt x="832283" y="116348"/>
                  </a:moveTo>
                  <a:cubicBezTo>
                    <a:pt x="846131" y="116348"/>
                    <a:pt x="857337" y="127626"/>
                    <a:pt x="857337" y="141474"/>
                  </a:cubicBezTo>
                  <a:cubicBezTo>
                    <a:pt x="857337" y="155321"/>
                    <a:pt x="846059" y="166599"/>
                    <a:pt x="832283" y="166528"/>
                  </a:cubicBezTo>
                  <a:cubicBezTo>
                    <a:pt x="818436" y="166528"/>
                    <a:pt x="807229" y="155321"/>
                    <a:pt x="807229" y="141474"/>
                  </a:cubicBezTo>
                  <a:cubicBezTo>
                    <a:pt x="807229" y="127555"/>
                    <a:pt x="818436" y="116348"/>
                    <a:pt x="832283" y="116348"/>
                  </a:cubicBezTo>
                  <a:close/>
                  <a:moveTo>
                    <a:pt x="910730" y="113636"/>
                  </a:moveTo>
                  <a:cubicBezTo>
                    <a:pt x="926076" y="113636"/>
                    <a:pt x="938496" y="126127"/>
                    <a:pt x="938496" y="141474"/>
                  </a:cubicBezTo>
                  <a:lnTo>
                    <a:pt x="930397" y="161004"/>
                  </a:lnTo>
                  <a:lnTo>
                    <a:pt x="949989" y="152895"/>
                  </a:lnTo>
                  <a:cubicBezTo>
                    <a:pt x="965335" y="152895"/>
                    <a:pt x="977755" y="165315"/>
                    <a:pt x="977755" y="180662"/>
                  </a:cubicBezTo>
                  <a:cubicBezTo>
                    <a:pt x="977755" y="184516"/>
                    <a:pt x="976970" y="188157"/>
                    <a:pt x="975542" y="191511"/>
                  </a:cubicBezTo>
                  <a:cubicBezTo>
                    <a:pt x="974115" y="194866"/>
                    <a:pt x="972045" y="197864"/>
                    <a:pt x="969618" y="200362"/>
                  </a:cubicBezTo>
                  <a:cubicBezTo>
                    <a:pt x="964621" y="205359"/>
                    <a:pt x="957698" y="208500"/>
                    <a:pt x="949989" y="208500"/>
                  </a:cubicBezTo>
                  <a:lnTo>
                    <a:pt x="930410" y="200383"/>
                  </a:lnTo>
                  <a:lnTo>
                    <a:pt x="938496" y="219920"/>
                  </a:lnTo>
                  <a:cubicBezTo>
                    <a:pt x="938496" y="235266"/>
                    <a:pt x="926005" y="247758"/>
                    <a:pt x="910730" y="247758"/>
                  </a:cubicBezTo>
                  <a:cubicBezTo>
                    <a:pt x="895383" y="247758"/>
                    <a:pt x="882963" y="235266"/>
                    <a:pt x="882963" y="219920"/>
                  </a:cubicBezTo>
                  <a:cubicBezTo>
                    <a:pt x="882963" y="204573"/>
                    <a:pt x="895383" y="192153"/>
                    <a:pt x="910730" y="192153"/>
                  </a:cubicBezTo>
                  <a:lnTo>
                    <a:pt x="930281" y="200246"/>
                  </a:lnTo>
                  <a:lnTo>
                    <a:pt x="924435" y="191511"/>
                  </a:lnTo>
                  <a:cubicBezTo>
                    <a:pt x="923007" y="188157"/>
                    <a:pt x="922222" y="184516"/>
                    <a:pt x="922222" y="180662"/>
                  </a:cubicBezTo>
                  <a:lnTo>
                    <a:pt x="930295" y="161159"/>
                  </a:lnTo>
                  <a:lnTo>
                    <a:pt x="910730" y="169241"/>
                  </a:lnTo>
                  <a:cubicBezTo>
                    <a:pt x="895383" y="169241"/>
                    <a:pt x="882963" y="156821"/>
                    <a:pt x="882963" y="141474"/>
                  </a:cubicBezTo>
                  <a:cubicBezTo>
                    <a:pt x="882963" y="126056"/>
                    <a:pt x="895383" y="113636"/>
                    <a:pt x="910730" y="113636"/>
                  </a:cubicBezTo>
                  <a:close/>
                  <a:moveTo>
                    <a:pt x="86939" y="92793"/>
                  </a:moveTo>
                  <a:cubicBezTo>
                    <a:pt x="92222" y="92793"/>
                    <a:pt x="96433" y="97076"/>
                    <a:pt x="96433" y="102286"/>
                  </a:cubicBezTo>
                  <a:cubicBezTo>
                    <a:pt x="96433" y="107497"/>
                    <a:pt x="92222" y="111709"/>
                    <a:pt x="86939" y="111780"/>
                  </a:cubicBezTo>
                  <a:cubicBezTo>
                    <a:pt x="81657" y="111780"/>
                    <a:pt x="77446" y="107497"/>
                    <a:pt x="77446" y="102286"/>
                  </a:cubicBezTo>
                  <a:cubicBezTo>
                    <a:pt x="77446" y="97004"/>
                    <a:pt x="81729" y="92793"/>
                    <a:pt x="86939" y="92793"/>
                  </a:cubicBezTo>
                  <a:close/>
                  <a:moveTo>
                    <a:pt x="165457" y="91794"/>
                  </a:moveTo>
                  <a:cubicBezTo>
                    <a:pt x="169097" y="91794"/>
                    <a:pt x="172309" y="93650"/>
                    <a:pt x="174165" y="96434"/>
                  </a:cubicBezTo>
                  <a:cubicBezTo>
                    <a:pt x="175307" y="98075"/>
                    <a:pt x="175950" y="100145"/>
                    <a:pt x="175950" y="102287"/>
                  </a:cubicBezTo>
                  <a:cubicBezTo>
                    <a:pt x="175950" y="104428"/>
                    <a:pt x="175307" y="106498"/>
                    <a:pt x="174165" y="108140"/>
                  </a:cubicBezTo>
                  <a:cubicBezTo>
                    <a:pt x="172238" y="110924"/>
                    <a:pt x="169026" y="112780"/>
                    <a:pt x="165457" y="112922"/>
                  </a:cubicBezTo>
                  <a:cubicBezTo>
                    <a:pt x="164672" y="112922"/>
                    <a:pt x="164029" y="112851"/>
                    <a:pt x="163315" y="112708"/>
                  </a:cubicBezTo>
                  <a:cubicBezTo>
                    <a:pt x="161317" y="112280"/>
                    <a:pt x="159461" y="111281"/>
                    <a:pt x="158033" y="109853"/>
                  </a:cubicBezTo>
                  <a:cubicBezTo>
                    <a:pt x="157534" y="109353"/>
                    <a:pt x="157105" y="108854"/>
                    <a:pt x="156748" y="108283"/>
                  </a:cubicBezTo>
                  <a:cubicBezTo>
                    <a:pt x="156035" y="107141"/>
                    <a:pt x="155464" y="105856"/>
                    <a:pt x="155178" y="104500"/>
                  </a:cubicBezTo>
                  <a:cubicBezTo>
                    <a:pt x="155035" y="103786"/>
                    <a:pt x="154964" y="103072"/>
                    <a:pt x="154964" y="102358"/>
                  </a:cubicBezTo>
                  <a:cubicBezTo>
                    <a:pt x="154964" y="101573"/>
                    <a:pt x="155035" y="100931"/>
                    <a:pt x="155178" y="100217"/>
                  </a:cubicBezTo>
                  <a:cubicBezTo>
                    <a:pt x="155464" y="98789"/>
                    <a:pt x="155963" y="97576"/>
                    <a:pt x="156748" y="96434"/>
                  </a:cubicBezTo>
                  <a:cubicBezTo>
                    <a:pt x="157105" y="95863"/>
                    <a:pt x="157534" y="95363"/>
                    <a:pt x="158033" y="94863"/>
                  </a:cubicBezTo>
                  <a:cubicBezTo>
                    <a:pt x="159461" y="93436"/>
                    <a:pt x="161245" y="92436"/>
                    <a:pt x="163315" y="92008"/>
                  </a:cubicBezTo>
                  <a:cubicBezTo>
                    <a:pt x="164029" y="91865"/>
                    <a:pt x="164743" y="91794"/>
                    <a:pt x="165457" y="91794"/>
                  </a:cubicBezTo>
                  <a:close/>
                  <a:moveTo>
                    <a:pt x="322349" y="89367"/>
                  </a:moveTo>
                  <a:cubicBezTo>
                    <a:pt x="324990" y="89367"/>
                    <a:pt x="327489" y="90224"/>
                    <a:pt x="329559" y="91580"/>
                  </a:cubicBezTo>
                  <a:cubicBezTo>
                    <a:pt x="332913" y="93935"/>
                    <a:pt x="335198" y="97861"/>
                    <a:pt x="335198" y="102287"/>
                  </a:cubicBezTo>
                  <a:cubicBezTo>
                    <a:pt x="335198" y="106712"/>
                    <a:pt x="332985" y="110638"/>
                    <a:pt x="329559" y="112994"/>
                  </a:cubicBezTo>
                  <a:cubicBezTo>
                    <a:pt x="327489" y="114421"/>
                    <a:pt x="324990" y="115206"/>
                    <a:pt x="322349" y="115206"/>
                  </a:cubicBezTo>
                  <a:cubicBezTo>
                    <a:pt x="321493" y="115206"/>
                    <a:pt x="320636" y="115064"/>
                    <a:pt x="319780" y="114921"/>
                  </a:cubicBezTo>
                  <a:cubicBezTo>
                    <a:pt x="313927" y="113707"/>
                    <a:pt x="309501" y="108497"/>
                    <a:pt x="309501" y="102287"/>
                  </a:cubicBezTo>
                  <a:cubicBezTo>
                    <a:pt x="309501" y="96077"/>
                    <a:pt x="313927" y="90866"/>
                    <a:pt x="319780" y="89653"/>
                  </a:cubicBezTo>
                  <a:cubicBezTo>
                    <a:pt x="320565" y="89438"/>
                    <a:pt x="321493" y="89367"/>
                    <a:pt x="322349" y="89367"/>
                  </a:cubicBezTo>
                  <a:close/>
                  <a:moveTo>
                    <a:pt x="400795" y="88011"/>
                  </a:moveTo>
                  <a:cubicBezTo>
                    <a:pt x="408718" y="88011"/>
                    <a:pt x="415071" y="94435"/>
                    <a:pt x="415071" y="102287"/>
                  </a:cubicBezTo>
                  <a:cubicBezTo>
                    <a:pt x="415071" y="110139"/>
                    <a:pt x="408647" y="116563"/>
                    <a:pt x="400795" y="116563"/>
                  </a:cubicBezTo>
                  <a:cubicBezTo>
                    <a:pt x="392943" y="116563"/>
                    <a:pt x="386519" y="110139"/>
                    <a:pt x="386519" y="102287"/>
                  </a:cubicBezTo>
                  <a:cubicBezTo>
                    <a:pt x="386519" y="94364"/>
                    <a:pt x="392943" y="88011"/>
                    <a:pt x="400795" y="88011"/>
                  </a:cubicBezTo>
                  <a:close/>
                  <a:moveTo>
                    <a:pt x="557687" y="84798"/>
                  </a:moveTo>
                  <a:cubicBezTo>
                    <a:pt x="567323" y="84798"/>
                    <a:pt x="575175" y="92650"/>
                    <a:pt x="575175" y="102286"/>
                  </a:cubicBezTo>
                  <a:cubicBezTo>
                    <a:pt x="575175" y="111922"/>
                    <a:pt x="567323" y="119774"/>
                    <a:pt x="557687" y="119774"/>
                  </a:cubicBezTo>
                  <a:cubicBezTo>
                    <a:pt x="548051" y="119774"/>
                    <a:pt x="540199" y="111922"/>
                    <a:pt x="540199" y="102286"/>
                  </a:cubicBezTo>
                  <a:cubicBezTo>
                    <a:pt x="540199" y="92650"/>
                    <a:pt x="548051" y="84798"/>
                    <a:pt x="557687" y="84798"/>
                  </a:cubicBezTo>
                  <a:close/>
                  <a:moveTo>
                    <a:pt x="636061" y="82871"/>
                  </a:moveTo>
                  <a:cubicBezTo>
                    <a:pt x="642771" y="82871"/>
                    <a:pt x="648695" y="86297"/>
                    <a:pt x="652193" y="91437"/>
                  </a:cubicBezTo>
                  <a:cubicBezTo>
                    <a:pt x="654263" y="94506"/>
                    <a:pt x="655476" y="98289"/>
                    <a:pt x="655476" y="102286"/>
                  </a:cubicBezTo>
                  <a:cubicBezTo>
                    <a:pt x="655476" y="106284"/>
                    <a:pt x="654263" y="110067"/>
                    <a:pt x="652193" y="113136"/>
                  </a:cubicBezTo>
                  <a:cubicBezTo>
                    <a:pt x="648695" y="118275"/>
                    <a:pt x="642842" y="121702"/>
                    <a:pt x="636061" y="121702"/>
                  </a:cubicBezTo>
                  <a:cubicBezTo>
                    <a:pt x="634705" y="121702"/>
                    <a:pt x="633420" y="121559"/>
                    <a:pt x="632135" y="121273"/>
                  </a:cubicBezTo>
                  <a:cubicBezTo>
                    <a:pt x="628352" y="120488"/>
                    <a:pt x="624997" y="118632"/>
                    <a:pt x="622356" y="115991"/>
                  </a:cubicBezTo>
                  <a:cubicBezTo>
                    <a:pt x="621500" y="115135"/>
                    <a:pt x="620715" y="114135"/>
                    <a:pt x="620001" y="113136"/>
                  </a:cubicBezTo>
                  <a:cubicBezTo>
                    <a:pt x="618573" y="111066"/>
                    <a:pt x="617574" y="108710"/>
                    <a:pt x="617074" y="106212"/>
                  </a:cubicBezTo>
                  <a:cubicBezTo>
                    <a:pt x="616789" y="104927"/>
                    <a:pt x="616646" y="103642"/>
                    <a:pt x="616646" y="102286"/>
                  </a:cubicBezTo>
                  <a:cubicBezTo>
                    <a:pt x="616646" y="100930"/>
                    <a:pt x="616789" y="99645"/>
                    <a:pt x="617074" y="98360"/>
                  </a:cubicBezTo>
                  <a:cubicBezTo>
                    <a:pt x="617574" y="95862"/>
                    <a:pt x="618573" y="93507"/>
                    <a:pt x="620001" y="91437"/>
                  </a:cubicBezTo>
                  <a:cubicBezTo>
                    <a:pt x="620715" y="90437"/>
                    <a:pt x="621500" y="89438"/>
                    <a:pt x="622356" y="88581"/>
                  </a:cubicBezTo>
                  <a:cubicBezTo>
                    <a:pt x="624926" y="85940"/>
                    <a:pt x="628352" y="84084"/>
                    <a:pt x="632135" y="83299"/>
                  </a:cubicBezTo>
                  <a:cubicBezTo>
                    <a:pt x="633420" y="83014"/>
                    <a:pt x="634705" y="82871"/>
                    <a:pt x="636061" y="82871"/>
                  </a:cubicBezTo>
                  <a:close/>
                  <a:moveTo>
                    <a:pt x="793025" y="78446"/>
                  </a:moveTo>
                  <a:cubicBezTo>
                    <a:pt x="797950" y="78446"/>
                    <a:pt x="802590" y="79945"/>
                    <a:pt x="806373" y="82515"/>
                  </a:cubicBezTo>
                  <a:cubicBezTo>
                    <a:pt x="812725" y="86797"/>
                    <a:pt x="816865" y="94078"/>
                    <a:pt x="816865" y="102287"/>
                  </a:cubicBezTo>
                  <a:cubicBezTo>
                    <a:pt x="816865" y="110495"/>
                    <a:pt x="812654" y="117776"/>
                    <a:pt x="806373" y="122059"/>
                  </a:cubicBezTo>
                  <a:cubicBezTo>
                    <a:pt x="802518" y="124629"/>
                    <a:pt x="797950" y="126128"/>
                    <a:pt x="793025" y="126128"/>
                  </a:cubicBezTo>
                  <a:cubicBezTo>
                    <a:pt x="791383" y="126128"/>
                    <a:pt x="789813" y="125913"/>
                    <a:pt x="788242" y="125628"/>
                  </a:cubicBezTo>
                  <a:cubicBezTo>
                    <a:pt x="777321" y="123415"/>
                    <a:pt x="769184" y="113779"/>
                    <a:pt x="769184" y="102287"/>
                  </a:cubicBezTo>
                  <a:cubicBezTo>
                    <a:pt x="769184" y="90795"/>
                    <a:pt x="777393" y="81158"/>
                    <a:pt x="788242" y="78946"/>
                  </a:cubicBezTo>
                  <a:cubicBezTo>
                    <a:pt x="789741" y="78589"/>
                    <a:pt x="791383" y="78446"/>
                    <a:pt x="793025" y="78446"/>
                  </a:cubicBezTo>
                  <a:close/>
                  <a:moveTo>
                    <a:pt x="871470" y="75876"/>
                  </a:moveTo>
                  <a:cubicBezTo>
                    <a:pt x="886032" y="75876"/>
                    <a:pt x="897881" y="87725"/>
                    <a:pt x="897881" y="102286"/>
                  </a:cubicBezTo>
                  <a:cubicBezTo>
                    <a:pt x="897881" y="116848"/>
                    <a:pt x="886032" y="128697"/>
                    <a:pt x="871470" y="128697"/>
                  </a:cubicBezTo>
                  <a:cubicBezTo>
                    <a:pt x="856909" y="128697"/>
                    <a:pt x="845060" y="116848"/>
                    <a:pt x="845060" y="102286"/>
                  </a:cubicBezTo>
                  <a:cubicBezTo>
                    <a:pt x="845060" y="87725"/>
                    <a:pt x="856909" y="75876"/>
                    <a:pt x="871470" y="75876"/>
                  </a:cubicBezTo>
                  <a:close/>
                  <a:moveTo>
                    <a:pt x="47753" y="54034"/>
                  </a:moveTo>
                  <a:cubicBezTo>
                    <a:pt x="52749" y="54034"/>
                    <a:pt x="56747" y="58031"/>
                    <a:pt x="56747" y="63028"/>
                  </a:cubicBezTo>
                  <a:cubicBezTo>
                    <a:pt x="56747" y="68024"/>
                    <a:pt x="52749" y="72022"/>
                    <a:pt x="47753" y="72022"/>
                  </a:cubicBezTo>
                  <a:cubicBezTo>
                    <a:pt x="42756" y="72022"/>
                    <a:pt x="38759" y="68024"/>
                    <a:pt x="38759" y="63028"/>
                  </a:cubicBezTo>
                  <a:cubicBezTo>
                    <a:pt x="38759" y="58031"/>
                    <a:pt x="42756" y="54034"/>
                    <a:pt x="47753" y="54034"/>
                  </a:cubicBezTo>
                  <a:close/>
                  <a:moveTo>
                    <a:pt x="126198" y="53035"/>
                  </a:moveTo>
                  <a:cubicBezTo>
                    <a:pt x="131694" y="53035"/>
                    <a:pt x="136191" y="57532"/>
                    <a:pt x="136191" y="63028"/>
                  </a:cubicBezTo>
                  <a:cubicBezTo>
                    <a:pt x="136191" y="68524"/>
                    <a:pt x="131694" y="73021"/>
                    <a:pt x="126198" y="73021"/>
                  </a:cubicBezTo>
                  <a:cubicBezTo>
                    <a:pt x="120631" y="73021"/>
                    <a:pt x="116205" y="68524"/>
                    <a:pt x="116205" y="63028"/>
                  </a:cubicBezTo>
                  <a:cubicBezTo>
                    <a:pt x="116205" y="57461"/>
                    <a:pt x="120702" y="53035"/>
                    <a:pt x="126198" y="53035"/>
                  </a:cubicBezTo>
                  <a:close/>
                  <a:moveTo>
                    <a:pt x="283162" y="50822"/>
                  </a:moveTo>
                  <a:cubicBezTo>
                    <a:pt x="289872" y="50822"/>
                    <a:pt x="295368" y="56247"/>
                    <a:pt x="295368" y="63028"/>
                  </a:cubicBezTo>
                  <a:cubicBezTo>
                    <a:pt x="295368" y="69809"/>
                    <a:pt x="289872" y="75305"/>
                    <a:pt x="283162" y="75234"/>
                  </a:cubicBezTo>
                  <a:cubicBezTo>
                    <a:pt x="276452" y="75234"/>
                    <a:pt x="270956" y="69809"/>
                    <a:pt x="270956" y="63028"/>
                  </a:cubicBezTo>
                  <a:cubicBezTo>
                    <a:pt x="270956" y="56318"/>
                    <a:pt x="276381" y="50822"/>
                    <a:pt x="283162" y="50822"/>
                  </a:cubicBezTo>
                  <a:close/>
                  <a:moveTo>
                    <a:pt x="361536" y="49466"/>
                  </a:moveTo>
                  <a:cubicBezTo>
                    <a:pt x="369031" y="49466"/>
                    <a:pt x="375098" y="55533"/>
                    <a:pt x="375098" y="63028"/>
                  </a:cubicBezTo>
                  <a:cubicBezTo>
                    <a:pt x="375098" y="70523"/>
                    <a:pt x="369031" y="76590"/>
                    <a:pt x="361536" y="76590"/>
                  </a:cubicBezTo>
                  <a:cubicBezTo>
                    <a:pt x="354041" y="76590"/>
                    <a:pt x="347974" y="70523"/>
                    <a:pt x="347974" y="63028"/>
                  </a:cubicBezTo>
                  <a:cubicBezTo>
                    <a:pt x="347974" y="55533"/>
                    <a:pt x="354041" y="49466"/>
                    <a:pt x="361536" y="49466"/>
                  </a:cubicBezTo>
                  <a:close/>
                  <a:moveTo>
                    <a:pt x="518428" y="46396"/>
                  </a:moveTo>
                  <a:cubicBezTo>
                    <a:pt x="527636" y="46396"/>
                    <a:pt x="535060" y="53819"/>
                    <a:pt x="535060" y="63027"/>
                  </a:cubicBezTo>
                  <a:cubicBezTo>
                    <a:pt x="535060" y="72235"/>
                    <a:pt x="527636" y="79730"/>
                    <a:pt x="518428" y="79659"/>
                  </a:cubicBezTo>
                  <a:cubicBezTo>
                    <a:pt x="509220" y="79659"/>
                    <a:pt x="501797" y="72235"/>
                    <a:pt x="501797" y="63027"/>
                  </a:cubicBezTo>
                  <a:cubicBezTo>
                    <a:pt x="501797" y="53819"/>
                    <a:pt x="509220" y="46396"/>
                    <a:pt x="518428" y="46396"/>
                  </a:cubicBezTo>
                  <a:close/>
                  <a:moveTo>
                    <a:pt x="596946" y="44612"/>
                  </a:moveTo>
                  <a:cubicBezTo>
                    <a:pt x="607082" y="44612"/>
                    <a:pt x="615362" y="52821"/>
                    <a:pt x="615362" y="63028"/>
                  </a:cubicBezTo>
                  <a:cubicBezTo>
                    <a:pt x="615362" y="73235"/>
                    <a:pt x="607082" y="81515"/>
                    <a:pt x="596946" y="81444"/>
                  </a:cubicBezTo>
                  <a:cubicBezTo>
                    <a:pt x="586810" y="81444"/>
                    <a:pt x="578530" y="73235"/>
                    <a:pt x="578530" y="63028"/>
                  </a:cubicBezTo>
                  <a:cubicBezTo>
                    <a:pt x="578530" y="52892"/>
                    <a:pt x="586739" y="44612"/>
                    <a:pt x="596946" y="44612"/>
                  </a:cubicBezTo>
                  <a:close/>
                  <a:moveTo>
                    <a:pt x="753766" y="40400"/>
                  </a:moveTo>
                  <a:cubicBezTo>
                    <a:pt x="766258" y="40400"/>
                    <a:pt x="776394" y="50536"/>
                    <a:pt x="776394" y="63027"/>
                  </a:cubicBezTo>
                  <a:cubicBezTo>
                    <a:pt x="776394" y="75519"/>
                    <a:pt x="766258" y="85726"/>
                    <a:pt x="753766" y="85655"/>
                  </a:cubicBezTo>
                  <a:cubicBezTo>
                    <a:pt x="741275" y="85655"/>
                    <a:pt x="731139" y="75519"/>
                    <a:pt x="731139" y="63027"/>
                  </a:cubicBezTo>
                  <a:cubicBezTo>
                    <a:pt x="731139" y="50536"/>
                    <a:pt x="741275" y="40400"/>
                    <a:pt x="753766" y="40400"/>
                  </a:cubicBezTo>
                  <a:close/>
                  <a:moveTo>
                    <a:pt x="832283" y="37973"/>
                  </a:moveTo>
                  <a:cubicBezTo>
                    <a:pt x="846131" y="37973"/>
                    <a:pt x="857337" y="49180"/>
                    <a:pt x="857337" y="63027"/>
                  </a:cubicBezTo>
                  <a:cubicBezTo>
                    <a:pt x="857337" y="76875"/>
                    <a:pt x="846059" y="88153"/>
                    <a:pt x="832283" y="88153"/>
                  </a:cubicBezTo>
                  <a:cubicBezTo>
                    <a:pt x="818436" y="88153"/>
                    <a:pt x="807229" y="76875"/>
                    <a:pt x="807229" y="63027"/>
                  </a:cubicBezTo>
                  <a:cubicBezTo>
                    <a:pt x="807229" y="49180"/>
                    <a:pt x="818436" y="37973"/>
                    <a:pt x="832283" y="37973"/>
                  </a:cubicBezTo>
                  <a:close/>
                  <a:moveTo>
                    <a:pt x="8566" y="15275"/>
                  </a:moveTo>
                  <a:cubicBezTo>
                    <a:pt x="11492" y="15275"/>
                    <a:pt x="14062" y="16774"/>
                    <a:pt x="15632" y="19058"/>
                  </a:cubicBezTo>
                  <a:cubicBezTo>
                    <a:pt x="16489" y="20414"/>
                    <a:pt x="17060" y="22056"/>
                    <a:pt x="17060" y="23841"/>
                  </a:cubicBezTo>
                  <a:cubicBezTo>
                    <a:pt x="17060" y="24412"/>
                    <a:pt x="17060" y="24983"/>
                    <a:pt x="16917" y="25554"/>
                  </a:cubicBezTo>
                  <a:cubicBezTo>
                    <a:pt x="16703" y="26696"/>
                    <a:pt x="16275" y="27695"/>
                    <a:pt x="15632" y="28623"/>
                  </a:cubicBezTo>
                  <a:cubicBezTo>
                    <a:pt x="14062" y="30907"/>
                    <a:pt x="11492" y="32406"/>
                    <a:pt x="8566" y="32406"/>
                  </a:cubicBezTo>
                  <a:cubicBezTo>
                    <a:pt x="7923" y="32406"/>
                    <a:pt x="7352" y="32335"/>
                    <a:pt x="6852" y="32192"/>
                  </a:cubicBezTo>
                  <a:cubicBezTo>
                    <a:pt x="5139" y="31835"/>
                    <a:pt x="3640" y="30979"/>
                    <a:pt x="2498" y="29836"/>
                  </a:cubicBezTo>
                  <a:cubicBezTo>
                    <a:pt x="2141" y="29480"/>
                    <a:pt x="1784" y="29051"/>
                    <a:pt x="1428" y="28623"/>
                  </a:cubicBezTo>
                  <a:cubicBezTo>
                    <a:pt x="785" y="27695"/>
                    <a:pt x="357" y="26696"/>
                    <a:pt x="143" y="25554"/>
                  </a:cubicBezTo>
                  <a:cubicBezTo>
                    <a:pt x="71" y="24983"/>
                    <a:pt x="0" y="24412"/>
                    <a:pt x="0" y="23841"/>
                  </a:cubicBezTo>
                  <a:cubicBezTo>
                    <a:pt x="0" y="23270"/>
                    <a:pt x="71" y="22627"/>
                    <a:pt x="143" y="22127"/>
                  </a:cubicBezTo>
                  <a:cubicBezTo>
                    <a:pt x="428" y="20985"/>
                    <a:pt x="857" y="19986"/>
                    <a:pt x="1428" y="19058"/>
                  </a:cubicBezTo>
                  <a:cubicBezTo>
                    <a:pt x="1784" y="18630"/>
                    <a:pt x="2141" y="18202"/>
                    <a:pt x="2498" y="17773"/>
                  </a:cubicBezTo>
                  <a:cubicBezTo>
                    <a:pt x="3640" y="16631"/>
                    <a:pt x="5139" y="15775"/>
                    <a:pt x="6852" y="15418"/>
                  </a:cubicBezTo>
                  <a:cubicBezTo>
                    <a:pt x="7423" y="15346"/>
                    <a:pt x="7994" y="15275"/>
                    <a:pt x="8566" y="15275"/>
                  </a:cubicBezTo>
                  <a:close/>
                  <a:moveTo>
                    <a:pt x="87011" y="14347"/>
                  </a:moveTo>
                  <a:cubicBezTo>
                    <a:pt x="92294" y="14347"/>
                    <a:pt x="96505" y="18630"/>
                    <a:pt x="96505" y="23840"/>
                  </a:cubicBezTo>
                  <a:cubicBezTo>
                    <a:pt x="96505" y="24483"/>
                    <a:pt x="96434" y="25125"/>
                    <a:pt x="96291" y="25768"/>
                  </a:cubicBezTo>
                  <a:cubicBezTo>
                    <a:pt x="95363" y="30051"/>
                    <a:pt x="91580" y="33263"/>
                    <a:pt x="87011" y="33334"/>
                  </a:cubicBezTo>
                  <a:cubicBezTo>
                    <a:pt x="82443" y="33334"/>
                    <a:pt x="78589" y="30051"/>
                    <a:pt x="77732" y="25768"/>
                  </a:cubicBezTo>
                  <a:cubicBezTo>
                    <a:pt x="77589" y="25125"/>
                    <a:pt x="77518" y="24483"/>
                    <a:pt x="77518" y="23840"/>
                  </a:cubicBezTo>
                  <a:cubicBezTo>
                    <a:pt x="77518" y="18558"/>
                    <a:pt x="81801" y="14347"/>
                    <a:pt x="87011" y="14347"/>
                  </a:cubicBezTo>
                  <a:close/>
                  <a:moveTo>
                    <a:pt x="243832" y="12205"/>
                  </a:moveTo>
                  <a:cubicBezTo>
                    <a:pt x="250256" y="12205"/>
                    <a:pt x="255467" y="17416"/>
                    <a:pt x="255467" y="23840"/>
                  </a:cubicBezTo>
                  <a:cubicBezTo>
                    <a:pt x="255467" y="24625"/>
                    <a:pt x="255395" y="25410"/>
                    <a:pt x="255253" y="26195"/>
                  </a:cubicBezTo>
                  <a:cubicBezTo>
                    <a:pt x="254182" y="31477"/>
                    <a:pt x="249471" y="35475"/>
                    <a:pt x="243832" y="35475"/>
                  </a:cubicBezTo>
                  <a:cubicBezTo>
                    <a:pt x="238193" y="35475"/>
                    <a:pt x="233482" y="31477"/>
                    <a:pt x="232411" y="26195"/>
                  </a:cubicBezTo>
                  <a:cubicBezTo>
                    <a:pt x="232268" y="25410"/>
                    <a:pt x="232197" y="24625"/>
                    <a:pt x="232197" y="23840"/>
                  </a:cubicBezTo>
                  <a:cubicBezTo>
                    <a:pt x="232197" y="17416"/>
                    <a:pt x="237408" y="12205"/>
                    <a:pt x="243832" y="12205"/>
                  </a:cubicBezTo>
                  <a:close/>
                  <a:moveTo>
                    <a:pt x="322349" y="10921"/>
                  </a:moveTo>
                  <a:cubicBezTo>
                    <a:pt x="324990" y="10921"/>
                    <a:pt x="327489" y="11778"/>
                    <a:pt x="329559" y="13134"/>
                  </a:cubicBezTo>
                  <a:cubicBezTo>
                    <a:pt x="332913" y="15489"/>
                    <a:pt x="335198" y="19415"/>
                    <a:pt x="335198" y="23841"/>
                  </a:cubicBezTo>
                  <a:cubicBezTo>
                    <a:pt x="335198" y="24697"/>
                    <a:pt x="335055" y="25554"/>
                    <a:pt x="334912" y="26410"/>
                  </a:cubicBezTo>
                  <a:cubicBezTo>
                    <a:pt x="334270" y="29765"/>
                    <a:pt x="332271" y="32620"/>
                    <a:pt x="329559" y="34476"/>
                  </a:cubicBezTo>
                  <a:cubicBezTo>
                    <a:pt x="327489" y="35904"/>
                    <a:pt x="324990" y="36689"/>
                    <a:pt x="322349" y="36689"/>
                  </a:cubicBezTo>
                  <a:cubicBezTo>
                    <a:pt x="321493" y="36689"/>
                    <a:pt x="320636" y="36546"/>
                    <a:pt x="319780" y="36404"/>
                  </a:cubicBezTo>
                  <a:cubicBezTo>
                    <a:pt x="314783" y="35404"/>
                    <a:pt x="310786" y="31407"/>
                    <a:pt x="309787" y="26410"/>
                  </a:cubicBezTo>
                  <a:cubicBezTo>
                    <a:pt x="309572" y="25625"/>
                    <a:pt x="309501" y="24697"/>
                    <a:pt x="309501" y="23841"/>
                  </a:cubicBezTo>
                  <a:cubicBezTo>
                    <a:pt x="309501" y="17631"/>
                    <a:pt x="313927" y="12420"/>
                    <a:pt x="319780" y="11207"/>
                  </a:cubicBezTo>
                  <a:cubicBezTo>
                    <a:pt x="320565" y="10992"/>
                    <a:pt x="321493" y="10921"/>
                    <a:pt x="322349" y="10921"/>
                  </a:cubicBezTo>
                  <a:close/>
                  <a:moveTo>
                    <a:pt x="479098" y="7994"/>
                  </a:moveTo>
                  <a:cubicBezTo>
                    <a:pt x="484594" y="7994"/>
                    <a:pt x="489376" y="10778"/>
                    <a:pt x="492232" y="14989"/>
                  </a:cubicBezTo>
                  <a:cubicBezTo>
                    <a:pt x="493945" y="17559"/>
                    <a:pt x="494944" y="20557"/>
                    <a:pt x="494944" y="23840"/>
                  </a:cubicBezTo>
                  <a:cubicBezTo>
                    <a:pt x="494944" y="24982"/>
                    <a:pt x="494873" y="26053"/>
                    <a:pt x="494659" y="27052"/>
                  </a:cubicBezTo>
                  <a:cubicBezTo>
                    <a:pt x="494230" y="29122"/>
                    <a:pt x="493445" y="30978"/>
                    <a:pt x="492303" y="32691"/>
                  </a:cubicBezTo>
                  <a:cubicBezTo>
                    <a:pt x="489519" y="36903"/>
                    <a:pt x="484665" y="39615"/>
                    <a:pt x="479098" y="39615"/>
                  </a:cubicBezTo>
                  <a:cubicBezTo>
                    <a:pt x="477956" y="39615"/>
                    <a:pt x="476885" y="39472"/>
                    <a:pt x="475886" y="39258"/>
                  </a:cubicBezTo>
                  <a:cubicBezTo>
                    <a:pt x="472816" y="38687"/>
                    <a:pt x="470033" y="37117"/>
                    <a:pt x="467891" y="34975"/>
                  </a:cubicBezTo>
                  <a:cubicBezTo>
                    <a:pt x="467177" y="34262"/>
                    <a:pt x="466535" y="33477"/>
                    <a:pt x="465964" y="32620"/>
                  </a:cubicBezTo>
                  <a:cubicBezTo>
                    <a:pt x="464822" y="30978"/>
                    <a:pt x="464037" y="29051"/>
                    <a:pt x="463608" y="26981"/>
                  </a:cubicBezTo>
                  <a:cubicBezTo>
                    <a:pt x="463466" y="25910"/>
                    <a:pt x="463323" y="24911"/>
                    <a:pt x="463323" y="23769"/>
                  </a:cubicBezTo>
                  <a:cubicBezTo>
                    <a:pt x="463323" y="22627"/>
                    <a:pt x="463394" y="21556"/>
                    <a:pt x="463608" y="20557"/>
                  </a:cubicBezTo>
                  <a:cubicBezTo>
                    <a:pt x="464037" y="18487"/>
                    <a:pt x="464822" y="16631"/>
                    <a:pt x="465964" y="14918"/>
                  </a:cubicBezTo>
                  <a:cubicBezTo>
                    <a:pt x="466535" y="14061"/>
                    <a:pt x="467177" y="13276"/>
                    <a:pt x="467891" y="12562"/>
                  </a:cubicBezTo>
                  <a:cubicBezTo>
                    <a:pt x="470033" y="10421"/>
                    <a:pt x="472816" y="8922"/>
                    <a:pt x="475886" y="8280"/>
                  </a:cubicBezTo>
                  <a:cubicBezTo>
                    <a:pt x="476956" y="8137"/>
                    <a:pt x="478027" y="7994"/>
                    <a:pt x="479098" y="7994"/>
                  </a:cubicBezTo>
                  <a:close/>
                  <a:moveTo>
                    <a:pt x="557687" y="6352"/>
                  </a:moveTo>
                  <a:cubicBezTo>
                    <a:pt x="567323" y="6352"/>
                    <a:pt x="575175" y="14204"/>
                    <a:pt x="575175" y="23840"/>
                  </a:cubicBezTo>
                  <a:cubicBezTo>
                    <a:pt x="575175" y="24982"/>
                    <a:pt x="575032" y="26196"/>
                    <a:pt x="574818" y="27338"/>
                  </a:cubicBezTo>
                  <a:cubicBezTo>
                    <a:pt x="573176" y="35332"/>
                    <a:pt x="566110" y="41328"/>
                    <a:pt x="557687" y="41328"/>
                  </a:cubicBezTo>
                  <a:cubicBezTo>
                    <a:pt x="549264" y="41328"/>
                    <a:pt x="542198" y="35332"/>
                    <a:pt x="540556" y="27338"/>
                  </a:cubicBezTo>
                  <a:cubicBezTo>
                    <a:pt x="540342" y="26196"/>
                    <a:pt x="540199" y="25053"/>
                    <a:pt x="540199" y="23840"/>
                  </a:cubicBezTo>
                  <a:cubicBezTo>
                    <a:pt x="540199" y="14204"/>
                    <a:pt x="548051" y="6352"/>
                    <a:pt x="557687" y="6352"/>
                  </a:cubicBezTo>
                  <a:close/>
                  <a:moveTo>
                    <a:pt x="714579" y="2284"/>
                  </a:moveTo>
                  <a:cubicBezTo>
                    <a:pt x="726428" y="2284"/>
                    <a:pt x="736064" y="11920"/>
                    <a:pt x="736064" y="23769"/>
                  </a:cubicBezTo>
                  <a:cubicBezTo>
                    <a:pt x="736064" y="25268"/>
                    <a:pt x="735922" y="26696"/>
                    <a:pt x="735636" y="28123"/>
                  </a:cubicBezTo>
                  <a:cubicBezTo>
                    <a:pt x="733638" y="37974"/>
                    <a:pt x="724929" y="45326"/>
                    <a:pt x="714579" y="45326"/>
                  </a:cubicBezTo>
                  <a:cubicBezTo>
                    <a:pt x="704229" y="45326"/>
                    <a:pt x="695521" y="37902"/>
                    <a:pt x="693522" y="28123"/>
                  </a:cubicBezTo>
                  <a:cubicBezTo>
                    <a:pt x="693237" y="26696"/>
                    <a:pt x="693094" y="25268"/>
                    <a:pt x="693094" y="23769"/>
                  </a:cubicBezTo>
                  <a:cubicBezTo>
                    <a:pt x="693094" y="11920"/>
                    <a:pt x="702730" y="2284"/>
                    <a:pt x="714579" y="2284"/>
                  </a:cubicBezTo>
                  <a:close/>
                  <a:moveTo>
                    <a:pt x="793025" y="0"/>
                  </a:moveTo>
                  <a:cubicBezTo>
                    <a:pt x="797950" y="0"/>
                    <a:pt x="802518" y="1499"/>
                    <a:pt x="806373" y="4069"/>
                  </a:cubicBezTo>
                  <a:cubicBezTo>
                    <a:pt x="812725" y="8351"/>
                    <a:pt x="816865" y="15632"/>
                    <a:pt x="816865" y="23841"/>
                  </a:cubicBezTo>
                  <a:cubicBezTo>
                    <a:pt x="816865" y="25483"/>
                    <a:pt x="816651" y="27053"/>
                    <a:pt x="816366" y="28623"/>
                  </a:cubicBezTo>
                  <a:cubicBezTo>
                    <a:pt x="815081" y="34833"/>
                    <a:pt x="811369" y="40187"/>
                    <a:pt x="806373" y="43613"/>
                  </a:cubicBezTo>
                  <a:cubicBezTo>
                    <a:pt x="802518" y="46183"/>
                    <a:pt x="797950" y="47682"/>
                    <a:pt x="793025" y="47682"/>
                  </a:cubicBezTo>
                  <a:cubicBezTo>
                    <a:pt x="791383" y="47682"/>
                    <a:pt x="789813" y="47467"/>
                    <a:pt x="788242" y="47182"/>
                  </a:cubicBezTo>
                  <a:cubicBezTo>
                    <a:pt x="778892" y="45255"/>
                    <a:pt x="771611" y="37903"/>
                    <a:pt x="769684" y="28623"/>
                  </a:cubicBezTo>
                  <a:cubicBezTo>
                    <a:pt x="769327" y="27124"/>
                    <a:pt x="769184" y="25483"/>
                    <a:pt x="769184" y="23841"/>
                  </a:cubicBezTo>
                  <a:cubicBezTo>
                    <a:pt x="769184" y="12349"/>
                    <a:pt x="777393" y="2712"/>
                    <a:pt x="788242" y="500"/>
                  </a:cubicBezTo>
                  <a:cubicBezTo>
                    <a:pt x="789741" y="143"/>
                    <a:pt x="791383" y="0"/>
                    <a:pt x="793025" y="0"/>
                  </a:cubicBezTo>
                  <a:close/>
                </a:path>
              </a:pathLst>
            </a:custGeom>
            <a:gradFill>
              <a:gsLst>
                <a:gs pos="0">
                  <a:srgbClr val="018C42"/>
                </a:gs>
                <a:gs pos="100000">
                  <a:schemeClr val="accent6">
                    <a:lumMod val="20000"/>
                    <a:lumOff val="80000"/>
                  </a:schemeClr>
                </a:gs>
              </a:gsLst>
              <a:lin ang="10800000" scaled="0"/>
            </a:gradFill>
            <a:ln w="709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52" name="任意多边形: 形状 6"/>
            <p:cNvSpPr/>
            <p:nvPr/>
          </p:nvSpPr>
          <p:spPr>
            <a:xfrm flipH="1">
              <a:off x="4845848" y="1187193"/>
              <a:ext cx="365353" cy="166202"/>
            </a:xfrm>
            <a:custGeom>
              <a:avLst/>
              <a:gdLst>
                <a:gd name="connsiteX0" fmla="*/ 8566 w 977755"/>
                <a:gd name="connsiteY0" fmla="*/ 329059 h 361466"/>
                <a:gd name="connsiteX1" fmla="*/ 15632 w 977755"/>
                <a:gd name="connsiteY1" fmla="*/ 332842 h 361466"/>
                <a:gd name="connsiteX2" fmla="*/ 17060 w 977755"/>
                <a:gd name="connsiteY2" fmla="*/ 337625 h 361466"/>
                <a:gd name="connsiteX3" fmla="*/ 16417 w 977755"/>
                <a:gd name="connsiteY3" fmla="*/ 340979 h 361466"/>
                <a:gd name="connsiteX4" fmla="*/ 15632 w 977755"/>
                <a:gd name="connsiteY4" fmla="*/ 342407 h 361466"/>
                <a:gd name="connsiteX5" fmla="*/ 14633 w 977755"/>
                <a:gd name="connsiteY5" fmla="*/ 343620 h 361466"/>
                <a:gd name="connsiteX6" fmla="*/ 8566 w 977755"/>
                <a:gd name="connsiteY6" fmla="*/ 346119 h 361466"/>
                <a:gd name="connsiteX7" fmla="*/ 6852 w 977755"/>
                <a:gd name="connsiteY7" fmla="*/ 345976 h 361466"/>
                <a:gd name="connsiteX8" fmla="*/ 2498 w 977755"/>
                <a:gd name="connsiteY8" fmla="*/ 343620 h 361466"/>
                <a:gd name="connsiteX9" fmla="*/ 1428 w 977755"/>
                <a:gd name="connsiteY9" fmla="*/ 342336 h 361466"/>
                <a:gd name="connsiteX10" fmla="*/ 642 w 977755"/>
                <a:gd name="connsiteY10" fmla="*/ 340908 h 361466"/>
                <a:gd name="connsiteX11" fmla="*/ 143 w 977755"/>
                <a:gd name="connsiteY11" fmla="*/ 339338 h 361466"/>
                <a:gd name="connsiteX12" fmla="*/ 0 w 977755"/>
                <a:gd name="connsiteY12" fmla="*/ 337625 h 361466"/>
                <a:gd name="connsiteX13" fmla="*/ 143 w 977755"/>
                <a:gd name="connsiteY13" fmla="*/ 335911 h 361466"/>
                <a:gd name="connsiteX14" fmla="*/ 1428 w 977755"/>
                <a:gd name="connsiteY14" fmla="*/ 332842 h 361466"/>
                <a:gd name="connsiteX15" fmla="*/ 2498 w 977755"/>
                <a:gd name="connsiteY15" fmla="*/ 331557 h 361466"/>
                <a:gd name="connsiteX16" fmla="*/ 6852 w 977755"/>
                <a:gd name="connsiteY16" fmla="*/ 329202 h 361466"/>
                <a:gd name="connsiteX17" fmla="*/ 8566 w 977755"/>
                <a:gd name="connsiteY17" fmla="*/ 329059 h 361466"/>
                <a:gd name="connsiteX18" fmla="*/ 86939 w 977755"/>
                <a:gd name="connsiteY18" fmla="*/ 328060 h 361466"/>
                <a:gd name="connsiteX19" fmla="*/ 96433 w 977755"/>
                <a:gd name="connsiteY19" fmla="*/ 337554 h 361466"/>
                <a:gd name="connsiteX20" fmla="*/ 95719 w 977755"/>
                <a:gd name="connsiteY20" fmla="*/ 341265 h 361466"/>
                <a:gd name="connsiteX21" fmla="*/ 93578 w 977755"/>
                <a:gd name="connsiteY21" fmla="*/ 344263 h 361466"/>
                <a:gd name="connsiteX22" fmla="*/ 86868 w 977755"/>
                <a:gd name="connsiteY22" fmla="*/ 347047 h 361466"/>
                <a:gd name="connsiteX23" fmla="*/ 80158 w 977755"/>
                <a:gd name="connsiteY23" fmla="*/ 344263 h 361466"/>
                <a:gd name="connsiteX24" fmla="*/ 78160 w 977755"/>
                <a:gd name="connsiteY24" fmla="*/ 341265 h 361466"/>
                <a:gd name="connsiteX25" fmla="*/ 77446 w 977755"/>
                <a:gd name="connsiteY25" fmla="*/ 337554 h 361466"/>
                <a:gd name="connsiteX26" fmla="*/ 86939 w 977755"/>
                <a:gd name="connsiteY26" fmla="*/ 328060 h 361466"/>
                <a:gd name="connsiteX27" fmla="*/ 243903 w 977755"/>
                <a:gd name="connsiteY27" fmla="*/ 325990 h 361466"/>
                <a:gd name="connsiteX28" fmla="*/ 255538 w 977755"/>
                <a:gd name="connsiteY28" fmla="*/ 337625 h 361466"/>
                <a:gd name="connsiteX29" fmla="*/ 254610 w 977755"/>
                <a:gd name="connsiteY29" fmla="*/ 342122 h 361466"/>
                <a:gd name="connsiteX30" fmla="*/ 252111 w 977755"/>
                <a:gd name="connsiteY30" fmla="*/ 345834 h 361466"/>
                <a:gd name="connsiteX31" fmla="*/ 243903 w 977755"/>
                <a:gd name="connsiteY31" fmla="*/ 349260 h 361466"/>
                <a:gd name="connsiteX32" fmla="*/ 235694 w 977755"/>
                <a:gd name="connsiteY32" fmla="*/ 345834 h 361466"/>
                <a:gd name="connsiteX33" fmla="*/ 233196 w 977755"/>
                <a:gd name="connsiteY33" fmla="*/ 342122 h 361466"/>
                <a:gd name="connsiteX34" fmla="*/ 232268 w 977755"/>
                <a:gd name="connsiteY34" fmla="*/ 337625 h 361466"/>
                <a:gd name="connsiteX35" fmla="*/ 243903 w 977755"/>
                <a:gd name="connsiteY35" fmla="*/ 325990 h 361466"/>
                <a:gd name="connsiteX36" fmla="*/ 322349 w 977755"/>
                <a:gd name="connsiteY36" fmla="*/ 324705 h 361466"/>
                <a:gd name="connsiteX37" fmla="*/ 329559 w 977755"/>
                <a:gd name="connsiteY37" fmla="*/ 326918 h 361466"/>
                <a:gd name="connsiteX38" fmla="*/ 335198 w 977755"/>
                <a:gd name="connsiteY38" fmla="*/ 337625 h 361466"/>
                <a:gd name="connsiteX39" fmla="*/ 334198 w 977755"/>
                <a:gd name="connsiteY39" fmla="*/ 342621 h 361466"/>
                <a:gd name="connsiteX40" fmla="*/ 331414 w 977755"/>
                <a:gd name="connsiteY40" fmla="*/ 346690 h 361466"/>
                <a:gd name="connsiteX41" fmla="*/ 329559 w 977755"/>
                <a:gd name="connsiteY41" fmla="*/ 348260 h 361466"/>
                <a:gd name="connsiteX42" fmla="*/ 322349 w 977755"/>
                <a:gd name="connsiteY42" fmla="*/ 350473 h 361466"/>
                <a:gd name="connsiteX43" fmla="*/ 319780 w 977755"/>
                <a:gd name="connsiteY43" fmla="*/ 350188 h 361466"/>
                <a:gd name="connsiteX44" fmla="*/ 313284 w 977755"/>
                <a:gd name="connsiteY44" fmla="*/ 346690 h 361466"/>
                <a:gd name="connsiteX45" fmla="*/ 310500 w 977755"/>
                <a:gd name="connsiteY45" fmla="*/ 342621 h 361466"/>
                <a:gd name="connsiteX46" fmla="*/ 309501 w 977755"/>
                <a:gd name="connsiteY46" fmla="*/ 337625 h 361466"/>
                <a:gd name="connsiteX47" fmla="*/ 319780 w 977755"/>
                <a:gd name="connsiteY47" fmla="*/ 324990 h 361466"/>
                <a:gd name="connsiteX48" fmla="*/ 322349 w 977755"/>
                <a:gd name="connsiteY48" fmla="*/ 324705 h 361466"/>
                <a:gd name="connsiteX49" fmla="*/ 479098 w 977755"/>
                <a:gd name="connsiteY49" fmla="*/ 321707 h 361466"/>
                <a:gd name="connsiteX50" fmla="*/ 492232 w 977755"/>
                <a:gd name="connsiteY50" fmla="*/ 328702 h 361466"/>
                <a:gd name="connsiteX51" fmla="*/ 494944 w 977755"/>
                <a:gd name="connsiteY51" fmla="*/ 337553 h 361466"/>
                <a:gd name="connsiteX52" fmla="*/ 493731 w 977755"/>
                <a:gd name="connsiteY52" fmla="*/ 343692 h 361466"/>
                <a:gd name="connsiteX53" fmla="*/ 492303 w 977755"/>
                <a:gd name="connsiteY53" fmla="*/ 346404 h 361466"/>
                <a:gd name="connsiteX54" fmla="*/ 490304 w 977755"/>
                <a:gd name="connsiteY54" fmla="*/ 348760 h 361466"/>
                <a:gd name="connsiteX55" fmla="*/ 479098 w 977755"/>
                <a:gd name="connsiteY55" fmla="*/ 353400 h 361466"/>
                <a:gd name="connsiteX56" fmla="*/ 475886 w 977755"/>
                <a:gd name="connsiteY56" fmla="*/ 353043 h 361466"/>
                <a:gd name="connsiteX57" fmla="*/ 467891 w 977755"/>
                <a:gd name="connsiteY57" fmla="*/ 348760 h 361466"/>
                <a:gd name="connsiteX58" fmla="*/ 465964 w 977755"/>
                <a:gd name="connsiteY58" fmla="*/ 346404 h 361466"/>
                <a:gd name="connsiteX59" fmla="*/ 464536 w 977755"/>
                <a:gd name="connsiteY59" fmla="*/ 343692 h 361466"/>
                <a:gd name="connsiteX60" fmla="*/ 463608 w 977755"/>
                <a:gd name="connsiteY60" fmla="*/ 340694 h 361466"/>
                <a:gd name="connsiteX61" fmla="*/ 463323 w 977755"/>
                <a:gd name="connsiteY61" fmla="*/ 337482 h 361466"/>
                <a:gd name="connsiteX62" fmla="*/ 463608 w 977755"/>
                <a:gd name="connsiteY62" fmla="*/ 334270 h 361466"/>
                <a:gd name="connsiteX63" fmla="*/ 465964 w 977755"/>
                <a:gd name="connsiteY63" fmla="*/ 328631 h 361466"/>
                <a:gd name="connsiteX64" fmla="*/ 467891 w 977755"/>
                <a:gd name="connsiteY64" fmla="*/ 326275 h 361466"/>
                <a:gd name="connsiteX65" fmla="*/ 475886 w 977755"/>
                <a:gd name="connsiteY65" fmla="*/ 321993 h 361466"/>
                <a:gd name="connsiteX66" fmla="*/ 479098 w 977755"/>
                <a:gd name="connsiteY66" fmla="*/ 321707 h 361466"/>
                <a:gd name="connsiteX67" fmla="*/ 557687 w 977755"/>
                <a:gd name="connsiteY67" fmla="*/ 320066 h 361466"/>
                <a:gd name="connsiteX68" fmla="*/ 575175 w 977755"/>
                <a:gd name="connsiteY68" fmla="*/ 337554 h 361466"/>
                <a:gd name="connsiteX69" fmla="*/ 573819 w 977755"/>
                <a:gd name="connsiteY69" fmla="*/ 344406 h 361466"/>
                <a:gd name="connsiteX70" fmla="*/ 570178 w 977755"/>
                <a:gd name="connsiteY70" fmla="*/ 349974 h 361466"/>
                <a:gd name="connsiteX71" fmla="*/ 557758 w 977755"/>
                <a:gd name="connsiteY71" fmla="*/ 355113 h 361466"/>
                <a:gd name="connsiteX72" fmla="*/ 545338 w 977755"/>
                <a:gd name="connsiteY72" fmla="*/ 349974 h 361466"/>
                <a:gd name="connsiteX73" fmla="*/ 541555 w 977755"/>
                <a:gd name="connsiteY73" fmla="*/ 344406 h 361466"/>
                <a:gd name="connsiteX74" fmla="*/ 540199 w 977755"/>
                <a:gd name="connsiteY74" fmla="*/ 337554 h 361466"/>
                <a:gd name="connsiteX75" fmla="*/ 557687 w 977755"/>
                <a:gd name="connsiteY75" fmla="*/ 320066 h 361466"/>
                <a:gd name="connsiteX76" fmla="*/ 714579 w 977755"/>
                <a:gd name="connsiteY76" fmla="*/ 316140 h 361466"/>
                <a:gd name="connsiteX77" fmla="*/ 736064 w 977755"/>
                <a:gd name="connsiteY77" fmla="*/ 337625 h 361466"/>
                <a:gd name="connsiteX78" fmla="*/ 734351 w 977755"/>
                <a:gd name="connsiteY78" fmla="*/ 345977 h 361466"/>
                <a:gd name="connsiteX79" fmla="*/ 729854 w 977755"/>
                <a:gd name="connsiteY79" fmla="*/ 352829 h 361466"/>
                <a:gd name="connsiteX80" fmla="*/ 714651 w 977755"/>
                <a:gd name="connsiteY80" fmla="*/ 359111 h 361466"/>
                <a:gd name="connsiteX81" fmla="*/ 699447 w 977755"/>
                <a:gd name="connsiteY81" fmla="*/ 352829 h 361466"/>
                <a:gd name="connsiteX82" fmla="*/ 694807 w 977755"/>
                <a:gd name="connsiteY82" fmla="*/ 345977 h 361466"/>
                <a:gd name="connsiteX83" fmla="*/ 693094 w 977755"/>
                <a:gd name="connsiteY83" fmla="*/ 337625 h 361466"/>
                <a:gd name="connsiteX84" fmla="*/ 714579 w 977755"/>
                <a:gd name="connsiteY84" fmla="*/ 316140 h 361466"/>
                <a:gd name="connsiteX85" fmla="*/ 793025 w 977755"/>
                <a:gd name="connsiteY85" fmla="*/ 313784 h 361466"/>
                <a:gd name="connsiteX86" fmla="*/ 806373 w 977755"/>
                <a:gd name="connsiteY86" fmla="*/ 317853 h 361466"/>
                <a:gd name="connsiteX87" fmla="*/ 816865 w 977755"/>
                <a:gd name="connsiteY87" fmla="*/ 337625 h 361466"/>
                <a:gd name="connsiteX88" fmla="*/ 815010 w 977755"/>
                <a:gd name="connsiteY88" fmla="*/ 346904 h 361466"/>
                <a:gd name="connsiteX89" fmla="*/ 809870 w 977755"/>
                <a:gd name="connsiteY89" fmla="*/ 354470 h 361466"/>
                <a:gd name="connsiteX90" fmla="*/ 806373 w 977755"/>
                <a:gd name="connsiteY90" fmla="*/ 357397 h 361466"/>
                <a:gd name="connsiteX91" fmla="*/ 793025 w 977755"/>
                <a:gd name="connsiteY91" fmla="*/ 361466 h 361466"/>
                <a:gd name="connsiteX92" fmla="*/ 788242 w 977755"/>
                <a:gd name="connsiteY92" fmla="*/ 360966 h 361466"/>
                <a:gd name="connsiteX93" fmla="*/ 776179 w 977755"/>
                <a:gd name="connsiteY93" fmla="*/ 354470 h 361466"/>
                <a:gd name="connsiteX94" fmla="*/ 771040 w 977755"/>
                <a:gd name="connsiteY94" fmla="*/ 346904 h 361466"/>
                <a:gd name="connsiteX95" fmla="*/ 769184 w 977755"/>
                <a:gd name="connsiteY95" fmla="*/ 337625 h 361466"/>
                <a:gd name="connsiteX96" fmla="*/ 788242 w 977755"/>
                <a:gd name="connsiteY96" fmla="*/ 314284 h 361466"/>
                <a:gd name="connsiteX97" fmla="*/ 793025 w 977755"/>
                <a:gd name="connsiteY97" fmla="*/ 313784 h 361466"/>
                <a:gd name="connsiteX98" fmla="*/ 47753 w 977755"/>
                <a:gd name="connsiteY98" fmla="*/ 289372 h 361466"/>
                <a:gd name="connsiteX99" fmla="*/ 56747 w 977755"/>
                <a:gd name="connsiteY99" fmla="*/ 298366 h 361466"/>
                <a:gd name="connsiteX100" fmla="*/ 47753 w 977755"/>
                <a:gd name="connsiteY100" fmla="*/ 307360 h 361466"/>
                <a:gd name="connsiteX101" fmla="*/ 38759 w 977755"/>
                <a:gd name="connsiteY101" fmla="*/ 298366 h 361466"/>
                <a:gd name="connsiteX102" fmla="*/ 47753 w 977755"/>
                <a:gd name="connsiteY102" fmla="*/ 289372 h 361466"/>
                <a:gd name="connsiteX103" fmla="*/ 126198 w 977755"/>
                <a:gd name="connsiteY103" fmla="*/ 288373 h 361466"/>
                <a:gd name="connsiteX104" fmla="*/ 136191 w 977755"/>
                <a:gd name="connsiteY104" fmla="*/ 298366 h 361466"/>
                <a:gd name="connsiteX105" fmla="*/ 126198 w 977755"/>
                <a:gd name="connsiteY105" fmla="*/ 308359 h 361466"/>
                <a:gd name="connsiteX106" fmla="*/ 116205 w 977755"/>
                <a:gd name="connsiteY106" fmla="*/ 298366 h 361466"/>
                <a:gd name="connsiteX107" fmla="*/ 126198 w 977755"/>
                <a:gd name="connsiteY107" fmla="*/ 288373 h 361466"/>
                <a:gd name="connsiteX108" fmla="*/ 283162 w 977755"/>
                <a:gd name="connsiteY108" fmla="*/ 286160 h 361466"/>
                <a:gd name="connsiteX109" fmla="*/ 295368 w 977755"/>
                <a:gd name="connsiteY109" fmla="*/ 298366 h 361466"/>
                <a:gd name="connsiteX110" fmla="*/ 283162 w 977755"/>
                <a:gd name="connsiteY110" fmla="*/ 310572 h 361466"/>
                <a:gd name="connsiteX111" fmla="*/ 270956 w 977755"/>
                <a:gd name="connsiteY111" fmla="*/ 298366 h 361466"/>
                <a:gd name="connsiteX112" fmla="*/ 283162 w 977755"/>
                <a:gd name="connsiteY112" fmla="*/ 286160 h 361466"/>
                <a:gd name="connsiteX113" fmla="*/ 361536 w 977755"/>
                <a:gd name="connsiteY113" fmla="*/ 284804 h 361466"/>
                <a:gd name="connsiteX114" fmla="*/ 375098 w 977755"/>
                <a:gd name="connsiteY114" fmla="*/ 298366 h 361466"/>
                <a:gd name="connsiteX115" fmla="*/ 361536 w 977755"/>
                <a:gd name="connsiteY115" fmla="*/ 311928 h 361466"/>
                <a:gd name="connsiteX116" fmla="*/ 347974 w 977755"/>
                <a:gd name="connsiteY116" fmla="*/ 298366 h 361466"/>
                <a:gd name="connsiteX117" fmla="*/ 361536 w 977755"/>
                <a:gd name="connsiteY117" fmla="*/ 284804 h 361466"/>
                <a:gd name="connsiteX118" fmla="*/ 518428 w 977755"/>
                <a:gd name="connsiteY118" fmla="*/ 281735 h 361466"/>
                <a:gd name="connsiteX119" fmla="*/ 535060 w 977755"/>
                <a:gd name="connsiteY119" fmla="*/ 298366 h 361466"/>
                <a:gd name="connsiteX120" fmla="*/ 518428 w 977755"/>
                <a:gd name="connsiteY120" fmla="*/ 314998 h 361466"/>
                <a:gd name="connsiteX121" fmla="*/ 501797 w 977755"/>
                <a:gd name="connsiteY121" fmla="*/ 298366 h 361466"/>
                <a:gd name="connsiteX122" fmla="*/ 518428 w 977755"/>
                <a:gd name="connsiteY122" fmla="*/ 281735 h 361466"/>
                <a:gd name="connsiteX123" fmla="*/ 596946 w 977755"/>
                <a:gd name="connsiteY123" fmla="*/ 279950 h 361466"/>
                <a:gd name="connsiteX124" fmla="*/ 615362 w 977755"/>
                <a:gd name="connsiteY124" fmla="*/ 298366 h 361466"/>
                <a:gd name="connsiteX125" fmla="*/ 596946 w 977755"/>
                <a:gd name="connsiteY125" fmla="*/ 316782 h 361466"/>
                <a:gd name="connsiteX126" fmla="*/ 578530 w 977755"/>
                <a:gd name="connsiteY126" fmla="*/ 298366 h 361466"/>
                <a:gd name="connsiteX127" fmla="*/ 596946 w 977755"/>
                <a:gd name="connsiteY127" fmla="*/ 279950 h 361466"/>
                <a:gd name="connsiteX128" fmla="*/ 753766 w 977755"/>
                <a:gd name="connsiteY128" fmla="*/ 275739 h 361466"/>
                <a:gd name="connsiteX129" fmla="*/ 776394 w 977755"/>
                <a:gd name="connsiteY129" fmla="*/ 298366 h 361466"/>
                <a:gd name="connsiteX130" fmla="*/ 753766 w 977755"/>
                <a:gd name="connsiteY130" fmla="*/ 320994 h 361466"/>
                <a:gd name="connsiteX131" fmla="*/ 731139 w 977755"/>
                <a:gd name="connsiteY131" fmla="*/ 298366 h 361466"/>
                <a:gd name="connsiteX132" fmla="*/ 753766 w 977755"/>
                <a:gd name="connsiteY132" fmla="*/ 275739 h 361466"/>
                <a:gd name="connsiteX133" fmla="*/ 832283 w 977755"/>
                <a:gd name="connsiteY133" fmla="*/ 273241 h 361466"/>
                <a:gd name="connsiteX134" fmla="*/ 857337 w 977755"/>
                <a:gd name="connsiteY134" fmla="*/ 298367 h 361466"/>
                <a:gd name="connsiteX135" fmla="*/ 832283 w 977755"/>
                <a:gd name="connsiteY135" fmla="*/ 323421 h 361466"/>
                <a:gd name="connsiteX136" fmla="*/ 807229 w 977755"/>
                <a:gd name="connsiteY136" fmla="*/ 298367 h 361466"/>
                <a:gd name="connsiteX137" fmla="*/ 832283 w 977755"/>
                <a:gd name="connsiteY137" fmla="*/ 273241 h 361466"/>
                <a:gd name="connsiteX138" fmla="*/ 86939 w 977755"/>
                <a:gd name="connsiteY138" fmla="*/ 249685 h 361466"/>
                <a:gd name="connsiteX139" fmla="*/ 96433 w 977755"/>
                <a:gd name="connsiteY139" fmla="*/ 259179 h 361466"/>
                <a:gd name="connsiteX140" fmla="*/ 86939 w 977755"/>
                <a:gd name="connsiteY140" fmla="*/ 268672 h 361466"/>
                <a:gd name="connsiteX141" fmla="*/ 77446 w 977755"/>
                <a:gd name="connsiteY141" fmla="*/ 259179 h 361466"/>
                <a:gd name="connsiteX142" fmla="*/ 86939 w 977755"/>
                <a:gd name="connsiteY142" fmla="*/ 249685 h 361466"/>
                <a:gd name="connsiteX143" fmla="*/ 165457 w 977755"/>
                <a:gd name="connsiteY143" fmla="*/ 248686 h 361466"/>
                <a:gd name="connsiteX144" fmla="*/ 174165 w 977755"/>
                <a:gd name="connsiteY144" fmla="*/ 253326 h 361466"/>
                <a:gd name="connsiteX145" fmla="*/ 175950 w 977755"/>
                <a:gd name="connsiteY145" fmla="*/ 259179 h 361466"/>
                <a:gd name="connsiteX146" fmla="*/ 174165 w 977755"/>
                <a:gd name="connsiteY146" fmla="*/ 265032 h 361466"/>
                <a:gd name="connsiteX147" fmla="*/ 165457 w 977755"/>
                <a:gd name="connsiteY147" fmla="*/ 269814 h 361466"/>
                <a:gd name="connsiteX148" fmla="*/ 163315 w 977755"/>
                <a:gd name="connsiteY148" fmla="*/ 269600 h 361466"/>
                <a:gd name="connsiteX149" fmla="*/ 158033 w 977755"/>
                <a:gd name="connsiteY149" fmla="*/ 266745 h 361466"/>
                <a:gd name="connsiteX150" fmla="*/ 156748 w 977755"/>
                <a:gd name="connsiteY150" fmla="*/ 265175 h 361466"/>
                <a:gd name="connsiteX151" fmla="*/ 155178 w 977755"/>
                <a:gd name="connsiteY151" fmla="*/ 261392 h 361466"/>
                <a:gd name="connsiteX152" fmla="*/ 154964 w 977755"/>
                <a:gd name="connsiteY152" fmla="*/ 259250 h 361466"/>
                <a:gd name="connsiteX153" fmla="*/ 155178 w 977755"/>
                <a:gd name="connsiteY153" fmla="*/ 257109 h 361466"/>
                <a:gd name="connsiteX154" fmla="*/ 156748 w 977755"/>
                <a:gd name="connsiteY154" fmla="*/ 253326 h 361466"/>
                <a:gd name="connsiteX155" fmla="*/ 158033 w 977755"/>
                <a:gd name="connsiteY155" fmla="*/ 251755 h 361466"/>
                <a:gd name="connsiteX156" fmla="*/ 163315 w 977755"/>
                <a:gd name="connsiteY156" fmla="*/ 248900 h 361466"/>
                <a:gd name="connsiteX157" fmla="*/ 165457 w 977755"/>
                <a:gd name="connsiteY157" fmla="*/ 248686 h 361466"/>
                <a:gd name="connsiteX158" fmla="*/ 322349 w 977755"/>
                <a:gd name="connsiteY158" fmla="*/ 246259 h 361466"/>
                <a:gd name="connsiteX159" fmla="*/ 329559 w 977755"/>
                <a:gd name="connsiteY159" fmla="*/ 248472 h 361466"/>
                <a:gd name="connsiteX160" fmla="*/ 335198 w 977755"/>
                <a:gd name="connsiteY160" fmla="*/ 259179 h 361466"/>
                <a:gd name="connsiteX161" fmla="*/ 329559 w 977755"/>
                <a:gd name="connsiteY161" fmla="*/ 269886 h 361466"/>
                <a:gd name="connsiteX162" fmla="*/ 322349 w 977755"/>
                <a:gd name="connsiteY162" fmla="*/ 272098 h 361466"/>
                <a:gd name="connsiteX163" fmla="*/ 319780 w 977755"/>
                <a:gd name="connsiteY163" fmla="*/ 271813 h 361466"/>
                <a:gd name="connsiteX164" fmla="*/ 309501 w 977755"/>
                <a:gd name="connsiteY164" fmla="*/ 259179 h 361466"/>
                <a:gd name="connsiteX165" fmla="*/ 319780 w 977755"/>
                <a:gd name="connsiteY165" fmla="*/ 246545 h 361466"/>
                <a:gd name="connsiteX166" fmla="*/ 322349 w 977755"/>
                <a:gd name="connsiteY166" fmla="*/ 246259 h 361466"/>
                <a:gd name="connsiteX167" fmla="*/ 400795 w 977755"/>
                <a:gd name="connsiteY167" fmla="*/ 244903 h 361466"/>
                <a:gd name="connsiteX168" fmla="*/ 415071 w 977755"/>
                <a:gd name="connsiteY168" fmla="*/ 259179 h 361466"/>
                <a:gd name="connsiteX169" fmla="*/ 400795 w 977755"/>
                <a:gd name="connsiteY169" fmla="*/ 273455 h 361466"/>
                <a:gd name="connsiteX170" fmla="*/ 386519 w 977755"/>
                <a:gd name="connsiteY170" fmla="*/ 259179 h 361466"/>
                <a:gd name="connsiteX171" fmla="*/ 400795 w 977755"/>
                <a:gd name="connsiteY171" fmla="*/ 244903 h 361466"/>
                <a:gd name="connsiteX172" fmla="*/ 557687 w 977755"/>
                <a:gd name="connsiteY172" fmla="*/ 241691 h 361466"/>
                <a:gd name="connsiteX173" fmla="*/ 575175 w 977755"/>
                <a:gd name="connsiteY173" fmla="*/ 259179 h 361466"/>
                <a:gd name="connsiteX174" fmla="*/ 557687 w 977755"/>
                <a:gd name="connsiteY174" fmla="*/ 276667 h 361466"/>
                <a:gd name="connsiteX175" fmla="*/ 540199 w 977755"/>
                <a:gd name="connsiteY175" fmla="*/ 259179 h 361466"/>
                <a:gd name="connsiteX176" fmla="*/ 557687 w 977755"/>
                <a:gd name="connsiteY176" fmla="*/ 241691 h 361466"/>
                <a:gd name="connsiteX177" fmla="*/ 636061 w 977755"/>
                <a:gd name="connsiteY177" fmla="*/ 239764 h 361466"/>
                <a:gd name="connsiteX178" fmla="*/ 652193 w 977755"/>
                <a:gd name="connsiteY178" fmla="*/ 248330 h 361466"/>
                <a:gd name="connsiteX179" fmla="*/ 655476 w 977755"/>
                <a:gd name="connsiteY179" fmla="*/ 259179 h 361466"/>
                <a:gd name="connsiteX180" fmla="*/ 652193 w 977755"/>
                <a:gd name="connsiteY180" fmla="*/ 270029 h 361466"/>
                <a:gd name="connsiteX181" fmla="*/ 636061 w 977755"/>
                <a:gd name="connsiteY181" fmla="*/ 278594 h 361466"/>
                <a:gd name="connsiteX182" fmla="*/ 632135 w 977755"/>
                <a:gd name="connsiteY182" fmla="*/ 278166 h 361466"/>
                <a:gd name="connsiteX183" fmla="*/ 622356 w 977755"/>
                <a:gd name="connsiteY183" fmla="*/ 272884 h 361466"/>
                <a:gd name="connsiteX184" fmla="*/ 620001 w 977755"/>
                <a:gd name="connsiteY184" fmla="*/ 270029 h 361466"/>
                <a:gd name="connsiteX185" fmla="*/ 617074 w 977755"/>
                <a:gd name="connsiteY185" fmla="*/ 263105 h 361466"/>
                <a:gd name="connsiteX186" fmla="*/ 616646 w 977755"/>
                <a:gd name="connsiteY186" fmla="*/ 259179 h 361466"/>
                <a:gd name="connsiteX187" fmla="*/ 617074 w 977755"/>
                <a:gd name="connsiteY187" fmla="*/ 255253 h 361466"/>
                <a:gd name="connsiteX188" fmla="*/ 620001 w 977755"/>
                <a:gd name="connsiteY188" fmla="*/ 248330 h 361466"/>
                <a:gd name="connsiteX189" fmla="*/ 622356 w 977755"/>
                <a:gd name="connsiteY189" fmla="*/ 245474 h 361466"/>
                <a:gd name="connsiteX190" fmla="*/ 632135 w 977755"/>
                <a:gd name="connsiteY190" fmla="*/ 240192 h 361466"/>
                <a:gd name="connsiteX191" fmla="*/ 636061 w 977755"/>
                <a:gd name="connsiteY191" fmla="*/ 239764 h 361466"/>
                <a:gd name="connsiteX192" fmla="*/ 793025 w 977755"/>
                <a:gd name="connsiteY192" fmla="*/ 235338 h 361466"/>
                <a:gd name="connsiteX193" fmla="*/ 806373 w 977755"/>
                <a:gd name="connsiteY193" fmla="*/ 239407 h 361466"/>
                <a:gd name="connsiteX194" fmla="*/ 816865 w 977755"/>
                <a:gd name="connsiteY194" fmla="*/ 259179 h 361466"/>
                <a:gd name="connsiteX195" fmla="*/ 806373 w 977755"/>
                <a:gd name="connsiteY195" fmla="*/ 278951 h 361466"/>
                <a:gd name="connsiteX196" fmla="*/ 793025 w 977755"/>
                <a:gd name="connsiteY196" fmla="*/ 283020 h 361466"/>
                <a:gd name="connsiteX197" fmla="*/ 788242 w 977755"/>
                <a:gd name="connsiteY197" fmla="*/ 282520 h 361466"/>
                <a:gd name="connsiteX198" fmla="*/ 769184 w 977755"/>
                <a:gd name="connsiteY198" fmla="*/ 259179 h 361466"/>
                <a:gd name="connsiteX199" fmla="*/ 788242 w 977755"/>
                <a:gd name="connsiteY199" fmla="*/ 235838 h 361466"/>
                <a:gd name="connsiteX200" fmla="*/ 793025 w 977755"/>
                <a:gd name="connsiteY200" fmla="*/ 235338 h 361466"/>
                <a:gd name="connsiteX201" fmla="*/ 871470 w 977755"/>
                <a:gd name="connsiteY201" fmla="*/ 232768 h 361466"/>
                <a:gd name="connsiteX202" fmla="*/ 897881 w 977755"/>
                <a:gd name="connsiteY202" fmla="*/ 259178 h 361466"/>
                <a:gd name="connsiteX203" fmla="*/ 871470 w 977755"/>
                <a:gd name="connsiteY203" fmla="*/ 285589 h 361466"/>
                <a:gd name="connsiteX204" fmla="*/ 845060 w 977755"/>
                <a:gd name="connsiteY204" fmla="*/ 259178 h 361466"/>
                <a:gd name="connsiteX205" fmla="*/ 871470 w 977755"/>
                <a:gd name="connsiteY205" fmla="*/ 232768 h 361466"/>
                <a:gd name="connsiteX206" fmla="*/ 126198 w 977755"/>
                <a:gd name="connsiteY206" fmla="*/ 209927 h 361466"/>
                <a:gd name="connsiteX207" fmla="*/ 136191 w 977755"/>
                <a:gd name="connsiteY207" fmla="*/ 219920 h 361466"/>
                <a:gd name="connsiteX208" fmla="*/ 126198 w 977755"/>
                <a:gd name="connsiteY208" fmla="*/ 229913 h 361466"/>
                <a:gd name="connsiteX209" fmla="*/ 116205 w 977755"/>
                <a:gd name="connsiteY209" fmla="*/ 219920 h 361466"/>
                <a:gd name="connsiteX210" fmla="*/ 126198 w 977755"/>
                <a:gd name="connsiteY210" fmla="*/ 209927 h 361466"/>
                <a:gd name="connsiteX211" fmla="*/ 204644 w 977755"/>
                <a:gd name="connsiteY211" fmla="*/ 208856 h 361466"/>
                <a:gd name="connsiteX212" fmla="*/ 215708 w 977755"/>
                <a:gd name="connsiteY212" fmla="*/ 219920 h 361466"/>
                <a:gd name="connsiteX213" fmla="*/ 204644 w 977755"/>
                <a:gd name="connsiteY213" fmla="*/ 230984 h 361466"/>
                <a:gd name="connsiteX214" fmla="*/ 193580 w 977755"/>
                <a:gd name="connsiteY214" fmla="*/ 219920 h 361466"/>
                <a:gd name="connsiteX215" fmla="*/ 204644 w 977755"/>
                <a:gd name="connsiteY215" fmla="*/ 208856 h 361466"/>
                <a:gd name="connsiteX216" fmla="*/ 361536 w 977755"/>
                <a:gd name="connsiteY216" fmla="*/ 206358 h 361466"/>
                <a:gd name="connsiteX217" fmla="*/ 375098 w 977755"/>
                <a:gd name="connsiteY217" fmla="*/ 219920 h 361466"/>
                <a:gd name="connsiteX218" fmla="*/ 361536 w 977755"/>
                <a:gd name="connsiteY218" fmla="*/ 233482 h 361466"/>
                <a:gd name="connsiteX219" fmla="*/ 347974 w 977755"/>
                <a:gd name="connsiteY219" fmla="*/ 219920 h 361466"/>
                <a:gd name="connsiteX220" fmla="*/ 361536 w 977755"/>
                <a:gd name="connsiteY220" fmla="*/ 206358 h 361466"/>
                <a:gd name="connsiteX221" fmla="*/ 440054 w 977755"/>
                <a:gd name="connsiteY221" fmla="*/ 204930 h 361466"/>
                <a:gd name="connsiteX222" fmla="*/ 455043 w 977755"/>
                <a:gd name="connsiteY222" fmla="*/ 219920 h 361466"/>
                <a:gd name="connsiteX223" fmla="*/ 440054 w 977755"/>
                <a:gd name="connsiteY223" fmla="*/ 234909 h 361466"/>
                <a:gd name="connsiteX224" fmla="*/ 425064 w 977755"/>
                <a:gd name="connsiteY224" fmla="*/ 219920 h 361466"/>
                <a:gd name="connsiteX225" fmla="*/ 440054 w 977755"/>
                <a:gd name="connsiteY225" fmla="*/ 204930 h 361466"/>
                <a:gd name="connsiteX226" fmla="*/ 596946 w 977755"/>
                <a:gd name="connsiteY226" fmla="*/ 201504 h 361466"/>
                <a:gd name="connsiteX227" fmla="*/ 615362 w 977755"/>
                <a:gd name="connsiteY227" fmla="*/ 219920 h 361466"/>
                <a:gd name="connsiteX228" fmla="*/ 596946 w 977755"/>
                <a:gd name="connsiteY228" fmla="*/ 238336 h 361466"/>
                <a:gd name="connsiteX229" fmla="*/ 578530 w 977755"/>
                <a:gd name="connsiteY229" fmla="*/ 219920 h 361466"/>
                <a:gd name="connsiteX230" fmla="*/ 596946 w 977755"/>
                <a:gd name="connsiteY230" fmla="*/ 201504 h 361466"/>
                <a:gd name="connsiteX231" fmla="*/ 675321 w 977755"/>
                <a:gd name="connsiteY231" fmla="*/ 199506 h 361466"/>
                <a:gd name="connsiteX232" fmla="*/ 695735 w 977755"/>
                <a:gd name="connsiteY232" fmla="*/ 219921 h 361466"/>
                <a:gd name="connsiteX233" fmla="*/ 675321 w 977755"/>
                <a:gd name="connsiteY233" fmla="*/ 240335 h 361466"/>
                <a:gd name="connsiteX234" fmla="*/ 654906 w 977755"/>
                <a:gd name="connsiteY234" fmla="*/ 219921 h 361466"/>
                <a:gd name="connsiteX235" fmla="*/ 675321 w 977755"/>
                <a:gd name="connsiteY235" fmla="*/ 199506 h 361466"/>
                <a:gd name="connsiteX236" fmla="*/ 832283 w 977755"/>
                <a:gd name="connsiteY236" fmla="*/ 194866 h 361466"/>
                <a:gd name="connsiteX237" fmla="*/ 857337 w 977755"/>
                <a:gd name="connsiteY237" fmla="*/ 219920 h 361466"/>
                <a:gd name="connsiteX238" fmla="*/ 832283 w 977755"/>
                <a:gd name="connsiteY238" fmla="*/ 245046 h 361466"/>
                <a:gd name="connsiteX239" fmla="*/ 807229 w 977755"/>
                <a:gd name="connsiteY239" fmla="*/ 219920 h 361466"/>
                <a:gd name="connsiteX240" fmla="*/ 832283 w 977755"/>
                <a:gd name="connsiteY240" fmla="*/ 194866 h 361466"/>
                <a:gd name="connsiteX241" fmla="*/ 165529 w 977755"/>
                <a:gd name="connsiteY241" fmla="*/ 170240 h 361466"/>
                <a:gd name="connsiteX242" fmla="*/ 174237 w 977755"/>
                <a:gd name="connsiteY242" fmla="*/ 174880 h 361466"/>
                <a:gd name="connsiteX243" fmla="*/ 176022 w 977755"/>
                <a:gd name="connsiteY243" fmla="*/ 180733 h 361466"/>
                <a:gd name="connsiteX244" fmla="*/ 175165 w 977755"/>
                <a:gd name="connsiteY244" fmla="*/ 184801 h 361466"/>
                <a:gd name="connsiteX245" fmla="*/ 174166 w 977755"/>
                <a:gd name="connsiteY245" fmla="*/ 186586 h 361466"/>
                <a:gd name="connsiteX246" fmla="*/ 173024 w 977755"/>
                <a:gd name="connsiteY246" fmla="*/ 188299 h 361466"/>
                <a:gd name="connsiteX247" fmla="*/ 165600 w 977755"/>
                <a:gd name="connsiteY247" fmla="*/ 191368 h 361466"/>
                <a:gd name="connsiteX248" fmla="*/ 163459 w 977755"/>
                <a:gd name="connsiteY248" fmla="*/ 191154 h 361466"/>
                <a:gd name="connsiteX249" fmla="*/ 158177 w 977755"/>
                <a:gd name="connsiteY249" fmla="*/ 188299 h 361466"/>
                <a:gd name="connsiteX250" fmla="*/ 156892 w 977755"/>
                <a:gd name="connsiteY250" fmla="*/ 186729 h 361466"/>
                <a:gd name="connsiteX251" fmla="*/ 155893 w 977755"/>
                <a:gd name="connsiteY251" fmla="*/ 184944 h 361466"/>
                <a:gd name="connsiteX252" fmla="*/ 155250 w 977755"/>
                <a:gd name="connsiteY252" fmla="*/ 182946 h 361466"/>
                <a:gd name="connsiteX253" fmla="*/ 155036 w 977755"/>
                <a:gd name="connsiteY253" fmla="*/ 180804 h 361466"/>
                <a:gd name="connsiteX254" fmla="*/ 155250 w 977755"/>
                <a:gd name="connsiteY254" fmla="*/ 178663 h 361466"/>
                <a:gd name="connsiteX255" fmla="*/ 156820 w 977755"/>
                <a:gd name="connsiteY255" fmla="*/ 174880 h 361466"/>
                <a:gd name="connsiteX256" fmla="*/ 158105 w 977755"/>
                <a:gd name="connsiteY256" fmla="*/ 173309 h 361466"/>
                <a:gd name="connsiteX257" fmla="*/ 163387 w 977755"/>
                <a:gd name="connsiteY257" fmla="*/ 170454 h 361466"/>
                <a:gd name="connsiteX258" fmla="*/ 165529 w 977755"/>
                <a:gd name="connsiteY258" fmla="*/ 170240 h 361466"/>
                <a:gd name="connsiteX259" fmla="*/ 243903 w 977755"/>
                <a:gd name="connsiteY259" fmla="*/ 169098 h 361466"/>
                <a:gd name="connsiteX260" fmla="*/ 255538 w 977755"/>
                <a:gd name="connsiteY260" fmla="*/ 180733 h 361466"/>
                <a:gd name="connsiteX261" fmla="*/ 254610 w 977755"/>
                <a:gd name="connsiteY261" fmla="*/ 185230 h 361466"/>
                <a:gd name="connsiteX262" fmla="*/ 252111 w 977755"/>
                <a:gd name="connsiteY262" fmla="*/ 188942 h 361466"/>
                <a:gd name="connsiteX263" fmla="*/ 243903 w 977755"/>
                <a:gd name="connsiteY263" fmla="*/ 192368 h 361466"/>
                <a:gd name="connsiteX264" fmla="*/ 235694 w 977755"/>
                <a:gd name="connsiteY264" fmla="*/ 188942 h 361466"/>
                <a:gd name="connsiteX265" fmla="*/ 233196 w 977755"/>
                <a:gd name="connsiteY265" fmla="*/ 185230 h 361466"/>
                <a:gd name="connsiteX266" fmla="*/ 232268 w 977755"/>
                <a:gd name="connsiteY266" fmla="*/ 180733 h 361466"/>
                <a:gd name="connsiteX267" fmla="*/ 243903 w 977755"/>
                <a:gd name="connsiteY267" fmla="*/ 169098 h 361466"/>
                <a:gd name="connsiteX268" fmla="*/ 400795 w 977755"/>
                <a:gd name="connsiteY268" fmla="*/ 166385 h 361466"/>
                <a:gd name="connsiteX269" fmla="*/ 415071 w 977755"/>
                <a:gd name="connsiteY269" fmla="*/ 180661 h 361466"/>
                <a:gd name="connsiteX270" fmla="*/ 413929 w 977755"/>
                <a:gd name="connsiteY270" fmla="*/ 186229 h 361466"/>
                <a:gd name="connsiteX271" fmla="*/ 410859 w 977755"/>
                <a:gd name="connsiteY271" fmla="*/ 190797 h 361466"/>
                <a:gd name="connsiteX272" fmla="*/ 400795 w 977755"/>
                <a:gd name="connsiteY272" fmla="*/ 195008 h 361466"/>
                <a:gd name="connsiteX273" fmla="*/ 390730 w 977755"/>
                <a:gd name="connsiteY273" fmla="*/ 190797 h 361466"/>
                <a:gd name="connsiteX274" fmla="*/ 387661 w 977755"/>
                <a:gd name="connsiteY274" fmla="*/ 186229 h 361466"/>
                <a:gd name="connsiteX275" fmla="*/ 386519 w 977755"/>
                <a:gd name="connsiteY275" fmla="*/ 180661 h 361466"/>
                <a:gd name="connsiteX276" fmla="*/ 400795 w 977755"/>
                <a:gd name="connsiteY276" fmla="*/ 166385 h 361466"/>
                <a:gd name="connsiteX277" fmla="*/ 479098 w 977755"/>
                <a:gd name="connsiteY277" fmla="*/ 164815 h 361466"/>
                <a:gd name="connsiteX278" fmla="*/ 492232 w 977755"/>
                <a:gd name="connsiteY278" fmla="*/ 171810 h 361466"/>
                <a:gd name="connsiteX279" fmla="*/ 494944 w 977755"/>
                <a:gd name="connsiteY279" fmla="*/ 180661 h 361466"/>
                <a:gd name="connsiteX280" fmla="*/ 493731 w 977755"/>
                <a:gd name="connsiteY280" fmla="*/ 186800 h 361466"/>
                <a:gd name="connsiteX281" fmla="*/ 492303 w 977755"/>
                <a:gd name="connsiteY281" fmla="*/ 189512 h 361466"/>
                <a:gd name="connsiteX282" fmla="*/ 490304 w 977755"/>
                <a:gd name="connsiteY282" fmla="*/ 191939 h 361466"/>
                <a:gd name="connsiteX283" fmla="*/ 479098 w 977755"/>
                <a:gd name="connsiteY283" fmla="*/ 196579 h 361466"/>
                <a:gd name="connsiteX284" fmla="*/ 475886 w 977755"/>
                <a:gd name="connsiteY284" fmla="*/ 196222 h 361466"/>
                <a:gd name="connsiteX285" fmla="*/ 467891 w 977755"/>
                <a:gd name="connsiteY285" fmla="*/ 191939 h 361466"/>
                <a:gd name="connsiteX286" fmla="*/ 465964 w 977755"/>
                <a:gd name="connsiteY286" fmla="*/ 189584 h 361466"/>
                <a:gd name="connsiteX287" fmla="*/ 464536 w 977755"/>
                <a:gd name="connsiteY287" fmla="*/ 186871 h 361466"/>
                <a:gd name="connsiteX288" fmla="*/ 463608 w 977755"/>
                <a:gd name="connsiteY288" fmla="*/ 183873 h 361466"/>
                <a:gd name="connsiteX289" fmla="*/ 463323 w 977755"/>
                <a:gd name="connsiteY289" fmla="*/ 180661 h 361466"/>
                <a:gd name="connsiteX290" fmla="*/ 463608 w 977755"/>
                <a:gd name="connsiteY290" fmla="*/ 177449 h 361466"/>
                <a:gd name="connsiteX291" fmla="*/ 465964 w 977755"/>
                <a:gd name="connsiteY291" fmla="*/ 171810 h 361466"/>
                <a:gd name="connsiteX292" fmla="*/ 467891 w 977755"/>
                <a:gd name="connsiteY292" fmla="*/ 169455 h 361466"/>
                <a:gd name="connsiteX293" fmla="*/ 475886 w 977755"/>
                <a:gd name="connsiteY293" fmla="*/ 165172 h 361466"/>
                <a:gd name="connsiteX294" fmla="*/ 479098 w 977755"/>
                <a:gd name="connsiteY294" fmla="*/ 164815 h 361466"/>
                <a:gd name="connsiteX295" fmla="*/ 636061 w 977755"/>
                <a:gd name="connsiteY295" fmla="*/ 161317 h 361466"/>
                <a:gd name="connsiteX296" fmla="*/ 652193 w 977755"/>
                <a:gd name="connsiteY296" fmla="*/ 169883 h 361466"/>
                <a:gd name="connsiteX297" fmla="*/ 655476 w 977755"/>
                <a:gd name="connsiteY297" fmla="*/ 180732 h 361466"/>
                <a:gd name="connsiteX298" fmla="*/ 653977 w 977755"/>
                <a:gd name="connsiteY298" fmla="*/ 188298 h 361466"/>
                <a:gd name="connsiteX299" fmla="*/ 652193 w 977755"/>
                <a:gd name="connsiteY299" fmla="*/ 191582 h 361466"/>
                <a:gd name="connsiteX300" fmla="*/ 649766 w 977755"/>
                <a:gd name="connsiteY300" fmla="*/ 194437 h 361466"/>
                <a:gd name="connsiteX301" fmla="*/ 636061 w 977755"/>
                <a:gd name="connsiteY301" fmla="*/ 200148 h 361466"/>
                <a:gd name="connsiteX302" fmla="*/ 632135 w 977755"/>
                <a:gd name="connsiteY302" fmla="*/ 199719 h 361466"/>
                <a:gd name="connsiteX303" fmla="*/ 622356 w 977755"/>
                <a:gd name="connsiteY303" fmla="*/ 194437 h 361466"/>
                <a:gd name="connsiteX304" fmla="*/ 620001 w 977755"/>
                <a:gd name="connsiteY304" fmla="*/ 191582 h 361466"/>
                <a:gd name="connsiteX305" fmla="*/ 618216 w 977755"/>
                <a:gd name="connsiteY305" fmla="*/ 188298 h 361466"/>
                <a:gd name="connsiteX306" fmla="*/ 617074 w 977755"/>
                <a:gd name="connsiteY306" fmla="*/ 184658 h 361466"/>
                <a:gd name="connsiteX307" fmla="*/ 616646 w 977755"/>
                <a:gd name="connsiteY307" fmla="*/ 180732 h 361466"/>
                <a:gd name="connsiteX308" fmla="*/ 617074 w 977755"/>
                <a:gd name="connsiteY308" fmla="*/ 176806 h 361466"/>
                <a:gd name="connsiteX309" fmla="*/ 620001 w 977755"/>
                <a:gd name="connsiteY309" fmla="*/ 169883 h 361466"/>
                <a:gd name="connsiteX310" fmla="*/ 622356 w 977755"/>
                <a:gd name="connsiteY310" fmla="*/ 167027 h 361466"/>
                <a:gd name="connsiteX311" fmla="*/ 632135 w 977755"/>
                <a:gd name="connsiteY311" fmla="*/ 161745 h 361466"/>
                <a:gd name="connsiteX312" fmla="*/ 636061 w 977755"/>
                <a:gd name="connsiteY312" fmla="*/ 161317 h 361466"/>
                <a:gd name="connsiteX313" fmla="*/ 714579 w 977755"/>
                <a:gd name="connsiteY313" fmla="*/ 159247 h 361466"/>
                <a:gd name="connsiteX314" fmla="*/ 736064 w 977755"/>
                <a:gd name="connsiteY314" fmla="*/ 180732 h 361466"/>
                <a:gd name="connsiteX315" fmla="*/ 734351 w 977755"/>
                <a:gd name="connsiteY315" fmla="*/ 189084 h 361466"/>
                <a:gd name="connsiteX316" fmla="*/ 729854 w 977755"/>
                <a:gd name="connsiteY316" fmla="*/ 195936 h 361466"/>
                <a:gd name="connsiteX317" fmla="*/ 714651 w 977755"/>
                <a:gd name="connsiteY317" fmla="*/ 202218 h 361466"/>
                <a:gd name="connsiteX318" fmla="*/ 699447 w 977755"/>
                <a:gd name="connsiteY318" fmla="*/ 195936 h 361466"/>
                <a:gd name="connsiteX319" fmla="*/ 694807 w 977755"/>
                <a:gd name="connsiteY319" fmla="*/ 189084 h 361466"/>
                <a:gd name="connsiteX320" fmla="*/ 693094 w 977755"/>
                <a:gd name="connsiteY320" fmla="*/ 180732 h 361466"/>
                <a:gd name="connsiteX321" fmla="*/ 714579 w 977755"/>
                <a:gd name="connsiteY321" fmla="*/ 159247 h 361466"/>
                <a:gd name="connsiteX322" fmla="*/ 871470 w 977755"/>
                <a:gd name="connsiteY322" fmla="*/ 154322 h 361466"/>
                <a:gd name="connsiteX323" fmla="*/ 897881 w 977755"/>
                <a:gd name="connsiteY323" fmla="*/ 180732 h 361466"/>
                <a:gd name="connsiteX324" fmla="*/ 895811 w 977755"/>
                <a:gd name="connsiteY324" fmla="*/ 191011 h 361466"/>
                <a:gd name="connsiteX325" fmla="*/ 890172 w 977755"/>
                <a:gd name="connsiteY325" fmla="*/ 199434 h 361466"/>
                <a:gd name="connsiteX326" fmla="*/ 871470 w 977755"/>
                <a:gd name="connsiteY326" fmla="*/ 207143 h 361466"/>
                <a:gd name="connsiteX327" fmla="*/ 852769 w 977755"/>
                <a:gd name="connsiteY327" fmla="*/ 199434 h 361466"/>
                <a:gd name="connsiteX328" fmla="*/ 847130 w 977755"/>
                <a:gd name="connsiteY328" fmla="*/ 191011 h 361466"/>
                <a:gd name="connsiteX329" fmla="*/ 845060 w 977755"/>
                <a:gd name="connsiteY329" fmla="*/ 180732 h 361466"/>
                <a:gd name="connsiteX330" fmla="*/ 871470 w 977755"/>
                <a:gd name="connsiteY330" fmla="*/ 154322 h 361466"/>
                <a:gd name="connsiteX331" fmla="*/ 126198 w 977755"/>
                <a:gd name="connsiteY331" fmla="*/ 131481 h 361466"/>
                <a:gd name="connsiteX332" fmla="*/ 136191 w 977755"/>
                <a:gd name="connsiteY332" fmla="*/ 141474 h 361466"/>
                <a:gd name="connsiteX333" fmla="*/ 126198 w 977755"/>
                <a:gd name="connsiteY333" fmla="*/ 151467 h 361466"/>
                <a:gd name="connsiteX334" fmla="*/ 116205 w 977755"/>
                <a:gd name="connsiteY334" fmla="*/ 141474 h 361466"/>
                <a:gd name="connsiteX335" fmla="*/ 126198 w 977755"/>
                <a:gd name="connsiteY335" fmla="*/ 131481 h 361466"/>
                <a:gd name="connsiteX336" fmla="*/ 204644 w 977755"/>
                <a:gd name="connsiteY336" fmla="*/ 130410 h 361466"/>
                <a:gd name="connsiteX337" fmla="*/ 215708 w 977755"/>
                <a:gd name="connsiteY337" fmla="*/ 141474 h 361466"/>
                <a:gd name="connsiteX338" fmla="*/ 204644 w 977755"/>
                <a:gd name="connsiteY338" fmla="*/ 152538 h 361466"/>
                <a:gd name="connsiteX339" fmla="*/ 193580 w 977755"/>
                <a:gd name="connsiteY339" fmla="*/ 141474 h 361466"/>
                <a:gd name="connsiteX340" fmla="*/ 204644 w 977755"/>
                <a:gd name="connsiteY340" fmla="*/ 130410 h 361466"/>
                <a:gd name="connsiteX341" fmla="*/ 361536 w 977755"/>
                <a:gd name="connsiteY341" fmla="*/ 127912 h 361466"/>
                <a:gd name="connsiteX342" fmla="*/ 375098 w 977755"/>
                <a:gd name="connsiteY342" fmla="*/ 141474 h 361466"/>
                <a:gd name="connsiteX343" fmla="*/ 361536 w 977755"/>
                <a:gd name="connsiteY343" fmla="*/ 155036 h 361466"/>
                <a:gd name="connsiteX344" fmla="*/ 347974 w 977755"/>
                <a:gd name="connsiteY344" fmla="*/ 141474 h 361466"/>
                <a:gd name="connsiteX345" fmla="*/ 361536 w 977755"/>
                <a:gd name="connsiteY345" fmla="*/ 127912 h 361466"/>
                <a:gd name="connsiteX346" fmla="*/ 440054 w 977755"/>
                <a:gd name="connsiteY346" fmla="*/ 126484 h 361466"/>
                <a:gd name="connsiteX347" fmla="*/ 455043 w 977755"/>
                <a:gd name="connsiteY347" fmla="*/ 141474 h 361466"/>
                <a:gd name="connsiteX348" fmla="*/ 440054 w 977755"/>
                <a:gd name="connsiteY348" fmla="*/ 156463 h 361466"/>
                <a:gd name="connsiteX349" fmla="*/ 425064 w 977755"/>
                <a:gd name="connsiteY349" fmla="*/ 141474 h 361466"/>
                <a:gd name="connsiteX350" fmla="*/ 440054 w 977755"/>
                <a:gd name="connsiteY350" fmla="*/ 126484 h 361466"/>
                <a:gd name="connsiteX351" fmla="*/ 596946 w 977755"/>
                <a:gd name="connsiteY351" fmla="*/ 123058 h 361466"/>
                <a:gd name="connsiteX352" fmla="*/ 615362 w 977755"/>
                <a:gd name="connsiteY352" fmla="*/ 141474 h 361466"/>
                <a:gd name="connsiteX353" fmla="*/ 596946 w 977755"/>
                <a:gd name="connsiteY353" fmla="*/ 159890 h 361466"/>
                <a:gd name="connsiteX354" fmla="*/ 578530 w 977755"/>
                <a:gd name="connsiteY354" fmla="*/ 141474 h 361466"/>
                <a:gd name="connsiteX355" fmla="*/ 596946 w 977755"/>
                <a:gd name="connsiteY355" fmla="*/ 123058 h 361466"/>
                <a:gd name="connsiteX356" fmla="*/ 675321 w 977755"/>
                <a:gd name="connsiteY356" fmla="*/ 121059 h 361466"/>
                <a:gd name="connsiteX357" fmla="*/ 695735 w 977755"/>
                <a:gd name="connsiteY357" fmla="*/ 141474 h 361466"/>
                <a:gd name="connsiteX358" fmla="*/ 675321 w 977755"/>
                <a:gd name="connsiteY358" fmla="*/ 161888 h 361466"/>
                <a:gd name="connsiteX359" fmla="*/ 654906 w 977755"/>
                <a:gd name="connsiteY359" fmla="*/ 141474 h 361466"/>
                <a:gd name="connsiteX360" fmla="*/ 675321 w 977755"/>
                <a:gd name="connsiteY360" fmla="*/ 121059 h 361466"/>
                <a:gd name="connsiteX361" fmla="*/ 832283 w 977755"/>
                <a:gd name="connsiteY361" fmla="*/ 116348 h 361466"/>
                <a:gd name="connsiteX362" fmla="*/ 857337 w 977755"/>
                <a:gd name="connsiteY362" fmla="*/ 141474 h 361466"/>
                <a:gd name="connsiteX363" fmla="*/ 832283 w 977755"/>
                <a:gd name="connsiteY363" fmla="*/ 166528 h 361466"/>
                <a:gd name="connsiteX364" fmla="*/ 807229 w 977755"/>
                <a:gd name="connsiteY364" fmla="*/ 141474 h 361466"/>
                <a:gd name="connsiteX365" fmla="*/ 832283 w 977755"/>
                <a:gd name="connsiteY365" fmla="*/ 116348 h 361466"/>
                <a:gd name="connsiteX366" fmla="*/ 910730 w 977755"/>
                <a:gd name="connsiteY366" fmla="*/ 113636 h 361466"/>
                <a:gd name="connsiteX367" fmla="*/ 938496 w 977755"/>
                <a:gd name="connsiteY367" fmla="*/ 141474 h 361466"/>
                <a:gd name="connsiteX368" fmla="*/ 930397 w 977755"/>
                <a:gd name="connsiteY368" fmla="*/ 161004 h 361466"/>
                <a:gd name="connsiteX369" fmla="*/ 949989 w 977755"/>
                <a:gd name="connsiteY369" fmla="*/ 152895 h 361466"/>
                <a:gd name="connsiteX370" fmla="*/ 977755 w 977755"/>
                <a:gd name="connsiteY370" fmla="*/ 180662 h 361466"/>
                <a:gd name="connsiteX371" fmla="*/ 975542 w 977755"/>
                <a:gd name="connsiteY371" fmla="*/ 191511 h 361466"/>
                <a:gd name="connsiteX372" fmla="*/ 969618 w 977755"/>
                <a:gd name="connsiteY372" fmla="*/ 200362 h 361466"/>
                <a:gd name="connsiteX373" fmla="*/ 949989 w 977755"/>
                <a:gd name="connsiteY373" fmla="*/ 208500 h 361466"/>
                <a:gd name="connsiteX374" fmla="*/ 930410 w 977755"/>
                <a:gd name="connsiteY374" fmla="*/ 200383 h 361466"/>
                <a:gd name="connsiteX375" fmla="*/ 938496 w 977755"/>
                <a:gd name="connsiteY375" fmla="*/ 219920 h 361466"/>
                <a:gd name="connsiteX376" fmla="*/ 910730 w 977755"/>
                <a:gd name="connsiteY376" fmla="*/ 247758 h 361466"/>
                <a:gd name="connsiteX377" fmla="*/ 882963 w 977755"/>
                <a:gd name="connsiteY377" fmla="*/ 219920 h 361466"/>
                <a:gd name="connsiteX378" fmla="*/ 910730 w 977755"/>
                <a:gd name="connsiteY378" fmla="*/ 192153 h 361466"/>
                <a:gd name="connsiteX379" fmla="*/ 930281 w 977755"/>
                <a:gd name="connsiteY379" fmla="*/ 200246 h 361466"/>
                <a:gd name="connsiteX380" fmla="*/ 924435 w 977755"/>
                <a:gd name="connsiteY380" fmla="*/ 191511 h 361466"/>
                <a:gd name="connsiteX381" fmla="*/ 922222 w 977755"/>
                <a:gd name="connsiteY381" fmla="*/ 180662 h 361466"/>
                <a:gd name="connsiteX382" fmla="*/ 930295 w 977755"/>
                <a:gd name="connsiteY382" fmla="*/ 161159 h 361466"/>
                <a:gd name="connsiteX383" fmla="*/ 910730 w 977755"/>
                <a:gd name="connsiteY383" fmla="*/ 169241 h 361466"/>
                <a:gd name="connsiteX384" fmla="*/ 882963 w 977755"/>
                <a:gd name="connsiteY384" fmla="*/ 141474 h 361466"/>
                <a:gd name="connsiteX385" fmla="*/ 910730 w 977755"/>
                <a:gd name="connsiteY385" fmla="*/ 113636 h 361466"/>
                <a:gd name="connsiteX386" fmla="*/ 86939 w 977755"/>
                <a:gd name="connsiteY386" fmla="*/ 92793 h 361466"/>
                <a:gd name="connsiteX387" fmla="*/ 96433 w 977755"/>
                <a:gd name="connsiteY387" fmla="*/ 102286 h 361466"/>
                <a:gd name="connsiteX388" fmla="*/ 86939 w 977755"/>
                <a:gd name="connsiteY388" fmla="*/ 111780 h 361466"/>
                <a:gd name="connsiteX389" fmla="*/ 77446 w 977755"/>
                <a:gd name="connsiteY389" fmla="*/ 102286 h 361466"/>
                <a:gd name="connsiteX390" fmla="*/ 86939 w 977755"/>
                <a:gd name="connsiteY390" fmla="*/ 92793 h 361466"/>
                <a:gd name="connsiteX391" fmla="*/ 165457 w 977755"/>
                <a:gd name="connsiteY391" fmla="*/ 91794 h 361466"/>
                <a:gd name="connsiteX392" fmla="*/ 174165 w 977755"/>
                <a:gd name="connsiteY392" fmla="*/ 96434 h 361466"/>
                <a:gd name="connsiteX393" fmla="*/ 175950 w 977755"/>
                <a:gd name="connsiteY393" fmla="*/ 102287 h 361466"/>
                <a:gd name="connsiteX394" fmla="*/ 174165 w 977755"/>
                <a:gd name="connsiteY394" fmla="*/ 108140 h 361466"/>
                <a:gd name="connsiteX395" fmla="*/ 165457 w 977755"/>
                <a:gd name="connsiteY395" fmla="*/ 112922 h 361466"/>
                <a:gd name="connsiteX396" fmla="*/ 163315 w 977755"/>
                <a:gd name="connsiteY396" fmla="*/ 112708 h 361466"/>
                <a:gd name="connsiteX397" fmla="*/ 158033 w 977755"/>
                <a:gd name="connsiteY397" fmla="*/ 109853 h 361466"/>
                <a:gd name="connsiteX398" fmla="*/ 156748 w 977755"/>
                <a:gd name="connsiteY398" fmla="*/ 108283 h 361466"/>
                <a:gd name="connsiteX399" fmla="*/ 155178 w 977755"/>
                <a:gd name="connsiteY399" fmla="*/ 104500 h 361466"/>
                <a:gd name="connsiteX400" fmla="*/ 154964 w 977755"/>
                <a:gd name="connsiteY400" fmla="*/ 102358 h 361466"/>
                <a:gd name="connsiteX401" fmla="*/ 155178 w 977755"/>
                <a:gd name="connsiteY401" fmla="*/ 100217 h 361466"/>
                <a:gd name="connsiteX402" fmla="*/ 156748 w 977755"/>
                <a:gd name="connsiteY402" fmla="*/ 96434 h 361466"/>
                <a:gd name="connsiteX403" fmla="*/ 158033 w 977755"/>
                <a:gd name="connsiteY403" fmla="*/ 94863 h 361466"/>
                <a:gd name="connsiteX404" fmla="*/ 163315 w 977755"/>
                <a:gd name="connsiteY404" fmla="*/ 92008 h 361466"/>
                <a:gd name="connsiteX405" fmla="*/ 165457 w 977755"/>
                <a:gd name="connsiteY405" fmla="*/ 91794 h 361466"/>
                <a:gd name="connsiteX406" fmla="*/ 322349 w 977755"/>
                <a:gd name="connsiteY406" fmla="*/ 89367 h 361466"/>
                <a:gd name="connsiteX407" fmla="*/ 329559 w 977755"/>
                <a:gd name="connsiteY407" fmla="*/ 91580 h 361466"/>
                <a:gd name="connsiteX408" fmla="*/ 335198 w 977755"/>
                <a:gd name="connsiteY408" fmla="*/ 102287 h 361466"/>
                <a:gd name="connsiteX409" fmla="*/ 329559 w 977755"/>
                <a:gd name="connsiteY409" fmla="*/ 112994 h 361466"/>
                <a:gd name="connsiteX410" fmla="*/ 322349 w 977755"/>
                <a:gd name="connsiteY410" fmla="*/ 115206 h 361466"/>
                <a:gd name="connsiteX411" fmla="*/ 319780 w 977755"/>
                <a:gd name="connsiteY411" fmla="*/ 114921 h 361466"/>
                <a:gd name="connsiteX412" fmla="*/ 309501 w 977755"/>
                <a:gd name="connsiteY412" fmla="*/ 102287 h 361466"/>
                <a:gd name="connsiteX413" fmla="*/ 319780 w 977755"/>
                <a:gd name="connsiteY413" fmla="*/ 89653 h 361466"/>
                <a:gd name="connsiteX414" fmla="*/ 322349 w 977755"/>
                <a:gd name="connsiteY414" fmla="*/ 89367 h 361466"/>
                <a:gd name="connsiteX415" fmla="*/ 400795 w 977755"/>
                <a:gd name="connsiteY415" fmla="*/ 88011 h 361466"/>
                <a:gd name="connsiteX416" fmla="*/ 415071 w 977755"/>
                <a:gd name="connsiteY416" fmla="*/ 102287 h 361466"/>
                <a:gd name="connsiteX417" fmla="*/ 400795 w 977755"/>
                <a:gd name="connsiteY417" fmla="*/ 116563 h 361466"/>
                <a:gd name="connsiteX418" fmla="*/ 386519 w 977755"/>
                <a:gd name="connsiteY418" fmla="*/ 102287 h 361466"/>
                <a:gd name="connsiteX419" fmla="*/ 400795 w 977755"/>
                <a:gd name="connsiteY419" fmla="*/ 88011 h 361466"/>
                <a:gd name="connsiteX420" fmla="*/ 557687 w 977755"/>
                <a:gd name="connsiteY420" fmla="*/ 84798 h 361466"/>
                <a:gd name="connsiteX421" fmla="*/ 575175 w 977755"/>
                <a:gd name="connsiteY421" fmla="*/ 102286 h 361466"/>
                <a:gd name="connsiteX422" fmla="*/ 557687 w 977755"/>
                <a:gd name="connsiteY422" fmla="*/ 119774 h 361466"/>
                <a:gd name="connsiteX423" fmla="*/ 540199 w 977755"/>
                <a:gd name="connsiteY423" fmla="*/ 102286 h 361466"/>
                <a:gd name="connsiteX424" fmla="*/ 557687 w 977755"/>
                <a:gd name="connsiteY424" fmla="*/ 84798 h 361466"/>
                <a:gd name="connsiteX425" fmla="*/ 636061 w 977755"/>
                <a:gd name="connsiteY425" fmla="*/ 82871 h 361466"/>
                <a:gd name="connsiteX426" fmla="*/ 652193 w 977755"/>
                <a:gd name="connsiteY426" fmla="*/ 91437 h 361466"/>
                <a:gd name="connsiteX427" fmla="*/ 655476 w 977755"/>
                <a:gd name="connsiteY427" fmla="*/ 102286 h 361466"/>
                <a:gd name="connsiteX428" fmla="*/ 652193 w 977755"/>
                <a:gd name="connsiteY428" fmla="*/ 113136 h 361466"/>
                <a:gd name="connsiteX429" fmla="*/ 636061 w 977755"/>
                <a:gd name="connsiteY429" fmla="*/ 121702 h 361466"/>
                <a:gd name="connsiteX430" fmla="*/ 632135 w 977755"/>
                <a:gd name="connsiteY430" fmla="*/ 121273 h 361466"/>
                <a:gd name="connsiteX431" fmla="*/ 622356 w 977755"/>
                <a:gd name="connsiteY431" fmla="*/ 115991 h 361466"/>
                <a:gd name="connsiteX432" fmla="*/ 620001 w 977755"/>
                <a:gd name="connsiteY432" fmla="*/ 113136 h 361466"/>
                <a:gd name="connsiteX433" fmla="*/ 617074 w 977755"/>
                <a:gd name="connsiteY433" fmla="*/ 106212 h 361466"/>
                <a:gd name="connsiteX434" fmla="*/ 616646 w 977755"/>
                <a:gd name="connsiteY434" fmla="*/ 102286 h 361466"/>
                <a:gd name="connsiteX435" fmla="*/ 617074 w 977755"/>
                <a:gd name="connsiteY435" fmla="*/ 98360 h 361466"/>
                <a:gd name="connsiteX436" fmla="*/ 620001 w 977755"/>
                <a:gd name="connsiteY436" fmla="*/ 91437 h 361466"/>
                <a:gd name="connsiteX437" fmla="*/ 622356 w 977755"/>
                <a:gd name="connsiteY437" fmla="*/ 88581 h 361466"/>
                <a:gd name="connsiteX438" fmla="*/ 632135 w 977755"/>
                <a:gd name="connsiteY438" fmla="*/ 83299 h 361466"/>
                <a:gd name="connsiteX439" fmla="*/ 636061 w 977755"/>
                <a:gd name="connsiteY439" fmla="*/ 82871 h 361466"/>
                <a:gd name="connsiteX440" fmla="*/ 793025 w 977755"/>
                <a:gd name="connsiteY440" fmla="*/ 78446 h 361466"/>
                <a:gd name="connsiteX441" fmla="*/ 806373 w 977755"/>
                <a:gd name="connsiteY441" fmla="*/ 82515 h 361466"/>
                <a:gd name="connsiteX442" fmla="*/ 816865 w 977755"/>
                <a:gd name="connsiteY442" fmla="*/ 102287 h 361466"/>
                <a:gd name="connsiteX443" fmla="*/ 806373 w 977755"/>
                <a:gd name="connsiteY443" fmla="*/ 122059 h 361466"/>
                <a:gd name="connsiteX444" fmla="*/ 793025 w 977755"/>
                <a:gd name="connsiteY444" fmla="*/ 126128 h 361466"/>
                <a:gd name="connsiteX445" fmla="*/ 788242 w 977755"/>
                <a:gd name="connsiteY445" fmla="*/ 125628 h 361466"/>
                <a:gd name="connsiteX446" fmla="*/ 769184 w 977755"/>
                <a:gd name="connsiteY446" fmla="*/ 102287 h 361466"/>
                <a:gd name="connsiteX447" fmla="*/ 788242 w 977755"/>
                <a:gd name="connsiteY447" fmla="*/ 78946 h 361466"/>
                <a:gd name="connsiteX448" fmla="*/ 793025 w 977755"/>
                <a:gd name="connsiteY448" fmla="*/ 78446 h 361466"/>
                <a:gd name="connsiteX449" fmla="*/ 871470 w 977755"/>
                <a:gd name="connsiteY449" fmla="*/ 75876 h 361466"/>
                <a:gd name="connsiteX450" fmla="*/ 897881 w 977755"/>
                <a:gd name="connsiteY450" fmla="*/ 102286 h 361466"/>
                <a:gd name="connsiteX451" fmla="*/ 871470 w 977755"/>
                <a:gd name="connsiteY451" fmla="*/ 128697 h 361466"/>
                <a:gd name="connsiteX452" fmla="*/ 845060 w 977755"/>
                <a:gd name="connsiteY452" fmla="*/ 102286 h 361466"/>
                <a:gd name="connsiteX453" fmla="*/ 871470 w 977755"/>
                <a:gd name="connsiteY453" fmla="*/ 75876 h 361466"/>
                <a:gd name="connsiteX454" fmla="*/ 47753 w 977755"/>
                <a:gd name="connsiteY454" fmla="*/ 54034 h 361466"/>
                <a:gd name="connsiteX455" fmla="*/ 56747 w 977755"/>
                <a:gd name="connsiteY455" fmla="*/ 63028 h 361466"/>
                <a:gd name="connsiteX456" fmla="*/ 47753 w 977755"/>
                <a:gd name="connsiteY456" fmla="*/ 72022 h 361466"/>
                <a:gd name="connsiteX457" fmla="*/ 38759 w 977755"/>
                <a:gd name="connsiteY457" fmla="*/ 63028 h 361466"/>
                <a:gd name="connsiteX458" fmla="*/ 47753 w 977755"/>
                <a:gd name="connsiteY458" fmla="*/ 54034 h 361466"/>
                <a:gd name="connsiteX459" fmla="*/ 126198 w 977755"/>
                <a:gd name="connsiteY459" fmla="*/ 53035 h 361466"/>
                <a:gd name="connsiteX460" fmla="*/ 136191 w 977755"/>
                <a:gd name="connsiteY460" fmla="*/ 63028 h 361466"/>
                <a:gd name="connsiteX461" fmla="*/ 126198 w 977755"/>
                <a:gd name="connsiteY461" fmla="*/ 73021 h 361466"/>
                <a:gd name="connsiteX462" fmla="*/ 116205 w 977755"/>
                <a:gd name="connsiteY462" fmla="*/ 63028 h 361466"/>
                <a:gd name="connsiteX463" fmla="*/ 126198 w 977755"/>
                <a:gd name="connsiteY463" fmla="*/ 53035 h 361466"/>
                <a:gd name="connsiteX464" fmla="*/ 283162 w 977755"/>
                <a:gd name="connsiteY464" fmla="*/ 50822 h 361466"/>
                <a:gd name="connsiteX465" fmla="*/ 295368 w 977755"/>
                <a:gd name="connsiteY465" fmla="*/ 63028 h 361466"/>
                <a:gd name="connsiteX466" fmla="*/ 283162 w 977755"/>
                <a:gd name="connsiteY466" fmla="*/ 75234 h 361466"/>
                <a:gd name="connsiteX467" fmla="*/ 270956 w 977755"/>
                <a:gd name="connsiteY467" fmla="*/ 63028 h 361466"/>
                <a:gd name="connsiteX468" fmla="*/ 283162 w 977755"/>
                <a:gd name="connsiteY468" fmla="*/ 50822 h 361466"/>
                <a:gd name="connsiteX469" fmla="*/ 361536 w 977755"/>
                <a:gd name="connsiteY469" fmla="*/ 49466 h 361466"/>
                <a:gd name="connsiteX470" fmla="*/ 375098 w 977755"/>
                <a:gd name="connsiteY470" fmla="*/ 63028 h 361466"/>
                <a:gd name="connsiteX471" fmla="*/ 361536 w 977755"/>
                <a:gd name="connsiteY471" fmla="*/ 76590 h 361466"/>
                <a:gd name="connsiteX472" fmla="*/ 347974 w 977755"/>
                <a:gd name="connsiteY472" fmla="*/ 63028 h 361466"/>
                <a:gd name="connsiteX473" fmla="*/ 361536 w 977755"/>
                <a:gd name="connsiteY473" fmla="*/ 49466 h 361466"/>
                <a:gd name="connsiteX474" fmla="*/ 518428 w 977755"/>
                <a:gd name="connsiteY474" fmla="*/ 46396 h 361466"/>
                <a:gd name="connsiteX475" fmla="*/ 535060 w 977755"/>
                <a:gd name="connsiteY475" fmla="*/ 63027 h 361466"/>
                <a:gd name="connsiteX476" fmla="*/ 518428 w 977755"/>
                <a:gd name="connsiteY476" fmla="*/ 79659 h 361466"/>
                <a:gd name="connsiteX477" fmla="*/ 501797 w 977755"/>
                <a:gd name="connsiteY477" fmla="*/ 63027 h 361466"/>
                <a:gd name="connsiteX478" fmla="*/ 518428 w 977755"/>
                <a:gd name="connsiteY478" fmla="*/ 46396 h 361466"/>
                <a:gd name="connsiteX479" fmla="*/ 596946 w 977755"/>
                <a:gd name="connsiteY479" fmla="*/ 44612 h 361466"/>
                <a:gd name="connsiteX480" fmla="*/ 615362 w 977755"/>
                <a:gd name="connsiteY480" fmla="*/ 63028 h 361466"/>
                <a:gd name="connsiteX481" fmla="*/ 596946 w 977755"/>
                <a:gd name="connsiteY481" fmla="*/ 81444 h 361466"/>
                <a:gd name="connsiteX482" fmla="*/ 578530 w 977755"/>
                <a:gd name="connsiteY482" fmla="*/ 63028 h 361466"/>
                <a:gd name="connsiteX483" fmla="*/ 596946 w 977755"/>
                <a:gd name="connsiteY483" fmla="*/ 44612 h 361466"/>
                <a:gd name="connsiteX484" fmla="*/ 753766 w 977755"/>
                <a:gd name="connsiteY484" fmla="*/ 40400 h 361466"/>
                <a:gd name="connsiteX485" fmla="*/ 776394 w 977755"/>
                <a:gd name="connsiteY485" fmla="*/ 63027 h 361466"/>
                <a:gd name="connsiteX486" fmla="*/ 753766 w 977755"/>
                <a:gd name="connsiteY486" fmla="*/ 85655 h 361466"/>
                <a:gd name="connsiteX487" fmla="*/ 731139 w 977755"/>
                <a:gd name="connsiteY487" fmla="*/ 63027 h 361466"/>
                <a:gd name="connsiteX488" fmla="*/ 753766 w 977755"/>
                <a:gd name="connsiteY488" fmla="*/ 40400 h 361466"/>
                <a:gd name="connsiteX489" fmla="*/ 832283 w 977755"/>
                <a:gd name="connsiteY489" fmla="*/ 37973 h 361466"/>
                <a:gd name="connsiteX490" fmla="*/ 857337 w 977755"/>
                <a:gd name="connsiteY490" fmla="*/ 63027 h 361466"/>
                <a:gd name="connsiteX491" fmla="*/ 832283 w 977755"/>
                <a:gd name="connsiteY491" fmla="*/ 88153 h 361466"/>
                <a:gd name="connsiteX492" fmla="*/ 807229 w 977755"/>
                <a:gd name="connsiteY492" fmla="*/ 63027 h 361466"/>
                <a:gd name="connsiteX493" fmla="*/ 832283 w 977755"/>
                <a:gd name="connsiteY493" fmla="*/ 37973 h 361466"/>
                <a:gd name="connsiteX494" fmla="*/ 8566 w 977755"/>
                <a:gd name="connsiteY494" fmla="*/ 15275 h 361466"/>
                <a:gd name="connsiteX495" fmla="*/ 15632 w 977755"/>
                <a:gd name="connsiteY495" fmla="*/ 19058 h 361466"/>
                <a:gd name="connsiteX496" fmla="*/ 17060 w 977755"/>
                <a:gd name="connsiteY496" fmla="*/ 23841 h 361466"/>
                <a:gd name="connsiteX497" fmla="*/ 16917 w 977755"/>
                <a:gd name="connsiteY497" fmla="*/ 25554 h 361466"/>
                <a:gd name="connsiteX498" fmla="*/ 15632 w 977755"/>
                <a:gd name="connsiteY498" fmla="*/ 28623 h 361466"/>
                <a:gd name="connsiteX499" fmla="*/ 8566 w 977755"/>
                <a:gd name="connsiteY499" fmla="*/ 32406 h 361466"/>
                <a:gd name="connsiteX500" fmla="*/ 6852 w 977755"/>
                <a:gd name="connsiteY500" fmla="*/ 32192 h 361466"/>
                <a:gd name="connsiteX501" fmla="*/ 2498 w 977755"/>
                <a:gd name="connsiteY501" fmla="*/ 29836 h 361466"/>
                <a:gd name="connsiteX502" fmla="*/ 1428 w 977755"/>
                <a:gd name="connsiteY502" fmla="*/ 28623 h 361466"/>
                <a:gd name="connsiteX503" fmla="*/ 143 w 977755"/>
                <a:gd name="connsiteY503" fmla="*/ 25554 h 361466"/>
                <a:gd name="connsiteX504" fmla="*/ 0 w 977755"/>
                <a:gd name="connsiteY504" fmla="*/ 23841 h 361466"/>
                <a:gd name="connsiteX505" fmla="*/ 143 w 977755"/>
                <a:gd name="connsiteY505" fmla="*/ 22127 h 361466"/>
                <a:gd name="connsiteX506" fmla="*/ 1428 w 977755"/>
                <a:gd name="connsiteY506" fmla="*/ 19058 h 361466"/>
                <a:gd name="connsiteX507" fmla="*/ 2498 w 977755"/>
                <a:gd name="connsiteY507" fmla="*/ 17773 h 361466"/>
                <a:gd name="connsiteX508" fmla="*/ 6852 w 977755"/>
                <a:gd name="connsiteY508" fmla="*/ 15418 h 361466"/>
                <a:gd name="connsiteX509" fmla="*/ 8566 w 977755"/>
                <a:gd name="connsiteY509" fmla="*/ 15275 h 361466"/>
                <a:gd name="connsiteX510" fmla="*/ 87011 w 977755"/>
                <a:gd name="connsiteY510" fmla="*/ 14347 h 361466"/>
                <a:gd name="connsiteX511" fmla="*/ 96505 w 977755"/>
                <a:gd name="connsiteY511" fmla="*/ 23840 h 361466"/>
                <a:gd name="connsiteX512" fmla="*/ 96291 w 977755"/>
                <a:gd name="connsiteY512" fmla="*/ 25768 h 361466"/>
                <a:gd name="connsiteX513" fmla="*/ 87011 w 977755"/>
                <a:gd name="connsiteY513" fmla="*/ 33334 h 361466"/>
                <a:gd name="connsiteX514" fmla="*/ 77732 w 977755"/>
                <a:gd name="connsiteY514" fmla="*/ 25768 h 361466"/>
                <a:gd name="connsiteX515" fmla="*/ 77518 w 977755"/>
                <a:gd name="connsiteY515" fmla="*/ 23840 h 361466"/>
                <a:gd name="connsiteX516" fmla="*/ 87011 w 977755"/>
                <a:gd name="connsiteY516" fmla="*/ 14347 h 361466"/>
                <a:gd name="connsiteX517" fmla="*/ 243832 w 977755"/>
                <a:gd name="connsiteY517" fmla="*/ 12205 h 361466"/>
                <a:gd name="connsiteX518" fmla="*/ 255467 w 977755"/>
                <a:gd name="connsiteY518" fmla="*/ 23840 h 361466"/>
                <a:gd name="connsiteX519" fmla="*/ 255253 w 977755"/>
                <a:gd name="connsiteY519" fmla="*/ 26195 h 361466"/>
                <a:gd name="connsiteX520" fmla="*/ 243832 w 977755"/>
                <a:gd name="connsiteY520" fmla="*/ 35475 h 361466"/>
                <a:gd name="connsiteX521" fmla="*/ 232411 w 977755"/>
                <a:gd name="connsiteY521" fmla="*/ 26195 h 361466"/>
                <a:gd name="connsiteX522" fmla="*/ 232197 w 977755"/>
                <a:gd name="connsiteY522" fmla="*/ 23840 h 361466"/>
                <a:gd name="connsiteX523" fmla="*/ 243832 w 977755"/>
                <a:gd name="connsiteY523" fmla="*/ 12205 h 361466"/>
                <a:gd name="connsiteX524" fmla="*/ 322349 w 977755"/>
                <a:gd name="connsiteY524" fmla="*/ 10921 h 361466"/>
                <a:gd name="connsiteX525" fmla="*/ 329559 w 977755"/>
                <a:gd name="connsiteY525" fmla="*/ 13134 h 361466"/>
                <a:gd name="connsiteX526" fmla="*/ 335198 w 977755"/>
                <a:gd name="connsiteY526" fmla="*/ 23841 h 361466"/>
                <a:gd name="connsiteX527" fmla="*/ 334912 w 977755"/>
                <a:gd name="connsiteY527" fmla="*/ 26410 h 361466"/>
                <a:gd name="connsiteX528" fmla="*/ 329559 w 977755"/>
                <a:gd name="connsiteY528" fmla="*/ 34476 h 361466"/>
                <a:gd name="connsiteX529" fmla="*/ 322349 w 977755"/>
                <a:gd name="connsiteY529" fmla="*/ 36689 h 361466"/>
                <a:gd name="connsiteX530" fmla="*/ 319780 w 977755"/>
                <a:gd name="connsiteY530" fmla="*/ 36404 h 361466"/>
                <a:gd name="connsiteX531" fmla="*/ 309787 w 977755"/>
                <a:gd name="connsiteY531" fmla="*/ 26410 h 361466"/>
                <a:gd name="connsiteX532" fmla="*/ 309501 w 977755"/>
                <a:gd name="connsiteY532" fmla="*/ 23841 h 361466"/>
                <a:gd name="connsiteX533" fmla="*/ 319780 w 977755"/>
                <a:gd name="connsiteY533" fmla="*/ 11207 h 361466"/>
                <a:gd name="connsiteX534" fmla="*/ 322349 w 977755"/>
                <a:gd name="connsiteY534" fmla="*/ 10921 h 361466"/>
                <a:gd name="connsiteX535" fmla="*/ 479098 w 977755"/>
                <a:gd name="connsiteY535" fmla="*/ 7994 h 361466"/>
                <a:gd name="connsiteX536" fmla="*/ 492232 w 977755"/>
                <a:gd name="connsiteY536" fmla="*/ 14989 h 361466"/>
                <a:gd name="connsiteX537" fmla="*/ 494944 w 977755"/>
                <a:gd name="connsiteY537" fmla="*/ 23840 h 361466"/>
                <a:gd name="connsiteX538" fmla="*/ 494659 w 977755"/>
                <a:gd name="connsiteY538" fmla="*/ 27052 h 361466"/>
                <a:gd name="connsiteX539" fmla="*/ 492303 w 977755"/>
                <a:gd name="connsiteY539" fmla="*/ 32691 h 361466"/>
                <a:gd name="connsiteX540" fmla="*/ 479098 w 977755"/>
                <a:gd name="connsiteY540" fmla="*/ 39615 h 361466"/>
                <a:gd name="connsiteX541" fmla="*/ 475886 w 977755"/>
                <a:gd name="connsiteY541" fmla="*/ 39258 h 361466"/>
                <a:gd name="connsiteX542" fmla="*/ 467891 w 977755"/>
                <a:gd name="connsiteY542" fmla="*/ 34975 h 361466"/>
                <a:gd name="connsiteX543" fmla="*/ 465964 w 977755"/>
                <a:gd name="connsiteY543" fmla="*/ 32620 h 361466"/>
                <a:gd name="connsiteX544" fmla="*/ 463608 w 977755"/>
                <a:gd name="connsiteY544" fmla="*/ 26981 h 361466"/>
                <a:gd name="connsiteX545" fmla="*/ 463323 w 977755"/>
                <a:gd name="connsiteY545" fmla="*/ 23769 h 361466"/>
                <a:gd name="connsiteX546" fmla="*/ 463608 w 977755"/>
                <a:gd name="connsiteY546" fmla="*/ 20557 h 361466"/>
                <a:gd name="connsiteX547" fmla="*/ 465964 w 977755"/>
                <a:gd name="connsiteY547" fmla="*/ 14918 h 361466"/>
                <a:gd name="connsiteX548" fmla="*/ 467891 w 977755"/>
                <a:gd name="connsiteY548" fmla="*/ 12562 h 361466"/>
                <a:gd name="connsiteX549" fmla="*/ 475886 w 977755"/>
                <a:gd name="connsiteY549" fmla="*/ 8280 h 361466"/>
                <a:gd name="connsiteX550" fmla="*/ 479098 w 977755"/>
                <a:gd name="connsiteY550" fmla="*/ 7994 h 361466"/>
                <a:gd name="connsiteX551" fmla="*/ 557687 w 977755"/>
                <a:gd name="connsiteY551" fmla="*/ 6352 h 361466"/>
                <a:gd name="connsiteX552" fmla="*/ 575175 w 977755"/>
                <a:gd name="connsiteY552" fmla="*/ 23840 h 361466"/>
                <a:gd name="connsiteX553" fmla="*/ 574818 w 977755"/>
                <a:gd name="connsiteY553" fmla="*/ 27338 h 361466"/>
                <a:gd name="connsiteX554" fmla="*/ 557687 w 977755"/>
                <a:gd name="connsiteY554" fmla="*/ 41328 h 361466"/>
                <a:gd name="connsiteX555" fmla="*/ 540556 w 977755"/>
                <a:gd name="connsiteY555" fmla="*/ 27338 h 361466"/>
                <a:gd name="connsiteX556" fmla="*/ 540199 w 977755"/>
                <a:gd name="connsiteY556" fmla="*/ 23840 h 361466"/>
                <a:gd name="connsiteX557" fmla="*/ 557687 w 977755"/>
                <a:gd name="connsiteY557" fmla="*/ 6352 h 361466"/>
                <a:gd name="connsiteX558" fmla="*/ 714579 w 977755"/>
                <a:gd name="connsiteY558" fmla="*/ 2284 h 361466"/>
                <a:gd name="connsiteX559" fmla="*/ 736064 w 977755"/>
                <a:gd name="connsiteY559" fmla="*/ 23769 h 361466"/>
                <a:gd name="connsiteX560" fmla="*/ 735636 w 977755"/>
                <a:gd name="connsiteY560" fmla="*/ 28123 h 361466"/>
                <a:gd name="connsiteX561" fmla="*/ 714579 w 977755"/>
                <a:gd name="connsiteY561" fmla="*/ 45326 h 361466"/>
                <a:gd name="connsiteX562" fmla="*/ 693522 w 977755"/>
                <a:gd name="connsiteY562" fmla="*/ 28123 h 361466"/>
                <a:gd name="connsiteX563" fmla="*/ 693094 w 977755"/>
                <a:gd name="connsiteY563" fmla="*/ 23769 h 361466"/>
                <a:gd name="connsiteX564" fmla="*/ 714579 w 977755"/>
                <a:gd name="connsiteY564" fmla="*/ 2284 h 361466"/>
                <a:gd name="connsiteX565" fmla="*/ 793025 w 977755"/>
                <a:gd name="connsiteY565" fmla="*/ 0 h 361466"/>
                <a:gd name="connsiteX566" fmla="*/ 806373 w 977755"/>
                <a:gd name="connsiteY566" fmla="*/ 4069 h 361466"/>
                <a:gd name="connsiteX567" fmla="*/ 816865 w 977755"/>
                <a:gd name="connsiteY567" fmla="*/ 23841 h 361466"/>
                <a:gd name="connsiteX568" fmla="*/ 816366 w 977755"/>
                <a:gd name="connsiteY568" fmla="*/ 28623 h 361466"/>
                <a:gd name="connsiteX569" fmla="*/ 806373 w 977755"/>
                <a:gd name="connsiteY569" fmla="*/ 43613 h 361466"/>
                <a:gd name="connsiteX570" fmla="*/ 793025 w 977755"/>
                <a:gd name="connsiteY570" fmla="*/ 47682 h 361466"/>
                <a:gd name="connsiteX571" fmla="*/ 788242 w 977755"/>
                <a:gd name="connsiteY571" fmla="*/ 47182 h 361466"/>
                <a:gd name="connsiteX572" fmla="*/ 769684 w 977755"/>
                <a:gd name="connsiteY572" fmla="*/ 28623 h 361466"/>
                <a:gd name="connsiteX573" fmla="*/ 769184 w 977755"/>
                <a:gd name="connsiteY573" fmla="*/ 23841 h 361466"/>
                <a:gd name="connsiteX574" fmla="*/ 788242 w 977755"/>
                <a:gd name="connsiteY574" fmla="*/ 500 h 361466"/>
                <a:gd name="connsiteX575" fmla="*/ 793025 w 977755"/>
                <a:gd name="connsiteY575" fmla="*/ 0 h 361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Lst>
              <a:rect l="l" t="t" r="r" b="b"/>
              <a:pathLst>
                <a:path w="977755" h="361466">
                  <a:moveTo>
                    <a:pt x="8566" y="329059"/>
                  </a:moveTo>
                  <a:cubicBezTo>
                    <a:pt x="11492" y="329059"/>
                    <a:pt x="14062" y="330558"/>
                    <a:pt x="15632" y="332842"/>
                  </a:cubicBezTo>
                  <a:cubicBezTo>
                    <a:pt x="16489" y="334198"/>
                    <a:pt x="17060" y="335840"/>
                    <a:pt x="17060" y="337625"/>
                  </a:cubicBezTo>
                  <a:cubicBezTo>
                    <a:pt x="17060" y="338838"/>
                    <a:pt x="16846" y="339980"/>
                    <a:pt x="16417" y="340979"/>
                  </a:cubicBezTo>
                  <a:cubicBezTo>
                    <a:pt x="16203" y="341479"/>
                    <a:pt x="15918" y="341979"/>
                    <a:pt x="15632" y="342407"/>
                  </a:cubicBezTo>
                  <a:cubicBezTo>
                    <a:pt x="15347" y="342835"/>
                    <a:pt x="14990" y="343264"/>
                    <a:pt x="14633" y="343620"/>
                  </a:cubicBezTo>
                  <a:cubicBezTo>
                    <a:pt x="13062" y="345191"/>
                    <a:pt x="10921" y="346119"/>
                    <a:pt x="8566" y="346119"/>
                  </a:cubicBezTo>
                  <a:cubicBezTo>
                    <a:pt x="7994" y="346119"/>
                    <a:pt x="7423" y="346119"/>
                    <a:pt x="6852" y="345976"/>
                  </a:cubicBezTo>
                  <a:cubicBezTo>
                    <a:pt x="5139" y="345619"/>
                    <a:pt x="3640" y="344763"/>
                    <a:pt x="2498" y="343620"/>
                  </a:cubicBezTo>
                  <a:cubicBezTo>
                    <a:pt x="2070" y="343192"/>
                    <a:pt x="1713" y="342764"/>
                    <a:pt x="1428" y="342336"/>
                  </a:cubicBezTo>
                  <a:cubicBezTo>
                    <a:pt x="1142" y="341907"/>
                    <a:pt x="857" y="341408"/>
                    <a:pt x="642" y="340908"/>
                  </a:cubicBezTo>
                  <a:cubicBezTo>
                    <a:pt x="428" y="340408"/>
                    <a:pt x="286" y="339909"/>
                    <a:pt x="143" y="339338"/>
                  </a:cubicBezTo>
                  <a:cubicBezTo>
                    <a:pt x="71" y="338767"/>
                    <a:pt x="0" y="338196"/>
                    <a:pt x="0" y="337625"/>
                  </a:cubicBezTo>
                  <a:cubicBezTo>
                    <a:pt x="0" y="336982"/>
                    <a:pt x="71" y="336411"/>
                    <a:pt x="143" y="335911"/>
                  </a:cubicBezTo>
                  <a:cubicBezTo>
                    <a:pt x="357" y="334769"/>
                    <a:pt x="785" y="333770"/>
                    <a:pt x="1428" y="332842"/>
                  </a:cubicBezTo>
                  <a:cubicBezTo>
                    <a:pt x="1784" y="332342"/>
                    <a:pt x="2141" y="331914"/>
                    <a:pt x="2498" y="331557"/>
                  </a:cubicBezTo>
                  <a:cubicBezTo>
                    <a:pt x="3712" y="330344"/>
                    <a:pt x="5211" y="329559"/>
                    <a:pt x="6852" y="329202"/>
                  </a:cubicBezTo>
                  <a:cubicBezTo>
                    <a:pt x="7423" y="329130"/>
                    <a:pt x="7994" y="329059"/>
                    <a:pt x="8566" y="329059"/>
                  </a:cubicBezTo>
                  <a:close/>
                  <a:moveTo>
                    <a:pt x="86939" y="328060"/>
                  </a:moveTo>
                  <a:cubicBezTo>
                    <a:pt x="92222" y="328060"/>
                    <a:pt x="96433" y="332343"/>
                    <a:pt x="96433" y="337554"/>
                  </a:cubicBezTo>
                  <a:cubicBezTo>
                    <a:pt x="96433" y="338910"/>
                    <a:pt x="96219" y="340123"/>
                    <a:pt x="95719" y="341265"/>
                  </a:cubicBezTo>
                  <a:cubicBezTo>
                    <a:pt x="95219" y="342407"/>
                    <a:pt x="94506" y="343407"/>
                    <a:pt x="93578" y="344263"/>
                  </a:cubicBezTo>
                  <a:cubicBezTo>
                    <a:pt x="91865" y="345976"/>
                    <a:pt x="89509" y="347047"/>
                    <a:pt x="86868" y="347047"/>
                  </a:cubicBezTo>
                  <a:cubicBezTo>
                    <a:pt x="84227" y="347047"/>
                    <a:pt x="81872" y="345976"/>
                    <a:pt x="80158" y="344263"/>
                  </a:cubicBezTo>
                  <a:cubicBezTo>
                    <a:pt x="79302" y="343407"/>
                    <a:pt x="78659" y="342407"/>
                    <a:pt x="78160" y="341265"/>
                  </a:cubicBezTo>
                  <a:cubicBezTo>
                    <a:pt x="77732" y="340123"/>
                    <a:pt x="77446" y="338838"/>
                    <a:pt x="77446" y="337554"/>
                  </a:cubicBezTo>
                  <a:cubicBezTo>
                    <a:pt x="77446" y="332271"/>
                    <a:pt x="81729" y="328060"/>
                    <a:pt x="86939" y="328060"/>
                  </a:cubicBezTo>
                  <a:close/>
                  <a:moveTo>
                    <a:pt x="243903" y="325990"/>
                  </a:moveTo>
                  <a:cubicBezTo>
                    <a:pt x="250327" y="325990"/>
                    <a:pt x="255538" y="331201"/>
                    <a:pt x="255538" y="337625"/>
                  </a:cubicBezTo>
                  <a:cubicBezTo>
                    <a:pt x="255538" y="339195"/>
                    <a:pt x="255181" y="340766"/>
                    <a:pt x="254610" y="342122"/>
                  </a:cubicBezTo>
                  <a:cubicBezTo>
                    <a:pt x="253967" y="343478"/>
                    <a:pt x="253182" y="344763"/>
                    <a:pt x="252111" y="345834"/>
                  </a:cubicBezTo>
                  <a:cubicBezTo>
                    <a:pt x="250041" y="347975"/>
                    <a:pt x="247115" y="349260"/>
                    <a:pt x="243903" y="349260"/>
                  </a:cubicBezTo>
                  <a:cubicBezTo>
                    <a:pt x="240691" y="349260"/>
                    <a:pt x="237764" y="347904"/>
                    <a:pt x="235694" y="345834"/>
                  </a:cubicBezTo>
                  <a:cubicBezTo>
                    <a:pt x="234624" y="344763"/>
                    <a:pt x="233767" y="343478"/>
                    <a:pt x="233196" y="342122"/>
                  </a:cubicBezTo>
                  <a:cubicBezTo>
                    <a:pt x="232625" y="340766"/>
                    <a:pt x="232268" y="339195"/>
                    <a:pt x="232268" y="337625"/>
                  </a:cubicBezTo>
                  <a:cubicBezTo>
                    <a:pt x="232268" y="331201"/>
                    <a:pt x="237479" y="325990"/>
                    <a:pt x="243903" y="325990"/>
                  </a:cubicBezTo>
                  <a:close/>
                  <a:moveTo>
                    <a:pt x="322349" y="324705"/>
                  </a:moveTo>
                  <a:cubicBezTo>
                    <a:pt x="324990" y="324705"/>
                    <a:pt x="327489" y="325562"/>
                    <a:pt x="329559" y="326918"/>
                  </a:cubicBezTo>
                  <a:cubicBezTo>
                    <a:pt x="332913" y="329273"/>
                    <a:pt x="335198" y="333199"/>
                    <a:pt x="335198" y="337625"/>
                  </a:cubicBezTo>
                  <a:cubicBezTo>
                    <a:pt x="335198" y="339409"/>
                    <a:pt x="334841" y="341051"/>
                    <a:pt x="334198" y="342621"/>
                  </a:cubicBezTo>
                  <a:cubicBezTo>
                    <a:pt x="333556" y="344120"/>
                    <a:pt x="332557" y="345548"/>
                    <a:pt x="331414" y="346690"/>
                  </a:cubicBezTo>
                  <a:cubicBezTo>
                    <a:pt x="330843" y="347261"/>
                    <a:pt x="330201" y="347832"/>
                    <a:pt x="329559" y="348260"/>
                  </a:cubicBezTo>
                  <a:cubicBezTo>
                    <a:pt x="327489" y="349688"/>
                    <a:pt x="324990" y="350473"/>
                    <a:pt x="322349" y="350473"/>
                  </a:cubicBezTo>
                  <a:cubicBezTo>
                    <a:pt x="321493" y="350473"/>
                    <a:pt x="320636" y="350330"/>
                    <a:pt x="319780" y="350188"/>
                  </a:cubicBezTo>
                  <a:cubicBezTo>
                    <a:pt x="317281" y="349688"/>
                    <a:pt x="314997" y="348403"/>
                    <a:pt x="313284" y="346690"/>
                  </a:cubicBezTo>
                  <a:cubicBezTo>
                    <a:pt x="312071" y="345548"/>
                    <a:pt x="311143" y="344192"/>
                    <a:pt x="310500" y="342621"/>
                  </a:cubicBezTo>
                  <a:cubicBezTo>
                    <a:pt x="309858" y="341122"/>
                    <a:pt x="309501" y="339409"/>
                    <a:pt x="309501" y="337625"/>
                  </a:cubicBezTo>
                  <a:cubicBezTo>
                    <a:pt x="309501" y="331415"/>
                    <a:pt x="313927" y="326204"/>
                    <a:pt x="319780" y="324990"/>
                  </a:cubicBezTo>
                  <a:cubicBezTo>
                    <a:pt x="320565" y="324776"/>
                    <a:pt x="321493" y="324705"/>
                    <a:pt x="322349" y="324705"/>
                  </a:cubicBezTo>
                  <a:close/>
                  <a:moveTo>
                    <a:pt x="479098" y="321707"/>
                  </a:moveTo>
                  <a:cubicBezTo>
                    <a:pt x="484594" y="321707"/>
                    <a:pt x="489376" y="324491"/>
                    <a:pt x="492232" y="328702"/>
                  </a:cubicBezTo>
                  <a:cubicBezTo>
                    <a:pt x="493945" y="331272"/>
                    <a:pt x="494944" y="334270"/>
                    <a:pt x="494944" y="337553"/>
                  </a:cubicBezTo>
                  <a:cubicBezTo>
                    <a:pt x="494944" y="339695"/>
                    <a:pt x="494516" y="341836"/>
                    <a:pt x="493731" y="343692"/>
                  </a:cubicBezTo>
                  <a:cubicBezTo>
                    <a:pt x="493374" y="344691"/>
                    <a:pt x="492874" y="345548"/>
                    <a:pt x="492303" y="346404"/>
                  </a:cubicBezTo>
                  <a:cubicBezTo>
                    <a:pt x="491732" y="347261"/>
                    <a:pt x="491090" y="348046"/>
                    <a:pt x="490304" y="348760"/>
                  </a:cubicBezTo>
                  <a:cubicBezTo>
                    <a:pt x="487449" y="351615"/>
                    <a:pt x="483452" y="353400"/>
                    <a:pt x="479098" y="353400"/>
                  </a:cubicBezTo>
                  <a:cubicBezTo>
                    <a:pt x="477956" y="353400"/>
                    <a:pt x="476885" y="353257"/>
                    <a:pt x="475886" y="353043"/>
                  </a:cubicBezTo>
                  <a:cubicBezTo>
                    <a:pt x="472816" y="352472"/>
                    <a:pt x="470033" y="350901"/>
                    <a:pt x="467891" y="348760"/>
                  </a:cubicBezTo>
                  <a:cubicBezTo>
                    <a:pt x="467177" y="348046"/>
                    <a:pt x="466535" y="347261"/>
                    <a:pt x="465964" y="346404"/>
                  </a:cubicBezTo>
                  <a:cubicBezTo>
                    <a:pt x="465393" y="345548"/>
                    <a:pt x="464965" y="344620"/>
                    <a:pt x="464536" y="343692"/>
                  </a:cubicBezTo>
                  <a:cubicBezTo>
                    <a:pt x="464108" y="342693"/>
                    <a:pt x="463823" y="341693"/>
                    <a:pt x="463608" y="340694"/>
                  </a:cubicBezTo>
                  <a:cubicBezTo>
                    <a:pt x="463466" y="339623"/>
                    <a:pt x="463323" y="338553"/>
                    <a:pt x="463323" y="337482"/>
                  </a:cubicBezTo>
                  <a:cubicBezTo>
                    <a:pt x="463323" y="336340"/>
                    <a:pt x="463394" y="335269"/>
                    <a:pt x="463608" y="334270"/>
                  </a:cubicBezTo>
                  <a:cubicBezTo>
                    <a:pt x="464037" y="332200"/>
                    <a:pt x="464822" y="330344"/>
                    <a:pt x="465964" y="328631"/>
                  </a:cubicBezTo>
                  <a:cubicBezTo>
                    <a:pt x="466535" y="327774"/>
                    <a:pt x="467177" y="326989"/>
                    <a:pt x="467891" y="326275"/>
                  </a:cubicBezTo>
                  <a:cubicBezTo>
                    <a:pt x="470033" y="324134"/>
                    <a:pt x="472816" y="322635"/>
                    <a:pt x="475886" y="321993"/>
                  </a:cubicBezTo>
                  <a:cubicBezTo>
                    <a:pt x="476956" y="321850"/>
                    <a:pt x="478027" y="321707"/>
                    <a:pt x="479098" y="321707"/>
                  </a:cubicBezTo>
                  <a:close/>
                  <a:moveTo>
                    <a:pt x="557687" y="320066"/>
                  </a:moveTo>
                  <a:cubicBezTo>
                    <a:pt x="567323" y="320066"/>
                    <a:pt x="575175" y="327918"/>
                    <a:pt x="575175" y="337554"/>
                  </a:cubicBezTo>
                  <a:cubicBezTo>
                    <a:pt x="575175" y="339981"/>
                    <a:pt x="574675" y="342336"/>
                    <a:pt x="573819" y="344406"/>
                  </a:cubicBezTo>
                  <a:cubicBezTo>
                    <a:pt x="572891" y="346476"/>
                    <a:pt x="571606" y="348404"/>
                    <a:pt x="570178" y="349974"/>
                  </a:cubicBezTo>
                  <a:cubicBezTo>
                    <a:pt x="566966" y="353115"/>
                    <a:pt x="562612" y="355113"/>
                    <a:pt x="557758" y="355113"/>
                  </a:cubicBezTo>
                  <a:cubicBezTo>
                    <a:pt x="552905" y="355113"/>
                    <a:pt x="548479" y="353115"/>
                    <a:pt x="545338" y="349974"/>
                  </a:cubicBezTo>
                  <a:cubicBezTo>
                    <a:pt x="543697" y="348404"/>
                    <a:pt x="542412" y="346476"/>
                    <a:pt x="541555" y="344406"/>
                  </a:cubicBezTo>
                  <a:cubicBezTo>
                    <a:pt x="540699" y="342265"/>
                    <a:pt x="540199" y="339981"/>
                    <a:pt x="540199" y="337554"/>
                  </a:cubicBezTo>
                  <a:cubicBezTo>
                    <a:pt x="540199" y="327918"/>
                    <a:pt x="548051" y="320066"/>
                    <a:pt x="557687" y="320066"/>
                  </a:cubicBezTo>
                  <a:close/>
                  <a:moveTo>
                    <a:pt x="714579" y="316140"/>
                  </a:moveTo>
                  <a:cubicBezTo>
                    <a:pt x="726428" y="316140"/>
                    <a:pt x="736064" y="325776"/>
                    <a:pt x="736064" y="337625"/>
                  </a:cubicBezTo>
                  <a:cubicBezTo>
                    <a:pt x="736064" y="340552"/>
                    <a:pt x="735422" y="343407"/>
                    <a:pt x="734351" y="345977"/>
                  </a:cubicBezTo>
                  <a:cubicBezTo>
                    <a:pt x="733281" y="348546"/>
                    <a:pt x="731710" y="350830"/>
                    <a:pt x="729854" y="352829"/>
                  </a:cubicBezTo>
                  <a:cubicBezTo>
                    <a:pt x="726000" y="356684"/>
                    <a:pt x="720575" y="359111"/>
                    <a:pt x="714651" y="359111"/>
                  </a:cubicBezTo>
                  <a:cubicBezTo>
                    <a:pt x="708726" y="359111"/>
                    <a:pt x="703373" y="356755"/>
                    <a:pt x="699447" y="352829"/>
                  </a:cubicBezTo>
                  <a:cubicBezTo>
                    <a:pt x="697448" y="350902"/>
                    <a:pt x="695878" y="348546"/>
                    <a:pt x="694807" y="345977"/>
                  </a:cubicBezTo>
                  <a:cubicBezTo>
                    <a:pt x="693665" y="343407"/>
                    <a:pt x="693094" y="340623"/>
                    <a:pt x="693094" y="337625"/>
                  </a:cubicBezTo>
                  <a:cubicBezTo>
                    <a:pt x="693094" y="325776"/>
                    <a:pt x="702730" y="316140"/>
                    <a:pt x="714579" y="316140"/>
                  </a:cubicBezTo>
                  <a:close/>
                  <a:moveTo>
                    <a:pt x="793025" y="313784"/>
                  </a:moveTo>
                  <a:cubicBezTo>
                    <a:pt x="797950" y="313784"/>
                    <a:pt x="802590" y="315283"/>
                    <a:pt x="806373" y="317853"/>
                  </a:cubicBezTo>
                  <a:cubicBezTo>
                    <a:pt x="812725" y="322135"/>
                    <a:pt x="816865" y="329416"/>
                    <a:pt x="816865" y="337625"/>
                  </a:cubicBezTo>
                  <a:cubicBezTo>
                    <a:pt x="816865" y="340908"/>
                    <a:pt x="816223" y="344049"/>
                    <a:pt x="815010" y="346904"/>
                  </a:cubicBezTo>
                  <a:cubicBezTo>
                    <a:pt x="813796" y="349759"/>
                    <a:pt x="812012" y="352329"/>
                    <a:pt x="809870" y="354470"/>
                  </a:cubicBezTo>
                  <a:cubicBezTo>
                    <a:pt x="808800" y="355541"/>
                    <a:pt x="807586" y="356469"/>
                    <a:pt x="806373" y="357397"/>
                  </a:cubicBezTo>
                  <a:cubicBezTo>
                    <a:pt x="802518" y="359967"/>
                    <a:pt x="797950" y="361466"/>
                    <a:pt x="793025" y="361466"/>
                  </a:cubicBezTo>
                  <a:cubicBezTo>
                    <a:pt x="791383" y="361466"/>
                    <a:pt x="789813" y="361251"/>
                    <a:pt x="788242" y="360966"/>
                  </a:cubicBezTo>
                  <a:cubicBezTo>
                    <a:pt x="783603" y="360038"/>
                    <a:pt x="779391" y="357682"/>
                    <a:pt x="776179" y="354470"/>
                  </a:cubicBezTo>
                  <a:cubicBezTo>
                    <a:pt x="773966" y="352329"/>
                    <a:pt x="772253" y="349759"/>
                    <a:pt x="771040" y="346904"/>
                  </a:cubicBezTo>
                  <a:cubicBezTo>
                    <a:pt x="769826" y="344049"/>
                    <a:pt x="769184" y="340908"/>
                    <a:pt x="769184" y="337625"/>
                  </a:cubicBezTo>
                  <a:cubicBezTo>
                    <a:pt x="769184" y="326133"/>
                    <a:pt x="777393" y="316496"/>
                    <a:pt x="788242" y="314284"/>
                  </a:cubicBezTo>
                  <a:cubicBezTo>
                    <a:pt x="789741" y="313927"/>
                    <a:pt x="791383" y="313784"/>
                    <a:pt x="793025" y="313784"/>
                  </a:cubicBezTo>
                  <a:close/>
                  <a:moveTo>
                    <a:pt x="47753" y="289372"/>
                  </a:moveTo>
                  <a:cubicBezTo>
                    <a:pt x="52749" y="289372"/>
                    <a:pt x="56747" y="293369"/>
                    <a:pt x="56747" y="298366"/>
                  </a:cubicBezTo>
                  <a:cubicBezTo>
                    <a:pt x="56747" y="303362"/>
                    <a:pt x="52749" y="307360"/>
                    <a:pt x="47753" y="307360"/>
                  </a:cubicBezTo>
                  <a:cubicBezTo>
                    <a:pt x="42756" y="307360"/>
                    <a:pt x="38759" y="303362"/>
                    <a:pt x="38759" y="298366"/>
                  </a:cubicBezTo>
                  <a:cubicBezTo>
                    <a:pt x="38759" y="293369"/>
                    <a:pt x="42756" y="289372"/>
                    <a:pt x="47753" y="289372"/>
                  </a:cubicBezTo>
                  <a:close/>
                  <a:moveTo>
                    <a:pt x="126198" y="288373"/>
                  </a:moveTo>
                  <a:cubicBezTo>
                    <a:pt x="131694" y="288373"/>
                    <a:pt x="136191" y="292870"/>
                    <a:pt x="136191" y="298366"/>
                  </a:cubicBezTo>
                  <a:cubicBezTo>
                    <a:pt x="136191" y="303862"/>
                    <a:pt x="131694" y="308359"/>
                    <a:pt x="126198" y="308359"/>
                  </a:cubicBezTo>
                  <a:cubicBezTo>
                    <a:pt x="120631" y="308359"/>
                    <a:pt x="116205" y="303862"/>
                    <a:pt x="116205" y="298366"/>
                  </a:cubicBezTo>
                  <a:cubicBezTo>
                    <a:pt x="116205" y="292799"/>
                    <a:pt x="120702" y="288373"/>
                    <a:pt x="126198" y="288373"/>
                  </a:cubicBezTo>
                  <a:close/>
                  <a:moveTo>
                    <a:pt x="283162" y="286160"/>
                  </a:moveTo>
                  <a:cubicBezTo>
                    <a:pt x="289872" y="286160"/>
                    <a:pt x="295368" y="291585"/>
                    <a:pt x="295368" y="298366"/>
                  </a:cubicBezTo>
                  <a:cubicBezTo>
                    <a:pt x="295368" y="305147"/>
                    <a:pt x="289872" y="310572"/>
                    <a:pt x="283162" y="310572"/>
                  </a:cubicBezTo>
                  <a:cubicBezTo>
                    <a:pt x="276452" y="310572"/>
                    <a:pt x="270956" y="305147"/>
                    <a:pt x="270956" y="298366"/>
                  </a:cubicBezTo>
                  <a:cubicBezTo>
                    <a:pt x="270956" y="291656"/>
                    <a:pt x="276381" y="286160"/>
                    <a:pt x="283162" y="286160"/>
                  </a:cubicBezTo>
                  <a:close/>
                  <a:moveTo>
                    <a:pt x="361536" y="284804"/>
                  </a:moveTo>
                  <a:cubicBezTo>
                    <a:pt x="369031" y="284804"/>
                    <a:pt x="375098" y="290871"/>
                    <a:pt x="375098" y="298366"/>
                  </a:cubicBezTo>
                  <a:cubicBezTo>
                    <a:pt x="375098" y="305861"/>
                    <a:pt x="369031" y="311928"/>
                    <a:pt x="361536" y="311928"/>
                  </a:cubicBezTo>
                  <a:cubicBezTo>
                    <a:pt x="354041" y="311928"/>
                    <a:pt x="347974" y="305861"/>
                    <a:pt x="347974" y="298366"/>
                  </a:cubicBezTo>
                  <a:cubicBezTo>
                    <a:pt x="347974" y="290871"/>
                    <a:pt x="354041" y="284804"/>
                    <a:pt x="361536" y="284804"/>
                  </a:cubicBezTo>
                  <a:close/>
                  <a:moveTo>
                    <a:pt x="518428" y="281735"/>
                  </a:moveTo>
                  <a:cubicBezTo>
                    <a:pt x="527636" y="281735"/>
                    <a:pt x="535060" y="289158"/>
                    <a:pt x="535060" y="298366"/>
                  </a:cubicBezTo>
                  <a:cubicBezTo>
                    <a:pt x="535060" y="307574"/>
                    <a:pt x="527636" y="314998"/>
                    <a:pt x="518428" y="314998"/>
                  </a:cubicBezTo>
                  <a:cubicBezTo>
                    <a:pt x="509220" y="314998"/>
                    <a:pt x="501797" y="307574"/>
                    <a:pt x="501797" y="298366"/>
                  </a:cubicBezTo>
                  <a:cubicBezTo>
                    <a:pt x="501797" y="289158"/>
                    <a:pt x="509220" y="281735"/>
                    <a:pt x="518428" y="281735"/>
                  </a:cubicBezTo>
                  <a:close/>
                  <a:moveTo>
                    <a:pt x="596946" y="279950"/>
                  </a:moveTo>
                  <a:cubicBezTo>
                    <a:pt x="607082" y="279950"/>
                    <a:pt x="615362" y="288159"/>
                    <a:pt x="615362" y="298366"/>
                  </a:cubicBezTo>
                  <a:cubicBezTo>
                    <a:pt x="615362" y="308573"/>
                    <a:pt x="607082" y="316782"/>
                    <a:pt x="596946" y="316782"/>
                  </a:cubicBezTo>
                  <a:cubicBezTo>
                    <a:pt x="586810" y="316782"/>
                    <a:pt x="578530" y="308573"/>
                    <a:pt x="578530" y="298366"/>
                  </a:cubicBezTo>
                  <a:cubicBezTo>
                    <a:pt x="578530" y="288230"/>
                    <a:pt x="586739" y="279950"/>
                    <a:pt x="596946" y="279950"/>
                  </a:cubicBezTo>
                  <a:close/>
                  <a:moveTo>
                    <a:pt x="753766" y="275739"/>
                  </a:moveTo>
                  <a:cubicBezTo>
                    <a:pt x="766258" y="275739"/>
                    <a:pt x="776394" y="285875"/>
                    <a:pt x="776394" y="298366"/>
                  </a:cubicBezTo>
                  <a:cubicBezTo>
                    <a:pt x="776394" y="310858"/>
                    <a:pt x="766258" y="320994"/>
                    <a:pt x="753766" y="320994"/>
                  </a:cubicBezTo>
                  <a:cubicBezTo>
                    <a:pt x="741275" y="320994"/>
                    <a:pt x="731139" y="310858"/>
                    <a:pt x="731139" y="298366"/>
                  </a:cubicBezTo>
                  <a:cubicBezTo>
                    <a:pt x="731139" y="285875"/>
                    <a:pt x="741275" y="275739"/>
                    <a:pt x="753766" y="275739"/>
                  </a:cubicBezTo>
                  <a:close/>
                  <a:moveTo>
                    <a:pt x="832283" y="273241"/>
                  </a:moveTo>
                  <a:cubicBezTo>
                    <a:pt x="846131" y="273241"/>
                    <a:pt x="857337" y="284519"/>
                    <a:pt x="857337" y="298367"/>
                  </a:cubicBezTo>
                  <a:cubicBezTo>
                    <a:pt x="857337" y="312214"/>
                    <a:pt x="846059" y="323421"/>
                    <a:pt x="832283" y="323421"/>
                  </a:cubicBezTo>
                  <a:cubicBezTo>
                    <a:pt x="818436" y="323421"/>
                    <a:pt x="807229" y="312214"/>
                    <a:pt x="807229" y="298367"/>
                  </a:cubicBezTo>
                  <a:cubicBezTo>
                    <a:pt x="807229" y="284448"/>
                    <a:pt x="818436" y="273241"/>
                    <a:pt x="832283" y="273241"/>
                  </a:cubicBezTo>
                  <a:close/>
                  <a:moveTo>
                    <a:pt x="86939" y="249685"/>
                  </a:moveTo>
                  <a:cubicBezTo>
                    <a:pt x="92222" y="249685"/>
                    <a:pt x="96433" y="253968"/>
                    <a:pt x="96433" y="259179"/>
                  </a:cubicBezTo>
                  <a:cubicBezTo>
                    <a:pt x="96433" y="264389"/>
                    <a:pt x="92222" y="268601"/>
                    <a:pt x="86939" y="268672"/>
                  </a:cubicBezTo>
                  <a:cubicBezTo>
                    <a:pt x="81657" y="268672"/>
                    <a:pt x="77446" y="264389"/>
                    <a:pt x="77446" y="259179"/>
                  </a:cubicBezTo>
                  <a:cubicBezTo>
                    <a:pt x="77446" y="253896"/>
                    <a:pt x="81729" y="249685"/>
                    <a:pt x="86939" y="249685"/>
                  </a:cubicBezTo>
                  <a:close/>
                  <a:moveTo>
                    <a:pt x="165457" y="248686"/>
                  </a:moveTo>
                  <a:cubicBezTo>
                    <a:pt x="169097" y="248686"/>
                    <a:pt x="172309" y="250542"/>
                    <a:pt x="174165" y="253326"/>
                  </a:cubicBezTo>
                  <a:cubicBezTo>
                    <a:pt x="175307" y="254967"/>
                    <a:pt x="175950" y="257037"/>
                    <a:pt x="175950" y="259179"/>
                  </a:cubicBezTo>
                  <a:cubicBezTo>
                    <a:pt x="175950" y="261320"/>
                    <a:pt x="175307" y="263390"/>
                    <a:pt x="174165" y="265032"/>
                  </a:cubicBezTo>
                  <a:cubicBezTo>
                    <a:pt x="172238" y="267816"/>
                    <a:pt x="169026" y="269672"/>
                    <a:pt x="165457" y="269814"/>
                  </a:cubicBezTo>
                  <a:cubicBezTo>
                    <a:pt x="164672" y="269814"/>
                    <a:pt x="164029" y="269743"/>
                    <a:pt x="163315" y="269600"/>
                  </a:cubicBezTo>
                  <a:cubicBezTo>
                    <a:pt x="161317" y="269172"/>
                    <a:pt x="159461" y="268173"/>
                    <a:pt x="158033" y="266745"/>
                  </a:cubicBezTo>
                  <a:cubicBezTo>
                    <a:pt x="157534" y="266245"/>
                    <a:pt x="157105" y="265746"/>
                    <a:pt x="156748" y="265175"/>
                  </a:cubicBezTo>
                  <a:cubicBezTo>
                    <a:pt x="156035" y="264033"/>
                    <a:pt x="155464" y="262748"/>
                    <a:pt x="155178" y="261392"/>
                  </a:cubicBezTo>
                  <a:cubicBezTo>
                    <a:pt x="155035" y="260678"/>
                    <a:pt x="154964" y="259964"/>
                    <a:pt x="154964" y="259250"/>
                  </a:cubicBezTo>
                  <a:cubicBezTo>
                    <a:pt x="154964" y="258465"/>
                    <a:pt x="155035" y="257823"/>
                    <a:pt x="155178" y="257109"/>
                  </a:cubicBezTo>
                  <a:cubicBezTo>
                    <a:pt x="155464" y="255681"/>
                    <a:pt x="155963" y="254468"/>
                    <a:pt x="156748" y="253326"/>
                  </a:cubicBezTo>
                  <a:cubicBezTo>
                    <a:pt x="157105" y="252755"/>
                    <a:pt x="157534" y="252255"/>
                    <a:pt x="158033" y="251755"/>
                  </a:cubicBezTo>
                  <a:cubicBezTo>
                    <a:pt x="159461" y="250328"/>
                    <a:pt x="161245" y="249328"/>
                    <a:pt x="163315" y="248900"/>
                  </a:cubicBezTo>
                  <a:cubicBezTo>
                    <a:pt x="164029" y="248757"/>
                    <a:pt x="164743" y="248686"/>
                    <a:pt x="165457" y="248686"/>
                  </a:cubicBezTo>
                  <a:close/>
                  <a:moveTo>
                    <a:pt x="322349" y="246259"/>
                  </a:moveTo>
                  <a:cubicBezTo>
                    <a:pt x="324990" y="246259"/>
                    <a:pt x="327489" y="247116"/>
                    <a:pt x="329559" y="248472"/>
                  </a:cubicBezTo>
                  <a:cubicBezTo>
                    <a:pt x="332913" y="250827"/>
                    <a:pt x="335198" y="254753"/>
                    <a:pt x="335198" y="259179"/>
                  </a:cubicBezTo>
                  <a:cubicBezTo>
                    <a:pt x="335198" y="263604"/>
                    <a:pt x="332985" y="267530"/>
                    <a:pt x="329559" y="269886"/>
                  </a:cubicBezTo>
                  <a:cubicBezTo>
                    <a:pt x="327489" y="271313"/>
                    <a:pt x="324990" y="272098"/>
                    <a:pt x="322349" y="272098"/>
                  </a:cubicBezTo>
                  <a:cubicBezTo>
                    <a:pt x="321493" y="272098"/>
                    <a:pt x="320636" y="271956"/>
                    <a:pt x="319780" y="271813"/>
                  </a:cubicBezTo>
                  <a:cubicBezTo>
                    <a:pt x="313927" y="270599"/>
                    <a:pt x="309501" y="265389"/>
                    <a:pt x="309501" y="259179"/>
                  </a:cubicBezTo>
                  <a:cubicBezTo>
                    <a:pt x="309501" y="252969"/>
                    <a:pt x="313927" y="247758"/>
                    <a:pt x="319780" y="246545"/>
                  </a:cubicBezTo>
                  <a:cubicBezTo>
                    <a:pt x="320565" y="246330"/>
                    <a:pt x="321493" y="246259"/>
                    <a:pt x="322349" y="246259"/>
                  </a:cubicBezTo>
                  <a:close/>
                  <a:moveTo>
                    <a:pt x="400795" y="244903"/>
                  </a:moveTo>
                  <a:cubicBezTo>
                    <a:pt x="408718" y="244903"/>
                    <a:pt x="415071" y="251327"/>
                    <a:pt x="415071" y="259179"/>
                  </a:cubicBezTo>
                  <a:cubicBezTo>
                    <a:pt x="415071" y="267031"/>
                    <a:pt x="408647" y="273455"/>
                    <a:pt x="400795" y="273455"/>
                  </a:cubicBezTo>
                  <a:cubicBezTo>
                    <a:pt x="392943" y="273455"/>
                    <a:pt x="386519" y="267031"/>
                    <a:pt x="386519" y="259179"/>
                  </a:cubicBezTo>
                  <a:cubicBezTo>
                    <a:pt x="386519" y="251256"/>
                    <a:pt x="392943" y="244903"/>
                    <a:pt x="400795" y="244903"/>
                  </a:cubicBezTo>
                  <a:close/>
                  <a:moveTo>
                    <a:pt x="557687" y="241691"/>
                  </a:moveTo>
                  <a:cubicBezTo>
                    <a:pt x="567323" y="241691"/>
                    <a:pt x="575175" y="249543"/>
                    <a:pt x="575175" y="259179"/>
                  </a:cubicBezTo>
                  <a:cubicBezTo>
                    <a:pt x="575175" y="268815"/>
                    <a:pt x="567323" y="276667"/>
                    <a:pt x="557687" y="276667"/>
                  </a:cubicBezTo>
                  <a:cubicBezTo>
                    <a:pt x="548051" y="276667"/>
                    <a:pt x="540199" y="268815"/>
                    <a:pt x="540199" y="259179"/>
                  </a:cubicBezTo>
                  <a:cubicBezTo>
                    <a:pt x="540199" y="249543"/>
                    <a:pt x="548051" y="241691"/>
                    <a:pt x="557687" y="241691"/>
                  </a:cubicBezTo>
                  <a:close/>
                  <a:moveTo>
                    <a:pt x="636061" y="239764"/>
                  </a:moveTo>
                  <a:cubicBezTo>
                    <a:pt x="642771" y="239764"/>
                    <a:pt x="648695" y="243190"/>
                    <a:pt x="652193" y="248330"/>
                  </a:cubicBezTo>
                  <a:cubicBezTo>
                    <a:pt x="654263" y="251399"/>
                    <a:pt x="655476" y="255182"/>
                    <a:pt x="655476" y="259179"/>
                  </a:cubicBezTo>
                  <a:cubicBezTo>
                    <a:pt x="655476" y="263177"/>
                    <a:pt x="654263" y="266960"/>
                    <a:pt x="652193" y="270029"/>
                  </a:cubicBezTo>
                  <a:cubicBezTo>
                    <a:pt x="648695" y="275168"/>
                    <a:pt x="642842" y="278594"/>
                    <a:pt x="636061" y="278594"/>
                  </a:cubicBezTo>
                  <a:cubicBezTo>
                    <a:pt x="634705" y="278594"/>
                    <a:pt x="633420" y="278452"/>
                    <a:pt x="632135" y="278166"/>
                  </a:cubicBezTo>
                  <a:cubicBezTo>
                    <a:pt x="628352" y="277381"/>
                    <a:pt x="624997" y="275525"/>
                    <a:pt x="622356" y="272884"/>
                  </a:cubicBezTo>
                  <a:cubicBezTo>
                    <a:pt x="621500" y="272028"/>
                    <a:pt x="620715" y="271028"/>
                    <a:pt x="620001" y="270029"/>
                  </a:cubicBezTo>
                  <a:cubicBezTo>
                    <a:pt x="618573" y="267959"/>
                    <a:pt x="617574" y="265603"/>
                    <a:pt x="617074" y="263105"/>
                  </a:cubicBezTo>
                  <a:cubicBezTo>
                    <a:pt x="616789" y="261820"/>
                    <a:pt x="616646" y="260535"/>
                    <a:pt x="616646" y="259179"/>
                  </a:cubicBezTo>
                  <a:cubicBezTo>
                    <a:pt x="616646" y="257823"/>
                    <a:pt x="616789" y="256538"/>
                    <a:pt x="617074" y="255253"/>
                  </a:cubicBezTo>
                  <a:cubicBezTo>
                    <a:pt x="617574" y="252755"/>
                    <a:pt x="618573" y="250400"/>
                    <a:pt x="620001" y="248330"/>
                  </a:cubicBezTo>
                  <a:cubicBezTo>
                    <a:pt x="620715" y="247330"/>
                    <a:pt x="621500" y="246331"/>
                    <a:pt x="622356" y="245474"/>
                  </a:cubicBezTo>
                  <a:cubicBezTo>
                    <a:pt x="624926" y="242833"/>
                    <a:pt x="628352" y="240977"/>
                    <a:pt x="632135" y="240192"/>
                  </a:cubicBezTo>
                  <a:cubicBezTo>
                    <a:pt x="633420" y="239907"/>
                    <a:pt x="634705" y="239764"/>
                    <a:pt x="636061" y="239764"/>
                  </a:cubicBezTo>
                  <a:close/>
                  <a:moveTo>
                    <a:pt x="793025" y="235338"/>
                  </a:moveTo>
                  <a:cubicBezTo>
                    <a:pt x="797950" y="235338"/>
                    <a:pt x="802590" y="236837"/>
                    <a:pt x="806373" y="239407"/>
                  </a:cubicBezTo>
                  <a:cubicBezTo>
                    <a:pt x="812725" y="243689"/>
                    <a:pt x="816865" y="250970"/>
                    <a:pt x="816865" y="259179"/>
                  </a:cubicBezTo>
                  <a:cubicBezTo>
                    <a:pt x="816865" y="267387"/>
                    <a:pt x="812654" y="274597"/>
                    <a:pt x="806373" y="278951"/>
                  </a:cubicBezTo>
                  <a:cubicBezTo>
                    <a:pt x="802518" y="281521"/>
                    <a:pt x="797950" y="283020"/>
                    <a:pt x="793025" y="283020"/>
                  </a:cubicBezTo>
                  <a:cubicBezTo>
                    <a:pt x="791383" y="283020"/>
                    <a:pt x="789813" y="282805"/>
                    <a:pt x="788242" y="282520"/>
                  </a:cubicBezTo>
                  <a:cubicBezTo>
                    <a:pt x="777321" y="280307"/>
                    <a:pt x="769184" y="270671"/>
                    <a:pt x="769184" y="259179"/>
                  </a:cubicBezTo>
                  <a:cubicBezTo>
                    <a:pt x="769184" y="247687"/>
                    <a:pt x="777393" y="238050"/>
                    <a:pt x="788242" y="235838"/>
                  </a:cubicBezTo>
                  <a:cubicBezTo>
                    <a:pt x="789741" y="235481"/>
                    <a:pt x="791383" y="235338"/>
                    <a:pt x="793025" y="235338"/>
                  </a:cubicBezTo>
                  <a:close/>
                  <a:moveTo>
                    <a:pt x="871470" y="232768"/>
                  </a:moveTo>
                  <a:cubicBezTo>
                    <a:pt x="886032" y="232768"/>
                    <a:pt x="897881" y="244617"/>
                    <a:pt x="897881" y="259178"/>
                  </a:cubicBezTo>
                  <a:cubicBezTo>
                    <a:pt x="897881" y="273740"/>
                    <a:pt x="886032" y="285589"/>
                    <a:pt x="871470" y="285589"/>
                  </a:cubicBezTo>
                  <a:cubicBezTo>
                    <a:pt x="856909" y="285589"/>
                    <a:pt x="845060" y="273740"/>
                    <a:pt x="845060" y="259178"/>
                  </a:cubicBezTo>
                  <a:cubicBezTo>
                    <a:pt x="845060" y="244617"/>
                    <a:pt x="856909" y="232768"/>
                    <a:pt x="871470" y="232768"/>
                  </a:cubicBezTo>
                  <a:close/>
                  <a:moveTo>
                    <a:pt x="126198" y="209927"/>
                  </a:moveTo>
                  <a:cubicBezTo>
                    <a:pt x="131694" y="209927"/>
                    <a:pt x="136191" y="214424"/>
                    <a:pt x="136191" y="219920"/>
                  </a:cubicBezTo>
                  <a:cubicBezTo>
                    <a:pt x="136191" y="225416"/>
                    <a:pt x="131694" y="229913"/>
                    <a:pt x="126198" y="229913"/>
                  </a:cubicBezTo>
                  <a:cubicBezTo>
                    <a:pt x="120631" y="229913"/>
                    <a:pt x="116205" y="225416"/>
                    <a:pt x="116205" y="219920"/>
                  </a:cubicBezTo>
                  <a:cubicBezTo>
                    <a:pt x="116205" y="214353"/>
                    <a:pt x="120702" y="209927"/>
                    <a:pt x="126198" y="209927"/>
                  </a:cubicBezTo>
                  <a:close/>
                  <a:moveTo>
                    <a:pt x="204644" y="208856"/>
                  </a:moveTo>
                  <a:cubicBezTo>
                    <a:pt x="210782" y="208856"/>
                    <a:pt x="215708" y="213853"/>
                    <a:pt x="215708" y="219920"/>
                  </a:cubicBezTo>
                  <a:cubicBezTo>
                    <a:pt x="215708" y="226058"/>
                    <a:pt x="210782" y="230984"/>
                    <a:pt x="204644" y="230984"/>
                  </a:cubicBezTo>
                  <a:cubicBezTo>
                    <a:pt x="198505" y="230984"/>
                    <a:pt x="193580" y="225987"/>
                    <a:pt x="193580" y="219920"/>
                  </a:cubicBezTo>
                  <a:cubicBezTo>
                    <a:pt x="193580" y="213781"/>
                    <a:pt x="198577" y="208856"/>
                    <a:pt x="204644" y="208856"/>
                  </a:cubicBezTo>
                  <a:close/>
                  <a:moveTo>
                    <a:pt x="361536" y="206358"/>
                  </a:moveTo>
                  <a:cubicBezTo>
                    <a:pt x="369031" y="206358"/>
                    <a:pt x="375098" y="212425"/>
                    <a:pt x="375098" y="219920"/>
                  </a:cubicBezTo>
                  <a:cubicBezTo>
                    <a:pt x="375098" y="227415"/>
                    <a:pt x="369031" y="233482"/>
                    <a:pt x="361536" y="233482"/>
                  </a:cubicBezTo>
                  <a:cubicBezTo>
                    <a:pt x="354041" y="233482"/>
                    <a:pt x="347974" y="227415"/>
                    <a:pt x="347974" y="219920"/>
                  </a:cubicBezTo>
                  <a:cubicBezTo>
                    <a:pt x="347974" y="212425"/>
                    <a:pt x="354041" y="206358"/>
                    <a:pt x="361536" y="206358"/>
                  </a:cubicBezTo>
                  <a:close/>
                  <a:moveTo>
                    <a:pt x="440054" y="204930"/>
                  </a:moveTo>
                  <a:cubicBezTo>
                    <a:pt x="448334" y="204930"/>
                    <a:pt x="455043" y="211640"/>
                    <a:pt x="455043" y="219920"/>
                  </a:cubicBezTo>
                  <a:cubicBezTo>
                    <a:pt x="455043" y="228200"/>
                    <a:pt x="448262" y="234981"/>
                    <a:pt x="440054" y="234909"/>
                  </a:cubicBezTo>
                  <a:cubicBezTo>
                    <a:pt x="431774" y="234909"/>
                    <a:pt x="425064" y="228200"/>
                    <a:pt x="425064" y="219920"/>
                  </a:cubicBezTo>
                  <a:cubicBezTo>
                    <a:pt x="425064" y="211640"/>
                    <a:pt x="431774" y="204930"/>
                    <a:pt x="440054" y="204930"/>
                  </a:cubicBezTo>
                  <a:close/>
                  <a:moveTo>
                    <a:pt x="596946" y="201504"/>
                  </a:moveTo>
                  <a:cubicBezTo>
                    <a:pt x="607082" y="201504"/>
                    <a:pt x="615362" y="209713"/>
                    <a:pt x="615362" y="219920"/>
                  </a:cubicBezTo>
                  <a:cubicBezTo>
                    <a:pt x="615362" y="230127"/>
                    <a:pt x="607082" y="238407"/>
                    <a:pt x="596946" y="238336"/>
                  </a:cubicBezTo>
                  <a:cubicBezTo>
                    <a:pt x="586810" y="238336"/>
                    <a:pt x="578530" y="230127"/>
                    <a:pt x="578530" y="219920"/>
                  </a:cubicBezTo>
                  <a:cubicBezTo>
                    <a:pt x="578530" y="209784"/>
                    <a:pt x="586739" y="201504"/>
                    <a:pt x="596946" y="201504"/>
                  </a:cubicBezTo>
                  <a:close/>
                  <a:moveTo>
                    <a:pt x="675321" y="199506"/>
                  </a:moveTo>
                  <a:cubicBezTo>
                    <a:pt x="686598" y="199506"/>
                    <a:pt x="695735" y="208643"/>
                    <a:pt x="695735" y="219921"/>
                  </a:cubicBezTo>
                  <a:cubicBezTo>
                    <a:pt x="695735" y="231199"/>
                    <a:pt x="686598" y="240407"/>
                    <a:pt x="675321" y="240335"/>
                  </a:cubicBezTo>
                  <a:cubicBezTo>
                    <a:pt x="664043" y="240335"/>
                    <a:pt x="654906" y="231199"/>
                    <a:pt x="654906" y="219921"/>
                  </a:cubicBezTo>
                  <a:cubicBezTo>
                    <a:pt x="654906" y="208643"/>
                    <a:pt x="664043" y="199506"/>
                    <a:pt x="675321" y="199506"/>
                  </a:cubicBezTo>
                  <a:close/>
                  <a:moveTo>
                    <a:pt x="832283" y="194866"/>
                  </a:moveTo>
                  <a:cubicBezTo>
                    <a:pt x="846131" y="194866"/>
                    <a:pt x="857337" y="206073"/>
                    <a:pt x="857337" y="219920"/>
                  </a:cubicBezTo>
                  <a:cubicBezTo>
                    <a:pt x="857337" y="233768"/>
                    <a:pt x="846059" y="245046"/>
                    <a:pt x="832283" y="245046"/>
                  </a:cubicBezTo>
                  <a:cubicBezTo>
                    <a:pt x="818436" y="245046"/>
                    <a:pt x="807229" y="233768"/>
                    <a:pt x="807229" y="219920"/>
                  </a:cubicBezTo>
                  <a:cubicBezTo>
                    <a:pt x="807229" y="206073"/>
                    <a:pt x="818436" y="194866"/>
                    <a:pt x="832283" y="194866"/>
                  </a:cubicBezTo>
                  <a:close/>
                  <a:moveTo>
                    <a:pt x="165529" y="170240"/>
                  </a:moveTo>
                  <a:cubicBezTo>
                    <a:pt x="169169" y="170240"/>
                    <a:pt x="172381" y="172096"/>
                    <a:pt x="174237" y="174880"/>
                  </a:cubicBezTo>
                  <a:cubicBezTo>
                    <a:pt x="175379" y="176521"/>
                    <a:pt x="176022" y="178591"/>
                    <a:pt x="176022" y="180733"/>
                  </a:cubicBezTo>
                  <a:cubicBezTo>
                    <a:pt x="176022" y="182160"/>
                    <a:pt x="175665" y="183517"/>
                    <a:pt x="175165" y="184801"/>
                  </a:cubicBezTo>
                  <a:cubicBezTo>
                    <a:pt x="174879" y="185444"/>
                    <a:pt x="174523" y="186015"/>
                    <a:pt x="174166" y="186586"/>
                  </a:cubicBezTo>
                  <a:cubicBezTo>
                    <a:pt x="173737" y="187157"/>
                    <a:pt x="173309" y="187657"/>
                    <a:pt x="173024" y="188299"/>
                  </a:cubicBezTo>
                  <a:cubicBezTo>
                    <a:pt x="171096" y="190226"/>
                    <a:pt x="168527" y="191368"/>
                    <a:pt x="165600" y="191368"/>
                  </a:cubicBezTo>
                  <a:cubicBezTo>
                    <a:pt x="164815" y="191368"/>
                    <a:pt x="164173" y="191297"/>
                    <a:pt x="163459" y="191154"/>
                  </a:cubicBezTo>
                  <a:cubicBezTo>
                    <a:pt x="161460" y="190726"/>
                    <a:pt x="159604" y="189727"/>
                    <a:pt x="158177" y="188299"/>
                  </a:cubicBezTo>
                  <a:cubicBezTo>
                    <a:pt x="157677" y="187799"/>
                    <a:pt x="157249" y="187300"/>
                    <a:pt x="156892" y="186729"/>
                  </a:cubicBezTo>
                  <a:cubicBezTo>
                    <a:pt x="156464" y="186158"/>
                    <a:pt x="156178" y="185587"/>
                    <a:pt x="155893" y="184944"/>
                  </a:cubicBezTo>
                  <a:cubicBezTo>
                    <a:pt x="155607" y="184302"/>
                    <a:pt x="155393" y="183659"/>
                    <a:pt x="155250" y="182946"/>
                  </a:cubicBezTo>
                  <a:cubicBezTo>
                    <a:pt x="155107" y="182232"/>
                    <a:pt x="155036" y="181518"/>
                    <a:pt x="155036" y="180804"/>
                  </a:cubicBezTo>
                  <a:cubicBezTo>
                    <a:pt x="155036" y="180019"/>
                    <a:pt x="155107" y="179377"/>
                    <a:pt x="155250" y="178663"/>
                  </a:cubicBezTo>
                  <a:cubicBezTo>
                    <a:pt x="155536" y="177235"/>
                    <a:pt x="156035" y="176022"/>
                    <a:pt x="156820" y="174880"/>
                  </a:cubicBezTo>
                  <a:cubicBezTo>
                    <a:pt x="157177" y="174309"/>
                    <a:pt x="157606" y="173809"/>
                    <a:pt x="158105" y="173309"/>
                  </a:cubicBezTo>
                  <a:cubicBezTo>
                    <a:pt x="159533" y="171882"/>
                    <a:pt x="161317" y="170882"/>
                    <a:pt x="163387" y="170454"/>
                  </a:cubicBezTo>
                  <a:cubicBezTo>
                    <a:pt x="164101" y="170311"/>
                    <a:pt x="164815" y="170240"/>
                    <a:pt x="165529" y="170240"/>
                  </a:cubicBezTo>
                  <a:close/>
                  <a:moveTo>
                    <a:pt x="243903" y="169098"/>
                  </a:moveTo>
                  <a:cubicBezTo>
                    <a:pt x="250327" y="169098"/>
                    <a:pt x="255538" y="174309"/>
                    <a:pt x="255538" y="180733"/>
                  </a:cubicBezTo>
                  <a:cubicBezTo>
                    <a:pt x="255538" y="182303"/>
                    <a:pt x="255181" y="183874"/>
                    <a:pt x="254610" y="185230"/>
                  </a:cubicBezTo>
                  <a:cubicBezTo>
                    <a:pt x="253967" y="186657"/>
                    <a:pt x="253182" y="187871"/>
                    <a:pt x="252111" y="188942"/>
                  </a:cubicBezTo>
                  <a:cubicBezTo>
                    <a:pt x="250041" y="191083"/>
                    <a:pt x="247115" y="192368"/>
                    <a:pt x="243903" y="192368"/>
                  </a:cubicBezTo>
                  <a:cubicBezTo>
                    <a:pt x="240691" y="192368"/>
                    <a:pt x="237764" y="191012"/>
                    <a:pt x="235694" y="188942"/>
                  </a:cubicBezTo>
                  <a:cubicBezTo>
                    <a:pt x="234624" y="187871"/>
                    <a:pt x="233767" y="186586"/>
                    <a:pt x="233196" y="185230"/>
                  </a:cubicBezTo>
                  <a:cubicBezTo>
                    <a:pt x="232625" y="183874"/>
                    <a:pt x="232268" y="182303"/>
                    <a:pt x="232268" y="180733"/>
                  </a:cubicBezTo>
                  <a:cubicBezTo>
                    <a:pt x="232268" y="174309"/>
                    <a:pt x="237479" y="169098"/>
                    <a:pt x="243903" y="169098"/>
                  </a:cubicBezTo>
                  <a:close/>
                  <a:moveTo>
                    <a:pt x="400795" y="166385"/>
                  </a:moveTo>
                  <a:cubicBezTo>
                    <a:pt x="408718" y="166385"/>
                    <a:pt x="415071" y="172809"/>
                    <a:pt x="415071" y="180661"/>
                  </a:cubicBezTo>
                  <a:cubicBezTo>
                    <a:pt x="415071" y="182660"/>
                    <a:pt x="414642" y="184515"/>
                    <a:pt x="413929" y="186229"/>
                  </a:cubicBezTo>
                  <a:cubicBezTo>
                    <a:pt x="413215" y="187942"/>
                    <a:pt x="412144" y="189512"/>
                    <a:pt x="410859" y="190797"/>
                  </a:cubicBezTo>
                  <a:cubicBezTo>
                    <a:pt x="408290" y="193438"/>
                    <a:pt x="404721" y="195008"/>
                    <a:pt x="400795" y="195008"/>
                  </a:cubicBezTo>
                  <a:cubicBezTo>
                    <a:pt x="396869" y="195008"/>
                    <a:pt x="393300" y="193366"/>
                    <a:pt x="390730" y="190797"/>
                  </a:cubicBezTo>
                  <a:cubicBezTo>
                    <a:pt x="389446" y="189441"/>
                    <a:pt x="388375" y="187942"/>
                    <a:pt x="387661" y="186229"/>
                  </a:cubicBezTo>
                  <a:cubicBezTo>
                    <a:pt x="386947" y="184515"/>
                    <a:pt x="386519" y="182660"/>
                    <a:pt x="386519" y="180661"/>
                  </a:cubicBezTo>
                  <a:cubicBezTo>
                    <a:pt x="386519" y="172738"/>
                    <a:pt x="392943" y="166385"/>
                    <a:pt x="400795" y="166385"/>
                  </a:cubicBezTo>
                  <a:close/>
                  <a:moveTo>
                    <a:pt x="479098" y="164815"/>
                  </a:moveTo>
                  <a:cubicBezTo>
                    <a:pt x="484594" y="164815"/>
                    <a:pt x="489376" y="167599"/>
                    <a:pt x="492232" y="171810"/>
                  </a:cubicBezTo>
                  <a:cubicBezTo>
                    <a:pt x="493945" y="174380"/>
                    <a:pt x="494944" y="177378"/>
                    <a:pt x="494944" y="180661"/>
                  </a:cubicBezTo>
                  <a:cubicBezTo>
                    <a:pt x="494944" y="182803"/>
                    <a:pt x="494516" y="184873"/>
                    <a:pt x="493731" y="186800"/>
                  </a:cubicBezTo>
                  <a:cubicBezTo>
                    <a:pt x="493374" y="187799"/>
                    <a:pt x="492874" y="188656"/>
                    <a:pt x="492303" y="189512"/>
                  </a:cubicBezTo>
                  <a:cubicBezTo>
                    <a:pt x="491732" y="190369"/>
                    <a:pt x="491090" y="191154"/>
                    <a:pt x="490304" y="191939"/>
                  </a:cubicBezTo>
                  <a:cubicBezTo>
                    <a:pt x="487449" y="194794"/>
                    <a:pt x="483452" y="196579"/>
                    <a:pt x="479098" y="196579"/>
                  </a:cubicBezTo>
                  <a:cubicBezTo>
                    <a:pt x="477956" y="196579"/>
                    <a:pt x="476885" y="196436"/>
                    <a:pt x="475886" y="196222"/>
                  </a:cubicBezTo>
                  <a:cubicBezTo>
                    <a:pt x="472816" y="195651"/>
                    <a:pt x="470033" y="194081"/>
                    <a:pt x="467891" y="191939"/>
                  </a:cubicBezTo>
                  <a:cubicBezTo>
                    <a:pt x="467177" y="191225"/>
                    <a:pt x="466535" y="190440"/>
                    <a:pt x="465964" y="189584"/>
                  </a:cubicBezTo>
                  <a:cubicBezTo>
                    <a:pt x="465393" y="188727"/>
                    <a:pt x="464965" y="187799"/>
                    <a:pt x="464536" y="186871"/>
                  </a:cubicBezTo>
                  <a:cubicBezTo>
                    <a:pt x="464108" y="185872"/>
                    <a:pt x="463823" y="184873"/>
                    <a:pt x="463608" y="183873"/>
                  </a:cubicBezTo>
                  <a:cubicBezTo>
                    <a:pt x="463466" y="182803"/>
                    <a:pt x="463323" y="181732"/>
                    <a:pt x="463323" y="180661"/>
                  </a:cubicBezTo>
                  <a:cubicBezTo>
                    <a:pt x="463323" y="179519"/>
                    <a:pt x="463394" y="178449"/>
                    <a:pt x="463608" y="177449"/>
                  </a:cubicBezTo>
                  <a:cubicBezTo>
                    <a:pt x="464037" y="175379"/>
                    <a:pt x="464822" y="173523"/>
                    <a:pt x="465964" y="171810"/>
                  </a:cubicBezTo>
                  <a:cubicBezTo>
                    <a:pt x="466535" y="170954"/>
                    <a:pt x="467177" y="170168"/>
                    <a:pt x="467891" y="169455"/>
                  </a:cubicBezTo>
                  <a:cubicBezTo>
                    <a:pt x="470033" y="167313"/>
                    <a:pt x="472816" y="165814"/>
                    <a:pt x="475886" y="165172"/>
                  </a:cubicBezTo>
                  <a:cubicBezTo>
                    <a:pt x="476956" y="164958"/>
                    <a:pt x="478027" y="164815"/>
                    <a:pt x="479098" y="164815"/>
                  </a:cubicBezTo>
                  <a:close/>
                  <a:moveTo>
                    <a:pt x="636061" y="161317"/>
                  </a:moveTo>
                  <a:cubicBezTo>
                    <a:pt x="642771" y="161317"/>
                    <a:pt x="648695" y="164743"/>
                    <a:pt x="652193" y="169883"/>
                  </a:cubicBezTo>
                  <a:cubicBezTo>
                    <a:pt x="654263" y="172952"/>
                    <a:pt x="655476" y="176735"/>
                    <a:pt x="655476" y="180732"/>
                  </a:cubicBezTo>
                  <a:cubicBezTo>
                    <a:pt x="655476" y="183445"/>
                    <a:pt x="654977" y="185943"/>
                    <a:pt x="653977" y="188298"/>
                  </a:cubicBezTo>
                  <a:cubicBezTo>
                    <a:pt x="653478" y="189441"/>
                    <a:pt x="652907" y="190583"/>
                    <a:pt x="652193" y="191582"/>
                  </a:cubicBezTo>
                  <a:cubicBezTo>
                    <a:pt x="651479" y="192581"/>
                    <a:pt x="650694" y="193581"/>
                    <a:pt x="649766" y="194437"/>
                  </a:cubicBezTo>
                  <a:cubicBezTo>
                    <a:pt x="646268" y="198006"/>
                    <a:pt x="641415" y="200148"/>
                    <a:pt x="636061" y="200148"/>
                  </a:cubicBezTo>
                  <a:cubicBezTo>
                    <a:pt x="634705" y="200148"/>
                    <a:pt x="633420" y="200005"/>
                    <a:pt x="632135" y="199719"/>
                  </a:cubicBezTo>
                  <a:cubicBezTo>
                    <a:pt x="628352" y="198934"/>
                    <a:pt x="624997" y="197078"/>
                    <a:pt x="622356" y="194437"/>
                  </a:cubicBezTo>
                  <a:cubicBezTo>
                    <a:pt x="621500" y="193581"/>
                    <a:pt x="620715" y="192581"/>
                    <a:pt x="620001" y="191582"/>
                  </a:cubicBezTo>
                  <a:cubicBezTo>
                    <a:pt x="619287" y="190583"/>
                    <a:pt x="618716" y="189441"/>
                    <a:pt x="618216" y="188298"/>
                  </a:cubicBezTo>
                  <a:cubicBezTo>
                    <a:pt x="617717" y="187156"/>
                    <a:pt x="617360" y="185943"/>
                    <a:pt x="617074" y="184658"/>
                  </a:cubicBezTo>
                  <a:cubicBezTo>
                    <a:pt x="616789" y="183373"/>
                    <a:pt x="616646" y="182088"/>
                    <a:pt x="616646" y="180732"/>
                  </a:cubicBezTo>
                  <a:cubicBezTo>
                    <a:pt x="616646" y="179376"/>
                    <a:pt x="616789" y="178091"/>
                    <a:pt x="617074" y="176806"/>
                  </a:cubicBezTo>
                  <a:cubicBezTo>
                    <a:pt x="617574" y="174308"/>
                    <a:pt x="618573" y="171953"/>
                    <a:pt x="620001" y="169883"/>
                  </a:cubicBezTo>
                  <a:cubicBezTo>
                    <a:pt x="620715" y="168883"/>
                    <a:pt x="621500" y="167884"/>
                    <a:pt x="622356" y="167027"/>
                  </a:cubicBezTo>
                  <a:cubicBezTo>
                    <a:pt x="624926" y="164386"/>
                    <a:pt x="628352" y="162530"/>
                    <a:pt x="632135" y="161745"/>
                  </a:cubicBezTo>
                  <a:cubicBezTo>
                    <a:pt x="633420" y="161460"/>
                    <a:pt x="634705" y="161317"/>
                    <a:pt x="636061" y="161317"/>
                  </a:cubicBezTo>
                  <a:close/>
                  <a:moveTo>
                    <a:pt x="714579" y="159247"/>
                  </a:moveTo>
                  <a:cubicBezTo>
                    <a:pt x="726428" y="159247"/>
                    <a:pt x="736064" y="168883"/>
                    <a:pt x="736064" y="180732"/>
                  </a:cubicBezTo>
                  <a:cubicBezTo>
                    <a:pt x="736064" y="183659"/>
                    <a:pt x="735422" y="186514"/>
                    <a:pt x="734351" y="189084"/>
                  </a:cubicBezTo>
                  <a:cubicBezTo>
                    <a:pt x="733281" y="191653"/>
                    <a:pt x="731710" y="193937"/>
                    <a:pt x="729854" y="195936"/>
                  </a:cubicBezTo>
                  <a:cubicBezTo>
                    <a:pt x="726000" y="199791"/>
                    <a:pt x="720575" y="202218"/>
                    <a:pt x="714651" y="202218"/>
                  </a:cubicBezTo>
                  <a:cubicBezTo>
                    <a:pt x="708726" y="202218"/>
                    <a:pt x="703373" y="199862"/>
                    <a:pt x="699447" y="195936"/>
                  </a:cubicBezTo>
                  <a:cubicBezTo>
                    <a:pt x="697448" y="194009"/>
                    <a:pt x="695878" y="191653"/>
                    <a:pt x="694807" y="189084"/>
                  </a:cubicBezTo>
                  <a:cubicBezTo>
                    <a:pt x="693665" y="186514"/>
                    <a:pt x="693094" y="183730"/>
                    <a:pt x="693094" y="180732"/>
                  </a:cubicBezTo>
                  <a:cubicBezTo>
                    <a:pt x="693094" y="168883"/>
                    <a:pt x="702730" y="159247"/>
                    <a:pt x="714579" y="159247"/>
                  </a:cubicBezTo>
                  <a:close/>
                  <a:moveTo>
                    <a:pt x="871470" y="154322"/>
                  </a:moveTo>
                  <a:cubicBezTo>
                    <a:pt x="886032" y="154322"/>
                    <a:pt x="897881" y="166171"/>
                    <a:pt x="897881" y="180732"/>
                  </a:cubicBezTo>
                  <a:cubicBezTo>
                    <a:pt x="897881" y="184373"/>
                    <a:pt x="897167" y="187870"/>
                    <a:pt x="895811" y="191011"/>
                  </a:cubicBezTo>
                  <a:cubicBezTo>
                    <a:pt x="894455" y="194152"/>
                    <a:pt x="892527" y="197007"/>
                    <a:pt x="890172" y="199434"/>
                  </a:cubicBezTo>
                  <a:cubicBezTo>
                    <a:pt x="885389" y="204216"/>
                    <a:pt x="878751" y="207143"/>
                    <a:pt x="871470" y="207143"/>
                  </a:cubicBezTo>
                  <a:cubicBezTo>
                    <a:pt x="864118" y="207143"/>
                    <a:pt x="857551" y="204216"/>
                    <a:pt x="852769" y="199434"/>
                  </a:cubicBezTo>
                  <a:cubicBezTo>
                    <a:pt x="850413" y="197007"/>
                    <a:pt x="848486" y="194152"/>
                    <a:pt x="847130" y="191011"/>
                  </a:cubicBezTo>
                  <a:cubicBezTo>
                    <a:pt x="845774" y="187870"/>
                    <a:pt x="845060" y="184373"/>
                    <a:pt x="845060" y="180732"/>
                  </a:cubicBezTo>
                  <a:cubicBezTo>
                    <a:pt x="845060" y="166171"/>
                    <a:pt x="856909" y="154322"/>
                    <a:pt x="871470" y="154322"/>
                  </a:cubicBezTo>
                  <a:close/>
                  <a:moveTo>
                    <a:pt x="126198" y="131481"/>
                  </a:moveTo>
                  <a:cubicBezTo>
                    <a:pt x="131694" y="131481"/>
                    <a:pt x="136191" y="135978"/>
                    <a:pt x="136191" y="141474"/>
                  </a:cubicBezTo>
                  <a:cubicBezTo>
                    <a:pt x="136191" y="146970"/>
                    <a:pt x="131694" y="151467"/>
                    <a:pt x="126198" y="151467"/>
                  </a:cubicBezTo>
                  <a:cubicBezTo>
                    <a:pt x="120631" y="151467"/>
                    <a:pt x="116205" y="146970"/>
                    <a:pt x="116205" y="141474"/>
                  </a:cubicBezTo>
                  <a:cubicBezTo>
                    <a:pt x="116205" y="135907"/>
                    <a:pt x="120702" y="131481"/>
                    <a:pt x="126198" y="131481"/>
                  </a:cubicBezTo>
                  <a:close/>
                  <a:moveTo>
                    <a:pt x="204644" y="130410"/>
                  </a:moveTo>
                  <a:cubicBezTo>
                    <a:pt x="210782" y="130410"/>
                    <a:pt x="215708" y="135407"/>
                    <a:pt x="215708" y="141474"/>
                  </a:cubicBezTo>
                  <a:cubicBezTo>
                    <a:pt x="215708" y="147612"/>
                    <a:pt x="210782" y="152538"/>
                    <a:pt x="204644" y="152538"/>
                  </a:cubicBezTo>
                  <a:cubicBezTo>
                    <a:pt x="198505" y="152538"/>
                    <a:pt x="193580" y="147541"/>
                    <a:pt x="193580" y="141474"/>
                  </a:cubicBezTo>
                  <a:cubicBezTo>
                    <a:pt x="193580" y="135335"/>
                    <a:pt x="198577" y="130410"/>
                    <a:pt x="204644" y="130410"/>
                  </a:cubicBezTo>
                  <a:close/>
                  <a:moveTo>
                    <a:pt x="361536" y="127912"/>
                  </a:moveTo>
                  <a:cubicBezTo>
                    <a:pt x="369031" y="127912"/>
                    <a:pt x="375098" y="133979"/>
                    <a:pt x="375098" y="141474"/>
                  </a:cubicBezTo>
                  <a:cubicBezTo>
                    <a:pt x="375098" y="148969"/>
                    <a:pt x="369031" y="155036"/>
                    <a:pt x="361536" y="155036"/>
                  </a:cubicBezTo>
                  <a:cubicBezTo>
                    <a:pt x="354041" y="155036"/>
                    <a:pt x="347974" y="148969"/>
                    <a:pt x="347974" y="141474"/>
                  </a:cubicBezTo>
                  <a:cubicBezTo>
                    <a:pt x="347974" y="133979"/>
                    <a:pt x="354041" y="127912"/>
                    <a:pt x="361536" y="127912"/>
                  </a:cubicBezTo>
                  <a:close/>
                  <a:moveTo>
                    <a:pt x="440054" y="126484"/>
                  </a:moveTo>
                  <a:cubicBezTo>
                    <a:pt x="448334" y="126484"/>
                    <a:pt x="455043" y="133194"/>
                    <a:pt x="455043" y="141474"/>
                  </a:cubicBezTo>
                  <a:cubicBezTo>
                    <a:pt x="455043" y="149754"/>
                    <a:pt x="448262" y="156535"/>
                    <a:pt x="440054" y="156463"/>
                  </a:cubicBezTo>
                  <a:cubicBezTo>
                    <a:pt x="431774" y="156463"/>
                    <a:pt x="425064" y="149754"/>
                    <a:pt x="425064" y="141474"/>
                  </a:cubicBezTo>
                  <a:cubicBezTo>
                    <a:pt x="425064" y="133194"/>
                    <a:pt x="431774" y="126484"/>
                    <a:pt x="440054" y="126484"/>
                  </a:cubicBezTo>
                  <a:close/>
                  <a:moveTo>
                    <a:pt x="596946" y="123058"/>
                  </a:moveTo>
                  <a:cubicBezTo>
                    <a:pt x="607082" y="123058"/>
                    <a:pt x="615362" y="131267"/>
                    <a:pt x="615362" y="141474"/>
                  </a:cubicBezTo>
                  <a:cubicBezTo>
                    <a:pt x="615362" y="151681"/>
                    <a:pt x="607082" y="159890"/>
                    <a:pt x="596946" y="159890"/>
                  </a:cubicBezTo>
                  <a:cubicBezTo>
                    <a:pt x="586810" y="159890"/>
                    <a:pt x="578530" y="151681"/>
                    <a:pt x="578530" y="141474"/>
                  </a:cubicBezTo>
                  <a:cubicBezTo>
                    <a:pt x="578530" y="131338"/>
                    <a:pt x="586739" y="123058"/>
                    <a:pt x="596946" y="123058"/>
                  </a:cubicBezTo>
                  <a:close/>
                  <a:moveTo>
                    <a:pt x="675321" y="121059"/>
                  </a:moveTo>
                  <a:cubicBezTo>
                    <a:pt x="686598" y="121059"/>
                    <a:pt x="695735" y="130196"/>
                    <a:pt x="695735" y="141474"/>
                  </a:cubicBezTo>
                  <a:cubicBezTo>
                    <a:pt x="695735" y="152752"/>
                    <a:pt x="686598" y="161888"/>
                    <a:pt x="675321" y="161888"/>
                  </a:cubicBezTo>
                  <a:cubicBezTo>
                    <a:pt x="664043" y="161888"/>
                    <a:pt x="654906" y="152752"/>
                    <a:pt x="654906" y="141474"/>
                  </a:cubicBezTo>
                  <a:cubicBezTo>
                    <a:pt x="654906" y="130196"/>
                    <a:pt x="664043" y="121059"/>
                    <a:pt x="675321" y="121059"/>
                  </a:cubicBezTo>
                  <a:close/>
                  <a:moveTo>
                    <a:pt x="832283" y="116348"/>
                  </a:moveTo>
                  <a:cubicBezTo>
                    <a:pt x="846131" y="116348"/>
                    <a:pt x="857337" y="127626"/>
                    <a:pt x="857337" y="141474"/>
                  </a:cubicBezTo>
                  <a:cubicBezTo>
                    <a:pt x="857337" y="155321"/>
                    <a:pt x="846059" y="166599"/>
                    <a:pt x="832283" y="166528"/>
                  </a:cubicBezTo>
                  <a:cubicBezTo>
                    <a:pt x="818436" y="166528"/>
                    <a:pt x="807229" y="155321"/>
                    <a:pt x="807229" y="141474"/>
                  </a:cubicBezTo>
                  <a:cubicBezTo>
                    <a:pt x="807229" y="127555"/>
                    <a:pt x="818436" y="116348"/>
                    <a:pt x="832283" y="116348"/>
                  </a:cubicBezTo>
                  <a:close/>
                  <a:moveTo>
                    <a:pt x="910730" y="113636"/>
                  </a:moveTo>
                  <a:cubicBezTo>
                    <a:pt x="926076" y="113636"/>
                    <a:pt x="938496" y="126127"/>
                    <a:pt x="938496" y="141474"/>
                  </a:cubicBezTo>
                  <a:lnTo>
                    <a:pt x="930397" y="161004"/>
                  </a:lnTo>
                  <a:lnTo>
                    <a:pt x="949989" y="152895"/>
                  </a:lnTo>
                  <a:cubicBezTo>
                    <a:pt x="965335" y="152895"/>
                    <a:pt x="977755" y="165315"/>
                    <a:pt x="977755" y="180662"/>
                  </a:cubicBezTo>
                  <a:cubicBezTo>
                    <a:pt x="977755" y="184516"/>
                    <a:pt x="976970" y="188157"/>
                    <a:pt x="975542" y="191511"/>
                  </a:cubicBezTo>
                  <a:cubicBezTo>
                    <a:pt x="974115" y="194866"/>
                    <a:pt x="972045" y="197864"/>
                    <a:pt x="969618" y="200362"/>
                  </a:cubicBezTo>
                  <a:cubicBezTo>
                    <a:pt x="964621" y="205359"/>
                    <a:pt x="957698" y="208500"/>
                    <a:pt x="949989" y="208500"/>
                  </a:cubicBezTo>
                  <a:lnTo>
                    <a:pt x="930410" y="200383"/>
                  </a:lnTo>
                  <a:lnTo>
                    <a:pt x="938496" y="219920"/>
                  </a:lnTo>
                  <a:cubicBezTo>
                    <a:pt x="938496" y="235266"/>
                    <a:pt x="926005" y="247758"/>
                    <a:pt x="910730" y="247758"/>
                  </a:cubicBezTo>
                  <a:cubicBezTo>
                    <a:pt x="895383" y="247758"/>
                    <a:pt x="882963" y="235266"/>
                    <a:pt x="882963" y="219920"/>
                  </a:cubicBezTo>
                  <a:cubicBezTo>
                    <a:pt x="882963" y="204573"/>
                    <a:pt x="895383" y="192153"/>
                    <a:pt x="910730" y="192153"/>
                  </a:cubicBezTo>
                  <a:lnTo>
                    <a:pt x="930281" y="200246"/>
                  </a:lnTo>
                  <a:lnTo>
                    <a:pt x="924435" y="191511"/>
                  </a:lnTo>
                  <a:cubicBezTo>
                    <a:pt x="923007" y="188157"/>
                    <a:pt x="922222" y="184516"/>
                    <a:pt x="922222" y="180662"/>
                  </a:cubicBezTo>
                  <a:lnTo>
                    <a:pt x="930295" y="161159"/>
                  </a:lnTo>
                  <a:lnTo>
                    <a:pt x="910730" y="169241"/>
                  </a:lnTo>
                  <a:cubicBezTo>
                    <a:pt x="895383" y="169241"/>
                    <a:pt x="882963" y="156821"/>
                    <a:pt x="882963" y="141474"/>
                  </a:cubicBezTo>
                  <a:cubicBezTo>
                    <a:pt x="882963" y="126056"/>
                    <a:pt x="895383" y="113636"/>
                    <a:pt x="910730" y="113636"/>
                  </a:cubicBezTo>
                  <a:close/>
                  <a:moveTo>
                    <a:pt x="86939" y="92793"/>
                  </a:moveTo>
                  <a:cubicBezTo>
                    <a:pt x="92222" y="92793"/>
                    <a:pt x="96433" y="97076"/>
                    <a:pt x="96433" y="102286"/>
                  </a:cubicBezTo>
                  <a:cubicBezTo>
                    <a:pt x="96433" y="107497"/>
                    <a:pt x="92222" y="111709"/>
                    <a:pt x="86939" y="111780"/>
                  </a:cubicBezTo>
                  <a:cubicBezTo>
                    <a:pt x="81657" y="111780"/>
                    <a:pt x="77446" y="107497"/>
                    <a:pt x="77446" y="102286"/>
                  </a:cubicBezTo>
                  <a:cubicBezTo>
                    <a:pt x="77446" y="97004"/>
                    <a:pt x="81729" y="92793"/>
                    <a:pt x="86939" y="92793"/>
                  </a:cubicBezTo>
                  <a:close/>
                  <a:moveTo>
                    <a:pt x="165457" y="91794"/>
                  </a:moveTo>
                  <a:cubicBezTo>
                    <a:pt x="169097" y="91794"/>
                    <a:pt x="172309" y="93650"/>
                    <a:pt x="174165" y="96434"/>
                  </a:cubicBezTo>
                  <a:cubicBezTo>
                    <a:pt x="175307" y="98075"/>
                    <a:pt x="175950" y="100145"/>
                    <a:pt x="175950" y="102287"/>
                  </a:cubicBezTo>
                  <a:cubicBezTo>
                    <a:pt x="175950" y="104428"/>
                    <a:pt x="175307" y="106498"/>
                    <a:pt x="174165" y="108140"/>
                  </a:cubicBezTo>
                  <a:cubicBezTo>
                    <a:pt x="172238" y="110924"/>
                    <a:pt x="169026" y="112780"/>
                    <a:pt x="165457" y="112922"/>
                  </a:cubicBezTo>
                  <a:cubicBezTo>
                    <a:pt x="164672" y="112922"/>
                    <a:pt x="164029" y="112851"/>
                    <a:pt x="163315" y="112708"/>
                  </a:cubicBezTo>
                  <a:cubicBezTo>
                    <a:pt x="161317" y="112280"/>
                    <a:pt x="159461" y="111281"/>
                    <a:pt x="158033" y="109853"/>
                  </a:cubicBezTo>
                  <a:cubicBezTo>
                    <a:pt x="157534" y="109353"/>
                    <a:pt x="157105" y="108854"/>
                    <a:pt x="156748" y="108283"/>
                  </a:cubicBezTo>
                  <a:cubicBezTo>
                    <a:pt x="156035" y="107141"/>
                    <a:pt x="155464" y="105856"/>
                    <a:pt x="155178" y="104500"/>
                  </a:cubicBezTo>
                  <a:cubicBezTo>
                    <a:pt x="155035" y="103786"/>
                    <a:pt x="154964" y="103072"/>
                    <a:pt x="154964" y="102358"/>
                  </a:cubicBezTo>
                  <a:cubicBezTo>
                    <a:pt x="154964" y="101573"/>
                    <a:pt x="155035" y="100931"/>
                    <a:pt x="155178" y="100217"/>
                  </a:cubicBezTo>
                  <a:cubicBezTo>
                    <a:pt x="155464" y="98789"/>
                    <a:pt x="155963" y="97576"/>
                    <a:pt x="156748" y="96434"/>
                  </a:cubicBezTo>
                  <a:cubicBezTo>
                    <a:pt x="157105" y="95863"/>
                    <a:pt x="157534" y="95363"/>
                    <a:pt x="158033" y="94863"/>
                  </a:cubicBezTo>
                  <a:cubicBezTo>
                    <a:pt x="159461" y="93436"/>
                    <a:pt x="161245" y="92436"/>
                    <a:pt x="163315" y="92008"/>
                  </a:cubicBezTo>
                  <a:cubicBezTo>
                    <a:pt x="164029" y="91865"/>
                    <a:pt x="164743" y="91794"/>
                    <a:pt x="165457" y="91794"/>
                  </a:cubicBezTo>
                  <a:close/>
                  <a:moveTo>
                    <a:pt x="322349" y="89367"/>
                  </a:moveTo>
                  <a:cubicBezTo>
                    <a:pt x="324990" y="89367"/>
                    <a:pt x="327489" y="90224"/>
                    <a:pt x="329559" y="91580"/>
                  </a:cubicBezTo>
                  <a:cubicBezTo>
                    <a:pt x="332913" y="93935"/>
                    <a:pt x="335198" y="97861"/>
                    <a:pt x="335198" y="102287"/>
                  </a:cubicBezTo>
                  <a:cubicBezTo>
                    <a:pt x="335198" y="106712"/>
                    <a:pt x="332985" y="110638"/>
                    <a:pt x="329559" y="112994"/>
                  </a:cubicBezTo>
                  <a:cubicBezTo>
                    <a:pt x="327489" y="114421"/>
                    <a:pt x="324990" y="115206"/>
                    <a:pt x="322349" y="115206"/>
                  </a:cubicBezTo>
                  <a:cubicBezTo>
                    <a:pt x="321493" y="115206"/>
                    <a:pt x="320636" y="115064"/>
                    <a:pt x="319780" y="114921"/>
                  </a:cubicBezTo>
                  <a:cubicBezTo>
                    <a:pt x="313927" y="113707"/>
                    <a:pt x="309501" y="108497"/>
                    <a:pt x="309501" y="102287"/>
                  </a:cubicBezTo>
                  <a:cubicBezTo>
                    <a:pt x="309501" y="96077"/>
                    <a:pt x="313927" y="90866"/>
                    <a:pt x="319780" y="89653"/>
                  </a:cubicBezTo>
                  <a:cubicBezTo>
                    <a:pt x="320565" y="89438"/>
                    <a:pt x="321493" y="89367"/>
                    <a:pt x="322349" y="89367"/>
                  </a:cubicBezTo>
                  <a:close/>
                  <a:moveTo>
                    <a:pt x="400795" y="88011"/>
                  </a:moveTo>
                  <a:cubicBezTo>
                    <a:pt x="408718" y="88011"/>
                    <a:pt x="415071" y="94435"/>
                    <a:pt x="415071" y="102287"/>
                  </a:cubicBezTo>
                  <a:cubicBezTo>
                    <a:pt x="415071" y="110139"/>
                    <a:pt x="408647" y="116563"/>
                    <a:pt x="400795" y="116563"/>
                  </a:cubicBezTo>
                  <a:cubicBezTo>
                    <a:pt x="392943" y="116563"/>
                    <a:pt x="386519" y="110139"/>
                    <a:pt x="386519" y="102287"/>
                  </a:cubicBezTo>
                  <a:cubicBezTo>
                    <a:pt x="386519" y="94364"/>
                    <a:pt x="392943" y="88011"/>
                    <a:pt x="400795" y="88011"/>
                  </a:cubicBezTo>
                  <a:close/>
                  <a:moveTo>
                    <a:pt x="557687" y="84798"/>
                  </a:moveTo>
                  <a:cubicBezTo>
                    <a:pt x="567323" y="84798"/>
                    <a:pt x="575175" y="92650"/>
                    <a:pt x="575175" y="102286"/>
                  </a:cubicBezTo>
                  <a:cubicBezTo>
                    <a:pt x="575175" y="111922"/>
                    <a:pt x="567323" y="119774"/>
                    <a:pt x="557687" y="119774"/>
                  </a:cubicBezTo>
                  <a:cubicBezTo>
                    <a:pt x="548051" y="119774"/>
                    <a:pt x="540199" y="111922"/>
                    <a:pt x="540199" y="102286"/>
                  </a:cubicBezTo>
                  <a:cubicBezTo>
                    <a:pt x="540199" y="92650"/>
                    <a:pt x="548051" y="84798"/>
                    <a:pt x="557687" y="84798"/>
                  </a:cubicBezTo>
                  <a:close/>
                  <a:moveTo>
                    <a:pt x="636061" y="82871"/>
                  </a:moveTo>
                  <a:cubicBezTo>
                    <a:pt x="642771" y="82871"/>
                    <a:pt x="648695" y="86297"/>
                    <a:pt x="652193" y="91437"/>
                  </a:cubicBezTo>
                  <a:cubicBezTo>
                    <a:pt x="654263" y="94506"/>
                    <a:pt x="655476" y="98289"/>
                    <a:pt x="655476" y="102286"/>
                  </a:cubicBezTo>
                  <a:cubicBezTo>
                    <a:pt x="655476" y="106284"/>
                    <a:pt x="654263" y="110067"/>
                    <a:pt x="652193" y="113136"/>
                  </a:cubicBezTo>
                  <a:cubicBezTo>
                    <a:pt x="648695" y="118275"/>
                    <a:pt x="642842" y="121702"/>
                    <a:pt x="636061" y="121702"/>
                  </a:cubicBezTo>
                  <a:cubicBezTo>
                    <a:pt x="634705" y="121702"/>
                    <a:pt x="633420" y="121559"/>
                    <a:pt x="632135" y="121273"/>
                  </a:cubicBezTo>
                  <a:cubicBezTo>
                    <a:pt x="628352" y="120488"/>
                    <a:pt x="624997" y="118632"/>
                    <a:pt x="622356" y="115991"/>
                  </a:cubicBezTo>
                  <a:cubicBezTo>
                    <a:pt x="621500" y="115135"/>
                    <a:pt x="620715" y="114135"/>
                    <a:pt x="620001" y="113136"/>
                  </a:cubicBezTo>
                  <a:cubicBezTo>
                    <a:pt x="618573" y="111066"/>
                    <a:pt x="617574" y="108710"/>
                    <a:pt x="617074" y="106212"/>
                  </a:cubicBezTo>
                  <a:cubicBezTo>
                    <a:pt x="616789" y="104927"/>
                    <a:pt x="616646" y="103642"/>
                    <a:pt x="616646" y="102286"/>
                  </a:cubicBezTo>
                  <a:cubicBezTo>
                    <a:pt x="616646" y="100930"/>
                    <a:pt x="616789" y="99645"/>
                    <a:pt x="617074" y="98360"/>
                  </a:cubicBezTo>
                  <a:cubicBezTo>
                    <a:pt x="617574" y="95862"/>
                    <a:pt x="618573" y="93507"/>
                    <a:pt x="620001" y="91437"/>
                  </a:cubicBezTo>
                  <a:cubicBezTo>
                    <a:pt x="620715" y="90437"/>
                    <a:pt x="621500" y="89438"/>
                    <a:pt x="622356" y="88581"/>
                  </a:cubicBezTo>
                  <a:cubicBezTo>
                    <a:pt x="624926" y="85940"/>
                    <a:pt x="628352" y="84084"/>
                    <a:pt x="632135" y="83299"/>
                  </a:cubicBezTo>
                  <a:cubicBezTo>
                    <a:pt x="633420" y="83014"/>
                    <a:pt x="634705" y="82871"/>
                    <a:pt x="636061" y="82871"/>
                  </a:cubicBezTo>
                  <a:close/>
                  <a:moveTo>
                    <a:pt x="793025" y="78446"/>
                  </a:moveTo>
                  <a:cubicBezTo>
                    <a:pt x="797950" y="78446"/>
                    <a:pt x="802590" y="79945"/>
                    <a:pt x="806373" y="82515"/>
                  </a:cubicBezTo>
                  <a:cubicBezTo>
                    <a:pt x="812725" y="86797"/>
                    <a:pt x="816865" y="94078"/>
                    <a:pt x="816865" y="102287"/>
                  </a:cubicBezTo>
                  <a:cubicBezTo>
                    <a:pt x="816865" y="110495"/>
                    <a:pt x="812654" y="117776"/>
                    <a:pt x="806373" y="122059"/>
                  </a:cubicBezTo>
                  <a:cubicBezTo>
                    <a:pt x="802518" y="124629"/>
                    <a:pt x="797950" y="126128"/>
                    <a:pt x="793025" y="126128"/>
                  </a:cubicBezTo>
                  <a:cubicBezTo>
                    <a:pt x="791383" y="126128"/>
                    <a:pt x="789813" y="125913"/>
                    <a:pt x="788242" y="125628"/>
                  </a:cubicBezTo>
                  <a:cubicBezTo>
                    <a:pt x="777321" y="123415"/>
                    <a:pt x="769184" y="113779"/>
                    <a:pt x="769184" y="102287"/>
                  </a:cubicBezTo>
                  <a:cubicBezTo>
                    <a:pt x="769184" y="90795"/>
                    <a:pt x="777393" y="81158"/>
                    <a:pt x="788242" y="78946"/>
                  </a:cubicBezTo>
                  <a:cubicBezTo>
                    <a:pt x="789741" y="78589"/>
                    <a:pt x="791383" y="78446"/>
                    <a:pt x="793025" y="78446"/>
                  </a:cubicBezTo>
                  <a:close/>
                  <a:moveTo>
                    <a:pt x="871470" y="75876"/>
                  </a:moveTo>
                  <a:cubicBezTo>
                    <a:pt x="886032" y="75876"/>
                    <a:pt x="897881" y="87725"/>
                    <a:pt x="897881" y="102286"/>
                  </a:cubicBezTo>
                  <a:cubicBezTo>
                    <a:pt x="897881" y="116848"/>
                    <a:pt x="886032" y="128697"/>
                    <a:pt x="871470" y="128697"/>
                  </a:cubicBezTo>
                  <a:cubicBezTo>
                    <a:pt x="856909" y="128697"/>
                    <a:pt x="845060" y="116848"/>
                    <a:pt x="845060" y="102286"/>
                  </a:cubicBezTo>
                  <a:cubicBezTo>
                    <a:pt x="845060" y="87725"/>
                    <a:pt x="856909" y="75876"/>
                    <a:pt x="871470" y="75876"/>
                  </a:cubicBezTo>
                  <a:close/>
                  <a:moveTo>
                    <a:pt x="47753" y="54034"/>
                  </a:moveTo>
                  <a:cubicBezTo>
                    <a:pt x="52749" y="54034"/>
                    <a:pt x="56747" y="58031"/>
                    <a:pt x="56747" y="63028"/>
                  </a:cubicBezTo>
                  <a:cubicBezTo>
                    <a:pt x="56747" y="68024"/>
                    <a:pt x="52749" y="72022"/>
                    <a:pt x="47753" y="72022"/>
                  </a:cubicBezTo>
                  <a:cubicBezTo>
                    <a:pt x="42756" y="72022"/>
                    <a:pt x="38759" y="68024"/>
                    <a:pt x="38759" y="63028"/>
                  </a:cubicBezTo>
                  <a:cubicBezTo>
                    <a:pt x="38759" y="58031"/>
                    <a:pt x="42756" y="54034"/>
                    <a:pt x="47753" y="54034"/>
                  </a:cubicBezTo>
                  <a:close/>
                  <a:moveTo>
                    <a:pt x="126198" y="53035"/>
                  </a:moveTo>
                  <a:cubicBezTo>
                    <a:pt x="131694" y="53035"/>
                    <a:pt x="136191" y="57532"/>
                    <a:pt x="136191" y="63028"/>
                  </a:cubicBezTo>
                  <a:cubicBezTo>
                    <a:pt x="136191" y="68524"/>
                    <a:pt x="131694" y="73021"/>
                    <a:pt x="126198" y="73021"/>
                  </a:cubicBezTo>
                  <a:cubicBezTo>
                    <a:pt x="120631" y="73021"/>
                    <a:pt x="116205" y="68524"/>
                    <a:pt x="116205" y="63028"/>
                  </a:cubicBezTo>
                  <a:cubicBezTo>
                    <a:pt x="116205" y="57461"/>
                    <a:pt x="120702" y="53035"/>
                    <a:pt x="126198" y="53035"/>
                  </a:cubicBezTo>
                  <a:close/>
                  <a:moveTo>
                    <a:pt x="283162" y="50822"/>
                  </a:moveTo>
                  <a:cubicBezTo>
                    <a:pt x="289872" y="50822"/>
                    <a:pt x="295368" y="56247"/>
                    <a:pt x="295368" y="63028"/>
                  </a:cubicBezTo>
                  <a:cubicBezTo>
                    <a:pt x="295368" y="69809"/>
                    <a:pt x="289872" y="75305"/>
                    <a:pt x="283162" y="75234"/>
                  </a:cubicBezTo>
                  <a:cubicBezTo>
                    <a:pt x="276452" y="75234"/>
                    <a:pt x="270956" y="69809"/>
                    <a:pt x="270956" y="63028"/>
                  </a:cubicBezTo>
                  <a:cubicBezTo>
                    <a:pt x="270956" y="56318"/>
                    <a:pt x="276381" y="50822"/>
                    <a:pt x="283162" y="50822"/>
                  </a:cubicBezTo>
                  <a:close/>
                  <a:moveTo>
                    <a:pt x="361536" y="49466"/>
                  </a:moveTo>
                  <a:cubicBezTo>
                    <a:pt x="369031" y="49466"/>
                    <a:pt x="375098" y="55533"/>
                    <a:pt x="375098" y="63028"/>
                  </a:cubicBezTo>
                  <a:cubicBezTo>
                    <a:pt x="375098" y="70523"/>
                    <a:pt x="369031" y="76590"/>
                    <a:pt x="361536" y="76590"/>
                  </a:cubicBezTo>
                  <a:cubicBezTo>
                    <a:pt x="354041" y="76590"/>
                    <a:pt x="347974" y="70523"/>
                    <a:pt x="347974" y="63028"/>
                  </a:cubicBezTo>
                  <a:cubicBezTo>
                    <a:pt x="347974" y="55533"/>
                    <a:pt x="354041" y="49466"/>
                    <a:pt x="361536" y="49466"/>
                  </a:cubicBezTo>
                  <a:close/>
                  <a:moveTo>
                    <a:pt x="518428" y="46396"/>
                  </a:moveTo>
                  <a:cubicBezTo>
                    <a:pt x="527636" y="46396"/>
                    <a:pt x="535060" y="53819"/>
                    <a:pt x="535060" y="63027"/>
                  </a:cubicBezTo>
                  <a:cubicBezTo>
                    <a:pt x="535060" y="72235"/>
                    <a:pt x="527636" y="79730"/>
                    <a:pt x="518428" y="79659"/>
                  </a:cubicBezTo>
                  <a:cubicBezTo>
                    <a:pt x="509220" y="79659"/>
                    <a:pt x="501797" y="72235"/>
                    <a:pt x="501797" y="63027"/>
                  </a:cubicBezTo>
                  <a:cubicBezTo>
                    <a:pt x="501797" y="53819"/>
                    <a:pt x="509220" y="46396"/>
                    <a:pt x="518428" y="46396"/>
                  </a:cubicBezTo>
                  <a:close/>
                  <a:moveTo>
                    <a:pt x="596946" y="44612"/>
                  </a:moveTo>
                  <a:cubicBezTo>
                    <a:pt x="607082" y="44612"/>
                    <a:pt x="615362" y="52821"/>
                    <a:pt x="615362" y="63028"/>
                  </a:cubicBezTo>
                  <a:cubicBezTo>
                    <a:pt x="615362" y="73235"/>
                    <a:pt x="607082" y="81515"/>
                    <a:pt x="596946" y="81444"/>
                  </a:cubicBezTo>
                  <a:cubicBezTo>
                    <a:pt x="586810" y="81444"/>
                    <a:pt x="578530" y="73235"/>
                    <a:pt x="578530" y="63028"/>
                  </a:cubicBezTo>
                  <a:cubicBezTo>
                    <a:pt x="578530" y="52892"/>
                    <a:pt x="586739" y="44612"/>
                    <a:pt x="596946" y="44612"/>
                  </a:cubicBezTo>
                  <a:close/>
                  <a:moveTo>
                    <a:pt x="753766" y="40400"/>
                  </a:moveTo>
                  <a:cubicBezTo>
                    <a:pt x="766258" y="40400"/>
                    <a:pt x="776394" y="50536"/>
                    <a:pt x="776394" y="63027"/>
                  </a:cubicBezTo>
                  <a:cubicBezTo>
                    <a:pt x="776394" y="75519"/>
                    <a:pt x="766258" y="85726"/>
                    <a:pt x="753766" y="85655"/>
                  </a:cubicBezTo>
                  <a:cubicBezTo>
                    <a:pt x="741275" y="85655"/>
                    <a:pt x="731139" y="75519"/>
                    <a:pt x="731139" y="63027"/>
                  </a:cubicBezTo>
                  <a:cubicBezTo>
                    <a:pt x="731139" y="50536"/>
                    <a:pt x="741275" y="40400"/>
                    <a:pt x="753766" y="40400"/>
                  </a:cubicBezTo>
                  <a:close/>
                  <a:moveTo>
                    <a:pt x="832283" y="37973"/>
                  </a:moveTo>
                  <a:cubicBezTo>
                    <a:pt x="846131" y="37973"/>
                    <a:pt x="857337" y="49180"/>
                    <a:pt x="857337" y="63027"/>
                  </a:cubicBezTo>
                  <a:cubicBezTo>
                    <a:pt x="857337" y="76875"/>
                    <a:pt x="846059" y="88153"/>
                    <a:pt x="832283" y="88153"/>
                  </a:cubicBezTo>
                  <a:cubicBezTo>
                    <a:pt x="818436" y="88153"/>
                    <a:pt x="807229" y="76875"/>
                    <a:pt x="807229" y="63027"/>
                  </a:cubicBezTo>
                  <a:cubicBezTo>
                    <a:pt x="807229" y="49180"/>
                    <a:pt x="818436" y="37973"/>
                    <a:pt x="832283" y="37973"/>
                  </a:cubicBezTo>
                  <a:close/>
                  <a:moveTo>
                    <a:pt x="8566" y="15275"/>
                  </a:moveTo>
                  <a:cubicBezTo>
                    <a:pt x="11492" y="15275"/>
                    <a:pt x="14062" y="16774"/>
                    <a:pt x="15632" y="19058"/>
                  </a:cubicBezTo>
                  <a:cubicBezTo>
                    <a:pt x="16489" y="20414"/>
                    <a:pt x="17060" y="22056"/>
                    <a:pt x="17060" y="23841"/>
                  </a:cubicBezTo>
                  <a:cubicBezTo>
                    <a:pt x="17060" y="24412"/>
                    <a:pt x="17060" y="24983"/>
                    <a:pt x="16917" y="25554"/>
                  </a:cubicBezTo>
                  <a:cubicBezTo>
                    <a:pt x="16703" y="26696"/>
                    <a:pt x="16275" y="27695"/>
                    <a:pt x="15632" y="28623"/>
                  </a:cubicBezTo>
                  <a:cubicBezTo>
                    <a:pt x="14062" y="30907"/>
                    <a:pt x="11492" y="32406"/>
                    <a:pt x="8566" y="32406"/>
                  </a:cubicBezTo>
                  <a:cubicBezTo>
                    <a:pt x="7923" y="32406"/>
                    <a:pt x="7352" y="32335"/>
                    <a:pt x="6852" y="32192"/>
                  </a:cubicBezTo>
                  <a:cubicBezTo>
                    <a:pt x="5139" y="31835"/>
                    <a:pt x="3640" y="30979"/>
                    <a:pt x="2498" y="29836"/>
                  </a:cubicBezTo>
                  <a:cubicBezTo>
                    <a:pt x="2141" y="29480"/>
                    <a:pt x="1784" y="29051"/>
                    <a:pt x="1428" y="28623"/>
                  </a:cubicBezTo>
                  <a:cubicBezTo>
                    <a:pt x="785" y="27695"/>
                    <a:pt x="357" y="26696"/>
                    <a:pt x="143" y="25554"/>
                  </a:cubicBezTo>
                  <a:cubicBezTo>
                    <a:pt x="71" y="24983"/>
                    <a:pt x="0" y="24412"/>
                    <a:pt x="0" y="23841"/>
                  </a:cubicBezTo>
                  <a:cubicBezTo>
                    <a:pt x="0" y="23270"/>
                    <a:pt x="71" y="22627"/>
                    <a:pt x="143" y="22127"/>
                  </a:cubicBezTo>
                  <a:cubicBezTo>
                    <a:pt x="428" y="20985"/>
                    <a:pt x="857" y="19986"/>
                    <a:pt x="1428" y="19058"/>
                  </a:cubicBezTo>
                  <a:cubicBezTo>
                    <a:pt x="1784" y="18630"/>
                    <a:pt x="2141" y="18202"/>
                    <a:pt x="2498" y="17773"/>
                  </a:cubicBezTo>
                  <a:cubicBezTo>
                    <a:pt x="3640" y="16631"/>
                    <a:pt x="5139" y="15775"/>
                    <a:pt x="6852" y="15418"/>
                  </a:cubicBezTo>
                  <a:cubicBezTo>
                    <a:pt x="7423" y="15346"/>
                    <a:pt x="7994" y="15275"/>
                    <a:pt x="8566" y="15275"/>
                  </a:cubicBezTo>
                  <a:close/>
                  <a:moveTo>
                    <a:pt x="87011" y="14347"/>
                  </a:moveTo>
                  <a:cubicBezTo>
                    <a:pt x="92294" y="14347"/>
                    <a:pt x="96505" y="18630"/>
                    <a:pt x="96505" y="23840"/>
                  </a:cubicBezTo>
                  <a:cubicBezTo>
                    <a:pt x="96505" y="24483"/>
                    <a:pt x="96434" y="25125"/>
                    <a:pt x="96291" y="25768"/>
                  </a:cubicBezTo>
                  <a:cubicBezTo>
                    <a:pt x="95363" y="30051"/>
                    <a:pt x="91580" y="33263"/>
                    <a:pt x="87011" y="33334"/>
                  </a:cubicBezTo>
                  <a:cubicBezTo>
                    <a:pt x="82443" y="33334"/>
                    <a:pt x="78589" y="30051"/>
                    <a:pt x="77732" y="25768"/>
                  </a:cubicBezTo>
                  <a:cubicBezTo>
                    <a:pt x="77589" y="25125"/>
                    <a:pt x="77518" y="24483"/>
                    <a:pt x="77518" y="23840"/>
                  </a:cubicBezTo>
                  <a:cubicBezTo>
                    <a:pt x="77518" y="18558"/>
                    <a:pt x="81801" y="14347"/>
                    <a:pt x="87011" y="14347"/>
                  </a:cubicBezTo>
                  <a:close/>
                  <a:moveTo>
                    <a:pt x="243832" y="12205"/>
                  </a:moveTo>
                  <a:cubicBezTo>
                    <a:pt x="250256" y="12205"/>
                    <a:pt x="255467" y="17416"/>
                    <a:pt x="255467" y="23840"/>
                  </a:cubicBezTo>
                  <a:cubicBezTo>
                    <a:pt x="255467" y="24625"/>
                    <a:pt x="255395" y="25410"/>
                    <a:pt x="255253" y="26195"/>
                  </a:cubicBezTo>
                  <a:cubicBezTo>
                    <a:pt x="254182" y="31477"/>
                    <a:pt x="249471" y="35475"/>
                    <a:pt x="243832" y="35475"/>
                  </a:cubicBezTo>
                  <a:cubicBezTo>
                    <a:pt x="238193" y="35475"/>
                    <a:pt x="233482" y="31477"/>
                    <a:pt x="232411" y="26195"/>
                  </a:cubicBezTo>
                  <a:cubicBezTo>
                    <a:pt x="232268" y="25410"/>
                    <a:pt x="232197" y="24625"/>
                    <a:pt x="232197" y="23840"/>
                  </a:cubicBezTo>
                  <a:cubicBezTo>
                    <a:pt x="232197" y="17416"/>
                    <a:pt x="237408" y="12205"/>
                    <a:pt x="243832" y="12205"/>
                  </a:cubicBezTo>
                  <a:close/>
                  <a:moveTo>
                    <a:pt x="322349" y="10921"/>
                  </a:moveTo>
                  <a:cubicBezTo>
                    <a:pt x="324990" y="10921"/>
                    <a:pt x="327489" y="11778"/>
                    <a:pt x="329559" y="13134"/>
                  </a:cubicBezTo>
                  <a:cubicBezTo>
                    <a:pt x="332913" y="15489"/>
                    <a:pt x="335198" y="19415"/>
                    <a:pt x="335198" y="23841"/>
                  </a:cubicBezTo>
                  <a:cubicBezTo>
                    <a:pt x="335198" y="24697"/>
                    <a:pt x="335055" y="25554"/>
                    <a:pt x="334912" y="26410"/>
                  </a:cubicBezTo>
                  <a:cubicBezTo>
                    <a:pt x="334270" y="29765"/>
                    <a:pt x="332271" y="32620"/>
                    <a:pt x="329559" y="34476"/>
                  </a:cubicBezTo>
                  <a:cubicBezTo>
                    <a:pt x="327489" y="35904"/>
                    <a:pt x="324990" y="36689"/>
                    <a:pt x="322349" y="36689"/>
                  </a:cubicBezTo>
                  <a:cubicBezTo>
                    <a:pt x="321493" y="36689"/>
                    <a:pt x="320636" y="36546"/>
                    <a:pt x="319780" y="36404"/>
                  </a:cubicBezTo>
                  <a:cubicBezTo>
                    <a:pt x="314783" y="35404"/>
                    <a:pt x="310786" y="31407"/>
                    <a:pt x="309787" y="26410"/>
                  </a:cubicBezTo>
                  <a:cubicBezTo>
                    <a:pt x="309572" y="25625"/>
                    <a:pt x="309501" y="24697"/>
                    <a:pt x="309501" y="23841"/>
                  </a:cubicBezTo>
                  <a:cubicBezTo>
                    <a:pt x="309501" y="17631"/>
                    <a:pt x="313927" y="12420"/>
                    <a:pt x="319780" y="11207"/>
                  </a:cubicBezTo>
                  <a:cubicBezTo>
                    <a:pt x="320565" y="10992"/>
                    <a:pt x="321493" y="10921"/>
                    <a:pt x="322349" y="10921"/>
                  </a:cubicBezTo>
                  <a:close/>
                  <a:moveTo>
                    <a:pt x="479098" y="7994"/>
                  </a:moveTo>
                  <a:cubicBezTo>
                    <a:pt x="484594" y="7994"/>
                    <a:pt x="489376" y="10778"/>
                    <a:pt x="492232" y="14989"/>
                  </a:cubicBezTo>
                  <a:cubicBezTo>
                    <a:pt x="493945" y="17559"/>
                    <a:pt x="494944" y="20557"/>
                    <a:pt x="494944" y="23840"/>
                  </a:cubicBezTo>
                  <a:cubicBezTo>
                    <a:pt x="494944" y="24982"/>
                    <a:pt x="494873" y="26053"/>
                    <a:pt x="494659" y="27052"/>
                  </a:cubicBezTo>
                  <a:cubicBezTo>
                    <a:pt x="494230" y="29122"/>
                    <a:pt x="493445" y="30978"/>
                    <a:pt x="492303" y="32691"/>
                  </a:cubicBezTo>
                  <a:cubicBezTo>
                    <a:pt x="489519" y="36903"/>
                    <a:pt x="484665" y="39615"/>
                    <a:pt x="479098" y="39615"/>
                  </a:cubicBezTo>
                  <a:cubicBezTo>
                    <a:pt x="477956" y="39615"/>
                    <a:pt x="476885" y="39472"/>
                    <a:pt x="475886" y="39258"/>
                  </a:cubicBezTo>
                  <a:cubicBezTo>
                    <a:pt x="472816" y="38687"/>
                    <a:pt x="470033" y="37117"/>
                    <a:pt x="467891" y="34975"/>
                  </a:cubicBezTo>
                  <a:cubicBezTo>
                    <a:pt x="467177" y="34262"/>
                    <a:pt x="466535" y="33477"/>
                    <a:pt x="465964" y="32620"/>
                  </a:cubicBezTo>
                  <a:cubicBezTo>
                    <a:pt x="464822" y="30978"/>
                    <a:pt x="464037" y="29051"/>
                    <a:pt x="463608" y="26981"/>
                  </a:cubicBezTo>
                  <a:cubicBezTo>
                    <a:pt x="463466" y="25910"/>
                    <a:pt x="463323" y="24911"/>
                    <a:pt x="463323" y="23769"/>
                  </a:cubicBezTo>
                  <a:cubicBezTo>
                    <a:pt x="463323" y="22627"/>
                    <a:pt x="463394" y="21556"/>
                    <a:pt x="463608" y="20557"/>
                  </a:cubicBezTo>
                  <a:cubicBezTo>
                    <a:pt x="464037" y="18487"/>
                    <a:pt x="464822" y="16631"/>
                    <a:pt x="465964" y="14918"/>
                  </a:cubicBezTo>
                  <a:cubicBezTo>
                    <a:pt x="466535" y="14061"/>
                    <a:pt x="467177" y="13276"/>
                    <a:pt x="467891" y="12562"/>
                  </a:cubicBezTo>
                  <a:cubicBezTo>
                    <a:pt x="470033" y="10421"/>
                    <a:pt x="472816" y="8922"/>
                    <a:pt x="475886" y="8280"/>
                  </a:cubicBezTo>
                  <a:cubicBezTo>
                    <a:pt x="476956" y="8137"/>
                    <a:pt x="478027" y="7994"/>
                    <a:pt x="479098" y="7994"/>
                  </a:cubicBezTo>
                  <a:close/>
                  <a:moveTo>
                    <a:pt x="557687" y="6352"/>
                  </a:moveTo>
                  <a:cubicBezTo>
                    <a:pt x="567323" y="6352"/>
                    <a:pt x="575175" y="14204"/>
                    <a:pt x="575175" y="23840"/>
                  </a:cubicBezTo>
                  <a:cubicBezTo>
                    <a:pt x="575175" y="24982"/>
                    <a:pt x="575032" y="26196"/>
                    <a:pt x="574818" y="27338"/>
                  </a:cubicBezTo>
                  <a:cubicBezTo>
                    <a:pt x="573176" y="35332"/>
                    <a:pt x="566110" y="41328"/>
                    <a:pt x="557687" y="41328"/>
                  </a:cubicBezTo>
                  <a:cubicBezTo>
                    <a:pt x="549264" y="41328"/>
                    <a:pt x="542198" y="35332"/>
                    <a:pt x="540556" y="27338"/>
                  </a:cubicBezTo>
                  <a:cubicBezTo>
                    <a:pt x="540342" y="26196"/>
                    <a:pt x="540199" y="25053"/>
                    <a:pt x="540199" y="23840"/>
                  </a:cubicBezTo>
                  <a:cubicBezTo>
                    <a:pt x="540199" y="14204"/>
                    <a:pt x="548051" y="6352"/>
                    <a:pt x="557687" y="6352"/>
                  </a:cubicBezTo>
                  <a:close/>
                  <a:moveTo>
                    <a:pt x="714579" y="2284"/>
                  </a:moveTo>
                  <a:cubicBezTo>
                    <a:pt x="726428" y="2284"/>
                    <a:pt x="736064" y="11920"/>
                    <a:pt x="736064" y="23769"/>
                  </a:cubicBezTo>
                  <a:cubicBezTo>
                    <a:pt x="736064" y="25268"/>
                    <a:pt x="735922" y="26696"/>
                    <a:pt x="735636" y="28123"/>
                  </a:cubicBezTo>
                  <a:cubicBezTo>
                    <a:pt x="733638" y="37974"/>
                    <a:pt x="724929" y="45326"/>
                    <a:pt x="714579" y="45326"/>
                  </a:cubicBezTo>
                  <a:cubicBezTo>
                    <a:pt x="704229" y="45326"/>
                    <a:pt x="695521" y="37902"/>
                    <a:pt x="693522" y="28123"/>
                  </a:cubicBezTo>
                  <a:cubicBezTo>
                    <a:pt x="693237" y="26696"/>
                    <a:pt x="693094" y="25268"/>
                    <a:pt x="693094" y="23769"/>
                  </a:cubicBezTo>
                  <a:cubicBezTo>
                    <a:pt x="693094" y="11920"/>
                    <a:pt x="702730" y="2284"/>
                    <a:pt x="714579" y="2284"/>
                  </a:cubicBezTo>
                  <a:close/>
                  <a:moveTo>
                    <a:pt x="793025" y="0"/>
                  </a:moveTo>
                  <a:cubicBezTo>
                    <a:pt x="797950" y="0"/>
                    <a:pt x="802518" y="1499"/>
                    <a:pt x="806373" y="4069"/>
                  </a:cubicBezTo>
                  <a:cubicBezTo>
                    <a:pt x="812725" y="8351"/>
                    <a:pt x="816865" y="15632"/>
                    <a:pt x="816865" y="23841"/>
                  </a:cubicBezTo>
                  <a:cubicBezTo>
                    <a:pt x="816865" y="25483"/>
                    <a:pt x="816651" y="27053"/>
                    <a:pt x="816366" y="28623"/>
                  </a:cubicBezTo>
                  <a:cubicBezTo>
                    <a:pt x="815081" y="34833"/>
                    <a:pt x="811369" y="40187"/>
                    <a:pt x="806373" y="43613"/>
                  </a:cubicBezTo>
                  <a:cubicBezTo>
                    <a:pt x="802518" y="46183"/>
                    <a:pt x="797950" y="47682"/>
                    <a:pt x="793025" y="47682"/>
                  </a:cubicBezTo>
                  <a:cubicBezTo>
                    <a:pt x="791383" y="47682"/>
                    <a:pt x="789813" y="47467"/>
                    <a:pt x="788242" y="47182"/>
                  </a:cubicBezTo>
                  <a:cubicBezTo>
                    <a:pt x="778892" y="45255"/>
                    <a:pt x="771611" y="37903"/>
                    <a:pt x="769684" y="28623"/>
                  </a:cubicBezTo>
                  <a:cubicBezTo>
                    <a:pt x="769327" y="27124"/>
                    <a:pt x="769184" y="25483"/>
                    <a:pt x="769184" y="23841"/>
                  </a:cubicBezTo>
                  <a:cubicBezTo>
                    <a:pt x="769184" y="12349"/>
                    <a:pt x="777393" y="2712"/>
                    <a:pt x="788242" y="500"/>
                  </a:cubicBezTo>
                  <a:cubicBezTo>
                    <a:pt x="789741" y="143"/>
                    <a:pt x="791383" y="0"/>
                    <a:pt x="793025" y="0"/>
                  </a:cubicBezTo>
                  <a:close/>
                </a:path>
              </a:pathLst>
            </a:custGeom>
            <a:gradFill>
              <a:gsLst>
                <a:gs pos="0">
                  <a:srgbClr val="018C42"/>
                </a:gs>
                <a:gs pos="100000">
                  <a:schemeClr val="accent6">
                    <a:lumMod val="20000"/>
                    <a:lumOff val="80000"/>
                  </a:schemeClr>
                </a:gs>
              </a:gsLst>
              <a:lin ang="10800000" scaled="0"/>
            </a:gradFill>
            <a:ln w="7092" cap="flat">
              <a:noFill/>
              <a:prstDash val="solid"/>
              <a:miter/>
            </a:ln>
          </p:spPr>
          <p:txBody>
            <a:bodyPr rtlCol="0" anchor="ctr"/>
            <a:lstStyle/>
            <a:p>
              <a:endParaRPr lang="zh-CN" altLang="en-US" kern="0">
                <a:solidFill>
                  <a:prstClr val="black"/>
                </a:solidFill>
                <a:cs typeface="+mn-ea"/>
                <a:sym typeface="+mn-lt"/>
              </a:endParaRPr>
            </a:p>
          </p:txBody>
        </p:sp>
      </p:grpSp>
      <p:sp>
        <p:nvSpPr>
          <p:cNvPr id="53" name="矩形: 圆角 52"/>
          <p:cNvSpPr/>
          <p:nvPr/>
        </p:nvSpPr>
        <p:spPr>
          <a:xfrm>
            <a:off x="796669" y="1754869"/>
            <a:ext cx="5197475" cy="4049031"/>
          </a:xfrm>
          <a:prstGeom prst="roundRect">
            <a:avLst>
              <a:gd name="adj" fmla="val 2535"/>
            </a:avLst>
          </a:prstGeom>
          <a:solidFill>
            <a:schemeClr val="bg1"/>
          </a:solidFill>
          <a:ln w="6350">
            <a:solidFill>
              <a:srgbClr val="018C42"/>
            </a:solidFill>
          </a:ln>
          <a:effectLst>
            <a:outerShdw blurRad="63500" algn="ctr" rotWithShape="0">
              <a:srgbClr val="830051">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sz="2000" b="1" dirty="0">
              <a:solidFill>
                <a:srgbClr val="002060"/>
              </a:solidFill>
              <a:cs typeface="+mn-ea"/>
              <a:sym typeface="+mn-lt"/>
            </a:endParaRPr>
          </a:p>
        </p:txBody>
      </p:sp>
      <p:pic>
        <p:nvPicPr>
          <p:cNvPr id="13" name="图片 12"/>
          <p:cNvPicPr>
            <a:picLocks noChangeAspect="1"/>
          </p:cNvPicPr>
          <p:nvPr/>
        </p:nvPicPr>
        <p:blipFill>
          <a:blip r:embed="rId3"/>
          <a:stretch>
            <a:fillRect/>
          </a:stretch>
        </p:blipFill>
        <p:spPr>
          <a:xfrm>
            <a:off x="20240790" y="696232"/>
            <a:ext cx="3419475" cy="6543675"/>
          </a:xfrm>
          <a:prstGeom prst="rect">
            <a:avLst/>
          </a:prstGeom>
        </p:spPr>
      </p:pic>
      <p:sp>
        <p:nvSpPr>
          <p:cNvPr id="3" name="内容占位符 10"/>
          <p:cNvSpPr txBox="1"/>
          <p:nvPr/>
        </p:nvSpPr>
        <p:spPr>
          <a:xfrm>
            <a:off x="839788" y="6451600"/>
            <a:ext cx="10336213" cy="406400"/>
          </a:xfrm>
          <a:prstGeom prst="rect">
            <a:avLst/>
          </a:prstGeom>
        </p:spPr>
        <p:txBody>
          <a:bodyPr vert="horz" lIns="91440" tIns="45720" rIns="91440" bIns="45720" rtlCol="0">
            <a:normAutofit/>
          </a:bodyPr>
          <a:lstStyle>
            <a:lvl1pPr marL="0" indent="0" algn="l" defTabSz="914400" rtl="0" eaLnBrk="1" latinLnBrk="0" hangingPunct="1">
              <a:lnSpc>
                <a:spcPct val="100000"/>
              </a:lnSpc>
              <a:spcBef>
                <a:spcPts val="0"/>
              </a:spcBef>
              <a:buFontTx/>
              <a:buNone/>
              <a:defRPr sz="1000" kern="1200">
                <a:solidFill>
                  <a:schemeClr val="tx1"/>
                </a:solidFill>
                <a:latin typeface="+mn-lt"/>
                <a:ea typeface="+mn-ea"/>
                <a:cs typeface="+mn-cs"/>
              </a:defRPr>
            </a:lvl1pPr>
            <a:lvl2pPr marL="457200" indent="0" algn="l" defTabSz="914400" rtl="0" eaLnBrk="1" latinLnBrk="0" hangingPunct="1">
              <a:lnSpc>
                <a:spcPct val="100000"/>
              </a:lnSpc>
              <a:spcBef>
                <a:spcPts val="0"/>
              </a:spcBef>
              <a:buFontTx/>
              <a:buNone/>
              <a:defRPr sz="1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indent="-228600">
              <a:lnSpc>
                <a:spcPct val="120000"/>
              </a:lnSpc>
              <a:buFont typeface="+mj-lt"/>
              <a:buAutoNum type="arabicPeriod"/>
            </a:pPr>
            <a:r>
              <a:rPr lang="zh-CN" altLang="en-US" dirty="0">
                <a:cs typeface="+mn-ea"/>
                <a:sym typeface="+mn-lt"/>
              </a:rPr>
              <a:t>前庭疾病诊疗知识库</a:t>
            </a:r>
            <a:r>
              <a:rPr lang="en-US" altLang="zh-CN" dirty="0">
                <a:cs typeface="+mn-ea"/>
                <a:sym typeface="+mn-lt"/>
              </a:rPr>
              <a:t>/</a:t>
            </a:r>
            <a:r>
              <a:rPr lang="zh-CN" altLang="en-US" dirty="0">
                <a:cs typeface="+mn-ea"/>
                <a:sym typeface="+mn-lt"/>
              </a:rPr>
              <a:t>陈钢钢，张胜琳，马鑫主编，一北京：中国医药科技出版社，</a:t>
            </a:r>
            <a:r>
              <a:rPr lang="en-US" altLang="zh-CN" dirty="0">
                <a:cs typeface="+mn-ea"/>
                <a:sym typeface="+mn-lt"/>
              </a:rPr>
              <a:t>2024.1</a:t>
            </a:r>
            <a:r>
              <a:rPr lang="zh-CN" altLang="en-US" dirty="0">
                <a:cs typeface="+mn-ea"/>
                <a:sym typeface="+mn-lt"/>
              </a:rPr>
              <a:t>（临床诊疗知识库丛书）</a:t>
            </a:r>
          </a:p>
        </p:txBody>
      </p:sp>
      <p:grpSp>
        <p:nvGrpSpPr>
          <p:cNvPr id="10" name="组合 9"/>
          <p:cNvGrpSpPr/>
          <p:nvPr/>
        </p:nvGrpSpPr>
        <p:grpSpPr>
          <a:xfrm>
            <a:off x="6660515" y="4301490"/>
            <a:ext cx="4536000" cy="948690"/>
            <a:chOff x="1116965" y="2635885"/>
            <a:chExt cx="4536000" cy="612000"/>
          </a:xfrm>
        </p:grpSpPr>
        <p:sp>
          <p:nvSpPr>
            <p:cNvPr id="12" name="Parallelogram 3_1"/>
            <p:cNvSpPr/>
            <p:nvPr/>
          </p:nvSpPr>
          <p:spPr bwMode="auto">
            <a:xfrm>
              <a:off x="1116965" y="2635885"/>
              <a:ext cx="4536000" cy="612000"/>
            </a:xfrm>
            <a:prstGeom prst="parallelogram">
              <a:avLst/>
            </a:prstGeom>
            <a:solidFill>
              <a:srgbClr val="EFF8F3"/>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cs typeface="+mn-ea"/>
                <a:sym typeface="+mn-lt"/>
              </a:endParaRPr>
            </a:p>
          </p:txBody>
        </p:sp>
        <p:sp>
          <p:nvSpPr>
            <p:cNvPr id="14" name="平行四边形 13"/>
            <p:cNvSpPr/>
            <p:nvPr/>
          </p:nvSpPr>
          <p:spPr bwMode="auto">
            <a:xfrm>
              <a:off x="1116965" y="2635885"/>
              <a:ext cx="720000" cy="612000"/>
            </a:xfrm>
            <a:prstGeom prst="parallelogram">
              <a:avLst/>
            </a:prstGeom>
            <a:solidFill>
              <a:srgbClr val="018C42"/>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cs typeface="+mn-ea"/>
                <a:sym typeface="+mn-lt"/>
              </a:endParaRPr>
            </a:p>
          </p:txBody>
        </p:sp>
      </p:grpSp>
      <p:grpSp>
        <p:nvGrpSpPr>
          <p:cNvPr id="15" name="组合 14"/>
          <p:cNvGrpSpPr/>
          <p:nvPr/>
        </p:nvGrpSpPr>
        <p:grpSpPr>
          <a:xfrm>
            <a:off x="6717665" y="2540634"/>
            <a:ext cx="4536000" cy="1143635"/>
            <a:chOff x="1116965" y="2635885"/>
            <a:chExt cx="4536000" cy="612000"/>
          </a:xfrm>
        </p:grpSpPr>
        <p:sp>
          <p:nvSpPr>
            <p:cNvPr id="16" name="Parallelogram 3_1"/>
            <p:cNvSpPr/>
            <p:nvPr/>
          </p:nvSpPr>
          <p:spPr bwMode="auto">
            <a:xfrm>
              <a:off x="1116965" y="2635885"/>
              <a:ext cx="4536000" cy="612000"/>
            </a:xfrm>
            <a:prstGeom prst="parallelogram">
              <a:avLst/>
            </a:prstGeom>
            <a:solidFill>
              <a:srgbClr val="D1EADD">
                <a:alpha val="35000"/>
              </a:srgbClr>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cs typeface="+mn-ea"/>
                <a:sym typeface="+mn-lt"/>
              </a:endParaRPr>
            </a:p>
          </p:txBody>
        </p:sp>
        <p:sp>
          <p:nvSpPr>
            <p:cNvPr id="17" name="平行四边形 16"/>
            <p:cNvSpPr/>
            <p:nvPr/>
          </p:nvSpPr>
          <p:spPr bwMode="auto">
            <a:xfrm>
              <a:off x="1116965" y="2635885"/>
              <a:ext cx="720000" cy="612000"/>
            </a:xfrm>
            <a:prstGeom prst="parallelogram">
              <a:avLst/>
            </a:prstGeom>
            <a:solidFill>
              <a:srgbClr val="018C42"/>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cs typeface="+mn-ea"/>
                <a:sym typeface="+mn-lt"/>
              </a:endParaRPr>
            </a:p>
          </p:txBody>
        </p:sp>
      </p:grpSp>
      <p:grpSp>
        <p:nvGrpSpPr>
          <p:cNvPr id="18" name="组合 17"/>
          <p:cNvGrpSpPr/>
          <p:nvPr/>
        </p:nvGrpSpPr>
        <p:grpSpPr>
          <a:xfrm>
            <a:off x="1116965" y="2312035"/>
            <a:ext cx="4536000" cy="612000"/>
            <a:chOff x="1116965" y="2635885"/>
            <a:chExt cx="4536000" cy="612000"/>
          </a:xfrm>
        </p:grpSpPr>
        <p:sp>
          <p:nvSpPr>
            <p:cNvPr id="19" name="Parallelogram 3_1"/>
            <p:cNvSpPr/>
            <p:nvPr/>
          </p:nvSpPr>
          <p:spPr bwMode="auto">
            <a:xfrm>
              <a:off x="1116965" y="2635885"/>
              <a:ext cx="4536000" cy="612000"/>
            </a:xfrm>
            <a:prstGeom prst="parallelogram">
              <a:avLst/>
            </a:prstGeom>
            <a:solidFill>
              <a:srgbClr val="EFF8F3"/>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cs typeface="+mn-ea"/>
                <a:sym typeface="+mn-lt"/>
              </a:endParaRPr>
            </a:p>
          </p:txBody>
        </p:sp>
        <p:sp>
          <p:nvSpPr>
            <p:cNvPr id="20" name="平行四边形 19"/>
            <p:cNvSpPr/>
            <p:nvPr/>
          </p:nvSpPr>
          <p:spPr bwMode="auto">
            <a:xfrm>
              <a:off x="1116965" y="2635885"/>
              <a:ext cx="397510" cy="612000"/>
            </a:xfrm>
            <a:prstGeom prst="parallelogram">
              <a:avLst/>
            </a:prstGeom>
            <a:solidFill>
              <a:srgbClr val="018C42"/>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cs typeface="+mn-ea"/>
                <a:sym typeface="+mn-lt"/>
              </a:endParaRPr>
            </a:p>
          </p:txBody>
        </p:sp>
        <p:sp>
          <p:nvSpPr>
            <p:cNvPr id="21" name="文本框 20"/>
            <p:cNvSpPr txBox="1"/>
            <p:nvPr/>
          </p:nvSpPr>
          <p:spPr>
            <a:xfrm>
              <a:off x="1181100" y="2727325"/>
              <a:ext cx="285750" cy="369332"/>
            </a:xfrm>
            <a:prstGeom prst="rect">
              <a:avLst/>
            </a:prstGeom>
            <a:noFill/>
          </p:spPr>
          <p:txBody>
            <a:bodyPr wrap="square" rtlCol="0">
              <a:spAutoFit/>
            </a:bodyPr>
            <a:lstStyle/>
            <a:p>
              <a:r>
                <a:rPr lang="en-US" altLang="zh-CN" b="1" i="1" dirty="0">
                  <a:solidFill>
                    <a:schemeClr val="bg1"/>
                  </a:solidFill>
                  <a:cs typeface="+mn-ea"/>
                  <a:sym typeface="+mn-lt"/>
                </a:rPr>
                <a:t>1</a:t>
              </a:r>
              <a:endParaRPr lang="zh-CN" altLang="en-US" b="1" i="1" dirty="0">
                <a:solidFill>
                  <a:schemeClr val="bg1"/>
                </a:solidFill>
                <a:cs typeface="+mn-ea"/>
                <a:sym typeface="+mn-lt"/>
              </a:endParaRPr>
            </a:p>
          </p:txBody>
        </p:sp>
      </p:grpSp>
      <p:grpSp>
        <p:nvGrpSpPr>
          <p:cNvPr id="22" name="组合 21"/>
          <p:cNvGrpSpPr/>
          <p:nvPr/>
        </p:nvGrpSpPr>
        <p:grpSpPr>
          <a:xfrm>
            <a:off x="1116965" y="3135418"/>
            <a:ext cx="4536000" cy="612000"/>
            <a:chOff x="1116965" y="2635885"/>
            <a:chExt cx="4536000" cy="612000"/>
          </a:xfrm>
        </p:grpSpPr>
        <p:sp>
          <p:nvSpPr>
            <p:cNvPr id="23" name="Parallelogram 3_1"/>
            <p:cNvSpPr/>
            <p:nvPr/>
          </p:nvSpPr>
          <p:spPr bwMode="auto">
            <a:xfrm>
              <a:off x="1116965" y="2635885"/>
              <a:ext cx="4536000" cy="612000"/>
            </a:xfrm>
            <a:prstGeom prst="parallelogram">
              <a:avLst/>
            </a:prstGeom>
            <a:solidFill>
              <a:srgbClr val="EFF8F3"/>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cs typeface="+mn-ea"/>
                <a:sym typeface="+mn-lt"/>
              </a:endParaRPr>
            </a:p>
          </p:txBody>
        </p:sp>
        <p:sp>
          <p:nvSpPr>
            <p:cNvPr id="24" name="平行四边形 23"/>
            <p:cNvSpPr/>
            <p:nvPr/>
          </p:nvSpPr>
          <p:spPr bwMode="auto">
            <a:xfrm>
              <a:off x="1116965" y="2635885"/>
              <a:ext cx="397510" cy="612000"/>
            </a:xfrm>
            <a:prstGeom prst="parallelogram">
              <a:avLst/>
            </a:prstGeom>
            <a:solidFill>
              <a:srgbClr val="018C42"/>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cs typeface="+mn-ea"/>
                <a:sym typeface="+mn-lt"/>
              </a:endParaRPr>
            </a:p>
          </p:txBody>
        </p:sp>
        <p:sp>
          <p:nvSpPr>
            <p:cNvPr id="25" name="文本框 24"/>
            <p:cNvSpPr txBox="1"/>
            <p:nvPr/>
          </p:nvSpPr>
          <p:spPr>
            <a:xfrm>
              <a:off x="1181100" y="2727325"/>
              <a:ext cx="285750" cy="369332"/>
            </a:xfrm>
            <a:prstGeom prst="rect">
              <a:avLst/>
            </a:prstGeom>
            <a:noFill/>
          </p:spPr>
          <p:txBody>
            <a:bodyPr wrap="square" rtlCol="0">
              <a:spAutoFit/>
            </a:bodyPr>
            <a:lstStyle/>
            <a:p>
              <a:r>
                <a:rPr lang="en-US" altLang="zh-CN" b="1" i="1" dirty="0">
                  <a:solidFill>
                    <a:schemeClr val="bg1"/>
                  </a:solidFill>
                  <a:cs typeface="+mn-ea"/>
                  <a:sym typeface="+mn-lt"/>
                </a:rPr>
                <a:t>2</a:t>
              </a:r>
              <a:endParaRPr lang="zh-CN" altLang="en-US" b="1" i="1" dirty="0">
                <a:solidFill>
                  <a:schemeClr val="bg1"/>
                </a:solidFill>
                <a:cs typeface="+mn-ea"/>
                <a:sym typeface="+mn-lt"/>
              </a:endParaRPr>
            </a:p>
          </p:txBody>
        </p:sp>
      </p:grpSp>
      <p:grpSp>
        <p:nvGrpSpPr>
          <p:cNvPr id="26" name="组合 25"/>
          <p:cNvGrpSpPr/>
          <p:nvPr/>
        </p:nvGrpSpPr>
        <p:grpSpPr>
          <a:xfrm>
            <a:off x="1116965" y="3958801"/>
            <a:ext cx="4536000" cy="612000"/>
            <a:chOff x="1116965" y="2635885"/>
            <a:chExt cx="4536000" cy="612000"/>
          </a:xfrm>
        </p:grpSpPr>
        <p:sp>
          <p:nvSpPr>
            <p:cNvPr id="27" name="Parallelogram 3_1"/>
            <p:cNvSpPr/>
            <p:nvPr/>
          </p:nvSpPr>
          <p:spPr bwMode="auto">
            <a:xfrm>
              <a:off x="1116965" y="2635885"/>
              <a:ext cx="4536000" cy="612000"/>
            </a:xfrm>
            <a:prstGeom prst="parallelogram">
              <a:avLst/>
            </a:prstGeom>
            <a:solidFill>
              <a:srgbClr val="EFF8F3"/>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cs typeface="+mn-ea"/>
                <a:sym typeface="+mn-lt"/>
              </a:endParaRPr>
            </a:p>
          </p:txBody>
        </p:sp>
        <p:sp>
          <p:nvSpPr>
            <p:cNvPr id="28" name="平行四边形 27"/>
            <p:cNvSpPr/>
            <p:nvPr/>
          </p:nvSpPr>
          <p:spPr bwMode="auto">
            <a:xfrm>
              <a:off x="1116965" y="2635885"/>
              <a:ext cx="397510" cy="612000"/>
            </a:xfrm>
            <a:prstGeom prst="parallelogram">
              <a:avLst/>
            </a:prstGeom>
            <a:solidFill>
              <a:srgbClr val="018C42"/>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cs typeface="+mn-ea"/>
                <a:sym typeface="+mn-lt"/>
              </a:endParaRPr>
            </a:p>
          </p:txBody>
        </p:sp>
        <p:sp>
          <p:nvSpPr>
            <p:cNvPr id="29" name="文本框 28"/>
            <p:cNvSpPr txBox="1"/>
            <p:nvPr/>
          </p:nvSpPr>
          <p:spPr>
            <a:xfrm>
              <a:off x="1181100" y="2727325"/>
              <a:ext cx="285750" cy="369332"/>
            </a:xfrm>
            <a:prstGeom prst="rect">
              <a:avLst/>
            </a:prstGeom>
            <a:noFill/>
          </p:spPr>
          <p:txBody>
            <a:bodyPr wrap="square" rtlCol="0">
              <a:spAutoFit/>
            </a:bodyPr>
            <a:lstStyle/>
            <a:p>
              <a:r>
                <a:rPr lang="en-US" altLang="zh-CN" b="1" i="1" dirty="0">
                  <a:solidFill>
                    <a:schemeClr val="bg1"/>
                  </a:solidFill>
                  <a:cs typeface="+mn-ea"/>
                  <a:sym typeface="+mn-lt"/>
                </a:rPr>
                <a:t>3</a:t>
              </a:r>
              <a:endParaRPr lang="zh-CN" altLang="en-US" b="1" i="1" dirty="0">
                <a:solidFill>
                  <a:schemeClr val="bg1"/>
                </a:solidFill>
                <a:cs typeface="+mn-ea"/>
                <a:sym typeface="+mn-lt"/>
              </a:endParaRPr>
            </a:p>
          </p:txBody>
        </p:sp>
      </p:grpSp>
      <p:grpSp>
        <p:nvGrpSpPr>
          <p:cNvPr id="30" name="组合 29"/>
          <p:cNvGrpSpPr/>
          <p:nvPr/>
        </p:nvGrpSpPr>
        <p:grpSpPr>
          <a:xfrm>
            <a:off x="1116965" y="4782185"/>
            <a:ext cx="4536000" cy="612000"/>
            <a:chOff x="1116965" y="2635885"/>
            <a:chExt cx="4536000" cy="612000"/>
          </a:xfrm>
        </p:grpSpPr>
        <p:sp>
          <p:nvSpPr>
            <p:cNvPr id="31" name="Parallelogram 3_1"/>
            <p:cNvSpPr/>
            <p:nvPr/>
          </p:nvSpPr>
          <p:spPr bwMode="auto">
            <a:xfrm>
              <a:off x="1116965" y="2635885"/>
              <a:ext cx="4536000" cy="612000"/>
            </a:xfrm>
            <a:prstGeom prst="parallelogram">
              <a:avLst/>
            </a:prstGeom>
            <a:solidFill>
              <a:srgbClr val="EFF8F3"/>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cs typeface="+mn-ea"/>
                <a:sym typeface="+mn-lt"/>
              </a:endParaRPr>
            </a:p>
          </p:txBody>
        </p:sp>
        <p:sp>
          <p:nvSpPr>
            <p:cNvPr id="32" name="平行四边形 31"/>
            <p:cNvSpPr/>
            <p:nvPr/>
          </p:nvSpPr>
          <p:spPr bwMode="auto">
            <a:xfrm>
              <a:off x="1116965" y="2635885"/>
              <a:ext cx="397510" cy="612000"/>
            </a:xfrm>
            <a:prstGeom prst="parallelogram">
              <a:avLst/>
            </a:prstGeom>
            <a:solidFill>
              <a:srgbClr val="018C42"/>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cs typeface="+mn-ea"/>
                <a:sym typeface="+mn-lt"/>
              </a:endParaRPr>
            </a:p>
          </p:txBody>
        </p:sp>
        <p:sp>
          <p:nvSpPr>
            <p:cNvPr id="33" name="文本框 32"/>
            <p:cNvSpPr txBox="1"/>
            <p:nvPr/>
          </p:nvSpPr>
          <p:spPr>
            <a:xfrm>
              <a:off x="1181100" y="2727325"/>
              <a:ext cx="285750" cy="369332"/>
            </a:xfrm>
            <a:prstGeom prst="rect">
              <a:avLst/>
            </a:prstGeom>
            <a:noFill/>
          </p:spPr>
          <p:txBody>
            <a:bodyPr wrap="square" rtlCol="0">
              <a:spAutoFit/>
            </a:bodyPr>
            <a:lstStyle/>
            <a:p>
              <a:r>
                <a:rPr lang="en-US" altLang="zh-CN" b="1" i="1" dirty="0">
                  <a:solidFill>
                    <a:schemeClr val="bg1"/>
                  </a:solidFill>
                  <a:cs typeface="+mn-ea"/>
                  <a:sym typeface="+mn-lt"/>
                </a:rPr>
                <a:t>4</a:t>
              </a:r>
              <a:endParaRPr lang="zh-CN" altLang="en-US" b="1" i="1" dirty="0">
                <a:solidFill>
                  <a:schemeClr val="bg1"/>
                </a:solidFill>
                <a:cs typeface="+mn-ea"/>
                <a:sym typeface="+mn-lt"/>
              </a:endParaRPr>
            </a:p>
          </p:txBody>
        </p:sp>
      </p:grpSp>
      <p:sp>
        <p:nvSpPr>
          <p:cNvPr id="35" name="文本框 34"/>
          <p:cNvSpPr txBox="1"/>
          <p:nvPr/>
        </p:nvSpPr>
        <p:spPr>
          <a:xfrm>
            <a:off x="1571624" y="2330372"/>
            <a:ext cx="4019551" cy="494751"/>
          </a:xfrm>
          <a:prstGeom prst="rect">
            <a:avLst/>
          </a:prstGeom>
          <a:noFill/>
        </p:spPr>
        <p:txBody>
          <a:bodyPr wrap="square" lIns="0" tIns="0" rIns="0" bIns="0" rtlCol="0" anchor="t">
            <a:spAutoFit/>
          </a:bodyPr>
          <a:lstStyle/>
          <a:p>
            <a:pPr lvl="0" algn="just">
              <a:lnSpc>
                <a:spcPct val="120000"/>
              </a:lnSpc>
              <a:defRPr/>
            </a:pPr>
            <a:r>
              <a:rPr lang="zh-CN" altLang="en-US" sz="1400" kern="100" dirty="0">
                <a:cs typeface="+mn-ea"/>
                <a:sym typeface="+mn-lt"/>
              </a:rPr>
              <a:t>对于疑似有中枢性病因的患者，要进行必要的影像学检查</a:t>
            </a:r>
            <a:endParaRPr kumimoji="0" lang="zh-CN" altLang="en-US" sz="1400" b="0" i="0" u="none" strike="noStrike" kern="100" cap="none" spc="0" normalizeH="0" baseline="0" noProof="0" dirty="0">
              <a:ln>
                <a:noFill/>
              </a:ln>
              <a:effectLst/>
              <a:uLnTx/>
              <a:uFillTx/>
              <a:cs typeface="+mn-ea"/>
              <a:sym typeface="+mn-lt"/>
            </a:endParaRPr>
          </a:p>
        </p:txBody>
      </p:sp>
      <p:sp>
        <p:nvSpPr>
          <p:cNvPr id="37" name="矩形 36"/>
          <p:cNvSpPr/>
          <p:nvPr/>
        </p:nvSpPr>
        <p:spPr>
          <a:xfrm>
            <a:off x="7348794" y="4418060"/>
            <a:ext cx="3646865" cy="738664"/>
          </a:xfrm>
          <a:prstGeom prst="rect">
            <a:avLst/>
          </a:prstGeom>
        </p:spPr>
        <p:txBody>
          <a:bodyPr wrap="square">
            <a:spAutoFit/>
          </a:bodyPr>
          <a:lstStyle/>
          <a:p>
            <a:pPr lvl="0" defTabSz="1217295" hangingPunct="0">
              <a:defRPr/>
            </a:pPr>
            <a:r>
              <a:rPr lang="zh-CN" altLang="en-US" sz="1400" dirty="0">
                <a:cs typeface="+mn-ea"/>
                <a:sym typeface="+mn-lt"/>
              </a:rPr>
              <a:t>如果患者因体内有金属植人物或其他原因无法进行</a:t>
            </a:r>
            <a:r>
              <a:rPr lang="en-US" altLang="zh-CN" sz="1400" dirty="0">
                <a:cs typeface="+mn-ea"/>
                <a:sym typeface="+mn-lt"/>
              </a:rPr>
              <a:t>MRI</a:t>
            </a:r>
            <a:r>
              <a:rPr lang="zh-CN" altLang="en-US" sz="1400" dirty="0">
                <a:cs typeface="+mn-ea"/>
                <a:sym typeface="+mn-lt"/>
              </a:rPr>
              <a:t>检查时，可进行颅脑</a:t>
            </a:r>
            <a:r>
              <a:rPr lang="en-US" altLang="zh-CN" sz="1400" dirty="0">
                <a:cs typeface="+mn-ea"/>
                <a:sym typeface="+mn-lt"/>
              </a:rPr>
              <a:t>CT</a:t>
            </a:r>
            <a:r>
              <a:rPr lang="zh-CN" altLang="en-US" sz="1400" dirty="0">
                <a:cs typeface="+mn-ea"/>
                <a:sym typeface="+mn-lt"/>
              </a:rPr>
              <a:t>扫描，特别是小脑薄层</a:t>
            </a:r>
            <a:r>
              <a:rPr lang="en-US" altLang="zh-CN" sz="1400" dirty="0">
                <a:cs typeface="+mn-ea"/>
                <a:sym typeface="+mn-lt"/>
              </a:rPr>
              <a:t>CT</a:t>
            </a:r>
            <a:r>
              <a:rPr lang="zh-CN" altLang="en-US" sz="1400" dirty="0">
                <a:cs typeface="+mn-ea"/>
                <a:sym typeface="+mn-lt"/>
              </a:rPr>
              <a:t>扫描</a:t>
            </a:r>
            <a:endParaRPr kumimoji="0" lang="zh-CN" altLang="en-US" sz="1400" i="0" u="none" strike="noStrike" kern="1200" cap="none" spc="0" normalizeH="0" baseline="0" noProof="0" dirty="0">
              <a:ln>
                <a:noFill/>
              </a:ln>
              <a:effectLst/>
              <a:uLnTx/>
              <a:uFillTx/>
              <a:cs typeface="+mn-ea"/>
              <a:sym typeface="+mn-lt"/>
            </a:endParaRPr>
          </a:p>
        </p:txBody>
      </p:sp>
      <p:sp>
        <p:nvSpPr>
          <p:cNvPr id="41" name="文本框 40"/>
          <p:cNvSpPr txBox="1"/>
          <p:nvPr/>
        </p:nvSpPr>
        <p:spPr>
          <a:xfrm>
            <a:off x="1628774" y="4849411"/>
            <a:ext cx="3812721" cy="494751"/>
          </a:xfrm>
          <a:prstGeom prst="rect">
            <a:avLst/>
          </a:prstGeom>
          <a:noFill/>
        </p:spPr>
        <p:txBody>
          <a:bodyPr wrap="square" lIns="0" tIns="0" rIns="0" bIns="0" rtlCol="0" anchor="t">
            <a:spAutoFit/>
          </a:bodyPr>
          <a:lstStyle/>
          <a:p>
            <a:pPr lvl="0" algn="just">
              <a:lnSpc>
                <a:spcPct val="120000"/>
              </a:lnSpc>
              <a:defRPr/>
            </a:pPr>
            <a:r>
              <a:rPr lang="zh-CN" altLang="en-US" sz="1400" kern="100" dirty="0">
                <a:cs typeface="+mn-ea"/>
                <a:sym typeface="+mn-lt"/>
              </a:rPr>
              <a:t>如果患者仍怀疑中枢性疾病时，可在发病</a:t>
            </a:r>
            <a:r>
              <a:rPr lang="en-US" altLang="zh-CN" sz="1400" kern="100" dirty="0">
                <a:cs typeface="+mn-ea"/>
                <a:sym typeface="+mn-lt"/>
              </a:rPr>
              <a:t>72</a:t>
            </a:r>
            <a:r>
              <a:rPr lang="zh-CN" altLang="en-US" sz="1400" kern="100" dirty="0">
                <a:cs typeface="+mn-ea"/>
                <a:sym typeface="+mn-lt"/>
              </a:rPr>
              <a:t>小时后复查</a:t>
            </a:r>
            <a:r>
              <a:rPr lang="en-US" altLang="zh-CN" sz="1400" kern="100" dirty="0">
                <a:cs typeface="+mn-ea"/>
                <a:sym typeface="+mn-lt"/>
              </a:rPr>
              <a:t>MRI-DWI</a:t>
            </a:r>
            <a:endParaRPr kumimoji="0" lang="zh-CN" altLang="en-US" sz="1400" b="0" i="0" u="none" strike="noStrike" kern="100" cap="none" spc="0" normalizeH="0" baseline="0" noProof="0" dirty="0">
              <a:ln>
                <a:noFill/>
              </a:ln>
              <a:effectLst/>
              <a:uLnTx/>
              <a:uFillTx/>
              <a:cs typeface="+mn-ea"/>
              <a:sym typeface="+mn-lt"/>
            </a:endParaRPr>
          </a:p>
        </p:txBody>
      </p:sp>
      <p:sp>
        <p:nvSpPr>
          <p:cNvPr id="42" name="文本框 41"/>
          <p:cNvSpPr txBox="1"/>
          <p:nvPr/>
        </p:nvSpPr>
        <p:spPr>
          <a:xfrm>
            <a:off x="1628774" y="3188002"/>
            <a:ext cx="3714751" cy="494751"/>
          </a:xfrm>
          <a:prstGeom prst="rect">
            <a:avLst/>
          </a:prstGeom>
          <a:noFill/>
        </p:spPr>
        <p:txBody>
          <a:bodyPr wrap="square" lIns="0" tIns="0" rIns="0" bIns="0" rtlCol="0" anchor="t">
            <a:spAutoFit/>
          </a:bodyPr>
          <a:lstStyle/>
          <a:p>
            <a:pPr lvl="0" algn="just">
              <a:lnSpc>
                <a:spcPct val="120000"/>
              </a:lnSpc>
              <a:defRPr/>
            </a:pPr>
            <a:r>
              <a:rPr lang="zh-CN" altLang="en-US" sz="1400" kern="100" dirty="0">
                <a:cs typeface="+mn-ea"/>
                <a:sym typeface="+mn-lt"/>
              </a:rPr>
              <a:t>首选行头部</a:t>
            </a:r>
            <a:r>
              <a:rPr lang="en-US" altLang="zh-CN" sz="1400" kern="100" dirty="0">
                <a:cs typeface="+mn-ea"/>
                <a:sym typeface="+mn-lt"/>
              </a:rPr>
              <a:t>MRI-DWI</a:t>
            </a:r>
            <a:r>
              <a:rPr lang="zh-CN" altLang="en-US" sz="1400" kern="100" dirty="0">
                <a:cs typeface="+mn-ea"/>
                <a:sym typeface="+mn-lt"/>
              </a:rPr>
              <a:t>，必要时行</a:t>
            </a:r>
            <a:r>
              <a:rPr lang="en-US" altLang="zh-CN" sz="1400" kern="100" dirty="0">
                <a:cs typeface="+mn-ea"/>
                <a:sym typeface="+mn-lt"/>
              </a:rPr>
              <a:t>MRA</a:t>
            </a:r>
            <a:r>
              <a:rPr lang="zh-CN" altLang="en-US" sz="1400" kern="100" dirty="0">
                <a:cs typeface="+mn-ea"/>
                <a:sym typeface="+mn-lt"/>
              </a:rPr>
              <a:t>，排除后循环缺血等“恶性”中枢性眩晕疾病</a:t>
            </a:r>
            <a:endParaRPr kumimoji="0" lang="zh-CN" altLang="en-US" sz="1400" b="0" i="0" u="none" strike="noStrike" kern="100" cap="none" spc="0" normalizeH="0" baseline="0" noProof="0" dirty="0">
              <a:ln>
                <a:noFill/>
              </a:ln>
              <a:effectLst/>
              <a:uLnTx/>
              <a:uFillTx/>
              <a:cs typeface="+mn-ea"/>
              <a:sym typeface="+mn-lt"/>
            </a:endParaRPr>
          </a:p>
        </p:txBody>
      </p:sp>
      <p:sp>
        <p:nvSpPr>
          <p:cNvPr id="43" name="文本框 42"/>
          <p:cNvSpPr txBox="1"/>
          <p:nvPr/>
        </p:nvSpPr>
        <p:spPr>
          <a:xfrm>
            <a:off x="1594907" y="4000127"/>
            <a:ext cx="4019551" cy="494751"/>
          </a:xfrm>
          <a:prstGeom prst="rect">
            <a:avLst/>
          </a:prstGeom>
          <a:noFill/>
        </p:spPr>
        <p:txBody>
          <a:bodyPr wrap="square" lIns="0" tIns="0" rIns="0" bIns="0" rtlCol="0" anchor="t">
            <a:spAutoFit/>
          </a:bodyPr>
          <a:lstStyle/>
          <a:p>
            <a:pPr lvl="0" algn="just">
              <a:lnSpc>
                <a:spcPct val="120000"/>
              </a:lnSpc>
              <a:defRPr/>
            </a:pPr>
            <a:r>
              <a:rPr lang="zh-CN" altLang="en-US" sz="1400" kern="100" dirty="0">
                <a:cs typeface="+mn-ea"/>
                <a:sym typeface="+mn-lt"/>
              </a:rPr>
              <a:t>但要警惕部分中枢性疾病患者，发病早期（</a:t>
            </a:r>
            <a:r>
              <a:rPr lang="en-US" altLang="zh-CN" sz="1400" kern="100" dirty="0">
                <a:cs typeface="+mn-ea"/>
                <a:sym typeface="+mn-lt"/>
              </a:rPr>
              <a:t>6~48</a:t>
            </a:r>
            <a:r>
              <a:rPr lang="zh-CN" altLang="en-US" sz="1400" kern="100" dirty="0">
                <a:cs typeface="+mn-ea"/>
                <a:sym typeface="+mn-lt"/>
              </a:rPr>
              <a:t>小时内）</a:t>
            </a:r>
            <a:r>
              <a:rPr lang="en-US" altLang="zh-CN" sz="1400" kern="100" dirty="0">
                <a:cs typeface="+mn-ea"/>
                <a:sym typeface="+mn-lt"/>
              </a:rPr>
              <a:t>MRI-DWI</a:t>
            </a:r>
            <a:r>
              <a:rPr lang="zh-CN" altLang="en-US" sz="1400" kern="100" dirty="0">
                <a:cs typeface="+mn-ea"/>
                <a:sym typeface="+mn-lt"/>
              </a:rPr>
              <a:t>可能表现为阴性结果</a:t>
            </a:r>
            <a:endParaRPr kumimoji="0" lang="zh-CN" altLang="en-US" sz="1400" b="0" i="0" u="none" strike="noStrike" kern="100" cap="none" spc="0" normalizeH="0" baseline="0" noProof="0" dirty="0">
              <a:ln>
                <a:noFill/>
              </a:ln>
              <a:effectLst/>
              <a:uLnTx/>
              <a:uFillTx/>
              <a:cs typeface="+mn-ea"/>
              <a:sym typeface="+mn-lt"/>
            </a:endParaRPr>
          </a:p>
        </p:txBody>
      </p:sp>
      <p:pic>
        <p:nvPicPr>
          <p:cNvPr id="48" name="图形 47"/>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0800000">
            <a:off x="6871736" y="2804301"/>
            <a:ext cx="430073" cy="611998"/>
          </a:xfrm>
          <a:prstGeom prst="rect">
            <a:avLst/>
          </a:prstGeom>
        </p:spPr>
      </p:pic>
      <p:sp>
        <p:nvSpPr>
          <p:cNvPr id="60" name="文本框 59"/>
          <p:cNvSpPr txBox="1"/>
          <p:nvPr/>
        </p:nvSpPr>
        <p:spPr>
          <a:xfrm>
            <a:off x="898525" y="5904984"/>
            <a:ext cx="11830050" cy="261610"/>
          </a:xfrm>
          <a:prstGeom prst="rect">
            <a:avLst/>
          </a:prstGeom>
          <a:noFill/>
        </p:spPr>
        <p:txBody>
          <a:bodyPr wrap="square">
            <a:spAutoFit/>
          </a:bodyPr>
          <a:lstStyle/>
          <a:p>
            <a:r>
              <a:rPr lang="en-US" altLang="zh-CN" sz="1100" kern="100" dirty="0">
                <a:cs typeface="+mn-ea"/>
                <a:sym typeface="+mn-lt"/>
              </a:rPr>
              <a:t>MRI-DWI</a:t>
            </a:r>
            <a:r>
              <a:rPr lang="zh-CN" altLang="en-US" sz="1100" kern="100" dirty="0">
                <a:cs typeface="+mn-ea"/>
                <a:sym typeface="+mn-lt"/>
              </a:rPr>
              <a:t>：磁共振平扫</a:t>
            </a:r>
            <a:r>
              <a:rPr lang="en-US" altLang="zh-CN" sz="1100" kern="100" dirty="0">
                <a:cs typeface="+mn-ea"/>
                <a:sym typeface="+mn-lt"/>
              </a:rPr>
              <a:t>+</a:t>
            </a:r>
            <a:r>
              <a:rPr lang="zh-CN" altLang="en-US" sz="1100" kern="100" dirty="0">
                <a:cs typeface="+mn-ea"/>
                <a:sym typeface="+mn-lt"/>
              </a:rPr>
              <a:t>弥散加权成像</a:t>
            </a:r>
            <a:r>
              <a:rPr lang="en-US" altLang="zh-CN" sz="1100" kern="100" dirty="0">
                <a:cs typeface="+mn-ea"/>
                <a:sym typeface="+mn-lt"/>
              </a:rPr>
              <a:t>; MRA</a:t>
            </a:r>
            <a:r>
              <a:rPr lang="zh-CN" altLang="en-US" sz="1100" kern="100" dirty="0">
                <a:cs typeface="+mn-ea"/>
                <a:sym typeface="+mn-lt"/>
              </a:rPr>
              <a:t>：磁共振血管造影</a:t>
            </a:r>
            <a:endParaRPr lang="zh-CN" altLang="en-US" sz="1100" dirty="0">
              <a:cs typeface="+mn-ea"/>
              <a:sym typeface="+mn-lt"/>
            </a:endParaRPr>
          </a:p>
        </p:txBody>
      </p:sp>
      <p:pic>
        <p:nvPicPr>
          <p:cNvPr id="62" name="图片 61"/>
          <p:cNvPicPr>
            <a:picLocks noChangeAspect="1"/>
          </p:cNvPicPr>
          <p:nvPr/>
        </p:nvPicPr>
        <p:blipFill>
          <a:blip r:embed="rId6"/>
          <a:stretch>
            <a:fillRect/>
          </a:stretch>
        </p:blipFill>
        <p:spPr>
          <a:xfrm>
            <a:off x="12957810" y="3244215"/>
            <a:ext cx="5067300" cy="2038350"/>
          </a:xfrm>
          <a:prstGeom prst="rect">
            <a:avLst/>
          </a:prstGeom>
        </p:spPr>
      </p:pic>
      <p:pic>
        <p:nvPicPr>
          <p:cNvPr id="256" name="图片 255"/>
          <p:cNvPicPr>
            <a:picLocks noChangeAspect="1"/>
          </p:cNvPicPr>
          <p:nvPr/>
        </p:nvPicPr>
        <p:blipFill>
          <a:blip r:embed="rId7"/>
          <a:stretch>
            <a:fillRect/>
          </a:stretch>
        </p:blipFill>
        <p:spPr>
          <a:xfrm>
            <a:off x="13057822" y="-219075"/>
            <a:ext cx="5210175" cy="3409950"/>
          </a:xfrm>
          <a:prstGeom prst="rect">
            <a:avLst/>
          </a:prstGeom>
        </p:spPr>
      </p:pic>
      <p:sp>
        <p:nvSpPr>
          <p:cNvPr id="257" name="文本框 256"/>
          <p:cNvSpPr txBox="1"/>
          <p:nvPr/>
        </p:nvSpPr>
        <p:spPr>
          <a:xfrm>
            <a:off x="7503795" y="2604692"/>
            <a:ext cx="3469006" cy="1011815"/>
          </a:xfrm>
          <a:prstGeom prst="rect">
            <a:avLst/>
          </a:prstGeom>
          <a:noFill/>
        </p:spPr>
        <p:txBody>
          <a:bodyPr wrap="square" lIns="0" tIns="0" rIns="0" bIns="0" rtlCol="0" anchor="t">
            <a:spAutoFit/>
          </a:bodyPr>
          <a:lstStyle/>
          <a:p>
            <a:pPr lvl="0" algn="just">
              <a:lnSpc>
                <a:spcPct val="120000"/>
              </a:lnSpc>
              <a:defRPr/>
            </a:pPr>
            <a:r>
              <a:rPr lang="zh-CN" altLang="en-US" sz="1400" dirty="0">
                <a:cs typeface="+mn-ea"/>
                <a:sym typeface="+mn-lt"/>
              </a:rPr>
              <a:t>如</a:t>
            </a:r>
            <a:r>
              <a:rPr lang="en-US" altLang="zh-CN" sz="1400" dirty="0">
                <a:cs typeface="+mn-ea"/>
                <a:sym typeface="+mn-lt"/>
              </a:rPr>
              <a:t>MRI-DWI</a:t>
            </a:r>
            <a:r>
              <a:rPr lang="zh-CN" altLang="en-US" sz="1400" dirty="0">
                <a:cs typeface="+mn-ea"/>
                <a:sym typeface="+mn-lt"/>
              </a:rPr>
              <a:t>检查未发现新发病灶，但仍不能除外中枢性病变时或疑似存在某些外周前庭病变时，可选择其他检查方法，如颞骨高分辨</a:t>
            </a:r>
            <a:r>
              <a:rPr lang="en-US" altLang="zh-CN" sz="1400" dirty="0">
                <a:cs typeface="+mn-ea"/>
                <a:sym typeface="+mn-lt"/>
              </a:rPr>
              <a:t>CT</a:t>
            </a:r>
            <a:r>
              <a:rPr lang="zh-CN" altLang="en-US" sz="1400" dirty="0">
                <a:cs typeface="+mn-ea"/>
                <a:sym typeface="+mn-lt"/>
              </a:rPr>
              <a:t>、颈动脉超声、</a:t>
            </a:r>
            <a:r>
              <a:rPr lang="en-US" altLang="zh-CN" sz="1400" dirty="0">
                <a:cs typeface="+mn-ea"/>
                <a:sym typeface="+mn-lt"/>
              </a:rPr>
              <a:t>TCD</a:t>
            </a:r>
            <a:r>
              <a:rPr lang="zh-CN" altLang="en-US" sz="1400" dirty="0">
                <a:cs typeface="+mn-ea"/>
                <a:sym typeface="+mn-lt"/>
              </a:rPr>
              <a:t>、头颅</a:t>
            </a:r>
            <a:r>
              <a:rPr lang="en-US" altLang="zh-CN" sz="1400" dirty="0">
                <a:cs typeface="+mn-ea"/>
                <a:sym typeface="+mn-lt"/>
              </a:rPr>
              <a:t>CTA</a:t>
            </a:r>
            <a:r>
              <a:rPr lang="zh-CN" altLang="en-US" sz="1400" dirty="0">
                <a:cs typeface="+mn-ea"/>
                <a:sym typeface="+mn-lt"/>
              </a:rPr>
              <a:t>等</a:t>
            </a:r>
            <a:endParaRPr kumimoji="0" lang="zh-CN" altLang="en-US" sz="1400" b="0" i="0" u="none" strike="noStrike" kern="100" cap="none" spc="0" normalizeH="0" baseline="0" noProof="0" dirty="0">
              <a:ln>
                <a:noFill/>
              </a:ln>
              <a:effectLst/>
              <a:uLnTx/>
              <a:uFillTx/>
              <a:cs typeface="+mn-ea"/>
              <a:sym typeface="+mn-lt"/>
            </a:endParaRPr>
          </a:p>
        </p:txBody>
      </p:sp>
      <p:sp>
        <p:nvSpPr>
          <p:cNvPr id="258" name="任意多边形: 形状 257"/>
          <p:cNvSpPr/>
          <p:nvPr/>
        </p:nvSpPr>
        <p:spPr>
          <a:xfrm>
            <a:off x="6893560" y="4579620"/>
            <a:ext cx="275862" cy="487723"/>
          </a:xfrm>
          <a:custGeom>
            <a:avLst/>
            <a:gdLst>
              <a:gd name="connsiteX0" fmla="*/ 138499 w 416830"/>
              <a:gd name="connsiteY0" fmla="*/ 266667 h 605592"/>
              <a:gd name="connsiteX1" fmla="*/ 278261 w 416830"/>
              <a:gd name="connsiteY1" fmla="*/ 266667 h 605592"/>
              <a:gd name="connsiteX2" fmla="*/ 294016 w 416830"/>
              <a:gd name="connsiteY2" fmla="*/ 273566 h 605592"/>
              <a:gd name="connsiteX3" fmla="*/ 299709 w 416830"/>
              <a:gd name="connsiteY3" fmla="*/ 289798 h 605592"/>
              <a:gd name="connsiteX4" fmla="*/ 289747 w 416830"/>
              <a:gd name="connsiteY4" fmla="*/ 418440 h 605592"/>
              <a:gd name="connsiteX5" fmla="*/ 282734 w 416830"/>
              <a:gd name="connsiteY5" fmla="*/ 432643 h 605592"/>
              <a:gd name="connsiteX6" fmla="*/ 260168 w 416830"/>
              <a:gd name="connsiteY6" fmla="*/ 453035 h 605592"/>
              <a:gd name="connsiteX7" fmla="*/ 260168 w 416830"/>
              <a:gd name="connsiteY7" fmla="*/ 583199 h 605592"/>
              <a:gd name="connsiteX8" fmla="*/ 238620 w 416830"/>
              <a:gd name="connsiteY8" fmla="*/ 604605 h 605592"/>
              <a:gd name="connsiteX9" fmla="*/ 229167 w 416830"/>
              <a:gd name="connsiteY9" fmla="*/ 604605 h 605592"/>
              <a:gd name="connsiteX10" fmla="*/ 208431 w 416830"/>
              <a:gd name="connsiteY10" fmla="*/ 588474 h 605592"/>
              <a:gd name="connsiteX11" fmla="*/ 187594 w 416830"/>
              <a:gd name="connsiteY11" fmla="*/ 604605 h 605592"/>
              <a:gd name="connsiteX12" fmla="*/ 178141 w 416830"/>
              <a:gd name="connsiteY12" fmla="*/ 604605 h 605592"/>
              <a:gd name="connsiteX13" fmla="*/ 156693 w 416830"/>
              <a:gd name="connsiteY13" fmla="*/ 583199 h 605592"/>
              <a:gd name="connsiteX14" fmla="*/ 156693 w 416830"/>
              <a:gd name="connsiteY14" fmla="*/ 453035 h 605592"/>
              <a:gd name="connsiteX15" fmla="*/ 134026 w 416830"/>
              <a:gd name="connsiteY15" fmla="*/ 432643 h 605592"/>
              <a:gd name="connsiteX16" fmla="*/ 127013 w 416830"/>
              <a:gd name="connsiteY16" fmla="*/ 418440 h 605592"/>
              <a:gd name="connsiteX17" fmla="*/ 117052 w 416830"/>
              <a:gd name="connsiteY17" fmla="*/ 289798 h 605592"/>
              <a:gd name="connsiteX18" fmla="*/ 122744 w 416830"/>
              <a:gd name="connsiteY18" fmla="*/ 273566 h 605592"/>
              <a:gd name="connsiteX19" fmla="*/ 138499 w 416830"/>
              <a:gd name="connsiteY19" fmla="*/ 266667 h 605592"/>
              <a:gd name="connsiteX20" fmla="*/ 208380 w 416830"/>
              <a:gd name="connsiteY20" fmla="*/ 134356 h 605592"/>
              <a:gd name="connsiteX21" fmla="*/ 271325 w 416830"/>
              <a:gd name="connsiteY21" fmla="*/ 197195 h 605592"/>
              <a:gd name="connsiteX22" fmla="*/ 208380 w 416830"/>
              <a:gd name="connsiteY22" fmla="*/ 260034 h 605592"/>
              <a:gd name="connsiteX23" fmla="*/ 145435 w 416830"/>
              <a:gd name="connsiteY23" fmla="*/ 197195 h 605592"/>
              <a:gd name="connsiteX24" fmla="*/ 208380 w 416830"/>
              <a:gd name="connsiteY24" fmla="*/ 134356 h 605592"/>
              <a:gd name="connsiteX25" fmla="*/ 257801 w 416830"/>
              <a:gd name="connsiteY25" fmla="*/ 52149 h 605592"/>
              <a:gd name="connsiteX26" fmla="*/ 244286 w 416830"/>
              <a:gd name="connsiteY26" fmla="*/ 65642 h 605592"/>
              <a:gd name="connsiteX27" fmla="*/ 257801 w 416830"/>
              <a:gd name="connsiteY27" fmla="*/ 79238 h 605592"/>
              <a:gd name="connsiteX28" fmla="*/ 271316 w 416830"/>
              <a:gd name="connsiteY28" fmla="*/ 65642 h 605592"/>
              <a:gd name="connsiteX29" fmla="*/ 257801 w 416830"/>
              <a:gd name="connsiteY29" fmla="*/ 52149 h 605592"/>
              <a:gd name="connsiteX30" fmla="*/ 141552 w 416830"/>
              <a:gd name="connsiteY30" fmla="*/ 21610 h 605592"/>
              <a:gd name="connsiteX31" fmla="*/ 141552 w 416830"/>
              <a:gd name="connsiteY31" fmla="*/ 76397 h 605592"/>
              <a:gd name="connsiteX32" fmla="*/ 227113 w 416830"/>
              <a:gd name="connsiteY32" fmla="*/ 76397 h 605592"/>
              <a:gd name="connsiteX33" fmla="*/ 227113 w 416830"/>
              <a:gd name="connsiteY33" fmla="*/ 21610 h 605592"/>
              <a:gd name="connsiteX34" fmla="*/ 257801 w 416830"/>
              <a:gd name="connsiteY34" fmla="*/ 18770 h 605592"/>
              <a:gd name="connsiteX35" fmla="*/ 244286 w 416830"/>
              <a:gd name="connsiteY35" fmla="*/ 32263 h 605592"/>
              <a:gd name="connsiteX36" fmla="*/ 257801 w 416830"/>
              <a:gd name="connsiteY36" fmla="*/ 45858 h 605592"/>
              <a:gd name="connsiteX37" fmla="*/ 271316 w 416830"/>
              <a:gd name="connsiteY37" fmla="*/ 32263 h 605592"/>
              <a:gd name="connsiteX38" fmla="*/ 257801 w 416830"/>
              <a:gd name="connsiteY38" fmla="*/ 18770 h 605592"/>
              <a:gd name="connsiteX39" fmla="*/ 138300 w 416830"/>
              <a:gd name="connsiteY39" fmla="*/ 0 h 605592"/>
              <a:gd name="connsiteX40" fmla="*/ 278530 w 416830"/>
              <a:gd name="connsiteY40" fmla="*/ 0 h 605592"/>
              <a:gd name="connsiteX41" fmla="*/ 298854 w 416830"/>
              <a:gd name="connsiteY41" fmla="*/ 20291 h 605592"/>
              <a:gd name="connsiteX42" fmla="*/ 298854 w 416830"/>
              <a:gd name="connsiteY42" fmla="*/ 32568 h 605592"/>
              <a:gd name="connsiteX43" fmla="*/ 396507 w 416830"/>
              <a:gd name="connsiteY43" fmla="*/ 32568 h 605592"/>
              <a:gd name="connsiteX44" fmla="*/ 416830 w 416830"/>
              <a:gd name="connsiteY44" fmla="*/ 52859 h 605592"/>
              <a:gd name="connsiteX45" fmla="*/ 416830 w 416830"/>
              <a:gd name="connsiteY45" fmla="*/ 585301 h 605592"/>
              <a:gd name="connsiteX46" fmla="*/ 396507 w 416830"/>
              <a:gd name="connsiteY46" fmla="*/ 605592 h 605592"/>
              <a:gd name="connsiteX47" fmla="*/ 376184 w 416830"/>
              <a:gd name="connsiteY47" fmla="*/ 585301 h 605592"/>
              <a:gd name="connsiteX48" fmla="*/ 376184 w 416830"/>
              <a:gd name="connsiteY48" fmla="*/ 73150 h 605592"/>
              <a:gd name="connsiteX49" fmla="*/ 298854 w 416830"/>
              <a:gd name="connsiteY49" fmla="*/ 73150 h 605592"/>
              <a:gd name="connsiteX50" fmla="*/ 298854 w 416830"/>
              <a:gd name="connsiteY50" fmla="*/ 77716 h 605592"/>
              <a:gd name="connsiteX51" fmla="*/ 278530 w 416830"/>
              <a:gd name="connsiteY51" fmla="*/ 98007 h 605592"/>
              <a:gd name="connsiteX52" fmla="*/ 138300 w 416830"/>
              <a:gd name="connsiteY52" fmla="*/ 98007 h 605592"/>
              <a:gd name="connsiteX53" fmla="*/ 117977 w 416830"/>
              <a:gd name="connsiteY53" fmla="*/ 77716 h 605592"/>
              <a:gd name="connsiteX54" fmla="*/ 117977 w 416830"/>
              <a:gd name="connsiteY54" fmla="*/ 73150 h 605592"/>
              <a:gd name="connsiteX55" fmla="*/ 40647 w 416830"/>
              <a:gd name="connsiteY55" fmla="*/ 73150 h 605592"/>
              <a:gd name="connsiteX56" fmla="*/ 40647 w 416830"/>
              <a:gd name="connsiteY56" fmla="*/ 585301 h 605592"/>
              <a:gd name="connsiteX57" fmla="*/ 20323 w 416830"/>
              <a:gd name="connsiteY57" fmla="*/ 605592 h 605592"/>
              <a:gd name="connsiteX58" fmla="*/ 0 w 416830"/>
              <a:gd name="connsiteY58" fmla="*/ 585301 h 605592"/>
              <a:gd name="connsiteX59" fmla="*/ 0 w 416830"/>
              <a:gd name="connsiteY59" fmla="*/ 52859 h 605592"/>
              <a:gd name="connsiteX60" fmla="*/ 20323 w 416830"/>
              <a:gd name="connsiteY60" fmla="*/ 32568 h 605592"/>
              <a:gd name="connsiteX61" fmla="*/ 117977 w 416830"/>
              <a:gd name="connsiteY61" fmla="*/ 32568 h 605592"/>
              <a:gd name="connsiteX62" fmla="*/ 117977 w 416830"/>
              <a:gd name="connsiteY62" fmla="*/ 20291 h 605592"/>
              <a:gd name="connsiteX63" fmla="*/ 138300 w 416830"/>
              <a:gd name="connsiteY63"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416830" h="605592">
                <a:moveTo>
                  <a:pt x="138499" y="266667"/>
                </a:moveTo>
                <a:lnTo>
                  <a:pt x="278261" y="266667"/>
                </a:lnTo>
                <a:cubicBezTo>
                  <a:pt x="284258" y="266667"/>
                  <a:pt x="289951" y="269102"/>
                  <a:pt x="294016" y="273566"/>
                </a:cubicBezTo>
                <a:cubicBezTo>
                  <a:pt x="298082" y="277928"/>
                  <a:pt x="300115" y="283813"/>
                  <a:pt x="299709" y="289798"/>
                </a:cubicBezTo>
                <a:lnTo>
                  <a:pt x="289747" y="418440"/>
                </a:lnTo>
                <a:cubicBezTo>
                  <a:pt x="289341" y="423918"/>
                  <a:pt x="286800" y="428991"/>
                  <a:pt x="282734" y="432643"/>
                </a:cubicBezTo>
                <a:lnTo>
                  <a:pt x="260168" y="453035"/>
                </a:lnTo>
                <a:lnTo>
                  <a:pt x="260168" y="583199"/>
                </a:lnTo>
                <a:cubicBezTo>
                  <a:pt x="260168" y="594967"/>
                  <a:pt x="250512" y="604605"/>
                  <a:pt x="238620" y="604605"/>
                </a:cubicBezTo>
                <a:lnTo>
                  <a:pt x="229167" y="604605"/>
                </a:lnTo>
                <a:cubicBezTo>
                  <a:pt x="219205" y="604605"/>
                  <a:pt x="210769" y="597808"/>
                  <a:pt x="208431" y="588474"/>
                </a:cubicBezTo>
                <a:cubicBezTo>
                  <a:pt x="205991" y="597808"/>
                  <a:pt x="197555" y="604605"/>
                  <a:pt x="187594" y="604605"/>
                </a:cubicBezTo>
                <a:lnTo>
                  <a:pt x="178141" y="604605"/>
                </a:lnTo>
                <a:cubicBezTo>
                  <a:pt x="166248" y="604605"/>
                  <a:pt x="156693" y="594967"/>
                  <a:pt x="156693" y="583199"/>
                </a:cubicBezTo>
                <a:lnTo>
                  <a:pt x="156693" y="453035"/>
                </a:lnTo>
                <a:lnTo>
                  <a:pt x="134026" y="432643"/>
                </a:lnTo>
                <a:cubicBezTo>
                  <a:pt x="129961" y="428991"/>
                  <a:pt x="127420" y="423918"/>
                  <a:pt x="127013" y="418440"/>
                </a:cubicBezTo>
                <a:lnTo>
                  <a:pt x="117052" y="289798"/>
                </a:lnTo>
                <a:cubicBezTo>
                  <a:pt x="116645" y="283813"/>
                  <a:pt x="118678" y="277928"/>
                  <a:pt x="122744" y="273566"/>
                </a:cubicBezTo>
                <a:cubicBezTo>
                  <a:pt x="126810" y="269102"/>
                  <a:pt x="132502" y="266667"/>
                  <a:pt x="138499" y="266667"/>
                </a:cubicBezTo>
                <a:close/>
                <a:moveTo>
                  <a:pt x="208380" y="134356"/>
                </a:moveTo>
                <a:cubicBezTo>
                  <a:pt x="243144" y="134356"/>
                  <a:pt x="271325" y="162490"/>
                  <a:pt x="271325" y="197195"/>
                </a:cubicBezTo>
                <a:cubicBezTo>
                  <a:pt x="271325" y="231900"/>
                  <a:pt x="243144" y="260034"/>
                  <a:pt x="208380" y="260034"/>
                </a:cubicBezTo>
                <a:cubicBezTo>
                  <a:pt x="173616" y="260034"/>
                  <a:pt x="145435" y="231900"/>
                  <a:pt x="145435" y="197195"/>
                </a:cubicBezTo>
                <a:cubicBezTo>
                  <a:pt x="145435" y="162490"/>
                  <a:pt x="173616" y="134356"/>
                  <a:pt x="208380" y="134356"/>
                </a:cubicBezTo>
                <a:close/>
                <a:moveTo>
                  <a:pt x="257801" y="52149"/>
                </a:moveTo>
                <a:cubicBezTo>
                  <a:pt x="250281" y="52149"/>
                  <a:pt x="244286" y="58236"/>
                  <a:pt x="244286" y="65642"/>
                </a:cubicBezTo>
                <a:cubicBezTo>
                  <a:pt x="244286" y="73150"/>
                  <a:pt x="250281" y="79238"/>
                  <a:pt x="257801" y="79238"/>
                </a:cubicBezTo>
                <a:cubicBezTo>
                  <a:pt x="265320" y="79238"/>
                  <a:pt x="271316" y="73150"/>
                  <a:pt x="271316" y="65642"/>
                </a:cubicBezTo>
                <a:cubicBezTo>
                  <a:pt x="271316" y="58236"/>
                  <a:pt x="265320" y="52149"/>
                  <a:pt x="257801" y="52149"/>
                </a:cubicBezTo>
                <a:close/>
                <a:moveTo>
                  <a:pt x="141552" y="21610"/>
                </a:moveTo>
                <a:lnTo>
                  <a:pt x="141552" y="76397"/>
                </a:lnTo>
                <a:lnTo>
                  <a:pt x="227113" y="76397"/>
                </a:lnTo>
                <a:lnTo>
                  <a:pt x="227113" y="21610"/>
                </a:lnTo>
                <a:close/>
                <a:moveTo>
                  <a:pt x="257801" y="18770"/>
                </a:moveTo>
                <a:cubicBezTo>
                  <a:pt x="250281" y="18770"/>
                  <a:pt x="244286" y="24857"/>
                  <a:pt x="244286" y="32263"/>
                </a:cubicBezTo>
                <a:cubicBezTo>
                  <a:pt x="244286" y="39771"/>
                  <a:pt x="250281" y="45858"/>
                  <a:pt x="257801" y="45858"/>
                </a:cubicBezTo>
                <a:cubicBezTo>
                  <a:pt x="265320" y="45858"/>
                  <a:pt x="271316" y="39771"/>
                  <a:pt x="271316" y="32263"/>
                </a:cubicBezTo>
                <a:cubicBezTo>
                  <a:pt x="271316" y="24857"/>
                  <a:pt x="265320" y="18770"/>
                  <a:pt x="257801" y="18770"/>
                </a:cubicBezTo>
                <a:close/>
                <a:moveTo>
                  <a:pt x="138300" y="0"/>
                </a:moveTo>
                <a:lnTo>
                  <a:pt x="278530" y="0"/>
                </a:lnTo>
                <a:cubicBezTo>
                  <a:pt x="289708" y="0"/>
                  <a:pt x="298854" y="9131"/>
                  <a:pt x="298854" y="20291"/>
                </a:cubicBezTo>
                <a:lnTo>
                  <a:pt x="298854" y="32568"/>
                </a:lnTo>
                <a:lnTo>
                  <a:pt x="396507" y="32568"/>
                </a:lnTo>
                <a:cubicBezTo>
                  <a:pt x="407685" y="32568"/>
                  <a:pt x="416830" y="41699"/>
                  <a:pt x="416830" y="52859"/>
                </a:cubicBezTo>
                <a:lnTo>
                  <a:pt x="416830" y="585301"/>
                </a:lnTo>
                <a:cubicBezTo>
                  <a:pt x="416830" y="596563"/>
                  <a:pt x="407685" y="605592"/>
                  <a:pt x="396507" y="605592"/>
                </a:cubicBezTo>
                <a:cubicBezTo>
                  <a:pt x="385227" y="605592"/>
                  <a:pt x="376184" y="596563"/>
                  <a:pt x="376184" y="585301"/>
                </a:cubicBezTo>
                <a:lnTo>
                  <a:pt x="376184" y="73150"/>
                </a:lnTo>
                <a:lnTo>
                  <a:pt x="298854" y="73150"/>
                </a:lnTo>
                <a:lnTo>
                  <a:pt x="298854" y="77716"/>
                </a:lnTo>
                <a:cubicBezTo>
                  <a:pt x="298854" y="88876"/>
                  <a:pt x="289708" y="98007"/>
                  <a:pt x="278530" y="98007"/>
                </a:cubicBezTo>
                <a:lnTo>
                  <a:pt x="138300" y="98007"/>
                </a:lnTo>
                <a:cubicBezTo>
                  <a:pt x="127020" y="98007"/>
                  <a:pt x="117977" y="88876"/>
                  <a:pt x="117977" y="77716"/>
                </a:cubicBezTo>
                <a:lnTo>
                  <a:pt x="117977" y="73150"/>
                </a:lnTo>
                <a:lnTo>
                  <a:pt x="40647" y="73150"/>
                </a:lnTo>
                <a:lnTo>
                  <a:pt x="40647" y="585301"/>
                </a:lnTo>
                <a:cubicBezTo>
                  <a:pt x="40647" y="596563"/>
                  <a:pt x="31501" y="605592"/>
                  <a:pt x="20323" y="605592"/>
                </a:cubicBezTo>
                <a:cubicBezTo>
                  <a:pt x="9044" y="605592"/>
                  <a:pt x="0" y="596563"/>
                  <a:pt x="0" y="585301"/>
                </a:cubicBezTo>
                <a:lnTo>
                  <a:pt x="0" y="52859"/>
                </a:lnTo>
                <a:cubicBezTo>
                  <a:pt x="0" y="41699"/>
                  <a:pt x="9044" y="32568"/>
                  <a:pt x="20323" y="32568"/>
                </a:cubicBezTo>
                <a:lnTo>
                  <a:pt x="117977" y="32568"/>
                </a:lnTo>
                <a:lnTo>
                  <a:pt x="117977" y="20291"/>
                </a:lnTo>
                <a:cubicBezTo>
                  <a:pt x="117977" y="9131"/>
                  <a:pt x="127020" y="0"/>
                  <a:pt x="1383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圆角矩形 3"/>
          <p:cNvSpPr/>
          <p:nvPr/>
        </p:nvSpPr>
        <p:spPr>
          <a:xfrm>
            <a:off x="100965" y="193040"/>
            <a:ext cx="10236200" cy="709930"/>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标题 1"/>
          <p:cNvSpPr>
            <a:spLocks noGrp="1"/>
          </p:cNvSpPr>
          <p:nvPr/>
        </p:nvSpPr>
        <p:spPr>
          <a:xfrm>
            <a:off x="838200" y="355600"/>
            <a:ext cx="10514965" cy="4641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charset="-122"/>
                <a:ea typeface="微软雅黑" panose="020B0503020204020204" charset="-122"/>
                <a:cs typeface="Arial" panose="020B0604020202020204" pitchFamily="34" charset="0"/>
              </a:defRPr>
            </a:lvl1pPr>
          </a:lstStyle>
          <a:p>
            <a:r>
              <a:rPr lang="zh-CN" altLang="en-US" dirty="0">
                <a:solidFill>
                  <a:schemeClr val="bg1"/>
                </a:solidFill>
                <a:latin typeface="+mn-lt"/>
                <a:ea typeface="+mn-ea"/>
                <a:cs typeface="+mn-ea"/>
                <a:sym typeface="+mn-lt"/>
              </a:rPr>
              <a:t>前庭神经炎的影像学检查</a:t>
            </a:r>
          </a:p>
        </p:txBody>
      </p:sp>
      <p:sp>
        <p:nvSpPr>
          <p:cNvPr id="11" name="圆角矩形 10"/>
          <p:cNvSpPr/>
          <p:nvPr/>
        </p:nvSpPr>
        <p:spPr>
          <a:xfrm>
            <a:off x="268605" y="186690"/>
            <a:ext cx="99695" cy="78930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4" name="圆角矩形 33"/>
          <p:cNvSpPr/>
          <p:nvPr/>
        </p:nvSpPr>
        <p:spPr>
          <a:xfrm>
            <a:off x="443230" y="186690"/>
            <a:ext cx="45720" cy="78930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10"/>
          <p:cNvSpPr txBox="1"/>
          <p:nvPr/>
        </p:nvSpPr>
        <p:spPr>
          <a:xfrm>
            <a:off x="839788" y="6451600"/>
            <a:ext cx="10336213" cy="406400"/>
          </a:xfrm>
          <a:prstGeom prst="rect">
            <a:avLst/>
          </a:prstGeom>
        </p:spPr>
        <p:txBody>
          <a:bodyPr vert="horz" lIns="91440" tIns="45720" rIns="91440" bIns="45720" rtlCol="0">
            <a:normAutofit/>
          </a:bodyPr>
          <a:lstStyle>
            <a:lvl1pPr marL="0" indent="0" algn="l" defTabSz="914400" rtl="0" eaLnBrk="1" latinLnBrk="0" hangingPunct="1">
              <a:lnSpc>
                <a:spcPct val="100000"/>
              </a:lnSpc>
              <a:spcBef>
                <a:spcPts val="0"/>
              </a:spcBef>
              <a:buFontTx/>
              <a:buNone/>
              <a:defRPr sz="1000" kern="1200">
                <a:solidFill>
                  <a:schemeClr val="tx1"/>
                </a:solidFill>
                <a:latin typeface="+mn-lt"/>
                <a:ea typeface="+mn-ea"/>
                <a:cs typeface="+mn-cs"/>
              </a:defRPr>
            </a:lvl1pPr>
            <a:lvl2pPr marL="457200" indent="0" algn="l" defTabSz="914400" rtl="0" eaLnBrk="1" latinLnBrk="0" hangingPunct="1">
              <a:lnSpc>
                <a:spcPct val="100000"/>
              </a:lnSpc>
              <a:spcBef>
                <a:spcPts val="0"/>
              </a:spcBef>
              <a:buFontTx/>
              <a:buNone/>
              <a:defRPr sz="1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indent="-228600">
              <a:lnSpc>
                <a:spcPct val="120000"/>
              </a:lnSpc>
              <a:buFont typeface="+mj-lt"/>
              <a:buAutoNum type="arabicPeriod"/>
            </a:pPr>
            <a:r>
              <a:rPr lang="zh-CN" altLang="en-US" dirty="0">
                <a:cs typeface="+mn-ea"/>
                <a:sym typeface="+mn-lt"/>
              </a:rPr>
              <a:t>焉双梅，等</a:t>
            </a:r>
            <a:r>
              <a:rPr lang="en-US" altLang="zh-CN" dirty="0">
                <a:cs typeface="+mn-ea"/>
                <a:sym typeface="+mn-lt"/>
              </a:rPr>
              <a:t>.</a:t>
            </a:r>
            <a:r>
              <a:rPr lang="zh-CN" altLang="en-US" dirty="0">
                <a:cs typeface="+mn-ea"/>
                <a:sym typeface="+mn-lt"/>
              </a:rPr>
              <a:t>急性单侧前庭病</a:t>
            </a:r>
            <a:r>
              <a:rPr lang="en-US" altLang="zh-CN" dirty="0">
                <a:cs typeface="+mn-ea"/>
                <a:sym typeface="+mn-lt"/>
              </a:rPr>
              <a:t>/</a:t>
            </a:r>
            <a:r>
              <a:rPr lang="zh-CN" altLang="en-US" dirty="0">
                <a:cs typeface="+mn-ea"/>
                <a:sym typeface="+mn-lt"/>
              </a:rPr>
              <a:t>前庭神经炎：诊断标准</a:t>
            </a:r>
            <a:r>
              <a:rPr lang="en-US" altLang="zh-CN" dirty="0">
                <a:cs typeface="+mn-ea"/>
                <a:sym typeface="+mn-lt"/>
              </a:rPr>
              <a:t>-</a:t>
            </a:r>
            <a:r>
              <a:rPr lang="zh-CN" altLang="en-US" dirty="0">
                <a:cs typeface="+mn-ea"/>
                <a:sym typeface="+mn-lt"/>
              </a:rPr>
              <a:t> </a:t>
            </a:r>
            <a:r>
              <a:rPr lang="en-US" altLang="zh-CN" dirty="0">
                <a:cs typeface="+mn-ea"/>
                <a:sym typeface="+mn-lt"/>
              </a:rPr>
              <a:t>Bárány</a:t>
            </a:r>
            <a:r>
              <a:rPr lang="zh-CN" altLang="en-US" dirty="0">
                <a:cs typeface="+mn-ea"/>
                <a:sym typeface="+mn-lt"/>
              </a:rPr>
              <a:t>协会前庭疾病分类委员会的共识文件</a:t>
            </a:r>
            <a:r>
              <a:rPr lang="en-US" altLang="zh-CN" dirty="0">
                <a:cs typeface="+mn-ea"/>
                <a:sym typeface="+mn-lt"/>
              </a:rPr>
              <a:t>.</a:t>
            </a:r>
            <a:endParaRPr lang="zh-CN" altLang="en-US" dirty="0">
              <a:cs typeface="+mn-ea"/>
              <a:sym typeface="+mn-lt"/>
            </a:endParaRPr>
          </a:p>
        </p:txBody>
      </p:sp>
      <p:sp>
        <p:nvSpPr>
          <p:cNvPr id="43" name="任意多边形: 形状 42"/>
          <p:cNvSpPr/>
          <p:nvPr/>
        </p:nvSpPr>
        <p:spPr>
          <a:xfrm>
            <a:off x="695325" y="1342694"/>
            <a:ext cx="10801350" cy="953880"/>
          </a:xfrm>
          <a:custGeom>
            <a:avLst/>
            <a:gdLst>
              <a:gd name="connsiteX0" fmla="*/ 37156 w 5944650"/>
              <a:gd name="connsiteY0" fmla="*/ 0 h 1042534"/>
              <a:gd name="connsiteX1" fmla="*/ 5907494 w 5944650"/>
              <a:gd name="connsiteY1" fmla="*/ 0 h 1042534"/>
              <a:gd name="connsiteX2" fmla="*/ 5944650 w 5944650"/>
              <a:gd name="connsiteY2" fmla="*/ 37156 h 1042534"/>
              <a:gd name="connsiteX3" fmla="*/ 5944650 w 5944650"/>
              <a:gd name="connsiteY3" fmla="*/ 1005378 h 1042534"/>
              <a:gd name="connsiteX4" fmla="*/ 5907494 w 5944650"/>
              <a:gd name="connsiteY4" fmla="*/ 1042534 h 1042534"/>
              <a:gd name="connsiteX5" fmla="*/ 37156 w 5944650"/>
              <a:gd name="connsiteY5" fmla="*/ 1042534 h 1042534"/>
              <a:gd name="connsiteX6" fmla="*/ 0 w 5944650"/>
              <a:gd name="connsiteY6" fmla="*/ 1005378 h 1042534"/>
              <a:gd name="connsiteX7" fmla="*/ 0 w 5944650"/>
              <a:gd name="connsiteY7" fmla="*/ 793064 h 1042534"/>
              <a:gd name="connsiteX8" fmla="*/ 50668 w 5944650"/>
              <a:gd name="connsiteY8" fmla="*/ 760011 h 1042534"/>
              <a:gd name="connsiteX9" fmla="*/ 50668 w 5944650"/>
              <a:gd name="connsiteY9" fmla="*/ 282524 h 1042534"/>
              <a:gd name="connsiteX10" fmla="*/ 0 w 5944650"/>
              <a:gd name="connsiteY10" fmla="*/ 249471 h 1042534"/>
              <a:gd name="connsiteX11" fmla="*/ 0 w 5944650"/>
              <a:gd name="connsiteY11" fmla="*/ 37156 h 1042534"/>
              <a:gd name="connsiteX12" fmla="*/ 37156 w 5944650"/>
              <a:gd name="connsiteY12" fmla="*/ 0 h 1042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44650" h="1042534">
                <a:moveTo>
                  <a:pt x="37156" y="0"/>
                </a:moveTo>
                <a:lnTo>
                  <a:pt x="5907494" y="0"/>
                </a:lnTo>
                <a:cubicBezTo>
                  <a:pt x="5928015" y="0"/>
                  <a:pt x="5944650" y="16635"/>
                  <a:pt x="5944650" y="37156"/>
                </a:cubicBezTo>
                <a:lnTo>
                  <a:pt x="5944650" y="1005378"/>
                </a:lnTo>
                <a:cubicBezTo>
                  <a:pt x="5944650" y="1025899"/>
                  <a:pt x="5928015" y="1042534"/>
                  <a:pt x="5907494" y="1042534"/>
                </a:cubicBezTo>
                <a:lnTo>
                  <a:pt x="37156" y="1042534"/>
                </a:lnTo>
                <a:cubicBezTo>
                  <a:pt x="16635" y="1042534"/>
                  <a:pt x="0" y="1025899"/>
                  <a:pt x="0" y="1005378"/>
                </a:cubicBezTo>
                <a:lnTo>
                  <a:pt x="0" y="793064"/>
                </a:lnTo>
                <a:lnTo>
                  <a:pt x="50668" y="760011"/>
                </a:lnTo>
                <a:lnTo>
                  <a:pt x="50668" y="282524"/>
                </a:lnTo>
                <a:lnTo>
                  <a:pt x="0" y="249471"/>
                </a:lnTo>
                <a:lnTo>
                  <a:pt x="0" y="37156"/>
                </a:lnTo>
                <a:cubicBezTo>
                  <a:pt x="0" y="16635"/>
                  <a:pt x="16635" y="0"/>
                  <a:pt x="37156" y="0"/>
                </a:cubicBezTo>
                <a:close/>
              </a:path>
            </a:pathLst>
          </a:custGeom>
          <a:solidFill>
            <a:schemeClr val="bg1"/>
          </a:solidFill>
          <a:ln w="9525">
            <a:noFill/>
          </a:ln>
          <a:effectLst>
            <a:outerShdw blurRad="63500" algn="ctr" rotWithShape="0">
              <a:srgbClr val="018C42">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44" name="文本框 43"/>
          <p:cNvSpPr txBox="1"/>
          <p:nvPr/>
        </p:nvSpPr>
        <p:spPr>
          <a:xfrm>
            <a:off x="2084184" y="1503499"/>
            <a:ext cx="9151506" cy="700898"/>
          </a:xfrm>
          <a:prstGeom prst="rect">
            <a:avLst/>
          </a:prstGeom>
          <a:noFill/>
        </p:spPr>
        <p:txBody>
          <a:bodyPr wrap="square">
            <a:spAutoFit/>
          </a:bodyPr>
          <a:lstStyle/>
          <a:p>
            <a:pPr>
              <a:lnSpc>
                <a:spcPct val="130000"/>
              </a:lnSpc>
            </a:pPr>
            <a:r>
              <a:rPr lang="zh-CN" altLang="en-US" sz="1600" b="1" dirty="0">
                <a:cs typeface="+mn-ea"/>
                <a:sym typeface="+mn-lt"/>
              </a:rPr>
              <a:t>确诊的前庭神经炎</a:t>
            </a:r>
            <a:r>
              <a:rPr lang="zh-CN" altLang="en-US" sz="1600" dirty="0">
                <a:cs typeface="+mn-ea"/>
                <a:sym typeface="+mn-lt"/>
              </a:rPr>
              <a:t>：强调单次病程，急性或亚急性中至重度的</a:t>
            </a:r>
            <a:r>
              <a:rPr lang="zh-CN" altLang="en-US" sz="1600" b="1" dirty="0">
                <a:cs typeface="+mn-ea"/>
                <a:sym typeface="+mn-lt"/>
              </a:rPr>
              <a:t>眩晕症状持续至少</a:t>
            </a:r>
            <a:r>
              <a:rPr lang="en-US" altLang="zh-CN" sz="1600" b="1" dirty="0">
                <a:cs typeface="+mn-ea"/>
                <a:sym typeface="+mn-lt"/>
              </a:rPr>
              <a:t>24</a:t>
            </a:r>
            <a:r>
              <a:rPr lang="zh-CN" altLang="en-US" sz="1600" b="1" dirty="0">
                <a:cs typeface="+mn-ea"/>
                <a:sym typeface="+mn-lt"/>
              </a:rPr>
              <a:t>小时</a:t>
            </a:r>
            <a:r>
              <a:rPr lang="zh-CN" altLang="en-US" sz="1600" dirty="0">
                <a:cs typeface="+mn-ea"/>
                <a:sym typeface="+mn-lt"/>
              </a:rPr>
              <a:t>，存在单纯的单侧外周前庭功能受损的证据</a:t>
            </a:r>
            <a:endParaRPr lang="en-US" altLang="zh-CN" sz="1600" dirty="0">
              <a:cs typeface="+mn-ea"/>
              <a:sym typeface="+mn-lt"/>
            </a:endParaRPr>
          </a:p>
        </p:txBody>
      </p:sp>
      <p:cxnSp>
        <p:nvCxnSpPr>
          <p:cNvPr id="45" name="直接连接符 44"/>
          <p:cNvCxnSpPr/>
          <p:nvPr/>
        </p:nvCxnSpPr>
        <p:spPr>
          <a:xfrm>
            <a:off x="2003174" y="1472849"/>
            <a:ext cx="0" cy="693570"/>
          </a:xfrm>
          <a:prstGeom prst="line">
            <a:avLst/>
          </a:prstGeom>
          <a:ln>
            <a:solidFill>
              <a:srgbClr val="018C42">
                <a:alpha val="50000"/>
              </a:srgb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50" name="椭圆 26"/>
          <p:cNvSpPr/>
          <p:nvPr/>
        </p:nvSpPr>
        <p:spPr>
          <a:xfrm rot="19741494">
            <a:off x="949467" y="1438889"/>
            <a:ext cx="761490" cy="761489"/>
          </a:xfrm>
          <a:prstGeom prst="ellipse">
            <a:avLst/>
          </a:prstGeom>
          <a:gradFill flip="none" rotWithShape="1">
            <a:gsLst>
              <a:gs pos="38000">
                <a:srgbClr val="018C42">
                  <a:alpha val="9000"/>
                </a:srgbClr>
              </a:gs>
              <a:gs pos="100000">
                <a:srgbClr val="3E669C">
                  <a:alpha val="10000"/>
                </a:srgbClr>
              </a:gs>
            </a:gsLst>
            <a:path path="circle">
              <a:fillToRect l="50000" t="50000" r="50000" b="50000"/>
            </a:path>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2" name="任意多边形: 形状 31"/>
          <p:cNvSpPr/>
          <p:nvPr/>
        </p:nvSpPr>
        <p:spPr>
          <a:xfrm>
            <a:off x="695325" y="2602634"/>
            <a:ext cx="10801350" cy="953880"/>
          </a:xfrm>
          <a:custGeom>
            <a:avLst/>
            <a:gdLst>
              <a:gd name="connsiteX0" fmla="*/ 37156 w 5944650"/>
              <a:gd name="connsiteY0" fmla="*/ 0 h 1042534"/>
              <a:gd name="connsiteX1" fmla="*/ 5907494 w 5944650"/>
              <a:gd name="connsiteY1" fmla="*/ 0 h 1042534"/>
              <a:gd name="connsiteX2" fmla="*/ 5944650 w 5944650"/>
              <a:gd name="connsiteY2" fmla="*/ 37156 h 1042534"/>
              <a:gd name="connsiteX3" fmla="*/ 5944650 w 5944650"/>
              <a:gd name="connsiteY3" fmla="*/ 1005378 h 1042534"/>
              <a:gd name="connsiteX4" fmla="*/ 5907494 w 5944650"/>
              <a:gd name="connsiteY4" fmla="*/ 1042534 h 1042534"/>
              <a:gd name="connsiteX5" fmla="*/ 37156 w 5944650"/>
              <a:gd name="connsiteY5" fmla="*/ 1042534 h 1042534"/>
              <a:gd name="connsiteX6" fmla="*/ 0 w 5944650"/>
              <a:gd name="connsiteY6" fmla="*/ 1005378 h 1042534"/>
              <a:gd name="connsiteX7" fmla="*/ 0 w 5944650"/>
              <a:gd name="connsiteY7" fmla="*/ 793064 h 1042534"/>
              <a:gd name="connsiteX8" fmla="*/ 50668 w 5944650"/>
              <a:gd name="connsiteY8" fmla="*/ 760011 h 1042534"/>
              <a:gd name="connsiteX9" fmla="*/ 50668 w 5944650"/>
              <a:gd name="connsiteY9" fmla="*/ 282524 h 1042534"/>
              <a:gd name="connsiteX10" fmla="*/ 0 w 5944650"/>
              <a:gd name="connsiteY10" fmla="*/ 249471 h 1042534"/>
              <a:gd name="connsiteX11" fmla="*/ 0 w 5944650"/>
              <a:gd name="connsiteY11" fmla="*/ 37156 h 1042534"/>
              <a:gd name="connsiteX12" fmla="*/ 37156 w 5944650"/>
              <a:gd name="connsiteY12" fmla="*/ 0 h 1042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44650" h="1042534">
                <a:moveTo>
                  <a:pt x="37156" y="0"/>
                </a:moveTo>
                <a:lnTo>
                  <a:pt x="5907494" y="0"/>
                </a:lnTo>
                <a:cubicBezTo>
                  <a:pt x="5928015" y="0"/>
                  <a:pt x="5944650" y="16635"/>
                  <a:pt x="5944650" y="37156"/>
                </a:cubicBezTo>
                <a:lnTo>
                  <a:pt x="5944650" y="1005378"/>
                </a:lnTo>
                <a:cubicBezTo>
                  <a:pt x="5944650" y="1025899"/>
                  <a:pt x="5928015" y="1042534"/>
                  <a:pt x="5907494" y="1042534"/>
                </a:cubicBezTo>
                <a:lnTo>
                  <a:pt x="37156" y="1042534"/>
                </a:lnTo>
                <a:cubicBezTo>
                  <a:pt x="16635" y="1042534"/>
                  <a:pt x="0" y="1025899"/>
                  <a:pt x="0" y="1005378"/>
                </a:cubicBezTo>
                <a:lnTo>
                  <a:pt x="0" y="793064"/>
                </a:lnTo>
                <a:lnTo>
                  <a:pt x="50668" y="760011"/>
                </a:lnTo>
                <a:lnTo>
                  <a:pt x="50668" y="282524"/>
                </a:lnTo>
                <a:lnTo>
                  <a:pt x="0" y="249471"/>
                </a:lnTo>
                <a:lnTo>
                  <a:pt x="0" y="37156"/>
                </a:lnTo>
                <a:cubicBezTo>
                  <a:pt x="0" y="16635"/>
                  <a:pt x="16635" y="0"/>
                  <a:pt x="37156" y="0"/>
                </a:cubicBezTo>
                <a:close/>
              </a:path>
            </a:pathLst>
          </a:custGeom>
          <a:solidFill>
            <a:schemeClr val="bg1"/>
          </a:solidFill>
          <a:ln w="9525">
            <a:noFill/>
          </a:ln>
          <a:effectLst>
            <a:outerShdw blurRad="63500" algn="ctr" rotWithShape="0">
              <a:srgbClr val="018C42">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cs typeface="+mn-ea"/>
              <a:sym typeface="+mn-lt"/>
            </a:endParaRPr>
          </a:p>
        </p:txBody>
      </p:sp>
      <p:sp>
        <p:nvSpPr>
          <p:cNvPr id="33" name="文本框 32"/>
          <p:cNvSpPr txBox="1"/>
          <p:nvPr/>
        </p:nvSpPr>
        <p:spPr>
          <a:xfrm>
            <a:off x="2084184" y="2728055"/>
            <a:ext cx="9391536" cy="700898"/>
          </a:xfrm>
          <a:prstGeom prst="rect">
            <a:avLst/>
          </a:prstGeom>
          <a:noFill/>
        </p:spPr>
        <p:txBody>
          <a:bodyPr wrap="square">
            <a:spAutoFit/>
          </a:bodyPr>
          <a:lstStyle/>
          <a:p>
            <a:pPr>
              <a:lnSpc>
                <a:spcPct val="130000"/>
              </a:lnSpc>
            </a:pPr>
            <a:r>
              <a:rPr lang="zh-CN" altLang="en-US" sz="1600" b="1" dirty="0">
                <a:cs typeface="+mn-ea"/>
                <a:sym typeface="+mn-lt"/>
              </a:rPr>
              <a:t>进展中的前庭神经炎</a:t>
            </a:r>
            <a:r>
              <a:rPr lang="zh-CN" altLang="en-US" sz="1600" dirty="0">
                <a:cs typeface="+mn-ea"/>
                <a:sym typeface="+mn-lt"/>
              </a:rPr>
              <a:t>：强调单次病程，急性或亚急性中至重度的</a:t>
            </a:r>
            <a:r>
              <a:rPr lang="zh-CN" altLang="en-US" sz="1600" b="1" dirty="0">
                <a:cs typeface="+mn-ea"/>
                <a:sym typeface="+mn-lt"/>
              </a:rPr>
              <a:t>眩晕症状持续超过</a:t>
            </a:r>
            <a:r>
              <a:rPr lang="en-US" altLang="zh-CN" sz="1600" b="1" dirty="0">
                <a:cs typeface="+mn-ea"/>
                <a:sym typeface="+mn-lt"/>
              </a:rPr>
              <a:t>3</a:t>
            </a:r>
            <a:r>
              <a:rPr lang="zh-CN" altLang="en-US" sz="1600" b="1" dirty="0">
                <a:cs typeface="+mn-ea"/>
                <a:sym typeface="+mn-lt"/>
              </a:rPr>
              <a:t>小时但未达到</a:t>
            </a:r>
            <a:r>
              <a:rPr lang="en-US" altLang="zh-CN" sz="1600" b="1" dirty="0">
                <a:cs typeface="+mn-ea"/>
                <a:sym typeface="+mn-lt"/>
              </a:rPr>
              <a:t>24</a:t>
            </a:r>
            <a:r>
              <a:rPr lang="zh-CN" altLang="en-US" sz="1600" b="1" dirty="0">
                <a:cs typeface="+mn-ea"/>
                <a:sym typeface="+mn-lt"/>
              </a:rPr>
              <a:t>小时</a:t>
            </a:r>
            <a:r>
              <a:rPr lang="zh-CN" altLang="en-US" sz="1600" dirty="0">
                <a:cs typeface="+mn-ea"/>
                <a:sym typeface="+mn-lt"/>
              </a:rPr>
              <a:t>，存在单纯的单侧外周前庭功能受损的证据，这一分类有助于区分其他急性中枢性前庭综合征</a:t>
            </a:r>
            <a:endParaRPr lang="en-US" altLang="zh-CN" sz="1600" dirty="0">
              <a:cs typeface="+mn-ea"/>
              <a:sym typeface="+mn-lt"/>
            </a:endParaRPr>
          </a:p>
        </p:txBody>
      </p:sp>
      <p:cxnSp>
        <p:nvCxnSpPr>
          <p:cNvPr id="34" name="直接连接符 33"/>
          <p:cNvCxnSpPr/>
          <p:nvPr/>
        </p:nvCxnSpPr>
        <p:spPr>
          <a:xfrm>
            <a:off x="2003174" y="2732789"/>
            <a:ext cx="0" cy="693570"/>
          </a:xfrm>
          <a:prstGeom prst="line">
            <a:avLst/>
          </a:prstGeom>
          <a:ln>
            <a:solidFill>
              <a:srgbClr val="018C42">
                <a:alpha val="50000"/>
              </a:srgb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1" name="任意多边形: 形状 20"/>
          <p:cNvSpPr/>
          <p:nvPr/>
        </p:nvSpPr>
        <p:spPr>
          <a:xfrm>
            <a:off x="695325" y="3862574"/>
            <a:ext cx="10801350" cy="953880"/>
          </a:xfrm>
          <a:custGeom>
            <a:avLst/>
            <a:gdLst>
              <a:gd name="connsiteX0" fmla="*/ 37156 w 5944650"/>
              <a:gd name="connsiteY0" fmla="*/ 0 h 1042534"/>
              <a:gd name="connsiteX1" fmla="*/ 5907494 w 5944650"/>
              <a:gd name="connsiteY1" fmla="*/ 0 h 1042534"/>
              <a:gd name="connsiteX2" fmla="*/ 5944650 w 5944650"/>
              <a:gd name="connsiteY2" fmla="*/ 37156 h 1042534"/>
              <a:gd name="connsiteX3" fmla="*/ 5944650 w 5944650"/>
              <a:gd name="connsiteY3" fmla="*/ 1005378 h 1042534"/>
              <a:gd name="connsiteX4" fmla="*/ 5907494 w 5944650"/>
              <a:gd name="connsiteY4" fmla="*/ 1042534 h 1042534"/>
              <a:gd name="connsiteX5" fmla="*/ 37156 w 5944650"/>
              <a:gd name="connsiteY5" fmla="*/ 1042534 h 1042534"/>
              <a:gd name="connsiteX6" fmla="*/ 0 w 5944650"/>
              <a:gd name="connsiteY6" fmla="*/ 1005378 h 1042534"/>
              <a:gd name="connsiteX7" fmla="*/ 0 w 5944650"/>
              <a:gd name="connsiteY7" fmla="*/ 793064 h 1042534"/>
              <a:gd name="connsiteX8" fmla="*/ 50668 w 5944650"/>
              <a:gd name="connsiteY8" fmla="*/ 760011 h 1042534"/>
              <a:gd name="connsiteX9" fmla="*/ 50668 w 5944650"/>
              <a:gd name="connsiteY9" fmla="*/ 282524 h 1042534"/>
              <a:gd name="connsiteX10" fmla="*/ 0 w 5944650"/>
              <a:gd name="connsiteY10" fmla="*/ 249471 h 1042534"/>
              <a:gd name="connsiteX11" fmla="*/ 0 w 5944650"/>
              <a:gd name="connsiteY11" fmla="*/ 37156 h 1042534"/>
              <a:gd name="connsiteX12" fmla="*/ 37156 w 5944650"/>
              <a:gd name="connsiteY12" fmla="*/ 0 h 1042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44650" h="1042534">
                <a:moveTo>
                  <a:pt x="37156" y="0"/>
                </a:moveTo>
                <a:lnTo>
                  <a:pt x="5907494" y="0"/>
                </a:lnTo>
                <a:cubicBezTo>
                  <a:pt x="5928015" y="0"/>
                  <a:pt x="5944650" y="16635"/>
                  <a:pt x="5944650" y="37156"/>
                </a:cubicBezTo>
                <a:lnTo>
                  <a:pt x="5944650" y="1005378"/>
                </a:lnTo>
                <a:cubicBezTo>
                  <a:pt x="5944650" y="1025899"/>
                  <a:pt x="5928015" y="1042534"/>
                  <a:pt x="5907494" y="1042534"/>
                </a:cubicBezTo>
                <a:lnTo>
                  <a:pt x="37156" y="1042534"/>
                </a:lnTo>
                <a:cubicBezTo>
                  <a:pt x="16635" y="1042534"/>
                  <a:pt x="0" y="1025899"/>
                  <a:pt x="0" y="1005378"/>
                </a:cubicBezTo>
                <a:lnTo>
                  <a:pt x="0" y="793064"/>
                </a:lnTo>
                <a:lnTo>
                  <a:pt x="50668" y="760011"/>
                </a:lnTo>
                <a:lnTo>
                  <a:pt x="50668" y="282524"/>
                </a:lnTo>
                <a:lnTo>
                  <a:pt x="0" y="249471"/>
                </a:lnTo>
                <a:lnTo>
                  <a:pt x="0" y="37156"/>
                </a:lnTo>
                <a:cubicBezTo>
                  <a:pt x="0" y="16635"/>
                  <a:pt x="16635" y="0"/>
                  <a:pt x="37156" y="0"/>
                </a:cubicBezTo>
                <a:close/>
              </a:path>
            </a:pathLst>
          </a:custGeom>
          <a:solidFill>
            <a:schemeClr val="bg1"/>
          </a:solidFill>
          <a:ln w="9525">
            <a:noFill/>
          </a:ln>
          <a:effectLst>
            <a:outerShdw blurRad="63500" algn="ctr" rotWithShape="0">
              <a:srgbClr val="018C42">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cs typeface="+mn-ea"/>
              <a:sym typeface="+mn-lt"/>
            </a:endParaRPr>
          </a:p>
        </p:txBody>
      </p:sp>
      <p:sp>
        <p:nvSpPr>
          <p:cNvPr id="22" name="文本框 21"/>
          <p:cNvSpPr txBox="1"/>
          <p:nvPr/>
        </p:nvSpPr>
        <p:spPr>
          <a:xfrm>
            <a:off x="2084184" y="4023379"/>
            <a:ext cx="9345816" cy="700898"/>
          </a:xfrm>
          <a:prstGeom prst="rect">
            <a:avLst/>
          </a:prstGeom>
          <a:noFill/>
        </p:spPr>
        <p:txBody>
          <a:bodyPr wrap="square">
            <a:spAutoFit/>
          </a:bodyPr>
          <a:lstStyle/>
          <a:p>
            <a:pPr>
              <a:lnSpc>
                <a:spcPct val="130000"/>
              </a:lnSpc>
            </a:pPr>
            <a:r>
              <a:rPr lang="zh-CN" altLang="en-US" sz="1600" b="1" dirty="0">
                <a:cs typeface="+mn-ea"/>
                <a:sym typeface="+mn-lt"/>
              </a:rPr>
              <a:t>很可能的前庭神经炎</a:t>
            </a:r>
            <a:r>
              <a:rPr lang="zh-CN" altLang="en-US" sz="1600" dirty="0">
                <a:cs typeface="+mn-ea"/>
                <a:sym typeface="+mn-lt"/>
              </a:rPr>
              <a:t>：强调单次病程，急性或亚急性中至重度的</a:t>
            </a:r>
            <a:r>
              <a:rPr lang="zh-CN" altLang="en-US" sz="1600" b="1" dirty="0">
                <a:cs typeface="+mn-ea"/>
                <a:sym typeface="+mn-lt"/>
              </a:rPr>
              <a:t>眩晕症状持续至少</a:t>
            </a:r>
            <a:r>
              <a:rPr lang="en-US" altLang="zh-CN" sz="1600" b="1" dirty="0">
                <a:cs typeface="+mn-ea"/>
                <a:sym typeface="+mn-lt"/>
              </a:rPr>
              <a:t>24</a:t>
            </a:r>
            <a:r>
              <a:rPr lang="zh-CN" altLang="en-US" sz="1600" b="1" dirty="0">
                <a:cs typeface="+mn-ea"/>
                <a:sym typeface="+mn-lt"/>
              </a:rPr>
              <a:t>小时，但缺少与自发眼震快相相反侧的明确前庭</a:t>
            </a:r>
            <a:r>
              <a:rPr lang="en-US" altLang="zh-CN" sz="1600" b="1" dirty="0">
                <a:cs typeface="+mn-ea"/>
                <a:sym typeface="+mn-lt"/>
              </a:rPr>
              <a:t>-</a:t>
            </a:r>
            <a:r>
              <a:rPr lang="zh-CN" altLang="en-US" sz="1600" b="1" dirty="0">
                <a:cs typeface="+mn-ea"/>
                <a:sym typeface="+mn-lt"/>
              </a:rPr>
              <a:t>眼反射（</a:t>
            </a:r>
            <a:r>
              <a:rPr lang="en-US" altLang="zh-CN" sz="1600" b="1" dirty="0">
                <a:cs typeface="+mn-ea"/>
                <a:sym typeface="+mn-lt"/>
              </a:rPr>
              <a:t>VOR</a:t>
            </a:r>
            <a:r>
              <a:rPr lang="zh-CN" altLang="en-US" sz="1600" b="1" dirty="0">
                <a:cs typeface="+mn-ea"/>
                <a:sym typeface="+mn-lt"/>
              </a:rPr>
              <a:t>）功能减弱的证据</a:t>
            </a:r>
            <a:r>
              <a:rPr lang="zh-CN" altLang="en-US" sz="1600" dirty="0">
                <a:cs typeface="+mn-ea"/>
                <a:sym typeface="+mn-lt"/>
              </a:rPr>
              <a:t>，无法确定是单侧外周前庭受损</a:t>
            </a:r>
            <a:endParaRPr lang="en-US" altLang="zh-CN" sz="1600" dirty="0">
              <a:cs typeface="+mn-ea"/>
              <a:sym typeface="+mn-lt"/>
            </a:endParaRPr>
          </a:p>
        </p:txBody>
      </p:sp>
      <p:cxnSp>
        <p:nvCxnSpPr>
          <p:cNvPr id="23" name="直接连接符 22"/>
          <p:cNvCxnSpPr/>
          <p:nvPr/>
        </p:nvCxnSpPr>
        <p:spPr>
          <a:xfrm>
            <a:off x="2003174" y="3992729"/>
            <a:ext cx="0" cy="693570"/>
          </a:xfrm>
          <a:prstGeom prst="line">
            <a:avLst/>
          </a:prstGeom>
          <a:ln>
            <a:solidFill>
              <a:srgbClr val="018C42">
                <a:alpha val="50000"/>
              </a:srgb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10" name="任意多边形: 形状 9"/>
          <p:cNvSpPr/>
          <p:nvPr/>
        </p:nvSpPr>
        <p:spPr>
          <a:xfrm>
            <a:off x="695325" y="5122514"/>
            <a:ext cx="10801350" cy="953880"/>
          </a:xfrm>
          <a:custGeom>
            <a:avLst/>
            <a:gdLst>
              <a:gd name="connsiteX0" fmla="*/ 37156 w 5944650"/>
              <a:gd name="connsiteY0" fmla="*/ 0 h 1042534"/>
              <a:gd name="connsiteX1" fmla="*/ 5907494 w 5944650"/>
              <a:gd name="connsiteY1" fmla="*/ 0 h 1042534"/>
              <a:gd name="connsiteX2" fmla="*/ 5944650 w 5944650"/>
              <a:gd name="connsiteY2" fmla="*/ 37156 h 1042534"/>
              <a:gd name="connsiteX3" fmla="*/ 5944650 w 5944650"/>
              <a:gd name="connsiteY3" fmla="*/ 1005378 h 1042534"/>
              <a:gd name="connsiteX4" fmla="*/ 5907494 w 5944650"/>
              <a:gd name="connsiteY4" fmla="*/ 1042534 h 1042534"/>
              <a:gd name="connsiteX5" fmla="*/ 37156 w 5944650"/>
              <a:gd name="connsiteY5" fmla="*/ 1042534 h 1042534"/>
              <a:gd name="connsiteX6" fmla="*/ 0 w 5944650"/>
              <a:gd name="connsiteY6" fmla="*/ 1005378 h 1042534"/>
              <a:gd name="connsiteX7" fmla="*/ 0 w 5944650"/>
              <a:gd name="connsiteY7" fmla="*/ 793064 h 1042534"/>
              <a:gd name="connsiteX8" fmla="*/ 50668 w 5944650"/>
              <a:gd name="connsiteY8" fmla="*/ 760011 h 1042534"/>
              <a:gd name="connsiteX9" fmla="*/ 50668 w 5944650"/>
              <a:gd name="connsiteY9" fmla="*/ 282524 h 1042534"/>
              <a:gd name="connsiteX10" fmla="*/ 0 w 5944650"/>
              <a:gd name="connsiteY10" fmla="*/ 249471 h 1042534"/>
              <a:gd name="connsiteX11" fmla="*/ 0 w 5944650"/>
              <a:gd name="connsiteY11" fmla="*/ 37156 h 1042534"/>
              <a:gd name="connsiteX12" fmla="*/ 37156 w 5944650"/>
              <a:gd name="connsiteY12" fmla="*/ 0 h 1042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44650" h="1042534">
                <a:moveTo>
                  <a:pt x="37156" y="0"/>
                </a:moveTo>
                <a:lnTo>
                  <a:pt x="5907494" y="0"/>
                </a:lnTo>
                <a:cubicBezTo>
                  <a:pt x="5928015" y="0"/>
                  <a:pt x="5944650" y="16635"/>
                  <a:pt x="5944650" y="37156"/>
                </a:cubicBezTo>
                <a:lnTo>
                  <a:pt x="5944650" y="1005378"/>
                </a:lnTo>
                <a:cubicBezTo>
                  <a:pt x="5944650" y="1025899"/>
                  <a:pt x="5928015" y="1042534"/>
                  <a:pt x="5907494" y="1042534"/>
                </a:cubicBezTo>
                <a:lnTo>
                  <a:pt x="37156" y="1042534"/>
                </a:lnTo>
                <a:cubicBezTo>
                  <a:pt x="16635" y="1042534"/>
                  <a:pt x="0" y="1025899"/>
                  <a:pt x="0" y="1005378"/>
                </a:cubicBezTo>
                <a:lnTo>
                  <a:pt x="0" y="793064"/>
                </a:lnTo>
                <a:lnTo>
                  <a:pt x="50668" y="760011"/>
                </a:lnTo>
                <a:lnTo>
                  <a:pt x="50668" y="282524"/>
                </a:lnTo>
                <a:lnTo>
                  <a:pt x="0" y="249471"/>
                </a:lnTo>
                <a:lnTo>
                  <a:pt x="0" y="37156"/>
                </a:lnTo>
                <a:cubicBezTo>
                  <a:pt x="0" y="16635"/>
                  <a:pt x="16635" y="0"/>
                  <a:pt x="37156" y="0"/>
                </a:cubicBezTo>
                <a:close/>
              </a:path>
            </a:pathLst>
          </a:custGeom>
          <a:solidFill>
            <a:schemeClr val="bg1"/>
          </a:solidFill>
          <a:ln w="9525">
            <a:noFill/>
          </a:ln>
          <a:effectLst>
            <a:outerShdw blurRad="63500" algn="ctr" rotWithShape="0">
              <a:srgbClr val="018C42">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cs typeface="+mn-ea"/>
              <a:sym typeface="+mn-lt"/>
            </a:endParaRPr>
          </a:p>
        </p:txBody>
      </p:sp>
      <p:sp>
        <p:nvSpPr>
          <p:cNvPr id="11" name="文本框 10"/>
          <p:cNvSpPr txBox="1"/>
          <p:nvPr/>
        </p:nvSpPr>
        <p:spPr>
          <a:xfrm>
            <a:off x="2084184" y="5249005"/>
            <a:ext cx="8887145" cy="700898"/>
          </a:xfrm>
          <a:prstGeom prst="rect">
            <a:avLst/>
          </a:prstGeom>
          <a:noFill/>
        </p:spPr>
        <p:txBody>
          <a:bodyPr wrap="square">
            <a:spAutoFit/>
          </a:bodyPr>
          <a:lstStyle/>
          <a:p>
            <a:pPr>
              <a:lnSpc>
                <a:spcPct val="130000"/>
              </a:lnSpc>
            </a:pPr>
            <a:r>
              <a:rPr lang="zh-CN" altLang="en-US" sz="1600" b="1" dirty="0">
                <a:cs typeface="+mn-ea"/>
                <a:sym typeface="+mn-lt"/>
              </a:rPr>
              <a:t>既往前庭神经炎</a:t>
            </a:r>
            <a:r>
              <a:rPr lang="zh-CN" altLang="en-US" sz="1600" dirty="0">
                <a:cs typeface="+mn-ea"/>
                <a:sym typeface="+mn-lt"/>
              </a:rPr>
              <a:t>：也强调单次病程，适用于急性期后就诊患者的诊断。</a:t>
            </a:r>
            <a:r>
              <a:rPr lang="zh-CN" altLang="en-US" sz="1600" b="1" dirty="0">
                <a:cs typeface="+mn-ea"/>
                <a:sym typeface="+mn-lt"/>
              </a:rPr>
              <a:t>曾经急性或亚急性中至重度的眩晕症状持续至少</a:t>
            </a:r>
            <a:r>
              <a:rPr lang="en-US" altLang="zh-CN" sz="1600" b="1" dirty="0">
                <a:cs typeface="+mn-ea"/>
                <a:sym typeface="+mn-lt"/>
              </a:rPr>
              <a:t>24</a:t>
            </a:r>
            <a:r>
              <a:rPr lang="zh-CN" altLang="en-US" sz="1600" b="1" dirty="0">
                <a:cs typeface="+mn-ea"/>
                <a:sym typeface="+mn-lt"/>
              </a:rPr>
              <a:t>小时，目前无眼震，存在单纯的单侧外周前庭功能受损的证据</a:t>
            </a:r>
          </a:p>
        </p:txBody>
      </p:sp>
      <p:cxnSp>
        <p:nvCxnSpPr>
          <p:cNvPr id="12" name="直接连接符 11"/>
          <p:cNvCxnSpPr/>
          <p:nvPr/>
        </p:nvCxnSpPr>
        <p:spPr>
          <a:xfrm>
            <a:off x="2003174" y="5252669"/>
            <a:ext cx="0" cy="693570"/>
          </a:xfrm>
          <a:prstGeom prst="line">
            <a:avLst/>
          </a:prstGeom>
          <a:ln>
            <a:solidFill>
              <a:srgbClr val="018C42">
                <a:alpha val="50000"/>
              </a:srgb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17" name="椭圆 26"/>
          <p:cNvSpPr/>
          <p:nvPr/>
        </p:nvSpPr>
        <p:spPr>
          <a:xfrm rot="19741494">
            <a:off x="949467" y="5218709"/>
            <a:ext cx="761490" cy="761489"/>
          </a:xfrm>
          <a:prstGeom prst="ellipse">
            <a:avLst/>
          </a:prstGeom>
          <a:gradFill flip="none" rotWithShape="1">
            <a:gsLst>
              <a:gs pos="53000">
                <a:srgbClr val="830051">
                  <a:alpha val="0"/>
                </a:srgbClr>
              </a:gs>
              <a:gs pos="100000">
                <a:srgbClr val="3E669C">
                  <a:alpha val="10000"/>
                </a:srgbClr>
              </a:gs>
            </a:gsLst>
            <a:path path="circle">
              <a:fillToRect l="50000" t="50000" r="50000" b="50000"/>
            </a:path>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nvGrpSpPr>
          <p:cNvPr id="60" name="组合 59"/>
          <p:cNvGrpSpPr/>
          <p:nvPr/>
        </p:nvGrpSpPr>
        <p:grpSpPr>
          <a:xfrm>
            <a:off x="947738" y="5216980"/>
            <a:ext cx="764948" cy="764948"/>
            <a:chOff x="947738" y="5216980"/>
            <a:chExt cx="764948" cy="764948"/>
          </a:xfrm>
        </p:grpSpPr>
        <p:grpSp>
          <p:nvGrpSpPr>
            <p:cNvPr id="18" name="组合 27"/>
            <p:cNvGrpSpPr/>
            <p:nvPr/>
          </p:nvGrpSpPr>
          <p:grpSpPr>
            <a:xfrm>
              <a:off x="947738" y="5216980"/>
              <a:ext cx="764948" cy="764948"/>
              <a:chOff x="1133019" y="2416926"/>
              <a:chExt cx="1613394" cy="1613396"/>
            </a:xfrm>
          </p:grpSpPr>
          <p:sp>
            <p:nvSpPr>
              <p:cNvPr id="19" name="弧形 28"/>
              <p:cNvSpPr/>
              <p:nvPr/>
            </p:nvSpPr>
            <p:spPr>
              <a:xfrm rot="18364987">
                <a:off x="1133018" y="2416927"/>
                <a:ext cx="1613396" cy="1613394"/>
              </a:xfrm>
              <a:prstGeom prst="arc">
                <a:avLst/>
              </a:prstGeom>
              <a:noFill/>
              <a:ln w="12700" cap="flat" cmpd="sng" algn="ctr">
                <a:gradFill flip="none" rotWithShape="1">
                  <a:gsLst>
                    <a:gs pos="0">
                      <a:srgbClr val="018C42"/>
                    </a:gs>
                    <a:gs pos="100000">
                      <a:schemeClr val="accent6">
                        <a:lumMod val="20000"/>
                        <a:lumOff val="80000"/>
                      </a:schemeClr>
                    </a:gs>
                  </a:gsLst>
                  <a:lin ang="16200000" scaled="1"/>
                </a:gradFill>
                <a:prstDash val="solid"/>
                <a:miter lim="800000"/>
              </a:ln>
              <a:effectLst/>
            </p:spPr>
            <p:txBody>
              <a:bodyPr rtlCol="0" anchor="ctr"/>
              <a:lstStyle/>
              <a:p>
                <a:pPr algn="ctr"/>
                <a:endParaRPr lang="zh-CN" altLang="en-US" sz="2000" kern="0">
                  <a:solidFill>
                    <a:prstClr val="white"/>
                  </a:solidFill>
                  <a:cs typeface="+mn-ea"/>
                  <a:sym typeface="+mn-lt"/>
                </a:endParaRPr>
              </a:p>
            </p:txBody>
          </p:sp>
          <p:sp>
            <p:nvSpPr>
              <p:cNvPr id="20" name="弧形 29"/>
              <p:cNvSpPr/>
              <p:nvPr/>
            </p:nvSpPr>
            <p:spPr>
              <a:xfrm rot="7564987">
                <a:off x="1133018" y="2416927"/>
                <a:ext cx="1613396" cy="1613394"/>
              </a:xfrm>
              <a:prstGeom prst="arc">
                <a:avLst/>
              </a:prstGeom>
              <a:noFill/>
              <a:ln w="12700" cap="flat" cmpd="sng" algn="ctr">
                <a:gradFill flip="none" rotWithShape="1">
                  <a:gsLst>
                    <a:gs pos="0">
                      <a:srgbClr val="018C42"/>
                    </a:gs>
                    <a:gs pos="100000">
                      <a:schemeClr val="accent6">
                        <a:lumMod val="20000"/>
                        <a:lumOff val="80000"/>
                      </a:schemeClr>
                    </a:gs>
                  </a:gsLst>
                  <a:lin ang="16200000" scaled="1"/>
                </a:gradFill>
                <a:prstDash val="solid"/>
                <a:miter lim="800000"/>
              </a:ln>
              <a:effectLst/>
            </p:spPr>
            <p:txBody>
              <a:bodyPr rtlCol="0" anchor="ctr"/>
              <a:lstStyle/>
              <a:p>
                <a:pPr algn="ctr"/>
                <a:endParaRPr lang="zh-CN" altLang="en-US" sz="2000" kern="0">
                  <a:solidFill>
                    <a:prstClr val="white"/>
                  </a:solidFill>
                  <a:cs typeface="+mn-ea"/>
                  <a:sym typeface="+mn-lt"/>
                </a:endParaRPr>
              </a:p>
            </p:txBody>
          </p:sp>
        </p:grpSp>
        <p:sp>
          <p:nvSpPr>
            <p:cNvPr id="15" name="椭圆 25"/>
            <p:cNvSpPr/>
            <p:nvPr/>
          </p:nvSpPr>
          <p:spPr>
            <a:xfrm>
              <a:off x="1070996" y="5340237"/>
              <a:ext cx="518433" cy="518434"/>
            </a:xfrm>
            <a:prstGeom prst="ellipse">
              <a:avLst/>
            </a:prstGeom>
            <a:gradFill>
              <a:gsLst>
                <a:gs pos="16000">
                  <a:schemeClr val="accent6">
                    <a:lumMod val="20000"/>
                    <a:lumOff val="80000"/>
                  </a:schemeClr>
                </a:gs>
                <a:gs pos="77000">
                  <a:srgbClr val="018C42"/>
                </a:gs>
              </a:gsLst>
              <a:path path="circle">
                <a:fillToRect r="100000" b="100000"/>
              </a:path>
            </a:gradFill>
            <a:ln w="12700" cap="flat" cmpd="sng" algn="ctr">
              <a:noFill/>
              <a:prstDash val="solid"/>
              <a:miter lim="800000"/>
            </a:ln>
            <a:effectLst>
              <a:outerShdw blurRad="279400" dist="101600" dir="5400000" sx="88000" sy="88000" algn="t" rotWithShape="0">
                <a:srgbClr val="018C42">
                  <a:alpha val="34000"/>
                </a:srgbClr>
              </a:outerShdw>
            </a:effectLst>
          </p:spPr>
          <p:txBody>
            <a:bodyPr rtlCol="0" anchor="ctr"/>
            <a:lstStyle/>
            <a:p>
              <a:pPr algn="ctr"/>
              <a:endParaRPr lang="zh-CN" altLang="en-US" sz="3200" kern="0" dirty="0">
                <a:solidFill>
                  <a:prstClr val="white"/>
                </a:solidFill>
                <a:cs typeface="+mn-ea"/>
                <a:sym typeface="+mn-lt"/>
              </a:endParaRPr>
            </a:p>
          </p:txBody>
        </p:sp>
        <p:pic>
          <p:nvPicPr>
            <p:cNvPr id="16" name="图形 15"/>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215529" y="5489471"/>
              <a:ext cx="229366" cy="219966"/>
            </a:xfrm>
            <a:prstGeom prst="rect">
              <a:avLst/>
            </a:prstGeom>
          </p:spPr>
        </p:pic>
      </p:grpSp>
      <p:grpSp>
        <p:nvGrpSpPr>
          <p:cNvPr id="57" name="组合 56"/>
          <p:cNvGrpSpPr/>
          <p:nvPr/>
        </p:nvGrpSpPr>
        <p:grpSpPr>
          <a:xfrm>
            <a:off x="947738" y="1437160"/>
            <a:ext cx="764948" cy="764948"/>
            <a:chOff x="947738" y="1437160"/>
            <a:chExt cx="764948" cy="764948"/>
          </a:xfrm>
        </p:grpSpPr>
        <p:grpSp>
          <p:nvGrpSpPr>
            <p:cNvPr id="51" name="组合 27"/>
            <p:cNvGrpSpPr/>
            <p:nvPr/>
          </p:nvGrpSpPr>
          <p:grpSpPr>
            <a:xfrm>
              <a:off x="947738" y="1437160"/>
              <a:ext cx="764948" cy="764948"/>
              <a:chOff x="1133019" y="2416926"/>
              <a:chExt cx="1613394" cy="1613396"/>
            </a:xfrm>
          </p:grpSpPr>
          <p:sp>
            <p:nvSpPr>
              <p:cNvPr id="52" name="弧形 28"/>
              <p:cNvSpPr/>
              <p:nvPr/>
            </p:nvSpPr>
            <p:spPr>
              <a:xfrm rot="18364987">
                <a:off x="1133018" y="2416927"/>
                <a:ext cx="1613396" cy="1613394"/>
              </a:xfrm>
              <a:prstGeom prst="arc">
                <a:avLst/>
              </a:prstGeom>
              <a:noFill/>
              <a:ln w="12700" cap="flat" cmpd="sng" algn="ctr">
                <a:gradFill flip="none" rotWithShape="1">
                  <a:gsLst>
                    <a:gs pos="0">
                      <a:srgbClr val="018C42"/>
                    </a:gs>
                    <a:gs pos="100000">
                      <a:schemeClr val="accent6">
                        <a:lumMod val="20000"/>
                        <a:lumOff val="80000"/>
                      </a:schemeClr>
                    </a:gs>
                  </a:gsLst>
                  <a:lin ang="16200000" scaled="1"/>
                </a:gradFill>
                <a:prstDash val="solid"/>
                <a:miter lim="800000"/>
              </a:ln>
              <a:effectLst/>
            </p:spPr>
            <p:txBody>
              <a:bodyPr rtlCol="0" anchor="ctr"/>
              <a:lstStyle/>
              <a:p>
                <a:pPr algn="ctr"/>
                <a:endParaRPr lang="zh-CN" altLang="en-US" sz="2000" kern="0">
                  <a:solidFill>
                    <a:prstClr val="white"/>
                  </a:solidFill>
                  <a:cs typeface="+mn-ea"/>
                  <a:sym typeface="+mn-lt"/>
                </a:endParaRPr>
              </a:p>
            </p:txBody>
          </p:sp>
          <p:sp>
            <p:nvSpPr>
              <p:cNvPr id="53" name="弧形 29"/>
              <p:cNvSpPr/>
              <p:nvPr/>
            </p:nvSpPr>
            <p:spPr>
              <a:xfrm rot="7564987">
                <a:off x="1133018" y="2416927"/>
                <a:ext cx="1613396" cy="1613394"/>
              </a:xfrm>
              <a:prstGeom prst="arc">
                <a:avLst/>
              </a:prstGeom>
              <a:noFill/>
              <a:ln w="12700" cap="flat" cmpd="sng" algn="ctr">
                <a:gradFill flip="none" rotWithShape="1">
                  <a:gsLst>
                    <a:gs pos="0">
                      <a:srgbClr val="018C42"/>
                    </a:gs>
                    <a:gs pos="100000">
                      <a:schemeClr val="accent6">
                        <a:lumMod val="20000"/>
                        <a:lumOff val="80000"/>
                      </a:schemeClr>
                    </a:gs>
                  </a:gsLst>
                  <a:lin ang="16200000" scaled="1"/>
                </a:gradFill>
                <a:prstDash val="solid"/>
                <a:miter lim="800000"/>
              </a:ln>
              <a:effectLst/>
            </p:spPr>
            <p:txBody>
              <a:bodyPr rtlCol="0" anchor="ctr"/>
              <a:lstStyle/>
              <a:p>
                <a:pPr algn="ctr"/>
                <a:endParaRPr lang="zh-CN" altLang="en-US" sz="2000" kern="0">
                  <a:solidFill>
                    <a:prstClr val="white"/>
                  </a:solidFill>
                  <a:cs typeface="+mn-ea"/>
                  <a:sym typeface="+mn-lt"/>
                </a:endParaRPr>
              </a:p>
            </p:txBody>
          </p:sp>
        </p:grpSp>
        <p:sp>
          <p:nvSpPr>
            <p:cNvPr id="48" name="椭圆 25"/>
            <p:cNvSpPr/>
            <p:nvPr/>
          </p:nvSpPr>
          <p:spPr>
            <a:xfrm>
              <a:off x="1070996" y="1560417"/>
              <a:ext cx="518433" cy="518434"/>
            </a:xfrm>
            <a:prstGeom prst="ellipse">
              <a:avLst/>
            </a:prstGeom>
            <a:gradFill>
              <a:gsLst>
                <a:gs pos="16000">
                  <a:schemeClr val="accent6">
                    <a:lumMod val="20000"/>
                    <a:lumOff val="80000"/>
                  </a:schemeClr>
                </a:gs>
                <a:gs pos="77000">
                  <a:srgbClr val="018C42"/>
                </a:gs>
              </a:gsLst>
              <a:path path="circle">
                <a:fillToRect r="100000" b="100000"/>
              </a:path>
            </a:gradFill>
            <a:ln w="12700" cap="flat" cmpd="sng" algn="ctr">
              <a:noFill/>
              <a:prstDash val="solid"/>
              <a:miter lim="800000"/>
            </a:ln>
            <a:effectLst>
              <a:outerShdw blurRad="279400" dist="101600" dir="5400000" sx="88000" sy="88000" algn="t" rotWithShape="0">
                <a:srgbClr val="018C42">
                  <a:alpha val="34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3200" b="0" i="0" u="none" strike="noStrike" kern="0" cap="none" spc="0" normalizeH="0" baseline="0" noProof="0" dirty="0">
                <a:ln>
                  <a:noFill/>
                </a:ln>
                <a:solidFill>
                  <a:prstClr val="white"/>
                </a:solidFill>
                <a:effectLst/>
                <a:uLnTx/>
                <a:uFillTx/>
                <a:cs typeface="+mn-ea"/>
                <a:sym typeface="+mn-lt"/>
              </a:endParaRPr>
            </a:p>
          </p:txBody>
        </p:sp>
        <p:sp>
          <p:nvSpPr>
            <p:cNvPr id="54" name="任意多边形: 形状 53"/>
            <p:cNvSpPr/>
            <p:nvPr/>
          </p:nvSpPr>
          <p:spPr>
            <a:xfrm>
              <a:off x="1219200" y="1677670"/>
              <a:ext cx="254000" cy="273050"/>
            </a:xfrm>
            <a:custGeom>
              <a:avLst/>
              <a:gdLst>
                <a:gd name="T0" fmla="*/ 8327 w 8903"/>
                <a:gd name="T1" fmla="*/ 5437 h 9984"/>
                <a:gd name="T2" fmla="*/ 7677 w 8903"/>
                <a:gd name="T3" fmla="*/ 4670 h 9984"/>
                <a:gd name="T4" fmla="*/ 7694 w 8903"/>
                <a:gd name="T5" fmla="*/ 3413 h 9984"/>
                <a:gd name="T6" fmla="*/ 7473 w 8903"/>
                <a:gd name="T7" fmla="*/ 2330 h 9984"/>
                <a:gd name="T8" fmla="*/ 6505 w 8903"/>
                <a:gd name="T9" fmla="*/ 1028 h 9984"/>
                <a:gd name="T10" fmla="*/ 3807 w 8903"/>
                <a:gd name="T11" fmla="*/ 0 h 9984"/>
                <a:gd name="T12" fmla="*/ 0 w 8903"/>
                <a:gd name="T13" fmla="*/ 3482 h 9984"/>
                <a:gd name="T14" fmla="*/ 24 w 8903"/>
                <a:gd name="T15" fmla="*/ 3862 h 9984"/>
                <a:gd name="T16" fmla="*/ 1050 w 8903"/>
                <a:gd name="T17" fmla="*/ 6807 h 9984"/>
                <a:gd name="T18" fmla="*/ 0 w 8903"/>
                <a:gd name="T19" fmla="*/ 9977 h 9984"/>
                <a:gd name="T20" fmla="*/ 4618 w 8903"/>
                <a:gd name="T21" fmla="*/ 9984 h 9984"/>
                <a:gd name="T22" fmla="*/ 5528 w 8903"/>
                <a:gd name="T23" fmla="*/ 8608 h 9984"/>
                <a:gd name="T24" fmla="*/ 6963 w 8903"/>
                <a:gd name="T25" fmla="*/ 8617 h 9984"/>
                <a:gd name="T26" fmla="*/ 7189 w 8903"/>
                <a:gd name="T27" fmla="*/ 8599 h 9984"/>
                <a:gd name="T28" fmla="*/ 7198 w 8903"/>
                <a:gd name="T29" fmla="*/ 8598 h 9984"/>
                <a:gd name="T30" fmla="*/ 7198 w 8903"/>
                <a:gd name="T31" fmla="*/ 8594 h 9984"/>
                <a:gd name="T32" fmla="*/ 7298 w 8903"/>
                <a:gd name="T33" fmla="*/ 7675 h 9984"/>
                <a:gd name="T34" fmla="*/ 7603 w 8903"/>
                <a:gd name="T35" fmla="*/ 7365 h 9984"/>
                <a:gd name="T36" fmla="*/ 7603 w 8903"/>
                <a:gd name="T37" fmla="*/ 7344 h 9984"/>
                <a:gd name="T38" fmla="*/ 7158 w 8903"/>
                <a:gd name="T39" fmla="*/ 7080 h 9984"/>
                <a:gd name="T40" fmla="*/ 7278 w 8903"/>
                <a:gd name="T41" fmla="*/ 7080 h 9984"/>
                <a:gd name="T42" fmla="*/ 7633 w 8903"/>
                <a:gd name="T43" fmla="*/ 6843 h 9984"/>
                <a:gd name="T44" fmla="*/ 7633 w 8903"/>
                <a:gd name="T45" fmla="*/ 6825 h 9984"/>
                <a:gd name="T46" fmla="*/ 7598 w 8903"/>
                <a:gd name="T47" fmla="*/ 6724 h 9984"/>
                <a:gd name="T48" fmla="*/ 7803 w 8903"/>
                <a:gd name="T49" fmla="*/ 5887 h 9984"/>
                <a:gd name="T50" fmla="*/ 8327 w 8903"/>
                <a:gd name="T51" fmla="*/ 5437 h 9984"/>
                <a:gd name="T52" fmla="*/ 8327 w 8903"/>
                <a:gd name="T53" fmla="*/ 5437 h 9984"/>
                <a:gd name="T54" fmla="*/ 4452 w 8903"/>
                <a:gd name="T55" fmla="*/ 2668 h 9984"/>
                <a:gd name="T56" fmla="*/ 3917 w 8903"/>
                <a:gd name="T57" fmla="*/ 2977 h 9984"/>
                <a:gd name="T58" fmla="*/ 4024 w 8903"/>
                <a:gd name="T59" fmla="*/ 3438 h 9984"/>
                <a:gd name="T60" fmla="*/ 3843 w 8903"/>
                <a:gd name="T61" fmla="*/ 4035 h 9984"/>
                <a:gd name="T62" fmla="*/ 4847 w 8903"/>
                <a:gd name="T63" fmla="*/ 4615 h 9984"/>
                <a:gd name="T64" fmla="*/ 5098 w 8903"/>
                <a:gd name="T65" fmla="*/ 4511 h 9984"/>
                <a:gd name="T66" fmla="*/ 5455 w 8903"/>
                <a:gd name="T67" fmla="*/ 4869 h 9984"/>
                <a:gd name="T68" fmla="*/ 5098 w 8903"/>
                <a:gd name="T69" fmla="*/ 5226 h 9984"/>
                <a:gd name="T70" fmla="*/ 4740 w 8903"/>
                <a:gd name="T71" fmla="*/ 4869 h 9984"/>
                <a:gd name="T72" fmla="*/ 4760 w 8903"/>
                <a:gd name="T73" fmla="*/ 4770 h 9984"/>
                <a:gd name="T74" fmla="*/ 3728 w 8903"/>
                <a:gd name="T75" fmla="*/ 4174 h 9984"/>
                <a:gd name="T76" fmla="*/ 2950 w 8903"/>
                <a:gd name="T77" fmla="*/ 4510 h 9984"/>
                <a:gd name="T78" fmla="*/ 1877 w 8903"/>
                <a:gd name="T79" fmla="*/ 3437 h 9984"/>
                <a:gd name="T80" fmla="*/ 2950 w 8903"/>
                <a:gd name="T81" fmla="*/ 2363 h 9984"/>
                <a:gd name="T82" fmla="*/ 3828 w 8903"/>
                <a:gd name="T83" fmla="*/ 2820 h 9984"/>
                <a:gd name="T84" fmla="*/ 4395 w 8903"/>
                <a:gd name="T85" fmla="*/ 2493 h 9984"/>
                <a:gd name="T86" fmla="*/ 4382 w 8903"/>
                <a:gd name="T87" fmla="*/ 2363 h 9984"/>
                <a:gd name="T88" fmla="*/ 5098 w 8903"/>
                <a:gd name="T89" fmla="*/ 1647 h 9984"/>
                <a:gd name="T90" fmla="*/ 5814 w 8903"/>
                <a:gd name="T91" fmla="*/ 2363 h 9984"/>
                <a:gd name="T92" fmla="*/ 5098 w 8903"/>
                <a:gd name="T93" fmla="*/ 3079 h 9984"/>
                <a:gd name="T94" fmla="*/ 4452 w 8903"/>
                <a:gd name="T95" fmla="*/ 2668 h 9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903" h="9984">
                  <a:moveTo>
                    <a:pt x="8327" y="5437"/>
                  </a:moveTo>
                  <a:cubicBezTo>
                    <a:pt x="8120" y="5205"/>
                    <a:pt x="7800" y="4960"/>
                    <a:pt x="7677" y="4670"/>
                  </a:cubicBezTo>
                  <a:cubicBezTo>
                    <a:pt x="7499" y="4255"/>
                    <a:pt x="7700" y="3839"/>
                    <a:pt x="7694" y="3413"/>
                  </a:cubicBezTo>
                  <a:cubicBezTo>
                    <a:pt x="7689" y="3072"/>
                    <a:pt x="7589" y="2647"/>
                    <a:pt x="7473" y="2330"/>
                  </a:cubicBezTo>
                  <a:cubicBezTo>
                    <a:pt x="7276" y="1797"/>
                    <a:pt x="6930" y="1363"/>
                    <a:pt x="6505" y="1028"/>
                  </a:cubicBezTo>
                  <a:cubicBezTo>
                    <a:pt x="5816" y="393"/>
                    <a:pt x="4861" y="0"/>
                    <a:pt x="3807" y="0"/>
                  </a:cubicBezTo>
                  <a:cubicBezTo>
                    <a:pt x="1704" y="0"/>
                    <a:pt x="0" y="1559"/>
                    <a:pt x="0" y="3482"/>
                  </a:cubicBezTo>
                  <a:cubicBezTo>
                    <a:pt x="0" y="3610"/>
                    <a:pt x="9" y="3737"/>
                    <a:pt x="24" y="3862"/>
                  </a:cubicBezTo>
                  <a:cubicBezTo>
                    <a:pt x="38" y="4695"/>
                    <a:pt x="299" y="5692"/>
                    <a:pt x="1050" y="6807"/>
                  </a:cubicBezTo>
                  <a:cubicBezTo>
                    <a:pt x="1050" y="6807"/>
                    <a:pt x="2099" y="8897"/>
                    <a:pt x="0" y="9977"/>
                  </a:cubicBezTo>
                  <a:lnTo>
                    <a:pt x="4618" y="9984"/>
                  </a:lnTo>
                  <a:cubicBezTo>
                    <a:pt x="4618" y="9984"/>
                    <a:pt x="4968" y="8608"/>
                    <a:pt x="5528" y="8608"/>
                  </a:cubicBezTo>
                  <a:cubicBezTo>
                    <a:pt x="6001" y="8608"/>
                    <a:pt x="6487" y="8643"/>
                    <a:pt x="6963" y="8617"/>
                  </a:cubicBezTo>
                  <a:cubicBezTo>
                    <a:pt x="7056" y="8633"/>
                    <a:pt x="7131" y="8625"/>
                    <a:pt x="7189" y="8599"/>
                  </a:cubicBezTo>
                  <a:cubicBezTo>
                    <a:pt x="7192" y="8599"/>
                    <a:pt x="7195" y="8598"/>
                    <a:pt x="7198" y="8598"/>
                  </a:cubicBezTo>
                  <a:lnTo>
                    <a:pt x="7198" y="8594"/>
                  </a:lnTo>
                  <a:cubicBezTo>
                    <a:pt x="7524" y="8432"/>
                    <a:pt x="7298" y="7675"/>
                    <a:pt x="7298" y="7675"/>
                  </a:cubicBezTo>
                  <a:cubicBezTo>
                    <a:pt x="7482" y="7597"/>
                    <a:pt x="7603" y="7464"/>
                    <a:pt x="7603" y="7365"/>
                  </a:cubicBezTo>
                  <a:lnTo>
                    <a:pt x="7603" y="7344"/>
                  </a:lnTo>
                  <a:cubicBezTo>
                    <a:pt x="7603" y="7220"/>
                    <a:pt x="7417" y="7117"/>
                    <a:pt x="7158" y="7080"/>
                  </a:cubicBezTo>
                  <a:lnTo>
                    <a:pt x="7278" y="7080"/>
                  </a:lnTo>
                  <a:cubicBezTo>
                    <a:pt x="7473" y="7080"/>
                    <a:pt x="7633" y="6974"/>
                    <a:pt x="7633" y="6843"/>
                  </a:cubicBezTo>
                  <a:lnTo>
                    <a:pt x="7633" y="6825"/>
                  </a:lnTo>
                  <a:cubicBezTo>
                    <a:pt x="7633" y="6789"/>
                    <a:pt x="7620" y="6755"/>
                    <a:pt x="7598" y="6724"/>
                  </a:cubicBezTo>
                  <a:cubicBezTo>
                    <a:pt x="7633" y="6568"/>
                    <a:pt x="7771" y="5888"/>
                    <a:pt x="7803" y="5887"/>
                  </a:cubicBezTo>
                  <a:cubicBezTo>
                    <a:pt x="8903" y="5834"/>
                    <a:pt x="8326" y="5437"/>
                    <a:pt x="8327" y="5437"/>
                  </a:cubicBezTo>
                  <a:close/>
                  <a:moveTo>
                    <a:pt x="8327" y="5437"/>
                  </a:moveTo>
                  <a:close/>
                  <a:moveTo>
                    <a:pt x="4452" y="2668"/>
                  </a:moveTo>
                  <a:lnTo>
                    <a:pt x="3917" y="2977"/>
                  </a:lnTo>
                  <a:cubicBezTo>
                    <a:pt x="3984" y="3117"/>
                    <a:pt x="4024" y="3272"/>
                    <a:pt x="4024" y="3438"/>
                  </a:cubicBezTo>
                  <a:cubicBezTo>
                    <a:pt x="4024" y="3659"/>
                    <a:pt x="3957" y="3864"/>
                    <a:pt x="3843" y="4035"/>
                  </a:cubicBezTo>
                  <a:lnTo>
                    <a:pt x="4847" y="4615"/>
                  </a:lnTo>
                  <a:cubicBezTo>
                    <a:pt x="4912" y="4551"/>
                    <a:pt x="4999" y="4511"/>
                    <a:pt x="5098" y="4511"/>
                  </a:cubicBezTo>
                  <a:cubicBezTo>
                    <a:pt x="5295" y="4511"/>
                    <a:pt x="5455" y="4671"/>
                    <a:pt x="5455" y="4869"/>
                  </a:cubicBezTo>
                  <a:cubicBezTo>
                    <a:pt x="5455" y="5067"/>
                    <a:pt x="5295" y="5226"/>
                    <a:pt x="5098" y="5226"/>
                  </a:cubicBezTo>
                  <a:cubicBezTo>
                    <a:pt x="4900" y="5226"/>
                    <a:pt x="4740" y="5067"/>
                    <a:pt x="4740" y="4869"/>
                  </a:cubicBezTo>
                  <a:cubicBezTo>
                    <a:pt x="4740" y="4834"/>
                    <a:pt x="4750" y="4803"/>
                    <a:pt x="4760" y="4770"/>
                  </a:cubicBezTo>
                  <a:lnTo>
                    <a:pt x="3728" y="4174"/>
                  </a:lnTo>
                  <a:cubicBezTo>
                    <a:pt x="3532" y="4380"/>
                    <a:pt x="3258" y="4510"/>
                    <a:pt x="2950" y="4510"/>
                  </a:cubicBezTo>
                  <a:cubicBezTo>
                    <a:pt x="2358" y="4510"/>
                    <a:pt x="1877" y="4029"/>
                    <a:pt x="1877" y="3437"/>
                  </a:cubicBezTo>
                  <a:cubicBezTo>
                    <a:pt x="1877" y="2844"/>
                    <a:pt x="2358" y="2363"/>
                    <a:pt x="2950" y="2363"/>
                  </a:cubicBezTo>
                  <a:cubicBezTo>
                    <a:pt x="3314" y="2363"/>
                    <a:pt x="3633" y="2544"/>
                    <a:pt x="3828" y="2820"/>
                  </a:cubicBezTo>
                  <a:lnTo>
                    <a:pt x="4395" y="2493"/>
                  </a:lnTo>
                  <a:cubicBezTo>
                    <a:pt x="4388" y="2450"/>
                    <a:pt x="4382" y="2408"/>
                    <a:pt x="4382" y="2363"/>
                  </a:cubicBezTo>
                  <a:cubicBezTo>
                    <a:pt x="4382" y="1968"/>
                    <a:pt x="4702" y="1647"/>
                    <a:pt x="5098" y="1647"/>
                  </a:cubicBezTo>
                  <a:cubicBezTo>
                    <a:pt x="5493" y="1647"/>
                    <a:pt x="5814" y="1967"/>
                    <a:pt x="5814" y="2363"/>
                  </a:cubicBezTo>
                  <a:cubicBezTo>
                    <a:pt x="5814" y="2758"/>
                    <a:pt x="5494" y="3079"/>
                    <a:pt x="5098" y="3079"/>
                  </a:cubicBezTo>
                  <a:cubicBezTo>
                    <a:pt x="4811" y="3079"/>
                    <a:pt x="4566" y="2910"/>
                    <a:pt x="4452" y="266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58" name="组合 57"/>
          <p:cNvGrpSpPr/>
          <p:nvPr/>
        </p:nvGrpSpPr>
        <p:grpSpPr>
          <a:xfrm>
            <a:off x="947738" y="2697100"/>
            <a:ext cx="764948" cy="764948"/>
            <a:chOff x="947738" y="2697100"/>
            <a:chExt cx="764948" cy="764948"/>
          </a:xfrm>
        </p:grpSpPr>
        <p:sp>
          <p:nvSpPr>
            <p:cNvPr id="39" name="椭圆 26"/>
            <p:cNvSpPr/>
            <p:nvPr/>
          </p:nvSpPr>
          <p:spPr>
            <a:xfrm rot="19741494">
              <a:off x="949467" y="2698829"/>
              <a:ext cx="761490" cy="761489"/>
            </a:xfrm>
            <a:prstGeom prst="ellipse">
              <a:avLst/>
            </a:prstGeom>
            <a:gradFill flip="none" rotWithShape="1">
              <a:gsLst>
                <a:gs pos="53000">
                  <a:srgbClr val="830051">
                    <a:alpha val="0"/>
                  </a:srgbClr>
                </a:gs>
                <a:gs pos="100000">
                  <a:srgbClr val="3E669C">
                    <a:alpha val="10000"/>
                  </a:srgbClr>
                </a:gs>
              </a:gsLst>
              <a:path path="circle">
                <a:fillToRect l="50000" t="50000" r="50000" b="50000"/>
              </a:path>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nvGrpSpPr>
            <p:cNvPr id="40" name="组合 27"/>
            <p:cNvGrpSpPr/>
            <p:nvPr/>
          </p:nvGrpSpPr>
          <p:grpSpPr>
            <a:xfrm>
              <a:off x="947738" y="2697100"/>
              <a:ext cx="764948" cy="764948"/>
              <a:chOff x="1133019" y="2416926"/>
              <a:chExt cx="1613394" cy="1613396"/>
            </a:xfrm>
          </p:grpSpPr>
          <p:sp>
            <p:nvSpPr>
              <p:cNvPr id="41" name="弧形 28"/>
              <p:cNvSpPr/>
              <p:nvPr/>
            </p:nvSpPr>
            <p:spPr>
              <a:xfrm rot="18364987">
                <a:off x="1133018" y="2416927"/>
                <a:ext cx="1613396" cy="1613394"/>
              </a:xfrm>
              <a:prstGeom prst="arc">
                <a:avLst/>
              </a:prstGeom>
              <a:noFill/>
              <a:ln w="12700" cap="flat" cmpd="sng" algn="ctr">
                <a:gradFill flip="none" rotWithShape="1">
                  <a:gsLst>
                    <a:gs pos="0">
                      <a:srgbClr val="018C42"/>
                    </a:gs>
                    <a:gs pos="100000">
                      <a:schemeClr val="accent6">
                        <a:lumMod val="20000"/>
                        <a:lumOff val="80000"/>
                      </a:schemeClr>
                    </a:gs>
                  </a:gsLst>
                  <a:lin ang="16200000" scaled="1"/>
                </a:gradFill>
                <a:prstDash val="solid"/>
                <a:miter lim="800000"/>
              </a:ln>
              <a:effectLst/>
            </p:spPr>
            <p:txBody>
              <a:bodyPr rtlCol="0" anchor="ctr"/>
              <a:lstStyle/>
              <a:p>
                <a:pPr algn="ctr"/>
                <a:endParaRPr lang="zh-CN" altLang="en-US" sz="2000" kern="0">
                  <a:solidFill>
                    <a:prstClr val="white"/>
                  </a:solidFill>
                  <a:cs typeface="+mn-ea"/>
                  <a:sym typeface="+mn-lt"/>
                </a:endParaRPr>
              </a:p>
            </p:txBody>
          </p:sp>
          <p:sp>
            <p:nvSpPr>
              <p:cNvPr id="42" name="弧形 29"/>
              <p:cNvSpPr/>
              <p:nvPr/>
            </p:nvSpPr>
            <p:spPr>
              <a:xfrm rot="7564987">
                <a:off x="1133018" y="2416927"/>
                <a:ext cx="1613396" cy="1613394"/>
              </a:xfrm>
              <a:prstGeom prst="arc">
                <a:avLst/>
              </a:prstGeom>
              <a:noFill/>
              <a:ln w="12700" cap="flat" cmpd="sng" algn="ctr">
                <a:gradFill flip="none" rotWithShape="1">
                  <a:gsLst>
                    <a:gs pos="0">
                      <a:srgbClr val="018C42"/>
                    </a:gs>
                    <a:gs pos="100000">
                      <a:schemeClr val="accent6">
                        <a:lumMod val="20000"/>
                        <a:lumOff val="80000"/>
                      </a:schemeClr>
                    </a:gs>
                  </a:gsLst>
                  <a:lin ang="16200000" scaled="1"/>
                </a:gradFill>
                <a:prstDash val="solid"/>
                <a:miter lim="800000"/>
              </a:ln>
              <a:effectLst/>
            </p:spPr>
            <p:txBody>
              <a:bodyPr rtlCol="0" anchor="ctr"/>
              <a:lstStyle/>
              <a:p>
                <a:pPr algn="ctr"/>
                <a:endParaRPr lang="zh-CN" altLang="en-US" sz="2000" kern="0">
                  <a:solidFill>
                    <a:prstClr val="white"/>
                  </a:solidFill>
                  <a:cs typeface="+mn-ea"/>
                  <a:sym typeface="+mn-lt"/>
                </a:endParaRPr>
              </a:p>
            </p:txBody>
          </p:sp>
        </p:grpSp>
        <p:sp>
          <p:nvSpPr>
            <p:cNvPr id="37" name="椭圆 25"/>
            <p:cNvSpPr/>
            <p:nvPr/>
          </p:nvSpPr>
          <p:spPr>
            <a:xfrm>
              <a:off x="1070996" y="2820357"/>
              <a:ext cx="518433" cy="518434"/>
            </a:xfrm>
            <a:prstGeom prst="ellipse">
              <a:avLst/>
            </a:prstGeom>
            <a:gradFill>
              <a:gsLst>
                <a:gs pos="16000">
                  <a:schemeClr val="accent6">
                    <a:lumMod val="20000"/>
                    <a:lumOff val="80000"/>
                  </a:schemeClr>
                </a:gs>
                <a:gs pos="77000">
                  <a:srgbClr val="018C42"/>
                </a:gs>
              </a:gsLst>
              <a:path path="circle">
                <a:fillToRect r="100000" b="100000"/>
              </a:path>
            </a:gradFill>
            <a:ln w="12700" cap="flat" cmpd="sng" algn="ctr">
              <a:noFill/>
              <a:prstDash val="solid"/>
              <a:miter lim="800000"/>
            </a:ln>
            <a:effectLst>
              <a:outerShdw blurRad="279400" dist="101600" dir="5400000" sx="88000" sy="88000" algn="t" rotWithShape="0">
                <a:srgbClr val="018C42">
                  <a:alpha val="34000"/>
                </a:srgbClr>
              </a:outerShdw>
            </a:effectLst>
          </p:spPr>
          <p:txBody>
            <a:bodyPr rtlCol="0" anchor="ctr"/>
            <a:lstStyle/>
            <a:p>
              <a:pPr algn="ctr"/>
              <a:endParaRPr lang="zh-CN" altLang="en-US" sz="3200" kern="0" dirty="0">
                <a:solidFill>
                  <a:prstClr val="white"/>
                </a:solidFill>
                <a:cs typeface="+mn-ea"/>
                <a:sym typeface="+mn-lt"/>
              </a:endParaRPr>
            </a:p>
          </p:txBody>
        </p:sp>
        <p:sp>
          <p:nvSpPr>
            <p:cNvPr id="55" name="任意多边形: 形状 54"/>
            <p:cNvSpPr/>
            <p:nvPr/>
          </p:nvSpPr>
          <p:spPr>
            <a:xfrm>
              <a:off x="1206500" y="2922270"/>
              <a:ext cx="304358" cy="304843"/>
            </a:xfrm>
            <a:custGeom>
              <a:avLst/>
              <a:gdLst>
                <a:gd name="T0" fmla="*/ 267 w 9165"/>
                <a:gd name="T1" fmla="*/ 9077 h 9178"/>
                <a:gd name="T2" fmla="*/ 77 w 9165"/>
                <a:gd name="T3" fmla="*/ 9154 h 9178"/>
                <a:gd name="T4" fmla="*/ 0 w 9165"/>
                <a:gd name="T5" fmla="*/ 8964 h 9178"/>
                <a:gd name="T6" fmla="*/ 0 w 9165"/>
                <a:gd name="T7" fmla="*/ 214 h 9178"/>
                <a:gd name="T8" fmla="*/ 77 w 9165"/>
                <a:gd name="T9" fmla="*/ 24 h 9178"/>
                <a:gd name="T10" fmla="*/ 267 w 9165"/>
                <a:gd name="T11" fmla="*/ 102 h 9178"/>
                <a:gd name="T12" fmla="*/ 4487 w 9165"/>
                <a:gd name="T13" fmla="*/ 4322 h 9178"/>
                <a:gd name="T14" fmla="*/ 4565 w 9165"/>
                <a:gd name="T15" fmla="*/ 4434 h 9178"/>
                <a:gd name="T16" fmla="*/ 4565 w 9165"/>
                <a:gd name="T17" fmla="*/ 214 h 9178"/>
                <a:gd name="T18" fmla="*/ 4642 w 9165"/>
                <a:gd name="T19" fmla="*/ 24 h 9178"/>
                <a:gd name="T20" fmla="*/ 4832 w 9165"/>
                <a:gd name="T21" fmla="*/ 102 h 9178"/>
                <a:gd name="T22" fmla="*/ 9052 w 9165"/>
                <a:gd name="T23" fmla="*/ 4322 h 9178"/>
                <a:gd name="T24" fmla="*/ 9165 w 9165"/>
                <a:gd name="T25" fmla="*/ 4589 h 9178"/>
                <a:gd name="T26" fmla="*/ 9052 w 9165"/>
                <a:gd name="T27" fmla="*/ 4857 h 9178"/>
                <a:gd name="T28" fmla="*/ 4832 w 9165"/>
                <a:gd name="T29" fmla="*/ 9077 h 9178"/>
                <a:gd name="T30" fmla="*/ 4642 w 9165"/>
                <a:gd name="T31" fmla="*/ 9154 h 9178"/>
                <a:gd name="T32" fmla="*/ 4565 w 9165"/>
                <a:gd name="T33" fmla="*/ 8964 h 9178"/>
                <a:gd name="T34" fmla="*/ 4565 w 9165"/>
                <a:gd name="T35" fmla="*/ 4743 h 9178"/>
                <a:gd name="T36" fmla="*/ 4487 w 9165"/>
                <a:gd name="T37" fmla="*/ 4855 h 9178"/>
                <a:gd name="T38" fmla="*/ 267 w 9165"/>
                <a:gd name="T39" fmla="*/ 9077 h 9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165" h="9178">
                  <a:moveTo>
                    <a:pt x="267" y="9077"/>
                  </a:moveTo>
                  <a:cubicBezTo>
                    <a:pt x="192" y="9152"/>
                    <a:pt x="128" y="9178"/>
                    <a:pt x="77" y="9154"/>
                  </a:cubicBezTo>
                  <a:cubicBezTo>
                    <a:pt x="26" y="9130"/>
                    <a:pt x="0" y="9067"/>
                    <a:pt x="0" y="8964"/>
                  </a:cubicBezTo>
                  <a:lnTo>
                    <a:pt x="0" y="214"/>
                  </a:lnTo>
                  <a:cubicBezTo>
                    <a:pt x="0" y="112"/>
                    <a:pt x="26" y="48"/>
                    <a:pt x="77" y="24"/>
                  </a:cubicBezTo>
                  <a:cubicBezTo>
                    <a:pt x="128" y="0"/>
                    <a:pt x="192" y="27"/>
                    <a:pt x="267" y="102"/>
                  </a:cubicBezTo>
                  <a:lnTo>
                    <a:pt x="4487" y="4322"/>
                  </a:lnTo>
                  <a:cubicBezTo>
                    <a:pt x="4523" y="4358"/>
                    <a:pt x="4548" y="4395"/>
                    <a:pt x="4565" y="4434"/>
                  </a:cubicBezTo>
                  <a:lnTo>
                    <a:pt x="4565" y="214"/>
                  </a:lnTo>
                  <a:cubicBezTo>
                    <a:pt x="4565" y="112"/>
                    <a:pt x="4591" y="48"/>
                    <a:pt x="4642" y="24"/>
                  </a:cubicBezTo>
                  <a:cubicBezTo>
                    <a:pt x="4693" y="0"/>
                    <a:pt x="4757" y="27"/>
                    <a:pt x="4832" y="102"/>
                  </a:cubicBezTo>
                  <a:lnTo>
                    <a:pt x="9052" y="4322"/>
                  </a:lnTo>
                  <a:cubicBezTo>
                    <a:pt x="9127" y="4397"/>
                    <a:pt x="9165" y="4487"/>
                    <a:pt x="9165" y="4589"/>
                  </a:cubicBezTo>
                  <a:cubicBezTo>
                    <a:pt x="9165" y="4692"/>
                    <a:pt x="9127" y="4782"/>
                    <a:pt x="9052" y="4857"/>
                  </a:cubicBezTo>
                  <a:lnTo>
                    <a:pt x="4832" y="9077"/>
                  </a:lnTo>
                  <a:cubicBezTo>
                    <a:pt x="4757" y="9152"/>
                    <a:pt x="4693" y="9178"/>
                    <a:pt x="4642" y="9154"/>
                  </a:cubicBezTo>
                  <a:cubicBezTo>
                    <a:pt x="4591" y="9130"/>
                    <a:pt x="4565" y="9067"/>
                    <a:pt x="4565" y="8964"/>
                  </a:cubicBezTo>
                  <a:lnTo>
                    <a:pt x="4565" y="4743"/>
                  </a:lnTo>
                  <a:cubicBezTo>
                    <a:pt x="4548" y="4783"/>
                    <a:pt x="4523" y="4820"/>
                    <a:pt x="4487" y="4855"/>
                  </a:cubicBezTo>
                  <a:lnTo>
                    <a:pt x="267" y="907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59" name="组合 58"/>
          <p:cNvGrpSpPr/>
          <p:nvPr/>
        </p:nvGrpSpPr>
        <p:grpSpPr>
          <a:xfrm>
            <a:off x="947738" y="3957040"/>
            <a:ext cx="764948" cy="764948"/>
            <a:chOff x="947738" y="3957040"/>
            <a:chExt cx="764948" cy="764948"/>
          </a:xfrm>
        </p:grpSpPr>
        <p:sp>
          <p:nvSpPr>
            <p:cNvPr id="28" name="椭圆 26"/>
            <p:cNvSpPr/>
            <p:nvPr/>
          </p:nvSpPr>
          <p:spPr>
            <a:xfrm rot="19741494">
              <a:off x="949467" y="3958769"/>
              <a:ext cx="761490" cy="761489"/>
            </a:xfrm>
            <a:prstGeom prst="ellipse">
              <a:avLst/>
            </a:prstGeom>
            <a:gradFill flip="none" rotWithShape="1">
              <a:gsLst>
                <a:gs pos="53000">
                  <a:srgbClr val="830051">
                    <a:alpha val="0"/>
                  </a:srgbClr>
                </a:gs>
                <a:gs pos="100000">
                  <a:srgbClr val="3E669C">
                    <a:alpha val="10000"/>
                  </a:srgbClr>
                </a:gs>
              </a:gsLst>
              <a:path path="circle">
                <a:fillToRect l="50000" t="50000" r="50000" b="50000"/>
              </a:path>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nvGrpSpPr>
            <p:cNvPr id="29" name="组合 27"/>
            <p:cNvGrpSpPr/>
            <p:nvPr/>
          </p:nvGrpSpPr>
          <p:grpSpPr>
            <a:xfrm>
              <a:off x="947738" y="3957040"/>
              <a:ext cx="764948" cy="764948"/>
              <a:chOff x="1133019" y="2416926"/>
              <a:chExt cx="1613394" cy="1613396"/>
            </a:xfrm>
          </p:grpSpPr>
          <p:sp>
            <p:nvSpPr>
              <p:cNvPr id="30" name="弧形 28"/>
              <p:cNvSpPr/>
              <p:nvPr/>
            </p:nvSpPr>
            <p:spPr>
              <a:xfrm rot="18364987">
                <a:off x="1133018" y="2416927"/>
                <a:ext cx="1613396" cy="1613394"/>
              </a:xfrm>
              <a:prstGeom prst="arc">
                <a:avLst/>
              </a:prstGeom>
              <a:noFill/>
              <a:ln w="12700" cap="flat" cmpd="sng" algn="ctr">
                <a:gradFill flip="none" rotWithShape="1">
                  <a:gsLst>
                    <a:gs pos="0">
                      <a:srgbClr val="018C42"/>
                    </a:gs>
                    <a:gs pos="100000">
                      <a:schemeClr val="accent6">
                        <a:lumMod val="20000"/>
                        <a:lumOff val="80000"/>
                      </a:schemeClr>
                    </a:gs>
                  </a:gsLst>
                  <a:lin ang="16200000" scaled="1"/>
                </a:gradFill>
                <a:prstDash val="solid"/>
                <a:miter lim="800000"/>
              </a:ln>
              <a:effectLst/>
            </p:spPr>
            <p:txBody>
              <a:bodyPr rtlCol="0" anchor="ctr"/>
              <a:lstStyle/>
              <a:p>
                <a:pPr algn="ctr"/>
                <a:endParaRPr lang="zh-CN" altLang="en-US" sz="2000" kern="0">
                  <a:solidFill>
                    <a:prstClr val="white"/>
                  </a:solidFill>
                  <a:cs typeface="+mn-ea"/>
                  <a:sym typeface="+mn-lt"/>
                </a:endParaRPr>
              </a:p>
            </p:txBody>
          </p:sp>
          <p:sp>
            <p:nvSpPr>
              <p:cNvPr id="31" name="弧形 29"/>
              <p:cNvSpPr/>
              <p:nvPr/>
            </p:nvSpPr>
            <p:spPr>
              <a:xfrm rot="7564987">
                <a:off x="1133018" y="2416927"/>
                <a:ext cx="1613396" cy="1613394"/>
              </a:xfrm>
              <a:prstGeom prst="arc">
                <a:avLst/>
              </a:prstGeom>
              <a:noFill/>
              <a:ln w="12700" cap="flat" cmpd="sng" algn="ctr">
                <a:gradFill flip="none" rotWithShape="1">
                  <a:gsLst>
                    <a:gs pos="0">
                      <a:srgbClr val="018C42"/>
                    </a:gs>
                    <a:gs pos="100000">
                      <a:schemeClr val="accent6">
                        <a:lumMod val="20000"/>
                        <a:lumOff val="80000"/>
                      </a:schemeClr>
                    </a:gs>
                  </a:gsLst>
                  <a:lin ang="16200000" scaled="1"/>
                </a:gradFill>
                <a:prstDash val="solid"/>
                <a:miter lim="800000"/>
              </a:ln>
              <a:effectLst/>
            </p:spPr>
            <p:txBody>
              <a:bodyPr rtlCol="0" anchor="ctr"/>
              <a:lstStyle/>
              <a:p>
                <a:pPr algn="ctr"/>
                <a:endParaRPr lang="zh-CN" altLang="en-US" sz="2000" kern="0">
                  <a:solidFill>
                    <a:prstClr val="white"/>
                  </a:solidFill>
                  <a:cs typeface="+mn-ea"/>
                  <a:sym typeface="+mn-lt"/>
                </a:endParaRPr>
              </a:p>
            </p:txBody>
          </p:sp>
        </p:grpSp>
        <p:sp>
          <p:nvSpPr>
            <p:cNvPr id="26" name="椭圆 25"/>
            <p:cNvSpPr/>
            <p:nvPr/>
          </p:nvSpPr>
          <p:spPr>
            <a:xfrm>
              <a:off x="1070996" y="4080297"/>
              <a:ext cx="518433" cy="518434"/>
            </a:xfrm>
            <a:prstGeom prst="ellipse">
              <a:avLst/>
            </a:prstGeom>
            <a:gradFill>
              <a:gsLst>
                <a:gs pos="16000">
                  <a:schemeClr val="accent6">
                    <a:lumMod val="20000"/>
                    <a:lumOff val="80000"/>
                  </a:schemeClr>
                </a:gs>
                <a:gs pos="77000">
                  <a:srgbClr val="018C42"/>
                </a:gs>
              </a:gsLst>
              <a:path path="circle">
                <a:fillToRect r="100000" b="100000"/>
              </a:path>
            </a:gradFill>
            <a:ln w="12700" cap="flat" cmpd="sng" algn="ctr">
              <a:noFill/>
              <a:prstDash val="solid"/>
              <a:miter lim="800000"/>
            </a:ln>
            <a:effectLst>
              <a:outerShdw blurRad="279400" dist="101600" dir="5400000" sx="88000" sy="88000" algn="t" rotWithShape="0">
                <a:srgbClr val="018C42">
                  <a:alpha val="34000"/>
                </a:srgbClr>
              </a:outerShdw>
            </a:effectLst>
          </p:spPr>
          <p:txBody>
            <a:bodyPr rtlCol="0" anchor="ctr"/>
            <a:lstStyle/>
            <a:p>
              <a:pPr algn="ctr"/>
              <a:endParaRPr lang="zh-CN" altLang="en-US" sz="3200" kern="0" dirty="0">
                <a:solidFill>
                  <a:prstClr val="white"/>
                </a:solidFill>
                <a:cs typeface="+mn-ea"/>
                <a:sym typeface="+mn-lt"/>
              </a:endParaRPr>
            </a:p>
          </p:txBody>
        </p:sp>
        <p:sp>
          <p:nvSpPr>
            <p:cNvPr id="56" name="任意多边形: 形状 55"/>
            <p:cNvSpPr/>
            <p:nvPr/>
          </p:nvSpPr>
          <p:spPr>
            <a:xfrm>
              <a:off x="1200150" y="4185920"/>
              <a:ext cx="226875" cy="304843"/>
            </a:xfrm>
            <a:custGeom>
              <a:avLst/>
              <a:gdLst>
                <a:gd name="connsiteX0" fmla="*/ 121763 h 600884"/>
                <a:gd name="connsiteY0" fmla="*/ 121763 h 600884"/>
                <a:gd name="connsiteX1" fmla="*/ 121763 h 600884"/>
                <a:gd name="connsiteY1" fmla="*/ 121763 h 600884"/>
                <a:gd name="connsiteX2" fmla="*/ 121763 h 600884"/>
                <a:gd name="connsiteY2" fmla="*/ 121763 h 600884"/>
                <a:gd name="connsiteX3" fmla="*/ 121763 h 600884"/>
                <a:gd name="connsiteY3" fmla="*/ 121763 h 600884"/>
                <a:gd name="connsiteX4" fmla="*/ 121763 h 600884"/>
                <a:gd name="connsiteY4" fmla="*/ 121763 h 600884"/>
                <a:gd name="connsiteX5" fmla="*/ 121763 h 600884"/>
                <a:gd name="connsiteY5" fmla="*/ 121763 h 600884"/>
                <a:gd name="connsiteX6" fmla="*/ 121763 h 600884"/>
                <a:gd name="connsiteY6" fmla="*/ 121763 h 600884"/>
                <a:gd name="connsiteX7" fmla="*/ 121763 h 600884"/>
                <a:gd name="connsiteY7" fmla="*/ 121763 h 600884"/>
                <a:gd name="connsiteX8" fmla="*/ 121763 h 600884"/>
                <a:gd name="connsiteY8" fmla="*/ 121763 h 600884"/>
                <a:gd name="connsiteX9" fmla="*/ 121763 h 600884"/>
                <a:gd name="connsiteY9" fmla="*/ 121763 h 600884"/>
                <a:gd name="connsiteX10" fmla="*/ 121763 h 600884"/>
                <a:gd name="connsiteY10" fmla="*/ 121763 h 600884"/>
                <a:gd name="connsiteX11" fmla="*/ 121763 h 600884"/>
                <a:gd name="connsiteY11" fmla="*/ 121763 h 600884"/>
                <a:gd name="connsiteX12" fmla="*/ 121763 h 600884"/>
                <a:gd name="connsiteY12" fmla="*/ 121763 h 600884"/>
                <a:gd name="connsiteX13" fmla="*/ 121763 h 600884"/>
                <a:gd name="connsiteY13" fmla="*/ 121763 h 600884"/>
                <a:gd name="connsiteX14" fmla="*/ 121763 h 600884"/>
                <a:gd name="connsiteY14" fmla="*/ 121763 h 600884"/>
                <a:gd name="connsiteX15" fmla="*/ 121763 h 600884"/>
                <a:gd name="connsiteY15" fmla="*/ 121763 h 600884"/>
                <a:gd name="connsiteX16" fmla="*/ 121763 h 600884"/>
                <a:gd name="connsiteY16" fmla="*/ 121763 h 600884"/>
                <a:gd name="connsiteX17" fmla="*/ 121763 h 600884"/>
                <a:gd name="connsiteY17" fmla="*/ 121763 h 600884"/>
                <a:gd name="connsiteX18" fmla="*/ 121763 h 600884"/>
                <a:gd name="connsiteY18" fmla="*/ 121763 h 600884"/>
                <a:gd name="connsiteX19" fmla="*/ 121763 h 600884"/>
                <a:gd name="connsiteY19" fmla="*/ 121763 h 600884"/>
                <a:gd name="connsiteX20" fmla="*/ 121763 h 600884"/>
                <a:gd name="connsiteY20" fmla="*/ 121763 h 600884"/>
                <a:gd name="connsiteX21" fmla="*/ 121763 h 600884"/>
                <a:gd name="connsiteY21" fmla="*/ 121763 h 600884"/>
                <a:gd name="connsiteX22" fmla="*/ 121763 h 600884"/>
                <a:gd name="connsiteY22" fmla="*/ 121763 h 600884"/>
                <a:gd name="connsiteX23" fmla="*/ 121763 h 600884"/>
                <a:gd name="connsiteY23" fmla="*/ 121763 h 600884"/>
                <a:gd name="connsiteX24" fmla="*/ 121763 h 600884"/>
                <a:gd name="connsiteY24" fmla="*/ 121763 h 600884"/>
                <a:gd name="connsiteX25" fmla="*/ 121763 h 600884"/>
                <a:gd name="connsiteY25" fmla="*/ 121763 h 600884"/>
                <a:gd name="connsiteX26" fmla="*/ 121763 h 600884"/>
                <a:gd name="connsiteY26" fmla="*/ 121763 h 600884"/>
                <a:gd name="connsiteX27" fmla="*/ 121763 h 600884"/>
                <a:gd name="connsiteY27" fmla="*/ 121763 h 600884"/>
                <a:gd name="connsiteX28" fmla="*/ 121763 h 600884"/>
                <a:gd name="connsiteY28" fmla="*/ 121763 h 600884"/>
                <a:gd name="connsiteX29" fmla="*/ 121763 h 600884"/>
                <a:gd name="connsiteY29" fmla="*/ 121763 h 600884"/>
                <a:gd name="connsiteX30" fmla="*/ 121763 h 600884"/>
                <a:gd name="connsiteY30" fmla="*/ 121763 h 600884"/>
                <a:gd name="connsiteX31" fmla="*/ 121763 h 600884"/>
                <a:gd name="connsiteY31" fmla="*/ 121763 h 600884"/>
                <a:gd name="connsiteX32" fmla="*/ 121763 h 600884"/>
                <a:gd name="connsiteY32" fmla="*/ 121763 h 600884"/>
                <a:gd name="connsiteX33" fmla="*/ 121763 h 600884"/>
                <a:gd name="connsiteY33" fmla="*/ 121763 h 600884"/>
                <a:gd name="connsiteX34" fmla="*/ 121763 h 600884"/>
                <a:gd name="connsiteY34" fmla="*/ 121763 h 600884"/>
                <a:gd name="connsiteX35" fmla="*/ 121763 h 600884"/>
                <a:gd name="connsiteY35" fmla="*/ 121763 h 600884"/>
                <a:gd name="connsiteX36" fmla="*/ 121763 h 600884"/>
                <a:gd name="connsiteY36" fmla="*/ 121763 h 600884"/>
                <a:gd name="connsiteX37" fmla="*/ 121763 h 600884"/>
                <a:gd name="connsiteY37" fmla="*/ 121763 h 600884"/>
                <a:gd name="connsiteX38" fmla="*/ 121763 h 600884"/>
                <a:gd name="connsiteY38" fmla="*/ 121763 h 600884"/>
                <a:gd name="connsiteX39" fmla="*/ 121763 h 600884"/>
                <a:gd name="connsiteY39" fmla="*/ 121763 h 600884"/>
                <a:gd name="connsiteX40" fmla="*/ 121763 h 600884"/>
                <a:gd name="connsiteY40" fmla="*/ 121763 h 600884"/>
                <a:gd name="connsiteX41" fmla="*/ 121763 h 600884"/>
                <a:gd name="connsiteY41" fmla="*/ 121763 h 600884"/>
                <a:gd name="connsiteX42" fmla="*/ 121763 h 600884"/>
                <a:gd name="connsiteY42" fmla="*/ 121763 h 600884"/>
                <a:gd name="connsiteX43" fmla="*/ 121763 h 600884"/>
                <a:gd name="connsiteY43" fmla="*/ 121763 h 600884"/>
                <a:gd name="connsiteX44" fmla="*/ 121763 h 600884"/>
                <a:gd name="connsiteY44" fmla="*/ 121763 h 600884"/>
                <a:gd name="connsiteX45" fmla="*/ 121763 h 600884"/>
                <a:gd name="connsiteY45" fmla="*/ 121763 h 600884"/>
                <a:gd name="connsiteX46" fmla="*/ 121763 h 600884"/>
                <a:gd name="connsiteY46" fmla="*/ 121763 h 600884"/>
                <a:gd name="connsiteX47" fmla="*/ 121763 h 600884"/>
                <a:gd name="connsiteY47" fmla="*/ 121763 h 600884"/>
                <a:gd name="connsiteX48" fmla="*/ 121763 h 600884"/>
                <a:gd name="connsiteY48" fmla="*/ 121763 h 600884"/>
                <a:gd name="connsiteX49" fmla="*/ 121763 h 600884"/>
                <a:gd name="connsiteY49" fmla="*/ 121763 h 600884"/>
                <a:gd name="connsiteX50" fmla="*/ 121763 h 600884"/>
                <a:gd name="connsiteY50" fmla="*/ 121763 h 600884"/>
                <a:gd name="connsiteX51" fmla="*/ 121763 h 600884"/>
                <a:gd name="connsiteY51" fmla="*/ 121763 h 600884"/>
                <a:gd name="connsiteX52" fmla="*/ 121763 h 600884"/>
                <a:gd name="connsiteY52" fmla="*/ 121763 h 600884"/>
                <a:gd name="connsiteX53" fmla="*/ 121763 h 600884"/>
                <a:gd name="connsiteY53" fmla="*/ 121763 h 600884"/>
                <a:gd name="connsiteX54" fmla="*/ 121763 h 600884"/>
                <a:gd name="connsiteY54" fmla="*/ 121763 h 600884"/>
                <a:gd name="connsiteX55" fmla="*/ 121763 h 600884"/>
                <a:gd name="connsiteY55" fmla="*/ 121763 h 600884"/>
                <a:gd name="connsiteX56" fmla="*/ 121763 h 600884"/>
                <a:gd name="connsiteY56" fmla="*/ 121763 h 600884"/>
                <a:gd name="connsiteX57" fmla="*/ 121763 h 600884"/>
                <a:gd name="connsiteY57" fmla="*/ 121763 h 600884"/>
                <a:gd name="connsiteX58" fmla="*/ 121763 h 600884"/>
                <a:gd name="connsiteY58" fmla="*/ 121763 h 600884"/>
                <a:gd name="connsiteX59" fmla="*/ 121763 h 600884"/>
                <a:gd name="connsiteY59" fmla="*/ 121763 h 600884"/>
                <a:gd name="connsiteX60" fmla="*/ 121763 h 600884"/>
                <a:gd name="connsiteY60" fmla="*/ 121763 h 600884"/>
                <a:gd name="connsiteX61" fmla="*/ 121763 h 600884"/>
                <a:gd name="connsiteY61" fmla="*/ 121763 h 600884"/>
                <a:gd name="connsiteX62" fmla="*/ 121763 h 600884"/>
                <a:gd name="connsiteY62" fmla="*/ 121763 h 600884"/>
                <a:gd name="connsiteX63" fmla="*/ 121763 h 600884"/>
                <a:gd name="connsiteY63" fmla="*/ 121763 h 600884"/>
                <a:gd name="connsiteX64" fmla="*/ 121763 h 600884"/>
                <a:gd name="connsiteY64" fmla="*/ 121763 h 600884"/>
                <a:gd name="connsiteX65" fmla="*/ 121763 h 600884"/>
                <a:gd name="connsiteY65" fmla="*/ 121763 h 600884"/>
                <a:gd name="connsiteX66" fmla="*/ 121763 h 600884"/>
                <a:gd name="connsiteY66" fmla="*/ 121763 h 600884"/>
                <a:gd name="connsiteX67" fmla="*/ 121763 h 600884"/>
                <a:gd name="connsiteY67" fmla="*/ 121763 h 600884"/>
                <a:gd name="connsiteX68" fmla="*/ 121763 h 600884"/>
                <a:gd name="connsiteY68" fmla="*/ 121763 h 600884"/>
                <a:gd name="connsiteX69" fmla="*/ 121763 h 600884"/>
                <a:gd name="connsiteY69" fmla="*/ 121763 h 600884"/>
                <a:gd name="connsiteX70" fmla="*/ 121763 h 600884"/>
                <a:gd name="connsiteY70" fmla="*/ 121763 h 600884"/>
                <a:gd name="connsiteX71" fmla="*/ 121763 h 600884"/>
                <a:gd name="connsiteY71" fmla="*/ 121763 h 600884"/>
                <a:gd name="connsiteX72" fmla="*/ 121763 h 600884"/>
                <a:gd name="connsiteY72" fmla="*/ 121763 h 600884"/>
                <a:gd name="connsiteX73" fmla="*/ 121763 h 600884"/>
                <a:gd name="connsiteY73" fmla="*/ 121763 h 600884"/>
                <a:gd name="connsiteX74" fmla="*/ 121763 h 600884"/>
                <a:gd name="connsiteY74" fmla="*/ 121763 h 600884"/>
                <a:gd name="connsiteX75" fmla="*/ 121763 h 600884"/>
                <a:gd name="connsiteY75" fmla="*/ 121763 h 600884"/>
                <a:gd name="connsiteX76" fmla="*/ 121763 h 600884"/>
                <a:gd name="connsiteY76" fmla="*/ 121763 h 600884"/>
                <a:gd name="connsiteX77" fmla="*/ 121763 h 600884"/>
                <a:gd name="connsiteY77" fmla="*/ 121763 h 600884"/>
                <a:gd name="connsiteX78" fmla="*/ 121763 h 600884"/>
                <a:gd name="connsiteY78" fmla="*/ 121763 h 600884"/>
                <a:gd name="connsiteX79" fmla="*/ 121763 h 600884"/>
                <a:gd name="connsiteY79" fmla="*/ 121763 h 600884"/>
                <a:gd name="connsiteX80" fmla="*/ 121763 h 600884"/>
                <a:gd name="connsiteY80" fmla="*/ 121763 h 600884"/>
                <a:gd name="connsiteX81" fmla="*/ 121763 h 600884"/>
                <a:gd name="connsiteY81" fmla="*/ 121763 h 600884"/>
                <a:gd name="connsiteX82" fmla="*/ 121763 h 600884"/>
                <a:gd name="connsiteY82" fmla="*/ 121763 h 600884"/>
                <a:gd name="connsiteX83" fmla="*/ 121763 h 600884"/>
                <a:gd name="connsiteY83" fmla="*/ 121763 h 600884"/>
                <a:gd name="connsiteX84" fmla="*/ 121763 h 600884"/>
                <a:gd name="connsiteY84" fmla="*/ 121763 h 600884"/>
                <a:gd name="connsiteX85" fmla="*/ 121763 h 600884"/>
                <a:gd name="connsiteY85" fmla="*/ 121763 h 600884"/>
                <a:gd name="connsiteX86" fmla="*/ 121763 h 600884"/>
                <a:gd name="connsiteY86" fmla="*/ 121763 h 600884"/>
                <a:gd name="connsiteX87" fmla="*/ 121763 h 600884"/>
                <a:gd name="connsiteY87" fmla="*/ 121763 h 600884"/>
                <a:gd name="connsiteX88" fmla="*/ 121763 h 600884"/>
                <a:gd name="connsiteY88" fmla="*/ 121763 h 600884"/>
                <a:gd name="connsiteX89" fmla="*/ 121763 h 600884"/>
                <a:gd name="connsiteY89" fmla="*/ 121763 h 600884"/>
                <a:gd name="connsiteX90" fmla="*/ 121763 h 600884"/>
                <a:gd name="connsiteY90" fmla="*/ 121763 h 600884"/>
                <a:gd name="connsiteX91" fmla="*/ 121763 h 600884"/>
                <a:gd name="connsiteY91" fmla="*/ 121763 h 600884"/>
                <a:gd name="connsiteX92" fmla="*/ 121763 h 600884"/>
                <a:gd name="connsiteY92" fmla="*/ 121763 h 600884"/>
                <a:gd name="connsiteX93" fmla="*/ 121763 h 600884"/>
                <a:gd name="connsiteY93" fmla="*/ 121763 h 600884"/>
                <a:gd name="connsiteX94" fmla="*/ 121763 h 600884"/>
                <a:gd name="connsiteY94" fmla="*/ 121763 h 600884"/>
                <a:gd name="connsiteX95" fmla="*/ 121763 h 600884"/>
                <a:gd name="connsiteY95" fmla="*/ 121763 h 600884"/>
                <a:gd name="connsiteX96" fmla="*/ 121763 h 600884"/>
                <a:gd name="connsiteY96" fmla="*/ 121763 h 600884"/>
                <a:gd name="connsiteX97" fmla="*/ 121763 h 600884"/>
                <a:gd name="connsiteY97" fmla="*/ 121763 h 600884"/>
                <a:gd name="connsiteX98" fmla="*/ 121763 h 600884"/>
                <a:gd name="connsiteY98" fmla="*/ 121763 h 600884"/>
                <a:gd name="connsiteX99" fmla="*/ 121763 h 600884"/>
                <a:gd name="connsiteY99" fmla="*/ 121763 h 600884"/>
                <a:gd name="connsiteX100" fmla="*/ 121763 h 600884"/>
                <a:gd name="connsiteY100" fmla="*/ 121763 h 600884"/>
                <a:gd name="connsiteX101" fmla="*/ 121763 h 600884"/>
                <a:gd name="connsiteY101" fmla="*/ 121763 h 600884"/>
                <a:gd name="connsiteX102" fmla="*/ 121763 h 600884"/>
                <a:gd name="connsiteY102" fmla="*/ 121763 h 600884"/>
                <a:gd name="connsiteX103" fmla="*/ 121763 h 600884"/>
                <a:gd name="connsiteY103" fmla="*/ 121763 h 600884"/>
                <a:gd name="connsiteX104" fmla="*/ 121763 h 600884"/>
                <a:gd name="connsiteY104" fmla="*/ 121763 h 600884"/>
                <a:gd name="connsiteX105" fmla="*/ 121763 h 600884"/>
                <a:gd name="connsiteY105" fmla="*/ 121763 h 600884"/>
                <a:gd name="connsiteX106" fmla="*/ 121763 h 600884"/>
                <a:gd name="connsiteY106" fmla="*/ 121763 h 600884"/>
                <a:gd name="connsiteX107" fmla="*/ 121763 h 600884"/>
                <a:gd name="connsiteY107" fmla="*/ 121763 h 600884"/>
                <a:gd name="connsiteX108" fmla="*/ 121763 h 600884"/>
                <a:gd name="connsiteY108" fmla="*/ 121763 h 600884"/>
                <a:gd name="connsiteX109" fmla="*/ 121763 h 600884"/>
                <a:gd name="connsiteY109" fmla="*/ 121763 h 600884"/>
                <a:gd name="connsiteX110" fmla="*/ 121763 h 600884"/>
                <a:gd name="connsiteY110" fmla="*/ 121763 h 600884"/>
                <a:gd name="connsiteX111" fmla="*/ 121763 h 600884"/>
                <a:gd name="connsiteY111" fmla="*/ 121763 h 600884"/>
                <a:gd name="connsiteX112" fmla="*/ 121763 h 600884"/>
                <a:gd name="connsiteY112" fmla="*/ 121763 h 600884"/>
                <a:gd name="connsiteX113" fmla="*/ 121763 h 600884"/>
                <a:gd name="connsiteY113" fmla="*/ 121763 h 600884"/>
                <a:gd name="connsiteX114" fmla="*/ 121763 h 600884"/>
                <a:gd name="connsiteY114" fmla="*/ 121763 h 600884"/>
                <a:gd name="connsiteX115" fmla="*/ 121763 h 600884"/>
                <a:gd name="connsiteY115" fmla="*/ 121763 h 600884"/>
                <a:gd name="connsiteX116" fmla="*/ 121763 h 600884"/>
                <a:gd name="connsiteY116" fmla="*/ 121763 h 600884"/>
                <a:gd name="connsiteX117" fmla="*/ 121763 h 600884"/>
                <a:gd name="connsiteY117" fmla="*/ 121763 h 600884"/>
                <a:gd name="connsiteX118" fmla="*/ 121763 h 600884"/>
                <a:gd name="connsiteY118" fmla="*/ 121763 h 600884"/>
                <a:gd name="connsiteX119" fmla="*/ 121763 h 600884"/>
                <a:gd name="connsiteY119" fmla="*/ 121763 h 600884"/>
                <a:gd name="connsiteX120" fmla="*/ 121763 h 600884"/>
                <a:gd name="connsiteY120" fmla="*/ 121763 h 600884"/>
                <a:gd name="connsiteX121" fmla="*/ 121763 h 600884"/>
                <a:gd name="connsiteY121" fmla="*/ 121763 h 600884"/>
                <a:gd name="connsiteX122" fmla="*/ 121763 h 600884"/>
                <a:gd name="connsiteY122" fmla="*/ 121763 h 600884"/>
                <a:gd name="connsiteX123" fmla="*/ 121763 h 600884"/>
                <a:gd name="connsiteY123" fmla="*/ 121763 h 600884"/>
                <a:gd name="connsiteX124" fmla="*/ 121763 h 600884"/>
                <a:gd name="connsiteY124" fmla="*/ 121763 h 600884"/>
                <a:gd name="connsiteX125" fmla="*/ 121763 h 600884"/>
                <a:gd name="connsiteY125" fmla="*/ 121763 h 600884"/>
                <a:gd name="connsiteX126" fmla="*/ 121763 h 600884"/>
                <a:gd name="connsiteY126" fmla="*/ 121763 h 600884"/>
                <a:gd name="connsiteX127" fmla="*/ 121763 h 600884"/>
                <a:gd name="connsiteY127" fmla="*/ 121763 h 600884"/>
                <a:gd name="connsiteX128" fmla="*/ 121763 h 600884"/>
                <a:gd name="connsiteY128" fmla="*/ 121763 h 600884"/>
                <a:gd name="connsiteX129" fmla="*/ 121763 h 600884"/>
                <a:gd name="connsiteY129" fmla="*/ 121763 h 600884"/>
                <a:gd name="connsiteX130" fmla="*/ 121763 h 600884"/>
                <a:gd name="connsiteY130" fmla="*/ 121763 h 600884"/>
                <a:gd name="connsiteX131" fmla="*/ 121763 h 600884"/>
                <a:gd name="connsiteY131" fmla="*/ 121763 h 600884"/>
                <a:gd name="connsiteX132" fmla="*/ 121763 h 600884"/>
                <a:gd name="connsiteY132" fmla="*/ 121763 h 600884"/>
                <a:gd name="connsiteX133" fmla="*/ 121763 h 600884"/>
                <a:gd name="connsiteY133" fmla="*/ 121763 h 600884"/>
                <a:gd name="connsiteX134" fmla="*/ 121763 h 600884"/>
                <a:gd name="connsiteY134" fmla="*/ 121763 h 600884"/>
                <a:gd name="connsiteX135" fmla="*/ 121763 h 600884"/>
                <a:gd name="connsiteY135" fmla="*/ 121763 h 600884"/>
                <a:gd name="connsiteX136" fmla="*/ 121763 h 600884"/>
                <a:gd name="connsiteY136" fmla="*/ 121763 h 600884"/>
                <a:gd name="connsiteX137" fmla="*/ 121763 h 600884"/>
                <a:gd name="connsiteY137" fmla="*/ 121763 h 600884"/>
                <a:gd name="connsiteX138" fmla="*/ 121763 h 600884"/>
                <a:gd name="connsiteY138" fmla="*/ 121763 h 600884"/>
                <a:gd name="connsiteX139" fmla="*/ 121763 h 600884"/>
                <a:gd name="connsiteY139" fmla="*/ 121763 h 600884"/>
                <a:gd name="connsiteX140" fmla="*/ 121763 h 600884"/>
                <a:gd name="connsiteY140" fmla="*/ 121763 h 600884"/>
                <a:gd name="connsiteX141" fmla="*/ 121763 h 600884"/>
                <a:gd name="connsiteY141" fmla="*/ 121763 h 600884"/>
                <a:gd name="connsiteX142" fmla="*/ 121763 h 600884"/>
                <a:gd name="connsiteY142" fmla="*/ 121763 h 600884"/>
                <a:gd name="connsiteX143" fmla="*/ 121763 h 600884"/>
                <a:gd name="connsiteY143" fmla="*/ 121763 h 600884"/>
                <a:gd name="connsiteX144" fmla="*/ 121763 h 600884"/>
                <a:gd name="connsiteY144" fmla="*/ 121763 h 600884"/>
                <a:gd name="connsiteX145" fmla="*/ 121763 h 600884"/>
                <a:gd name="connsiteY145" fmla="*/ 121763 h 600884"/>
                <a:gd name="connsiteX146" fmla="*/ 121763 h 600884"/>
                <a:gd name="connsiteY146" fmla="*/ 121763 h 600884"/>
                <a:gd name="connsiteX147" fmla="*/ 121763 h 600884"/>
                <a:gd name="connsiteY147" fmla="*/ 121763 h 600884"/>
                <a:gd name="connsiteX148" fmla="*/ 121763 h 600884"/>
                <a:gd name="connsiteY148" fmla="*/ 121763 h 600884"/>
                <a:gd name="connsiteX149" fmla="*/ 121763 h 600884"/>
                <a:gd name="connsiteY149" fmla="*/ 121763 h 600884"/>
                <a:gd name="connsiteX150" fmla="*/ 121763 h 600884"/>
                <a:gd name="connsiteY150" fmla="*/ 121763 h 600884"/>
                <a:gd name="connsiteX151" fmla="*/ 121763 h 600884"/>
                <a:gd name="connsiteY151" fmla="*/ 121763 h 600884"/>
                <a:gd name="connsiteX152" fmla="*/ 121763 h 600884"/>
                <a:gd name="connsiteY152" fmla="*/ 121763 h 600884"/>
                <a:gd name="connsiteX153" fmla="*/ 121763 h 600884"/>
                <a:gd name="connsiteY153" fmla="*/ 121763 h 600884"/>
                <a:gd name="connsiteX154" fmla="*/ 121763 h 600884"/>
                <a:gd name="connsiteY154" fmla="*/ 121763 h 600884"/>
                <a:gd name="connsiteX155" fmla="*/ 121763 h 600884"/>
                <a:gd name="connsiteY155" fmla="*/ 121763 h 600884"/>
                <a:gd name="connsiteX156" fmla="*/ 121763 h 600884"/>
                <a:gd name="connsiteY156" fmla="*/ 121763 h 600884"/>
                <a:gd name="connsiteX157" fmla="*/ 121763 h 600884"/>
                <a:gd name="connsiteY157" fmla="*/ 121763 h 600884"/>
                <a:gd name="connsiteX158" fmla="*/ 121763 h 600884"/>
                <a:gd name="connsiteY158" fmla="*/ 121763 h 600884"/>
                <a:gd name="connsiteX159" fmla="*/ 121763 h 600884"/>
                <a:gd name="connsiteY159" fmla="*/ 121763 h 600884"/>
                <a:gd name="connsiteX160" fmla="*/ 121763 h 600884"/>
                <a:gd name="connsiteY160" fmla="*/ 121763 h 600884"/>
                <a:gd name="connsiteX161" fmla="*/ 121763 h 600884"/>
                <a:gd name="connsiteY161" fmla="*/ 121763 h 600884"/>
                <a:gd name="connsiteX162" fmla="*/ 121763 h 600884"/>
                <a:gd name="connsiteY162" fmla="*/ 121763 h 600884"/>
                <a:gd name="connsiteX163" fmla="*/ 121763 h 600884"/>
                <a:gd name="connsiteY163" fmla="*/ 121763 h 600884"/>
                <a:gd name="connsiteX164" fmla="*/ 121763 h 600884"/>
                <a:gd name="connsiteY164" fmla="*/ 121763 h 600884"/>
                <a:gd name="connsiteX165" fmla="*/ 121763 h 600884"/>
                <a:gd name="connsiteY165" fmla="*/ 121763 h 600884"/>
                <a:gd name="connsiteX166" fmla="*/ 121763 h 600884"/>
                <a:gd name="connsiteY166" fmla="*/ 121763 h 600884"/>
                <a:gd name="connsiteX167" fmla="*/ 121763 h 600884"/>
                <a:gd name="connsiteY167" fmla="*/ 121763 h 600884"/>
                <a:gd name="connsiteX168" fmla="*/ 121763 h 600884"/>
                <a:gd name="connsiteY168" fmla="*/ 121763 h 600884"/>
                <a:gd name="connsiteX169" fmla="*/ 121763 h 600884"/>
                <a:gd name="connsiteY169" fmla="*/ 121763 h 600884"/>
                <a:gd name="connsiteX170" fmla="*/ 121763 h 600884"/>
                <a:gd name="connsiteY170" fmla="*/ 121763 h 600884"/>
                <a:gd name="connsiteX171" fmla="*/ 121763 h 600884"/>
                <a:gd name="connsiteY171" fmla="*/ 121763 h 600884"/>
                <a:gd name="connsiteX172" fmla="*/ 121763 h 600884"/>
                <a:gd name="connsiteY172" fmla="*/ 121763 h 600884"/>
                <a:gd name="connsiteX173" fmla="*/ 121763 h 600884"/>
                <a:gd name="connsiteY173" fmla="*/ 121763 h 600884"/>
                <a:gd name="connsiteX174" fmla="*/ 121763 h 600884"/>
                <a:gd name="connsiteY174" fmla="*/ 121763 h 600884"/>
                <a:gd name="connsiteX175" fmla="*/ 121763 h 600884"/>
                <a:gd name="connsiteY175" fmla="*/ 121763 h 600884"/>
                <a:gd name="connsiteX176" fmla="*/ 121763 h 600884"/>
                <a:gd name="connsiteY176" fmla="*/ 121763 h 600884"/>
                <a:gd name="connsiteX177" fmla="*/ 121763 h 600884"/>
                <a:gd name="connsiteY177" fmla="*/ 121763 h 600884"/>
                <a:gd name="connsiteX178" fmla="*/ 121763 h 600884"/>
                <a:gd name="connsiteY178" fmla="*/ 121763 h 600884"/>
                <a:gd name="connsiteX179" fmla="*/ 121763 h 600884"/>
                <a:gd name="connsiteY179" fmla="*/ 121763 h 600884"/>
                <a:gd name="connsiteX180" fmla="*/ 121763 h 600884"/>
                <a:gd name="connsiteY180" fmla="*/ 121763 h 600884"/>
                <a:gd name="connsiteX181" fmla="*/ 121763 h 600884"/>
                <a:gd name="connsiteY181" fmla="*/ 121763 h 600884"/>
                <a:gd name="connsiteX182" fmla="*/ 121763 h 600884"/>
                <a:gd name="connsiteY182" fmla="*/ 121763 h 600884"/>
                <a:gd name="connsiteX183" fmla="*/ 121763 h 600884"/>
                <a:gd name="connsiteY183" fmla="*/ 121763 h 600884"/>
                <a:gd name="connsiteX184" fmla="*/ 121763 h 600884"/>
                <a:gd name="connsiteY184" fmla="*/ 121763 h 600884"/>
                <a:gd name="connsiteX185" fmla="*/ 121763 h 600884"/>
                <a:gd name="connsiteY185" fmla="*/ 121763 h 600884"/>
                <a:gd name="connsiteX186" fmla="*/ 121763 h 600884"/>
                <a:gd name="connsiteY186" fmla="*/ 121763 h 600884"/>
                <a:gd name="connsiteX187" fmla="*/ 121763 h 600884"/>
                <a:gd name="connsiteY187" fmla="*/ 121763 h 600884"/>
                <a:gd name="connsiteX188" fmla="*/ 121763 h 600884"/>
                <a:gd name="connsiteY188" fmla="*/ 121763 h 600884"/>
                <a:gd name="connsiteX189" fmla="*/ 121763 h 600884"/>
                <a:gd name="connsiteY189" fmla="*/ 121763 h 600884"/>
                <a:gd name="connsiteX190" fmla="*/ 121763 h 600884"/>
                <a:gd name="connsiteY190" fmla="*/ 121763 h 600884"/>
                <a:gd name="connsiteX191" fmla="*/ 121763 h 600884"/>
                <a:gd name="connsiteY191" fmla="*/ 121763 h 600884"/>
                <a:gd name="connsiteX192" fmla="*/ 121763 h 600884"/>
                <a:gd name="connsiteY192" fmla="*/ 121763 h 600884"/>
                <a:gd name="connsiteX193" fmla="*/ 121763 h 600884"/>
                <a:gd name="connsiteY193" fmla="*/ 121763 h 600884"/>
                <a:gd name="connsiteX194" fmla="*/ 121763 h 600884"/>
                <a:gd name="connsiteY194" fmla="*/ 121763 h 600884"/>
                <a:gd name="connsiteX195" fmla="*/ 121763 h 600884"/>
                <a:gd name="connsiteY195" fmla="*/ 121763 h 600884"/>
                <a:gd name="connsiteX196" fmla="*/ 121763 h 600884"/>
                <a:gd name="connsiteY196" fmla="*/ 121763 h 600884"/>
                <a:gd name="connsiteX197" fmla="*/ 121763 h 600884"/>
                <a:gd name="connsiteY197" fmla="*/ 121763 h 600884"/>
                <a:gd name="connsiteX198" fmla="*/ 121763 h 600884"/>
                <a:gd name="connsiteY198" fmla="*/ 121763 h 600884"/>
                <a:gd name="connsiteX199" fmla="*/ 121763 h 600884"/>
                <a:gd name="connsiteY199" fmla="*/ 121763 h 600884"/>
                <a:gd name="connsiteX200" fmla="*/ 121763 h 600884"/>
                <a:gd name="connsiteY200" fmla="*/ 121763 h 600884"/>
                <a:gd name="connsiteX201" fmla="*/ 121763 h 600884"/>
                <a:gd name="connsiteY201" fmla="*/ 121763 h 600884"/>
                <a:gd name="connsiteX202" fmla="*/ 121763 h 600884"/>
                <a:gd name="connsiteY202" fmla="*/ 121763 h 600884"/>
                <a:gd name="connsiteX203" fmla="*/ 121763 h 600884"/>
                <a:gd name="connsiteY203" fmla="*/ 121763 h 600884"/>
                <a:gd name="connsiteX204" fmla="*/ 121763 h 600884"/>
                <a:gd name="connsiteY204" fmla="*/ 121763 h 600884"/>
                <a:gd name="connsiteX205" fmla="*/ 121763 h 600884"/>
                <a:gd name="connsiteY205" fmla="*/ 121763 h 600884"/>
                <a:gd name="connsiteX206" fmla="*/ 121763 h 600884"/>
                <a:gd name="connsiteY206" fmla="*/ 121763 h 600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Lst>
              <a:rect l="l" t="t" r="r" b="b"/>
              <a:pathLst>
                <a:path w="451548" h="606722">
                  <a:moveTo>
                    <a:pt x="181014" y="511882"/>
                  </a:moveTo>
                  <a:lnTo>
                    <a:pt x="270464" y="511882"/>
                  </a:lnTo>
                  <a:cubicBezTo>
                    <a:pt x="276695" y="511882"/>
                    <a:pt x="281768" y="516961"/>
                    <a:pt x="281768" y="523199"/>
                  </a:cubicBezTo>
                  <a:cubicBezTo>
                    <a:pt x="281768" y="529525"/>
                    <a:pt x="276695" y="534604"/>
                    <a:pt x="270464" y="534604"/>
                  </a:cubicBezTo>
                  <a:lnTo>
                    <a:pt x="181014" y="534604"/>
                  </a:lnTo>
                  <a:cubicBezTo>
                    <a:pt x="174783" y="534604"/>
                    <a:pt x="169710" y="529525"/>
                    <a:pt x="169710" y="523199"/>
                  </a:cubicBezTo>
                  <a:cubicBezTo>
                    <a:pt x="169710" y="516961"/>
                    <a:pt x="174783" y="511882"/>
                    <a:pt x="181014" y="511882"/>
                  </a:cubicBezTo>
                  <a:close/>
                  <a:moveTo>
                    <a:pt x="216034" y="449996"/>
                  </a:moveTo>
                  <a:lnTo>
                    <a:pt x="323387" y="449996"/>
                  </a:lnTo>
                  <a:cubicBezTo>
                    <a:pt x="329618" y="449996"/>
                    <a:pt x="334692" y="455059"/>
                    <a:pt x="334692" y="461278"/>
                  </a:cubicBezTo>
                  <a:cubicBezTo>
                    <a:pt x="334692" y="467585"/>
                    <a:pt x="329618" y="472648"/>
                    <a:pt x="323387" y="472648"/>
                  </a:cubicBezTo>
                  <a:lnTo>
                    <a:pt x="216034" y="472648"/>
                  </a:lnTo>
                  <a:cubicBezTo>
                    <a:pt x="209714" y="472648"/>
                    <a:pt x="204640" y="467585"/>
                    <a:pt x="204640" y="461278"/>
                  </a:cubicBezTo>
                  <a:cubicBezTo>
                    <a:pt x="204640" y="455059"/>
                    <a:pt x="209714" y="449996"/>
                    <a:pt x="216034" y="449996"/>
                  </a:cubicBezTo>
                  <a:close/>
                  <a:moveTo>
                    <a:pt x="128157" y="449996"/>
                  </a:moveTo>
                  <a:lnTo>
                    <a:pt x="178167" y="449996"/>
                  </a:lnTo>
                  <a:cubicBezTo>
                    <a:pt x="184396" y="449996"/>
                    <a:pt x="189468" y="455059"/>
                    <a:pt x="189468" y="461278"/>
                  </a:cubicBezTo>
                  <a:cubicBezTo>
                    <a:pt x="189468" y="467585"/>
                    <a:pt x="184396" y="472648"/>
                    <a:pt x="178167" y="472648"/>
                  </a:cubicBezTo>
                  <a:lnTo>
                    <a:pt x="128157" y="472648"/>
                  </a:lnTo>
                  <a:cubicBezTo>
                    <a:pt x="121928" y="472648"/>
                    <a:pt x="116856" y="467585"/>
                    <a:pt x="116856" y="461278"/>
                  </a:cubicBezTo>
                  <a:cubicBezTo>
                    <a:pt x="116856" y="455059"/>
                    <a:pt x="121928" y="449996"/>
                    <a:pt x="128157" y="449996"/>
                  </a:cubicBezTo>
                  <a:close/>
                  <a:moveTo>
                    <a:pt x="91748" y="361789"/>
                  </a:moveTo>
                  <a:lnTo>
                    <a:pt x="359730" y="361789"/>
                  </a:lnTo>
                  <a:cubicBezTo>
                    <a:pt x="365960" y="361789"/>
                    <a:pt x="371033" y="366852"/>
                    <a:pt x="371033" y="373071"/>
                  </a:cubicBezTo>
                  <a:cubicBezTo>
                    <a:pt x="371033" y="379378"/>
                    <a:pt x="365960" y="384441"/>
                    <a:pt x="359730" y="384441"/>
                  </a:cubicBezTo>
                  <a:lnTo>
                    <a:pt x="91748" y="384441"/>
                  </a:lnTo>
                  <a:cubicBezTo>
                    <a:pt x="85518" y="384441"/>
                    <a:pt x="80445" y="379378"/>
                    <a:pt x="80445" y="373071"/>
                  </a:cubicBezTo>
                  <a:cubicBezTo>
                    <a:pt x="80445" y="366852"/>
                    <a:pt x="85518" y="361789"/>
                    <a:pt x="91748" y="361789"/>
                  </a:cubicBezTo>
                  <a:close/>
                  <a:moveTo>
                    <a:pt x="344601" y="299833"/>
                  </a:moveTo>
                  <a:lnTo>
                    <a:pt x="359731" y="299833"/>
                  </a:lnTo>
                  <a:cubicBezTo>
                    <a:pt x="365960" y="299833"/>
                    <a:pt x="371033" y="304912"/>
                    <a:pt x="371033" y="311150"/>
                  </a:cubicBezTo>
                  <a:cubicBezTo>
                    <a:pt x="371033" y="317476"/>
                    <a:pt x="365960" y="322555"/>
                    <a:pt x="359731" y="322555"/>
                  </a:cubicBezTo>
                  <a:lnTo>
                    <a:pt x="344601" y="322555"/>
                  </a:lnTo>
                  <a:cubicBezTo>
                    <a:pt x="338283" y="322555"/>
                    <a:pt x="333210" y="317476"/>
                    <a:pt x="333210" y="311150"/>
                  </a:cubicBezTo>
                  <a:cubicBezTo>
                    <a:pt x="333210" y="304912"/>
                    <a:pt x="338283" y="299833"/>
                    <a:pt x="344601" y="299833"/>
                  </a:cubicBezTo>
                  <a:close/>
                  <a:moveTo>
                    <a:pt x="91750" y="299833"/>
                  </a:moveTo>
                  <a:lnTo>
                    <a:pt x="306804" y="299833"/>
                  </a:lnTo>
                  <a:cubicBezTo>
                    <a:pt x="313035" y="299833"/>
                    <a:pt x="318109" y="304912"/>
                    <a:pt x="318109" y="311150"/>
                  </a:cubicBezTo>
                  <a:cubicBezTo>
                    <a:pt x="318109" y="317476"/>
                    <a:pt x="313035" y="322555"/>
                    <a:pt x="306804" y="322555"/>
                  </a:cubicBezTo>
                  <a:lnTo>
                    <a:pt x="91750" y="322555"/>
                  </a:lnTo>
                  <a:cubicBezTo>
                    <a:pt x="85519" y="322555"/>
                    <a:pt x="80445" y="317476"/>
                    <a:pt x="80445" y="311150"/>
                  </a:cubicBezTo>
                  <a:cubicBezTo>
                    <a:pt x="80445" y="304912"/>
                    <a:pt x="85519" y="299833"/>
                    <a:pt x="91750" y="299833"/>
                  </a:cubicBezTo>
                  <a:close/>
                  <a:moveTo>
                    <a:pt x="91748" y="237947"/>
                  </a:moveTo>
                  <a:lnTo>
                    <a:pt x="359730" y="237947"/>
                  </a:lnTo>
                  <a:cubicBezTo>
                    <a:pt x="365960" y="237947"/>
                    <a:pt x="371033" y="243010"/>
                    <a:pt x="371033" y="249317"/>
                  </a:cubicBezTo>
                  <a:cubicBezTo>
                    <a:pt x="371033" y="255536"/>
                    <a:pt x="365960" y="260599"/>
                    <a:pt x="359730" y="260599"/>
                  </a:cubicBezTo>
                  <a:lnTo>
                    <a:pt x="91748" y="260599"/>
                  </a:lnTo>
                  <a:cubicBezTo>
                    <a:pt x="85518" y="260599"/>
                    <a:pt x="80445" y="255536"/>
                    <a:pt x="80445" y="249317"/>
                  </a:cubicBezTo>
                  <a:cubicBezTo>
                    <a:pt x="80445" y="243010"/>
                    <a:pt x="85518" y="237947"/>
                    <a:pt x="91748" y="237947"/>
                  </a:cubicBezTo>
                  <a:close/>
                  <a:moveTo>
                    <a:pt x="172139" y="175990"/>
                  </a:moveTo>
                  <a:lnTo>
                    <a:pt x="359731" y="175990"/>
                  </a:lnTo>
                  <a:cubicBezTo>
                    <a:pt x="365961" y="175990"/>
                    <a:pt x="371033" y="181053"/>
                    <a:pt x="371033" y="187360"/>
                  </a:cubicBezTo>
                  <a:cubicBezTo>
                    <a:pt x="371033" y="193579"/>
                    <a:pt x="365961" y="198642"/>
                    <a:pt x="359731" y="198642"/>
                  </a:cubicBezTo>
                  <a:lnTo>
                    <a:pt x="172139" y="198642"/>
                  </a:lnTo>
                  <a:cubicBezTo>
                    <a:pt x="165820" y="198642"/>
                    <a:pt x="160748" y="193579"/>
                    <a:pt x="160748" y="187360"/>
                  </a:cubicBezTo>
                  <a:cubicBezTo>
                    <a:pt x="160748" y="181053"/>
                    <a:pt x="165820" y="175990"/>
                    <a:pt x="172139" y="175990"/>
                  </a:cubicBezTo>
                  <a:close/>
                  <a:moveTo>
                    <a:pt x="91757" y="175990"/>
                  </a:moveTo>
                  <a:lnTo>
                    <a:pt x="134335" y="175990"/>
                  </a:lnTo>
                  <a:cubicBezTo>
                    <a:pt x="140570" y="175990"/>
                    <a:pt x="145647" y="181053"/>
                    <a:pt x="145647" y="187360"/>
                  </a:cubicBezTo>
                  <a:cubicBezTo>
                    <a:pt x="145647" y="193579"/>
                    <a:pt x="140570" y="198642"/>
                    <a:pt x="134335" y="198642"/>
                  </a:cubicBezTo>
                  <a:lnTo>
                    <a:pt x="91757" y="198642"/>
                  </a:lnTo>
                  <a:cubicBezTo>
                    <a:pt x="85522" y="198642"/>
                    <a:pt x="80445" y="193579"/>
                    <a:pt x="80445" y="187360"/>
                  </a:cubicBezTo>
                  <a:cubicBezTo>
                    <a:pt x="80445" y="181053"/>
                    <a:pt x="85522" y="175990"/>
                    <a:pt x="91757" y="175990"/>
                  </a:cubicBezTo>
                  <a:close/>
                  <a:moveTo>
                    <a:pt x="128162" y="86866"/>
                  </a:moveTo>
                  <a:lnTo>
                    <a:pt x="323385" y="86866"/>
                  </a:lnTo>
                  <a:cubicBezTo>
                    <a:pt x="329617" y="86866"/>
                    <a:pt x="334691" y="91929"/>
                    <a:pt x="334691" y="98236"/>
                  </a:cubicBezTo>
                  <a:cubicBezTo>
                    <a:pt x="334691" y="104455"/>
                    <a:pt x="329617" y="109518"/>
                    <a:pt x="323385" y="109518"/>
                  </a:cubicBezTo>
                  <a:lnTo>
                    <a:pt x="128162" y="109518"/>
                  </a:lnTo>
                  <a:cubicBezTo>
                    <a:pt x="121930" y="109518"/>
                    <a:pt x="116856" y="104455"/>
                    <a:pt x="116856" y="98236"/>
                  </a:cubicBezTo>
                  <a:cubicBezTo>
                    <a:pt x="116856" y="91929"/>
                    <a:pt x="121930" y="86866"/>
                    <a:pt x="128162" y="86866"/>
                  </a:cubicBezTo>
                  <a:close/>
                  <a:moveTo>
                    <a:pt x="11304" y="0"/>
                  </a:moveTo>
                  <a:cubicBezTo>
                    <a:pt x="17535" y="0"/>
                    <a:pt x="22698" y="5066"/>
                    <a:pt x="22698" y="11287"/>
                  </a:cubicBezTo>
                  <a:lnTo>
                    <a:pt x="22698" y="15641"/>
                  </a:lnTo>
                  <a:lnTo>
                    <a:pt x="35693" y="15641"/>
                  </a:lnTo>
                  <a:lnTo>
                    <a:pt x="35693" y="11287"/>
                  </a:lnTo>
                  <a:cubicBezTo>
                    <a:pt x="35693" y="5066"/>
                    <a:pt x="40767" y="0"/>
                    <a:pt x="47086" y="0"/>
                  </a:cubicBezTo>
                  <a:cubicBezTo>
                    <a:pt x="53317" y="0"/>
                    <a:pt x="58391" y="5066"/>
                    <a:pt x="58391" y="11287"/>
                  </a:cubicBezTo>
                  <a:lnTo>
                    <a:pt x="58391" y="15641"/>
                  </a:lnTo>
                  <a:lnTo>
                    <a:pt x="71475" y="15641"/>
                  </a:lnTo>
                  <a:lnTo>
                    <a:pt x="71475" y="11287"/>
                  </a:lnTo>
                  <a:cubicBezTo>
                    <a:pt x="71475" y="5066"/>
                    <a:pt x="76549" y="0"/>
                    <a:pt x="82779" y="0"/>
                  </a:cubicBezTo>
                  <a:cubicBezTo>
                    <a:pt x="89099" y="0"/>
                    <a:pt x="94173" y="5066"/>
                    <a:pt x="94173" y="11287"/>
                  </a:cubicBezTo>
                  <a:lnTo>
                    <a:pt x="94173" y="15641"/>
                  </a:lnTo>
                  <a:lnTo>
                    <a:pt x="107168" y="15641"/>
                  </a:lnTo>
                  <a:lnTo>
                    <a:pt x="107168" y="11287"/>
                  </a:lnTo>
                  <a:cubicBezTo>
                    <a:pt x="107168" y="5066"/>
                    <a:pt x="112242" y="0"/>
                    <a:pt x="118561" y="0"/>
                  </a:cubicBezTo>
                  <a:cubicBezTo>
                    <a:pt x="124792" y="0"/>
                    <a:pt x="129866" y="5066"/>
                    <a:pt x="129866" y="11287"/>
                  </a:cubicBezTo>
                  <a:lnTo>
                    <a:pt x="129866" y="15641"/>
                  </a:lnTo>
                  <a:lnTo>
                    <a:pt x="142950" y="15641"/>
                  </a:lnTo>
                  <a:lnTo>
                    <a:pt x="142950" y="11287"/>
                  </a:lnTo>
                  <a:cubicBezTo>
                    <a:pt x="142950" y="5066"/>
                    <a:pt x="148024" y="0"/>
                    <a:pt x="154254" y="0"/>
                  </a:cubicBezTo>
                  <a:cubicBezTo>
                    <a:pt x="160574" y="0"/>
                    <a:pt x="165648" y="5066"/>
                    <a:pt x="165648" y="11287"/>
                  </a:cubicBezTo>
                  <a:lnTo>
                    <a:pt x="165648" y="15641"/>
                  </a:lnTo>
                  <a:lnTo>
                    <a:pt x="178643" y="15641"/>
                  </a:lnTo>
                  <a:lnTo>
                    <a:pt x="178643" y="11287"/>
                  </a:lnTo>
                  <a:cubicBezTo>
                    <a:pt x="178643" y="5066"/>
                    <a:pt x="183717" y="0"/>
                    <a:pt x="190036" y="0"/>
                  </a:cubicBezTo>
                  <a:cubicBezTo>
                    <a:pt x="196267" y="0"/>
                    <a:pt x="201341" y="5066"/>
                    <a:pt x="201341" y="11287"/>
                  </a:cubicBezTo>
                  <a:lnTo>
                    <a:pt x="201341" y="15641"/>
                  </a:lnTo>
                  <a:lnTo>
                    <a:pt x="214425" y="15641"/>
                  </a:lnTo>
                  <a:lnTo>
                    <a:pt x="214425" y="11287"/>
                  </a:lnTo>
                  <a:cubicBezTo>
                    <a:pt x="214425" y="5066"/>
                    <a:pt x="219499" y="0"/>
                    <a:pt x="225729" y="0"/>
                  </a:cubicBezTo>
                  <a:cubicBezTo>
                    <a:pt x="232049" y="0"/>
                    <a:pt x="237123" y="5066"/>
                    <a:pt x="237123" y="11287"/>
                  </a:cubicBezTo>
                  <a:lnTo>
                    <a:pt x="237123" y="15641"/>
                  </a:lnTo>
                  <a:lnTo>
                    <a:pt x="250118" y="15641"/>
                  </a:lnTo>
                  <a:lnTo>
                    <a:pt x="250118" y="11287"/>
                  </a:lnTo>
                  <a:cubicBezTo>
                    <a:pt x="250118" y="5066"/>
                    <a:pt x="255192" y="0"/>
                    <a:pt x="261512" y="0"/>
                  </a:cubicBezTo>
                  <a:cubicBezTo>
                    <a:pt x="267742" y="0"/>
                    <a:pt x="272816" y="5066"/>
                    <a:pt x="272816" y="11287"/>
                  </a:cubicBezTo>
                  <a:lnTo>
                    <a:pt x="272816" y="15641"/>
                  </a:lnTo>
                  <a:lnTo>
                    <a:pt x="285900" y="15641"/>
                  </a:lnTo>
                  <a:lnTo>
                    <a:pt x="285900" y="11287"/>
                  </a:lnTo>
                  <a:cubicBezTo>
                    <a:pt x="285900" y="5066"/>
                    <a:pt x="290974" y="0"/>
                    <a:pt x="297205" y="0"/>
                  </a:cubicBezTo>
                  <a:cubicBezTo>
                    <a:pt x="303524" y="0"/>
                    <a:pt x="308598" y="5066"/>
                    <a:pt x="308598" y="11287"/>
                  </a:cubicBezTo>
                  <a:lnTo>
                    <a:pt x="308598" y="15641"/>
                  </a:lnTo>
                  <a:lnTo>
                    <a:pt x="321593" y="15641"/>
                  </a:lnTo>
                  <a:lnTo>
                    <a:pt x="321593" y="11287"/>
                  </a:lnTo>
                  <a:cubicBezTo>
                    <a:pt x="321593" y="5066"/>
                    <a:pt x="326756" y="0"/>
                    <a:pt x="332987" y="0"/>
                  </a:cubicBezTo>
                  <a:cubicBezTo>
                    <a:pt x="339217" y="0"/>
                    <a:pt x="344291" y="5066"/>
                    <a:pt x="344291" y="11287"/>
                  </a:cubicBezTo>
                  <a:lnTo>
                    <a:pt x="344291" y="15641"/>
                  </a:lnTo>
                  <a:lnTo>
                    <a:pt x="357375" y="15641"/>
                  </a:lnTo>
                  <a:lnTo>
                    <a:pt x="357375" y="11287"/>
                  </a:lnTo>
                  <a:cubicBezTo>
                    <a:pt x="357375" y="5066"/>
                    <a:pt x="362449" y="0"/>
                    <a:pt x="368680" y="0"/>
                  </a:cubicBezTo>
                  <a:cubicBezTo>
                    <a:pt x="374999" y="0"/>
                    <a:pt x="380073" y="5066"/>
                    <a:pt x="380073" y="11287"/>
                  </a:cubicBezTo>
                  <a:lnTo>
                    <a:pt x="380073" y="15641"/>
                  </a:lnTo>
                  <a:lnTo>
                    <a:pt x="393157" y="15641"/>
                  </a:lnTo>
                  <a:lnTo>
                    <a:pt x="393157" y="11287"/>
                  </a:lnTo>
                  <a:cubicBezTo>
                    <a:pt x="393157" y="5066"/>
                    <a:pt x="398231" y="0"/>
                    <a:pt x="404462" y="0"/>
                  </a:cubicBezTo>
                  <a:cubicBezTo>
                    <a:pt x="410692" y="0"/>
                    <a:pt x="415855" y="5066"/>
                    <a:pt x="415855" y="11287"/>
                  </a:cubicBezTo>
                  <a:lnTo>
                    <a:pt x="415855" y="15641"/>
                  </a:lnTo>
                  <a:lnTo>
                    <a:pt x="428850" y="15641"/>
                  </a:lnTo>
                  <a:lnTo>
                    <a:pt x="428850" y="11287"/>
                  </a:lnTo>
                  <a:cubicBezTo>
                    <a:pt x="428850" y="5066"/>
                    <a:pt x="433924" y="0"/>
                    <a:pt x="440244" y="0"/>
                  </a:cubicBezTo>
                  <a:cubicBezTo>
                    <a:pt x="446474" y="0"/>
                    <a:pt x="451548" y="5066"/>
                    <a:pt x="451548" y="11287"/>
                  </a:cubicBezTo>
                  <a:lnTo>
                    <a:pt x="451548" y="71008"/>
                  </a:lnTo>
                  <a:cubicBezTo>
                    <a:pt x="451548" y="77229"/>
                    <a:pt x="446474" y="82295"/>
                    <a:pt x="440244" y="82295"/>
                  </a:cubicBezTo>
                  <a:cubicBezTo>
                    <a:pt x="433924" y="82295"/>
                    <a:pt x="428850" y="77229"/>
                    <a:pt x="428850" y="71008"/>
                  </a:cubicBezTo>
                  <a:lnTo>
                    <a:pt x="428850" y="38215"/>
                  </a:lnTo>
                  <a:lnTo>
                    <a:pt x="22698" y="38215"/>
                  </a:lnTo>
                  <a:lnTo>
                    <a:pt x="22698" y="568419"/>
                  </a:lnTo>
                  <a:lnTo>
                    <a:pt x="428850" y="568419"/>
                  </a:lnTo>
                  <a:lnTo>
                    <a:pt x="428850" y="108778"/>
                  </a:lnTo>
                  <a:cubicBezTo>
                    <a:pt x="428850" y="102468"/>
                    <a:pt x="433924" y="97403"/>
                    <a:pt x="440244" y="97403"/>
                  </a:cubicBezTo>
                  <a:cubicBezTo>
                    <a:pt x="446474" y="97403"/>
                    <a:pt x="451548" y="102468"/>
                    <a:pt x="451548" y="108778"/>
                  </a:cubicBezTo>
                  <a:lnTo>
                    <a:pt x="451548" y="595347"/>
                  </a:lnTo>
                  <a:cubicBezTo>
                    <a:pt x="451548" y="601656"/>
                    <a:pt x="446474" y="606722"/>
                    <a:pt x="440244" y="606722"/>
                  </a:cubicBezTo>
                  <a:cubicBezTo>
                    <a:pt x="433924" y="606722"/>
                    <a:pt x="428850" y="601656"/>
                    <a:pt x="428850" y="595347"/>
                  </a:cubicBezTo>
                  <a:lnTo>
                    <a:pt x="428850" y="591081"/>
                  </a:lnTo>
                  <a:lnTo>
                    <a:pt x="415855" y="591081"/>
                  </a:lnTo>
                  <a:lnTo>
                    <a:pt x="415855" y="595347"/>
                  </a:lnTo>
                  <a:cubicBezTo>
                    <a:pt x="415855" y="601656"/>
                    <a:pt x="410692" y="606722"/>
                    <a:pt x="404462" y="606722"/>
                  </a:cubicBezTo>
                  <a:cubicBezTo>
                    <a:pt x="398231" y="606722"/>
                    <a:pt x="393157" y="601656"/>
                    <a:pt x="393157" y="595347"/>
                  </a:cubicBezTo>
                  <a:lnTo>
                    <a:pt x="393157" y="591081"/>
                  </a:lnTo>
                  <a:lnTo>
                    <a:pt x="380073" y="591081"/>
                  </a:lnTo>
                  <a:lnTo>
                    <a:pt x="380073" y="595347"/>
                  </a:lnTo>
                  <a:cubicBezTo>
                    <a:pt x="380073" y="601656"/>
                    <a:pt x="374999" y="606722"/>
                    <a:pt x="368769" y="606722"/>
                  </a:cubicBezTo>
                  <a:cubicBezTo>
                    <a:pt x="362449" y="606722"/>
                    <a:pt x="357375" y="601656"/>
                    <a:pt x="357375" y="595347"/>
                  </a:cubicBezTo>
                  <a:lnTo>
                    <a:pt x="357375" y="591081"/>
                  </a:lnTo>
                  <a:lnTo>
                    <a:pt x="344291" y="591081"/>
                  </a:lnTo>
                  <a:lnTo>
                    <a:pt x="344291" y="595347"/>
                  </a:lnTo>
                  <a:cubicBezTo>
                    <a:pt x="344291" y="601656"/>
                    <a:pt x="339217" y="606722"/>
                    <a:pt x="332987" y="606722"/>
                  </a:cubicBezTo>
                  <a:cubicBezTo>
                    <a:pt x="326756" y="606722"/>
                    <a:pt x="321682" y="601656"/>
                    <a:pt x="321682" y="595347"/>
                  </a:cubicBezTo>
                  <a:lnTo>
                    <a:pt x="321682" y="591081"/>
                  </a:lnTo>
                  <a:lnTo>
                    <a:pt x="308598" y="591081"/>
                  </a:lnTo>
                  <a:lnTo>
                    <a:pt x="308598" y="595347"/>
                  </a:lnTo>
                  <a:cubicBezTo>
                    <a:pt x="308598" y="601656"/>
                    <a:pt x="303524" y="606722"/>
                    <a:pt x="297205" y="606722"/>
                  </a:cubicBezTo>
                  <a:cubicBezTo>
                    <a:pt x="290974" y="606722"/>
                    <a:pt x="285900" y="601656"/>
                    <a:pt x="285900" y="595347"/>
                  </a:cubicBezTo>
                  <a:lnTo>
                    <a:pt x="285900" y="591081"/>
                  </a:lnTo>
                  <a:lnTo>
                    <a:pt x="272816" y="591081"/>
                  </a:lnTo>
                  <a:lnTo>
                    <a:pt x="272816" y="595347"/>
                  </a:lnTo>
                  <a:cubicBezTo>
                    <a:pt x="272816" y="601656"/>
                    <a:pt x="267742" y="606722"/>
                    <a:pt x="261512" y="606722"/>
                  </a:cubicBezTo>
                  <a:cubicBezTo>
                    <a:pt x="255192" y="606722"/>
                    <a:pt x="250118" y="601656"/>
                    <a:pt x="250118" y="595347"/>
                  </a:cubicBezTo>
                  <a:lnTo>
                    <a:pt x="250118" y="591081"/>
                  </a:lnTo>
                  <a:lnTo>
                    <a:pt x="237123" y="591081"/>
                  </a:lnTo>
                  <a:lnTo>
                    <a:pt x="237123" y="595347"/>
                  </a:lnTo>
                  <a:cubicBezTo>
                    <a:pt x="237123" y="601656"/>
                    <a:pt x="232049" y="606722"/>
                    <a:pt x="225729" y="606722"/>
                  </a:cubicBezTo>
                  <a:cubicBezTo>
                    <a:pt x="219499" y="606722"/>
                    <a:pt x="214425" y="601656"/>
                    <a:pt x="214425" y="595347"/>
                  </a:cubicBezTo>
                  <a:lnTo>
                    <a:pt x="214425" y="591081"/>
                  </a:lnTo>
                  <a:lnTo>
                    <a:pt x="201341" y="591081"/>
                  </a:lnTo>
                  <a:lnTo>
                    <a:pt x="201341" y="595347"/>
                  </a:lnTo>
                  <a:cubicBezTo>
                    <a:pt x="201341" y="601656"/>
                    <a:pt x="196267" y="606722"/>
                    <a:pt x="190036" y="606722"/>
                  </a:cubicBezTo>
                  <a:cubicBezTo>
                    <a:pt x="183717" y="606722"/>
                    <a:pt x="178643" y="601656"/>
                    <a:pt x="178643" y="595347"/>
                  </a:cubicBezTo>
                  <a:lnTo>
                    <a:pt x="178643" y="591081"/>
                  </a:lnTo>
                  <a:lnTo>
                    <a:pt x="165648" y="591081"/>
                  </a:lnTo>
                  <a:lnTo>
                    <a:pt x="165648" y="595347"/>
                  </a:lnTo>
                  <a:cubicBezTo>
                    <a:pt x="165648" y="601656"/>
                    <a:pt x="160574" y="606722"/>
                    <a:pt x="154254" y="606722"/>
                  </a:cubicBezTo>
                  <a:cubicBezTo>
                    <a:pt x="148024" y="606722"/>
                    <a:pt x="142950" y="601656"/>
                    <a:pt x="142950" y="595347"/>
                  </a:cubicBezTo>
                  <a:lnTo>
                    <a:pt x="142950" y="591081"/>
                  </a:lnTo>
                  <a:lnTo>
                    <a:pt x="129866" y="591081"/>
                  </a:lnTo>
                  <a:lnTo>
                    <a:pt x="129866" y="595347"/>
                  </a:lnTo>
                  <a:cubicBezTo>
                    <a:pt x="129866" y="601656"/>
                    <a:pt x="124792" y="606722"/>
                    <a:pt x="118561" y="606722"/>
                  </a:cubicBezTo>
                  <a:cubicBezTo>
                    <a:pt x="112242" y="606722"/>
                    <a:pt x="107168" y="601656"/>
                    <a:pt x="107168" y="595347"/>
                  </a:cubicBezTo>
                  <a:lnTo>
                    <a:pt x="107168" y="591081"/>
                  </a:lnTo>
                  <a:lnTo>
                    <a:pt x="94173" y="591081"/>
                  </a:lnTo>
                  <a:lnTo>
                    <a:pt x="94173" y="595347"/>
                  </a:lnTo>
                  <a:cubicBezTo>
                    <a:pt x="94173" y="601656"/>
                    <a:pt x="89099" y="606722"/>
                    <a:pt x="82779" y="606722"/>
                  </a:cubicBezTo>
                  <a:cubicBezTo>
                    <a:pt x="76549" y="606722"/>
                    <a:pt x="71475" y="601656"/>
                    <a:pt x="71475" y="595347"/>
                  </a:cubicBezTo>
                  <a:lnTo>
                    <a:pt x="71475" y="591081"/>
                  </a:lnTo>
                  <a:lnTo>
                    <a:pt x="58391" y="591081"/>
                  </a:lnTo>
                  <a:lnTo>
                    <a:pt x="58391" y="595347"/>
                  </a:lnTo>
                  <a:cubicBezTo>
                    <a:pt x="58391" y="601656"/>
                    <a:pt x="53317" y="606722"/>
                    <a:pt x="47086" y="606722"/>
                  </a:cubicBezTo>
                  <a:cubicBezTo>
                    <a:pt x="40767" y="606722"/>
                    <a:pt x="35693" y="601656"/>
                    <a:pt x="35693" y="595347"/>
                  </a:cubicBezTo>
                  <a:lnTo>
                    <a:pt x="35693" y="591081"/>
                  </a:lnTo>
                  <a:lnTo>
                    <a:pt x="22698" y="591081"/>
                  </a:lnTo>
                  <a:lnTo>
                    <a:pt x="22698" y="595347"/>
                  </a:lnTo>
                  <a:cubicBezTo>
                    <a:pt x="22698" y="601656"/>
                    <a:pt x="17535" y="606722"/>
                    <a:pt x="11304" y="606722"/>
                  </a:cubicBezTo>
                  <a:cubicBezTo>
                    <a:pt x="5074" y="606722"/>
                    <a:pt x="0" y="601656"/>
                    <a:pt x="0" y="595347"/>
                  </a:cubicBezTo>
                  <a:lnTo>
                    <a:pt x="0" y="11287"/>
                  </a:lnTo>
                  <a:cubicBezTo>
                    <a:pt x="0" y="5066"/>
                    <a:pt x="5074" y="0"/>
                    <a:pt x="1130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sp>
        <p:nvSpPr>
          <p:cNvPr id="5" name="圆角矩形 4"/>
          <p:cNvSpPr/>
          <p:nvPr/>
        </p:nvSpPr>
        <p:spPr>
          <a:xfrm>
            <a:off x="100965" y="193040"/>
            <a:ext cx="10236200" cy="709930"/>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标题 1"/>
          <p:cNvSpPr>
            <a:spLocks noGrp="1"/>
          </p:cNvSpPr>
          <p:nvPr/>
        </p:nvSpPr>
        <p:spPr>
          <a:xfrm>
            <a:off x="838200" y="355600"/>
            <a:ext cx="10514965" cy="4641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charset="-122"/>
                <a:ea typeface="微软雅黑" panose="020B0503020204020204" charset="-122"/>
                <a:cs typeface="Arial" panose="020B0604020202020204" pitchFamily="34" charset="0"/>
              </a:defRPr>
            </a:lvl1pPr>
          </a:lstStyle>
          <a:p>
            <a:r>
              <a:rPr lang="zh-CN" altLang="en-US" dirty="0">
                <a:solidFill>
                  <a:schemeClr val="bg1"/>
                </a:solidFill>
                <a:latin typeface="+mn-lt"/>
                <a:ea typeface="+mn-ea"/>
                <a:cs typeface="+mn-ea"/>
                <a:sym typeface="+mn-lt"/>
              </a:rPr>
              <a:t>巴拉尼协会将前庭神经炎分为四类</a:t>
            </a:r>
          </a:p>
        </p:txBody>
      </p:sp>
      <p:sp>
        <p:nvSpPr>
          <p:cNvPr id="7" name="圆角矩形 6"/>
          <p:cNvSpPr/>
          <p:nvPr/>
        </p:nvSpPr>
        <p:spPr>
          <a:xfrm>
            <a:off x="268605" y="186690"/>
            <a:ext cx="99695" cy="78930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圆角矩形 7"/>
          <p:cNvSpPr/>
          <p:nvPr/>
        </p:nvSpPr>
        <p:spPr>
          <a:xfrm>
            <a:off x="443230" y="186690"/>
            <a:ext cx="45720" cy="78930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10"/>
          <p:cNvSpPr txBox="1"/>
          <p:nvPr/>
        </p:nvSpPr>
        <p:spPr>
          <a:xfrm>
            <a:off x="839788" y="6451600"/>
            <a:ext cx="10336213" cy="406400"/>
          </a:xfrm>
          <a:prstGeom prst="rect">
            <a:avLst/>
          </a:prstGeom>
        </p:spPr>
        <p:txBody>
          <a:bodyPr vert="horz" lIns="91440" tIns="45720" rIns="91440" bIns="45720" rtlCol="0">
            <a:normAutofit/>
          </a:bodyPr>
          <a:lstStyle>
            <a:lvl1pPr marL="0" indent="0" algn="l" defTabSz="914400" rtl="0" eaLnBrk="1" latinLnBrk="0" hangingPunct="1">
              <a:lnSpc>
                <a:spcPct val="100000"/>
              </a:lnSpc>
              <a:spcBef>
                <a:spcPts val="0"/>
              </a:spcBef>
              <a:buFontTx/>
              <a:buNone/>
              <a:defRPr sz="1000" kern="1200">
                <a:solidFill>
                  <a:schemeClr val="tx1"/>
                </a:solidFill>
                <a:latin typeface="+mn-lt"/>
                <a:ea typeface="+mn-ea"/>
                <a:cs typeface="+mn-cs"/>
              </a:defRPr>
            </a:lvl1pPr>
            <a:lvl2pPr marL="457200" indent="0" algn="l" defTabSz="914400" rtl="0" eaLnBrk="1" latinLnBrk="0" hangingPunct="1">
              <a:lnSpc>
                <a:spcPct val="100000"/>
              </a:lnSpc>
              <a:spcBef>
                <a:spcPts val="0"/>
              </a:spcBef>
              <a:buFontTx/>
              <a:buNone/>
              <a:defRPr sz="1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indent="-228600">
              <a:lnSpc>
                <a:spcPct val="120000"/>
              </a:lnSpc>
              <a:buFont typeface="+mj-lt"/>
              <a:buAutoNum type="arabicPeriod"/>
            </a:pPr>
            <a:r>
              <a:rPr lang="zh-CN" altLang="en-US" dirty="0">
                <a:cs typeface="+mn-ea"/>
                <a:sym typeface="+mn-lt"/>
              </a:rPr>
              <a:t>焉双梅，等</a:t>
            </a:r>
            <a:r>
              <a:rPr lang="en-US" altLang="zh-CN" dirty="0">
                <a:cs typeface="+mn-ea"/>
                <a:sym typeface="+mn-lt"/>
              </a:rPr>
              <a:t>.</a:t>
            </a:r>
            <a:r>
              <a:rPr lang="zh-CN" altLang="en-US" dirty="0">
                <a:cs typeface="+mn-ea"/>
                <a:sym typeface="+mn-lt"/>
              </a:rPr>
              <a:t>急性单侧前庭病</a:t>
            </a:r>
            <a:r>
              <a:rPr lang="en-US" altLang="zh-CN" dirty="0">
                <a:cs typeface="+mn-ea"/>
                <a:sym typeface="+mn-lt"/>
              </a:rPr>
              <a:t>/</a:t>
            </a:r>
            <a:r>
              <a:rPr lang="zh-CN" altLang="en-US" dirty="0">
                <a:cs typeface="+mn-ea"/>
                <a:sym typeface="+mn-lt"/>
              </a:rPr>
              <a:t>前庭神经炎：诊断标准</a:t>
            </a:r>
            <a:r>
              <a:rPr lang="en-US" altLang="zh-CN" dirty="0">
                <a:cs typeface="+mn-ea"/>
                <a:sym typeface="+mn-lt"/>
              </a:rPr>
              <a:t>-</a:t>
            </a:r>
            <a:r>
              <a:rPr lang="zh-CN" altLang="en-US" dirty="0">
                <a:cs typeface="+mn-ea"/>
                <a:sym typeface="+mn-lt"/>
              </a:rPr>
              <a:t> </a:t>
            </a:r>
            <a:r>
              <a:rPr lang="en-US" altLang="zh-CN" dirty="0">
                <a:cs typeface="+mn-ea"/>
                <a:sym typeface="+mn-lt"/>
              </a:rPr>
              <a:t>Bárány</a:t>
            </a:r>
            <a:r>
              <a:rPr lang="zh-CN" altLang="en-US" dirty="0">
                <a:cs typeface="+mn-ea"/>
                <a:sym typeface="+mn-lt"/>
              </a:rPr>
              <a:t>协会前庭疾病分类委员会的共识文件</a:t>
            </a:r>
            <a:r>
              <a:rPr lang="en-US" altLang="zh-CN" dirty="0">
                <a:cs typeface="+mn-ea"/>
                <a:sym typeface="+mn-lt"/>
              </a:rPr>
              <a:t>.</a:t>
            </a:r>
            <a:endParaRPr lang="zh-CN" altLang="en-US" dirty="0">
              <a:cs typeface="+mn-ea"/>
              <a:sym typeface="+mn-lt"/>
            </a:endParaRPr>
          </a:p>
        </p:txBody>
      </p:sp>
      <p:grpSp>
        <p:nvGrpSpPr>
          <p:cNvPr id="27" name="组合 26"/>
          <p:cNvGrpSpPr/>
          <p:nvPr/>
        </p:nvGrpSpPr>
        <p:grpSpPr>
          <a:xfrm>
            <a:off x="2016823" y="1080362"/>
            <a:ext cx="3054347" cy="504000"/>
            <a:chOff x="2156854" y="908050"/>
            <a:chExt cx="3054347" cy="504000"/>
          </a:xfrm>
        </p:grpSpPr>
        <p:sp>
          <p:nvSpPr>
            <p:cNvPr id="45" name="标题 1"/>
            <p:cNvSpPr txBox="1"/>
            <p:nvPr/>
          </p:nvSpPr>
          <p:spPr>
            <a:xfrm>
              <a:off x="2650767" y="908050"/>
              <a:ext cx="2095553" cy="504000"/>
            </a:xfrm>
            <a:prstGeom prst="rect">
              <a:avLst/>
            </a:prstGeom>
          </p:spPr>
          <p:txBody>
            <a:bodyPr vert="horz" lIns="0" tIns="0" rIns="0" bIns="0" anchor="b"/>
            <a:lstStyle>
              <a:lvl1pPr algn="l" defTabSz="914400" rtl="0" eaLnBrk="1" latinLnBrk="0" hangingPunct="1">
                <a:lnSpc>
                  <a:spcPct val="100000"/>
                </a:lnSpc>
                <a:spcBef>
                  <a:spcPct val="0"/>
                </a:spcBef>
                <a:buNone/>
                <a:defRPr sz="2400" b="1" kern="1200" baseline="0">
                  <a:solidFill>
                    <a:srgbClr val="851450"/>
                  </a:solidFill>
                  <a:latin typeface="Arial" panose="020B0604020202020204" pitchFamily="34" charset="0"/>
                  <a:ea typeface="微软雅黑" panose="020B0503020204020204" charset="-122"/>
                  <a:cs typeface="Arial" panose="020B0604020202020204" pitchFamily="34" charset="0"/>
                </a:defRPr>
              </a:lvl1pPr>
            </a:lstStyle>
            <a:p>
              <a:pPr algn="ctr" defTabSz="342900">
                <a:lnSpc>
                  <a:spcPct val="150000"/>
                </a:lnSpc>
                <a:spcBef>
                  <a:spcPts val="0"/>
                </a:spcBef>
                <a:defRPr/>
              </a:pPr>
              <a:r>
                <a:rPr lang="zh-CN" altLang="en-US" sz="1800" kern="0" dirty="0">
                  <a:solidFill>
                    <a:srgbClr val="018C42"/>
                  </a:solidFill>
                  <a:latin typeface="+mn-lt"/>
                  <a:ea typeface="+mn-ea"/>
                  <a:cs typeface="+mn-ea"/>
                  <a:sym typeface="+mn-lt"/>
                </a:rPr>
                <a:t>确诊的前庭神经炎</a:t>
              </a:r>
              <a:endParaRPr lang="en-US" altLang="zh-CN" sz="1800" kern="0" dirty="0">
                <a:solidFill>
                  <a:srgbClr val="018C42"/>
                </a:solidFill>
                <a:latin typeface="+mn-lt"/>
                <a:ea typeface="+mn-ea"/>
                <a:cs typeface="+mn-ea"/>
                <a:sym typeface="+mn-lt"/>
              </a:endParaRPr>
            </a:p>
          </p:txBody>
        </p:sp>
        <p:sp>
          <p:nvSpPr>
            <p:cNvPr id="46" name="任意多边形: 形状 6"/>
            <p:cNvSpPr/>
            <p:nvPr/>
          </p:nvSpPr>
          <p:spPr>
            <a:xfrm>
              <a:off x="2156854" y="1187193"/>
              <a:ext cx="365353" cy="166202"/>
            </a:xfrm>
            <a:custGeom>
              <a:avLst/>
              <a:gdLst>
                <a:gd name="connsiteX0" fmla="*/ 8566 w 977755"/>
                <a:gd name="connsiteY0" fmla="*/ 329059 h 361466"/>
                <a:gd name="connsiteX1" fmla="*/ 15632 w 977755"/>
                <a:gd name="connsiteY1" fmla="*/ 332842 h 361466"/>
                <a:gd name="connsiteX2" fmla="*/ 17060 w 977755"/>
                <a:gd name="connsiteY2" fmla="*/ 337625 h 361466"/>
                <a:gd name="connsiteX3" fmla="*/ 16417 w 977755"/>
                <a:gd name="connsiteY3" fmla="*/ 340979 h 361466"/>
                <a:gd name="connsiteX4" fmla="*/ 15632 w 977755"/>
                <a:gd name="connsiteY4" fmla="*/ 342407 h 361466"/>
                <a:gd name="connsiteX5" fmla="*/ 14633 w 977755"/>
                <a:gd name="connsiteY5" fmla="*/ 343620 h 361466"/>
                <a:gd name="connsiteX6" fmla="*/ 8566 w 977755"/>
                <a:gd name="connsiteY6" fmla="*/ 346119 h 361466"/>
                <a:gd name="connsiteX7" fmla="*/ 6852 w 977755"/>
                <a:gd name="connsiteY7" fmla="*/ 345976 h 361466"/>
                <a:gd name="connsiteX8" fmla="*/ 2498 w 977755"/>
                <a:gd name="connsiteY8" fmla="*/ 343620 h 361466"/>
                <a:gd name="connsiteX9" fmla="*/ 1428 w 977755"/>
                <a:gd name="connsiteY9" fmla="*/ 342336 h 361466"/>
                <a:gd name="connsiteX10" fmla="*/ 642 w 977755"/>
                <a:gd name="connsiteY10" fmla="*/ 340908 h 361466"/>
                <a:gd name="connsiteX11" fmla="*/ 143 w 977755"/>
                <a:gd name="connsiteY11" fmla="*/ 339338 h 361466"/>
                <a:gd name="connsiteX12" fmla="*/ 0 w 977755"/>
                <a:gd name="connsiteY12" fmla="*/ 337625 h 361466"/>
                <a:gd name="connsiteX13" fmla="*/ 143 w 977755"/>
                <a:gd name="connsiteY13" fmla="*/ 335911 h 361466"/>
                <a:gd name="connsiteX14" fmla="*/ 1428 w 977755"/>
                <a:gd name="connsiteY14" fmla="*/ 332842 h 361466"/>
                <a:gd name="connsiteX15" fmla="*/ 2498 w 977755"/>
                <a:gd name="connsiteY15" fmla="*/ 331557 h 361466"/>
                <a:gd name="connsiteX16" fmla="*/ 6852 w 977755"/>
                <a:gd name="connsiteY16" fmla="*/ 329202 h 361466"/>
                <a:gd name="connsiteX17" fmla="*/ 8566 w 977755"/>
                <a:gd name="connsiteY17" fmla="*/ 329059 h 361466"/>
                <a:gd name="connsiteX18" fmla="*/ 86939 w 977755"/>
                <a:gd name="connsiteY18" fmla="*/ 328060 h 361466"/>
                <a:gd name="connsiteX19" fmla="*/ 96433 w 977755"/>
                <a:gd name="connsiteY19" fmla="*/ 337554 h 361466"/>
                <a:gd name="connsiteX20" fmla="*/ 95719 w 977755"/>
                <a:gd name="connsiteY20" fmla="*/ 341265 h 361466"/>
                <a:gd name="connsiteX21" fmla="*/ 93578 w 977755"/>
                <a:gd name="connsiteY21" fmla="*/ 344263 h 361466"/>
                <a:gd name="connsiteX22" fmla="*/ 86868 w 977755"/>
                <a:gd name="connsiteY22" fmla="*/ 347047 h 361466"/>
                <a:gd name="connsiteX23" fmla="*/ 80158 w 977755"/>
                <a:gd name="connsiteY23" fmla="*/ 344263 h 361466"/>
                <a:gd name="connsiteX24" fmla="*/ 78160 w 977755"/>
                <a:gd name="connsiteY24" fmla="*/ 341265 h 361466"/>
                <a:gd name="connsiteX25" fmla="*/ 77446 w 977755"/>
                <a:gd name="connsiteY25" fmla="*/ 337554 h 361466"/>
                <a:gd name="connsiteX26" fmla="*/ 86939 w 977755"/>
                <a:gd name="connsiteY26" fmla="*/ 328060 h 361466"/>
                <a:gd name="connsiteX27" fmla="*/ 243903 w 977755"/>
                <a:gd name="connsiteY27" fmla="*/ 325990 h 361466"/>
                <a:gd name="connsiteX28" fmla="*/ 255538 w 977755"/>
                <a:gd name="connsiteY28" fmla="*/ 337625 h 361466"/>
                <a:gd name="connsiteX29" fmla="*/ 254610 w 977755"/>
                <a:gd name="connsiteY29" fmla="*/ 342122 h 361466"/>
                <a:gd name="connsiteX30" fmla="*/ 252111 w 977755"/>
                <a:gd name="connsiteY30" fmla="*/ 345834 h 361466"/>
                <a:gd name="connsiteX31" fmla="*/ 243903 w 977755"/>
                <a:gd name="connsiteY31" fmla="*/ 349260 h 361466"/>
                <a:gd name="connsiteX32" fmla="*/ 235694 w 977755"/>
                <a:gd name="connsiteY32" fmla="*/ 345834 h 361466"/>
                <a:gd name="connsiteX33" fmla="*/ 233196 w 977755"/>
                <a:gd name="connsiteY33" fmla="*/ 342122 h 361466"/>
                <a:gd name="connsiteX34" fmla="*/ 232268 w 977755"/>
                <a:gd name="connsiteY34" fmla="*/ 337625 h 361466"/>
                <a:gd name="connsiteX35" fmla="*/ 243903 w 977755"/>
                <a:gd name="connsiteY35" fmla="*/ 325990 h 361466"/>
                <a:gd name="connsiteX36" fmla="*/ 322349 w 977755"/>
                <a:gd name="connsiteY36" fmla="*/ 324705 h 361466"/>
                <a:gd name="connsiteX37" fmla="*/ 329559 w 977755"/>
                <a:gd name="connsiteY37" fmla="*/ 326918 h 361466"/>
                <a:gd name="connsiteX38" fmla="*/ 335198 w 977755"/>
                <a:gd name="connsiteY38" fmla="*/ 337625 h 361466"/>
                <a:gd name="connsiteX39" fmla="*/ 334198 w 977755"/>
                <a:gd name="connsiteY39" fmla="*/ 342621 h 361466"/>
                <a:gd name="connsiteX40" fmla="*/ 331414 w 977755"/>
                <a:gd name="connsiteY40" fmla="*/ 346690 h 361466"/>
                <a:gd name="connsiteX41" fmla="*/ 329559 w 977755"/>
                <a:gd name="connsiteY41" fmla="*/ 348260 h 361466"/>
                <a:gd name="connsiteX42" fmla="*/ 322349 w 977755"/>
                <a:gd name="connsiteY42" fmla="*/ 350473 h 361466"/>
                <a:gd name="connsiteX43" fmla="*/ 319780 w 977755"/>
                <a:gd name="connsiteY43" fmla="*/ 350188 h 361466"/>
                <a:gd name="connsiteX44" fmla="*/ 313284 w 977755"/>
                <a:gd name="connsiteY44" fmla="*/ 346690 h 361466"/>
                <a:gd name="connsiteX45" fmla="*/ 310500 w 977755"/>
                <a:gd name="connsiteY45" fmla="*/ 342621 h 361466"/>
                <a:gd name="connsiteX46" fmla="*/ 309501 w 977755"/>
                <a:gd name="connsiteY46" fmla="*/ 337625 h 361466"/>
                <a:gd name="connsiteX47" fmla="*/ 319780 w 977755"/>
                <a:gd name="connsiteY47" fmla="*/ 324990 h 361466"/>
                <a:gd name="connsiteX48" fmla="*/ 322349 w 977755"/>
                <a:gd name="connsiteY48" fmla="*/ 324705 h 361466"/>
                <a:gd name="connsiteX49" fmla="*/ 479098 w 977755"/>
                <a:gd name="connsiteY49" fmla="*/ 321707 h 361466"/>
                <a:gd name="connsiteX50" fmla="*/ 492232 w 977755"/>
                <a:gd name="connsiteY50" fmla="*/ 328702 h 361466"/>
                <a:gd name="connsiteX51" fmla="*/ 494944 w 977755"/>
                <a:gd name="connsiteY51" fmla="*/ 337553 h 361466"/>
                <a:gd name="connsiteX52" fmla="*/ 493731 w 977755"/>
                <a:gd name="connsiteY52" fmla="*/ 343692 h 361466"/>
                <a:gd name="connsiteX53" fmla="*/ 492303 w 977755"/>
                <a:gd name="connsiteY53" fmla="*/ 346404 h 361466"/>
                <a:gd name="connsiteX54" fmla="*/ 490304 w 977755"/>
                <a:gd name="connsiteY54" fmla="*/ 348760 h 361466"/>
                <a:gd name="connsiteX55" fmla="*/ 479098 w 977755"/>
                <a:gd name="connsiteY55" fmla="*/ 353400 h 361466"/>
                <a:gd name="connsiteX56" fmla="*/ 475886 w 977755"/>
                <a:gd name="connsiteY56" fmla="*/ 353043 h 361466"/>
                <a:gd name="connsiteX57" fmla="*/ 467891 w 977755"/>
                <a:gd name="connsiteY57" fmla="*/ 348760 h 361466"/>
                <a:gd name="connsiteX58" fmla="*/ 465964 w 977755"/>
                <a:gd name="connsiteY58" fmla="*/ 346404 h 361466"/>
                <a:gd name="connsiteX59" fmla="*/ 464536 w 977755"/>
                <a:gd name="connsiteY59" fmla="*/ 343692 h 361466"/>
                <a:gd name="connsiteX60" fmla="*/ 463608 w 977755"/>
                <a:gd name="connsiteY60" fmla="*/ 340694 h 361466"/>
                <a:gd name="connsiteX61" fmla="*/ 463323 w 977755"/>
                <a:gd name="connsiteY61" fmla="*/ 337482 h 361466"/>
                <a:gd name="connsiteX62" fmla="*/ 463608 w 977755"/>
                <a:gd name="connsiteY62" fmla="*/ 334270 h 361466"/>
                <a:gd name="connsiteX63" fmla="*/ 465964 w 977755"/>
                <a:gd name="connsiteY63" fmla="*/ 328631 h 361466"/>
                <a:gd name="connsiteX64" fmla="*/ 467891 w 977755"/>
                <a:gd name="connsiteY64" fmla="*/ 326275 h 361466"/>
                <a:gd name="connsiteX65" fmla="*/ 475886 w 977755"/>
                <a:gd name="connsiteY65" fmla="*/ 321993 h 361466"/>
                <a:gd name="connsiteX66" fmla="*/ 479098 w 977755"/>
                <a:gd name="connsiteY66" fmla="*/ 321707 h 361466"/>
                <a:gd name="connsiteX67" fmla="*/ 557687 w 977755"/>
                <a:gd name="connsiteY67" fmla="*/ 320066 h 361466"/>
                <a:gd name="connsiteX68" fmla="*/ 575175 w 977755"/>
                <a:gd name="connsiteY68" fmla="*/ 337554 h 361466"/>
                <a:gd name="connsiteX69" fmla="*/ 573819 w 977755"/>
                <a:gd name="connsiteY69" fmla="*/ 344406 h 361466"/>
                <a:gd name="connsiteX70" fmla="*/ 570178 w 977755"/>
                <a:gd name="connsiteY70" fmla="*/ 349974 h 361466"/>
                <a:gd name="connsiteX71" fmla="*/ 557758 w 977755"/>
                <a:gd name="connsiteY71" fmla="*/ 355113 h 361466"/>
                <a:gd name="connsiteX72" fmla="*/ 545338 w 977755"/>
                <a:gd name="connsiteY72" fmla="*/ 349974 h 361466"/>
                <a:gd name="connsiteX73" fmla="*/ 541555 w 977755"/>
                <a:gd name="connsiteY73" fmla="*/ 344406 h 361466"/>
                <a:gd name="connsiteX74" fmla="*/ 540199 w 977755"/>
                <a:gd name="connsiteY74" fmla="*/ 337554 h 361466"/>
                <a:gd name="connsiteX75" fmla="*/ 557687 w 977755"/>
                <a:gd name="connsiteY75" fmla="*/ 320066 h 361466"/>
                <a:gd name="connsiteX76" fmla="*/ 714579 w 977755"/>
                <a:gd name="connsiteY76" fmla="*/ 316140 h 361466"/>
                <a:gd name="connsiteX77" fmla="*/ 736064 w 977755"/>
                <a:gd name="connsiteY77" fmla="*/ 337625 h 361466"/>
                <a:gd name="connsiteX78" fmla="*/ 734351 w 977755"/>
                <a:gd name="connsiteY78" fmla="*/ 345977 h 361466"/>
                <a:gd name="connsiteX79" fmla="*/ 729854 w 977755"/>
                <a:gd name="connsiteY79" fmla="*/ 352829 h 361466"/>
                <a:gd name="connsiteX80" fmla="*/ 714651 w 977755"/>
                <a:gd name="connsiteY80" fmla="*/ 359111 h 361466"/>
                <a:gd name="connsiteX81" fmla="*/ 699447 w 977755"/>
                <a:gd name="connsiteY81" fmla="*/ 352829 h 361466"/>
                <a:gd name="connsiteX82" fmla="*/ 694807 w 977755"/>
                <a:gd name="connsiteY82" fmla="*/ 345977 h 361466"/>
                <a:gd name="connsiteX83" fmla="*/ 693094 w 977755"/>
                <a:gd name="connsiteY83" fmla="*/ 337625 h 361466"/>
                <a:gd name="connsiteX84" fmla="*/ 714579 w 977755"/>
                <a:gd name="connsiteY84" fmla="*/ 316140 h 361466"/>
                <a:gd name="connsiteX85" fmla="*/ 793025 w 977755"/>
                <a:gd name="connsiteY85" fmla="*/ 313784 h 361466"/>
                <a:gd name="connsiteX86" fmla="*/ 806373 w 977755"/>
                <a:gd name="connsiteY86" fmla="*/ 317853 h 361466"/>
                <a:gd name="connsiteX87" fmla="*/ 816865 w 977755"/>
                <a:gd name="connsiteY87" fmla="*/ 337625 h 361466"/>
                <a:gd name="connsiteX88" fmla="*/ 815010 w 977755"/>
                <a:gd name="connsiteY88" fmla="*/ 346904 h 361466"/>
                <a:gd name="connsiteX89" fmla="*/ 809870 w 977755"/>
                <a:gd name="connsiteY89" fmla="*/ 354470 h 361466"/>
                <a:gd name="connsiteX90" fmla="*/ 806373 w 977755"/>
                <a:gd name="connsiteY90" fmla="*/ 357397 h 361466"/>
                <a:gd name="connsiteX91" fmla="*/ 793025 w 977755"/>
                <a:gd name="connsiteY91" fmla="*/ 361466 h 361466"/>
                <a:gd name="connsiteX92" fmla="*/ 788242 w 977755"/>
                <a:gd name="connsiteY92" fmla="*/ 360966 h 361466"/>
                <a:gd name="connsiteX93" fmla="*/ 776179 w 977755"/>
                <a:gd name="connsiteY93" fmla="*/ 354470 h 361466"/>
                <a:gd name="connsiteX94" fmla="*/ 771040 w 977755"/>
                <a:gd name="connsiteY94" fmla="*/ 346904 h 361466"/>
                <a:gd name="connsiteX95" fmla="*/ 769184 w 977755"/>
                <a:gd name="connsiteY95" fmla="*/ 337625 h 361466"/>
                <a:gd name="connsiteX96" fmla="*/ 788242 w 977755"/>
                <a:gd name="connsiteY96" fmla="*/ 314284 h 361466"/>
                <a:gd name="connsiteX97" fmla="*/ 793025 w 977755"/>
                <a:gd name="connsiteY97" fmla="*/ 313784 h 361466"/>
                <a:gd name="connsiteX98" fmla="*/ 47753 w 977755"/>
                <a:gd name="connsiteY98" fmla="*/ 289372 h 361466"/>
                <a:gd name="connsiteX99" fmla="*/ 56747 w 977755"/>
                <a:gd name="connsiteY99" fmla="*/ 298366 h 361466"/>
                <a:gd name="connsiteX100" fmla="*/ 47753 w 977755"/>
                <a:gd name="connsiteY100" fmla="*/ 307360 h 361466"/>
                <a:gd name="connsiteX101" fmla="*/ 38759 w 977755"/>
                <a:gd name="connsiteY101" fmla="*/ 298366 h 361466"/>
                <a:gd name="connsiteX102" fmla="*/ 47753 w 977755"/>
                <a:gd name="connsiteY102" fmla="*/ 289372 h 361466"/>
                <a:gd name="connsiteX103" fmla="*/ 126198 w 977755"/>
                <a:gd name="connsiteY103" fmla="*/ 288373 h 361466"/>
                <a:gd name="connsiteX104" fmla="*/ 136191 w 977755"/>
                <a:gd name="connsiteY104" fmla="*/ 298366 h 361466"/>
                <a:gd name="connsiteX105" fmla="*/ 126198 w 977755"/>
                <a:gd name="connsiteY105" fmla="*/ 308359 h 361466"/>
                <a:gd name="connsiteX106" fmla="*/ 116205 w 977755"/>
                <a:gd name="connsiteY106" fmla="*/ 298366 h 361466"/>
                <a:gd name="connsiteX107" fmla="*/ 126198 w 977755"/>
                <a:gd name="connsiteY107" fmla="*/ 288373 h 361466"/>
                <a:gd name="connsiteX108" fmla="*/ 283162 w 977755"/>
                <a:gd name="connsiteY108" fmla="*/ 286160 h 361466"/>
                <a:gd name="connsiteX109" fmla="*/ 295368 w 977755"/>
                <a:gd name="connsiteY109" fmla="*/ 298366 h 361466"/>
                <a:gd name="connsiteX110" fmla="*/ 283162 w 977755"/>
                <a:gd name="connsiteY110" fmla="*/ 310572 h 361466"/>
                <a:gd name="connsiteX111" fmla="*/ 270956 w 977755"/>
                <a:gd name="connsiteY111" fmla="*/ 298366 h 361466"/>
                <a:gd name="connsiteX112" fmla="*/ 283162 w 977755"/>
                <a:gd name="connsiteY112" fmla="*/ 286160 h 361466"/>
                <a:gd name="connsiteX113" fmla="*/ 361536 w 977755"/>
                <a:gd name="connsiteY113" fmla="*/ 284804 h 361466"/>
                <a:gd name="connsiteX114" fmla="*/ 375098 w 977755"/>
                <a:gd name="connsiteY114" fmla="*/ 298366 h 361466"/>
                <a:gd name="connsiteX115" fmla="*/ 361536 w 977755"/>
                <a:gd name="connsiteY115" fmla="*/ 311928 h 361466"/>
                <a:gd name="connsiteX116" fmla="*/ 347974 w 977755"/>
                <a:gd name="connsiteY116" fmla="*/ 298366 h 361466"/>
                <a:gd name="connsiteX117" fmla="*/ 361536 w 977755"/>
                <a:gd name="connsiteY117" fmla="*/ 284804 h 361466"/>
                <a:gd name="connsiteX118" fmla="*/ 518428 w 977755"/>
                <a:gd name="connsiteY118" fmla="*/ 281735 h 361466"/>
                <a:gd name="connsiteX119" fmla="*/ 535060 w 977755"/>
                <a:gd name="connsiteY119" fmla="*/ 298366 h 361466"/>
                <a:gd name="connsiteX120" fmla="*/ 518428 w 977755"/>
                <a:gd name="connsiteY120" fmla="*/ 314998 h 361466"/>
                <a:gd name="connsiteX121" fmla="*/ 501797 w 977755"/>
                <a:gd name="connsiteY121" fmla="*/ 298366 h 361466"/>
                <a:gd name="connsiteX122" fmla="*/ 518428 w 977755"/>
                <a:gd name="connsiteY122" fmla="*/ 281735 h 361466"/>
                <a:gd name="connsiteX123" fmla="*/ 596946 w 977755"/>
                <a:gd name="connsiteY123" fmla="*/ 279950 h 361466"/>
                <a:gd name="connsiteX124" fmla="*/ 615362 w 977755"/>
                <a:gd name="connsiteY124" fmla="*/ 298366 h 361466"/>
                <a:gd name="connsiteX125" fmla="*/ 596946 w 977755"/>
                <a:gd name="connsiteY125" fmla="*/ 316782 h 361466"/>
                <a:gd name="connsiteX126" fmla="*/ 578530 w 977755"/>
                <a:gd name="connsiteY126" fmla="*/ 298366 h 361466"/>
                <a:gd name="connsiteX127" fmla="*/ 596946 w 977755"/>
                <a:gd name="connsiteY127" fmla="*/ 279950 h 361466"/>
                <a:gd name="connsiteX128" fmla="*/ 753766 w 977755"/>
                <a:gd name="connsiteY128" fmla="*/ 275739 h 361466"/>
                <a:gd name="connsiteX129" fmla="*/ 776394 w 977755"/>
                <a:gd name="connsiteY129" fmla="*/ 298366 h 361466"/>
                <a:gd name="connsiteX130" fmla="*/ 753766 w 977755"/>
                <a:gd name="connsiteY130" fmla="*/ 320994 h 361466"/>
                <a:gd name="connsiteX131" fmla="*/ 731139 w 977755"/>
                <a:gd name="connsiteY131" fmla="*/ 298366 h 361466"/>
                <a:gd name="connsiteX132" fmla="*/ 753766 w 977755"/>
                <a:gd name="connsiteY132" fmla="*/ 275739 h 361466"/>
                <a:gd name="connsiteX133" fmla="*/ 832283 w 977755"/>
                <a:gd name="connsiteY133" fmla="*/ 273241 h 361466"/>
                <a:gd name="connsiteX134" fmla="*/ 857337 w 977755"/>
                <a:gd name="connsiteY134" fmla="*/ 298367 h 361466"/>
                <a:gd name="connsiteX135" fmla="*/ 832283 w 977755"/>
                <a:gd name="connsiteY135" fmla="*/ 323421 h 361466"/>
                <a:gd name="connsiteX136" fmla="*/ 807229 w 977755"/>
                <a:gd name="connsiteY136" fmla="*/ 298367 h 361466"/>
                <a:gd name="connsiteX137" fmla="*/ 832283 w 977755"/>
                <a:gd name="connsiteY137" fmla="*/ 273241 h 361466"/>
                <a:gd name="connsiteX138" fmla="*/ 86939 w 977755"/>
                <a:gd name="connsiteY138" fmla="*/ 249685 h 361466"/>
                <a:gd name="connsiteX139" fmla="*/ 96433 w 977755"/>
                <a:gd name="connsiteY139" fmla="*/ 259179 h 361466"/>
                <a:gd name="connsiteX140" fmla="*/ 86939 w 977755"/>
                <a:gd name="connsiteY140" fmla="*/ 268672 h 361466"/>
                <a:gd name="connsiteX141" fmla="*/ 77446 w 977755"/>
                <a:gd name="connsiteY141" fmla="*/ 259179 h 361466"/>
                <a:gd name="connsiteX142" fmla="*/ 86939 w 977755"/>
                <a:gd name="connsiteY142" fmla="*/ 249685 h 361466"/>
                <a:gd name="connsiteX143" fmla="*/ 165457 w 977755"/>
                <a:gd name="connsiteY143" fmla="*/ 248686 h 361466"/>
                <a:gd name="connsiteX144" fmla="*/ 174165 w 977755"/>
                <a:gd name="connsiteY144" fmla="*/ 253326 h 361466"/>
                <a:gd name="connsiteX145" fmla="*/ 175950 w 977755"/>
                <a:gd name="connsiteY145" fmla="*/ 259179 h 361466"/>
                <a:gd name="connsiteX146" fmla="*/ 174165 w 977755"/>
                <a:gd name="connsiteY146" fmla="*/ 265032 h 361466"/>
                <a:gd name="connsiteX147" fmla="*/ 165457 w 977755"/>
                <a:gd name="connsiteY147" fmla="*/ 269814 h 361466"/>
                <a:gd name="connsiteX148" fmla="*/ 163315 w 977755"/>
                <a:gd name="connsiteY148" fmla="*/ 269600 h 361466"/>
                <a:gd name="connsiteX149" fmla="*/ 158033 w 977755"/>
                <a:gd name="connsiteY149" fmla="*/ 266745 h 361466"/>
                <a:gd name="connsiteX150" fmla="*/ 156748 w 977755"/>
                <a:gd name="connsiteY150" fmla="*/ 265175 h 361466"/>
                <a:gd name="connsiteX151" fmla="*/ 155178 w 977755"/>
                <a:gd name="connsiteY151" fmla="*/ 261392 h 361466"/>
                <a:gd name="connsiteX152" fmla="*/ 154964 w 977755"/>
                <a:gd name="connsiteY152" fmla="*/ 259250 h 361466"/>
                <a:gd name="connsiteX153" fmla="*/ 155178 w 977755"/>
                <a:gd name="connsiteY153" fmla="*/ 257109 h 361466"/>
                <a:gd name="connsiteX154" fmla="*/ 156748 w 977755"/>
                <a:gd name="connsiteY154" fmla="*/ 253326 h 361466"/>
                <a:gd name="connsiteX155" fmla="*/ 158033 w 977755"/>
                <a:gd name="connsiteY155" fmla="*/ 251755 h 361466"/>
                <a:gd name="connsiteX156" fmla="*/ 163315 w 977755"/>
                <a:gd name="connsiteY156" fmla="*/ 248900 h 361466"/>
                <a:gd name="connsiteX157" fmla="*/ 165457 w 977755"/>
                <a:gd name="connsiteY157" fmla="*/ 248686 h 361466"/>
                <a:gd name="connsiteX158" fmla="*/ 322349 w 977755"/>
                <a:gd name="connsiteY158" fmla="*/ 246259 h 361466"/>
                <a:gd name="connsiteX159" fmla="*/ 329559 w 977755"/>
                <a:gd name="connsiteY159" fmla="*/ 248472 h 361466"/>
                <a:gd name="connsiteX160" fmla="*/ 335198 w 977755"/>
                <a:gd name="connsiteY160" fmla="*/ 259179 h 361466"/>
                <a:gd name="connsiteX161" fmla="*/ 329559 w 977755"/>
                <a:gd name="connsiteY161" fmla="*/ 269886 h 361466"/>
                <a:gd name="connsiteX162" fmla="*/ 322349 w 977755"/>
                <a:gd name="connsiteY162" fmla="*/ 272098 h 361466"/>
                <a:gd name="connsiteX163" fmla="*/ 319780 w 977755"/>
                <a:gd name="connsiteY163" fmla="*/ 271813 h 361466"/>
                <a:gd name="connsiteX164" fmla="*/ 309501 w 977755"/>
                <a:gd name="connsiteY164" fmla="*/ 259179 h 361466"/>
                <a:gd name="connsiteX165" fmla="*/ 319780 w 977755"/>
                <a:gd name="connsiteY165" fmla="*/ 246545 h 361466"/>
                <a:gd name="connsiteX166" fmla="*/ 322349 w 977755"/>
                <a:gd name="connsiteY166" fmla="*/ 246259 h 361466"/>
                <a:gd name="connsiteX167" fmla="*/ 400795 w 977755"/>
                <a:gd name="connsiteY167" fmla="*/ 244903 h 361466"/>
                <a:gd name="connsiteX168" fmla="*/ 415071 w 977755"/>
                <a:gd name="connsiteY168" fmla="*/ 259179 h 361466"/>
                <a:gd name="connsiteX169" fmla="*/ 400795 w 977755"/>
                <a:gd name="connsiteY169" fmla="*/ 273455 h 361466"/>
                <a:gd name="connsiteX170" fmla="*/ 386519 w 977755"/>
                <a:gd name="connsiteY170" fmla="*/ 259179 h 361466"/>
                <a:gd name="connsiteX171" fmla="*/ 400795 w 977755"/>
                <a:gd name="connsiteY171" fmla="*/ 244903 h 361466"/>
                <a:gd name="connsiteX172" fmla="*/ 557687 w 977755"/>
                <a:gd name="connsiteY172" fmla="*/ 241691 h 361466"/>
                <a:gd name="connsiteX173" fmla="*/ 575175 w 977755"/>
                <a:gd name="connsiteY173" fmla="*/ 259179 h 361466"/>
                <a:gd name="connsiteX174" fmla="*/ 557687 w 977755"/>
                <a:gd name="connsiteY174" fmla="*/ 276667 h 361466"/>
                <a:gd name="connsiteX175" fmla="*/ 540199 w 977755"/>
                <a:gd name="connsiteY175" fmla="*/ 259179 h 361466"/>
                <a:gd name="connsiteX176" fmla="*/ 557687 w 977755"/>
                <a:gd name="connsiteY176" fmla="*/ 241691 h 361466"/>
                <a:gd name="connsiteX177" fmla="*/ 636061 w 977755"/>
                <a:gd name="connsiteY177" fmla="*/ 239764 h 361466"/>
                <a:gd name="connsiteX178" fmla="*/ 652193 w 977755"/>
                <a:gd name="connsiteY178" fmla="*/ 248330 h 361466"/>
                <a:gd name="connsiteX179" fmla="*/ 655476 w 977755"/>
                <a:gd name="connsiteY179" fmla="*/ 259179 h 361466"/>
                <a:gd name="connsiteX180" fmla="*/ 652193 w 977755"/>
                <a:gd name="connsiteY180" fmla="*/ 270029 h 361466"/>
                <a:gd name="connsiteX181" fmla="*/ 636061 w 977755"/>
                <a:gd name="connsiteY181" fmla="*/ 278594 h 361466"/>
                <a:gd name="connsiteX182" fmla="*/ 632135 w 977755"/>
                <a:gd name="connsiteY182" fmla="*/ 278166 h 361466"/>
                <a:gd name="connsiteX183" fmla="*/ 622356 w 977755"/>
                <a:gd name="connsiteY183" fmla="*/ 272884 h 361466"/>
                <a:gd name="connsiteX184" fmla="*/ 620001 w 977755"/>
                <a:gd name="connsiteY184" fmla="*/ 270029 h 361466"/>
                <a:gd name="connsiteX185" fmla="*/ 617074 w 977755"/>
                <a:gd name="connsiteY185" fmla="*/ 263105 h 361466"/>
                <a:gd name="connsiteX186" fmla="*/ 616646 w 977755"/>
                <a:gd name="connsiteY186" fmla="*/ 259179 h 361466"/>
                <a:gd name="connsiteX187" fmla="*/ 617074 w 977755"/>
                <a:gd name="connsiteY187" fmla="*/ 255253 h 361466"/>
                <a:gd name="connsiteX188" fmla="*/ 620001 w 977755"/>
                <a:gd name="connsiteY188" fmla="*/ 248330 h 361466"/>
                <a:gd name="connsiteX189" fmla="*/ 622356 w 977755"/>
                <a:gd name="connsiteY189" fmla="*/ 245474 h 361466"/>
                <a:gd name="connsiteX190" fmla="*/ 632135 w 977755"/>
                <a:gd name="connsiteY190" fmla="*/ 240192 h 361466"/>
                <a:gd name="connsiteX191" fmla="*/ 636061 w 977755"/>
                <a:gd name="connsiteY191" fmla="*/ 239764 h 361466"/>
                <a:gd name="connsiteX192" fmla="*/ 793025 w 977755"/>
                <a:gd name="connsiteY192" fmla="*/ 235338 h 361466"/>
                <a:gd name="connsiteX193" fmla="*/ 806373 w 977755"/>
                <a:gd name="connsiteY193" fmla="*/ 239407 h 361466"/>
                <a:gd name="connsiteX194" fmla="*/ 816865 w 977755"/>
                <a:gd name="connsiteY194" fmla="*/ 259179 h 361466"/>
                <a:gd name="connsiteX195" fmla="*/ 806373 w 977755"/>
                <a:gd name="connsiteY195" fmla="*/ 278951 h 361466"/>
                <a:gd name="connsiteX196" fmla="*/ 793025 w 977755"/>
                <a:gd name="connsiteY196" fmla="*/ 283020 h 361466"/>
                <a:gd name="connsiteX197" fmla="*/ 788242 w 977755"/>
                <a:gd name="connsiteY197" fmla="*/ 282520 h 361466"/>
                <a:gd name="connsiteX198" fmla="*/ 769184 w 977755"/>
                <a:gd name="connsiteY198" fmla="*/ 259179 h 361466"/>
                <a:gd name="connsiteX199" fmla="*/ 788242 w 977755"/>
                <a:gd name="connsiteY199" fmla="*/ 235838 h 361466"/>
                <a:gd name="connsiteX200" fmla="*/ 793025 w 977755"/>
                <a:gd name="connsiteY200" fmla="*/ 235338 h 361466"/>
                <a:gd name="connsiteX201" fmla="*/ 871470 w 977755"/>
                <a:gd name="connsiteY201" fmla="*/ 232768 h 361466"/>
                <a:gd name="connsiteX202" fmla="*/ 897881 w 977755"/>
                <a:gd name="connsiteY202" fmla="*/ 259178 h 361466"/>
                <a:gd name="connsiteX203" fmla="*/ 871470 w 977755"/>
                <a:gd name="connsiteY203" fmla="*/ 285589 h 361466"/>
                <a:gd name="connsiteX204" fmla="*/ 845060 w 977755"/>
                <a:gd name="connsiteY204" fmla="*/ 259178 h 361466"/>
                <a:gd name="connsiteX205" fmla="*/ 871470 w 977755"/>
                <a:gd name="connsiteY205" fmla="*/ 232768 h 361466"/>
                <a:gd name="connsiteX206" fmla="*/ 126198 w 977755"/>
                <a:gd name="connsiteY206" fmla="*/ 209927 h 361466"/>
                <a:gd name="connsiteX207" fmla="*/ 136191 w 977755"/>
                <a:gd name="connsiteY207" fmla="*/ 219920 h 361466"/>
                <a:gd name="connsiteX208" fmla="*/ 126198 w 977755"/>
                <a:gd name="connsiteY208" fmla="*/ 229913 h 361466"/>
                <a:gd name="connsiteX209" fmla="*/ 116205 w 977755"/>
                <a:gd name="connsiteY209" fmla="*/ 219920 h 361466"/>
                <a:gd name="connsiteX210" fmla="*/ 126198 w 977755"/>
                <a:gd name="connsiteY210" fmla="*/ 209927 h 361466"/>
                <a:gd name="connsiteX211" fmla="*/ 204644 w 977755"/>
                <a:gd name="connsiteY211" fmla="*/ 208856 h 361466"/>
                <a:gd name="connsiteX212" fmla="*/ 215708 w 977755"/>
                <a:gd name="connsiteY212" fmla="*/ 219920 h 361466"/>
                <a:gd name="connsiteX213" fmla="*/ 204644 w 977755"/>
                <a:gd name="connsiteY213" fmla="*/ 230984 h 361466"/>
                <a:gd name="connsiteX214" fmla="*/ 193580 w 977755"/>
                <a:gd name="connsiteY214" fmla="*/ 219920 h 361466"/>
                <a:gd name="connsiteX215" fmla="*/ 204644 w 977755"/>
                <a:gd name="connsiteY215" fmla="*/ 208856 h 361466"/>
                <a:gd name="connsiteX216" fmla="*/ 361536 w 977755"/>
                <a:gd name="connsiteY216" fmla="*/ 206358 h 361466"/>
                <a:gd name="connsiteX217" fmla="*/ 375098 w 977755"/>
                <a:gd name="connsiteY217" fmla="*/ 219920 h 361466"/>
                <a:gd name="connsiteX218" fmla="*/ 361536 w 977755"/>
                <a:gd name="connsiteY218" fmla="*/ 233482 h 361466"/>
                <a:gd name="connsiteX219" fmla="*/ 347974 w 977755"/>
                <a:gd name="connsiteY219" fmla="*/ 219920 h 361466"/>
                <a:gd name="connsiteX220" fmla="*/ 361536 w 977755"/>
                <a:gd name="connsiteY220" fmla="*/ 206358 h 361466"/>
                <a:gd name="connsiteX221" fmla="*/ 440054 w 977755"/>
                <a:gd name="connsiteY221" fmla="*/ 204930 h 361466"/>
                <a:gd name="connsiteX222" fmla="*/ 455043 w 977755"/>
                <a:gd name="connsiteY222" fmla="*/ 219920 h 361466"/>
                <a:gd name="connsiteX223" fmla="*/ 440054 w 977755"/>
                <a:gd name="connsiteY223" fmla="*/ 234909 h 361466"/>
                <a:gd name="connsiteX224" fmla="*/ 425064 w 977755"/>
                <a:gd name="connsiteY224" fmla="*/ 219920 h 361466"/>
                <a:gd name="connsiteX225" fmla="*/ 440054 w 977755"/>
                <a:gd name="connsiteY225" fmla="*/ 204930 h 361466"/>
                <a:gd name="connsiteX226" fmla="*/ 596946 w 977755"/>
                <a:gd name="connsiteY226" fmla="*/ 201504 h 361466"/>
                <a:gd name="connsiteX227" fmla="*/ 615362 w 977755"/>
                <a:gd name="connsiteY227" fmla="*/ 219920 h 361466"/>
                <a:gd name="connsiteX228" fmla="*/ 596946 w 977755"/>
                <a:gd name="connsiteY228" fmla="*/ 238336 h 361466"/>
                <a:gd name="connsiteX229" fmla="*/ 578530 w 977755"/>
                <a:gd name="connsiteY229" fmla="*/ 219920 h 361466"/>
                <a:gd name="connsiteX230" fmla="*/ 596946 w 977755"/>
                <a:gd name="connsiteY230" fmla="*/ 201504 h 361466"/>
                <a:gd name="connsiteX231" fmla="*/ 675321 w 977755"/>
                <a:gd name="connsiteY231" fmla="*/ 199506 h 361466"/>
                <a:gd name="connsiteX232" fmla="*/ 695735 w 977755"/>
                <a:gd name="connsiteY232" fmla="*/ 219921 h 361466"/>
                <a:gd name="connsiteX233" fmla="*/ 675321 w 977755"/>
                <a:gd name="connsiteY233" fmla="*/ 240335 h 361466"/>
                <a:gd name="connsiteX234" fmla="*/ 654906 w 977755"/>
                <a:gd name="connsiteY234" fmla="*/ 219921 h 361466"/>
                <a:gd name="connsiteX235" fmla="*/ 675321 w 977755"/>
                <a:gd name="connsiteY235" fmla="*/ 199506 h 361466"/>
                <a:gd name="connsiteX236" fmla="*/ 832283 w 977755"/>
                <a:gd name="connsiteY236" fmla="*/ 194866 h 361466"/>
                <a:gd name="connsiteX237" fmla="*/ 857337 w 977755"/>
                <a:gd name="connsiteY237" fmla="*/ 219920 h 361466"/>
                <a:gd name="connsiteX238" fmla="*/ 832283 w 977755"/>
                <a:gd name="connsiteY238" fmla="*/ 245046 h 361466"/>
                <a:gd name="connsiteX239" fmla="*/ 807229 w 977755"/>
                <a:gd name="connsiteY239" fmla="*/ 219920 h 361466"/>
                <a:gd name="connsiteX240" fmla="*/ 832283 w 977755"/>
                <a:gd name="connsiteY240" fmla="*/ 194866 h 361466"/>
                <a:gd name="connsiteX241" fmla="*/ 165529 w 977755"/>
                <a:gd name="connsiteY241" fmla="*/ 170240 h 361466"/>
                <a:gd name="connsiteX242" fmla="*/ 174237 w 977755"/>
                <a:gd name="connsiteY242" fmla="*/ 174880 h 361466"/>
                <a:gd name="connsiteX243" fmla="*/ 176022 w 977755"/>
                <a:gd name="connsiteY243" fmla="*/ 180733 h 361466"/>
                <a:gd name="connsiteX244" fmla="*/ 175165 w 977755"/>
                <a:gd name="connsiteY244" fmla="*/ 184801 h 361466"/>
                <a:gd name="connsiteX245" fmla="*/ 174166 w 977755"/>
                <a:gd name="connsiteY245" fmla="*/ 186586 h 361466"/>
                <a:gd name="connsiteX246" fmla="*/ 173024 w 977755"/>
                <a:gd name="connsiteY246" fmla="*/ 188299 h 361466"/>
                <a:gd name="connsiteX247" fmla="*/ 165600 w 977755"/>
                <a:gd name="connsiteY247" fmla="*/ 191368 h 361466"/>
                <a:gd name="connsiteX248" fmla="*/ 163459 w 977755"/>
                <a:gd name="connsiteY248" fmla="*/ 191154 h 361466"/>
                <a:gd name="connsiteX249" fmla="*/ 158177 w 977755"/>
                <a:gd name="connsiteY249" fmla="*/ 188299 h 361466"/>
                <a:gd name="connsiteX250" fmla="*/ 156892 w 977755"/>
                <a:gd name="connsiteY250" fmla="*/ 186729 h 361466"/>
                <a:gd name="connsiteX251" fmla="*/ 155893 w 977755"/>
                <a:gd name="connsiteY251" fmla="*/ 184944 h 361466"/>
                <a:gd name="connsiteX252" fmla="*/ 155250 w 977755"/>
                <a:gd name="connsiteY252" fmla="*/ 182946 h 361466"/>
                <a:gd name="connsiteX253" fmla="*/ 155036 w 977755"/>
                <a:gd name="connsiteY253" fmla="*/ 180804 h 361466"/>
                <a:gd name="connsiteX254" fmla="*/ 155250 w 977755"/>
                <a:gd name="connsiteY254" fmla="*/ 178663 h 361466"/>
                <a:gd name="connsiteX255" fmla="*/ 156820 w 977755"/>
                <a:gd name="connsiteY255" fmla="*/ 174880 h 361466"/>
                <a:gd name="connsiteX256" fmla="*/ 158105 w 977755"/>
                <a:gd name="connsiteY256" fmla="*/ 173309 h 361466"/>
                <a:gd name="connsiteX257" fmla="*/ 163387 w 977755"/>
                <a:gd name="connsiteY257" fmla="*/ 170454 h 361466"/>
                <a:gd name="connsiteX258" fmla="*/ 165529 w 977755"/>
                <a:gd name="connsiteY258" fmla="*/ 170240 h 361466"/>
                <a:gd name="connsiteX259" fmla="*/ 243903 w 977755"/>
                <a:gd name="connsiteY259" fmla="*/ 169098 h 361466"/>
                <a:gd name="connsiteX260" fmla="*/ 255538 w 977755"/>
                <a:gd name="connsiteY260" fmla="*/ 180733 h 361466"/>
                <a:gd name="connsiteX261" fmla="*/ 254610 w 977755"/>
                <a:gd name="connsiteY261" fmla="*/ 185230 h 361466"/>
                <a:gd name="connsiteX262" fmla="*/ 252111 w 977755"/>
                <a:gd name="connsiteY262" fmla="*/ 188942 h 361466"/>
                <a:gd name="connsiteX263" fmla="*/ 243903 w 977755"/>
                <a:gd name="connsiteY263" fmla="*/ 192368 h 361466"/>
                <a:gd name="connsiteX264" fmla="*/ 235694 w 977755"/>
                <a:gd name="connsiteY264" fmla="*/ 188942 h 361466"/>
                <a:gd name="connsiteX265" fmla="*/ 233196 w 977755"/>
                <a:gd name="connsiteY265" fmla="*/ 185230 h 361466"/>
                <a:gd name="connsiteX266" fmla="*/ 232268 w 977755"/>
                <a:gd name="connsiteY266" fmla="*/ 180733 h 361466"/>
                <a:gd name="connsiteX267" fmla="*/ 243903 w 977755"/>
                <a:gd name="connsiteY267" fmla="*/ 169098 h 361466"/>
                <a:gd name="connsiteX268" fmla="*/ 400795 w 977755"/>
                <a:gd name="connsiteY268" fmla="*/ 166385 h 361466"/>
                <a:gd name="connsiteX269" fmla="*/ 415071 w 977755"/>
                <a:gd name="connsiteY269" fmla="*/ 180661 h 361466"/>
                <a:gd name="connsiteX270" fmla="*/ 413929 w 977755"/>
                <a:gd name="connsiteY270" fmla="*/ 186229 h 361466"/>
                <a:gd name="connsiteX271" fmla="*/ 410859 w 977755"/>
                <a:gd name="connsiteY271" fmla="*/ 190797 h 361466"/>
                <a:gd name="connsiteX272" fmla="*/ 400795 w 977755"/>
                <a:gd name="connsiteY272" fmla="*/ 195008 h 361466"/>
                <a:gd name="connsiteX273" fmla="*/ 390730 w 977755"/>
                <a:gd name="connsiteY273" fmla="*/ 190797 h 361466"/>
                <a:gd name="connsiteX274" fmla="*/ 387661 w 977755"/>
                <a:gd name="connsiteY274" fmla="*/ 186229 h 361466"/>
                <a:gd name="connsiteX275" fmla="*/ 386519 w 977755"/>
                <a:gd name="connsiteY275" fmla="*/ 180661 h 361466"/>
                <a:gd name="connsiteX276" fmla="*/ 400795 w 977755"/>
                <a:gd name="connsiteY276" fmla="*/ 166385 h 361466"/>
                <a:gd name="connsiteX277" fmla="*/ 479098 w 977755"/>
                <a:gd name="connsiteY277" fmla="*/ 164815 h 361466"/>
                <a:gd name="connsiteX278" fmla="*/ 492232 w 977755"/>
                <a:gd name="connsiteY278" fmla="*/ 171810 h 361466"/>
                <a:gd name="connsiteX279" fmla="*/ 494944 w 977755"/>
                <a:gd name="connsiteY279" fmla="*/ 180661 h 361466"/>
                <a:gd name="connsiteX280" fmla="*/ 493731 w 977755"/>
                <a:gd name="connsiteY280" fmla="*/ 186800 h 361466"/>
                <a:gd name="connsiteX281" fmla="*/ 492303 w 977755"/>
                <a:gd name="connsiteY281" fmla="*/ 189512 h 361466"/>
                <a:gd name="connsiteX282" fmla="*/ 490304 w 977755"/>
                <a:gd name="connsiteY282" fmla="*/ 191939 h 361466"/>
                <a:gd name="connsiteX283" fmla="*/ 479098 w 977755"/>
                <a:gd name="connsiteY283" fmla="*/ 196579 h 361466"/>
                <a:gd name="connsiteX284" fmla="*/ 475886 w 977755"/>
                <a:gd name="connsiteY284" fmla="*/ 196222 h 361466"/>
                <a:gd name="connsiteX285" fmla="*/ 467891 w 977755"/>
                <a:gd name="connsiteY285" fmla="*/ 191939 h 361466"/>
                <a:gd name="connsiteX286" fmla="*/ 465964 w 977755"/>
                <a:gd name="connsiteY286" fmla="*/ 189584 h 361466"/>
                <a:gd name="connsiteX287" fmla="*/ 464536 w 977755"/>
                <a:gd name="connsiteY287" fmla="*/ 186871 h 361466"/>
                <a:gd name="connsiteX288" fmla="*/ 463608 w 977755"/>
                <a:gd name="connsiteY288" fmla="*/ 183873 h 361466"/>
                <a:gd name="connsiteX289" fmla="*/ 463323 w 977755"/>
                <a:gd name="connsiteY289" fmla="*/ 180661 h 361466"/>
                <a:gd name="connsiteX290" fmla="*/ 463608 w 977755"/>
                <a:gd name="connsiteY290" fmla="*/ 177449 h 361466"/>
                <a:gd name="connsiteX291" fmla="*/ 465964 w 977755"/>
                <a:gd name="connsiteY291" fmla="*/ 171810 h 361466"/>
                <a:gd name="connsiteX292" fmla="*/ 467891 w 977755"/>
                <a:gd name="connsiteY292" fmla="*/ 169455 h 361466"/>
                <a:gd name="connsiteX293" fmla="*/ 475886 w 977755"/>
                <a:gd name="connsiteY293" fmla="*/ 165172 h 361466"/>
                <a:gd name="connsiteX294" fmla="*/ 479098 w 977755"/>
                <a:gd name="connsiteY294" fmla="*/ 164815 h 361466"/>
                <a:gd name="connsiteX295" fmla="*/ 636061 w 977755"/>
                <a:gd name="connsiteY295" fmla="*/ 161317 h 361466"/>
                <a:gd name="connsiteX296" fmla="*/ 652193 w 977755"/>
                <a:gd name="connsiteY296" fmla="*/ 169883 h 361466"/>
                <a:gd name="connsiteX297" fmla="*/ 655476 w 977755"/>
                <a:gd name="connsiteY297" fmla="*/ 180732 h 361466"/>
                <a:gd name="connsiteX298" fmla="*/ 653977 w 977755"/>
                <a:gd name="connsiteY298" fmla="*/ 188298 h 361466"/>
                <a:gd name="connsiteX299" fmla="*/ 652193 w 977755"/>
                <a:gd name="connsiteY299" fmla="*/ 191582 h 361466"/>
                <a:gd name="connsiteX300" fmla="*/ 649766 w 977755"/>
                <a:gd name="connsiteY300" fmla="*/ 194437 h 361466"/>
                <a:gd name="connsiteX301" fmla="*/ 636061 w 977755"/>
                <a:gd name="connsiteY301" fmla="*/ 200148 h 361466"/>
                <a:gd name="connsiteX302" fmla="*/ 632135 w 977755"/>
                <a:gd name="connsiteY302" fmla="*/ 199719 h 361466"/>
                <a:gd name="connsiteX303" fmla="*/ 622356 w 977755"/>
                <a:gd name="connsiteY303" fmla="*/ 194437 h 361466"/>
                <a:gd name="connsiteX304" fmla="*/ 620001 w 977755"/>
                <a:gd name="connsiteY304" fmla="*/ 191582 h 361466"/>
                <a:gd name="connsiteX305" fmla="*/ 618216 w 977755"/>
                <a:gd name="connsiteY305" fmla="*/ 188298 h 361466"/>
                <a:gd name="connsiteX306" fmla="*/ 617074 w 977755"/>
                <a:gd name="connsiteY306" fmla="*/ 184658 h 361466"/>
                <a:gd name="connsiteX307" fmla="*/ 616646 w 977755"/>
                <a:gd name="connsiteY307" fmla="*/ 180732 h 361466"/>
                <a:gd name="connsiteX308" fmla="*/ 617074 w 977755"/>
                <a:gd name="connsiteY308" fmla="*/ 176806 h 361466"/>
                <a:gd name="connsiteX309" fmla="*/ 620001 w 977755"/>
                <a:gd name="connsiteY309" fmla="*/ 169883 h 361466"/>
                <a:gd name="connsiteX310" fmla="*/ 622356 w 977755"/>
                <a:gd name="connsiteY310" fmla="*/ 167027 h 361466"/>
                <a:gd name="connsiteX311" fmla="*/ 632135 w 977755"/>
                <a:gd name="connsiteY311" fmla="*/ 161745 h 361466"/>
                <a:gd name="connsiteX312" fmla="*/ 636061 w 977755"/>
                <a:gd name="connsiteY312" fmla="*/ 161317 h 361466"/>
                <a:gd name="connsiteX313" fmla="*/ 714579 w 977755"/>
                <a:gd name="connsiteY313" fmla="*/ 159247 h 361466"/>
                <a:gd name="connsiteX314" fmla="*/ 736064 w 977755"/>
                <a:gd name="connsiteY314" fmla="*/ 180732 h 361466"/>
                <a:gd name="connsiteX315" fmla="*/ 734351 w 977755"/>
                <a:gd name="connsiteY315" fmla="*/ 189084 h 361466"/>
                <a:gd name="connsiteX316" fmla="*/ 729854 w 977755"/>
                <a:gd name="connsiteY316" fmla="*/ 195936 h 361466"/>
                <a:gd name="connsiteX317" fmla="*/ 714651 w 977755"/>
                <a:gd name="connsiteY317" fmla="*/ 202218 h 361466"/>
                <a:gd name="connsiteX318" fmla="*/ 699447 w 977755"/>
                <a:gd name="connsiteY318" fmla="*/ 195936 h 361466"/>
                <a:gd name="connsiteX319" fmla="*/ 694807 w 977755"/>
                <a:gd name="connsiteY319" fmla="*/ 189084 h 361466"/>
                <a:gd name="connsiteX320" fmla="*/ 693094 w 977755"/>
                <a:gd name="connsiteY320" fmla="*/ 180732 h 361466"/>
                <a:gd name="connsiteX321" fmla="*/ 714579 w 977755"/>
                <a:gd name="connsiteY321" fmla="*/ 159247 h 361466"/>
                <a:gd name="connsiteX322" fmla="*/ 871470 w 977755"/>
                <a:gd name="connsiteY322" fmla="*/ 154322 h 361466"/>
                <a:gd name="connsiteX323" fmla="*/ 897881 w 977755"/>
                <a:gd name="connsiteY323" fmla="*/ 180732 h 361466"/>
                <a:gd name="connsiteX324" fmla="*/ 895811 w 977755"/>
                <a:gd name="connsiteY324" fmla="*/ 191011 h 361466"/>
                <a:gd name="connsiteX325" fmla="*/ 890172 w 977755"/>
                <a:gd name="connsiteY325" fmla="*/ 199434 h 361466"/>
                <a:gd name="connsiteX326" fmla="*/ 871470 w 977755"/>
                <a:gd name="connsiteY326" fmla="*/ 207143 h 361466"/>
                <a:gd name="connsiteX327" fmla="*/ 852769 w 977755"/>
                <a:gd name="connsiteY327" fmla="*/ 199434 h 361466"/>
                <a:gd name="connsiteX328" fmla="*/ 847130 w 977755"/>
                <a:gd name="connsiteY328" fmla="*/ 191011 h 361466"/>
                <a:gd name="connsiteX329" fmla="*/ 845060 w 977755"/>
                <a:gd name="connsiteY329" fmla="*/ 180732 h 361466"/>
                <a:gd name="connsiteX330" fmla="*/ 871470 w 977755"/>
                <a:gd name="connsiteY330" fmla="*/ 154322 h 361466"/>
                <a:gd name="connsiteX331" fmla="*/ 126198 w 977755"/>
                <a:gd name="connsiteY331" fmla="*/ 131481 h 361466"/>
                <a:gd name="connsiteX332" fmla="*/ 136191 w 977755"/>
                <a:gd name="connsiteY332" fmla="*/ 141474 h 361466"/>
                <a:gd name="connsiteX333" fmla="*/ 126198 w 977755"/>
                <a:gd name="connsiteY333" fmla="*/ 151467 h 361466"/>
                <a:gd name="connsiteX334" fmla="*/ 116205 w 977755"/>
                <a:gd name="connsiteY334" fmla="*/ 141474 h 361466"/>
                <a:gd name="connsiteX335" fmla="*/ 126198 w 977755"/>
                <a:gd name="connsiteY335" fmla="*/ 131481 h 361466"/>
                <a:gd name="connsiteX336" fmla="*/ 204644 w 977755"/>
                <a:gd name="connsiteY336" fmla="*/ 130410 h 361466"/>
                <a:gd name="connsiteX337" fmla="*/ 215708 w 977755"/>
                <a:gd name="connsiteY337" fmla="*/ 141474 h 361466"/>
                <a:gd name="connsiteX338" fmla="*/ 204644 w 977755"/>
                <a:gd name="connsiteY338" fmla="*/ 152538 h 361466"/>
                <a:gd name="connsiteX339" fmla="*/ 193580 w 977755"/>
                <a:gd name="connsiteY339" fmla="*/ 141474 h 361466"/>
                <a:gd name="connsiteX340" fmla="*/ 204644 w 977755"/>
                <a:gd name="connsiteY340" fmla="*/ 130410 h 361466"/>
                <a:gd name="connsiteX341" fmla="*/ 361536 w 977755"/>
                <a:gd name="connsiteY341" fmla="*/ 127912 h 361466"/>
                <a:gd name="connsiteX342" fmla="*/ 375098 w 977755"/>
                <a:gd name="connsiteY342" fmla="*/ 141474 h 361466"/>
                <a:gd name="connsiteX343" fmla="*/ 361536 w 977755"/>
                <a:gd name="connsiteY343" fmla="*/ 155036 h 361466"/>
                <a:gd name="connsiteX344" fmla="*/ 347974 w 977755"/>
                <a:gd name="connsiteY344" fmla="*/ 141474 h 361466"/>
                <a:gd name="connsiteX345" fmla="*/ 361536 w 977755"/>
                <a:gd name="connsiteY345" fmla="*/ 127912 h 361466"/>
                <a:gd name="connsiteX346" fmla="*/ 440054 w 977755"/>
                <a:gd name="connsiteY346" fmla="*/ 126484 h 361466"/>
                <a:gd name="connsiteX347" fmla="*/ 455043 w 977755"/>
                <a:gd name="connsiteY347" fmla="*/ 141474 h 361466"/>
                <a:gd name="connsiteX348" fmla="*/ 440054 w 977755"/>
                <a:gd name="connsiteY348" fmla="*/ 156463 h 361466"/>
                <a:gd name="connsiteX349" fmla="*/ 425064 w 977755"/>
                <a:gd name="connsiteY349" fmla="*/ 141474 h 361466"/>
                <a:gd name="connsiteX350" fmla="*/ 440054 w 977755"/>
                <a:gd name="connsiteY350" fmla="*/ 126484 h 361466"/>
                <a:gd name="connsiteX351" fmla="*/ 596946 w 977755"/>
                <a:gd name="connsiteY351" fmla="*/ 123058 h 361466"/>
                <a:gd name="connsiteX352" fmla="*/ 615362 w 977755"/>
                <a:gd name="connsiteY352" fmla="*/ 141474 h 361466"/>
                <a:gd name="connsiteX353" fmla="*/ 596946 w 977755"/>
                <a:gd name="connsiteY353" fmla="*/ 159890 h 361466"/>
                <a:gd name="connsiteX354" fmla="*/ 578530 w 977755"/>
                <a:gd name="connsiteY354" fmla="*/ 141474 h 361466"/>
                <a:gd name="connsiteX355" fmla="*/ 596946 w 977755"/>
                <a:gd name="connsiteY355" fmla="*/ 123058 h 361466"/>
                <a:gd name="connsiteX356" fmla="*/ 675321 w 977755"/>
                <a:gd name="connsiteY356" fmla="*/ 121059 h 361466"/>
                <a:gd name="connsiteX357" fmla="*/ 695735 w 977755"/>
                <a:gd name="connsiteY357" fmla="*/ 141474 h 361466"/>
                <a:gd name="connsiteX358" fmla="*/ 675321 w 977755"/>
                <a:gd name="connsiteY358" fmla="*/ 161888 h 361466"/>
                <a:gd name="connsiteX359" fmla="*/ 654906 w 977755"/>
                <a:gd name="connsiteY359" fmla="*/ 141474 h 361466"/>
                <a:gd name="connsiteX360" fmla="*/ 675321 w 977755"/>
                <a:gd name="connsiteY360" fmla="*/ 121059 h 361466"/>
                <a:gd name="connsiteX361" fmla="*/ 832283 w 977755"/>
                <a:gd name="connsiteY361" fmla="*/ 116348 h 361466"/>
                <a:gd name="connsiteX362" fmla="*/ 857337 w 977755"/>
                <a:gd name="connsiteY362" fmla="*/ 141474 h 361466"/>
                <a:gd name="connsiteX363" fmla="*/ 832283 w 977755"/>
                <a:gd name="connsiteY363" fmla="*/ 166528 h 361466"/>
                <a:gd name="connsiteX364" fmla="*/ 807229 w 977755"/>
                <a:gd name="connsiteY364" fmla="*/ 141474 h 361466"/>
                <a:gd name="connsiteX365" fmla="*/ 832283 w 977755"/>
                <a:gd name="connsiteY365" fmla="*/ 116348 h 361466"/>
                <a:gd name="connsiteX366" fmla="*/ 910730 w 977755"/>
                <a:gd name="connsiteY366" fmla="*/ 113636 h 361466"/>
                <a:gd name="connsiteX367" fmla="*/ 938496 w 977755"/>
                <a:gd name="connsiteY367" fmla="*/ 141474 h 361466"/>
                <a:gd name="connsiteX368" fmla="*/ 930397 w 977755"/>
                <a:gd name="connsiteY368" fmla="*/ 161004 h 361466"/>
                <a:gd name="connsiteX369" fmla="*/ 949989 w 977755"/>
                <a:gd name="connsiteY369" fmla="*/ 152895 h 361466"/>
                <a:gd name="connsiteX370" fmla="*/ 977755 w 977755"/>
                <a:gd name="connsiteY370" fmla="*/ 180662 h 361466"/>
                <a:gd name="connsiteX371" fmla="*/ 975542 w 977755"/>
                <a:gd name="connsiteY371" fmla="*/ 191511 h 361466"/>
                <a:gd name="connsiteX372" fmla="*/ 969618 w 977755"/>
                <a:gd name="connsiteY372" fmla="*/ 200362 h 361466"/>
                <a:gd name="connsiteX373" fmla="*/ 949989 w 977755"/>
                <a:gd name="connsiteY373" fmla="*/ 208500 h 361466"/>
                <a:gd name="connsiteX374" fmla="*/ 930410 w 977755"/>
                <a:gd name="connsiteY374" fmla="*/ 200383 h 361466"/>
                <a:gd name="connsiteX375" fmla="*/ 938496 w 977755"/>
                <a:gd name="connsiteY375" fmla="*/ 219920 h 361466"/>
                <a:gd name="connsiteX376" fmla="*/ 910730 w 977755"/>
                <a:gd name="connsiteY376" fmla="*/ 247758 h 361466"/>
                <a:gd name="connsiteX377" fmla="*/ 882963 w 977755"/>
                <a:gd name="connsiteY377" fmla="*/ 219920 h 361466"/>
                <a:gd name="connsiteX378" fmla="*/ 910730 w 977755"/>
                <a:gd name="connsiteY378" fmla="*/ 192153 h 361466"/>
                <a:gd name="connsiteX379" fmla="*/ 930281 w 977755"/>
                <a:gd name="connsiteY379" fmla="*/ 200246 h 361466"/>
                <a:gd name="connsiteX380" fmla="*/ 924435 w 977755"/>
                <a:gd name="connsiteY380" fmla="*/ 191511 h 361466"/>
                <a:gd name="connsiteX381" fmla="*/ 922222 w 977755"/>
                <a:gd name="connsiteY381" fmla="*/ 180662 h 361466"/>
                <a:gd name="connsiteX382" fmla="*/ 930295 w 977755"/>
                <a:gd name="connsiteY382" fmla="*/ 161159 h 361466"/>
                <a:gd name="connsiteX383" fmla="*/ 910730 w 977755"/>
                <a:gd name="connsiteY383" fmla="*/ 169241 h 361466"/>
                <a:gd name="connsiteX384" fmla="*/ 882963 w 977755"/>
                <a:gd name="connsiteY384" fmla="*/ 141474 h 361466"/>
                <a:gd name="connsiteX385" fmla="*/ 910730 w 977755"/>
                <a:gd name="connsiteY385" fmla="*/ 113636 h 361466"/>
                <a:gd name="connsiteX386" fmla="*/ 86939 w 977755"/>
                <a:gd name="connsiteY386" fmla="*/ 92793 h 361466"/>
                <a:gd name="connsiteX387" fmla="*/ 96433 w 977755"/>
                <a:gd name="connsiteY387" fmla="*/ 102286 h 361466"/>
                <a:gd name="connsiteX388" fmla="*/ 86939 w 977755"/>
                <a:gd name="connsiteY388" fmla="*/ 111780 h 361466"/>
                <a:gd name="connsiteX389" fmla="*/ 77446 w 977755"/>
                <a:gd name="connsiteY389" fmla="*/ 102286 h 361466"/>
                <a:gd name="connsiteX390" fmla="*/ 86939 w 977755"/>
                <a:gd name="connsiteY390" fmla="*/ 92793 h 361466"/>
                <a:gd name="connsiteX391" fmla="*/ 165457 w 977755"/>
                <a:gd name="connsiteY391" fmla="*/ 91794 h 361466"/>
                <a:gd name="connsiteX392" fmla="*/ 174165 w 977755"/>
                <a:gd name="connsiteY392" fmla="*/ 96434 h 361466"/>
                <a:gd name="connsiteX393" fmla="*/ 175950 w 977755"/>
                <a:gd name="connsiteY393" fmla="*/ 102287 h 361466"/>
                <a:gd name="connsiteX394" fmla="*/ 174165 w 977755"/>
                <a:gd name="connsiteY394" fmla="*/ 108140 h 361466"/>
                <a:gd name="connsiteX395" fmla="*/ 165457 w 977755"/>
                <a:gd name="connsiteY395" fmla="*/ 112922 h 361466"/>
                <a:gd name="connsiteX396" fmla="*/ 163315 w 977755"/>
                <a:gd name="connsiteY396" fmla="*/ 112708 h 361466"/>
                <a:gd name="connsiteX397" fmla="*/ 158033 w 977755"/>
                <a:gd name="connsiteY397" fmla="*/ 109853 h 361466"/>
                <a:gd name="connsiteX398" fmla="*/ 156748 w 977755"/>
                <a:gd name="connsiteY398" fmla="*/ 108283 h 361466"/>
                <a:gd name="connsiteX399" fmla="*/ 155178 w 977755"/>
                <a:gd name="connsiteY399" fmla="*/ 104500 h 361466"/>
                <a:gd name="connsiteX400" fmla="*/ 154964 w 977755"/>
                <a:gd name="connsiteY400" fmla="*/ 102358 h 361466"/>
                <a:gd name="connsiteX401" fmla="*/ 155178 w 977755"/>
                <a:gd name="connsiteY401" fmla="*/ 100217 h 361466"/>
                <a:gd name="connsiteX402" fmla="*/ 156748 w 977755"/>
                <a:gd name="connsiteY402" fmla="*/ 96434 h 361466"/>
                <a:gd name="connsiteX403" fmla="*/ 158033 w 977755"/>
                <a:gd name="connsiteY403" fmla="*/ 94863 h 361466"/>
                <a:gd name="connsiteX404" fmla="*/ 163315 w 977755"/>
                <a:gd name="connsiteY404" fmla="*/ 92008 h 361466"/>
                <a:gd name="connsiteX405" fmla="*/ 165457 w 977755"/>
                <a:gd name="connsiteY405" fmla="*/ 91794 h 361466"/>
                <a:gd name="connsiteX406" fmla="*/ 322349 w 977755"/>
                <a:gd name="connsiteY406" fmla="*/ 89367 h 361466"/>
                <a:gd name="connsiteX407" fmla="*/ 329559 w 977755"/>
                <a:gd name="connsiteY407" fmla="*/ 91580 h 361466"/>
                <a:gd name="connsiteX408" fmla="*/ 335198 w 977755"/>
                <a:gd name="connsiteY408" fmla="*/ 102287 h 361466"/>
                <a:gd name="connsiteX409" fmla="*/ 329559 w 977755"/>
                <a:gd name="connsiteY409" fmla="*/ 112994 h 361466"/>
                <a:gd name="connsiteX410" fmla="*/ 322349 w 977755"/>
                <a:gd name="connsiteY410" fmla="*/ 115206 h 361466"/>
                <a:gd name="connsiteX411" fmla="*/ 319780 w 977755"/>
                <a:gd name="connsiteY411" fmla="*/ 114921 h 361466"/>
                <a:gd name="connsiteX412" fmla="*/ 309501 w 977755"/>
                <a:gd name="connsiteY412" fmla="*/ 102287 h 361466"/>
                <a:gd name="connsiteX413" fmla="*/ 319780 w 977755"/>
                <a:gd name="connsiteY413" fmla="*/ 89653 h 361466"/>
                <a:gd name="connsiteX414" fmla="*/ 322349 w 977755"/>
                <a:gd name="connsiteY414" fmla="*/ 89367 h 361466"/>
                <a:gd name="connsiteX415" fmla="*/ 400795 w 977755"/>
                <a:gd name="connsiteY415" fmla="*/ 88011 h 361466"/>
                <a:gd name="connsiteX416" fmla="*/ 415071 w 977755"/>
                <a:gd name="connsiteY416" fmla="*/ 102287 h 361466"/>
                <a:gd name="connsiteX417" fmla="*/ 400795 w 977755"/>
                <a:gd name="connsiteY417" fmla="*/ 116563 h 361466"/>
                <a:gd name="connsiteX418" fmla="*/ 386519 w 977755"/>
                <a:gd name="connsiteY418" fmla="*/ 102287 h 361466"/>
                <a:gd name="connsiteX419" fmla="*/ 400795 w 977755"/>
                <a:gd name="connsiteY419" fmla="*/ 88011 h 361466"/>
                <a:gd name="connsiteX420" fmla="*/ 557687 w 977755"/>
                <a:gd name="connsiteY420" fmla="*/ 84798 h 361466"/>
                <a:gd name="connsiteX421" fmla="*/ 575175 w 977755"/>
                <a:gd name="connsiteY421" fmla="*/ 102286 h 361466"/>
                <a:gd name="connsiteX422" fmla="*/ 557687 w 977755"/>
                <a:gd name="connsiteY422" fmla="*/ 119774 h 361466"/>
                <a:gd name="connsiteX423" fmla="*/ 540199 w 977755"/>
                <a:gd name="connsiteY423" fmla="*/ 102286 h 361466"/>
                <a:gd name="connsiteX424" fmla="*/ 557687 w 977755"/>
                <a:gd name="connsiteY424" fmla="*/ 84798 h 361466"/>
                <a:gd name="connsiteX425" fmla="*/ 636061 w 977755"/>
                <a:gd name="connsiteY425" fmla="*/ 82871 h 361466"/>
                <a:gd name="connsiteX426" fmla="*/ 652193 w 977755"/>
                <a:gd name="connsiteY426" fmla="*/ 91437 h 361466"/>
                <a:gd name="connsiteX427" fmla="*/ 655476 w 977755"/>
                <a:gd name="connsiteY427" fmla="*/ 102286 h 361466"/>
                <a:gd name="connsiteX428" fmla="*/ 652193 w 977755"/>
                <a:gd name="connsiteY428" fmla="*/ 113136 h 361466"/>
                <a:gd name="connsiteX429" fmla="*/ 636061 w 977755"/>
                <a:gd name="connsiteY429" fmla="*/ 121702 h 361466"/>
                <a:gd name="connsiteX430" fmla="*/ 632135 w 977755"/>
                <a:gd name="connsiteY430" fmla="*/ 121273 h 361466"/>
                <a:gd name="connsiteX431" fmla="*/ 622356 w 977755"/>
                <a:gd name="connsiteY431" fmla="*/ 115991 h 361466"/>
                <a:gd name="connsiteX432" fmla="*/ 620001 w 977755"/>
                <a:gd name="connsiteY432" fmla="*/ 113136 h 361466"/>
                <a:gd name="connsiteX433" fmla="*/ 617074 w 977755"/>
                <a:gd name="connsiteY433" fmla="*/ 106212 h 361466"/>
                <a:gd name="connsiteX434" fmla="*/ 616646 w 977755"/>
                <a:gd name="connsiteY434" fmla="*/ 102286 h 361466"/>
                <a:gd name="connsiteX435" fmla="*/ 617074 w 977755"/>
                <a:gd name="connsiteY435" fmla="*/ 98360 h 361466"/>
                <a:gd name="connsiteX436" fmla="*/ 620001 w 977755"/>
                <a:gd name="connsiteY436" fmla="*/ 91437 h 361466"/>
                <a:gd name="connsiteX437" fmla="*/ 622356 w 977755"/>
                <a:gd name="connsiteY437" fmla="*/ 88581 h 361466"/>
                <a:gd name="connsiteX438" fmla="*/ 632135 w 977755"/>
                <a:gd name="connsiteY438" fmla="*/ 83299 h 361466"/>
                <a:gd name="connsiteX439" fmla="*/ 636061 w 977755"/>
                <a:gd name="connsiteY439" fmla="*/ 82871 h 361466"/>
                <a:gd name="connsiteX440" fmla="*/ 793025 w 977755"/>
                <a:gd name="connsiteY440" fmla="*/ 78446 h 361466"/>
                <a:gd name="connsiteX441" fmla="*/ 806373 w 977755"/>
                <a:gd name="connsiteY441" fmla="*/ 82515 h 361466"/>
                <a:gd name="connsiteX442" fmla="*/ 816865 w 977755"/>
                <a:gd name="connsiteY442" fmla="*/ 102287 h 361466"/>
                <a:gd name="connsiteX443" fmla="*/ 806373 w 977755"/>
                <a:gd name="connsiteY443" fmla="*/ 122059 h 361466"/>
                <a:gd name="connsiteX444" fmla="*/ 793025 w 977755"/>
                <a:gd name="connsiteY444" fmla="*/ 126128 h 361466"/>
                <a:gd name="connsiteX445" fmla="*/ 788242 w 977755"/>
                <a:gd name="connsiteY445" fmla="*/ 125628 h 361466"/>
                <a:gd name="connsiteX446" fmla="*/ 769184 w 977755"/>
                <a:gd name="connsiteY446" fmla="*/ 102287 h 361466"/>
                <a:gd name="connsiteX447" fmla="*/ 788242 w 977755"/>
                <a:gd name="connsiteY447" fmla="*/ 78946 h 361466"/>
                <a:gd name="connsiteX448" fmla="*/ 793025 w 977755"/>
                <a:gd name="connsiteY448" fmla="*/ 78446 h 361466"/>
                <a:gd name="connsiteX449" fmla="*/ 871470 w 977755"/>
                <a:gd name="connsiteY449" fmla="*/ 75876 h 361466"/>
                <a:gd name="connsiteX450" fmla="*/ 897881 w 977755"/>
                <a:gd name="connsiteY450" fmla="*/ 102286 h 361466"/>
                <a:gd name="connsiteX451" fmla="*/ 871470 w 977755"/>
                <a:gd name="connsiteY451" fmla="*/ 128697 h 361466"/>
                <a:gd name="connsiteX452" fmla="*/ 845060 w 977755"/>
                <a:gd name="connsiteY452" fmla="*/ 102286 h 361466"/>
                <a:gd name="connsiteX453" fmla="*/ 871470 w 977755"/>
                <a:gd name="connsiteY453" fmla="*/ 75876 h 361466"/>
                <a:gd name="connsiteX454" fmla="*/ 47753 w 977755"/>
                <a:gd name="connsiteY454" fmla="*/ 54034 h 361466"/>
                <a:gd name="connsiteX455" fmla="*/ 56747 w 977755"/>
                <a:gd name="connsiteY455" fmla="*/ 63028 h 361466"/>
                <a:gd name="connsiteX456" fmla="*/ 47753 w 977755"/>
                <a:gd name="connsiteY456" fmla="*/ 72022 h 361466"/>
                <a:gd name="connsiteX457" fmla="*/ 38759 w 977755"/>
                <a:gd name="connsiteY457" fmla="*/ 63028 h 361466"/>
                <a:gd name="connsiteX458" fmla="*/ 47753 w 977755"/>
                <a:gd name="connsiteY458" fmla="*/ 54034 h 361466"/>
                <a:gd name="connsiteX459" fmla="*/ 126198 w 977755"/>
                <a:gd name="connsiteY459" fmla="*/ 53035 h 361466"/>
                <a:gd name="connsiteX460" fmla="*/ 136191 w 977755"/>
                <a:gd name="connsiteY460" fmla="*/ 63028 h 361466"/>
                <a:gd name="connsiteX461" fmla="*/ 126198 w 977755"/>
                <a:gd name="connsiteY461" fmla="*/ 73021 h 361466"/>
                <a:gd name="connsiteX462" fmla="*/ 116205 w 977755"/>
                <a:gd name="connsiteY462" fmla="*/ 63028 h 361466"/>
                <a:gd name="connsiteX463" fmla="*/ 126198 w 977755"/>
                <a:gd name="connsiteY463" fmla="*/ 53035 h 361466"/>
                <a:gd name="connsiteX464" fmla="*/ 283162 w 977755"/>
                <a:gd name="connsiteY464" fmla="*/ 50822 h 361466"/>
                <a:gd name="connsiteX465" fmla="*/ 295368 w 977755"/>
                <a:gd name="connsiteY465" fmla="*/ 63028 h 361466"/>
                <a:gd name="connsiteX466" fmla="*/ 283162 w 977755"/>
                <a:gd name="connsiteY466" fmla="*/ 75234 h 361466"/>
                <a:gd name="connsiteX467" fmla="*/ 270956 w 977755"/>
                <a:gd name="connsiteY467" fmla="*/ 63028 h 361466"/>
                <a:gd name="connsiteX468" fmla="*/ 283162 w 977755"/>
                <a:gd name="connsiteY468" fmla="*/ 50822 h 361466"/>
                <a:gd name="connsiteX469" fmla="*/ 361536 w 977755"/>
                <a:gd name="connsiteY469" fmla="*/ 49466 h 361466"/>
                <a:gd name="connsiteX470" fmla="*/ 375098 w 977755"/>
                <a:gd name="connsiteY470" fmla="*/ 63028 h 361466"/>
                <a:gd name="connsiteX471" fmla="*/ 361536 w 977755"/>
                <a:gd name="connsiteY471" fmla="*/ 76590 h 361466"/>
                <a:gd name="connsiteX472" fmla="*/ 347974 w 977755"/>
                <a:gd name="connsiteY472" fmla="*/ 63028 h 361466"/>
                <a:gd name="connsiteX473" fmla="*/ 361536 w 977755"/>
                <a:gd name="connsiteY473" fmla="*/ 49466 h 361466"/>
                <a:gd name="connsiteX474" fmla="*/ 518428 w 977755"/>
                <a:gd name="connsiteY474" fmla="*/ 46396 h 361466"/>
                <a:gd name="connsiteX475" fmla="*/ 535060 w 977755"/>
                <a:gd name="connsiteY475" fmla="*/ 63027 h 361466"/>
                <a:gd name="connsiteX476" fmla="*/ 518428 w 977755"/>
                <a:gd name="connsiteY476" fmla="*/ 79659 h 361466"/>
                <a:gd name="connsiteX477" fmla="*/ 501797 w 977755"/>
                <a:gd name="connsiteY477" fmla="*/ 63027 h 361466"/>
                <a:gd name="connsiteX478" fmla="*/ 518428 w 977755"/>
                <a:gd name="connsiteY478" fmla="*/ 46396 h 361466"/>
                <a:gd name="connsiteX479" fmla="*/ 596946 w 977755"/>
                <a:gd name="connsiteY479" fmla="*/ 44612 h 361466"/>
                <a:gd name="connsiteX480" fmla="*/ 615362 w 977755"/>
                <a:gd name="connsiteY480" fmla="*/ 63028 h 361466"/>
                <a:gd name="connsiteX481" fmla="*/ 596946 w 977755"/>
                <a:gd name="connsiteY481" fmla="*/ 81444 h 361466"/>
                <a:gd name="connsiteX482" fmla="*/ 578530 w 977755"/>
                <a:gd name="connsiteY482" fmla="*/ 63028 h 361466"/>
                <a:gd name="connsiteX483" fmla="*/ 596946 w 977755"/>
                <a:gd name="connsiteY483" fmla="*/ 44612 h 361466"/>
                <a:gd name="connsiteX484" fmla="*/ 753766 w 977755"/>
                <a:gd name="connsiteY484" fmla="*/ 40400 h 361466"/>
                <a:gd name="connsiteX485" fmla="*/ 776394 w 977755"/>
                <a:gd name="connsiteY485" fmla="*/ 63027 h 361466"/>
                <a:gd name="connsiteX486" fmla="*/ 753766 w 977755"/>
                <a:gd name="connsiteY486" fmla="*/ 85655 h 361466"/>
                <a:gd name="connsiteX487" fmla="*/ 731139 w 977755"/>
                <a:gd name="connsiteY487" fmla="*/ 63027 h 361466"/>
                <a:gd name="connsiteX488" fmla="*/ 753766 w 977755"/>
                <a:gd name="connsiteY488" fmla="*/ 40400 h 361466"/>
                <a:gd name="connsiteX489" fmla="*/ 832283 w 977755"/>
                <a:gd name="connsiteY489" fmla="*/ 37973 h 361466"/>
                <a:gd name="connsiteX490" fmla="*/ 857337 w 977755"/>
                <a:gd name="connsiteY490" fmla="*/ 63027 h 361466"/>
                <a:gd name="connsiteX491" fmla="*/ 832283 w 977755"/>
                <a:gd name="connsiteY491" fmla="*/ 88153 h 361466"/>
                <a:gd name="connsiteX492" fmla="*/ 807229 w 977755"/>
                <a:gd name="connsiteY492" fmla="*/ 63027 h 361466"/>
                <a:gd name="connsiteX493" fmla="*/ 832283 w 977755"/>
                <a:gd name="connsiteY493" fmla="*/ 37973 h 361466"/>
                <a:gd name="connsiteX494" fmla="*/ 8566 w 977755"/>
                <a:gd name="connsiteY494" fmla="*/ 15275 h 361466"/>
                <a:gd name="connsiteX495" fmla="*/ 15632 w 977755"/>
                <a:gd name="connsiteY495" fmla="*/ 19058 h 361466"/>
                <a:gd name="connsiteX496" fmla="*/ 17060 w 977755"/>
                <a:gd name="connsiteY496" fmla="*/ 23841 h 361466"/>
                <a:gd name="connsiteX497" fmla="*/ 16917 w 977755"/>
                <a:gd name="connsiteY497" fmla="*/ 25554 h 361466"/>
                <a:gd name="connsiteX498" fmla="*/ 15632 w 977755"/>
                <a:gd name="connsiteY498" fmla="*/ 28623 h 361466"/>
                <a:gd name="connsiteX499" fmla="*/ 8566 w 977755"/>
                <a:gd name="connsiteY499" fmla="*/ 32406 h 361466"/>
                <a:gd name="connsiteX500" fmla="*/ 6852 w 977755"/>
                <a:gd name="connsiteY500" fmla="*/ 32192 h 361466"/>
                <a:gd name="connsiteX501" fmla="*/ 2498 w 977755"/>
                <a:gd name="connsiteY501" fmla="*/ 29836 h 361466"/>
                <a:gd name="connsiteX502" fmla="*/ 1428 w 977755"/>
                <a:gd name="connsiteY502" fmla="*/ 28623 h 361466"/>
                <a:gd name="connsiteX503" fmla="*/ 143 w 977755"/>
                <a:gd name="connsiteY503" fmla="*/ 25554 h 361466"/>
                <a:gd name="connsiteX504" fmla="*/ 0 w 977755"/>
                <a:gd name="connsiteY504" fmla="*/ 23841 h 361466"/>
                <a:gd name="connsiteX505" fmla="*/ 143 w 977755"/>
                <a:gd name="connsiteY505" fmla="*/ 22127 h 361466"/>
                <a:gd name="connsiteX506" fmla="*/ 1428 w 977755"/>
                <a:gd name="connsiteY506" fmla="*/ 19058 h 361466"/>
                <a:gd name="connsiteX507" fmla="*/ 2498 w 977755"/>
                <a:gd name="connsiteY507" fmla="*/ 17773 h 361466"/>
                <a:gd name="connsiteX508" fmla="*/ 6852 w 977755"/>
                <a:gd name="connsiteY508" fmla="*/ 15418 h 361466"/>
                <a:gd name="connsiteX509" fmla="*/ 8566 w 977755"/>
                <a:gd name="connsiteY509" fmla="*/ 15275 h 361466"/>
                <a:gd name="connsiteX510" fmla="*/ 87011 w 977755"/>
                <a:gd name="connsiteY510" fmla="*/ 14347 h 361466"/>
                <a:gd name="connsiteX511" fmla="*/ 96505 w 977755"/>
                <a:gd name="connsiteY511" fmla="*/ 23840 h 361466"/>
                <a:gd name="connsiteX512" fmla="*/ 96291 w 977755"/>
                <a:gd name="connsiteY512" fmla="*/ 25768 h 361466"/>
                <a:gd name="connsiteX513" fmla="*/ 87011 w 977755"/>
                <a:gd name="connsiteY513" fmla="*/ 33334 h 361466"/>
                <a:gd name="connsiteX514" fmla="*/ 77732 w 977755"/>
                <a:gd name="connsiteY514" fmla="*/ 25768 h 361466"/>
                <a:gd name="connsiteX515" fmla="*/ 77518 w 977755"/>
                <a:gd name="connsiteY515" fmla="*/ 23840 h 361466"/>
                <a:gd name="connsiteX516" fmla="*/ 87011 w 977755"/>
                <a:gd name="connsiteY516" fmla="*/ 14347 h 361466"/>
                <a:gd name="connsiteX517" fmla="*/ 243832 w 977755"/>
                <a:gd name="connsiteY517" fmla="*/ 12205 h 361466"/>
                <a:gd name="connsiteX518" fmla="*/ 255467 w 977755"/>
                <a:gd name="connsiteY518" fmla="*/ 23840 h 361466"/>
                <a:gd name="connsiteX519" fmla="*/ 255253 w 977755"/>
                <a:gd name="connsiteY519" fmla="*/ 26195 h 361466"/>
                <a:gd name="connsiteX520" fmla="*/ 243832 w 977755"/>
                <a:gd name="connsiteY520" fmla="*/ 35475 h 361466"/>
                <a:gd name="connsiteX521" fmla="*/ 232411 w 977755"/>
                <a:gd name="connsiteY521" fmla="*/ 26195 h 361466"/>
                <a:gd name="connsiteX522" fmla="*/ 232197 w 977755"/>
                <a:gd name="connsiteY522" fmla="*/ 23840 h 361466"/>
                <a:gd name="connsiteX523" fmla="*/ 243832 w 977755"/>
                <a:gd name="connsiteY523" fmla="*/ 12205 h 361466"/>
                <a:gd name="connsiteX524" fmla="*/ 322349 w 977755"/>
                <a:gd name="connsiteY524" fmla="*/ 10921 h 361466"/>
                <a:gd name="connsiteX525" fmla="*/ 329559 w 977755"/>
                <a:gd name="connsiteY525" fmla="*/ 13134 h 361466"/>
                <a:gd name="connsiteX526" fmla="*/ 335198 w 977755"/>
                <a:gd name="connsiteY526" fmla="*/ 23841 h 361466"/>
                <a:gd name="connsiteX527" fmla="*/ 334912 w 977755"/>
                <a:gd name="connsiteY527" fmla="*/ 26410 h 361466"/>
                <a:gd name="connsiteX528" fmla="*/ 329559 w 977755"/>
                <a:gd name="connsiteY528" fmla="*/ 34476 h 361466"/>
                <a:gd name="connsiteX529" fmla="*/ 322349 w 977755"/>
                <a:gd name="connsiteY529" fmla="*/ 36689 h 361466"/>
                <a:gd name="connsiteX530" fmla="*/ 319780 w 977755"/>
                <a:gd name="connsiteY530" fmla="*/ 36404 h 361466"/>
                <a:gd name="connsiteX531" fmla="*/ 309787 w 977755"/>
                <a:gd name="connsiteY531" fmla="*/ 26410 h 361466"/>
                <a:gd name="connsiteX532" fmla="*/ 309501 w 977755"/>
                <a:gd name="connsiteY532" fmla="*/ 23841 h 361466"/>
                <a:gd name="connsiteX533" fmla="*/ 319780 w 977755"/>
                <a:gd name="connsiteY533" fmla="*/ 11207 h 361466"/>
                <a:gd name="connsiteX534" fmla="*/ 322349 w 977755"/>
                <a:gd name="connsiteY534" fmla="*/ 10921 h 361466"/>
                <a:gd name="connsiteX535" fmla="*/ 479098 w 977755"/>
                <a:gd name="connsiteY535" fmla="*/ 7994 h 361466"/>
                <a:gd name="connsiteX536" fmla="*/ 492232 w 977755"/>
                <a:gd name="connsiteY536" fmla="*/ 14989 h 361466"/>
                <a:gd name="connsiteX537" fmla="*/ 494944 w 977755"/>
                <a:gd name="connsiteY537" fmla="*/ 23840 h 361466"/>
                <a:gd name="connsiteX538" fmla="*/ 494659 w 977755"/>
                <a:gd name="connsiteY538" fmla="*/ 27052 h 361466"/>
                <a:gd name="connsiteX539" fmla="*/ 492303 w 977755"/>
                <a:gd name="connsiteY539" fmla="*/ 32691 h 361466"/>
                <a:gd name="connsiteX540" fmla="*/ 479098 w 977755"/>
                <a:gd name="connsiteY540" fmla="*/ 39615 h 361466"/>
                <a:gd name="connsiteX541" fmla="*/ 475886 w 977755"/>
                <a:gd name="connsiteY541" fmla="*/ 39258 h 361466"/>
                <a:gd name="connsiteX542" fmla="*/ 467891 w 977755"/>
                <a:gd name="connsiteY542" fmla="*/ 34975 h 361466"/>
                <a:gd name="connsiteX543" fmla="*/ 465964 w 977755"/>
                <a:gd name="connsiteY543" fmla="*/ 32620 h 361466"/>
                <a:gd name="connsiteX544" fmla="*/ 463608 w 977755"/>
                <a:gd name="connsiteY544" fmla="*/ 26981 h 361466"/>
                <a:gd name="connsiteX545" fmla="*/ 463323 w 977755"/>
                <a:gd name="connsiteY545" fmla="*/ 23769 h 361466"/>
                <a:gd name="connsiteX546" fmla="*/ 463608 w 977755"/>
                <a:gd name="connsiteY546" fmla="*/ 20557 h 361466"/>
                <a:gd name="connsiteX547" fmla="*/ 465964 w 977755"/>
                <a:gd name="connsiteY547" fmla="*/ 14918 h 361466"/>
                <a:gd name="connsiteX548" fmla="*/ 467891 w 977755"/>
                <a:gd name="connsiteY548" fmla="*/ 12562 h 361466"/>
                <a:gd name="connsiteX549" fmla="*/ 475886 w 977755"/>
                <a:gd name="connsiteY549" fmla="*/ 8280 h 361466"/>
                <a:gd name="connsiteX550" fmla="*/ 479098 w 977755"/>
                <a:gd name="connsiteY550" fmla="*/ 7994 h 361466"/>
                <a:gd name="connsiteX551" fmla="*/ 557687 w 977755"/>
                <a:gd name="connsiteY551" fmla="*/ 6352 h 361466"/>
                <a:gd name="connsiteX552" fmla="*/ 575175 w 977755"/>
                <a:gd name="connsiteY552" fmla="*/ 23840 h 361466"/>
                <a:gd name="connsiteX553" fmla="*/ 574818 w 977755"/>
                <a:gd name="connsiteY553" fmla="*/ 27338 h 361466"/>
                <a:gd name="connsiteX554" fmla="*/ 557687 w 977755"/>
                <a:gd name="connsiteY554" fmla="*/ 41328 h 361466"/>
                <a:gd name="connsiteX555" fmla="*/ 540556 w 977755"/>
                <a:gd name="connsiteY555" fmla="*/ 27338 h 361466"/>
                <a:gd name="connsiteX556" fmla="*/ 540199 w 977755"/>
                <a:gd name="connsiteY556" fmla="*/ 23840 h 361466"/>
                <a:gd name="connsiteX557" fmla="*/ 557687 w 977755"/>
                <a:gd name="connsiteY557" fmla="*/ 6352 h 361466"/>
                <a:gd name="connsiteX558" fmla="*/ 714579 w 977755"/>
                <a:gd name="connsiteY558" fmla="*/ 2284 h 361466"/>
                <a:gd name="connsiteX559" fmla="*/ 736064 w 977755"/>
                <a:gd name="connsiteY559" fmla="*/ 23769 h 361466"/>
                <a:gd name="connsiteX560" fmla="*/ 735636 w 977755"/>
                <a:gd name="connsiteY560" fmla="*/ 28123 h 361466"/>
                <a:gd name="connsiteX561" fmla="*/ 714579 w 977755"/>
                <a:gd name="connsiteY561" fmla="*/ 45326 h 361466"/>
                <a:gd name="connsiteX562" fmla="*/ 693522 w 977755"/>
                <a:gd name="connsiteY562" fmla="*/ 28123 h 361466"/>
                <a:gd name="connsiteX563" fmla="*/ 693094 w 977755"/>
                <a:gd name="connsiteY563" fmla="*/ 23769 h 361466"/>
                <a:gd name="connsiteX564" fmla="*/ 714579 w 977755"/>
                <a:gd name="connsiteY564" fmla="*/ 2284 h 361466"/>
                <a:gd name="connsiteX565" fmla="*/ 793025 w 977755"/>
                <a:gd name="connsiteY565" fmla="*/ 0 h 361466"/>
                <a:gd name="connsiteX566" fmla="*/ 806373 w 977755"/>
                <a:gd name="connsiteY566" fmla="*/ 4069 h 361466"/>
                <a:gd name="connsiteX567" fmla="*/ 816865 w 977755"/>
                <a:gd name="connsiteY567" fmla="*/ 23841 h 361466"/>
                <a:gd name="connsiteX568" fmla="*/ 816366 w 977755"/>
                <a:gd name="connsiteY568" fmla="*/ 28623 h 361466"/>
                <a:gd name="connsiteX569" fmla="*/ 806373 w 977755"/>
                <a:gd name="connsiteY569" fmla="*/ 43613 h 361466"/>
                <a:gd name="connsiteX570" fmla="*/ 793025 w 977755"/>
                <a:gd name="connsiteY570" fmla="*/ 47682 h 361466"/>
                <a:gd name="connsiteX571" fmla="*/ 788242 w 977755"/>
                <a:gd name="connsiteY571" fmla="*/ 47182 h 361466"/>
                <a:gd name="connsiteX572" fmla="*/ 769684 w 977755"/>
                <a:gd name="connsiteY572" fmla="*/ 28623 h 361466"/>
                <a:gd name="connsiteX573" fmla="*/ 769184 w 977755"/>
                <a:gd name="connsiteY573" fmla="*/ 23841 h 361466"/>
                <a:gd name="connsiteX574" fmla="*/ 788242 w 977755"/>
                <a:gd name="connsiteY574" fmla="*/ 500 h 361466"/>
                <a:gd name="connsiteX575" fmla="*/ 793025 w 977755"/>
                <a:gd name="connsiteY575" fmla="*/ 0 h 361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Lst>
              <a:rect l="l" t="t" r="r" b="b"/>
              <a:pathLst>
                <a:path w="977755" h="361466">
                  <a:moveTo>
                    <a:pt x="8566" y="329059"/>
                  </a:moveTo>
                  <a:cubicBezTo>
                    <a:pt x="11492" y="329059"/>
                    <a:pt x="14062" y="330558"/>
                    <a:pt x="15632" y="332842"/>
                  </a:cubicBezTo>
                  <a:cubicBezTo>
                    <a:pt x="16489" y="334198"/>
                    <a:pt x="17060" y="335840"/>
                    <a:pt x="17060" y="337625"/>
                  </a:cubicBezTo>
                  <a:cubicBezTo>
                    <a:pt x="17060" y="338838"/>
                    <a:pt x="16846" y="339980"/>
                    <a:pt x="16417" y="340979"/>
                  </a:cubicBezTo>
                  <a:cubicBezTo>
                    <a:pt x="16203" y="341479"/>
                    <a:pt x="15918" y="341979"/>
                    <a:pt x="15632" y="342407"/>
                  </a:cubicBezTo>
                  <a:cubicBezTo>
                    <a:pt x="15347" y="342835"/>
                    <a:pt x="14990" y="343264"/>
                    <a:pt x="14633" y="343620"/>
                  </a:cubicBezTo>
                  <a:cubicBezTo>
                    <a:pt x="13062" y="345191"/>
                    <a:pt x="10921" y="346119"/>
                    <a:pt x="8566" y="346119"/>
                  </a:cubicBezTo>
                  <a:cubicBezTo>
                    <a:pt x="7994" y="346119"/>
                    <a:pt x="7423" y="346119"/>
                    <a:pt x="6852" y="345976"/>
                  </a:cubicBezTo>
                  <a:cubicBezTo>
                    <a:pt x="5139" y="345619"/>
                    <a:pt x="3640" y="344763"/>
                    <a:pt x="2498" y="343620"/>
                  </a:cubicBezTo>
                  <a:cubicBezTo>
                    <a:pt x="2070" y="343192"/>
                    <a:pt x="1713" y="342764"/>
                    <a:pt x="1428" y="342336"/>
                  </a:cubicBezTo>
                  <a:cubicBezTo>
                    <a:pt x="1142" y="341907"/>
                    <a:pt x="857" y="341408"/>
                    <a:pt x="642" y="340908"/>
                  </a:cubicBezTo>
                  <a:cubicBezTo>
                    <a:pt x="428" y="340408"/>
                    <a:pt x="286" y="339909"/>
                    <a:pt x="143" y="339338"/>
                  </a:cubicBezTo>
                  <a:cubicBezTo>
                    <a:pt x="71" y="338767"/>
                    <a:pt x="0" y="338196"/>
                    <a:pt x="0" y="337625"/>
                  </a:cubicBezTo>
                  <a:cubicBezTo>
                    <a:pt x="0" y="336982"/>
                    <a:pt x="71" y="336411"/>
                    <a:pt x="143" y="335911"/>
                  </a:cubicBezTo>
                  <a:cubicBezTo>
                    <a:pt x="357" y="334769"/>
                    <a:pt x="785" y="333770"/>
                    <a:pt x="1428" y="332842"/>
                  </a:cubicBezTo>
                  <a:cubicBezTo>
                    <a:pt x="1784" y="332342"/>
                    <a:pt x="2141" y="331914"/>
                    <a:pt x="2498" y="331557"/>
                  </a:cubicBezTo>
                  <a:cubicBezTo>
                    <a:pt x="3712" y="330344"/>
                    <a:pt x="5211" y="329559"/>
                    <a:pt x="6852" y="329202"/>
                  </a:cubicBezTo>
                  <a:cubicBezTo>
                    <a:pt x="7423" y="329130"/>
                    <a:pt x="7994" y="329059"/>
                    <a:pt x="8566" y="329059"/>
                  </a:cubicBezTo>
                  <a:close/>
                  <a:moveTo>
                    <a:pt x="86939" y="328060"/>
                  </a:moveTo>
                  <a:cubicBezTo>
                    <a:pt x="92222" y="328060"/>
                    <a:pt x="96433" y="332343"/>
                    <a:pt x="96433" y="337554"/>
                  </a:cubicBezTo>
                  <a:cubicBezTo>
                    <a:pt x="96433" y="338910"/>
                    <a:pt x="96219" y="340123"/>
                    <a:pt x="95719" y="341265"/>
                  </a:cubicBezTo>
                  <a:cubicBezTo>
                    <a:pt x="95219" y="342407"/>
                    <a:pt x="94506" y="343407"/>
                    <a:pt x="93578" y="344263"/>
                  </a:cubicBezTo>
                  <a:cubicBezTo>
                    <a:pt x="91865" y="345976"/>
                    <a:pt x="89509" y="347047"/>
                    <a:pt x="86868" y="347047"/>
                  </a:cubicBezTo>
                  <a:cubicBezTo>
                    <a:pt x="84227" y="347047"/>
                    <a:pt x="81872" y="345976"/>
                    <a:pt x="80158" y="344263"/>
                  </a:cubicBezTo>
                  <a:cubicBezTo>
                    <a:pt x="79302" y="343407"/>
                    <a:pt x="78659" y="342407"/>
                    <a:pt x="78160" y="341265"/>
                  </a:cubicBezTo>
                  <a:cubicBezTo>
                    <a:pt x="77732" y="340123"/>
                    <a:pt x="77446" y="338838"/>
                    <a:pt x="77446" y="337554"/>
                  </a:cubicBezTo>
                  <a:cubicBezTo>
                    <a:pt x="77446" y="332271"/>
                    <a:pt x="81729" y="328060"/>
                    <a:pt x="86939" y="328060"/>
                  </a:cubicBezTo>
                  <a:close/>
                  <a:moveTo>
                    <a:pt x="243903" y="325990"/>
                  </a:moveTo>
                  <a:cubicBezTo>
                    <a:pt x="250327" y="325990"/>
                    <a:pt x="255538" y="331201"/>
                    <a:pt x="255538" y="337625"/>
                  </a:cubicBezTo>
                  <a:cubicBezTo>
                    <a:pt x="255538" y="339195"/>
                    <a:pt x="255181" y="340766"/>
                    <a:pt x="254610" y="342122"/>
                  </a:cubicBezTo>
                  <a:cubicBezTo>
                    <a:pt x="253967" y="343478"/>
                    <a:pt x="253182" y="344763"/>
                    <a:pt x="252111" y="345834"/>
                  </a:cubicBezTo>
                  <a:cubicBezTo>
                    <a:pt x="250041" y="347975"/>
                    <a:pt x="247115" y="349260"/>
                    <a:pt x="243903" y="349260"/>
                  </a:cubicBezTo>
                  <a:cubicBezTo>
                    <a:pt x="240691" y="349260"/>
                    <a:pt x="237764" y="347904"/>
                    <a:pt x="235694" y="345834"/>
                  </a:cubicBezTo>
                  <a:cubicBezTo>
                    <a:pt x="234624" y="344763"/>
                    <a:pt x="233767" y="343478"/>
                    <a:pt x="233196" y="342122"/>
                  </a:cubicBezTo>
                  <a:cubicBezTo>
                    <a:pt x="232625" y="340766"/>
                    <a:pt x="232268" y="339195"/>
                    <a:pt x="232268" y="337625"/>
                  </a:cubicBezTo>
                  <a:cubicBezTo>
                    <a:pt x="232268" y="331201"/>
                    <a:pt x="237479" y="325990"/>
                    <a:pt x="243903" y="325990"/>
                  </a:cubicBezTo>
                  <a:close/>
                  <a:moveTo>
                    <a:pt x="322349" y="324705"/>
                  </a:moveTo>
                  <a:cubicBezTo>
                    <a:pt x="324990" y="324705"/>
                    <a:pt x="327489" y="325562"/>
                    <a:pt x="329559" y="326918"/>
                  </a:cubicBezTo>
                  <a:cubicBezTo>
                    <a:pt x="332913" y="329273"/>
                    <a:pt x="335198" y="333199"/>
                    <a:pt x="335198" y="337625"/>
                  </a:cubicBezTo>
                  <a:cubicBezTo>
                    <a:pt x="335198" y="339409"/>
                    <a:pt x="334841" y="341051"/>
                    <a:pt x="334198" y="342621"/>
                  </a:cubicBezTo>
                  <a:cubicBezTo>
                    <a:pt x="333556" y="344120"/>
                    <a:pt x="332557" y="345548"/>
                    <a:pt x="331414" y="346690"/>
                  </a:cubicBezTo>
                  <a:cubicBezTo>
                    <a:pt x="330843" y="347261"/>
                    <a:pt x="330201" y="347832"/>
                    <a:pt x="329559" y="348260"/>
                  </a:cubicBezTo>
                  <a:cubicBezTo>
                    <a:pt x="327489" y="349688"/>
                    <a:pt x="324990" y="350473"/>
                    <a:pt x="322349" y="350473"/>
                  </a:cubicBezTo>
                  <a:cubicBezTo>
                    <a:pt x="321493" y="350473"/>
                    <a:pt x="320636" y="350330"/>
                    <a:pt x="319780" y="350188"/>
                  </a:cubicBezTo>
                  <a:cubicBezTo>
                    <a:pt x="317281" y="349688"/>
                    <a:pt x="314997" y="348403"/>
                    <a:pt x="313284" y="346690"/>
                  </a:cubicBezTo>
                  <a:cubicBezTo>
                    <a:pt x="312071" y="345548"/>
                    <a:pt x="311143" y="344192"/>
                    <a:pt x="310500" y="342621"/>
                  </a:cubicBezTo>
                  <a:cubicBezTo>
                    <a:pt x="309858" y="341122"/>
                    <a:pt x="309501" y="339409"/>
                    <a:pt x="309501" y="337625"/>
                  </a:cubicBezTo>
                  <a:cubicBezTo>
                    <a:pt x="309501" y="331415"/>
                    <a:pt x="313927" y="326204"/>
                    <a:pt x="319780" y="324990"/>
                  </a:cubicBezTo>
                  <a:cubicBezTo>
                    <a:pt x="320565" y="324776"/>
                    <a:pt x="321493" y="324705"/>
                    <a:pt x="322349" y="324705"/>
                  </a:cubicBezTo>
                  <a:close/>
                  <a:moveTo>
                    <a:pt x="479098" y="321707"/>
                  </a:moveTo>
                  <a:cubicBezTo>
                    <a:pt x="484594" y="321707"/>
                    <a:pt x="489376" y="324491"/>
                    <a:pt x="492232" y="328702"/>
                  </a:cubicBezTo>
                  <a:cubicBezTo>
                    <a:pt x="493945" y="331272"/>
                    <a:pt x="494944" y="334270"/>
                    <a:pt x="494944" y="337553"/>
                  </a:cubicBezTo>
                  <a:cubicBezTo>
                    <a:pt x="494944" y="339695"/>
                    <a:pt x="494516" y="341836"/>
                    <a:pt x="493731" y="343692"/>
                  </a:cubicBezTo>
                  <a:cubicBezTo>
                    <a:pt x="493374" y="344691"/>
                    <a:pt x="492874" y="345548"/>
                    <a:pt x="492303" y="346404"/>
                  </a:cubicBezTo>
                  <a:cubicBezTo>
                    <a:pt x="491732" y="347261"/>
                    <a:pt x="491090" y="348046"/>
                    <a:pt x="490304" y="348760"/>
                  </a:cubicBezTo>
                  <a:cubicBezTo>
                    <a:pt x="487449" y="351615"/>
                    <a:pt x="483452" y="353400"/>
                    <a:pt x="479098" y="353400"/>
                  </a:cubicBezTo>
                  <a:cubicBezTo>
                    <a:pt x="477956" y="353400"/>
                    <a:pt x="476885" y="353257"/>
                    <a:pt x="475886" y="353043"/>
                  </a:cubicBezTo>
                  <a:cubicBezTo>
                    <a:pt x="472816" y="352472"/>
                    <a:pt x="470033" y="350901"/>
                    <a:pt x="467891" y="348760"/>
                  </a:cubicBezTo>
                  <a:cubicBezTo>
                    <a:pt x="467177" y="348046"/>
                    <a:pt x="466535" y="347261"/>
                    <a:pt x="465964" y="346404"/>
                  </a:cubicBezTo>
                  <a:cubicBezTo>
                    <a:pt x="465393" y="345548"/>
                    <a:pt x="464965" y="344620"/>
                    <a:pt x="464536" y="343692"/>
                  </a:cubicBezTo>
                  <a:cubicBezTo>
                    <a:pt x="464108" y="342693"/>
                    <a:pt x="463823" y="341693"/>
                    <a:pt x="463608" y="340694"/>
                  </a:cubicBezTo>
                  <a:cubicBezTo>
                    <a:pt x="463466" y="339623"/>
                    <a:pt x="463323" y="338553"/>
                    <a:pt x="463323" y="337482"/>
                  </a:cubicBezTo>
                  <a:cubicBezTo>
                    <a:pt x="463323" y="336340"/>
                    <a:pt x="463394" y="335269"/>
                    <a:pt x="463608" y="334270"/>
                  </a:cubicBezTo>
                  <a:cubicBezTo>
                    <a:pt x="464037" y="332200"/>
                    <a:pt x="464822" y="330344"/>
                    <a:pt x="465964" y="328631"/>
                  </a:cubicBezTo>
                  <a:cubicBezTo>
                    <a:pt x="466535" y="327774"/>
                    <a:pt x="467177" y="326989"/>
                    <a:pt x="467891" y="326275"/>
                  </a:cubicBezTo>
                  <a:cubicBezTo>
                    <a:pt x="470033" y="324134"/>
                    <a:pt x="472816" y="322635"/>
                    <a:pt x="475886" y="321993"/>
                  </a:cubicBezTo>
                  <a:cubicBezTo>
                    <a:pt x="476956" y="321850"/>
                    <a:pt x="478027" y="321707"/>
                    <a:pt x="479098" y="321707"/>
                  </a:cubicBezTo>
                  <a:close/>
                  <a:moveTo>
                    <a:pt x="557687" y="320066"/>
                  </a:moveTo>
                  <a:cubicBezTo>
                    <a:pt x="567323" y="320066"/>
                    <a:pt x="575175" y="327918"/>
                    <a:pt x="575175" y="337554"/>
                  </a:cubicBezTo>
                  <a:cubicBezTo>
                    <a:pt x="575175" y="339981"/>
                    <a:pt x="574675" y="342336"/>
                    <a:pt x="573819" y="344406"/>
                  </a:cubicBezTo>
                  <a:cubicBezTo>
                    <a:pt x="572891" y="346476"/>
                    <a:pt x="571606" y="348404"/>
                    <a:pt x="570178" y="349974"/>
                  </a:cubicBezTo>
                  <a:cubicBezTo>
                    <a:pt x="566966" y="353115"/>
                    <a:pt x="562612" y="355113"/>
                    <a:pt x="557758" y="355113"/>
                  </a:cubicBezTo>
                  <a:cubicBezTo>
                    <a:pt x="552905" y="355113"/>
                    <a:pt x="548479" y="353115"/>
                    <a:pt x="545338" y="349974"/>
                  </a:cubicBezTo>
                  <a:cubicBezTo>
                    <a:pt x="543697" y="348404"/>
                    <a:pt x="542412" y="346476"/>
                    <a:pt x="541555" y="344406"/>
                  </a:cubicBezTo>
                  <a:cubicBezTo>
                    <a:pt x="540699" y="342265"/>
                    <a:pt x="540199" y="339981"/>
                    <a:pt x="540199" y="337554"/>
                  </a:cubicBezTo>
                  <a:cubicBezTo>
                    <a:pt x="540199" y="327918"/>
                    <a:pt x="548051" y="320066"/>
                    <a:pt x="557687" y="320066"/>
                  </a:cubicBezTo>
                  <a:close/>
                  <a:moveTo>
                    <a:pt x="714579" y="316140"/>
                  </a:moveTo>
                  <a:cubicBezTo>
                    <a:pt x="726428" y="316140"/>
                    <a:pt x="736064" y="325776"/>
                    <a:pt x="736064" y="337625"/>
                  </a:cubicBezTo>
                  <a:cubicBezTo>
                    <a:pt x="736064" y="340552"/>
                    <a:pt x="735422" y="343407"/>
                    <a:pt x="734351" y="345977"/>
                  </a:cubicBezTo>
                  <a:cubicBezTo>
                    <a:pt x="733281" y="348546"/>
                    <a:pt x="731710" y="350830"/>
                    <a:pt x="729854" y="352829"/>
                  </a:cubicBezTo>
                  <a:cubicBezTo>
                    <a:pt x="726000" y="356684"/>
                    <a:pt x="720575" y="359111"/>
                    <a:pt x="714651" y="359111"/>
                  </a:cubicBezTo>
                  <a:cubicBezTo>
                    <a:pt x="708726" y="359111"/>
                    <a:pt x="703373" y="356755"/>
                    <a:pt x="699447" y="352829"/>
                  </a:cubicBezTo>
                  <a:cubicBezTo>
                    <a:pt x="697448" y="350902"/>
                    <a:pt x="695878" y="348546"/>
                    <a:pt x="694807" y="345977"/>
                  </a:cubicBezTo>
                  <a:cubicBezTo>
                    <a:pt x="693665" y="343407"/>
                    <a:pt x="693094" y="340623"/>
                    <a:pt x="693094" y="337625"/>
                  </a:cubicBezTo>
                  <a:cubicBezTo>
                    <a:pt x="693094" y="325776"/>
                    <a:pt x="702730" y="316140"/>
                    <a:pt x="714579" y="316140"/>
                  </a:cubicBezTo>
                  <a:close/>
                  <a:moveTo>
                    <a:pt x="793025" y="313784"/>
                  </a:moveTo>
                  <a:cubicBezTo>
                    <a:pt x="797950" y="313784"/>
                    <a:pt x="802590" y="315283"/>
                    <a:pt x="806373" y="317853"/>
                  </a:cubicBezTo>
                  <a:cubicBezTo>
                    <a:pt x="812725" y="322135"/>
                    <a:pt x="816865" y="329416"/>
                    <a:pt x="816865" y="337625"/>
                  </a:cubicBezTo>
                  <a:cubicBezTo>
                    <a:pt x="816865" y="340908"/>
                    <a:pt x="816223" y="344049"/>
                    <a:pt x="815010" y="346904"/>
                  </a:cubicBezTo>
                  <a:cubicBezTo>
                    <a:pt x="813796" y="349759"/>
                    <a:pt x="812012" y="352329"/>
                    <a:pt x="809870" y="354470"/>
                  </a:cubicBezTo>
                  <a:cubicBezTo>
                    <a:pt x="808800" y="355541"/>
                    <a:pt x="807586" y="356469"/>
                    <a:pt x="806373" y="357397"/>
                  </a:cubicBezTo>
                  <a:cubicBezTo>
                    <a:pt x="802518" y="359967"/>
                    <a:pt x="797950" y="361466"/>
                    <a:pt x="793025" y="361466"/>
                  </a:cubicBezTo>
                  <a:cubicBezTo>
                    <a:pt x="791383" y="361466"/>
                    <a:pt x="789813" y="361251"/>
                    <a:pt x="788242" y="360966"/>
                  </a:cubicBezTo>
                  <a:cubicBezTo>
                    <a:pt x="783603" y="360038"/>
                    <a:pt x="779391" y="357682"/>
                    <a:pt x="776179" y="354470"/>
                  </a:cubicBezTo>
                  <a:cubicBezTo>
                    <a:pt x="773966" y="352329"/>
                    <a:pt x="772253" y="349759"/>
                    <a:pt x="771040" y="346904"/>
                  </a:cubicBezTo>
                  <a:cubicBezTo>
                    <a:pt x="769826" y="344049"/>
                    <a:pt x="769184" y="340908"/>
                    <a:pt x="769184" y="337625"/>
                  </a:cubicBezTo>
                  <a:cubicBezTo>
                    <a:pt x="769184" y="326133"/>
                    <a:pt x="777393" y="316496"/>
                    <a:pt x="788242" y="314284"/>
                  </a:cubicBezTo>
                  <a:cubicBezTo>
                    <a:pt x="789741" y="313927"/>
                    <a:pt x="791383" y="313784"/>
                    <a:pt x="793025" y="313784"/>
                  </a:cubicBezTo>
                  <a:close/>
                  <a:moveTo>
                    <a:pt x="47753" y="289372"/>
                  </a:moveTo>
                  <a:cubicBezTo>
                    <a:pt x="52749" y="289372"/>
                    <a:pt x="56747" y="293369"/>
                    <a:pt x="56747" y="298366"/>
                  </a:cubicBezTo>
                  <a:cubicBezTo>
                    <a:pt x="56747" y="303362"/>
                    <a:pt x="52749" y="307360"/>
                    <a:pt x="47753" y="307360"/>
                  </a:cubicBezTo>
                  <a:cubicBezTo>
                    <a:pt x="42756" y="307360"/>
                    <a:pt x="38759" y="303362"/>
                    <a:pt x="38759" y="298366"/>
                  </a:cubicBezTo>
                  <a:cubicBezTo>
                    <a:pt x="38759" y="293369"/>
                    <a:pt x="42756" y="289372"/>
                    <a:pt x="47753" y="289372"/>
                  </a:cubicBezTo>
                  <a:close/>
                  <a:moveTo>
                    <a:pt x="126198" y="288373"/>
                  </a:moveTo>
                  <a:cubicBezTo>
                    <a:pt x="131694" y="288373"/>
                    <a:pt x="136191" y="292870"/>
                    <a:pt x="136191" y="298366"/>
                  </a:cubicBezTo>
                  <a:cubicBezTo>
                    <a:pt x="136191" y="303862"/>
                    <a:pt x="131694" y="308359"/>
                    <a:pt x="126198" y="308359"/>
                  </a:cubicBezTo>
                  <a:cubicBezTo>
                    <a:pt x="120631" y="308359"/>
                    <a:pt x="116205" y="303862"/>
                    <a:pt x="116205" y="298366"/>
                  </a:cubicBezTo>
                  <a:cubicBezTo>
                    <a:pt x="116205" y="292799"/>
                    <a:pt x="120702" y="288373"/>
                    <a:pt x="126198" y="288373"/>
                  </a:cubicBezTo>
                  <a:close/>
                  <a:moveTo>
                    <a:pt x="283162" y="286160"/>
                  </a:moveTo>
                  <a:cubicBezTo>
                    <a:pt x="289872" y="286160"/>
                    <a:pt x="295368" y="291585"/>
                    <a:pt x="295368" y="298366"/>
                  </a:cubicBezTo>
                  <a:cubicBezTo>
                    <a:pt x="295368" y="305147"/>
                    <a:pt x="289872" y="310572"/>
                    <a:pt x="283162" y="310572"/>
                  </a:cubicBezTo>
                  <a:cubicBezTo>
                    <a:pt x="276452" y="310572"/>
                    <a:pt x="270956" y="305147"/>
                    <a:pt x="270956" y="298366"/>
                  </a:cubicBezTo>
                  <a:cubicBezTo>
                    <a:pt x="270956" y="291656"/>
                    <a:pt x="276381" y="286160"/>
                    <a:pt x="283162" y="286160"/>
                  </a:cubicBezTo>
                  <a:close/>
                  <a:moveTo>
                    <a:pt x="361536" y="284804"/>
                  </a:moveTo>
                  <a:cubicBezTo>
                    <a:pt x="369031" y="284804"/>
                    <a:pt x="375098" y="290871"/>
                    <a:pt x="375098" y="298366"/>
                  </a:cubicBezTo>
                  <a:cubicBezTo>
                    <a:pt x="375098" y="305861"/>
                    <a:pt x="369031" y="311928"/>
                    <a:pt x="361536" y="311928"/>
                  </a:cubicBezTo>
                  <a:cubicBezTo>
                    <a:pt x="354041" y="311928"/>
                    <a:pt x="347974" y="305861"/>
                    <a:pt x="347974" y="298366"/>
                  </a:cubicBezTo>
                  <a:cubicBezTo>
                    <a:pt x="347974" y="290871"/>
                    <a:pt x="354041" y="284804"/>
                    <a:pt x="361536" y="284804"/>
                  </a:cubicBezTo>
                  <a:close/>
                  <a:moveTo>
                    <a:pt x="518428" y="281735"/>
                  </a:moveTo>
                  <a:cubicBezTo>
                    <a:pt x="527636" y="281735"/>
                    <a:pt x="535060" y="289158"/>
                    <a:pt x="535060" y="298366"/>
                  </a:cubicBezTo>
                  <a:cubicBezTo>
                    <a:pt x="535060" y="307574"/>
                    <a:pt x="527636" y="314998"/>
                    <a:pt x="518428" y="314998"/>
                  </a:cubicBezTo>
                  <a:cubicBezTo>
                    <a:pt x="509220" y="314998"/>
                    <a:pt x="501797" y="307574"/>
                    <a:pt x="501797" y="298366"/>
                  </a:cubicBezTo>
                  <a:cubicBezTo>
                    <a:pt x="501797" y="289158"/>
                    <a:pt x="509220" y="281735"/>
                    <a:pt x="518428" y="281735"/>
                  </a:cubicBezTo>
                  <a:close/>
                  <a:moveTo>
                    <a:pt x="596946" y="279950"/>
                  </a:moveTo>
                  <a:cubicBezTo>
                    <a:pt x="607082" y="279950"/>
                    <a:pt x="615362" y="288159"/>
                    <a:pt x="615362" y="298366"/>
                  </a:cubicBezTo>
                  <a:cubicBezTo>
                    <a:pt x="615362" y="308573"/>
                    <a:pt x="607082" y="316782"/>
                    <a:pt x="596946" y="316782"/>
                  </a:cubicBezTo>
                  <a:cubicBezTo>
                    <a:pt x="586810" y="316782"/>
                    <a:pt x="578530" y="308573"/>
                    <a:pt x="578530" y="298366"/>
                  </a:cubicBezTo>
                  <a:cubicBezTo>
                    <a:pt x="578530" y="288230"/>
                    <a:pt x="586739" y="279950"/>
                    <a:pt x="596946" y="279950"/>
                  </a:cubicBezTo>
                  <a:close/>
                  <a:moveTo>
                    <a:pt x="753766" y="275739"/>
                  </a:moveTo>
                  <a:cubicBezTo>
                    <a:pt x="766258" y="275739"/>
                    <a:pt x="776394" y="285875"/>
                    <a:pt x="776394" y="298366"/>
                  </a:cubicBezTo>
                  <a:cubicBezTo>
                    <a:pt x="776394" y="310858"/>
                    <a:pt x="766258" y="320994"/>
                    <a:pt x="753766" y="320994"/>
                  </a:cubicBezTo>
                  <a:cubicBezTo>
                    <a:pt x="741275" y="320994"/>
                    <a:pt x="731139" y="310858"/>
                    <a:pt x="731139" y="298366"/>
                  </a:cubicBezTo>
                  <a:cubicBezTo>
                    <a:pt x="731139" y="285875"/>
                    <a:pt x="741275" y="275739"/>
                    <a:pt x="753766" y="275739"/>
                  </a:cubicBezTo>
                  <a:close/>
                  <a:moveTo>
                    <a:pt x="832283" y="273241"/>
                  </a:moveTo>
                  <a:cubicBezTo>
                    <a:pt x="846131" y="273241"/>
                    <a:pt x="857337" y="284519"/>
                    <a:pt x="857337" y="298367"/>
                  </a:cubicBezTo>
                  <a:cubicBezTo>
                    <a:pt x="857337" y="312214"/>
                    <a:pt x="846059" y="323421"/>
                    <a:pt x="832283" y="323421"/>
                  </a:cubicBezTo>
                  <a:cubicBezTo>
                    <a:pt x="818436" y="323421"/>
                    <a:pt x="807229" y="312214"/>
                    <a:pt x="807229" y="298367"/>
                  </a:cubicBezTo>
                  <a:cubicBezTo>
                    <a:pt x="807229" y="284448"/>
                    <a:pt x="818436" y="273241"/>
                    <a:pt x="832283" y="273241"/>
                  </a:cubicBezTo>
                  <a:close/>
                  <a:moveTo>
                    <a:pt x="86939" y="249685"/>
                  </a:moveTo>
                  <a:cubicBezTo>
                    <a:pt x="92222" y="249685"/>
                    <a:pt x="96433" y="253968"/>
                    <a:pt x="96433" y="259179"/>
                  </a:cubicBezTo>
                  <a:cubicBezTo>
                    <a:pt x="96433" y="264389"/>
                    <a:pt x="92222" y="268601"/>
                    <a:pt x="86939" y="268672"/>
                  </a:cubicBezTo>
                  <a:cubicBezTo>
                    <a:pt x="81657" y="268672"/>
                    <a:pt x="77446" y="264389"/>
                    <a:pt x="77446" y="259179"/>
                  </a:cubicBezTo>
                  <a:cubicBezTo>
                    <a:pt x="77446" y="253896"/>
                    <a:pt x="81729" y="249685"/>
                    <a:pt x="86939" y="249685"/>
                  </a:cubicBezTo>
                  <a:close/>
                  <a:moveTo>
                    <a:pt x="165457" y="248686"/>
                  </a:moveTo>
                  <a:cubicBezTo>
                    <a:pt x="169097" y="248686"/>
                    <a:pt x="172309" y="250542"/>
                    <a:pt x="174165" y="253326"/>
                  </a:cubicBezTo>
                  <a:cubicBezTo>
                    <a:pt x="175307" y="254967"/>
                    <a:pt x="175950" y="257037"/>
                    <a:pt x="175950" y="259179"/>
                  </a:cubicBezTo>
                  <a:cubicBezTo>
                    <a:pt x="175950" y="261320"/>
                    <a:pt x="175307" y="263390"/>
                    <a:pt x="174165" y="265032"/>
                  </a:cubicBezTo>
                  <a:cubicBezTo>
                    <a:pt x="172238" y="267816"/>
                    <a:pt x="169026" y="269672"/>
                    <a:pt x="165457" y="269814"/>
                  </a:cubicBezTo>
                  <a:cubicBezTo>
                    <a:pt x="164672" y="269814"/>
                    <a:pt x="164029" y="269743"/>
                    <a:pt x="163315" y="269600"/>
                  </a:cubicBezTo>
                  <a:cubicBezTo>
                    <a:pt x="161317" y="269172"/>
                    <a:pt x="159461" y="268173"/>
                    <a:pt x="158033" y="266745"/>
                  </a:cubicBezTo>
                  <a:cubicBezTo>
                    <a:pt x="157534" y="266245"/>
                    <a:pt x="157105" y="265746"/>
                    <a:pt x="156748" y="265175"/>
                  </a:cubicBezTo>
                  <a:cubicBezTo>
                    <a:pt x="156035" y="264033"/>
                    <a:pt x="155464" y="262748"/>
                    <a:pt x="155178" y="261392"/>
                  </a:cubicBezTo>
                  <a:cubicBezTo>
                    <a:pt x="155035" y="260678"/>
                    <a:pt x="154964" y="259964"/>
                    <a:pt x="154964" y="259250"/>
                  </a:cubicBezTo>
                  <a:cubicBezTo>
                    <a:pt x="154964" y="258465"/>
                    <a:pt x="155035" y="257823"/>
                    <a:pt x="155178" y="257109"/>
                  </a:cubicBezTo>
                  <a:cubicBezTo>
                    <a:pt x="155464" y="255681"/>
                    <a:pt x="155963" y="254468"/>
                    <a:pt x="156748" y="253326"/>
                  </a:cubicBezTo>
                  <a:cubicBezTo>
                    <a:pt x="157105" y="252755"/>
                    <a:pt x="157534" y="252255"/>
                    <a:pt x="158033" y="251755"/>
                  </a:cubicBezTo>
                  <a:cubicBezTo>
                    <a:pt x="159461" y="250328"/>
                    <a:pt x="161245" y="249328"/>
                    <a:pt x="163315" y="248900"/>
                  </a:cubicBezTo>
                  <a:cubicBezTo>
                    <a:pt x="164029" y="248757"/>
                    <a:pt x="164743" y="248686"/>
                    <a:pt x="165457" y="248686"/>
                  </a:cubicBezTo>
                  <a:close/>
                  <a:moveTo>
                    <a:pt x="322349" y="246259"/>
                  </a:moveTo>
                  <a:cubicBezTo>
                    <a:pt x="324990" y="246259"/>
                    <a:pt x="327489" y="247116"/>
                    <a:pt x="329559" y="248472"/>
                  </a:cubicBezTo>
                  <a:cubicBezTo>
                    <a:pt x="332913" y="250827"/>
                    <a:pt x="335198" y="254753"/>
                    <a:pt x="335198" y="259179"/>
                  </a:cubicBezTo>
                  <a:cubicBezTo>
                    <a:pt x="335198" y="263604"/>
                    <a:pt x="332985" y="267530"/>
                    <a:pt x="329559" y="269886"/>
                  </a:cubicBezTo>
                  <a:cubicBezTo>
                    <a:pt x="327489" y="271313"/>
                    <a:pt x="324990" y="272098"/>
                    <a:pt x="322349" y="272098"/>
                  </a:cubicBezTo>
                  <a:cubicBezTo>
                    <a:pt x="321493" y="272098"/>
                    <a:pt x="320636" y="271956"/>
                    <a:pt x="319780" y="271813"/>
                  </a:cubicBezTo>
                  <a:cubicBezTo>
                    <a:pt x="313927" y="270599"/>
                    <a:pt x="309501" y="265389"/>
                    <a:pt x="309501" y="259179"/>
                  </a:cubicBezTo>
                  <a:cubicBezTo>
                    <a:pt x="309501" y="252969"/>
                    <a:pt x="313927" y="247758"/>
                    <a:pt x="319780" y="246545"/>
                  </a:cubicBezTo>
                  <a:cubicBezTo>
                    <a:pt x="320565" y="246330"/>
                    <a:pt x="321493" y="246259"/>
                    <a:pt x="322349" y="246259"/>
                  </a:cubicBezTo>
                  <a:close/>
                  <a:moveTo>
                    <a:pt x="400795" y="244903"/>
                  </a:moveTo>
                  <a:cubicBezTo>
                    <a:pt x="408718" y="244903"/>
                    <a:pt x="415071" y="251327"/>
                    <a:pt x="415071" y="259179"/>
                  </a:cubicBezTo>
                  <a:cubicBezTo>
                    <a:pt x="415071" y="267031"/>
                    <a:pt x="408647" y="273455"/>
                    <a:pt x="400795" y="273455"/>
                  </a:cubicBezTo>
                  <a:cubicBezTo>
                    <a:pt x="392943" y="273455"/>
                    <a:pt x="386519" y="267031"/>
                    <a:pt x="386519" y="259179"/>
                  </a:cubicBezTo>
                  <a:cubicBezTo>
                    <a:pt x="386519" y="251256"/>
                    <a:pt x="392943" y="244903"/>
                    <a:pt x="400795" y="244903"/>
                  </a:cubicBezTo>
                  <a:close/>
                  <a:moveTo>
                    <a:pt x="557687" y="241691"/>
                  </a:moveTo>
                  <a:cubicBezTo>
                    <a:pt x="567323" y="241691"/>
                    <a:pt x="575175" y="249543"/>
                    <a:pt x="575175" y="259179"/>
                  </a:cubicBezTo>
                  <a:cubicBezTo>
                    <a:pt x="575175" y="268815"/>
                    <a:pt x="567323" y="276667"/>
                    <a:pt x="557687" y="276667"/>
                  </a:cubicBezTo>
                  <a:cubicBezTo>
                    <a:pt x="548051" y="276667"/>
                    <a:pt x="540199" y="268815"/>
                    <a:pt x="540199" y="259179"/>
                  </a:cubicBezTo>
                  <a:cubicBezTo>
                    <a:pt x="540199" y="249543"/>
                    <a:pt x="548051" y="241691"/>
                    <a:pt x="557687" y="241691"/>
                  </a:cubicBezTo>
                  <a:close/>
                  <a:moveTo>
                    <a:pt x="636061" y="239764"/>
                  </a:moveTo>
                  <a:cubicBezTo>
                    <a:pt x="642771" y="239764"/>
                    <a:pt x="648695" y="243190"/>
                    <a:pt x="652193" y="248330"/>
                  </a:cubicBezTo>
                  <a:cubicBezTo>
                    <a:pt x="654263" y="251399"/>
                    <a:pt x="655476" y="255182"/>
                    <a:pt x="655476" y="259179"/>
                  </a:cubicBezTo>
                  <a:cubicBezTo>
                    <a:pt x="655476" y="263177"/>
                    <a:pt x="654263" y="266960"/>
                    <a:pt x="652193" y="270029"/>
                  </a:cubicBezTo>
                  <a:cubicBezTo>
                    <a:pt x="648695" y="275168"/>
                    <a:pt x="642842" y="278594"/>
                    <a:pt x="636061" y="278594"/>
                  </a:cubicBezTo>
                  <a:cubicBezTo>
                    <a:pt x="634705" y="278594"/>
                    <a:pt x="633420" y="278452"/>
                    <a:pt x="632135" y="278166"/>
                  </a:cubicBezTo>
                  <a:cubicBezTo>
                    <a:pt x="628352" y="277381"/>
                    <a:pt x="624997" y="275525"/>
                    <a:pt x="622356" y="272884"/>
                  </a:cubicBezTo>
                  <a:cubicBezTo>
                    <a:pt x="621500" y="272028"/>
                    <a:pt x="620715" y="271028"/>
                    <a:pt x="620001" y="270029"/>
                  </a:cubicBezTo>
                  <a:cubicBezTo>
                    <a:pt x="618573" y="267959"/>
                    <a:pt x="617574" y="265603"/>
                    <a:pt x="617074" y="263105"/>
                  </a:cubicBezTo>
                  <a:cubicBezTo>
                    <a:pt x="616789" y="261820"/>
                    <a:pt x="616646" y="260535"/>
                    <a:pt x="616646" y="259179"/>
                  </a:cubicBezTo>
                  <a:cubicBezTo>
                    <a:pt x="616646" y="257823"/>
                    <a:pt x="616789" y="256538"/>
                    <a:pt x="617074" y="255253"/>
                  </a:cubicBezTo>
                  <a:cubicBezTo>
                    <a:pt x="617574" y="252755"/>
                    <a:pt x="618573" y="250400"/>
                    <a:pt x="620001" y="248330"/>
                  </a:cubicBezTo>
                  <a:cubicBezTo>
                    <a:pt x="620715" y="247330"/>
                    <a:pt x="621500" y="246331"/>
                    <a:pt x="622356" y="245474"/>
                  </a:cubicBezTo>
                  <a:cubicBezTo>
                    <a:pt x="624926" y="242833"/>
                    <a:pt x="628352" y="240977"/>
                    <a:pt x="632135" y="240192"/>
                  </a:cubicBezTo>
                  <a:cubicBezTo>
                    <a:pt x="633420" y="239907"/>
                    <a:pt x="634705" y="239764"/>
                    <a:pt x="636061" y="239764"/>
                  </a:cubicBezTo>
                  <a:close/>
                  <a:moveTo>
                    <a:pt x="793025" y="235338"/>
                  </a:moveTo>
                  <a:cubicBezTo>
                    <a:pt x="797950" y="235338"/>
                    <a:pt x="802590" y="236837"/>
                    <a:pt x="806373" y="239407"/>
                  </a:cubicBezTo>
                  <a:cubicBezTo>
                    <a:pt x="812725" y="243689"/>
                    <a:pt x="816865" y="250970"/>
                    <a:pt x="816865" y="259179"/>
                  </a:cubicBezTo>
                  <a:cubicBezTo>
                    <a:pt x="816865" y="267387"/>
                    <a:pt x="812654" y="274597"/>
                    <a:pt x="806373" y="278951"/>
                  </a:cubicBezTo>
                  <a:cubicBezTo>
                    <a:pt x="802518" y="281521"/>
                    <a:pt x="797950" y="283020"/>
                    <a:pt x="793025" y="283020"/>
                  </a:cubicBezTo>
                  <a:cubicBezTo>
                    <a:pt x="791383" y="283020"/>
                    <a:pt x="789813" y="282805"/>
                    <a:pt x="788242" y="282520"/>
                  </a:cubicBezTo>
                  <a:cubicBezTo>
                    <a:pt x="777321" y="280307"/>
                    <a:pt x="769184" y="270671"/>
                    <a:pt x="769184" y="259179"/>
                  </a:cubicBezTo>
                  <a:cubicBezTo>
                    <a:pt x="769184" y="247687"/>
                    <a:pt x="777393" y="238050"/>
                    <a:pt x="788242" y="235838"/>
                  </a:cubicBezTo>
                  <a:cubicBezTo>
                    <a:pt x="789741" y="235481"/>
                    <a:pt x="791383" y="235338"/>
                    <a:pt x="793025" y="235338"/>
                  </a:cubicBezTo>
                  <a:close/>
                  <a:moveTo>
                    <a:pt x="871470" y="232768"/>
                  </a:moveTo>
                  <a:cubicBezTo>
                    <a:pt x="886032" y="232768"/>
                    <a:pt x="897881" y="244617"/>
                    <a:pt x="897881" y="259178"/>
                  </a:cubicBezTo>
                  <a:cubicBezTo>
                    <a:pt x="897881" y="273740"/>
                    <a:pt x="886032" y="285589"/>
                    <a:pt x="871470" y="285589"/>
                  </a:cubicBezTo>
                  <a:cubicBezTo>
                    <a:pt x="856909" y="285589"/>
                    <a:pt x="845060" y="273740"/>
                    <a:pt x="845060" y="259178"/>
                  </a:cubicBezTo>
                  <a:cubicBezTo>
                    <a:pt x="845060" y="244617"/>
                    <a:pt x="856909" y="232768"/>
                    <a:pt x="871470" y="232768"/>
                  </a:cubicBezTo>
                  <a:close/>
                  <a:moveTo>
                    <a:pt x="126198" y="209927"/>
                  </a:moveTo>
                  <a:cubicBezTo>
                    <a:pt x="131694" y="209927"/>
                    <a:pt x="136191" y="214424"/>
                    <a:pt x="136191" y="219920"/>
                  </a:cubicBezTo>
                  <a:cubicBezTo>
                    <a:pt x="136191" y="225416"/>
                    <a:pt x="131694" y="229913"/>
                    <a:pt x="126198" y="229913"/>
                  </a:cubicBezTo>
                  <a:cubicBezTo>
                    <a:pt x="120631" y="229913"/>
                    <a:pt x="116205" y="225416"/>
                    <a:pt x="116205" y="219920"/>
                  </a:cubicBezTo>
                  <a:cubicBezTo>
                    <a:pt x="116205" y="214353"/>
                    <a:pt x="120702" y="209927"/>
                    <a:pt x="126198" y="209927"/>
                  </a:cubicBezTo>
                  <a:close/>
                  <a:moveTo>
                    <a:pt x="204644" y="208856"/>
                  </a:moveTo>
                  <a:cubicBezTo>
                    <a:pt x="210782" y="208856"/>
                    <a:pt x="215708" y="213853"/>
                    <a:pt x="215708" y="219920"/>
                  </a:cubicBezTo>
                  <a:cubicBezTo>
                    <a:pt x="215708" y="226058"/>
                    <a:pt x="210782" y="230984"/>
                    <a:pt x="204644" y="230984"/>
                  </a:cubicBezTo>
                  <a:cubicBezTo>
                    <a:pt x="198505" y="230984"/>
                    <a:pt x="193580" y="225987"/>
                    <a:pt x="193580" y="219920"/>
                  </a:cubicBezTo>
                  <a:cubicBezTo>
                    <a:pt x="193580" y="213781"/>
                    <a:pt x="198577" y="208856"/>
                    <a:pt x="204644" y="208856"/>
                  </a:cubicBezTo>
                  <a:close/>
                  <a:moveTo>
                    <a:pt x="361536" y="206358"/>
                  </a:moveTo>
                  <a:cubicBezTo>
                    <a:pt x="369031" y="206358"/>
                    <a:pt x="375098" y="212425"/>
                    <a:pt x="375098" y="219920"/>
                  </a:cubicBezTo>
                  <a:cubicBezTo>
                    <a:pt x="375098" y="227415"/>
                    <a:pt x="369031" y="233482"/>
                    <a:pt x="361536" y="233482"/>
                  </a:cubicBezTo>
                  <a:cubicBezTo>
                    <a:pt x="354041" y="233482"/>
                    <a:pt x="347974" y="227415"/>
                    <a:pt x="347974" y="219920"/>
                  </a:cubicBezTo>
                  <a:cubicBezTo>
                    <a:pt x="347974" y="212425"/>
                    <a:pt x="354041" y="206358"/>
                    <a:pt x="361536" y="206358"/>
                  </a:cubicBezTo>
                  <a:close/>
                  <a:moveTo>
                    <a:pt x="440054" y="204930"/>
                  </a:moveTo>
                  <a:cubicBezTo>
                    <a:pt x="448334" y="204930"/>
                    <a:pt x="455043" y="211640"/>
                    <a:pt x="455043" y="219920"/>
                  </a:cubicBezTo>
                  <a:cubicBezTo>
                    <a:pt x="455043" y="228200"/>
                    <a:pt x="448262" y="234981"/>
                    <a:pt x="440054" y="234909"/>
                  </a:cubicBezTo>
                  <a:cubicBezTo>
                    <a:pt x="431774" y="234909"/>
                    <a:pt x="425064" y="228200"/>
                    <a:pt x="425064" y="219920"/>
                  </a:cubicBezTo>
                  <a:cubicBezTo>
                    <a:pt x="425064" y="211640"/>
                    <a:pt x="431774" y="204930"/>
                    <a:pt x="440054" y="204930"/>
                  </a:cubicBezTo>
                  <a:close/>
                  <a:moveTo>
                    <a:pt x="596946" y="201504"/>
                  </a:moveTo>
                  <a:cubicBezTo>
                    <a:pt x="607082" y="201504"/>
                    <a:pt x="615362" y="209713"/>
                    <a:pt x="615362" y="219920"/>
                  </a:cubicBezTo>
                  <a:cubicBezTo>
                    <a:pt x="615362" y="230127"/>
                    <a:pt x="607082" y="238407"/>
                    <a:pt x="596946" y="238336"/>
                  </a:cubicBezTo>
                  <a:cubicBezTo>
                    <a:pt x="586810" y="238336"/>
                    <a:pt x="578530" y="230127"/>
                    <a:pt x="578530" y="219920"/>
                  </a:cubicBezTo>
                  <a:cubicBezTo>
                    <a:pt x="578530" y="209784"/>
                    <a:pt x="586739" y="201504"/>
                    <a:pt x="596946" y="201504"/>
                  </a:cubicBezTo>
                  <a:close/>
                  <a:moveTo>
                    <a:pt x="675321" y="199506"/>
                  </a:moveTo>
                  <a:cubicBezTo>
                    <a:pt x="686598" y="199506"/>
                    <a:pt x="695735" y="208643"/>
                    <a:pt x="695735" y="219921"/>
                  </a:cubicBezTo>
                  <a:cubicBezTo>
                    <a:pt x="695735" y="231199"/>
                    <a:pt x="686598" y="240407"/>
                    <a:pt x="675321" y="240335"/>
                  </a:cubicBezTo>
                  <a:cubicBezTo>
                    <a:pt x="664043" y="240335"/>
                    <a:pt x="654906" y="231199"/>
                    <a:pt x="654906" y="219921"/>
                  </a:cubicBezTo>
                  <a:cubicBezTo>
                    <a:pt x="654906" y="208643"/>
                    <a:pt x="664043" y="199506"/>
                    <a:pt x="675321" y="199506"/>
                  </a:cubicBezTo>
                  <a:close/>
                  <a:moveTo>
                    <a:pt x="832283" y="194866"/>
                  </a:moveTo>
                  <a:cubicBezTo>
                    <a:pt x="846131" y="194866"/>
                    <a:pt x="857337" y="206073"/>
                    <a:pt x="857337" y="219920"/>
                  </a:cubicBezTo>
                  <a:cubicBezTo>
                    <a:pt x="857337" y="233768"/>
                    <a:pt x="846059" y="245046"/>
                    <a:pt x="832283" y="245046"/>
                  </a:cubicBezTo>
                  <a:cubicBezTo>
                    <a:pt x="818436" y="245046"/>
                    <a:pt x="807229" y="233768"/>
                    <a:pt x="807229" y="219920"/>
                  </a:cubicBezTo>
                  <a:cubicBezTo>
                    <a:pt x="807229" y="206073"/>
                    <a:pt x="818436" y="194866"/>
                    <a:pt x="832283" y="194866"/>
                  </a:cubicBezTo>
                  <a:close/>
                  <a:moveTo>
                    <a:pt x="165529" y="170240"/>
                  </a:moveTo>
                  <a:cubicBezTo>
                    <a:pt x="169169" y="170240"/>
                    <a:pt x="172381" y="172096"/>
                    <a:pt x="174237" y="174880"/>
                  </a:cubicBezTo>
                  <a:cubicBezTo>
                    <a:pt x="175379" y="176521"/>
                    <a:pt x="176022" y="178591"/>
                    <a:pt x="176022" y="180733"/>
                  </a:cubicBezTo>
                  <a:cubicBezTo>
                    <a:pt x="176022" y="182160"/>
                    <a:pt x="175665" y="183517"/>
                    <a:pt x="175165" y="184801"/>
                  </a:cubicBezTo>
                  <a:cubicBezTo>
                    <a:pt x="174879" y="185444"/>
                    <a:pt x="174523" y="186015"/>
                    <a:pt x="174166" y="186586"/>
                  </a:cubicBezTo>
                  <a:cubicBezTo>
                    <a:pt x="173737" y="187157"/>
                    <a:pt x="173309" y="187657"/>
                    <a:pt x="173024" y="188299"/>
                  </a:cubicBezTo>
                  <a:cubicBezTo>
                    <a:pt x="171096" y="190226"/>
                    <a:pt x="168527" y="191368"/>
                    <a:pt x="165600" y="191368"/>
                  </a:cubicBezTo>
                  <a:cubicBezTo>
                    <a:pt x="164815" y="191368"/>
                    <a:pt x="164173" y="191297"/>
                    <a:pt x="163459" y="191154"/>
                  </a:cubicBezTo>
                  <a:cubicBezTo>
                    <a:pt x="161460" y="190726"/>
                    <a:pt x="159604" y="189727"/>
                    <a:pt x="158177" y="188299"/>
                  </a:cubicBezTo>
                  <a:cubicBezTo>
                    <a:pt x="157677" y="187799"/>
                    <a:pt x="157249" y="187300"/>
                    <a:pt x="156892" y="186729"/>
                  </a:cubicBezTo>
                  <a:cubicBezTo>
                    <a:pt x="156464" y="186158"/>
                    <a:pt x="156178" y="185587"/>
                    <a:pt x="155893" y="184944"/>
                  </a:cubicBezTo>
                  <a:cubicBezTo>
                    <a:pt x="155607" y="184302"/>
                    <a:pt x="155393" y="183659"/>
                    <a:pt x="155250" y="182946"/>
                  </a:cubicBezTo>
                  <a:cubicBezTo>
                    <a:pt x="155107" y="182232"/>
                    <a:pt x="155036" y="181518"/>
                    <a:pt x="155036" y="180804"/>
                  </a:cubicBezTo>
                  <a:cubicBezTo>
                    <a:pt x="155036" y="180019"/>
                    <a:pt x="155107" y="179377"/>
                    <a:pt x="155250" y="178663"/>
                  </a:cubicBezTo>
                  <a:cubicBezTo>
                    <a:pt x="155536" y="177235"/>
                    <a:pt x="156035" y="176022"/>
                    <a:pt x="156820" y="174880"/>
                  </a:cubicBezTo>
                  <a:cubicBezTo>
                    <a:pt x="157177" y="174309"/>
                    <a:pt x="157606" y="173809"/>
                    <a:pt x="158105" y="173309"/>
                  </a:cubicBezTo>
                  <a:cubicBezTo>
                    <a:pt x="159533" y="171882"/>
                    <a:pt x="161317" y="170882"/>
                    <a:pt x="163387" y="170454"/>
                  </a:cubicBezTo>
                  <a:cubicBezTo>
                    <a:pt x="164101" y="170311"/>
                    <a:pt x="164815" y="170240"/>
                    <a:pt x="165529" y="170240"/>
                  </a:cubicBezTo>
                  <a:close/>
                  <a:moveTo>
                    <a:pt x="243903" y="169098"/>
                  </a:moveTo>
                  <a:cubicBezTo>
                    <a:pt x="250327" y="169098"/>
                    <a:pt x="255538" y="174309"/>
                    <a:pt x="255538" y="180733"/>
                  </a:cubicBezTo>
                  <a:cubicBezTo>
                    <a:pt x="255538" y="182303"/>
                    <a:pt x="255181" y="183874"/>
                    <a:pt x="254610" y="185230"/>
                  </a:cubicBezTo>
                  <a:cubicBezTo>
                    <a:pt x="253967" y="186657"/>
                    <a:pt x="253182" y="187871"/>
                    <a:pt x="252111" y="188942"/>
                  </a:cubicBezTo>
                  <a:cubicBezTo>
                    <a:pt x="250041" y="191083"/>
                    <a:pt x="247115" y="192368"/>
                    <a:pt x="243903" y="192368"/>
                  </a:cubicBezTo>
                  <a:cubicBezTo>
                    <a:pt x="240691" y="192368"/>
                    <a:pt x="237764" y="191012"/>
                    <a:pt x="235694" y="188942"/>
                  </a:cubicBezTo>
                  <a:cubicBezTo>
                    <a:pt x="234624" y="187871"/>
                    <a:pt x="233767" y="186586"/>
                    <a:pt x="233196" y="185230"/>
                  </a:cubicBezTo>
                  <a:cubicBezTo>
                    <a:pt x="232625" y="183874"/>
                    <a:pt x="232268" y="182303"/>
                    <a:pt x="232268" y="180733"/>
                  </a:cubicBezTo>
                  <a:cubicBezTo>
                    <a:pt x="232268" y="174309"/>
                    <a:pt x="237479" y="169098"/>
                    <a:pt x="243903" y="169098"/>
                  </a:cubicBezTo>
                  <a:close/>
                  <a:moveTo>
                    <a:pt x="400795" y="166385"/>
                  </a:moveTo>
                  <a:cubicBezTo>
                    <a:pt x="408718" y="166385"/>
                    <a:pt x="415071" y="172809"/>
                    <a:pt x="415071" y="180661"/>
                  </a:cubicBezTo>
                  <a:cubicBezTo>
                    <a:pt x="415071" y="182660"/>
                    <a:pt x="414642" y="184515"/>
                    <a:pt x="413929" y="186229"/>
                  </a:cubicBezTo>
                  <a:cubicBezTo>
                    <a:pt x="413215" y="187942"/>
                    <a:pt x="412144" y="189512"/>
                    <a:pt x="410859" y="190797"/>
                  </a:cubicBezTo>
                  <a:cubicBezTo>
                    <a:pt x="408290" y="193438"/>
                    <a:pt x="404721" y="195008"/>
                    <a:pt x="400795" y="195008"/>
                  </a:cubicBezTo>
                  <a:cubicBezTo>
                    <a:pt x="396869" y="195008"/>
                    <a:pt x="393300" y="193366"/>
                    <a:pt x="390730" y="190797"/>
                  </a:cubicBezTo>
                  <a:cubicBezTo>
                    <a:pt x="389446" y="189441"/>
                    <a:pt x="388375" y="187942"/>
                    <a:pt x="387661" y="186229"/>
                  </a:cubicBezTo>
                  <a:cubicBezTo>
                    <a:pt x="386947" y="184515"/>
                    <a:pt x="386519" y="182660"/>
                    <a:pt x="386519" y="180661"/>
                  </a:cubicBezTo>
                  <a:cubicBezTo>
                    <a:pt x="386519" y="172738"/>
                    <a:pt x="392943" y="166385"/>
                    <a:pt x="400795" y="166385"/>
                  </a:cubicBezTo>
                  <a:close/>
                  <a:moveTo>
                    <a:pt x="479098" y="164815"/>
                  </a:moveTo>
                  <a:cubicBezTo>
                    <a:pt x="484594" y="164815"/>
                    <a:pt x="489376" y="167599"/>
                    <a:pt x="492232" y="171810"/>
                  </a:cubicBezTo>
                  <a:cubicBezTo>
                    <a:pt x="493945" y="174380"/>
                    <a:pt x="494944" y="177378"/>
                    <a:pt x="494944" y="180661"/>
                  </a:cubicBezTo>
                  <a:cubicBezTo>
                    <a:pt x="494944" y="182803"/>
                    <a:pt x="494516" y="184873"/>
                    <a:pt x="493731" y="186800"/>
                  </a:cubicBezTo>
                  <a:cubicBezTo>
                    <a:pt x="493374" y="187799"/>
                    <a:pt x="492874" y="188656"/>
                    <a:pt x="492303" y="189512"/>
                  </a:cubicBezTo>
                  <a:cubicBezTo>
                    <a:pt x="491732" y="190369"/>
                    <a:pt x="491090" y="191154"/>
                    <a:pt x="490304" y="191939"/>
                  </a:cubicBezTo>
                  <a:cubicBezTo>
                    <a:pt x="487449" y="194794"/>
                    <a:pt x="483452" y="196579"/>
                    <a:pt x="479098" y="196579"/>
                  </a:cubicBezTo>
                  <a:cubicBezTo>
                    <a:pt x="477956" y="196579"/>
                    <a:pt x="476885" y="196436"/>
                    <a:pt x="475886" y="196222"/>
                  </a:cubicBezTo>
                  <a:cubicBezTo>
                    <a:pt x="472816" y="195651"/>
                    <a:pt x="470033" y="194081"/>
                    <a:pt x="467891" y="191939"/>
                  </a:cubicBezTo>
                  <a:cubicBezTo>
                    <a:pt x="467177" y="191225"/>
                    <a:pt x="466535" y="190440"/>
                    <a:pt x="465964" y="189584"/>
                  </a:cubicBezTo>
                  <a:cubicBezTo>
                    <a:pt x="465393" y="188727"/>
                    <a:pt x="464965" y="187799"/>
                    <a:pt x="464536" y="186871"/>
                  </a:cubicBezTo>
                  <a:cubicBezTo>
                    <a:pt x="464108" y="185872"/>
                    <a:pt x="463823" y="184873"/>
                    <a:pt x="463608" y="183873"/>
                  </a:cubicBezTo>
                  <a:cubicBezTo>
                    <a:pt x="463466" y="182803"/>
                    <a:pt x="463323" y="181732"/>
                    <a:pt x="463323" y="180661"/>
                  </a:cubicBezTo>
                  <a:cubicBezTo>
                    <a:pt x="463323" y="179519"/>
                    <a:pt x="463394" y="178449"/>
                    <a:pt x="463608" y="177449"/>
                  </a:cubicBezTo>
                  <a:cubicBezTo>
                    <a:pt x="464037" y="175379"/>
                    <a:pt x="464822" y="173523"/>
                    <a:pt x="465964" y="171810"/>
                  </a:cubicBezTo>
                  <a:cubicBezTo>
                    <a:pt x="466535" y="170954"/>
                    <a:pt x="467177" y="170168"/>
                    <a:pt x="467891" y="169455"/>
                  </a:cubicBezTo>
                  <a:cubicBezTo>
                    <a:pt x="470033" y="167313"/>
                    <a:pt x="472816" y="165814"/>
                    <a:pt x="475886" y="165172"/>
                  </a:cubicBezTo>
                  <a:cubicBezTo>
                    <a:pt x="476956" y="164958"/>
                    <a:pt x="478027" y="164815"/>
                    <a:pt x="479098" y="164815"/>
                  </a:cubicBezTo>
                  <a:close/>
                  <a:moveTo>
                    <a:pt x="636061" y="161317"/>
                  </a:moveTo>
                  <a:cubicBezTo>
                    <a:pt x="642771" y="161317"/>
                    <a:pt x="648695" y="164743"/>
                    <a:pt x="652193" y="169883"/>
                  </a:cubicBezTo>
                  <a:cubicBezTo>
                    <a:pt x="654263" y="172952"/>
                    <a:pt x="655476" y="176735"/>
                    <a:pt x="655476" y="180732"/>
                  </a:cubicBezTo>
                  <a:cubicBezTo>
                    <a:pt x="655476" y="183445"/>
                    <a:pt x="654977" y="185943"/>
                    <a:pt x="653977" y="188298"/>
                  </a:cubicBezTo>
                  <a:cubicBezTo>
                    <a:pt x="653478" y="189441"/>
                    <a:pt x="652907" y="190583"/>
                    <a:pt x="652193" y="191582"/>
                  </a:cubicBezTo>
                  <a:cubicBezTo>
                    <a:pt x="651479" y="192581"/>
                    <a:pt x="650694" y="193581"/>
                    <a:pt x="649766" y="194437"/>
                  </a:cubicBezTo>
                  <a:cubicBezTo>
                    <a:pt x="646268" y="198006"/>
                    <a:pt x="641415" y="200148"/>
                    <a:pt x="636061" y="200148"/>
                  </a:cubicBezTo>
                  <a:cubicBezTo>
                    <a:pt x="634705" y="200148"/>
                    <a:pt x="633420" y="200005"/>
                    <a:pt x="632135" y="199719"/>
                  </a:cubicBezTo>
                  <a:cubicBezTo>
                    <a:pt x="628352" y="198934"/>
                    <a:pt x="624997" y="197078"/>
                    <a:pt x="622356" y="194437"/>
                  </a:cubicBezTo>
                  <a:cubicBezTo>
                    <a:pt x="621500" y="193581"/>
                    <a:pt x="620715" y="192581"/>
                    <a:pt x="620001" y="191582"/>
                  </a:cubicBezTo>
                  <a:cubicBezTo>
                    <a:pt x="619287" y="190583"/>
                    <a:pt x="618716" y="189441"/>
                    <a:pt x="618216" y="188298"/>
                  </a:cubicBezTo>
                  <a:cubicBezTo>
                    <a:pt x="617717" y="187156"/>
                    <a:pt x="617360" y="185943"/>
                    <a:pt x="617074" y="184658"/>
                  </a:cubicBezTo>
                  <a:cubicBezTo>
                    <a:pt x="616789" y="183373"/>
                    <a:pt x="616646" y="182088"/>
                    <a:pt x="616646" y="180732"/>
                  </a:cubicBezTo>
                  <a:cubicBezTo>
                    <a:pt x="616646" y="179376"/>
                    <a:pt x="616789" y="178091"/>
                    <a:pt x="617074" y="176806"/>
                  </a:cubicBezTo>
                  <a:cubicBezTo>
                    <a:pt x="617574" y="174308"/>
                    <a:pt x="618573" y="171953"/>
                    <a:pt x="620001" y="169883"/>
                  </a:cubicBezTo>
                  <a:cubicBezTo>
                    <a:pt x="620715" y="168883"/>
                    <a:pt x="621500" y="167884"/>
                    <a:pt x="622356" y="167027"/>
                  </a:cubicBezTo>
                  <a:cubicBezTo>
                    <a:pt x="624926" y="164386"/>
                    <a:pt x="628352" y="162530"/>
                    <a:pt x="632135" y="161745"/>
                  </a:cubicBezTo>
                  <a:cubicBezTo>
                    <a:pt x="633420" y="161460"/>
                    <a:pt x="634705" y="161317"/>
                    <a:pt x="636061" y="161317"/>
                  </a:cubicBezTo>
                  <a:close/>
                  <a:moveTo>
                    <a:pt x="714579" y="159247"/>
                  </a:moveTo>
                  <a:cubicBezTo>
                    <a:pt x="726428" y="159247"/>
                    <a:pt x="736064" y="168883"/>
                    <a:pt x="736064" y="180732"/>
                  </a:cubicBezTo>
                  <a:cubicBezTo>
                    <a:pt x="736064" y="183659"/>
                    <a:pt x="735422" y="186514"/>
                    <a:pt x="734351" y="189084"/>
                  </a:cubicBezTo>
                  <a:cubicBezTo>
                    <a:pt x="733281" y="191653"/>
                    <a:pt x="731710" y="193937"/>
                    <a:pt x="729854" y="195936"/>
                  </a:cubicBezTo>
                  <a:cubicBezTo>
                    <a:pt x="726000" y="199791"/>
                    <a:pt x="720575" y="202218"/>
                    <a:pt x="714651" y="202218"/>
                  </a:cubicBezTo>
                  <a:cubicBezTo>
                    <a:pt x="708726" y="202218"/>
                    <a:pt x="703373" y="199862"/>
                    <a:pt x="699447" y="195936"/>
                  </a:cubicBezTo>
                  <a:cubicBezTo>
                    <a:pt x="697448" y="194009"/>
                    <a:pt x="695878" y="191653"/>
                    <a:pt x="694807" y="189084"/>
                  </a:cubicBezTo>
                  <a:cubicBezTo>
                    <a:pt x="693665" y="186514"/>
                    <a:pt x="693094" y="183730"/>
                    <a:pt x="693094" y="180732"/>
                  </a:cubicBezTo>
                  <a:cubicBezTo>
                    <a:pt x="693094" y="168883"/>
                    <a:pt x="702730" y="159247"/>
                    <a:pt x="714579" y="159247"/>
                  </a:cubicBezTo>
                  <a:close/>
                  <a:moveTo>
                    <a:pt x="871470" y="154322"/>
                  </a:moveTo>
                  <a:cubicBezTo>
                    <a:pt x="886032" y="154322"/>
                    <a:pt x="897881" y="166171"/>
                    <a:pt x="897881" y="180732"/>
                  </a:cubicBezTo>
                  <a:cubicBezTo>
                    <a:pt x="897881" y="184373"/>
                    <a:pt x="897167" y="187870"/>
                    <a:pt x="895811" y="191011"/>
                  </a:cubicBezTo>
                  <a:cubicBezTo>
                    <a:pt x="894455" y="194152"/>
                    <a:pt x="892527" y="197007"/>
                    <a:pt x="890172" y="199434"/>
                  </a:cubicBezTo>
                  <a:cubicBezTo>
                    <a:pt x="885389" y="204216"/>
                    <a:pt x="878751" y="207143"/>
                    <a:pt x="871470" y="207143"/>
                  </a:cubicBezTo>
                  <a:cubicBezTo>
                    <a:pt x="864118" y="207143"/>
                    <a:pt x="857551" y="204216"/>
                    <a:pt x="852769" y="199434"/>
                  </a:cubicBezTo>
                  <a:cubicBezTo>
                    <a:pt x="850413" y="197007"/>
                    <a:pt x="848486" y="194152"/>
                    <a:pt x="847130" y="191011"/>
                  </a:cubicBezTo>
                  <a:cubicBezTo>
                    <a:pt x="845774" y="187870"/>
                    <a:pt x="845060" y="184373"/>
                    <a:pt x="845060" y="180732"/>
                  </a:cubicBezTo>
                  <a:cubicBezTo>
                    <a:pt x="845060" y="166171"/>
                    <a:pt x="856909" y="154322"/>
                    <a:pt x="871470" y="154322"/>
                  </a:cubicBezTo>
                  <a:close/>
                  <a:moveTo>
                    <a:pt x="126198" y="131481"/>
                  </a:moveTo>
                  <a:cubicBezTo>
                    <a:pt x="131694" y="131481"/>
                    <a:pt x="136191" y="135978"/>
                    <a:pt x="136191" y="141474"/>
                  </a:cubicBezTo>
                  <a:cubicBezTo>
                    <a:pt x="136191" y="146970"/>
                    <a:pt x="131694" y="151467"/>
                    <a:pt x="126198" y="151467"/>
                  </a:cubicBezTo>
                  <a:cubicBezTo>
                    <a:pt x="120631" y="151467"/>
                    <a:pt x="116205" y="146970"/>
                    <a:pt x="116205" y="141474"/>
                  </a:cubicBezTo>
                  <a:cubicBezTo>
                    <a:pt x="116205" y="135907"/>
                    <a:pt x="120702" y="131481"/>
                    <a:pt x="126198" y="131481"/>
                  </a:cubicBezTo>
                  <a:close/>
                  <a:moveTo>
                    <a:pt x="204644" y="130410"/>
                  </a:moveTo>
                  <a:cubicBezTo>
                    <a:pt x="210782" y="130410"/>
                    <a:pt x="215708" y="135407"/>
                    <a:pt x="215708" y="141474"/>
                  </a:cubicBezTo>
                  <a:cubicBezTo>
                    <a:pt x="215708" y="147612"/>
                    <a:pt x="210782" y="152538"/>
                    <a:pt x="204644" y="152538"/>
                  </a:cubicBezTo>
                  <a:cubicBezTo>
                    <a:pt x="198505" y="152538"/>
                    <a:pt x="193580" y="147541"/>
                    <a:pt x="193580" y="141474"/>
                  </a:cubicBezTo>
                  <a:cubicBezTo>
                    <a:pt x="193580" y="135335"/>
                    <a:pt x="198577" y="130410"/>
                    <a:pt x="204644" y="130410"/>
                  </a:cubicBezTo>
                  <a:close/>
                  <a:moveTo>
                    <a:pt x="361536" y="127912"/>
                  </a:moveTo>
                  <a:cubicBezTo>
                    <a:pt x="369031" y="127912"/>
                    <a:pt x="375098" y="133979"/>
                    <a:pt x="375098" y="141474"/>
                  </a:cubicBezTo>
                  <a:cubicBezTo>
                    <a:pt x="375098" y="148969"/>
                    <a:pt x="369031" y="155036"/>
                    <a:pt x="361536" y="155036"/>
                  </a:cubicBezTo>
                  <a:cubicBezTo>
                    <a:pt x="354041" y="155036"/>
                    <a:pt x="347974" y="148969"/>
                    <a:pt x="347974" y="141474"/>
                  </a:cubicBezTo>
                  <a:cubicBezTo>
                    <a:pt x="347974" y="133979"/>
                    <a:pt x="354041" y="127912"/>
                    <a:pt x="361536" y="127912"/>
                  </a:cubicBezTo>
                  <a:close/>
                  <a:moveTo>
                    <a:pt x="440054" y="126484"/>
                  </a:moveTo>
                  <a:cubicBezTo>
                    <a:pt x="448334" y="126484"/>
                    <a:pt x="455043" y="133194"/>
                    <a:pt x="455043" y="141474"/>
                  </a:cubicBezTo>
                  <a:cubicBezTo>
                    <a:pt x="455043" y="149754"/>
                    <a:pt x="448262" y="156535"/>
                    <a:pt x="440054" y="156463"/>
                  </a:cubicBezTo>
                  <a:cubicBezTo>
                    <a:pt x="431774" y="156463"/>
                    <a:pt x="425064" y="149754"/>
                    <a:pt x="425064" y="141474"/>
                  </a:cubicBezTo>
                  <a:cubicBezTo>
                    <a:pt x="425064" y="133194"/>
                    <a:pt x="431774" y="126484"/>
                    <a:pt x="440054" y="126484"/>
                  </a:cubicBezTo>
                  <a:close/>
                  <a:moveTo>
                    <a:pt x="596946" y="123058"/>
                  </a:moveTo>
                  <a:cubicBezTo>
                    <a:pt x="607082" y="123058"/>
                    <a:pt x="615362" y="131267"/>
                    <a:pt x="615362" y="141474"/>
                  </a:cubicBezTo>
                  <a:cubicBezTo>
                    <a:pt x="615362" y="151681"/>
                    <a:pt x="607082" y="159890"/>
                    <a:pt x="596946" y="159890"/>
                  </a:cubicBezTo>
                  <a:cubicBezTo>
                    <a:pt x="586810" y="159890"/>
                    <a:pt x="578530" y="151681"/>
                    <a:pt x="578530" y="141474"/>
                  </a:cubicBezTo>
                  <a:cubicBezTo>
                    <a:pt x="578530" y="131338"/>
                    <a:pt x="586739" y="123058"/>
                    <a:pt x="596946" y="123058"/>
                  </a:cubicBezTo>
                  <a:close/>
                  <a:moveTo>
                    <a:pt x="675321" y="121059"/>
                  </a:moveTo>
                  <a:cubicBezTo>
                    <a:pt x="686598" y="121059"/>
                    <a:pt x="695735" y="130196"/>
                    <a:pt x="695735" y="141474"/>
                  </a:cubicBezTo>
                  <a:cubicBezTo>
                    <a:pt x="695735" y="152752"/>
                    <a:pt x="686598" y="161888"/>
                    <a:pt x="675321" y="161888"/>
                  </a:cubicBezTo>
                  <a:cubicBezTo>
                    <a:pt x="664043" y="161888"/>
                    <a:pt x="654906" y="152752"/>
                    <a:pt x="654906" y="141474"/>
                  </a:cubicBezTo>
                  <a:cubicBezTo>
                    <a:pt x="654906" y="130196"/>
                    <a:pt x="664043" y="121059"/>
                    <a:pt x="675321" y="121059"/>
                  </a:cubicBezTo>
                  <a:close/>
                  <a:moveTo>
                    <a:pt x="832283" y="116348"/>
                  </a:moveTo>
                  <a:cubicBezTo>
                    <a:pt x="846131" y="116348"/>
                    <a:pt x="857337" y="127626"/>
                    <a:pt x="857337" y="141474"/>
                  </a:cubicBezTo>
                  <a:cubicBezTo>
                    <a:pt x="857337" y="155321"/>
                    <a:pt x="846059" y="166599"/>
                    <a:pt x="832283" y="166528"/>
                  </a:cubicBezTo>
                  <a:cubicBezTo>
                    <a:pt x="818436" y="166528"/>
                    <a:pt x="807229" y="155321"/>
                    <a:pt x="807229" y="141474"/>
                  </a:cubicBezTo>
                  <a:cubicBezTo>
                    <a:pt x="807229" y="127555"/>
                    <a:pt x="818436" y="116348"/>
                    <a:pt x="832283" y="116348"/>
                  </a:cubicBezTo>
                  <a:close/>
                  <a:moveTo>
                    <a:pt x="910730" y="113636"/>
                  </a:moveTo>
                  <a:cubicBezTo>
                    <a:pt x="926076" y="113636"/>
                    <a:pt x="938496" y="126127"/>
                    <a:pt x="938496" y="141474"/>
                  </a:cubicBezTo>
                  <a:lnTo>
                    <a:pt x="930397" y="161004"/>
                  </a:lnTo>
                  <a:lnTo>
                    <a:pt x="949989" y="152895"/>
                  </a:lnTo>
                  <a:cubicBezTo>
                    <a:pt x="965335" y="152895"/>
                    <a:pt x="977755" y="165315"/>
                    <a:pt x="977755" y="180662"/>
                  </a:cubicBezTo>
                  <a:cubicBezTo>
                    <a:pt x="977755" y="184516"/>
                    <a:pt x="976970" y="188157"/>
                    <a:pt x="975542" y="191511"/>
                  </a:cubicBezTo>
                  <a:cubicBezTo>
                    <a:pt x="974115" y="194866"/>
                    <a:pt x="972045" y="197864"/>
                    <a:pt x="969618" y="200362"/>
                  </a:cubicBezTo>
                  <a:cubicBezTo>
                    <a:pt x="964621" y="205359"/>
                    <a:pt x="957698" y="208500"/>
                    <a:pt x="949989" y="208500"/>
                  </a:cubicBezTo>
                  <a:lnTo>
                    <a:pt x="930410" y="200383"/>
                  </a:lnTo>
                  <a:lnTo>
                    <a:pt x="938496" y="219920"/>
                  </a:lnTo>
                  <a:cubicBezTo>
                    <a:pt x="938496" y="235266"/>
                    <a:pt x="926005" y="247758"/>
                    <a:pt x="910730" y="247758"/>
                  </a:cubicBezTo>
                  <a:cubicBezTo>
                    <a:pt x="895383" y="247758"/>
                    <a:pt x="882963" y="235266"/>
                    <a:pt x="882963" y="219920"/>
                  </a:cubicBezTo>
                  <a:cubicBezTo>
                    <a:pt x="882963" y="204573"/>
                    <a:pt x="895383" y="192153"/>
                    <a:pt x="910730" y="192153"/>
                  </a:cubicBezTo>
                  <a:lnTo>
                    <a:pt x="930281" y="200246"/>
                  </a:lnTo>
                  <a:lnTo>
                    <a:pt x="924435" y="191511"/>
                  </a:lnTo>
                  <a:cubicBezTo>
                    <a:pt x="923007" y="188157"/>
                    <a:pt x="922222" y="184516"/>
                    <a:pt x="922222" y="180662"/>
                  </a:cubicBezTo>
                  <a:lnTo>
                    <a:pt x="930295" y="161159"/>
                  </a:lnTo>
                  <a:lnTo>
                    <a:pt x="910730" y="169241"/>
                  </a:lnTo>
                  <a:cubicBezTo>
                    <a:pt x="895383" y="169241"/>
                    <a:pt x="882963" y="156821"/>
                    <a:pt x="882963" y="141474"/>
                  </a:cubicBezTo>
                  <a:cubicBezTo>
                    <a:pt x="882963" y="126056"/>
                    <a:pt x="895383" y="113636"/>
                    <a:pt x="910730" y="113636"/>
                  </a:cubicBezTo>
                  <a:close/>
                  <a:moveTo>
                    <a:pt x="86939" y="92793"/>
                  </a:moveTo>
                  <a:cubicBezTo>
                    <a:pt x="92222" y="92793"/>
                    <a:pt x="96433" y="97076"/>
                    <a:pt x="96433" y="102286"/>
                  </a:cubicBezTo>
                  <a:cubicBezTo>
                    <a:pt x="96433" y="107497"/>
                    <a:pt x="92222" y="111709"/>
                    <a:pt x="86939" y="111780"/>
                  </a:cubicBezTo>
                  <a:cubicBezTo>
                    <a:pt x="81657" y="111780"/>
                    <a:pt x="77446" y="107497"/>
                    <a:pt x="77446" y="102286"/>
                  </a:cubicBezTo>
                  <a:cubicBezTo>
                    <a:pt x="77446" y="97004"/>
                    <a:pt x="81729" y="92793"/>
                    <a:pt x="86939" y="92793"/>
                  </a:cubicBezTo>
                  <a:close/>
                  <a:moveTo>
                    <a:pt x="165457" y="91794"/>
                  </a:moveTo>
                  <a:cubicBezTo>
                    <a:pt x="169097" y="91794"/>
                    <a:pt x="172309" y="93650"/>
                    <a:pt x="174165" y="96434"/>
                  </a:cubicBezTo>
                  <a:cubicBezTo>
                    <a:pt x="175307" y="98075"/>
                    <a:pt x="175950" y="100145"/>
                    <a:pt x="175950" y="102287"/>
                  </a:cubicBezTo>
                  <a:cubicBezTo>
                    <a:pt x="175950" y="104428"/>
                    <a:pt x="175307" y="106498"/>
                    <a:pt x="174165" y="108140"/>
                  </a:cubicBezTo>
                  <a:cubicBezTo>
                    <a:pt x="172238" y="110924"/>
                    <a:pt x="169026" y="112780"/>
                    <a:pt x="165457" y="112922"/>
                  </a:cubicBezTo>
                  <a:cubicBezTo>
                    <a:pt x="164672" y="112922"/>
                    <a:pt x="164029" y="112851"/>
                    <a:pt x="163315" y="112708"/>
                  </a:cubicBezTo>
                  <a:cubicBezTo>
                    <a:pt x="161317" y="112280"/>
                    <a:pt x="159461" y="111281"/>
                    <a:pt x="158033" y="109853"/>
                  </a:cubicBezTo>
                  <a:cubicBezTo>
                    <a:pt x="157534" y="109353"/>
                    <a:pt x="157105" y="108854"/>
                    <a:pt x="156748" y="108283"/>
                  </a:cubicBezTo>
                  <a:cubicBezTo>
                    <a:pt x="156035" y="107141"/>
                    <a:pt x="155464" y="105856"/>
                    <a:pt x="155178" y="104500"/>
                  </a:cubicBezTo>
                  <a:cubicBezTo>
                    <a:pt x="155035" y="103786"/>
                    <a:pt x="154964" y="103072"/>
                    <a:pt x="154964" y="102358"/>
                  </a:cubicBezTo>
                  <a:cubicBezTo>
                    <a:pt x="154964" y="101573"/>
                    <a:pt x="155035" y="100931"/>
                    <a:pt x="155178" y="100217"/>
                  </a:cubicBezTo>
                  <a:cubicBezTo>
                    <a:pt x="155464" y="98789"/>
                    <a:pt x="155963" y="97576"/>
                    <a:pt x="156748" y="96434"/>
                  </a:cubicBezTo>
                  <a:cubicBezTo>
                    <a:pt x="157105" y="95863"/>
                    <a:pt x="157534" y="95363"/>
                    <a:pt x="158033" y="94863"/>
                  </a:cubicBezTo>
                  <a:cubicBezTo>
                    <a:pt x="159461" y="93436"/>
                    <a:pt x="161245" y="92436"/>
                    <a:pt x="163315" y="92008"/>
                  </a:cubicBezTo>
                  <a:cubicBezTo>
                    <a:pt x="164029" y="91865"/>
                    <a:pt x="164743" y="91794"/>
                    <a:pt x="165457" y="91794"/>
                  </a:cubicBezTo>
                  <a:close/>
                  <a:moveTo>
                    <a:pt x="322349" y="89367"/>
                  </a:moveTo>
                  <a:cubicBezTo>
                    <a:pt x="324990" y="89367"/>
                    <a:pt x="327489" y="90224"/>
                    <a:pt x="329559" y="91580"/>
                  </a:cubicBezTo>
                  <a:cubicBezTo>
                    <a:pt x="332913" y="93935"/>
                    <a:pt x="335198" y="97861"/>
                    <a:pt x="335198" y="102287"/>
                  </a:cubicBezTo>
                  <a:cubicBezTo>
                    <a:pt x="335198" y="106712"/>
                    <a:pt x="332985" y="110638"/>
                    <a:pt x="329559" y="112994"/>
                  </a:cubicBezTo>
                  <a:cubicBezTo>
                    <a:pt x="327489" y="114421"/>
                    <a:pt x="324990" y="115206"/>
                    <a:pt x="322349" y="115206"/>
                  </a:cubicBezTo>
                  <a:cubicBezTo>
                    <a:pt x="321493" y="115206"/>
                    <a:pt x="320636" y="115064"/>
                    <a:pt x="319780" y="114921"/>
                  </a:cubicBezTo>
                  <a:cubicBezTo>
                    <a:pt x="313927" y="113707"/>
                    <a:pt x="309501" y="108497"/>
                    <a:pt x="309501" y="102287"/>
                  </a:cubicBezTo>
                  <a:cubicBezTo>
                    <a:pt x="309501" y="96077"/>
                    <a:pt x="313927" y="90866"/>
                    <a:pt x="319780" y="89653"/>
                  </a:cubicBezTo>
                  <a:cubicBezTo>
                    <a:pt x="320565" y="89438"/>
                    <a:pt x="321493" y="89367"/>
                    <a:pt x="322349" y="89367"/>
                  </a:cubicBezTo>
                  <a:close/>
                  <a:moveTo>
                    <a:pt x="400795" y="88011"/>
                  </a:moveTo>
                  <a:cubicBezTo>
                    <a:pt x="408718" y="88011"/>
                    <a:pt x="415071" y="94435"/>
                    <a:pt x="415071" y="102287"/>
                  </a:cubicBezTo>
                  <a:cubicBezTo>
                    <a:pt x="415071" y="110139"/>
                    <a:pt x="408647" y="116563"/>
                    <a:pt x="400795" y="116563"/>
                  </a:cubicBezTo>
                  <a:cubicBezTo>
                    <a:pt x="392943" y="116563"/>
                    <a:pt x="386519" y="110139"/>
                    <a:pt x="386519" y="102287"/>
                  </a:cubicBezTo>
                  <a:cubicBezTo>
                    <a:pt x="386519" y="94364"/>
                    <a:pt x="392943" y="88011"/>
                    <a:pt x="400795" y="88011"/>
                  </a:cubicBezTo>
                  <a:close/>
                  <a:moveTo>
                    <a:pt x="557687" y="84798"/>
                  </a:moveTo>
                  <a:cubicBezTo>
                    <a:pt x="567323" y="84798"/>
                    <a:pt x="575175" y="92650"/>
                    <a:pt x="575175" y="102286"/>
                  </a:cubicBezTo>
                  <a:cubicBezTo>
                    <a:pt x="575175" y="111922"/>
                    <a:pt x="567323" y="119774"/>
                    <a:pt x="557687" y="119774"/>
                  </a:cubicBezTo>
                  <a:cubicBezTo>
                    <a:pt x="548051" y="119774"/>
                    <a:pt x="540199" y="111922"/>
                    <a:pt x="540199" y="102286"/>
                  </a:cubicBezTo>
                  <a:cubicBezTo>
                    <a:pt x="540199" y="92650"/>
                    <a:pt x="548051" y="84798"/>
                    <a:pt x="557687" y="84798"/>
                  </a:cubicBezTo>
                  <a:close/>
                  <a:moveTo>
                    <a:pt x="636061" y="82871"/>
                  </a:moveTo>
                  <a:cubicBezTo>
                    <a:pt x="642771" y="82871"/>
                    <a:pt x="648695" y="86297"/>
                    <a:pt x="652193" y="91437"/>
                  </a:cubicBezTo>
                  <a:cubicBezTo>
                    <a:pt x="654263" y="94506"/>
                    <a:pt x="655476" y="98289"/>
                    <a:pt x="655476" y="102286"/>
                  </a:cubicBezTo>
                  <a:cubicBezTo>
                    <a:pt x="655476" y="106284"/>
                    <a:pt x="654263" y="110067"/>
                    <a:pt x="652193" y="113136"/>
                  </a:cubicBezTo>
                  <a:cubicBezTo>
                    <a:pt x="648695" y="118275"/>
                    <a:pt x="642842" y="121702"/>
                    <a:pt x="636061" y="121702"/>
                  </a:cubicBezTo>
                  <a:cubicBezTo>
                    <a:pt x="634705" y="121702"/>
                    <a:pt x="633420" y="121559"/>
                    <a:pt x="632135" y="121273"/>
                  </a:cubicBezTo>
                  <a:cubicBezTo>
                    <a:pt x="628352" y="120488"/>
                    <a:pt x="624997" y="118632"/>
                    <a:pt x="622356" y="115991"/>
                  </a:cubicBezTo>
                  <a:cubicBezTo>
                    <a:pt x="621500" y="115135"/>
                    <a:pt x="620715" y="114135"/>
                    <a:pt x="620001" y="113136"/>
                  </a:cubicBezTo>
                  <a:cubicBezTo>
                    <a:pt x="618573" y="111066"/>
                    <a:pt x="617574" y="108710"/>
                    <a:pt x="617074" y="106212"/>
                  </a:cubicBezTo>
                  <a:cubicBezTo>
                    <a:pt x="616789" y="104927"/>
                    <a:pt x="616646" y="103642"/>
                    <a:pt x="616646" y="102286"/>
                  </a:cubicBezTo>
                  <a:cubicBezTo>
                    <a:pt x="616646" y="100930"/>
                    <a:pt x="616789" y="99645"/>
                    <a:pt x="617074" y="98360"/>
                  </a:cubicBezTo>
                  <a:cubicBezTo>
                    <a:pt x="617574" y="95862"/>
                    <a:pt x="618573" y="93507"/>
                    <a:pt x="620001" y="91437"/>
                  </a:cubicBezTo>
                  <a:cubicBezTo>
                    <a:pt x="620715" y="90437"/>
                    <a:pt x="621500" y="89438"/>
                    <a:pt x="622356" y="88581"/>
                  </a:cubicBezTo>
                  <a:cubicBezTo>
                    <a:pt x="624926" y="85940"/>
                    <a:pt x="628352" y="84084"/>
                    <a:pt x="632135" y="83299"/>
                  </a:cubicBezTo>
                  <a:cubicBezTo>
                    <a:pt x="633420" y="83014"/>
                    <a:pt x="634705" y="82871"/>
                    <a:pt x="636061" y="82871"/>
                  </a:cubicBezTo>
                  <a:close/>
                  <a:moveTo>
                    <a:pt x="793025" y="78446"/>
                  </a:moveTo>
                  <a:cubicBezTo>
                    <a:pt x="797950" y="78446"/>
                    <a:pt x="802590" y="79945"/>
                    <a:pt x="806373" y="82515"/>
                  </a:cubicBezTo>
                  <a:cubicBezTo>
                    <a:pt x="812725" y="86797"/>
                    <a:pt x="816865" y="94078"/>
                    <a:pt x="816865" y="102287"/>
                  </a:cubicBezTo>
                  <a:cubicBezTo>
                    <a:pt x="816865" y="110495"/>
                    <a:pt x="812654" y="117776"/>
                    <a:pt x="806373" y="122059"/>
                  </a:cubicBezTo>
                  <a:cubicBezTo>
                    <a:pt x="802518" y="124629"/>
                    <a:pt x="797950" y="126128"/>
                    <a:pt x="793025" y="126128"/>
                  </a:cubicBezTo>
                  <a:cubicBezTo>
                    <a:pt x="791383" y="126128"/>
                    <a:pt x="789813" y="125913"/>
                    <a:pt x="788242" y="125628"/>
                  </a:cubicBezTo>
                  <a:cubicBezTo>
                    <a:pt x="777321" y="123415"/>
                    <a:pt x="769184" y="113779"/>
                    <a:pt x="769184" y="102287"/>
                  </a:cubicBezTo>
                  <a:cubicBezTo>
                    <a:pt x="769184" y="90795"/>
                    <a:pt x="777393" y="81158"/>
                    <a:pt x="788242" y="78946"/>
                  </a:cubicBezTo>
                  <a:cubicBezTo>
                    <a:pt x="789741" y="78589"/>
                    <a:pt x="791383" y="78446"/>
                    <a:pt x="793025" y="78446"/>
                  </a:cubicBezTo>
                  <a:close/>
                  <a:moveTo>
                    <a:pt x="871470" y="75876"/>
                  </a:moveTo>
                  <a:cubicBezTo>
                    <a:pt x="886032" y="75876"/>
                    <a:pt x="897881" y="87725"/>
                    <a:pt x="897881" y="102286"/>
                  </a:cubicBezTo>
                  <a:cubicBezTo>
                    <a:pt x="897881" y="116848"/>
                    <a:pt x="886032" y="128697"/>
                    <a:pt x="871470" y="128697"/>
                  </a:cubicBezTo>
                  <a:cubicBezTo>
                    <a:pt x="856909" y="128697"/>
                    <a:pt x="845060" y="116848"/>
                    <a:pt x="845060" y="102286"/>
                  </a:cubicBezTo>
                  <a:cubicBezTo>
                    <a:pt x="845060" y="87725"/>
                    <a:pt x="856909" y="75876"/>
                    <a:pt x="871470" y="75876"/>
                  </a:cubicBezTo>
                  <a:close/>
                  <a:moveTo>
                    <a:pt x="47753" y="54034"/>
                  </a:moveTo>
                  <a:cubicBezTo>
                    <a:pt x="52749" y="54034"/>
                    <a:pt x="56747" y="58031"/>
                    <a:pt x="56747" y="63028"/>
                  </a:cubicBezTo>
                  <a:cubicBezTo>
                    <a:pt x="56747" y="68024"/>
                    <a:pt x="52749" y="72022"/>
                    <a:pt x="47753" y="72022"/>
                  </a:cubicBezTo>
                  <a:cubicBezTo>
                    <a:pt x="42756" y="72022"/>
                    <a:pt x="38759" y="68024"/>
                    <a:pt x="38759" y="63028"/>
                  </a:cubicBezTo>
                  <a:cubicBezTo>
                    <a:pt x="38759" y="58031"/>
                    <a:pt x="42756" y="54034"/>
                    <a:pt x="47753" y="54034"/>
                  </a:cubicBezTo>
                  <a:close/>
                  <a:moveTo>
                    <a:pt x="126198" y="53035"/>
                  </a:moveTo>
                  <a:cubicBezTo>
                    <a:pt x="131694" y="53035"/>
                    <a:pt x="136191" y="57532"/>
                    <a:pt x="136191" y="63028"/>
                  </a:cubicBezTo>
                  <a:cubicBezTo>
                    <a:pt x="136191" y="68524"/>
                    <a:pt x="131694" y="73021"/>
                    <a:pt x="126198" y="73021"/>
                  </a:cubicBezTo>
                  <a:cubicBezTo>
                    <a:pt x="120631" y="73021"/>
                    <a:pt x="116205" y="68524"/>
                    <a:pt x="116205" y="63028"/>
                  </a:cubicBezTo>
                  <a:cubicBezTo>
                    <a:pt x="116205" y="57461"/>
                    <a:pt x="120702" y="53035"/>
                    <a:pt x="126198" y="53035"/>
                  </a:cubicBezTo>
                  <a:close/>
                  <a:moveTo>
                    <a:pt x="283162" y="50822"/>
                  </a:moveTo>
                  <a:cubicBezTo>
                    <a:pt x="289872" y="50822"/>
                    <a:pt x="295368" y="56247"/>
                    <a:pt x="295368" y="63028"/>
                  </a:cubicBezTo>
                  <a:cubicBezTo>
                    <a:pt x="295368" y="69809"/>
                    <a:pt x="289872" y="75305"/>
                    <a:pt x="283162" y="75234"/>
                  </a:cubicBezTo>
                  <a:cubicBezTo>
                    <a:pt x="276452" y="75234"/>
                    <a:pt x="270956" y="69809"/>
                    <a:pt x="270956" y="63028"/>
                  </a:cubicBezTo>
                  <a:cubicBezTo>
                    <a:pt x="270956" y="56318"/>
                    <a:pt x="276381" y="50822"/>
                    <a:pt x="283162" y="50822"/>
                  </a:cubicBezTo>
                  <a:close/>
                  <a:moveTo>
                    <a:pt x="361536" y="49466"/>
                  </a:moveTo>
                  <a:cubicBezTo>
                    <a:pt x="369031" y="49466"/>
                    <a:pt x="375098" y="55533"/>
                    <a:pt x="375098" y="63028"/>
                  </a:cubicBezTo>
                  <a:cubicBezTo>
                    <a:pt x="375098" y="70523"/>
                    <a:pt x="369031" y="76590"/>
                    <a:pt x="361536" y="76590"/>
                  </a:cubicBezTo>
                  <a:cubicBezTo>
                    <a:pt x="354041" y="76590"/>
                    <a:pt x="347974" y="70523"/>
                    <a:pt x="347974" y="63028"/>
                  </a:cubicBezTo>
                  <a:cubicBezTo>
                    <a:pt x="347974" y="55533"/>
                    <a:pt x="354041" y="49466"/>
                    <a:pt x="361536" y="49466"/>
                  </a:cubicBezTo>
                  <a:close/>
                  <a:moveTo>
                    <a:pt x="518428" y="46396"/>
                  </a:moveTo>
                  <a:cubicBezTo>
                    <a:pt x="527636" y="46396"/>
                    <a:pt x="535060" y="53819"/>
                    <a:pt x="535060" y="63027"/>
                  </a:cubicBezTo>
                  <a:cubicBezTo>
                    <a:pt x="535060" y="72235"/>
                    <a:pt x="527636" y="79730"/>
                    <a:pt x="518428" y="79659"/>
                  </a:cubicBezTo>
                  <a:cubicBezTo>
                    <a:pt x="509220" y="79659"/>
                    <a:pt x="501797" y="72235"/>
                    <a:pt x="501797" y="63027"/>
                  </a:cubicBezTo>
                  <a:cubicBezTo>
                    <a:pt x="501797" y="53819"/>
                    <a:pt x="509220" y="46396"/>
                    <a:pt x="518428" y="46396"/>
                  </a:cubicBezTo>
                  <a:close/>
                  <a:moveTo>
                    <a:pt x="596946" y="44612"/>
                  </a:moveTo>
                  <a:cubicBezTo>
                    <a:pt x="607082" y="44612"/>
                    <a:pt x="615362" y="52821"/>
                    <a:pt x="615362" y="63028"/>
                  </a:cubicBezTo>
                  <a:cubicBezTo>
                    <a:pt x="615362" y="73235"/>
                    <a:pt x="607082" y="81515"/>
                    <a:pt x="596946" y="81444"/>
                  </a:cubicBezTo>
                  <a:cubicBezTo>
                    <a:pt x="586810" y="81444"/>
                    <a:pt x="578530" y="73235"/>
                    <a:pt x="578530" y="63028"/>
                  </a:cubicBezTo>
                  <a:cubicBezTo>
                    <a:pt x="578530" y="52892"/>
                    <a:pt x="586739" y="44612"/>
                    <a:pt x="596946" y="44612"/>
                  </a:cubicBezTo>
                  <a:close/>
                  <a:moveTo>
                    <a:pt x="753766" y="40400"/>
                  </a:moveTo>
                  <a:cubicBezTo>
                    <a:pt x="766258" y="40400"/>
                    <a:pt x="776394" y="50536"/>
                    <a:pt x="776394" y="63027"/>
                  </a:cubicBezTo>
                  <a:cubicBezTo>
                    <a:pt x="776394" y="75519"/>
                    <a:pt x="766258" y="85726"/>
                    <a:pt x="753766" y="85655"/>
                  </a:cubicBezTo>
                  <a:cubicBezTo>
                    <a:pt x="741275" y="85655"/>
                    <a:pt x="731139" y="75519"/>
                    <a:pt x="731139" y="63027"/>
                  </a:cubicBezTo>
                  <a:cubicBezTo>
                    <a:pt x="731139" y="50536"/>
                    <a:pt x="741275" y="40400"/>
                    <a:pt x="753766" y="40400"/>
                  </a:cubicBezTo>
                  <a:close/>
                  <a:moveTo>
                    <a:pt x="832283" y="37973"/>
                  </a:moveTo>
                  <a:cubicBezTo>
                    <a:pt x="846131" y="37973"/>
                    <a:pt x="857337" y="49180"/>
                    <a:pt x="857337" y="63027"/>
                  </a:cubicBezTo>
                  <a:cubicBezTo>
                    <a:pt x="857337" y="76875"/>
                    <a:pt x="846059" y="88153"/>
                    <a:pt x="832283" y="88153"/>
                  </a:cubicBezTo>
                  <a:cubicBezTo>
                    <a:pt x="818436" y="88153"/>
                    <a:pt x="807229" y="76875"/>
                    <a:pt x="807229" y="63027"/>
                  </a:cubicBezTo>
                  <a:cubicBezTo>
                    <a:pt x="807229" y="49180"/>
                    <a:pt x="818436" y="37973"/>
                    <a:pt x="832283" y="37973"/>
                  </a:cubicBezTo>
                  <a:close/>
                  <a:moveTo>
                    <a:pt x="8566" y="15275"/>
                  </a:moveTo>
                  <a:cubicBezTo>
                    <a:pt x="11492" y="15275"/>
                    <a:pt x="14062" y="16774"/>
                    <a:pt x="15632" y="19058"/>
                  </a:cubicBezTo>
                  <a:cubicBezTo>
                    <a:pt x="16489" y="20414"/>
                    <a:pt x="17060" y="22056"/>
                    <a:pt x="17060" y="23841"/>
                  </a:cubicBezTo>
                  <a:cubicBezTo>
                    <a:pt x="17060" y="24412"/>
                    <a:pt x="17060" y="24983"/>
                    <a:pt x="16917" y="25554"/>
                  </a:cubicBezTo>
                  <a:cubicBezTo>
                    <a:pt x="16703" y="26696"/>
                    <a:pt x="16275" y="27695"/>
                    <a:pt x="15632" y="28623"/>
                  </a:cubicBezTo>
                  <a:cubicBezTo>
                    <a:pt x="14062" y="30907"/>
                    <a:pt x="11492" y="32406"/>
                    <a:pt x="8566" y="32406"/>
                  </a:cubicBezTo>
                  <a:cubicBezTo>
                    <a:pt x="7923" y="32406"/>
                    <a:pt x="7352" y="32335"/>
                    <a:pt x="6852" y="32192"/>
                  </a:cubicBezTo>
                  <a:cubicBezTo>
                    <a:pt x="5139" y="31835"/>
                    <a:pt x="3640" y="30979"/>
                    <a:pt x="2498" y="29836"/>
                  </a:cubicBezTo>
                  <a:cubicBezTo>
                    <a:pt x="2141" y="29480"/>
                    <a:pt x="1784" y="29051"/>
                    <a:pt x="1428" y="28623"/>
                  </a:cubicBezTo>
                  <a:cubicBezTo>
                    <a:pt x="785" y="27695"/>
                    <a:pt x="357" y="26696"/>
                    <a:pt x="143" y="25554"/>
                  </a:cubicBezTo>
                  <a:cubicBezTo>
                    <a:pt x="71" y="24983"/>
                    <a:pt x="0" y="24412"/>
                    <a:pt x="0" y="23841"/>
                  </a:cubicBezTo>
                  <a:cubicBezTo>
                    <a:pt x="0" y="23270"/>
                    <a:pt x="71" y="22627"/>
                    <a:pt x="143" y="22127"/>
                  </a:cubicBezTo>
                  <a:cubicBezTo>
                    <a:pt x="428" y="20985"/>
                    <a:pt x="857" y="19986"/>
                    <a:pt x="1428" y="19058"/>
                  </a:cubicBezTo>
                  <a:cubicBezTo>
                    <a:pt x="1784" y="18630"/>
                    <a:pt x="2141" y="18202"/>
                    <a:pt x="2498" y="17773"/>
                  </a:cubicBezTo>
                  <a:cubicBezTo>
                    <a:pt x="3640" y="16631"/>
                    <a:pt x="5139" y="15775"/>
                    <a:pt x="6852" y="15418"/>
                  </a:cubicBezTo>
                  <a:cubicBezTo>
                    <a:pt x="7423" y="15346"/>
                    <a:pt x="7994" y="15275"/>
                    <a:pt x="8566" y="15275"/>
                  </a:cubicBezTo>
                  <a:close/>
                  <a:moveTo>
                    <a:pt x="87011" y="14347"/>
                  </a:moveTo>
                  <a:cubicBezTo>
                    <a:pt x="92294" y="14347"/>
                    <a:pt x="96505" y="18630"/>
                    <a:pt x="96505" y="23840"/>
                  </a:cubicBezTo>
                  <a:cubicBezTo>
                    <a:pt x="96505" y="24483"/>
                    <a:pt x="96434" y="25125"/>
                    <a:pt x="96291" y="25768"/>
                  </a:cubicBezTo>
                  <a:cubicBezTo>
                    <a:pt x="95363" y="30051"/>
                    <a:pt x="91580" y="33263"/>
                    <a:pt x="87011" y="33334"/>
                  </a:cubicBezTo>
                  <a:cubicBezTo>
                    <a:pt x="82443" y="33334"/>
                    <a:pt x="78589" y="30051"/>
                    <a:pt x="77732" y="25768"/>
                  </a:cubicBezTo>
                  <a:cubicBezTo>
                    <a:pt x="77589" y="25125"/>
                    <a:pt x="77518" y="24483"/>
                    <a:pt x="77518" y="23840"/>
                  </a:cubicBezTo>
                  <a:cubicBezTo>
                    <a:pt x="77518" y="18558"/>
                    <a:pt x="81801" y="14347"/>
                    <a:pt x="87011" y="14347"/>
                  </a:cubicBezTo>
                  <a:close/>
                  <a:moveTo>
                    <a:pt x="243832" y="12205"/>
                  </a:moveTo>
                  <a:cubicBezTo>
                    <a:pt x="250256" y="12205"/>
                    <a:pt x="255467" y="17416"/>
                    <a:pt x="255467" y="23840"/>
                  </a:cubicBezTo>
                  <a:cubicBezTo>
                    <a:pt x="255467" y="24625"/>
                    <a:pt x="255395" y="25410"/>
                    <a:pt x="255253" y="26195"/>
                  </a:cubicBezTo>
                  <a:cubicBezTo>
                    <a:pt x="254182" y="31477"/>
                    <a:pt x="249471" y="35475"/>
                    <a:pt x="243832" y="35475"/>
                  </a:cubicBezTo>
                  <a:cubicBezTo>
                    <a:pt x="238193" y="35475"/>
                    <a:pt x="233482" y="31477"/>
                    <a:pt x="232411" y="26195"/>
                  </a:cubicBezTo>
                  <a:cubicBezTo>
                    <a:pt x="232268" y="25410"/>
                    <a:pt x="232197" y="24625"/>
                    <a:pt x="232197" y="23840"/>
                  </a:cubicBezTo>
                  <a:cubicBezTo>
                    <a:pt x="232197" y="17416"/>
                    <a:pt x="237408" y="12205"/>
                    <a:pt x="243832" y="12205"/>
                  </a:cubicBezTo>
                  <a:close/>
                  <a:moveTo>
                    <a:pt x="322349" y="10921"/>
                  </a:moveTo>
                  <a:cubicBezTo>
                    <a:pt x="324990" y="10921"/>
                    <a:pt x="327489" y="11778"/>
                    <a:pt x="329559" y="13134"/>
                  </a:cubicBezTo>
                  <a:cubicBezTo>
                    <a:pt x="332913" y="15489"/>
                    <a:pt x="335198" y="19415"/>
                    <a:pt x="335198" y="23841"/>
                  </a:cubicBezTo>
                  <a:cubicBezTo>
                    <a:pt x="335198" y="24697"/>
                    <a:pt x="335055" y="25554"/>
                    <a:pt x="334912" y="26410"/>
                  </a:cubicBezTo>
                  <a:cubicBezTo>
                    <a:pt x="334270" y="29765"/>
                    <a:pt x="332271" y="32620"/>
                    <a:pt x="329559" y="34476"/>
                  </a:cubicBezTo>
                  <a:cubicBezTo>
                    <a:pt x="327489" y="35904"/>
                    <a:pt x="324990" y="36689"/>
                    <a:pt x="322349" y="36689"/>
                  </a:cubicBezTo>
                  <a:cubicBezTo>
                    <a:pt x="321493" y="36689"/>
                    <a:pt x="320636" y="36546"/>
                    <a:pt x="319780" y="36404"/>
                  </a:cubicBezTo>
                  <a:cubicBezTo>
                    <a:pt x="314783" y="35404"/>
                    <a:pt x="310786" y="31407"/>
                    <a:pt x="309787" y="26410"/>
                  </a:cubicBezTo>
                  <a:cubicBezTo>
                    <a:pt x="309572" y="25625"/>
                    <a:pt x="309501" y="24697"/>
                    <a:pt x="309501" y="23841"/>
                  </a:cubicBezTo>
                  <a:cubicBezTo>
                    <a:pt x="309501" y="17631"/>
                    <a:pt x="313927" y="12420"/>
                    <a:pt x="319780" y="11207"/>
                  </a:cubicBezTo>
                  <a:cubicBezTo>
                    <a:pt x="320565" y="10992"/>
                    <a:pt x="321493" y="10921"/>
                    <a:pt x="322349" y="10921"/>
                  </a:cubicBezTo>
                  <a:close/>
                  <a:moveTo>
                    <a:pt x="479098" y="7994"/>
                  </a:moveTo>
                  <a:cubicBezTo>
                    <a:pt x="484594" y="7994"/>
                    <a:pt x="489376" y="10778"/>
                    <a:pt x="492232" y="14989"/>
                  </a:cubicBezTo>
                  <a:cubicBezTo>
                    <a:pt x="493945" y="17559"/>
                    <a:pt x="494944" y="20557"/>
                    <a:pt x="494944" y="23840"/>
                  </a:cubicBezTo>
                  <a:cubicBezTo>
                    <a:pt x="494944" y="24982"/>
                    <a:pt x="494873" y="26053"/>
                    <a:pt x="494659" y="27052"/>
                  </a:cubicBezTo>
                  <a:cubicBezTo>
                    <a:pt x="494230" y="29122"/>
                    <a:pt x="493445" y="30978"/>
                    <a:pt x="492303" y="32691"/>
                  </a:cubicBezTo>
                  <a:cubicBezTo>
                    <a:pt x="489519" y="36903"/>
                    <a:pt x="484665" y="39615"/>
                    <a:pt x="479098" y="39615"/>
                  </a:cubicBezTo>
                  <a:cubicBezTo>
                    <a:pt x="477956" y="39615"/>
                    <a:pt x="476885" y="39472"/>
                    <a:pt x="475886" y="39258"/>
                  </a:cubicBezTo>
                  <a:cubicBezTo>
                    <a:pt x="472816" y="38687"/>
                    <a:pt x="470033" y="37117"/>
                    <a:pt x="467891" y="34975"/>
                  </a:cubicBezTo>
                  <a:cubicBezTo>
                    <a:pt x="467177" y="34262"/>
                    <a:pt x="466535" y="33477"/>
                    <a:pt x="465964" y="32620"/>
                  </a:cubicBezTo>
                  <a:cubicBezTo>
                    <a:pt x="464822" y="30978"/>
                    <a:pt x="464037" y="29051"/>
                    <a:pt x="463608" y="26981"/>
                  </a:cubicBezTo>
                  <a:cubicBezTo>
                    <a:pt x="463466" y="25910"/>
                    <a:pt x="463323" y="24911"/>
                    <a:pt x="463323" y="23769"/>
                  </a:cubicBezTo>
                  <a:cubicBezTo>
                    <a:pt x="463323" y="22627"/>
                    <a:pt x="463394" y="21556"/>
                    <a:pt x="463608" y="20557"/>
                  </a:cubicBezTo>
                  <a:cubicBezTo>
                    <a:pt x="464037" y="18487"/>
                    <a:pt x="464822" y="16631"/>
                    <a:pt x="465964" y="14918"/>
                  </a:cubicBezTo>
                  <a:cubicBezTo>
                    <a:pt x="466535" y="14061"/>
                    <a:pt x="467177" y="13276"/>
                    <a:pt x="467891" y="12562"/>
                  </a:cubicBezTo>
                  <a:cubicBezTo>
                    <a:pt x="470033" y="10421"/>
                    <a:pt x="472816" y="8922"/>
                    <a:pt x="475886" y="8280"/>
                  </a:cubicBezTo>
                  <a:cubicBezTo>
                    <a:pt x="476956" y="8137"/>
                    <a:pt x="478027" y="7994"/>
                    <a:pt x="479098" y="7994"/>
                  </a:cubicBezTo>
                  <a:close/>
                  <a:moveTo>
                    <a:pt x="557687" y="6352"/>
                  </a:moveTo>
                  <a:cubicBezTo>
                    <a:pt x="567323" y="6352"/>
                    <a:pt x="575175" y="14204"/>
                    <a:pt x="575175" y="23840"/>
                  </a:cubicBezTo>
                  <a:cubicBezTo>
                    <a:pt x="575175" y="24982"/>
                    <a:pt x="575032" y="26196"/>
                    <a:pt x="574818" y="27338"/>
                  </a:cubicBezTo>
                  <a:cubicBezTo>
                    <a:pt x="573176" y="35332"/>
                    <a:pt x="566110" y="41328"/>
                    <a:pt x="557687" y="41328"/>
                  </a:cubicBezTo>
                  <a:cubicBezTo>
                    <a:pt x="549264" y="41328"/>
                    <a:pt x="542198" y="35332"/>
                    <a:pt x="540556" y="27338"/>
                  </a:cubicBezTo>
                  <a:cubicBezTo>
                    <a:pt x="540342" y="26196"/>
                    <a:pt x="540199" y="25053"/>
                    <a:pt x="540199" y="23840"/>
                  </a:cubicBezTo>
                  <a:cubicBezTo>
                    <a:pt x="540199" y="14204"/>
                    <a:pt x="548051" y="6352"/>
                    <a:pt x="557687" y="6352"/>
                  </a:cubicBezTo>
                  <a:close/>
                  <a:moveTo>
                    <a:pt x="714579" y="2284"/>
                  </a:moveTo>
                  <a:cubicBezTo>
                    <a:pt x="726428" y="2284"/>
                    <a:pt x="736064" y="11920"/>
                    <a:pt x="736064" y="23769"/>
                  </a:cubicBezTo>
                  <a:cubicBezTo>
                    <a:pt x="736064" y="25268"/>
                    <a:pt x="735922" y="26696"/>
                    <a:pt x="735636" y="28123"/>
                  </a:cubicBezTo>
                  <a:cubicBezTo>
                    <a:pt x="733638" y="37974"/>
                    <a:pt x="724929" y="45326"/>
                    <a:pt x="714579" y="45326"/>
                  </a:cubicBezTo>
                  <a:cubicBezTo>
                    <a:pt x="704229" y="45326"/>
                    <a:pt x="695521" y="37902"/>
                    <a:pt x="693522" y="28123"/>
                  </a:cubicBezTo>
                  <a:cubicBezTo>
                    <a:pt x="693237" y="26696"/>
                    <a:pt x="693094" y="25268"/>
                    <a:pt x="693094" y="23769"/>
                  </a:cubicBezTo>
                  <a:cubicBezTo>
                    <a:pt x="693094" y="11920"/>
                    <a:pt x="702730" y="2284"/>
                    <a:pt x="714579" y="2284"/>
                  </a:cubicBezTo>
                  <a:close/>
                  <a:moveTo>
                    <a:pt x="793025" y="0"/>
                  </a:moveTo>
                  <a:cubicBezTo>
                    <a:pt x="797950" y="0"/>
                    <a:pt x="802518" y="1499"/>
                    <a:pt x="806373" y="4069"/>
                  </a:cubicBezTo>
                  <a:cubicBezTo>
                    <a:pt x="812725" y="8351"/>
                    <a:pt x="816865" y="15632"/>
                    <a:pt x="816865" y="23841"/>
                  </a:cubicBezTo>
                  <a:cubicBezTo>
                    <a:pt x="816865" y="25483"/>
                    <a:pt x="816651" y="27053"/>
                    <a:pt x="816366" y="28623"/>
                  </a:cubicBezTo>
                  <a:cubicBezTo>
                    <a:pt x="815081" y="34833"/>
                    <a:pt x="811369" y="40187"/>
                    <a:pt x="806373" y="43613"/>
                  </a:cubicBezTo>
                  <a:cubicBezTo>
                    <a:pt x="802518" y="46183"/>
                    <a:pt x="797950" y="47682"/>
                    <a:pt x="793025" y="47682"/>
                  </a:cubicBezTo>
                  <a:cubicBezTo>
                    <a:pt x="791383" y="47682"/>
                    <a:pt x="789813" y="47467"/>
                    <a:pt x="788242" y="47182"/>
                  </a:cubicBezTo>
                  <a:cubicBezTo>
                    <a:pt x="778892" y="45255"/>
                    <a:pt x="771611" y="37903"/>
                    <a:pt x="769684" y="28623"/>
                  </a:cubicBezTo>
                  <a:cubicBezTo>
                    <a:pt x="769327" y="27124"/>
                    <a:pt x="769184" y="25483"/>
                    <a:pt x="769184" y="23841"/>
                  </a:cubicBezTo>
                  <a:cubicBezTo>
                    <a:pt x="769184" y="12349"/>
                    <a:pt x="777393" y="2712"/>
                    <a:pt x="788242" y="500"/>
                  </a:cubicBezTo>
                  <a:cubicBezTo>
                    <a:pt x="789741" y="143"/>
                    <a:pt x="791383" y="0"/>
                    <a:pt x="793025" y="0"/>
                  </a:cubicBezTo>
                  <a:close/>
                </a:path>
              </a:pathLst>
            </a:custGeom>
            <a:gradFill>
              <a:gsLst>
                <a:gs pos="0">
                  <a:srgbClr val="018C42"/>
                </a:gs>
                <a:gs pos="100000">
                  <a:schemeClr val="accent6">
                    <a:lumMod val="20000"/>
                    <a:lumOff val="80000"/>
                  </a:schemeClr>
                </a:gs>
              </a:gsLst>
              <a:lin ang="10800000" scaled="0"/>
            </a:gradFill>
            <a:ln w="709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47" name="任意多边形: 形状 6"/>
            <p:cNvSpPr/>
            <p:nvPr/>
          </p:nvSpPr>
          <p:spPr>
            <a:xfrm flipH="1">
              <a:off x="4845848" y="1187193"/>
              <a:ext cx="365353" cy="166202"/>
            </a:xfrm>
            <a:custGeom>
              <a:avLst/>
              <a:gdLst>
                <a:gd name="connsiteX0" fmla="*/ 8566 w 977755"/>
                <a:gd name="connsiteY0" fmla="*/ 329059 h 361466"/>
                <a:gd name="connsiteX1" fmla="*/ 15632 w 977755"/>
                <a:gd name="connsiteY1" fmla="*/ 332842 h 361466"/>
                <a:gd name="connsiteX2" fmla="*/ 17060 w 977755"/>
                <a:gd name="connsiteY2" fmla="*/ 337625 h 361466"/>
                <a:gd name="connsiteX3" fmla="*/ 16417 w 977755"/>
                <a:gd name="connsiteY3" fmla="*/ 340979 h 361466"/>
                <a:gd name="connsiteX4" fmla="*/ 15632 w 977755"/>
                <a:gd name="connsiteY4" fmla="*/ 342407 h 361466"/>
                <a:gd name="connsiteX5" fmla="*/ 14633 w 977755"/>
                <a:gd name="connsiteY5" fmla="*/ 343620 h 361466"/>
                <a:gd name="connsiteX6" fmla="*/ 8566 w 977755"/>
                <a:gd name="connsiteY6" fmla="*/ 346119 h 361466"/>
                <a:gd name="connsiteX7" fmla="*/ 6852 w 977755"/>
                <a:gd name="connsiteY7" fmla="*/ 345976 h 361466"/>
                <a:gd name="connsiteX8" fmla="*/ 2498 w 977755"/>
                <a:gd name="connsiteY8" fmla="*/ 343620 h 361466"/>
                <a:gd name="connsiteX9" fmla="*/ 1428 w 977755"/>
                <a:gd name="connsiteY9" fmla="*/ 342336 h 361466"/>
                <a:gd name="connsiteX10" fmla="*/ 642 w 977755"/>
                <a:gd name="connsiteY10" fmla="*/ 340908 h 361466"/>
                <a:gd name="connsiteX11" fmla="*/ 143 w 977755"/>
                <a:gd name="connsiteY11" fmla="*/ 339338 h 361466"/>
                <a:gd name="connsiteX12" fmla="*/ 0 w 977755"/>
                <a:gd name="connsiteY12" fmla="*/ 337625 h 361466"/>
                <a:gd name="connsiteX13" fmla="*/ 143 w 977755"/>
                <a:gd name="connsiteY13" fmla="*/ 335911 h 361466"/>
                <a:gd name="connsiteX14" fmla="*/ 1428 w 977755"/>
                <a:gd name="connsiteY14" fmla="*/ 332842 h 361466"/>
                <a:gd name="connsiteX15" fmla="*/ 2498 w 977755"/>
                <a:gd name="connsiteY15" fmla="*/ 331557 h 361466"/>
                <a:gd name="connsiteX16" fmla="*/ 6852 w 977755"/>
                <a:gd name="connsiteY16" fmla="*/ 329202 h 361466"/>
                <a:gd name="connsiteX17" fmla="*/ 8566 w 977755"/>
                <a:gd name="connsiteY17" fmla="*/ 329059 h 361466"/>
                <a:gd name="connsiteX18" fmla="*/ 86939 w 977755"/>
                <a:gd name="connsiteY18" fmla="*/ 328060 h 361466"/>
                <a:gd name="connsiteX19" fmla="*/ 96433 w 977755"/>
                <a:gd name="connsiteY19" fmla="*/ 337554 h 361466"/>
                <a:gd name="connsiteX20" fmla="*/ 95719 w 977755"/>
                <a:gd name="connsiteY20" fmla="*/ 341265 h 361466"/>
                <a:gd name="connsiteX21" fmla="*/ 93578 w 977755"/>
                <a:gd name="connsiteY21" fmla="*/ 344263 h 361466"/>
                <a:gd name="connsiteX22" fmla="*/ 86868 w 977755"/>
                <a:gd name="connsiteY22" fmla="*/ 347047 h 361466"/>
                <a:gd name="connsiteX23" fmla="*/ 80158 w 977755"/>
                <a:gd name="connsiteY23" fmla="*/ 344263 h 361466"/>
                <a:gd name="connsiteX24" fmla="*/ 78160 w 977755"/>
                <a:gd name="connsiteY24" fmla="*/ 341265 h 361466"/>
                <a:gd name="connsiteX25" fmla="*/ 77446 w 977755"/>
                <a:gd name="connsiteY25" fmla="*/ 337554 h 361466"/>
                <a:gd name="connsiteX26" fmla="*/ 86939 w 977755"/>
                <a:gd name="connsiteY26" fmla="*/ 328060 h 361466"/>
                <a:gd name="connsiteX27" fmla="*/ 243903 w 977755"/>
                <a:gd name="connsiteY27" fmla="*/ 325990 h 361466"/>
                <a:gd name="connsiteX28" fmla="*/ 255538 w 977755"/>
                <a:gd name="connsiteY28" fmla="*/ 337625 h 361466"/>
                <a:gd name="connsiteX29" fmla="*/ 254610 w 977755"/>
                <a:gd name="connsiteY29" fmla="*/ 342122 h 361466"/>
                <a:gd name="connsiteX30" fmla="*/ 252111 w 977755"/>
                <a:gd name="connsiteY30" fmla="*/ 345834 h 361466"/>
                <a:gd name="connsiteX31" fmla="*/ 243903 w 977755"/>
                <a:gd name="connsiteY31" fmla="*/ 349260 h 361466"/>
                <a:gd name="connsiteX32" fmla="*/ 235694 w 977755"/>
                <a:gd name="connsiteY32" fmla="*/ 345834 h 361466"/>
                <a:gd name="connsiteX33" fmla="*/ 233196 w 977755"/>
                <a:gd name="connsiteY33" fmla="*/ 342122 h 361466"/>
                <a:gd name="connsiteX34" fmla="*/ 232268 w 977755"/>
                <a:gd name="connsiteY34" fmla="*/ 337625 h 361466"/>
                <a:gd name="connsiteX35" fmla="*/ 243903 w 977755"/>
                <a:gd name="connsiteY35" fmla="*/ 325990 h 361466"/>
                <a:gd name="connsiteX36" fmla="*/ 322349 w 977755"/>
                <a:gd name="connsiteY36" fmla="*/ 324705 h 361466"/>
                <a:gd name="connsiteX37" fmla="*/ 329559 w 977755"/>
                <a:gd name="connsiteY37" fmla="*/ 326918 h 361466"/>
                <a:gd name="connsiteX38" fmla="*/ 335198 w 977755"/>
                <a:gd name="connsiteY38" fmla="*/ 337625 h 361466"/>
                <a:gd name="connsiteX39" fmla="*/ 334198 w 977755"/>
                <a:gd name="connsiteY39" fmla="*/ 342621 h 361466"/>
                <a:gd name="connsiteX40" fmla="*/ 331414 w 977755"/>
                <a:gd name="connsiteY40" fmla="*/ 346690 h 361466"/>
                <a:gd name="connsiteX41" fmla="*/ 329559 w 977755"/>
                <a:gd name="connsiteY41" fmla="*/ 348260 h 361466"/>
                <a:gd name="connsiteX42" fmla="*/ 322349 w 977755"/>
                <a:gd name="connsiteY42" fmla="*/ 350473 h 361466"/>
                <a:gd name="connsiteX43" fmla="*/ 319780 w 977755"/>
                <a:gd name="connsiteY43" fmla="*/ 350188 h 361466"/>
                <a:gd name="connsiteX44" fmla="*/ 313284 w 977755"/>
                <a:gd name="connsiteY44" fmla="*/ 346690 h 361466"/>
                <a:gd name="connsiteX45" fmla="*/ 310500 w 977755"/>
                <a:gd name="connsiteY45" fmla="*/ 342621 h 361466"/>
                <a:gd name="connsiteX46" fmla="*/ 309501 w 977755"/>
                <a:gd name="connsiteY46" fmla="*/ 337625 h 361466"/>
                <a:gd name="connsiteX47" fmla="*/ 319780 w 977755"/>
                <a:gd name="connsiteY47" fmla="*/ 324990 h 361466"/>
                <a:gd name="connsiteX48" fmla="*/ 322349 w 977755"/>
                <a:gd name="connsiteY48" fmla="*/ 324705 h 361466"/>
                <a:gd name="connsiteX49" fmla="*/ 479098 w 977755"/>
                <a:gd name="connsiteY49" fmla="*/ 321707 h 361466"/>
                <a:gd name="connsiteX50" fmla="*/ 492232 w 977755"/>
                <a:gd name="connsiteY50" fmla="*/ 328702 h 361466"/>
                <a:gd name="connsiteX51" fmla="*/ 494944 w 977755"/>
                <a:gd name="connsiteY51" fmla="*/ 337553 h 361466"/>
                <a:gd name="connsiteX52" fmla="*/ 493731 w 977755"/>
                <a:gd name="connsiteY52" fmla="*/ 343692 h 361466"/>
                <a:gd name="connsiteX53" fmla="*/ 492303 w 977755"/>
                <a:gd name="connsiteY53" fmla="*/ 346404 h 361466"/>
                <a:gd name="connsiteX54" fmla="*/ 490304 w 977755"/>
                <a:gd name="connsiteY54" fmla="*/ 348760 h 361466"/>
                <a:gd name="connsiteX55" fmla="*/ 479098 w 977755"/>
                <a:gd name="connsiteY55" fmla="*/ 353400 h 361466"/>
                <a:gd name="connsiteX56" fmla="*/ 475886 w 977755"/>
                <a:gd name="connsiteY56" fmla="*/ 353043 h 361466"/>
                <a:gd name="connsiteX57" fmla="*/ 467891 w 977755"/>
                <a:gd name="connsiteY57" fmla="*/ 348760 h 361466"/>
                <a:gd name="connsiteX58" fmla="*/ 465964 w 977755"/>
                <a:gd name="connsiteY58" fmla="*/ 346404 h 361466"/>
                <a:gd name="connsiteX59" fmla="*/ 464536 w 977755"/>
                <a:gd name="connsiteY59" fmla="*/ 343692 h 361466"/>
                <a:gd name="connsiteX60" fmla="*/ 463608 w 977755"/>
                <a:gd name="connsiteY60" fmla="*/ 340694 h 361466"/>
                <a:gd name="connsiteX61" fmla="*/ 463323 w 977755"/>
                <a:gd name="connsiteY61" fmla="*/ 337482 h 361466"/>
                <a:gd name="connsiteX62" fmla="*/ 463608 w 977755"/>
                <a:gd name="connsiteY62" fmla="*/ 334270 h 361466"/>
                <a:gd name="connsiteX63" fmla="*/ 465964 w 977755"/>
                <a:gd name="connsiteY63" fmla="*/ 328631 h 361466"/>
                <a:gd name="connsiteX64" fmla="*/ 467891 w 977755"/>
                <a:gd name="connsiteY64" fmla="*/ 326275 h 361466"/>
                <a:gd name="connsiteX65" fmla="*/ 475886 w 977755"/>
                <a:gd name="connsiteY65" fmla="*/ 321993 h 361466"/>
                <a:gd name="connsiteX66" fmla="*/ 479098 w 977755"/>
                <a:gd name="connsiteY66" fmla="*/ 321707 h 361466"/>
                <a:gd name="connsiteX67" fmla="*/ 557687 w 977755"/>
                <a:gd name="connsiteY67" fmla="*/ 320066 h 361466"/>
                <a:gd name="connsiteX68" fmla="*/ 575175 w 977755"/>
                <a:gd name="connsiteY68" fmla="*/ 337554 h 361466"/>
                <a:gd name="connsiteX69" fmla="*/ 573819 w 977755"/>
                <a:gd name="connsiteY69" fmla="*/ 344406 h 361466"/>
                <a:gd name="connsiteX70" fmla="*/ 570178 w 977755"/>
                <a:gd name="connsiteY70" fmla="*/ 349974 h 361466"/>
                <a:gd name="connsiteX71" fmla="*/ 557758 w 977755"/>
                <a:gd name="connsiteY71" fmla="*/ 355113 h 361466"/>
                <a:gd name="connsiteX72" fmla="*/ 545338 w 977755"/>
                <a:gd name="connsiteY72" fmla="*/ 349974 h 361466"/>
                <a:gd name="connsiteX73" fmla="*/ 541555 w 977755"/>
                <a:gd name="connsiteY73" fmla="*/ 344406 h 361466"/>
                <a:gd name="connsiteX74" fmla="*/ 540199 w 977755"/>
                <a:gd name="connsiteY74" fmla="*/ 337554 h 361466"/>
                <a:gd name="connsiteX75" fmla="*/ 557687 w 977755"/>
                <a:gd name="connsiteY75" fmla="*/ 320066 h 361466"/>
                <a:gd name="connsiteX76" fmla="*/ 714579 w 977755"/>
                <a:gd name="connsiteY76" fmla="*/ 316140 h 361466"/>
                <a:gd name="connsiteX77" fmla="*/ 736064 w 977755"/>
                <a:gd name="connsiteY77" fmla="*/ 337625 h 361466"/>
                <a:gd name="connsiteX78" fmla="*/ 734351 w 977755"/>
                <a:gd name="connsiteY78" fmla="*/ 345977 h 361466"/>
                <a:gd name="connsiteX79" fmla="*/ 729854 w 977755"/>
                <a:gd name="connsiteY79" fmla="*/ 352829 h 361466"/>
                <a:gd name="connsiteX80" fmla="*/ 714651 w 977755"/>
                <a:gd name="connsiteY80" fmla="*/ 359111 h 361466"/>
                <a:gd name="connsiteX81" fmla="*/ 699447 w 977755"/>
                <a:gd name="connsiteY81" fmla="*/ 352829 h 361466"/>
                <a:gd name="connsiteX82" fmla="*/ 694807 w 977755"/>
                <a:gd name="connsiteY82" fmla="*/ 345977 h 361466"/>
                <a:gd name="connsiteX83" fmla="*/ 693094 w 977755"/>
                <a:gd name="connsiteY83" fmla="*/ 337625 h 361466"/>
                <a:gd name="connsiteX84" fmla="*/ 714579 w 977755"/>
                <a:gd name="connsiteY84" fmla="*/ 316140 h 361466"/>
                <a:gd name="connsiteX85" fmla="*/ 793025 w 977755"/>
                <a:gd name="connsiteY85" fmla="*/ 313784 h 361466"/>
                <a:gd name="connsiteX86" fmla="*/ 806373 w 977755"/>
                <a:gd name="connsiteY86" fmla="*/ 317853 h 361466"/>
                <a:gd name="connsiteX87" fmla="*/ 816865 w 977755"/>
                <a:gd name="connsiteY87" fmla="*/ 337625 h 361466"/>
                <a:gd name="connsiteX88" fmla="*/ 815010 w 977755"/>
                <a:gd name="connsiteY88" fmla="*/ 346904 h 361466"/>
                <a:gd name="connsiteX89" fmla="*/ 809870 w 977755"/>
                <a:gd name="connsiteY89" fmla="*/ 354470 h 361466"/>
                <a:gd name="connsiteX90" fmla="*/ 806373 w 977755"/>
                <a:gd name="connsiteY90" fmla="*/ 357397 h 361466"/>
                <a:gd name="connsiteX91" fmla="*/ 793025 w 977755"/>
                <a:gd name="connsiteY91" fmla="*/ 361466 h 361466"/>
                <a:gd name="connsiteX92" fmla="*/ 788242 w 977755"/>
                <a:gd name="connsiteY92" fmla="*/ 360966 h 361466"/>
                <a:gd name="connsiteX93" fmla="*/ 776179 w 977755"/>
                <a:gd name="connsiteY93" fmla="*/ 354470 h 361466"/>
                <a:gd name="connsiteX94" fmla="*/ 771040 w 977755"/>
                <a:gd name="connsiteY94" fmla="*/ 346904 h 361466"/>
                <a:gd name="connsiteX95" fmla="*/ 769184 w 977755"/>
                <a:gd name="connsiteY95" fmla="*/ 337625 h 361466"/>
                <a:gd name="connsiteX96" fmla="*/ 788242 w 977755"/>
                <a:gd name="connsiteY96" fmla="*/ 314284 h 361466"/>
                <a:gd name="connsiteX97" fmla="*/ 793025 w 977755"/>
                <a:gd name="connsiteY97" fmla="*/ 313784 h 361466"/>
                <a:gd name="connsiteX98" fmla="*/ 47753 w 977755"/>
                <a:gd name="connsiteY98" fmla="*/ 289372 h 361466"/>
                <a:gd name="connsiteX99" fmla="*/ 56747 w 977755"/>
                <a:gd name="connsiteY99" fmla="*/ 298366 h 361466"/>
                <a:gd name="connsiteX100" fmla="*/ 47753 w 977755"/>
                <a:gd name="connsiteY100" fmla="*/ 307360 h 361466"/>
                <a:gd name="connsiteX101" fmla="*/ 38759 w 977755"/>
                <a:gd name="connsiteY101" fmla="*/ 298366 h 361466"/>
                <a:gd name="connsiteX102" fmla="*/ 47753 w 977755"/>
                <a:gd name="connsiteY102" fmla="*/ 289372 h 361466"/>
                <a:gd name="connsiteX103" fmla="*/ 126198 w 977755"/>
                <a:gd name="connsiteY103" fmla="*/ 288373 h 361466"/>
                <a:gd name="connsiteX104" fmla="*/ 136191 w 977755"/>
                <a:gd name="connsiteY104" fmla="*/ 298366 h 361466"/>
                <a:gd name="connsiteX105" fmla="*/ 126198 w 977755"/>
                <a:gd name="connsiteY105" fmla="*/ 308359 h 361466"/>
                <a:gd name="connsiteX106" fmla="*/ 116205 w 977755"/>
                <a:gd name="connsiteY106" fmla="*/ 298366 h 361466"/>
                <a:gd name="connsiteX107" fmla="*/ 126198 w 977755"/>
                <a:gd name="connsiteY107" fmla="*/ 288373 h 361466"/>
                <a:gd name="connsiteX108" fmla="*/ 283162 w 977755"/>
                <a:gd name="connsiteY108" fmla="*/ 286160 h 361466"/>
                <a:gd name="connsiteX109" fmla="*/ 295368 w 977755"/>
                <a:gd name="connsiteY109" fmla="*/ 298366 h 361466"/>
                <a:gd name="connsiteX110" fmla="*/ 283162 w 977755"/>
                <a:gd name="connsiteY110" fmla="*/ 310572 h 361466"/>
                <a:gd name="connsiteX111" fmla="*/ 270956 w 977755"/>
                <a:gd name="connsiteY111" fmla="*/ 298366 h 361466"/>
                <a:gd name="connsiteX112" fmla="*/ 283162 w 977755"/>
                <a:gd name="connsiteY112" fmla="*/ 286160 h 361466"/>
                <a:gd name="connsiteX113" fmla="*/ 361536 w 977755"/>
                <a:gd name="connsiteY113" fmla="*/ 284804 h 361466"/>
                <a:gd name="connsiteX114" fmla="*/ 375098 w 977755"/>
                <a:gd name="connsiteY114" fmla="*/ 298366 h 361466"/>
                <a:gd name="connsiteX115" fmla="*/ 361536 w 977755"/>
                <a:gd name="connsiteY115" fmla="*/ 311928 h 361466"/>
                <a:gd name="connsiteX116" fmla="*/ 347974 w 977755"/>
                <a:gd name="connsiteY116" fmla="*/ 298366 h 361466"/>
                <a:gd name="connsiteX117" fmla="*/ 361536 w 977755"/>
                <a:gd name="connsiteY117" fmla="*/ 284804 h 361466"/>
                <a:gd name="connsiteX118" fmla="*/ 518428 w 977755"/>
                <a:gd name="connsiteY118" fmla="*/ 281735 h 361466"/>
                <a:gd name="connsiteX119" fmla="*/ 535060 w 977755"/>
                <a:gd name="connsiteY119" fmla="*/ 298366 h 361466"/>
                <a:gd name="connsiteX120" fmla="*/ 518428 w 977755"/>
                <a:gd name="connsiteY120" fmla="*/ 314998 h 361466"/>
                <a:gd name="connsiteX121" fmla="*/ 501797 w 977755"/>
                <a:gd name="connsiteY121" fmla="*/ 298366 h 361466"/>
                <a:gd name="connsiteX122" fmla="*/ 518428 w 977755"/>
                <a:gd name="connsiteY122" fmla="*/ 281735 h 361466"/>
                <a:gd name="connsiteX123" fmla="*/ 596946 w 977755"/>
                <a:gd name="connsiteY123" fmla="*/ 279950 h 361466"/>
                <a:gd name="connsiteX124" fmla="*/ 615362 w 977755"/>
                <a:gd name="connsiteY124" fmla="*/ 298366 h 361466"/>
                <a:gd name="connsiteX125" fmla="*/ 596946 w 977755"/>
                <a:gd name="connsiteY125" fmla="*/ 316782 h 361466"/>
                <a:gd name="connsiteX126" fmla="*/ 578530 w 977755"/>
                <a:gd name="connsiteY126" fmla="*/ 298366 h 361466"/>
                <a:gd name="connsiteX127" fmla="*/ 596946 w 977755"/>
                <a:gd name="connsiteY127" fmla="*/ 279950 h 361466"/>
                <a:gd name="connsiteX128" fmla="*/ 753766 w 977755"/>
                <a:gd name="connsiteY128" fmla="*/ 275739 h 361466"/>
                <a:gd name="connsiteX129" fmla="*/ 776394 w 977755"/>
                <a:gd name="connsiteY129" fmla="*/ 298366 h 361466"/>
                <a:gd name="connsiteX130" fmla="*/ 753766 w 977755"/>
                <a:gd name="connsiteY130" fmla="*/ 320994 h 361466"/>
                <a:gd name="connsiteX131" fmla="*/ 731139 w 977755"/>
                <a:gd name="connsiteY131" fmla="*/ 298366 h 361466"/>
                <a:gd name="connsiteX132" fmla="*/ 753766 w 977755"/>
                <a:gd name="connsiteY132" fmla="*/ 275739 h 361466"/>
                <a:gd name="connsiteX133" fmla="*/ 832283 w 977755"/>
                <a:gd name="connsiteY133" fmla="*/ 273241 h 361466"/>
                <a:gd name="connsiteX134" fmla="*/ 857337 w 977755"/>
                <a:gd name="connsiteY134" fmla="*/ 298367 h 361466"/>
                <a:gd name="connsiteX135" fmla="*/ 832283 w 977755"/>
                <a:gd name="connsiteY135" fmla="*/ 323421 h 361466"/>
                <a:gd name="connsiteX136" fmla="*/ 807229 w 977755"/>
                <a:gd name="connsiteY136" fmla="*/ 298367 h 361466"/>
                <a:gd name="connsiteX137" fmla="*/ 832283 w 977755"/>
                <a:gd name="connsiteY137" fmla="*/ 273241 h 361466"/>
                <a:gd name="connsiteX138" fmla="*/ 86939 w 977755"/>
                <a:gd name="connsiteY138" fmla="*/ 249685 h 361466"/>
                <a:gd name="connsiteX139" fmla="*/ 96433 w 977755"/>
                <a:gd name="connsiteY139" fmla="*/ 259179 h 361466"/>
                <a:gd name="connsiteX140" fmla="*/ 86939 w 977755"/>
                <a:gd name="connsiteY140" fmla="*/ 268672 h 361466"/>
                <a:gd name="connsiteX141" fmla="*/ 77446 w 977755"/>
                <a:gd name="connsiteY141" fmla="*/ 259179 h 361466"/>
                <a:gd name="connsiteX142" fmla="*/ 86939 w 977755"/>
                <a:gd name="connsiteY142" fmla="*/ 249685 h 361466"/>
                <a:gd name="connsiteX143" fmla="*/ 165457 w 977755"/>
                <a:gd name="connsiteY143" fmla="*/ 248686 h 361466"/>
                <a:gd name="connsiteX144" fmla="*/ 174165 w 977755"/>
                <a:gd name="connsiteY144" fmla="*/ 253326 h 361466"/>
                <a:gd name="connsiteX145" fmla="*/ 175950 w 977755"/>
                <a:gd name="connsiteY145" fmla="*/ 259179 h 361466"/>
                <a:gd name="connsiteX146" fmla="*/ 174165 w 977755"/>
                <a:gd name="connsiteY146" fmla="*/ 265032 h 361466"/>
                <a:gd name="connsiteX147" fmla="*/ 165457 w 977755"/>
                <a:gd name="connsiteY147" fmla="*/ 269814 h 361466"/>
                <a:gd name="connsiteX148" fmla="*/ 163315 w 977755"/>
                <a:gd name="connsiteY148" fmla="*/ 269600 h 361466"/>
                <a:gd name="connsiteX149" fmla="*/ 158033 w 977755"/>
                <a:gd name="connsiteY149" fmla="*/ 266745 h 361466"/>
                <a:gd name="connsiteX150" fmla="*/ 156748 w 977755"/>
                <a:gd name="connsiteY150" fmla="*/ 265175 h 361466"/>
                <a:gd name="connsiteX151" fmla="*/ 155178 w 977755"/>
                <a:gd name="connsiteY151" fmla="*/ 261392 h 361466"/>
                <a:gd name="connsiteX152" fmla="*/ 154964 w 977755"/>
                <a:gd name="connsiteY152" fmla="*/ 259250 h 361466"/>
                <a:gd name="connsiteX153" fmla="*/ 155178 w 977755"/>
                <a:gd name="connsiteY153" fmla="*/ 257109 h 361466"/>
                <a:gd name="connsiteX154" fmla="*/ 156748 w 977755"/>
                <a:gd name="connsiteY154" fmla="*/ 253326 h 361466"/>
                <a:gd name="connsiteX155" fmla="*/ 158033 w 977755"/>
                <a:gd name="connsiteY155" fmla="*/ 251755 h 361466"/>
                <a:gd name="connsiteX156" fmla="*/ 163315 w 977755"/>
                <a:gd name="connsiteY156" fmla="*/ 248900 h 361466"/>
                <a:gd name="connsiteX157" fmla="*/ 165457 w 977755"/>
                <a:gd name="connsiteY157" fmla="*/ 248686 h 361466"/>
                <a:gd name="connsiteX158" fmla="*/ 322349 w 977755"/>
                <a:gd name="connsiteY158" fmla="*/ 246259 h 361466"/>
                <a:gd name="connsiteX159" fmla="*/ 329559 w 977755"/>
                <a:gd name="connsiteY159" fmla="*/ 248472 h 361466"/>
                <a:gd name="connsiteX160" fmla="*/ 335198 w 977755"/>
                <a:gd name="connsiteY160" fmla="*/ 259179 h 361466"/>
                <a:gd name="connsiteX161" fmla="*/ 329559 w 977755"/>
                <a:gd name="connsiteY161" fmla="*/ 269886 h 361466"/>
                <a:gd name="connsiteX162" fmla="*/ 322349 w 977755"/>
                <a:gd name="connsiteY162" fmla="*/ 272098 h 361466"/>
                <a:gd name="connsiteX163" fmla="*/ 319780 w 977755"/>
                <a:gd name="connsiteY163" fmla="*/ 271813 h 361466"/>
                <a:gd name="connsiteX164" fmla="*/ 309501 w 977755"/>
                <a:gd name="connsiteY164" fmla="*/ 259179 h 361466"/>
                <a:gd name="connsiteX165" fmla="*/ 319780 w 977755"/>
                <a:gd name="connsiteY165" fmla="*/ 246545 h 361466"/>
                <a:gd name="connsiteX166" fmla="*/ 322349 w 977755"/>
                <a:gd name="connsiteY166" fmla="*/ 246259 h 361466"/>
                <a:gd name="connsiteX167" fmla="*/ 400795 w 977755"/>
                <a:gd name="connsiteY167" fmla="*/ 244903 h 361466"/>
                <a:gd name="connsiteX168" fmla="*/ 415071 w 977755"/>
                <a:gd name="connsiteY168" fmla="*/ 259179 h 361466"/>
                <a:gd name="connsiteX169" fmla="*/ 400795 w 977755"/>
                <a:gd name="connsiteY169" fmla="*/ 273455 h 361466"/>
                <a:gd name="connsiteX170" fmla="*/ 386519 w 977755"/>
                <a:gd name="connsiteY170" fmla="*/ 259179 h 361466"/>
                <a:gd name="connsiteX171" fmla="*/ 400795 w 977755"/>
                <a:gd name="connsiteY171" fmla="*/ 244903 h 361466"/>
                <a:gd name="connsiteX172" fmla="*/ 557687 w 977755"/>
                <a:gd name="connsiteY172" fmla="*/ 241691 h 361466"/>
                <a:gd name="connsiteX173" fmla="*/ 575175 w 977755"/>
                <a:gd name="connsiteY173" fmla="*/ 259179 h 361466"/>
                <a:gd name="connsiteX174" fmla="*/ 557687 w 977755"/>
                <a:gd name="connsiteY174" fmla="*/ 276667 h 361466"/>
                <a:gd name="connsiteX175" fmla="*/ 540199 w 977755"/>
                <a:gd name="connsiteY175" fmla="*/ 259179 h 361466"/>
                <a:gd name="connsiteX176" fmla="*/ 557687 w 977755"/>
                <a:gd name="connsiteY176" fmla="*/ 241691 h 361466"/>
                <a:gd name="connsiteX177" fmla="*/ 636061 w 977755"/>
                <a:gd name="connsiteY177" fmla="*/ 239764 h 361466"/>
                <a:gd name="connsiteX178" fmla="*/ 652193 w 977755"/>
                <a:gd name="connsiteY178" fmla="*/ 248330 h 361466"/>
                <a:gd name="connsiteX179" fmla="*/ 655476 w 977755"/>
                <a:gd name="connsiteY179" fmla="*/ 259179 h 361466"/>
                <a:gd name="connsiteX180" fmla="*/ 652193 w 977755"/>
                <a:gd name="connsiteY180" fmla="*/ 270029 h 361466"/>
                <a:gd name="connsiteX181" fmla="*/ 636061 w 977755"/>
                <a:gd name="connsiteY181" fmla="*/ 278594 h 361466"/>
                <a:gd name="connsiteX182" fmla="*/ 632135 w 977755"/>
                <a:gd name="connsiteY182" fmla="*/ 278166 h 361466"/>
                <a:gd name="connsiteX183" fmla="*/ 622356 w 977755"/>
                <a:gd name="connsiteY183" fmla="*/ 272884 h 361466"/>
                <a:gd name="connsiteX184" fmla="*/ 620001 w 977755"/>
                <a:gd name="connsiteY184" fmla="*/ 270029 h 361466"/>
                <a:gd name="connsiteX185" fmla="*/ 617074 w 977755"/>
                <a:gd name="connsiteY185" fmla="*/ 263105 h 361466"/>
                <a:gd name="connsiteX186" fmla="*/ 616646 w 977755"/>
                <a:gd name="connsiteY186" fmla="*/ 259179 h 361466"/>
                <a:gd name="connsiteX187" fmla="*/ 617074 w 977755"/>
                <a:gd name="connsiteY187" fmla="*/ 255253 h 361466"/>
                <a:gd name="connsiteX188" fmla="*/ 620001 w 977755"/>
                <a:gd name="connsiteY188" fmla="*/ 248330 h 361466"/>
                <a:gd name="connsiteX189" fmla="*/ 622356 w 977755"/>
                <a:gd name="connsiteY189" fmla="*/ 245474 h 361466"/>
                <a:gd name="connsiteX190" fmla="*/ 632135 w 977755"/>
                <a:gd name="connsiteY190" fmla="*/ 240192 h 361466"/>
                <a:gd name="connsiteX191" fmla="*/ 636061 w 977755"/>
                <a:gd name="connsiteY191" fmla="*/ 239764 h 361466"/>
                <a:gd name="connsiteX192" fmla="*/ 793025 w 977755"/>
                <a:gd name="connsiteY192" fmla="*/ 235338 h 361466"/>
                <a:gd name="connsiteX193" fmla="*/ 806373 w 977755"/>
                <a:gd name="connsiteY193" fmla="*/ 239407 h 361466"/>
                <a:gd name="connsiteX194" fmla="*/ 816865 w 977755"/>
                <a:gd name="connsiteY194" fmla="*/ 259179 h 361466"/>
                <a:gd name="connsiteX195" fmla="*/ 806373 w 977755"/>
                <a:gd name="connsiteY195" fmla="*/ 278951 h 361466"/>
                <a:gd name="connsiteX196" fmla="*/ 793025 w 977755"/>
                <a:gd name="connsiteY196" fmla="*/ 283020 h 361466"/>
                <a:gd name="connsiteX197" fmla="*/ 788242 w 977755"/>
                <a:gd name="connsiteY197" fmla="*/ 282520 h 361466"/>
                <a:gd name="connsiteX198" fmla="*/ 769184 w 977755"/>
                <a:gd name="connsiteY198" fmla="*/ 259179 h 361466"/>
                <a:gd name="connsiteX199" fmla="*/ 788242 w 977755"/>
                <a:gd name="connsiteY199" fmla="*/ 235838 h 361466"/>
                <a:gd name="connsiteX200" fmla="*/ 793025 w 977755"/>
                <a:gd name="connsiteY200" fmla="*/ 235338 h 361466"/>
                <a:gd name="connsiteX201" fmla="*/ 871470 w 977755"/>
                <a:gd name="connsiteY201" fmla="*/ 232768 h 361466"/>
                <a:gd name="connsiteX202" fmla="*/ 897881 w 977755"/>
                <a:gd name="connsiteY202" fmla="*/ 259178 h 361466"/>
                <a:gd name="connsiteX203" fmla="*/ 871470 w 977755"/>
                <a:gd name="connsiteY203" fmla="*/ 285589 h 361466"/>
                <a:gd name="connsiteX204" fmla="*/ 845060 w 977755"/>
                <a:gd name="connsiteY204" fmla="*/ 259178 h 361466"/>
                <a:gd name="connsiteX205" fmla="*/ 871470 w 977755"/>
                <a:gd name="connsiteY205" fmla="*/ 232768 h 361466"/>
                <a:gd name="connsiteX206" fmla="*/ 126198 w 977755"/>
                <a:gd name="connsiteY206" fmla="*/ 209927 h 361466"/>
                <a:gd name="connsiteX207" fmla="*/ 136191 w 977755"/>
                <a:gd name="connsiteY207" fmla="*/ 219920 h 361466"/>
                <a:gd name="connsiteX208" fmla="*/ 126198 w 977755"/>
                <a:gd name="connsiteY208" fmla="*/ 229913 h 361466"/>
                <a:gd name="connsiteX209" fmla="*/ 116205 w 977755"/>
                <a:gd name="connsiteY209" fmla="*/ 219920 h 361466"/>
                <a:gd name="connsiteX210" fmla="*/ 126198 w 977755"/>
                <a:gd name="connsiteY210" fmla="*/ 209927 h 361466"/>
                <a:gd name="connsiteX211" fmla="*/ 204644 w 977755"/>
                <a:gd name="connsiteY211" fmla="*/ 208856 h 361466"/>
                <a:gd name="connsiteX212" fmla="*/ 215708 w 977755"/>
                <a:gd name="connsiteY212" fmla="*/ 219920 h 361466"/>
                <a:gd name="connsiteX213" fmla="*/ 204644 w 977755"/>
                <a:gd name="connsiteY213" fmla="*/ 230984 h 361466"/>
                <a:gd name="connsiteX214" fmla="*/ 193580 w 977755"/>
                <a:gd name="connsiteY214" fmla="*/ 219920 h 361466"/>
                <a:gd name="connsiteX215" fmla="*/ 204644 w 977755"/>
                <a:gd name="connsiteY215" fmla="*/ 208856 h 361466"/>
                <a:gd name="connsiteX216" fmla="*/ 361536 w 977755"/>
                <a:gd name="connsiteY216" fmla="*/ 206358 h 361466"/>
                <a:gd name="connsiteX217" fmla="*/ 375098 w 977755"/>
                <a:gd name="connsiteY217" fmla="*/ 219920 h 361466"/>
                <a:gd name="connsiteX218" fmla="*/ 361536 w 977755"/>
                <a:gd name="connsiteY218" fmla="*/ 233482 h 361466"/>
                <a:gd name="connsiteX219" fmla="*/ 347974 w 977755"/>
                <a:gd name="connsiteY219" fmla="*/ 219920 h 361466"/>
                <a:gd name="connsiteX220" fmla="*/ 361536 w 977755"/>
                <a:gd name="connsiteY220" fmla="*/ 206358 h 361466"/>
                <a:gd name="connsiteX221" fmla="*/ 440054 w 977755"/>
                <a:gd name="connsiteY221" fmla="*/ 204930 h 361466"/>
                <a:gd name="connsiteX222" fmla="*/ 455043 w 977755"/>
                <a:gd name="connsiteY222" fmla="*/ 219920 h 361466"/>
                <a:gd name="connsiteX223" fmla="*/ 440054 w 977755"/>
                <a:gd name="connsiteY223" fmla="*/ 234909 h 361466"/>
                <a:gd name="connsiteX224" fmla="*/ 425064 w 977755"/>
                <a:gd name="connsiteY224" fmla="*/ 219920 h 361466"/>
                <a:gd name="connsiteX225" fmla="*/ 440054 w 977755"/>
                <a:gd name="connsiteY225" fmla="*/ 204930 h 361466"/>
                <a:gd name="connsiteX226" fmla="*/ 596946 w 977755"/>
                <a:gd name="connsiteY226" fmla="*/ 201504 h 361466"/>
                <a:gd name="connsiteX227" fmla="*/ 615362 w 977755"/>
                <a:gd name="connsiteY227" fmla="*/ 219920 h 361466"/>
                <a:gd name="connsiteX228" fmla="*/ 596946 w 977755"/>
                <a:gd name="connsiteY228" fmla="*/ 238336 h 361466"/>
                <a:gd name="connsiteX229" fmla="*/ 578530 w 977755"/>
                <a:gd name="connsiteY229" fmla="*/ 219920 h 361466"/>
                <a:gd name="connsiteX230" fmla="*/ 596946 w 977755"/>
                <a:gd name="connsiteY230" fmla="*/ 201504 h 361466"/>
                <a:gd name="connsiteX231" fmla="*/ 675321 w 977755"/>
                <a:gd name="connsiteY231" fmla="*/ 199506 h 361466"/>
                <a:gd name="connsiteX232" fmla="*/ 695735 w 977755"/>
                <a:gd name="connsiteY232" fmla="*/ 219921 h 361466"/>
                <a:gd name="connsiteX233" fmla="*/ 675321 w 977755"/>
                <a:gd name="connsiteY233" fmla="*/ 240335 h 361466"/>
                <a:gd name="connsiteX234" fmla="*/ 654906 w 977755"/>
                <a:gd name="connsiteY234" fmla="*/ 219921 h 361466"/>
                <a:gd name="connsiteX235" fmla="*/ 675321 w 977755"/>
                <a:gd name="connsiteY235" fmla="*/ 199506 h 361466"/>
                <a:gd name="connsiteX236" fmla="*/ 832283 w 977755"/>
                <a:gd name="connsiteY236" fmla="*/ 194866 h 361466"/>
                <a:gd name="connsiteX237" fmla="*/ 857337 w 977755"/>
                <a:gd name="connsiteY237" fmla="*/ 219920 h 361466"/>
                <a:gd name="connsiteX238" fmla="*/ 832283 w 977755"/>
                <a:gd name="connsiteY238" fmla="*/ 245046 h 361466"/>
                <a:gd name="connsiteX239" fmla="*/ 807229 w 977755"/>
                <a:gd name="connsiteY239" fmla="*/ 219920 h 361466"/>
                <a:gd name="connsiteX240" fmla="*/ 832283 w 977755"/>
                <a:gd name="connsiteY240" fmla="*/ 194866 h 361466"/>
                <a:gd name="connsiteX241" fmla="*/ 165529 w 977755"/>
                <a:gd name="connsiteY241" fmla="*/ 170240 h 361466"/>
                <a:gd name="connsiteX242" fmla="*/ 174237 w 977755"/>
                <a:gd name="connsiteY242" fmla="*/ 174880 h 361466"/>
                <a:gd name="connsiteX243" fmla="*/ 176022 w 977755"/>
                <a:gd name="connsiteY243" fmla="*/ 180733 h 361466"/>
                <a:gd name="connsiteX244" fmla="*/ 175165 w 977755"/>
                <a:gd name="connsiteY244" fmla="*/ 184801 h 361466"/>
                <a:gd name="connsiteX245" fmla="*/ 174166 w 977755"/>
                <a:gd name="connsiteY245" fmla="*/ 186586 h 361466"/>
                <a:gd name="connsiteX246" fmla="*/ 173024 w 977755"/>
                <a:gd name="connsiteY246" fmla="*/ 188299 h 361466"/>
                <a:gd name="connsiteX247" fmla="*/ 165600 w 977755"/>
                <a:gd name="connsiteY247" fmla="*/ 191368 h 361466"/>
                <a:gd name="connsiteX248" fmla="*/ 163459 w 977755"/>
                <a:gd name="connsiteY248" fmla="*/ 191154 h 361466"/>
                <a:gd name="connsiteX249" fmla="*/ 158177 w 977755"/>
                <a:gd name="connsiteY249" fmla="*/ 188299 h 361466"/>
                <a:gd name="connsiteX250" fmla="*/ 156892 w 977755"/>
                <a:gd name="connsiteY250" fmla="*/ 186729 h 361466"/>
                <a:gd name="connsiteX251" fmla="*/ 155893 w 977755"/>
                <a:gd name="connsiteY251" fmla="*/ 184944 h 361466"/>
                <a:gd name="connsiteX252" fmla="*/ 155250 w 977755"/>
                <a:gd name="connsiteY252" fmla="*/ 182946 h 361466"/>
                <a:gd name="connsiteX253" fmla="*/ 155036 w 977755"/>
                <a:gd name="connsiteY253" fmla="*/ 180804 h 361466"/>
                <a:gd name="connsiteX254" fmla="*/ 155250 w 977755"/>
                <a:gd name="connsiteY254" fmla="*/ 178663 h 361466"/>
                <a:gd name="connsiteX255" fmla="*/ 156820 w 977755"/>
                <a:gd name="connsiteY255" fmla="*/ 174880 h 361466"/>
                <a:gd name="connsiteX256" fmla="*/ 158105 w 977755"/>
                <a:gd name="connsiteY256" fmla="*/ 173309 h 361466"/>
                <a:gd name="connsiteX257" fmla="*/ 163387 w 977755"/>
                <a:gd name="connsiteY257" fmla="*/ 170454 h 361466"/>
                <a:gd name="connsiteX258" fmla="*/ 165529 w 977755"/>
                <a:gd name="connsiteY258" fmla="*/ 170240 h 361466"/>
                <a:gd name="connsiteX259" fmla="*/ 243903 w 977755"/>
                <a:gd name="connsiteY259" fmla="*/ 169098 h 361466"/>
                <a:gd name="connsiteX260" fmla="*/ 255538 w 977755"/>
                <a:gd name="connsiteY260" fmla="*/ 180733 h 361466"/>
                <a:gd name="connsiteX261" fmla="*/ 254610 w 977755"/>
                <a:gd name="connsiteY261" fmla="*/ 185230 h 361466"/>
                <a:gd name="connsiteX262" fmla="*/ 252111 w 977755"/>
                <a:gd name="connsiteY262" fmla="*/ 188942 h 361466"/>
                <a:gd name="connsiteX263" fmla="*/ 243903 w 977755"/>
                <a:gd name="connsiteY263" fmla="*/ 192368 h 361466"/>
                <a:gd name="connsiteX264" fmla="*/ 235694 w 977755"/>
                <a:gd name="connsiteY264" fmla="*/ 188942 h 361466"/>
                <a:gd name="connsiteX265" fmla="*/ 233196 w 977755"/>
                <a:gd name="connsiteY265" fmla="*/ 185230 h 361466"/>
                <a:gd name="connsiteX266" fmla="*/ 232268 w 977755"/>
                <a:gd name="connsiteY266" fmla="*/ 180733 h 361466"/>
                <a:gd name="connsiteX267" fmla="*/ 243903 w 977755"/>
                <a:gd name="connsiteY267" fmla="*/ 169098 h 361466"/>
                <a:gd name="connsiteX268" fmla="*/ 400795 w 977755"/>
                <a:gd name="connsiteY268" fmla="*/ 166385 h 361466"/>
                <a:gd name="connsiteX269" fmla="*/ 415071 w 977755"/>
                <a:gd name="connsiteY269" fmla="*/ 180661 h 361466"/>
                <a:gd name="connsiteX270" fmla="*/ 413929 w 977755"/>
                <a:gd name="connsiteY270" fmla="*/ 186229 h 361466"/>
                <a:gd name="connsiteX271" fmla="*/ 410859 w 977755"/>
                <a:gd name="connsiteY271" fmla="*/ 190797 h 361466"/>
                <a:gd name="connsiteX272" fmla="*/ 400795 w 977755"/>
                <a:gd name="connsiteY272" fmla="*/ 195008 h 361466"/>
                <a:gd name="connsiteX273" fmla="*/ 390730 w 977755"/>
                <a:gd name="connsiteY273" fmla="*/ 190797 h 361466"/>
                <a:gd name="connsiteX274" fmla="*/ 387661 w 977755"/>
                <a:gd name="connsiteY274" fmla="*/ 186229 h 361466"/>
                <a:gd name="connsiteX275" fmla="*/ 386519 w 977755"/>
                <a:gd name="connsiteY275" fmla="*/ 180661 h 361466"/>
                <a:gd name="connsiteX276" fmla="*/ 400795 w 977755"/>
                <a:gd name="connsiteY276" fmla="*/ 166385 h 361466"/>
                <a:gd name="connsiteX277" fmla="*/ 479098 w 977755"/>
                <a:gd name="connsiteY277" fmla="*/ 164815 h 361466"/>
                <a:gd name="connsiteX278" fmla="*/ 492232 w 977755"/>
                <a:gd name="connsiteY278" fmla="*/ 171810 h 361466"/>
                <a:gd name="connsiteX279" fmla="*/ 494944 w 977755"/>
                <a:gd name="connsiteY279" fmla="*/ 180661 h 361466"/>
                <a:gd name="connsiteX280" fmla="*/ 493731 w 977755"/>
                <a:gd name="connsiteY280" fmla="*/ 186800 h 361466"/>
                <a:gd name="connsiteX281" fmla="*/ 492303 w 977755"/>
                <a:gd name="connsiteY281" fmla="*/ 189512 h 361466"/>
                <a:gd name="connsiteX282" fmla="*/ 490304 w 977755"/>
                <a:gd name="connsiteY282" fmla="*/ 191939 h 361466"/>
                <a:gd name="connsiteX283" fmla="*/ 479098 w 977755"/>
                <a:gd name="connsiteY283" fmla="*/ 196579 h 361466"/>
                <a:gd name="connsiteX284" fmla="*/ 475886 w 977755"/>
                <a:gd name="connsiteY284" fmla="*/ 196222 h 361466"/>
                <a:gd name="connsiteX285" fmla="*/ 467891 w 977755"/>
                <a:gd name="connsiteY285" fmla="*/ 191939 h 361466"/>
                <a:gd name="connsiteX286" fmla="*/ 465964 w 977755"/>
                <a:gd name="connsiteY286" fmla="*/ 189584 h 361466"/>
                <a:gd name="connsiteX287" fmla="*/ 464536 w 977755"/>
                <a:gd name="connsiteY287" fmla="*/ 186871 h 361466"/>
                <a:gd name="connsiteX288" fmla="*/ 463608 w 977755"/>
                <a:gd name="connsiteY288" fmla="*/ 183873 h 361466"/>
                <a:gd name="connsiteX289" fmla="*/ 463323 w 977755"/>
                <a:gd name="connsiteY289" fmla="*/ 180661 h 361466"/>
                <a:gd name="connsiteX290" fmla="*/ 463608 w 977755"/>
                <a:gd name="connsiteY290" fmla="*/ 177449 h 361466"/>
                <a:gd name="connsiteX291" fmla="*/ 465964 w 977755"/>
                <a:gd name="connsiteY291" fmla="*/ 171810 h 361466"/>
                <a:gd name="connsiteX292" fmla="*/ 467891 w 977755"/>
                <a:gd name="connsiteY292" fmla="*/ 169455 h 361466"/>
                <a:gd name="connsiteX293" fmla="*/ 475886 w 977755"/>
                <a:gd name="connsiteY293" fmla="*/ 165172 h 361466"/>
                <a:gd name="connsiteX294" fmla="*/ 479098 w 977755"/>
                <a:gd name="connsiteY294" fmla="*/ 164815 h 361466"/>
                <a:gd name="connsiteX295" fmla="*/ 636061 w 977755"/>
                <a:gd name="connsiteY295" fmla="*/ 161317 h 361466"/>
                <a:gd name="connsiteX296" fmla="*/ 652193 w 977755"/>
                <a:gd name="connsiteY296" fmla="*/ 169883 h 361466"/>
                <a:gd name="connsiteX297" fmla="*/ 655476 w 977755"/>
                <a:gd name="connsiteY297" fmla="*/ 180732 h 361466"/>
                <a:gd name="connsiteX298" fmla="*/ 653977 w 977755"/>
                <a:gd name="connsiteY298" fmla="*/ 188298 h 361466"/>
                <a:gd name="connsiteX299" fmla="*/ 652193 w 977755"/>
                <a:gd name="connsiteY299" fmla="*/ 191582 h 361466"/>
                <a:gd name="connsiteX300" fmla="*/ 649766 w 977755"/>
                <a:gd name="connsiteY300" fmla="*/ 194437 h 361466"/>
                <a:gd name="connsiteX301" fmla="*/ 636061 w 977755"/>
                <a:gd name="connsiteY301" fmla="*/ 200148 h 361466"/>
                <a:gd name="connsiteX302" fmla="*/ 632135 w 977755"/>
                <a:gd name="connsiteY302" fmla="*/ 199719 h 361466"/>
                <a:gd name="connsiteX303" fmla="*/ 622356 w 977755"/>
                <a:gd name="connsiteY303" fmla="*/ 194437 h 361466"/>
                <a:gd name="connsiteX304" fmla="*/ 620001 w 977755"/>
                <a:gd name="connsiteY304" fmla="*/ 191582 h 361466"/>
                <a:gd name="connsiteX305" fmla="*/ 618216 w 977755"/>
                <a:gd name="connsiteY305" fmla="*/ 188298 h 361466"/>
                <a:gd name="connsiteX306" fmla="*/ 617074 w 977755"/>
                <a:gd name="connsiteY306" fmla="*/ 184658 h 361466"/>
                <a:gd name="connsiteX307" fmla="*/ 616646 w 977755"/>
                <a:gd name="connsiteY307" fmla="*/ 180732 h 361466"/>
                <a:gd name="connsiteX308" fmla="*/ 617074 w 977755"/>
                <a:gd name="connsiteY308" fmla="*/ 176806 h 361466"/>
                <a:gd name="connsiteX309" fmla="*/ 620001 w 977755"/>
                <a:gd name="connsiteY309" fmla="*/ 169883 h 361466"/>
                <a:gd name="connsiteX310" fmla="*/ 622356 w 977755"/>
                <a:gd name="connsiteY310" fmla="*/ 167027 h 361466"/>
                <a:gd name="connsiteX311" fmla="*/ 632135 w 977755"/>
                <a:gd name="connsiteY311" fmla="*/ 161745 h 361466"/>
                <a:gd name="connsiteX312" fmla="*/ 636061 w 977755"/>
                <a:gd name="connsiteY312" fmla="*/ 161317 h 361466"/>
                <a:gd name="connsiteX313" fmla="*/ 714579 w 977755"/>
                <a:gd name="connsiteY313" fmla="*/ 159247 h 361466"/>
                <a:gd name="connsiteX314" fmla="*/ 736064 w 977755"/>
                <a:gd name="connsiteY314" fmla="*/ 180732 h 361466"/>
                <a:gd name="connsiteX315" fmla="*/ 734351 w 977755"/>
                <a:gd name="connsiteY315" fmla="*/ 189084 h 361466"/>
                <a:gd name="connsiteX316" fmla="*/ 729854 w 977755"/>
                <a:gd name="connsiteY316" fmla="*/ 195936 h 361466"/>
                <a:gd name="connsiteX317" fmla="*/ 714651 w 977755"/>
                <a:gd name="connsiteY317" fmla="*/ 202218 h 361466"/>
                <a:gd name="connsiteX318" fmla="*/ 699447 w 977755"/>
                <a:gd name="connsiteY318" fmla="*/ 195936 h 361466"/>
                <a:gd name="connsiteX319" fmla="*/ 694807 w 977755"/>
                <a:gd name="connsiteY319" fmla="*/ 189084 h 361466"/>
                <a:gd name="connsiteX320" fmla="*/ 693094 w 977755"/>
                <a:gd name="connsiteY320" fmla="*/ 180732 h 361466"/>
                <a:gd name="connsiteX321" fmla="*/ 714579 w 977755"/>
                <a:gd name="connsiteY321" fmla="*/ 159247 h 361466"/>
                <a:gd name="connsiteX322" fmla="*/ 871470 w 977755"/>
                <a:gd name="connsiteY322" fmla="*/ 154322 h 361466"/>
                <a:gd name="connsiteX323" fmla="*/ 897881 w 977755"/>
                <a:gd name="connsiteY323" fmla="*/ 180732 h 361466"/>
                <a:gd name="connsiteX324" fmla="*/ 895811 w 977755"/>
                <a:gd name="connsiteY324" fmla="*/ 191011 h 361466"/>
                <a:gd name="connsiteX325" fmla="*/ 890172 w 977755"/>
                <a:gd name="connsiteY325" fmla="*/ 199434 h 361466"/>
                <a:gd name="connsiteX326" fmla="*/ 871470 w 977755"/>
                <a:gd name="connsiteY326" fmla="*/ 207143 h 361466"/>
                <a:gd name="connsiteX327" fmla="*/ 852769 w 977755"/>
                <a:gd name="connsiteY327" fmla="*/ 199434 h 361466"/>
                <a:gd name="connsiteX328" fmla="*/ 847130 w 977755"/>
                <a:gd name="connsiteY328" fmla="*/ 191011 h 361466"/>
                <a:gd name="connsiteX329" fmla="*/ 845060 w 977755"/>
                <a:gd name="connsiteY329" fmla="*/ 180732 h 361466"/>
                <a:gd name="connsiteX330" fmla="*/ 871470 w 977755"/>
                <a:gd name="connsiteY330" fmla="*/ 154322 h 361466"/>
                <a:gd name="connsiteX331" fmla="*/ 126198 w 977755"/>
                <a:gd name="connsiteY331" fmla="*/ 131481 h 361466"/>
                <a:gd name="connsiteX332" fmla="*/ 136191 w 977755"/>
                <a:gd name="connsiteY332" fmla="*/ 141474 h 361466"/>
                <a:gd name="connsiteX333" fmla="*/ 126198 w 977755"/>
                <a:gd name="connsiteY333" fmla="*/ 151467 h 361466"/>
                <a:gd name="connsiteX334" fmla="*/ 116205 w 977755"/>
                <a:gd name="connsiteY334" fmla="*/ 141474 h 361466"/>
                <a:gd name="connsiteX335" fmla="*/ 126198 w 977755"/>
                <a:gd name="connsiteY335" fmla="*/ 131481 h 361466"/>
                <a:gd name="connsiteX336" fmla="*/ 204644 w 977755"/>
                <a:gd name="connsiteY336" fmla="*/ 130410 h 361466"/>
                <a:gd name="connsiteX337" fmla="*/ 215708 w 977755"/>
                <a:gd name="connsiteY337" fmla="*/ 141474 h 361466"/>
                <a:gd name="connsiteX338" fmla="*/ 204644 w 977755"/>
                <a:gd name="connsiteY338" fmla="*/ 152538 h 361466"/>
                <a:gd name="connsiteX339" fmla="*/ 193580 w 977755"/>
                <a:gd name="connsiteY339" fmla="*/ 141474 h 361466"/>
                <a:gd name="connsiteX340" fmla="*/ 204644 w 977755"/>
                <a:gd name="connsiteY340" fmla="*/ 130410 h 361466"/>
                <a:gd name="connsiteX341" fmla="*/ 361536 w 977755"/>
                <a:gd name="connsiteY341" fmla="*/ 127912 h 361466"/>
                <a:gd name="connsiteX342" fmla="*/ 375098 w 977755"/>
                <a:gd name="connsiteY342" fmla="*/ 141474 h 361466"/>
                <a:gd name="connsiteX343" fmla="*/ 361536 w 977755"/>
                <a:gd name="connsiteY343" fmla="*/ 155036 h 361466"/>
                <a:gd name="connsiteX344" fmla="*/ 347974 w 977755"/>
                <a:gd name="connsiteY344" fmla="*/ 141474 h 361466"/>
                <a:gd name="connsiteX345" fmla="*/ 361536 w 977755"/>
                <a:gd name="connsiteY345" fmla="*/ 127912 h 361466"/>
                <a:gd name="connsiteX346" fmla="*/ 440054 w 977755"/>
                <a:gd name="connsiteY346" fmla="*/ 126484 h 361466"/>
                <a:gd name="connsiteX347" fmla="*/ 455043 w 977755"/>
                <a:gd name="connsiteY347" fmla="*/ 141474 h 361466"/>
                <a:gd name="connsiteX348" fmla="*/ 440054 w 977755"/>
                <a:gd name="connsiteY348" fmla="*/ 156463 h 361466"/>
                <a:gd name="connsiteX349" fmla="*/ 425064 w 977755"/>
                <a:gd name="connsiteY349" fmla="*/ 141474 h 361466"/>
                <a:gd name="connsiteX350" fmla="*/ 440054 w 977755"/>
                <a:gd name="connsiteY350" fmla="*/ 126484 h 361466"/>
                <a:gd name="connsiteX351" fmla="*/ 596946 w 977755"/>
                <a:gd name="connsiteY351" fmla="*/ 123058 h 361466"/>
                <a:gd name="connsiteX352" fmla="*/ 615362 w 977755"/>
                <a:gd name="connsiteY352" fmla="*/ 141474 h 361466"/>
                <a:gd name="connsiteX353" fmla="*/ 596946 w 977755"/>
                <a:gd name="connsiteY353" fmla="*/ 159890 h 361466"/>
                <a:gd name="connsiteX354" fmla="*/ 578530 w 977755"/>
                <a:gd name="connsiteY354" fmla="*/ 141474 h 361466"/>
                <a:gd name="connsiteX355" fmla="*/ 596946 w 977755"/>
                <a:gd name="connsiteY355" fmla="*/ 123058 h 361466"/>
                <a:gd name="connsiteX356" fmla="*/ 675321 w 977755"/>
                <a:gd name="connsiteY356" fmla="*/ 121059 h 361466"/>
                <a:gd name="connsiteX357" fmla="*/ 695735 w 977755"/>
                <a:gd name="connsiteY357" fmla="*/ 141474 h 361466"/>
                <a:gd name="connsiteX358" fmla="*/ 675321 w 977755"/>
                <a:gd name="connsiteY358" fmla="*/ 161888 h 361466"/>
                <a:gd name="connsiteX359" fmla="*/ 654906 w 977755"/>
                <a:gd name="connsiteY359" fmla="*/ 141474 h 361466"/>
                <a:gd name="connsiteX360" fmla="*/ 675321 w 977755"/>
                <a:gd name="connsiteY360" fmla="*/ 121059 h 361466"/>
                <a:gd name="connsiteX361" fmla="*/ 832283 w 977755"/>
                <a:gd name="connsiteY361" fmla="*/ 116348 h 361466"/>
                <a:gd name="connsiteX362" fmla="*/ 857337 w 977755"/>
                <a:gd name="connsiteY362" fmla="*/ 141474 h 361466"/>
                <a:gd name="connsiteX363" fmla="*/ 832283 w 977755"/>
                <a:gd name="connsiteY363" fmla="*/ 166528 h 361466"/>
                <a:gd name="connsiteX364" fmla="*/ 807229 w 977755"/>
                <a:gd name="connsiteY364" fmla="*/ 141474 h 361466"/>
                <a:gd name="connsiteX365" fmla="*/ 832283 w 977755"/>
                <a:gd name="connsiteY365" fmla="*/ 116348 h 361466"/>
                <a:gd name="connsiteX366" fmla="*/ 910730 w 977755"/>
                <a:gd name="connsiteY366" fmla="*/ 113636 h 361466"/>
                <a:gd name="connsiteX367" fmla="*/ 938496 w 977755"/>
                <a:gd name="connsiteY367" fmla="*/ 141474 h 361466"/>
                <a:gd name="connsiteX368" fmla="*/ 930397 w 977755"/>
                <a:gd name="connsiteY368" fmla="*/ 161004 h 361466"/>
                <a:gd name="connsiteX369" fmla="*/ 949989 w 977755"/>
                <a:gd name="connsiteY369" fmla="*/ 152895 h 361466"/>
                <a:gd name="connsiteX370" fmla="*/ 977755 w 977755"/>
                <a:gd name="connsiteY370" fmla="*/ 180662 h 361466"/>
                <a:gd name="connsiteX371" fmla="*/ 975542 w 977755"/>
                <a:gd name="connsiteY371" fmla="*/ 191511 h 361466"/>
                <a:gd name="connsiteX372" fmla="*/ 969618 w 977755"/>
                <a:gd name="connsiteY372" fmla="*/ 200362 h 361466"/>
                <a:gd name="connsiteX373" fmla="*/ 949989 w 977755"/>
                <a:gd name="connsiteY373" fmla="*/ 208500 h 361466"/>
                <a:gd name="connsiteX374" fmla="*/ 930410 w 977755"/>
                <a:gd name="connsiteY374" fmla="*/ 200383 h 361466"/>
                <a:gd name="connsiteX375" fmla="*/ 938496 w 977755"/>
                <a:gd name="connsiteY375" fmla="*/ 219920 h 361466"/>
                <a:gd name="connsiteX376" fmla="*/ 910730 w 977755"/>
                <a:gd name="connsiteY376" fmla="*/ 247758 h 361466"/>
                <a:gd name="connsiteX377" fmla="*/ 882963 w 977755"/>
                <a:gd name="connsiteY377" fmla="*/ 219920 h 361466"/>
                <a:gd name="connsiteX378" fmla="*/ 910730 w 977755"/>
                <a:gd name="connsiteY378" fmla="*/ 192153 h 361466"/>
                <a:gd name="connsiteX379" fmla="*/ 930281 w 977755"/>
                <a:gd name="connsiteY379" fmla="*/ 200246 h 361466"/>
                <a:gd name="connsiteX380" fmla="*/ 924435 w 977755"/>
                <a:gd name="connsiteY380" fmla="*/ 191511 h 361466"/>
                <a:gd name="connsiteX381" fmla="*/ 922222 w 977755"/>
                <a:gd name="connsiteY381" fmla="*/ 180662 h 361466"/>
                <a:gd name="connsiteX382" fmla="*/ 930295 w 977755"/>
                <a:gd name="connsiteY382" fmla="*/ 161159 h 361466"/>
                <a:gd name="connsiteX383" fmla="*/ 910730 w 977755"/>
                <a:gd name="connsiteY383" fmla="*/ 169241 h 361466"/>
                <a:gd name="connsiteX384" fmla="*/ 882963 w 977755"/>
                <a:gd name="connsiteY384" fmla="*/ 141474 h 361466"/>
                <a:gd name="connsiteX385" fmla="*/ 910730 w 977755"/>
                <a:gd name="connsiteY385" fmla="*/ 113636 h 361466"/>
                <a:gd name="connsiteX386" fmla="*/ 86939 w 977755"/>
                <a:gd name="connsiteY386" fmla="*/ 92793 h 361466"/>
                <a:gd name="connsiteX387" fmla="*/ 96433 w 977755"/>
                <a:gd name="connsiteY387" fmla="*/ 102286 h 361466"/>
                <a:gd name="connsiteX388" fmla="*/ 86939 w 977755"/>
                <a:gd name="connsiteY388" fmla="*/ 111780 h 361466"/>
                <a:gd name="connsiteX389" fmla="*/ 77446 w 977755"/>
                <a:gd name="connsiteY389" fmla="*/ 102286 h 361466"/>
                <a:gd name="connsiteX390" fmla="*/ 86939 w 977755"/>
                <a:gd name="connsiteY390" fmla="*/ 92793 h 361466"/>
                <a:gd name="connsiteX391" fmla="*/ 165457 w 977755"/>
                <a:gd name="connsiteY391" fmla="*/ 91794 h 361466"/>
                <a:gd name="connsiteX392" fmla="*/ 174165 w 977755"/>
                <a:gd name="connsiteY392" fmla="*/ 96434 h 361466"/>
                <a:gd name="connsiteX393" fmla="*/ 175950 w 977755"/>
                <a:gd name="connsiteY393" fmla="*/ 102287 h 361466"/>
                <a:gd name="connsiteX394" fmla="*/ 174165 w 977755"/>
                <a:gd name="connsiteY394" fmla="*/ 108140 h 361466"/>
                <a:gd name="connsiteX395" fmla="*/ 165457 w 977755"/>
                <a:gd name="connsiteY395" fmla="*/ 112922 h 361466"/>
                <a:gd name="connsiteX396" fmla="*/ 163315 w 977755"/>
                <a:gd name="connsiteY396" fmla="*/ 112708 h 361466"/>
                <a:gd name="connsiteX397" fmla="*/ 158033 w 977755"/>
                <a:gd name="connsiteY397" fmla="*/ 109853 h 361466"/>
                <a:gd name="connsiteX398" fmla="*/ 156748 w 977755"/>
                <a:gd name="connsiteY398" fmla="*/ 108283 h 361466"/>
                <a:gd name="connsiteX399" fmla="*/ 155178 w 977755"/>
                <a:gd name="connsiteY399" fmla="*/ 104500 h 361466"/>
                <a:gd name="connsiteX400" fmla="*/ 154964 w 977755"/>
                <a:gd name="connsiteY400" fmla="*/ 102358 h 361466"/>
                <a:gd name="connsiteX401" fmla="*/ 155178 w 977755"/>
                <a:gd name="connsiteY401" fmla="*/ 100217 h 361466"/>
                <a:gd name="connsiteX402" fmla="*/ 156748 w 977755"/>
                <a:gd name="connsiteY402" fmla="*/ 96434 h 361466"/>
                <a:gd name="connsiteX403" fmla="*/ 158033 w 977755"/>
                <a:gd name="connsiteY403" fmla="*/ 94863 h 361466"/>
                <a:gd name="connsiteX404" fmla="*/ 163315 w 977755"/>
                <a:gd name="connsiteY404" fmla="*/ 92008 h 361466"/>
                <a:gd name="connsiteX405" fmla="*/ 165457 w 977755"/>
                <a:gd name="connsiteY405" fmla="*/ 91794 h 361466"/>
                <a:gd name="connsiteX406" fmla="*/ 322349 w 977755"/>
                <a:gd name="connsiteY406" fmla="*/ 89367 h 361466"/>
                <a:gd name="connsiteX407" fmla="*/ 329559 w 977755"/>
                <a:gd name="connsiteY407" fmla="*/ 91580 h 361466"/>
                <a:gd name="connsiteX408" fmla="*/ 335198 w 977755"/>
                <a:gd name="connsiteY408" fmla="*/ 102287 h 361466"/>
                <a:gd name="connsiteX409" fmla="*/ 329559 w 977755"/>
                <a:gd name="connsiteY409" fmla="*/ 112994 h 361466"/>
                <a:gd name="connsiteX410" fmla="*/ 322349 w 977755"/>
                <a:gd name="connsiteY410" fmla="*/ 115206 h 361466"/>
                <a:gd name="connsiteX411" fmla="*/ 319780 w 977755"/>
                <a:gd name="connsiteY411" fmla="*/ 114921 h 361466"/>
                <a:gd name="connsiteX412" fmla="*/ 309501 w 977755"/>
                <a:gd name="connsiteY412" fmla="*/ 102287 h 361466"/>
                <a:gd name="connsiteX413" fmla="*/ 319780 w 977755"/>
                <a:gd name="connsiteY413" fmla="*/ 89653 h 361466"/>
                <a:gd name="connsiteX414" fmla="*/ 322349 w 977755"/>
                <a:gd name="connsiteY414" fmla="*/ 89367 h 361466"/>
                <a:gd name="connsiteX415" fmla="*/ 400795 w 977755"/>
                <a:gd name="connsiteY415" fmla="*/ 88011 h 361466"/>
                <a:gd name="connsiteX416" fmla="*/ 415071 w 977755"/>
                <a:gd name="connsiteY416" fmla="*/ 102287 h 361466"/>
                <a:gd name="connsiteX417" fmla="*/ 400795 w 977755"/>
                <a:gd name="connsiteY417" fmla="*/ 116563 h 361466"/>
                <a:gd name="connsiteX418" fmla="*/ 386519 w 977755"/>
                <a:gd name="connsiteY418" fmla="*/ 102287 h 361466"/>
                <a:gd name="connsiteX419" fmla="*/ 400795 w 977755"/>
                <a:gd name="connsiteY419" fmla="*/ 88011 h 361466"/>
                <a:gd name="connsiteX420" fmla="*/ 557687 w 977755"/>
                <a:gd name="connsiteY420" fmla="*/ 84798 h 361466"/>
                <a:gd name="connsiteX421" fmla="*/ 575175 w 977755"/>
                <a:gd name="connsiteY421" fmla="*/ 102286 h 361466"/>
                <a:gd name="connsiteX422" fmla="*/ 557687 w 977755"/>
                <a:gd name="connsiteY422" fmla="*/ 119774 h 361466"/>
                <a:gd name="connsiteX423" fmla="*/ 540199 w 977755"/>
                <a:gd name="connsiteY423" fmla="*/ 102286 h 361466"/>
                <a:gd name="connsiteX424" fmla="*/ 557687 w 977755"/>
                <a:gd name="connsiteY424" fmla="*/ 84798 h 361466"/>
                <a:gd name="connsiteX425" fmla="*/ 636061 w 977755"/>
                <a:gd name="connsiteY425" fmla="*/ 82871 h 361466"/>
                <a:gd name="connsiteX426" fmla="*/ 652193 w 977755"/>
                <a:gd name="connsiteY426" fmla="*/ 91437 h 361466"/>
                <a:gd name="connsiteX427" fmla="*/ 655476 w 977755"/>
                <a:gd name="connsiteY427" fmla="*/ 102286 h 361466"/>
                <a:gd name="connsiteX428" fmla="*/ 652193 w 977755"/>
                <a:gd name="connsiteY428" fmla="*/ 113136 h 361466"/>
                <a:gd name="connsiteX429" fmla="*/ 636061 w 977755"/>
                <a:gd name="connsiteY429" fmla="*/ 121702 h 361466"/>
                <a:gd name="connsiteX430" fmla="*/ 632135 w 977755"/>
                <a:gd name="connsiteY430" fmla="*/ 121273 h 361466"/>
                <a:gd name="connsiteX431" fmla="*/ 622356 w 977755"/>
                <a:gd name="connsiteY431" fmla="*/ 115991 h 361466"/>
                <a:gd name="connsiteX432" fmla="*/ 620001 w 977755"/>
                <a:gd name="connsiteY432" fmla="*/ 113136 h 361466"/>
                <a:gd name="connsiteX433" fmla="*/ 617074 w 977755"/>
                <a:gd name="connsiteY433" fmla="*/ 106212 h 361466"/>
                <a:gd name="connsiteX434" fmla="*/ 616646 w 977755"/>
                <a:gd name="connsiteY434" fmla="*/ 102286 h 361466"/>
                <a:gd name="connsiteX435" fmla="*/ 617074 w 977755"/>
                <a:gd name="connsiteY435" fmla="*/ 98360 h 361466"/>
                <a:gd name="connsiteX436" fmla="*/ 620001 w 977755"/>
                <a:gd name="connsiteY436" fmla="*/ 91437 h 361466"/>
                <a:gd name="connsiteX437" fmla="*/ 622356 w 977755"/>
                <a:gd name="connsiteY437" fmla="*/ 88581 h 361466"/>
                <a:gd name="connsiteX438" fmla="*/ 632135 w 977755"/>
                <a:gd name="connsiteY438" fmla="*/ 83299 h 361466"/>
                <a:gd name="connsiteX439" fmla="*/ 636061 w 977755"/>
                <a:gd name="connsiteY439" fmla="*/ 82871 h 361466"/>
                <a:gd name="connsiteX440" fmla="*/ 793025 w 977755"/>
                <a:gd name="connsiteY440" fmla="*/ 78446 h 361466"/>
                <a:gd name="connsiteX441" fmla="*/ 806373 w 977755"/>
                <a:gd name="connsiteY441" fmla="*/ 82515 h 361466"/>
                <a:gd name="connsiteX442" fmla="*/ 816865 w 977755"/>
                <a:gd name="connsiteY442" fmla="*/ 102287 h 361466"/>
                <a:gd name="connsiteX443" fmla="*/ 806373 w 977755"/>
                <a:gd name="connsiteY443" fmla="*/ 122059 h 361466"/>
                <a:gd name="connsiteX444" fmla="*/ 793025 w 977755"/>
                <a:gd name="connsiteY444" fmla="*/ 126128 h 361466"/>
                <a:gd name="connsiteX445" fmla="*/ 788242 w 977755"/>
                <a:gd name="connsiteY445" fmla="*/ 125628 h 361466"/>
                <a:gd name="connsiteX446" fmla="*/ 769184 w 977755"/>
                <a:gd name="connsiteY446" fmla="*/ 102287 h 361466"/>
                <a:gd name="connsiteX447" fmla="*/ 788242 w 977755"/>
                <a:gd name="connsiteY447" fmla="*/ 78946 h 361466"/>
                <a:gd name="connsiteX448" fmla="*/ 793025 w 977755"/>
                <a:gd name="connsiteY448" fmla="*/ 78446 h 361466"/>
                <a:gd name="connsiteX449" fmla="*/ 871470 w 977755"/>
                <a:gd name="connsiteY449" fmla="*/ 75876 h 361466"/>
                <a:gd name="connsiteX450" fmla="*/ 897881 w 977755"/>
                <a:gd name="connsiteY450" fmla="*/ 102286 h 361466"/>
                <a:gd name="connsiteX451" fmla="*/ 871470 w 977755"/>
                <a:gd name="connsiteY451" fmla="*/ 128697 h 361466"/>
                <a:gd name="connsiteX452" fmla="*/ 845060 w 977755"/>
                <a:gd name="connsiteY452" fmla="*/ 102286 h 361466"/>
                <a:gd name="connsiteX453" fmla="*/ 871470 w 977755"/>
                <a:gd name="connsiteY453" fmla="*/ 75876 h 361466"/>
                <a:gd name="connsiteX454" fmla="*/ 47753 w 977755"/>
                <a:gd name="connsiteY454" fmla="*/ 54034 h 361466"/>
                <a:gd name="connsiteX455" fmla="*/ 56747 w 977755"/>
                <a:gd name="connsiteY455" fmla="*/ 63028 h 361466"/>
                <a:gd name="connsiteX456" fmla="*/ 47753 w 977755"/>
                <a:gd name="connsiteY456" fmla="*/ 72022 h 361466"/>
                <a:gd name="connsiteX457" fmla="*/ 38759 w 977755"/>
                <a:gd name="connsiteY457" fmla="*/ 63028 h 361466"/>
                <a:gd name="connsiteX458" fmla="*/ 47753 w 977755"/>
                <a:gd name="connsiteY458" fmla="*/ 54034 h 361466"/>
                <a:gd name="connsiteX459" fmla="*/ 126198 w 977755"/>
                <a:gd name="connsiteY459" fmla="*/ 53035 h 361466"/>
                <a:gd name="connsiteX460" fmla="*/ 136191 w 977755"/>
                <a:gd name="connsiteY460" fmla="*/ 63028 h 361466"/>
                <a:gd name="connsiteX461" fmla="*/ 126198 w 977755"/>
                <a:gd name="connsiteY461" fmla="*/ 73021 h 361466"/>
                <a:gd name="connsiteX462" fmla="*/ 116205 w 977755"/>
                <a:gd name="connsiteY462" fmla="*/ 63028 h 361466"/>
                <a:gd name="connsiteX463" fmla="*/ 126198 w 977755"/>
                <a:gd name="connsiteY463" fmla="*/ 53035 h 361466"/>
                <a:gd name="connsiteX464" fmla="*/ 283162 w 977755"/>
                <a:gd name="connsiteY464" fmla="*/ 50822 h 361466"/>
                <a:gd name="connsiteX465" fmla="*/ 295368 w 977755"/>
                <a:gd name="connsiteY465" fmla="*/ 63028 h 361466"/>
                <a:gd name="connsiteX466" fmla="*/ 283162 w 977755"/>
                <a:gd name="connsiteY466" fmla="*/ 75234 h 361466"/>
                <a:gd name="connsiteX467" fmla="*/ 270956 w 977755"/>
                <a:gd name="connsiteY467" fmla="*/ 63028 h 361466"/>
                <a:gd name="connsiteX468" fmla="*/ 283162 w 977755"/>
                <a:gd name="connsiteY468" fmla="*/ 50822 h 361466"/>
                <a:gd name="connsiteX469" fmla="*/ 361536 w 977755"/>
                <a:gd name="connsiteY469" fmla="*/ 49466 h 361466"/>
                <a:gd name="connsiteX470" fmla="*/ 375098 w 977755"/>
                <a:gd name="connsiteY470" fmla="*/ 63028 h 361466"/>
                <a:gd name="connsiteX471" fmla="*/ 361536 w 977755"/>
                <a:gd name="connsiteY471" fmla="*/ 76590 h 361466"/>
                <a:gd name="connsiteX472" fmla="*/ 347974 w 977755"/>
                <a:gd name="connsiteY472" fmla="*/ 63028 h 361466"/>
                <a:gd name="connsiteX473" fmla="*/ 361536 w 977755"/>
                <a:gd name="connsiteY473" fmla="*/ 49466 h 361466"/>
                <a:gd name="connsiteX474" fmla="*/ 518428 w 977755"/>
                <a:gd name="connsiteY474" fmla="*/ 46396 h 361466"/>
                <a:gd name="connsiteX475" fmla="*/ 535060 w 977755"/>
                <a:gd name="connsiteY475" fmla="*/ 63027 h 361466"/>
                <a:gd name="connsiteX476" fmla="*/ 518428 w 977755"/>
                <a:gd name="connsiteY476" fmla="*/ 79659 h 361466"/>
                <a:gd name="connsiteX477" fmla="*/ 501797 w 977755"/>
                <a:gd name="connsiteY477" fmla="*/ 63027 h 361466"/>
                <a:gd name="connsiteX478" fmla="*/ 518428 w 977755"/>
                <a:gd name="connsiteY478" fmla="*/ 46396 h 361466"/>
                <a:gd name="connsiteX479" fmla="*/ 596946 w 977755"/>
                <a:gd name="connsiteY479" fmla="*/ 44612 h 361466"/>
                <a:gd name="connsiteX480" fmla="*/ 615362 w 977755"/>
                <a:gd name="connsiteY480" fmla="*/ 63028 h 361466"/>
                <a:gd name="connsiteX481" fmla="*/ 596946 w 977755"/>
                <a:gd name="connsiteY481" fmla="*/ 81444 h 361466"/>
                <a:gd name="connsiteX482" fmla="*/ 578530 w 977755"/>
                <a:gd name="connsiteY482" fmla="*/ 63028 h 361466"/>
                <a:gd name="connsiteX483" fmla="*/ 596946 w 977755"/>
                <a:gd name="connsiteY483" fmla="*/ 44612 h 361466"/>
                <a:gd name="connsiteX484" fmla="*/ 753766 w 977755"/>
                <a:gd name="connsiteY484" fmla="*/ 40400 h 361466"/>
                <a:gd name="connsiteX485" fmla="*/ 776394 w 977755"/>
                <a:gd name="connsiteY485" fmla="*/ 63027 h 361466"/>
                <a:gd name="connsiteX486" fmla="*/ 753766 w 977755"/>
                <a:gd name="connsiteY486" fmla="*/ 85655 h 361466"/>
                <a:gd name="connsiteX487" fmla="*/ 731139 w 977755"/>
                <a:gd name="connsiteY487" fmla="*/ 63027 h 361466"/>
                <a:gd name="connsiteX488" fmla="*/ 753766 w 977755"/>
                <a:gd name="connsiteY488" fmla="*/ 40400 h 361466"/>
                <a:gd name="connsiteX489" fmla="*/ 832283 w 977755"/>
                <a:gd name="connsiteY489" fmla="*/ 37973 h 361466"/>
                <a:gd name="connsiteX490" fmla="*/ 857337 w 977755"/>
                <a:gd name="connsiteY490" fmla="*/ 63027 h 361466"/>
                <a:gd name="connsiteX491" fmla="*/ 832283 w 977755"/>
                <a:gd name="connsiteY491" fmla="*/ 88153 h 361466"/>
                <a:gd name="connsiteX492" fmla="*/ 807229 w 977755"/>
                <a:gd name="connsiteY492" fmla="*/ 63027 h 361466"/>
                <a:gd name="connsiteX493" fmla="*/ 832283 w 977755"/>
                <a:gd name="connsiteY493" fmla="*/ 37973 h 361466"/>
                <a:gd name="connsiteX494" fmla="*/ 8566 w 977755"/>
                <a:gd name="connsiteY494" fmla="*/ 15275 h 361466"/>
                <a:gd name="connsiteX495" fmla="*/ 15632 w 977755"/>
                <a:gd name="connsiteY495" fmla="*/ 19058 h 361466"/>
                <a:gd name="connsiteX496" fmla="*/ 17060 w 977755"/>
                <a:gd name="connsiteY496" fmla="*/ 23841 h 361466"/>
                <a:gd name="connsiteX497" fmla="*/ 16917 w 977755"/>
                <a:gd name="connsiteY497" fmla="*/ 25554 h 361466"/>
                <a:gd name="connsiteX498" fmla="*/ 15632 w 977755"/>
                <a:gd name="connsiteY498" fmla="*/ 28623 h 361466"/>
                <a:gd name="connsiteX499" fmla="*/ 8566 w 977755"/>
                <a:gd name="connsiteY499" fmla="*/ 32406 h 361466"/>
                <a:gd name="connsiteX500" fmla="*/ 6852 w 977755"/>
                <a:gd name="connsiteY500" fmla="*/ 32192 h 361466"/>
                <a:gd name="connsiteX501" fmla="*/ 2498 w 977755"/>
                <a:gd name="connsiteY501" fmla="*/ 29836 h 361466"/>
                <a:gd name="connsiteX502" fmla="*/ 1428 w 977755"/>
                <a:gd name="connsiteY502" fmla="*/ 28623 h 361466"/>
                <a:gd name="connsiteX503" fmla="*/ 143 w 977755"/>
                <a:gd name="connsiteY503" fmla="*/ 25554 h 361466"/>
                <a:gd name="connsiteX504" fmla="*/ 0 w 977755"/>
                <a:gd name="connsiteY504" fmla="*/ 23841 h 361466"/>
                <a:gd name="connsiteX505" fmla="*/ 143 w 977755"/>
                <a:gd name="connsiteY505" fmla="*/ 22127 h 361466"/>
                <a:gd name="connsiteX506" fmla="*/ 1428 w 977755"/>
                <a:gd name="connsiteY506" fmla="*/ 19058 h 361466"/>
                <a:gd name="connsiteX507" fmla="*/ 2498 w 977755"/>
                <a:gd name="connsiteY507" fmla="*/ 17773 h 361466"/>
                <a:gd name="connsiteX508" fmla="*/ 6852 w 977755"/>
                <a:gd name="connsiteY508" fmla="*/ 15418 h 361466"/>
                <a:gd name="connsiteX509" fmla="*/ 8566 w 977755"/>
                <a:gd name="connsiteY509" fmla="*/ 15275 h 361466"/>
                <a:gd name="connsiteX510" fmla="*/ 87011 w 977755"/>
                <a:gd name="connsiteY510" fmla="*/ 14347 h 361466"/>
                <a:gd name="connsiteX511" fmla="*/ 96505 w 977755"/>
                <a:gd name="connsiteY511" fmla="*/ 23840 h 361466"/>
                <a:gd name="connsiteX512" fmla="*/ 96291 w 977755"/>
                <a:gd name="connsiteY512" fmla="*/ 25768 h 361466"/>
                <a:gd name="connsiteX513" fmla="*/ 87011 w 977755"/>
                <a:gd name="connsiteY513" fmla="*/ 33334 h 361466"/>
                <a:gd name="connsiteX514" fmla="*/ 77732 w 977755"/>
                <a:gd name="connsiteY514" fmla="*/ 25768 h 361466"/>
                <a:gd name="connsiteX515" fmla="*/ 77518 w 977755"/>
                <a:gd name="connsiteY515" fmla="*/ 23840 h 361466"/>
                <a:gd name="connsiteX516" fmla="*/ 87011 w 977755"/>
                <a:gd name="connsiteY516" fmla="*/ 14347 h 361466"/>
                <a:gd name="connsiteX517" fmla="*/ 243832 w 977755"/>
                <a:gd name="connsiteY517" fmla="*/ 12205 h 361466"/>
                <a:gd name="connsiteX518" fmla="*/ 255467 w 977755"/>
                <a:gd name="connsiteY518" fmla="*/ 23840 h 361466"/>
                <a:gd name="connsiteX519" fmla="*/ 255253 w 977755"/>
                <a:gd name="connsiteY519" fmla="*/ 26195 h 361466"/>
                <a:gd name="connsiteX520" fmla="*/ 243832 w 977755"/>
                <a:gd name="connsiteY520" fmla="*/ 35475 h 361466"/>
                <a:gd name="connsiteX521" fmla="*/ 232411 w 977755"/>
                <a:gd name="connsiteY521" fmla="*/ 26195 h 361466"/>
                <a:gd name="connsiteX522" fmla="*/ 232197 w 977755"/>
                <a:gd name="connsiteY522" fmla="*/ 23840 h 361466"/>
                <a:gd name="connsiteX523" fmla="*/ 243832 w 977755"/>
                <a:gd name="connsiteY523" fmla="*/ 12205 h 361466"/>
                <a:gd name="connsiteX524" fmla="*/ 322349 w 977755"/>
                <a:gd name="connsiteY524" fmla="*/ 10921 h 361466"/>
                <a:gd name="connsiteX525" fmla="*/ 329559 w 977755"/>
                <a:gd name="connsiteY525" fmla="*/ 13134 h 361466"/>
                <a:gd name="connsiteX526" fmla="*/ 335198 w 977755"/>
                <a:gd name="connsiteY526" fmla="*/ 23841 h 361466"/>
                <a:gd name="connsiteX527" fmla="*/ 334912 w 977755"/>
                <a:gd name="connsiteY527" fmla="*/ 26410 h 361466"/>
                <a:gd name="connsiteX528" fmla="*/ 329559 w 977755"/>
                <a:gd name="connsiteY528" fmla="*/ 34476 h 361466"/>
                <a:gd name="connsiteX529" fmla="*/ 322349 w 977755"/>
                <a:gd name="connsiteY529" fmla="*/ 36689 h 361466"/>
                <a:gd name="connsiteX530" fmla="*/ 319780 w 977755"/>
                <a:gd name="connsiteY530" fmla="*/ 36404 h 361466"/>
                <a:gd name="connsiteX531" fmla="*/ 309787 w 977755"/>
                <a:gd name="connsiteY531" fmla="*/ 26410 h 361466"/>
                <a:gd name="connsiteX532" fmla="*/ 309501 w 977755"/>
                <a:gd name="connsiteY532" fmla="*/ 23841 h 361466"/>
                <a:gd name="connsiteX533" fmla="*/ 319780 w 977755"/>
                <a:gd name="connsiteY533" fmla="*/ 11207 h 361466"/>
                <a:gd name="connsiteX534" fmla="*/ 322349 w 977755"/>
                <a:gd name="connsiteY534" fmla="*/ 10921 h 361466"/>
                <a:gd name="connsiteX535" fmla="*/ 479098 w 977755"/>
                <a:gd name="connsiteY535" fmla="*/ 7994 h 361466"/>
                <a:gd name="connsiteX536" fmla="*/ 492232 w 977755"/>
                <a:gd name="connsiteY536" fmla="*/ 14989 h 361466"/>
                <a:gd name="connsiteX537" fmla="*/ 494944 w 977755"/>
                <a:gd name="connsiteY537" fmla="*/ 23840 h 361466"/>
                <a:gd name="connsiteX538" fmla="*/ 494659 w 977755"/>
                <a:gd name="connsiteY538" fmla="*/ 27052 h 361466"/>
                <a:gd name="connsiteX539" fmla="*/ 492303 w 977755"/>
                <a:gd name="connsiteY539" fmla="*/ 32691 h 361466"/>
                <a:gd name="connsiteX540" fmla="*/ 479098 w 977755"/>
                <a:gd name="connsiteY540" fmla="*/ 39615 h 361466"/>
                <a:gd name="connsiteX541" fmla="*/ 475886 w 977755"/>
                <a:gd name="connsiteY541" fmla="*/ 39258 h 361466"/>
                <a:gd name="connsiteX542" fmla="*/ 467891 w 977755"/>
                <a:gd name="connsiteY542" fmla="*/ 34975 h 361466"/>
                <a:gd name="connsiteX543" fmla="*/ 465964 w 977755"/>
                <a:gd name="connsiteY543" fmla="*/ 32620 h 361466"/>
                <a:gd name="connsiteX544" fmla="*/ 463608 w 977755"/>
                <a:gd name="connsiteY544" fmla="*/ 26981 h 361466"/>
                <a:gd name="connsiteX545" fmla="*/ 463323 w 977755"/>
                <a:gd name="connsiteY545" fmla="*/ 23769 h 361466"/>
                <a:gd name="connsiteX546" fmla="*/ 463608 w 977755"/>
                <a:gd name="connsiteY546" fmla="*/ 20557 h 361466"/>
                <a:gd name="connsiteX547" fmla="*/ 465964 w 977755"/>
                <a:gd name="connsiteY547" fmla="*/ 14918 h 361466"/>
                <a:gd name="connsiteX548" fmla="*/ 467891 w 977755"/>
                <a:gd name="connsiteY548" fmla="*/ 12562 h 361466"/>
                <a:gd name="connsiteX549" fmla="*/ 475886 w 977755"/>
                <a:gd name="connsiteY549" fmla="*/ 8280 h 361466"/>
                <a:gd name="connsiteX550" fmla="*/ 479098 w 977755"/>
                <a:gd name="connsiteY550" fmla="*/ 7994 h 361466"/>
                <a:gd name="connsiteX551" fmla="*/ 557687 w 977755"/>
                <a:gd name="connsiteY551" fmla="*/ 6352 h 361466"/>
                <a:gd name="connsiteX552" fmla="*/ 575175 w 977755"/>
                <a:gd name="connsiteY552" fmla="*/ 23840 h 361466"/>
                <a:gd name="connsiteX553" fmla="*/ 574818 w 977755"/>
                <a:gd name="connsiteY553" fmla="*/ 27338 h 361466"/>
                <a:gd name="connsiteX554" fmla="*/ 557687 w 977755"/>
                <a:gd name="connsiteY554" fmla="*/ 41328 h 361466"/>
                <a:gd name="connsiteX555" fmla="*/ 540556 w 977755"/>
                <a:gd name="connsiteY555" fmla="*/ 27338 h 361466"/>
                <a:gd name="connsiteX556" fmla="*/ 540199 w 977755"/>
                <a:gd name="connsiteY556" fmla="*/ 23840 h 361466"/>
                <a:gd name="connsiteX557" fmla="*/ 557687 w 977755"/>
                <a:gd name="connsiteY557" fmla="*/ 6352 h 361466"/>
                <a:gd name="connsiteX558" fmla="*/ 714579 w 977755"/>
                <a:gd name="connsiteY558" fmla="*/ 2284 h 361466"/>
                <a:gd name="connsiteX559" fmla="*/ 736064 w 977755"/>
                <a:gd name="connsiteY559" fmla="*/ 23769 h 361466"/>
                <a:gd name="connsiteX560" fmla="*/ 735636 w 977755"/>
                <a:gd name="connsiteY560" fmla="*/ 28123 h 361466"/>
                <a:gd name="connsiteX561" fmla="*/ 714579 w 977755"/>
                <a:gd name="connsiteY561" fmla="*/ 45326 h 361466"/>
                <a:gd name="connsiteX562" fmla="*/ 693522 w 977755"/>
                <a:gd name="connsiteY562" fmla="*/ 28123 h 361466"/>
                <a:gd name="connsiteX563" fmla="*/ 693094 w 977755"/>
                <a:gd name="connsiteY563" fmla="*/ 23769 h 361466"/>
                <a:gd name="connsiteX564" fmla="*/ 714579 w 977755"/>
                <a:gd name="connsiteY564" fmla="*/ 2284 h 361466"/>
                <a:gd name="connsiteX565" fmla="*/ 793025 w 977755"/>
                <a:gd name="connsiteY565" fmla="*/ 0 h 361466"/>
                <a:gd name="connsiteX566" fmla="*/ 806373 w 977755"/>
                <a:gd name="connsiteY566" fmla="*/ 4069 h 361466"/>
                <a:gd name="connsiteX567" fmla="*/ 816865 w 977755"/>
                <a:gd name="connsiteY567" fmla="*/ 23841 h 361466"/>
                <a:gd name="connsiteX568" fmla="*/ 816366 w 977755"/>
                <a:gd name="connsiteY568" fmla="*/ 28623 h 361466"/>
                <a:gd name="connsiteX569" fmla="*/ 806373 w 977755"/>
                <a:gd name="connsiteY569" fmla="*/ 43613 h 361466"/>
                <a:gd name="connsiteX570" fmla="*/ 793025 w 977755"/>
                <a:gd name="connsiteY570" fmla="*/ 47682 h 361466"/>
                <a:gd name="connsiteX571" fmla="*/ 788242 w 977755"/>
                <a:gd name="connsiteY571" fmla="*/ 47182 h 361466"/>
                <a:gd name="connsiteX572" fmla="*/ 769684 w 977755"/>
                <a:gd name="connsiteY572" fmla="*/ 28623 h 361466"/>
                <a:gd name="connsiteX573" fmla="*/ 769184 w 977755"/>
                <a:gd name="connsiteY573" fmla="*/ 23841 h 361466"/>
                <a:gd name="connsiteX574" fmla="*/ 788242 w 977755"/>
                <a:gd name="connsiteY574" fmla="*/ 500 h 361466"/>
                <a:gd name="connsiteX575" fmla="*/ 793025 w 977755"/>
                <a:gd name="connsiteY575" fmla="*/ 0 h 361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Lst>
              <a:rect l="l" t="t" r="r" b="b"/>
              <a:pathLst>
                <a:path w="977755" h="361466">
                  <a:moveTo>
                    <a:pt x="8566" y="329059"/>
                  </a:moveTo>
                  <a:cubicBezTo>
                    <a:pt x="11492" y="329059"/>
                    <a:pt x="14062" y="330558"/>
                    <a:pt x="15632" y="332842"/>
                  </a:cubicBezTo>
                  <a:cubicBezTo>
                    <a:pt x="16489" y="334198"/>
                    <a:pt x="17060" y="335840"/>
                    <a:pt x="17060" y="337625"/>
                  </a:cubicBezTo>
                  <a:cubicBezTo>
                    <a:pt x="17060" y="338838"/>
                    <a:pt x="16846" y="339980"/>
                    <a:pt x="16417" y="340979"/>
                  </a:cubicBezTo>
                  <a:cubicBezTo>
                    <a:pt x="16203" y="341479"/>
                    <a:pt x="15918" y="341979"/>
                    <a:pt x="15632" y="342407"/>
                  </a:cubicBezTo>
                  <a:cubicBezTo>
                    <a:pt x="15347" y="342835"/>
                    <a:pt x="14990" y="343264"/>
                    <a:pt x="14633" y="343620"/>
                  </a:cubicBezTo>
                  <a:cubicBezTo>
                    <a:pt x="13062" y="345191"/>
                    <a:pt x="10921" y="346119"/>
                    <a:pt x="8566" y="346119"/>
                  </a:cubicBezTo>
                  <a:cubicBezTo>
                    <a:pt x="7994" y="346119"/>
                    <a:pt x="7423" y="346119"/>
                    <a:pt x="6852" y="345976"/>
                  </a:cubicBezTo>
                  <a:cubicBezTo>
                    <a:pt x="5139" y="345619"/>
                    <a:pt x="3640" y="344763"/>
                    <a:pt x="2498" y="343620"/>
                  </a:cubicBezTo>
                  <a:cubicBezTo>
                    <a:pt x="2070" y="343192"/>
                    <a:pt x="1713" y="342764"/>
                    <a:pt x="1428" y="342336"/>
                  </a:cubicBezTo>
                  <a:cubicBezTo>
                    <a:pt x="1142" y="341907"/>
                    <a:pt x="857" y="341408"/>
                    <a:pt x="642" y="340908"/>
                  </a:cubicBezTo>
                  <a:cubicBezTo>
                    <a:pt x="428" y="340408"/>
                    <a:pt x="286" y="339909"/>
                    <a:pt x="143" y="339338"/>
                  </a:cubicBezTo>
                  <a:cubicBezTo>
                    <a:pt x="71" y="338767"/>
                    <a:pt x="0" y="338196"/>
                    <a:pt x="0" y="337625"/>
                  </a:cubicBezTo>
                  <a:cubicBezTo>
                    <a:pt x="0" y="336982"/>
                    <a:pt x="71" y="336411"/>
                    <a:pt x="143" y="335911"/>
                  </a:cubicBezTo>
                  <a:cubicBezTo>
                    <a:pt x="357" y="334769"/>
                    <a:pt x="785" y="333770"/>
                    <a:pt x="1428" y="332842"/>
                  </a:cubicBezTo>
                  <a:cubicBezTo>
                    <a:pt x="1784" y="332342"/>
                    <a:pt x="2141" y="331914"/>
                    <a:pt x="2498" y="331557"/>
                  </a:cubicBezTo>
                  <a:cubicBezTo>
                    <a:pt x="3712" y="330344"/>
                    <a:pt x="5211" y="329559"/>
                    <a:pt x="6852" y="329202"/>
                  </a:cubicBezTo>
                  <a:cubicBezTo>
                    <a:pt x="7423" y="329130"/>
                    <a:pt x="7994" y="329059"/>
                    <a:pt x="8566" y="329059"/>
                  </a:cubicBezTo>
                  <a:close/>
                  <a:moveTo>
                    <a:pt x="86939" y="328060"/>
                  </a:moveTo>
                  <a:cubicBezTo>
                    <a:pt x="92222" y="328060"/>
                    <a:pt x="96433" y="332343"/>
                    <a:pt x="96433" y="337554"/>
                  </a:cubicBezTo>
                  <a:cubicBezTo>
                    <a:pt x="96433" y="338910"/>
                    <a:pt x="96219" y="340123"/>
                    <a:pt x="95719" y="341265"/>
                  </a:cubicBezTo>
                  <a:cubicBezTo>
                    <a:pt x="95219" y="342407"/>
                    <a:pt x="94506" y="343407"/>
                    <a:pt x="93578" y="344263"/>
                  </a:cubicBezTo>
                  <a:cubicBezTo>
                    <a:pt x="91865" y="345976"/>
                    <a:pt x="89509" y="347047"/>
                    <a:pt x="86868" y="347047"/>
                  </a:cubicBezTo>
                  <a:cubicBezTo>
                    <a:pt x="84227" y="347047"/>
                    <a:pt x="81872" y="345976"/>
                    <a:pt x="80158" y="344263"/>
                  </a:cubicBezTo>
                  <a:cubicBezTo>
                    <a:pt x="79302" y="343407"/>
                    <a:pt x="78659" y="342407"/>
                    <a:pt x="78160" y="341265"/>
                  </a:cubicBezTo>
                  <a:cubicBezTo>
                    <a:pt x="77732" y="340123"/>
                    <a:pt x="77446" y="338838"/>
                    <a:pt x="77446" y="337554"/>
                  </a:cubicBezTo>
                  <a:cubicBezTo>
                    <a:pt x="77446" y="332271"/>
                    <a:pt x="81729" y="328060"/>
                    <a:pt x="86939" y="328060"/>
                  </a:cubicBezTo>
                  <a:close/>
                  <a:moveTo>
                    <a:pt x="243903" y="325990"/>
                  </a:moveTo>
                  <a:cubicBezTo>
                    <a:pt x="250327" y="325990"/>
                    <a:pt x="255538" y="331201"/>
                    <a:pt x="255538" y="337625"/>
                  </a:cubicBezTo>
                  <a:cubicBezTo>
                    <a:pt x="255538" y="339195"/>
                    <a:pt x="255181" y="340766"/>
                    <a:pt x="254610" y="342122"/>
                  </a:cubicBezTo>
                  <a:cubicBezTo>
                    <a:pt x="253967" y="343478"/>
                    <a:pt x="253182" y="344763"/>
                    <a:pt x="252111" y="345834"/>
                  </a:cubicBezTo>
                  <a:cubicBezTo>
                    <a:pt x="250041" y="347975"/>
                    <a:pt x="247115" y="349260"/>
                    <a:pt x="243903" y="349260"/>
                  </a:cubicBezTo>
                  <a:cubicBezTo>
                    <a:pt x="240691" y="349260"/>
                    <a:pt x="237764" y="347904"/>
                    <a:pt x="235694" y="345834"/>
                  </a:cubicBezTo>
                  <a:cubicBezTo>
                    <a:pt x="234624" y="344763"/>
                    <a:pt x="233767" y="343478"/>
                    <a:pt x="233196" y="342122"/>
                  </a:cubicBezTo>
                  <a:cubicBezTo>
                    <a:pt x="232625" y="340766"/>
                    <a:pt x="232268" y="339195"/>
                    <a:pt x="232268" y="337625"/>
                  </a:cubicBezTo>
                  <a:cubicBezTo>
                    <a:pt x="232268" y="331201"/>
                    <a:pt x="237479" y="325990"/>
                    <a:pt x="243903" y="325990"/>
                  </a:cubicBezTo>
                  <a:close/>
                  <a:moveTo>
                    <a:pt x="322349" y="324705"/>
                  </a:moveTo>
                  <a:cubicBezTo>
                    <a:pt x="324990" y="324705"/>
                    <a:pt x="327489" y="325562"/>
                    <a:pt x="329559" y="326918"/>
                  </a:cubicBezTo>
                  <a:cubicBezTo>
                    <a:pt x="332913" y="329273"/>
                    <a:pt x="335198" y="333199"/>
                    <a:pt x="335198" y="337625"/>
                  </a:cubicBezTo>
                  <a:cubicBezTo>
                    <a:pt x="335198" y="339409"/>
                    <a:pt x="334841" y="341051"/>
                    <a:pt x="334198" y="342621"/>
                  </a:cubicBezTo>
                  <a:cubicBezTo>
                    <a:pt x="333556" y="344120"/>
                    <a:pt x="332557" y="345548"/>
                    <a:pt x="331414" y="346690"/>
                  </a:cubicBezTo>
                  <a:cubicBezTo>
                    <a:pt x="330843" y="347261"/>
                    <a:pt x="330201" y="347832"/>
                    <a:pt x="329559" y="348260"/>
                  </a:cubicBezTo>
                  <a:cubicBezTo>
                    <a:pt x="327489" y="349688"/>
                    <a:pt x="324990" y="350473"/>
                    <a:pt x="322349" y="350473"/>
                  </a:cubicBezTo>
                  <a:cubicBezTo>
                    <a:pt x="321493" y="350473"/>
                    <a:pt x="320636" y="350330"/>
                    <a:pt x="319780" y="350188"/>
                  </a:cubicBezTo>
                  <a:cubicBezTo>
                    <a:pt x="317281" y="349688"/>
                    <a:pt x="314997" y="348403"/>
                    <a:pt x="313284" y="346690"/>
                  </a:cubicBezTo>
                  <a:cubicBezTo>
                    <a:pt x="312071" y="345548"/>
                    <a:pt x="311143" y="344192"/>
                    <a:pt x="310500" y="342621"/>
                  </a:cubicBezTo>
                  <a:cubicBezTo>
                    <a:pt x="309858" y="341122"/>
                    <a:pt x="309501" y="339409"/>
                    <a:pt x="309501" y="337625"/>
                  </a:cubicBezTo>
                  <a:cubicBezTo>
                    <a:pt x="309501" y="331415"/>
                    <a:pt x="313927" y="326204"/>
                    <a:pt x="319780" y="324990"/>
                  </a:cubicBezTo>
                  <a:cubicBezTo>
                    <a:pt x="320565" y="324776"/>
                    <a:pt x="321493" y="324705"/>
                    <a:pt x="322349" y="324705"/>
                  </a:cubicBezTo>
                  <a:close/>
                  <a:moveTo>
                    <a:pt x="479098" y="321707"/>
                  </a:moveTo>
                  <a:cubicBezTo>
                    <a:pt x="484594" y="321707"/>
                    <a:pt x="489376" y="324491"/>
                    <a:pt x="492232" y="328702"/>
                  </a:cubicBezTo>
                  <a:cubicBezTo>
                    <a:pt x="493945" y="331272"/>
                    <a:pt x="494944" y="334270"/>
                    <a:pt x="494944" y="337553"/>
                  </a:cubicBezTo>
                  <a:cubicBezTo>
                    <a:pt x="494944" y="339695"/>
                    <a:pt x="494516" y="341836"/>
                    <a:pt x="493731" y="343692"/>
                  </a:cubicBezTo>
                  <a:cubicBezTo>
                    <a:pt x="493374" y="344691"/>
                    <a:pt x="492874" y="345548"/>
                    <a:pt x="492303" y="346404"/>
                  </a:cubicBezTo>
                  <a:cubicBezTo>
                    <a:pt x="491732" y="347261"/>
                    <a:pt x="491090" y="348046"/>
                    <a:pt x="490304" y="348760"/>
                  </a:cubicBezTo>
                  <a:cubicBezTo>
                    <a:pt x="487449" y="351615"/>
                    <a:pt x="483452" y="353400"/>
                    <a:pt x="479098" y="353400"/>
                  </a:cubicBezTo>
                  <a:cubicBezTo>
                    <a:pt x="477956" y="353400"/>
                    <a:pt x="476885" y="353257"/>
                    <a:pt x="475886" y="353043"/>
                  </a:cubicBezTo>
                  <a:cubicBezTo>
                    <a:pt x="472816" y="352472"/>
                    <a:pt x="470033" y="350901"/>
                    <a:pt x="467891" y="348760"/>
                  </a:cubicBezTo>
                  <a:cubicBezTo>
                    <a:pt x="467177" y="348046"/>
                    <a:pt x="466535" y="347261"/>
                    <a:pt x="465964" y="346404"/>
                  </a:cubicBezTo>
                  <a:cubicBezTo>
                    <a:pt x="465393" y="345548"/>
                    <a:pt x="464965" y="344620"/>
                    <a:pt x="464536" y="343692"/>
                  </a:cubicBezTo>
                  <a:cubicBezTo>
                    <a:pt x="464108" y="342693"/>
                    <a:pt x="463823" y="341693"/>
                    <a:pt x="463608" y="340694"/>
                  </a:cubicBezTo>
                  <a:cubicBezTo>
                    <a:pt x="463466" y="339623"/>
                    <a:pt x="463323" y="338553"/>
                    <a:pt x="463323" y="337482"/>
                  </a:cubicBezTo>
                  <a:cubicBezTo>
                    <a:pt x="463323" y="336340"/>
                    <a:pt x="463394" y="335269"/>
                    <a:pt x="463608" y="334270"/>
                  </a:cubicBezTo>
                  <a:cubicBezTo>
                    <a:pt x="464037" y="332200"/>
                    <a:pt x="464822" y="330344"/>
                    <a:pt x="465964" y="328631"/>
                  </a:cubicBezTo>
                  <a:cubicBezTo>
                    <a:pt x="466535" y="327774"/>
                    <a:pt x="467177" y="326989"/>
                    <a:pt x="467891" y="326275"/>
                  </a:cubicBezTo>
                  <a:cubicBezTo>
                    <a:pt x="470033" y="324134"/>
                    <a:pt x="472816" y="322635"/>
                    <a:pt x="475886" y="321993"/>
                  </a:cubicBezTo>
                  <a:cubicBezTo>
                    <a:pt x="476956" y="321850"/>
                    <a:pt x="478027" y="321707"/>
                    <a:pt x="479098" y="321707"/>
                  </a:cubicBezTo>
                  <a:close/>
                  <a:moveTo>
                    <a:pt x="557687" y="320066"/>
                  </a:moveTo>
                  <a:cubicBezTo>
                    <a:pt x="567323" y="320066"/>
                    <a:pt x="575175" y="327918"/>
                    <a:pt x="575175" y="337554"/>
                  </a:cubicBezTo>
                  <a:cubicBezTo>
                    <a:pt x="575175" y="339981"/>
                    <a:pt x="574675" y="342336"/>
                    <a:pt x="573819" y="344406"/>
                  </a:cubicBezTo>
                  <a:cubicBezTo>
                    <a:pt x="572891" y="346476"/>
                    <a:pt x="571606" y="348404"/>
                    <a:pt x="570178" y="349974"/>
                  </a:cubicBezTo>
                  <a:cubicBezTo>
                    <a:pt x="566966" y="353115"/>
                    <a:pt x="562612" y="355113"/>
                    <a:pt x="557758" y="355113"/>
                  </a:cubicBezTo>
                  <a:cubicBezTo>
                    <a:pt x="552905" y="355113"/>
                    <a:pt x="548479" y="353115"/>
                    <a:pt x="545338" y="349974"/>
                  </a:cubicBezTo>
                  <a:cubicBezTo>
                    <a:pt x="543697" y="348404"/>
                    <a:pt x="542412" y="346476"/>
                    <a:pt x="541555" y="344406"/>
                  </a:cubicBezTo>
                  <a:cubicBezTo>
                    <a:pt x="540699" y="342265"/>
                    <a:pt x="540199" y="339981"/>
                    <a:pt x="540199" y="337554"/>
                  </a:cubicBezTo>
                  <a:cubicBezTo>
                    <a:pt x="540199" y="327918"/>
                    <a:pt x="548051" y="320066"/>
                    <a:pt x="557687" y="320066"/>
                  </a:cubicBezTo>
                  <a:close/>
                  <a:moveTo>
                    <a:pt x="714579" y="316140"/>
                  </a:moveTo>
                  <a:cubicBezTo>
                    <a:pt x="726428" y="316140"/>
                    <a:pt x="736064" y="325776"/>
                    <a:pt x="736064" y="337625"/>
                  </a:cubicBezTo>
                  <a:cubicBezTo>
                    <a:pt x="736064" y="340552"/>
                    <a:pt x="735422" y="343407"/>
                    <a:pt x="734351" y="345977"/>
                  </a:cubicBezTo>
                  <a:cubicBezTo>
                    <a:pt x="733281" y="348546"/>
                    <a:pt x="731710" y="350830"/>
                    <a:pt x="729854" y="352829"/>
                  </a:cubicBezTo>
                  <a:cubicBezTo>
                    <a:pt x="726000" y="356684"/>
                    <a:pt x="720575" y="359111"/>
                    <a:pt x="714651" y="359111"/>
                  </a:cubicBezTo>
                  <a:cubicBezTo>
                    <a:pt x="708726" y="359111"/>
                    <a:pt x="703373" y="356755"/>
                    <a:pt x="699447" y="352829"/>
                  </a:cubicBezTo>
                  <a:cubicBezTo>
                    <a:pt x="697448" y="350902"/>
                    <a:pt x="695878" y="348546"/>
                    <a:pt x="694807" y="345977"/>
                  </a:cubicBezTo>
                  <a:cubicBezTo>
                    <a:pt x="693665" y="343407"/>
                    <a:pt x="693094" y="340623"/>
                    <a:pt x="693094" y="337625"/>
                  </a:cubicBezTo>
                  <a:cubicBezTo>
                    <a:pt x="693094" y="325776"/>
                    <a:pt x="702730" y="316140"/>
                    <a:pt x="714579" y="316140"/>
                  </a:cubicBezTo>
                  <a:close/>
                  <a:moveTo>
                    <a:pt x="793025" y="313784"/>
                  </a:moveTo>
                  <a:cubicBezTo>
                    <a:pt x="797950" y="313784"/>
                    <a:pt x="802590" y="315283"/>
                    <a:pt x="806373" y="317853"/>
                  </a:cubicBezTo>
                  <a:cubicBezTo>
                    <a:pt x="812725" y="322135"/>
                    <a:pt x="816865" y="329416"/>
                    <a:pt x="816865" y="337625"/>
                  </a:cubicBezTo>
                  <a:cubicBezTo>
                    <a:pt x="816865" y="340908"/>
                    <a:pt x="816223" y="344049"/>
                    <a:pt x="815010" y="346904"/>
                  </a:cubicBezTo>
                  <a:cubicBezTo>
                    <a:pt x="813796" y="349759"/>
                    <a:pt x="812012" y="352329"/>
                    <a:pt x="809870" y="354470"/>
                  </a:cubicBezTo>
                  <a:cubicBezTo>
                    <a:pt x="808800" y="355541"/>
                    <a:pt x="807586" y="356469"/>
                    <a:pt x="806373" y="357397"/>
                  </a:cubicBezTo>
                  <a:cubicBezTo>
                    <a:pt x="802518" y="359967"/>
                    <a:pt x="797950" y="361466"/>
                    <a:pt x="793025" y="361466"/>
                  </a:cubicBezTo>
                  <a:cubicBezTo>
                    <a:pt x="791383" y="361466"/>
                    <a:pt x="789813" y="361251"/>
                    <a:pt x="788242" y="360966"/>
                  </a:cubicBezTo>
                  <a:cubicBezTo>
                    <a:pt x="783603" y="360038"/>
                    <a:pt x="779391" y="357682"/>
                    <a:pt x="776179" y="354470"/>
                  </a:cubicBezTo>
                  <a:cubicBezTo>
                    <a:pt x="773966" y="352329"/>
                    <a:pt x="772253" y="349759"/>
                    <a:pt x="771040" y="346904"/>
                  </a:cubicBezTo>
                  <a:cubicBezTo>
                    <a:pt x="769826" y="344049"/>
                    <a:pt x="769184" y="340908"/>
                    <a:pt x="769184" y="337625"/>
                  </a:cubicBezTo>
                  <a:cubicBezTo>
                    <a:pt x="769184" y="326133"/>
                    <a:pt x="777393" y="316496"/>
                    <a:pt x="788242" y="314284"/>
                  </a:cubicBezTo>
                  <a:cubicBezTo>
                    <a:pt x="789741" y="313927"/>
                    <a:pt x="791383" y="313784"/>
                    <a:pt x="793025" y="313784"/>
                  </a:cubicBezTo>
                  <a:close/>
                  <a:moveTo>
                    <a:pt x="47753" y="289372"/>
                  </a:moveTo>
                  <a:cubicBezTo>
                    <a:pt x="52749" y="289372"/>
                    <a:pt x="56747" y="293369"/>
                    <a:pt x="56747" y="298366"/>
                  </a:cubicBezTo>
                  <a:cubicBezTo>
                    <a:pt x="56747" y="303362"/>
                    <a:pt x="52749" y="307360"/>
                    <a:pt x="47753" y="307360"/>
                  </a:cubicBezTo>
                  <a:cubicBezTo>
                    <a:pt x="42756" y="307360"/>
                    <a:pt x="38759" y="303362"/>
                    <a:pt x="38759" y="298366"/>
                  </a:cubicBezTo>
                  <a:cubicBezTo>
                    <a:pt x="38759" y="293369"/>
                    <a:pt x="42756" y="289372"/>
                    <a:pt x="47753" y="289372"/>
                  </a:cubicBezTo>
                  <a:close/>
                  <a:moveTo>
                    <a:pt x="126198" y="288373"/>
                  </a:moveTo>
                  <a:cubicBezTo>
                    <a:pt x="131694" y="288373"/>
                    <a:pt x="136191" y="292870"/>
                    <a:pt x="136191" y="298366"/>
                  </a:cubicBezTo>
                  <a:cubicBezTo>
                    <a:pt x="136191" y="303862"/>
                    <a:pt x="131694" y="308359"/>
                    <a:pt x="126198" y="308359"/>
                  </a:cubicBezTo>
                  <a:cubicBezTo>
                    <a:pt x="120631" y="308359"/>
                    <a:pt x="116205" y="303862"/>
                    <a:pt x="116205" y="298366"/>
                  </a:cubicBezTo>
                  <a:cubicBezTo>
                    <a:pt x="116205" y="292799"/>
                    <a:pt x="120702" y="288373"/>
                    <a:pt x="126198" y="288373"/>
                  </a:cubicBezTo>
                  <a:close/>
                  <a:moveTo>
                    <a:pt x="283162" y="286160"/>
                  </a:moveTo>
                  <a:cubicBezTo>
                    <a:pt x="289872" y="286160"/>
                    <a:pt x="295368" y="291585"/>
                    <a:pt x="295368" y="298366"/>
                  </a:cubicBezTo>
                  <a:cubicBezTo>
                    <a:pt x="295368" y="305147"/>
                    <a:pt x="289872" y="310572"/>
                    <a:pt x="283162" y="310572"/>
                  </a:cubicBezTo>
                  <a:cubicBezTo>
                    <a:pt x="276452" y="310572"/>
                    <a:pt x="270956" y="305147"/>
                    <a:pt x="270956" y="298366"/>
                  </a:cubicBezTo>
                  <a:cubicBezTo>
                    <a:pt x="270956" y="291656"/>
                    <a:pt x="276381" y="286160"/>
                    <a:pt x="283162" y="286160"/>
                  </a:cubicBezTo>
                  <a:close/>
                  <a:moveTo>
                    <a:pt x="361536" y="284804"/>
                  </a:moveTo>
                  <a:cubicBezTo>
                    <a:pt x="369031" y="284804"/>
                    <a:pt x="375098" y="290871"/>
                    <a:pt x="375098" y="298366"/>
                  </a:cubicBezTo>
                  <a:cubicBezTo>
                    <a:pt x="375098" y="305861"/>
                    <a:pt x="369031" y="311928"/>
                    <a:pt x="361536" y="311928"/>
                  </a:cubicBezTo>
                  <a:cubicBezTo>
                    <a:pt x="354041" y="311928"/>
                    <a:pt x="347974" y="305861"/>
                    <a:pt x="347974" y="298366"/>
                  </a:cubicBezTo>
                  <a:cubicBezTo>
                    <a:pt x="347974" y="290871"/>
                    <a:pt x="354041" y="284804"/>
                    <a:pt x="361536" y="284804"/>
                  </a:cubicBezTo>
                  <a:close/>
                  <a:moveTo>
                    <a:pt x="518428" y="281735"/>
                  </a:moveTo>
                  <a:cubicBezTo>
                    <a:pt x="527636" y="281735"/>
                    <a:pt x="535060" y="289158"/>
                    <a:pt x="535060" y="298366"/>
                  </a:cubicBezTo>
                  <a:cubicBezTo>
                    <a:pt x="535060" y="307574"/>
                    <a:pt x="527636" y="314998"/>
                    <a:pt x="518428" y="314998"/>
                  </a:cubicBezTo>
                  <a:cubicBezTo>
                    <a:pt x="509220" y="314998"/>
                    <a:pt x="501797" y="307574"/>
                    <a:pt x="501797" y="298366"/>
                  </a:cubicBezTo>
                  <a:cubicBezTo>
                    <a:pt x="501797" y="289158"/>
                    <a:pt x="509220" y="281735"/>
                    <a:pt x="518428" y="281735"/>
                  </a:cubicBezTo>
                  <a:close/>
                  <a:moveTo>
                    <a:pt x="596946" y="279950"/>
                  </a:moveTo>
                  <a:cubicBezTo>
                    <a:pt x="607082" y="279950"/>
                    <a:pt x="615362" y="288159"/>
                    <a:pt x="615362" y="298366"/>
                  </a:cubicBezTo>
                  <a:cubicBezTo>
                    <a:pt x="615362" y="308573"/>
                    <a:pt x="607082" y="316782"/>
                    <a:pt x="596946" y="316782"/>
                  </a:cubicBezTo>
                  <a:cubicBezTo>
                    <a:pt x="586810" y="316782"/>
                    <a:pt x="578530" y="308573"/>
                    <a:pt x="578530" y="298366"/>
                  </a:cubicBezTo>
                  <a:cubicBezTo>
                    <a:pt x="578530" y="288230"/>
                    <a:pt x="586739" y="279950"/>
                    <a:pt x="596946" y="279950"/>
                  </a:cubicBezTo>
                  <a:close/>
                  <a:moveTo>
                    <a:pt x="753766" y="275739"/>
                  </a:moveTo>
                  <a:cubicBezTo>
                    <a:pt x="766258" y="275739"/>
                    <a:pt x="776394" y="285875"/>
                    <a:pt x="776394" y="298366"/>
                  </a:cubicBezTo>
                  <a:cubicBezTo>
                    <a:pt x="776394" y="310858"/>
                    <a:pt x="766258" y="320994"/>
                    <a:pt x="753766" y="320994"/>
                  </a:cubicBezTo>
                  <a:cubicBezTo>
                    <a:pt x="741275" y="320994"/>
                    <a:pt x="731139" y="310858"/>
                    <a:pt x="731139" y="298366"/>
                  </a:cubicBezTo>
                  <a:cubicBezTo>
                    <a:pt x="731139" y="285875"/>
                    <a:pt x="741275" y="275739"/>
                    <a:pt x="753766" y="275739"/>
                  </a:cubicBezTo>
                  <a:close/>
                  <a:moveTo>
                    <a:pt x="832283" y="273241"/>
                  </a:moveTo>
                  <a:cubicBezTo>
                    <a:pt x="846131" y="273241"/>
                    <a:pt x="857337" y="284519"/>
                    <a:pt x="857337" y="298367"/>
                  </a:cubicBezTo>
                  <a:cubicBezTo>
                    <a:pt x="857337" y="312214"/>
                    <a:pt x="846059" y="323421"/>
                    <a:pt x="832283" y="323421"/>
                  </a:cubicBezTo>
                  <a:cubicBezTo>
                    <a:pt x="818436" y="323421"/>
                    <a:pt x="807229" y="312214"/>
                    <a:pt x="807229" y="298367"/>
                  </a:cubicBezTo>
                  <a:cubicBezTo>
                    <a:pt x="807229" y="284448"/>
                    <a:pt x="818436" y="273241"/>
                    <a:pt x="832283" y="273241"/>
                  </a:cubicBezTo>
                  <a:close/>
                  <a:moveTo>
                    <a:pt x="86939" y="249685"/>
                  </a:moveTo>
                  <a:cubicBezTo>
                    <a:pt x="92222" y="249685"/>
                    <a:pt x="96433" y="253968"/>
                    <a:pt x="96433" y="259179"/>
                  </a:cubicBezTo>
                  <a:cubicBezTo>
                    <a:pt x="96433" y="264389"/>
                    <a:pt x="92222" y="268601"/>
                    <a:pt x="86939" y="268672"/>
                  </a:cubicBezTo>
                  <a:cubicBezTo>
                    <a:pt x="81657" y="268672"/>
                    <a:pt x="77446" y="264389"/>
                    <a:pt x="77446" y="259179"/>
                  </a:cubicBezTo>
                  <a:cubicBezTo>
                    <a:pt x="77446" y="253896"/>
                    <a:pt x="81729" y="249685"/>
                    <a:pt x="86939" y="249685"/>
                  </a:cubicBezTo>
                  <a:close/>
                  <a:moveTo>
                    <a:pt x="165457" y="248686"/>
                  </a:moveTo>
                  <a:cubicBezTo>
                    <a:pt x="169097" y="248686"/>
                    <a:pt x="172309" y="250542"/>
                    <a:pt x="174165" y="253326"/>
                  </a:cubicBezTo>
                  <a:cubicBezTo>
                    <a:pt x="175307" y="254967"/>
                    <a:pt x="175950" y="257037"/>
                    <a:pt x="175950" y="259179"/>
                  </a:cubicBezTo>
                  <a:cubicBezTo>
                    <a:pt x="175950" y="261320"/>
                    <a:pt x="175307" y="263390"/>
                    <a:pt x="174165" y="265032"/>
                  </a:cubicBezTo>
                  <a:cubicBezTo>
                    <a:pt x="172238" y="267816"/>
                    <a:pt x="169026" y="269672"/>
                    <a:pt x="165457" y="269814"/>
                  </a:cubicBezTo>
                  <a:cubicBezTo>
                    <a:pt x="164672" y="269814"/>
                    <a:pt x="164029" y="269743"/>
                    <a:pt x="163315" y="269600"/>
                  </a:cubicBezTo>
                  <a:cubicBezTo>
                    <a:pt x="161317" y="269172"/>
                    <a:pt x="159461" y="268173"/>
                    <a:pt x="158033" y="266745"/>
                  </a:cubicBezTo>
                  <a:cubicBezTo>
                    <a:pt x="157534" y="266245"/>
                    <a:pt x="157105" y="265746"/>
                    <a:pt x="156748" y="265175"/>
                  </a:cubicBezTo>
                  <a:cubicBezTo>
                    <a:pt x="156035" y="264033"/>
                    <a:pt x="155464" y="262748"/>
                    <a:pt x="155178" y="261392"/>
                  </a:cubicBezTo>
                  <a:cubicBezTo>
                    <a:pt x="155035" y="260678"/>
                    <a:pt x="154964" y="259964"/>
                    <a:pt x="154964" y="259250"/>
                  </a:cubicBezTo>
                  <a:cubicBezTo>
                    <a:pt x="154964" y="258465"/>
                    <a:pt x="155035" y="257823"/>
                    <a:pt x="155178" y="257109"/>
                  </a:cubicBezTo>
                  <a:cubicBezTo>
                    <a:pt x="155464" y="255681"/>
                    <a:pt x="155963" y="254468"/>
                    <a:pt x="156748" y="253326"/>
                  </a:cubicBezTo>
                  <a:cubicBezTo>
                    <a:pt x="157105" y="252755"/>
                    <a:pt x="157534" y="252255"/>
                    <a:pt x="158033" y="251755"/>
                  </a:cubicBezTo>
                  <a:cubicBezTo>
                    <a:pt x="159461" y="250328"/>
                    <a:pt x="161245" y="249328"/>
                    <a:pt x="163315" y="248900"/>
                  </a:cubicBezTo>
                  <a:cubicBezTo>
                    <a:pt x="164029" y="248757"/>
                    <a:pt x="164743" y="248686"/>
                    <a:pt x="165457" y="248686"/>
                  </a:cubicBezTo>
                  <a:close/>
                  <a:moveTo>
                    <a:pt x="322349" y="246259"/>
                  </a:moveTo>
                  <a:cubicBezTo>
                    <a:pt x="324990" y="246259"/>
                    <a:pt x="327489" y="247116"/>
                    <a:pt x="329559" y="248472"/>
                  </a:cubicBezTo>
                  <a:cubicBezTo>
                    <a:pt x="332913" y="250827"/>
                    <a:pt x="335198" y="254753"/>
                    <a:pt x="335198" y="259179"/>
                  </a:cubicBezTo>
                  <a:cubicBezTo>
                    <a:pt x="335198" y="263604"/>
                    <a:pt x="332985" y="267530"/>
                    <a:pt x="329559" y="269886"/>
                  </a:cubicBezTo>
                  <a:cubicBezTo>
                    <a:pt x="327489" y="271313"/>
                    <a:pt x="324990" y="272098"/>
                    <a:pt x="322349" y="272098"/>
                  </a:cubicBezTo>
                  <a:cubicBezTo>
                    <a:pt x="321493" y="272098"/>
                    <a:pt x="320636" y="271956"/>
                    <a:pt x="319780" y="271813"/>
                  </a:cubicBezTo>
                  <a:cubicBezTo>
                    <a:pt x="313927" y="270599"/>
                    <a:pt x="309501" y="265389"/>
                    <a:pt x="309501" y="259179"/>
                  </a:cubicBezTo>
                  <a:cubicBezTo>
                    <a:pt x="309501" y="252969"/>
                    <a:pt x="313927" y="247758"/>
                    <a:pt x="319780" y="246545"/>
                  </a:cubicBezTo>
                  <a:cubicBezTo>
                    <a:pt x="320565" y="246330"/>
                    <a:pt x="321493" y="246259"/>
                    <a:pt x="322349" y="246259"/>
                  </a:cubicBezTo>
                  <a:close/>
                  <a:moveTo>
                    <a:pt x="400795" y="244903"/>
                  </a:moveTo>
                  <a:cubicBezTo>
                    <a:pt x="408718" y="244903"/>
                    <a:pt x="415071" y="251327"/>
                    <a:pt x="415071" y="259179"/>
                  </a:cubicBezTo>
                  <a:cubicBezTo>
                    <a:pt x="415071" y="267031"/>
                    <a:pt x="408647" y="273455"/>
                    <a:pt x="400795" y="273455"/>
                  </a:cubicBezTo>
                  <a:cubicBezTo>
                    <a:pt x="392943" y="273455"/>
                    <a:pt x="386519" y="267031"/>
                    <a:pt x="386519" y="259179"/>
                  </a:cubicBezTo>
                  <a:cubicBezTo>
                    <a:pt x="386519" y="251256"/>
                    <a:pt x="392943" y="244903"/>
                    <a:pt x="400795" y="244903"/>
                  </a:cubicBezTo>
                  <a:close/>
                  <a:moveTo>
                    <a:pt x="557687" y="241691"/>
                  </a:moveTo>
                  <a:cubicBezTo>
                    <a:pt x="567323" y="241691"/>
                    <a:pt x="575175" y="249543"/>
                    <a:pt x="575175" y="259179"/>
                  </a:cubicBezTo>
                  <a:cubicBezTo>
                    <a:pt x="575175" y="268815"/>
                    <a:pt x="567323" y="276667"/>
                    <a:pt x="557687" y="276667"/>
                  </a:cubicBezTo>
                  <a:cubicBezTo>
                    <a:pt x="548051" y="276667"/>
                    <a:pt x="540199" y="268815"/>
                    <a:pt x="540199" y="259179"/>
                  </a:cubicBezTo>
                  <a:cubicBezTo>
                    <a:pt x="540199" y="249543"/>
                    <a:pt x="548051" y="241691"/>
                    <a:pt x="557687" y="241691"/>
                  </a:cubicBezTo>
                  <a:close/>
                  <a:moveTo>
                    <a:pt x="636061" y="239764"/>
                  </a:moveTo>
                  <a:cubicBezTo>
                    <a:pt x="642771" y="239764"/>
                    <a:pt x="648695" y="243190"/>
                    <a:pt x="652193" y="248330"/>
                  </a:cubicBezTo>
                  <a:cubicBezTo>
                    <a:pt x="654263" y="251399"/>
                    <a:pt x="655476" y="255182"/>
                    <a:pt x="655476" y="259179"/>
                  </a:cubicBezTo>
                  <a:cubicBezTo>
                    <a:pt x="655476" y="263177"/>
                    <a:pt x="654263" y="266960"/>
                    <a:pt x="652193" y="270029"/>
                  </a:cubicBezTo>
                  <a:cubicBezTo>
                    <a:pt x="648695" y="275168"/>
                    <a:pt x="642842" y="278594"/>
                    <a:pt x="636061" y="278594"/>
                  </a:cubicBezTo>
                  <a:cubicBezTo>
                    <a:pt x="634705" y="278594"/>
                    <a:pt x="633420" y="278452"/>
                    <a:pt x="632135" y="278166"/>
                  </a:cubicBezTo>
                  <a:cubicBezTo>
                    <a:pt x="628352" y="277381"/>
                    <a:pt x="624997" y="275525"/>
                    <a:pt x="622356" y="272884"/>
                  </a:cubicBezTo>
                  <a:cubicBezTo>
                    <a:pt x="621500" y="272028"/>
                    <a:pt x="620715" y="271028"/>
                    <a:pt x="620001" y="270029"/>
                  </a:cubicBezTo>
                  <a:cubicBezTo>
                    <a:pt x="618573" y="267959"/>
                    <a:pt x="617574" y="265603"/>
                    <a:pt x="617074" y="263105"/>
                  </a:cubicBezTo>
                  <a:cubicBezTo>
                    <a:pt x="616789" y="261820"/>
                    <a:pt x="616646" y="260535"/>
                    <a:pt x="616646" y="259179"/>
                  </a:cubicBezTo>
                  <a:cubicBezTo>
                    <a:pt x="616646" y="257823"/>
                    <a:pt x="616789" y="256538"/>
                    <a:pt x="617074" y="255253"/>
                  </a:cubicBezTo>
                  <a:cubicBezTo>
                    <a:pt x="617574" y="252755"/>
                    <a:pt x="618573" y="250400"/>
                    <a:pt x="620001" y="248330"/>
                  </a:cubicBezTo>
                  <a:cubicBezTo>
                    <a:pt x="620715" y="247330"/>
                    <a:pt x="621500" y="246331"/>
                    <a:pt x="622356" y="245474"/>
                  </a:cubicBezTo>
                  <a:cubicBezTo>
                    <a:pt x="624926" y="242833"/>
                    <a:pt x="628352" y="240977"/>
                    <a:pt x="632135" y="240192"/>
                  </a:cubicBezTo>
                  <a:cubicBezTo>
                    <a:pt x="633420" y="239907"/>
                    <a:pt x="634705" y="239764"/>
                    <a:pt x="636061" y="239764"/>
                  </a:cubicBezTo>
                  <a:close/>
                  <a:moveTo>
                    <a:pt x="793025" y="235338"/>
                  </a:moveTo>
                  <a:cubicBezTo>
                    <a:pt x="797950" y="235338"/>
                    <a:pt x="802590" y="236837"/>
                    <a:pt x="806373" y="239407"/>
                  </a:cubicBezTo>
                  <a:cubicBezTo>
                    <a:pt x="812725" y="243689"/>
                    <a:pt x="816865" y="250970"/>
                    <a:pt x="816865" y="259179"/>
                  </a:cubicBezTo>
                  <a:cubicBezTo>
                    <a:pt x="816865" y="267387"/>
                    <a:pt x="812654" y="274597"/>
                    <a:pt x="806373" y="278951"/>
                  </a:cubicBezTo>
                  <a:cubicBezTo>
                    <a:pt x="802518" y="281521"/>
                    <a:pt x="797950" y="283020"/>
                    <a:pt x="793025" y="283020"/>
                  </a:cubicBezTo>
                  <a:cubicBezTo>
                    <a:pt x="791383" y="283020"/>
                    <a:pt x="789813" y="282805"/>
                    <a:pt x="788242" y="282520"/>
                  </a:cubicBezTo>
                  <a:cubicBezTo>
                    <a:pt x="777321" y="280307"/>
                    <a:pt x="769184" y="270671"/>
                    <a:pt x="769184" y="259179"/>
                  </a:cubicBezTo>
                  <a:cubicBezTo>
                    <a:pt x="769184" y="247687"/>
                    <a:pt x="777393" y="238050"/>
                    <a:pt x="788242" y="235838"/>
                  </a:cubicBezTo>
                  <a:cubicBezTo>
                    <a:pt x="789741" y="235481"/>
                    <a:pt x="791383" y="235338"/>
                    <a:pt x="793025" y="235338"/>
                  </a:cubicBezTo>
                  <a:close/>
                  <a:moveTo>
                    <a:pt x="871470" y="232768"/>
                  </a:moveTo>
                  <a:cubicBezTo>
                    <a:pt x="886032" y="232768"/>
                    <a:pt x="897881" y="244617"/>
                    <a:pt x="897881" y="259178"/>
                  </a:cubicBezTo>
                  <a:cubicBezTo>
                    <a:pt x="897881" y="273740"/>
                    <a:pt x="886032" y="285589"/>
                    <a:pt x="871470" y="285589"/>
                  </a:cubicBezTo>
                  <a:cubicBezTo>
                    <a:pt x="856909" y="285589"/>
                    <a:pt x="845060" y="273740"/>
                    <a:pt x="845060" y="259178"/>
                  </a:cubicBezTo>
                  <a:cubicBezTo>
                    <a:pt x="845060" y="244617"/>
                    <a:pt x="856909" y="232768"/>
                    <a:pt x="871470" y="232768"/>
                  </a:cubicBezTo>
                  <a:close/>
                  <a:moveTo>
                    <a:pt x="126198" y="209927"/>
                  </a:moveTo>
                  <a:cubicBezTo>
                    <a:pt x="131694" y="209927"/>
                    <a:pt x="136191" y="214424"/>
                    <a:pt x="136191" y="219920"/>
                  </a:cubicBezTo>
                  <a:cubicBezTo>
                    <a:pt x="136191" y="225416"/>
                    <a:pt x="131694" y="229913"/>
                    <a:pt x="126198" y="229913"/>
                  </a:cubicBezTo>
                  <a:cubicBezTo>
                    <a:pt x="120631" y="229913"/>
                    <a:pt x="116205" y="225416"/>
                    <a:pt x="116205" y="219920"/>
                  </a:cubicBezTo>
                  <a:cubicBezTo>
                    <a:pt x="116205" y="214353"/>
                    <a:pt x="120702" y="209927"/>
                    <a:pt x="126198" y="209927"/>
                  </a:cubicBezTo>
                  <a:close/>
                  <a:moveTo>
                    <a:pt x="204644" y="208856"/>
                  </a:moveTo>
                  <a:cubicBezTo>
                    <a:pt x="210782" y="208856"/>
                    <a:pt x="215708" y="213853"/>
                    <a:pt x="215708" y="219920"/>
                  </a:cubicBezTo>
                  <a:cubicBezTo>
                    <a:pt x="215708" y="226058"/>
                    <a:pt x="210782" y="230984"/>
                    <a:pt x="204644" y="230984"/>
                  </a:cubicBezTo>
                  <a:cubicBezTo>
                    <a:pt x="198505" y="230984"/>
                    <a:pt x="193580" y="225987"/>
                    <a:pt x="193580" y="219920"/>
                  </a:cubicBezTo>
                  <a:cubicBezTo>
                    <a:pt x="193580" y="213781"/>
                    <a:pt x="198577" y="208856"/>
                    <a:pt x="204644" y="208856"/>
                  </a:cubicBezTo>
                  <a:close/>
                  <a:moveTo>
                    <a:pt x="361536" y="206358"/>
                  </a:moveTo>
                  <a:cubicBezTo>
                    <a:pt x="369031" y="206358"/>
                    <a:pt x="375098" y="212425"/>
                    <a:pt x="375098" y="219920"/>
                  </a:cubicBezTo>
                  <a:cubicBezTo>
                    <a:pt x="375098" y="227415"/>
                    <a:pt x="369031" y="233482"/>
                    <a:pt x="361536" y="233482"/>
                  </a:cubicBezTo>
                  <a:cubicBezTo>
                    <a:pt x="354041" y="233482"/>
                    <a:pt x="347974" y="227415"/>
                    <a:pt x="347974" y="219920"/>
                  </a:cubicBezTo>
                  <a:cubicBezTo>
                    <a:pt x="347974" y="212425"/>
                    <a:pt x="354041" y="206358"/>
                    <a:pt x="361536" y="206358"/>
                  </a:cubicBezTo>
                  <a:close/>
                  <a:moveTo>
                    <a:pt x="440054" y="204930"/>
                  </a:moveTo>
                  <a:cubicBezTo>
                    <a:pt x="448334" y="204930"/>
                    <a:pt x="455043" y="211640"/>
                    <a:pt x="455043" y="219920"/>
                  </a:cubicBezTo>
                  <a:cubicBezTo>
                    <a:pt x="455043" y="228200"/>
                    <a:pt x="448262" y="234981"/>
                    <a:pt x="440054" y="234909"/>
                  </a:cubicBezTo>
                  <a:cubicBezTo>
                    <a:pt x="431774" y="234909"/>
                    <a:pt x="425064" y="228200"/>
                    <a:pt x="425064" y="219920"/>
                  </a:cubicBezTo>
                  <a:cubicBezTo>
                    <a:pt x="425064" y="211640"/>
                    <a:pt x="431774" y="204930"/>
                    <a:pt x="440054" y="204930"/>
                  </a:cubicBezTo>
                  <a:close/>
                  <a:moveTo>
                    <a:pt x="596946" y="201504"/>
                  </a:moveTo>
                  <a:cubicBezTo>
                    <a:pt x="607082" y="201504"/>
                    <a:pt x="615362" y="209713"/>
                    <a:pt x="615362" y="219920"/>
                  </a:cubicBezTo>
                  <a:cubicBezTo>
                    <a:pt x="615362" y="230127"/>
                    <a:pt x="607082" y="238407"/>
                    <a:pt x="596946" y="238336"/>
                  </a:cubicBezTo>
                  <a:cubicBezTo>
                    <a:pt x="586810" y="238336"/>
                    <a:pt x="578530" y="230127"/>
                    <a:pt x="578530" y="219920"/>
                  </a:cubicBezTo>
                  <a:cubicBezTo>
                    <a:pt x="578530" y="209784"/>
                    <a:pt x="586739" y="201504"/>
                    <a:pt x="596946" y="201504"/>
                  </a:cubicBezTo>
                  <a:close/>
                  <a:moveTo>
                    <a:pt x="675321" y="199506"/>
                  </a:moveTo>
                  <a:cubicBezTo>
                    <a:pt x="686598" y="199506"/>
                    <a:pt x="695735" y="208643"/>
                    <a:pt x="695735" y="219921"/>
                  </a:cubicBezTo>
                  <a:cubicBezTo>
                    <a:pt x="695735" y="231199"/>
                    <a:pt x="686598" y="240407"/>
                    <a:pt x="675321" y="240335"/>
                  </a:cubicBezTo>
                  <a:cubicBezTo>
                    <a:pt x="664043" y="240335"/>
                    <a:pt x="654906" y="231199"/>
                    <a:pt x="654906" y="219921"/>
                  </a:cubicBezTo>
                  <a:cubicBezTo>
                    <a:pt x="654906" y="208643"/>
                    <a:pt x="664043" y="199506"/>
                    <a:pt x="675321" y="199506"/>
                  </a:cubicBezTo>
                  <a:close/>
                  <a:moveTo>
                    <a:pt x="832283" y="194866"/>
                  </a:moveTo>
                  <a:cubicBezTo>
                    <a:pt x="846131" y="194866"/>
                    <a:pt x="857337" y="206073"/>
                    <a:pt x="857337" y="219920"/>
                  </a:cubicBezTo>
                  <a:cubicBezTo>
                    <a:pt x="857337" y="233768"/>
                    <a:pt x="846059" y="245046"/>
                    <a:pt x="832283" y="245046"/>
                  </a:cubicBezTo>
                  <a:cubicBezTo>
                    <a:pt x="818436" y="245046"/>
                    <a:pt x="807229" y="233768"/>
                    <a:pt x="807229" y="219920"/>
                  </a:cubicBezTo>
                  <a:cubicBezTo>
                    <a:pt x="807229" y="206073"/>
                    <a:pt x="818436" y="194866"/>
                    <a:pt x="832283" y="194866"/>
                  </a:cubicBezTo>
                  <a:close/>
                  <a:moveTo>
                    <a:pt x="165529" y="170240"/>
                  </a:moveTo>
                  <a:cubicBezTo>
                    <a:pt x="169169" y="170240"/>
                    <a:pt x="172381" y="172096"/>
                    <a:pt x="174237" y="174880"/>
                  </a:cubicBezTo>
                  <a:cubicBezTo>
                    <a:pt x="175379" y="176521"/>
                    <a:pt x="176022" y="178591"/>
                    <a:pt x="176022" y="180733"/>
                  </a:cubicBezTo>
                  <a:cubicBezTo>
                    <a:pt x="176022" y="182160"/>
                    <a:pt x="175665" y="183517"/>
                    <a:pt x="175165" y="184801"/>
                  </a:cubicBezTo>
                  <a:cubicBezTo>
                    <a:pt x="174879" y="185444"/>
                    <a:pt x="174523" y="186015"/>
                    <a:pt x="174166" y="186586"/>
                  </a:cubicBezTo>
                  <a:cubicBezTo>
                    <a:pt x="173737" y="187157"/>
                    <a:pt x="173309" y="187657"/>
                    <a:pt x="173024" y="188299"/>
                  </a:cubicBezTo>
                  <a:cubicBezTo>
                    <a:pt x="171096" y="190226"/>
                    <a:pt x="168527" y="191368"/>
                    <a:pt x="165600" y="191368"/>
                  </a:cubicBezTo>
                  <a:cubicBezTo>
                    <a:pt x="164815" y="191368"/>
                    <a:pt x="164173" y="191297"/>
                    <a:pt x="163459" y="191154"/>
                  </a:cubicBezTo>
                  <a:cubicBezTo>
                    <a:pt x="161460" y="190726"/>
                    <a:pt x="159604" y="189727"/>
                    <a:pt x="158177" y="188299"/>
                  </a:cubicBezTo>
                  <a:cubicBezTo>
                    <a:pt x="157677" y="187799"/>
                    <a:pt x="157249" y="187300"/>
                    <a:pt x="156892" y="186729"/>
                  </a:cubicBezTo>
                  <a:cubicBezTo>
                    <a:pt x="156464" y="186158"/>
                    <a:pt x="156178" y="185587"/>
                    <a:pt x="155893" y="184944"/>
                  </a:cubicBezTo>
                  <a:cubicBezTo>
                    <a:pt x="155607" y="184302"/>
                    <a:pt x="155393" y="183659"/>
                    <a:pt x="155250" y="182946"/>
                  </a:cubicBezTo>
                  <a:cubicBezTo>
                    <a:pt x="155107" y="182232"/>
                    <a:pt x="155036" y="181518"/>
                    <a:pt x="155036" y="180804"/>
                  </a:cubicBezTo>
                  <a:cubicBezTo>
                    <a:pt x="155036" y="180019"/>
                    <a:pt x="155107" y="179377"/>
                    <a:pt x="155250" y="178663"/>
                  </a:cubicBezTo>
                  <a:cubicBezTo>
                    <a:pt x="155536" y="177235"/>
                    <a:pt x="156035" y="176022"/>
                    <a:pt x="156820" y="174880"/>
                  </a:cubicBezTo>
                  <a:cubicBezTo>
                    <a:pt x="157177" y="174309"/>
                    <a:pt x="157606" y="173809"/>
                    <a:pt x="158105" y="173309"/>
                  </a:cubicBezTo>
                  <a:cubicBezTo>
                    <a:pt x="159533" y="171882"/>
                    <a:pt x="161317" y="170882"/>
                    <a:pt x="163387" y="170454"/>
                  </a:cubicBezTo>
                  <a:cubicBezTo>
                    <a:pt x="164101" y="170311"/>
                    <a:pt x="164815" y="170240"/>
                    <a:pt x="165529" y="170240"/>
                  </a:cubicBezTo>
                  <a:close/>
                  <a:moveTo>
                    <a:pt x="243903" y="169098"/>
                  </a:moveTo>
                  <a:cubicBezTo>
                    <a:pt x="250327" y="169098"/>
                    <a:pt x="255538" y="174309"/>
                    <a:pt x="255538" y="180733"/>
                  </a:cubicBezTo>
                  <a:cubicBezTo>
                    <a:pt x="255538" y="182303"/>
                    <a:pt x="255181" y="183874"/>
                    <a:pt x="254610" y="185230"/>
                  </a:cubicBezTo>
                  <a:cubicBezTo>
                    <a:pt x="253967" y="186657"/>
                    <a:pt x="253182" y="187871"/>
                    <a:pt x="252111" y="188942"/>
                  </a:cubicBezTo>
                  <a:cubicBezTo>
                    <a:pt x="250041" y="191083"/>
                    <a:pt x="247115" y="192368"/>
                    <a:pt x="243903" y="192368"/>
                  </a:cubicBezTo>
                  <a:cubicBezTo>
                    <a:pt x="240691" y="192368"/>
                    <a:pt x="237764" y="191012"/>
                    <a:pt x="235694" y="188942"/>
                  </a:cubicBezTo>
                  <a:cubicBezTo>
                    <a:pt x="234624" y="187871"/>
                    <a:pt x="233767" y="186586"/>
                    <a:pt x="233196" y="185230"/>
                  </a:cubicBezTo>
                  <a:cubicBezTo>
                    <a:pt x="232625" y="183874"/>
                    <a:pt x="232268" y="182303"/>
                    <a:pt x="232268" y="180733"/>
                  </a:cubicBezTo>
                  <a:cubicBezTo>
                    <a:pt x="232268" y="174309"/>
                    <a:pt x="237479" y="169098"/>
                    <a:pt x="243903" y="169098"/>
                  </a:cubicBezTo>
                  <a:close/>
                  <a:moveTo>
                    <a:pt x="400795" y="166385"/>
                  </a:moveTo>
                  <a:cubicBezTo>
                    <a:pt x="408718" y="166385"/>
                    <a:pt x="415071" y="172809"/>
                    <a:pt x="415071" y="180661"/>
                  </a:cubicBezTo>
                  <a:cubicBezTo>
                    <a:pt x="415071" y="182660"/>
                    <a:pt x="414642" y="184515"/>
                    <a:pt x="413929" y="186229"/>
                  </a:cubicBezTo>
                  <a:cubicBezTo>
                    <a:pt x="413215" y="187942"/>
                    <a:pt x="412144" y="189512"/>
                    <a:pt x="410859" y="190797"/>
                  </a:cubicBezTo>
                  <a:cubicBezTo>
                    <a:pt x="408290" y="193438"/>
                    <a:pt x="404721" y="195008"/>
                    <a:pt x="400795" y="195008"/>
                  </a:cubicBezTo>
                  <a:cubicBezTo>
                    <a:pt x="396869" y="195008"/>
                    <a:pt x="393300" y="193366"/>
                    <a:pt x="390730" y="190797"/>
                  </a:cubicBezTo>
                  <a:cubicBezTo>
                    <a:pt x="389446" y="189441"/>
                    <a:pt x="388375" y="187942"/>
                    <a:pt x="387661" y="186229"/>
                  </a:cubicBezTo>
                  <a:cubicBezTo>
                    <a:pt x="386947" y="184515"/>
                    <a:pt x="386519" y="182660"/>
                    <a:pt x="386519" y="180661"/>
                  </a:cubicBezTo>
                  <a:cubicBezTo>
                    <a:pt x="386519" y="172738"/>
                    <a:pt x="392943" y="166385"/>
                    <a:pt x="400795" y="166385"/>
                  </a:cubicBezTo>
                  <a:close/>
                  <a:moveTo>
                    <a:pt x="479098" y="164815"/>
                  </a:moveTo>
                  <a:cubicBezTo>
                    <a:pt x="484594" y="164815"/>
                    <a:pt x="489376" y="167599"/>
                    <a:pt x="492232" y="171810"/>
                  </a:cubicBezTo>
                  <a:cubicBezTo>
                    <a:pt x="493945" y="174380"/>
                    <a:pt x="494944" y="177378"/>
                    <a:pt x="494944" y="180661"/>
                  </a:cubicBezTo>
                  <a:cubicBezTo>
                    <a:pt x="494944" y="182803"/>
                    <a:pt x="494516" y="184873"/>
                    <a:pt x="493731" y="186800"/>
                  </a:cubicBezTo>
                  <a:cubicBezTo>
                    <a:pt x="493374" y="187799"/>
                    <a:pt x="492874" y="188656"/>
                    <a:pt x="492303" y="189512"/>
                  </a:cubicBezTo>
                  <a:cubicBezTo>
                    <a:pt x="491732" y="190369"/>
                    <a:pt x="491090" y="191154"/>
                    <a:pt x="490304" y="191939"/>
                  </a:cubicBezTo>
                  <a:cubicBezTo>
                    <a:pt x="487449" y="194794"/>
                    <a:pt x="483452" y="196579"/>
                    <a:pt x="479098" y="196579"/>
                  </a:cubicBezTo>
                  <a:cubicBezTo>
                    <a:pt x="477956" y="196579"/>
                    <a:pt x="476885" y="196436"/>
                    <a:pt x="475886" y="196222"/>
                  </a:cubicBezTo>
                  <a:cubicBezTo>
                    <a:pt x="472816" y="195651"/>
                    <a:pt x="470033" y="194081"/>
                    <a:pt x="467891" y="191939"/>
                  </a:cubicBezTo>
                  <a:cubicBezTo>
                    <a:pt x="467177" y="191225"/>
                    <a:pt x="466535" y="190440"/>
                    <a:pt x="465964" y="189584"/>
                  </a:cubicBezTo>
                  <a:cubicBezTo>
                    <a:pt x="465393" y="188727"/>
                    <a:pt x="464965" y="187799"/>
                    <a:pt x="464536" y="186871"/>
                  </a:cubicBezTo>
                  <a:cubicBezTo>
                    <a:pt x="464108" y="185872"/>
                    <a:pt x="463823" y="184873"/>
                    <a:pt x="463608" y="183873"/>
                  </a:cubicBezTo>
                  <a:cubicBezTo>
                    <a:pt x="463466" y="182803"/>
                    <a:pt x="463323" y="181732"/>
                    <a:pt x="463323" y="180661"/>
                  </a:cubicBezTo>
                  <a:cubicBezTo>
                    <a:pt x="463323" y="179519"/>
                    <a:pt x="463394" y="178449"/>
                    <a:pt x="463608" y="177449"/>
                  </a:cubicBezTo>
                  <a:cubicBezTo>
                    <a:pt x="464037" y="175379"/>
                    <a:pt x="464822" y="173523"/>
                    <a:pt x="465964" y="171810"/>
                  </a:cubicBezTo>
                  <a:cubicBezTo>
                    <a:pt x="466535" y="170954"/>
                    <a:pt x="467177" y="170168"/>
                    <a:pt x="467891" y="169455"/>
                  </a:cubicBezTo>
                  <a:cubicBezTo>
                    <a:pt x="470033" y="167313"/>
                    <a:pt x="472816" y="165814"/>
                    <a:pt x="475886" y="165172"/>
                  </a:cubicBezTo>
                  <a:cubicBezTo>
                    <a:pt x="476956" y="164958"/>
                    <a:pt x="478027" y="164815"/>
                    <a:pt x="479098" y="164815"/>
                  </a:cubicBezTo>
                  <a:close/>
                  <a:moveTo>
                    <a:pt x="636061" y="161317"/>
                  </a:moveTo>
                  <a:cubicBezTo>
                    <a:pt x="642771" y="161317"/>
                    <a:pt x="648695" y="164743"/>
                    <a:pt x="652193" y="169883"/>
                  </a:cubicBezTo>
                  <a:cubicBezTo>
                    <a:pt x="654263" y="172952"/>
                    <a:pt x="655476" y="176735"/>
                    <a:pt x="655476" y="180732"/>
                  </a:cubicBezTo>
                  <a:cubicBezTo>
                    <a:pt x="655476" y="183445"/>
                    <a:pt x="654977" y="185943"/>
                    <a:pt x="653977" y="188298"/>
                  </a:cubicBezTo>
                  <a:cubicBezTo>
                    <a:pt x="653478" y="189441"/>
                    <a:pt x="652907" y="190583"/>
                    <a:pt x="652193" y="191582"/>
                  </a:cubicBezTo>
                  <a:cubicBezTo>
                    <a:pt x="651479" y="192581"/>
                    <a:pt x="650694" y="193581"/>
                    <a:pt x="649766" y="194437"/>
                  </a:cubicBezTo>
                  <a:cubicBezTo>
                    <a:pt x="646268" y="198006"/>
                    <a:pt x="641415" y="200148"/>
                    <a:pt x="636061" y="200148"/>
                  </a:cubicBezTo>
                  <a:cubicBezTo>
                    <a:pt x="634705" y="200148"/>
                    <a:pt x="633420" y="200005"/>
                    <a:pt x="632135" y="199719"/>
                  </a:cubicBezTo>
                  <a:cubicBezTo>
                    <a:pt x="628352" y="198934"/>
                    <a:pt x="624997" y="197078"/>
                    <a:pt x="622356" y="194437"/>
                  </a:cubicBezTo>
                  <a:cubicBezTo>
                    <a:pt x="621500" y="193581"/>
                    <a:pt x="620715" y="192581"/>
                    <a:pt x="620001" y="191582"/>
                  </a:cubicBezTo>
                  <a:cubicBezTo>
                    <a:pt x="619287" y="190583"/>
                    <a:pt x="618716" y="189441"/>
                    <a:pt x="618216" y="188298"/>
                  </a:cubicBezTo>
                  <a:cubicBezTo>
                    <a:pt x="617717" y="187156"/>
                    <a:pt x="617360" y="185943"/>
                    <a:pt x="617074" y="184658"/>
                  </a:cubicBezTo>
                  <a:cubicBezTo>
                    <a:pt x="616789" y="183373"/>
                    <a:pt x="616646" y="182088"/>
                    <a:pt x="616646" y="180732"/>
                  </a:cubicBezTo>
                  <a:cubicBezTo>
                    <a:pt x="616646" y="179376"/>
                    <a:pt x="616789" y="178091"/>
                    <a:pt x="617074" y="176806"/>
                  </a:cubicBezTo>
                  <a:cubicBezTo>
                    <a:pt x="617574" y="174308"/>
                    <a:pt x="618573" y="171953"/>
                    <a:pt x="620001" y="169883"/>
                  </a:cubicBezTo>
                  <a:cubicBezTo>
                    <a:pt x="620715" y="168883"/>
                    <a:pt x="621500" y="167884"/>
                    <a:pt x="622356" y="167027"/>
                  </a:cubicBezTo>
                  <a:cubicBezTo>
                    <a:pt x="624926" y="164386"/>
                    <a:pt x="628352" y="162530"/>
                    <a:pt x="632135" y="161745"/>
                  </a:cubicBezTo>
                  <a:cubicBezTo>
                    <a:pt x="633420" y="161460"/>
                    <a:pt x="634705" y="161317"/>
                    <a:pt x="636061" y="161317"/>
                  </a:cubicBezTo>
                  <a:close/>
                  <a:moveTo>
                    <a:pt x="714579" y="159247"/>
                  </a:moveTo>
                  <a:cubicBezTo>
                    <a:pt x="726428" y="159247"/>
                    <a:pt x="736064" y="168883"/>
                    <a:pt x="736064" y="180732"/>
                  </a:cubicBezTo>
                  <a:cubicBezTo>
                    <a:pt x="736064" y="183659"/>
                    <a:pt x="735422" y="186514"/>
                    <a:pt x="734351" y="189084"/>
                  </a:cubicBezTo>
                  <a:cubicBezTo>
                    <a:pt x="733281" y="191653"/>
                    <a:pt x="731710" y="193937"/>
                    <a:pt x="729854" y="195936"/>
                  </a:cubicBezTo>
                  <a:cubicBezTo>
                    <a:pt x="726000" y="199791"/>
                    <a:pt x="720575" y="202218"/>
                    <a:pt x="714651" y="202218"/>
                  </a:cubicBezTo>
                  <a:cubicBezTo>
                    <a:pt x="708726" y="202218"/>
                    <a:pt x="703373" y="199862"/>
                    <a:pt x="699447" y="195936"/>
                  </a:cubicBezTo>
                  <a:cubicBezTo>
                    <a:pt x="697448" y="194009"/>
                    <a:pt x="695878" y="191653"/>
                    <a:pt x="694807" y="189084"/>
                  </a:cubicBezTo>
                  <a:cubicBezTo>
                    <a:pt x="693665" y="186514"/>
                    <a:pt x="693094" y="183730"/>
                    <a:pt x="693094" y="180732"/>
                  </a:cubicBezTo>
                  <a:cubicBezTo>
                    <a:pt x="693094" y="168883"/>
                    <a:pt x="702730" y="159247"/>
                    <a:pt x="714579" y="159247"/>
                  </a:cubicBezTo>
                  <a:close/>
                  <a:moveTo>
                    <a:pt x="871470" y="154322"/>
                  </a:moveTo>
                  <a:cubicBezTo>
                    <a:pt x="886032" y="154322"/>
                    <a:pt x="897881" y="166171"/>
                    <a:pt x="897881" y="180732"/>
                  </a:cubicBezTo>
                  <a:cubicBezTo>
                    <a:pt x="897881" y="184373"/>
                    <a:pt x="897167" y="187870"/>
                    <a:pt x="895811" y="191011"/>
                  </a:cubicBezTo>
                  <a:cubicBezTo>
                    <a:pt x="894455" y="194152"/>
                    <a:pt x="892527" y="197007"/>
                    <a:pt x="890172" y="199434"/>
                  </a:cubicBezTo>
                  <a:cubicBezTo>
                    <a:pt x="885389" y="204216"/>
                    <a:pt x="878751" y="207143"/>
                    <a:pt x="871470" y="207143"/>
                  </a:cubicBezTo>
                  <a:cubicBezTo>
                    <a:pt x="864118" y="207143"/>
                    <a:pt x="857551" y="204216"/>
                    <a:pt x="852769" y="199434"/>
                  </a:cubicBezTo>
                  <a:cubicBezTo>
                    <a:pt x="850413" y="197007"/>
                    <a:pt x="848486" y="194152"/>
                    <a:pt x="847130" y="191011"/>
                  </a:cubicBezTo>
                  <a:cubicBezTo>
                    <a:pt x="845774" y="187870"/>
                    <a:pt x="845060" y="184373"/>
                    <a:pt x="845060" y="180732"/>
                  </a:cubicBezTo>
                  <a:cubicBezTo>
                    <a:pt x="845060" y="166171"/>
                    <a:pt x="856909" y="154322"/>
                    <a:pt x="871470" y="154322"/>
                  </a:cubicBezTo>
                  <a:close/>
                  <a:moveTo>
                    <a:pt x="126198" y="131481"/>
                  </a:moveTo>
                  <a:cubicBezTo>
                    <a:pt x="131694" y="131481"/>
                    <a:pt x="136191" y="135978"/>
                    <a:pt x="136191" y="141474"/>
                  </a:cubicBezTo>
                  <a:cubicBezTo>
                    <a:pt x="136191" y="146970"/>
                    <a:pt x="131694" y="151467"/>
                    <a:pt x="126198" y="151467"/>
                  </a:cubicBezTo>
                  <a:cubicBezTo>
                    <a:pt x="120631" y="151467"/>
                    <a:pt x="116205" y="146970"/>
                    <a:pt x="116205" y="141474"/>
                  </a:cubicBezTo>
                  <a:cubicBezTo>
                    <a:pt x="116205" y="135907"/>
                    <a:pt x="120702" y="131481"/>
                    <a:pt x="126198" y="131481"/>
                  </a:cubicBezTo>
                  <a:close/>
                  <a:moveTo>
                    <a:pt x="204644" y="130410"/>
                  </a:moveTo>
                  <a:cubicBezTo>
                    <a:pt x="210782" y="130410"/>
                    <a:pt x="215708" y="135407"/>
                    <a:pt x="215708" y="141474"/>
                  </a:cubicBezTo>
                  <a:cubicBezTo>
                    <a:pt x="215708" y="147612"/>
                    <a:pt x="210782" y="152538"/>
                    <a:pt x="204644" y="152538"/>
                  </a:cubicBezTo>
                  <a:cubicBezTo>
                    <a:pt x="198505" y="152538"/>
                    <a:pt x="193580" y="147541"/>
                    <a:pt x="193580" y="141474"/>
                  </a:cubicBezTo>
                  <a:cubicBezTo>
                    <a:pt x="193580" y="135335"/>
                    <a:pt x="198577" y="130410"/>
                    <a:pt x="204644" y="130410"/>
                  </a:cubicBezTo>
                  <a:close/>
                  <a:moveTo>
                    <a:pt x="361536" y="127912"/>
                  </a:moveTo>
                  <a:cubicBezTo>
                    <a:pt x="369031" y="127912"/>
                    <a:pt x="375098" y="133979"/>
                    <a:pt x="375098" y="141474"/>
                  </a:cubicBezTo>
                  <a:cubicBezTo>
                    <a:pt x="375098" y="148969"/>
                    <a:pt x="369031" y="155036"/>
                    <a:pt x="361536" y="155036"/>
                  </a:cubicBezTo>
                  <a:cubicBezTo>
                    <a:pt x="354041" y="155036"/>
                    <a:pt x="347974" y="148969"/>
                    <a:pt x="347974" y="141474"/>
                  </a:cubicBezTo>
                  <a:cubicBezTo>
                    <a:pt x="347974" y="133979"/>
                    <a:pt x="354041" y="127912"/>
                    <a:pt x="361536" y="127912"/>
                  </a:cubicBezTo>
                  <a:close/>
                  <a:moveTo>
                    <a:pt x="440054" y="126484"/>
                  </a:moveTo>
                  <a:cubicBezTo>
                    <a:pt x="448334" y="126484"/>
                    <a:pt x="455043" y="133194"/>
                    <a:pt x="455043" y="141474"/>
                  </a:cubicBezTo>
                  <a:cubicBezTo>
                    <a:pt x="455043" y="149754"/>
                    <a:pt x="448262" y="156535"/>
                    <a:pt x="440054" y="156463"/>
                  </a:cubicBezTo>
                  <a:cubicBezTo>
                    <a:pt x="431774" y="156463"/>
                    <a:pt x="425064" y="149754"/>
                    <a:pt x="425064" y="141474"/>
                  </a:cubicBezTo>
                  <a:cubicBezTo>
                    <a:pt x="425064" y="133194"/>
                    <a:pt x="431774" y="126484"/>
                    <a:pt x="440054" y="126484"/>
                  </a:cubicBezTo>
                  <a:close/>
                  <a:moveTo>
                    <a:pt x="596946" y="123058"/>
                  </a:moveTo>
                  <a:cubicBezTo>
                    <a:pt x="607082" y="123058"/>
                    <a:pt x="615362" y="131267"/>
                    <a:pt x="615362" y="141474"/>
                  </a:cubicBezTo>
                  <a:cubicBezTo>
                    <a:pt x="615362" y="151681"/>
                    <a:pt x="607082" y="159890"/>
                    <a:pt x="596946" y="159890"/>
                  </a:cubicBezTo>
                  <a:cubicBezTo>
                    <a:pt x="586810" y="159890"/>
                    <a:pt x="578530" y="151681"/>
                    <a:pt x="578530" y="141474"/>
                  </a:cubicBezTo>
                  <a:cubicBezTo>
                    <a:pt x="578530" y="131338"/>
                    <a:pt x="586739" y="123058"/>
                    <a:pt x="596946" y="123058"/>
                  </a:cubicBezTo>
                  <a:close/>
                  <a:moveTo>
                    <a:pt x="675321" y="121059"/>
                  </a:moveTo>
                  <a:cubicBezTo>
                    <a:pt x="686598" y="121059"/>
                    <a:pt x="695735" y="130196"/>
                    <a:pt x="695735" y="141474"/>
                  </a:cubicBezTo>
                  <a:cubicBezTo>
                    <a:pt x="695735" y="152752"/>
                    <a:pt x="686598" y="161888"/>
                    <a:pt x="675321" y="161888"/>
                  </a:cubicBezTo>
                  <a:cubicBezTo>
                    <a:pt x="664043" y="161888"/>
                    <a:pt x="654906" y="152752"/>
                    <a:pt x="654906" y="141474"/>
                  </a:cubicBezTo>
                  <a:cubicBezTo>
                    <a:pt x="654906" y="130196"/>
                    <a:pt x="664043" y="121059"/>
                    <a:pt x="675321" y="121059"/>
                  </a:cubicBezTo>
                  <a:close/>
                  <a:moveTo>
                    <a:pt x="832283" y="116348"/>
                  </a:moveTo>
                  <a:cubicBezTo>
                    <a:pt x="846131" y="116348"/>
                    <a:pt x="857337" y="127626"/>
                    <a:pt x="857337" y="141474"/>
                  </a:cubicBezTo>
                  <a:cubicBezTo>
                    <a:pt x="857337" y="155321"/>
                    <a:pt x="846059" y="166599"/>
                    <a:pt x="832283" y="166528"/>
                  </a:cubicBezTo>
                  <a:cubicBezTo>
                    <a:pt x="818436" y="166528"/>
                    <a:pt x="807229" y="155321"/>
                    <a:pt x="807229" y="141474"/>
                  </a:cubicBezTo>
                  <a:cubicBezTo>
                    <a:pt x="807229" y="127555"/>
                    <a:pt x="818436" y="116348"/>
                    <a:pt x="832283" y="116348"/>
                  </a:cubicBezTo>
                  <a:close/>
                  <a:moveTo>
                    <a:pt x="910730" y="113636"/>
                  </a:moveTo>
                  <a:cubicBezTo>
                    <a:pt x="926076" y="113636"/>
                    <a:pt x="938496" y="126127"/>
                    <a:pt x="938496" y="141474"/>
                  </a:cubicBezTo>
                  <a:lnTo>
                    <a:pt x="930397" y="161004"/>
                  </a:lnTo>
                  <a:lnTo>
                    <a:pt x="949989" y="152895"/>
                  </a:lnTo>
                  <a:cubicBezTo>
                    <a:pt x="965335" y="152895"/>
                    <a:pt x="977755" y="165315"/>
                    <a:pt x="977755" y="180662"/>
                  </a:cubicBezTo>
                  <a:cubicBezTo>
                    <a:pt x="977755" y="184516"/>
                    <a:pt x="976970" y="188157"/>
                    <a:pt x="975542" y="191511"/>
                  </a:cubicBezTo>
                  <a:cubicBezTo>
                    <a:pt x="974115" y="194866"/>
                    <a:pt x="972045" y="197864"/>
                    <a:pt x="969618" y="200362"/>
                  </a:cubicBezTo>
                  <a:cubicBezTo>
                    <a:pt x="964621" y="205359"/>
                    <a:pt x="957698" y="208500"/>
                    <a:pt x="949989" y="208500"/>
                  </a:cubicBezTo>
                  <a:lnTo>
                    <a:pt x="930410" y="200383"/>
                  </a:lnTo>
                  <a:lnTo>
                    <a:pt x="938496" y="219920"/>
                  </a:lnTo>
                  <a:cubicBezTo>
                    <a:pt x="938496" y="235266"/>
                    <a:pt x="926005" y="247758"/>
                    <a:pt x="910730" y="247758"/>
                  </a:cubicBezTo>
                  <a:cubicBezTo>
                    <a:pt x="895383" y="247758"/>
                    <a:pt x="882963" y="235266"/>
                    <a:pt x="882963" y="219920"/>
                  </a:cubicBezTo>
                  <a:cubicBezTo>
                    <a:pt x="882963" y="204573"/>
                    <a:pt x="895383" y="192153"/>
                    <a:pt x="910730" y="192153"/>
                  </a:cubicBezTo>
                  <a:lnTo>
                    <a:pt x="930281" y="200246"/>
                  </a:lnTo>
                  <a:lnTo>
                    <a:pt x="924435" y="191511"/>
                  </a:lnTo>
                  <a:cubicBezTo>
                    <a:pt x="923007" y="188157"/>
                    <a:pt x="922222" y="184516"/>
                    <a:pt x="922222" y="180662"/>
                  </a:cubicBezTo>
                  <a:lnTo>
                    <a:pt x="930295" y="161159"/>
                  </a:lnTo>
                  <a:lnTo>
                    <a:pt x="910730" y="169241"/>
                  </a:lnTo>
                  <a:cubicBezTo>
                    <a:pt x="895383" y="169241"/>
                    <a:pt x="882963" y="156821"/>
                    <a:pt x="882963" y="141474"/>
                  </a:cubicBezTo>
                  <a:cubicBezTo>
                    <a:pt x="882963" y="126056"/>
                    <a:pt x="895383" y="113636"/>
                    <a:pt x="910730" y="113636"/>
                  </a:cubicBezTo>
                  <a:close/>
                  <a:moveTo>
                    <a:pt x="86939" y="92793"/>
                  </a:moveTo>
                  <a:cubicBezTo>
                    <a:pt x="92222" y="92793"/>
                    <a:pt x="96433" y="97076"/>
                    <a:pt x="96433" y="102286"/>
                  </a:cubicBezTo>
                  <a:cubicBezTo>
                    <a:pt x="96433" y="107497"/>
                    <a:pt x="92222" y="111709"/>
                    <a:pt x="86939" y="111780"/>
                  </a:cubicBezTo>
                  <a:cubicBezTo>
                    <a:pt x="81657" y="111780"/>
                    <a:pt x="77446" y="107497"/>
                    <a:pt x="77446" y="102286"/>
                  </a:cubicBezTo>
                  <a:cubicBezTo>
                    <a:pt x="77446" y="97004"/>
                    <a:pt x="81729" y="92793"/>
                    <a:pt x="86939" y="92793"/>
                  </a:cubicBezTo>
                  <a:close/>
                  <a:moveTo>
                    <a:pt x="165457" y="91794"/>
                  </a:moveTo>
                  <a:cubicBezTo>
                    <a:pt x="169097" y="91794"/>
                    <a:pt x="172309" y="93650"/>
                    <a:pt x="174165" y="96434"/>
                  </a:cubicBezTo>
                  <a:cubicBezTo>
                    <a:pt x="175307" y="98075"/>
                    <a:pt x="175950" y="100145"/>
                    <a:pt x="175950" y="102287"/>
                  </a:cubicBezTo>
                  <a:cubicBezTo>
                    <a:pt x="175950" y="104428"/>
                    <a:pt x="175307" y="106498"/>
                    <a:pt x="174165" y="108140"/>
                  </a:cubicBezTo>
                  <a:cubicBezTo>
                    <a:pt x="172238" y="110924"/>
                    <a:pt x="169026" y="112780"/>
                    <a:pt x="165457" y="112922"/>
                  </a:cubicBezTo>
                  <a:cubicBezTo>
                    <a:pt x="164672" y="112922"/>
                    <a:pt x="164029" y="112851"/>
                    <a:pt x="163315" y="112708"/>
                  </a:cubicBezTo>
                  <a:cubicBezTo>
                    <a:pt x="161317" y="112280"/>
                    <a:pt x="159461" y="111281"/>
                    <a:pt x="158033" y="109853"/>
                  </a:cubicBezTo>
                  <a:cubicBezTo>
                    <a:pt x="157534" y="109353"/>
                    <a:pt x="157105" y="108854"/>
                    <a:pt x="156748" y="108283"/>
                  </a:cubicBezTo>
                  <a:cubicBezTo>
                    <a:pt x="156035" y="107141"/>
                    <a:pt x="155464" y="105856"/>
                    <a:pt x="155178" y="104500"/>
                  </a:cubicBezTo>
                  <a:cubicBezTo>
                    <a:pt x="155035" y="103786"/>
                    <a:pt x="154964" y="103072"/>
                    <a:pt x="154964" y="102358"/>
                  </a:cubicBezTo>
                  <a:cubicBezTo>
                    <a:pt x="154964" y="101573"/>
                    <a:pt x="155035" y="100931"/>
                    <a:pt x="155178" y="100217"/>
                  </a:cubicBezTo>
                  <a:cubicBezTo>
                    <a:pt x="155464" y="98789"/>
                    <a:pt x="155963" y="97576"/>
                    <a:pt x="156748" y="96434"/>
                  </a:cubicBezTo>
                  <a:cubicBezTo>
                    <a:pt x="157105" y="95863"/>
                    <a:pt x="157534" y="95363"/>
                    <a:pt x="158033" y="94863"/>
                  </a:cubicBezTo>
                  <a:cubicBezTo>
                    <a:pt x="159461" y="93436"/>
                    <a:pt x="161245" y="92436"/>
                    <a:pt x="163315" y="92008"/>
                  </a:cubicBezTo>
                  <a:cubicBezTo>
                    <a:pt x="164029" y="91865"/>
                    <a:pt x="164743" y="91794"/>
                    <a:pt x="165457" y="91794"/>
                  </a:cubicBezTo>
                  <a:close/>
                  <a:moveTo>
                    <a:pt x="322349" y="89367"/>
                  </a:moveTo>
                  <a:cubicBezTo>
                    <a:pt x="324990" y="89367"/>
                    <a:pt x="327489" y="90224"/>
                    <a:pt x="329559" y="91580"/>
                  </a:cubicBezTo>
                  <a:cubicBezTo>
                    <a:pt x="332913" y="93935"/>
                    <a:pt x="335198" y="97861"/>
                    <a:pt x="335198" y="102287"/>
                  </a:cubicBezTo>
                  <a:cubicBezTo>
                    <a:pt x="335198" y="106712"/>
                    <a:pt x="332985" y="110638"/>
                    <a:pt x="329559" y="112994"/>
                  </a:cubicBezTo>
                  <a:cubicBezTo>
                    <a:pt x="327489" y="114421"/>
                    <a:pt x="324990" y="115206"/>
                    <a:pt x="322349" y="115206"/>
                  </a:cubicBezTo>
                  <a:cubicBezTo>
                    <a:pt x="321493" y="115206"/>
                    <a:pt x="320636" y="115064"/>
                    <a:pt x="319780" y="114921"/>
                  </a:cubicBezTo>
                  <a:cubicBezTo>
                    <a:pt x="313927" y="113707"/>
                    <a:pt x="309501" y="108497"/>
                    <a:pt x="309501" y="102287"/>
                  </a:cubicBezTo>
                  <a:cubicBezTo>
                    <a:pt x="309501" y="96077"/>
                    <a:pt x="313927" y="90866"/>
                    <a:pt x="319780" y="89653"/>
                  </a:cubicBezTo>
                  <a:cubicBezTo>
                    <a:pt x="320565" y="89438"/>
                    <a:pt x="321493" y="89367"/>
                    <a:pt x="322349" y="89367"/>
                  </a:cubicBezTo>
                  <a:close/>
                  <a:moveTo>
                    <a:pt x="400795" y="88011"/>
                  </a:moveTo>
                  <a:cubicBezTo>
                    <a:pt x="408718" y="88011"/>
                    <a:pt x="415071" y="94435"/>
                    <a:pt x="415071" y="102287"/>
                  </a:cubicBezTo>
                  <a:cubicBezTo>
                    <a:pt x="415071" y="110139"/>
                    <a:pt x="408647" y="116563"/>
                    <a:pt x="400795" y="116563"/>
                  </a:cubicBezTo>
                  <a:cubicBezTo>
                    <a:pt x="392943" y="116563"/>
                    <a:pt x="386519" y="110139"/>
                    <a:pt x="386519" y="102287"/>
                  </a:cubicBezTo>
                  <a:cubicBezTo>
                    <a:pt x="386519" y="94364"/>
                    <a:pt x="392943" y="88011"/>
                    <a:pt x="400795" y="88011"/>
                  </a:cubicBezTo>
                  <a:close/>
                  <a:moveTo>
                    <a:pt x="557687" y="84798"/>
                  </a:moveTo>
                  <a:cubicBezTo>
                    <a:pt x="567323" y="84798"/>
                    <a:pt x="575175" y="92650"/>
                    <a:pt x="575175" y="102286"/>
                  </a:cubicBezTo>
                  <a:cubicBezTo>
                    <a:pt x="575175" y="111922"/>
                    <a:pt x="567323" y="119774"/>
                    <a:pt x="557687" y="119774"/>
                  </a:cubicBezTo>
                  <a:cubicBezTo>
                    <a:pt x="548051" y="119774"/>
                    <a:pt x="540199" y="111922"/>
                    <a:pt x="540199" y="102286"/>
                  </a:cubicBezTo>
                  <a:cubicBezTo>
                    <a:pt x="540199" y="92650"/>
                    <a:pt x="548051" y="84798"/>
                    <a:pt x="557687" y="84798"/>
                  </a:cubicBezTo>
                  <a:close/>
                  <a:moveTo>
                    <a:pt x="636061" y="82871"/>
                  </a:moveTo>
                  <a:cubicBezTo>
                    <a:pt x="642771" y="82871"/>
                    <a:pt x="648695" y="86297"/>
                    <a:pt x="652193" y="91437"/>
                  </a:cubicBezTo>
                  <a:cubicBezTo>
                    <a:pt x="654263" y="94506"/>
                    <a:pt x="655476" y="98289"/>
                    <a:pt x="655476" y="102286"/>
                  </a:cubicBezTo>
                  <a:cubicBezTo>
                    <a:pt x="655476" y="106284"/>
                    <a:pt x="654263" y="110067"/>
                    <a:pt x="652193" y="113136"/>
                  </a:cubicBezTo>
                  <a:cubicBezTo>
                    <a:pt x="648695" y="118275"/>
                    <a:pt x="642842" y="121702"/>
                    <a:pt x="636061" y="121702"/>
                  </a:cubicBezTo>
                  <a:cubicBezTo>
                    <a:pt x="634705" y="121702"/>
                    <a:pt x="633420" y="121559"/>
                    <a:pt x="632135" y="121273"/>
                  </a:cubicBezTo>
                  <a:cubicBezTo>
                    <a:pt x="628352" y="120488"/>
                    <a:pt x="624997" y="118632"/>
                    <a:pt x="622356" y="115991"/>
                  </a:cubicBezTo>
                  <a:cubicBezTo>
                    <a:pt x="621500" y="115135"/>
                    <a:pt x="620715" y="114135"/>
                    <a:pt x="620001" y="113136"/>
                  </a:cubicBezTo>
                  <a:cubicBezTo>
                    <a:pt x="618573" y="111066"/>
                    <a:pt x="617574" y="108710"/>
                    <a:pt x="617074" y="106212"/>
                  </a:cubicBezTo>
                  <a:cubicBezTo>
                    <a:pt x="616789" y="104927"/>
                    <a:pt x="616646" y="103642"/>
                    <a:pt x="616646" y="102286"/>
                  </a:cubicBezTo>
                  <a:cubicBezTo>
                    <a:pt x="616646" y="100930"/>
                    <a:pt x="616789" y="99645"/>
                    <a:pt x="617074" y="98360"/>
                  </a:cubicBezTo>
                  <a:cubicBezTo>
                    <a:pt x="617574" y="95862"/>
                    <a:pt x="618573" y="93507"/>
                    <a:pt x="620001" y="91437"/>
                  </a:cubicBezTo>
                  <a:cubicBezTo>
                    <a:pt x="620715" y="90437"/>
                    <a:pt x="621500" y="89438"/>
                    <a:pt x="622356" y="88581"/>
                  </a:cubicBezTo>
                  <a:cubicBezTo>
                    <a:pt x="624926" y="85940"/>
                    <a:pt x="628352" y="84084"/>
                    <a:pt x="632135" y="83299"/>
                  </a:cubicBezTo>
                  <a:cubicBezTo>
                    <a:pt x="633420" y="83014"/>
                    <a:pt x="634705" y="82871"/>
                    <a:pt x="636061" y="82871"/>
                  </a:cubicBezTo>
                  <a:close/>
                  <a:moveTo>
                    <a:pt x="793025" y="78446"/>
                  </a:moveTo>
                  <a:cubicBezTo>
                    <a:pt x="797950" y="78446"/>
                    <a:pt x="802590" y="79945"/>
                    <a:pt x="806373" y="82515"/>
                  </a:cubicBezTo>
                  <a:cubicBezTo>
                    <a:pt x="812725" y="86797"/>
                    <a:pt x="816865" y="94078"/>
                    <a:pt x="816865" y="102287"/>
                  </a:cubicBezTo>
                  <a:cubicBezTo>
                    <a:pt x="816865" y="110495"/>
                    <a:pt x="812654" y="117776"/>
                    <a:pt x="806373" y="122059"/>
                  </a:cubicBezTo>
                  <a:cubicBezTo>
                    <a:pt x="802518" y="124629"/>
                    <a:pt x="797950" y="126128"/>
                    <a:pt x="793025" y="126128"/>
                  </a:cubicBezTo>
                  <a:cubicBezTo>
                    <a:pt x="791383" y="126128"/>
                    <a:pt x="789813" y="125913"/>
                    <a:pt x="788242" y="125628"/>
                  </a:cubicBezTo>
                  <a:cubicBezTo>
                    <a:pt x="777321" y="123415"/>
                    <a:pt x="769184" y="113779"/>
                    <a:pt x="769184" y="102287"/>
                  </a:cubicBezTo>
                  <a:cubicBezTo>
                    <a:pt x="769184" y="90795"/>
                    <a:pt x="777393" y="81158"/>
                    <a:pt x="788242" y="78946"/>
                  </a:cubicBezTo>
                  <a:cubicBezTo>
                    <a:pt x="789741" y="78589"/>
                    <a:pt x="791383" y="78446"/>
                    <a:pt x="793025" y="78446"/>
                  </a:cubicBezTo>
                  <a:close/>
                  <a:moveTo>
                    <a:pt x="871470" y="75876"/>
                  </a:moveTo>
                  <a:cubicBezTo>
                    <a:pt x="886032" y="75876"/>
                    <a:pt x="897881" y="87725"/>
                    <a:pt x="897881" y="102286"/>
                  </a:cubicBezTo>
                  <a:cubicBezTo>
                    <a:pt x="897881" y="116848"/>
                    <a:pt x="886032" y="128697"/>
                    <a:pt x="871470" y="128697"/>
                  </a:cubicBezTo>
                  <a:cubicBezTo>
                    <a:pt x="856909" y="128697"/>
                    <a:pt x="845060" y="116848"/>
                    <a:pt x="845060" y="102286"/>
                  </a:cubicBezTo>
                  <a:cubicBezTo>
                    <a:pt x="845060" y="87725"/>
                    <a:pt x="856909" y="75876"/>
                    <a:pt x="871470" y="75876"/>
                  </a:cubicBezTo>
                  <a:close/>
                  <a:moveTo>
                    <a:pt x="47753" y="54034"/>
                  </a:moveTo>
                  <a:cubicBezTo>
                    <a:pt x="52749" y="54034"/>
                    <a:pt x="56747" y="58031"/>
                    <a:pt x="56747" y="63028"/>
                  </a:cubicBezTo>
                  <a:cubicBezTo>
                    <a:pt x="56747" y="68024"/>
                    <a:pt x="52749" y="72022"/>
                    <a:pt x="47753" y="72022"/>
                  </a:cubicBezTo>
                  <a:cubicBezTo>
                    <a:pt x="42756" y="72022"/>
                    <a:pt x="38759" y="68024"/>
                    <a:pt x="38759" y="63028"/>
                  </a:cubicBezTo>
                  <a:cubicBezTo>
                    <a:pt x="38759" y="58031"/>
                    <a:pt x="42756" y="54034"/>
                    <a:pt x="47753" y="54034"/>
                  </a:cubicBezTo>
                  <a:close/>
                  <a:moveTo>
                    <a:pt x="126198" y="53035"/>
                  </a:moveTo>
                  <a:cubicBezTo>
                    <a:pt x="131694" y="53035"/>
                    <a:pt x="136191" y="57532"/>
                    <a:pt x="136191" y="63028"/>
                  </a:cubicBezTo>
                  <a:cubicBezTo>
                    <a:pt x="136191" y="68524"/>
                    <a:pt x="131694" y="73021"/>
                    <a:pt x="126198" y="73021"/>
                  </a:cubicBezTo>
                  <a:cubicBezTo>
                    <a:pt x="120631" y="73021"/>
                    <a:pt x="116205" y="68524"/>
                    <a:pt x="116205" y="63028"/>
                  </a:cubicBezTo>
                  <a:cubicBezTo>
                    <a:pt x="116205" y="57461"/>
                    <a:pt x="120702" y="53035"/>
                    <a:pt x="126198" y="53035"/>
                  </a:cubicBezTo>
                  <a:close/>
                  <a:moveTo>
                    <a:pt x="283162" y="50822"/>
                  </a:moveTo>
                  <a:cubicBezTo>
                    <a:pt x="289872" y="50822"/>
                    <a:pt x="295368" y="56247"/>
                    <a:pt x="295368" y="63028"/>
                  </a:cubicBezTo>
                  <a:cubicBezTo>
                    <a:pt x="295368" y="69809"/>
                    <a:pt x="289872" y="75305"/>
                    <a:pt x="283162" y="75234"/>
                  </a:cubicBezTo>
                  <a:cubicBezTo>
                    <a:pt x="276452" y="75234"/>
                    <a:pt x="270956" y="69809"/>
                    <a:pt x="270956" y="63028"/>
                  </a:cubicBezTo>
                  <a:cubicBezTo>
                    <a:pt x="270956" y="56318"/>
                    <a:pt x="276381" y="50822"/>
                    <a:pt x="283162" y="50822"/>
                  </a:cubicBezTo>
                  <a:close/>
                  <a:moveTo>
                    <a:pt x="361536" y="49466"/>
                  </a:moveTo>
                  <a:cubicBezTo>
                    <a:pt x="369031" y="49466"/>
                    <a:pt x="375098" y="55533"/>
                    <a:pt x="375098" y="63028"/>
                  </a:cubicBezTo>
                  <a:cubicBezTo>
                    <a:pt x="375098" y="70523"/>
                    <a:pt x="369031" y="76590"/>
                    <a:pt x="361536" y="76590"/>
                  </a:cubicBezTo>
                  <a:cubicBezTo>
                    <a:pt x="354041" y="76590"/>
                    <a:pt x="347974" y="70523"/>
                    <a:pt x="347974" y="63028"/>
                  </a:cubicBezTo>
                  <a:cubicBezTo>
                    <a:pt x="347974" y="55533"/>
                    <a:pt x="354041" y="49466"/>
                    <a:pt x="361536" y="49466"/>
                  </a:cubicBezTo>
                  <a:close/>
                  <a:moveTo>
                    <a:pt x="518428" y="46396"/>
                  </a:moveTo>
                  <a:cubicBezTo>
                    <a:pt x="527636" y="46396"/>
                    <a:pt x="535060" y="53819"/>
                    <a:pt x="535060" y="63027"/>
                  </a:cubicBezTo>
                  <a:cubicBezTo>
                    <a:pt x="535060" y="72235"/>
                    <a:pt x="527636" y="79730"/>
                    <a:pt x="518428" y="79659"/>
                  </a:cubicBezTo>
                  <a:cubicBezTo>
                    <a:pt x="509220" y="79659"/>
                    <a:pt x="501797" y="72235"/>
                    <a:pt x="501797" y="63027"/>
                  </a:cubicBezTo>
                  <a:cubicBezTo>
                    <a:pt x="501797" y="53819"/>
                    <a:pt x="509220" y="46396"/>
                    <a:pt x="518428" y="46396"/>
                  </a:cubicBezTo>
                  <a:close/>
                  <a:moveTo>
                    <a:pt x="596946" y="44612"/>
                  </a:moveTo>
                  <a:cubicBezTo>
                    <a:pt x="607082" y="44612"/>
                    <a:pt x="615362" y="52821"/>
                    <a:pt x="615362" y="63028"/>
                  </a:cubicBezTo>
                  <a:cubicBezTo>
                    <a:pt x="615362" y="73235"/>
                    <a:pt x="607082" y="81515"/>
                    <a:pt x="596946" y="81444"/>
                  </a:cubicBezTo>
                  <a:cubicBezTo>
                    <a:pt x="586810" y="81444"/>
                    <a:pt x="578530" y="73235"/>
                    <a:pt x="578530" y="63028"/>
                  </a:cubicBezTo>
                  <a:cubicBezTo>
                    <a:pt x="578530" y="52892"/>
                    <a:pt x="586739" y="44612"/>
                    <a:pt x="596946" y="44612"/>
                  </a:cubicBezTo>
                  <a:close/>
                  <a:moveTo>
                    <a:pt x="753766" y="40400"/>
                  </a:moveTo>
                  <a:cubicBezTo>
                    <a:pt x="766258" y="40400"/>
                    <a:pt x="776394" y="50536"/>
                    <a:pt x="776394" y="63027"/>
                  </a:cubicBezTo>
                  <a:cubicBezTo>
                    <a:pt x="776394" y="75519"/>
                    <a:pt x="766258" y="85726"/>
                    <a:pt x="753766" y="85655"/>
                  </a:cubicBezTo>
                  <a:cubicBezTo>
                    <a:pt x="741275" y="85655"/>
                    <a:pt x="731139" y="75519"/>
                    <a:pt x="731139" y="63027"/>
                  </a:cubicBezTo>
                  <a:cubicBezTo>
                    <a:pt x="731139" y="50536"/>
                    <a:pt x="741275" y="40400"/>
                    <a:pt x="753766" y="40400"/>
                  </a:cubicBezTo>
                  <a:close/>
                  <a:moveTo>
                    <a:pt x="832283" y="37973"/>
                  </a:moveTo>
                  <a:cubicBezTo>
                    <a:pt x="846131" y="37973"/>
                    <a:pt x="857337" y="49180"/>
                    <a:pt x="857337" y="63027"/>
                  </a:cubicBezTo>
                  <a:cubicBezTo>
                    <a:pt x="857337" y="76875"/>
                    <a:pt x="846059" y="88153"/>
                    <a:pt x="832283" y="88153"/>
                  </a:cubicBezTo>
                  <a:cubicBezTo>
                    <a:pt x="818436" y="88153"/>
                    <a:pt x="807229" y="76875"/>
                    <a:pt x="807229" y="63027"/>
                  </a:cubicBezTo>
                  <a:cubicBezTo>
                    <a:pt x="807229" y="49180"/>
                    <a:pt x="818436" y="37973"/>
                    <a:pt x="832283" y="37973"/>
                  </a:cubicBezTo>
                  <a:close/>
                  <a:moveTo>
                    <a:pt x="8566" y="15275"/>
                  </a:moveTo>
                  <a:cubicBezTo>
                    <a:pt x="11492" y="15275"/>
                    <a:pt x="14062" y="16774"/>
                    <a:pt x="15632" y="19058"/>
                  </a:cubicBezTo>
                  <a:cubicBezTo>
                    <a:pt x="16489" y="20414"/>
                    <a:pt x="17060" y="22056"/>
                    <a:pt x="17060" y="23841"/>
                  </a:cubicBezTo>
                  <a:cubicBezTo>
                    <a:pt x="17060" y="24412"/>
                    <a:pt x="17060" y="24983"/>
                    <a:pt x="16917" y="25554"/>
                  </a:cubicBezTo>
                  <a:cubicBezTo>
                    <a:pt x="16703" y="26696"/>
                    <a:pt x="16275" y="27695"/>
                    <a:pt x="15632" y="28623"/>
                  </a:cubicBezTo>
                  <a:cubicBezTo>
                    <a:pt x="14062" y="30907"/>
                    <a:pt x="11492" y="32406"/>
                    <a:pt x="8566" y="32406"/>
                  </a:cubicBezTo>
                  <a:cubicBezTo>
                    <a:pt x="7923" y="32406"/>
                    <a:pt x="7352" y="32335"/>
                    <a:pt x="6852" y="32192"/>
                  </a:cubicBezTo>
                  <a:cubicBezTo>
                    <a:pt x="5139" y="31835"/>
                    <a:pt x="3640" y="30979"/>
                    <a:pt x="2498" y="29836"/>
                  </a:cubicBezTo>
                  <a:cubicBezTo>
                    <a:pt x="2141" y="29480"/>
                    <a:pt x="1784" y="29051"/>
                    <a:pt x="1428" y="28623"/>
                  </a:cubicBezTo>
                  <a:cubicBezTo>
                    <a:pt x="785" y="27695"/>
                    <a:pt x="357" y="26696"/>
                    <a:pt x="143" y="25554"/>
                  </a:cubicBezTo>
                  <a:cubicBezTo>
                    <a:pt x="71" y="24983"/>
                    <a:pt x="0" y="24412"/>
                    <a:pt x="0" y="23841"/>
                  </a:cubicBezTo>
                  <a:cubicBezTo>
                    <a:pt x="0" y="23270"/>
                    <a:pt x="71" y="22627"/>
                    <a:pt x="143" y="22127"/>
                  </a:cubicBezTo>
                  <a:cubicBezTo>
                    <a:pt x="428" y="20985"/>
                    <a:pt x="857" y="19986"/>
                    <a:pt x="1428" y="19058"/>
                  </a:cubicBezTo>
                  <a:cubicBezTo>
                    <a:pt x="1784" y="18630"/>
                    <a:pt x="2141" y="18202"/>
                    <a:pt x="2498" y="17773"/>
                  </a:cubicBezTo>
                  <a:cubicBezTo>
                    <a:pt x="3640" y="16631"/>
                    <a:pt x="5139" y="15775"/>
                    <a:pt x="6852" y="15418"/>
                  </a:cubicBezTo>
                  <a:cubicBezTo>
                    <a:pt x="7423" y="15346"/>
                    <a:pt x="7994" y="15275"/>
                    <a:pt x="8566" y="15275"/>
                  </a:cubicBezTo>
                  <a:close/>
                  <a:moveTo>
                    <a:pt x="87011" y="14347"/>
                  </a:moveTo>
                  <a:cubicBezTo>
                    <a:pt x="92294" y="14347"/>
                    <a:pt x="96505" y="18630"/>
                    <a:pt x="96505" y="23840"/>
                  </a:cubicBezTo>
                  <a:cubicBezTo>
                    <a:pt x="96505" y="24483"/>
                    <a:pt x="96434" y="25125"/>
                    <a:pt x="96291" y="25768"/>
                  </a:cubicBezTo>
                  <a:cubicBezTo>
                    <a:pt x="95363" y="30051"/>
                    <a:pt x="91580" y="33263"/>
                    <a:pt x="87011" y="33334"/>
                  </a:cubicBezTo>
                  <a:cubicBezTo>
                    <a:pt x="82443" y="33334"/>
                    <a:pt x="78589" y="30051"/>
                    <a:pt x="77732" y="25768"/>
                  </a:cubicBezTo>
                  <a:cubicBezTo>
                    <a:pt x="77589" y="25125"/>
                    <a:pt x="77518" y="24483"/>
                    <a:pt x="77518" y="23840"/>
                  </a:cubicBezTo>
                  <a:cubicBezTo>
                    <a:pt x="77518" y="18558"/>
                    <a:pt x="81801" y="14347"/>
                    <a:pt x="87011" y="14347"/>
                  </a:cubicBezTo>
                  <a:close/>
                  <a:moveTo>
                    <a:pt x="243832" y="12205"/>
                  </a:moveTo>
                  <a:cubicBezTo>
                    <a:pt x="250256" y="12205"/>
                    <a:pt x="255467" y="17416"/>
                    <a:pt x="255467" y="23840"/>
                  </a:cubicBezTo>
                  <a:cubicBezTo>
                    <a:pt x="255467" y="24625"/>
                    <a:pt x="255395" y="25410"/>
                    <a:pt x="255253" y="26195"/>
                  </a:cubicBezTo>
                  <a:cubicBezTo>
                    <a:pt x="254182" y="31477"/>
                    <a:pt x="249471" y="35475"/>
                    <a:pt x="243832" y="35475"/>
                  </a:cubicBezTo>
                  <a:cubicBezTo>
                    <a:pt x="238193" y="35475"/>
                    <a:pt x="233482" y="31477"/>
                    <a:pt x="232411" y="26195"/>
                  </a:cubicBezTo>
                  <a:cubicBezTo>
                    <a:pt x="232268" y="25410"/>
                    <a:pt x="232197" y="24625"/>
                    <a:pt x="232197" y="23840"/>
                  </a:cubicBezTo>
                  <a:cubicBezTo>
                    <a:pt x="232197" y="17416"/>
                    <a:pt x="237408" y="12205"/>
                    <a:pt x="243832" y="12205"/>
                  </a:cubicBezTo>
                  <a:close/>
                  <a:moveTo>
                    <a:pt x="322349" y="10921"/>
                  </a:moveTo>
                  <a:cubicBezTo>
                    <a:pt x="324990" y="10921"/>
                    <a:pt x="327489" y="11778"/>
                    <a:pt x="329559" y="13134"/>
                  </a:cubicBezTo>
                  <a:cubicBezTo>
                    <a:pt x="332913" y="15489"/>
                    <a:pt x="335198" y="19415"/>
                    <a:pt x="335198" y="23841"/>
                  </a:cubicBezTo>
                  <a:cubicBezTo>
                    <a:pt x="335198" y="24697"/>
                    <a:pt x="335055" y="25554"/>
                    <a:pt x="334912" y="26410"/>
                  </a:cubicBezTo>
                  <a:cubicBezTo>
                    <a:pt x="334270" y="29765"/>
                    <a:pt x="332271" y="32620"/>
                    <a:pt x="329559" y="34476"/>
                  </a:cubicBezTo>
                  <a:cubicBezTo>
                    <a:pt x="327489" y="35904"/>
                    <a:pt x="324990" y="36689"/>
                    <a:pt x="322349" y="36689"/>
                  </a:cubicBezTo>
                  <a:cubicBezTo>
                    <a:pt x="321493" y="36689"/>
                    <a:pt x="320636" y="36546"/>
                    <a:pt x="319780" y="36404"/>
                  </a:cubicBezTo>
                  <a:cubicBezTo>
                    <a:pt x="314783" y="35404"/>
                    <a:pt x="310786" y="31407"/>
                    <a:pt x="309787" y="26410"/>
                  </a:cubicBezTo>
                  <a:cubicBezTo>
                    <a:pt x="309572" y="25625"/>
                    <a:pt x="309501" y="24697"/>
                    <a:pt x="309501" y="23841"/>
                  </a:cubicBezTo>
                  <a:cubicBezTo>
                    <a:pt x="309501" y="17631"/>
                    <a:pt x="313927" y="12420"/>
                    <a:pt x="319780" y="11207"/>
                  </a:cubicBezTo>
                  <a:cubicBezTo>
                    <a:pt x="320565" y="10992"/>
                    <a:pt x="321493" y="10921"/>
                    <a:pt x="322349" y="10921"/>
                  </a:cubicBezTo>
                  <a:close/>
                  <a:moveTo>
                    <a:pt x="479098" y="7994"/>
                  </a:moveTo>
                  <a:cubicBezTo>
                    <a:pt x="484594" y="7994"/>
                    <a:pt x="489376" y="10778"/>
                    <a:pt x="492232" y="14989"/>
                  </a:cubicBezTo>
                  <a:cubicBezTo>
                    <a:pt x="493945" y="17559"/>
                    <a:pt x="494944" y="20557"/>
                    <a:pt x="494944" y="23840"/>
                  </a:cubicBezTo>
                  <a:cubicBezTo>
                    <a:pt x="494944" y="24982"/>
                    <a:pt x="494873" y="26053"/>
                    <a:pt x="494659" y="27052"/>
                  </a:cubicBezTo>
                  <a:cubicBezTo>
                    <a:pt x="494230" y="29122"/>
                    <a:pt x="493445" y="30978"/>
                    <a:pt x="492303" y="32691"/>
                  </a:cubicBezTo>
                  <a:cubicBezTo>
                    <a:pt x="489519" y="36903"/>
                    <a:pt x="484665" y="39615"/>
                    <a:pt x="479098" y="39615"/>
                  </a:cubicBezTo>
                  <a:cubicBezTo>
                    <a:pt x="477956" y="39615"/>
                    <a:pt x="476885" y="39472"/>
                    <a:pt x="475886" y="39258"/>
                  </a:cubicBezTo>
                  <a:cubicBezTo>
                    <a:pt x="472816" y="38687"/>
                    <a:pt x="470033" y="37117"/>
                    <a:pt x="467891" y="34975"/>
                  </a:cubicBezTo>
                  <a:cubicBezTo>
                    <a:pt x="467177" y="34262"/>
                    <a:pt x="466535" y="33477"/>
                    <a:pt x="465964" y="32620"/>
                  </a:cubicBezTo>
                  <a:cubicBezTo>
                    <a:pt x="464822" y="30978"/>
                    <a:pt x="464037" y="29051"/>
                    <a:pt x="463608" y="26981"/>
                  </a:cubicBezTo>
                  <a:cubicBezTo>
                    <a:pt x="463466" y="25910"/>
                    <a:pt x="463323" y="24911"/>
                    <a:pt x="463323" y="23769"/>
                  </a:cubicBezTo>
                  <a:cubicBezTo>
                    <a:pt x="463323" y="22627"/>
                    <a:pt x="463394" y="21556"/>
                    <a:pt x="463608" y="20557"/>
                  </a:cubicBezTo>
                  <a:cubicBezTo>
                    <a:pt x="464037" y="18487"/>
                    <a:pt x="464822" y="16631"/>
                    <a:pt x="465964" y="14918"/>
                  </a:cubicBezTo>
                  <a:cubicBezTo>
                    <a:pt x="466535" y="14061"/>
                    <a:pt x="467177" y="13276"/>
                    <a:pt x="467891" y="12562"/>
                  </a:cubicBezTo>
                  <a:cubicBezTo>
                    <a:pt x="470033" y="10421"/>
                    <a:pt x="472816" y="8922"/>
                    <a:pt x="475886" y="8280"/>
                  </a:cubicBezTo>
                  <a:cubicBezTo>
                    <a:pt x="476956" y="8137"/>
                    <a:pt x="478027" y="7994"/>
                    <a:pt x="479098" y="7994"/>
                  </a:cubicBezTo>
                  <a:close/>
                  <a:moveTo>
                    <a:pt x="557687" y="6352"/>
                  </a:moveTo>
                  <a:cubicBezTo>
                    <a:pt x="567323" y="6352"/>
                    <a:pt x="575175" y="14204"/>
                    <a:pt x="575175" y="23840"/>
                  </a:cubicBezTo>
                  <a:cubicBezTo>
                    <a:pt x="575175" y="24982"/>
                    <a:pt x="575032" y="26196"/>
                    <a:pt x="574818" y="27338"/>
                  </a:cubicBezTo>
                  <a:cubicBezTo>
                    <a:pt x="573176" y="35332"/>
                    <a:pt x="566110" y="41328"/>
                    <a:pt x="557687" y="41328"/>
                  </a:cubicBezTo>
                  <a:cubicBezTo>
                    <a:pt x="549264" y="41328"/>
                    <a:pt x="542198" y="35332"/>
                    <a:pt x="540556" y="27338"/>
                  </a:cubicBezTo>
                  <a:cubicBezTo>
                    <a:pt x="540342" y="26196"/>
                    <a:pt x="540199" y="25053"/>
                    <a:pt x="540199" y="23840"/>
                  </a:cubicBezTo>
                  <a:cubicBezTo>
                    <a:pt x="540199" y="14204"/>
                    <a:pt x="548051" y="6352"/>
                    <a:pt x="557687" y="6352"/>
                  </a:cubicBezTo>
                  <a:close/>
                  <a:moveTo>
                    <a:pt x="714579" y="2284"/>
                  </a:moveTo>
                  <a:cubicBezTo>
                    <a:pt x="726428" y="2284"/>
                    <a:pt x="736064" y="11920"/>
                    <a:pt x="736064" y="23769"/>
                  </a:cubicBezTo>
                  <a:cubicBezTo>
                    <a:pt x="736064" y="25268"/>
                    <a:pt x="735922" y="26696"/>
                    <a:pt x="735636" y="28123"/>
                  </a:cubicBezTo>
                  <a:cubicBezTo>
                    <a:pt x="733638" y="37974"/>
                    <a:pt x="724929" y="45326"/>
                    <a:pt x="714579" y="45326"/>
                  </a:cubicBezTo>
                  <a:cubicBezTo>
                    <a:pt x="704229" y="45326"/>
                    <a:pt x="695521" y="37902"/>
                    <a:pt x="693522" y="28123"/>
                  </a:cubicBezTo>
                  <a:cubicBezTo>
                    <a:pt x="693237" y="26696"/>
                    <a:pt x="693094" y="25268"/>
                    <a:pt x="693094" y="23769"/>
                  </a:cubicBezTo>
                  <a:cubicBezTo>
                    <a:pt x="693094" y="11920"/>
                    <a:pt x="702730" y="2284"/>
                    <a:pt x="714579" y="2284"/>
                  </a:cubicBezTo>
                  <a:close/>
                  <a:moveTo>
                    <a:pt x="793025" y="0"/>
                  </a:moveTo>
                  <a:cubicBezTo>
                    <a:pt x="797950" y="0"/>
                    <a:pt x="802518" y="1499"/>
                    <a:pt x="806373" y="4069"/>
                  </a:cubicBezTo>
                  <a:cubicBezTo>
                    <a:pt x="812725" y="8351"/>
                    <a:pt x="816865" y="15632"/>
                    <a:pt x="816865" y="23841"/>
                  </a:cubicBezTo>
                  <a:cubicBezTo>
                    <a:pt x="816865" y="25483"/>
                    <a:pt x="816651" y="27053"/>
                    <a:pt x="816366" y="28623"/>
                  </a:cubicBezTo>
                  <a:cubicBezTo>
                    <a:pt x="815081" y="34833"/>
                    <a:pt x="811369" y="40187"/>
                    <a:pt x="806373" y="43613"/>
                  </a:cubicBezTo>
                  <a:cubicBezTo>
                    <a:pt x="802518" y="46183"/>
                    <a:pt x="797950" y="47682"/>
                    <a:pt x="793025" y="47682"/>
                  </a:cubicBezTo>
                  <a:cubicBezTo>
                    <a:pt x="791383" y="47682"/>
                    <a:pt x="789813" y="47467"/>
                    <a:pt x="788242" y="47182"/>
                  </a:cubicBezTo>
                  <a:cubicBezTo>
                    <a:pt x="778892" y="45255"/>
                    <a:pt x="771611" y="37903"/>
                    <a:pt x="769684" y="28623"/>
                  </a:cubicBezTo>
                  <a:cubicBezTo>
                    <a:pt x="769327" y="27124"/>
                    <a:pt x="769184" y="25483"/>
                    <a:pt x="769184" y="23841"/>
                  </a:cubicBezTo>
                  <a:cubicBezTo>
                    <a:pt x="769184" y="12349"/>
                    <a:pt x="777393" y="2712"/>
                    <a:pt x="788242" y="500"/>
                  </a:cubicBezTo>
                  <a:cubicBezTo>
                    <a:pt x="789741" y="143"/>
                    <a:pt x="791383" y="0"/>
                    <a:pt x="793025" y="0"/>
                  </a:cubicBezTo>
                  <a:close/>
                </a:path>
              </a:pathLst>
            </a:custGeom>
            <a:gradFill>
              <a:gsLst>
                <a:gs pos="0">
                  <a:srgbClr val="018C42"/>
                </a:gs>
                <a:gs pos="100000">
                  <a:schemeClr val="accent6">
                    <a:lumMod val="20000"/>
                    <a:lumOff val="80000"/>
                  </a:schemeClr>
                </a:gs>
              </a:gsLst>
              <a:lin ang="10800000" scaled="0"/>
            </a:gradFill>
            <a:ln w="7092" cap="flat">
              <a:noFill/>
              <a:prstDash val="solid"/>
              <a:miter/>
            </a:ln>
          </p:spPr>
          <p:txBody>
            <a:bodyPr rtlCol="0" anchor="ctr"/>
            <a:lstStyle/>
            <a:p>
              <a:endParaRPr lang="zh-CN" altLang="en-US" kern="0">
                <a:solidFill>
                  <a:prstClr val="black"/>
                </a:solidFill>
                <a:cs typeface="+mn-ea"/>
                <a:sym typeface="+mn-lt"/>
              </a:endParaRPr>
            </a:p>
          </p:txBody>
        </p:sp>
      </p:grpSp>
      <p:sp>
        <p:nvSpPr>
          <p:cNvPr id="29" name="矩形: 圆角 28"/>
          <p:cNvSpPr/>
          <p:nvPr/>
        </p:nvSpPr>
        <p:spPr>
          <a:xfrm>
            <a:off x="796669" y="1754869"/>
            <a:ext cx="5197475" cy="4182788"/>
          </a:xfrm>
          <a:prstGeom prst="roundRect">
            <a:avLst>
              <a:gd name="adj" fmla="val 2535"/>
            </a:avLst>
          </a:prstGeom>
          <a:solidFill>
            <a:schemeClr val="bg1"/>
          </a:solidFill>
          <a:ln w="6350">
            <a:solidFill>
              <a:srgbClr val="018C42"/>
            </a:solidFill>
          </a:ln>
          <a:effectLst>
            <a:outerShdw blurRad="63500" algn="ctr" rotWithShape="0">
              <a:srgbClr val="830051">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pPr>
            <a:endParaRPr kumimoji="0" lang="zh-CN" altLang="en-US" sz="2000" b="1" i="0" u="none" strike="noStrike" kern="1200" cap="none" spc="0" normalizeH="0" baseline="0" noProof="0" dirty="0">
              <a:ln>
                <a:noFill/>
              </a:ln>
              <a:solidFill>
                <a:srgbClr val="002060"/>
              </a:solidFill>
              <a:effectLst/>
              <a:uLnTx/>
              <a:uFillTx/>
              <a:cs typeface="+mn-ea"/>
              <a:sym typeface="+mn-lt"/>
            </a:endParaRPr>
          </a:p>
        </p:txBody>
      </p:sp>
      <p:sp>
        <p:nvSpPr>
          <p:cNvPr id="30" name="文本框 29"/>
          <p:cNvSpPr txBox="1"/>
          <p:nvPr/>
        </p:nvSpPr>
        <p:spPr>
          <a:xfrm>
            <a:off x="865515" y="2582223"/>
            <a:ext cx="5059783" cy="3126369"/>
          </a:xfrm>
          <a:prstGeom prst="rect">
            <a:avLst/>
          </a:prstGeom>
          <a:noFill/>
        </p:spPr>
        <p:txBody>
          <a:bodyPr wrap="square">
            <a:spAutoFit/>
          </a:bodyPr>
          <a:lstStyle/>
          <a:p>
            <a:pPr algn="just">
              <a:lnSpc>
                <a:spcPct val="120000"/>
              </a:lnSpc>
              <a:spcAft>
                <a:spcPts val="800"/>
              </a:spcAft>
            </a:pPr>
            <a:r>
              <a:rPr lang="zh-CN" altLang="en-US" sz="1200" b="1" kern="100" dirty="0">
                <a:solidFill>
                  <a:srgbClr val="000000"/>
                </a:solidFill>
                <a:cs typeface="+mn-ea"/>
                <a:sym typeface="+mn-lt"/>
              </a:rPr>
              <a:t>必须满足下列每一项条件：</a:t>
            </a:r>
          </a:p>
          <a:p>
            <a:pPr algn="just">
              <a:lnSpc>
                <a:spcPct val="120000"/>
              </a:lnSpc>
              <a:spcAft>
                <a:spcPts val="800"/>
              </a:spcAft>
            </a:pPr>
            <a:r>
              <a:rPr lang="zh-CN" altLang="en-US" sz="1200" kern="100" dirty="0">
                <a:solidFill>
                  <a:srgbClr val="000000"/>
                </a:solidFill>
                <a:cs typeface="+mn-ea"/>
                <a:sym typeface="+mn-lt"/>
              </a:rPr>
              <a:t>（</a:t>
            </a:r>
            <a:r>
              <a:rPr lang="en-US" altLang="zh-CN" sz="1200" kern="100" dirty="0">
                <a:solidFill>
                  <a:srgbClr val="000000"/>
                </a:solidFill>
                <a:cs typeface="+mn-ea"/>
                <a:sym typeface="+mn-lt"/>
              </a:rPr>
              <a:t>1</a:t>
            </a:r>
            <a:r>
              <a:rPr lang="zh-CN" altLang="en-US" sz="1200" kern="100" dirty="0">
                <a:solidFill>
                  <a:srgbClr val="000000"/>
                </a:solidFill>
                <a:cs typeface="+mn-ea"/>
                <a:sym typeface="+mn-lt"/>
              </a:rPr>
              <a:t>）急性或亚急性发作持续旋转性或非旋转性眩晕（即急性前庭综合征），强度为中至重度，</a:t>
            </a:r>
            <a:r>
              <a:rPr lang="zh-CN" altLang="en-US" sz="1200" b="1" kern="100" dirty="0">
                <a:solidFill>
                  <a:srgbClr val="000000"/>
                </a:solidFill>
                <a:cs typeface="+mn-ea"/>
                <a:sym typeface="+mn-lt"/>
              </a:rPr>
              <a:t>症状持续至少</a:t>
            </a:r>
            <a:r>
              <a:rPr lang="en-US" altLang="zh-CN" sz="1200" b="1" kern="100" dirty="0">
                <a:solidFill>
                  <a:srgbClr val="000000"/>
                </a:solidFill>
                <a:cs typeface="+mn-ea"/>
                <a:sym typeface="+mn-lt"/>
              </a:rPr>
              <a:t>24</a:t>
            </a:r>
            <a:r>
              <a:rPr lang="zh-CN" altLang="en-US" sz="1200" b="1" kern="100" dirty="0">
                <a:solidFill>
                  <a:srgbClr val="000000"/>
                </a:solidFill>
                <a:cs typeface="+mn-ea"/>
                <a:sym typeface="+mn-lt"/>
              </a:rPr>
              <a:t>小时 </a:t>
            </a:r>
            <a:r>
              <a:rPr lang="zh-CN" altLang="en-US" sz="1200" kern="100" dirty="0">
                <a:solidFill>
                  <a:srgbClr val="000000"/>
                </a:solidFill>
                <a:cs typeface="+mn-ea"/>
                <a:sym typeface="+mn-lt"/>
              </a:rPr>
              <a:t>；</a:t>
            </a:r>
          </a:p>
          <a:p>
            <a:pPr algn="just">
              <a:lnSpc>
                <a:spcPct val="120000"/>
              </a:lnSpc>
              <a:spcAft>
                <a:spcPts val="800"/>
              </a:spcAft>
            </a:pPr>
            <a:r>
              <a:rPr lang="zh-CN" altLang="en-US" sz="1200" kern="100" dirty="0">
                <a:solidFill>
                  <a:srgbClr val="000000"/>
                </a:solidFill>
                <a:cs typeface="+mn-ea"/>
                <a:sym typeface="+mn-lt"/>
              </a:rPr>
              <a:t>（</a:t>
            </a:r>
            <a:r>
              <a:rPr lang="en-US" altLang="zh-CN" sz="1200" kern="100" dirty="0">
                <a:solidFill>
                  <a:srgbClr val="000000"/>
                </a:solidFill>
                <a:cs typeface="+mn-ea"/>
                <a:sym typeface="+mn-lt"/>
              </a:rPr>
              <a:t>2</a:t>
            </a:r>
            <a:r>
              <a:rPr lang="zh-CN" altLang="en-US" sz="1200" kern="100" dirty="0">
                <a:solidFill>
                  <a:srgbClr val="000000"/>
                </a:solidFill>
                <a:cs typeface="+mn-ea"/>
                <a:sym typeface="+mn-lt"/>
              </a:rPr>
              <a:t>）</a:t>
            </a:r>
            <a:r>
              <a:rPr lang="zh-CN" altLang="en-US" sz="1200" b="1" kern="100" dirty="0">
                <a:solidFill>
                  <a:srgbClr val="000000"/>
                </a:solidFill>
                <a:cs typeface="+mn-ea"/>
                <a:sym typeface="+mn-lt"/>
              </a:rPr>
              <a:t>自发性前庭外周性眼震 </a:t>
            </a:r>
            <a:r>
              <a:rPr lang="zh-CN" altLang="en-US" sz="1200" kern="100" dirty="0">
                <a:solidFill>
                  <a:srgbClr val="000000"/>
                </a:solidFill>
                <a:cs typeface="+mn-ea"/>
                <a:sym typeface="+mn-lt"/>
              </a:rPr>
              <a:t>，即眼震的运动轨迹与所累及的半规管传入相一致，一般为水平</a:t>
            </a:r>
            <a:r>
              <a:rPr lang="en-US" altLang="zh-CN" sz="1200" kern="100" dirty="0">
                <a:solidFill>
                  <a:srgbClr val="000000"/>
                </a:solidFill>
                <a:cs typeface="+mn-ea"/>
                <a:sym typeface="+mn-lt"/>
              </a:rPr>
              <a:t>-</a:t>
            </a:r>
            <a:r>
              <a:rPr lang="zh-CN" altLang="en-US" sz="1200" kern="100" dirty="0">
                <a:solidFill>
                  <a:srgbClr val="000000"/>
                </a:solidFill>
                <a:cs typeface="+mn-ea"/>
                <a:sym typeface="+mn-lt"/>
              </a:rPr>
              <a:t>扭转，方向固定 ，并在去除固视后眼震增强 ；</a:t>
            </a:r>
          </a:p>
          <a:p>
            <a:pPr algn="just">
              <a:lnSpc>
                <a:spcPct val="120000"/>
              </a:lnSpc>
              <a:spcAft>
                <a:spcPts val="800"/>
              </a:spcAft>
            </a:pPr>
            <a:r>
              <a:rPr lang="zh-CN" altLang="en-US" sz="1200" kern="100" dirty="0">
                <a:solidFill>
                  <a:srgbClr val="000000"/>
                </a:solidFill>
                <a:cs typeface="+mn-ea"/>
                <a:sym typeface="+mn-lt"/>
              </a:rPr>
              <a:t>（</a:t>
            </a:r>
            <a:r>
              <a:rPr lang="en-US" altLang="zh-CN" sz="1200" kern="100" dirty="0">
                <a:solidFill>
                  <a:srgbClr val="000000"/>
                </a:solidFill>
                <a:cs typeface="+mn-ea"/>
                <a:sym typeface="+mn-lt"/>
              </a:rPr>
              <a:t>3</a:t>
            </a:r>
            <a:r>
              <a:rPr lang="zh-CN" altLang="en-US" sz="1200" kern="100" dirty="0">
                <a:solidFill>
                  <a:srgbClr val="000000"/>
                </a:solidFill>
                <a:cs typeface="+mn-ea"/>
                <a:sym typeface="+mn-lt"/>
              </a:rPr>
              <a:t>）存在与自发眼震快相相反的</a:t>
            </a:r>
            <a:r>
              <a:rPr lang="zh-CN" altLang="en-US" sz="1200" b="1" kern="100" dirty="0">
                <a:solidFill>
                  <a:srgbClr val="000000"/>
                </a:solidFill>
                <a:cs typeface="+mn-ea"/>
                <a:sym typeface="+mn-lt"/>
              </a:rPr>
              <a:t>一侧</a:t>
            </a:r>
            <a:r>
              <a:rPr lang="en-US" altLang="zh-CN" sz="1200" b="1" kern="100" dirty="0">
                <a:solidFill>
                  <a:srgbClr val="000000"/>
                </a:solidFill>
                <a:cs typeface="+mn-ea"/>
                <a:sym typeface="+mn-lt"/>
              </a:rPr>
              <a:t>VOR</a:t>
            </a:r>
            <a:r>
              <a:rPr lang="zh-CN" altLang="en-US" sz="1200" b="1" kern="100" dirty="0">
                <a:solidFill>
                  <a:srgbClr val="000000"/>
                </a:solidFill>
                <a:cs typeface="+mn-ea"/>
                <a:sym typeface="+mn-lt"/>
              </a:rPr>
              <a:t>功能减弱</a:t>
            </a:r>
            <a:r>
              <a:rPr lang="zh-CN" altLang="en-US" sz="1200" kern="100" dirty="0">
                <a:solidFill>
                  <a:srgbClr val="000000"/>
                </a:solidFill>
                <a:cs typeface="+mn-ea"/>
                <a:sym typeface="+mn-lt"/>
              </a:rPr>
              <a:t>的明确证据；</a:t>
            </a:r>
          </a:p>
          <a:p>
            <a:pPr algn="just">
              <a:lnSpc>
                <a:spcPct val="120000"/>
              </a:lnSpc>
              <a:spcAft>
                <a:spcPts val="800"/>
              </a:spcAft>
            </a:pPr>
            <a:r>
              <a:rPr lang="zh-CN" altLang="en-US" sz="1200" kern="100" dirty="0">
                <a:solidFill>
                  <a:srgbClr val="000000"/>
                </a:solidFill>
                <a:cs typeface="+mn-ea"/>
                <a:sym typeface="+mn-lt"/>
              </a:rPr>
              <a:t>（</a:t>
            </a:r>
            <a:r>
              <a:rPr lang="en-US" altLang="zh-CN" sz="1200" kern="100" dirty="0">
                <a:solidFill>
                  <a:srgbClr val="000000"/>
                </a:solidFill>
                <a:cs typeface="+mn-ea"/>
                <a:sym typeface="+mn-lt"/>
              </a:rPr>
              <a:t>4</a:t>
            </a:r>
            <a:r>
              <a:rPr lang="zh-CN" altLang="en-US" sz="1200" kern="100" dirty="0">
                <a:solidFill>
                  <a:srgbClr val="000000"/>
                </a:solidFill>
                <a:cs typeface="+mn-ea"/>
                <a:sym typeface="+mn-lt"/>
              </a:rPr>
              <a:t>）</a:t>
            </a:r>
            <a:r>
              <a:rPr lang="zh-CN" altLang="en-US" sz="1200" b="1" kern="100" dirty="0">
                <a:solidFill>
                  <a:srgbClr val="000000"/>
                </a:solidFill>
                <a:cs typeface="+mn-ea"/>
                <a:sym typeface="+mn-lt"/>
              </a:rPr>
              <a:t>无急性中枢神经症状或急性听神经症状的证据</a:t>
            </a:r>
            <a:r>
              <a:rPr lang="zh-CN" altLang="en-US" sz="1200" kern="100" dirty="0">
                <a:solidFill>
                  <a:srgbClr val="000000"/>
                </a:solidFill>
                <a:cs typeface="+mn-ea"/>
                <a:sym typeface="+mn-lt"/>
              </a:rPr>
              <a:t>，如听力丧失或耳鸣 或其他耳科症状，如耳痛；</a:t>
            </a:r>
          </a:p>
          <a:p>
            <a:pPr algn="just">
              <a:lnSpc>
                <a:spcPct val="120000"/>
              </a:lnSpc>
              <a:spcAft>
                <a:spcPts val="800"/>
              </a:spcAft>
            </a:pPr>
            <a:r>
              <a:rPr lang="zh-CN" altLang="en-US" sz="1200" kern="100" dirty="0">
                <a:solidFill>
                  <a:srgbClr val="000000"/>
                </a:solidFill>
                <a:cs typeface="+mn-ea"/>
                <a:sym typeface="+mn-lt"/>
              </a:rPr>
              <a:t>（</a:t>
            </a:r>
            <a:r>
              <a:rPr lang="en-US" altLang="zh-CN" sz="1200" kern="100" dirty="0">
                <a:solidFill>
                  <a:srgbClr val="000000"/>
                </a:solidFill>
                <a:cs typeface="+mn-ea"/>
                <a:sym typeface="+mn-lt"/>
              </a:rPr>
              <a:t>5</a:t>
            </a:r>
            <a:r>
              <a:rPr lang="zh-CN" altLang="en-US" sz="1200" kern="100" dirty="0">
                <a:solidFill>
                  <a:srgbClr val="000000"/>
                </a:solidFill>
                <a:cs typeface="+mn-ea"/>
                <a:sym typeface="+mn-lt"/>
              </a:rPr>
              <a:t>）</a:t>
            </a:r>
            <a:r>
              <a:rPr lang="zh-CN" altLang="en-US" sz="1200" b="1" kern="100" dirty="0">
                <a:solidFill>
                  <a:srgbClr val="000000"/>
                </a:solidFill>
                <a:cs typeface="+mn-ea"/>
                <a:sym typeface="+mn-lt"/>
              </a:rPr>
              <a:t>无急性中枢神经症状</a:t>
            </a:r>
            <a:r>
              <a:rPr lang="zh-CN" altLang="en-US" sz="1200" kern="100" dirty="0">
                <a:solidFill>
                  <a:srgbClr val="000000"/>
                </a:solidFill>
                <a:cs typeface="+mn-ea"/>
                <a:sym typeface="+mn-lt"/>
              </a:rPr>
              <a:t>，即无中枢眼动或中枢前庭体征 ，特别是无双眼球反向偏斜 ，无凝视诱发性眼震</a:t>
            </a:r>
            <a:r>
              <a:rPr lang="en-US" altLang="zh-CN" sz="1200" kern="100" dirty="0">
                <a:solidFill>
                  <a:srgbClr val="000000"/>
                </a:solidFill>
                <a:cs typeface="+mn-ea"/>
                <a:sym typeface="+mn-lt"/>
              </a:rPr>
              <a:t> </a:t>
            </a:r>
            <a:r>
              <a:rPr lang="zh-CN" altLang="en-US" sz="1200" kern="100" dirty="0">
                <a:solidFill>
                  <a:srgbClr val="000000"/>
                </a:solidFill>
                <a:cs typeface="+mn-ea"/>
                <a:sym typeface="+mn-lt"/>
              </a:rPr>
              <a:t>，无急性听力学体征 ；</a:t>
            </a:r>
          </a:p>
          <a:p>
            <a:pPr algn="just">
              <a:lnSpc>
                <a:spcPct val="120000"/>
              </a:lnSpc>
              <a:spcAft>
                <a:spcPts val="800"/>
              </a:spcAft>
            </a:pPr>
            <a:r>
              <a:rPr lang="zh-CN" altLang="en-US" sz="1200" kern="100" dirty="0">
                <a:solidFill>
                  <a:srgbClr val="000000"/>
                </a:solidFill>
                <a:cs typeface="+mn-ea"/>
                <a:sym typeface="+mn-lt"/>
              </a:rPr>
              <a:t>（</a:t>
            </a:r>
            <a:r>
              <a:rPr lang="en-US" altLang="zh-CN" sz="1200" kern="100" dirty="0">
                <a:solidFill>
                  <a:srgbClr val="000000"/>
                </a:solidFill>
                <a:cs typeface="+mn-ea"/>
                <a:sym typeface="+mn-lt"/>
              </a:rPr>
              <a:t>6</a:t>
            </a:r>
            <a:r>
              <a:rPr lang="zh-CN" altLang="en-US" sz="1200" kern="100" dirty="0">
                <a:solidFill>
                  <a:srgbClr val="000000"/>
                </a:solidFill>
                <a:cs typeface="+mn-ea"/>
                <a:sym typeface="+mn-lt"/>
              </a:rPr>
              <a:t>）不能用其他疾病更好地解释。</a:t>
            </a:r>
            <a:endParaRPr lang="zh-CN" altLang="en-US" sz="1200" dirty="0">
              <a:cs typeface="+mn-ea"/>
              <a:sym typeface="+mn-lt"/>
            </a:endParaRPr>
          </a:p>
        </p:txBody>
      </p:sp>
      <p:grpSp>
        <p:nvGrpSpPr>
          <p:cNvPr id="48" name="组合 47"/>
          <p:cNvGrpSpPr/>
          <p:nvPr/>
        </p:nvGrpSpPr>
        <p:grpSpPr>
          <a:xfrm>
            <a:off x="3157538" y="1829046"/>
            <a:ext cx="764948" cy="764948"/>
            <a:chOff x="947738" y="1437160"/>
            <a:chExt cx="764948" cy="764948"/>
          </a:xfrm>
        </p:grpSpPr>
        <p:grpSp>
          <p:nvGrpSpPr>
            <p:cNvPr id="49" name="组合 27"/>
            <p:cNvGrpSpPr/>
            <p:nvPr/>
          </p:nvGrpSpPr>
          <p:grpSpPr>
            <a:xfrm>
              <a:off x="947738" y="1437160"/>
              <a:ext cx="764948" cy="764948"/>
              <a:chOff x="1133019" y="2416926"/>
              <a:chExt cx="1613394" cy="1613396"/>
            </a:xfrm>
          </p:grpSpPr>
          <p:sp>
            <p:nvSpPr>
              <p:cNvPr id="52" name="弧形 28"/>
              <p:cNvSpPr/>
              <p:nvPr/>
            </p:nvSpPr>
            <p:spPr>
              <a:xfrm rot="18364987">
                <a:off x="1133018" y="2416927"/>
                <a:ext cx="1613396" cy="1613394"/>
              </a:xfrm>
              <a:prstGeom prst="arc">
                <a:avLst/>
              </a:prstGeom>
              <a:noFill/>
              <a:ln w="12700" cap="flat" cmpd="sng" algn="ctr">
                <a:gradFill flip="none" rotWithShape="1">
                  <a:gsLst>
                    <a:gs pos="0">
                      <a:srgbClr val="018C42"/>
                    </a:gs>
                    <a:gs pos="100000">
                      <a:schemeClr val="accent6">
                        <a:lumMod val="20000"/>
                        <a:lumOff val="80000"/>
                      </a:schemeClr>
                    </a:gs>
                  </a:gsLst>
                  <a:lin ang="16200000" scaled="1"/>
                </a:gradFill>
                <a:prstDash val="solid"/>
                <a:miter lim="800000"/>
              </a:ln>
              <a:effectLst/>
            </p:spPr>
            <p:txBody>
              <a:bodyPr rtlCol="0" anchor="ctr"/>
              <a:lstStyle/>
              <a:p>
                <a:pPr algn="ctr"/>
                <a:endParaRPr lang="zh-CN" altLang="en-US" sz="2000" kern="0">
                  <a:solidFill>
                    <a:prstClr val="white"/>
                  </a:solidFill>
                  <a:cs typeface="+mn-ea"/>
                  <a:sym typeface="+mn-lt"/>
                </a:endParaRPr>
              </a:p>
            </p:txBody>
          </p:sp>
          <p:sp>
            <p:nvSpPr>
              <p:cNvPr id="53" name="弧形 29"/>
              <p:cNvSpPr/>
              <p:nvPr/>
            </p:nvSpPr>
            <p:spPr>
              <a:xfrm rot="7564987">
                <a:off x="1133018" y="2416927"/>
                <a:ext cx="1613396" cy="1613394"/>
              </a:xfrm>
              <a:prstGeom prst="arc">
                <a:avLst/>
              </a:prstGeom>
              <a:noFill/>
              <a:ln w="12700" cap="flat" cmpd="sng" algn="ctr">
                <a:gradFill flip="none" rotWithShape="1">
                  <a:gsLst>
                    <a:gs pos="0">
                      <a:srgbClr val="018C42"/>
                    </a:gs>
                    <a:gs pos="100000">
                      <a:schemeClr val="accent6">
                        <a:lumMod val="20000"/>
                        <a:lumOff val="80000"/>
                      </a:schemeClr>
                    </a:gs>
                  </a:gsLst>
                  <a:lin ang="16200000" scaled="1"/>
                </a:gradFill>
                <a:prstDash val="solid"/>
                <a:miter lim="800000"/>
              </a:ln>
              <a:effectLst/>
            </p:spPr>
            <p:txBody>
              <a:bodyPr rtlCol="0" anchor="ctr"/>
              <a:lstStyle/>
              <a:p>
                <a:pPr algn="ctr"/>
                <a:endParaRPr lang="zh-CN" altLang="en-US" sz="2000" kern="0">
                  <a:solidFill>
                    <a:prstClr val="white"/>
                  </a:solidFill>
                  <a:cs typeface="+mn-ea"/>
                  <a:sym typeface="+mn-lt"/>
                </a:endParaRPr>
              </a:p>
            </p:txBody>
          </p:sp>
        </p:grpSp>
        <p:sp>
          <p:nvSpPr>
            <p:cNvPr id="50" name="椭圆 25"/>
            <p:cNvSpPr/>
            <p:nvPr/>
          </p:nvSpPr>
          <p:spPr>
            <a:xfrm>
              <a:off x="1070996" y="1560417"/>
              <a:ext cx="518433" cy="518434"/>
            </a:xfrm>
            <a:prstGeom prst="ellipse">
              <a:avLst/>
            </a:prstGeom>
            <a:gradFill>
              <a:gsLst>
                <a:gs pos="16000">
                  <a:schemeClr val="accent6">
                    <a:lumMod val="20000"/>
                    <a:lumOff val="80000"/>
                  </a:schemeClr>
                </a:gs>
                <a:gs pos="77000">
                  <a:srgbClr val="018C42"/>
                </a:gs>
              </a:gsLst>
              <a:path path="circle">
                <a:fillToRect r="100000" b="100000"/>
              </a:path>
            </a:gradFill>
            <a:ln w="12700" cap="flat" cmpd="sng" algn="ctr">
              <a:noFill/>
              <a:prstDash val="solid"/>
              <a:miter lim="800000"/>
            </a:ln>
            <a:effectLst>
              <a:outerShdw blurRad="279400" dist="101600" dir="5400000" sx="88000" sy="88000" algn="t" rotWithShape="0">
                <a:srgbClr val="018C42">
                  <a:alpha val="34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3200" b="0" i="0" u="none" strike="noStrike" kern="0" cap="none" spc="0" normalizeH="0" baseline="0" noProof="0" dirty="0">
                <a:ln>
                  <a:noFill/>
                </a:ln>
                <a:solidFill>
                  <a:prstClr val="white"/>
                </a:solidFill>
                <a:effectLst/>
                <a:uLnTx/>
                <a:uFillTx/>
                <a:cs typeface="+mn-ea"/>
                <a:sym typeface="+mn-lt"/>
              </a:endParaRPr>
            </a:p>
          </p:txBody>
        </p:sp>
        <p:sp>
          <p:nvSpPr>
            <p:cNvPr id="51" name="任意多边形: 形状 50"/>
            <p:cNvSpPr/>
            <p:nvPr/>
          </p:nvSpPr>
          <p:spPr>
            <a:xfrm>
              <a:off x="1219200" y="1677670"/>
              <a:ext cx="254000" cy="273050"/>
            </a:xfrm>
            <a:custGeom>
              <a:avLst/>
              <a:gdLst>
                <a:gd name="T0" fmla="*/ 8327 w 8903"/>
                <a:gd name="T1" fmla="*/ 5437 h 9984"/>
                <a:gd name="T2" fmla="*/ 7677 w 8903"/>
                <a:gd name="T3" fmla="*/ 4670 h 9984"/>
                <a:gd name="T4" fmla="*/ 7694 w 8903"/>
                <a:gd name="T5" fmla="*/ 3413 h 9984"/>
                <a:gd name="T6" fmla="*/ 7473 w 8903"/>
                <a:gd name="T7" fmla="*/ 2330 h 9984"/>
                <a:gd name="T8" fmla="*/ 6505 w 8903"/>
                <a:gd name="T9" fmla="*/ 1028 h 9984"/>
                <a:gd name="T10" fmla="*/ 3807 w 8903"/>
                <a:gd name="T11" fmla="*/ 0 h 9984"/>
                <a:gd name="T12" fmla="*/ 0 w 8903"/>
                <a:gd name="T13" fmla="*/ 3482 h 9984"/>
                <a:gd name="T14" fmla="*/ 24 w 8903"/>
                <a:gd name="T15" fmla="*/ 3862 h 9984"/>
                <a:gd name="T16" fmla="*/ 1050 w 8903"/>
                <a:gd name="T17" fmla="*/ 6807 h 9984"/>
                <a:gd name="T18" fmla="*/ 0 w 8903"/>
                <a:gd name="T19" fmla="*/ 9977 h 9984"/>
                <a:gd name="T20" fmla="*/ 4618 w 8903"/>
                <a:gd name="T21" fmla="*/ 9984 h 9984"/>
                <a:gd name="T22" fmla="*/ 5528 w 8903"/>
                <a:gd name="T23" fmla="*/ 8608 h 9984"/>
                <a:gd name="T24" fmla="*/ 6963 w 8903"/>
                <a:gd name="T25" fmla="*/ 8617 h 9984"/>
                <a:gd name="T26" fmla="*/ 7189 w 8903"/>
                <a:gd name="T27" fmla="*/ 8599 h 9984"/>
                <a:gd name="T28" fmla="*/ 7198 w 8903"/>
                <a:gd name="T29" fmla="*/ 8598 h 9984"/>
                <a:gd name="T30" fmla="*/ 7198 w 8903"/>
                <a:gd name="T31" fmla="*/ 8594 h 9984"/>
                <a:gd name="T32" fmla="*/ 7298 w 8903"/>
                <a:gd name="T33" fmla="*/ 7675 h 9984"/>
                <a:gd name="T34" fmla="*/ 7603 w 8903"/>
                <a:gd name="T35" fmla="*/ 7365 h 9984"/>
                <a:gd name="T36" fmla="*/ 7603 w 8903"/>
                <a:gd name="T37" fmla="*/ 7344 h 9984"/>
                <a:gd name="T38" fmla="*/ 7158 w 8903"/>
                <a:gd name="T39" fmla="*/ 7080 h 9984"/>
                <a:gd name="T40" fmla="*/ 7278 w 8903"/>
                <a:gd name="T41" fmla="*/ 7080 h 9984"/>
                <a:gd name="T42" fmla="*/ 7633 w 8903"/>
                <a:gd name="T43" fmla="*/ 6843 h 9984"/>
                <a:gd name="T44" fmla="*/ 7633 w 8903"/>
                <a:gd name="T45" fmla="*/ 6825 h 9984"/>
                <a:gd name="T46" fmla="*/ 7598 w 8903"/>
                <a:gd name="T47" fmla="*/ 6724 h 9984"/>
                <a:gd name="T48" fmla="*/ 7803 w 8903"/>
                <a:gd name="T49" fmla="*/ 5887 h 9984"/>
                <a:gd name="T50" fmla="*/ 8327 w 8903"/>
                <a:gd name="T51" fmla="*/ 5437 h 9984"/>
                <a:gd name="T52" fmla="*/ 8327 w 8903"/>
                <a:gd name="T53" fmla="*/ 5437 h 9984"/>
                <a:gd name="T54" fmla="*/ 4452 w 8903"/>
                <a:gd name="T55" fmla="*/ 2668 h 9984"/>
                <a:gd name="T56" fmla="*/ 3917 w 8903"/>
                <a:gd name="T57" fmla="*/ 2977 h 9984"/>
                <a:gd name="T58" fmla="*/ 4024 w 8903"/>
                <a:gd name="T59" fmla="*/ 3438 h 9984"/>
                <a:gd name="T60" fmla="*/ 3843 w 8903"/>
                <a:gd name="T61" fmla="*/ 4035 h 9984"/>
                <a:gd name="T62" fmla="*/ 4847 w 8903"/>
                <a:gd name="T63" fmla="*/ 4615 h 9984"/>
                <a:gd name="T64" fmla="*/ 5098 w 8903"/>
                <a:gd name="T65" fmla="*/ 4511 h 9984"/>
                <a:gd name="T66" fmla="*/ 5455 w 8903"/>
                <a:gd name="T67" fmla="*/ 4869 h 9984"/>
                <a:gd name="T68" fmla="*/ 5098 w 8903"/>
                <a:gd name="T69" fmla="*/ 5226 h 9984"/>
                <a:gd name="T70" fmla="*/ 4740 w 8903"/>
                <a:gd name="T71" fmla="*/ 4869 h 9984"/>
                <a:gd name="T72" fmla="*/ 4760 w 8903"/>
                <a:gd name="T73" fmla="*/ 4770 h 9984"/>
                <a:gd name="T74" fmla="*/ 3728 w 8903"/>
                <a:gd name="T75" fmla="*/ 4174 h 9984"/>
                <a:gd name="T76" fmla="*/ 2950 w 8903"/>
                <a:gd name="T77" fmla="*/ 4510 h 9984"/>
                <a:gd name="T78" fmla="*/ 1877 w 8903"/>
                <a:gd name="T79" fmla="*/ 3437 h 9984"/>
                <a:gd name="T80" fmla="*/ 2950 w 8903"/>
                <a:gd name="T81" fmla="*/ 2363 h 9984"/>
                <a:gd name="T82" fmla="*/ 3828 w 8903"/>
                <a:gd name="T83" fmla="*/ 2820 h 9984"/>
                <a:gd name="T84" fmla="*/ 4395 w 8903"/>
                <a:gd name="T85" fmla="*/ 2493 h 9984"/>
                <a:gd name="T86" fmla="*/ 4382 w 8903"/>
                <a:gd name="T87" fmla="*/ 2363 h 9984"/>
                <a:gd name="T88" fmla="*/ 5098 w 8903"/>
                <a:gd name="T89" fmla="*/ 1647 h 9984"/>
                <a:gd name="T90" fmla="*/ 5814 w 8903"/>
                <a:gd name="T91" fmla="*/ 2363 h 9984"/>
                <a:gd name="T92" fmla="*/ 5098 w 8903"/>
                <a:gd name="T93" fmla="*/ 3079 h 9984"/>
                <a:gd name="T94" fmla="*/ 4452 w 8903"/>
                <a:gd name="T95" fmla="*/ 2668 h 9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903" h="9984">
                  <a:moveTo>
                    <a:pt x="8327" y="5437"/>
                  </a:moveTo>
                  <a:cubicBezTo>
                    <a:pt x="8120" y="5205"/>
                    <a:pt x="7800" y="4960"/>
                    <a:pt x="7677" y="4670"/>
                  </a:cubicBezTo>
                  <a:cubicBezTo>
                    <a:pt x="7499" y="4255"/>
                    <a:pt x="7700" y="3839"/>
                    <a:pt x="7694" y="3413"/>
                  </a:cubicBezTo>
                  <a:cubicBezTo>
                    <a:pt x="7689" y="3072"/>
                    <a:pt x="7589" y="2647"/>
                    <a:pt x="7473" y="2330"/>
                  </a:cubicBezTo>
                  <a:cubicBezTo>
                    <a:pt x="7276" y="1797"/>
                    <a:pt x="6930" y="1363"/>
                    <a:pt x="6505" y="1028"/>
                  </a:cubicBezTo>
                  <a:cubicBezTo>
                    <a:pt x="5816" y="393"/>
                    <a:pt x="4861" y="0"/>
                    <a:pt x="3807" y="0"/>
                  </a:cubicBezTo>
                  <a:cubicBezTo>
                    <a:pt x="1704" y="0"/>
                    <a:pt x="0" y="1559"/>
                    <a:pt x="0" y="3482"/>
                  </a:cubicBezTo>
                  <a:cubicBezTo>
                    <a:pt x="0" y="3610"/>
                    <a:pt x="9" y="3737"/>
                    <a:pt x="24" y="3862"/>
                  </a:cubicBezTo>
                  <a:cubicBezTo>
                    <a:pt x="38" y="4695"/>
                    <a:pt x="299" y="5692"/>
                    <a:pt x="1050" y="6807"/>
                  </a:cubicBezTo>
                  <a:cubicBezTo>
                    <a:pt x="1050" y="6807"/>
                    <a:pt x="2099" y="8897"/>
                    <a:pt x="0" y="9977"/>
                  </a:cubicBezTo>
                  <a:lnTo>
                    <a:pt x="4618" y="9984"/>
                  </a:lnTo>
                  <a:cubicBezTo>
                    <a:pt x="4618" y="9984"/>
                    <a:pt x="4968" y="8608"/>
                    <a:pt x="5528" y="8608"/>
                  </a:cubicBezTo>
                  <a:cubicBezTo>
                    <a:pt x="6001" y="8608"/>
                    <a:pt x="6487" y="8643"/>
                    <a:pt x="6963" y="8617"/>
                  </a:cubicBezTo>
                  <a:cubicBezTo>
                    <a:pt x="7056" y="8633"/>
                    <a:pt x="7131" y="8625"/>
                    <a:pt x="7189" y="8599"/>
                  </a:cubicBezTo>
                  <a:cubicBezTo>
                    <a:pt x="7192" y="8599"/>
                    <a:pt x="7195" y="8598"/>
                    <a:pt x="7198" y="8598"/>
                  </a:cubicBezTo>
                  <a:lnTo>
                    <a:pt x="7198" y="8594"/>
                  </a:lnTo>
                  <a:cubicBezTo>
                    <a:pt x="7524" y="8432"/>
                    <a:pt x="7298" y="7675"/>
                    <a:pt x="7298" y="7675"/>
                  </a:cubicBezTo>
                  <a:cubicBezTo>
                    <a:pt x="7482" y="7597"/>
                    <a:pt x="7603" y="7464"/>
                    <a:pt x="7603" y="7365"/>
                  </a:cubicBezTo>
                  <a:lnTo>
                    <a:pt x="7603" y="7344"/>
                  </a:lnTo>
                  <a:cubicBezTo>
                    <a:pt x="7603" y="7220"/>
                    <a:pt x="7417" y="7117"/>
                    <a:pt x="7158" y="7080"/>
                  </a:cubicBezTo>
                  <a:lnTo>
                    <a:pt x="7278" y="7080"/>
                  </a:lnTo>
                  <a:cubicBezTo>
                    <a:pt x="7473" y="7080"/>
                    <a:pt x="7633" y="6974"/>
                    <a:pt x="7633" y="6843"/>
                  </a:cubicBezTo>
                  <a:lnTo>
                    <a:pt x="7633" y="6825"/>
                  </a:lnTo>
                  <a:cubicBezTo>
                    <a:pt x="7633" y="6789"/>
                    <a:pt x="7620" y="6755"/>
                    <a:pt x="7598" y="6724"/>
                  </a:cubicBezTo>
                  <a:cubicBezTo>
                    <a:pt x="7633" y="6568"/>
                    <a:pt x="7771" y="5888"/>
                    <a:pt x="7803" y="5887"/>
                  </a:cubicBezTo>
                  <a:cubicBezTo>
                    <a:pt x="8903" y="5834"/>
                    <a:pt x="8326" y="5437"/>
                    <a:pt x="8327" y="5437"/>
                  </a:cubicBezTo>
                  <a:close/>
                  <a:moveTo>
                    <a:pt x="8327" y="5437"/>
                  </a:moveTo>
                  <a:close/>
                  <a:moveTo>
                    <a:pt x="4452" y="2668"/>
                  </a:moveTo>
                  <a:lnTo>
                    <a:pt x="3917" y="2977"/>
                  </a:lnTo>
                  <a:cubicBezTo>
                    <a:pt x="3984" y="3117"/>
                    <a:pt x="4024" y="3272"/>
                    <a:pt x="4024" y="3438"/>
                  </a:cubicBezTo>
                  <a:cubicBezTo>
                    <a:pt x="4024" y="3659"/>
                    <a:pt x="3957" y="3864"/>
                    <a:pt x="3843" y="4035"/>
                  </a:cubicBezTo>
                  <a:lnTo>
                    <a:pt x="4847" y="4615"/>
                  </a:lnTo>
                  <a:cubicBezTo>
                    <a:pt x="4912" y="4551"/>
                    <a:pt x="4999" y="4511"/>
                    <a:pt x="5098" y="4511"/>
                  </a:cubicBezTo>
                  <a:cubicBezTo>
                    <a:pt x="5295" y="4511"/>
                    <a:pt x="5455" y="4671"/>
                    <a:pt x="5455" y="4869"/>
                  </a:cubicBezTo>
                  <a:cubicBezTo>
                    <a:pt x="5455" y="5067"/>
                    <a:pt x="5295" y="5226"/>
                    <a:pt x="5098" y="5226"/>
                  </a:cubicBezTo>
                  <a:cubicBezTo>
                    <a:pt x="4900" y="5226"/>
                    <a:pt x="4740" y="5067"/>
                    <a:pt x="4740" y="4869"/>
                  </a:cubicBezTo>
                  <a:cubicBezTo>
                    <a:pt x="4740" y="4834"/>
                    <a:pt x="4750" y="4803"/>
                    <a:pt x="4760" y="4770"/>
                  </a:cubicBezTo>
                  <a:lnTo>
                    <a:pt x="3728" y="4174"/>
                  </a:lnTo>
                  <a:cubicBezTo>
                    <a:pt x="3532" y="4380"/>
                    <a:pt x="3258" y="4510"/>
                    <a:pt x="2950" y="4510"/>
                  </a:cubicBezTo>
                  <a:cubicBezTo>
                    <a:pt x="2358" y="4510"/>
                    <a:pt x="1877" y="4029"/>
                    <a:pt x="1877" y="3437"/>
                  </a:cubicBezTo>
                  <a:cubicBezTo>
                    <a:pt x="1877" y="2844"/>
                    <a:pt x="2358" y="2363"/>
                    <a:pt x="2950" y="2363"/>
                  </a:cubicBezTo>
                  <a:cubicBezTo>
                    <a:pt x="3314" y="2363"/>
                    <a:pt x="3633" y="2544"/>
                    <a:pt x="3828" y="2820"/>
                  </a:cubicBezTo>
                  <a:lnTo>
                    <a:pt x="4395" y="2493"/>
                  </a:lnTo>
                  <a:cubicBezTo>
                    <a:pt x="4388" y="2450"/>
                    <a:pt x="4382" y="2408"/>
                    <a:pt x="4382" y="2363"/>
                  </a:cubicBezTo>
                  <a:cubicBezTo>
                    <a:pt x="4382" y="1968"/>
                    <a:pt x="4702" y="1647"/>
                    <a:pt x="5098" y="1647"/>
                  </a:cubicBezTo>
                  <a:cubicBezTo>
                    <a:pt x="5493" y="1647"/>
                    <a:pt x="5814" y="1967"/>
                    <a:pt x="5814" y="2363"/>
                  </a:cubicBezTo>
                  <a:cubicBezTo>
                    <a:pt x="5814" y="2758"/>
                    <a:pt x="5494" y="3079"/>
                    <a:pt x="5098" y="3079"/>
                  </a:cubicBezTo>
                  <a:cubicBezTo>
                    <a:pt x="4811" y="3079"/>
                    <a:pt x="4566" y="2910"/>
                    <a:pt x="4452" y="266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54" name="组合 53"/>
          <p:cNvGrpSpPr/>
          <p:nvPr/>
        </p:nvGrpSpPr>
        <p:grpSpPr>
          <a:xfrm>
            <a:off x="7437909" y="1080362"/>
            <a:ext cx="3054347" cy="504000"/>
            <a:chOff x="2156854" y="908050"/>
            <a:chExt cx="3054347" cy="504000"/>
          </a:xfrm>
        </p:grpSpPr>
        <p:sp>
          <p:nvSpPr>
            <p:cNvPr id="55" name="标题 1"/>
            <p:cNvSpPr txBox="1"/>
            <p:nvPr/>
          </p:nvSpPr>
          <p:spPr>
            <a:xfrm>
              <a:off x="2650767" y="908050"/>
              <a:ext cx="2095553" cy="504000"/>
            </a:xfrm>
            <a:prstGeom prst="rect">
              <a:avLst/>
            </a:prstGeom>
          </p:spPr>
          <p:txBody>
            <a:bodyPr vert="horz" lIns="0" tIns="0" rIns="0" bIns="0" anchor="b"/>
            <a:lstStyle>
              <a:lvl1pPr algn="l" defTabSz="914400" rtl="0" eaLnBrk="1" latinLnBrk="0" hangingPunct="1">
                <a:lnSpc>
                  <a:spcPct val="100000"/>
                </a:lnSpc>
                <a:spcBef>
                  <a:spcPct val="0"/>
                </a:spcBef>
                <a:buNone/>
                <a:defRPr sz="2400" b="1" kern="1200" baseline="0">
                  <a:solidFill>
                    <a:srgbClr val="851450"/>
                  </a:solidFill>
                  <a:latin typeface="Arial" panose="020B0604020202020204" pitchFamily="34" charset="0"/>
                  <a:ea typeface="微软雅黑" panose="020B0503020204020204" charset="-122"/>
                  <a:cs typeface="Arial" panose="020B0604020202020204" pitchFamily="34" charset="0"/>
                </a:defRPr>
              </a:lvl1pPr>
            </a:lstStyle>
            <a:p>
              <a:pPr algn="ctr" defTabSz="342900">
                <a:lnSpc>
                  <a:spcPct val="150000"/>
                </a:lnSpc>
                <a:spcBef>
                  <a:spcPts val="0"/>
                </a:spcBef>
                <a:defRPr/>
              </a:pPr>
              <a:r>
                <a:rPr lang="zh-CN" altLang="en-US" sz="1800" kern="0" dirty="0">
                  <a:solidFill>
                    <a:srgbClr val="018C42"/>
                  </a:solidFill>
                  <a:latin typeface="+mn-lt"/>
                  <a:ea typeface="+mn-ea"/>
                  <a:cs typeface="+mn-ea"/>
                  <a:sym typeface="+mn-lt"/>
                </a:rPr>
                <a:t>进展中的前庭神经炎</a:t>
              </a:r>
              <a:endParaRPr lang="en-US" altLang="zh-CN" sz="1800" kern="0" dirty="0">
                <a:solidFill>
                  <a:srgbClr val="018C42"/>
                </a:solidFill>
                <a:latin typeface="+mn-lt"/>
                <a:ea typeface="+mn-ea"/>
                <a:cs typeface="+mn-ea"/>
                <a:sym typeface="+mn-lt"/>
              </a:endParaRPr>
            </a:p>
          </p:txBody>
        </p:sp>
        <p:sp>
          <p:nvSpPr>
            <p:cNvPr id="56" name="任意多边形: 形状 6"/>
            <p:cNvSpPr/>
            <p:nvPr/>
          </p:nvSpPr>
          <p:spPr>
            <a:xfrm>
              <a:off x="2156854" y="1187193"/>
              <a:ext cx="365353" cy="166202"/>
            </a:xfrm>
            <a:custGeom>
              <a:avLst/>
              <a:gdLst>
                <a:gd name="connsiteX0" fmla="*/ 8566 w 977755"/>
                <a:gd name="connsiteY0" fmla="*/ 329059 h 361466"/>
                <a:gd name="connsiteX1" fmla="*/ 15632 w 977755"/>
                <a:gd name="connsiteY1" fmla="*/ 332842 h 361466"/>
                <a:gd name="connsiteX2" fmla="*/ 17060 w 977755"/>
                <a:gd name="connsiteY2" fmla="*/ 337625 h 361466"/>
                <a:gd name="connsiteX3" fmla="*/ 16417 w 977755"/>
                <a:gd name="connsiteY3" fmla="*/ 340979 h 361466"/>
                <a:gd name="connsiteX4" fmla="*/ 15632 w 977755"/>
                <a:gd name="connsiteY4" fmla="*/ 342407 h 361466"/>
                <a:gd name="connsiteX5" fmla="*/ 14633 w 977755"/>
                <a:gd name="connsiteY5" fmla="*/ 343620 h 361466"/>
                <a:gd name="connsiteX6" fmla="*/ 8566 w 977755"/>
                <a:gd name="connsiteY6" fmla="*/ 346119 h 361466"/>
                <a:gd name="connsiteX7" fmla="*/ 6852 w 977755"/>
                <a:gd name="connsiteY7" fmla="*/ 345976 h 361466"/>
                <a:gd name="connsiteX8" fmla="*/ 2498 w 977755"/>
                <a:gd name="connsiteY8" fmla="*/ 343620 h 361466"/>
                <a:gd name="connsiteX9" fmla="*/ 1428 w 977755"/>
                <a:gd name="connsiteY9" fmla="*/ 342336 h 361466"/>
                <a:gd name="connsiteX10" fmla="*/ 642 w 977755"/>
                <a:gd name="connsiteY10" fmla="*/ 340908 h 361466"/>
                <a:gd name="connsiteX11" fmla="*/ 143 w 977755"/>
                <a:gd name="connsiteY11" fmla="*/ 339338 h 361466"/>
                <a:gd name="connsiteX12" fmla="*/ 0 w 977755"/>
                <a:gd name="connsiteY12" fmla="*/ 337625 h 361466"/>
                <a:gd name="connsiteX13" fmla="*/ 143 w 977755"/>
                <a:gd name="connsiteY13" fmla="*/ 335911 h 361466"/>
                <a:gd name="connsiteX14" fmla="*/ 1428 w 977755"/>
                <a:gd name="connsiteY14" fmla="*/ 332842 h 361466"/>
                <a:gd name="connsiteX15" fmla="*/ 2498 w 977755"/>
                <a:gd name="connsiteY15" fmla="*/ 331557 h 361466"/>
                <a:gd name="connsiteX16" fmla="*/ 6852 w 977755"/>
                <a:gd name="connsiteY16" fmla="*/ 329202 h 361466"/>
                <a:gd name="connsiteX17" fmla="*/ 8566 w 977755"/>
                <a:gd name="connsiteY17" fmla="*/ 329059 h 361466"/>
                <a:gd name="connsiteX18" fmla="*/ 86939 w 977755"/>
                <a:gd name="connsiteY18" fmla="*/ 328060 h 361466"/>
                <a:gd name="connsiteX19" fmla="*/ 96433 w 977755"/>
                <a:gd name="connsiteY19" fmla="*/ 337554 h 361466"/>
                <a:gd name="connsiteX20" fmla="*/ 95719 w 977755"/>
                <a:gd name="connsiteY20" fmla="*/ 341265 h 361466"/>
                <a:gd name="connsiteX21" fmla="*/ 93578 w 977755"/>
                <a:gd name="connsiteY21" fmla="*/ 344263 h 361466"/>
                <a:gd name="connsiteX22" fmla="*/ 86868 w 977755"/>
                <a:gd name="connsiteY22" fmla="*/ 347047 h 361466"/>
                <a:gd name="connsiteX23" fmla="*/ 80158 w 977755"/>
                <a:gd name="connsiteY23" fmla="*/ 344263 h 361466"/>
                <a:gd name="connsiteX24" fmla="*/ 78160 w 977755"/>
                <a:gd name="connsiteY24" fmla="*/ 341265 h 361466"/>
                <a:gd name="connsiteX25" fmla="*/ 77446 w 977755"/>
                <a:gd name="connsiteY25" fmla="*/ 337554 h 361466"/>
                <a:gd name="connsiteX26" fmla="*/ 86939 w 977755"/>
                <a:gd name="connsiteY26" fmla="*/ 328060 h 361466"/>
                <a:gd name="connsiteX27" fmla="*/ 243903 w 977755"/>
                <a:gd name="connsiteY27" fmla="*/ 325990 h 361466"/>
                <a:gd name="connsiteX28" fmla="*/ 255538 w 977755"/>
                <a:gd name="connsiteY28" fmla="*/ 337625 h 361466"/>
                <a:gd name="connsiteX29" fmla="*/ 254610 w 977755"/>
                <a:gd name="connsiteY29" fmla="*/ 342122 h 361466"/>
                <a:gd name="connsiteX30" fmla="*/ 252111 w 977755"/>
                <a:gd name="connsiteY30" fmla="*/ 345834 h 361466"/>
                <a:gd name="connsiteX31" fmla="*/ 243903 w 977755"/>
                <a:gd name="connsiteY31" fmla="*/ 349260 h 361466"/>
                <a:gd name="connsiteX32" fmla="*/ 235694 w 977755"/>
                <a:gd name="connsiteY32" fmla="*/ 345834 h 361466"/>
                <a:gd name="connsiteX33" fmla="*/ 233196 w 977755"/>
                <a:gd name="connsiteY33" fmla="*/ 342122 h 361466"/>
                <a:gd name="connsiteX34" fmla="*/ 232268 w 977755"/>
                <a:gd name="connsiteY34" fmla="*/ 337625 h 361466"/>
                <a:gd name="connsiteX35" fmla="*/ 243903 w 977755"/>
                <a:gd name="connsiteY35" fmla="*/ 325990 h 361466"/>
                <a:gd name="connsiteX36" fmla="*/ 322349 w 977755"/>
                <a:gd name="connsiteY36" fmla="*/ 324705 h 361466"/>
                <a:gd name="connsiteX37" fmla="*/ 329559 w 977755"/>
                <a:gd name="connsiteY37" fmla="*/ 326918 h 361466"/>
                <a:gd name="connsiteX38" fmla="*/ 335198 w 977755"/>
                <a:gd name="connsiteY38" fmla="*/ 337625 h 361466"/>
                <a:gd name="connsiteX39" fmla="*/ 334198 w 977755"/>
                <a:gd name="connsiteY39" fmla="*/ 342621 h 361466"/>
                <a:gd name="connsiteX40" fmla="*/ 331414 w 977755"/>
                <a:gd name="connsiteY40" fmla="*/ 346690 h 361466"/>
                <a:gd name="connsiteX41" fmla="*/ 329559 w 977755"/>
                <a:gd name="connsiteY41" fmla="*/ 348260 h 361466"/>
                <a:gd name="connsiteX42" fmla="*/ 322349 w 977755"/>
                <a:gd name="connsiteY42" fmla="*/ 350473 h 361466"/>
                <a:gd name="connsiteX43" fmla="*/ 319780 w 977755"/>
                <a:gd name="connsiteY43" fmla="*/ 350188 h 361466"/>
                <a:gd name="connsiteX44" fmla="*/ 313284 w 977755"/>
                <a:gd name="connsiteY44" fmla="*/ 346690 h 361466"/>
                <a:gd name="connsiteX45" fmla="*/ 310500 w 977755"/>
                <a:gd name="connsiteY45" fmla="*/ 342621 h 361466"/>
                <a:gd name="connsiteX46" fmla="*/ 309501 w 977755"/>
                <a:gd name="connsiteY46" fmla="*/ 337625 h 361466"/>
                <a:gd name="connsiteX47" fmla="*/ 319780 w 977755"/>
                <a:gd name="connsiteY47" fmla="*/ 324990 h 361466"/>
                <a:gd name="connsiteX48" fmla="*/ 322349 w 977755"/>
                <a:gd name="connsiteY48" fmla="*/ 324705 h 361466"/>
                <a:gd name="connsiteX49" fmla="*/ 479098 w 977755"/>
                <a:gd name="connsiteY49" fmla="*/ 321707 h 361466"/>
                <a:gd name="connsiteX50" fmla="*/ 492232 w 977755"/>
                <a:gd name="connsiteY50" fmla="*/ 328702 h 361466"/>
                <a:gd name="connsiteX51" fmla="*/ 494944 w 977755"/>
                <a:gd name="connsiteY51" fmla="*/ 337553 h 361466"/>
                <a:gd name="connsiteX52" fmla="*/ 493731 w 977755"/>
                <a:gd name="connsiteY52" fmla="*/ 343692 h 361466"/>
                <a:gd name="connsiteX53" fmla="*/ 492303 w 977755"/>
                <a:gd name="connsiteY53" fmla="*/ 346404 h 361466"/>
                <a:gd name="connsiteX54" fmla="*/ 490304 w 977755"/>
                <a:gd name="connsiteY54" fmla="*/ 348760 h 361466"/>
                <a:gd name="connsiteX55" fmla="*/ 479098 w 977755"/>
                <a:gd name="connsiteY55" fmla="*/ 353400 h 361466"/>
                <a:gd name="connsiteX56" fmla="*/ 475886 w 977755"/>
                <a:gd name="connsiteY56" fmla="*/ 353043 h 361466"/>
                <a:gd name="connsiteX57" fmla="*/ 467891 w 977755"/>
                <a:gd name="connsiteY57" fmla="*/ 348760 h 361466"/>
                <a:gd name="connsiteX58" fmla="*/ 465964 w 977755"/>
                <a:gd name="connsiteY58" fmla="*/ 346404 h 361466"/>
                <a:gd name="connsiteX59" fmla="*/ 464536 w 977755"/>
                <a:gd name="connsiteY59" fmla="*/ 343692 h 361466"/>
                <a:gd name="connsiteX60" fmla="*/ 463608 w 977755"/>
                <a:gd name="connsiteY60" fmla="*/ 340694 h 361466"/>
                <a:gd name="connsiteX61" fmla="*/ 463323 w 977755"/>
                <a:gd name="connsiteY61" fmla="*/ 337482 h 361466"/>
                <a:gd name="connsiteX62" fmla="*/ 463608 w 977755"/>
                <a:gd name="connsiteY62" fmla="*/ 334270 h 361466"/>
                <a:gd name="connsiteX63" fmla="*/ 465964 w 977755"/>
                <a:gd name="connsiteY63" fmla="*/ 328631 h 361466"/>
                <a:gd name="connsiteX64" fmla="*/ 467891 w 977755"/>
                <a:gd name="connsiteY64" fmla="*/ 326275 h 361466"/>
                <a:gd name="connsiteX65" fmla="*/ 475886 w 977755"/>
                <a:gd name="connsiteY65" fmla="*/ 321993 h 361466"/>
                <a:gd name="connsiteX66" fmla="*/ 479098 w 977755"/>
                <a:gd name="connsiteY66" fmla="*/ 321707 h 361466"/>
                <a:gd name="connsiteX67" fmla="*/ 557687 w 977755"/>
                <a:gd name="connsiteY67" fmla="*/ 320066 h 361466"/>
                <a:gd name="connsiteX68" fmla="*/ 575175 w 977755"/>
                <a:gd name="connsiteY68" fmla="*/ 337554 h 361466"/>
                <a:gd name="connsiteX69" fmla="*/ 573819 w 977755"/>
                <a:gd name="connsiteY69" fmla="*/ 344406 h 361466"/>
                <a:gd name="connsiteX70" fmla="*/ 570178 w 977755"/>
                <a:gd name="connsiteY70" fmla="*/ 349974 h 361466"/>
                <a:gd name="connsiteX71" fmla="*/ 557758 w 977755"/>
                <a:gd name="connsiteY71" fmla="*/ 355113 h 361466"/>
                <a:gd name="connsiteX72" fmla="*/ 545338 w 977755"/>
                <a:gd name="connsiteY72" fmla="*/ 349974 h 361466"/>
                <a:gd name="connsiteX73" fmla="*/ 541555 w 977755"/>
                <a:gd name="connsiteY73" fmla="*/ 344406 h 361466"/>
                <a:gd name="connsiteX74" fmla="*/ 540199 w 977755"/>
                <a:gd name="connsiteY74" fmla="*/ 337554 h 361466"/>
                <a:gd name="connsiteX75" fmla="*/ 557687 w 977755"/>
                <a:gd name="connsiteY75" fmla="*/ 320066 h 361466"/>
                <a:gd name="connsiteX76" fmla="*/ 714579 w 977755"/>
                <a:gd name="connsiteY76" fmla="*/ 316140 h 361466"/>
                <a:gd name="connsiteX77" fmla="*/ 736064 w 977755"/>
                <a:gd name="connsiteY77" fmla="*/ 337625 h 361466"/>
                <a:gd name="connsiteX78" fmla="*/ 734351 w 977755"/>
                <a:gd name="connsiteY78" fmla="*/ 345977 h 361466"/>
                <a:gd name="connsiteX79" fmla="*/ 729854 w 977755"/>
                <a:gd name="connsiteY79" fmla="*/ 352829 h 361466"/>
                <a:gd name="connsiteX80" fmla="*/ 714651 w 977755"/>
                <a:gd name="connsiteY80" fmla="*/ 359111 h 361466"/>
                <a:gd name="connsiteX81" fmla="*/ 699447 w 977755"/>
                <a:gd name="connsiteY81" fmla="*/ 352829 h 361466"/>
                <a:gd name="connsiteX82" fmla="*/ 694807 w 977755"/>
                <a:gd name="connsiteY82" fmla="*/ 345977 h 361466"/>
                <a:gd name="connsiteX83" fmla="*/ 693094 w 977755"/>
                <a:gd name="connsiteY83" fmla="*/ 337625 h 361466"/>
                <a:gd name="connsiteX84" fmla="*/ 714579 w 977755"/>
                <a:gd name="connsiteY84" fmla="*/ 316140 h 361466"/>
                <a:gd name="connsiteX85" fmla="*/ 793025 w 977755"/>
                <a:gd name="connsiteY85" fmla="*/ 313784 h 361466"/>
                <a:gd name="connsiteX86" fmla="*/ 806373 w 977755"/>
                <a:gd name="connsiteY86" fmla="*/ 317853 h 361466"/>
                <a:gd name="connsiteX87" fmla="*/ 816865 w 977755"/>
                <a:gd name="connsiteY87" fmla="*/ 337625 h 361466"/>
                <a:gd name="connsiteX88" fmla="*/ 815010 w 977755"/>
                <a:gd name="connsiteY88" fmla="*/ 346904 h 361466"/>
                <a:gd name="connsiteX89" fmla="*/ 809870 w 977755"/>
                <a:gd name="connsiteY89" fmla="*/ 354470 h 361466"/>
                <a:gd name="connsiteX90" fmla="*/ 806373 w 977755"/>
                <a:gd name="connsiteY90" fmla="*/ 357397 h 361466"/>
                <a:gd name="connsiteX91" fmla="*/ 793025 w 977755"/>
                <a:gd name="connsiteY91" fmla="*/ 361466 h 361466"/>
                <a:gd name="connsiteX92" fmla="*/ 788242 w 977755"/>
                <a:gd name="connsiteY92" fmla="*/ 360966 h 361466"/>
                <a:gd name="connsiteX93" fmla="*/ 776179 w 977755"/>
                <a:gd name="connsiteY93" fmla="*/ 354470 h 361466"/>
                <a:gd name="connsiteX94" fmla="*/ 771040 w 977755"/>
                <a:gd name="connsiteY94" fmla="*/ 346904 h 361466"/>
                <a:gd name="connsiteX95" fmla="*/ 769184 w 977755"/>
                <a:gd name="connsiteY95" fmla="*/ 337625 h 361466"/>
                <a:gd name="connsiteX96" fmla="*/ 788242 w 977755"/>
                <a:gd name="connsiteY96" fmla="*/ 314284 h 361466"/>
                <a:gd name="connsiteX97" fmla="*/ 793025 w 977755"/>
                <a:gd name="connsiteY97" fmla="*/ 313784 h 361466"/>
                <a:gd name="connsiteX98" fmla="*/ 47753 w 977755"/>
                <a:gd name="connsiteY98" fmla="*/ 289372 h 361466"/>
                <a:gd name="connsiteX99" fmla="*/ 56747 w 977755"/>
                <a:gd name="connsiteY99" fmla="*/ 298366 h 361466"/>
                <a:gd name="connsiteX100" fmla="*/ 47753 w 977755"/>
                <a:gd name="connsiteY100" fmla="*/ 307360 h 361466"/>
                <a:gd name="connsiteX101" fmla="*/ 38759 w 977755"/>
                <a:gd name="connsiteY101" fmla="*/ 298366 h 361466"/>
                <a:gd name="connsiteX102" fmla="*/ 47753 w 977755"/>
                <a:gd name="connsiteY102" fmla="*/ 289372 h 361466"/>
                <a:gd name="connsiteX103" fmla="*/ 126198 w 977755"/>
                <a:gd name="connsiteY103" fmla="*/ 288373 h 361466"/>
                <a:gd name="connsiteX104" fmla="*/ 136191 w 977755"/>
                <a:gd name="connsiteY104" fmla="*/ 298366 h 361466"/>
                <a:gd name="connsiteX105" fmla="*/ 126198 w 977755"/>
                <a:gd name="connsiteY105" fmla="*/ 308359 h 361466"/>
                <a:gd name="connsiteX106" fmla="*/ 116205 w 977755"/>
                <a:gd name="connsiteY106" fmla="*/ 298366 h 361466"/>
                <a:gd name="connsiteX107" fmla="*/ 126198 w 977755"/>
                <a:gd name="connsiteY107" fmla="*/ 288373 h 361466"/>
                <a:gd name="connsiteX108" fmla="*/ 283162 w 977755"/>
                <a:gd name="connsiteY108" fmla="*/ 286160 h 361466"/>
                <a:gd name="connsiteX109" fmla="*/ 295368 w 977755"/>
                <a:gd name="connsiteY109" fmla="*/ 298366 h 361466"/>
                <a:gd name="connsiteX110" fmla="*/ 283162 w 977755"/>
                <a:gd name="connsiteY110" fmla="*/ 310572 h 361466"/>
                <a:gd name="connsiteX111" fmla="*/ 270956 w 977755"/>
                <a:gd name="connsiteY111" fmla="*/ 298366 h 361466"/>
                <a:gd name="connsiteX112" fmla="*/ 283162 w 977755"/>
                <a:gd name="connsiteY112" fmla="*/ 286160 h 361466"/>
                <a:gd name="connsiteX113" fmla="*/ 361536 w 977755"/>
                <a:gd name="connsiteY113" fmla="*/ 284804 h 361466"/>
                <a:gd name="connsiteX114" fmla="*/ 375098 w 977755"/>
                <a:gd name="connsiteY114" fmla="*/ 298366 h 361466"/>
                <a:gd name="connsiteX115" fmla="*/ 361536 w 977755"/>
                <a:gd name="connsiteY115" fmla="*/ 311928 h 361466"/>
                <a:gd name="connsiteX116" fmla="*/ 347974 w 977755"/>
                <a:gd name="connsiteY116" fmla="*/ 298366 h 361466"/>
                <a:gd name="connsiteX117" fmla="*/ 361536 w 977755"/>
                <a:gd name="connsiteY117" fmla="*/ 284804 h 361466"/>
                <a:gd name="connsiteX118" fmla="*/ 518428 w 977755"/>
                <a:gd name="connsiteY118" fmla="*/ 281735 h 361466"/>
                <a:gd name="connsiteX119" fmla="*/ 535060 w 977755"/>
                <a:gd name="connsiteY119" fmla="*/ 298366 h 361466"/>
                <a:gd name="connsiteX120" fmla="*/ 518428 w 977755"/>
                <a:gd name="connsiteY120" fmla="*/ 314998 h 361466"/>
                <a:gd name="connsiteX121" fmla="*/ 501797 w 977755"/>
                <a:gd name="connsiteY121" fmla="*/ 298366 h 361466"/>
                <a:gd name="connsiteX122" fmla="*/ 518428 w 977755"/>
                <a:gd name="connsiteY122" fmla="*/ 281735 h 361466"/>
                <a:gd name="connsiteX123" fmla="*/ 596946 w 977755"/>
                <a:gd name="connsiteY123" fmla="*/ 279950 h 361466"/>
                <a:gd name="connsiteX124" fmla="*/ 615362 w 977755"/>
                <a:gd name="connsiteY124" fmla="*/ 298366 h 361466"/>
                <a:gd name="connsiteX125" fmla="*/ 596946 w 977755"/>
                <a:gd name="connsiteY125" fmla="*/ 316782 h 361466"/>
                <a:gd name="connsiteX126" fmla="*/ 578530 w 977755"/>
                <a:gd name="connsiteY126" fmla="*/ 298366 h 361466"/>
                <a:gd name="connsiteX127" fmla="*/ 596946 w 977755"/>
                <a:gd name="connsiteY127" fmla="*/ 279950 h 361466"/>
                <a:gd name="connsiteX128" fmla="*/ 753766 w 977755"/>
                <a:gd name="connsiteY128" fmla="*/ 275739 h 361466"/>
                <a:gd name="connsiteX129" fmla="*/ 776394 w 977755"/>
                <a:gd name="connsiteY129" fmla="*/ 298366 h 361466"/>
                <a:gd name="connsiteX130" fmla="*/ 753766 w 977755"/>
                <a:gd name="connsiteY130" fmla="*/ 320994 h 361466"/>
                <a:gd name="connsiteX131" fmla="*/ 731139 w 977755"/>
                <a:gd name="connsiteY131" fmla="*/ 298366 h 361466"/>
                <a:gd name="connsiteX132" fmla="*/ 753766 w 977755"/>
                <a:gd name="connsiteY132" fmla="*/ 275739 h 361466"/>
                <a:gd name="connsiteX133" fmla="*/ 832283 w 977755"/>
                <a:gd name="connsiteY133" fmla="*/ 273241 h 361466"/>
                <a:gd name="connsiteX134" fmla="*/ 857337 w 977755"/>
                <a:gd name="connsiteY134" fmla="*/ 298367 h 361466"/>
                <a:gd name="connsiteX135" fmla="*/ 832283 w 977755"/>
                <a:gd name="connsiteY135" fmla="*/ 323421 h 361466"/>
                <a:gd name="connsiteX136" fmla="*/ 807229 w 977755"/>
                <a:gd name="connsiteY136" fmla="*/ 298367 h 361466"/>
                <a:gd name="connsiteX137" fmla="*/ 832283 w 977755"/>
                <a:gd name="connsiteY137" fmla="*/ 273241 h 361466"/>
                <a:gd name="connsiteX138" fmla="*/ 86939 w 977755"/>
                <a:gd name="connsiteY138" fmla="*/ 249685 h 361466"/>
                <a:gd name="connsiteX139" fmla="*/ 96433 w 977755"/>
                <a:gd name="connsiteY139" fmla="*/ 259179 h 361466"/>
                <a:gd name="connsiteX140" fmla="*/ 86939 w 977755"/>
                <a:gd name="connsiteY140" fmla="*/ 268672 h 361466"/>
                <a:gd name="connsiteX141" fmla="*/ 77446 w 977755"/>
                <a:gd name="connsiteY141" fmla="*/ 259179 h 361466"/>
                <a:gd name="connsiteX142" fmla="*/ 86939 w 977755"/>
                <a:gd name="connsiteY142" fmla="*/ 249685 h 361466"/>
                <a:gd name="connsiteX143" fmla="*/ 165457 w 977755"/>
                <a:gd name="connsiteY143" fmla="*/ 248686 h 361466"/>
                <a:gd name="connsiteX144" fmla="*/ 174165 w 977755"/>
                <a:gd name="connsiteY144" fmla="*/ 253326 h 361466"/>
                <a:gd name="connsiteX145" fmla="*/ 175950 w 977755"/>
                <a:gd name="connsiteY145" fmla="*/ 259179 h 361466"/>
                <a:gd name="connsiteX146" fmla="*/ 174165 w 977755"/>
                <a:gd name="connsiteY146" fmla="*/ 265032 h 361466"/>
                <a:gd name="connsiteX147" fmla="*/ 165457 w 977755"/>
                <a:gd name="connsiteY147" fmla="*/ 269814 h 361466"/>
                <a:gd name="connsiteX148" fmla="*/ 163315 w 977755"/>
                <a:gd name="connsiteY148" fmla="*/ 269600 h 361466"/>
                <a:gd name="connsiteX149" fmla="*/ 158033 w 977755"/>
                <a:gd name="connsiteY149" fmla="*/ 266745 h 361466"/>
                <a:gd name="connsiteX150" fmla="*/ 156748 w 977755"/>
                <a:gd name="connsiteY150" fmla="*/ 265175 h 361466"/>
                <a:gd name="connsiteX151" fmla="*/ 155178 w 977755"/>
                <a:gd name="connsiteY151" fmla="*/ 261392 h 361466"/>
                <a:gd name="connsiteX152" fmla="*/ 154964 w 977755"/>
                <a:gd name="connsiteY152" fmla="*/ 259250 h 361466"/>
                <a:gd name="connsiteX153" fmla="*/ 155178 w 977755"/>
                <a:gd name="connsiteY153" fmla="*/ 257109 h 361466"/>
                <a:gd name="connsiteX154" fmla="*/ 156748 w 977755"/>
                <a:gd name="connsiteY154" fmla="*/ 253326 h 361466"/>
                <a:gd name="connsiteX155" fmla="*/ 158033 w 977755"/>
                <a:gd name="connsiteY155" fmla="*/ 251755 h 361466"/>
                <a:gd name="connsiteX156" fmla="*/ 163315 w 977755"/>
                <a:gd name="connsiteY156" fmla="*/ 248900 h 361466"/>
                <a:gd name="connsiteX157" fmla="*/ 165457 w 977755"/>
                <a:gd name="connsiteY157" fmla="*/ 248686 h 361466"/>
                <a:gd name="connsiteX158" fmla="*/ 322349 w 977755"/>
                <a:gd name="connsiteY158" fmla="*/ 246259 h 361466"/>
                <a:gd name="connsiteX159" fmla="*/ 329559 w 977755"/>
                <a:gd name="connsiteY159" fmla="*/ 248472 h 361466"/>
                <a:gd name="connsiteX160" fmla="*/ 335198 w 977755"/>
                <a:gd name="connsiteY160" fmla="*/ 259179 h 361466"/>
                <a:gd name="connsiteX161" fmla="*/ 329559 w 977755"/>
                <a:gd name="connsiteY161" fmla="*/ 269886 h 361466"/>
                <a:gd name="connsiteX162" fmla="*/ 322349 w 977755"/>
                <a:gd name="connsiteY162" fmla="*/ 272098 h 361466"/>
                <a:gd name="connsiteX163" fmla="*/ 319780 w 977755"/>
                <a:gd name="connsiteY163" fmla="*/ 271813 h 361466"/>
                <a:gd name="connsiteX164" fmla="*/ 309501 w 977755"/>
                <a:gd name="connsiteY164" fmla="*/ 259179 h 361466"/>
                <a:gd name="connsiteX165" fmla="*/ 319780 w 977755"/>
                <a:gd name="connsiteY165" fmla="*/ 246545 h 361466"/>
                <a:gd name="connsiteX166" fmla="*/ 322349 w 977755"/>
                <a:gd name="connsiteY166" fmla="*/ 246259 h 361466"/>
                <a:gd name="connsiteX167" fmla="*/ 400795 w 977755"/>
                <a:gd name="connsiteY167" fmla="*/ 244903 h 361466"/>
                <a:gd name="connsiteX168" fmla="*/ 415071 w 977755"/>
                <a:gd name="connsiteY168" fmla="*/ 259179 h 361466"/>
                <a:gd name="connsiteX169" fmla="*/ 400795 w 977755"/>
                <a:gd name="connsiteY169" fmla="*/ 273455 h 361466"/>
                <a:gd name="connsiteX170" fmla="*/ 386519 w 977755"/>
                <a:gd name="connsiteY170" fmla="*/ 259179 h 361466"/>
                <a:gd name="connsiteX171" fmla="*/ 400795 w 977755"/>
                <a:gd name="connsiteY171" fmla="*/ 244903 h 361466"/>
                <a:gd name="connsiteX172" fmla="*/ 557687 w 977755"/>
                <a:gd name="connsiteY172" fmla="*/ 241691 h 361466"/>
                <a:gd name="connsiteX173" fmla="*/ 575175 w 977755"/>
                <a:gd name="connsiteY173" fmla="*/ 259179 h 361466"/>
                <a:gd name="connsiteX174" fmla="*/ 557687 w 977755"/>
                <a:gd name="connsiteY174" fmla="*/ 276667 h 361466"/>
                <a:gd name="connsiteX175" fmla="*/ 540199 w 977755"/>
                <a:gd name="connsiteY175" fmla="*/ 259179 h 361466"/>
                <a:gd name="connsiteX176" fmla="*/ 557687 w 977755"/>
                <a:gd name="connsiteY176" fmla="*/ 241691 h 361466"/>
                <a:gd name="connsiteX177" fmla="*/ 636061 w 977755"/>
                <a:gd name="connsiteY177" fmla="*/ 239764 h 361466"/>
                <a:gd name="connsiteX178" fmla="*/ 652193 w 977755"/>
                <a:gd name="connsiteY178" fmla="*/ 248330 h 361466"/>
                <a:gd name="connsiteX179" fmla="*/ 655476 w 977755"/>
                <a:gd name="connsiteY179" fmla="*/ 259179 h 361466"/>
                <a:gd name="connsiteX180" fmla="*/ 652193 w 977755"/>
                <a:gd name="connsiteY180" fmla="*/ 270029 h 361466"/>
                <a:gd name="connsiteX181" fmla="*/ 636061 w 977755"/>
                <a:gd name="connsiteY181" fmla="*/ 278594 h 361466"/>
                <a:gd name="connsiteX182" fmla="*/ 632135 w 977755"/>
                <a:gd name="connsiteY182" fmla="*/ 278166 h 361466"/>
                <a:gd name="connsiteX183" fmla="*/ 622356 w 977755"/>
                <a:gd name="connsiteY183" fmla="*/ 272884 h 361466"/>
                <a:gd name="connsiteX184" fmla="*/ 620001 w 977755"/>
                <a:gd name="connsiteY184" fmla="*/ 270029 h 361466"/>
                <a:gd name="connsiteX185" fmla="*/ 617074 w 977755"/>
                <a:gd name="connsiteY185" fmla="*/ 263105 h 361466"/>
                <a:gd name="connsiteX186" fmla="*/ 616646 w 977755"/>
                <a:gd name="connsiteY186" fmla="*/ 259179 h 361466"/>
                <a:gd name="connsiteX187" fmla="*/ 617074 w 977755"/>
                <a:gd name="connsiteY187" fmla="*/ 255253 h 361466"/>
                <a:gd name="connsiteX188" fmla="*/ 620001 w 977755"/>
                <a:gd name="connsiteY188" fmla="*/ 248330 h 361466"/>
                <a:gd name="connsiteX189" fmla="*/ 622356 w 977755"/>
                <a:gd name="connsiteY189" fmla="*/ 245474 h 361466"/>
                <a:gd name="connsiteX190" fmla="*/ 632135 w 977755"/>
                <a:gd name="connsiteY190" fmla="*/ 240192 h 361466"/>
                <a:gd name="connsiteX191" fmla="*/ 636061 w 977755"/>
                <a:gd name="connsiteY191" fmla="*/ 239764 h 361466"/>
                <a:gd name="connsiteX192" fmla="*/ 793025 w 977755"/>
                <a:gd name="connsiteY192" fmla="*/ 235338 h 361466"/>
                <a:gd name="connsiteX193" fmla="*/ 806373 w 977755"/>
                <a:gd name="connsiteY193" fmla="*/ 239407 h 361466"/>
                <a:gd name="connsiteX194" fmla="*/ 816865 w 977755"/>
                <a:gd name="connsiteY194" fmla="*/ 259179 h 361466"/>
                <a:gd name="connsiteX195" fmla="*/ 806373 w 977755"/>
                <a:gd name="connsiteY195" fmla="*/ 278951 h 361466"/>
                <a:gd name="connsiteX196" fmla="*/ 793025 w 977755"/>
                <a:gd name="connsiteY196" fmla="*/ 283020 h 361466"/>
                <a:gd name="connsiteX197" fmla="*/ 788242 w 977755"/>
                <a:gd name="connsiteY197" fmla="*/ 282520 h 361466"/>
                <a:gd name="connsiteX198" fmla="*/ 769184 w 977755"/>
                <a:gd name="connsiteY198" fmla="*/ 259179 h 361466"/>
                <a:gd name="connsiteX199" fmla="*/ 788242 w 977755"/>
                <a:gd name="connsiteY199" fmla="*/ 235838 h 361466"/>
                <a:gd name="connsiteX200" fmla="*/ 793025 w 977755"/>
                <a:gd name="connsiteY200" fmla="*/ 235338 h 361466"/>
                <a:gd name="connsiteX201" fmla="*/ 871470 w 977755"/>
                <a:gd name="connsiteY201" fmla="*/ 232768 h 361466"/>
                <a:gd name="connsiteX202" fmla="*/ 897881 w 977755"/>
                <a:gd name="connsiteY202" fmla="*/ 259178 h 361466"/>
                <a:gd name="connsiteX203" fmla="*/ 871470 w 977755"/>
                <a:gd name="connsiteY203" fmla="*/ 285589 h 361466"/>
                <a:gd name="connsiteX204" fmla="*/ 845060 w 977755"/>
                <a:gd name="connsiteY204" fmla="*/ 259178 h 361466"/>
                <a:gd name="connsiteX205" fmla="*/ 871470 w 977755"/>
                <a:gd name="connsiteY205" fmla="*/ 232768 h 361466"/>
                <a:gd name="connsiteX206" fmla="*/ 126198 w 977755"/>
                <a:gd name="connsiteY206" fmla="*/ 209927 h 361466"/>
                <a:gd name="connsiteX207" fmla="*/ 136191 w 977755"/>
                <a:gd name="connsiteY207" fmla="*/ 219920 h 361466"/>
                <a:gd name="connsiteX208" fmla="*/ 126198 w 977755"/>
                <a:gd name="connsiteY208" fmla="*/ 229913 h 361466"/>
                <a:gd name="connsiteX209" fmla="*/ 116205 w 977755"/>
                <a:gd name="connsiteY209" fmla="*/ 219920 h 361466"/>
                <a:gd name="connsiteX210" fmla="*/ 126198 w 977755"/>
                <a:gd name="connsiteY210" fmla="*/ 209927 h 361466"/>
                <a:gd name="connsiteX211" fmla="*/ 204644 w 977755"/>
                <a:gd name="connsiteY211" fmla="*/ 208856 h 361466"/>
                <a:gd name="connsiteX212" fmla="*/ 215708 w 977755"/>
                <a:gd name="connsiteY212" fmla="*/ 219920 h 361466"/>
                <a:gd name="connsiteX213" fmla="*/ 204644 w 977755"/>
                <a:gd name="connsiteY213" fmla="*/ 230984 h 361466"/>
                <a:gd name="connsiteX214" fmla="*/ 193580 w 977755"/>
                <a:gd name="connsiteY214" fmla="*/ 219920 h 361466"/>
                <a:gd name="connsiteX215" fmla="*/ 204644 w 977755"/>
                <a:gd name="connsiteY215" fmla="*/ 208856 h 361466"/>
                <a:gd name="connsiteX216" fmla="*/ 361536 w 977755"/>
                <a:gd name="connsiteY216" fmla="*/ 206358 h 361466"/>
                <a:gd name="connsiteX217" fmla="*/ 375098 w 977755"/>
                <a:gd name="connsiteY217" fmla="*/ 219920 h 361466"/>
                <a:gd name="connsiteX218" fmla="*/ 361536 w 977755"/>
                <a:gd name="connsiteY218" fmla="*/ 233482 h 361466"/>
                <a:gd name="connsiteX219" fmla="*/ 347974 w 977755"/>
                <a:gd name="connsiteY219" fmla="*/ 219920 h 361466"/>
                <a:gd name="connsiteX220" fmla="*/ 361536 w 977755"/>
                <a:gd name="connsiteY220" fmla="*/ 206358 h 361466"/>
                <a:gd name="connsiteX221" fmla="*/ 440054 w 977755"/>
                <a:gd name="connsiteY221" fmla="*/ 204930 h 361466"/>
                <a:gd name="connsiteX222" fmla="*/ 455043 w 977755"/>
                <a:gd name="connsiteY222" fmla="*/ 219920 h 361466"/>
                <a:gd name="connsiteX223" fmla="*/ 440054 w 977755"/>
                <a:gd name="connsiteY223" fmla="*/ 234909 h 361466"/>
                <a:gd name="connsiteX224" fmla="*/ 425064 w 977755"/>
                <a:gd name="connsiteY224" fmla="*/ 219920 h 361466"/>
                <a:gd name="connsiteX225" fmla="*/ 440054 w 977755"/>
                <a:gd name="connsiteY225" fmla="*/ 204930 h 361466"/>
                <a:gd name="connsiteX226" fmla="*/ 596946 w 977755"/>
                <a:gd name="connsiteY226" fmla="*/ 201504 h 361466"/>
                <a:gd name="connsiteX227" fmla="*/ 615362 w 977755"/>
                <a:gd name="connsiteY227" fmla="*/ 219920 h 361466"/>
                <a:gd name="connsiteX228" fmla="*/ 596946 w 977755"/>
                <a:gd name="connsiteY228" fmla="*/ 238336 h 361466"/>
                <a:gd name="connsiteX229" fmla="*/ 578530 w 977755"/>
                <a:gd name="connsiteY229" fmla="*/ 219920 h 361466"/>
                <a:gd name="connsiteX230" fmla="*/ 596946 w 977755"/>
                <a:gd name="connsiteY230" fmla="*/ 201504 h 361466"/>
                <a:gd name="connsiteX231" fmla="*/ 675321 w 977755"/>
                <a:gd name="connsiteY231" fmla="*/ 199506 h 361466"/>
                <a:gd name="connsiteX232" fmla="*/ 695735 w 977755"/>
                <a:gd name="connsiteY232" fmla="*/ 219921 h 361466"/>
                <a:gd name="connsiteX233" fmla="*/ 675321 w 977755"/>
                <a:gd name="connsiteY233" fmla="*/ 240335 h 361466"/>
                <a:gd name="connsiteX234" fmla="*/ 654906 w 977755"/>
                <a:gd name="connsiteY234" fmla="*/ 219921 h 361466"/>
                <a:gd name="connsiteX235" fmla="*/ 675321 w 977755"/>
                <a:gd name="connsiteY235" fmla="*/ 199506 h 361466"/>
                <a:gd name="connsiteX236" fmla="*/ 832283 w 977755"/>
                <a:gd name="connsiteY236" fmla="*/ 194866 h 361466"/>
                <a:gd name="connsiteX237" fmla="*/ 857337 w 977755"/>
                <a:gd name="connsiteY237" fmla="*/ 219920 h 361466"/>
                <a:gd name="connsiteX238" fmla="*/ 832283 w 977755"/>
                <a:gd name="connsiteY238" fmla="*/ 245046 h 361466"/>
                <a:gd name="connsiteX239" fmla="*/ 807229 w 977755"/>
                <a:gd name="connsiteY239" fmla="*/ 219920 h 361466"/>
                <a:gd name="connsiteX240" fmla="*/ 832283 w 977755"/>
                <a:gd name="connsiteY240" fmla="*/ 194866 h 361466"/>
                <a:gd name="connsiteX241" fmla="*/ 165529 w 977755"/>
                <a:gd name="connsiteY241" fmla="*/ 170240 h 361466"/>
                <a:gd name="connsiteX242" fmla="*/ 174237 w 977755"/>
                <a:gd name="connsiteY242" fmla="*/ 174880 h 361466"/>
                <a:gd name="connsiteX243" fmla="*/ 176022 w 977755"/>
                <a:gd name="connsiteY243" fmla="*/ 180733 h 361466"/>
                <a:gd name="connsiteX244" fmla="*/ 175165 w 977755"/>
                <a:gd name="connsiteY244" fmla="*/ 184801 h 361466"/>
                <a:gd name="connsiteX245" fmla="*/ 174166 w 977755"/>
                <a:gd name="connsiteY245" fmla="*/ 186586 h 361466"/>
                <a:gd name="connsiteX246" fmla="*/ 173024 w 977755"/>
                <a:gd name="connsiteY246" fmla="*/ 188299 h 361466"/>
                <a:gd name="connsiteX247" fmla="*/ 165600 w 977755"/>
                <a:gd name="connsiteY247" fmla="*/ 191368 h 361466"/>
                <a:gd name="connsiteX248" fmla="*/ 163459 w 977755"/>
                <a:gd name="connsiteY248" fmla="*/ 191154 h 361466"/>
                <a:gd name="connsiteX249" fmla="*/ 158177 w 977755"/>
                <a:gd name="connsiteY249" fmla="*/ 188299 h 361466"/>
                <a:gd name="connsiteX250" fmla="*/ 156892 w 977755"/>
                <a:gd name="connsiteY250" fmla="*/ 186729 h 361466"/>
                <a:gd name="connsiteX251" fmla="*/ 155893 w 977755"/>
                <a:gd name="connsiteY251" fmla="*/ 184944 h 361466"/>
                <a:gd name="connsiteX252" fmla="*/ 155250 w 977755"/>
                <a:gd name="connsiteY252" fmla="*/ 182946 h 361466"/>
                <a:gd name="connsiteX253" fmla="*/ 155036 w 977755"/>
                <a:gd name="connsiteY253" fmla="*/ 180804 h 361466"/>
                <a:gd name="connsiteX254" fmla="*/ 155250 w 977755"/>
                <a:gd name="connsiteY254" fmla="*/ 178663 h 361466"/>
                <a:gd name="connsiteX255" fmla="*/ 156820 w 977755"/>
                <a:gd name="connsiteY255" fmla="*/ 174880 h 361466"/>
                <a:gd name="connsiteX256" fmla="*/ 158105 w 977755"/>
                <a:gd name="connsiteY256" fmla="*/ 173309 h 361466"/>
                <a:gd name="connsiteX257" fmla="*/ 163387 w 977755"/>
                <a:gd name="connsiteY257" fmla="*/ 170454 h 361466"/>
                <a:gd name="connsiteX258" fmla="*/ 165529 w 977755"/>
                <a:gd name="connsiteY258" fmla="*/ 170240 h 361466"/>
                <a:gd name="connsiteX259" fmla="*/ 243903 w 977755"/>
                <a:gd name="connsiteY259" fmla="*/ 169098 h 361466"/>
                <a:gd name="connsiteX260" fmla="*/ 255538 w 977755"/>
                <a:gd name="connsiteY260" fmla="*/ 180733 h 361466"/>
                <a:gd name="connsiteX261" fmla="*/ 254610 w 977755"/>
                <a:gd name="connsiteY261" fmla="*/ 185230 h 361466"/>
                <a:gd name="connsiteX262" fmla="*/ 252111 w 977755"/>
                <a:gd name="connsiteY262" fmla="*/ 188942 h 361466"/>
                <a:gd name="connsiteX263" fmla="*/ 243903 w 977755"/>
                <a:gd name="connsiteY263" fmla="*/ 192368 h 361466"/>
                <a:gd name="connsiteX264" fmla="*/ 235694 w 977755"/>
                <a:gd name="connsiteY264" fmla="*/ 188942 h 361466"/>
                <a:gd name="connsiteX265" fmla="*/ 233196 w 977755"/>
                <a:gd name="connsiteY265" fmla="*/ 185230 h 361466"/>
                <a:gd name="connsiteX266" fmla="*/ 232268 w 977755"/>
                <a:gd name="connsiteY266" fmla="*/ 180733 h 361466"/>
                <a:gd name="connsiteX267" fmla="*/ 243903 w 977755"/>
                <a:gd name="connsiteY267" fmla="*/ 169098 h 361466"/>
                <a:gd name="connsiteX268" fmla="*/ 400795 w 977755"/>
                <a:gd name="connsiteY268" fmla="*/ 166385 h 361466"/>
                <a:gd name="connsiteX269" fmla="*/ 415071 w 977755"/>
                <a:gd name="connsiteY269" fmla="*/ 180661 h 361466"/>
                <a:gd name="connsiteX270" fmla="*/ 413929 w 977755"/>
                <a:gd name="connsiteY270" fmla="*/ 186229 h 361466"/>
                <a:gd name="connsiteX271" fmla="*/ 410859 w 977755"/>
                <a:gd name="connsiteY271" fmla="*/ 190797 h 361466"/>
                <a:gd name="connsiteX272" fmla="*/ 400795 w 977755"/>
                <a:gd name="connsiteY272" fmla="*/ 195008 h 361466"/>
                <a:gd name="connsiteX273" fmla="*/ 390730 w 977755"/>
                <a:gd name="connsiteY273" fmla="*/ 190797 h 361466"/>
                <a:gd name="connsiteX274" fmla="*/ 387661 w 977755"/>
                <a:gd name="connsiteY274" fmla="*/ 186229 h 361466"/>
                <a:gd name="connsiteX275" fmla="*/ 386519 w 977755"/>
                <a:gd name="connsiteY275" fmla="*/ 180661 h 361466"/>
                <a:gd name="connsiteX276" fmla="*/ 400795 w 977755"/>
                <a:gd name="connsiteY276" fmla="*/ 166385 h 361466"/>
                <a:gd name="connsiteX277" fmla="*/ 479098 w 977755"/>
                <a:gd name="connsiteY277" fmla="*/ 164815 h 361466"/>
                <a:gd name="connsiteX278" fmla="*/ 492232 w 977755"/>
                <a:gd name="connsiteY278" fmla="*/ 171810 h 361466"/>
                <a:gd name="connsiteX279" fmla="*/ 494944 w 977755"/>
                <a:gd name="connsiteY279" fmla="*/ 180661 h 361466"/>
                <a:gd name="connsiteX280" fmla="*/ 493731 w 977755"/>
                <a:gd name="connsiteY280" fmla="*/ 186800 h 361466"/>
                <a:gd name="connsiteX281" fmla="*/ 492303 w 977755"/>
                <a:gd name="connsiteY281" fmla="*/ 189512 h 361466"/>
                <a:gd name="connsiteX282" fmla="*/ 490304 w 977755"/>
                <a:gd name="connsiteY282" fmla="*/ 191939 h 361466"/>
                <a:gd name="connsiteX283" fmla="*/ 479098 w 977755"/>
                <a:gd name="connsiteY283" fmla="*/ 196579 h 361466"/>
                <a:gd name="connsiteX284" fmla="*/ 475886 w 977755"/>
                <a:gd name="connsiteY284" fmla="*/ 196222 h 361466"/>
                <a:gd name="connsiteX285" fmla="*/ 467891 w 977755"/>
                <a:gd name="connsiteY285" fmla="*/ 191939 h 361466"/>
                <a:gd name="connsiteX286" fmla="*/ 465964 w 977755"/>
                <a:gd name="connsiteY286" fmla="*/ 189584 h 361466"/>
                <a:gd name="connsiteX287" fmla="*/ 464536 w 977755"/>
                <a:gd name="connsiteY287" fmla="*/ 186871 h 361466"/>
                <a:gd name="connsiteX288" fmla="*/ 463608 w 977755"/>
                <a:gd name="connsiteY288" fmla="*/ 183873 h 361466"/>
                <a:gd name="connsiteX289" fmla="*/ 463323 w 977755"/>
                <a:gd name="connsiteY289" fmla="*/ 180661 h 361466"/>
                <a:gd name="connsiteX290" fmla="*/ 463608 w 977755"/>
                <a:gd name="connsiteY290" fmla="*/ 177449 h 361466"/>
                <a:gd name="connsiteX291" fmla="*/ 465964 w 977755"/>
                <a:gd name="connsiteY291" fmla="*/ 171810 h 361466"/>
                <a:gd name="connsiteX292" fmla="*/ 467891 w 977755"/>
                <a:gd name="connsiteY292" fmla="*/ 169455 h 361466"/>
                <a:gd name="connsiteX293" fmla="*/ 475886 w 977755"/>
                <a:gd name="connsiteY293" fmla="*/ 165172 h 361466"/>
                <a:gd name="connsiteX294" fmla="*/ 479098 w 977755"/>
                <a:gd name="connsiteY294" fmla="*/ 164815 h 361466"/>
                <a:gd name="connsiteX295" fmla="*/ 636061 w 977755"/>
                <a:gd name="connsiteY295" fmla="*/ 161317 h 361466"/>
                <a:gd name="connsiteX296" fmla="*/ 652193 w 977755"/>
                <a:gd name="connsiteY296" fmla="*/ 169883 h 361466"/>
                <a:gd name="connsiteX297" fmla="*/ 655476 w 977755"/>
                <a:gd name="connsiteY297" fmla="*/ 180732 h 361466"/>
                <a:gd name="connsiteX298" fmla="*/ 653977 w 977755"/>
                <a:gd name="connsiteY298" fmla="*/ 188298 h 361466"/>
                <a:gd name="connsiteX299" fmla="*/ 652193 w 977755"/>
                <a:gd name="connsiteY299" fmla="*/ 191582 h 361466"/>
                <a:gd name="connsiteX300" fmla="*/ 649766 w 977755"/>
                <a:gd name="connsiteY300" fmla="*/ 194437 h 361466"/>
                <a:gd name="connsiteX301" fmla="*/ 636061 w 977755"/>
                <a:gd name="connsiteY301" fmla="*/ 200148 h 361466"/>
                <a:gd name="connsiteX302" fmla="*/ 632135 w 977755"/>
                <a:gd name="connsiteY302" fmla="*/ 199719 h 361466"/>
                <a:gd name="connsiteX303" fmla="*/ 622356 w 977755"/>
                <a:gd name="connsiteY303" fmla="*/ 194437 h 361466"/>
                <a:gd name="connsiteX304" fmla="*/ 620001 w 977755"/>
                <a:gd name="connsiteY304" fmla="*/ 191582 h 361466"/>
                <a:gd name="connsiteX305" fmla="*/ 618216 w 977755"/>
                <a:gd name="connsiteY305" fmla="*/ 188298 h 361466"/>
                <a:gd name="connsiteX306" fmla="*/ 617074 w 977755"/>
                <a:gd name="connsiteY306" fmla="*/ 184658 h 361466"/>
                <a:gd name="connsiteX307" fmla="*/ 616646 w 977755"/>
                <a:gd name="connsiteY307" fmla="*/ 180732 h 361466"/>
                <a:gd name="connsiteX308" fmla="*/ 617074 w 977755"/>
                <a:gd name="connsiteY308" fmla="*/ 176806 h 361466"/>
                <a:gd name="connsiteX309" fmla="*/ 620001 w 977755"/>
                <a:gd name="connsiteY309" fmla="*/ 169883 h 361466"/>
                <a:gd name="connsiteX310" fmla="*/ 622356 w 977755"/>
                <a:gd name="connsiteY310" fmla="*/ 167027 h 361466"/>
                <a:gd name="connsiteX311" fmla="*/ 632135 w 977755"/>
                <a:gd name="connsiteY311" fmla="*/ 161745 h 361466"/>
                <a:gd name="connsiteX312" fmla="*/ 636061 w 977755"/>
                <a:gd name="connsiteY312" fmla="*/ 161317 h 361466"/>
                <a:gd name="connsiteX313" fmla="*/ 714579 w 977755"/>
                <a:gd name="connsiteY313" fmla="*/ 159247 h 361466"/>
                <a:gd name="connsiteX314" fmla="*/ 736064 w 977755"/>
                <a:gd name="connsiteY314" fmla="*/ 180732 h 361466"/>
                <a:gd name="connsiteX315" fmla="*/ 734351 w 977755"/>
                <a:gd name="connsiteY315" fmla="*/ 189084 h 361466"/>
                <a:gd name="connsiteX316" fmla="*/ 729854 w 977755"/>
                <a:gd name="connsiteY316" fmla="*/ 195936 h 361466"/>
                <a:gd name="connsiteX317" fmla="*/ 714651 w 977755"/>
                <a:gd name="connsiteY317" fmla="*/ 202218 h 361466"/>
                <a:gd name="connsiteX318" fmla="*/ 699447 w 977755"/>
                <a:gd name="connsiteY318" fmla="*/ 195936 h 361466"/>
                <a:gd name="connsiteX319" fmla="*/ 694807 w 977755"/>
                <a:gd name="connsiteY319" fmla="*/ 189084 h 361466"/>
                <a:gd name="connsiteX320" fmla="*/ 693094 w 977755"/>
                <a:gd name="connsiteY320" fmla="*/ 180732 h 361466"/>
                <a:gd name="connsiteX321" fmla="*/ 714579 w 977755"/>
                <a:gd name="connsiteY321" fmla="*/ 159247 h 361466"/>
                <a:gd name="connsiteX322" fmla="*/ 871470 w 977755"/>
                <a:gd name="connsiteY322" fmla="*/ 154322 h 361466"/>
                <a:gd name="connsiteX323" fmla="*/ 897881 w 977755"/>
                <a:gd name="connsiteY323" fmla="*/ 180732 h 361466"/>
                <a:gd name="connsiteX324" fmla="*/ 895811 w 977755"/>
                <a:gd name="connsiteY324" fmla="*/ 191011 h 361466"/>
                <a:gd name="connsiteX325" fmla="*/ 890172 w 977755"/>
                <a:gd name="connsiteY325" fmla="*/ 199434 h 361466"/>
                <a:gd name="connsiteX326" fmla="*/ 871470 w 977755"/>
                <a:gd name="connsiteY326" fmla="*/ 207143 h 361466"/>
                <a:gd name="connsiteX327" fmla="*/ 852769 w 977755"/>
                <a:gd name="connsiteY327" fmla="*/ 199434 h 361466"/>
                <a:gd name="connsiteX328" fmla="*/ 847130 w 977755"/>
                <a:gd name="connsiteY328" fmla="*/ 191011 h 361466"/>
                <a:gd name="connsiteX329" fmla="*/ 845060 w 977755"/>
                <a:gd name="connsiteY329" fmla="*/ 180732 h 361466"/>
                <a:gd name="connsiteX330" fmla="*/ 871470 w 977755"/>
                <a:gd name="connsiteY330" fmla="*/ 154322 h 361466"/>
                <a:gd name="connsiteX331" fmla="*/ 126198 w 977755"/>
                <a:gd name="connsiteY331" fmla="*/ 131481 h 361466"/>
                <a:gd name="connsiteX332" fmla="*/ 136191 w 977755"/>
                <a:gd name="connsiteY332" fmla="*/ 141474 h 361466"/>
                <a:gd name="connsiteX333" fmla="*/ 126198 w 977755"/>
                <a:gd name="connsiteY333" fmla="*/ 151467 h 361466"/>
                <a:gd name="connsiteX334" fmla="*/ 116205 w 977755"/>
                <a:gd name="connsiteY334" fmla="*/ 141474 h 361466"/>
                <a:gd name="connsiteX335" fmla="*/ 126198 w 977755"/>
                <a:gd name="connsiteY335" fmla="*/ 131481 h 361466"/>
                <a:gd name="connsiteX336" fmla="*/ 204644 w 977755"/>
                <a:gd name="connsiteY336" fmla="*/ 130410 h 361466"/>
                <a:gd name="connsiteX337" fmla="*/ 215708 w 977755"/>
                <a:gd name="connsiteY337" fmla="*/ 141474 h 361466"/>
                <a:gd name="connsiteX338" fmla="*/ 204644 w 977755"/>
                <a:gd name="connsiteY338" fmla="*/ 152538 h 361466"/>
                <a:gd name="connsiteX339" fmla="*/ 193580 w 977755"/>
                <a:gd name="connsiteY339" fmla="*/ 141474 h 361466"/>
                <a:gd name="connsiteX340" fmla="*/ 204644 w 977755"/>
                <a:gd name="connsiteY340" fmla="*/ 130410 h 361466"/>
                <a:gd name="connsiteX341" fmla="*/ 361536 w 977755"/>
                <a:gd name="connsiteY341" fmla="*/ 127912 h 361466"/>
                <a:gd name="connsiteX342" fmla="*/ 375098 w 977755"/>
                <a:gd name="connsiteY342" fmla="*/ 141474 h 361466"/>
                <a:gd name="connsiteX343" fmla="*/ 361536 w 977755"/>
                <a:gd name="connsiteY343" fmla="*/ 155036 h 361466"/>
                <a:gd name="connsiteX344" fmla="*/ 347974 w 977755"/>
                <a:gd name="connsiteY344" fmla="*/ 141474 h 361466"/>
                <a:gd name="connsiteX345" fmla="*/ 361536 w 977755"/>
                <a:gd name="connsiteY345" fmla="*/ 127912 h 361466"/>
                <a:gd name="connsiteX346" fmla="*/ 440054 w 977755"/>
                <a:gd name="connsiteY346" fmla="*/ 126484 h 361466"/>
                <a:gd name="connsiteX347" fmla="*/ 455043 w 977755"/>
                <a:gd name="connsiteY347" fmla="*/ 141474 h 361466"/>
                <a:gd name="connsiteX348" fmla="*/ 440054 w 977755"/>
                <a:gd name="connsiteY348" fmla="*/ 156463 h 361466"/>
                <a:gd name="connsiteX349" fmla="*/ 425064 w 977755"/>
                <a:gd name="connsiteY349" fmla="*/ 141474 h 361466"/>
                <a:gd name="connsiteX350" fmla="*/ 440054 w 977755"/>
                <a:gd name="connsiteY350" fmla="*/ 126484 h 361466"/>
                <a:gd name="connsiteX351" fmla="*/ 596946 w 977755"/>
                <a:gd name="connsiteY351" fmla="*/ 123058 h 361466"/>
                <a:gd name="connsiteX352" fmla="*/ 615362 w 977755"/>
                <a:gd name="connsiteY352" fmla="*/ 141474 h 361466"/>
                <a:gd name="connsiteX353" fmla="*/ 596946 w 977755"/>
                <a:gd name="connsiteY353" fmla="*/ 159890 h 361466"/>
                <a:gd name="connsiteX354" fmla="*/ 578530 w 977755"/>
                <a:gd name="connsiteY354" fmla="*/ 141474 h 361466"/>
                <a:gd name="connsiteX355" fmla="*/ 596946 w 977755"/>
                <a:gd name="connsiteY355" fmla="*/ 123058 h 361466"/>
                <a:gd name="connsiteX356" fmla="*/ 675321 w 977755"/>
                <a:gd name="connsiteY356" fmla="*/ 121059 h 361466"/>
                <a:gd name="connsiteX357" fmla="*/ 695735 w 977755"/>
                <a:gd name="connsiteY357" fmla="*/ 141474 h 361466"/>
                <a:gd name="connsiteX358" fmla="*/ 675321 w 977755"/>
                <a:gd name="connsiteY358" fmla="*/ 161888 h 361466"/>
                <a:gd name="connsiteX359" fmla="*/ 654906 w 977755"/>
                <a:gd name="connsiteY359" fmla="*/ 141474 h 361466"/>
                <a:gd name="connsiteX360" fmla="*/ 675321 w 977755"/>
                <a:gd name="connsiteY360" fmla="*/ 121059 h 361466"/>
                <a:gd name="connsiteX361" fmla="*/ 832283 w 977755"/>
                <a:gd name="connsiteY361" fmla="*/ 116348 h 361466"/>
                <a:gd name="connsiteX362" fmla="*/ 857337 w 977755"/>
                <a:gd name="connsiteY362" fmla="*/ 141474 h 361466"/>
                <a:gd name="connsiteX363" fmla="*/ 832283 w 977755"/>
                <a:gd name="connsiteY363" fmla="*/ 166528 h 361466"/>
                <a:gd name="connsiteX364" fmla="*/ 807229 w 977755"/>
                <a:gd name="connsiteY364" fmla="*/ 141474 h 361466"/>
                <a:gd name="connsiteX365" fmla="*/ 832283 w 977755"/>
                <a:gd name="connsiteY365" fmla="*/ 116348 h 361466"/>
                <a:gd name="connsiteX366" fmla="*/ 910730 w 977755"/>
                <a:gd name="connsiteY366" fmla="*/ 113636 h 361466"/>
                <a:gd name="connsiteX367" fmla="*/ 938496 w 977755"/>
                <a:gd name="connsiteY367" fmla="*/ 141474 h 361466"/>
                <a:gd name="connsiteX368" fmla="*/ 930397 w 977755"/>
                <a:gd name="connsiteY368" fmla="*/ 161004 h 361466"/>
                <a:gd name="connsiteX369" fmla="*/ 949989 w 977755"/>
                <a:gd name="connsiteY369" fmla="*/ 152895 h 361466"/>
                <a:gd name="connsiteX370" fmla="*/ 977755 w 977755"/>
                <a:gd name="connsiteY370" fmla="*/ 180662 h 361466"/>
                <a:gd name="connsiteX371" fmla="*/ 975542 w 977755"/>
                <a:gd name="connsiteY371" fmla="*/ 191511 h 361466"/>
                <a:gd name="connsiteX372" fmla="*/ 969618 w 977755"/>
                <a:gd name="connsiteY372" fmla="*/ 200362 h 361466"/>
                <a:gd name="connsiteX373" fmla="*/ 949989 w 977755"/>
                <a:gd name="connsiteY373" fmla="*/ 208500 h 361466"/>
                <a:gd name="connsiteX374" fmla="*/ 930410 w 977755"/>
                <a:gd name="connsiteY374" fmla="*/ 200383 h 361466"/>
                <a:gd name="connsiteX375" fmla="*/ 938496 w 977755"/>
                <a:gd name="connsiteY375" fmla="*/ 219920 h 361466"/>
                <a:gd name="connsiteX376" fmla="*/ 910730 w 977755"/>
                <a:gd name="connsiteY376" fmla="*/ 247758 h 361466"/>
                <a:gd name="connsiteX377" fmla="*/ 882963 w 977755"/>
                <a:gd name="connsiteY377" fmla="*/ 219920 h 361466"/>
                <a:gd name="connsiteX378" fmla="*/ 910730 w 977755"/>
                <a:gd name="connsiteY378" fmla="*/ 192153 h 361466"/>
                <a:gd name="connsiteX379" fmla="*/ 930281 w 977755"/>
                <a:gd name="connsiteY379" fmla="*/ 200246 h 361466"/>
                <a:gd name="connsiteX380" fmla="*/ 924435 w 977755"/>
                <a:gd name="connsiteY380" fmla="*/ 191511 h 361466"/>
                <a:gd name="connsiteX381" fmla="*/ 922222 w 977755"/>
                <a:gd name="connsiteY381" fmla="*/ 180662 h 361466"/>
                <a:gd name="connsiteX382" fmla="*/ 930295 w 977755"/>
                <a:gd name="connsiteY382" fmla="*/ 161159 h 361466"/>
                <a:gd name="connsiteX383" fmla="*/ 910730 w 977755"/>
                <a:gd name="connsiteY383" fmla="*/ 169241 h 361466"/>
                <a:gd name="connsiteX384" fmla="*/ 882963 w 977755"/>
                <a:gd name="connsiteY384" fmla="*/ 141474 h 361466"/>
                <a:gd name="connsiteX385" fmla="*/ 910730 w 977755"/>
                <a:gd name="connsiteY385" fmla="*/ 113636 h 361466"/>
                <a:gd name="connsiteX386" fmla="*/ 86939 w 977755"/>
                <a:gd name="connsiteY386" fmla="*/ 92793 h 361466"/>
                <a:gd name="connsiteX387" fmla="*/ 96433 w 977755"/>
                <a:gd name="connsiteY387" fmla="*/ 102286 h 361466"/>
                <a:gd name="connsiteX388" fmla="*/ 86939 w 977755"/>
                <a:gd name="connsiteY388" fmla="*/ 111780 h 361466"/>
                <a:gd name="connsiteX389" fmla="*/ 77446 w 977755"/>
                <a:gd name="connsiteY389" fmla="*/ 102286 h 361466"/>
                <a:gd name="connsiteX390" fmla="*/ 86939 w 977755"/>
                <a:gd name="connsiteY390" fmla="*/ 92793 h 361466"/>
                <a:gd name="connsiteX391" fmla="*/ 165457 w 977755"/>
                <a:gd name="connsiteY391" fmla="*/ 91794 h 361466"/>
                <a:gd name="connsiteX392" fmla="*/ 174165 w 977755"/>
                <a:gd name="connsiteY392" fmla="*/ 96434 h 361466"/>
                <a:gd name="connsiteX393" fmla="*/ 175950 w 977755"/>
                <a:gd name="connsiteY393" fmla="*/ 102287 h 361466"/>
                <a:gd name="connsiteX394" fmla="*/ 174165 w 977755"/>
                <a:gd name="connsiteY394" fmla="*/ 108140 h 361466"/>
                <a:gd name="connsiteX395" fmla="*/ 165457 w 977755"/>
                <a:gd name="connsiteY395" fmla="*/ 112922 h 361466"/>
                <a:gd name="connsiteX396" fmla="*/ 163315 w 977755"/>
                <a:gd name="connsiteY396" fmla="*/ 112708 h 361466"/>
                <a:gd name="connsiteX397" fmla="*/ 158033 w 977755"/>
                <a:gd name="connsiteY397" fmla="*/ 109853 h 361466"/>
                <a:gd name="connsiteX398" fmla="*/ 156748 w 977755"/>
                <a:gd name="connsiteY398" fmla="*/ 108283 h 361466"/>
                <a:gd name="connsiteX399" fmla="*/ 155178 w 977755"/>
                <a:gd name="connsiteY399" fmla="*/ 104500 h 361466"/>
                <a:gd name="connsiteX400" fmla="*/ 154964 w 977755"/>
                <a:gd name="connsiteY400" fmla="*/ 102358 h 361466"/>
                <a:gd name="connsiteX401" fmla="*/ 155178 w 977755"/>
                <a:gd name="connsiteY401" fmla="*/ 100217 h 361466"/>
                <a:gd name="connsiteX402" fmla="*/ 156748 w 977755"/>
                <a:gd name="connsiteY402" fmla="*/ 96434 h 361466"/>
                <a:gd name="connsiteX403" fmla="*/ 158033 w 977755"/>
                <a:gd name="connsiteY403" fmla="*/ 94863 h 361466"/>
                <a:gd name="connsiteX404" fmla="*/ 163315 w 977755"/>
                <a:gd name="connsiteY404" fmla="*/ 92008 h 361466"/>
                <a:gd name="connsiteX405" fmla="*/ 165457 w 977755"/>
                <a:gd name="connsiteY405" fmla="*/ 91794 h 361466"/>
                <a:gd name="connsiteX406" fmla="*/ 322349 w 977755"/>
                <a:gd name="connsiteY406" fmla="*/ 89367 h 361466"/>
                <a:gd name="connsiteX407" fmla="*/ 329559 w 977755"/>
                <a:gd name="connsiteY407" fmla="*/ 91580 h 361466"/>
                <a:gd name="connsiteX408" fmla="*/ 335198 w 977755"/>
                <a:gd name="connsiteY408" fmla="*/ 102287 h 361466"/>
                <a:gd name="connsiteX409" fmla="*/ 329559 w 977755"/>
                <a:gd name="connsiteY409" fmla="*/ 112994 h 361466"/>
                <a:gd name="connsiteX410" fmla="*/ 322349 w 977755"/>
                <a:gd name="connsiteY410" fmla="*/ 115206 h 361466"/>
                <a:gd name="connsiteX411" fmla="*/ 319780 w 977755"/>
                <a:gd name="connsiteY411" fmla="*/ 114921 h 361466"/>
                <a:gd name="connsiteX412" fmla="*/ 309501 w 977755"/>
                <a:gd name="connsiteY412" fmla="*/ 102287 h 361466"/>
                <a:gd name="connsiteX413" fmla="*/ 319780 w 977755"/>
                <a:gd name="connsiteY413" fmla="*/ 89653 h 361466"/>
                <a:gd name="connsiteX414" fmla="*/ 322349 w 977755"/>
                <a:gd name="connsiteY414" fmla="*/ 89367 h 361466"/>
                <a:gd name="connsiteX415" fmla="*/ 400795 w 977755"/>
                <a:gd name="connsiteY415" fmla="*/ 88011 h 361466"/>
                <a:gd name="connsiteX416" fmla="*/ 415071 w 977755"/>
                <a:gd name="connsiteY416" fmla="*/ 102287 h 361466"/>
                <a:gd name="connsiteX417" fmla="*/ 400795 w 977755"/>
                <a:gd name="connsiteY417" fmla="*/ 116563 h 361466"/>
                <a:gd name="connsiteX418" fmla="*/ 386519 w 977755"/>
                <a:gd name="connsiteY418" fmla="*/ 102287 h 361466"/>
                <a:gd name="connsiteX419" fmla="*/ 400795 w 977755"/>
                <a:gd name="connsiteY419" fmla="*/ 88011 h 361466"/>
                <a:gd name="connsiteX420" fmla="*/ 557687 w 977755"/>
                <a:gd name="connsiteY420" fmla="*/ 84798 h 361466"/>
                <a:gd name="connsiteX421" fmla="*/ 575175 w 977755"/>
                <a:gd name="connsiteY421" fmla="*/ 102286 h 361466"/>
                <a:gd name="connsiteX422" fmla="*/ 557687 w 977755"/>
                <a:gd name="connsiteY422" fmla="*/ 119774 h 361466"/>
                <a:gd name="connsiteX423" fmla="*/ 540199 w 977755"/>
                <a:gd name="connsiteY423" fmla="*/ 102286 h 361466"/>
                <a:gd name="connsiteX424" fmla="*/ 557687 w 977755"/>
                <a:gd name="connsiteY424" fmla="*/ 84798 h 361466"/>
                <a:gd name="connsiteX425" fmla="*/ 636061 w 977755"/>
                <a:gd name="connsiteY425" fmla="*/ 82871 h 361466"/>
                <a:gd name="connsiteX426" fmla="*/ 652193 w 977755"/>
                <a:gd name="connsiteY426" fmla="*/ 91437 h 361466"/>
                <a:gd name="connsiteX427" fmla="*/ 655476 w 977755"/>
                <a:gd name="connsiteY427" fmla="*/ 102286 h 361466"/>
                <a:gd name="connsiteX428" fmla="*/ 652193 w 977755"/>
                <a:gd name="connsiteY428" fmla="*/ 113136 h 361466"/>
                <a:gd name="connsiteX429" fmla="*/ 636061 w 977755"/>
                <a:gd name="connsiteY429" fmla="*/ 121702 h 361466"/>
                <a:gd name="connsiteX430" fmla="*/ 632135 w 977755"/>
                <a:gd name="connsiteY430" fmla="*/ 121273 h 361466"/>
                <a:gd name="connsiteX431" fmla="*/ 622356 w 977755"/>
                <a:gd name="connsiteY431" fmla="*/ 115991 h 361466"/>
                <a:gd name="connsiteX432" fmla="*/ 620001 w 977755"/>
                <a:gd name="connsiteY432" fmla="*/ 113136 h 361466"/>
                <a:gd name="connsiteX433" fmla="*/ 617074 w 977755"/>
                <a:gd name="connsiteY433" fmla="*/ 106212 h 361466"/>
                <a:gd name="connsiteX434" fmla="*/ 616646 w 977755"/>
                <a:gd name="connsiteY434" fmla="*/ 102286 h 361466"/>
                <a:gd name="connsiteX435" fmla="*/ 617074 w 977755"/>
                <a:gd name="connsiteY435" fmla="*/ 98360 h 361466"/>
                <a:gd name="connsiteX436" fmla="*/ 620001 w 977755"/>
                <a:gd name="connsiteY436" fmla="*/ 91437 h 361466"/>
                <a:gd name="connsiteX437" fmla="*/ 622356 w 977755"/>
                <a:gd name="connsiteY437" fmla="*/ 88581 h 361466"/>
                <a:gd name="connsiteX438" fmla="*/ 632135 w 977755"/>
                <a:gd name="connsiteY438" fmla="*/ 83299 h 361466"/>
                <a:gd name="connsiteX439" fmla="*/ 636061 w 977755"/>
                <a:gd name="connsiteY439" fmla="*/ 82871 h 361466"/>
                <a:gd name="connsiteX440" fmla="*/ 793025 w 977755"/>
                <a:gd name="connsiteY440" fmla="*/ 78446 h 361466"/>
                <a:gd name="connsiteX441" fmla="*/ 806373 w 977755"/>
                <a:gd name="connsiteY441" fmla="*/ 82515 h 361466"/>
                <a:gd name="connsiteX442" fmla="*/ 816865 w 977755"/>
                <a:gd name="connsiteY442" fmla="*/ 102287 h 361466"/>
                <a:gd name="connsiteX443" fmla="*/ 806373 w 977755"/>
                <a:gd name="connsiteY443" fmla="*/ 122059 h 361466"/>
                <a:gd name="connsiteX444" fmla="*/ 793025 w 977755"/>
                <a:gd name="connsiteY444" fmla="*/ 126128 h 361466"/>
                <a:gd name="connsiteX445" fmla="*/ 788242 w 977755"/>
                <a:gd name="connsiteY445" fmla="*/ 125628 h 361466"/>
                <a:gd name="connsiteX446" fmla="*/ 769184 w 977755"/>
                <a:gd name="connsiteY446" fmla="*/ 102287 h 361466"/>
                <a:gd name="connsiteX447" fmla="*/ 788242 w 977755"/>
                <a:gd name="connsiteY447" fmla="*/ 78946 h 361466"/>
                <a:gd name="connsiteX448" fmla="*/ 793025 w 977755"/>
                <a:gd name="connsiteY448" fmla="*/ 78446 h 361466"/>
                <a:gd name="connsiteX449" fmla="*/ 871470 w 977755"/>
                <a:gd name="connsiteY449" fmla="*/ 75876 h 361466"/>
                <a:gd name="connsiteX450" fmla="*/ 897881 w 977755"/>
                <a:gd name="connsiteY450" fmla="*/ 102286 h 361466"/>
                <a:gd name="connsiteX451" fmla="*/ 871470 w 977755"/>
                <a:gd name="connsiteY451" fmla="*/ 128697 h 361466"/>
                <a:gd name="connsiteX452" fmla="*/ 845060 w 977755"/>
                <a:gd name="connsiteY452" fmla="*/ 102286 h 361466"/>
                <a:gd name="connsiteX453" fmla="*/ 871470 w 977755"/>
                <a:gd name="connsiteY453" fmla="*/ 75876 h 361466"/>
                <a:gd name="connsiteX454" fmla="*/ 47753 w 977755"/>
                <a:gd name="connsiteY454" fmla="*/ 54034 h 361466"/>
                <a:gd name="connsiteX455" fmla="*/ 56747 w 977755"/>
                <a:gd name="connsiteY455" fmla="*/ 63028 h 361466"/>
                <a:gd name="connsiteX456" fmla="*/ 47753 w 977755"/>
                <a:gd name="connsiteY456" fmla="*/ 72022 h 361466"/>
                <a:gd name="connsiteX457" fmla="*/ 38759 w 977755"/>
                <a:gd name="connsiteY457" fmla="*/ 63028 h 361466"/>
                <a:gd name="connsiteX458" fmla="*/ 47753 w 977755"/>
                <a:gd name="connsiteY458" fmla="*/ 54034 h 361466"/>
                <a:gd name="connsiteX459" fmla="*/ 126198 w 977755"/>
                <a:gd name="connsiteY459" fmla="*/ 53035 h 361466"/>
                <a:gd name="connsiteX460" fmla="*/ 136191 w 977755"/>
                <a:gd name="connsiteY460" fmla="*/ 63028 h 361466"/>
                <a:gd name="connsiteX461" fmla="*/ 126198 w 977755"/>
                <a:gd name="connsiteY461" fmla="*/ 73021 h 361466"/>
                <a:gd name="connsiteX462" fmla="*/ 116205 w 977755"/>
                <a:gd name="connsiteY462" fmla="*/ 63028 h 361466"/>
                <a:gd name="connsiteX463" fmla="*/ 126198 w 977755"/>
                <a:gd name="connsiteY463" fmla="*/ 53035 h 361466"/>
                <a:gd name="connsiteX464" fmla="*/ 283162 w 977755"/>
                <a:gd name="connsiteY464" fmla="*/ 50822 h 361466"/>
                <a:gd name="connsiteX465" fmla="*/ 295368 w 977755"/>
                <a:gd name="connsiteY465" fmla="*/ 63028 h 361466"/>
                <a:gd name="connsiteX466" fmla="*/ 283162 w 977755"/>
                <a:gd name="connsiteY466" fmla="*/ 75234 h 361466"/>
                <a:gd name="connsiteX467" fmla="*/ 270956 w 977755"/>
                <a:gd name="connsiteY467" fmla="*/ 63028 h 361466"/>
                <a:gd name="connsiteX468" fmla="*/ 283162 w 977755"/>
                <a:gd name="connsiteY468" fmla="*/ 50822 h 361466"/>
                <a:gd name="connsiteX469" fmla="*/ 361536 w 977755"/>
                <a:gd name="connsiteY469" fmla="*/ 49466 h 361466"/>
                <a:gd name="connsiteX470" fmla="*/ 375098 w 977755"/>
                <a:gd name="connsiteY470" fmla="*/ 63028 h 361466"/>
                <a:gd name="connsiteX471" fmla="*/ 361536 w 977755"/>
                <a:gd name="connsiteY471" fmla="*/ 76590 h 361466"/>
                <a:gd name="connsiteX472" fmla="*/ 347974 w 977755"/>
                <a:gd name="connsiteY472" fmla="*/ 63028 h 361466"/>
                <a:gd name="connsiteX473" fmla="*/ 361536 w 977755"/>
                <a:gd name="connsiteY473" fmla="*/ 49466 h 361466"/>
                <a:gd name="connsiteX474" fmla="*/ 518428 w 977755"/>
                <a:gd name="connsiteY474" fmla="*/ 46396 h 361466"/>
                <a:gd name="connsiteX475" fmla="*/ 535060 w 977755"/>
                <a:gd name="connsiteY475" fmla="*/ 63027 h 361466"/>
                <a:gd name="connsiteX476" fmla="*/ 518428 w 977755"/>
                <a:gd name="connsiteY476" fmla="*/ 79659 h 361466"/>
                <a:gd name="connsiteX477" fmla="*/ 501797 w 977755"/>
                <a:gd name="connsiteY477" fmla="*/ 63027 h 361466"/>
                <a:gd name="connsiteX478" fmla="*/ 518428 w 977755"/>
                <a:gd name="connsiteY478" fmla="*/ 46396 h 361466"/>
                <a:gd name="connsiteX479" fmla="*/ 596946 w 977755"/>
                <a:gd name="connsiteY479" fmla="*/ 44612 h 361466"/>
                <a:gd name="connsiteX480" fmla="*/ 615362 w 977755"/>
                <a:gd name="connsiteY480" fmla="*/ 63028 h 361466"/>
                <a:gd name="connsiteX481" fmla="*/ 596946 w 977755"/>
                <a:gd name="connsiteY481" fmla="*/ 81444 h 361466"/>
                <a:gd name="connsiteX482" fmla="*/ 578530 w 977755"/>
                <a:gd name="connsiteY482" fmla="*/ 63028 h 361466"/>
                <a:gd name="connsiteX483" fmla="*/ 596946 w 977755"/>
                <a:gd name="connsiteY483" fmla="*/ 44612 h 361466"/>
                <a:gd name="connsiteX484" fmla="*/ 753766 w 977755"/>
                <a:gd name="connsiteY484" fmla="*/ 40400 h 361466"/>
                <a:gd name="connsiteX485" fmla="*/ 776394 w 977755"/>
                <a:gd name="connsiteY485" fmla="*/ 63027 h 361466"/>
                <a:gd name="connsiteX486" fmla="*/ 753766 w 977755"/>
                <a:gd name="connsiteY486" fmla="*/ 85655 h 361466"/>
                <a:gd name="connsiteX487" fmla="*/ 731139 w 977755"/>
                <a:gd name="connsiteY487" fmla="*/ 63027 h 361466"/>
                <a:gd name="connsiteX488" fmla="*/ 753766 w 977755"/>
                <a:gd name="connsiteY488" fmla="*/ 40400 h 361466"/>
                <a:gd name="connsiteX489" fmla="*/ 832283 w 977755"/>
                <a:gd name="connsiteY489" fmla="*/ 37973 h 361466"/>
                <a:gd name="connsiteX490" fmla="*/ 857337 w 977755"/>
                <a:gd name="connsiteY490" fmla="*/ 63027 h 361466"/>
                <a:gd name="connsiteX491" fmla="*/ 832283 w 977755"/>
                <a:gd name="connsiteY491" fmla="*/ 88153 h 361466"/>
                <a:gd name="connsiteX492" fmla="*/ 807229 w 977755"/>
                <a:gd name="connsiteY492" fmla="*/ 63027 h 361466"/>
                <a:gd name="connsiteX493" fmla="*/ 832283 w 977755"/>
                <a:gd name="connsiteY493" fmla="*/ 37973 h 361466"/>
                <a:gd name="connsiteX494" fmla="*/ 8566 w 977755"/>
                <a:gd name="connsiteY494" fmla="*/ 15275 h 361466"/>
                <a:gd name="connsiteX495" fmla="*/ 15632 w 977755"/>
                <a:gd name="connsiteY495" fmla="*/ 19058 h 361466"/>
                <a:gd name="connsiteX496" fmla="*/ 17060 w 977755"/>
                <a:gd name="connsiteY496" fmla="*/ 23841 h 361466"/>
                <a:gd name="connsiteX497" fmla="*/ 16917 w 977755"/>
                <a:gd name="connsiteY497" fmla="*/ 25554 h 361466"/>
                <a:gd name="connsiteX498" fmla="*/ 15632 w 977755"/>
                <a:gd name="connsiteY498" fmla="*/ 28623 h 361466"/>
                <a:gd name="connsiteX499" fmla="*/ 8566 w 977755"/>
                <a:gd name="connsiteY499" fmla="*/ 32406 h 361466"/>
                <a:gd name="connsiteX500" fmla="*/ 6852 w 977755"/>
                <a:gd name="connsiteY500" fmla="*/ 32192 h 361466"/>
                <a:gd name="connsiteX501" fmla="*/ 2498 w 977755"/>
                <a:gd name="connsiteY501" fmla="*/ 29836 h 361466"/>
                <a:gd name="connsiteX502" fmla="*/ 1428 w 977755"/>
                <a:gd name="connsiteY502" fmla="*/ 28623 h 361466"/>
                <a:gd name="connsiteX503" fmla="*/ 143 w 977755"/>
                <a:gd name="connsiteY503" fmla="*/ 25554 h 361466"/>
                <a:gd name="connsiteX504" fmla="*/ 0 w 977755"/>
                <a:gd name="connsiteY504" fmla="*/ 23841 h 361466"/>
                <a:gd name="connsiteX505" fmla="*/ 143 w 977755"/>
                <a:gd name="connsiteY505" fmla="*/ 22127 h 361466"/>
                <a:gd name="connsiteX506" fmla="*/ 1428 w 977755"/>
                <a:gd name="connsiteY506" fmla="*/ 19058 h 361466"/>
                <a:gd name="connsiteX507" fmla="*/ 2498 w 977755"/>
                <a:gd name="connsiteY507" fmla="*/ 17773 h 361466"/>
                <a:gd name="connsiteX508" fmla="*/ 6852 w 977755"/>
                <a:gd name="connsiteY508" fmla="*/ 15418 h 361466"/>
                <a:gd name="connsiteX509" fmla="*/ 8566 w 977755"/>
                <a:gd name="connsiteY509" fmla="*/ 15275 h 361466"/>
                <a:gd name="connsiteX510" fmla="*/ 87011 w 977755"/>
                <a:gd name="connsiteY510" fmla="*/ 14347 h 361466"/>
                <a:gd name="connsiteX511" fmla="*/ 96505 w 977755"/>
                <a:gd name="connsiteY511" fmla="*/ 23840 h 361466"/>
                <a:gd name="connsiteX512" fmla="*/ 96291 w 977755"/>
                <a:gd name="connsiteY512" fmla="*/ 25768 h 361466"/>
                <a:gd name="connsiteX513" fmla="*/ 87011 w 977755"/>
                <a:gd name="connsiteY513" fmla="*/ 33334 h 361466"/>
                <a:gd name="connsiteX514" fmla="*/ 77732 w 977755"/>
                <a:gd name="connsiteY514" fmla="*/ 25768 h 361466"/>
                <a:gd name="connsiteX515" fmla="*/ 77518 w 977755"/>
                <a:gd name="connsiteY515" fmla="*/ 23840 h 361466"/>
                <a:gd name="connsiteX516" fmla="*/ 87011 w 977755"/>
                <a:gd name="connsiteY516" fmla="*/ 14347 h 361466"/>
                <a:gd name="connsiteX517" fmla="*/ 243832 w 977755"/>
                <a:gd name="connsiteY517" fmla="*/ 12205 h 361466"/>
                <a:gd name="connsiteX518" fmla="*/ 255467 w 977755"/>
                <a:gd name="connsiteY518" fmla="*/ 23840 h 361466"/>
                <a:gd name="connsiteX519" fmla="*/ 255253 w 977755"/>
                <a:gd name="connsiteY519" fmla="*/ 26195 h 361466"/>
                <a:gd name="connsiteX520" fmla="*/ 243832 w 977755"/>
                <a:gd name="connsiteY520" fmla="*/ 35475 h 361466"/>
                <a:gd name="connsiteX521" fmla="*/ 232411 w 977755"/>
                <a:gd name="connsiteY521" fmla="*/ 26195 h 361466"/>
                <a:gd name="connsiteX522" fmla="*/ 232197 w 977755"/>
                <a:gd name="connsiteY522" fmla="*/ 23840 h 361466"/>
                <a:gd name="connsiteX523" fmla="*/ 243832 w 977755"/>
                <a:gd name="connsiteY523" fmla="*/ 12205 h 361466"/>
                <a:gd name="connsiteX524" fmla="*/ 322349 w 977755"/>
                <a:gd name="connsiteY524" fmla="*/ 10921 h 361466"/>
                <a:gd name="connsiteX525" fmla="*/ 329559 w 977755"/>
                <a:gd name="connsiteY525" fmla="*/ 13134 h 361466"/>
                <a:gd name="connsiteX526" fmla="*/ 335198 w 977755"/>
                <a:gd name="connsiteY526" fmla="*/ 23841 h 361466"/>
                <a:gd name="connsiteX527" fmla="*/ 334912 w 977755"/>
                <a:gd name="connsiteY527" fmla="*/ 26410 h 361466"/>
                <a:gd name="connsiteX528" fmla="*/ 329559 w 977755"/>
                <a:gd name="connsiteY528" fmla="*/ 34476 h 361466"/>
                <a:gd name="connsiteX529" fmla="*/ 322349 w 977755"/>
                <a:gd name="connsiteY529" fmla="*/ 36689 h 361466"/>
                <a:gd name="connsiteX530" fmla="*/ 319780 w 977755"/>
                <a:gd name="connsiteY530" fmla="*/ 36404 h 361466"/>
                <a:gd name="connsiteX531" fmla="*/ 309787 w 977755"/>
                <a:gd name="connsiteY531" fmla="*/ 26410 h 361466"/>
                <a:gd name="connsiteX532" fmla="*/ 309501 w 977755"/>
                <a:gd name="connsiteY532" fmla="*/ 23841 h 361466"/>
                <a:gd name="connsiteX533" fmla="*/ 319780 w 977755"/>
                <a:gd name="connsiteY533" fmla="*/ 11207 h 361466"/>
                <a:gd name="connsiteX534" fmla="*/ 322349 w 977755"/>
                <a:gd name="connsiteY534" fmla="*/ 10921 h 361466"/>
                <a:gd name="connsiteX535" fmla="*/ 479098 w 977755"/>
                <a:gd name="connsiteY535" fmla="*/ 7994 h 361466"/>
                <a:gd name="connsiteX536" fmla="*/ 492232 w 977755"/>
                <a:gd name="connsiteY536" fmla="*/ 14989 h 361466"/>
                <a:gd name="connsiteX537" fmla="*/ 494944 w 977755"/>
                <a:gd name="connsiteY537" fmla="*/ 23840 h 361466"/>
                <a:gd name="connsiteX538" fmla="*/ 494659 w 977755"/>
                <a:gd name="connsiteY538" fmla="*/ 27052 h 361466"/>
                <a:gd name="connsiteX539" fmla="*/ 492303 w 977755"/>
                <a:gd name="connsiteY539" fmla="*/ 32691 h 361466"/>
                <a:gd name="connsiteX540" fmla="*/ 479098 w 977755"/>
                <a:gd name="connsiteY540" fmla="*/ 39615 h 361466"/>
                <a:gd name="connsiteX541" fmla="*/ 475886 w 977755"/>
                <a:gd name="connsiteY541" fmla="*/ 39258 h 361466"/>
                <a:gd name="connsiteX542" fmla="*/ 467891 w 977755"/>
                <a:gd name="connsiteY542" fmla="*/ 34975 h 361466"/>
                <a:gd name="connsiteX543" fmla="*/ 465964 w 977755"/>
                <a:gd name="connsiteY543" fmla="*/ 32620 h 361466"/>
                <a:gd name="connsiteX544" fmla="*/ 463608 w 977755"/>
                <a:gd name="connsiteY544" fmla="*/ 26981 h 361466"/>
                <a:gd name="connsiteX545" fmla="*/ 463323 w 977755"/>
                <a:gd name="connsiteY545" fmla="*/ 23769 h 361466"/>
                <a:gd name="connsiteX546" fmla="*/ 463608 w 977755"/>
                <a:gd name="connsiteY546" fmla="*/ 20557 h 361466"/>
                <a:gd name="connsiteX547" fmla="*/ 465964 w 977755"/>
                <a:gd name="connsiteY547" fmla="*/ 14918 h 361466"/>
                <a:gd name="connsiteX548" fmla="*/ 467891 w 977755"/>
                <a:gd name="connsiteY548" fmla="*/ 12562 h 361466"/>
                <a:gd name="connsiteX549" fmla="*/ 475886 w 977755"/>
                <a:gd name="connsiteY549" fmla="*/ 8280 h 361466"/>
                <a:gd name="connsiteX550" fmla="*/ 479098 w 977755"/>
                <a:gd name="connsiteY550" fmla="*/ 7994 h 361466"/>
                <a:gd name="connsiteX551" fmla="*/ 557687 w 977755"/>
                <a:gd name="connsiteY551" fmla="*/ 6352 h 361466"/>
                <a:gd name="connsiteX552" fmla="*/ 575175 w 977755"/>
                <a:gd name="connsiteY552" fmla="*/ 23840 h 361466"/>
                <a:gd name="connsiteX553" fmla="*/ 574818 w 977755"/>
                <a:gd name="connsiteY553" fmla="*/ 27338 h 361466"/>
                <a:gd name="connsiteX554" fmla="*/ 557687 w 977755"/>
                <a:gd name="connsiteY554" fmla="*/ 41328 h 361466"/>
                <a:gd name="connsiteX555" fmla="*/ 540556 w 977755"/>
                <a:gd name="connsiteY555" fmla="*/ 27338 h 361466"/>
                <a:gd name="connsiteX556" fmla="*/ 540199 w 977755"/>
                <a:gd name="connsiteY556" fmla="*/ 23840 h 361466"/>
                <a:gd name="connsiteX557" fmla="*/ 557687 w 977755"/>
                <a:gd name="connsiteY557" fmla="*/ 6352 h 361466"/>
                <a:gd name="connsiteX558" fmla="*/ 714579 w 977755"/>
                <a:gd name="connsiteY558" fmla="*/ 2284 h 361466"/>
                <a:gd name="connsiteX559" fmla="*/ 736064 w 977755"/>
                <a:gd name="connsiteY559" fmla="*/ 23769 h 361466"/>
                <a:gd name="connsiteX560" fmla="*/ 735636 w 977755"/>
                <a:gd name="connsiteY560" fmla="*/ 28123 h 361466"/>
                <a:gd name="connsiteX561" fmla="*/ 714579 w 977755"/>
                <a:gd name="connsiteY561" fmla="*/ 45326 h 361466"/>
                <a:gd name="connsiteX562" fmla="*/ 693522 w 977755"/>
                <a:gd name="connsiteY562" fmla="*/ 28123 h 361466"/>
                <a:gd name="connsiteX563" fmla="*/ 693094 w 977755"/>
                <a:gd name="connsiteY563" fmla="*/ 23769 h 361466"/>
                <a:gd name="connsiteX564" fmla="*/ 714579 w 977755"/>
                <a:gd name="connsiteY564" fmla="*/ 2284 h 361466"/>
                <a:gd name="connsiteX565" fmla="*/ 793025 w 977755"/>
                <a:gd name="connsiteY565" fmla="*/ 0 h 361466"/>
                <a:gd name="connsiteX566" fmla="*/ 806373 w 977755"/>
                <a:gd name="connsiteY566" fmla="*/ 4069 h 361466"/>
                <a:gd name="connsiteX567" fmla="*/ 816865 w 977755"/>
                <a:gd name="connsiteY567" fmla="*/ 23841 h 361466"/>
                <a:gd name="connsiteX568" fmla="*/ 816366 w 977755"/>
                <a:gd name="connsiteY568" fmla="*/ 28623 h 361466"/>
                <a:gd name="connsiteX569" fmla="*/ 806373 w 977755"/>
                <a:gd name="connsiteY569" fmla="*/ 43613 h 361466"/>
                <a:gd name="connsiteX570" fmla="*/ 793025 w 977755"/>
                <a:gd name="connsiteY570" fmla="*/ 47682 h 361466"/>
                <a:gd name="connsiteX571" fmla="*/ 788242 w 977755"/>
                <a:gd name="connsiteY571" fmla="*/ 47182 h 361466"/>
                <a:gd name="connsiteX572" fmla="*/ 769684 w 977755"/>
                <a:gd name="connsiteY572" fmla="*/ 28623 h 361466"/>
                <a:gd name="connsiteX573" fmla="*/ 769184 w 977755"/>
                <a:gd name="connsiteY573" fmla="*/ 23841 h 361466"/>
                <a:gd name="connsiteX574" fmla="*/ 788242 w 977755"/>
                <a:gd name="connsiteY574" fmla="*/ 500 h 361466"/>
                <a:gd name="connsiteX575" fmla="*/ 793025 w 977755"/>
                <a:gd name="connsiteY575" fmla="*/ 0 h 361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Lst>
              <a:rect l="l" t="t" r="r" b="b"/>
              <a:pathLst>
                <a:path w="977755" h="361466">
                  <a:moveTo>
                    <a:pt x="8566" y="329059"/>
                  </a:moveTo>
                  <a:cubicBezTo>
                    <a:pt x="11492" y="329059"/>
                    <a:pt x="14062" y="330558"/>
                    <a:pt x="15632" y="332842"/>
                  </a:cubicBezTo>
                  <a:cubicBezTo>
                    <a:pt x="16489" y="334198"/>
                    <a:pt x="17060" y="335840"/>
                    <a:pt x="17060" y="337625"/>
                  </a:cubicBezTo>
                  <a:cubicBezTo>
                    <a:pt x="17060" y="338838"/>
                    <a:pt x="16846" y="339980"/>
                    <a:pt x="16417" y="340979"/>
                  </a:cubicBezTo>
                  <a:cubicBezTo>
                    <a:pt x="16203" y="341479"/>
                    <a:pt x="15918" y="341979"/>
                    <a:pt x="15632" y="342407"/>
                  </a:cubicBezTo>
                  <a:cubicBezTo>
                    <a:pt x="15347" y="342835"/>
                    <a:pt x="14990" y="343264"/>
                    <a:pt x="14633" y="343620"/>
                  </a:cubicBezTo>
                  <a:cubicBezTo>
                    <a:pt x="13062" y="345191"/>
                    <a:pt x="10921" y="346119"/>
                    <a:pt x="8566" y="346119"/>
                  </a:cubicBezTo>
                  <a:cubicBezTo>
                    <a:pt x="7994" y="346119"/>
                    <a:pt x="7423" y="346119"/>
                    <a:pt x="6852" y="345976"/>
                  </a:cubicBezTo>
                  <a:cubicBezTo>
                    <a:pt x="5139" y="345619"/>
                    <a:pt x="3640" y="344763"/>
                    <a:pt x="2498" y="343620"/>
                  </a:cubicBezTo>
                  <a:cubicBezTo>
                    <a:pt x="2070" y="343192"/>
                    <a:pt x="1713" y="342764"/>
                    <a:pt x="1428" y="342336"/>
                  </a:cubicBezTo>
                  <a:cubicBezTo>
                    <a:pt x="1142" y="341907"/>
                    <a:pt x="857" y="341408"/>
                    <a:pt x="642" y="340908"/>
                  </a:cubicBezTo>
                  <a:cubicBezTo>
                    <a:pt x="428" y="340408"/>
                    <a:pt x="286" y="339909"/>
                    <a:pt x="143" y="339338"/>
                  </a:cubicBezTo>
                  <a:cubicBezTo>
                    <a:pt x="71" y="338767"/>
                    <a:pt x="0" y="338196"/>
                    <a:pt x="0" y="337625"/>
                  </a:cubicBezTo>
                  <a:cubicBezTo>
                    <a:pt x="0" y="336982"/>
                    <a:pt x="71" y="336411"/>
                    <a:pt x="143" y="335911"/>
                  </a:cubicBezTo>
                  <a:cubicBezTo>
                    <a:pt x="357" y="334769"/>
                    <a:pt x="785" y="333770"/>
                    <a:pt x="1428" y="332842"/>
                  </a:cubicBezTo>
                  <a:cubicBezTo>
                    <a:pt x="1784" y="332342"/>
                    <a:pt x="2141" y="331914"/>
                    <a:pt x="2498" y="331557"/>
                  </a:cubicBezTo>
                  <a:cubicBezTo>
                    <a:pt x="3712" y="330344"/>
                    <a:pt x="5211" y="329559"/>
                    <a:pt x="6852" y="329202"/>
                  </a:cubicBezTo>
                  <a:cubicBezTo>
                    <a:pt x="7423" y="329130"/>
                    <a:pt x="7994" y="329059"/>
                    <a:pt x="8566" y="329059"/>
                  </a:cubicBezTo>
                  <a:close/>
                  <a:moveTo>
                    <a:pt x="86939" y="328060"/>
                  </a:moveTo>
                  <a:cubicBezTo>
                    <a:pt x="92222" y="328060"/>
                    <a:pt x="96433" y="332343"/>
                    <a:pt x="96433" y="337554"/>
                  </a:cubicBezTo>
                  <a:cubicBezTo>
                    <a:pt x="96433" y="338910"/>
                    <a:pt x="96219" y="340123"/>
                    <a:pt x="95719" y="341265"/>
                  </a:cubicBezTo>
                  <a:cubicBezTo>
                    <a:pt x="95219" y="342407"/>
                    <a:pt x="94506" y="343407"/>
                    <a:pt x="93578" y="344263"/>
                  </a:cubicBezTo>
                  <a:cubicBezTo>
                    <a:pt x="91865" y="345976"/>
                    <a:pt x="89509" y="347047"/>
                    <a:pt x="86868" y="347047"/>
                  </a:cubicBezTo>
                  <a:cubicBezTo>
                    <a:pt x="84227" y="347047"/>
                    <a:pt x="81872" y="345976"/>
                    <a:pt x="80158" y="344263"/>
                  </a:cubicBezTo>
                  <a:cubicBezTo>
                    <a:pt x="79302" y="343407"/>
                    <a:pt x="78659" y="342407"/>
                    <a:pt x="78160" y="341265"/>
                  </a:cubicBezTo>
                  <a:cubicBezTo>
                    <a:pt x="77732" y="340123"/>
                    <a:pt x="77446" y="338838"/>
                    <a:pt x="77446" y="337554"/>
                  </a:cubicBezTo>
                  <a:cubicBezTo>
                    <a:pt x="77446" y="332271"/>
                    <a:pt x="81729" y="328060"/>
                    <a:pt x="86939" y="328060"/>
                  </a:cubicBezTo>
                  <a:close/>
                  <a:moveTo>
                    <a:pt x="243903" y="325990"/>
                  </a:moveTo>
                  <a:cubicBezTo>
                    <a:pt x="250327" y="325990"/>
                    <a:pt x="255538" y="331201"/>
                    <a:pt x="255538" y="337625"/>
                  </a:cubicBezTo>
                  <a:cubicBezTo>
                    <a:pt x="255538" y="339195"/>
                    <a:pt x="255181" y="340766"/>
                    <a:pt x="254610" y="342122"/>
                  </a:cubicBezTo>
                  <a:cubicBezTo>
                    <a:pt x="253967" y="343478"/>
                    <a:pt x="253182" y="344763"/>
                    <a:pt x="252111" y="345834"/>
                  </a:cubicBezTo>
                  <a:cubicBezTo>
                    <a:pt x="250041" y="347975"/>
                    <a:pt x="247115" y="349260"/>
                    <a:pt x="243903" y="349260"/>
                  </a:cubicBezTo>
                  <a:cubicBezTo>
                    <a:pt x="240691" y="349260"/>
                    <a:pt x="237764" y="347904"/>
                    <a:pt x="235694" y="345834"/>
                  </a:cubicBezTo>
                  <a:cubicBezTo>
                    <a:pt x="234624" y="344763"/>
                    <a:pt x="233767" y="343478"/>
                    <a:pt x="233196" y="342122"/>
                  </a:cubicBezTo>
                  <a:cubicBezTo>
                    <a:pt x="232625" y="340766"/>
                    <a:pt x="232268" y="339195"/>
                    <a:pt x="232268" y="337625"/>
                  </a:cubicBezTo>
                  <a:cubicBezTo>
                    <a:pt x="232268" y="331201"/>
                    <a:pt x="237479" y="325990"/>
                    <a:pt x="243903" y="325990"/>
                  </a:cubicBezTo>
                  <a:close/>
                  <a:moveTo>
                    <a:pt x="322349" y="324705"/>
                  </a:moveTo>
                  <a:cubicBezTo>
                    <a:pt x="324990" y="324705"/>
                    <a:pt x="327489" y="325562"/>
                    <a:pt x="329559" y="326918"/>
                  </a:cubicBezTo>
                  <a:cubicBezTo>
                    <a:pt x="332913" y="329273"/>
                    <a:pt x="335198" y="333199"/>
                    <a:pt x="335198" y="337625"/>
                  </a:cubicBezTo>
                  <a:cubicBezTo>
                    <a:pt x="335198" y="339409"/>
                    <a:pt x="334841" y="341051"/>
                    <a:pt x="334198" y="342621"/>
                  </a:cubicBezTo>
                  <a:cubicBezTo>
                    <a:pt x="333556" y="344120"/>
                    <a:pt x="332557" y="345548"/>
                    <a:pt x="331414" y="346690"/>
                  </a:cubicBezTo>
                  <a:cubicBezTo>
                    <a:pt x="330843" y="347261"/>
                    <a:pt x="330201" y="347832"/>
                    <a:pt x="329559" y="348260"/>
                  </a:cubicBezTo>
                  <a:cubicBezTo>
                    <a:pt x="327489" y="349688"/>
                    <a:pt x="324990" y="350473"/>
                    <a:pt x="322349" y="350473"/>
                  </a:cubicBezTo>
                  <a:cubicBezTo>
                    <a:pt x="321493" y="350473"/>
                    <a:pt x="320636" y="350330"/>
                    <a:pt x="319780" y="350188"/>
                  </a:cubicBezTo>
                  <a:cubicBezTo>
                    <a:pt x="317281" y="349688"/>
                    <a:pt x="314997" y="348403"/>
                    <a:pt x="313284" y="346690"/>
                  </a:cubicBezTo>
                  <a:cubicBezTo>
                    <a:pt x="312071" y="345548"/>
                    <a:pt x="311143" y="344192"/>
                    <a:pt x="310500" y="342621"/>
                  </a:cubicBezTo>
                  <a:cubicBezTo>
                    <a:pt x="309858" y="341122"/>
                    <a:pt x="309501" y="339409"/>
                    <a:pt x="309501" y="337625"/>
                  </a:cubicBezTo>
                  <a:cubicBezTo>
                    <a:pt x="309501" y="331415"/>
                    <a:pt x="313927" y="326204"/>
                    <a:pt x="319780" y="324990"/>
                  </a:cubicBezTo>
                  <a:cubicBezTo>
                    <a:pt x="320565" y="324776"/>
                    <a:pt x="321493" y="324705"/>
                    <a:pt x="322349" y="324705"/>
                  </a:cubicBezTo>
                  <a:close/>
                  <a:moveTo>
                    <a:pt x="479098" y="321707"/>
                  </a:moveTo>
                  <a:cubicBezTo>
                    <a:pt x="484594" y="321707"/>
                    <a:pt x="489376" y="324491"/>
                    <a:pt x="492232" y="328702"/>
                  </a:cubicBezTo>
                  <a:cubicBezTo>
                    <a:pt x="493945" y="331272"/>
                    <a:pt x="494944" y="334270"/>
                    <a:pt x="494944" y="337553"/>
                  </a:cubicBezTo>
                  <a:cubicBezTo>
                    <a:pt x="494944" y="339695"/>
                    <a:pt x="494516" y="341836"/>
                    <a:pt x="493731" y="343692"/>
                  </a:cubicBezTo>
                  <a:cubicBezTo>
                    <a:pt x="493374" y="344691"/>
                    <a:pt x="492874" y="345548"/>
                    <a:pt x="492303" y="346404"/>
                  </a:cubicBezTo>
                  <a:cubicBezTo>
                    <a:pt x="491732" y="347261"/>
                    <a:pt x="491090" y="348046"/>
                    <a:pt x="490304" y="348760"/>
                  </a:cubicBezTo>
                  <a:cubicBezTo>
                    <a:pt x="487449" y="351615"/>
                    <a:pt x="483452" y="353400"/>
                    <a:pt x="479098" y="353400"/>
                  </a:cubicBezTo>
                  <a:cubicBezTo>
                    <a:pt x="477956" y="353400"/>
                    <a:pt x="476885" y="353257"/>
                    <a:pt x="475886" y="353043"/>
                  </a:cubicBezTo>
                  <a:cubicBezTo>
                    <a:pt x="472816" y="352472"/>
                    <a:pt x="470033" y="350901"/>
                    <a:pt x="467891" y="348760"/>
                  </a:cubicBezTo>
                  <a:cubicBezTo>
                    <a:pt x="467177" y="348046"/>
                    <a:pt x="466535" y="347261"/>
                    <a:pt x="465964" y="346404"/>
                  </a:cubicBezTo>
                  <a:cubicBezTo>
                    <a:pt x="465393" y="345548"/>
                    <a:pt x="464965" y="344620"/>
                    <a:pt x="464536" y="343692"/>
                  </a:cubicBezTo>
                  <a:cubicBezTo>
                    <a:pt x="464108" y="342693"/>
                    <a:pt x="463823" y="341693"/>
                    <a:pt x="463608" y="340694"/>
                  </a:cubicBezTo>
                  <a:cubicBezTo>
                    <a:pt x="463466" y="339623"/>
                    <a:pt x="463323" y="338553"/>
                    <a:pt x="463323" y="337482"/>
                  </a:cubicBezTo>
                  <a:cubicBezTo>
                    <a:pt x="463323" y="336340"/>
                    <a:pt x="463394" y="335269"/>
                    <a:pt x="463608" y="334270"/>
                  </a:cubicBezTo>
                  <a:cubicBezTo>
                    <a:pt x="464037" y="332200"/>
                    <a:pt x="464822" y="330344"/>
                    <a:pt x="465964" y="328631"/>
                  </a:cubicBezTo>
                  <a:cubicBezTo>
                    <a:pt x="466535" y="327774"/>
                    <a:pt x="467177" y="326989"/>
                    <a:pt x="467891" y="326275"/>
                  </a:cubicBezTo>
                  <a:cubicBezTo>
                    <a:pt x="470033" y="324134"/>
                    <a:pt x="472816" y="322635"/>
                    <a:pt x="475886" y="321993"/>
                  </a:cubicBezTo>
                  <a:cubicBezTo>
                    <a:pt x="476956" y="321850"/>
                    <a:pt x="478027" y="321707"/>
                    <a:pt x="479098" y="321707"/>
                  </a:cubicBezTo>
                  <a:close/>
                  <a:moveTo>
                    <a:pt x="557687" y="320066"/>
                  </a:moveTo>
                  <a:cubicBezTo>
                    <a:pt x="567323" y="320066"/>
                    <a:pt x="575175" y="327918"/>
                    <a:pt x="575175" y="337554"/>
                  </a:cubicBezTo>
                  <a:cubicBezTo>
                    <a:pt x="575175" y="339981"/>
                    <a:pt x="574675" y="342336"/>
                    <a:pt x="573819" y="344406"/>
                  </a:cubicBezTo>
                  <a:cubicBezTo>
                    <a:pt x="572891" y="346476"/>
                    <a:pt x="571606" y="348404"/>
                    <a:pt x="570178" y="349974"/>
                  </a:cubicBezTo>
                  <a:cubicBezTo>
                    <a:pt x="566966" y="353115"/>
                    <a:pt x="562612" y="355113"/>
                    <a:pt x="557758" y="355113"/>
                  </a:cubicBezTo>
                  <a:cubicBezTo>
                    <a:pt x="552905" y="355113"/>
                    <a:pt x="548479" y="353115"/>
                    <a:pt x="545338" y="349974"/>
                  </a:cubicBezTo>
                  <a:cubicBezTo>
                    <a:pt x="543697" y="348404"/>
                    <a:pt x="542412" y="346476"/>
                    <a:pt x="541555" y="344406"/>
                  </a:cubicBezTo>
                  <a:cubicBezTo>
                    <a:pt x="540699" y="342265"/>
                    <a:pt x="540199" y="339981"/>
                    <a:pt x="540199" y="337554"/>
                  </a:cubicBezTo>
                  <a:cubicBezTo>
                    <a:pt x="540199" y="327918"/>
                    <a:pt x="548051" y="320066"/>
                    <a:pt x="557687" y="320066"/>
                  </a:cubicBezTo>
                  <a:close/>
                  <a:moveTo>
                    <a:pt x="714579" y="316140"/>
                  </a:moveTo>
                  <a:cubicBezTo>
                    <a:pt x="726428" y="316140"/>
                    <a:pt x="736064" y="325776"/>
                    <a:pt x="736064" y="337625"/>
                  </a:cubicBezTo>
                  <a:cubicBezTo>
                    <a:pt x="736064" y="340552"/>
                    <a:pt x="735422" y="343407"/>
                    <a:pt x="734351" y="345977"/>
                  </a:cubicBezTo>
                  <a:cubicBezTo>
                    <a:pt x="733281" y="348546"/>
                    <a:pt x="731710" y="350830"/>
                    <a:pt x="729854" y="352829"/>
                  </a:cubicBezTo>
                  <a:cubicBezTo>
                    <a:pt x="726000" y="356684"/>
                    <a:pt x="720575" y="359111"/>
                    <a:pt x="714651" y="359111"/>
                  </a:cubicBezTo>
                  <a:cubicBezTo>
                    <a:pt x="708726" y="359111"/>
                    <a:pt x="703373" y="356755"/>
                    <a:pt x="699447" y="352829"/>
                  </a:cubicBezTo>
                  <a:cubicBezTo>
                    <a:pt x="697448" y="350902"/>
                    <a:pt x="695878" y="348546"/>
                    <a:pt x="694807" y="345977"/>
                  </a:cubicBezTo>
                  <a:cubicBezTo>
                    <a:pt x="693665" y="343407"/>
                    <a:pt x="693094" y="340623"/>
                    <a:pt x="693094" y="337625"/>
                  </a:cubicBezTo>
                  <a:cubicBezTo>
                    <a:pt x="693094" y="325776"/>
                    <a:pt x="702730" y="316140"/>
                    <a:pt x="714579" y="316140"/>
                  </a:cubicBezTo>
                  <a:close/>
                  <a:moveTo>
                    <a:pt x="793025" y="313784"/>
                  </a:moveTo>
                  <a:cubicBezTo>
                    <a:pt x="797950" y="313784"/>
                    <a:pt x="802590" y="315283"/>
                    <a:pt x="806373" y="317853"/>
                  </a:cubicBezTo>
                  <a:cubicBezTo>
                    <a:pt x="812725" y="322135"/>
                    <a:pt x="816865" y="329416"/>
                    <a:pt x="816865" y="337625"/>
                  </a:cubicBezTo>
                  <a:cubicBezTo>
                    <a:pt x="816865" y="340908"/>
                    <a:pt x="816223" y="344049"/>
                    <a:pt x="815010" y="346904"/>
                  </a:cubicBezTo>
                  <a:cubicBezTo>
                    <a:pt x="813796" y="349759"/>
                    <a:pt x="812012" y="352329"/>
                    <a:pt x="809870" y="354470"/>
                  </a:cubicBezTo>
                  <a:cubicBezTo>
                    <a:pt x="808800" y="355541"/>
                    <a:pt x="807586" y="356469"/>
                    <a:pt x="806373" y="357397"/>
                  </a:cubicBezTo>
                  <a:cubicBezTo>
                    <a:pt x="802518" y="359967"/>
                    <a:pt x="797950" y="361466"/>
                    <a:pt x="793025" y="361466"/>
                  </a:cubicBezTo>
                  <a:cubicBezTo>
                    <a:pt x="791383" y="361466"/>
                    <a:pt x="789813" y="361251"/>
                    <a:pt x="788242" y="360966"/>
                  </a:cubicBezTo>
                  <a:cubicBezTo>
                    <a:pt x="783603" y="360038"/>
                    <a:pt x="779391" y="357682"/>
                    <a:pt x="776179" y="354470"/>
                  </a:cubicBezTo>
                  <a:cubicBezTo>
                    <a:pt x="773966" y="352329"/>
                    <a:pt x="772253" y="349759"/>
                    <a:pt x="771040" y="346904"/>
                  </a:cubicBezTo>
                  <a:cubicBezTo>
                    <a:pt x="769826" y="344049"/>
                    <a:pt x="769184" y="340908"/>
                    <a:pt x="769184" y="337625"/>
                  </a:cubicBezTo>
                  <a:cubicBezTo>
                    <a:pt x="769184" y="326133"/>
                    <a:pt x="777393" y="316496"/>
                    <a:pt x="788242" y="314284"/>
                  </a:cubicBezTo>
                  <a:cubicBezTo>
                    <a:pt x="789741" y="313927"/>
                    <a:pt x="791383" y="313784"/>
                    <a:pt x="793025" y="313784"/>
                  </a:cubicBezTo>
                  <a:close/>
                  <a:moveTo>
                    <a:pt x="47753" y="289372"/>
                  </a:moveTo>
                  <a:cubicBezTo>
                    <a:pt x="52749" y="289372"/>
                    <a:pt x="56747" y="293369"/>
                    <a:pt x="56747" y="298366"/>
                  </a:cubicBezTo>
                  <a:cubicBezTo>
                    <a:pt x="56747" y="303362"/>
                    <a:pt x="52749" y="307360"/>
                    <a:pt x="47753" y="307360"/>
                  </a:cubicBezTo>
                  <a:cubicBezTo>
                    <a:pt x="42756" y="307360"/>
                    <a:pt x="38759" y="303362"/>
                    <a:pt x="38759" y="298366"/>
                  </a:cubicBezTo>
                  <a:cubicBezTo>
                    <a:pt x="38759" y="293369"/>
                    <a:pt x="42756" y="289372"/>
                    <a:pt x="47753" y="289372"/>
                  </a:cubicBezTo>
                  <a:close/>
                  <a:moveTo>
                    <a:pt x="126198" y="288373"/>
                  </a:moveTo>
                  <a:cubicBezTo>
                    <a:pt x="131694" y="288373"/>
                    <a:pt x="136191" y="292870"/>
                    <a:pt x="136191" y="298366"/>
                  </a:cubicBezTo>
                  <a:cubicBezTo>
                    <a:pt x="136191" y="303862"/>
                    <a:pt x="131694" y="308359"/>
                    <a:pt x="126198" y="308359"/>
                  </a:cubicBezTo>
                  <a:cubicBezTo>
                    <a:pt x="120631" y="308359"/>
                    <a:pt x="116205" y="303862"/>
                    <a:pt x="116205" y="298366"/>
                  </a:cubicBezTo>
                  <a:cubicBezTo>
                    <a:pt x="116205" y="292799"/>
                    <a:pt x="120702" y="288373"/>
                    <a:pt x="126198" y="288373"/>
                  </a:cubicBezTo>
                  <a:close/>
                  <a:moveTo>
                    <a:pt x="283162" y="286160"/>
                  </a:moveTo>
                  <a:cubicBezTo>
                    <a:pt x="289872" y="286160"/>
                    <a:pt x="295368" y="291585"/>
                    <a:pt x="295368" y="298366"/>
                  </a:cubicBezTo>
                  <a:cubicBezTo>
                    <a:pt x="295368" y="305147"/>
                    <a:pt x="289872" y="310572"/>
                    <a:pt x="283162" y="310572"/>
                  </a:cubicBezTo>
                  <a:cubicBezTo>
                    <a:pt x="276452" y="310572"/>
                    <a:pt x="270956" y="305147"/>
                    <a:pt x="270956" y="298366"/>
                  </a:cubicBezTo>
                  <a:cubicBezTo>
                    <a:pt x="270956" y="291656"/>
                    <a:pt x="276381" y="286160"/>
                    <a:pt x="283162" y="286160"/>
                  </a:cubicBezTo>
                  <a:close/>
                  <a:moveTo>
                    <a:pt x="361536" y="284804"/>
                  </a:moveTo>
                  <a:cubicBezTo>
                    <a:pt x="369031" y="284804"/>
                    <a:pt x="375098" y="290871"/>
                    <a:pt x="375098" y="298366"/>
                  </a:cubicBezTo>
                  <a:cubicBezTo>
                    <a:pt x="375098" y="305861"/>
                    <a:pt x="369031" y="311928"/>
                    <a:pt x="361536" y="311928"/>
                  </a:cubicBezTo>
                  <a:cubicBezTo>
                    <a:pt x="354041" y="311928"/>
                    <a:pt x="347974" y="305861"/>
                    <a:pt x="347974" y="298366"/>
                  </a:cubicBezTo>
                  <a:cubicBezTo>
                    <a:pt x="347974" y="290871"/>
                    <a:pt x="354041" y="284804"/>
                    <a:pt x="361536" y="284804"/>
                  </a:cubicBezTo>
                  <a:close/>
                  <a:moveTo>
                    <a:pt x="518428" y="281735"/>
                  </a:moveTo>
                  <a:cubicBezTo>
                    <a:pt x="527636" y="281735"/>
                    <a:pt x="535060" y="289158"/>
                    <a:pt x="535060" y="298366"/>
                  </a:cubicBezTo>
                  <a:cubicBezTo>
                    <a:pt x="535060" y="307574"/>
                    <a:pt x="527636" y="314998"/>
                    <a:pt x="518428" y="314998"/>
                  </a:cubicBezTo>
                  <a:cubicBezTo>
                    <a:pt x="509220" y="314998"/>
                    <a:pt x="501797" y="307574"/>
                    <a:pt x="501797" y="298366"/>
                  </a:cubicBezTo>
                  <a:cubicBezTo>
                    <a:pt x="501797" y="289158"/>
                    <a:pt x="509220" y="281735"/>
                    <a:pt x="518428" y="281735"/>
                  </a:cubicBezTo>
                  <a:close/>
                  <a:moveTo>
                    <a:pt x="596946" y="279950"/>
                  </a:moveTo>
                  <a:cubicBezTo>
                    <a:pt x="607082" y="279950"/>
                    <a:pt x="615362" y="288159"/>
                    <a:pt x="615362" y="298366"/>
                  </a:cubicBezTo>
                  <a:cubicBezTo>
                    <a:pt x="615362" y="308573"/>
                    <a:pt x="607082" y="316782"/>
                    <a:pt x="596946" y="316782"/>
                  </a:cubicBezTo>
                  <a:cubicBezTo>
                    <a:pt x="586810" y="316782"/>
                    <a:pt x="578530" y="308573"/>
                    <a:pt x="578530" y="298366"/>
                  </a:cubicBezTo>
                  <a:cubicBezTo>
                    <a:pt x="578530" y="288230"/>
                    <a:pt x="586739" y="279950"/>
                    <a:pt x="596946" y="279950"/>
                  </a:cubicBezTo>
                  <a:close/>
                  <a:moveTo>
                    <a:pt x="753766" y="275739"/>
                  </a:moveTo>
                  <a:cubicBezTo>
                    <a:pt x="766258" y="275739"/>
                    <a:pt x="776394" y="285875"/>
                    <a:pt x="776394" y="298366"/>
                  </a:cubicBezTo>
                  <a:cubicBezTo>
                    <a:pt x="776394" y="310858"/>
                    <a:pt x="766258" y="320994"/>
                    <a:pt x="753766" y="320994"/>
                  </a:cubicBezTo>
                  <a:cubicBezTo>
                    <a:pt x="741275" y="320994"/>
                    <a:pt x="731139" y="310858"/>
                    <a:pt x="731139" y="298366"/>
                  </a:cubicBezTo>
                  <a:cubicBezTo>
                    <a:pt x="731139" y="285875"/>
                    <a:pt x="741275" y="275739"/>
                    <a:pt x="753766" y="275739"/>
                  </a:cubicBezTo>
                  <a:close/>
                  <a:moveTo>
                    <a:pt x="832283" y="273241"/>
                  </a:moveTo>
                  <a:cubicBezTo>
                    <a:pt x="846131" y="273241"/>
                    <a:pt x="857337" y="284519"/>
                    <a:pt x="857337" y="298367"/>
                  </a:cubicBezTo>
                  <a:cubicBezTo>
                    <a:pt x="857337" y="312214"/>
                    <a:pt x="846059" y="323421"/>
                    <a:pt x="832283" y="323421"/>
                  </a:cubicBezTo>
                  <a:cubicBezTo>
                    <a:pt x="818436" y="323421"/>
                    <a:pt x="807229" y="312214"/>
                    <a:pt x="807229" y="298367"/>
                  </a:cubicBezTo>
                  <a:cubicBezTo>
                    <a:pt x="807229" y="284448"/>
                    <a:pt x="818436" y="273241"/>
                    <a:pt x="832283" y="273241"/>
                  </a:cubicBezTo>
                  <a:close/>
                  <a:moveTo>
                    <a:pt x="86939" y="249685"/>
                  </a:moveTo>
                  <a:cubicBezTo>
                    <a:pt x="92222" y="249685"/>
                    <a:pt x="96433" y="253968"/>
                    <a:pt x="96433" y="259179"/>
                  </a:cubicBezTo>
                  <a:cubicBezTo>
                    <a:pt x="96433" y="264389"/>
                    <a:pt x="92222" y="268601"/>
                    <a:pt x="86939" y="268672"/>
                  </a:cubicBezTo>
                  <a:cubicBezTo>
                    <a:pt x="81657" y="268672"/>
                    <a:pt x="77446" y="264389"/>
                    <a:pt x="77446" y="259179"/>
                  </a:cubicBezTo>
                  <a:cubicBezTo>
                    <a:pt x="77446" y="253896"/>
                    <a:pt x="81729" y="249685"/>
                    <a:pt x="86939" y="249685"/>
                  </a:cubicBezTo>
                  <a:close/>
                  <a:moveTo>
                    <a:pt x="165457" y="248686"/>
                  </a:moveTo>
                  <a:cubicBezTo>
                    <a:pt x="169097" y="248686"/>
                    <a:pt x="172309" y="250542"/>
                    <a:pt x="174165" y="253326"/>
                  </a:cubicBezTo>
                  <a:cubicBezTo>
                    <a:pt x="175307" y="254967"/>
                    <a:pt x="175950" y="257037"/>
                    <a:pt x="175950" y="259179"/>
                  </a:cubicBezTo>
                  <a:cubicBezTo>
                    <a:pt x="175950" y="261320"/>
                    <a:pt x="175307" y="263390"/>
                    <a:pt x="174165" y="265032"/>
                  </a:cubicBezTo>
                  <a:cubicBezTo>
                    <a:pt x="172238" y="267816"/>
                    <a:pt x="169026" y="269672"/>
                    <a:pt x="165457" y="269814"/>
                  </a:cubicBezTo>
                  <a:cubicBezTo>
                    <a:pt x="164672" y="269814"/>
                    <a:pt x="164029" y="269743"/>
                    <a:pt x="163315" y="269600"/>
                  </a:cubicBezTo>
                  <a:cubicBezTo>
                    <a:pt x="161317" y="269172"/>
                    <a:pt x="159461" y="268173"/>
                    <a:pt x="158033" y="266745"/>
                  </a:cubicBezTo>
                  <a:cubicBezTo>
                    <a:pt x="157534" y="266245"/>
                    <a:pt x="157105" y="265746"/>
                    <a:pt x="156748" y="265175"/>
                  </a:cubicBezTo>
                  <a:cubicBezTo>
                    <a:pt x="156035" y="264033"/>
                    <a:pt x="155464" y="262748"/>
                    <a:pt x="155178" y="261392"/>
                  </a:cubicBezTo>
                  <a:cubicBezTo>
                    <a:pt x="155035" y="260678"/>
                    <a:pt x="154964" y="259964"/>
                    <a:pt x="154964" y="259250"/>
                  </a:cubicBezTo>
                  <a:cubicBezTo>
                    <a:pt x="154964" y="258465"/>
                    <a:pt x="155035" y="257823"/>
                    <a:pt x="155178" y="257109"/>
                  </a:cubicBezTo>
                  <a:cubicBezTo>
                    <a:pt x="155464" y="255681"/>
                    <a:pt x="155963" y="254468"/>
                    <a:pt x="156748" y="253326"/>
                  </a:cubicBezTo>
                  <a:cubicBezTo>
                    <a:pt x="157105" y="252755"/>
                    <a:pt x="157534" y="252255"/>
                    <a:pt x="158033" y="251755"/>
                  </a:cubicBezTo>
                  <a:cubicBezTo>
                    <a:pt x="159461" y="250328"/>
                    <a:pt x="161245" y="249328"/>
                    <a:pt x="163315" y="248900"/>
                  </a:cubicBezTo>
                  <a:cubicBezTo>
                    <a:pt x="164029" y="248757"/>
                    <a:pt x="164743" y="248686"/>
                    <a:pt x="165457" y="248686"/>
                  </a:cubicBezTo>
                  <a:close/>
                  <a:moveTo>
                    <a:pt x="322349" y="246259"/>
                  </a:moveTo>
                  <a:cubicBezTo>
                    <a:pt x="324990" y="246259"/>
                    <a:pt x="327489" y="247116"/>
                    <a:pt x="329559" y="248472"/>
                  </a:cubicBezTo>
                  <a:cubicBezTo>
                    <a:pt x="332913" y="250827"/>
                    <a:pt x="335198" y="254753"/>
                    <a:pt x="335198" y="259179"/>
                  </a:cubicBezTo>
                  <a:cubicBezTo>
                    <a:pt x="335198" y="263604"/>
                    <a:pt x="332985" y="267530"/>
                    <a:pt x="329559" y="269886"/>
                  </a:cubicBezTo>
                  <a:cubicBezTo>
                    <a:pt x="327489" y="271313"/>
                    <a:pt x="324990" y="272098"/>
                    <a:pt x="322349" y="272098"/>
                  </a:cubicBezTo>
                  <a:cubicBezTo>
                    <a:pt x="321493" y="272098"/>
                    <a:pt x="320636" y="271956"/>
                    <a:pt x="319780" y="271813"/>
                  </a:cubicBezTo>
                  <a:cubicBezTo>
                    <a:pt x="313927" y="270599"/>
                    <a:pt x="309501" y="265389"/>
                    <a:pt x="309501" y="259179"/>
                  </a:cubicBezTo>
                  <a:cubicBezTo>
                    <a:pt x="309501" y="252969"/>
                    <a:pt x="313927" y="247758"/>
                    <a:pt x="319780" y="246545"/>
                  </a:cubicBezTo>
                  <a:cubicBezTo>
                    <a:pt x="320565" y="246330"/>
                    <a:pt x="321493" y="246259"/>
                    <a:pt x="322349" y="246259"/>
                  </a:cubicBezTo>
                  <a:close/>
                  <a:moveTo>
                    <a:pt x="400795" y="244903"/>
                  </a:moveTo>
                  <a:cubicBezTo>
                    <a:pt x="408718" y="244903"/>
                    <a:pt x="415071" y="251327"/>
                    <a:pt x="415071" y="259179"/>
                  </a:cubicBezTo>
                  <a:cubicBezTo>
                    <a:pt x="415071" y="267031"/>
                    <a:pt x="408647" y="273455"/>
                    <a:pt x="400795" y="273455"/>
                  </a:cubicBezTo>
                  <a:cubicBezTo>
                    <a:pt x="392943" y="273455"/>
                    <a:pt x="386519" y="267031"/>
                    <a:pt x="386519" y="259179"/>
                  </a:cubicBezTo>
                  <a:cubicBezTo>
                    <a:pt x="386519" y="251256"/>
                    <a:pt x="392943" y="244903"/>
                    <a:pt x="400795" y="244903"/>
                  </a:cubicBezTo>
                  <a:close/>
                  <a:moveTo>
                    <a:pt x="557687" y="241691"/>
                  </a:moveTo>
                  <a:cubicBezTo>
                    <a:pt x="567323" y="241691"/>
                    <a:pt x="575175" y="249543"/>
                    <a:pt x="575175" y="259179"/>
                  </a:cubicBezTo>
                  <a:cubicBezTo>
                    <a:pt x="575175" y="268815"/>
                    <a:pt x="567323" y="276667"/>
                    <a:pt x="557687" y="276667"/>
                  </a:cubicBezTo>
                  <a:cubicBezTo>
                    <a:pt x="548051" y="276667"/>
                    <a:pt x="540199" y="268815"/>
                    <a:pt x="540199" y="259179"/>
                  </a:cubicBezTo>
                  <a:cubicBezTo>
                    <a:pt x="540199" y="249543"/>
                    <a:pt x="548051" y="241691"/>
                    <a:pt x="557687" y="241691"/>
                  </a:cubicBezTo>
                  <a:close/>
                  <a:moveTo>
                    <a:pt x="636061" y="239764"/>
                  </a:moveTo>
                  <a:cubicBezTo>
                    <a:pt x="642771" y="239764"/>
                    <a:pt x="648695" y="243190"/>
                    <a:pt x="652193" y="248330"/>
                  </a:cubicBezTo>
                  <a:cubicBezTo>
                    <a:pt x="654263" y="251399"/>
                    <a:pt x="655476" y="255182"/>
                    <a:pt x="655476" y="259179"/>
                  </a:cubicBezTo>
                  <a:cubicBezTo>
                    <a:pt x="655476" y="263177"/>
                    <a:pt x="654263" y="266960"/>
                    <a:pt x="652193" y="270029"/>
                  </a:cubicBezTo>
                  <a:cubicBezTo>
                    <a:pt x="648695" y="275168"/>
                    <a:pt x="642842" y="278594"/>
                    <a:pt x="636061" y="278594"/>
                  </a:cubicBezTo>
                  <a:cubicBezTo>
                    <a:pt x="634705" y="278594"/>
                    <a:pt x="633420" y="278452"/>
                    <a:pt x="632135" y="278166"/>
                  </a:cubicBezTo>
                  <a:cubicBezTo>
                    <a:pt x="628352" y="277381"/>
                    <a:pt x="624997" y="275525"/>
                    <a:pt x="622356" y="272884"/>
                  </a:cubicBezTo>
                  <a:cubicBezTo>
                    <a:pt x="621500" y="272028"/>
                    <a:pt x="620715" y="271028"/>
                    <a:pt x="620001" y="270029"/>
                  </a:cubicBezTo>
                  <a:cubicBezTo>
                    <a:pt x="618573" y="267959"/>
                    <a:pt x="617574" y="265603"/>
                    <a:pt x="617074" y="263105"/>
                  </a:cubicBezTo>
                  <a:cubicBezTo>
                    <a:pt x="616789" y="261820"/>
                    <a:pt x="616646" y="260535"/>
                    <a:pt x="616646" y="259179"/>
                  </a:cubicBezTo>
                  <a:cubicBezTo>
                    <a:pt x="616646" y="257823"/>
                    <a:pt x="616789" y="256538"/>
                    <a:pt x="617074" y="255253"/>
                  </a:cubicBezTo>
                  <a:cubicBezTo>
                    <a:pt x="617574" y="252755"/>
                    <a:pt x="618573" y="250400"/>
                    <a:pt x="620001" y="248330"/>
                  </a:cubicBezTo>
                  <a:cubicBezTo>
                    <a:pt x="620715" y="247330"/>
                    <a:pt x="621500" y="246331"/>
                    <a:pt x="622356" y="245474"/>
                  </a:cubicBezTo>
                  <a:cubicBezTo>
                    <a:pt x="624926" y="242833"/>
                    <a:pt x="628352" y="240977"/>
                    <a:pt x="632135" y="240192"/>
                  </a:cubicBezTo>
                  <a:cubicBezTo>
                    <a:pt x="633420" y="239907"/>
                    <a:pt x="634705" y="239764"/>
                    <a:pt x="636061" y="239764"/>
                  </a:cubicBezTo>
                  <a:close/>
                  <a:moveTo>
                    <a:pt x="793025" y="235338"/>
                  </a:moveTo>
                  <a:cubicBezTo>
                    <a:pt x="797950" y="235338"/>
                    <a:pt x="802590" y="236837"/>
                    <a:pt x="806373" y="239407"/>
                  </a:cubicBezTo>
                  <a:cubicBezTo>
                    <a:pt x="812725" y="243689"/>
                    <a:pt x="816865" y="250970"/>
                    <a:pt x="816865" y="259179"/>
                  </a:cubicBezTo>
                  <a:cubicBezTo>
                    <a:pt x="816865" y="267387"/>
                    <a:pt x="812654" y="274597"/>
                    <a:pt x="806373" y="278951"/>
                  </a:cubicBezTo>
                  <a:cubicBezTo>
                    <a:pt x="802518" y="281521"/>
                    <a:pt x="797950" y="283020"/>
                    <a:pt x="793025" y="283020"/>
                  </a:cubicBezTo>
                  <a:cubicBezTo>
                    <a:pt x="791383" y="283020"/>
                    <a:pt x="789813" y="282805"/>
                    <a:pt x="788242" y="282520"/>
                  </a:cubicBezTo>
                  <a:cubicBezTo>
                    <a:pt x="777321" y="280307"/>
                    <a:pt x="769184" y="270671"/>
                    <a:pt x="769184" y="259179"/>
                  </a:cubicBezTo>
                  <a:cubicBezTo>
                    <a:pt x="769184" y="247687"/>
                    <a:pt x="777393" y="238050"/>
                    <a:pt x="788242" y="235838"/>
                  </a:cubicBezTo>
                  <a:cubicBezTo>
                    <a:pt x="789741" y="235481"/>
                    <a:pt x="791383" y="235338"/>
                    <a:pt x="793025" y="235338"/>
                  </a:cubicBezTo>
                  <a:close/>
                  <a:moveTo>
                    <a:pt x="871470" y="232768"/>
                  </a:moveTo>
                  <a:cubicBezTo>
                    <a:pt x="886032" y="232768"/>
                    <a:pt x="897881" y="244617"/>
                    <a:pt x="897881" y="259178"/>
                  </a:cubicBezTo>
                  <a:cubicBezTo>
                    <a:pt x="897881" y="273740"/>
                    <a:pt x="886032" y="285589"/>
                    <a:pt x="871470" y="285589"/>
                  </a:cubicBezTo>
                  <a:cubicBezTo>
                    <a:pt x="856909" y="285589"/>
                    <a:pt x="845060" y="273740"/>
                    <a:pt x="845060" y="259178"/>
                  </a:cubicBezTo>
                  <a:cubicBezTo>
                    <a:pt x="845060" y="244617"/>
                    <a:pt x="856909" y="232768"/>
                    <a:pt x="871470" y="232768"/>
                  </a:cubicBezTo>
                  <a:close/>
                  <a:moveTo>
                    <a:pt x="126198" y="209927"/>
                  </a:moveTo>
                  <a:cubicBezTo>
                    <a:pt x="131694" y="209927"/>
                    <a:pt x="136191" y="214424"/>
                    <a:pt x="136191" y="219920"/>
                  </a:cubicBezTo>
                  <a:cubicBezTo>
                    <a:pt x="136191" y="225416"/>
                    <a:pt x="131694" y="229913"/>
                    <a:pt x="126198" y="229913"/>
                  </a:cubicBezTo>
                  <a:cubicBezTo>
                    <a:pt x="120631" y="229913"/>
                    <a:pt x="116205" y="225416"/>
                    <a:pt x="116205" y="219920"/>
                  </a:cubicBezTo>
                  <a:cubicBezTo>
                    <a:pt x="116205" y="214353"/>
                    <a:pt x="120702" y="209927"/>
                    <a:pt x="126198" y="209927"/>
                  </a:cubicBezTo>
                  <a:close/>
                  <a:moveTo>
                    <a:pt x="204644" y="208856"/>
                  </a:moveTo>
                  <a:cubicBezTo>
                    <a:pt x="210782" y="208856"/>
                    <a:pt x="215708" y="213853"/>
                    <a:pt x="215708" y="219920"/>
                  </a:cubicBezTo>
                  <a:cubicBezTo>
                    <a:pt x="215708" y="226058"/>
                    <a:pt x="210782" y="230984"/>
                    <a:pt x="204644" y="230984"/>
                  </a:cubicBezTo>
                  <a:cubicBezTo>
                    <a:pt x="198505" y="230984"/>
                    <a:pt x="193580" y="225987"/>
                    <a:pt x="193580" y="219920"/>
                  </a:cubicBezTo>
                  <a:cubicBezTo>
                    <a:pt x="193580" y="213781"/>
                    <a:pt x="198577" y="208856"/>
                    <a:pt x="204644" y="208856"/>
                  </a:cubicBezTo>
                  <a:close/>
                  <a:moveTo>
                    <a:pt x="361536" y="206358"/>
                  </a:moveTo>
                  <a:cubicBezTo>
                    <a:pt x="369031" y="206358"/>
                    <a:pt x="375098" y="212425"/>
                    <a:pt x="375098" y="219920"/>
                  </a:cubicBezTo>
                  <a:cubicBezTo>
                    <a:pt x="375098" y="227415"/>
                    <a:pt x="369031" y="233482"/>
                    <a:pt x="361536" y="233482"/>
                  </a:cubicBezTo>
                  <a:cubicBezTo>
                    <a:pt x="354041" y="233482"/>
                    <a:pt x="347974" y="227415"/>
                    <a:pt x="347974" y="219920"/>
                  </a:cubicBezTo>
                  <a:cubicBezTo>
                    <a:pt x="347974" y="212425"/>
                    <a:pt x="354041" y="206358"/>
                    <a:pt x="361536" y="206358"/>
                  </a:cubicBezTo>
                  <a:close/>
                  <a:moveTo>
                    <a:pt x="440054" y="204930"/>
                  </a:moveTo>
                  <a:cubicBezTo>
                    <a:pt x="448334" y="204930"/>
                    <a:pt x="455043" y="211640"/>
                    <a:pt x="455043" y="219920"/>
                  </a:cubicBezTo>
                  <a:cubicBezTo>
                    <a:pt x="455043" y="228200"/>
                    <a:pt x="448262" y="234981"/>
                    <a:pt x="440054" y="234909"/>
                  </a:cubicBezTo>
                  <a:cubicBezTo>
                    <a:pt x="431774" y="234909"/>
                    <a:pt x="425064" y="228200"/>
                    <a:pt x="425064" y="219920"/>
                  </a:cubicBezTo>
                  <a:cubicBezTo>
                    <a:pt x="425064" y="211640"/>
                    <a:pt x="431774" y="204930"/>
                    <a:pt x="440054" y="204930"/>
                  </a:cubicBezTo>
                  <a:close/>
                  <a:moveTo>
                    <a:pt x="596946" y="201504"/>
                  </a:moveTo>
                  <a:cubicBezTo>
                    <a:pt x="607082" y="201504"/>
                    <a:pt x="615362" y="209713"/>
                    <a:pt x="615362" y="219920"/>
                  </a:cubicBezTo>
                  <a:cubicBezTo>
                    <a:pt x="615362" y="230127"/>
                    <a:pt x="607082" y="238407"/>
                    <a:pt x="596946" y="238336"/>
                  </a:cubicBezTo>
                  <a:cubicBezTo>
                    <a:pt x="586810" y="238336"/>
                    <a:pt x="578530" y="230127"/>
                    <a:pt x="578530" y="219920"/>
                  </a:cubicBezTo>
                  <a:cubicBezTo>
                    <a:pt x="578530" y="209784"/>
                    <a:pt x="586739" y="201504"/>
                    <a:pt x="596946" y="201504"/>
                  </a:cubicBezTo>
                  <a:close/>
                  <a:moveTo>
                    <a:pt x="675321" y="199506"/>
                  </a:moveTo>
                  <a:cubicBezTo>
                    <a:pt x="686598" y="199506"/>
                    <a:pt x="695735" y="208643"/>
                    <a:pt x="695735" y="219921"/>
                  </a:cubicBezTo>
                  <a:cubicBezTo>
                    <a:pt x="695735" y="231199"/>
                    <a:pt x="686598" y="240407"/>
                    <a:pt x="675321" y="240335"/>
                  </a:cubicBezTo>
                  <a:cubicBezTo>
                    <a:pt x="664043" y="240335"/>
                    <a:pt x="654906" y="231199"/>
                    <a:pt x="654906" y="219921"/>
                  </a:cubicBezTo>
                  <a:cubicBezTo>
                    <a:pt x="654906" y="208643"/>
                    <a:pt x="664043" y="199506"/>
                    <a:pt x="675321" y="199506"/>
                  </a:cubicBezTo>
                  <a:close/>
                  <a:moveTo>
                    <a:pt x="832283" y="194866"/>
                  </a:moveTo>
                  <a:cubicBezTo>
                    <a:pt x="846131" y="194866"/>
                    <a:pt x="857337" y="206073"/>
                    <a:pt x="857337" y="219920"/>
                  </a:cubicBezTo>
                  <a:cubicBezTo>
                    <a:pt x="857337" y="233768"/>
                    <a:pt x="846059" y="245046"/>
                    <a:pt x="832283" y="245046"/>
                  </a:cubicBezTo>
                  <a:cubicBezTo>
                    <a:pt x="818436" y="245046"/>
                    <a:pt x="807229" y="233768"/>
                    <a:pt x="807229" y="219920"/>
                  </a:cubicBezTo>
                  <a:cubicBezTo>
                    <a:pt x="807229" y="206073"/>
                    <a:pt x="818436" y="194866"/>
                    <a:pt x="832283" y="194866"/>
                  </a:cubicBezTo>
                  <a:close/>
                  <a:moveTo>
                    <a:pt x="165529" y="170240"/>
                  </a:moveTo>
                  <a:cubicBezTo>
                    <a:pt x="169169" y="170240"/>
                    <a:pt x="172381" y="172096"/>
                    <a:pt x="174237" y="174880"/>
                  </a:cubicBezTo>
                  <a:cubicBezTo>
                    <a:pt x="175379" y="176521"/>
                    <a:pt x="176022" y="178591"/>
                    <a:pt x="176022" y="180733"/>
                  </a:cubicBezTo>
                  <a:cubicBezTo>
                    <a:pt x="176022" y="182160"/>
                    <a:pt x="175665" y="183517"/>
                    <a:pt x="175165" y="184801"/>
                  </a:cubicBezTo>
                  <a:cubicBezTo>
                    <a:pt x="174879" y="185444"/>
                    <a:pt x="174523" y="186015"/>
                    <a:pt x="174166" y="186586"/>
                  </a:cubicBezTo>
                  <a:cubicBezTo>
                    <a:pt x="173737" y="187157"/>
                    <a:pt x="173309" y="187657"/>
                    <a:pt x="173024" y="188299"/>
                  </a:cubicBezTo>
                  <a:cubicBezTo>
                    <a:pt x="171096" y="190226"/>
                    <a:pt x="168527" y="191368"/>
                    <a:pt x="165600" y="191368"/>
                  </a:cubicBezTo>
                  <a:cubicBezTo>
                    <a:pt x="164815" y="191368"/>
                    <a:pt x="164173" y="191297"/>
                    <a:pt x="163459" y="191154"/>
                  </a:cubicBezTo>
                  <a:cubicBezTo>
                    <a:pt x="161460" y="190726"/>
                    <a:pt x="159604" y="189727"/>
                    <a:pt x="158177" y="188299"/>
                  </a:cubicBezTo>
                  <a:cubicBezTo>
                    <a:pt x="157677" y="187799"/>
                    <a:pt x="157249" y="187300"/>
                    <a:pt x="156892" y="186729"/>
                  </a:cubicBezTo>
                  <a:cubicBezTo>
                    <a:pt x="156464" y="186158"/>
                    <a:pt x="156178" y="185587"/>
                    <a:pt x="155893" y="184944"/>
                  </a:cubicBezTo>
                  <a:cubicBezTo>
                    <a:pt x="155607" y="184302"/>
                    <a:pt x="155393" y="183659"/>
                    <a:pt x="155250" y="182946"/>
                  </a:cubicBezTo>
                  <a:cubicBezTo>
                    <a:pt x="155107" y="182232"/>
                    <a:pt x="155036" y="181518"/>
                    <a:pt x="155036" y="180804"/>
                  </a:cubicBezTo>
                  <a:cubicBezTo>
                    <a:pt x="155036" y="180019"/>
                    <a:pt x="155107" y="179377"/>
                    <a:pt x="155250" y="178663"/>
                  </a:cubicBezTo>
                  <a:cubicBezTo>
                    <a:pt x="155536" y="177235"/>
                    <a:pt x="156035" y="176022"/>
                    <a:pt x="156820" y="174880"/>
                  </a:cubicBezTo>
                  <a:cubicBezTo>
                    <a:pt x="157177" y="174309"/>
                    <a:pt x="157606" y="173809"/>
                    <a:pt x="158105" y="173309"/>
                  </a:cubicBezTo>
                  <a:cubicBezTo>
                    <a:pt x="159533" y="171882"/>
                    <a:pt x="161317" y="170882"/>
                    <a:pt x="163387" y="170454"/>
                  </a:cubicBezTo>
                  <a:cubicBezTo>
                    <a:pt x="164101" y="170311"/>
                    <a:pt x="164815" y="170240"/>
                    <a:pt x="165529" y="170240"/>
                  </a:cubicBezTo>
                  <a:close/>
                  <a:moveTo>
                    <a:pt x="243903" y="169098"/>
                  </a:moveTo>
                  <a:cubicBezTo>
                    <a:pt x="250327" y="169098"/>
                    <a:pt x="255538" y="174309"/>
                    <a:pt x="255538" y="180733"/>
                  </a:cubicBezTo>
                  <a:cubicBezTo>
                    <a:pt x="255538" y="182303"/>
                    <a:pt x="255181" y="183874"/>
                    <a:pt x="254610" y="185230"/>
                  </a:cubicBezTo>
                  <a:cubicBezTo>
                    <a:pt x="253967" y="186657"/>
                    <a:pt x="253182" y="187871"/>
                    <a:pt x="252111" y="188942"/>
                  </a:cubicBezTo>
                  <a:cubicBezTo>
                    <a:pt x="250041" y="191083"/>
                    <a:pt x="247115" y="192368"/>
                    <a:pt x="243903" y="192368"/>
                  </a:cubicBezTo>
                  <a:cubicBezTo>
                    <a:pt x="240691" y="192368"/>
                    <a:pt x="237764" y="191012"/>
                    <a:pt x="235694" y="188942"/>
                  </a:cubicBezTo>
                  <a:cubicBezTo>
                    <a:pt x="234624" y="187871"/>
                    <a:pt x="233767" y="186586"/>
                    <a:pt x="233196" y="185230"/>
                  </a:cubicBezTo>
                  <a:cubicBezTo>
                    <a:pt x="232625" y="183874"/>
                    <a:pt x="232268" y="182303"/>
                    <a:pt x="232268" y="180733"/>
                  </a:cubicBezTo>
                  <a:cubicBezTo>
                    <a:pt x="232268" y="174309"/>
                    <a:pt x="237479" y="169098"/>
                    <a:pt x="243903" y="169098"/>
                  </a:cubicBezTo>
                  <a:close/>
                  <a:moveTo>
                    <a:pt x="400795" y="166385"/>
                  </a:moveTo>
                  <a:cubicBezTo>
                    <a:pt x="408718" y="166385"/>
                    <a:pt x="415071" y="172809"/>
                    <a:pt x="415071" y="180661"/>
                  </a:cubicBezTo>
                  <a:cubicBezTo>
                    <a:pt x="415071" y="182660"/>
                    <a:pt x="414642" y="184515"/>
                    <a:pt x="413929" y="186229"/>
                  </a:cubicBezTo>
                  <a:cubicBezTo>
                    <a:pt x="413215" y="187942"/>
                    <a:pt x="412144" y="189512"/>
                    <a:pt x="410859" y="190797"/>
                  </a:cubicBezTo>
                  <a:cubicBezTo>
                    <a:pt x="408290" y="193438"/>
                    <a:pt x="404721" y="195008"/>
                    <a:pt x="400795" y="195008"/>
                  </a:cubicBezTo>
                  <a:cubicBezTo>
                    <a:pt x="396869" y="195008"/>
                    <a:pt x="393300" y="193366"/>
                    <a:pt x="390730" y="190797"/>
                  </a:cubicBezTo>
                  <a:cubicBezTo>
                    <a:pt x="389446" y="189441"/>
                    <a:pt x="388375" y="187942"/>
                    <a:pt x="387661" y="186229"/>
                  </a:cubicBezTo>
                  <a:cubicBezTo>
                    <a:pt x="386947" y="184515"/>
                    <a:pt x="386519" y="182660"/>
                    <a:pt x="386519" y="180661"/>
                  </a:cubicBezTo>
                  <a:cubicBezTo>
                    <a:pt x="386519" y="172738"/>
                    <a:pt x="392943" y="166385"/>
                    <a:pt x="400795" y="166385"/>
                  </a:cubicBezTo>
                  <a:close/>
                  <a:moveTo>
                    <a:pt x="479098" y="164815"/>
                  </a:moveTo>
                  <a:cubicBezTo>
                    <a:pt x="484594" y="164815"/>
                    <a:pt x="489376" y="167599"/>
                    <a:pt x="492232" y="171810"/>
                  </a:cubicBezTo>
                  <a:cubicBezTo>
                    <a:pt x="493945" y="174380"/>
                    <a:pt x="494944" y="177378"/>
                    <a:pt x="494944" y="180661"/>
                  </a:cubicBezTo>
                  <a:cubicBezTo>
                    <a:pt x="494944" y="182803"/>
                    <a:pt x="494516" y="184873"/>
                    <a:pt x="493731" y="186800"/>
                  </a:cubicBezTo>
                  <a:cubicBezTo>
                    <a:pt x="493374" y="187799"/>
                    <a:pt x="492874" y="188656"/>
                    <a:pt x="492303" y="189512"/>
                  </a:cubicBezTo>
                  <a:cubicBezTo>
                    <a:pt x="491732" y="190369"/>
                    <a:pt x="491090" y="191154"/>
                    <a:pt x="490304" y="191939"/>
                  </a:cubicBezTo>
                  <a:cubicBezTo>
                    <a:pt x="487449" y="194794"/>
                    <a:pt x="483452" y="196579"/>
                    <a:pt x="479098" y="196579"/>
                  </a:cubicBezTo>
                  <a:cubicBezTo>
                    <a:pt x="477956" y="196579"/>
                    <a:pt x="476885" y="196436"/>
                    <a:pt x="475886" y="196222"/>
                  </a:cubicBezTo>
                  <a:cubicBezTo>
                    <a:pt x="472816" y="195651"/>
                    <a:pt x="470033" y="194081"/>
                    <a:pt x="467891" y="191939"/>
                  </a:cubicBezTo>
                  <a:cubicBezTo>
                    <a:pt x="467177" y="191225"/>
                    <a:pt x="466535" y="190440"/>
                    <a:pt x="465964" y="189584"/>
                  </a:cubicBezTo>
                  <a:cubicBezTo>
                    <a:pt x="465393" y="188727"/>
                    <a:pt x="464965" y="187799"/>
                    <a:pt x="464536" y="186871"/>
                  </a:cubicBezTo>
                  <a:cubicBezTo>
                    <a:pt x="464108" y="185872"/>
                    <a:pt x="463823" y="184873"/>
                    <a:pt x="463608" y="183873"/>
                  </a:cubicBezTo>
                  <a:cubicBezTo>
                    <a:pt x="463466" y="182803"/>
                    <a:pt x="463323" y="181732"/>
                    <a:pt x="463323" y="180661"/>
                  </a:cubicBezTo>
                  <a:cubicBezTo>
                    <a:pt x="463323" y="179519"/>
                    <a:pt x="463394" y="178449"/>
                    <a:pt x="463608" y="177449"/>
                  </a:cubicBezTo>
                  <a:cubicBezTo>
                    <a:pt x="464037" y="175379"/>
                    <a:pt x="464822" y="173523"/>
                    <a:pt x="465964" y="171810"/>
                  </a:cubicBezTo>
                  <a:cubicBezTo>
                    <a:pt x="466535" y="170954"/>
                    <a:pt x="467177" y="170168"/>
                    <a:pt x="467891" y="169455"/>
                  </a:cubicBezTo>
                  <a:cubicBezTo>
                    <a:pt x="470033" y="167313"/>
                    <a:pt x="472816" y="165814"/>
                    <a:pt x="475886" y="165172"/>
                  </a:cubicBezTo>
                  <a:cubicBezTo>
                    <a:pt x="476956" y="164958"/>
                    <a:pt x="478027" y="164815"/>
                    <a:pt x="479098" y="164815"/>
                  </a:cubicBezTo>
                  <a:close/>
                  <a:moveTo>
                    <a:pt x="636061" y="161317"/>
                  </a:moveTo>
                  <a:cubicBezTo>
                    <a:pt x="642771" y="161317"/>
                    <a:pt x="648695" y="164743"/>
                    <a:pt x="652193" y="169883"/>
                  </a:cubicBezTo>
                  <a:cubicBezTo>
                    <a:pt x="654263" y="172952"/>
                    <a:pt x="655476" y="176735"/>
                    <a:pt x="655476" y="180732"/>
                  </a:cubicBezTo>
                  <a:cubicBezTo>
                    <a:pt x="655476" y="183445"/>
                    <a:pt x="654977" y="185943"/>
                    <a:pt x="653977" y="188298"/>
                  </a:cubicBezTo>
                  <a:cubicBezTo>
                    <a:pt x="653478" y="189441"/>
                    <a:pt x="652907" y="190583"/>
                    <a:pt x="652193" y="191582"/>
                  </a:cubicBezTo>
                  <a:cubicBezTo>
                    <a:pt x="651479" y="192581"/>
                    <a:pt x="650694" y="193581"/>
                    <a:pt x="649766" y="194437"/>
                  </a:cubicBezTo>
                  <a:cubicBezTo>
                    <a:pt x="646268" y="198006"/>
                    <a:pt x="641415" y="200148"/>
                    <a:pt x="636061" y="200148"/>
                  </a:cubicBezTo>
                  <a:cubicBezTo>
                    <a:pt x="634705" y="200148"/>
                    <a:pt x="633420" y="200005"/>
                    <a:pt x="632135" y="199719"/>
                  </a:cubicBezTo>
                  <a:cubicBezTo>
                    <a:pt x="628352" y="198934"/>
                    <a:pt x="624997" y="197078"/>
                    <a:pt x="622356" y="194437"/>
                  </a:cubicBezTo>
                  <a:cubicBezTo>
                    <a:pt x="621500" y="193581"/>
                    <a:pt x="620715" y="192581"/>
                    <a:pt x="620001" y="191582"/>
                  </a:cubicBezTo>
                  <a:cubicBezTo>
                    <a:pt x="619287" y="190583"/>
                    <a:pt x="618716" y="189441"/>
                    <a:pt x="618216" y="188298"/>
                  </a:cubicBezTo>
                  <a:cubicBezTo>
                    <a:pt x="617717" y="187156"/>
                    <a:pt x="617360" y="185943"/>
                    <a:pt x="617074" y="184658"/>
                  </a:cubicBezTo>
                  <a:cubicBezTo>
                    <a:pt x="616789" y="183373"/>
                    <a:pt x="616646" y="182088"/>
                    <a:pt x="616646" y="180732"/>
                  </a:cubicBezTo>
                  <a:cubicBezTo>
                    <a:pt x="616646" y="179376"/>
                    <a:pt x="616789" y="178091"/>
                    <a:pt x="617074" y="176806"/>
                  </a:cubicBezTo>
                  <a:cubicBezTo>
                    <a:pt x="617574" y="174308"/>
                    <a:pt x="618573" y="171953"/>
                    <a:pt x="620001" y="169883"/>
                  </a:cubicBezTo>
                  <a:cubicBezTo>
                    <a:pt x="620715" y="168883"/>
                    <a:pt x="621500" y="167884"/>
                    <a:pt x="622356" y="167027"/>
                  </a:cubicBezTo>
                  <a:cubicBezTo>
                    <a:pt x="624926" y="164386"/>
                    <a:pt x="628352" y="162530"/>
                    <a:pt x="632135" y="161745"/>
                  </a:cubicBezTo>
                  <a:cubicBezTo>
                    <a:pt x="633420" y="161460"/>
                    <a:pt x="634705" y="161317"/>
                    <a:pt x="636061" y="161317"/>
                  </a:cubicBezTo>
                  <a:close/>
                  <a:moveTo>
                    <a:pt x="714579" y="159247"/>
                  </a:moveTo>
                  <a:cubicBezTo>
                    <a:pt x="726428" y="159247"/>
                    <a:pt x="736064" y="168883"/>
                    <a:pt x="736064" y="180732"/>
                  </a:cubicBezTo>
                  <a:cubicBezTo>
                    <a:pt x="736064" y="183659"/>
                    <a:pt x="735422" y="186514"/>
                    <a:pt x="734351" y="189084"/>
                  </a:cubicBezTo>
                  <a:cubicBezTo>
                    <a:pt x="733281" y="191653"/>
                    <a:pt x="731710" y="193937"/>
                    <a:pt x="729854" y="195936"/>
                  </a:cubicBezTo>
                  <a:cubicBezTo>
                    <a:pt x="726000" y="199791"/>
                    <a:pt x="720575" y="202218"/>
                    <a:pt x="714651" y="202218"/>
                  </a:cubicBezTo>
                  <a:cubicBezTo>
                    <a:pt x="708726" y="202218"/>
                    <a:pt x="703373" y="199862"/>
                    <a:pt x="699447" y="195936"/>
                  </a:cubicBezTo>
                  <a:cubicBezTo>
                    <a:pt x="697448" y="194009"/>
                    <a:pt x="695878" y="191653"/>
                    <a:pt x="694807" y="189084"/>
                  </a:cubicBezTo>
                  <a:cubicBezTo>
                    <a:pt x="693665" y="186514"/>
                    <a:pt x="693094" y="183730"/>
                    <a:pt x="693094" y="180732"/>
                  </a:cubicBezTo>
                  <a:cubicBezTo>
                    <a:pt x="693094" y="168883"/>
                    <a:pt x="702730" y="159247"/>
                    <a:pt x="714579" y="159247"/>
                  </a:cubicBezTo>
                  <a:close/>
                  <a:moveTo>
                    <a:pt x="871470" y="154322"/>
                  </a:moveTo>
                  <a:cubicBezTo>
                    <a:pt x="886032" y="154322"/>
                    <a:pt x="897881" y="166171"/>
                    <a:pt x="897881" y="180732"/>
                  </a:cubicBezTo>
                  <a:cubicBezTo>
                    <a:pt x="897881" y="184373"/>
                    <a:pt x="897167" y="187870"/>
                    <a:pt x="895811" y="191011"/>
                  </a:cubicBezTo>
                  <a:cubicBezTo>
                    <a:pt x="894455" y="194152"/>
                    <a:pt x="892527" y="197007"/>
                    <a:pt x="890172" y="199434"/>
                  </a:cubicBezTo>
                  <a:cubicBezTo>
                    <a:pt x="885389" y="204216"/>
                    <a:pt x="878751" y="207143"/>
                    <a:pt x="871470" y="207143"/>
                  </a:cubicBezTo>
                  <a:cubicBezTo>
                    <a:pt x="864118" y="207143"/>
                    <a:pt x="857551" y="204216"/>
                    <a:pt x="852769" y="199434"/>
                  </a:cubicBezTo>
                  <a:cubicBezTo>
                    <a:pt x="850413" y="197007"/>
                    <a:pt x="848486" y="194152"/>
                    <a:pt x="847130" y="191011"/>
                  </a:cubicBezTo>
                  <a:cubicBezTo>
                    <a:pt x="845774" y="187870"/>
                    <a:pt x="845060" y="184373"/>
                    <a:pt x="845060" y="180732"/>
                  </a:cubicBezTo>
                  <a:cubicBezTo>
                    <a:pt x="845060" y="166171"/>
                    <a:pt x="856909" y="154322"/>
                    <a:pt x="871470" y="154322"/>
                  </a:cubicBezTo>
                  <a:close/>
                  <a:moveTo>
                    <a:pt x="126198" y="131481"/>
                  </a:moveTo>
                  <a:cubicBezTo>
                    <a:pt x="131694" y="131481"/>
                    <a:pt x="136191" y="135978"/>
                    <a:pt x="136191" y="141474"/>
                  </a:cubicBezTo>
                  <a:cubicBezTo>
                    <a:pt x="136191" y="146970"/>
                    <a:pt x="131694" y="151467"/>
                    <a:pt x="126198" y="151467"/>
                  </a:cubicBezTo>
                  <a:cubicBezTo>
                    <a:pt x="120631" y="151467"/>
                    <a:pt x="116205" y="146970"/>
                    <a:pt x="116205" y="141474"/>
                  </a:cubicBezTo>
                  <a:cubicBezTo>
                    <a:pt x="116205" y="135907"/>
                    <a:pt x="120702" y="131481"/>
                    <a:pt x="126198" y="131481"/>
                  </a:cubicBezTo>
                  <a:close/>
                  <a:moveTo>
                    <a:pt x="204644" y="130410"/>
                  </a:moveTo>
                  <a:cubicBezTo>
                    <a:pt x="210782" y="130410"/>
                    <a:pt x="215708" y="135407"/>
                    <a:pt x="215708" y="141474"/>
                  </a:cubicBezTo>
                  <a:cubicBezTo>
                    <a:pt x="215708" y="147612"/>
                    <a:pt x="210782" y="152538"/>
                    <a:pt x="204644" y="152538"/>
                  </a:cubicBezTo>
                  <a:cubicBezTo>
                    <a:pt x="198505" y="152538"/>
                    <a:pt x="193580" y="147541"/>
                    <a:pt x="193580" y="141474"/>
                  </a:cubicBezTo>
                  <a:cubicBezTo>
                    <a:pt x="193580" y="135335"/>
                    <a:pt x="198577" y="130410"/>
                    <a:pt x="204644" y="130410"/>
                  </a:cubicBezTo>
                  <a:close/>
                  <a:moveTo>
                    <a:pt x="361536" y="127912"/>
                  </a:moveTo>
                  <a:cubicBezTo>
                    <a:pt x="369031" y="127912"/>
                    <a:pt x="375098" y="133979"/>
                    <a:pt x="375098" y="141474"/>
                  </a:cubicBezTo>
                  <a:cubicBezTo>
                    <a:pt x="375098" y="148969"/>
                    <a:pt x="369031" y="155036"/>
                    <a:pt x="361536" y="155036"/>
                  </a:cubicBezTo>
                  <a:cubicBezTo>
                    <a:pt x="354041" y="155036"/>
                    <a:pt x="347974" y="148969"/>
                    <a:pt x="347974" y="141474"/>
                  </a:cubicBezTo>
                  <a:cubicBezTo>
                    <a:pt x="347974" y="133979"/>
                    <a:pt x="354041" y="127912"/>
                    <a:pt x="361536" y="127912"/>
                  </a:cubicBezTo>
                  <a:close/>
                  <a:moveTo>
                    <a:pt x="440054" y="126484"/>
                  </a:moveTo>
                  <a:cubicBezTo>
                    <a:pt x="448334" y="126484"/>
                    <a:pt x="455043" y="133194"/>
                    <a:pt x="455043" y="141474"/>
                  </a:cubicBezTo>
                  <a:cubicBezTo>
                    <a:pt x="455043" y="149754"/>
                    <a:pt x="448262" y="156535"/>
                    <a:pt x="440054" y="156463"/>
                  </a:cubicBezTo>
                  <a:cubicBezTo>
                    <a:pt x="431774" y="156463"/>
                    <a:pt x="425064" y="149754"/>
                    <a:pt x="425064" y="141474"/>
                  </a:cubicBezTo>
                  <a:cubicBezTo>
                    <a:pt x="425064" y="133194"/>
                    <a:pt x="431774" y="126484"/>
                    <a:pt x="440054" y="126484"/>
                  </a:cubicBezTo>
                  <a:close/>
                  <a:moveTo>
                    <a:pt x="596946" y="123058"/>
                  </a:moveTo>
                  <a:cubicBezTo>
                    <a:pt x="607082" y="123058"/>
                    <a:pt x="615362" y="131267"/>
                    <a:pt x="615362" y="141474"/>
                  </a:cubicBezTo>
                  <a:cubicBezTo>
                    <a:pt x="615362" y="151681"/>
                    <a:pt x="607082" y="159890"/>
                    <a:pt x="596946" y="159890"/>
                  </a:cubicBezTo>
                  <a:cubicBezTo>
                    <a:pt x="586810" y="159890"/>
                    <a:pt x="578530" y="151681"/>
                    <a:pt x="578530" y="141474"/>
                  </a:cubicBezTo>
                  <a:cubicBezTo>
                    <a:pt x="578530" y="131338"/>
                    <a:pt x="586739" y="123058"/>
                    <a:pt x="596946" y="123058"/>
                  </a:cubicBezTo>
                  <a:close/>
                  <a:moveTo>
                    <a:pt x="675321" y="121059"/>
                  </a:moveTo>
                  <a:cubicBezTo>
                    <a:pt x="686598" y="121059"/>
                    <a:pt x="695735" y="130196"/>
                    <a:pt x="695735" y="141474"/>
                  </a:cubicBezTo>
                  <a:cubicBezTo>
                    <a:pt x="695735" y="152752"/>
                    <a:pt x="686598" y="161888"/>
                    <a:pt x="675321" y="161888"/>
                  </a:cubicBezTo>
                  <a:cubicBezTo>
                    <a:pt x="664043" y="161888"/>
                    <a:pt x="654906" y="152752"/>
                    <a:pt x="654906" y="141474"/>
                  </a:cubicBezTo>
                  <a:cubicBezTo>
                    <a:pt x="654906" y="130196"/>
                    <a:pt x="664043" y="121059"/>
                    <a:pt x="675321" y="121059"/>
                  </a:cubicBezTo>
                  <a:close/>
                  <a:moveTo>
                    <a:pt x="832283" y="116348"/>
                  </a:moveTo>
                  <a:cubicBezTo>
                    <a:pt x="846131" y="116348"/>
                    <a:pt x="857337" y="127626"/>
                    <a:pt x="857337" y="141474"/>
                  </a:cubicBezTo>
                  <a:cubicBezTo>
                    <a:pt x="857337" y="155321"/>
                    <a:pt x="846059" y="166599"/>
                    <a:pt x="832283" y="166528"/>
                  </a:cubicBezTo>
                  <a:cubicBezTo>
                    <a:pt x="818436" y="166528"/>
                    <a:pt x="807229" y="155321"/>
                    <a:pt x="807229" y="141474"/>
                  </a:cubicBezTo>
                  <a:cubicBezTo>
                    <a:pt x="807229" y="127555"/>
                    <a:pt x="818436" y="116348"/>
                    <a:pt x="832283" y="116348"/>
                  </a:cubicBezTo>
                  <a:close/>
                  <a:moveTo>
                    <a:pt x="910730" y="113636"/>
                  </a:moveTo>
                  <a:cubicBezTo>
                    <a:pt x="926076" y="113636"/>
                    <a:pt x="938496" y="126127"/>
                    <a:pt x="938496" y="141474"/>
                  </a:cubicBezTo>
                  <a:lnTo>
                    <a:pt x="930397" y="161004"/>
                  </a:lnTo>
                  <a:lnTo>
                    <a:pt x="949989" y="152895"/>
                  </a:lnTo>
                  <a:cubicBezTo>
                    <a:pt x="965335" y="152895"/>
                    <a:pt x="977755" y="165315"/>
                    <a:pt x="977755" y="180662"/>
                  </a:cubicBezTo>
                  <a:cubicBezTo>
                    <a:pt x="977755" y="184516"/>
                    <a:pt x="976970" y="188157"/>
                    <a:pt x="975542" y="191511"/>
                  </a:cubicBezTo>
                  <a:cubicBezTo>
                    <a:pt x="974115" y="194866"/>
                    <a:pt x="972045" y="197864"/>
                    <a:pt x="969618" y="200362"/>
                  </a:cubicBezTo>
                  <a:cubicBezTo>
                    <a:pt x="964621" y="205359"/>
                    <a:pt x="957698" y="208500"/>
                    <a:pt x="949989" y="208500"/>
                  </a:cubicBezTo>
                  <a:lnTo>
                    <a:pt x="930410" y="200383"/>
                  </a:lnTo>
                  <a:lnTo>
                    <a:pt x="938496" y="219920"/>
                  </a:lnTo>
                  <a:cubicBezTo>
                    <a:pt x="938496" y="235266"/>
                    <a:pt x="926005" y="247758"/>
                    <a:pt x="910730" y="247758"/>
                  </a:cubicBezTo>
                  <a:cubicBezTo>
                    <a:pt x="895383" y="247758"/>
                    <a:pt x="882963" y="235266"/>
                    <a:pt x="882963" y="219920"/>
                  </a:cubicBezTo>
                  <a:cubicBezTo>
                    <a:pt x="882963" y="204573"/>
                    <a:pt x="895383" y="192153"/>
                    <a:pt x="910730" y="192153"/>
                  </a:cubicBezTo>
                  <a:lnTo>
                    <a:pt x="930281" y="200246"/>
                  </a:lnTo>
                  <a:lnTo>
                    <a:pt x="924435" y="191511"/>
                  </a:lnTo>
                  <a:cubicBezTo>
                    <a:pt x="923007" y="188157"/>
                    <a:pt x="922222" y="184516"/>
                    <a:pt x="922222" y="180662"/>
                  </a:cubicBezTo>
                  <a:lnTo>
                    <a:pt x="930295" y="161159"/>
                  </a:lnTo>
                  <a:lnTo>
                    <a:pt x="910730" y="169241"/>
                  </a:lnTo>
                  <a:cubicBezTo>
                    <a:pt x="895383" y="169241"/>
                    <a:pt x="882963" y="156821"/>
                    <a:pt x="882963" y="141474"/>
                  </a:cubicBezTo>
                  <a:cubicBezTo>
                    <a:pt x="882963" y="126056"/>
                    <a:pt x="895383" y="113636"/>
                    <a:pt x="910730" y="113636"/>
                  </a:cubicBezTo>
                  <a:close/>
                  <a:moveTo>
                    <a:pt x="86939" y="92793"/>
                  </a:moveTo>
                  <a:cubicBezTo>
                    <a:pt x="92222" y="92793"/>
                    <a:pt x="96433" y="97076"/>
                    <a:pt x="96433" y="102286"/>
                  </a:cubicBezTo>
                  <a:cubicBezTo>
                    <a:pt x="96433" y="107497"/>
                    <a:pt x="92222" y="111709"/>
                    <a:pt x="86939" y="111780"/>
                  </a:cubicBezTo>
                  <a:cubicBezTo>
                    <a:pt x="81657" y="111780"/>
                    <a:pt x="77446" y="107497"/>
                    <a:pt x="77446" y="102286"/>
                  </a:cubicBezTo>
                  <a:cubicBezTo>
                    <a:pt x="77446" y="97004"/>
                    <a:pt x="81729" y="92793"/>
                    <a:pt x="86939" y="92793"/>
                  </a:cubicBezTo>
                  <a:close/>
                  <a:moveTo>
                    <a:pt x="165457" y="91794"/>
                  </a:moveTo>
                  <a:cubicBezTo>
                    <a:pt x="169097" y="91794"/>
                    <a:pt x="172309" y="93650"/>
                    <a:pt x="174165" y="96434"/>
                  </a:cubicBezTo>
                  <a:cubicBezTo>
                    <a:pt x="175307" y="98075"/>
                    <a:pt x="175950" y="100145"/>
                    <a:pt x="175950" y="102287"/>
                  </a:cubicBezTo>
                  <a:cubicBezTo>
                    <a:pt x="175950" y="104428"/>
                    <a:pt x="175307" y="106498"/>
                    <a:pt x="174165" y="108140"/>
                  </a:cubicBezTo>
                  <a:cubicBezTo>
                    <a:pt x="172238" y="110924"/>
                    <a:pt x="169026" y="112780"/>
                    <a:pt x="165457" y="112922"/>
                  </a:cubicBezTo>
                  <a:cubicBezTo>
                    <a:pt x="164672" y="112922"/>
                    <a:pt x="164029" y="112851"/>
                    <a:pt x="163315" y="112708"/>
                  </a:cubicBezTo>
                  <a:cubicBezTo>
                    <a:pt x="161317" y="112280"/>
                    <a:pt x="159461" y="111281"/>
                    <a:pt x="158033" y="109853"/>
                  </a:cubicBezTo>
                  <a:cubicBezTo>
                    <a:pt x="157534" y="109353"/>
                    <a:pt x="157105" y="108854"/>
                    <a:pt x="156748" y="108283"/>
                  </a:cubicBezTo>
                  <a:cubicBezTo>
                    <a:pt x="156035" y="107141"/>
                    <a:pt x="155464" y="105856"/>
                    <a:pt x="155178" y="104500"/>
                  </a:cubicBezTo>
                  <a:cubicBezTo>
                    <a:pt x="155035" y="103786"/>
                    <a:pt x="154964" y="103072"/>
                    <a:pt x="154964" y="102358"/>
                  </a:cubicBezTo>
                  <a:cubicBezTo>
                    <a:pt x="154964" y="101573"/>
                    <a:pt x="155035" y="100931"/>
                    <a:pt x="155178" y="100217"/>
                  </a:cubicBezTo>
                  <a:cubicBezTo>
                    <a:pt x="155464" y="98789"/>
                    <a:pt x="155963" y="97576"/>
                    <a:pt x="156748" y="96434"/>
                  </a:cubicBezTo>
                  <a:cubicBezTo>
                    <a:pt x="157105" y="95863"/>
                    <a:pt x="157534" y="95363"/>
                    <a:pt x="158033" y="94863"/>
                  </a:cubicBezTo>
                  <a:cubicBezTo>
                    <a:pt x="159461" y="93436"/>
                    <a:pt x="161245" y="92436"/>
                    <a:pt x="163315" y="92008"/>
                  </a:cubicBezTo>
                  <a:cubicBezTo>
                    <a:pt x="164029" y="91865"/>
                    <a:pt x="164743" y="91794"/>
                    <a:pt x="165457" y="91794"/>
                  </a:cubicBezTo>
                  <a:close/>
                  <a:moveTo>
                    <a:pt x="322349" y="89367"/>
                  </a:moveTo>
                  <a:cubicBezTo>
                    <a:pt x="324990" y="89367"/>
                    <a:pt x="327489" y="90224"/>
                    <a:pt x="329559" y="91580"/>
                  </a:cubicBezTo>
                  <a:cubicBezTo>
                    <a:pt x="332913" y="93935"/>
                    <a:pt x="335198" y="97861"/>
                    <a:pt x="335198" y="102287"/>
                  </a:cubicBezTo>
                  <a:cubicBezTo>
                    <a:pt x="335198" y="106712"/>
                    <a:pt x="332985" y="110638"/>
                    <a:pt x="329559" y="112994"/>
                  </a:cubicBezTo>
                  <a:cubicBezTo>
                    <a:pt x="327489" y="114421"/>
                    <a:pt x="324990" y="115206"/>
                    <a:pt x="322349" y="115206"/>
                  </a:cubicBezTo>
                  <a:cubicBezTo>
                    <a:pt x="321493" y="115206"/>
                    <a:pt x="320636" y="115064"/>
                    <a:pt x="319780" y="114921"/>
                  </a:cubicBezTo>
                  <a:cubicBezTo>
                    <a:pt x="313927" y="113707"/>
                    <a:pt x="309501" y="108497"/>
                    <a:pt x="309501" y="102287"/>
                  </a:cubicBezTo>
                  <a:cubicBezTo>
                    <a:pt x="309501" y="96077"/>
                    <a:pt x="313927" y="90866"/>
                    <a:pt x="319780" y="89653"/>
                  </a:cubicBezTo>
                  <a:cubicBezTo>
                    <a:pt x="320565" y="89438"/>
                    <a:pt x="321493" y="89367"/>
                    <a:pt x="322349" y="89367"/>
                  </a:cubicBezTo>
                  <a:close/>
                  <a:moveTo>
                    <a:pt x="400795" y="88011"/>
                  </a:moveTo>
                  <a:cubicBezTo>
                    <a:pt x="408718" y="88011"/>
                    <a:pt x="415071" y="94435"/>
                    <a:pt x="415071" y="102287"/>
                  </a:cubicBezTo>
                  <a:cubicBezTo>
                    <a:pt x="415071" y="110139"/>
                    <a:pt x="408647" y="116563"/>
                    <a:pt x="400795" y="116563"/>
                  </a:cubicBezTo>
                  <a:cubicBezTo>
                    <a:pt x="392943" y="116563"/>
                    <a:pt x="386519" y="110139"/>
                    <a:pt x="386519" y="102287"/>
                  </a:cubicBezTo>
                  <a:cubicBezTo>
                    <a:pt x="386519" y="94364"/>
                    <a:pt x="392943" y="88011"/>
                    <a:pt x="400795" y="88011"/>
                  </a:cubicBezTo>
                  <a:close/>
                  <a:moveTo>
                    <a:pt x="557687" y="84798"/>
                  </a:moveTo>
                  <a:cubicBezTo>
                    <a:pt x="567323" y="84798"/>
                    <a:pt x="575175" y="92650"/>
                    <a:pt x="575175" y="102286"/>
                  </a:cubicBezTo>
                  <a:cubicBezTo>
                    <a:pt x="575175" y="111922"/>
                    <a:pt x="567323" y="119774"/>
                    <a:pt x="557687" y="119774"/>
                  </a:cubicBezTo>
                  <a:cubicBezTo>
                    <a:pt x="548051" y="119774"/>
                    <a:pt x="540199" y="111922"/>
                    <a:pt x="540199" y="102286"/>
                  </a:cubicBezTo>
                  <a:cubicBezTo>
                    <a:pt x="540199" y="92650"/>
                    <a:pt x="548051" y="84798"/>
                    <a:pt x="557687" y="84798"/>
                  </a:cubicBezTo>
                  <a:close/>
                  <a:moveTo>
                    <a:pt x="636061" y="82871"/>
                  </a:moveTo>
                  <a:cubicBezTo>
                    <a:pt x="642771" y="82871"/>
                    <a:pt x="648695" y="86297"/>
                    <a:pt x="652193" y="91437"/>
                  </a:cubicBezTo>
                  <a:cubicBezTo>
                    <a:pt x="654263" y="94506"/>
                    <a:pt x="655476" y="98289"/>
                    <a:pt x="655476" y="102286"/>
                  </a:cubicBezTo>
                  <a:cubicBezTo>
                    <a:pt x="655476" y="106284"/>
                    <a:pt x="654263" y="110067"/>
                    <a:pt x="652193" y="113136"/>
                  </a:cubicBezTo>
                  <a:cubicBezTo>
                    <a:pt x="648695" y="118275"/>
                    <a:pt x="642842" y="121702"/>
                    <a:pt x="636061" y="121702"/>
                  </a:cubicBezTo>
                  <a:cubicBezTo>
                    <a:pt x="634705" y="121702"/>
                    <a:pt x="633420" y="121559"/>
                    <a:pt x="632135" y="121273"/>
                  </a:cubicBezTo>
                  <a:cubicBezTo>
                    <a:pt x="628352" y="120488"/>
                    <a:pt x="624997" y="118632"/>
                    <a:pt x="622356" y="115991"/>
                  </a:cubicBezTo>
                  <a:cubicBezTo>
                    <a:pt x="621500" y="115135"/>
                    <a:pt x="620715" y="114135"/>
                    <a:pt x="620001" y="113136"/>
                  </a:cubicBezTo>
                  <a:cubicBezTo>
                    <a:pt x="618573" y="111066"/>
                    <a:pt x="617574" y="108710"/>
                    <a:pt x="617074" y="106212"/>
                  </a:cubicBezTo>
                  <a:cubicBezTo>
                    <a:pt x="616789" y="104927"/>
                    <a:pt x="616646" y="103642"/>
                    <a:pt x="616646" y="102286"/>
                  </a:cubicBezTo>
                  <a:cubicBezTo>
                    <a:pt x="616646" y="100930"/>
                    <a:pt x="616789" y="99645"/>
                    <a:pt x="617074" y="98360"/>
                  </a:cubicBezTo>
                  <a:cubicBezTo>
                    <a:pt x="617574" y="95862"/>
                    <a:pt x="618573" y="93507"/>
                    <a:pt x="620001" y="91437"/>
                  </a:cubicBezTo>
                  <a:cubicBezTo>
                    <a:pt x="620715" y="90437"/>
                    <a:pt x="621500" y="89438"/>
                    <a:pt x="622356" y="88581"/>
                  </a:cubicBezTo>
                  <a:cubicBezTo>
                    <a:pt x="624926" y="85940"/>
                    <a:pt x="628352" y="84084"/>
                    <a:pt x="632135" y="83299"/>
                  </a:cubicBezTo>
                  <a:cubicBezTo>
                    <a:pt x="633420" y="83014"/>
                    <a:pt x="634705" y="82871"/>
                    <a:pt x="636061" y="82871"/>
                  </a:cubicBezTo>
                  <a:close/>
                  <a:moveTo>
                    <a:pt x="793025" y="78446"/>
                  </a:moveTo>
                  <a:cubicBezTo>
                    <a:pt x="797950" y="78446"/>
                    <a:pt x="802590" y="79945"/>
                    <a:pt x="806373" y="82515"/>
                  </a:cubicBezTo>
                  <a:cubicBezTo>
                    <a:pt x="812725" y="86797"/>
                    <a:pt x="816865" y="94078"/>
                    <a:pt x="816865" y="102287"/>
                  </a:cubicBezTo>
                  <a:cubicBezTo>
                    <a:pt x="816865" y="110495"/>
                    <a:pt x="812654" y="117776"/>
                    <a:pt x="806373" y="122059"/>
                  </a:cubicBezTo>
                  <a:cubicBezTo>
                    <a:pt x="802518" y="124629"/>
                    <a:pt x="797950" y="126128"/>
                    <a:pt x="793025" y="126128"/>
                  </a:cubicBezTo>
                  <a:cubicBezTo>
                    <a:pt x="791383" y="126128"/>
                    <a:pt x="789813" y="125913"/>
                    <a:pt x="788242" y="125628"/>
                  </a:cubicBezTo>
                  <a:cubicBezTo>
                    <a:pt x="777321" y="123415"/>
                    <a:pt x="769184" y="113779"/>
                    <a:pt x="769184" y="102287"/>
                  </a:cubicBezTo>
                  <a:cubicBezTo>
                    <a:pt x="769184" y="90795"/>
                    <a:pt x="777393" y="81158"/>
                    <a:pt x="788242" y="78946"/>
                  </a:cubicBezTo>
                  <a:cubicBezTo>
                    <a:pt x="789741" y="78589"/>
                    <a:pt x="791383" y="78446"/>
                    <a:pt x="793025" y="78446"/>
                  </a:cubicBezTo>
                  <a:close/>
                  <a:moveTo>
                    <a:pt x="871470" y="75876"/>
                  </a:moveTo>
                  <a:cubicBezTo>
                    <a:pt x="886032" y="75876"/>
                    <a:pt x="897881" y="87725"/>
                    <a:pt x="897881" y="102286"/>
                  </a:cubicBezTo>
                  <a:cubicBezTo>
                    <a:pt x="897881" y="116848"/>
                    <a:pt x="886032" y="128697"/>
                    <a:pt x="871470" y="128697"/>
                  </a:cubicBezTo>
                  <a:cubicBezTo>
                    <a:pt x="856909" y="128697"/>
                    <a:pt x="845060" y="116848"/>
                    <a:pt x="845060" y="102286"/>
                  </a:cubicBezTo>
                  <a:cubicBezTo>
                    <a:pt x="845060" y="87725"/>
                    <a:pt x="856909" y="75876"/>
                    <a:pt x="871470" y="75876"/>
                  </a:cubicBezTo>
                  <a:close/>
                  <a:moveTo>
                    <a:pt x="47753" y="54034"/>
                  </a:moveTo>
                  <a:cubicBezTo>
                    <a:pt x="52749" y="54034"/>
                    <a:pt x="56747" y="58031"/>
                    <a:pt x="56747" y="63028"/>
                  </a:cubicBezTo>
                  <a:cubicBezTo>
                    <a:pt x="56747" y="68024"/>
                    <a:pt x="52749" y="72022"/>
                    <a:pt x="47753" y="72022"/>
                  </a:cubicBezTo>
                  <a:cubicBezTo>
                    <a:pt x="42756" y="72022"/>
                    <a:pt x="38759" y="68024"/>
                    <a:pt x="38759" y="63028"/>
                  </a:cubicBezTo>
                  <a:cubicBezTo>
                    <a:pt x="38759" y="58031"/>
                    <a:pt x="42756" y="54034"/>
                    <a:pt x="47753" y="54034"/>
                  </a:cubicBezTo>
                  <a:close/>
                  <a:moveTo>
                    <a:pt x="126198" y="53035"/>
                  </a:moveTo>
                  <a:cubicBezTo>
                    <a:pt x="131694" y="53035"/>
                    <a:pt x="136191" y="57532"/>
                    <a:pt x="136191" y="63028"/>
                  </a:cubicBezTo>
                  <a:cubicBezTo>
                    <a:pt x="136191" y="68524"/>
                    <a:pt x="131694" y="73021"/>
                    <a:pt x="126198" y="73021"/>
                  </a:cubicBezTo>
                  <a:cubicBezTo>
                    <a:pt x="120631" y="73021"/>
                    <a:pt x="116205" y="68524"/>
                    <a:pt x="116205" y="63028"/>
                  </a:cubicBezTo>
                  <a:cubicBezTo>
                    <a:pt x="116205" y="57461"/>
                    <a:pt x="120702" y="53035"/>
                    <a:pt x="126198" y="53035"/>
                  </a:cubicBezTo>
                  <a:close/>
                  <a:moveTo>
                    <a:pt x="283162" y="50822"/>
                  </a:moveTo>
                  <a:cubicBezTo>
                    <a:pt x="289872" y="50822"/>
                    <a:pt x="295368" y="56247"/>
                    <a:pt x="295368" y="63028"/>
                  </a:cubicBezTo>
                  <a:cubicBezTo>
                    <a:pt x="295368" y="69809"/>
                    <a:pt x="289872" y="75305"/>
                    <a:pt x="283162" y="75234"/>
                  </a:cubicBezTo>
                  <a:cubicBezTo>
                    <a:pt x="276452" y="75234"/>
                    <a:pt x="270956" y="69809"/>
                    <a:pt x="270956" y="63028"/>
                  </a:cubicBezTo>
                  <a:cubicBezTo>
                    <a:pt x="270956" y="56318"/>
                    <a:pt x="276381" y="50822"/>
                    <a:pt x="283162" y="50822"/>
                  </a:cubicBezTo>
                  <a:close/>
                  <a:moveTo>
                    <a:pt x="361536" y="49466"/>
                  </a:moveTo>
                  <a:cubicBezTo>
                    <a:pt x="369031" y="49466"/>
                    <a:pt x="375098" y="55533"/>
                    <a:pt x="375098" y="63028"/>
                  </a:cubicBezTo>
                  <a:cubicBezTo>
                    <a:pt x="375098" y="70523"/>
                    <a:pt x="369031" y="76590"/>
                    <a:pt x="361536" y="76590"/>
                  </a:cubicBezTo>
                  <a:cubicBezTo>
                    <a:pt x="354041" y="76590"/>
                    <a:pt x="347974" y="70523"/>
                    <a:pt x="347974" y="63028"/>
                  </a:cubicBezTo>
                  <a:cubicBezTo>
                    <a:pt x="347974" y="55533"/>
                    <a:pt x="354041" y="49466"/>
                    <a:pt x="361536" y="49466"/>
                  </a:cubicBezTo>
                  <a:close/>
                  <a:moveTo>
                    <a:pt x="518428" y="46396"/>
                  </a:moveTo>
                  <a:cubicBezTo>
                    <a:pt x="527636" y="46396"/>
                    <a:pt x="535060" y="53819"/>
                    <a:pt x="535060" y="63027"/>
                  </a:cubicBezTo>
                  <a:cubicBezTo>
                    <a:pt x="535060" y="72235"/>
                    <a:pt x="527636" y="79730"/>
                    <a:pt x="518428" y="79659"/>
                  </a:cubicBezTo>
                  <a:cubicBezTo>
                    <a:pt x="509220" y="79659"/>
                    <a:pt x="501797" y="72235"/>
                    <a:pt x="501797" y="63027"/>
                  </a:cubicBezTo>
                  <a:cubicBezTo>
                    <a:pt x="501797" y="53819"/>
                    <a:pt x="509220" y="46396"/>
                    <a:pt x="518428" y="46396"/>
                  </a:cubicBezTo>
                  <a:close/>
                  <a:moveTo>
                    <a:pt x="596946" y="44612"/>
                  </a:moveTo>
                  <a:cubicBezTo>
                    <a:pt x="607082" y="44612"/>
                    <a:pt x="615362" y="52821"/>
                    <a:pt x="615362" y="63028"/>
                  </a:cubicBezTo>
                  <a:cubicBezTo>
                    <a:pt x="615362" y="73235"/>
                    <a:pt x="607082" y="81515"/>
                    <a:pt x="596946" y="81444"/>
                  </a:cubicBezTo>
                  <a:cubicBezTo>
                    <a:pt x="586810" y="81444"/>
                    <a:pt x="578530" y="73235"/>
                    <a:pt x="578530" y="63028"/>
                  </a:cubicBezTo>
                  <a:cubicBezTo>
                    <a:pt x="578530" y="52892"/>
                    <a:pt x="586739" y="44612"/>
                    <a:pt x="596946" y="44612"/>
                  </a:cubicBezTo>
                  <a:close/>
                  <a:moveTo>
                    <a:pt x="753766" y="40400"/>
                  </a:moveTo>
                  <a:cubicBezTo>
                    <a:pt x="766258" y="40400"/>
                    <a:pt x="776394" y="50536"/>
                    <a:pt x="776394" y="63027"/>
                  </a:cubicBezTo>
                  <a:cubicBezTo>
                    <a:pt x="776394" y="75519"/>
                    <a:pt x="766258" y="85726"/>
                    <a:pt x="753766" y="85655"/>
                  </a:cubicBezTo>
                  <a:cubicBezTo>
                    <a:pt x="741275" y="85655"/>
                    <a:pt x="731139" y="75519"/>
                    <a:pt x="731139" y="63027"/>
                  </a:cubicBezTo>
                  <a:cubicBezTo>
                    <a:pt x="731139" y="50536"/>
                    <a:pt x="741275" y="40400"/>
                    <a:pt x="753766" y="40400"/>
                  </a:cubicBezTo>
                  <a:close/>
                  <a:moveTo>
                    <a:pt x="832283" y="37973"/>
                  </a:moveTo>
                  <a:cubicBezTo>
                    <a:pt x="846131" y="37973"/>
                    <a:pt x="857337" y="49180"/>
                    <a:pt x="857337" y="63027"/>
                  </a:cubicBezTo>
                  <a:cubicBezTo>
                    <a:pt x="857337" y="76875"/>
                    <a:pt x="846059" y="88153"/>
                    <a:pt x="832283" y="88153"/>
                  </a:cubicBezTo>
                  <a:cubicBezTo>
                    <a:pt x="818436" y="88153"/>
                    <a:pt x="807229" y="76875"/>
                    <a:pt x="807229" y="63027"/>
                  </a:cubicBezTo>
                  <a:cubicBezTo>
                    <a:pt x="807229" y="49180"/>
                    <a:pt x="818436" y="37973"/>
                    <a:pt x="832283" y="37973"/>
                  </a:cubicBezTo>
                  <a:close/>
                  <a:moveTo>
                    <a:pt x="8566" y="15275"/>
                  </a:moveTo>
                  <a:cubicBezTo>
                    <a:pt x="11492" y="15275"/>
                    <a:pt x="14062" y="16774"/>
                    <a:pt x="15632" y="19058"/>
                  </a:cubicBezTo>
                  <a:cubicBezTo>
                    <a:pt x="16489" y="20414"/>
                    <a:pt x="17060" y="22056"/>
                    <a:pt x="17060" y="23841"/>
                  </a:cubicBezTo>
                  <a:cubicBezTo>
                    <a:pt x="17060" y="24412"/>
                    <a:pt x="17060" y="24983"/>
                    <a:pt x="16917" y="25554"/>
                  </a:cubicBezTo>
                  <a:cubicBezTo>
                    <a:pt x="16703" y="26696"/>
                    <a:pt x="16275" y="27695"/>
                    <a:pt x="15632" y="28623"/>
                  </a:cubicBezTo>
                  <a:cubicBezTo>
                    <a:pt x="14062" y="30907"/>
                    <a:pt x="11492" y="32406"/>
                    <a:pt x="8566" y="32406"/>
                  </a:cubicBezTo>
                  <a:cubicBezTo>
                    <a:pt x="7923" y="32406"/>
                    <a:pt x="7352" y="32335"/>
                    <a:pt x="6852" y="32192"/>
                  </a:cubicBezTo>
                  <a:cubicBezTo>
                    <a:pt x="5139" y="31835"/>
                    <a:pt x="3640" y="30979"/>
                    <a:pt x="2498" y="29836"/>
                  </a:cubicBezTo>
                  <a:cubicBezTo>
                    <a:pt x="2141" y="29480"/>
                    <a:pt x="1784" y="29051"/>
                    <a:pt x="1428" y="28623"/>
                  </a:cubicBezTo>
                  <a:cubicBezTo>
                    <a:pt x="785" y="27695"/>
                    <a:pt x="357" y="26696"/>
                    <a:pt x="143" y="25554"/>
                  </a:cubicBezTo>
                  <a:cubicBezTo>
                    <a:pt x="71" y="24983"/>
                    <a:pt x="0" y="24412"/>
                    <a:pt x="0" y="23841"/>
                  </a:cubicBezTo>
                  <a:cubicBezTo>
                    <a:pt x="0" y="23270"/>
                    <a:pt x="71" y="22627"/>
                    <a:pt x="143" y="22127"/>
                  </a:cubicBezTo>
                  <a:cubicBezTo>
                    <a:pt x="428" y="20985"/>
                    <a:pt x="857" y="19986"/>
                    <a:pt x="1428" y="19058"/>
                  </a:cubicBezTo>
                  <a:cubicBezTo>
                    <a:pt x="1784" y="18630"/>
                    <a:pt x="2141" y="18202"/>
                    <a:pt x="2498" y="17773"/>
                  </a:cubicBezTo>
                  <a:cubicBezTo>
                    <a:pt x="3640" y="16631"/>
                    <a:pt x="5139" y="15775"/>
                    <a:pt x="6852" y="15418"/>
                  </a:cubicBezTo>
                  <a:cubicBezTo>
                    <a:pt x="7423" y="15346"/>
                    <a:pt x="7994" y="15275"/>
                    <a:pt x="8566" y="15275"/>
                  </a:cubicBezTo>
                  <a:close/>
                  <a:moveTo>
                    <a:pt x="87011" y="14347"/>
                  </a:moveTo>
                  <a:cubicBezTo>
                    <a:pt x="92294" y="14347"/>
                    <a:pt x="96505" y="18630"/>
                    <a:pt x="96505" y="23840"/>
                  </a:cubicBezTo>
                  <a:cubicBezTo>
                    <a:pt x="96505" y="24483"/>
                    <a:pt x="96434" y="25125"/>
                    <a:pt x="96291" y="25768"/>
                  </a:cubicBezTo>
                  <a:cubicBezTo>
                    <a:pt x="95363" y="30051"/>
                    <a:pt x="91580" y="33263"/>
                    <a:pt x="87011" y="33334"/>
                  </a:cubicBezTo>
                  <a:cubicBezTo>
                    <a:pt x="82443" y="33334"/>
                    <a:pt x="78589" y="30051"/>
                    <a:pt x="77732" y="25768"/>
                  </a:cubicBezTo>
                  <a:cubicBezTo>
                    <a:pt x="77589" y="25125"/>
                    <a:pt x="77518" y="24483"/>
                    <a:pt x="77518" y="23840"/>
                  </a:cubicBezTo>
                  <a:cubicBezTo>
                    <a:pt x="77518" y="18558"/>
                    <a:pt x="81801" y="14347"/>
                    <a:pt x="87011" y="14347"/>
                  </a:cubicBezTo>
                  <a:close/>
                  <a:moveTo>
                    <a:pt x="243832" y="12205"/>
                  </a:moveTo>
                  <a:cubicBezTo>
                    <a:pt x="250256" y="12205"/>
                    <a:pt x="255467" y="17416"/>
                    <a:pt x="255467" y="23840"/>
                  </a:cubicBezTo>
                  <a:cubicBezTo>
                    <a:pt x="255467" y="24625"/>
                    <a:pt x="255395" y="25410"/>
                    <a:pt x="255253" y="26195"/>
                  </a:cubicBezTo>
                  <a:cubicBezTo>
                    <a:pt x="254182" y="31477"/>
                    <a:pt x="249471" y="35475"/>
                    <a:pt x="243832" y="35475"/>
                  </a:cubicBezTo>
                  <a:cubicBezTo>
                    <a:pt x="238193" y="35475"/>
                    <a:pt x="233482" y="31477"/>
                    <a:pt x="232411" y="26195"/>
                  </a:cubicBezTo>
                  <a:cubicBezTo>
                    <a:pt x="232268" y="25410"/>
                    <a:pt x="232197" y="24625"/>
                    <a:pt x="232197" y="23840"/>
                  </a:cubicBezTo>
                  <a:cubicBezTo>
                    <a:pt x="232197" y="17416"/>
                    <a:pt x="237408" y="12205"/>
                    <a:pt x="243832" y="12205"/>
                  </a:cubicBezTo>
                  <a:close/>
                  <a:moveTo>
                    <a:pt x="322349" y="10921"/>
                  </a:moveTo>
                  <a:cubicBezTo>
                    <a:pt x="324990" y="10921"/>
                    <a:pt x="327489" y="11778"/>
                    <a:pt x="329559" y="13134"/>
                  </a:cubicBezTo>
                  <a:cubicBezTo>
                    <a:pt x="332913" y="15489"/>
                    <a:pt x="335198" y="19415"/>
                    <a:pt x="335198" y="23841"/>
                  </a:cubicBezTo>
                  <a:cubicBezTo>
                    <a:pt x="335198" y="24697"/>
                    <a:pt x="335055" y="25554"/>
                    <a:pt x="334912" y="26410"/>
                  </a:cubicBezTo>
                  <a:cubicBezTo>
                    <a:pt x="334270" y="29765"/>
                    <a:pt x="332271" y="32620"/>
                    <a:pt x="329559" y="34476"/>
                  </a:cubicBezTo>
                  <a:cubicBezTo>
                    <a:pt x="327489" y="35904"/>
                    <a:pt x="324990" y="36689"/>
                    <a:pt x="322349" y="36689"/>
                  </a:cubicBezTo>
                  <a:cubicBezTo>
                    <a:pt x="321493" y="36689"/>
                    <a:pt x="320636" y="36546"/>
                    <a:pt x="319780" y="36404"/>
                  </a:cubicBezTo>
                  <a:cubicBezTo>
                    <a:pt x="314783" y="35404"/>
                    <a:pt x="310786" y="31407"/>
                    <a:pt x="309787" y="26410"/>
                  </a:cubicBezTo>
                  <a:cubicBezTo>
                    <a:pt x="309572" y="25625"/>
                    <a:pt x="309501" y="24697"/>
                    <a:pt x="309501" y="23841"/>
                  </a:cubicBezTo>
                  <a:cubicBezTo>
                    <a:pt x="309501" y="17631"/>
                    <a:pt x="313927" y="12420"/>
                    <a:pt x="319780" y="11207"/>
                  </a:cubicBezTo>
                  <a:cubicBezTo>
                    <a:pt x="320565" y="10992"/>
                    <a:pt x="321493" y="10921"/>
                    <a:pt x="322349" y="10921"/>
                  </a:cubicBezTo>
                  <a:close/>
                  <a:moveTo>
                    <a:pt x="479098" y="7994"/>
                  </a:moveTo>
                  <a:cubicBezTo>
                    <a:pt x="484594" y="7994"/>
                    <a:pt x="489376" y="10778"/>
                    <a:pt x="492232" y="14989"/>
                  </a:cubicBezTo>
                  <a:cubicBezTo>
                    <a:pt x="493945" y="17559"/>
                    <a:pt x="494944" y="20557"/>
                    <a:pt x="494944" y="23840"/>
                  </a:cubicBezTo>
                  <a:cubicBezTo>
                    <a:pt x="494944" y="24982"/>
                    <a:pt x="494873" y="26053"/>
                    <a:pt x="494659" y="27052"/>
                  </a:cubicBezTo>
                  <a:cubicBezTo>
                    <a:pt x="494230" y="29122"/>
                    <a:pt x="493445" y="30978"/>
                    <a:pt x="492303" y="32691"/>
                  </a:cubicBezTo>
                  <a:cubicBezTo>
                    <a:pt x="489519" y="36903"/>
                    <a:pt x="484665" y="39615"/>
                    <a:pt x="479098" y="39615"/>
                  </a:cubicBezTo>
                  <a:cubicBezTo>
                    <a:pt x="477956" y="39615"/>
                    <a:pt x="476885" y="39472"/>
                    <a:pt x="475886" y="39258"/>
                  </a:cubicBezTo>
                  <a:cubicBezTo>
                    <a:pt x="472816" y="38687"/>
                    <a:pt x="470033" y="37117"/>
                    <a:pt x="467891" y="34975"/>
                  </a:cubicBezTo>
                  <a:cubicBezTo>
                    <a:pt x="467177" y="34262"/>
                    <a:pt x="466535" y="33477"/>
                    <a:pt x="465964" y="32620"/>
                  </a:cubicBezTo>
                  <a:cubicBezTo>
                    <a:pt x="464822" y="30978"/>
                    <a:pt x="464037" y="29051"/>
                    <a:pt x="463608" y="26981"/>
                  </a:cubicBezTo>
                  <a:cubicBezTo>
                    <a:pt x="463466" y="25910"/>
                    <a:pt x="463323" y="24911"/>
                    <a:pt x="463323" y="23769"/>
                  </a:cubicBezTo>
                  <a:cubicBezTo>
                    <a:pt x="463323" y="22627"/>
                    <a:pt x="463394" y="21556"/>
                    <a:pt x="463608" y="20557"/>
                  </a:cubicBezTo>
                  <a:cubicBezTo>
                    <a:pt x="464037" y="18487"/>
                    <a:pt x="464822" y="16631"/>
                    <a:pt x="465964" y="14918"/>
                  </a:cubicBezTo>
                  <a:cubicBezTo>
                    <a:pt x="466535" y="14061"/>
                    <a:pt x="467177" y="13276"/>
                    <a:pt x="467891" y="12562"/>
                  </a:cubicBezTo>
                  <a:cubicBezTo>
                    <a:pt x="470033" y="10421"/>
                    <a:pt x="472816" y="8922"/>
                    <a:pt x="475886" y="8280"/>
                  </a:cubicBezTo>
                  <a:cubicBezTo>
                    <a:pt x="476956" y="8137"/>
                    <a:pt x="478027" y="7994"/>
                    <a:pt x="479098" y="7994"/>
                  </a:cubicBezTo>
                  <a:close/>
                  <a:moveTo>
                    <a:pt x="557687" y="6352"/>
                  </a:moveTo>
                  <a:cubicBezTo>
                    <a:pt x="567323" y="6352"/>
                    <a:pt x="575175" y="14204"/>
                    <a:pt x="575175" y="23840"/>
                  </a:cubicBezTo>
                  <a:cubicBezTo>
                    <a:pt x="575175" y="24982"/>
                    <a:pt x="575032" y="26196"/>
                    <a:pt x="574818" y="27338"/>
                  </a:cubicBezTo>
                  <a:cubicBezTo>
                    <a:pt x="573176" y="35332"/>
                    <a:pt x="566110" y="41328"/>
                    <a:pt x="557687" y="41328"/>
                  </a:cubicBezTo>
                  <a:cubicBezTo>
                    <a:pt x="549264" y="41328"/>
                    <a:pt x="542198" y="35332"/>
                    <a:pt x="540556" y="27338"/>
                  </a:cubicBezTo>
                  <a:cubicBezTo>
                    <a:pt x="540342" y="26196"/>
                    <a:pt x="540199" y="25053"/>
                    <a:pt x="540199" y="23840"/>
                  </a:cubicBezTo>
                  <a:cubicBezTo>
                    <a:pt x="540199" y="14204"/>
                    <a:pt x="548051" y="6352"/>
                    <a:pt x="557687" y="6352"/>
                  </a:cubicBezTo>
                  <a:close/>
                  <a:moveTo>
                    <a:pt x="714579" y="2284"/>
                  </a:moveTo>
                  <a:cubicBezTo>
                    <a:pt x="726428" y="2284"/>
                    <a:pt x="736064" y="11920"/>
                    <a:pt x="736064" y="23769"/>
                  </a:cubicBezTo>
                  <a:cubicBezTo>
                    <a:pt x="736064" y="25268"/>
                    <a:pt x="735922" y="26696"/>
                    <a:pt x="735636" y="28123"/>
                  </a:cubicBezTo>
                  <a:cubicBezTo>
                    <a:pt x="733638" y="37974"/>
                    <a:pt x="724929" y="45326"/>
                    <a:pt x="714579" y="45326"/>
                  </a:cubicBezTo>
                  <a:cubicBezTo>
                    <a:pt x="704229" y="45326"/>
                    <a:pt x="695521" y="37902"/>
                    <a:pt x="693522" y="28123"/>
                  </a:cubicBezTo>
                  <a:cubicBezTo>
                    <a:pt x="693237" y="26696"/>
                    <a:pt x="693094" y="25268"/>
                    <a:pt x="693094" y="23769"/>
                  </a:cubicBezTo>
                  <a:cubicBezTo>
                    <a:pt x="693094" y="11920"/>
                    <a:pt x="702730" y="2284"/>
                    <a:pt x="714579" y="2284"/>
                  </a:cubicBezTo>
                  <a:close/>
                  <a:moveTo>
                    <a:pt x="793025" y="0"/>
                  </a:moveTo>
                  <a:cubicBezTo>
                    <a:pt x="797950" y="0"/>
                    <a:pt x="802518" y="1499"/>
                    <a:pt x="806373" y="4069"/>
                  </a:cubicBezTo>
                  <a:cubicBezTo>
                    <a:pt x="812725" y="8351"/>
                    <a:pt x="816865" y="15632"/>
                    <a:pt x="816865" y="23841"/>
                  </a:cubicBezTo>
                  <a:cubicBezTo>
                    <a:pt x="816865" y="25483"/>
                    <a:pt x="816651" y="27053"/>
                    <a:pt x="816366" y="28623"/>
                  </a:cubicBezTo>
                  <a:cubicBezTo>
                    <a:pt x="815081" y="34833"/>
                    <a:pt x="811369" y="40187"/>
                    <a:pt x="806373" y="43613"/>
                  </a:cubicBezTo>
                  <a:cubicBezTo>
                    <a:pt x="802518" y="46183"/>
                    <a:pt x="797950" y="47682"/>
                    <a:pt x="793025" y="47682"/>
                  </a:cubicBezTo>
                  <a:cubicBezTo>
                    <a:pt x="791383" y="47682"/>
                    <a:pt x="789813" y="47467"/>
                    <a:pt x="788242" y="47182"/>
                  </a:cubicBezTo>
                  <a:cubicBezTo>
                    <a:pt x="778892" y="45255"/>
                    <a:pt x="771611" y="37903"/>
                    <a:pt x="769684" y="28623"/>
                  </a:cubicBezTo>
                  <a:cubicBezTo>
                    <a:pt x="769327" y="27124"/>
                    <a:pt x="769184" y="25483"/>
                    <a:pt x="769184" y="23841"/>
                  </a:cubicBezTo>
                  <a:cubicBezTo>
                    <a:pt x="769184" y="12349"/>
                    <a:pt x="777393" y="2712"/>
                    <a:pt x="788242" y="500"/>
                  </a:cubicBezTo>
                  <a:cubicBezTo>
                    <a:pt x="789741" y="143"/>
                    <a:pt x="791383" y="0"/>
                    <a:pt x="793025" y="0"/>
                  </a:cubicBezTo>
                  <a:close/>
                </a:path>
              </a:pathLst>
            </a:custGeom>
            <a:gradFill>
              <a:gsLst>
                <a:gs pos="0">
                  <a:srgbClr val="018C42"/>
                </a:gs>
                <a:gs pos="100000">
                  <a:schemeClr val="accent6">
                    <a:lumMod val="20000"/>
                    <a:lumOff val="80000"/>
                  </a:schemeClr>
                </a:gs>
              </a:gsLst>
              <a:lin ang="10800000" scaled="0"/>
            </a:gradFill>
            <a:ln w="709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57" name="任意多边形: 形状 6"/>
            <p:cNvSpPr/>
            <p:nvPr/>
          </p:nvSpPr>
          <p:spPr>
            <a:xfrm flipH="1">
              <a:off x="4845848" y="1187193"/>
              <a:ext cx="365353" cy="166202"/>
            </a:xfrm>
            <a:custGeom>
              <a:avLst/>
              <a:gdLst>
                <a:gd name="connsiteX0" fmla="*/ 8566 w 977755"/>
                <a:gd name="connsiteY0" fmla="*/ 329059 h 361466"/>
                <a:gd name="connsiteX1" fmla="*/ 15632 w 977755"/>
                <a:gd name="connsiteY1" fmla="*/ 332842 h 361466"/>
                <a:gd name="connsiteX2" fmla="*/ 17060 w 977755"/>
                <a:gd name="connsiteY2" fmla="*/ 337625 h 361466"/>
                <a:gd name="connsiteX3" fmla="*/ 16417 w 977755"/>
                <a:gd name="connsiteY3" fmla="*/ 340979 h 361466"/>
                <a:gd name="connsiteX4" fmla="*/ 15632 w 977755"/>
                <a:gd name="connsiteY4" fmla="*/ 342407 h 361466"/>
                <a:gd name="connsiteX5" fmla="*/ 14633 w 977755"/>
                <a:gd name="connsiteY5" fmla="*/ 343620 h 361466"/>
                <a:gd name="connsiteX6" fmla="*/ 8566 w 977755"/>
                <a:gd name="connsiteY6" fmla="*/ 346119 h 361466"/>
                <a:gd name="connsiteX7" fmla="*/ 6852 w 977755"/>
                <a:gd name="connsiteY7" fmla="*/ 345976 h 361466"/>
                <a:gd name="connsiteX8" fmla="*/ 2498 w 977755"/>
                <a:gd name="connsiteY8" fmla="*/ 343620 h 361466"/>
                <a:gd name="connsiteX9" fmla="*/ 1428 w 977755"/>
                <a:gd name="connsiteY9" fmla="*/ 342336 h 361466"/>
                <a:gd name="connsiteX10" fmla="*/ 642 w 977755"/>
                <a:gd name="connsiteY10" fmla="*/ 340908 h 361466"/>
                <a:gd name="connsiteX11" fmla="*/ 143 w 977755"/>
                <a:gd name="connsiteY11" fmla="*/ 339338 h 361466"/>
                <a:gd name="connsiteX12" fmla="*/ 0 w 977755"/>
                <a:gd name="connsiteY12" fmla="*/ 337625 h 361466"/>
                <a:gd name="connsiteX13" fmla="*/ 143 w 977755"/>
                <a:gd name="connsiteY13" fmla="*/ 335911 h 361466"/>
                <a:gd name="connsiteX14" fmla="*/ 1428 w 977755"/>
                <a:gd name="connsiteY14" fmla="*/ 332842 h 361466"/>
                <a:gd name="connsiteX15" fmla="*/ 2498 w 977755"/>
                <a:gd name="connsiteY15" fmla="*/ 331557 h 361466"/>
                <a:gd name="connsiteX16" fmla="*/ 6852 w 977755"/>
                <a:gd name="connsiteY16" fmla="*/ 329202 h 361466"/>
                <a:gd name="connsiteX17" fmla="*/ 8566 w 977755"/>
                <a:gd name="connsiteY17" fmla="*/ 329059 h 361466"/>
                <a:gd name="connsiteX18" fmla="*/ 86939 w 977755"/>
                <a:gd name="connsiteY18" fmla="*/ 328060 h 361466"/>
                <a:gd name="connsiteX19" fmla="*/ 96433 w 977755"/>
                <a:gd name="connsiteY19" fmla="*/ 337554 h 361466"/>
                <a:gd name="connsiteX20" fmla="*/ 95719 w 977755"/>
                <a:gd name="connsiteY20" fmla="*/ 341265 h 361466"/>
                <a:gd name="connsiteX21" fmla="*/ 93578 w 977755"/>
                <a:gd name="connsiteY21" fmla="*/ 344263 h 361466"/>
                <a:gd name="connsiteX22" fmla="*/ 86868 w 977755"/>
                <a:gd name="connsiteY22" fmla="*/ 347047 h 361466"/>
                <a:gd name="connsiteX23" fmla="*/ 80158 w 977755"/>
                <a:gd name="connsiteY23" fmla="*/ 344263 h 361466"/>
                <a:gd name="connsiteX24" fmla="*/ 78160 w 977755"/>
                <a:gd name="connsiteY24" fmla="*/ 341265 h 361466"/>
                <a:gd name="connsiteX25" fmla="*/ 77446 w 977755"/>
                <a:gd name="connsiteY25" fmla="*/ 337554 h 361466"/>
                <a:gd name="connsiteX26" fmla="*/ 86939 w 977755"/>
                <a:gd name="connsiteY26" fmla="*/ 328060 h 361466"/>
                <a:gd name="connsiteX27" fmla="*/ 243903 w 977755"/>
                <a:gd name="connsiteY27" fmla="*/ 325990 h 361466"/>
                <a:gd name="connsiteX28" fmla="*/ 255538 w 977755"/>
                <a:gd name="connsiteY28" fmla="*/ 337625 h 361466"/>
                <a:gd name="connsiteX29" fmla="*/ 254610 w 977755"/>
                <a:gd name="connsiteY29" fmla="*/ 342122 h 361466"/>
                <a:gd name="connsiteX30" fmla="*/ 252111 w 977755"/>
                <a:gd name="connsiteY30" fmla="*/ 345834 h 361466"/>
                <a:gd name="connsiteX31" fmla="*/ 243903 w 977755"/>
                <a:gd name="connsiteY31" fmla="*/ 349260 h 361466"/>
                <a:gd name="connsiteX32" fmla="*/ 235694 w 977755"/>
                <a:gd name="connsiteY32" fmla="*/ 345834 h 361466"/>
                <a:gd name="connsiteX33" fmla="*/ 233196 w 977755"/>
                <a:gd name="connsiteY33" fmla="*/ 342122 h 361466"/>
                <a:gd name="connsiteX34" fmla="*/ 232268 w 977755"/>
                <a:gd name="connsiteY34" fmla="*/ 337625 h 361466"/>
                <a:gd name="connsiteX35" fmla="*/ 243903 w 977755"/>
                <a:gd name="connsiteY35" fmla="*/ 325990 h 361466"/>
                <a:gd name="connsiteX36" fmla="*/ 322349 w 977755"/>
                <a:gd name="connsiteY36" fmla="*/ 324705 h 361466"/>
                <a:gd name="connsiteX37" fmla="*/ 329559 w 977755"/>
                <a:gd name="connsiteY37" fmla="*/ 326918 h 361466"/>
                <a:gd name="connsiteX38" fmla="*/ 335198 w 977755"/>
                <a:gd name="connsiteY38" fmla="*/ 337625 h 361466"/>
                <a:gd name="connsiteX39" fmla="*/ 334198 w 977755"/>
                <a:gd name="connsiteY39" fmla="*/ 342621 h 361466"/>
                <a:gd name="connsiteX40" fmla="*/ 331414 w 977755"/>
                <a:gd name="connsiteY40" fmla="*/ 346690 h 361466"/>
                <a:gd name="connsiteX41" fmla="*/ 329559 w 977755"/>
                <a:gd name="connsiteY41" fmla="*/ 348260 h 361466"/>
                <a:gd name="connsiteX42" fmla="*/ 322349 w 977755"/>
                <a:gd name="connsiteY42" fmla="*/ 350473 h 361466"/>
                <a:gd name="connsiteX43" fmla="*/ 319780 w 977755"/>
                <a:gd name="connsiteY43" fmla="*/ 350188 h 361466"/>
                <a:gd name="connsiteX44" fmla="*/ 313284 w 977755"/>
                <a:gd name="connsiteY44" fmla="*/ 346690 h 361466"/>
                <a:gd name="connsiteX45" fmla="*/ 310500 w 977755"/>
                <a:gd name="connsiteY45" fmla="*/ 342621 h 361466"/>
                <a:gd name="connsiteX46" fmla="*/ 309501 w 977755"/>
                <a:gd name="connsiteY46" fmla="*/ 337625 h 361466"/>
                <a:gd name="connsiteX47" fmla="*/ 319780 w 977755"/>
                <a:gd name="connsiteY47" fmla="*/ 324990 h 361466"/>
                <a:gd name="connsiteX48" fmla="*/ 322349 w 977755"/>
                <a:gd name="connsiteY48" fmla="*/ 324705 h 361466"/>
                <a:gd name="connsiteX49" fmla="*/ 479098 w 977755"/>
                <a:gd name="connsiteY49" fmla="*/ 321707 h 361466"/>
                <a:gd name="connsiteX50" fmla="*/ 492232 w 977755"/>
                <a:gd name="connsiteY50" fmla="*/ 328702 h 361466"/>
                <a:gd name="connsiteX51" fmla="*/ 494944 w 977755"/>
                <a:gd name="connsiteY51" fmla="*/ 337553 h 361466"/>
                <a:gd name="connsiteX52" fmla="*/ 493731 w 977755"/>
                <a:gd name="connsiteY52" fmla="*/ 343692 h 361466"/>
                <a:gd name="connsiteX53" fmla="*/ 492303 w 977755"/>
                <a:gd name="connsiteY53" fmla="*/ 346404 h 361466"/>
                <a:gd name="connsiteX54" fmla="*/ 490304 w 977755"/>
                <a:gd name="connsiteY54" fmla="*/ 348760 h 361466"/>
                <a:gd name="connsiteX55" fmla="*/ 479098 w 977755"/>
                <a:gd name="connsiteY55" fmla="*/ 353400 h 361466"/>
                <a:gd name="connsiteX56" fmla="*/ 475886 w 977755"/>
                <a:gd name="connsiteY56" fmla="*/ 353043 h 361466"/>
                <a:gd name="connsiteX57" fmla="*/ 467891 w 977755"/>
                <a:gd name="connsiteY57" fmla="*/ 348760 h 361466"/>
                <a:gd name="connsiteX58" fmla="*/ 465964 w 977755"/>
                <a:gd name="connsiteY58" fmla="*/ 346404 h 361466"/>
                <a:gd name="connsiteX59" fmla="*/ 464536 w 977755"/>
                <a:gd name="connsiteY59" fmla="*/ 343692 h 361466"/>
                <a:gd name="connsiteX60" fmla="*/ 463608 w 977755"/>
                <a:gd name="connsiteY60" fmla="*/ 340694 h 361466"/>
                <a:gd name="connsiteX61" fmla="*/ 463323 w 977755"/>
                <a:gd name="connsiteY61" fmla="*/ 337482 h 361466"/>
                <a:gd name="connsiteX62" fmla="*/ 463608 w 977755"/>
                <a:gd name="connsiteY62" fmla="*/ 334270 h 361466"/>
                <a:gd name="connsiteX63" fmla="*/ 465964 w 977755"/>
                <a:gd name="connsiteY63" fmla="*/ 328631 h 361466"/>
                <a:gd name="connsiteX64" fmla="*/ 467891 w 977755"/>
                <a:gd name="connsiteY64" fmla="*/ 326275 h 361466"/>
                <a:gd name="connsiteX65" fmla="*/ 475886 w 977755"/>
                <a:gd name="connsiteY65" fmla="*/ 321993 h 361466"/>
                <a:gd name="connsiteX66" fmla="*/ 479098 w 977755"/>
                <a:gd name="connsiteY66" fmla="*/ 321707 h 361466"/>
                <a:gd name="connsiteX67" fmla="*/ 557687 w 977755"/>
                <a:gd name="connsiteY67" fmla="*/ 320066 h 361466"/>
                <a:gd name="connsiteX68" fmla="*/ 575175 w 977755"/>
                <a:gd name="connsiteY68" fmla="*/ 337554 h 361466"/>
                <a:gd name="connsiteX69" fmla="*/ 573819 w 977755"/>
                <a:gd name="connsiteY69" fmla="*/ 344406 h 361466"/>
                <a:gd name="connsiteX70" fmla="*/ 570178 w 977755"/>
                <a:gd name="connsiteY70" fmla="*/ 349974 h 361466"/>
                <a:gd name="connsiteX71" fmla="*/ 557758 w 977755"/>
                <a:gd name="connsiteY71" fmla="*/ 355113 h 361466"/>
                <a:gd name="connsiteX72" fmla="*/ 545338 w 977755"/>
                <a:gd name="connsiteY72" fmla="*/ 349974 h 361466"/>
                <a:gd name="connsiteX73" fmla="*/ 541555 w 977755"/>
                <a:gd name="connsiteY73" fmla="*/ 344406 h 361466"/>
                <a:gd name="connsiteX74" fmla="*/ 540199 w 977755"/>
                <a:gd name="connsiteY74" fmla="*/ 337554 h 361466"/>
                <a:gd name="connsiteX75" fmla="*/ 557687 w 977755"/>
                <a:gd name="connsiteY75" fmla="*/ 320066 h 361466"/>
                <a:gd name="connsiteX76" fmla="*/ 714579 w 977755"/>
                <a:gd name="connsiteY76" fmla="*/ 316140 h 361466"/>
                <a:gd name="connsiteX77" fmla="*/ 736064 w 977755"/>
                <a:gd name="connsiteY77" fmla="*/ 337625 h 361466"/>
                <a:gd name="connsiteX78" fmla="*/ 734351 w 977755"/>
                <a:gd name="connsiteY78" fmla="*/ 345977 h 361466"/>
                <a:gd name="connsiteX79" fmla="*/ 729854 w 977755"/>
                <a:gd name="connsiteY79" fmla="*/ 352829 h 361466"/>
                <a:gd name="connsiteX80" fmla="*/ 714651 w 977755"/>
                <a:gd name="connsiteY80" fmla="*/ 359111 h 361466"/>
                <a:gd name="connsiteX81" fmla="*/ 699447 w 977755"/>
                <a:gd name="connsiteY81" fmla="*/ 352829 h 361466"/>
                <a:gd name="connsiteX82" fmla="*/ 694807 w 977755"/>
                <a:gd name="connsiteY82" fmla="*/ 345977 h 361466"/>
                <a:gd name="connsiteX83" fmla="*/ 693094 w 977755"/>
                <a:gd name="connsiteY83" fmla="*/ 337625 h 361466"/>
                <a:gd name="connsiteX84" fmla="*/ 714579 w 977755"/>
                <a:gd name="connsiteY84" fmla="*/ 316140 h 361466"/>
                <a:gd name="connsiteX85" fmla="*/ 793025 w 977755"/>
                <a:gd name="connsiteY85" fmla="*/ 313784 h 361466"/>
                <a:gd name="connsiteX86" fmla="*/ 806373 w 977755"/>
                <a:gd name="connsiteY86" fmla="*/ 317853 h 361466"/>
                <a:gd name="connsiteX87" fmla="*/ 816865 w 977755"/>
                <a:gd name="connsiteY87" fmla="*/ 337625 h 361466"/>
                <a:gd name="connsiteX88" fmla="*/ 815010 w 977755"/>
                <a:gd name="connsiteY88" fmla="*/ 346904 h 361466"/>
                <a:gd name="connsiteX89" fmla="*/ 809870 w 977755"/>
                <a:gd name="connsiteY89" fmla="*/ 354470 h 361466"/>
                <a:gd name="connsiteX90" fmla="*/ 806373 w 977755"/>
                <a:gd name="connsiteY90" fmla="*/ 357397 h 361466"/>
                <a:gd name="connsiteX91" fmla="*/ 793025 w 977755"/>
                <a:gd name="connsiteY91" fmla="*/ 361466 h 361466"/>
                <a:gd name="connsiteX92" fmla="*/ 788242 w 977755"/>
                <a:gd name="connsiteY92" fmla="*/ 360966 h 361466"/>
                <a:gd name="connsiteX93" fmla="*/ 776179 w 977755"/>
                <a:gd name="connsiteY93" fmla="*/ 354470 h 361466"/>
                <a:gd name="connsiteX94" fmla="*/ 771040 w 977755"/>
                <a:gd name="connsiteY94" fmla="*/ 346904 h 361466"/>
                <a:gd name="connsiteX95" fmla="*/ 769184 w 977755"/>
                <a:gd name="connsiteY95" fmla="*/ 337625 h 361466"/>
                <a:gd name="connsiteX96" fmla="*/ 788242 w 977755"/>
                <a:gd name="connsiteY96" fmla="*/ 314284 h 361466"/>
                <a:gd name="connsiteX97" fmla="*/ 793025 w 977755"/>
                <a:gd name="connsiteY97" fmla="*/ 313784 h 361466"/>
                <a:gd name="connsiteX98" fmla="*/ 47753 w 977755"/>
                <a:gd name="connsiteY98" fmla="*/ 289372 h 361466"/>
                <a:gd name="connsiteX99" fmla="*/ 56747 w 977755"/>
                <a:gd name="connsiteY99" fmla="*/ 298366 h 361466"/>
                <a:gd name="connsiteX100" fmla="*/ 47753 w 977755"/>
                <a:gd name="connsiteY100" fmla="*/ 307360 h 361466"/>
                <a:gd name="connsiteX101" fmla="*/ 38759 w 977755"/>
                <a:gd name="connsiteY101" fmla="*/ 298366 h 361466"/>
                <a:gd name="connsiteX102" fmla="*/ 47753 w 977755"/>
                <a:gd name="connsiteY102" fmla="*/ 289372 h 361466"/>
                <a:gd name="connsiteX103" fmla="*/ 126198 w 977755"/>
                <a:gd name="connsiteY103" fmla="*/ 288373 h 361466"/>
                <a:gd name="connsiteX104" fmla="*/ 136191 w 977755"/>
                <a:gd name="connsiteY104" fmla="*/ 298366 h 361466"/>
                <a:gd name="connsiteX105" fmla="*/ 126198 w 977755"/>
                <a:gd name="connsiteY105" fmla="*/ 308359 h 361466"/>
                <a:gd name="connsiteX106" fmla="*/ 116205 w 977755"/>
                <a:gd name="connsiteY106" fmla="*/ 298366 h 361466"/>
                <a:gd name="connsiteX107" fmla="*/ 126198 w 977755"/>
                <a:gd name="connsiteY107" fmla="*/ 288373 h 361466"/>
                <a:gd name="connsiteX108" fmla="*/ 283162 w 977755"/>
                <a:gd name="connsiteY108" fmla="*/ 286160 h 361466"/>
                <a:gd name="connsiteX109" fmla="*/ 295368 w 977755"/>
                <a:gd name="connsiteY109" fmla="*/ 298366 h 361466"/>
                <a:gd name="connsiteX110" fmla="*/ 283162 w 977755"/>
                <a:gd name="connsiteY110" fmla="*/ 310572 h 361466"/>
                <a:gd name="connsiteX111" fmla="*/ 270956 w 977755"/>
                <a:gd name="connsiteY111" fmla="*/ 298366 h 361466"/>
                <a:gd name="connsiteX112" fmla="*/ 283162 w 977755"/>
                <a:gd name="connsiteY112" fmla="*/ 286160 h 361466"/>
                <a:gd name="connsiteX113" fmla="*/ 361536 w 977755"/>
                <a:gd name="connsiteY113" fmla="*/ 284804 h 361466"/>
                <a:gd name="connsiteX114" fmla="*/ 375098 w 977755"/>
                <a:gd name="connsiteY114" fmla="*/ 298366 h 361466"/>
                <a:gd name="connsiteX115" fmla="*/ 361536 w 977755"/>
                <a:gd name="connsiteY115" fmla="*/ 311928 h 361466"/>
                <a:gd name="connsiteX116" fmla="*/ 347974 w 977755"/>
                <a:gd name="connsiteY116" fmla="*/ 298366 h 361466"/>
                <a:gd name="connsiteX117" fmla="*/ 361536 w 977755"/>
                <a:gd name="connsiteY117" fmla="*/ 284804 h 361466"/>
                <a:gd name="connsiteX118" fmla="*/ 518428 w 977755"/>
                <a:gd name="connsiteY118" fmla="*/ 281735 h 361466"/>
                <a:gd name="connsiteX119" fmla="*/ 535060 w 977755"/>
                <a:gd name="connsiteY119" fmla="*/ 298366 h 361466"/>
                <a:gd name="connsiteX120" fmla="*/ 518428 w 977755"/>
                <a:gd name="connsiteY120" fmla="*/ 314998 h 361466"/>
                <a:gd name="connsiteX121" fmla="*/ 501797 w 977755"/>
                <a:gd name="connsiteY121" fmla="*/ 298366 h 361466"/>
                <a:gd name="connsiteX122" fmla="*/ 518428 w 977755"/>
                <a:gd name="connsiteY122" fmla="*/ 281735 h 361466"/>
                <a:gd name="connsiteX123" fmla="*/ 596946 w 977755"/>
                <a:gd name="connsiteY123" fmla="*/ 279950 h 361466"/>
                <a:gd name="connsiteX124" fmla="*/ 615362 w 977755"/>
                <a:gd name="connsiteY124" fmla="*/ 298366 h 361466"/>
                <a:gd name="connsiteX125" fmla="*/ 596946 w 977755"/>
                <a:gd name="connsiteY125" fmla="*/ 316782 h 361466"/>
                <a:gd name="connsiteX126" fmla="*/ 578530 w 977755"/>
                <a:gd name="connsiteY126" fmla="*/ 298366 h 361466"/>
                <a:gd name="connsiteX127" fmla="*/ 596946 w 977755"/>
                <a:gd name="connsiteY127" fmla="*/ 279950 h 361466"/>
                <a:gd name="connsiteX128" fmla="*/ 753766 w 977755"/>
                <a:gd name="connsiteY128" fmla="*/ 275739 h 361466"/>
                <a:gd name="connsiteX129" fmla="*/ 776394 w 977755"/>
                <a:gd name="connsiteY129" fmla="*/ 298366 h 361466"/>
                <a:gd name="connsiteX130" fmla="*/ 753766 w 977755"/>
                <a:gd name="connsiteY130" fmla="*/ 320994 h 361466"/>
                <a:gd name="connsiteX131" fmla="*/ 731139 w 977755"/>
                <a:gd name="connsiteY131" fmla="*/ 298366 h 361466"/>
                <a:gd name="connsiteX132" fmla="*/ 753766 w 977755"/>
                <a:gd name="connsiteY132" fmla="*/ 275739 h 361466"/>
                <a:gd name="connsiteX133" fmla="*/ 832283 w 977755"/>
                <a:gd name="connsiteY133" fmla="*/ 273241 h 361466"/>
                <a:gd name="connsiteX134" fmla="*/ 857337 w 977755"/>
                <a:gd name="connsiteY134" fmla="*/ 298367 h 361466"/>
                <a:gd name="connsiteX135" fmla="*/ 832283 w 977755"/>
                <a:gd name="connsiteY135" fmla="*/ 323421 h 361466"/>
                <a:gd name="connsiteX136" fmla="*/ 807229 w 977755"/>
                <a:gd name="connsiteY136" fmla="*/ 298367 h 361466"/>
                <a:gd name="connsiteX137" fmla="*/ 832283 w 977755"/>
                <a:gd name="connsiteY137" fmla="*/ 273241 h 361466"/>
                <a:gd name="connsiteX138" fmla="*/ 86939 w 977755"/>
                <a:gd name="connsiteY138" fmla="*/ 249685 h 361466"/>
                <a:gd name="connsiteX139" fmla="*/ 96433 w 977755"/>
                <a:gd name="connsiteY139" fmla="*/ 259179 h 361466"/>
                <a:gd name="connsiteX140" fmla="*/ 86939 w 977755"/>
                <a:gd name="connsiteY140" fmla="*/ 268672 h 361466"/>
                <a:gd name="connsiteX141" fmla="*/ 77446 w 977755"/>
                <a:gd name="connsiteY141" fmla="*/ 259179 h 361466"/>
                <a:gd name="connsiteX142" fmla="*/ 86939 w 977755"/>
                <a:gd name="connsiteY142" fmla="*/ 249685 h 361466"/>
                <a:gd name="connsiteX143" fmla="*/ 165457 w 977755"/>
                <a:gd name="connsiteY143" fmla="*/ 248686 h 361466"/>
                <a:gd name="connsiteX144" fmla="*/ 174165 w 977755"/>
                <a:gd name="connsiteY144" fmla="*/ 253326 h 361466"/>
                <a:gd name="connsiteX145" fmla="*/ 175950 w 977755"/>
                <a:gd name="connsiteY145" fmla="*/ 259179 h 361466"/>
                <a:gd name="connsiteX146" fmla="*/ 174165 w 977755"/>
                <a:gd name="connsiteY146" fmla="*/ 265032 h 361466"/>
                <a:gd name="connsiteX147" fmla="*/ 165457 w 977755"/>
                <a:gd name="connsiteY147" fmla="*/ 269814 h 361466"/>
                <a:gd name="connsiteX148" fmla="*/ 163315 w 977755"/>
                <a:gd name="connsiteY148" fmla="*/ 269600 h 361466"/>
                <a:gd name="connsiteX149" fmla="*/ 158033 w 977755"/>
                <a:gd name="connsiteY149" fmla="*/ 266745 h 361466"/>
                <a:gd name="connsiteX150" fmla="*/ 156748 w 977755"/>
                <a:gd name="connsiteY150" fmla="*/ 265175 h 361466"/>
                <a:gd name="connsiteX151" fmla="*/ 155178 w 977755"/>
                <a:gd name="connsiteY151" fmla="*/ 261392 h 361466"/>
                <a:gd name="connsiteX152" fmla="*/ 154964 w 977755"/>
                <a:gd name="connsiteY152" fmla="*/ 259250 h 361466"/>
                <a:gd name="connsiteX153" fmla="*/ 155178 w 977755"/>
                <a:gd name="connsiteY153" fmla="*/ 257109 h 361466"/>
                <a:gd name="connsiteX154" fmla="*/ 156748 w 977755"/>
                <a:gd name="connsiteY154" fmla="*/ 253326 h 361466"/>
                <a:gd name="connsiteX155" fmla="*/ 158033 w 977755"/>
                <a:gd name="connsiteY155" fmla="*/ 251755 h 361466"/>
                <a:gd name="connsiteX156" fmla="*/ 163315 w 977755"/>
                <a:gd name="connsiteY156" fmla="*/ 248900 h 361466"/>
                <a:gd name="connsiteX157" fmla="*/ 165457 w 977755"/>
                <a:gd name="connsiteY157" fmla="*/ 248686 h 361466"/>
                <a:gd name="connsiteX158" fmla="*/ 322349 w 977755"/>
                <a:gd name="connsiteY158" fmla="*/ 246259 h 361466"/>
                <a:gd name="connsiteX159" fmla="*/ 329559 w 977755"/>
                <a:gd name="connsiteY159" fmla="*/ 248472 h 361466"/>
                <a:gd name="connsiteX160" fmla="*/ 335198 w 977755"/>
                <a:gd name="connsiteY160" fmla="*/ 259179 h 361466"/>
                <a:gd name="connsiteX161" fmla="*/ 329559 w 977755"/>
                <a:gd name="connsiteY161" fmla="*/ 269886 h 361466"/>
                <a:gd name="connsiteX162" fmla="*/ 322349 w 977755"/>
                <a:gd name="connsiteY162" fmla="*/ 272098 h 361466"/>
                <a:gd name="connsiteX163" fmla="*/ 319780 w 977755"/>
                <a:gd name="connsiteY163" fmla="*/ 271813 h 361466"/>
                <a:gd name="connsiteX164" fmla="*/ 309501 w 977755"/>
                <a:gd name="connsiteY164" fmla="*/ 259179 h 361466"/>
                <a:gd name="connsiteX165" fmla="*/ 319780 w 977755"/>
                <a:gd name="connsiteY165" fmla="*/ 246545 h 361466"/>
                <a:gd name="connsiteX166" fmla="*/ 322349 w 977755"/>
                <a:gd name="connsiteY166" fmla="*/ 246259 h 361466"/>
                <a:gd name="connsiteX167" fmla="*/ 400795 w 977755"/>
                <a:gd name="connsiteY167" fmla="*/ 244903 h 361466"/>
                <a:gd name="connsiteX168" fmla="*/ 415071 w 977755"/>
                <a:gd name="connsiteY168" fmla="*/ 259179 h 361466"/>
                <a:gd name="connsiteX169" fmla="*/ 400795 w 977755"/>
                <a:gd name="connsiteY169" fmla="*/ 273455 h 361466"/>
                <a:gd name="connsiteX170" fmla="*/ 386519 w 977755"/>
                <a:gd name="connsiteY170" fmla="*/ 259179 h 361466"/>
                <a:gd name="connsiteX171" fmla="*/ 400795 w 977755"/>
                <a:gd name="connsiteY171" fmla="*/ 244903 h 361466"/>
                <a:gd name="connsiteX172" fmla="*/ 557687 w 977755"/>
                <a:gd name="connsiteY172" fmla="*/ 241691 h 361466"/>
                <a:gd name="connsiteX173" fmla="*/ 575175 w 977755"/>
                <a:gd name="connsiteY173" fmla="*/ 259179 h 361466"/>
                <a:gd name="connsiteX174" fmla="*/ 557687 w 977755"/>
                <a:gd name="connsiteY174" fmla="*/ 276667 h 361466"/>
                <a:gd name="connsiteX175" fmla="*/ 540199 w 977755"/>
                <a:gd name="connsiteY175" fmla="*/ 259179 h 361466"/>
                <a:gd name="connsiteX176" fmla="*/ 557687 w 977755"/>
                <a:gd name="connsiteY176" fmla="*/ 241691 h 361466"/>
                <a:gd name="connsiteX177" fmla="*/ 636061 w 977755"/>
                <a:gd name="connsiteY177" fmla="*/ 239764 h 361466"/>
                <a:gd name="connsiteX178" fmla="*/ 652193 w 977755"/>
                <a:gd name="connsiteY178" fmla="*/ 248330 h 361466"/>
                <a:gd name="connsiteX179" fmla="*/ 655476 w 977755"/>
                <a:gd name="connsiteY179" fmla="*/ 259179 h 361466"/>
                <a:gd name="connsiteX180" fmla="*/ 652193 w 977755"/>
                <a:gd name="connsiteY180" fmla="*/ 270029 h 361466"/>
                <a:gd name="connsiteX181" fmla="*/ 636061 w 977755"/>
                <a:gd name="connsiteY181" fmla="*/ 278594 h 361466"/>
                <a:gd name="connsiteX182" fmla="*/ 632135 w 977755"/>
                <a:gd name="connsiteY182" fmla="*/ 278166 h 361466"/>
                <a:gd name="connsiteX183" fmla="*/ 622356 w 977755"/>
                <a:gd name="connsiteY183" fmla="*/ 272884 h 361466"/>
                <a:gd name="connsiteX184" fmla="*/ 620001 w 977755"/>
                <a:gd name="connsiteY184" fmla="*/ 270029 h 361466"/>
                <a:gd name="connsiteX185" fmla="*/ 617074 w 977755"/>
                <a:gd name="connsiteY185" fmla="*/ 263105 h 361466"/>
                <a:gd name="connsiteX186" fmla="*/ 616646 w 977755"/>
                <a:gd name="connsiteY186" fmla="*/ 259179 h 361466"/>
                <a:gd name="connsiteX187" fmla="*/ 617074 w 977755"/>
                <a:gd name="connsiteY187" fmla="*/ 255253 h 361466"/>
                <a:gd name="connsiteX188" fmla="*/ 620001 w 977755"/>
                <a:gd name="connsiteY188" fmla="*/ 248330 h 361466"/>
                <a:gd name="connsiteX189" fmla="*/ 622356 w 977755"/>
                <a:gd name="connsiteY189" fmla="*/ 245474 h 361466"/>
                <a:gd name="connsiteX190" fmla="*/ 632135 w 977755"/>
                <a:gd name="connsiteY190" fmla="*/ 240192 h 361466"/>
                <a:gd name="connsiteX191" fmla="*/ 636061 w 977755"/>
                <a:gd name="connsiteY191" fmla="*/ 239764 h 361466"/>
                <a:gd name="connsiteX192" fmla="*/ 793025 w 977755"/>
                <a:gd name="connsiteY192" fmla="*/ 235338 h 361466"/>
                <a:gd name="connsiteX193" fmla="*/ 806373 w 977755"/>
                <a:gd name="connsiteY193" fmla="*/ 239407 h 361466"/>
                <a:gd name="connsiteX194" fmla="*/ 816865 w 977755"/>
                <a:gd name="connsiteY194" fmla="*/ 259179 h 361466"/>
                <a:gd name="connsiteX195" fmla="*/ 806373 w 977755"/>
                <a:gd name="connsiteY195" fmla="*/ 278951 h 361466"/>
                <a:gd name="connsiteX196" fmla="*/ 793025 w 977755"/>
                <a:gd name="connsiteY196" fmla="*/ 283020 h 361466"/>
                <a:gd name="connsiteX197" fmla="*/ 788242 w 977755"/>
                <a:gd name="connsiteY197" fmla="*/ 282520 h 361466"/>
                <a:gd name="connsiteX198" fmla="*/ 769184 w 977755"/>
                <a:gd name="connsiteY198" fmla="*/ 259179 h 361466"/>
                <a:gd name="connsiteX199" fmla="*/ 788242 w 977755"/>
                <a:gd name="connsiteY199" fmla="*/ 235838 h 361466"/>
                <a:gd name="connsiteX200" fmla="*/ 793025 w 977755"/>
                <a:gd name="connsiteY200" fmla="*/ 235338 h 361466"/>
                <a:gd name="connsiteX201" fmla="*/ 871470 w 977755"/>
                <a:gd name="connsiteY201" fmla="*/ 232768 h 361466"/>
                <a:gd name="connsiteX202" fmla="*/ 897881 w 977755"/>
                <a:gd name="connsiteY202" fmla="*/ 259178 h 361466"/>
                <a:gd name="connsiteX203" fmla="*/ 871470 w 977755"/>
                <a:gd name="connsiteY203" fmla="*/ 285589 h 361466"/>
                <a:gd name="connsiteX204" fmla="*/ 845060 w 977755"/>
                <a:gd name="connsiteY204" fmla="*/ 259178 h 361466"/>
                <a:gd name="connsiteX205" fmla="*/ 871470 w 977755"/>
                <a:gd name="connsiteY205" fmla="*/ 232768 h 361466"/>
                <a:gd name="connsiteX206" fmla="*/ 126198 w 977755"/>
                <a:gd name="connsiteY206" fmla="*/ 209927 h 361466"/>
                <a:gd name="connsiteX207" fmla="*/ 136191 w 977755"/>
                <a:gd name="connsiteY207" fmla="*/ 219920 h 361466"/>
                <a:gd name="connsiteX208" fmla="*/ 126198 w 977755"/>
                <a:gd name="connsiteY208" fmla="*/ 229913 h 361466"/>
                <a:gd name="connsiteX209" fmla="*/ 116205 w 977755"/>
                <a:gd name="connsiteY209" fmla="*/ 219920 h 361466"/>
                <a:gd name="connsiteX210" fmla="*/ 126198 w 977755"/>
                <a:gd name="connsiteY210" fmla="*/ 209927 h 361466"/>
                <a:gd name="connsiteX211" fmla="*/ 204644 w 977755"/>
                <a:gd name="connsiteY211" fmla="*/ 208856 h 361466"/>
                <a:gd name="connsiteX212" fmla="*/ 215708 w 977755"/>
                <a:gd name="connsiteY212" fmla="*/ 219920 h 361466"/>
                <a:gd name="connsiteX213" fmla="*/ 204644 w 977755"/>
                <a:gd name="connsiteY213" fmla="*/ 230984 h 361466"/>
                <a:gd name="connsiteX214" fmla="*/ 193580 w 977755"/>
                <a:gd name="connsiteY214" fmla="*/ 219920 h 361466"/>
                <a:gd name="connsiteX215" fmla="*/ 204644 w 977755"/>
                <a:gd name="connsiteY215" fmla="*/ 208856 h 361466"/>
                <a:gd name="connsiteX216" fmla="*/ 361536 w 977755"/>
                <a:gd name="connsiteY216" fmla="*/ 206358 h 361466"/>
                <a:gd name="connsiteX217" fmla="*/ 375098 w 977755"/>
                <a:gd name="connsiteY217" fmla="*/ 219920 h 361466"/>
                <a:gd name="connsiteX218" fmla="*/ 361536 w 977755"/>
                <a:gd name="connsiteY218" fmla="*/ 233482 h 361466"/>
                <a:gd name="connsiteX219" fmla="*/ 347974 w 977755"/>
                <a:gd name="connsiteY219" fmla="*/ 219920 h 361466"/>
                <a:gd name="connsiteX220" fmla="*/ 361536 w 977755"/>
                <a:gd name="connsiteY220" fmla="*/ 206358 h 361466"/>
                <a:gd name="connsiteX221" fmla="*/ 440054 w 977755"/>
                <a:gd name="connsiteY221" fmla="*/ 204930 h 361466"/>
                <a:gd name="connsiteX222" fmla="*/ 455043 w 977755"/>
                <a:gd name="connsiteY222" fmla="*/ 219920 h 361466"/>
                <a:gd name="connsiteX223" fmla="*/ 440054 w 977755"/>
                <a:gd name="connsiteY223" fmla="*/ 234909 h 361466"/>
                <a:gd name="connsiteX224" fmla="*/ 425064 w 977755"/>
                <a:gd name="connsiteY224" fmla="*/ 219920 h 361466"/>
                <a:gd name="connsiteX225" fmla="*/ 440054 w 977755"/>
                <a:gd name="connsiteY225" fmla="*/ 204930 h 361466"/>
                <a:gd name="connsiteX226" fmla="*/ 596946 w 977755"/>
                <a:gd name="connsiteY226" fmla="*/ 201504 h 361466"/>
                <a:gd name="connsiteX227" fmla="*/ 615362 w 977755"/>
                <a:gd name="connsiteY227" fmla="*/ 219920 h 361466"/>
                <a:gd name="connsiteX228" fmla="*/ 596946 w 977755"/>
                <a:gd name="connsiteY228" fmla="*/ 238336 h 361466"/>
                <a:gd name="connsiteX229" fmla="*/ 578530 w 977755"/>
                <a:gd name="connsiteY229" fmla="*/ 219920 h 361466"/>
                <a:gd name="connsiteX230" fmla="*/ 596946 w 977755"/>
                <a:gd name="connsiteY230" fmla="*/ 201504 h 361466"/>
                <a:gd name="connsiteX231" fmla="*/ 675321 w 977755"/>
                <a:gd name="connsiteY231" fmla="*/ 199506 h 361466"/>
                <a:gd name="connsiteX232" fmla="*/ 695735 w 977755"/>
                <a:gd name="connsiteY232" fmla="*/ 219921 h 361466"/>
                <a:gd name="connsiteX233" fmla="*/ 675321 w 977755"/>
                <a:gd name="connsiteY233" fmla="*/ 240335 h 361466"/>
                <a:gd name="connsiteX234" fmla="*/ 654906 w 977755"/>
                <a:gd name="connsiteY234" fmla="*/ 219921 h 361466"/>
                <a:gd name="connsiteX235" fmla="*/ 675321 w 977755"/>
                <a:gd name="connsiteY235" fmla="*/ 199506 h 361466"/>
                <a:gd name="connsiteX236" fmla="*/ 832283 w 977755"/>
                <a:gd name="connsiteY236" fmla="*/ 194866 h 361466"/>
                <a:gd name="connsiteX237" fmla="*/ 857337 w 977755"/>
                <a:gd name="connsiteY237" fmla="*/ 219920 h 361466"/>
                <a:gd name="connsiteX238" fmla="*/ 832283 w 977755"/>
                <a:gd name="connsiteY238" fmla="*/ 245046 h 361466"/>
                <a:gd name="connsiteX239" fmla="*/ 807229 w 977755"/>
                <a:gd name="connsiteY239" fmla="*/ 219920 h 361466"/>
                <a:gd name="connsiteX240" fmla="*/ 832283 w 977755"/>
                <a:gd name="connsiteY240" fmla="*/ 194866 h 361466"/>
                <a:gd name="connsiteX241" fmla="*/ 165529 w 977755"/>
                <a:gd name="connsiteY241" fmla="*/ 170240 h 361466"/>
                <a:gd name="connsiteX242" fmla="*/ 174237 w 977755"/>
                <a:gd name="connsiteY242" fmla="*/ 174880 h 361466"/>
                <a:gd name="connsiteX243" fmla="*/ 176022 w 977755"/>
                <a:gd name="connsiteY243" fmla="*/ 180733 h 361466"/>
                <a:gd name="connsiteX244" fmla="*/ 175165 w 977755"/>
                <a:gd name="connsiteY244" fmla="*/ 184801 h 361466"/>
                <a:gd name="connsiteX245" fmla="*/ 174166 w 977755"/>
                <a:gd name="connsiteY245" fmla="*/ 186586 h 361466"/>
                <a:gd name="connsiteX246" fmla="*/ 173024 w 977755"/>
                <a:gd name="connsiteY246" fmla="*/ 188299 h 361466"/>
                <a:gd name="connsiteX247" fmla="*/ 165600 w 977755"/>
                <a:gd name="connsiteY247" fmla="*/ 191368 h 361466"/>
                <a:gd name="connsiteX248" fmla="*/ 163459 w 977755"/>
                <a:gd name="connsiteY248" fmla="*/ 191154 h 361466"/>
                <a:gd name="connsiteX249" fmla="*/ 158177 w 977755"/>
                <a:gd name="connsiteY249" fmla="*/ 188299 h 361466"/>
                <a:gd name="connsiteX250" fmla="*/ 156892 w 977755"/>
                <a:gd name="connsiteY250" fmla="*/ 186729 h 361466"/>
                <a:gd name="connsiteX251" fmla="*/ 155893 w 977755"/>
                <a:gd name="connsiteY251" fmla="*/ 184944 h 361466"/>
                <a:gd name="connsiteX252" fmla="*/ 155250 w 977755"/>
                <a:gd name="connsiteY252" fmla="*/ 182946 h 361466"/>
                <a:gd name="connsiteX253" fmla="*/ 155036 w 977755"/>
                <a:gd name="connsiteY253" fmla="*/ 180804 h 361466"/>
                <a:gd name="connsiteX254" fmla="*/ 155250 w 977755"/>
                <a:gd name="connsiteY254" fmla="*/ 178663 h 361466"/>
                <a:gd name="connsiteX255" fmla="*/ 156820 w 977755"/>
                <a:gd name="connsiteY255" fmla="*/ 174880 h 361466"/>
                <a:gd name="connsiteX256" fmla="*/ 158105 w 977755"/>
                <a:gd name="connsiteY256" fmla="*/ 173309 h 361466"/>
                <a:gd name="connsiteX257" fmla="*/ 163387 w 977755"/>
                <a:gd name="connsiteY257" fmla="*/ 170454 h 361466"/>
                <a:gd name="connsiteX258" fmla="*/ 165529 w 977755"/>
                <a:gd name="connsiteY258" fmla="*/ 170240 h 361466"/>
                <a:gd name="connsiteX259" fmla="*/ 243903 w 977755"/>
                <a:gd name="connsiteY259" fmla="*/ 169098 h 361466"/>
                <a:gd name="connsiteX260" fmla="*/ 255538 w 977755"/>
                <a:gd name="connsiteY260" fmla="*/ 180733 h 361466"/>
                <a:gd name="connsiteX261" fmla="*/ 254610 w 977755"/>
                <a:gd name="connsiteY261" fmla="*/ 185230 h 361466"/>
                <a:gd name="connsiteX262" fmla="*/ 252111 w 977755"/>
                <a:gd name="connsiteY262" fmla="*/ 188942 h 361466"/>
                <a:gd name="connsiteX263" fmla="*/ 243903 w 977755"/>
                <a:gd name="connsiteY263" fmla="*/ 192368 h 361466"/>
                <a:gd name="connsiteX264" fmla="*/ 235694 w 977755"/>
                <a:gd name="connsiteY264" fmla="*/ 188942 h 361466"/>
                <a:gd name="connsiteX265" fmla="*/ 233196 w 977755"/>
                <a:gd name="connsiteY265" fmla="*/ 185230 h 361466"/>
                <a:gd name="connsiteX266" fmla="*/ 232268 w 977755"/>
                <a:gd name="connsiteY266" fmla="*/ 180733 h 361466"/>
                <a:gd name="connsiteX267" fmla="*/ 243903 w 977755"/>
                <a:gd name="connsiteY267" fmla="*/ 169098 h 361466"/>
                <a:gd name="connsiteX268" fmla="*/ 400795 w 977755"/>
                <a:gd name="connsiteY268" fmla="*/ 166385 h 361466"/>
                <a:gd name="connsiteX269" fmla="*/ 415071 w 977755"/>
                <a:gd name="connsiteY269" fmla="*/ 180661 h 361466"/>
                <a:gd name="connsiteX270" fmla="*/ 413929 w 977755"/>
                <a:gd name="connsiteY270" fmla="*/ 186229 h 361466"/>
                <a:gd name="connsiteX271" fmla="*/ 410859 w 977755"/>
                <a:gd name="connsiteY271" fmla="*/ 190797 h 361466"/>
                <a:gd name="connsiteX272" fmla="*/ 400795 w 977755"/>
                <a:gd name="connsiteY272" fmla="*/ 195008 h 361466"/>
                <a:gd name="connsiteX273" fmla="*/ 390730 w 977755"/>
                <a:gd name="connsiteY273" fmla="*/ 190797 h 361466"/>
                <a:gd name="connsiteX274" fmla="*/ 387661 w 977755"/>
                <a:gd name="connsiteY274" fmla="*/ 186229 h 361466"/>
                <a:gd name="connsiteX275" fmla="*/ 386519 w 977755"/>
                <a:gd name="connsiteY275" fmla="*/ 180661 h 361466"/>
                <a:gd name="connsiteX276" fmla="*/ 400795 w 977755"/>
                <a:gd name="connsiteY276" fmla="*/ 166385 h 361466"/>
                <a:gd name="connsiteX277" fmla="*/ 479098 w 977755"/>
                <a:gd name="connsiteY277" fmla="*/ 164815 h 361466"/>
                <a:gd name="connsiteX278" fmla="*/ 492232 w 977755"/>
                <a:gd name="connsiteY278" fmla="*/ 171810 h 361466"/>
                <a:gd name="connsiteX279" fmla="*/ 494944 w 977755"/>
                <a:gd name="connsiteY279" fmla="*/ 180661 h 361466"/>
                <a:gd name="connsiteX280" fmla="*/ 493731 w 977755"/>
                <a:gd name="connsiteY280" fmla="*/ 186800 h 361466"/>
                <a:gd name="connsiteX281" fmla="*/ 492303 w 977755"/>
                <a:gd name="connsiteY281" fmla="*/ 189512 h 361466"/>
                <a:gd name="connsiteX282" fmla="*/ 490304 w 977755"/>
                <a:gd name="connsiteY282" fmla="*/ 191939 h 361466"/>
                <a:gd name="connsiteX283" fmla="*/ 479098 w 977755"/>
                <a:gd name="connsiteY283" fmla="*/ 196579 h 361466"/>
                <a:gd name="connsiteX284" fmla="*/ 475886 w 977755"/>
                <a:gd name="connsiteY284" fmla="*/ 196222 h 361466"/>
                <a:gd name="connsiteX285" fmla="*/ 467891 w 977755"/>
                <a:gd name="connsiteY285" fmla="*/ 191939 h 361466"/>
                <a:gd name="connsiteX286" fmla="*/ 465964 w 977755"/>
                <a:gd name="connsiteY286" fmla="*/ 189584 h 361466"/>
                <a:gd name="connsiteX287" fmla="*/ 464536 w 977755"/>
                <a:gd name="connsiteY287" fmla="*/ 186871 h 361466"/>
                <a:gd name="connsiteX288" fmla="*/ 463608 w 977755"/>
                <a:gd name="connsiteY288" fmla="*/ 183873 h 361466"/>
                <a:gd name="connsiteX289" fmla="*/ 463323 w 977755"/>
                <a:gd name="connsiteY289" fmla="*/ 180661 h 361466"/>
                <a:gd name="connsiteX290" fmla="*/ 463608 w 977755"/>
                <a:gd name="connsiteY290" fmla="*/ 177449 h 361466"/>
                <a:gd name="connsiteX291" fmla="*/ 465964 w 977755"/>
                <a:gd name="connsiteY291" fmla="*/ 171810 h 361466"/>
                <a:gd name="connsiteX292" fmla="*/ 467891 w 977755"/>
                <a:gd name="connsiteY292" fmla="*/ 169455 h 361466"/>
                <a:gd name="connsiteX293" fmla="*/ 475886 w 977755"/>
                <a:gd name="connsiteY293" fmla="*/ 165172 h 361466"/>
                <a:gd name="connsiteX294" fmla="*/ 479098 w 977755"/>
                <a:gd name="connsiteY294" fmla="*/ 164815 h 361466"/>
                <a:gd name="connsiteX295" fmla="*/ 636061 w 977755"/>
                <a:gd name="connsiteY295" fmla="*/ 161317 h 361466"/>
                <a:gd name="connsiteX296" fmla="*/ 652193 w 977755"/>
                <a:gd name="connsiteY296" fmla="*/ 169883 h 361466"/>
                <a:gd name="connsiteX297" fmla="*/ 655476 w 977755"/>
                <a:gd name="connsiteY297" fmla="*/ 180732 h 361466"/>
                <a:gd name="connsiteX298" fmla="*/ 653977 w 977755"/>
                <a:gd name="connsiteY298" fmla="*/ 188298 h 361466"/>
                <a:gd name="connsiteX299" fmla="*/ 652193 w 977755"/>
                <a:gd name="connsiteY299" fmla="*/ 191582 h 361466"/>
                <a:gd name="connsiteX300" fmla="*/ 649766 w 977755"/>
                <a:gd name="connsiteY300" fmla="*/ 194437 h 361466"/>
                <a:gd name="connsiteX301" fmla="*/ 636061 w 977755"/>
                <a:gd name="connsiteY301" fmla="*/ 200148 h 361466"/>
                <a:gd name="connsiteX302" fmla="*/ 632135 w 977755"/>
                <a:gd name="connsiteY302" fmla="*/ 199719 h 361466"/>
                <a:gd name="connsiteX303" fmla="*/ 622356 w 977755"/>
                <a:gd name="connsiteY303" fmla="*/ 194437 h 361466"/>
                <a:gd name="connsiteX304" fmla="*/ 620001 w 977755"/>
                <a:gd name="connsiteY304" fmla="*/ 191582 h 361466"/>
                <a:gd name="connsiteX305" fmla="*/ 618216 w 977755"/>
                <a:gd name="connsiteY305" fmla="*/ 188298 h 361466"/>
                <a:gd name="connsiteX306" fmla="*/ 617074 w 977755"/>
                <a:gd name="connsiteY306" fmla="*/ 184658 h 361466"/>
                <a:gd name="connsiteX307" fmla="*/ 616646 w 977755"/>
                <a:gd name="connsiteY307" fmla="*/ 180732 h 361466"/>
                <a:gd name="connsiteX308" fmla="*/ 617074 w 977755"/>
                <a:gd name="connsiteY308" fmla="*/ 176806 h 361466"/>
                <a:gd name="connsiteX309" fmla="*/ 620001 w 977755"/>
                <a:gd name="connsiteY309" fmla="*/ 169883 h 361466"/>
                <a:gd name="connsiteX310" fmla="*/ 622356 w 977755"/>
                <a:gd name="connsiteY310" fmla="*/ 167027 h 361466"/>
                <a:gd name="connsiteX311" fmla="*/ 632135 w 977755"/>
                <a:gd name="connsiteY311" fmla="*/ 161745 h 361466"/>
                <a:gd name="connsiteX312" fmla="*/ 636061 w 977755"/>
                <a:gd name="connsiteY312" fmla="*/ 161317 h 361466"/>
                <a:gd name="connsiteX313" fmla="*/ 714579 w 977755"/>
                <a:gd name="connsiteY313" fmla="*/ 159247 h 361466"/>
                <a:gd name="connsiteX314" fmla="*/ 736064 w 977755"/>
                <a:gd name="connsiteY314" fmla="*/ 180732 h 361466"/>
                <a:gd name="connsiteX315" fmla="*/ 734351 w 977755"/>
                <a:gd name="connsiteY315" fmla="*/ 189084 h 361466"/>
                <a:gd name="connsiteX316" fmla="*/ 729854 w 977755"/>
                <a:gd name="connsiteY316" fmla="*/ 195936 h 361466"/>
                <a:gd name="connsiteX317" fmla="*/ 714651 w 977755"/>
                <a:gd name="connsiteY317" fmla="*/ 202218 h 361466"/>
                <a:gd name="connsiteX318" fmla="*/ 699447 w 977755"/>
                <a:gd name="connsiteY318" fmla="*/ 195936 h 361466"/>
                <a:gd name="connsiteX319" fmla="*/ 694807 w 977755"/>
                <a:gd name="connsiteY319" fmla="*/ 189084 h 361466"/>
                <a:gd name="connsiteX320" fmla="*/ 693094 w 977755"/>
                <a:gd name="connsiteY320" fmla="*/ 180732 h 361466"/>
                <a:gd name="connsiteX321" fmla="*/ 714579 w 977755"/>
                <a:gd name="connsiteY321" fmla="*/ 159247 h 361466"/>
                <a:gd name="connsiteX322" fmla="*/ 871470 w 977755"/>
                <a:gd name="connsiteY322" fmla="*/ 154322 h 361466"/>
                <a:gd name="connsiteX323" fmla="*/ 897881 w 977755"/>
                <a:gd name="connsiteY323" fmla="*/ 180732 h 361466"/>
                <a:gd name="connsiteX324" fmla="*/ 895811 w 977755"/>
                <a:gd name="connsiteY324" fmla="*/ 191011 h 361466"/>
                <a:gd name="connsiteX325" fmla="*/ 890172 w 977755"/>
                <a:gd name="connsiteY325" fmla="*/ 199434 h 361466"/>
                <a:gd name="connsiteX326" fmla="*/ 871470 w 977755"/>
                <a:gd name="connsiteY326" fmla="*/ 207143 h 361466"/>
                <a:gd name="connsiteX327" fmla="*/ 852769 w 977755"/>
                <a:gd name="connsiteY327" fmla="*/ 199434 h 361466"/>
                <a:gd name="connsiteX328" fmla="*/ 847130 w 977755"/>
                <a:gd name="connsiteY328" fmla="*/ 191011 h 361466"/>
                <a:gd name="connsiteX329" fmla="*/ 845060 w 977755"/>
                <a:gd name="connsiteY329" fmla="*/ 180732 h 361466"/>
                <a:gd name="connsiteX330" fmla="*/ 871470 w 977755"/>
                <a:gd name="connsiteY330" fmla="*/ 154322 h 361466"/>
                <a:gd name="connsiteX331" fmla="*/ 126198 w 977755"/>
                <a:gd name="connsiteY331" fmla="*/ 131481 h 361466"/>
                <a:gd name="connsiteX332" fmla="*/ 136191 w 977755"/>
                <a:gd name="connsiteY332" fmla="*/ 141474 h 361466"/>
                <a:gd name="connsiteX333" fmla="*/ 126198 w 977755"/>
                <a:gd name="connsiteY333" fmla="*/ 151467 h 361466"/>
                <a:gd name="connsiteX334" fmla="*/ 116205 w 977755"/>
                <a:gd name="connsiteY334" fmla="*/ 141474 h 361466"/>
                <a:gd name="connsiteX335" fmla="*/ 126198 w 977755"/>
                <a:gd name="connsiteY335" fmla="*/ 131481 h 361466"/>
                <a:gd name="connsiteX336" fmla="*/ 204644 w 977755"/>
                <a:gd name="connsiteY336" fmla="*/ 130410 h 361466"/>
                <a:gd name="connsiteX337" fmla="*/ 215708 w 977755"/>
                <a:gd name="connsiteY337" fmla="*/ 141474 h 361466"/>
                <a:gd name="connsiteX338" fmla="*/ 204644 w 977755"/>
                <a:gd name="connsiteY338" fmla="*/ 152538 h 361466"/>
                <a:gd name="connsiteX339" fmla="*/ 193580 w 977755"/>
                <a:gd name="connsiteY339" fmla="*/ 141474 h 361466"/>
                <a:gd name="connsiteX340" fmla="*/ 204644 w 977755"/>
                <a:gd name="connsiteY340" fmla="*/ 130410 h 361466"/>
                <a:gd name="connsiteX341" fmla="*/ 361536 w 977755"/>
                <a:gd name="connsiteY341" fmla="*/ 127912 h 361466"/>
                <a:gd name="connsiteX342" fmla="*/ 375098 w 977755"/>
                <a:gd name="connsiteY342" fmla="*/ 141474 h 361466"/>
                <a:gd name="connsiteX343" fmla="*/ 361536 w 977755"/>
                <a:gd name="connsiteY343" fmla="*/ 155036 h 361466"/>
                <a:gd name="connsiteX344" fmla="*/ 347974 w 977755"/>
                <a:gd name="connsiteY344" fmla="*/ 141474 h 361466"/>
                <a:gd name="connsiteX345" fmla="*/ 361536 w 977755"/>
                <a:gd name="connsiteY345" fmla="*/ 127912 h 361466"/>
                <a:gd name="connsiteX346" fmla="*/ 440054 w 977755"/>
                <a:gd name="connsiteY346" fmla="*/ 126484 h 361466"/>
                <a:gd name="connsiteX347" fmla="*/ 455043 w 977755"/>
                <a:gd name="connsiteY347" fmla="*/ 141474 h 361466"/>
                <a:gd name="connsiteX348" fmla="*/ 440054 w 977755"/>
                <a:gd name="connsiteY348" fmla="*/ 156463 h 361466"/>
                <a:gd name="connsiteX349" fmla="*/ 425064 w 977755"/>
                <a:gd name="connsiteY349" fmla="*/ 141474 h 361466"/>
                <a:gd name="connsiteX350" fmla="*/ 440054 w 977755"/>
                <a:gd name="connsiteY350" fmla="*/ 126484 h 361466"/>
                <a:gd name="connsiteX351" fmla="*/ 596946 w 977755"/>
                <a:gd name="connsiteY351" fmla="*/ 123058 h 361466"/>
                <a:gd name="connsiteX352" fmla="*/ 615362 w 977755"/>
                <a:gd name="connsiteY352" fmla="*/ 141474 h 361466"/>
                <a:gd name="connsiteX353" fmla="*/ 596946 w 977755"/>
                <a:gd name="connsiteY353" fmla="*/ 159890 h 361466"/>
                <a:gd name="connsiteX354" fmla="*/ 578530 w 977755"/>
                <a:gd name="connsiteY354" fmla="*/ 141474 h 361466"/>
                <a:gd name="connsiteX355" fmla="*/ 596946 w 977755"/>
                <a:gd name="connsiteY355" fmla="*/ 123058 h 361466"/>
                <a:gd name="connsiteX356" fmla="*/ 675321 w 977755"/>
                <a:gd name="connsiteY356" fmla="*/ 121059 h 361466"/>
                <a:gd name="connsiteX357" fmla="*/ 695735 w 977755"/>
                <a:gd name="connsiteY357" fmla="*/ 141474 h 361466"/>
                <a:gd name="connsiteX358" fmla="*/ 675321 w 977755"/>
                <a:gd name="connsiteY358" fmla="*/ 161888 h 361466"/>
                <a:gd name="connsiteX359" fmla="*/ 654906 w 977755"/>
                <a:gd name="connsiteY359" fmla="*/ 141474 h 361466"/>
                <a:gd name="connsiteX360" fmla="*/ 675321 w 977755"/>
                <a:gd name="connsiteY360" fmla="*/ 121059 h 361466"/>
                <a:gd name="connsiteX361" fmla="*/ 832283 w 977755"/>
                <a:gd name="connsiteY361" fmla="*/ 116348 h 361466"/>
                <a:gd name="connsiteX362" fmla="*/ 857337 w 977755"/>
                <a:gd name="connsiteY362" fmla="*/ 141474 h 361466"/>
                <a:gd name="connsiteX363" fmla="*/ 832283 w 977755"/>
                <a:gd name="connsiteY363" fmla="*/ 166528 h 361466"/>
                <a:gd name="connsiteX364" fmla="*/ 807229 w 977755"/>
                <a:gd name="connsiteY364" fmla="*/ 141474 h 361466"/>
                <a:gd name="connsiteX365" fmla="*/ 832283 w 977755"/>
                <a:gd name="connsiteY365" fmla="*/ 116348 h 361466"/>
                <a:gd name="connsiteX366" fmla="*/ 910730 w 977755"/>
                <a:gd name="connsiteY366" fmla="*/ 113636 h 361466"/>
                <a:gd name="connsiteX367" fmla="*/ 938496 w 977755"/>
                <a:gd name="connsiteY367" fmla="*/ 141474 h 361466"/>
                <a:gd name="connsiteX368" fmla="*/ 930397 w 977755"/>
                <a:gd name="connsiteY368" fmla="*/ 161004 h 361466"/>
                <a:gd name="connsiteX369" fmla="*/ 949989 w 977755"/>
                <a:gd name="connsiteY369" fmla="*/ 152895 h 361466"/>
                <a:gd name="connsiteX370" fmla="*/ 977755 w 977755"/>
                <a:gd name="connsiteY370" fmla="*/ 180662 h 361466"/>
                <a:gd name="connsiteX371" fmla="*/ 975542 w 977755"/>
                <a:gd name="connsiteY371" fmla="*/ 191511 h 361466"/>
                <a:gd name="connsiteX372" fmla="*/ 969618 w 977755"/>
                <a:gd name="connsiteY372" fmla="*/ 200362 h 361466"/>
                <a:gd name="connsiteX373" fmla="*/ 949989 w 977755"/>
                <a:gd name="connsiteY373" fmla="*/ 208500 h 361466"/>
                <a:gd name="connsiteX374" fmla="*/ 930410 w 977755"/>
                <a:gd name="connsiteY374" fmla="*/ 200383 h 361466"/>
                <a:gd name="connsiteX375" fmla="*/ 938496 w 977755"/>
                <a:gd name="connsiteY375" fmla="*/ 219920 h 361466"/>
                <a:gd name="connsiteX376" fmla="*/ 910730 w 977755"/>
                <a:gd name="connsiteY376" fmla="*/ 247758 h 361466"/>
                <a:gd name="connsiteX377" fmla="*/ 882963 w 977755"/>
                <a:gd name="connsiteY377" fmla="*/ 219920 h 361466"/>
                <a:gd name="connsiteX378" fmla="*/ 910730 w 977755"/>
                <a:gd name="connsiteY378" fmla="*/ 192153 h 361466"/>
                <a:gd name="connsiteX379" fmla="*/ 930281 w 977755"/>
                <a:gd name="connsiteY379" fmla="*/ 200246 h 361466"/>
                <a:gd name="connsiteX380" fmla="*/ 924435 w 977755"/>
                <a:gd name="connsiteY380" fmla="*/ 191511 h 361466"/>
                <a:gd name="connsiteX381" fmla="*/ 922222 w 977755"/>
                <a:gd name="connsiteY381" fmla="*/ 180662 h 361466"/>
                <a:gd name="connsiteX382" fmla="*/ 930295 w 977755"/>
                <a:gd name="connsiteY382" fmla="*/ 161159 h 361466"/>
                <a:gd name="connsiteX383" fmla="*/ 910730 w 977755"/>
                <a:gd name="connsiteY383" fmla="*/ 169241 h 361466"/>
                <a:gd name="connsiteX384" fmla="*/ 882963 w 977755"/>
                <a:gd name="connsiteY384" fmla="*/ 141474 h 361466"/>
                <a:gd name="connsiteX385" fmla="*/ 910730 w 977755"/>
                <a:gd name="connsiteY385" fmla="*/ 113636 h 361466"/>
                <a:gd name="connsiteX386" fmla="*/ 86939 w 977755"/>
                <a:gd name="connsiteY386" fmla="*/ 92793 h 361466"/>
                <a:gd name="connsiteX387" fmla="*/ 96433 w 977755"/>
                <a:gd name="connsiteY387" fmla="*/ 102286 h 361466"/>
                <a:gd name="connsiteX388" fmla="*/ 86939 w 977755"/>
                <a:gd name="connsiteY388" fmla="*/ 111780 h 361466"/>
                <a:gd name="connsiteX389" fmla="*/ 77446 w 977755"/>
                <a:gd name="connsiteY389" fmla="*/ 102286 h 361466"/>
                <a:gd name="connsiteX390" fmla="*/ 86939 w 977755"/>
                <a:gd name="connsiteY390" fmla="*/ 92793 h 361466"/>
                <a:gd name="connsiteX391" fmla="*/ 165457 w 977755"/>
                <a:gd name="connsiteY391" fmla="*/ 91794 h 361466"/>
                <a:gd name="connsiteX392" fmla="*/ 174165 w 977755"/>
                <a:gd name="connsiteY392" fmla="*/ 96434 h 361466"/>
                <a:gd name="connsiteX393" fmla="*/ 175950 w 977755"/>
                <a:gd name="connsiteY393" fmla="*/ 102287 h 361466"/>
                <a:gd name="connsiteX394" fmla="*/ 174165 w 977755"/>
                <a:gd name="connsiteY394" fmla="*/ 108140 h 361466"/>
                <a:gd name="connsiteX395" fmla="*/ 165457 w 977755"/>
                <a:gd name="connsiteY395" fmla="*/ 112922 h 361466"/>
                <a:gd name="connsiteX396" fmla="*/ 163315 w 977755"/>
                <a:gd name="connsiteY396" fmla="*/ 112708 h 361466"/>
                <a:gd name="connsiteX397" fmla="*/ 158033 w 977755"/>
                <a:gd name="connsiteY397" fmla="*/ 109853 h 361466"/>
                <a:gd name="connsiteX398" fmla="*/ 156748 w 977755"/>
                <a:gd name="connsiteY398" fmla="*/ 108283 h 361466"/>
                <a:gd name="connsiteX399" fmla="*/ 155178 w 977755"/>
                <a:gd name="connsiteY399" fmla="*/ 104500 h 361466"/>
                <a:gd name="connsiteX400" fmla="*/ 154964 w 977755"/>
                <a:gd name="connsiteY400" fmla="*/ 102358 h 361466"/>
                <a:gd name="connsiteX401" fmla="*/ 155178 w 977755"/>
                <a:gd name="connsiteY401" fmla="*/ 100217 h 361466"/>
                <a:gd name="connsiteX402" fmla="*/ 156748 w 977755"/>
                <a:gd name="connsiteY402" fmla="*/ 96434 h 361466"/>
                <a:gd name="connsiteX403" fmla="*/ 158033 w 977755"/>
                <a:gd name="connsiteY403" fmla="*/ 94863 h 361466"/>
                <a:gd name="connsiteX404" fmla="*/ 163315 w 977755"/>
                <a:gd name="connsiteY404" fmla="*/ 92008 h 361466"/>
                <a:gd name="connsiteX405" fmla="*/ 165457 w 977755"/>
                <a:gd name="connsiteY405" fmla="*/ 91794 h 361466"/>
                <a:gd name="connsiteX406" fmla="*/ 322349 w 977755"/>
                <a:gd name="connsiteY406" fmla="*/ 89367 h 361466"/>
                <a:gd name="connsiteX407" fmla="*/ 329559 w 977755"/>
                <a:gd name="connsiteY407" fmla="*/ 91580 h 361466"/>
                <a:gd name="connsiteX408" fmla="*/ 335198 w 977755"/>
                <a:gd name="connsiteY408" fmla="*/ 102287 h 361466"/>
                <a:gd name="connsiteX409" fmla="*/ 329559 w 977755"/>
                <a:gd name="connsiteY409" fmla="*/ 112994 h 361466"/>
                <a:gd name="connsiteX410" fmla="*/ 322349 w 977755"/>
                <a:gd name="connsiteY410" fmla="*/ 115206 h 361466"/>
                <a:gd name="connsiteX411" fmla="*/ 319780 w 977755"/>
                <a:gd name="connsiteY411" fmla="*/ 114921 h 361466"/>
                <a:gd name="connsiteX412" fmla="*/ 309501 w 977755"/>
                <a:gd name="connsiteY412" fmla="*/ 102287 h 361466"/>
                <a:gd name="connsiteX413" fmla="*/ 319780 w 977755"/>
                <a:gd name="connsiteY413" fmla="*/ 89653 h 361466"/>
                <a:gd name="connsiteX414" fmla="*/ 322349 w 977755"/>
                <a:gd name="connsiteY414" fmla="*/ 89367 h 361466"/>
                <a:gd name="connsiteX415" fmla="*/ 400795 w 977755"/>
                <a:gd name="connsiteY415" fmla="*/ 88011 h 361466"/>
                <a:gd name="connsiteX416" fmla="*/ 415071 w 977755"/>
                <a:gd name="connsiteY416" fmla="*/ 102287 h 361466"/>
                <a:gd name="connsiteX417" fmla="*/ 400795 w 977755"/>
                <a:gd name="connsiteY417" fmla="*/ 116563 h 361466"/>
                <a:gd name="connsiteX418" fmla="*/ 386519 w 977755"/>
                <a:gd name="connsiteY418" fmla="*/ 102287 h 361466"/>
                <a:gd name="connsiteX419" fmla="*/ 400795 w 977755"/>
                <a:gd name="connsiteY419" fmla="*/ 88011 h 361466"/>
                <a:gd name="connsiteX420" fmla="*/ 557687 w 977755"/>
                <a:gd name="connsiteY420" fmla="*/ 84798 h 361466"/>
                <a:gd name="connsiteX421" fmla="*/ 575175 w 977755"/>
                <a:gd name="connsiteY421" fmla="*/ 102286 h 361466"/>
                <a:gd name="connsiteX422" fmla="*/ 557687 w 977755"/>
                <a:gd name="connsiteY422" fmla="*/ 119774 h 361466"/>
                <a:gd name="connsiteX423" fmla="*/ 540199 w 977755"/>
                <a:gd name="connsiteY423" fmla="*/ 102286 h 361466"/>
                <a:gd name="connsiteX424" fmla="*/ 557687 w 977755"/>
                <a:gd name="connsiteY424" fmla="*/ 84798 h 361466"/>
                <a:gd name="connsiteX425" fmla="*/ 636061 w 977755"/>
                <a:gd name="connsiteY425" fmla="*/ 82871 h 361466"/>
                <a:gd name="connsiteX426" fmla="*/ 652193 w 977755"/>
                <a:gd name="connsiteY426" fmla="*/ 91437 h 361466"/>
                <a:gd name="connsiteX427" fmla="*/ 655476 w 977755"/>
                <a:gd name="connsiteY427" fmla="*/ 102286 h 361466"/>
                <a:gd name="connsiteX428" fmla="*/ 652193 w 977755"/>
                <a:gd name="connsiteY428" fmla="*/ 113136 h 361466"/>
                <a:gd name="connsiteX429" fmla="*/ 636061 w 977755"/>
                <a:gd name="connsiteY429" fmla="*/ 121702 h 361466"/>
                <a:gd name="connsiteX430" fmla="*/ 632135 w 977755"/>
                <a:gd name="connsiteY430" fmla="*/ 121273 h 361466"/>
                <a:gd name="connsiteX431" fmla="*/ 622356 w 977755"/>
                <a:gd name="connsiteY431" fmla="*/ 115991 h 361466"/>
                <a:gd name="connsiteX432" fmla="*/ 620001 w 977755"/>
                <a:gd name="connsiteY432" fmla="*/ 113136 h 361466"/>
                <a:gd name="connsiteX433" fmla="*/ 617074 w 977755"/>
                <a:gd name="connsiteY433" fmla="*/ 106212 h 361466"/>
                <a:gd name="connsiteX434" fmla="*/ 616646 w 977755"/>
                <a:gd name="connsiteY434" fmla="*/ 102286 h 361466"/>
                <a:gd name="connsiteX435" fmla="*/ 617074 w 977755"/>
                <a:gd name="connsiteY435" fmla="*/ 98360 h 361466"/>
                <a:gd name="connsiteX436" fmla="*/ 620001 w 977755"/>
                <a:gd name="connsiteY436" fmla="*/ 91437 h 361466"/>
                <a:gd name="connsiteX437" fmla="*/ 622356 w 977755"/>
                <a:gd name="connsiteY437" fmla="*/ 88581 h 361466"/>
                <a:gd name="connsiteX438" fmla="*/ 632135 w 977755"/>
                <a:gd name="connsiteY438" fmla="*/ 83299 h 361466"/>
                <a:gd name="connsiteX439" fmla="*/ 636061 w 977755"/>
                <a:gd name="connsiteY439" fmla="*/ 82871 h 361466"/>
                <a:gd name="connsiteX440" fmla="*/ 793025 w 977755"/>
                <a:gd name="connsiteY440" fmla="*/ 78446 h 361466"/>
                <a:gd name="connsiteX441" fmla="*/ 806373 w 977755"/>
                <a:gd name="connsiteY441" fmla="*/ 82515 h 361466"/>
                <a:gd name="connsiteX442" fmla="*/ 816865 w 977755"/>
                <a:gd name="connsiteY442" fmla="*/ 102287 h 361466"/>
                <a:gd name="connsiteX443" fmla="*/ 806373 w 977755"/>
                <a:gd name="connsiteY443" fmla="*/ 122059 h 361466"/>
                <a:gd name="connsiteX444" fmla="*/ 793025 w 977755"/>
                <a:gd name="connsiteY444" fmla="*/ 126128 h 361466"/>
                <a:gd name="connsiteX445" fmla="*/ 788242 w 977755"/>
                <a:gd name="connsiteY445" fmla="*/ 125628 h 361466"/>
                <a:gd name="connsiteX446" fmla="*/ 769184 w 977755"/>
                <a:gd name="connsiteY446" fmla="*/ 102287 h 361466"/>
                <a:gd name="connsiteX447" fmla="*/ 788242 w 977755"/>
                <a:gd name="connsiteY447" fmla="*/ 78946 h 361466"/>
                <a:gd name="connsiteX448" fmla="*/ 793025 w 977755"/>
                <a:gd name="connsiteY448" fmla="*/ 78446 h 361466"/>
                <a:gd name="connsiteX449" fmla="*/ 871470 w 977755"/>
                <a:gd name="connsiteY449" fmla="*/ 75876 h 361466"/>
                <a:gd name="connsiteX450" fmla="*/ 897881 w 977755"/>
                <a:gd name="connsiteY450" fmla="*/ 102286 h 361466"/>
                <a:gd name="connsiteX451" fmla="*/ 871470 w 977755"/>
                <a:gd name="connsiteY451" fmla="*/ 128697 h 361466"/>
                <a:gd name="connsiteX452" fmla="*/ 845060 w 977755"/>
                <a:gd name="connsiteY452" fmla="*/ 102286 h 361466"/>
                <a:gd name="connsiteX453" fmla="*/ 871470 w 977755"/>
                <a:gd name="connsiteY453" fmla="*/ 75876 h 361466"/>
                <a:gd name="connsiteX454" fmla="*/ 47753 w 977755"/>
                <a:gd name="connsiteY454" fmla="*/ 54034 h 361466"/>
                <a:gd name="connsiteX455" fmla="*/ 56747 w 977755"/>
                <a:gd name="connsiteY455" fmla="*/ 63028 h 361466"/>
                <a:gd name="connsiteX456" fmla="*/ 47753 w 977755"/>
                <a:gd name="connsiteY456" fmla="*/ 72022 h 361466"/>
                <a:gd name="connsiteX457" fmla="*/ 38759 w 977755"/>
                <a:gd name="connsiteY457" fmla="*/ 63028 h 361466"/>
                <a:gd name="connsiteX458" fmla="*/ 47753 w 977755"/>
                <a:gd name="connsiteY458" fmla="*/ 54034 h 361466"/>
                <a:gd name="connsiteX459" fmla="*/ 126198 w 977755"/>
                <a:gd name="connsiteY459" fmla="*/ 53035 h 361466"/>
                <a:gd name="connsiteX460" fmla="*/ 136191 w 977755"/>
                <a:gd name="connsiteY460" fmla="*/ 63028 h 361466"/>
                <a:gd name="connsiteX461" fmla="*/ 126198 w 977755"/>
                <a:gd name="connsiteY461" fmla="*/ 73021 h 361466"/>
                <a:gd name="connsiteX462" fmla="*/ 116205 w 977755"/>
                <a:gd name="connsiteY462" fmla="*/ 63028 h 361466"/>
                <a:gd name="connsiteX463" fmla="*/ 126198 w 977755"/>
                <a:gd name="connsiteY463" fmla="*/ 53035 h 361466"/>
                <a:gd name="connsiteX464" fmla="*/ 283162 w 977755"/>
                <a:gd name="connsiteY464" fmla="*/ 50822 h 361466"/>
                <a:gd name="connsiteX465" fmla="*/ 295368 w 977755"/>
                <a:gd name="connsiteY465" fmla="*/ 63028 h 361466"/>
                <a:gd name="connsiteX466" fmla="*/ 283162 w 977755"/>
                <a:gd name="connsiteY466" fmla="*/ 75234 h 361466"/>
                <a:gd name="connsiteX467" fmla="*/ 270956 w 977755"/>
                <a:gd name="connsiteY467" fmla="*/ 63028 h 361466"/>
                <a:gd name="connsiteX468" fmla="*/ 283162 w 977755"/>
                <a:gd name="connsiteY468" fmla="*/ 50822 h 361466"/>
                <a:gd name="connsiteX469" fmla="*/ 361536 w 977755"/>
                <a:gd name="connsiteY469" fmla="*/ 49466 h 361466"/>
                <a:gd name="connsiteX470" fmla="*/ 375098 w 977755"/>
                <a:gd name="connsiteY470" fmla="*/ 63028 h 361466"/>
                <a:gd name="connsiteX471" fmla="*/ 361536 w 977755"/>
                <a:gd name="connsiteY471" fmla="*/ 76590 h 361466"/>
                <a:gd name="connsiteX472" fmla="*/ 347974 w 977755"/>
                <a:gd name="connsiteY472" fmla="*/ 63028 h 361466"/>
                <a:gd name="connsiteX473" fmla="*/ 361536 w 977755"/>
                <a:gd name="connsiteY473" fmla="*/ 49466 h 361466"/>
                <a:gd name="connsiteX474" fmla="*/ 518428 w 977755"/>
                <a:gd name="connsiteY474" fmla="*/ 46396 h 361466"/>
                <a:gd name="connsiteX475" fmla="*/ 535060 w 977755"/>
                <a:gd name="connsiteY475" fmla="*/ 63027 h 361466"/>
                <a:gd name="connsiteX476" fmla="*/ 518428 w 977755"/>
                <a:gd name="connsiteY476" fmla="*/ 79659 h 361466"/>
                <a:gd name="connsiteX477" fmla="*/ 501797 w 977755"/>
                <a:gd name="connsiteY477" fmla="*/ 63027 h 361466"/>
                <a:gd name="connsiteX478" fmla="*/ 518428 w 977755"/>
                <a:gd name="connsiteY478" fmla="*/ 46396 h 361466"/>
                <a:gd name="connsiteX479" fmla="*/ 596946 w 977755"/>
                <a:gd name="connsiteY479" fmla="*/ 44612 h 361466"/>
                <a:gd name="connsiteX480" fmla="*/ 615362 w 977755"/>
                <a:gd name="connsiteY480" fmla="*/ 63028 h 361466"/>
                <a:gd name="connsiteX481" fmla="*/ 596946 w 977755"/>
                <a:gd name="connsiteY481" fmla="*/ 81444 h 361466"/>
                <a:gd name="connsiteX482" fmla="*/ 578530 w 977755"/>
                <a:gd name="connsiteY482" fmla="*/ 63028 h 361466"/>
                <a:gd name="connsiteX483" fmla="*/ 596946 w 977755"/>
                <a:gd name="connsiteY483" fmla="*/ 44612 h 361466"/>
                <a:gd name="connsiteX484" fmla="*/ 753766 w 977755"/>
                <a:gd name="connsiteY484" fmla="*/ 40400 h 361466"/>
                <a:gd name="connsiteX485" fmla="*/ 776394 w 977755"/>
                <a:gd name="connsiteY485" fmla="*/ 63027 h 361466"/>
                <a:gd name="connsiteX486" fmla="*/ 753766 w 977755"/>
                <a:gd name="connsiteY486" fmla="*/ 85655 h 361466"/>
                <a:gd name="connsiteX487" fmla="*/ 731139 w 977755"/>
                <a:gd name="connsiteY487" fmla="*/ 63027 h 361466"/>
                <a:gd name="connsiteX488" fmla="*/ 753766 w 977755"/>
                <a:gd name="connsiteY488" fmla="*/ 40400 h 361466"/>
                <a:gd name="connsiteX489" fmla="*/ 832283 w 977755"/>
                <a:gd name="connsiteY489" fmla="*/ 37973 h 361466"/>
                <a:gd name="connsiteX490" fmla="*/ 857337 w 977755"/>
                <a:gd name="connsiteY490" fmla="*/ 63027 h 361466"/>
                <a:gd name="connsiteX491" fmla="*/ 832283 w 977755"/>
                <a:gd name="connsiteY491" fmla="*/ 88153 h 361466"/>
                <a:gd name="connsiteX492" fmla="*/ 807229 w 977755"/>
                <a:gd name="connsiteY492" fmla="*/ 63027 h 361466"/>
                <a:gd name="connsiteX493" fmla="*/ 832283 w 977755"/>
                <a:gd name="connsiteY493" fmla="*/ 37973 h 361466"/>
                <a:gd name="connsiteX494" fmla="*/ 8566 w 977755"/>
                <a:gd name="connsiteY494" fmla="*/ 15275 h 361466"/>
                <a:gd name="connsiteX495" fmla="*/ 15632 w 977755"/>
                <a:gd name="connsiteY495" fmla="*/ 19058 h 361466"/>
                <a:gd name="connsiteX496" fmla="*/ 17060 w 977755"/>
                <a:gd name="connsiteY496" fmla="*/ 23841 h 361466"/>
                <a:gd name="connsiteX497" fmla="*/ 16917 w 977755"/>
                <a:gd name="connsiteY497" fmla="*/ 25554 h 361466"/>
                <a:gd name="connsiteX498" fmla="*/ 15632 w 977755"/>
                <a:gd name="connsiteY498" fmla="*/ 28623 h 361466"/>
                <a:gd name="connsiteX499" fmla="*/ 8566 w 977755"/>
                <a:gd name="connsiteY499" fmla="*/ 32406 h 361466"/>
                <a:gd name="connsiteX500" fmla="*/ 6852 w 977755"/>
                <a:gd name="connsiteY500" fmla="*/ 32192 h 361466"/>
                <a:gd name="connsiteX501" fmla="*/ 2498 w 977755"/>
                <a:gd name="connsiteY501" fmla="*/ 29836 h 361466"/>
                <a:gd name="connsiteX502" fmla="*/ 1428 w 977755"/>
                <a:gd name="connsiteY502" fmla="*/ 28623 h 361466"/>
                <a:gd name="connsiteX503" fmla="*/ 143 w 977755"/>
                <a:gd name="connsiteY503" fmla="*/ 25554 h 361466"/>
                <a:gd name="connsiteX504" fmla="*/ 0 w 977755"/>
                <a:gd name="connsiteY504" fmla="*/ 23841 h 361466"/>
                <a:gd name="connsiteX505" fmla="*/ 143 w 977755"/>
                <a:gd name="connsiteY505" fmla="*/ 22127 h 361466"/>
                <a:gd name="connsiteX506" fmla="*/ 1428 w 977755"/>
                <a:gd name="connsiteY506" fmla="*/ 19058 h 361466"/>
                <a:gd name="connsiteX507" fmla="*/ 2498 w 977755"/>
                <a:gd name="connsiteY507" fmla="*/ 17773 h 361466"/>
                <a:gd name="connsiteX508" fmla="*/ 6852 w 977755"/>
                <a:gd name="connsiteY508" fmla="*/ 15418 h 361466"/>
                <a:gd name="connsiteX509" fmla="*/ 8566 w 977755"/>
                <a:gd name="connsiteY509" fmla="*/ 15275 h 361466"/>
                <a:gd name="connsiteX510" fmla="*/ 87011 w 977755"/>
                <a:gd name="connsiteY510" fmla="*/ 14347 h 361466"/>
                <a:gd name="connsiteX511" fmla="*/ 96505 w 977755"/>
                <a:gd name="connsiteY511" fmla="*/ 23840 h 361466"/>
                <a:gd name="connsiteX512" fmla="*/ 96291 w 977755"/>
                <a:gd name="connsiteY512" fmla="*/ 25768 h 361466"/>
                <a:gd name="connsiteX513" fmla="*/ 87011 w 977755"/>
                <a:gd name="connsiteY513" fmla="*/ 33334 h 361466"/>
                <a:gd name="connsiteX514" fmla="*/ 77732 w 977755"/>
                <a:gd name="connsiteY514" fmla="*/ 25768 h 361466"/>
                <a:gd name="connsiteX515" fmla="*/ 77518 w 977755"/>
                <a:gd name="connsiteY515" fmla="*/ 23840 h 361466"/>
                <a:gd name="connsiteX516" fmla="*/ 87011 w 977755"/>
                <a:gd name="connsiteY516" fmla="*/ 14347 h 361466"/>
                <a:gd name="connsiteX517" fmla="*/ 243832 w 977755"/>
                <a:gd name="connsiteY517" fmla="*/ 12205 h 361466"/>
                <a:gd name="connsiteX518" fmla="*/ 255467 w 977755"/>
                <a:gd name="connsiteY518" fmla="*/ 23840 h 361466"/>
                <a:gd name="connsiteX519" fmla="*/ 255253 w 977755"/>
                <a:gd name="connsiteY519" fmla="*/ 26195 h 361466"/>
                <a:gd name="connsiteX520" fmla="*/ 243832 w 977755"/>
                <a:gd name="connsiteY520" fmla="*/ 35475 h 361466"/>
                <a:gd name="connsiteX521" fmla="*/ 232411 w 977755"/>
                <a:gd name="connsiteY521" fmla="*/ 26195 h 361466"/>
                <a:gd name="connsiteX522" fmla="*/ 232197 w 977755"/>
                <a:gd name="connsiteY522" fmla="*/ 23840 h 361466"/>
                <a:gd name="connsiteX523" fmla="*/ 243832 w 977755"/>
                <a:gd name="connsiteY523" fmla="*/ 12205 h 361466"/>
                <a:gd name="connsiteX524" fmla="*/ 322349 w 977755"/>
                <a:gd name="connsiteY524" fmla="*/ 10921 h 361466"/>
                <a:gd name="connsiteX525" fmla="*/ 329559 w 977755"/>
                <a:gd name="connsiteY525" fmla="*/ 13134 h 361466"/>
                <a:gd name="connsiteX526" fmla="*/ 335198 w 977755"/>
                <a:gd name="connsiteY526" fmla="*/ 23841 h 361466"/>
                <a:gd name="connsiteX527" fmla="*/ 334912 w 977755"/>
                <a:gd name="connsiteY527" fmla="*/ 26410 h 361466"/>
                <a:gd name="connsiteX528" fmla="*/ 329559 w 977755"/>
                <a:gd name="connsiteY528" fmla="*/ 34476 h 361466"/>
                <a:gd name="connsiteX529" fmla="*/ 322349 w 977755"/>
                <a:gd name="connsiteY529" fmla="*/ 36689 h 361466"/>
                <a:gd name="connsiteX530" fmla="*/ 319780 w 977755"/>
                <a:gd name="connsiteY530" fmla="*/ 36404 h 361466"/>
                <a:gd name="connsiteX531" fmla="*/ 309787 w 977755"/>
                <a:gd name="connsiteY531" fmla="*/ 26410 h 361466"/>
                <a:gd name="connsiteX532" fmla="*/ 309501 w 977755"/>
                <a:gd name="connsiteY532" fmla="*/ 23841 h 361466"/>
                <a:gd name="connsiteX533" fmla="*/ 319780 w 977755"/>
                <a:gd name="connsiteY533" fmla="*/ 11207 h 361466"/>
                <a:gd name="connsiteX534" fmla="*/ 322349 w 977755"/>
                <a:gd name="connsiteY534" fmla="*/ 10921 h 361466"/>
                <a:gd name="connsiteX535" fmla="*/ 479098 w 977755"/>
                <a:gd name="connsiteY535" fmla="*/ 7994 h 361466"/>
                <a:gd name="connsiteX536" fmla="*/ 492232 w 977755"/>
                <a:gd name="connsiteY536" fmla="*/ 14989 h 361466"/>
                <a:gd name="connsiteX537" fmla="*/ 494944 w 977755"/>
                <a:gd name="connsiteY537" fmla="*/ 23840 h 361466"/>
                <a:gd name="connsiteX538" fmla="*/ 494659 w 977755"/>
                <a:gd name="connsiteY538" fmla="*/ 27052 h 361466"/>
                <a:gd name="connsiteX539" fmla="*/ 492303 w 977755"/>
                <a:gd name="connsiteY539" fmla="*/ 32691 h 361466"/>
                <a:gd name="connsiteX540" fmla="*/ 479098 w 977755"/>
                <a:gd name="connsiteY540" fmla="*/ 39615 h 361466"/>
                <a:gd name="connsiteX541" fmla="*/ 475886 w 977755"/>
                <a:gd name="connsiteY541" fmla="*/ 39258 h 361466"/>
                <a:gd name="connsiteX542" fmla="*/ 467891 w 977755"/>
                <a:gd name="connsiteY542" fmla="*/ 34975 h 361466"/>
                <a:gd name="connsiteX543" fmla="*/ 465964 w 977755"/>
                <a:gd name="connsiteY543" fmla="*/ 32620 h 361466"/>
                <a:gd name="connsiteX544" fmla="*/ 463608 w 977755"/>
                <a:gd name="connsiteY544" fmla="*/ 26981 h 361466"/>
                <a:gd name="connsiteX545" fmla="*/ 463323 w 977755"/>
                <a:gd name="connsiteY545" fmla="*/ 23769 h 361466"/>
                <a:gd name="connsiteX546" fmla="*/ 463608 w 977755"/>
                <a:gd name="connsiteY546" fmla="*/ 20557 h 361466"/>
                <a:gd name="connsiteX547" fmla="*/ 465964 w 977755"/>
                <a:gd name="connsiteY547" fmla="*/ 14918 h 361466"/>
                <a:gd name="connsiteX548" fmla="*/ 467891 w 977755"/>
                <a:gd name="connsiteY548" fmla="*/ 12562 h 361466"/>
                <a:gd name="connsiteX549" fmla="*/ 475886 w 977755"/>
                <a:gd name="connsiteY549" fmla="*/ 8280 h 361466"/>
                <a:gd name="connsiteX550" fmla="*/ 479098 w 977755"/>
                <a:gd name="connsiteY550" fmla="*/ 7994 h 361466"/>
                <a:gd name="connsiteX551" fmla="*/ 557687 w 977755"/>
                <a:gd name="connsiteY551" fmla="*/ 6352 h 361466"/>
                <a:gd name="connsiteX552" fmla="*/ 575175 w 977755"/>
                <a:gd name="connsiteY552" fmla="*/ 23840 h 361466"/>
                <a:gd name="connsiteX553" fmla="*/ 574818 w 977755"/>
                <a:gd name="connsiteY553" fmla="*/ 27338 h 361466"/>
                <a:gd name="connsiteX554" fmla="*/ 557687 w 977755"/>
                <a:gd name="connsiteY554" fmla="*/ 41328 h 361466"/>
                <a:gd name="connsiteX555" fmla="*/ 540556 w 977755"/>
                <a:gd name="connsiteY555" fmla="*/ 27338 h 361466"/>
                <a:gd name="connsiteX556" fmla="*/ 540199 w 977755"/>
                <a:gd name="connsiteY556" fmla="*/ 23840 h 361466"/>
                <a:gd name="connsiteX557" fmla="*/ 557687 w 977755"/>
                <a:gd name="connsiteY557" fmla="*/ 6352 h 361466"/>
                <a:gd name="connsiteX558" fmla="*/ 714579 w 977755"/>
                <a:gd name="connsiteY558" fmla="*/ 2284 h 361466"/>
                <a:gd name="connsiteX559" fmla="*/ 736064 w 977755"/>
                <a:gd name="connsiteY559" fmla="*/ 23769 h 361466"/>
                <a:gd name="connsiteX560" fmla="*/ 735636 w 977755"/>
                <a:gd name="connsiteY560" fmla="*/ 28123 h 361466"/>
                <a:gd name="connsiteX561" fmla="*/ 714579 w 977755"/>
                <a:gd name="connsiteY561" fmla="*/ 45326 h 361466"/>
                <a:gd name="connsiteX562" fmla="*/ 693522 w 977755"/>
                <a:gd name="connsiteY562" fmla="*/ 28123 h 361466"/>
                <a:gd name="connsiteX563" fmla="*/ 693094 w 977755"/>
                <a:gd name="connsiteY563" fmla="*/ 23769 h 361466"/>
                <a:gd name="connsiteX564" fmla="*/ 714579 w 977755"/>
                <a:gd name="connsiteY564" fmla="*/ 2284 h 361466"/>
                <a:gd name="connsiteX565" fmla="*/ 793025 w 977755"/>
                <a:gd name="connsiteY565" fmla="*/ 0 h 361466"/>
                <a:gd name="connsiteX566" fmla="*/ 806373 w 977755"/>
                <a:gd name="connsiteY566" fmla="*/ 4069 h 361466"/>
                <a:gd name="connsiteX567" fmla="*/ 816865 w 977755"/>
                <a:gd name="connsiteY567" fmla="*/ 23841 h 361466"/>
                <a:gd name="connsiteX568" fmla="*/ 816366 w 977755"/>
                <a:gd name="connsiteY568" fmla="*/ 28623 h 361466"/>
                <a:gd name="connsiteX569" fmla="*/ 806373 w 977755"/>
                <a:gd name="connsiteY569" fmla="*/ 43613 h 361466"/>
                <a:gd name="connsiteX570" fmla="*/ 793025 w 977755"/>
                <a:gd name="connsiteY570" fmla="*/ 47682 h 361466"/>
                <a:gd name="connsiteX571" fmla="*/ 788242 w 977755"/>
                <a:gd name="connsiteY571" fmla="*/ 47182 h 361466"/>
                <a:gd name="connsiteX572" fmla="*/ 769684 w 977755"/>
                <a:gd name="connsiteY572" fmla="*/ 28623 h 361466"/>
                <a:gd name="connsiteX573" fmla="*/ 769184 w 977755"/>
                <a:gd name="connsiteY573" fmla="*/ 23841 h 361466"/>
                <a:gd name="connsiteX574" fmla="*/ 788242 w 977755"/>
                <a:gd name="connsiteY574" fmla="*/ 500 h 361466"/>
                <a:gd name="connsiteX575" fmla="*/ 793025 w 977755"/>
                <a:gd name="connsiteY575" fmla="*/ 0 h 361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Lst>
              <a:rect l="l" t="t" r="r" b="b"/>
              <a:pathLst>
                <a:path w="977755" h="361466">
                  <a:moveTo>
                    <a:pt x="8566" y="329059"/>
                  </a:moveTo>
                  <a:cubicBezTo>
                    <a:pt x="11492" y="329059"/>
                    <a:pt x="14062" y="330558"/>
                    <a:pt x="15632" y="332842"/>
                  </a:cubicBezTo>
                  <a:cubicBezTo>
                    <a:pt x="16489" y="334198"/>
                    <a:pt x="17060" y="335840"/>
                    <a:pt x="17060" y="337625"/>
                  </a:cubicBezTo>
                  <a:cubicBezTo>
                    <a:pt x="17060" y="338838"/>
                    <a:pt x="16846" y="339980"/>
                    <a:pt x="16417" y="340979"/>
                  </a:cubicBezTo>
                  <a:cubicBezTo>
                    <a:pt x="16203" y="341479"/>
                    <a:pt x="15918" y="341979"/>
                    <a:pt x="15632" y="342407"/>
                  </a:cubicBezTo>
                  <a:cubicBezTo>
                    <a:pt x="15347" y="342835"/>
                    <a:pt x="14990" y="343264"/>
                    <a:pt x="14633" y="343620"/>
                  </a:cubicBezTo>
                  <a:cubicBezTo>
                    <a:pt x="13062" y="345191"/>
                    <a:pt x="10921" y="346119"/>
                    <a:pt x="8566" y="346119"/>
                  </a:cubicBezTo>
                  <a:cubicBezTo>
                    <a:pt x="7994" y="346119"/>
                    <a:pt x="7423" y="346119"/>
                    <a:pt x="6852" y="345976"/>
                  </a:cubicBezTo>
                  <a:cubicBezTo>
                    <a:pt x="5139" y="345619"/>
                    <a:pt x="3640" y="344763"/>
                    <a:pt x="2498" y="343620"/>
                  </a:cubicBezTo>
                  <a:cubicBezTo>
                    <a:pt x="2070" y="343192"/>
                    <a:pt x="1713" y="342764"/>
                    <a:pt x="1428" y="342336"/>
                  </a:cubicBezTo>
                  <a:cubicBezTo>
                    <a:pt x="1142" y="341907"/>
                    <a:pt x="857" y="341408"/>
                    <a:pt x="642" y="340908"/>
                  </a:cubicBezTo>
                  <a:cubicBezTo>
                    <a:pt x="428" y="340408"/>
                    <a:pt x="286" y="339909"/>
                    <a:pt x="143" y="339338"/>
                  </a:cubicBezTo>
                  <a:cubicBezTo>
                    <a:pt x="71" y="338767"/>
                    <a:pt x="0" y="338196"/>
                    <a:pt x="0" y="337625"/>
                  </a:cubicBezTo>
                  <a:cubicBezTo>
                    <a:pt x="0" y="336982"/>
                    <a:pt x="71" y="336411"/>
                    <a:pt x="143" y="335911"/>
                  </a:cubicBezTo>
                  <a:cubicBezTo>
                    <a:pt x="357" y="334769"/>
                    <a:pt x="785" y="333770"/>
                    <a:pt x="1428" y="332842"/>
                  </a:cubicBezTo>
                  <a:cubicBezTo>
                    <a:pt x="1784" y="332342"/>
                    <a:pt x="2141" y="331914"/>
                    <a:pt x="2498" y="331557"/>
                  </a:cubicBezTo>
                  <a:cubicBezTo>
                    <a:pt x="3712" y="330344"/>
                    <a:pt x="5211" y="329559"/>
                    <a:pt x="6852" y="329202"/>
                  </a:cubicBezTo>
                  <a:cubicBezTo>
                    <a:pt x="7423" y="329130"/>
                    <a:pt x="7994" y="329059"/>
                    <a:pt x="8566" y="329059"/>
                  </a:cubicBezTo>
                  <a:close/>
                  <a:moveTo>
                    <a:pt x="86939" y="328060"/>
                  </a:moveTo>
                  <a:cubicBezTo>
                    <a:pt x="92222" y="328060"/>
                    <a:pt x="96433" y="332343"/>
                    <a:pt x="96433" y="337554"/>
                  </a:cubicBezTo>
                  <a:cubicBezTo>
                    <a:pt x="96433" y="338910"/>
                    <a:pt x="96219" y="340123"/>
                    <a:pt x="95719" y="341265"/>
                  </a:cubicBezTo>
                  <a:cubicBezTo>
                    <a:pt x="95219" y="342407"/>
                    <a:pt x="94506" y="343407"/>
                    <a:pt x="93578" y="344263"/>
                  </a:cubicBezTo>
                  <a:cubicBezTo>
                    <a:pt x="91865" y="345976"/>
                    <a:pt x="89509" y="347047"/>
                    <a:pt x="86868" y="347047"/>
                  </a:cubicBezTo>
                  <a:cubicBezTo>
                    <a:pt x="84227" y="347047"/>
                    <a:pt x="81872" y="345976"/>
                    <a:pt x="80158" y="344263"/>
                  </a:cubicBezTo>
                  <a:cubicBezTo>
                    <a:pt x="79302" y="343407"/>
                    <a:pt x="78659" y="342407"/>
                    <a:pt x="78160" y="341265"/>
                  </a:cubicBezTo>
                  <a:cubicBezTo>
                    <a:pt x="77732" y="340123"/>
                    <a:pt x="77446" y="338838"/>
                    <a:pt x="77446" y="337554"/>
                  </a:cubicBezTo>
                  <a:cubicBezTo>
                    <a:pt x="77446" y="332271"/>
                    <a:pt x="81729" y="328060"/>
                    <a:pt x="86939" y="328060"/>
                  </a:cubicBezTo>
                  <a:close/>
                  <a:moveTo>
                    <a:pt x="243903" y="325990"/>
                  </a:moveTo>
                  <a:cubicBezTo>
                    <a:pt x="250327" y="325990"/>
                    <a:pt x="255538" y="331201"/>
                    <a:pt x="255538" y="337625"/>
                  </a:cubicBezTo>
                  <a:cubicBezTo>
                    <a:pt x="255538" y="339195"/>
                    <a:pt x="255181" y="340766"/>
                    <a:pt x="254610" y="342122"/>
                  </a:cubicBezTo>
                  <a:cubicBezTo>
                    <a:pt x="253967" y="343478"/>
                    <a:pt x="253182" y="344763"/>
                    <a:pt x="252111" y="345834"/>
                  </a:cubicBezTo>
                  <a:cubicBezTo>
                    <a:pt x="250041" y="347975"/>
                    <a:pt x="247115" y="349260"/>
                    <a:pt x="243903" y="349260"/>
                  </a:cubicBezTo>
                  <a:cubicBezTo>
                    <a:pt x="240691" y="349260"/>
                    <a:pt x="237764" y="347904"/>
                    <a:pt x="235694" y="345834"/>
                  </a:cubicBezTo>
                  <a:cubicBezTo>
                    <a:pt x="234624" y="344763"/>
                    <a:pt x="233767" y="343478"/>
                    <a:pt x="233196" y="342122"/>
                  </a:cubicBezTo>
                  <a:cubicBezTo>
                    <a:pt x="232625" y="340766"/>
                    <a:pt x="232268" y="339195"/>
                    <a:pt x="232268" y="337625"/>
                  </a:cubicBezTo>
                  <a:cubicBezTo>
                    <a:pt x="232268" y="331201"/>
                    <a:pt x="237479" y="325990"/>
                    <a:pt x="243903" y="325990"/>
                  </a:cubicBezTo>
                  <a:close/>
                  <a:moveTo>
                    <a:pt x="322349" y="324705"/>
                  </a:moveTo>
                  <a:cubicBezTo>
                    <a:pt x="324990" y="324705"/>
                    <a:pt x="327489" y="325562"/>
                    <a:pt x="329559" y="326918"/>
                  </a:cubicBezTo>
                  <a:cubicBezTo>
                    <a:pt x="332913" y="329273"/>
                    <a:pt x="335198" y="333199"/>
                    <a:pt x="335198" y="337625"/>
                  </a:cubicBezTo>
                  <a:cubicBezTo>
                    <a:pt x="335198" y="339409"/>
                    <a:pt x="334841" y="341051"/>
                    <a:pt x="334198" y="342621"/>
                  </a:cubicBezTo>
                  <a:cubicBezTo>
                    <a:pt x="333556" y="344120"/>
                    <a:pt x="332557" y="345548"/>
                    <a:pt x="331414" y="346690"/>
                  </a:cubicBezTo>
                  <a:cubicBezTo>
                    <a:pt x="330843" y="347261"/>
                    <a:pt x="330201" y="347832"/>
                    <a:pt x="329559" y="348260"/>
                  </a:cubicBezTo>
                  <a:cubicBezTo>
                    <a:pt x="327489" y="349688"/>
                    <a:pt x="324990" y="350473"/>
                    <a:pt x="322349" y="350473"/>
                  </a:cubicBezTo>
                  <a:cubicBezTo>
                    <a:pt x="321493" y="350473"/>
                    <a:pt x="320636" y="350330"/>
                    <a:pt x="319780" y="350188"/>
                  </a:cubicBezTo>
                  <a:cubicBezTo>
                    <a:pt x="317281" y="349688"/>
                    <a:pt x="314997" y="348403"/>
                    <a:pt x="313284" y="346690"/>
                  </a:cubicBezTo>
                  <a:cubicBezTo>
                    <a:pt x="312071" y="345548"/>
                    <a:pt x="311143" y="344192"/>
                    <a:pt x="310500" y="342621"/>
                  </a:cubicBezTo>
                  <a:cubicBezTo>
                    <a:pt x="309858" y="341122"/>
                    <a:pt x="309501" y="339409"/>
                    <a:pt x="309501" y="337625"/>
                  </a:cubicBezTo>
                  <a:cubicBezTo>
                    <a:pt x="309501" y="331415"/>
                    <a:pt x="313927" y="326204"/>
                    <a:pt x="319780" y="324990"/>
                  </a:cubicBezTo>
                  <a:cubicBezTo>
                    <a:pt x="320565" y="324776"/>
                    <a:pt x="321493" y="324705"/>
                    <a:pt x="322349" y="324705"/>
                  </a:cubicBezTo>
                  <a:close/>
                  <a:moveTo>
                    <a:pt x="479098" y="321707"/>
                  </a:moveTo>
                  <a:cubicBezTo>
                    <a:pt x="484594" y="321707"/>
                    <a:pt x="489376" y="324491"/>
                    <a:pt x="492232" y="328702"/>
                  </a:cubicBezTo>
                  <a:cubicBezTo>
                    <a:pt x="493945" y="331272"/>
                    <a:pt x="494944" y="334270"/>
                    <a:pt x="494944" y="337553"/>
                  </a:cubicBezTo>
                  <a:cubicBezTo>
                    <a:pt x="494944" y="339695"/>
                    <a:pt x="494516" y="341836"/>
                    <a:pt x="493731" y="343692"/>
                  </a:cubicBezTo>
                  <a:cubicBezTo>
                    <a:pt x="493374" y="344691"/>
                    <a:pt x="492874" y="345548"/>
                    <a:pt x="492303" y="346404"/>
                  </a:cubicBezTo>
                  <a:cubicBezTo>
                    <a:pt x="491732" y="347261"/>
                    <a:pt x="491090" y="348046"/>
                    <a:pt x="490304" y="348760"/>
                  </a:cubicBezTo>
                  <a:cubicBezTo>
                    <a:pt x="487449" y="351615"/>
                    <a:pt x="483452" y="353400"/>
                    <a:pt x="479098" y="353400"/>
                  </a:cubicBezTo>
                  <a:cubicBezTo>
                    <a:pt x="477956" y="353400"/>
                    <a:pt x="476885" y="353257"/>
                    <a:pt x="475886" y="353043"/>
                  </a:cubicBezTo>
                  <a:cubicBezTo>
                    <a:pt x="472816" y="352472"/>
                    <a:pt x="470033" y="350901"/>
                    <a:pt x="467891" y="348760"/>
                  </a:cubicBezTo>
                  <a:cubicBezTo>
                    <a:pt x="467177" y="348046"/>
                    <a:pt x="466535" y="347261"/>
                    <a:pt x="465964" y="346404"/>
                  </a:cubicBezTo>
                  <a:cubicBezTo>
                    <a:pt x="465393" y="345548"/>
                    <a:pt x="464965" y="344620"/>
                    <a:pt x="464536" y="343692"/>
                  </a:cubicBezTo>
                  <a:cubicBezTo>
                    <a:pt x="464108" y="342693"/>
                    <a:pt x="463823" y="341693"/>
                    <a:pt x="463608" y="340694"/>
                  </a:cubicBezTo>
                  <a:cubicBezTo>
                    <a:pt x="463466" y="339623"/>
                    <a:pt x="463323" y="338553"/>
                    <a:pt x="463323" y="337482"/>
                  </a:cubicBezTo>
                  <a:cubicBezTo>
                    <a:pt x="463323" y="336340"/>
                    <a:pt x="463394" y="335269"/>
                    <a:pt x="463608" y="334270"/>
                  </a:cubicBezTo>
                  <a:cubicBezTo>
                    <a:pt x="464037" y="332200"/>
                    <a:pt x="464822" y="330344"/>
                    <a:pt x="465964" y="328631"/>
                  </a:cubicBezTo>
                  <a:cubicBezTo>
                    <a:pt x="466535" y="327774"/>
                    <a:pt x="467177" y="326989"/>
                    <a:pt x="467891" y="326275"/>
                  </a:cubicBezTo>
                  <a:cubicBezTo>
                    <a:pt x="470033" y="324134"/>
                    <a:pt x="472816" y="322635"/>
                    <a:pt x="475886" y="321993"/>
                  </a:cubicBezTo>
                  <a:cubicBezTo>
                    <a:pt x="476956" y="321850"/>
                    <a:pt x="478027" y="321707"/>
                    <a:pt x="479098" y="321707"/>
                  </a:cubicBezTo>
                  <a:close/>
                  <a:moveTo>
                    <a:pt x="557687" y="320066"/>
                  </a:moveTo>
                  <a:cubicBezTo>
                    <a:pt x="567323" y="320066"/>
                    <a:pt x="575175" y="327918"/>
                    <a:pt x="575175" y="337554"/>
                  </a:cubicBezTo>
                  <a:cubicBezTo>
                    <a:pt x="575175" y="339981"/>
                    <a:pt x="574675" y="342336"/>
                    <a:pt x="573819" y="344406"/>
                  </a:cubicBezTo>
                  <a:cubicBezTo>
                    <a:pt x="572891" y="346476"/>
                    <a:pt x="571606" y="348404"/>
                    <a:pt x="570178" y="349974"/>
                  </a:cubicBezTo>
                  <a:cubicBezTo>
                    <a:pt x="566966" y="353115"/>
                    <a:pt x="562612" y="355113"/>
                    <a:pt x="557758" y="355113"/>
                  </a:cubicBezTo>
                  <a:cubicBezTo>
                    <a:pt x="552905" y="355113"/>
                    <a:pt x="548479" y="353115"/>
                    <a:pt x="545338" y="349974"/>
                  </a:cubicBezTo>
                  <a:cubicBezTo>
                    <a:pt x="543697" y="348404"/>
                    <a:pt x="542412" y="346476"/>
                    <a:pt x="541555" y="344406"/>
                  </a:cubicBezTo>
                  <a:cubicBezTo>
                    <a:pt x="540699" y="342265"/>
                    <a:pt x="540199" y="339981"/>
                    <a:pt x="540199" y="337554"/>
                  </a:cubicBezTo>
                  <a:cubicBezTo>
                    <a:pt x="540199" y="327918"/>
                    <a:pt x="548051" y="320066"/>
                    <a:pt x="557687" y="320066"/>
                  </a:cubicBezTo>
                  <a:close/>
                  <a:moveTo>
                    <a:pt x="714579" y="316140"/>
                  </a:moveTo>
                  <a:cubicBezTo>
                    <a:pt x="726428" y="316140"/>
                    <a:pt x="736064" y="325776"/>
                    <a:pt x="736064" y="337625"/>
                  </a:cubicBezTo>
                  <a:cubicBezTo>
                    <a:pt x="736064" y="340552"/>
                    <a:pt x="735422" y="343407"/>
                    <a:pt x="734351" y="345977"/>
                  </a:cubicBezTo>
                  <a:cubicBezTo>
                    <a:pt x="733281" y="348546"/>
                    <a:pt x="731710" y="350830"/>
                    <a:pt x="729854" y="352829"/>
                  </a:cubicBezTo>
                  <a:cubicBezTo>
                    <a:pt x="726000" y="356684"/>
                    <a:pt x="720575" y="359111"/>
                    <a:pt x="714651" y="359111"/>
                  </a:cubicBezTo>
                  <a:cubicBezTo>
                    <a:pt x="708726" y="359111"/>
                    <a:pt x="703373" y="356755"/>
                    <a:pt x="699447" y="352829"/>
                  </a:cubicBezTo>
                  <a:cubicBezTo>
                    <a:pt x="697448" y="350902"/>
                    <a:pt x="695878" y="348546"/>
                    <a:pt x="694807" y="345977"/>
                  </a:cubicBezTo>
                  <a:cubicBezTo>
                    <a:pt x="693665" y="343407"/>
                    <a:pt x="693094" y="340623"/>
                    <a:pt x="693094" y="337625"/>
                  </a:cubicBezTo>
                  <a:cubicBezTo>
                    <a:pt x="693094" y="325776"/>
                    <a:pt x="702730" y="316140"/>
                    <a:pt x="714579" y="316140"/>
                  </a:cubicBezTo>
                  <a:close/>
                  <a:moveTo>
                    <a:pt x="793025" y="313784"/>
                  </a:moveTo>
                  <a:cubicBezTo>
                    <a:pt x="797950" y="313784"/>
                    <a:pt x="802590" y="315283"/>
                    <a:pt x="806373" y="317853"/>
                  </a:cubicBezTo>
                  <a:cubicBezTo>
                    <a:pt x="812725" y="322135"/>
                    <a:pt x="816865" y="329416"/>
                    <a:pt x="816865" y="337625"/>
                  </a:cubicBezTo>
                  <a:cubicBezTo>
                    <a:pt x="816865" y="340908"/>
                    <a:pt x="816223" y="344049"/>
                    <a:pt x="815010" y="346904"/>
                  </a:cubicBezTo>
                  <a:cubicBezTo>
                    <a:pt x="813796" y="349759"/>
                    <a:pt x="812012" y="352329"/>
                    <a:pt x="809870" y="354470"/>
                  </a:cubicBezTo>
                  <a:cubicBezTo>
                    <a:pt x="808800" y="355541"/>
                    <a:pt x="807586" y="356469"/>
                    <a:pt x="806373" y="357397"/>
                  </a:cubicBezTo>
                  <a:cubicBezTo>
                    <a:pt x="802518" y="359967"/>
                    <a:pt x="797950" y="361466"/>
                    <a:pt x="793025" y="361466"/>
                  </a:cubicBezTo>
                  <a:cubicBezTo>
                    <a:pt x="791383" y="361466"/>
                    <a:pt x="789813" y="361251"/>
                    <a:pt x="788242" y="360966"/>
                  </a:cubicBezTo>
                  <a:cubicBezTo>
                    <a:pt x="783603" y="360038"/>
                    <a:pt x="779391" y="357682"/>
                    <a:pt x="776179" y="354470"/>
                  </a:cubicBezTo>
                  <a:cubicBezTo>
                    <a:pt x="773966" y="352329"/>
                    <a:pt x="772253" y="349759"/>
                    <a:pt x="771040" y="346904"/>
                  </a:cubicBezTo>
                  <a:cubicBezTo>
                    <a:pt x="769826" y="344049"/>
                    <a:pt x="769184" y="340908"/>
                    <a:pt x="769184" y="337625"/>
                  </a:cubicBezTo>
                  <a:cubicBezTo>
                    <a:pt x="769184" y="326133"/>
                    <a:pt x="777393" y="316496"/>
                    <a:pt x="788242" y="314284"/>
                  </a:cubicBezTo>
                  <a:cubicBezTo>
                    <a:pt x="789741" y="313927"/>
                    <a:pt x="791383" y="313784"/>
                    <a:pt x="793025" y="313784"/>
                  </a:cubicBezTo>
                  <a:close/>
                  <a:moveTo>
                    <a:pt x="47753" y="289372"/>
                  </a:moveTo>
                  <a:cubicBezTo>
                    <a:pt x="52749" y="289372"/>
                    <a:pt x="56747" y="293369"/>
                    <a:pt x="56747" y="298366"/>
                  </a:cubicBezTo>
                  <a:cubicBezTo>
                    <a:pt x="56747" y="303362"/>
                    <a:pt x="52749" y="307360"/>
                    <a:pt x="47753" y="307360"/>
                  </a:cubicBezTo>
                  <a:cubicBezTo>
                    <a:pt x="42756" y="307360"/>
                    <a:pt x="38759" y="303362"/>
                    <a:pt x="38759" y="298366"/>
                  </a:cubicBezTo>
                  <a:cubicBezTo>
                    <a:pt x="38759" y="293369"/>
                    <a:pt x="42756" y="289372"/>
                    <a:pt x="47753" y="289372"/>
                  </a:cubicBezTo>
                  <a:close/>
                  <a:moveTo>
                    <a:pt x="126198" y="288373"/>
                  </a:moveTo>
                  <a:cubicBezTo>
                    <a:pt x="131694" y="288373"/>
                    <a:pt x="136191" y="292870"/>
                    <a:pt x="136191" y="298366"/>
                  </a:cubicBezTo>
                  <a:cubicBezTo>
                    <a:pt x="136191" y="303862"/>
                    <a:pt x="131694" y="308359"/>
                    <a:pt x="126198" y="308359"/>
                  </a:cubicBezTo>
                  <a:cubicBezTo>
                    <a:pt x="120631" y="308359"/>
                    <a:pt x="116205" y="303862"/>
                    <a:pt x="116205" y="298366"/>
                  </a:cubicBezTo>
                  <a:cubicBezTo>
                    <a:pt x="116205" y="292799"/>
                    <a:pt x="120702" y="288373"/>
                    <a:pt x="126198" y="288373"/>
                  </a:cubicBezTo>
                  <a:close/>
                  <a:moveTo>
                    <a:pt x="283162" y="286160"/>
                  </a:moveTo>
                  <a:cubicBezTo>
                    <a:pt x="289872" y="286160"/>
                    <a:pt x="295368" y="291585"/>
                    <a:pt x="295368" y="298366"/>
                  </a:cubicBezTo>
                  <a:cubicBezTo>
                    <a:pt x="295368" y="305147"/>
                    <a:pt x="289872" y="310572"/>
                    <a:pt x="283162" y="310572"/>
                  </a:cubicBezTo>
                  <a:cubicBezTo>
                    <a:pt x="276452" y="310572"/>
                    <a:pt x="270956" y="305147"/>
                    <a:pt x="270956" y="298366"/>
                  </a:cubicBezTo>
                  <a:cubicBezTo>
                    <a:pt x="270956" y="291656"/>
                    <a:pt x="276381" y="286160"/>
                    <a:pt x="283162" y="286160"/>
                  </a:cubicBezTo>
                  <a:close/>
                  <a:moveTo>
                    <a:pt x="361536" y="284804"/>
                  </a:moveTo>
                  <a:cubicBezTo>
                    <a:pt x="369031" y="284804"/>
                    <a:pt x="375098" y="290871"/>
                    <a:pt x="375098" y="298366"/>
                  </a:cubicBezTo>
                  <a:cubicBezTo>
                    <a:pt x="375098" y="305861"/>
                    <a:pt x="369031" y="311928"/>
                    <a:pt x="361536" y="311928"/>
                  </a:cubicBezTo>
                  <a:cubicBezTo>
                    <a:pt x="354041" y="311928"/>
                    <a:pt x="347974" y="305861"/>
                    <a:pt x="347974" y="298366"/>
                  </a:cubicBezTo>
                  <a:cubicBezTo>
                    <a:pt x="347974" y="290871"/>
                    <a:pt x="354041" y="284804"/>
                    <a:pt x="361536" y="284804"/>
                  </a:cubicBezTo>
                  <a:close/>
                  <a:moveTo>
                    <a:pt x="518428" y="281735"/>
                  </a:moveTo>
                  <a:cubicBezTo>
                    <a:pt x="527636" y="281735"/>
                    <a:pt x="535060" y="289158"/>
                    <a:pt x="535060" y="298366"/>
                  </a:cubicBezTo>
                  <a:cubicBezTo>
                    <a:pt x="535060" y="307574"/>
                    <a:pt x="527636" y="314998"/>
                    <a:pt x="518428" y="314998"/>
                  </a:cubicBezTo>
                  <a:cubicBezTo>
                    <a:pt x="509220" y="314998"/>
                    <a:pt x="501797" y="307574"/>
                    <a:pt x="501797" y="298366"/>
                  </a:cubicBezTo>
                  <a:cubicBezTo>
                    <a:pt x="501797" y="289158"/>
                    <a:pt x="509220" y="281735"/>
                    <a:pt x="518428" y="281735"/>
                  </a:cubicBezTo>
                  <a:close/>
                  <a:moveTo>
                    <a:pt x="596946" y="279950"/>
                  </a:moveTo>
                  <a:cubicBezTo>
                    <a:pt x="607082" y="279950"/>
                    <a:pt x="615362" y="288159"/>
                    <a:pt x="615362" y="298366"/>
                  </a:cubicBezTo>
                  <a:cubicBezTo>
                    <a:pt x="615362" y="308573"/>
                    <a:pt x="607082" y="316782"/>
                    <a:pt x="596946" y="316782"/>
                  </a:cubicBezTo>
                  <a:cubicBezTo>
                    <a:pt x="586810" y="316782"/>
                    <a:pt x="578530" y="308573"/>
                    <a:pt x="578530" y="298366"/>
                  </a:cubicBezTo>
                  <a:cubicBezTo>
                    <a:pt x="578530" y="288230"/>
                    <a:pt x="586739" y="279950"/>
                    <a:pt x="596946" y="279950"/>
                  </a:cubicBezTo>
                  <a:close/>
                  <a:moveTo>
                    <a:pt x="753766" y="275739"/>
                  </a:moveTo>
                  <a:cubicBezTo>
                    <a:pt x="766258" y="275739"/>
                    <a:pt x="776394" y="285875"/>
                    <a:pt x="776394" y="298366"/>
                  </a:cubicBezTo>
                  <a:cubicBezTo>
                    <a:pt x="776394" y="310858"/>
                    <a:pt x="766258" y="320994"/>
                    <a:pt x="753766" y="320994"/>
                  </a:cubicBezTo>
                  <a:cubicBezTo>
                    <a:pt x="741275" y="320994"/>
                    <a:pt x="731139" y="310858"/>
                    <a:pt x="731139" y="298366"/>
                  </a:cubicBezTo>
                  <a:cubicBezTo>
                    <a:pt x="731139" y="285875"/>
                    <a:pt x="741275" y="275739"/>
                    <a:pt x="753766" y="275739"/>
                  </a:cubicBezTo>
                  <a:close/>
                  <a:moveTo>
                    <a:pt x="832283" y="273241"/>
                  </a:moveTo>
                  <a:cubicBezTo>
                    <a:pt x="846131" y="273241"/>
                    <a:pt x="857337" y="284519"/>
                    <a:pt x="857337" y="298367"/>
                  </a:cubicBezTo>
                  <a:cubicBezTo>
                    <a:pt x="857337" y="312214"/>
                    <a:pt x="846059" y="323421"/>
                    <a:pt x="832283" y="323421"/>
                  </a:cubicBezTo>
                  <a:cubicBezTo>
                    <a:pt x="818436" y="323421"/>
                    <a:pt x="807229" y="312214"/>
                    <a:pt x="807229" y="298367"/>
                  </a:cubicBezTo>
                  <a:cubicBezTo>
                    <a:pt x="807229" y="284448"/>
                    <a:pt x="818436" y="273241"/>
                    <a:pt x="832283" y="273241"/>
                  </a:cubicBezTo>
                  <a:close/>
                  <a:moveTo>
                    <a:pt x="86939" y="249685"/>
                  </a:moveTo>
                  <a:cubicBezTo>
                    <a:pt x="92222" y="249685"/>
                    <a:pt x="96433" y="253968"/>
                    <a:pt x="96433" y="259179"/>
                  </a:cubicBezTo>
                  <a:cubicBezTo>
                    <a:pt x="96433" y="264389"/>
                    <a:pt x="92222" y="268601"/>
                    <a:pt x="86939" y="268672"/>
                  </a:cubicBezTo>
                  <a:cubicBezTo>
                    <a:pt x="81657" y="268672"/>
                    <a:pt x="77446" y="264389"/>
                    <a:pt x="77446" y="259179"/>
                  </a:cubicBezTo>
                  <a:cubicBezTo>
                    <a:pt x="77446" y="253896"/>
                    <a:pt x="81729" y="249685"/>
                    <a:pt x="86939" y="249685"/>
                  </a:cubicBezTo>
                  <a:close/>
                  <a:moveTo>
                    <a:pt x="165457" y="248686"/>
                  </a:moveTo>
                  <a:cubicBezTo>
                    <a:pt x="169097" y="248686"/>
                    <a:pt x="172309" y="250542"/>
                    <a:pt x="174165" y="253326"/>
                  </a:cubicBezTo>
                  <a:cubicBezTo>
                    <a:pt x="175307" y="254967"/>
                    <a:pt x="175950" y="257037"/>
                    <a:pt x="175950" y="259179"/>
                  </a:cubicBezTo>
                  <a:cubicBezTo>
                    <a:pt x="175950" y="261320"/>
                    <a:pt x="175307" y="263390"/>
                    <a:pt x="174165" y="265032"/>
                  </a:cubicBezTo>
                  <a:cubicBezTo>
                    <a:pt x="172238" y="267816"/>
                    <a:pt x="169026" y="269672"/>
                    <a:pt x="165457" y="269814"/>
                  </a:cubicBezTo>
                  <a:cubicBezTo>
                    <a:pt x="164672" y="269814"/>
                    <a:pt x="164029" y="269743"/>
                    <a:pt x="163315" y="269600"/>
                  </a:cubicBezTo>
                  <a:cubicBezTo>
                    <a:pt x="161317" y="269172"/>
                    <a:pt x="159461" y="268173"/>
                    <a:pt x="158033" y="266745"/>
                  </a:cubicBezTo>
                  <a:cubicBezTo>
                    <a:pt x="157534" y="266245"/>
                    <a:pt x="157105" y="265746"/>
                    <a:pt x="156748" y="265175"/>
                  </a:cubicBezTo>
                  <a:cubicBezTo>
                    <a:pt x="156035" y="264033"/>
                    <a:pt x="155464" y="262748"/>
                    <a:pt x="155178" y="261392"/>
                  </a:cubicBezTo>
                  <a:cubicBezTo>
                    <a:pt x="155035" y="260678"/>
                    <a:pt x="154964" y="259964"/>
                    <a:pt x="154964" y="259250"/>
                  </a:cubicBezTo>
                  <a:cubicBezTo>
                    <a:pt x="154964" y="258465"/>
                    <a:pt x="155035" y="257823"/>
                    <a:pt x="155178" y="257109"/>
                  </a:cubicBezTo>
                  <a:cubicBezTo>
                    <a:pt x="155464" y="255681"/>
                    <a:pt x="155963" y="254468"/>
                    <a:pt x="156748" y="253326"/>
                  </a:cubicBezTo>
                  <a:cubicBezTo>
                    <a:pt x="157105" y="252755"/>
                    <a:pt x="157534" y="252255"/>
                    <a:pt x="158033" y="251755"/>
                  </a:cubicBezTo>
                  <a:cubicBezTo>
                    <a:pt x="159461" y="250328"/>
                    <a:pt x="161245" y="249328"/>
                    <a:pt x="163315" y="248900"/>
                  </a:cubicBezTo>
                  <a:cubicBezTo>
                    <a:pt x="164029" y="248757"/>
                    <a:pt x="164743" y="248686"/>
                    <a:pt x="165457" y="248686"/>
                  </a:cubicBezTo>
                  <a:close/>
                  <a:moveTo>
                    <a:pt x="322349" y="246259"/>
                  </a:moveTo>
                  <a:cubicBezTo>
                    <a:pt x="324990" y="246259"/>
                    <a:pt x="327489" y="247116"/>
                    <a:pt x="329559" y="248472"/>
                  </a:cubicBezTo>
                  <a:cubicBezTo>
                    <a:pt x="332913" y="250827"/>
                    <a:pt x="335198" y="254753"/>
                    <a:pt x="335198" y="259179"/>
                  </a:cubicBezTo>
                  <a:cubicBezTo>
                    <a:pt x="335198" y="263604"/>
                    <a:pt x="332985" y="267530"/>
                    <a:pt x="329559" y="269886"/>
                  </a:cubicBezTo>
                  <a:cubicBezTo>
                    <a:pt x="327489" y="271313"/>
                    <a:pt x="324990" y="272098"/>
                    <a:pt x="322349" y="272098"/>
                  </a:cubicBezTo>
                  <a:cubicBezTo>
                    <a:pt x="321493" y="272098"/>
                    <a:pt x="320636" y="271956"/>
                    <a:pt x="319780" y="271813"/>
                  </a:cubicBezTo>
                  <a:cubicBezTo>
                    <a:pt x="313927" y="270599"/>
                    <a:pt x="309501" y="265389"/>
                    <a:pt x="309501" y="259179"/>
                  </a:cubicBezTo>
                  <a:cubicBezTo>
                    <a:pt x="309501" y="252969"/>
                    <a:pt x="313927" y="247758"/>
                    <a:pt x="319780" y="246545"/>
                  </a:cubicBezTo>
                  <a:cubicBezTo>
                    <a:pt x="320565" y="246330"/>
                    <a:pt x="321493" y="246259"/>
                    <a:pt x="322349" y="246259"/>
                  </a:cubicBezTo>
                  <a:close/>
                  <a:moveTo>
                    <a:pt x="400795" y="244903"/>
                  </a:moveTo>
                  <a:cubicBezTo>
                    <a:pt x="408718" y="244903"/>
                    <a:pt x="415071" y="251327"/>
                    <a:pt x="415071" y="259179"/>
                  </a:cubicBezTo>
                  <a:cubicBezTo>
                    <a:pt x="415071" y="267031"/>
                    <a:pt x="408647" y="273455"/>
                    <a:pt x="400795" y="273455"/>
                  </a:cubicBezTo>
                  <a:cubicBezTo>
                    <a:pt x="392943" y="273455"/>
                    <a:pt x="386519" y="267031"/>
                    <a:pt x="386519" y="259179"/>
                  </a:cubicBezTo>
                  <a:cubicBezTo>
                    <a:pt x="386519" y="251256"/>
                    <a:pt x="392943" y="244903"/>
                    <a:pt x="400795" y="244903"/>
                  </a:cubicBezTo>
                  <a:close/>
                  <a:moveTo>
                    <a:pt x="557687" y="241691"/>
                  </a:moveTo>
                  <a:cubicBezTo>
                    <a:pt x="567323" y="241691"/>
                    <a:pt x="575175" y="249543"/>
                    <a:pt x="575175" y="259179"/>
                  </a:cubicBezTo>
                  <a:cubicBezTo>
                    <a:pt x="575175" y="268815"/>
                    <a:pt x="567323" y="276667"/>
                    <a:pt x="557687" y="276667"/>
                  </a:cubicBezTo>
                  <a:cubicBezTo>
                    <a:pt x="548051" y="276667"/>
                    <a:pt x="540199" y="268815"/>
                    <a:pt x="540199" y="259179"/>
                  </a:cubicBezTo>
                  <a:cubicBezTo>
                    <a:pt x="540199" y="249543"/>
                    <a:pt x="548051" y="241691"/>
                    <a:pt x="557687" y="241691"/>
                  </a:cubicBezTo>
                  <a:close/>
                  <a:moveTo>
                    <a:pt x="636061" y="239764"/>
                  </a:moveTo>
                  <a:cubicBezTo>
                    <a:pt x="642771" y="239764"/>
                    <a:pt x="648695" y="243190"/>
                    <a:pt x="652193" y="248330"/>
                  </a:cubicBezTo>
                  <a:cubicBezTo>
                    <a:pt x="654263" y="251399"/>
                    <a:pt x="655476" y="255182"/>
                    <a:pt x="655476" y="259179"/>
                  </a:cubicBezTo>
                  <a:cubicBezTo>
                    <a:pt x="655476" y="263177"/>
                    <a:pt x="654263" y="266960"/>
                    <a:pt x="652193" y="270029"/>
                  </a:cubicBezTo>
                  <a:cubicBezTo>
                    <a:pt x="648695" y="275168"/>
                    <a:pt x="642842" y="278594"/>
                    <a:pt x="636061" y="278594"/>
                  </a:cubicBezTo>
                  <a:cubicBezTo>
                    <a:pt x="634705" y="278594"/>
                    <a:pt x="633420" y="278452"/>
                    <a:pt x="632135" y="278166"/>
                  </a:cubicBezTo>
                  <a:cubicBezTo>
                    <a:pt x="628352" y="277381"/>
                    <a:pt x="624997" y="275525"/>
                    <a:pt x="622356" y="272884"/>
                  </a:cubicBezTo>
                  <a:cubicBezTo>
                    <a:pt x="621500" y="272028"/>
                    <a:pt x="620715" y="271028"/>
                    <a:pt x="620001" y="270029"/>
                  </a:cubicBezTo>
                  <a:cubicBezTo>
                    <a:pt x="618573" y="267959"/>
                    <a:pt x="617574" y="265603"/>
                    <a:pt x="617074" y="263105"/>
                  </a:cubicBezTo>
                  <a:cubicBezTo>
                    <a:pt x="616789" y="261820"/>
                    <a:pt x="616646" y="260535"/>
                    <a:pt x="616646" y="259179"/>
                  </a:cubicBezTo>
                  <a:cubicBezTo>
                    <a:pt x="616646" y="257823"/>
                    <a:pt x="616789" y="256538"/>
                    <a:pt x="617074" y="255253"/>
                  </a:cubicBezTo>
                  <a:cubicBezTo>
                    <a:pt x="617574" y="252755"/>
                    <a:pt x="618573" y="250400"/>
                    <a:pt x="620001" y="248330"/>
                  </a:cubicBezTo>
                  <a:cubicBezTo>
                    <a:pt x="620715" y="247330"/>
                    <a:pt x="621500" y="246331"/>
                    <a:pt x="622356" y="245474"/>
                  </a:cubicBezTo>
                  <a:cubicBezTo>
                    <a:pt x="624926" y="242833"/>
                    <a:pt x="628352" y="240977"/>
                    <a:pt x="632135" y="240192"/>
                  </a:cubicBezTo>
                  <a:cubicBezTo>
                    <a:pt x="633420" y="239907"/>
                    <a:pt x="634705" y="239764"/>
                    <a:pt x="636061" y="239764"/>
                  </a:cubicBezTo>
                  <a:close/>
                  <a:moveTo>
                    <a:pt x="793025" y="235338"/>
                  </a:moveTo>
                  <a:cubicBezTo>
                    <a:pt x="797950" y="235338"/>
                    <a:pt x="802590" y="236837"/>
                    <a:pt x="806373" y="239407"/>
                  </a:cubicBezTo>
                  <a:cubicBezTo>
                    <a:pt x="812725" y="243689"/>
                    <a:pt x="816865" y="250970"/>
                    <a:pt x="816865" y="259179"/>
                  </a:cubicBezTo>
                  <a:cubicBezTo>
                    <a:pt x="816865" y="267387"/>
                    <a:pt x="812654" y="274597"/>
                    <a:pt x="806373" y="278951"/>
                  </a:cubicBezTo>
                  <a:cubicBezTo>
                    <a:pt x="802518" y="281521"/>
                    <a:pt x="797950" y="283020"/>
                    <a:pt x="793025" y="283020"/>
                  </a:cubicBezTo>
                  <a:cubicBezTo>
                    <a:pt x="791383" y="283020"/>
                    <a:pt x="789813" y="282805"/>
                    <a:pt x="788242" y="282520"/>
                  </a:cubicBezTo>
                  <a:cubicBezTo>
                    <a:pt x="777321" y="280307"/>
                    <a:pt x="769184" y="270671"/>
                    <a:pt x="769184" y="259179"/>
                  </a:cubicBezTo>
                  <a:cubicBezTo>
                    <a:pt x="769184" y="247687"/>
                    <a:pt x="777393" y="238050"/>
                    <a:pt x="788242" y="235838"/>
                  </a:cubicBezTo>
                  <a:cubicBezTo>
                    <a:pt x="789741" y="235481"/>
                    <a:pt x="791383" y="235338"/>
                    <a:pt x="793025" y="235338"/>
                  </a:cubicBezTo>
                  <a:close/>
                  <a:moveTo>
                    <a:pt x="871470" y="232768"/>
                  </a:moveTo>
                  <a:cubicBezTo>
                    <a:pt x="886032" y="232768"/>
                    <a:pt x="897881" y="244617"/>
                    <a:pt x="897881" y="259178"/>
                  </a:cubicBezTo>
                  <a:cubicBezTo>
                    <a:pt x="897881" y="273740"/>
                    <a:pt x="886032" y="285589"/>
                    <a:pt x="871470" y="285589"/>
                  </a:cubicBezTo>
                  <a:cubicBezTo>
                    <a:pt x="856909" y="285589"/>
                    <a:pt x="845060" y="273740"/>
                    <a:pt x="845060" y="259178"/>
                  </a:cubicBezTo>
                  <a:cubicBezTo>
                    <a:pt x="845060" y="244617"/>
                    <a:pt x="856909" y="232768"/>
                    <a:pt x="871470" y="232768"/>
                  </a:cubicBezTo>
                  <a:close/>
                  <a:moveTo>
                    <a:pt x="126198" y="209927"/>
                  </a:moveTo>
                  <a:cubicBezTo>
                    <a:pt x="131694" y="209927"/>
                    <a:pt x="136191" y="214424"/>
                    <a:pt x="136191" y="219920"/>
                  </a:cubicBezTo>
                  <a:cubicBezTo>
                    <a:pt x="136191" y="225416"/>
                    <a:pt x="131694" y="229913"/>
                    <a:pt x="126198" y="229913"/>
                  </a:cubicBezTo>
                  <a:cubicBezTo>
                    <a:pt x="120631" y="229913"/>
                    <a:pt x="116205" y="225416"/>
                    <a:pt x="116205" y="219920"/>
                  </a:cubicBezTo>
                  <a:cubicBezTo>
                    <a:pt x="116205" y="214353"/>
                    <a:pt x="120702" y="209927"/>
                    <a:pt x="126198" y="209927"/>
                  </a:cubicBezTo>
                  <a:close/>
                  <a:moveTo>
                    <a:pt x="204644" y="208856"/>
                  </a:moveTo>
                  <a:cubicBezTo>
                    <a:pt x="210782" y="208856"/>
                    <a:pt x="215708" y="213853"/>
                    <a:pt x="215708" y="219920"/>
                  </a:cubicBezTo>
                  <a:cubicBezTo>
                    <a:pt x="215708" y="226058"/>
                    <a:pt x="210782" y="230984"/>
                    <a:pt x="204644" y="230984"/>
                  </a:cubicBezTo>
                  <a:cubicBezTo>
                    <a:pt x="198505" y="230984"/>
                    <a:pt x="193580" y="225987"/>
                    <a:pt x="193580" y="219920"/>
                  </a:cubicBezTo>
                  <a:cubicBezTo>
                    <a:pt x="193580" y="213781"/>
                    <a:pt x="198577" y="208856"/>
                    <a:pt x="204644" y="208856"/>
                  </a:cubicBezTo>
                  <a:close/>
                  <a:moveTo>
                    <a:pt x="361536" y="206358"/>
                  </a:moveTo>
                  <a:cubicBezTo>
                    <a:pt x="369031" y="206358"/>
                    <a:pt x="375098" y="212425"/>
                    <a:pt x="375098" y="219920"/>
                  </a:cubicBezTo>
                  <a:cubicBezTo>
                    <a:pt x="375098" y="227415"/>
                    <a:pt x="369031" y="233482"/>
                    <a:pt x="361536" y="233482"/>
                  </a:cubicBezTo>
                  <a:cubicBezTo>
                    <a:pt x="354041" y="233482"/>
                    <a:pt x="347974" y="227415"/>
                    <a:pt x="347974" y="219920"/>
                  </a:cubicBezTo>
                  <a:cubicBezTo>
                    <a:pt x="347974" y="212425"/>
                    <a:pt x="354041" y="206358"/>
                    <a:pt x="361536" y="206358"/>
                  </a:cubicBezTo>
                  <a:close/>
                  <a:moveTo>
                    <a:pt x="440054" y="204930"/>
                  </a:moveTo>
                  <a:cubicBezTo>
                    <a:pt x="448334" y="204930"/>
                    <a:pt x="455043" y="211640"/>
                    <a:pt x="455043" y="219920"/>
                  </a:cubicBezTo>
                  <a:cubicBezTo>
                    <a:pt x="455043" y="228200"/>
                    <a:pt x="448262" y="234981"/>
                    <a:pt x="440054" y="234909"/>
                  </a:cubicBezTo>
                  <a:cubicBezTo>
                    <a:pt x="431774" y="234909"/>
                    <a:pt x="425064" y="228200"/>
                    <a:pt x="425064" y="219920"/>
                  </a:cubicBezTo>
                  <a:cubicBezTo>
                    <a:pt x="425064" y="211640"/>
                    <a:pt x="431774" y="204930"/>
                    <a:pt x="440054" y="204930"/>
                  </a:cubicBezTo>
                  <a:close/>
                  <a:moveTo>
                    <a:pt x="596946" y="201504"/>
                  </a:moveTo>
                  <a:cubicBezTo>
                    <a:pt x="607082" y="201504"/>
                    <a:pt x="615362" y="209713"/>
                    <a:pt x="615362" y="219920"/>
                  </a:cubicBezTo>
                  <a:cubicBezTo>
                    <a:pt x="615362" y="230127"/>
                    <a:pt x="607082" y="238407"/>
                    <a:pt x="596946" y="238336"/>
                  </a:cubicBezTo>
                  <a:cubicBezTo>
                    <a:pt x="586810" y="238336"/>
                    <a:pt x="578530" y="230127"/>
                    <a:pt x="578530" y="219920"/>
                  </a:cubicBezTo>
                  <a:cubicBezTo>
                    <a:pt x="578530" y="209784"/>
                    <a:pt x="586739" y="201504"/>
                    <a:pt x="596946" y="201504"/>
                  </a:cubicBezTo>
                  <a:close/>
                  <a:moveTo>
                    <a:pt x="675321" y="199506"/>
                  </a:moveTo>
                  <a:cubicBezTo>
                    <a:pt x="686598" y="199506"/>
                    <a:pt x="695735" y="208643"/>
                    <a:pt x="695735" y="219921"/>
                  </a:cubicBezTo>
                  <a:cubicBezTo>
                    <a:pt x="695735" y="231199"/>
                    <a:pt x="686598" y="240407"/>
                    <a:pt x="675321" y="240335"/>
                  </a:cubicBezTo>
                  <a:cubicBezTo>
                    <a:pt x="664043" y="240335"/>
                    <a:pt x="654906" y="231199"/>
                    <a:pt x="654906" y="219921"/>
                  </a:cubicBezTo>
                  <a:cubicBezTo>
                    <a:pt x="654906" y="208643"/>
                    <a:pt x="664043" y="199506"/>
                    <a:pt x="675321" y="199506"/>
                  </a:cubicBezTo>
                  <a:close/>
                  <a:moveTo>
                    <a:pt x="832283" y="194866"/>
                  </a:moveTo>
                  <a:cubicBezTo>
                    <a:pt x="846131" y="194866"/>
                    <a:pt x="857337" y="206073"/>
                    <a:pt x="857337" y="219920"/>
                  </a:cubicBezTo>
                  <a:cubicBezTo>
                    <a:pt x="857337" y="233768"/>
                    <a:pt x="846059" y="245046"/>
                    <a:pt x="832283" y="245046"/>
                  </a:cubicBezTo>
                  <a:cubicBezTo>
                    <a:pt x="818436" y="245046"/>
                    <a:pt x="807229" y="233768"/>
                    <a:pt x="807229" y="219920"/>
                  </a:cubicBezTo>
                  <a:cubicBezTo>
                    <a:pt x="807229" y="206073"/>
                    <a:pt x="818436" y="194866"/>
                    <a:pt x="832283" y="194866"/>
                  </a:cubicBezTo>
                  <a:close/>
                  <a:moveTo>
                    <a:pt x="165529" y="170240"/>
                  </a:moveTo>
                  <a:cubicBezTo>
                    <a:pt x="169169" y="170240"/>
                    <a:pt x="172381" y="172096"/>
                    <a:pt x="174237" y="174880"/>
                  </a:cubicBezTo>
                  <a:cubicBezTo>
                    <a:pt x="175379" y="176521"/>
                    <a:pt x="176022" y="178591"/>
                    <a:pt x="176022" y="180733"/>
                  </a:cubicBezTo>
                  <a:cubicBezTo>
                    <a:pt x="176022" y="182160"/>
                    <a:pt x="175665" y="183517"/>
                    <a:pt x="175165" y="184801"/>
                  </a:cubicBezTo>
                  <a:cubicBezTo>
                    <a:pt x="174879" y="185444"/>
                    <a:pt x="174523" y="186015"/>
                    <a:pt x="174166" y="186586"/>
                  </a:cubicBezTo>
                  <a:cubicBezTo>
                    <a:pt x="173737" y="187157"/>
                    <a:pt x="173309" y="187657"/>
                    <a:pt x="173024" y="188299"/>
                  </a:cubicBezTo>
                  <a:cubicBezTo>
                    <a:pt x="171096" y="190226"/>
                    <a:pt x="168527" y="191368"/>
                    <a:pt x="165600" y="191368"/>
                  </a:cubicBezTo>
                  <a:cubicBezTo>
                    <a:pt x="164815" y="191368"/>
                    <a:pt x="164173" y="191297"/>
                    <a:pt x="163459" y="191154"/>
                  </a:cubicBezTo>
                  <a:cubicBezTo>
                    <a:pt x="161460" y="190726"/>
                    <a:pt x="159604" y="189727"/>
                    <a:pt x="158177" y="188299"/>
                  </a:cubicBezTo>
                  <a:cubicBezTo>
                    <a:pt x="157677" y="187799"/>
                    <a:pt x="157249" y="187300"/>
                    <a:pt x="156892" y="186729"/>
                  </a:cubicBezTo>
                  <a:cubicBezTo>
                    <a:pt x="156464" y="186158"/>
                    <a:pt x="156178" y="185587"/>
                    <a:pt x="155893" y="184944"/>
                  </a:cubicBezTo>
                  <a:cubicBezTo>
                    <a:pt x="155607" y="184302"/>
                    <a:pt x="155393" y="183659"/>
                    <a:pt x="155250" y="182946"/>
                  </a:cubicBezTo>
                  <a:cubicBezTo>
                    <a:pt x="155107" y="182232"/>
                    <a:pt x="155036" y="181518"/>
                    <a:pt x="155036" y="180804"/>
                  </a:cubicBezTo>
                  <a:cubicBezTo>
                    <a:pt x="155036" y="180019"/>
                    <a:pt x="155107" y="179377"/>
                    <a:pt x="155250" y="178663"/>
                  </a:cubicBezTo>
                  <a:cubicBezTo>
                    <a:pt x="155536" y="177235"/>
                    <a:pt x="156035" y="176022"/>
                    <a:pt x="156820" y="174880"/>
                  </a:cubicBezTo>
                  <a:cubicBezTo>
                    <a:pt x="157177" y="174309"/>
                    <a:pt x="157606" y="173809"/>
                    <a:pt x="158105" y="173309"/>
                  </a:cubicBezTo>
                  <a:cubicBezTo>
                    <a:pt x="159533" y="171882"/>
                    <a:pt x="161317" y="170882"/>
                    <a:pt x="163387" y="170454"/>
                  </a:cubicBezTo>
                  <a:cubicBezTo>
                    <a:pt x="164101" y="170311"/>
                    <a:pt x="164815" y="170240"/>
                    <a:pt x="165529" y="170240"/>
                  </a:cubicBezTo>
                  <a:close/>
                  <a:moveTo>
                    <a:pt x="243903" y="169098"/>
                  </a:moveTo>
                  <a:cubicBezTo>
                    <a:pt x="250327" y="169098"/>
                    <a:pt x="255538" y="174309"/>
                    <a:pt x="255538" y="180733"/>
                  </a:cubicBezTo>
                  <a:cubicBezTo>
                    <a:pt x="255538" y="182303"/>
                    <a:pt x="255181" y="183874"/>
                    <a:pt x="254610" y="185230"/>
                  </a:cubicBezTo>
                  <a:cubicBezTo>
                    <a:pt x="253967" y="186657"/>
                    <a:pt x="253182" y="187871"/>
                    <a:pt x="252111" y="188942"/>
                  </a:cubicBezTo>
                  <a:cubicBezTo>
                    <a:pt x="250041" y="191083"/>
                    <a:pt x="247115" y="192368"/>
                    <a:pt x="243903" y="192368"/>
                  </a:cubicBezTo>
                  <a:cubicBezTo>
                    <a:pt x="240691" y="192368"/>
                    <a:pt x="237764" y="191012"/>
                    <a:pt x="235694" y="188942"/>
                  </a:cubicBezTo>
                  <a:cubicBezTo>
                    <a:pt x="234624" y="187871"/>
                    <a:pt x="233767" y="186586"/>
                    <a:pt x="233196" y="185230"/>
                  </a:cubicBezTo>
                  <a:cubicBezTo>
                    <a:pt x="232625" y="183874"/>
                    <a:pt x="232268" y="182303"/>
                    <a:pt x="232268" y="180733"/>
                  </a:cubicBezTo>
                  <a:cubicBezTo>
                    <a:pt x="232268" y="174309"/>
                    <a:pt x="237479" y="169098"/>
                    <a:pt x="243903" y="169098"/>
                  </a:cubicBezTo>
                  <a:close/>
                  <a:moveTo>
                    <a:pt x="400795" y="166385"/>
                  </a:moveTo>
                  <a:cubicBezTo>
                    <a:pt x="408718" y="166385"/>
                    <a:pt x="415071" y="172809"/>
                    <a:pt x="415071" y="180661"/>
                  </a:cubicBezTo>
                  <a:cubicBezTo>
                    <a:pt x="415071" y="182660"/>
                    <a:pt x="414642" y="184515"/>
                    <a:pt x="413929" y="186229"/>
                  </a:cubicBezTo>
                  <a:cubicBezTo>
                    <a:pt x="413215" y="187942"/>
                    <a:pt x="412144" y="189512"/>
                    <a:pt x="410859" y="190797"/>
                  </a:cubicBezTo>
                  <a:cubicBezTo>
                    <a:pt x="408290" y="193438"/>
                    <a:pt x="404721" y="195008"/>
                    <a:pt x="400795" y="195008"/>
                  </a:cubicBezTo>
                  <a:cubicBezTo>
                    <a:pt x="396869" y="195008"/>
                    <a:pt x="393300" y="193366"/>
                    <a:pt x="390730" y="190797"/>
                  </a:cubicBezTo>
                  <a:cubicBezTo>
                    <a:pt x="389446" y="189441"/>
                    <a:pt x="388375" y="187942"/>
                    <a:pt x="387661" y="186229"/>
                  </a:cubicBezTo>
                  <a:cubicBezTo>
                    <a:pt x="386947" y="184515"/>
                    <a:pt x="386519" y="182660"/>
                    <a:pt x="386519" y="180661"/>
                  </a:cubicBezTo>
                  <a:cubicBezTo>
                    <a:pt x="386519" y="172738"/>
                    <a:pt x="392943" y="166385"/>
                    <a:pt x="400795" y="166385"/>
                  </a:cubicBezTo>
                  <a:close/>
                  <a:moveTo>
                    <a:pt x="479098" y="164815"/>
                  </a:moveTo>
                  <a:cubicBezTo>
                    <a:pt x="484594" y="164815"/>
                    <a:pt x="489376" y="167599"/>
                    <a:pt x="492232" y="171810"/>
                  </a:cubicBezTo>
                  <a:cubicBezTo>
                    <a:pt x="493945" y="174380"/>
                    <a:pt x="494944" y="177378"/>
                    <a:pt x="494944" y="180661"/>
                  </a:cubicBezTo>
                  <a:cubicBezTo>
                    <a:pt x="494944" y="182803"/>
                    <a:pt x="494516" y="184873"/>
                    <a:pt x="493731" y="186800"/>
                  </a:cubicBezTo>
                  <a:cubicBezTo>
                    <a:pt x="493374" y="187799"/>
                    <a:pt x="492874" y="188656"/>
                    <a:pt x="492303" y="189512"/>
                  </a:cubicBezTo>
                  <a:cubicBezTo>
                    <a:pt x="491732" y="190369"/>
                    <a:pt x="491090" y="191154"/>
                    <a:pt x="490304" y="191939"/>
                  </a:cubicBezTo>
                  <a:cubicBezTo>
                    <a:pt x="487449" y="194794"/>
                    <a:pt x="483452" y="196579"/>
                    <a:pt x="479098" y="196579"/>
                  </a:cubicBezTo>
                  <a:cubicBezTo>
                    <a:pt x="477956" y="196579"/>
                    <a:pt x="476885" y="196436"/>
                    <a:pt x="475886" y="196222"/>
                  </a:cubicBezTo>
                  <a:cubicBezTo>
                    <a:pt x="472816" y="195651"/>
                    <a:pt x="470033" y="194081"/>
                    <a:pt x="467891" y="191939"/>
                  </a:cubicBezTo>
                  <a:cubicBezTo>
                    <a:pt x="467177" y="191225"/>
                    <a:pt x="466535" y="190440"/>
                    <a:pt x="465964" y="189584"/>
                  </a:cubicBezTo>
                  <a:cubicBezTo>
                    <a:pt x="465393" y="188727"/>
                    <a:pt x="464965" y="187799"/>
                    <a:pt x="464536" y="186871"/>
                  </a:cubicBezTo>
                  <a:cubicBezTo>
                    <a:pt x="464108" y="185872"/>
                    <a:pt x="463823" y="184873"/>
                    <a:pt x="463608" y="183873"/>
                  </a:cubicBezTo>
                  <a:cubicBezTo>
                    <a:pt x="463466" y="182803"/>
                    <a:pt x="463323" y="181732"/>
                    <a:pt x="463323" y="180661"/>
                  </a:cubicBezTo>
                  <a:cubicBezTo>
                    <a:pt x="463323" y="179519"/>
                    <a:pt x="463394" y="178449"/>
                    <a:pt x="463608" y="177449"/>
                  </a:cubicBezTo>
                  <a:cubicBezTo>
                    <a:pt x="464037" y="175379"/>
                    <a:pt x="464822" y="173523"/>
                    <a:pt x="465964" y="171810"/>
                  </a:cubicBezTo>
                  <a:cubicBezTo>
                    <a:pt x="466535" y="170954"/>
                    <a:pt x="467177" y="170168"/>
                    <a:pt x="467891" y="169455"/>
                  </a:cubicBezTo>
                  <a:cubicBezTo>
                    <a:pt x="470033" y="167313"/>
                    <a:pt x="472816" y="165814"/>
                    <a:pt x="475886" y="165172"/>
                  </a:cubicBezTo>
                  <a:cubicBezTo>
                    <a:pt x="476956" y="164958"/>
                    <a:pt x="478027" y="164815"/>
                    <a:pt x="479098" y="164815"/>
                  </a:cubicBezTo>
                  <a:close/>
                  <a:moveTo>
                    <a:pt x="636061" y="161317"/>
                  </a:moveTo>
                  <a:cubicBezTo>
                    <a:pt x="642771" y="161317"/>
                    <a:pt x="648695" y="164743"/>
                    <a:pt x="652193" y="169883"/>
                  </a:cubicBezTo>
                  <a:cubicBezTo>
                    <a:pt x="654263" y="172952"/>
                    <a:pt x="655476" y="176735"/>
                    <a:pt x="655476" y="180732"/>
                  </a:cubicBezTo>
                  <a:cubicBezTo>
                    <a:pt x="655476" y="183445"/>
                    <a:pt x="654977" y="185943"/>
                    <a:pt x="653977" y="188298"/>
                  </a:cubicBezTo>
                  <a:cubicBezTo>
                    <a:pt x="653478" y="189441"/>
                    <a:pt x="652907" y="190583"/>
                    <a:pt x="652193" y="191582"/>
                  </a:cubicBezTo>
                  <a:cubicBezTo>
                    <a:pt x="651479" y="192581"/>
                    <a:pt x="650694" y="193581"/>
                    <a:pt x="649766" y="194437"/>
                  </a:cubicBezTo>
                  <a:cubicBezTo>
                    <a:pt x="646268" y="198006"/>
                    <a:pt x="641415" y="200148"/>
                    <a:pt x="636061" y="200148"/>
                  </a:cubicBezTo>
                  <a:cubicBezTo>
                    <a:pt x="634705" y="200148"/>
                    <a:pt x="633420" y="200005"/>
                    <a:pt x="632135" y="199719"/>
                  </a:cubicBezTo>
                  <a:cubicBezTo>
                    <a:pt x="628352" y="198934"/>
                    <a:pt x="624997" y="197078"/>
                    <a:pt x="622356" y="194437"/>
                  </a:cubicBezTo>
                  <a:cubicBezTo>
                    <a:pt x="621500" y="193581"/>
                    <a:pt x="620715" y="192581"/>
                    <a:pt x="620001" y="191582"/>
                  </a:cubicBezTo>
                  <a:cubicBezTo>
                    <a:pt x="619287" y="190583"/>
                    <a:pt x="618716" y="189441"/>
                    <a:pt x="618216" y="188298"/>
                  </a:cubicBezTo>
                  <a:cubicBezTo>
                    <a:pt x="617717" y="187156"/>
                    <a:pt x="617360" y="185943"/>
                    <a:pt x="617074" y="184658"/>
                  </a:cubicBezTo>
                  <a:cubicBezTo>
                    <a:pt x="616789" y="183373"/>
                    <a:pt x="616646" y="182088"/>
                    <a:pt x="616646" y="180732"/>
                  </a:cubicBezTo>
                  <a:cubicBezTo>
                    <a:pt x="616646" y="179376"/>
                    <a:pt x="616789" y="178091"/>
                    <a:pt x="617074" y="176806"/>
                  </a:cubicBezTo>
                  <a:cubicBezTo>
                    <a:pt x="617574" y="174308"/>
                    <a:pt x="618573" y="171953"/>
                    <a:pt x="620001" y="169883"/>
                  </a:cubicBezTo>
                  <a:cubicBezTo>
                    <a:pt x="620715" y="168883"/>
                    <a:pt x="621500" y="167884"/>
                    <a:pt x="622356" y="167027"/>
                  </a:cubicBezTo>
                  <a:cubicBezTo>
                    <a:pt x="624926" y="164386"/>
                    <a:pt x="628352" y="162530"/>
                    <a:pt x="632135" y="161745"/>
                  </a:cubicBezTo>
                  <a:cubicBezTo>
                    <a:pt x="633420" y="161460"/>
                    <a:pt x="634705" y="161317"/>
                    <a:pt x="636061" y="161317"/>
                  </a:cubicBezTo>
                  <a:close/>
                  <a:moveTo>
                    <a:pt x="714579" y="159247"/>
                  </a:moveTo>
                  <a:cubicBezTo>
                    <a:pt x="726428" y="159247"/>
                    <a:pt x="736064" y="168883"/>
                    <a:pt x="736064" y="180732"/>
                  </a:cubicBezTo>
                  <a:cubicBezTo>
                    <a:pt x="736064" y="183659"/>
                    <a:pt x="735422" y="186514"/>
                    <a:pt x="734351" y="189084"/>
                  </a:cubicBezTo>
                  <a:cubicBezTo>
                    <a:pt x="733281" y="191653"/>
                    <a:pt x="731710" y="193937"/>
                    <a:pt x="729854" y="195936"/>
                  </a:cubicBezTo>
                  <a:cubicBezTo>
                    <a:pt x="726000" y="199791"/>
                    <a:pt x="720575" y="202218"/>
                    <a:pt x="714651" y="202218"/>
                  </a:cubicBezTo>
                  <a:cubicBezTo>
                    <a:pt x="708726" y="202218"/>
                    <a:pt x="703373" y="199862"/>
                    <a:pt x="699447" y="195936"/>
                  </a:cubicBezTo>
                  <a:cubicBezTo>
                    <a:pt x="697448" y="194009"/>
                    <a:pt x="695878" y="191653"/>
                    <a:pt x="694807" y="189084"/>
                  </a:cubicBezTo>
                  <a:cubicBezTo>
                    <a:pt x="693665" y="186514"/>
                    <a:pt x="693094" y="183730"/>
                    <a:pt x="693094" y="180732"/>
                  </a:cubicBezTo>
                  <a:cubicBezTo>
                    <a:pt x="693094" y="168883"/>
                    <a:pt x="702730" y="159247"/>
                    <a:pt x="714579" y="159247"/>
                  </a:cubicBezTo>
                  <a:close/>
                  <a:moveTo>
                    <a:pt x="871470" y="154322"/>
                  </a:moveTo>
                  <a:cubicBezTo>
                    <a:pt x="886032" y="154322"/>
                    <a:pt x="897881" y="166171"/>
                    <a:pt x="897881" y="180732"/>
                  </a:cubicBezTo>
                  <a:cubicBezTo>
                    <a:pt x="897881" y="184373"/>
                    <a:pt x="897167" y="187870"/>
                    <a:pt x="895811" y="191011"/>
                  </a:cubicBezTo>
                  <a:cubicBezTo>
                    <a:pt x="894455" y="194152"/>
                    <a:pt x="892527" y="197007"/>
                    <a:pt x="890172" y="199434"/>
                  </a:cubicBezTo>
                  <a:cubicBezTo>
                    <a:pt x="885389" y="204216"/>
                    <a:pt x="878751" y="207143"/>
                    <a:pt x="871470" y="207143"/>
                  </a:cubicBezTo>
                  <a:cubicBezTo>
                    <a:pt x="864118" y="207143"/>
                    <a:pt x="857551" y="204216"/>
                    <a:pt x="852769" y="199434"/>
                  </a:cubicBezTo>
                  <a:cubicBezTo>
                    <a:pt x="850413" y="197007"/>
                    <a:pt x="848486" y="194152"/>
                    <a:pt x="847130" y="191011"/>
                  </a:cubicBezTo>
                  <a:cubicBezTo>
                    <a:pt x="845774" y="187870"/>
                    <a:pt x="845060" y="184373"/>
                    <a:pt x="845060" y="180732"/>
                  </a:cubicBezTo>
                  <a:cubicBezTo>
                    <a:pt x="845060" y="166171"/>
                    <a:pt x="856909" y="154322"/>
                    <a:pt x="871470" y="154322"/>
                  </a:cubicBezTo>
                  <a:close/>
                  <a:moveTo>
                    <a:pt x="126198" y="131481"/>
                  </a:moveTo>
                  <a:cubicBezTo>
                    <a:pt x="131694" y="131481"/>
                    <a:pt x="136191" y="135978"/>
                    <a:pt x="136191" y="141474"/>
                  </a:cubicBezTo>
                  <a:cubicBezTo>
                    <a:pt x="136191" y="146970"/>
                    <a:pt x="131694" y="151467"/>
                    <a:pt x="126198" y="151467"/>
                  </a:cubicBezTo>
                  <a:cubicBezTo>
                    <a:pt x="120631" y="151467"/>
                    <a:pt x="116205" y="146970"/>
                    <a:pt x="116205" y="141474"/>
                  </a:cubicBezTo>
                  <a:cubicBezTo>
                    <a:pt x="116205" y="135907"/>
                    <a:pt x="120702" y="131481"/>
                    <a:pt x="126198" y="131481"/>
                  </a:cubicBezTo>
                  <a:close/>
                  <a:moveTo>
                    <a:pt x="204644" y="130410"/>
                  </a:moveTo>
                  <a:cubicBezTo>
                    <a:pt x="210782" y="130410"/>
                    <a:pt x="215708" y="135407"/>
                    <a:pt x="215708" y="141474"/>
                  </a:cubicBezTo>
                  <a:cubicBezTo>
                    <a:pt x="215708" y="147612"/>
                    <a:pt x="210782" y="152538"/>
                    <a:pt x="204644" y="152538"/>
                  </a:cubicBezTo>
                  <a:cubicBezTo>
                    <a:pt x="198505" y="152538"/>
                    <a:pt x="193580" y="147541"/>
                    <a:pt x="193580" y="141474"/>
                  </a:cubicBezTo>
                  <a:cubicBezTo>
                    <a:pt x="193580" y="135335"/>
                    <a:pt x="198577" y="130410"/>
                    <a:pt x="204644" y="130410"/>
                  </a:cubicBezTo>
                  <a:close/>
                  <a:moveTo>
                    <a:pt x="361536" y="127912"/>
                  </a:moveTo>
                  <a:cubicBezTo>
                    <a:pt x="369031" y="127912"/>
                    <a:pt x="375098" y="133979"/>
                    <a:pt x="375098" y="141474"/>
                  </a:cubicBezTo>
                  <a:cubicBezTo>
                    <a:pt x="375098" y="148969"/>
                    <a:pt x="369031" y="155036"/>
                    <a:pt x="361536" y="155036"/>
                  </a:cubicBezTo>
                  <a:cubicBezTo>
                    <a:pt x="354041" y="155036"/>
                    <a:pt x="347974" y="148969"/>
                    <a:pt x="347974" y="141474"/>
                  </a:cubicBezTo>
                  <a:cubicBezTo>
                    <a:pt x="347974" y="133979"/>
                    <a:pt x="354041" y="127912"/>
                    <a:pt x="361536" y="127912"/>
                  </a:cubicBezTo>
                  <a:close/>
                  <a:moveTo>
                    <a:pt x="440054" y="126484"/>
                  </a:moveTo>
                  <a:cubicBezTo>
                    <a:pt x="448334" y="126484"/>
                    <a:pt x="455043" y="133194"/>
                    <a:pt x="455043" y="141474"/>
                  </a:cubicBezTo>
                  <a:cubicBezTo>
                    <a:pt x="455043" y="149754"/>
                    <a:pt x="448262" y="156535"/>
                    <a:pt x="440054" y="156463"/>
                  </a:cubicBezTo>
                  <a:cubicBezTo>
                    <a:pt x="431774" y="156463"/>
                    <a:pt x="425064" y="149754"/>
                    <a:pt x="425064" y="141474"/>
                  </a:cubicBezTo>
                  <a:cubicBezTo>
                    <a:pt x="425064" y="133194"/>
                    <a:pt x="431774" y="126484"/>
                    <a:pt x="440054" y="126484"/>
                  </a:cubicBezTo>
                  <a:close/>
                  <a:moveTo>
                    <a:pt x="596946" y="123058"/>
                  </a:moveTo>
                  <a:cubicBezTo>
                    <a:pt x="607082" y="123058"/>
                    <a:pt x="615362" y="131267"/>
                    <a:pt x="615362" y="141474"/>
                  </a:cubicBezTo>
                  <a:cubicBezTo>
                    <a:pt x="615362" y="151681"/>
                    <a:pt x="607082" y="159890"/>
                    <a:pt x="596946" y="159890"/>
                  </a:cubicBezTo>
                  <a:cubicBezTo>
                    <a:pt x="586810" y="159890"/>
                    <a:pt x="578530" y="151681"/>
                    <a:pt x="578530" y="141474"/>
                  </a:cubicBezTo>
                  <a:cubicBezTo>
                    <a:pt x="578530" y="131338"/>
                    <a:pt x="586739" y="123058"/>
                    <a:pt x="596946" y="123058"/>
                  </a:cubicBezTo>
                  <a:close/>
                  <a:moveTo>
                    <a:pt x="675321" y="121059"/>
                  </a:moveTo>
                  <a:cubicBezTo>
                    <a:pt x="686598" y="121059"/>
                    <a:pt x="695735" y="130196"/>
                    <a:pt x="695735" y="141474"/>
                  </a:cubicBezTo>
                  <a:cubicBezTo>
                    <a:pt x="695735" y="152752"/>
                    <a:pt x="686598" y="161888"/>
                    <a:pt x="675321" y="161888"/>
                  </a:cubicBezTo>
                  <a:cubicBezTo>
                    <a:pt x="664043" y="161888"/>
                    <a:pt x="654906" y="152752"/>
                    <a:pt x="654906" y="141474"/>
                  </a:cubicBezTo>
                  <a:cubicBezTo>
                    <a:pt x="654906" y="130196"/>
                    <a:pt x="664043" y="121059"/>
                    <a:pt x="675321" y="121059"/>
                  </a:cubicBezTo>
                  <a:close/>
                  <a:moveTo>
                    <a:pt x="832283" y="116348"/>
                  </a:moveTo>
                  <a:cubicBezTo>
                    <a:pt x="846131" y="116348"/>
                    <a:pt x="857337" y="127626"/>
                    <a:pt x="857337" y="141474"/>
                  </a:cubicBezTo>
                  <a:cubicBezTo>
                    <a:pt x="857337" y="155321"/>
                    <a:pt x="846059" y="166599"/>
                    <a:pt x="832283" y="166528"/>
                  </a:cubicBezTo>
                  <a:cubicBezTo>
                    <a:pt x="818436" y="166528"/>
                    <a:pt x="807229" y="155321"/>
                    <a:pt x="807229" y="141474"/>
                  </a:cubicBezTo>
                  <a:cubicBezTo>
                    <a:pt x="807229" y="127555"/>
                    <a:pt x="818436" y="116348"/>
                    <a:pt x="832283" y="116348"/>
                  </a:cubicBezTo>
                  <a:close/>
                  <a:moveTo>
                    <a:pt x="910730" y="113636"/>
                  </a:moveTo>
                  <a:cubicBezTo>
                    <a:pt x="926076" y="113636"/>
                    <a:pt x="938496" y="126127"/>
                    <a:pt x="938496" y="141474"/>
                  </a:cubicBezTo>
                  <a:lnTo>
                    <a:pt x="930397" y="161004"/>
                  </a:lnTo>
                  <a:lnTo>
                    <a:pt x="949989" y="152895"/>
                  </a:lnTo>
                  <a:cubicBezTo>
                    <a:pt x="965335" y="152895"/>
                    <a:pt x="977755" y="165315"/>
                    <a:pt x="977755" y="180662"/>
                  </a:cubicBezTo>
                  <a:cubicBezTo>
                    <a:pt x="977755" y="184516"/>
                    <a:pt x="976970" y="188157"/>
                    <a:pt x="975542" y="191511"/>
                  </a:cubicBezTo>
                  <a:cubicBezTo>
                    <a:pt x="974115" y="194866"/>
                    <a:pt x="972045" y="197864"/>
                    <a:pt x="969618" y="200362"/>
                  </a:cubicBezTo>
                  <a:cubicBezTo>
                    <a:pt x="964621" y="205359"/>
                    <a:pt x="957698" y="208500"/>
                    <a:pt x="949989" y="208500"/>
                  </a:cubicBezTo>
                  <a:lnTo>
                    <a:pt x="930410" y="200383"/>
                  </a:lnTo>
                  <a:lnTo>
                    <a:pt x="938496" y="219920"/>
                  </a:lnTo>
                  <a:cubicBezTo>
                    <a:pt x="938496" y="235266"/>
                    <a:pt x="926005" y="247758"/>
                    <a:pt x="910730" y="247758"/>
                  </a:cubicBezTo>
                  <a:cubicBezTo>
                    <a:pt x="895383" y="247758"/>
                    <a:pt x="882963" y="235266"/>
                    <a:pt x="882963" y="219920"/>
                  </a:cubicBezTo>
                  <a:cubicBezTo>
                    <a:pt x="882963" y="204573"/>
                    <a:pt x="895383" y="192153"/>
                    <a:pt x="910730" y="192153"/>
                  </a:cubicBezTo>
                  <a:lnTo>
                    <a:pt x="930281" y="200246"/>
                  </a:lnTo>
                  <a:lnTo>
                    <a:pt x="924435" y="191511"/>
                  </a:lnTo>
                  <a:cubicBezTo>
                    <a:pt x="923007" y="188157"/>
                    <a:pt x="922222" y="184516"/>
                    <a:pt x="922222" y="180662"/>
                  </a:cubicBezTo>
                  <a:lnTo>
                    <a:pt x="930295" y="161159"/>
                  </a:lnTo>
                  <a:lnTo>
                    <a:pt x="910730" y="169241"/>
                  </a:lnTo>
                  <a:cubicBezTo>
                    <a:pt x="895383" y="169241"/>
                    <a:pt x="882963" y="156821"/>
                    <a:pt x="882963" y="141474"/>
                  </a:cubicBezTo>
                  <a:cubicBezTo>
                    <a:pt x="882963" y="126056"/>
                    <a:pt x="895383" y="113636"/>
                    <a:pt x="910730" y="113636"/>
                  </a:cubicBezTo>
                  <a:close/>
                  <a:moveTo>
                    <a:pt x="86939" y="92793"/>
                  </a:moveTo>
                  <a:cubicBezTo>
                    <a:pt x="92222" y="92793"/>
                    <a:pt x="96433" y="97076"/>
                    <a:pt x="96433" y="102286"/>
                  </a:cubicBezTo>
                  <a:cubicBezTo>
                    <a:pt x="96433" y="107497"/>
                    <a:pt x="92222" y="111709"/>
                    <a:pt x="86939" y="111780"/>
                  </a:cubicBezTo>
                  <a:cubicBezTo>
                    <a:pt x="81657" y="111780"/>
                    <a:pt x="77446" y="107497"/>
                    <a:pt x="77446" y="102286"/>
                  </a:cubicBezTo>
                  <a:cubicBezTo>
                    <a:pt x="77446" y="97004"/>
                    <a:pt x="81729" y="92793"/>
                    <a:pt x="86939" y="92793"/>
                  </a:cubicBezTo>
                  <a:close/>
                  <a:moveTo>
                    <a:pt x="165457" y="91794"/>
                  </a:moveTo>
                  <a:cubicBezTo>
                    <a:pt x="169097" y="91794"/>
                    <a:pt x="172309" y="93650"/>
                    <a:pt x="174165" y="96434"/>
                  </a:cubicBezTo>
                  <a:cubicBezTo>
                    <a:pt x="175307" y="98075"/>
                    <a:pt x="175950" y="100145"/>
                    <a:pt x="175950" y="102287"/>
                  </a:cubicBezTo>
                  <a:cubicBezTo>
                    <a:pt x="175950" y="104428"/>
                    <a:pt x="175307" y="106498"/>
                    <a:pt x="174165" y="108140"/>
                  </a:cubicBezTo>
                  <a:cubicBezTo>
                    <a:pt x="172238" y="110924"/>
                    <a:pt x="169026" y="112780"/>
                    <a:pt x="165457" y="112922"/>
                  </a:cubicBezTo>
                  <a:cubicBezTo>
                    <a:pt x="164672" y="112922"/>
                    <a:pt x="164029" y="112851"/>
                    <a:pt x="163315" y="112708"/>
                  </a:cubicBezTo>
                  <a:cubicBezTo>
                    <a:pt x="161317" y="112280"/>
                    <a:pt x="159461" y="111281"/>
                    <a:pt x="158033" y="109853"/>
                  </a:cubicBezTo>
                  <a:cubicBezTo>
                    <a:pt x="157534" y="109353"/>
                    <a:pt x="157105" y="108854"/>
                    <a:pt x="156748" y="108283"/>
                  </a:cubicBezTo>
                  <a:cubicBezTo>
                    <a:pt x="156035" y="107141"/>
                    <a:pt x="155464" y="105856"/>
                    <a:pt x="155178" y="104500"/>
                  </a:cubicBezTo>
                  <a:cubicBezTo>
                    <a:pt x="155035" y="103786"/>
                    <a:pt x="154964" y="103072"/>
                    <a:pt x="154964" y="102358"/>
                  </a:cubicBezTo>
                  <a:cubicBezTo>
                    <a:pt x="154964" y="101573"/>
                    <a:pt x="155035" y="100931"/>
                    <a:pt x="155178" y="100217"/>
                  </a:cubicBezTo>
                  <a:cubicBezTo>
                    <a:pt x="155464" y="98789"/>
                    <a:pt x="155963" y="97576"/>
                    <a:pt x="156748" y="96434"/>
                  </a:cubicBezTo>
                  <a:cubicBezTo>
                    <a:pt x="157105" y="95863"/>
                    <a:pt x="157534" y="95363"/>
                    <a:pt x="158033" y="94863"/>
                  </a:cubicBezTo>
                  <a:cubicBezTo>
                    <a:pt x="159461" y="93436"/>
                    <a:pt x="161245" y="92436"/>
                    <a:pt x="163315" y="92008"/>
                  </a:cubicBezTo>
                  <a:cubicBezTo>
                    <a:pt x="164029" y="91865"/>
                    <a:pt x="164743" y="91794"/>
                    <a:pt x="165457" y="91794"/>
                  </a:cubicBezTo>
                  <a:close/>
                  <a:moveTo>
                    <a:pt x="322349" y="89367"/>
                  </a:moveTo>
                  <a:cubicBezTo>
                    <a:pt x="324990" y="89367"/>
                    <a:pt x="327489" y="90224"/>
                    <a:pt x="329559" y="91580"/>
                  </a:cubicBezTo>
                  <a:cubicBezTo>
                    <a:pt x="332913" y="93935"/>
                    <a:pt x="335198" y="97861"/>
                    <a:pt x="335198" y="102287"/>
                  </a:cubicBezTo>
                  <a:cubicBezTo>
                    <a:pt x="335198" y="106712"/>
                    <a:pt x="332985" y="110638"/>
                    <a:pt x="329559" y="112994"/>
                  </a:cubicBezTo>
                  <a:cubicBezTo>
                    <a:pt x="327489" y="114421"/>
                    <a:pt x="324990" y="115206"/>
                    <a:pt x="322349" y="115206"/>
                  </a:cubicBezTo>
                  <a:cubicBezTo>
                    <a:pt x="321493" y="115206"/>
                    <a:pt x="320636" y="115064"/>
                    <a:pt x="319780" y="114921"/>
                  </a:cubicBezTo>
                  <a:cubicBezTo>
                    <a:pt x="313927" y="113707"/>
                    <a:pt x="309501" y="108497"/>
                    <a:pt x="309501" y="102287"/>
                  </a:cubicBezTo>
                  <a:cubicBezTo>
                    <a:pt x="309501" y="96077"/>
                    <a:pt x="313927" y="90866"/>
                    <a:pt x="319780" y="89653"/>
                  </a:cubicBezTo>
                  <a:cubicBezTo>
                    <a:pt x="320565" y="89438"/>
                    <a:pt x="321493" y="89367"/>
                    <a:pt x="322349" y="89367"/>
                  </a:cubicBezTo>
                  <a:close/>
                  <a:moveTo>
                    <a:pt x="400795" y="88011"/>
                  </a:moveTo>
                  <a:cubicBezTo>
                    <a:pt x="408718" y="88011"/>
                    <a:pt x="415071" y="94435"/>
                    <a:pt x="415071" y="102287"/>
                  </a:cubicBezTo>
                  <a:cubicBezTo>
                    <a:pt x="415071" y="110139"/>
                    <a:pt x="408647" y="116563"/>
                    <a:pt x="400795" y="116563"/>
                  </a:cubicBezTo>
                  <a:cubicBezTo>
                    <a:pt x="392943" y="116563"/>
                    <a:pt x="386519" y="110139"/>
                    <a:pt x="386519" y="102287"/>
                  </a:cubicBezTo>
                  <a:cubicBezTo>
                    <a:pt x="386519" y="94364"/>
                    <a:pt x="392943" y="88011"/>
                    <a:pt x="400795" y="88011"/>
                  </a:cubicBezTo>
                  <a:close/>
                  <a:moveTo>
                    <a:pt x="557687" y="84798"/>
                  </a:moveTo>
                  <a:cubicBezTo>
                    <a:pt x="567323" y="84798"/>
                    <a:pt x="575175" y="92650"/>
                    <a:pt x="575175" y="102286"/>
                  </a:cubicBezTo>
                  <a:cubicBezTo>
                    <a:pt x="575175" y="111922"/>
                    <a:pt x="567323" y="119774"/>
                    <a:pt x="557687" y="119774"/>
                  </a:cubicBezTo>
                  <a:cubicBezTo>
                    <a:pt x="548051" y="119774"/>
                    <a:pt x="540199" y="111922"/>
                    <a:pt x="540199" y="102286"/>
                  </a:cubicBezTo>
                  <a:cubicBezTo>
                    <a:pt x="540199" y="92650"/>
                    <a:pt x="548051" y="84798"/>
                    <a:pt x="557687" y="84798"/>
                  </a:cubicBezTo>
                  <a:close/>
                  <a:moveTo>
                    <a:pt x="636061" y="82871"/>
                  </a:moveTo>
                  <a:cubicBezTo>
                    <a:pt x="642771" y="82871"/>
                    <a:pt x="648695" y="86297"/>
                    <a:pt x="652193" y="91437"/>
                  </a:cubicBezTo>
                  <a:cubicBezTo>
                    <a:pt x="654263" y="94506"/>
                    <a:pt x="655476" y="98289"/>
                    <a:pt x="655476" y="102286"/>
                  </a:cubicBezTo>
                  <a:cubicBezTo>
                    <a:pt x="655476" y="106284"/>
                    <a:pt x="654263" y="110067"/>
                    <a:pt x="652193" y="113136"/>
                  </a:cubicBezTo>
                  <a:cubicBezTo>
                    <a:pt x="648695" y="118275"/>
                    <a:pt x="642842" y="121702"/>
                    <a:pt x="636061" y="121702"/>
                  </a:cubicBezTo>
                  <a:cubicBezTo>
                    <a:pt x="634705" y="121702"/>
                    <a:pt x="633420" y="121559"/>
                    <a:pt x="632135" y="121273"/>
                  </a:cubicBezTo>
                  <a:cubicBezTo>
                    <a:pt x="628352" y="120488"/>
                    <a:pt x="624997" y="118632"/>
                    <a:pt x="622356" y="115991"/>
                  </a:cubicBezTo>
                  <a:cubicBezTo>
                    <a:pt x="621500" y="115135"/>
                    <a:pt x="620715" y="114135"/>
                    <a:pt x="620001" y="113136"/>
                  </a:cubicBezTo>
                  <a:cubicBezTo>
                    <a:pt x="618573" y="111066"/>
                    <a:pt x="617574" y="108710"/>
                    <a:pt x="617074" y="106212"/>
                  </a:cubicBezTo>
                  <a:cubicBezTo>
                    <a:pt x="616789" y="104927"/>
                    <a:pt x="616646" y="103642"/>
                    <a:pt x="616646" y="102286"/>
                  </a:cubicBezTo>
                  <a:cubicBezTo>
                    <a:pt x="616646" y="100930"/>
                    <a:pt x="616789" y="99645"/>
                    <a:pt x="617074" y="98360"/>
                  </a:cubicBezTo>
                  <a:cubicBezTo>
                    <a:pt x="617574" y="95862"/>
                    <a:pt x="618573" y="93507"/>
                    <a:pt x="620001" y="91437"/>
                  </a:cubicBezTo>
                  <a:cubicBezTo>
                    <a:pt x="620715" y="90437"/>
                    <a:pt x="621500" y="89438"/>
                    <a:pt x="622356" y="88581"/>
                  </a:cubicBezTo>
                  <a:cubicBezTo>
                    <a:pt x="624926" y="85940"/>
                    <a:pt x="628352" y="84084"/>
                    <a:pt x="632135" y="83299"/>
                  </a:cubicBezTo>
                  <a:cubicBezTo>
                    <a:pt x="633420" y="83014"/>
                    <a:pt x="634705" y="82871"/>
                    <a:pt x="636061" y="82871"/>
                  </a:cubicBezTo>
                  <a:close/>
                  <a:moveTo>
                    <a:pt x="793025" y="78446"/>
                  </a:moveTo>
                  <a:cubicBezTo>
                    <a:pt x="797950" y="78446"/>
                    <a:pt x="802590" y="79945"/>
                    <a:pt x="806373" y="82515"/>
                  </a:cubicBezTo>
                  <a:cubicBezTo>
                    <a:pt x="812725" y="86797"/>
                    <a:pt x="816865" y="94078"/>
                    <a:pt x="816865" y="102287"/>
                  </a:cubicBezTo>
                  <a:cubicBezTo>
                    <a:pt x="816865" y="110495"/>
                    <a:pt x="812654" y="117776"/>
                    <a:pt x="806373" y="122059"/>
                  </a:cubicBezTo>
                  <a:cubicBezTo>
                    <a:pt x="802518" y="124629"/>
                    <a:pt x="797950" y="126128"/>
                    <a:pt x="793025" y="126128"/>
                  </a:cubicBezTo>
                  <a:cubicBezTo>
                    <a:pt x="791383" y="126128"/>
                    <a:pt x="789813" y="125913"/>
                    <a:pt x="788242" y="125628"/>
                  </a:cubicBezTo>
                  <a:cubicBezTo>
                    <a:pt x="777321" y="123415"/>
                    <a:pt x="769184" y="113779"/>
                    <a:pt x="769184" y="102287"/>
                  </a:cubicBezTo>
                  <a:cubicBezTo>
                    <a:pt x="769184" y="90795"/>
                    <a:pt x="777393" y="81158"/>
                    <a:pt x="788242" y="78946"/>
                  </a:cubicBezTo>
                  <a:cubicBezTo>
                    <a:pt x="789741" y="78589"/>
                    <a:pt x="791383" y="78446"/>
                    <a:pt x="793025" y="78446"/>
                  </a:cubicBezTo>
                  <a:close/>
                  <a:moveTo>
                    <a:pt x="871470" y="75876"/>
                  </a:moveTo>
                  <a:cubicBezTo>
                    <a:pt x="886032" y="75876"/>
                    <a:pt x="897881" y="87725"/>
                    <a:pt x="897881" y="102286"/>
                  </a:cubicBezTo>
                  <a:cubicBezTo>
                    <a:pt x="897881" y="116848"/>
                    <a:pt x="886032" y="128697"/>
                    <a:pt x="871470" y="128697"/>
                  </a:cubicBezTo>
                  <a:cubicBezTo>
                    <a:pt x="856909" y="128697"/>
                    <a:pt x="845060" y="116848"/>
                    <a:pt x="845060" y="102286"/>
                  </a:cubicBezTo>
                  <a:cubicBezTo>
                    <a:pt x="845060" y="87725"/>
                    <a:pt x="856909" y="75876"/>
                    <a:pt x="871470" y="75876"/>
                  </a:cubicBezTo>
                  <a:close/>
                  <a:moveTo>
                    <a:pt x="47753" y="54034"/>
                  </a:moveTo>
                  <a:cubicBezTo>
                    <a:pt x="52749" y="54034"/>
                    <a:pt x="56747" y="58031"/>
                    <a:pt x="56747" y="63028"/>
                  </a:cubicBezTo>
                  <a:cubicBezTo>
                    <a:pt x="56747" y="68024"/>
                    <a:pt x="52749" y="72022"/>
                    <a:pt x="47753" y="72022"/>
                  </a:cubicBezTo>
                  <a:cubicBezTo>
                    <a:pt x="42756" y="72022"/>
                    <a:pt x="38759" y="68024"/>
                    <a:pt x="38759" y="63028"/>
                  </a:cubicBezTo>
                  <a:cubicBezTo>
                    <a:pt x="38759" y="58031"/>
                    <a:pt x="42756" y="54034"/>
                    <a:pt x="47753" y="54034"/>
                  </a:cubicBezTo>
                  <a:close/>
                  <a:moveTo>
                    <a:pt x="126198" y="53035"/>
                  </a:moveTo>
                  <a:cubicBezTo>
                    <a:pt x="131694" y="53035"/>
                    <a:pt x="136191" y="57532"/>
                    <a:pt x="136191" y="63028"/>
                  </a:cubicBezTo>
                  <a:cubicBezTo>
                    <a:pt x="136191" y="68524"/>
                    <a:pt x="131694" y="73021"/>
                    <a:pt x="126198" y="73021"/>
                  </a:cubicBezTo>
                  <a:cubicBezTo>
                    <a:pt x="120631" y="73021"/>
                    <a:pt x="116205" y="68524"/>
                    <a:pt x="116205" y="63028"/>
                  </a:cubicBezTo>
                  <a:cubicBezTo>
                    <a:pt x="116205" y="57461"/>
                    <a:pt x="120702" y="53035"/>
                    <a:pt x="126198" y="53035"/>
                  </a:cubicBezTo>
                  <a:close/>
                  <a:moveTo>
                    <a:pt x="283162" y="50822"/>
                  </a:moveTo>
                  <a:cubicBezTo>
                    <a:pt x="289872" y="50822"/>
                    <a:pt x="295368" y="56247"/>
                    <a:pt x="295368" y="63028"/>
                  </a:cubicBezTo>
                  <a:cubicBezTo>
                    <a:pt x="295368" y="69809"/>
                    <a:pt x="289872" y="75305"/>
                    <a:pt x="283162" y="75234"/>
                  </a:cubicBezTo>
                  <a:cubicBezTo>
                    <a:pt x="276452" y="75234"/>
                    <a:pt x="270956" y="69809"/>
                    <a:pt x="270956" y="63028"/>
                  </a:cubicBezTo>
                  <a:cubicBezTo>
                    <a:pt x="270956" y="56318"/>
                    <a:pt x="276381" y="50822"/>
                    <a:pt x="283162" y="50822"/>
                  </a:cubicBezTo>
                  <a:close/>
                  <a:moveTo>
                    <a:pt x="361536" y="49466"/>
                  </a:moveTo>
                  <a:cubicBezTo>
                    <a:pt x="369031" y="49466"/>
                    <a:pt x="375098" y="55533"/>
                    <a:pt x="375098" y="63028"/>
                  </a:cubicBezTo>
                  <a:cubicBezTo>
                    <a:pt x="375098" y="70523"/>
                    <a:pt x="369031" y="76590"/>
                    <a:pt x="361536" y="76590"/>
                  </a:cubicBezTo>
                  <a:cubicBezTo>
                    <a:pt x="354041" y="76590"/>
                    <a:pt x="347974" y="70523"/>
                    <a:pt x="347974" y="63028"/>
                  </a:cubicBezTo>
                  <a:cubicBezTo>
                    <a:pt x="347974" y="55533"/>
                    <a:pt x="354041" y="49466"/>
                    <a:pt x="361536" y="49466"/>
                  </a:cubicBezTo>
                  <a:close/>
                  <a:moveTo>
                    <a:pt x="518428" y="46396"/>
                  </a:moveTo>
                  <a:cubicBezTo>
                    <a:pt x="527636" y="46396"/>
                    <a:pt x="535060" y="53819"/>
                    <a:pt x="535060" y="63027"/>
                  </a:cubicBezTo>
                  <a:cubicBezTo>
                    <a:pt x="535060" y="72235"/>
                    <a:pt x="527636" y="79730"/>
                    <a:pt x="518428" y="79659"/>
                  </a:cubicBezTo>
                  <a:cubicBezTo>
                    <a:pt x="509220" y="79659"/>
                    <a:pt x="501797" y="72235"/>
                    <a:pt x="501797" y="63027"/>
                  </a:cubicBezTo>
                  <a:cubicBezTo>
                    <a:pt x="501797" y="53819"/>
                    <a:pt x="509220" y="46396"/>
                    <a:pt x="518428" y="46396"/>
                  </a:cubicBezTo>
                  <a:close/>
                  <a:moveTo>
                    <a:pt x="596946" y="44612"/>
                  </a:moveTo>
                  <a:cubicBezTo>
                    <a:pt x="607082" y="44612"/>
                    <a:pt x="615362" y="52821"/>
                    <a:pt x="615362" y="63028"/>
                  </a:cubicBezTo>
                  <a:cubicBezTo>
                    <a:pt x="615362" y="73235"/>
                    <a:pt x="607082" y="81515"/>
                    <a:pt x="596946" y="81444"/>
                  </a:cubicBezTo>
                  <a:cubicBezTo>
                    <a:pt x="586810" y="81444"/>
                    <a:pt x="578530" y="73235"/>
                    <a:pt x="578530" y="63028"/>
                  </a:cubicBezTo>
                  <a:cubicBezTo>
                    <a:pt x="578530" y="52892"/>
                    <a:pt x="586739" y="44612"/>
                    <a:pt x="596946" y="44612"/>
                  </a:cubicBezTo>
                  <a:close/>
                  <a:moveTo>
                    <a:pt x="753766" y="40400"/>
                  </a:moveTo>
                  <a:cubicBezTo>
                    <a:pt x="766258" y="40400"/>
                    <a:pt x="776394" y="50536"/>
                    <a:pt x="776394" y="63027"/>
                  </a:cubicBezTo>
                  <a:cubicBezTo>
                    <a:pt x="776394" y="75519"/>
                    <a:pt x="766258" y="85726"/>
                    <a:pt x="753766" y="85655"/>
                  </a:cubicBezTo>
                  <a:cubicBezTo>
                    <a:pt x="741275" y="85655"/>
                    <a:pt x="731139" y="75519"/>
                    <a:pt x="731139" y="63027"/>
                  </a:cubicBezTo>
                  <a:cubicBezTo>
                    <a:pt x="731139" y="50536"/>
                    <a:pt x="741275" y="40400"/>
                    <a:pt x="753766" y="40400"/>
                  </a:cubicBezTo>
                  <a:close/>
                  <a:moveTo>
                    <a:pt x="832283" y="37973"/>
                  </a:moveTo>
                  <a:cubicBezTo>
                    <a:pt x="846131" y="37973"/>
                    <a:pt x="857337" y="49180"/>
                    <a:pt x="857337" y="63027"/>
                  </a:cubicBezTo>
                  <a:cubicBezTo>
                    <a:pt x="857337" y="76875"/>
                    <a:pt x="846059" y="88153"/>
                    <a:pt x="832283" y="88153"/>
                  </a:cubicBezTo>
                  <a:cubicBezTo>
                    <a:pt x="818436" y="88153"/>
                    <a:pt x="807229" y="76875"/>
                    <a:pt x="807229" y="63027"/>
                  </a:cubicBezTo>
                  <a:cubicBezTo>
                    <a:pt x="807229" y="49180"/>
                    <a:pt x="818436" y="37973"/>
                    <a:pt x="832283" y="37973"/>
                  </a:cubicBezTo>
                  <a:close/>
                  <a:moveTo>
                    <a:pt x="8566" y="15275"/>
                  </a:moveTo>
                  <a:cubicBezTo>
                    <a:pt x="11492" y="15275"/>
                    <a:pt x="14062" y="16774"/>
                    <a:pt x="15632" y="19058"/>
                  </a:cubicBezTo>
                  <a:cubicBezTo>
                    <a:pt x="16489" y="20414"/>
                    <a:pt x="17060" y="22056"/>
                    <a:pt x="17060" y="23841"/>
                  </a:cubicBezTo>
                  <a:cubicBezTo>
                    <a:pt x="17060" y="24412"/>
                    <a:pt x="17060" y="24983"/>
                    <a:pt x="16917" y="25554"/>
                  </a:cubicBezTo>
                  <a:cubicBezTo>
                    <a:pt x="16703" y="26696"/>
                    <a:pt x="16275" y="27695"/>
                    <a:pt x="15632" y="28623"/>
                  </a:cubicBezTo>
                  <a:cubicBezTo>
                    <a:pt x="14062" y="30907"/>
                    <a:pt x="11492" y="32406"/>
                    <a:pt x="8566" y="32406"/>
                  </a:cubicBezTo>
                  <a:cubicBezTo>
                    <a:pt x="7923" y="32406"/>
                    <a:pt x="7352" y="32335"/>
                    <a:pt x="6852" y="32192"/>
                  </a:cubicBezTo>
                  <a:cubicBezTo>
                    <a:pt x="5139" y="31835"/>
                    <a:pt x="3640" y="30979"/>
                    <a:pt x="2498" y="29836"/>
                  </a:cubicBezTo>
                  <a:cubicBezTo>
                    <a:pt x="2141" y="29480"/>
                    <a:pt x="1784" y="29051"/>
                    <a:pt x="1428" y="28623"/>
                  </a:cubicBezTo>
                  <a:cubicBezTo>
                    <a:pt x="785" y="27695"/>
                    <a:pt x="357" y="26696"/>
                    <a:pt x="143" y="25554"/>
                  </a:cubicBezTo>
                  <a:cubicBezTo>
                    <a:pt x="71" y="24983"/>
                    <a:pt x="0" y="24412"/>
                    <a:pt x="0" y="23841"/>
                  </a:cubicBezTo>
                  <a:cubicBezTo>
                    <a:pt x="0" y="23270"/>
                    <a:pt x="71" y="22627"/>
                    <a:pt x="143" y="22127"/>
                  </a:cubicBezTo>
                  <a:cubicBezTo>
                    <a:pt x="428" y="20985"/>
                    <a:pt x="857" y="19986"/>
                    <a:pt x="1428" y="19058"/>
                  </a:cubicBezTo>
                  <a:cubicBezTo>
                    <a:pt x="1784" y="18630"/>
                    <a:pt x="2141" y="18202"/>
                    <a:pt x="2498" y="17773"/>
                  </a:cubicBezTo>
                  <a:cubicBezTo>
                    <a:pt x="3640" y="16631"/>
                    <a:pt x="5139" y="15775"/>
                    <a:pt x="6852" y="15418"/>
                  </a:cubicBezTo>
                  <a:cubicBezTo>
                    <a:pt x="7423" y="15346"/>
                    <a:pt x="7994" y="15275"/>
                    <a:pt x="8566" y="15275"/>
                  </a:cubicBezTo>
                  <a:close/>
                  <a:moveTo>
                    <a:pt x="87011" y="14347"/>
                  </a:moveTo>
                  <a:cubicBezTo>
                    <a:pt x="92294" y="14347"/>
                    <a:pt x="96505" y="18630"/>
                    <a:pt x="96505" y="23840"/>
                  </a:cubicBezTo>
                  <a:cubicBezTo>
                    <a:pt x="96505" y="24483"/>
                    <a:pt x="96434" y="25125"/>
                    <a:pt x="96291" y="25768"/>
                  </a:cubicBezTo>
                  <a:cubicBezTo>
                    <a:pt x="95363" y="30051"/>
                    <a:pt x="91580" y="33263"/>
                    <a:pt x="87011" y="33334"/>
                  </a:cubicBezTo>
                  <a:cubicBezTo>
                    <a:pt x="82443" y="33334"/>
                    <a:pt x="78589" y="30051"/>
                    <a:pt x="77732" y="25768"/>
                  </a:cubicBezTo>
                  <a:cubicBezTo>
                    <a:pt x="77589" y="25125"/>
                    <a:pt x="77518" y="24483"/>
                    <a:pt x="77518" y="23840"/>
                  </a:cubicBezTo>
                  <a:cubicBezTo>
                    <a:pt x="77518" y="18558"/>
                    <a:pt x="81801" y="14347"/>
                    <a:pt x="87011" y="14347"/>
                  </a:cubicBezTo>
                  <a:close/>
                  <a:moveTo>
                    <a:pt x="243832" y="12205"/>
                  </a:moveTo>
                  <a:cubicBezTo>
                    <a:pt x="250256" y="12205"/>
                    <a:pt x="255467" y="17416"/>
                    <a:pt x="255467" y="23840"/>
                  </a:cubicBezTo>
                  <a:cubicBezTo>
                    <a:pt x="255467" y="24625"/>
                    <a:pt x="255395" y="25410"/>
                    <a:pt x="255253" y="26195"/>
                  </a:cubicBezTo>
                  <a:cubicBezTo>
                    <a:pt x="254182" y="31477"/>
                    <a:pt x="249471" y="35475"/>
                    <a:pt x="243832" y="35475"/>
                  </a:cubicBezTo>
                  <a:cubicBezTo>
                    <a:pt x="238193" y="35475"/>
                    <a:pt x="233482" y="31477"/>
                    <a:pt x="232411" y="26195"/>
                  </a:cubicBezTo>
                  <a:cubicBezTo>
                    <a:pt x="232268" y="25410"/>
                    <a:pt x="232197" y="24625"/>
                    <a:pt x="232197" y="23840"/>
                  </a:cubicBezTo>
                  <a:cubicBezTo>
                    <a:pt x="232197" y="17416"/>
                    <a:pt x="237408" y="12205"/>
                    <a:pt x="243832" y="12205"/>
                  </a:cubicBezTo>
                  <a:close/>
                  <a:moveTo>
                    <a:pt x="322349" y="10921"/>
                  </a:moveTo>
                  <a:cubicBezTo>
                    <a:pt x="324990" y="10921"/>
                    <a:pt x="327489" y="11778"/>
                    <a:pt x="329559" y="13134"/>
                  </a:cubicBezTo>
                  <a:cubicBezTo>
                    <a:pt x="332913" y="15489"/>
                    <a:pt x="335198" y="19415"/>
                    <a:pt x="335198" y="23841"/>
                  </a:cubicBezTo>
                  <a:cubicBezTo>
                    <a:pt x="335198" y="24697"/>
                    <a:pt x="335055" y="25554"/>
                    <a:pt x="334912" y="26410"/>
                  </a:cubicBezTo>
                  <a:cubicBezTo>
                    <a:pt x="334270" y="29765"/>
                    <a:pt x="332271" y="32620"/>
                    <a:pt x="329559" y="34476"/>
                  </a:cubicBezTo>
                  <a:cubicBezTo>
                    <a:pt x="327489" y="35904"/>
                    <a:pt x="324990" y="36689"/>
                    <a:pt x="322349" y="36689"/>
                  </a:cubicBezTo>
                  <a:cubicBezTo>
                    <a:pt x="321493" y="36689"/>
                    <a:pt x="320636" y="36546"/>
                    <a:pt x="319780" y="36404"/>
                  </a:cubicBezTo>
                  <a:cubicBezTo>
                    <a:pt x="314783" y="35404"/>
                    <a:pt x="310786" y="31407"/>
                    <a:pt x="309787" y="26410"/>
                  </a:cubicBezTo>
                  <a:cubicBezTo>
                    <a:pt x="309572" y="25625"/>
                    <a:pt x="309501" y="24697"/>
                    <a:pt x="309501" y="23841"/>
                  </a:cubicBezTo>
                  <a:cubicBezTo>
                    <a:pt x="309501" y="17631"/>
                    <a:pt x="313927" y="12420"/>
                    <a:pt x="319780" y="11207"/>
                  </a:cubicBezTo>
                  <a:cubicBezTo>
                    <a:pt x="320565" y="10992"/>
                    <a:pt x="321493" y="10921"/>
                    <a:pt x="322349" y="10921"/>
                  </a:cubicBezTo>
                  <a:close/>
                  <a:moveTo>
                    <a:pt x="479098" y="7994"/>
                  </a:moveTo>
                  <a:cubicBezTo>
                    <a:pt x="484594" y="7994"/>
                    <a:pt x="489376" y="10778"/>
                    <a:pt x="492232" y="14989"/>
                  </a:cubicBezTo>
                  <a:cubicBezTo>
                    <a:pt x="493945" y="17559"/>
                    <a:pt x="494944" y="20557"/>
                    <a:pt x="494944" y="23840"/>
                  </a:cubicBezTo>
                  <a:cubicBezTo>
                    <a:pt x="494944" y="24982"/>
                    <a:pt x="494873" y="26053"/>
                    <a:pt x="494659" y="27052"/>
                  </a:cubicBezTo>
                  <a:cubicBezTo>
                    <a:pt x="494230" y="29122"/>
                    <a:pt x="493445" y="30978"/>
                    <a:pt x="492303" y="32691"/>
                  </a:cubicBezTo>
                  <a:cubicBezTo>
                    <a:pt x="489519" y="36903"/>
                    <a:pt x="484665" y="39615"/>
                    <a:pt x="479098" y="39615"/>
                  </a:cubicBezTo>
                  <a:cubicBezTo>
                    <a:pt x="477956" y="39615"/>
                    <a:pt x="476885" y="39472"/>
                    <a:pt x="475886" y="39258"/>
                  </a:cubicBezTo>
                  <a:cubicBezTo>
                    <a:pt x="472816" y="38687"/>
                    <a:pt x="470033" y="37117"/>
                    <a:pt x="467891" y="34975"/>
                  </a:cubicBezTo>
                  <a:cubicBezTo>
                    <a:pt x="467177" y="34262"/>
                    <a:pt x="466535" y="33477"/>
                    <a:pt x="465964" y="32620"/>
                  </a:cubicBezTo>
                  <a:cubicBezTo>
                    <a:pt x="464822" y="30978"/>
                    <a:pt x="464037" y="29051"/>
                    <a:pt x="463608" y="26981"/>
                  </a:cubicBezTo>
                  <a:cubicBezTo>
                    <a:pt x="463466" y="25910"/>
                    <a:pt x="463323" y="24911"/>
                    <a:pt x="463323" y="23769"/>
                  </a:cubicBezTo>
                  <a:cubicBezTo>
                    <a:pt x="463323" y="22627"/>
                    <a:pt x="463394" y="21556"/>
                    <a:pt x="463608" y="20557"/>
                  </a:cubicBezTo>
                  <a:cubicBezTo>
                    <a:pt x="464037" y="18487"/>
                    <a:pt x="464822" y="16631"/>
                    <a:pt x="465964" y="14918"/>
                  </a:cubicBezTo>
                  <a:cubicBezTo>
                    <a:pt x="466535" y="14061"/>
                    <a:pt x="467177" y="13276"/>
                    <a:pt x="467891" y="12562"/>
                  </a:cubicBezTo>
                  <a:cubicBezTo>
                    <a:pt x="470033" y="10421"/>
                    <a:pt x="472816" y="8922"/>
                    <a:pt x="475886" y="8280"/>
                  </a:cubicBezTo>
                  <a:cubicBezTo>
                    <a:pt x="476956" y="8137"/>
                    <a:pt x="478027" y="7994"/>
                    <a:pt x="479098" y="7994"/>
                  </a:cubicBezTo>
                  <a:close/>
                  <a:moveTo>
                    <a:pt x="557687" y="6352"/>
                  </a:moveTo>
                  <a:cubicBezTo>
                    <a:pt x="567323" y="6352"/>
                    <a:pt x="575175" y="14204"/>
                    <a:pt x="575175" y="23840"/>
                  </a:cubicBezTo>
                  <a:cubicBezTo>
                    <a:pt x="575175" y="24982"/>
                    <a:pt x="575032" y="26196"/>
                    <a:pt x="574818" y="27338"/>
                  </a:cubicBezTo>
                  <a:cubicBezTo>
                    <a:pt x="573176" y="35332"/>
                    <a:pt x="566110" y="41328"/>
                    <a:pt x="557687" y="41328"/>
                  </a:cubicBezTo>
                  <a:cubicBezTo>
                    <a:pt x="549264" y="41328"/>
                    <a:pt x="542198" y="35332"/>
                    <a:pt x="540556" y="27338"/>
                  </a:cubicBezTo>
                  <a:cubicBezTo>
                    <a:pt x="540342" y="26196"/>
                    <a:pt x="540199" y="25053"/>
                    <a:pt x="540199" y="23840"/>
                  </a:cubicBezTo>
                  <a:cubicBezTo>
                    <a:pt x="540199" y="14204"/>
                    <a:pt x="548051" y="6352"/>
                    <a:pt x="557687" y="6352"/>
                  </a:cubicBezTo>
                  <a:close/>
                  <a:moveTo>
                    <a:pt x="714579" y="2284"/>
                  </a:moveTo>
                  <a:cubicBezTo>
                    <a:pt x="726428" y="2284"/>
                    <a:pt x="736064" y="11920"/>
                    <a:pt x="736064" y="23769"/>
                  </a:cubicBezTo>
                  <a:cubicBezTo>
                    <a:pt x="736064" y="25268"/>
                    <a:pt x="735922" y="26696"/>
                    <a:pt x="735636" y="28123"/>
                  </a:cubicBezTo>
                  <a:cubicBezTo>
                    <a:pt x="733638" y="37974"/>
                    <a:pt x="724929" y="45326"/>
                    <a:pt x="714579" y="45326"/>
                  </a:cubicBezTo>
                  <a:cubicBezTo>
                    <a:pt x="704229" y="45326"/>
                    <a:pt x="695521" y="37902"/>
                    <a:pt x="693522" y="28123"/>
                  </a:cubicBezTo>
                  <a:cubicBezTo>
                    <a:pt x="693237" y="26696"/>
                    <a:pt x="693094" y="25268"/>
                    <a:pt x="693094" y="23769"/>
                  </a:cubicBezTo>
                  <a:cubicBezTo>
                    <a:pt x="693094" y="11920"/>
                    <a:pt x="702730" y="2284"/>
                    <a:pt x="714579" y="2284"/>
                  </a:cubicBezTo>
                  <a:close/>
                  <a:moveTo>
                    <a:pt x="793025" y="0"/>
                  </a:moveTo>
                  <a:cubicBezTo>
                    <a:pt x="797950" y="0"/>
                    <a:pt x="802518" y="1499"/>
                    <a:pt x="806373" y="4069"/>
                  </a:cubicBezTo>
                  <a:cubicBezTo>
                    <a:pt x="812725" y="8351"/>
                    <a:pt x="816865" y="15632"/>
                    <a:pt x="816865" y="23841"/>
                  </a:cubicBezTo>
                  <a:cubicBezTo>
                    <a:pt x="816865" y="25483"/>
                    <a:pt x="816651" y="27053"/>
                    <a:pt x="816366" y="28623"/>
                  </a:cubicBezTo>
                  <a:cubicBezTo>
                    <a:pt x="815081" y="34833"/>
                    <a:pt x="811369" y="40187"/>
                    <a:pt x="806373" y="43613"/>
                  </a:cubicBezTo>
                  <a:cubicBezTo>
                    <a:pt x="802518" y="46183"/>
                    <a:pt x="797950" y="47682"/>
                    <a:pt x="793025" y="47682"/>
                  </a:cubicBezTo>
                  <a:cubicBezTo>
                    <a:pt x="791383" y="47682"/>
                    <a:pt x="789813" y="47467"/>
                    <a:pt x="788242" y="47182"/>
                  </a:cubicBezTo>
                  <a:cubicBezTo>
                    <a:pt x="778892" y="45255"/>
                    <a:pt x="771611" y="37903"/>
                    <a:pt x="769684" y="28623"/>
                  </a:cubicBezTo>
                  <a:cubicBezTo>
                    <a:pt x="769327" y="27124"/>
                    <a:pt x="769184" y="25483"/>
                    <a:pt x="769184" y="23841"/>
                  </a:cubicBezTo>
                  <a:cubicBezTo>
                    <a:pt x="769184" y="12349"/>
                    <a:pt x="777393" y="2712"/>
                    <a:pt x="788242" y="500"/>
                  </a:cubicBezTo>
                  <a:cubicBezTo>
                    <a:pt x="789741" y="143"/>
                    <a:pt x="791383" y="0"/>
                    <a:pt x="793025" y="0"/>
                  </a:cubicBezTo>
                  <a:close/>
                </a:path>
              </a:pathLst>
            </a:custGeom>
            <a:gradFill>
              <a:gsLst>
                <a:gs pos="0">
                  <a:srgbClr val="018C42"/>
                </a:gs>
                <a:gs pos="100000">
                  <a:schemeClr val="accent6">
                    <a:lumMod val="20000"/>
                    <a:lumOff val="80000"/>
                  </a:schemeClr>
                </a:gs>
              </a:gsLst>
              <a:lin ang="10800000" scaled="0"/>
            </a:gradFill>
            <a:ln w="7092" cap="flat">
              <a:noFill/>
              <a:prstDash val="solid"/>
              <a:miter/>
            </a:ln>
          </p:spPr>
          <p:txBody>
            <a:bodyPr rtlCol="0" anchor="ctr"/>
            <a:lstStyle/>
            <a:p>
              <a:endParaRPr lang="zh-CN" altLang="en-US" kern="0">
                <a:solidFill>
                  <a:prstClr val="black"/>
                </a:solidFill>
                <a:cs typeface="+mn-ea"/>
                <a:sym typeface="+mn-lt"/>
              </a:endParaRPr>
            </a:p>
          </p:txBody>
        </p:sp>
      </p:grpSp>
      <p:sp>
        <p:nvSpPr>
          <p:cNvPr id="58" name="矩形: 圆角 57"/>
          <p:cNvSpPr/>
          <p:nvPr/>
        </p:nvSpPr>
        <p:spPr>
          <a:xfrm>
            <a:off x="6217755" y="1754869"/>
            <a:ext cx="5197475" cy="4182788"/>
          </a:xfrm>
          <a:prstGeom prst="roundRect">
            <a:avLst>
              <a:gd name="adj" fmla="val 2535"/>
            </a:avLst>
          </a:prstGeom>
          <a:solidFill>
            <a:schemeClr val="bg1"/>
          </a:solidFill>
          <a:ln w="6350">
            <a:solidFill>
              <a:srgbClr val="018C42"/>
            </a:solidFill>
          </a:ln>
          <a:effectLst>
            <a:outerShdw blurRad="63500" algn="ctr" rotWithShape="0">
              <a:srgbClr val="830051">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sz="2000" b="1" dirty="0">
              <a:solidFill>
                <a:srgbClr val="002060"/>
              </a:solidFill>
              <a:cs typeface="+mn-ea"/>
              <a:sym typeface="+mn-lt"/>
            </a:endParaRPr>
          </a:p>
        </p:txBody>
      </p:sp>
      <p:sp>
        <p:nvSpPr>
          <p:cNvPr id="59" name="文本框 58"/>
          <p:cNvSpPr txBox="1"/>
          <p:nvPr/>
        </p:nvSpPr>
        <p:spPr>
          <a:xfrm>
            <a:off x="6286601" y="2582223"/>
            <a:ext cx="5059783" cy="3347968"/>
          </a:xfrm>
          <a:prstGeom prst="rect">
            <a:avLst/>
          </a:prstGeom>
          <a:noFill/>
        </p:spPr>
        <p:txBody>
          <a:bodyPr wrap="square">
            <a:spAutoFit/>
          </a:bodyPr>
          <a:lstStyle/>
          <a:p>
            <a:pPr algn="just">
              <a:lnSpc>
                <a:spcPct val="120000"/>
              </a:lnSpc>
              <a:spcAft>
                <a:spcPts val="800"/>
              </a:spcAft>
            </a:pPr>
            <a:r>
              <a:rPr lang="zh-CN" altLang="en-US" sz="1200" b="1" kern="100" dirty="0">
                <a:solidFill>
                  <a:srgbClr val="000000"/>
                </a:solidFill>
                <a:cs typeface="+mn-ea"/>
                <a:sym typeface="+mn-lt"/>
              </a:rPr>
              <a:t>必须满足下列每一项条件：</a:t>
            </a:r>
          </a:p>
          <a:p>
            <a:pPr algn="just">
              <a:lnSpc>
                <a:spcPct val="120000"/>
              </a:lnSpc>
              <a:spcAft>
                <a:spcPts val="800"/>
              </a:spcAft>
            </a:pPr>
            <a:r>
              <a:rPr lang="zh-CN" altLang="en-US" sz="1200" kern="100" dirty="0">
                <a:solidFill>
                  <a:srgbClr val="000000"/>
                </a:solidFill>
                <a:cs typeface="+mn-ea"/>
                <a:sym typeface="+mn-lt"/>
              </a:rPr>
              <a:t>（</a:t>
            </a:r>
            <a:r>
              <a:rPr lang="en-US" altLang="zh-CN" sz="1200" kern="100" dirty="0">
                <a:solidFill>
                  <a:srgbClr val="000000"/>
                </a:solidFill>
                <a:cs typeface="+mn-ea"/>
                <a:sym typeface="+mn-lt"/>
              </a:rPr>
              <a:t>1</a:t>
            </a:r>
            <a:r>
              <a:rPr lang="zh-CN" altLang="en-US" sz="1200" kern="100" dirty="0">
                <a:solidFill>
                  <a:srgbClr val="000000"/>
                </a:solidFill>
                <a:cs typeface="+mn-ea"/>
                <a:sym typeface="+mn-lt"/>
              </a:rPr>
              <a:t>）急性或亚急性发作持续旋转性或非旋转性眩晕（即急性前庭综合征），强度为中至重度，</a:t>
            </a:r>
            <a:r>
              <a:rPr lang="zh-CN" altLang="en-US" sz="1200" b="1" kern="100" dirty="0">
                <a:solidFill>
                  <a:srgbClr val="000000"/>
                </a:solidFill>
                <a:cs typeface="+mn-ea"/>
                <a:sym typeface="+mn-lt"/>
              </a:rPr>
              <a:t>症状持续超过</a:t>
            </a:r>
            <a:r>
              <a:rPr lang="en-US" altLang="zh-CN" sz="1200" b="1" kern="100" dirty="0">
                <a:solidFill>
                  <a:srgbClr val="000000"/>
                </a:solidFill>
                <a:cs typeface="+mn-ea"/>
                <a:sym typeface="+mn-lt"/>
              </a:rPr>
              <a:t>3</a:t>
            </a:r>
            <a:r>
              <a:rPr lang="zh-CN" altLang="en-US" sz="1200" b="1" kern="100" dirty="0">
                <a:solidFill>
                  <a:srgbClr val="000000"/>
                </a:solidFill>
                <a:cs typeface="+mn-ea"/>
                <a:sym typeface="+mn-lt"/>
              </a:rPr>
              <a:t>小时，但患者就诊时症状持续时间尚未达到</a:t>
            </a:r>
            <a:r>
              <a:rPr lang="en-US" altLang="zh-CN" sz="1200" b="1" kern="100" dirty="0">
                <a:solidFill>
                  <a:srgbClr val="000000"/>
                </a:solidFill>
                <a:cs typeface="+mn-ea"/>
                <a:sym typeface="+mn-lt"/>
              </a:rPr>
              <a:t>24</a:t>
            </a:r>
            <a:r>
              <a:rPr lang="zh-CN" altLang="en-US" sz="1200" b="1" kern="100" dirty="0">
                <a:solidFill>
                  <a:srgbClr val="000000"/>
                </a:solidFill>
                <a:cs typeface="+mn-ea"/>
                <a:sym typeface="+mn-lt"/>
              </a:rPr>
              <a:t>小时</a:t>
            </a:r>
            <a:r>
              <a:rPr lang="zh-CN" altLang="en-US" sz="1200" kern="100" dirty="0">
                <a:solidFill>
                  <a:srgbClr val="000000"/>
                </a:solidFill>
                <a:cs typeface="+mn-ea"/>
                <a:sym typeface="+mn-lt"/>
              </a:rPr>
              <a:t>；</a:t>
            </a:r>
          </a:p>
          <a:p>
            <a:pPr algn="just">
              <a:lnSpc>
                <a:spcPct val="120000"/>
              </a:lnSpc>
              <a:spcAft>
                <a:spcPts val="800"/>
              </a:spcAft>
            </a:pPr>
            <a:r>
              <a:rPr lang="zh-CN" altLang="en-US" sz="1200" kern="100" dirty="0">
                <a:solidFill>
                  <a:srgbClr val="000000"/>
                </a:solidFill>
                <a:cs typeface="+mn-ea"/>
                <a:sym typeface="+mn-lt"/>
              </a:rPr>
              <a:t>（</a:t>
            </a:r>
            <a:r>
              <a:rPr lang="en-US" altLang="zh-CN" sz="1200" kern="100" dirty="0">
                <a:solidFill>
                  <a:srgbClr val="000000"/>
                </a:solidFill>
                <a:cs typeface="+mn-ea"/>
                <a:sym typeface="+mn-lt"/>
              </a:rPr>
              <a:t>2</a:t>
            </a:r>
            <a:r>
              <a:rPr lang="zh-CN" altLang="en-US" sz="1200" kern="100" dirty="0">
                <a:solidFill>
                  <a:srgbClr val="000000"/>
                </a:solidFill>
                <a:cs typeface="+mn-ea"/>
                <a:sym typeface="+mn-lt"/>
              </a:rPr>
              <a:t>）</a:t>
            </a:r>
            <a:r>
              <a:rPr lang="zh-CN" altLang="en-US" sz="1200" b="1" kern="100" dirty="0">
                <a:solidFill>
                  <a:srgbClr val="000000"/>
                </a:solidFill>
                <a:cs typeface="+mn-ea"/>
                <a:sym typeface="+mn-lt"/>
              </a:rPr>
              <a:t>自发性前庭外周性眼震 </a:t>
            </a:r>
            <a:r>
              <a:rPr lang="zh-CN" altLang="en-US" sz="1200" kern="100" dirty="0">
                <a:solidFill>
                  <a:srgbClr val="000000"/>
                </a:solidFill>
                <a:cs typeface="+mn-ea"/>
                <a:sym typeface="+mn-lt"/>
              </a:rPr>
              <a:t>，即眼震方向固定 ，去除固视后眼震增强 ，且眼震轨迹与所累及的半规管传入相一致，一般为水平</a:t>
            </a:r>
            <a:r>
              <a:rPr lang="en-US" altLang="zh-CN" sz="1200" kern="100" dirty="0">
                <a:solidFill>
                  <a:srgbClr val="000000"/>
                </a:solidFill>
                <a:cs typeface="+mn-ea"/>
                <a:sym typeface="+mn-lt"/>
              </a:rPr>
              <a:t>-</a:t>
            </a:r>
            <a:r>
              <a:rPr lang="zh-CN" altLang="en-US" sz="1200" kern="100" dirty="0">
                <a:solidFill>
                  <a:srgbClr val="000000"/>
                </a:solidFill>
                <a:cs typeface="+mn-ea"/>
                <a:sym typeface="+mn-lt"/>
              </a:rPr>
              <a:t>扭转 ；</a:t>
            </a:r>
          </a:p>
          <a:p>
            <a:pPr algn="just">
              <a:lnSpc>
                <a:spcPct val="120000"/>
              </a:lnSpc>
              <a:spcAft>
                <a:spcPts val="800"/>
              </a:spcAft>
            </a:pPr>
            <a:r>
              <a:rPr lang="zh-CN" altLang="en-US" sz="1200" kern="100" dirty="0">
                <a:solidFill>
                  <a:srgbClr val="000000"/>
                </a:solidFill>
                <a:cs typeface="+mn-ea"/>
                <a:sym typeface="+mn-lt"/>
              </a:rPr>
              <a:t>（</a:t>
            </a:r>
            <a:r>
              <a:rPr lang="en-US" altLang="zh-CN" sz="1200" kern="100" dirty="0">
                <a:solidFill>
                  <a:srgbClr val="000000"/>
                </a:solidFill>
                <a:cs typeface="+mn-ea"/>
                <a:sym typeface="+mn-lt"/>
              </a:rPr>
              <a:t>3</a:t>
            </a:r>
            <a:r>
              <a:rPr lang="zh-CN" altLang="en-US" sz="1200" kern="100" dirty="0">
                <a:solidFill>
                  <a:srgbClr val="000000"/>
                </a:solidFill>
                <a:cs typeface="+mn-ea"/>
                <a:sym typeface="+mn-lt"/>
              </a:rPr>
              <a:t>）存在与自发眼震快相相反的</a:t>
            </a:r>
            <a:r>
              <a:rPr lang="zh-CN" altLang="en-US" sz="1200" b="1" kern="100" dirty="0">
                <a:solidFill>
                  <a:srgbClr val="000000"/>
                </a:solidFill>
                <a:cs typeface="+mn-ea"/>
                <a:sym typeface="+mn-lt"/>
              </a:rPr>
              <a:t>一侧</a:t>
            </a:r>
            <a:r>
              <a:rPr lang="en-US" altLang="zh-CN" sz="1200" b="1" kern="100" dirty="0">
                <a:solidFill>
                  <a:srgbClr val="000000"/>
                </a:solidFill>
                <a:cs typeface="+mn-ea"/>
                <a:sym typeface="+mn-lt"/>
              </a:rPr>
              <a:t>VOR</a:t>
            </a:r>
            <a:r>
              <a:rPr lang="zh-CN" altLang="en-US" sz="1200" b="1" kern="100" dirty="0">
                <a:solidFill>
                  <a:srgbClr val="000000"/>
                </a:solidFill>
                <a:cs typeface="+mn-ea"/>
                <a:sym typeface="+mn-lt"/>
              </a:rPr>
              <a:t>功能减弱</a:t>
            </a:r>
            <a:r>
              <a:rPr lang="zh-CN" altLang="en-US" sz="1200" kern="100" dirty="0">
                <a:solidFill>
                  <a:srgbClr val="000000"/>
                </a:solidFill>
                <a:cs typeface="+mn-ea"/>
                <a:sym typeface="+mn-lt"/>
              </a:rPr>
              <a:t>的明确证据；</a:t>
            </a:r>
          </a:p>
          <a:p>
            <a:pPr algn="just">
              <a:lnSpc>
                <a:spcPct val="120000"/>
              </a:lnSpc>
              <a:spcAft>
                <a:spcPts val="800"/>
              </a:spcAft>
            </a:pPr>
            <a:r>
              <a:rPr lang="zh-CN" altLang="en-US" sz="1200" kern="100" dirty="0">
                <a:solidFill>
                  <a:srgbClr val="000000"/>
                </a:solidFill>
                <a:cs typeface="+mn-ea"/>
                <a:sym typeface="+mn-lt"/>
              </a:rPr>
              <a:t>（</a:t>
            </a:r>
            <a:r>
              <a:rPr lang="en-US" altLang="zh-CN" sz="1200" kern="100" dirty="0">
                <a:solidFill>
                  <a:srgbClr val="000000"/>
                </a:solidFill>
                <a:cs typeface="+mn-ea"/>
                <a:sym typeface="+mn-lt"/>
              </a:rPr>
              <a:t>4</a:t>
            </a:r>
            <a:r>
              <a:rPr lang="zh-CN" altLang="en-US" sz="1200" kern="100" dirty="0">
                <a:solidFill>
                  <a:srgbClr val="000000"/>
                </a:solidFill>
                <a:cs typeface="+mn-ea"/>
                <a:sym typeface="+mn-lt"/>
              </a:rPr>
              <a:t>）</a:t>
            </a:r>
            <a:r>
              <a:rPr lang="zh-CN" altLang="en-US" sz="1200" b="1" kern="100" dirty="0">
                <a:solidFill>
                  <a:srgbClr val="000000"/>
                </a:solidFill>
                <a:cs typeface="+mn-ea"/>
                <a:sym typeface="+mn-lt"/>
              </a:rPr>
              <a:t>无急性中枢神经症状或急性听神经症状的证据</a:t>
            </a:r>
            <a:r>
              <a:rPr lang="zh-CN" altLang="en-US" sz="1200" kern="100" dirty="0">
                <a:solidFill>
                  <a:srgbClr val="000000"/>
                </a:solidFill>
                <a:cs typeface="+mn-ea"/>
                <a:sym typeface="+mn-lt"/>
              </a:rPr>
              <a:t>，如听力丧失或耳鸣 或其他耳科症状，如耳痛；</a:t>
            </a:r>
          </a:p>
          <a:p>
            <a:pPr algn="just">
              <a:lnSpc>
                <a:spcPct val="120000"/>
              </a:lnSpc>
              <a:spcAft>
                <a:spcPts val="800"/>
              </a:spcAft>
            </a:pPr>
            <a:r>
              <a:rPr lang="zh-CN" altLang="en-US" sz="1200" kern="100" dirty="0">
                <a:solidFill>
                  <a:srgbClr val="000000"/>
                </a:solidFill>
                <a:cs typeface="+mn-ea"/>
                <a:sym typeface="+mn-lt"/>
              </a:rPr>
              <a:t>（</a:t>
            </a:r>
            <a:r>
              <a:rPr lang="en-US" altLang="zh-CN" sz="1200" kern="100" dirty="0">
                <a:solidFill>
                  <a:srgbClr val="000000"/>
                </a:solidFill>
                <a:cs typeface="+mn-ea"/>
                <a:sym typeface="+mn-lt"/>
              </a:rPr>
              <a:t>5</a:t>
            </a:r>
            <a:r>
              <a:rPr lang="zh-CN" altLang="en-US" sz="1200" kern="100" dirty="0">
                <a:solidFill>
                  <a:srgbClr val="000000"/>
                </a:solidFill>
                <a:cs typeface="+mn-ea"/>
                <a:sym typeface="+mn-lt"/>
              </a:rPr>
              <a:t>）</a:t>
            </a:r>
            <a:r>
              <a:rPr lang="zh-CN" altLang="en-US" sz="1200" b="1" kern="100" dirty="0">
                <a:solidFill>
                  <a:srgbClr val="000000"/>
                </a:solidFill>
                <a:cs typeface="+mn-ea"/>
                <a:sym typeface="+mn-lt"/>
              </a:rPr>
              <a:t>无急性中枢神经症状</a:t>
            </a:r>
            <a:r>
              <a:rPr lang="zh-CN" altLang="en-US" sz="1200" kern="100" dirty="0">
                <a:solidFill>
                  <a:srgbClr val="000000"/>
                </a:solidFill>
                <a:cs typeface="+mn-ea"/>
                <a:sym typeface="+mn-lt"/>
              </a:rPr>
              <a:t>，即无中枢眼动或中枢前庭体征 ，特别是无双眼球反向偏斜 ，无凝视诱发性眼震</a:t>
            </a:r>
            <a:r>
              <a:rPr lang="en-US" altLang="zh-CN" sz="1200" kern="100" dirty="0">
                <a:solidFill>
                  <a:srgbClr val="000000"/>
                </a:solidFill>
                <a:cs typeface="+mn-ea"/>
                <a:sym typeface="+mn-lt"/>
              </a:rPr>
              <a:t> </a:t>
            </a:r>
            <a:r>
              <a:rPr lang="zh-CN" altLang="en-US" sz="1200" kern="100" dirty="0">
                <a:solidFill>
                  <a:srgbClr val="000000"/>
                </a:solidFill>
                <a:cs typeface="+mn-ea"/>
                <a:sym typeface="+mn-lt"/>
              </a:rPr>
              <a:t>，无急性听力学体征 ；</a:t>
            </a:r>
          </a:p>
          <a:p>
            <a:pPr algn="just">
              <a:lnSpc>
                <a:spcPct val="120000"/>
              </a:lnSpc>
              <a:spcAft>
                <a:spcPts val="800"/>
              </a:spcAft>
            </a:pPr>
            <a:r>
              <a:rPr lang="zh-CN" altLang="en-US" sz="1200" kern="100" dirty="0">
                <a:solidFill>
                  <a:srgbClr val="000000"/>
                </a:solidFill>
                <a:cs typeface="+mn-ea"/>
                <a:sym typeface="+mn-lt"/>
              </a:rPr>
              <a:t>（</a:t>
            </a:r>
            <a:r>
              <a:rPr lang="en-US" altLang="zh-CN" sz="1200" kern="100" dirty="0">
                <a:solidFill>
                  <a:srgbClr val="000000"/>
                </a:solidFill>
                <a:cs typeface="+mn-ea"/>
                <a:sym typeface="+mn-lt"/>
              </a:rPr>
              <a:t>6</a:t>
            </a:r>
            <a:r>
              <a:rPr lang="zh-CN" altLang="en-US" sz="1200" kern="100" dirty="0">
                <a:solidFill>
                  <a:srgbClr val="000000"/>
                </a:solidFill>
                <a:cs typeface="+mn-ea"/>
                <a:sym typeface="+mn-lt"/>
              </a:rPr>
              <a:t>）不能用其他疾病更好地解释。</a:t>
            </a:r>
            <a:endParaRPr lang="zh-CN" altLang="en-US" sz="1200" dirty="0">
              <a:cs typeface="+mn-ea"/>
              <a:sym typeface="+mn-lt"/>
            </a:endParaRPr>
          </a:p>
        </p:txBody>
      </p:sp>
      <p:grpSp>
        <p:nvGrpSpPr>
          <p:cNvPr id="66" name="组合 65"/>
          <p:cNvGrpSpPr/>
          <p:nvPr/>
        </p:nvGrpSpPr>
        <p:grpSpPr>
          <a:xfrm>
            <a:off x="8665709" y="1804471"/>
            <a:ext cx="764948" cy="764948"/>
            <a:chOff x="947738" y="2697100"/>
            <a:chExt cx="764948" cy="764948"/>
          </a:xfrm>
        </p:grpSpPr>
        <p:sp>
          <p:nvSpPr>
            <p:cNvPr id="67" name="椭圆 26"/>
            <p:cNvSpPr/>
            <p:nvPr/>
          </p:nvSpPr>
          <p:spPr>
            <a:xfrm rot="19741494">
              <a:off x="949467" y="2698829"/>
              <a:ext cx="761490" cy="761489"/>
            </a:xfrm>
            <a:prstGeom prst="ellipse">
              <a:avLst/>
            </a:prstGeom>
            <a:gradFill flip="none" rotWithShape="1">
              <a:gsLst>
                <a:gs pos="53000">
                  <a:srgbClr val="830051">
                    <a:alpha val="0"/>
                  </a:srgbClr>
                </a:gs>
                <a:gs pos="100000">
                  <a:srgbClr val="3E669C">
                    <a:alpha val="10000"/>
                  </a:srgbClr>
                </a:gs>
              </a:gsLst>
              <a:path path="circle">
                <a:fillToRect l="50000" t="50000" r="50000" b="50000"/>
              </a:path>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nvGrpSpPr>
            <p:cNvPr id="68" name="组合 27"/>
            <p:cNvGrpSpPr/>
            <p:nvPr/>
          </p:nvGrpSpPr>
          <p:grpSpPr>
            <a:xfrm>
              <a:off x="947738" y="2697100"/>
              <a:ext cx="764948" cy="764948"/>
              <a:chOff x="1133019" y="2416926"/>
              <a:chExt cx="1613394" cy="1613396"/>
            </a:xfrm>
          </p:grpSpPr>
          <p:sp>
            <p:nvSpPr>
              <p:cNvPr id="71" name="弧形 28"/>
              <p:cNvSpPr/>
              <p:nvPr/>
            </p:nvSpPr>
            <p:spPr>
              <a:xfrm rot="18364987">
                <a:off x="1133018" y="2416927"/>
                <a:ext cx="1613396" cy="1613394"/>
              </a:xfrm>
              <a:prstGeom prst="arc">
                <a:avLst/>
              </a:prstGeom>
              <a:noFill/>
              <a:ln w="12700" cap="flat" cmpd="sng" algn="ctr">
                <a:gradFill flip="none" rotWithShape="1">
                  <a:gsLst>
                    <a:gs pos="0">
                      <a:srgbClr val="018C42"/>
                    </a:gs>
                    <a:gs pos="100000">
                      <a:schemeClr val="accent6">
                        <a:lumMod val="20000"/>
                        <a:lumOff val="80000"/>
                      </a:schemeClr>
                    </a:gs>
                  </a:gsLst>
                  <a:lin ang="16200000" scaled="1"/>
                </a:gradFill>
                <a:prstDash val="solid"/>
                <a:miter lim="800000"/>
              </a:ln>
              <a:effectLst/>
            </p:spPr>
            <p:txBody>
              <a:bodyPr rtlCol="0" anchor="ctr"/>
              <a:lstStyle/>
              <a:p>
                <a:pPr algn="ctr"/>
                <a:endParaRPr lang="zh-CN" altLang="en-US" sz="2000" kern="0">
                  <a:solidFill>
                    <a:prstClr val="white"/>
                  </a:solidFill>
                  <a:cs typeface="+mn-ea"/>
                  <a:sym typeface="+mn-lt"/>
                </a:endParaRPr>
              </a:p>
            </p:txBody>
          </p:sp>
          <p:sp>
            <p:nvSpPr>
              <p:cNvPr id="72" name="弧形 29"/>
              <p:cNvSpPr/>
              <p:nvPr/>
            </p:nvSpPr>
            <p:spPr>
              <a:xfrm rot="7564987">
                <a:off x="1133018" y="2416927"/>
                <a:ext cx="1613396" cy="1613394"/>
              </a:xfrm>
              <a:prstGeom prst="arc">
                <a:avLst/>
              </a:prstGeom>
              <a:noFill/>
              <a:ln w="12700" cap="flat" cmpd="sng" algn="ctr">
                <a:gradFill flip="none" rotWithShape="1">
                  <a:gsLst>
                    <a:gs pos="0">
                      <a:srgbClr val="018C42"/>
                    </a:gs>
                    <a:gs pos="100000">
                      <a:schemeClr val="accent6">
                        <a:lumMod val="20000"/>
                        <a:lumOff val="80000"/>
                      </a:schemeClr>
                    </a:gs>
                  </a:gsLst>
                  <a:lin ang="16200000" scaled="1"/>
                </a:gradFill>
                <a:prstDash val="solid"/>
                <a:miter lim="800000"/>
              </a:ln>
              <a:effectLst/>
            </p:spPr>
            <p:txBody>
              <a:bodyPr rtlCol="0" anchor="ctr"/>
              <a:lstStyle/>
              <a:p>
                <a:pPr algn="ctr"/>
                <a:endParaRPr lang="zh-CN" altLang="en-US" sz="2000" kern="0">
                  <a:solidFill>
                    <a:prstClr val="white"/>
                  </a:solidFill>
                  <a:cs typeface="+mn-ea"/>
                  <a:sym typeface="+mn-lt"/>
                </a:endParaRPr>
              </a:p>
            </p:txBody>
          </p:sp>
        </p:grpSp>
        <p:sp>
          <p:nvSpPr>
            <p:cNvPr id="69" name="椭圆 25"/>
            <p:cNvSpPr/>
            <p:nvPr/>
          </p:nvSpPr>
          <p:spPr>
            <a:xfrm>
              <a:off x="1070996" y="2820357"/>
              <a:ext cx="518433" cy="518434"/>
            </a:xfrm>
            <a:prstGeom prst="ellipse">
              <a:avLst/>
            </a:prstGeom>
            <a:gradFill>
              <a:gsLst>
                <a:gs pos="16000">
                  <a:schemeClr val="accent6">
                    <a:lumMod val="20000"/>
                    <a:lumOff val="80000"/>
                  </a:schemeClr>
                </a:gs>
                <a:gs pos="77000">
                  <a:srgbClr val="018C42"/>
                </a:gs>
              </a:gsLst>
              <a:path path="circle">
                <a:fillToRect r="100000" b="100000"/>
              </a:path>
            </a:gradFill>
            <a:ln w="12700" cap="flat" cmpd="sng" algn="ctr">
              <a:noFill/>
              <a:prstDash val="solid"/>
              <a:miter lim="800000"/>
            </a:ln>
            <a:effectLst>
              <a:outerShdw blurRad="279400" dist="101600" dir="5400000" sx="88000" sy="88000" algn="t" rotWithShape="0">
                <a:srgbClr val="018C42">
                  <a:alpha val="34000"/>
                </a:srgbClr>
              </a:outerShdw>
            </a:effectLst>
          </p:spPr>
          <p:txBody>
            <a:bodyPr rtlCol="0" anchor="ctr"/>
            <a:lstStyle/>
            <a:p>
              <a:pPr algn="ctr"/>
              <a:endParaRPr lang="zh-CN" altLang="en-US" sz="3200" kern="0" dirty="0">
                <a:solidFill>
                  <a:prstClr val="white"/>
                </a:solidFill>
                <a:cs typeface="+mn-ea"/>
                <a:sym typeface="+mn-lt"/>
              </a:endParaRPr>
            </a:p>
          </p:txBody>
        </p:sp>
        <p:sp>
          <p:nvSpPr>
            <p:cNvPr id="70" name="任意多边形: 形状 69"/>
            <p:cNvSpPr/>
            <p:nvPr/>
          </p:nvSpPr>
          <p:spPr>
            <a:xfrm>
              <a:off x="1206500" y="2922270"/>
              <a:ext cx="304358" cy="304843"/>
            </a:xfrm>
            <a:custGeom>
              <a:avLst/>
              <a:gdLst>
                <a:gd name="T0" fmla="*/ 267 w 9165"/>
                <a:gd name="T1" fmla="*/ 9077 h 9178"/>
                <a:gd name="T2" fmla="*/ 77 w 9165"/>
                <a:gd name="T3" fmla="*/ 9154 h 9178"/>
                <a:gd name="T4" fmla="*/ 0 w 9165"/>
                <a:gd name="T5" fmla="*/ 8964 h 9178"/>
                <a:gd name="T6" fmla="*/ 0 w 9165"/>
                <a:gd name="T7" fmla="*/ 214 h 9178"/>
                <a:gd name="T8" fmla="*/ 77 w 9165"/>
                <a:gd name="T9" fmla="*/ 24 h 9178"/>
                <a:gd name="T10" fmla="*/ 267 w 9165"/>
                <a:gd name="T11" fmla="*/ 102 h 9178"/>
                <a:gd name="T12" fmla="*/ 4487 w 9165"/>
                <a:gd name="T13" fmla="*/ 4322 h 9178"/>
                <a:gd name="T14" fmla="*/ 4565 w 9165"/>
                <a:gd name="T15" fmla="*/ 4434 h 9178"/>
                <a:gd name="T16" fmla="*/ 4565 w 9165"/>
                <a:gd name="T17" fmla="*/ 214 h 9178"/>
                <a:gd name="T18" fmla="*/ 4642 w 9165"/>
                <a:gd name="T19" fmla="*/ 24 h 9178"/>
                <a:gd name="T20" fmla="*/ 4832 w 9165"/>
                <a:gd name="T21" fmla="*/ 102 h 9178"/>
                <a:gd name="T22" fmla="*/ 9052 w 9165"/>
                <a:gd name="T23" fmla="*/ 4322 h 9178"/>
                <a:gd name="T24" fmla="*/ 9165 w 9165"/>
                <a:gd name="T25" fmla="*/ 4589 h 9178"/>
                <a:gd name="T26" fmla="*/ 9052 w 9165"/>
                <a:gd name="T27" fmla="*/ 4857 h 9178"/>
                <a:gd name="T28" fmla="*/ 4832 w 9165"/>
                <a:gd name="T29" fmla="*/ 9077 h 9178"/>
                <a:gd name="T30" fmla="*/ 4642 w 9165"/>
                <a:gd name="T31" fmla="*/ 9154 h 9178"/>
                <a:gd name="T32" fmla="*/ 4565 w 9165"/>
                <a:gd name="T33" fmla="*/ 8964 h 9178"/>
                <a:gd name="T34" fmla="*/ 4565 w 9165"/>
                <a:gd name="T35" fmla="*/ 4743 h 9178"/>
                <a:gd name="T36" fmla="*/ 4487 w 9165"/>
                <a:gd name="T37" fmla="*/ 4855 h 9178"/>
                <a:gd name="T38" fmla="*/ 267 w 9165"/>
                <a:gd name="T39" fmla="*/ 9077 h 9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165" h="9178">
                  <a:moveTo>
                    <a:pt x="267" y="9077"/>
                  </a:moveTo>
                  <a:cubicBezTo>
                    <a:pt x="192" y="9152"/>
                    <a:pt x="128" y="9178"/>
                    <a:pt x="77" y="9154"/>
                  </a:cubicBezTo>
                  <a:cubicBezTo>
                    <a:pt x="26" y="9130"/>
                    <a:pt x="0" y="9067"/>
                    <a:pt x="0" y="8964"/>
                  </a:cubicBezTo>
                  <a:lnTo>
                    <a:pt x="0" y="214"/>
                  </a:lnTo>
                  <a:cubicBezTo>
                    <a:pt x="0" y="112"/>
                    <a:pt x="26" y="48"/>
                    <a:pt x="77" y="24"/>
                  </a:cubicBezTo>
                  <a:cubicBezTo>
                    <a:pt x="128" y="0"/>
                    <a:pt x="192" y="27"/>
                    <a:pt x="267" y="102"/>
                  </a:cubicBezTo>
                  <a:lnTo>
                    <a:pt x="4487" y="4322"/>
                  </a:lnTo>
                  <a:cubicBezTo>
                    <a:pt x="4523" y="4358"/>
                    <a:pt x="4548" y="4395"/>
                    <a:pt x="4565" y="4434"/>
                  </a:cubicBezTo>
                  <a:lnTo>
                    <a:pt x="4565" y="214"/>
                  </a:lnTo>
                  <a:cubicBezTo>
                    <a:pt x="4565" y="112"/>
                    <a:pt x="4591" y="48"/>
                    <a:pt x="4642" y="24"/>
                  </a:cubicBezTo>
                  <a:cubicBezTo>
                    <a:pt x="4693" y="0"/>
                    <a:pt x="4757" y="27"/>
                    <a:pt x="4832" y="102"/>
                  </a:cubicBezTo>
                  <a:lnTo>
                    <a:pt x="9052" y="4322"/>
                  </a:lnTo>
                  <a:cubicBezTo>
                    <a:pt x="9127" y="4397"/>
                    <a:pt x="9165" y="4487"/>
                    <a:pt x="9165" y="4589"/>
                  </a:cubicBezTo>
                  <a:cubicBezTo>
                    <a:pt x="9165" y="4692"/>
                    <a:pt x="9127" y="4782"/>
                    <a:pt x="9052" y="4857"/>
                  </a:cubicBezTo>
                  <a:lnTo>
                    <a:pt x="4832" y="9077"/>
                  </a:lnTo>
                  <a:cubicBezTo>
                    <a:pt x="4757" y="9152"/>
                    <a:pt x="4693" y="9178"/>
                    <a:pt x="4642" y="9154"/>
                  </a:cubicBezTo>
                  <a:cubicBezTo>
                    <a:pt x="4591" y="9130"/>
                    <a:pt x="4565" y="9067"/>
                    <a:pt x="4565" y="8964"/>
                  </a:cubicBezTo>
                  <a:lnTo>
                    <a:pt x="4565" y="4743"/>
                  </a:lnTo>
                  <a:cubicBezTo>
                    <a:pt x="4548" y="4783"/>
                    <a:pt x="4523" y="4820"/>
                    <a:pt x="4487" y="4855"/>
                  </a:cubicBezTo>
                  <a:lnTo>
                    <a:pt x="267" y="907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sp>
        <p:nvSpPr>
          <p:cNvPr id="5" name="圆角矩形 4"/>
          <p:cNvSpPr/>
          <p:nvPr/>
        </p:nvSpPr>
        <p:spPr>
          <a:xfrm>
            <a:off x="100965" y="193040"/>
            <a:ext cx="10236200" cy="709930"/>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标题 1"/>
          <p:cNvSpPr>
            <a:spLocks noGrp="1"/>
          </p:cNvSpPr>
          <p:nvPr/>
        </p:nvSpPr>
        <p:spPr>
          <a:xfrm>
            <a:off x="838200" y="355600"/>
            <a:ext cx="10514965" cy="4641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charset="-122"/>
                <a:ea typeface="微软雅黑" panose="020B0503020204020204" charset="-122"/>
                <a:cs typeface="Arial" panose="020B0604020202020204" pitchFamily="34" charset="0"/>
              </a:defRPr>
            </a:lvl1pPr>
          </a:lstStyle>
          <a:p>
            <a:r>
              <a:rPr lang="zh-CN" altLang="en-US" dirty="0">
                <a:solidFill>
                  <a:schemeClr val="bg1"/>
                </a:solidFill>
                <a:latin typeface="+mn-lt"/>
                <a:ea typeface="+mn-ea"/>
                <a:cs typeface="+mn-ea"/>
                <a:sym typeface="+mn-lt"/>
              </a:rPr>
              <a:t>确诊和进展中的前庭神经炎的诊断标准</a:t>
            </a:r>
          </a:p>
        </p:txBody>
      </p:sp>
      <p:sp>
        <p:nvSpPr>
          <p:cNvPr id="7" name="圆角矩形 6"/>
          <p:cNvSpPr/>
          <p:nvPr/>
        </p:nvSpPr>
        <p:spPr>
          <a:xfrm>
            <a:off x="268605" y="186690"/>
            <a:ext cx="99695" cy="78930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圆角矩形 7"/>
          <p:cNvSpPr/>
          <p:nvPr/>
        </p:nvSpPr>
        <p:spPr>
          <a:xfrm>
            <a:off x="443230" y="186690"/>
            <a:ext cx="45720" cy="78930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10"/>
          <p:cNvSpPr txBox="1"/>
          <p:nvPr/>
        </p:nvSpPr>
        <p:spPr>
          <a:xfrm>
            <a:off x="839788" y="6451600"/>
            <a:ext cx="10336213" cy="406400"/>
          </a:xfrm>
          <a:prstGeom prst="rect">
            <a:avLst/>
          </a:prstGeom>
        </p:spPr>
        <p:txBody>
          <a:bodyPr vert="horz" lIns="91440" tIns="45720" rIns="91440" bIns="45720" rtlCol="0">
            <a:normAutofit/>
          </a:bodyPr>
          <a:lstStyle>
            <a:lvl1pPr marL="0" indent="0" algn="l" defTabSz="914400" rtl="0" eaLnBrk="1" latinLnBrk="0" hangingPunct="1">
              <a:lnSpc>
                <a:spcPct val="100000"/>
              </a:lnSpc>
              <a:spcBef>
                <a:spcPts val="0"/>
              </a:spcBef>
              <a:buFontTx/>
              <a:buNone/>
              <a:defRPr sz="1000" kern="1200">
                <a:solidFill>
                  <a:schemeClr val="tx1"/>
                </a:solidFill>
                <a:latin typeface="+mn-lt"/>
                <a:ea typeface="+mn-ea"/>
                <a:cs typeface="+mn-cs"/>
              </a:defRPr>
            </a:lvl1pPr>
            <a:lvl2pPr marL="457200" indent="0" algn="l" defTabSz="914400" rtl="0" eaLnBrk="1" latinLnBrk="0" hangingPunct="1">
              <a:lnSpc>
                <a:spcPct val="100000"/>
              </a:lnSpc>
              <a:spcBef>
                <a:spcPts val="0"/>
              </a:spcBef>
              <a:buFontTx/>
              <a:buNone/>
              <a:defRPr sz="1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indent="-228600">
              <a:lnSpc>
                <a:spcPct val="120000"/>
              </a:lnSpc>
              <a:buFont typeface="+mj-lt"/>
              <a:buAutoNum type="arabicPeriod"/>
            </a:pPr>
            <a:r>
              <a:rPr lang="zh-CN" altLang="en-US" dirty="0">
                <a:cs typeface="+mn-ea"/>
                <a:sym typeface="+mn-lt"/>
              </a:rPr>
              <a:t>焉双梅，等</a:t>
            </a:r>
            <a:r>
              <a:rPr lang="en-US" altLang="zh-CN" dirty="0">
                <a:cs typeface="+mn-ea"/>
                <a:sym typeface="+mn-lt"/>
              </a:rPr>
              <a:t>.</a:t>
            </a:r>
            <a:r>
              <a:rPr lang="zh-CN" altLang="en-US" dirty="0">
                <a:cs typeface="+mn-ea"/>
                <a:sym typeface="+mn-lt"/>
              </a:rPr>
              <a:t>急性单侧前庭病</a:t>
            </a:r>
            <a:r>
              <a:rPr lang="en-US" altLang="zh-CN" dirty="0">
                <a:cs typeface="+mn-ea"/>
                <a:sym typeface="+mn-lt"/>
              </a:rPr>
              <a:t>/</a:t>
            </a:r>
            <a:r>
              <a:rPr lang="zh-CN" altLang="en-US" dirty="0">
                <a:cs typeface="+mn-ea"/>
                <a:sym typeface="+mn-lt"/>
              </a:rPr>
              <a:t>前庭神经炎：诊断标准</a:t>
            </a:r>
            <a:r>
              <a:rPr lang="en-US" altLang="zh-CN" dirty="0">
                <a:cs typeface="+mn-ea"/>
                <a:sym typeface="+mn-lt"/>
              </a:rPr>
              <a:t>-</a:t>
            </a:r>
            <a:r>
              <a:rPr lang="zh-CN" altLang="en-US" dirty="0">
                <a:cs typeface="+mn-ea"/>
                <a:sym typeface="+mn-lt"/>
              </a:rPr>
              <a:t> </a:t>
            </a:r>
            <a:r>
              <a:rPr lang="en-US" altLang="zh-CN" dirty="0">
                <a:cs typeface="+mn-ea"/>
                <a:sym typeface="+mn-lt"/>
              </a:rPr>
              <a:t>Bárány</a:t>
            </a:r>
            <a:r>
              <a:rPr lang="zh-CN" altLang="en-US" dirty="0">
                <a:cs typeface="+mn-ea"/>
                <a:sym typeface="+mn-lt"/>
              </a:rPr>
              <a:t>协会前庭疾病分类委员会的共识文件</a:t>
            </a:r>
            <a:r>
              <a:rPr lang="en-US" altLang="zh-CN" dirty="0">
                <a:cs typeface="+mn-ea"/>
                <a:sym typeface="+mn-lt"/>
              </a:rPr>
              <a:t>.</a:t>
            </a:r>
            <a:endParaRPr lang="zh-CN" altLang="en-US" dirty="0">
              <a:cs typeface="+mn-ea"/>
              <a:sym typeface="+mn-lt"/>
            </a:endParaRPr>
          </a:p>
        </p:txBody>
      </p:sp>
      <p:grpSp>
        <p:nvGrpSpPr>
          <p:cNvPr id="27" name="组合 26"/>
          <p:cNvGrpSpPr/>
          <p:nvPr/>
        </p:nvGrpSpPr>
        <p:grpSpPr>
          <a:xfrm>
            <a:off x="2016823" y="1080362"/>
            <a:ext cx="3054347" cy="504000"/>
            <a:chOff x="2156854" y="908050"/>
            <a:chExt cx="3054347" cy="504000"/>
          </a:xfrm>
        </p:grpSpPr>
        <p:sp>
          <p:nvSpPr>
            <p:cNvPr id="45" name="标题 1"/>
            <p:cNvSpPr txBox="1"/>
            <p:nvPr/>
          </p:nvSpPr>
          <p:spPr>
            <a:xfrm>
              <a:off x="2650767" y="908050"/>
              <a:ext cx="2095553" cy="504000"/>
            </a:xfrm>
            <a:prstGeom prst="rect">
              <a:avLst/>
            </a:prstGeom>
          </p:spPr>
          <p:txBody>
            <a:bodyPr vert="horz" lIns="0" tIns="0" rIns="0" bIns="0" anchor="b"/>
            <a:lstStyle>
              <a:lvl1pPr algn="l" defTabSz="914400" rtl="0" eaLnBrk="1" latinLnBrk="0" hangingPunct="1">
                <a:lnSpc>
                  <a:spcPct val="100000"/>
                </a:lnSpc>
                <a:spcBef>
                  <a:spcPct val="0"/>
                </a:spcBef>
                <a:buNone/>
                <a:defRPr sz="2400" b="1" kern="1200" baseline="0">
                  <a:solidFill>
                    <a:srgbClr val="851450"/>
                  </a:solidFill>
                  <a:latin typeface="Arial" panose="020B0604020202020204" pitchFamily="34" charset="0"/>
                  <a:ea typeface="微软雅黑" panose="020B0503020204020204" charset="-122"/>
                  <a:cs typeface="Arial" panose="020B0604020202020204" pitchFamily="34" charset="0"/>
                </a:defRPr>
              </a:lvl1pPr>
            </a:lstStyle>
            <a:p>
              <a:pPr algn="ctr" defTabSz="342900">
                <a:lnSpc>
                  <a:spcPct val="150000"/>
                </a:lnSpc>
                <a:spcBef>
                  <a:spcPts val="0"/>
                </a:spcBef>
                <a:defRPr/>
              </a:pPr>
              <a:r>
                <a:rPr lang="zh-CN" altLang="en-US" sz="1800" kern="0" dirty="0">
                  <a:solidFill>
                    <a:srgbClr val="018C42"/>
                  </a:solidFill>
                  <a:latin typeface="+mn-lt"/>
                  <a:ea typeface="+mn-ea"/>
                  <a:cs typeface="+mn-ea"/>
                  <a:sym typeface="+mn-lt"/>
                </a:rPr>
                <a:t>很可能的前庭神经炎</a:t>
              </a:r>
              <a:endParaRPr lang="en-US" altLang="zh-CN" sz="1800" kern="0" dirty="0">
                <a:solidFill>
                  <a:srgbClr val="018C42"/>
                </a:solidFill>
                <a:latin typeface="+mn-lt"/>
                <a:ea typeface="+mn-ea"/>
                <a:cs typeface="+mn-ea"/>
                <a:sym typeface="+mn-lt"/>
              </a:endParaRPr>
            </a:p>
          </p:txBody>
        </p:sp>
        <p:sp>
          <p:nvSpPr>
            <p:cNvPr id="46" name="任意多边形: 形状 6"/>
            <p:cNvSpPr/>
            <p:nvPr/>
          </p:nvSpPr>
          <p:spPr>
            <a:xfrm>
              <a:off x="2156854" y="1187193"/>
              <a:ext cx="365353" cy="166202"/>
            </a:xfrm>
            <a:custGeom>
              <a:avLst/>
              <a:gdLst>
                <a:gd name="connsiteX0" fmla="*/ 8566 w 977755"/>
                <a:gd name="connsiteY0" fmla="*/ 329059 h 361466"/>
                <a:gd name="connsiteX1" fmla="*/ 15632 w 977755"/>
                <a:gd name="connsiteY1" fmla="*/ 332842 h 361466"/>
                <a:gd name="connsiteX2" fmla="*/ 17060 w 977755"/>
                <a:gd name="connsiteY2" fmla="*/ 337625 h 361466"/>
                <a:gd name="connsiteX3" fmla="*/ 16417 w 977755"/>
                <a:gd name="connsiteY3" fmla="*/ 340979 h 361466"/>
                <a:gd name="connsiteX4" fmla="*/ 15632 w 977755"/>
                <a:gd name="connsiteY4" fmla="*/ 342407 h 361466"/>
                <a:gd name="connsiteX5" fmla="*/ 14633 w 977755"/>
                <a:gd name="connsiteY5" fmla="*/ 343620 h 361466"/>
                <a:gd name="connsiteX6" fmla="*/ 8566 w 977755"/>
                <a:gd name="connsiteY6" fmla="*/ 346119 h 361466"/>
                <a:gd name="connsiteX7" fmla="*/ 6852 w 977755"/>
                <a:gd name="connsiteY7" fmla="*/ 345976 h 361466"/>
                <a:gd name="connsiteX8" fmla="*/ 2498 w 977755"/>
                <a:gd name="connsiteY8" fmla="*/ 343620 h 361466"/>
                <a:gd name="connsiteX9" fmla="*/ 1428 w 977755"/>
                <a:gd name="connsiteY9" fmla="*/ 342336 h 361466"/>
                <a:gd name="connsiteX10" fmla="*/ 642 w 977755"/>
                <a:gd name="connsiteY10" fmla="*/ 340908 h 361466"/>
                <a:gd name="connsiteX11" fmla="*/ 143 w 977755"/>
                <a:gd name="connsiteY11" fmla="*/ 339338 h 361466"/>
                <a:gd name="connsiteX12" fmla="*/ 0 w 977755"/>
                <a:gd name="connsiteY12" fmla="*/ 337625 h 361466"/>
                <a:gd name="connsiteX13" fmla="*/ 143 w 977755"/>
                <a:gd name="connsiteY13" fmla="*/ 335911 h 361466"/>
                <a:gd name="connsiteX14" fmla="*/ 1428 w 977755"/>
                <a:gd name="connsiteY14" fmla="*/ 332842 h 361466"/>
                <a:gd name="connsiteX15" fmla="*/ 2498 w 977755"/>
                <a:gd name="connsiteY15" fmla="*/ 331557 h 361466"/>
                <a:gd name="connsiteX16" fmla="*/ 6852 w 977755"/>
                <a:gd name="connsiteY16" fmla="*/ 329202 h 361466"/>
                <a:gd name="connsiteX17" fmla="*/ 8566 w 977755"/>
                <a:gd name="connsiteY17" fmla="*/ 329059 h 361466"/>
                <a:gd name="connsiteX18" fmla="*/ 86939 w 977755"/>
                <a:gd name="connsiteY18" fmla="*/ 328060 h 361466"/>
                <a:gd name="connsiteX19" fmla="*/ 96433 w 977755"/>
                <a:gd name="connsiteY19" fmla="*/ 337554 h 361466"/>
                <a:gd name="connsiteX20" fmla="*/ 95719 w 977755"/>
                <a:gd name="connsiteY20" fmla="*/ 341265 h 361466"/>
                <a:gd name="connsiteX21" fmla="*/ 93578 w 977755"/>
                <a:gd name="connsiteY21" fmla="*/ 344263 h 361466"/>
                <a:gd name="connsiteX22" fmla="*/ 86868 w 977755"/>
                <a:gd name="connsiteY22" fmla="*/ 347047 h 361466"/>
                <a:gd name="connsiteX23" fmla="*/ 80158 w 977755"/>
                <a:gd name="connsiteY23" fmla="*/ 344263 h 361466"/>
                <a:gd name="connsiteX24" fmla="*/ 78160 w 977755"/>
                <a:gd name="connsiteY24" fmla="*/ 341265 h 361466"/>
                <a:gd name="connsiteX25" fmla="*/ 77446 w 977755"/>
                <a:gd name="connsiteY25" fmla="*/ 337554 h 361466"/>
                <a:gd name="connsiteX26" fmla="*/ 86939 w 977755"/>
                <a:gd name="connsiteY26" fmla="*/ 328060 h 361466"/>
                <a:gd name="connsiteX27" fmla="*/ 243903 w 977755"/>
                <a:gd name="connsiteY27" fmla="*/ 325990 h 361466"/>
                <a:gd name="connsiteX28" fmla="*/ 255538 w 977755"/>
                <a:gd name="connsiteY28" fmla="*/ 337625 h 361466"/>
                <a:gd name="connsiteX29" fmla="*/ 254610 w 977755"/>
                <a:gd name="connsiteY29" fmla="*/ 342122 h 361466"/>
                <a:gd name="connsiteX30" fmla="*/ 252111 w 977755"/>
                <a:gd name="connsiteY30" fmla="*/ 345834 h 361466"/>
                <a:gd name="connsiteX31" fmla="*/ 243903 w 977755"/>
                <a:gd name="connsiteY31" fmla="*/ 349260 h 361466"/>
                <a:gd name="connsiteX32" fmla="*/ 235694 w 977755"/>
                <a:gd name="connsiteY32" fmla="*/ 345834 h 361466"/>
                <a:gd name="connsiteX33" fmla="*/ 233196 w 977755"/>
                <a:gd name="connsiteY33" fmla="*/ 342122 h 361466"/>
                <a:gd name="connsiteX34" fmla="*/ 232268 w 977755"/>
                <a:gd name="connsiteY34" fmla="*/ 337625 h 361466"/>
                <a:gd name="connsiteX35" fmla="*/ 243903 w 977755"/>
                <a:gd name="connsiteY35" fmla="*/ 325990 h 361466"/>
                <a:gd name="connsiteX36" fmla="*/ 322349 w 977755"/>
                <a:gd name="connsiteY36" fmla="*/ 324705 h 361466"/>
                <a:gd name="connsiteX37" fmla="*/ 329559 w 977755"/>
                <a:gd name="connsiteY37" fmla="*/ 326918 h 361466"/>
                <a:gd name="connsiteX38" fmla="*/ 335198 w 977755"/>
                <a:gd name="connsiteY38" fmla="*/ 337625 h 361466"/>
                <a:gd name="connsiteX39" fmla="*/ 334198 w 977755"/>
                <a:gd name="connsiteY39" fmla="*/ 342621 h 361466"/>
                <a:gd name="connsiteX40" fmla="*/ 331414 w 977755"/>
                <a:gd name="connsiteY40" fmla="*/ 346690 h 361466"/>
                <a:gd name="connsiteX41" fmla="*/ 329559 w 977755"/>
                <a:gd name="connsiteY41" fmla="*/ 348260 h 361466"/>
                <a:gd name="connsiteX42" fmla="*/ 322349 w 977755"/>
                <a:gd name="connsiteY42" fmla="*/ 350473 h 361466"/>
                <a:gd name="connsiteX43" fmla="*/ 319780 w 977755"/>
                <a:gd name="connsiteY43" fmla="*/ 350188 h 361466"/>
                <a:gd name="connsiteX44" fmla="*/ 313284 w 977755"/>
                <a:gd name="connsiteY44" fmla="*/ 346690 h 361466"/>
                <a:gd name="connsiteX45" fmla="*/ 310500 w 977755"/>
                <a:gd name="connsiteY45" fmla="*/ 342621 h 361466"/>
                <a:gd name="connsiteX46" fmla="*/ 309501 w 977755"/>
                <a:gd name="connsiteY46" fmla="*/ 337625 h 361466"/>
                <a:gd name="connsiteX47" fmla="*/ 319780 w 977755"/>
                <a:gd name="connsiteY47" fmla="*/ 324990 h 361466"/>
                <a:gd name="connsiteX48" fmla="*/ 322349 w 977755"/>
                <a:gd name="connsiteY48" fmla="*/ 324705 h 361466"/>
                <a:gd name="connsiteX49" fmla="*/ 479098 w 977755"/>
                <a:gd name="connsiteY49" fmla="*/ 321707 h 361466"/>
                <a:gd name="connsiteX50" fmla="*/ 492232 w 977755"/>
                <a:gd name="connsiteY50" fmla="*/ 328702 h 361466"/>
                <a:gd name="connsiteX51" fmla="*/ 494944 w 977755"/>
                <a:gd name="connsiteY51" fmla="*/ 337553 h 361466"/>
                <a:gd name="connsiteX52" fmla="*/ 493731 w 977755"/>
                <a:gd name="connsiteY52" fmla="*/ 343692 h 361466"/>
                <a:gd name="connsiteX53" fmla="*/ 492303 w 977755"/>
                <a:gd name="connsiteY53" fmla="*/ 346404 h 361466"/>
                <a:gd name="connsiteX54" fmla="*/ 490304 w 977755"/>
                <a:gd name="connsiteY54" fmla="*/ 348760 h 361466"/>
                <a:gd name="connsiteX55" fmla="*/ 479098 w 977755"/>
                <a:gd name="connsiteY55" fmla="*/ 353400 h 361466"/>
                <a:gd name="connsiteX56" fmla="*/ 475886 w 977755"/>
                <a:gd name="connsiteY56" fmla="*/ 353043 h 361466"/>
                <a:gd name="connsiteX57" fmla="*/ 467891 w 977755"/>
                <a:gd name="connsiteY57" fmla="*/ 348760 h 361466"/>
                <a:gd name="connsiteX58" fmla="*/ 465964 w 977755"/>
                <a:gd name="connsiteY58" fmla="*/ 346404 h 361466"/>
                <a:gd name="connsiteX59" fmla="*/ 464536 w 977755"/>
                <a:gd name="connsiteY59" fmla="*/ 343692 h 361466"/>
                <a:gd name="connsiteX60" fmla="*/ 463608 w 977755"/>
                <a:gd name="connsiteY60" fmla="*/ 340694 h 361466"/>
                <a:gd name="connsiteX61" fmla="*/ 463323 w 977755"/>
                <a:gd name="connsiteY61" fmla="*/ 337482 h 361466"/>
                <a:gd name="connsiteX62" fmla="*/ 463608 w 977755"/>
                <a:gd name="connsiteY62" fmla="*/ 334270 h 361466"/>
                <a:gd name="connsiteX63" fmla="*/ 465964 w 977755"/>
                <a:gd name="connsiteY63" fmla="*/ 328631 h 361466"/>
                <a:gd name="connsiteX64" fmla="*/ 467891 w 977755"/>
                <a:gd name="connsiteY64" fmla="*/ 326275 h 361466"/>
                <a:gd name="connsiteX65" fmla="*/ 475886 w 977755"/>
                <a:gd name="connsiteY65" fmla="*/ 321993 h 361466"/>
                <a:gd name="connsiteX66" fmla="*/ 479098 w 977755"/>
                <a:gd name="connsiteY66" fmla="*/ 321707 h 361466"/>
                <a:gd name="connsiteX67" fmla="*/ 557687 w 977755"/>
                <a:gd name="connsiteY67" fmla="*/ 320066 h 361466"/>
                <a:gd name="connsiteX68" fmla="*/ 575175 w 977755"/>
                <a:gd name="connsiteY68" fmla="*/ 337554 h 361466"/>
                <a:gd name="connsiteX69" fmla="*/ 573819 w 977755"/>
                <a:gd name="connsiteY69" fmla="*/ 344406 h 361466"/>
                <a:gd name="connsiteX70" fmla="*/ 570178 w 977755"/>
                <a:gd name="connsiteY70" fmla="*/ 349974 h 361466"/>
                <a:gd name="connsiteX71" fmla="*/ 557758 w 977755"/>
                <a:gd name="connsiteY71" fmla="*/ 355113 h 361466"/>
                <a:gd name="connsiteX72" fmla="*/ 545338 w 977755"/>
                <a:gd name="connsiteY72" fmla="*/ 349974 h 361466"/>
                <a:gd name="connsiteX73" fmla="*/ 541555 w 977755"/>
                <a:gd name="connsiteY73" fmla="*/ 344406 h 361466"/>
                <a:gd name="connsiteX74" fmla="*/ 540199 w 977755"/>
                <a:gd name="connsiteY74" fmla="*/ 337554 h 361466"/>
                <a:gd name="connsiteX75" fmla="*/ 557687 w 977755"/>
                <a:gd name="connsiteY75" fmla="*/ 320066 h 361466"/>
                <a:gd name="connsiteX76" fmla="*/ 714579 w 977755"/>
                <a:gd name="connsiteY76" fmla="*/ 316140 h 361466"/>
                <a:gd name="connsiteX77" fmla="*/ 736064 w 977755"/>
                <a:gd name="connsiteY77" fmla="*/ 337625 h 361466"/>
                <a:gd name="connsiteX78" fmla="*/ 734351 w 977755"/>
                <a:gd name="connsiteY78" fmla="*/ 345977 h 361466"/>
                <a:gd name="connsiteX79" fmla="*/ 729854 w 977755"/>
                <a:gd name="connsiteY79" fmla="*/ 352829 h 361466"/>
                <a:gd name="connsiteX80" fmla="*/ 714651 w 977755"/>
                <a:gd name="connsiteY80" fmla="*/ 359111 h 361466"/>
                <a:gd name="connsiteX81" fmla="*/ 699447 w 977755"/>
                <a:gd name="connsiteY81" fmla="*/ 352829 h 361466"/>
                <a:gd name="connsiteX82" fmla="*/ 694807 w 977755"/>
                <a:gd name="connsiteY82" fmla="*/ 345977 h 361466"/>
                <a:gd name="connsiteX83" fmla="*/ 693094 w 977755"/>
                <a:gd name="connsiteY83" fmla="*/ 337625 h 361466"/>
                <a:gd name="connsiteX84" fmla="*/ 714579 w 977755"/>
                <a:gd name="connsiteY84" fmla="*/ 316140 h 361466"/>
                <a:gd name="connsiteX85" fmla="*/ 793025 w 977755"/>
                <a:gd name="connsiteY85" fmla="*/ 313784 h 361466"/>
                <a:gd name="connsiteX86" fmla="*/ 806373 w 977755"/>
                <a:gd name="connsiteY86" fmla="*/ 317853 h 361466"/>
                <a:gd name="connsiteX87" fmla="*/ 816865 w 977755"/>
                <a:gd name="connsiteY87" fmla="*/ 337625 h 361466"/>
                <a:gd name="connsiteX88" fmla="*/ 815010 w 977755"/>
                <a:gd name="connsiteY88" fmla="*/ 346904 h 361466"/>
                <a:gd name="connsiteX89" fmla="*/ 809870 w 977755"/>
                <a:gd name="connsiteY89" fmla="*/ 354470 h 361466"/>
                <a:gd name="connsiteX90" fmla="*/ 806373 w 977755"/>
                <a:gd name="connsiteY90" fmla="*/ 357397 h 361466"/>
                <a:gd name="connsiteX91" fmla="*/ 793025 w 977755"/>
                <a:gd name="connsiteY91" fmla="*/ 361466 h 361466"/>
                <a:gd name="connsiteX92" fmla="*/ 788242 w 977755"/>
                <a:gd name="connsiteY92" fmla="*/ 360966 h 361466"/>
                <a:gd name="connsiteX93" fmla="*/ 776179 w 977755"/>
                <a:gd name="connsiteY93" fmla="*/ 354470 h 361466"/>
                <a:gd name="connsiteX94" fmla="*/ 771040 w 977755"/>
                <a:gd name="connsiteY94" fmla="*/ 346904 h 361466"/>
                <a:gd name="connsiteX95" fmla="*/ 769184 w 977755"/>
                <a:gd name="connsiteY95" fmla="*/ 337625 h 361466"/>
                <a:gd name="connsiteX96" fmla="*/ 788242 w 977755"/>
                <a:gd name="connsiteY96" fmla="*/ 314284 h 361466"/>
                <a:gd name="connsiteX97" fmla="*/ 793025 w 977755"/>
                <a:gd name="connsiteY97" fmla="*/ 313784 h 361466"/>
                <a:gd name="connsiteX98" fmla="*/ 47753 w 977755"/>
                <a:gd name="connsiteY98" fmla="*/ 289372 h 361466"/>
                <a:gd name="connsiteX99" fmla="*/ 56747 w 977755"/>
                <a:gd name="connsiteY99" fmla="*/ 298366 h 361466"/>
                <a:gd name="connsiteX100" fmla="*/ 47753 w 977755"/>
                <a:gd name="connsiteY100" fmla="*/ 307360 h 361466"/>
                <a:gd name="connsiteX101" fmla="*/ 38759 w 977755"/>
                <a:gd name="connsiteY101" fmla="*/ 298366 h 361466"/>
                <a:gd name="connsiteX102" fmla="*/ 47753 w 977755"/>
                <a:gd name="connsiteY102" fmla="*/ 289372 h 361466"/>
                <a:gd name="connsiteX103" fmla="*/ 126198 w 977755"/>
                <a:gd name="connsiteY103" fmla="*/ 288373 h 361466"/>
                <a:gd name="connsiteX104" fmla="*/ 136191 w 977755"/>
                <a:gd name="connsiteY104" fmla="*/ 298366 h 361466"/>
                <a:gd name="connsiteX105" fmla="*/ 126198 w 977755"/>
                <a:gd name="connsiteY105" fmla="*/ 308359 h 361466"/>
                <a:gd name="connsiteX106" fmla="*/ 116205 w 977755"/>
                <a:gd name="connsiteY106" fmla="*/ 298366 h 361466"/>
                <a:gd name="connsiteX107" fmla="*/ 126198 w 977755"/>
                <a:gd name="connsiteY107" fmla="*/ 288373 h 361466"/>
                <a:gd name="connsiteX108" fmla="*/ 283162 w 977755"/>
                <a:gd name="connsiteY108" fmla="*/ 286160 h 361466"/>
                <a:gd name="connsiteX109" fmla="*/ 295368 w 977755"/>
                <a:gd name="connsiteY109" fmla="*/ 298366 h 361466"/>
                <a:gd name="connsiteX110" fmla="*/ 283162 w 977755"/>
                <a:gd name="connsiteY110" fmla="*/ 310572 h 361466"/>
                <a:gd name="connsiteX111" fmla="*/ 270956 w 977755"/>
                <a:gd name="connsiteY111" fmla="*/ 298366 h 361466"/>
                <a:gd name="connsiteX112" fmla="*/ 283162 w 977755"/>
                <a:gd name="connsiteY112" fmla="*/ 286160 h 361466"/>
                <a:gd name="connsiteX113" fmla="*/ 361536 w 977755"/>
                <a:gd name="connsiteY113" fmla="*/ 284804 h 361466"/>
                <a:gd name="connsiteX114" fmla="*/ 375098 w 977755"/>
                <a:gd name="connsiteY114" fmla="*/ 298366 h 361466"/>
                <a:gd name="connsiteX115" fmla="*/ 361536 w 977755"/>
                <a:gd name="connsiteY115" fmla="*/ 311928 h 361466"/>
                <a:gd name="connsiteX116" fmla="*/ 347974 w 977755"/>
                <a:gd name="connsiteY116" fmla="*/ 298366 h 361466"/>
                <a:gd name="connsiteX117" fmla="*/ 361536 w 977755"/>
                <a:gd name="connsiteY117" fmla="*/ 284804 h 361466"/>
                <a:gd name="connsiteX118" fmla="*/ 518428 w 977755"/>
                <a:gd name="connsiteY118" fmla="*/ 281735 h 361466"/>
                <a:gd name="connsiteX119" fmla="*/ 535060 w 977755"/>
                <a:gd name="connsiteY119" fmla="*/ 298366 h 361466"/>
                <a:gd name="connsiteX120" fmla="*/ 518428 w 977755"/>
                <a:gd name="connsiteY120" fmla="*/ 314998 h 361466"/>
                <a:gd name="connsiteX121" fmla="*/ 501797 w 977755"/>
                <a:gd name="connsiteY121" fmla="*/ 298366 h 361466"/>
                <a:gd name="connsiteX122" fmla="*/ 518428 w 977755"/>
                <a:gd name="connsiteY122" fmla="*/ 281735 h 361466"/>
                <a:gd name="connsiteX123" fmla="*/ 596946 w 977755"/>
                <a:gd name="connsiteY123" fmla="*/ 279950 h 361466"/>
                <a:gd name="connsiteX124" fmla="*/ 615362 w 977755"/>
                <a:gd name="connsiteY124" fmla="*/ 298366 h 361466"/>
                <a:gd name="connsiteX125" fmla="*/ 596946 w 977755"/>
                <a:gd name="connsiteY125" fmla="*/ 316782 h 361466"/>
                <a:gd name="connsiteX126" fmla="*/ 578530 w 977755"/>
                <a:gd name="connsiteY126" fmla="*/ 298366 h 361466"/>
                <a:gd name="connsiteX127" fmla="*/ 596946 w 977755"/>
                <a:gd name="connsiteY127" fmla="*/ 279950 h 361466"/>
                <a:gd name="connsiteX128" fmla="*/ 753766 w 977755"/>
                <a:gd name="connsiteY128" fmla="*/ 275739 h 361466"/>
                <a:gd name="connsiteX129" fmla="*/ 776394 w 977755"/>
                <a:gd name="connsiteY129" fmla="*/ 298366 h 361466"/>
                <a:gd name="connsiteX130" fmla="*/ 753766 w 977755"/>
                <a:gd name="connsiteY130" fmla="*/ 320994 h 361466"/>
                <a:gd name="connsiteX131" fmla="*/ 731139 w 977755"/>
                <a:gd name="connsiteY131" fmla="*/ 298366 h 361466"/>
                <a:gd name="connsiteX132" fmla="*/ 753766 w 977755"/>
                <a:gd name="connsiteY132" fmla="*/ 275739 h 361466"/>
                <a:gd name="connsiteX133" fmla="*/ 832283 w 977755"/>
                <a:gd name="connsiteY133" fmla="*/ 273241 h 361466"/>
                <a:gd name="connsiteX134" fmla="*/ 857337 w 977755"/>
                <a:gd name="connsiteY134" fmla="*/ 298367 h 361466"/>
                <a:gd name="connsiteX135" fmla="*/ 832283 w 977755"/>
                <a:gd name="connsiteY135" fmla="*/ 323421 h 361466"/>
                <a:gd name="connsiteX136" fmla="*/ 807229 w 977755"/>
                <a:gd name="connsiteY136" fmla="*/ 298367 h 361466"/>
                <a:gd name="connsiteX137" fmla="*/ 832283 w 977755"/>
                <a:gd name="connsiteY137" fmla="*/ 273241 h 361466"/>
                <a:gd name="connsiteX138" fmla="*/ 86939 w 977755"/>
                <a:gd name="connsiteY138" fmla="*/ 249685 h 361466"/>
                <a:gd name="connsiteX139" fmla="*/ 96433 w 977755"/>
                <a:gd name="connsiteY139" fmla="*/ 259179 h 361466"/>
                <a:gd name="connsiteX140" fmla="*/ 86939 w 977755"/>
                <a:gd name="connsiteY140" fmla="*/ 268672 h 361466"/>
                <a:gd name="connsiteX141" fmla="*/ 77446 w 977755"/>
                <a:gd name="connsiteY141" fmla="*/ 259179 h 361466"/>
                <a:gd name="connsiteX142" fmla="*/ 86939 w 977755"/>
                <a:gd name="connsiteY142" fmla="*/ 249685 h 361466"/>
                <a:gd name="connsiteX143" fmla="*/ 165457 w 977755"/>
                <a:gd name="connsiteY143" fmla="*/ 248686 h 361466"/>
                <a:gd name="connsiteX144" fmla="*/ 174165 w 977755"/>
                <a:gd name="connsiteY144" fmla="*/ 253326 h 361466"/>
                <a:gd name="connsiteX145" fmla="*/ 175950 w 977755"/>
                <a:gd name="connsiteY145" fmla="*/ 259179 h 361466"/>
                <a:gd name="connsiteX146" fmla="*/ 174165 w 977755"/>
                <a:gd name="connsiteY146" fmla="*/ 265032 h 361466"/>
                <a:gd name="connsiteX147" fmla="*/ 165457 w 977755"/>
                <a:gd name="connsiteY147" fmla="*/ 269814 h 361466"/>
                <a:gd name="connsiteX148" fmla="*/ 163315 w 977755"/>
                <a:gd name="connsiteY148" fmla="*/ 269600 h 361466"/>
                <a:gd name="connsiteX149" fmla="*/ 158033 w 977755"/>
                <a:gd name="connsiteY149" fmla="*/ 266745 h 361466"/>
                <a:gd name="connsiteX150" fmla="*/ 156748 w 977755"/>
                <a:gd name="connsiteY150" fmla="*/ 265175 h 361466"/>
                <a:gd name="connsiteX151" fmla="*/ 155178 w 977755"/>
                <a:gd name="connsiteY151" fmla="*/ 261392 h 361466"/>
                <a:gd name="connsiteX152" fmla="*/ 154964 w 977755"/>
                <a:gd name="connsiteY152" fmla="*/ 259250 h 361466"/>
                <a:gd name="connsiteX153" fmla="*/ 155178 w 977755"/>
                <a:gd name="connsiteY153" fmla="*/ 257109 h 361466"/>
                <a:gd name="connsiteX154" fmla="*/ 156748 w 977755"/>
                <a:gd name="connsiteY154" fmla="*/ 253326 h 361466"/>
                <a:gd name="connsiteX155" fmla="*/ 158033 w 977755"/>
                <a:gd name="connsiteY155" fmla="*/ 251755 h 361466"/>
                <a:gd name="connsiteX156" fmla="*/ 163315 w 977755"/>
                <a:gd name="connsiteY156" fmla="*/ 248900 h 361466"/>
                <a:gd name="connsiteX157" fmla="*/ 165457 w 977755"/>
                <a:gd name="connsiteY157" fmla="*/ 248686 h 361466"/>
                <a:gd name="connsiteX158" fmla="*/ 322349 w 977755"/>
                <a:gd name="connsiteY158" fmla="*/ 246259 h 361466"/>
                <a:gd name="connsiteX159" fmla="*/ 329559 w 977755"/>
                <a:gd name="connsiteY159" fmla="*/ 248472 h 361466"/>
                <a:gd name="connsiteX160" fmla="*/ 335198 w 977755"/>
                <a:gd name="connsiteY160" fmla="*/ 259179 h 361466"/>
                <a:gd name="connsiteX161" fmla="*/ 329559 w 977755"/>
                <a:gd name="connsiteY161" fmla="*/ 269886 h 361466"/>
                <a:gd name="connsiteX162" fmla="*/ 322349 w 977755"/>
                <a:gd name="connsiteY162" fmla="*/ 272098 h 361466"/>
                <a:gd name="connsiteX163" fmla="*/ 319780 w 977755"/>
                <a:gd name="connsiteY163" fmla="*/ 271813 h 361466"/>
                <a:gd name="connsiteX164" fmla="*/ 309501 w 977755"/>
                <a:gd name="connsiteY164" fmla="*/ 259179 h 361466"/>
                <a:gd name="connsiteX165" fmla="*/ 319780 w 977755"/>
                <a:gd name="connsiteY165" fmla="*/ 246545 h 361466"/>
                <a:gd name="connsiteX166" fmla="*/ 322349 w 977755"/>
                <a:gd name="connsiteY166" fmla="*/ 246259 h 361466"/>
                <a:gd name="connsiteX167" fmla="*/ 400795 w 977755"/>
                <a:gd name="connsiteY167" fmla="*/ 244903 h 361466"/>
                <a:gd name="connsiteX168" fmla="*/ 415071 w 977755"/>
                <a:gd name="connsiteY168" fmla="*/ 259179 h 361466"/>
                <a:gd name="connsiteX169" fmla="*/ 400795 w 977755"/>
                <a:gd name="connsiteY169" fmla="*/ 273455 h 361466"/>
                <a:gd name="connsiteX170" fmla="*/ 386519 w 977755"/>
                <a:gd name="connsiteY170" fmla="*/ 259179 h 361466"/>
                <a:gd name="connsiteX171" fmla="*/ 400795 w 977755"/>
                <a:gd name="connsiteY171" fmla="*/ 244903 h 361466"/>
                <a:gd name="connsiteX172" fmla="*/ 557687 w 977755"/>
                <a:gd name="connsiteY172" fmla="*/ 241691 h 361466"/>
                <a:gd name="connsiteX173" fmla="*/ 575175 w 977755"/>
                <a:gd name="connsiteY173" fmla="*/ 259179 h 361466"/>
                <a:gd name="connsiteX174" fmla="*/ 557687 w 977755"/>
                <a:gd name="connsiteY174" fmla="*/ 276667 h 361466"/>
                <a:gd name="connsiteX175" fmla="*/ 540199 w 977755"/>
                <a:gd name="connsiteY175" fmla="*/ 259179 h 361466"/>
                <a:gd name="connsiteX176" fmla="*/ 557687 w 977755"/>
                <a:gd name="connsiteY176" fmla="*/ 241691 h 361466"/>
                <a:gd name="connsiteX177" fmla="*/ 636061 w 977755"/>
                <a:gd name="connsiteY177" fmla="*/ 239764 h 361466"/>
                <a:gd name="connsiteX178" fmla="*/ 652193 w 977755"/>
                <a:gd name="connsiteY178" fmla="*/ 248330 h 361466"/>
                <a:gd name="connsiteX179" fmla="*/ 655476 w 977755"/>
                <a:gd name="connsiteY179" fmla="*/ 259179 h 361466"/>
                <a:gd name="connsiteX180" fmla="*/ 652193 w 977755"/>
                <a:gd name="connsiteY180" fmla="*/ 270029 h 361466"/>
                <a:gd name="connsiteX181" fmla="*/ 636061 w 977755"/>
                <a:gd name="connsiteY181" fmla="*/ 278594 h 361466"/>
                <a:gd name="connsiteX182" fmla="*/ 632135 w 977755"/>
                <a:gd name="connsiteY182" fmla="*/ 278166 h 361466"/>
                <a:gd name="connsiteX183" fmla="*/ 622356 w 977755"/>
                <a:gd name="connsiteY183" fmla="*/ 272884 h 361466"/>
                <a:gd name="connsiteX184" fmla="*/ 620001 w 977755"/>
                <a:gd name="connsiteY184" fmla="*/ 270029 h 361466"/>
                <a:gd name="connsiteX185" fmla="*/ 617074 w 977755"/>
                <a:gd name="connsiteY185" fmla="*/ 263105 h 361466"/>
                <a:gd name="connsiteX186" fmla="*/ 616646 w 977755"/>
                <a:gd name="connsiteY186" fmla="*/ 259179 h 361466"/>
                <a:gd name="connsiteX187" fmla="*/ 617074 w 977755"/>
                <a:gd name="connsiteY187" fmla="*/ 255253 h 361466"/>
                <a:gd name="connsiteX188" fmla="*/ 620001 w 977755"/>
                <a:gd name="connsiteY188" fmla="*/ 248330 h 361466"/>
                <a:gd name="connsiteX189" fmla="*/ 622356 w 977755"/>
                <a:gd name="connsiteY189" fmla="*/ 245474 h 361466"/>
                <a:gd name="connsiteX190" fmla="*/ 632135 w 977755"/>
                <a:gd name="connsiteY190" fmla="*/ 240192 h 361466"/>
                <a:gd name="connsiteX191" fmla="*/ 636061 w 977755"/>
                <a:gd name="connsiteY191" fmla="*/ 239764 h 361466"/>
                <a:gd name="connsiteX192" fmla="*/ 793025 w 977755"/>
                <a:gd name="connsiteY192" fmla="*/ 235338 h 361466"/>
                <a:gd name="connsiteX193" fmla="*/ 806373 w 977755"/>
                <a:gd name="connsiteY193" fmla="*/ 239407 h 361466"/>
                <a:gd name="connsiteX194" fmla="*/ 816865 w 977755"/>
                <a:gd name="connsiteY194" fmla="*/ 259179 h 361466"/>
                <a:gd name="connsiteX195" fmla="*/ 806373 w 977755"/>
                <a:gd name="connsiteY195" fmla="*/ 278951 h 361466"/>
                <a:gd name="connsiteX196" fmla="*/ 793025 w 977755"/>
                <a:gd name="connsiteY196" fmla="*/ 283020 h 361466"/>
                <a:gd name="connsiteX197" fmla="*/ 788242 w 977755"/>
                <a:gd name="connsiteY197" fmla="*/ 282520 h 361466"/>
                <a:gd name="connsiteX198" fmla="*/ 769184 w 977755"/>
                <a:gd name="connsiteY198" fmla="*/ 259179 h 361466"/>
                <a:gd name="connsiteX199" fmla="*/ 788242 w 977755"/>
                <a:gd name="connsiteY199" fmla="*/ 235838 h 361466"/>
                <a:gd name="connsiteX200" fmla="*/ 793025 w 977755"/>
                <a:gd name="connsiteY200" fmla="*/ 235338 h 361466"/>
                <a:gd name="connsiteX201" fmla="*/ 871470 w 977755"/>
                <a:gd name="connsiteY201" fmla="*/ 232768 h 361466"/>
                <a:gd name="connsiteX202" fmla="*/ 897881 w 977755"/>
                <a:gd name="connsiteY202" fmla="*/ 259178 h 361466"/>
                <a:gd name="connsiteX203" fmla="*/ 871470 w 977755"/>
                <a:gd name="connsiteY203" fmla="*/ 285589 h 361466"/>
                <a:gd name="connsiteX204" fmla="*/ 845060 w 977755"/>
                <a:gd name="connsiteY204" fmla="*/ 259178 h 361466"/>
                <a:gd name="connsiteX205" fmla="*/ 871470 w 977755"/>
                <a:gd name="connsiteY205" fmla="*/ 232768 h 361466"/>
                <a:gd name="connsiteX206" fmla="*/ 126198 w 977755"/>
                <a:gd name="connsiteY206" fmla="*/ 209927 h 361466"/>
                <a:gd name="connsiteX207" fmla="*/ 136191 w 977755"/>
                <a:gd name="connsiteY207" fmla="*/ 219920 h 361466"/>
                <a:gd name="connsiteX208" fmla="*/ 126198 w 977755"/>
                <a:gd name="connsiteY208" fmla="*/ 229913 h 361466"/>
                <a:gd name="connsiteX209" fmla="*/ 116205 w 977755"/>
                <a:gd name="connsiteY209" fmla="*/ 219920 h 361466"/>
                <a:gd name="connsiteX210" fmla="*/ 126198 w 977755"/>
                <a:gd name="connsiteY210" fmla="*/ 209927 h 361466"/>
                <a:gd name="connsiteX211" fmla="*/ 204644 w 977755"/>
                <a:gd name="connsiteY211" fmla="*/ 208856 h 361466"/>
                <a:gd name="connsiteX212" fmla="*/ 215708 w 977755"/>
                <a:gd name="connsiteY212" fmla="*/ 219920 h 361466"/>
                <a:gd name="connsiteX213" fmla="*/ 204644 w 977755"/>
                <a:gd name="connsiteY213" fmla="*/ 230984 h 361466"/>
                <a:gd name="connsiteX214" fmla="*/ 193580 w 977755"/>
                <a:gd name="connsiteY214" fmla="*/ 219920 h 361466"/>
                <a:gd name="connsiteX215" fmla="*/ 204644 w 977755"/>
                <a:gd name="connsiteY215" fmla="*/ 208856 h 361466"/>
                <a:gd name="connsiteX216" fmla="*/ 361536 w 977755"/>
                <a:gd name="connsiteY216" fmla="*/ 206358 h 361466"/>
                <a:gd name="connsiteX217" fmla="*/ 375098 w 977755"/>
                <a:gd name="connsiteY217" fmla="*/ 219920 h 361466"/>
                <a:gd name="connsiteX218" fmla="*/ 361536 w 977755"/>
                <a:gd name="connsiteY218" fmla="*/ 233482 h 361466"/>
                <a:gd name="connsiteX219" fmla="*/ 347974 w 977755"/>
                <a:gd name="connsiteY219" fmla="*/ 219920 h 361466"/>
                <a:gd name="connsiteX220" fmla="*/ 361536 w 977755"/>
                <a:gd name="connsiteY220" fmla="*/ 206358 h 361466"/>
                <a:gd name="connsiteX221" fmla="*/ 440054 w 977755"/>
                <a:gd name="connsiteY221" fmla="*/ 204930 h 361466"/>
                <a:gd name="connsiteX222" fmla="*/ 455043 w 977755"/>
                <a:gd name="connsiteY222" fmla="*/ 219920 h 361466"/>
                <a:gd name="connsiteX223" fmla="*/ 440054 w 977755"/>
                <a:gd name="connsiteY223" fmla="*/ 234909 h 361466"/>
                <a:gd name="connsiteX224" fmla="*/ 425064 w 977755"/>
                <a:gd name="connsiteY224" fmla="*/ 219920 h 361466"/>
                <a:gd name="connsiteX225" fmla="*/ 440054 w 977755"/>
                <a:gd name="connsiteY225" fmla="*/ 204930 h 361466"/>
                <a:gd name="connsiteX226" fmla="*/ 596946 w 977755"/>
                <a:gd name="connsiteY226" fmla="*/ 201504 h 361466"/>
                <a:gd name="connsiteX227" fmla="*/ 615362 w 977755"/>
                <a:gd name="connsiteY227" fmla="*/ 219920 h 361466"/>
                <a:gd name="connsiteX228" fmla="*/ 596946 w 977755"/>
                <a:gd name="connsiteY228" fmla="*/ 238336 h 361466"/>
                <a:gd name="connsiteX229" fmla="*/ 578530 w 977755"/>
                <a:gd name="connsiteY229" fmla="*/ 219920 h 361466"/>
                <a:gd name="connsiteX230" fmla="*/ 596946 w 977755"/>
                <a:gd name="connsiteY230" fmla="*/ 201504 h 361466"/>
                <a:gd name="connsiteX231" fmla="*/ 675321 w 977755"/>
                <a:gd name="connsiteY231" fmla="*/ 199506 h 361466"/>
                <a:gd name="connsiteX232" fmla="*/ 695735 w 977755"/>
                <a:gd name="connsiteY232" fmla="*/ 219921 h 361466"/>
                <a:gd name="connsiteX233" fmla="*/ 675321 w 977755"/>
                <a:gd name="connsiteY233" fmla="*/ 240335 h 361466"/>
                <a:gd name="connsiteX234" fmla="*/ 654906 w 977755"/>
                <a:gd name="connsiteY234" fmla="*/ 219921 h 361466"/>
                <a:gd name="connsiteX235" fmla="*/ 675321 w 977755"/>
                <a:gd name="connsiteY235" fmla="*/ 199506 h 361466"/>
                <a:gd name="connsiteX236" fmla="*/ 832283 w 977755"/>
                <a:gd name="connsiteY236" fmla="*/ 194866 h 361466"/>
                <a:gd name="connsiteX237" fmla="*/ 857337 w 977755"/>
                <a:gd name="connsiteY237" fmla="*/ 219920 h 361466"/>
                <a:gd name="connsiteX238" fmla="*/ 832283 w 977755"/>
                <a:gd name="connsiteY238" fmla="*/ 245046 h 361466"/>
                <a:gd name="connsiteX239" fmla="*/ 807229 w 977755"/>
                <a:gd name="connsiteY239" fmla="*/ 219920 h 361466"/>
                <a:gd name="connsiteX240" fmla="*/ 832283 w 977755"/>
                <a:gd name="connsiteY240" fmla="*/ 194866 h 361466"/>
                <a:gd name="connsiteX241" fmla="*/ 165529 w 977755"/>
                <a:gd name="connsiteY241" fmla="*/ 170240 h 361466"/>
                <a:gd name="connsiteX242" fmla="*/ 174237 w 977755"/>
                <a:gd name="connsiteY242" fmla="*/ 174880 h 361466"/>
                <a:gd name="connsiteX243" fmla="*/ 176022 w 977755"/>
                <a:gd name="connsiteY243" fmla="*/ 180733 h 361466"/>
                <a:gd name="connsiteX244" fmla="*/ 175165 w 977755"/>
                <a:gd name="connsiteY244" fmla="*/ 184801 h 361466"/>
                <a:gd name="connsiteX245" fmla="*/ 174166 w 977755"/>
                <a:gd name="connsiteY245" fmla="*/ 186586 h 361466"/>
                <a:gd name="connsiteX246" fmla="*/ 173024 w 977755"/>
                <a:gd name="connsiteY246" fmla="*/ 188299 h 361466"/>
                <a:gd name="connsiteX247" fmla="*/ 165600 w 977755"/>
                <a:gd name="connsiteY247" fmla="*/ 191368 h 361466"/>
                <a:gd name="connsiteX248" fmla="*/ 163459 w 977755"/>
                <a:gd name="connsiteY248" fmla="*/ 191154 h 361466"/>
                <a:gd name="connsiteX249" fmla="*/ 158177 w 977755"/>
                <a:gd name="connsiteY249" fmla="*/ 188299 h 361466"/>
                <a:gd name="connsiteX250" fmla="*/ 156892 w 977755"/>
                <a:gd name="connsiteY250" fmla="*/ 186729 h 361466"/>
                <a:gd name="connsiteX251" fmla="*/ 155893 w 977755"/>
                <a:gd name="connsiteY251" fmla="*/ 184944 h 361466"/>
                <a:gd name="connsiteX252" fmla="*/ 155250 w 977755"/>
                <a:gd name="connsiteY252" fmla="*/ 182946 h 361466"/>
                <a:gd name="connsiteX253" fmla="*/ 155036 w 977755"/>
                <a:gd name="connsiteY253" fmla="*/ 180804 h 361466"/>
                <a:gd name="connsiteX254" fmla="*/ 155250 w 977755"/>
                <a:gd name="connsiteY254" fmla="*/ 178663 h 361466"/>
                <a:gd name="connsiteX255" fmla="*/ 156820 w 977755"/>
                <a:gd name="connsiteY255" fmla="*/ 174880 h 361466"/>
                <a:gd name="connsiteX256" fmla="*/ 158105 w 977755"/>
                <a:gd name="connsiteY256" fmla="*/ 173309 h 361466"/>
                <a:gd name="connsiteX257" fmla="*/ 163387 w 977755"/>
                <a:gd name="connsiteY257" fmla="*/ 170454 h 361466"/>
                <a:gd name="connsiteX258" fmla="*/ 165529 w 977755"/>
                <a:gd name="connsiteY258" fmla="*/ 170240 h 361466"/>
                <a:gd name="connsiteX259" fmla="*/ 243903 w 977755"/>
                <a:gd name="connsiteY259" fmla="*/ 169098 h 361466"/>
                <a:gd name="connsiteX260" fmla="*/ 255538 w 977755"/>
                <a:gd name="connsiteY260" fmla="*/ 180733 h 361466"/>
                <a:gd name="connsiteX261" fmla="*/ 254610 w 977755"/>
                <a:gd name="connsiteY261" fmla="*/ 185230 h 361466"/>
                <a:gd name="connsiteX262" fmla="*/ 252111 w 977755"/>
                <a:gd name="connsiteY262" fmla="*/ 188942 h 361466"/>
                <a:gd name="connsiteX263" fmla="*/ 243903 w 977755"/>
                <a:gd name="connsiteY263" fmla="*/ 192368 h 361466"/>
                <a:gd name="connsiteX264" fmla="*/ 235694 w 977755"/>
                <a:gd name="connsiteY264" fmla="*/ 188942 h 361466"/>
                <a:gd name="connsiteX265" fmla="*/ 233196 w 977755"/>
                <a:gd name="connsiteY265" fmla="*/ 185230 h 361466"/>
                <a:gd name="connsiteX266" fmla="*/ 232268 w 977755"/>
                <a:gd name="connsiteY266" fmla="*/ 180733 h 361466"/>
                <a:gd name="connsiteX267" fmla="*/ 243903 w 977755"/>
                <a:gd name="connsiteY267" fmla="*/ 169098 h 361466"/>
                <a:gd name="connsiteX268" fmla="*/ 400795 w 977755"/>
                <a:gd name="connsiteY268" fmla="*/ 166385 h 361466"/>
                <a:gd name="connsiteX269" fmla="*/ 415071 w 977755"/>
                <a:gd name="connsiteY269" fmla="*/ 180661 h 361466"/>
                <a:gd name="connsiteX270" fmla="*/ 413929 w 977755"/>
                <a:gd name="connsiteY270" fmla="*/ 186229 h 361466"/>
                <a:gd name="connsiteX271" fmla="*/ 410859 w 977755"/>
                <a:gd name="connsiteY271" fmla="*/ 190797 h 361466"/>
                <a:gd name="connsiteX272" fmla="*/ 400795 w 977755"/>
                <a:gd name="connsiteY272" fmla="*/ 195008 h 361466"/>
                <a:gd name="connsiteX273" fmla="*/ 390730 w 977755"/>
                <a:gd name="connsiteY273" fmla="*/ 190797 h 361466"/>
                <a:gd name="connsiteX274" fmla="*/ 387661 w 977755"/>
                <a:gd name="connsiteY274" fmla="*/ 186229 h 361466"/>
                <a:gd name="connsiteX275" fmla="*/ 386519 w 977755"/>
                <a:gd name="connsiteY275" fmla="*/ 180661 h 361466"/>
                <a:gd name="connsiteX276" fmla="*/ 400795 w 977755"/>
                <a:gd name="connsiteY276" fmla="*/ 166385 h 361466"/>
                <a:gd name="connsiteX277" fmla="*/ 479098 w 977755"/>
                <a:gd name="connsiteY277" fmla="*/ 164815 h 361466"/>
                <a:gd name="connsiteX278" fmla="*/ 492232 w 977755"/>
                <a:gd name="connsiteY278" fmla="*/ 171810 h 361466"/>
                <a:gd name="connsiteX279" fmla="*/ 494944 w 977755"/>
                <a:gd name="connsiteY279" fmla="*/ 180661 h 361466"/>
                <a:gd name="connsiteX280" fmla="*/ 493731 w 977755"/>
                <a:gd name="connsiteY280" fmla="*/ 186800 h 361466"/>
                <a:gd name="connsiteX281" fmla="*/ 492303 w 977755"/>
                <a:gd name="connsiteY281" fmla="*/ 189512 h 361466"/>
                <a:gd name="connsiteX282" fmla="*/ 490304 w 977755"/>
                <a:gd name="connsiteY282" fmla="*/ 191939 h 361466"/>
                <a:gd name="connsiteX283" fmla="*/ 479098 w 977755"/>
                <a:gd name="connsiteY283" fmla="*/ 196579 h 361466"/>
                <a:gd name="connsiteX284" fmla="*/ 475886 w 977755"/>
                <a:gd name="connsiteY284" fmla="*/ 196222 h 361466"/>
                <a:gd name="connsiteX285" fmla="*/ 467891 w 977755"/>
                <a:gd name="connsiteY285" fmla="*/ 191939 h 361466"/>
                <a:gd name="connsiteX286" fmla="*/ 465964 w 977755"/>
                <a:gd name="connsiteY286" fmla="*/ 189584 h 361466"/>
                <a:gd name="connsiteX287" fmla="*/ 464536 w 977755"/>
                <a:gd name="connsiteY287" fmla="*/ 186871 h 361466"/>
                <a:gd name="connsiteX288" fmla="*/ 463608 w 977755"/>
                <a:gd name="connsiteY288" fmla="*/ 183873 h 361466"/>
                <a:gd name="connsiteX289" fmla="*/ 463323 w 977755"/>
                <a:gd name="connsiteY289" fmla="*/ 180661 h 361466"/>
                <a:gd name="connsiteX290" fmla="*/ 463608 w 977755"/>
                <a:gd name="connsiteY290" fmla="*/ 177449 h 361466"/>
                <a:gd name="connsiteX291" fmla="*/ 465964 w 977755"/>
                <a:gd name="connsiteY291" fmla="*/ 171810 h 361466"/>
                <a:gd name="connsiteX292" fmla="*/ 467891 w 977755"/>
                <a:gd name="connsiteY292" fmla="*/ 169455 h 361466"/>
                <a:gd name="connsiteX293" fmla="*/ 475886 w 977755"/>
                <a:gd name="connsiteY293" fmla="*/ 165172 h 361466"/>
                <a:gd name="connsiteX294" fmla="*/ 479098 w 977755"/>
                <a:gd name="connsiteY294" fmla="*/ 164815 h 361466"/>
                <a:gd name="connsiteX295" fmla="*/ 636061 w 977755"/>
                <a:gd name="connsiteY295" fmla="*/ 161317 h 361466"/>
                <a:gd name="connsiteX296" fmla="*/ 652193 w 977755"/>
                <a:gd name="connsiteY296" fmla="*/ 169883 h 361466"/>
                <a:gd name="connsiteX297" fmla="*/ 655476 w 977755"/>
                <a:gd name="connsiteY297" fmla="*/ 180732 h 361466"/>
                <a:gd name="connsiteX298" fmla="*/ 653977 w 977755"/>
                <a:gd name="connsiteY298" fmla="*/ 188298 h 361466"/>
                <a:gd name="connsiteX299" fmla="*/ 652193 w 977755"/>
                <a:gd name="connsiteY299" fmla="*/ 191582 h 361466"/>
                <a:gd name="connsiteX300" fmla="*/ 649766 w 977755"/>
                <a:gd name="connsiteY300" fmla="*/ 194437 h 361466"/>
                <a:gd name="connsiteX301" fmla="*/ 636061 w 977755"/>
                <a:gd name="connsiteY301" fmla="*/ 200148 h 361466"/>
                <a:gd name="connsiteX302" fmla="*/ 632135 w 977755"/>
                <a:gd name="connsiteY302" fmla="*/ 199719 h 361466"/>
                <a:gd name="connsiteX303" fmla="*/ 622356 w 977755"/>
                <a:gd name="connsiteY303" fmla="*/ 194437 h 361466"/>
                <a:gd name="connsiteX304" fmla="*/ 620001 w 977755"/>
                <a:gd name="connsiteY304" fmla="*/ 191582 h 361466"/>
                <a:gd name="connsiteX305" fmla="*/ 618216 w 977755"/>
                <a:gd name="connsiteY305" fmla="*/ 188298 h 361466"/>
                <a:gd name="connsiteX306" fmla="*/ 617074 w 977755"/>
                <a:gd name="connsiteY306" fmla="*/ 184658 h 361466"/>
                <a:gd name="connsiteX307" fmla="*/ 616646 w 977755"/>
                <a:gd name="connsiteY307" fmla="*/ 180732 h 361466"/>
                <a:gd name="connsiteX308" fmla="*/ 617074 w 977755"/>
                <a:gd name="connsiteY308" fmla="*/ 176806 h 361466"/>
                <a:gd name="connsiteX309" fmla="*/ 620001 w 977755"/>
                <a:gd name="connsiteY309" fmla="*/ 169883 h 361466"/>
                <a:gd name="connsiteX310" fmla="*/ 622356 w 977755"/>
                <a:gd name="connsiteY310" fmla="*/ 167027 h 361466"/>
                <a:gd name="connsiteX311" fmla="*/ 632135 w 977755"/>
                <a:gd name="connsiteY311" fmla="*/ 161745 h 361466"/>
                <a:gd name="connsiteX312" fmla="*/ 636061 w 977755"/>
                <a:gd name="connsiteY312" fmla="*/ 161317 h 361466"/>
                <a:gd name="connsiteX313" fmla="*/ 714579 w 977755"/>
                <a:gd name="connsiteY313" fmla="*/ 159247 h 361466"/>
                <a:gd name="connsiteX314" fmla="*/ 736064 w 977755"/>
                <a:gd name="connsiteY314" fmla="*/ 180732 h 361466"/>
                <a:gd name="connsiteX315" fmla="*/ 734351 w 977755"/>
                <a:gd name="connsiteY315" fmla="*/ 189084 h 361466"/>
                <a:gd name="connsiteX316" fmla="*/ 729854 w 977755"/>
                <a:gd name="connsiteY316" fmla="*/ 195936 h 361466"/>
                <a:gd name="connsiteX317" fmla="*/ 714651 w 977755"/>
                <a:gd name="connsiteY317" fmla="*/ 202218 h 361466"/>
                <a:gd name="connsiteX318" fmla="*/ 699447 w 977755"/>
                <a:gd name="connsiteY318" fmla="*/ 195936 h 361466"/>
                <a:gd name="connsiteX319" fmla="*/ 694807 w 977755"/>
                <a:gd name="connsiteY319" fmla="*/ 189084 h 361466"/>
                <a:gd name="connsiteX320" fmla="*/ 693094 w 977755"/>
                <a:gd name="connsiteY320" fmla="*/ 180732 h 361466"/>
                <a:gd name="connsiteX321" fmla="*/ 714579 w 977755"/>
                <a:gd name="connsiteY321" fmla="*/ 159247 h 361466"/>
                <a:gd name="connsiteX322" fmla="*/ 871470 w 977755"/>
                <a:gd name="connsiteY322" fmla="*/ 154322 h 361466"/>
                <a:gd name="connsiteX323" fmla="*/ 897881 w 977755"/>
                <a:gd name="connsiteY323" fmla="*/ 180732 h 361466"/>
                <a:gd name="connsiteX324" fmla="*/ 895811 w 977755"/>
                <a:gd name="connsiteY324" fmla="*/ 191011 h 361466"/>
                <a:gd name="connsiteX325" fmla="*/ 890172 w 977755"/>
                <a:gd name="connsiteY325" fmla="*/ 199434 h 361466"/>
                <a:gd name="connsiteX326" fmla="*/ 871470 w 977755"/>
                <a:gd name="connsiteY326" fmla="*/ 207143 h 361466"/>
                <a:gd name="connsiteX327" fmla="*/ 852769 w 977755"/>
                <a:gd name="connsiteY327" fmla="*/ 199434 h 361466"/>
                <a:gd name="connsiteX328" fmla="*/ 847130 w 977755"/>
                <a:gd name="connsiteY328" fmla="*/ 191011 h 361466"/>
                <a:gd name="connsiteX329" fmla="*/ 845060 w 977755"/>
                <a:gd name="connsiteY329" fmla="*/ 180732 h 361466"/>
                <a:gd name="connsiteX330" fmla="*/ 871470 w 977755"/>
                <a:gd name="connsiteY330" fmla="*/ 154322 h 361466"/>
                <a:gd name="connsiteX331" fmla="*/ 126198 w 977755"/>
                <a:gd name="connsiteY331" fmla="*/ 131481 h 361466"/>
                <a:gd name="connsiteX332" fmla="*/ 136191 w 977755"/>
                <a:gd name="connsiteY332" fmla="*/ 141474 h 361466"/>
                <a:gd name="connsiteX333" fmla="*/ 126198 w 977755"/>
                <a:gd name="connsiteY333" fmla="*/ 151467 h 361466"/>
                <a:gd name="connsiteX334" fmla="*/ 116205 w 977755"/>
                <a:gd name="connsiteY334" fmla="*/ 141474 h 361466"/>
                <a:gd name="connsiteX335" fmla="*/ 126198 w 977755"/>
                <a:gd name="connsiteY335" fmla="*/ 131481 h 361466"/>
                <a:gd name="connsiteX336" fmla="*/ 204644 w 977755"/>
                <a:gd name="connsiteY336" fmla="*/ 130410 h 361466"/>
                <a:gd name="connsiteX337" fmla="*/ 215708 w 977755"/>
                <a:gd name="connsiteY337" fmla="*/ 141474 h 361466"/>
                <a:gd name="connsiteX338" fmla="*/ 204644 w 977755"/>
                <a:gd name="connsiteY338" fmla="*/ 152538 h 361466"/>
                <a:gd name="connsiteX339" fmla="*/ 193580 w 977755"/>
                <a:gd name="connsiteY339" fmla="*/ 141474 h 361466"/>
                <a:gd name="connsiteX340" fmla="*/ 204644 w 977755"/>
                <a:gd name="connsiteY340" fmla="*/ 130410 h 361466"/>
                <a:gd name="connsiteX341" fmla="*/ 361536 w 977755"/>
                <a:gd name="connsiteY341" fmla="*/ 127912 h 361466"/>
                <a:gd name="connsiteX342" fmla="*/ 375098 w 977755"/>
                <a:gd name="connsiteY342" fmla="*/ 141474 h 361466"/>
                <a:gd name="connsiteX343" fmla="*/ 361536 w 977755"/>
                <a:gd name="connsiteY343" fmla="*/ 155036 h 361466"/>
                <a:gd name="connsiteX344" fmla="*/ 347974 w 977755"/>
                <a:gd name="connsiteY344" fmla="*/ 141474 h 361466"/>
                <a:gd name="connsiteX345" fmla="*/ 361536 w 977755"/>
                <a:gd name="connsiteY345" fmla="*/ 127912 h 361466"/>
                <a:gd name="connsiteX346" fmla="*/ 440054 w 977755"/>
                <a:gd name="connsiteY346" fmla="*/ 126484 h 361466"/>
                <a:gd name="connsiteX347" fmla="*/ 455043 w 977755"/>
                <a:gd name="connsiteY347" fmla="*/ 141474 h 361466"/>
                <a:gd name="connsiteX348" fmla="*/ 440054 w 977755"/>
                <a:gd name="connsiteY348" fmla="*/ 156463 h 361466"/>
                <a:gd name="connsiteX349" fmla="*/ 425064 w 977755"/>
                <a:gd name="connsiteY349" fmla="*/ 141474 h 361466"/>
                <a:gd name="connsiteX350" fmla="*/ 440054 w 977755"/>
                <a:gd name="connsiteY350" fmla="*/ 126484 h 361466"/>
                <a:gd name="connsiteX351" fmla="*/ 596946 w 977755"/>
                <a:gd name="connsiteY351" fmla="*/ 123058 h 361466"/>
                <a:gd name="connsiteX352" fmla="*/ 615362 w 977755"/>
                <a:gd name="connsiteY352" fmla="*/ 141474 h 361466"/>
                <a:gd name="connsiteX353" fmla="*/ 596946 w 977755"/>
                <a:gd name="connsiteY353" fmla="*/ 159890 h 361466"/>
                <a:gd name="connsiteX354" fmla="*/ 578530 w 977755"/>
                <a:gd name="connsiteY354" fmla="*/ 141474 h 361466"/>
                <a:gd name="connsiteX355" fmla="*/ 596946 w 977755"/>
                <a:gd name="connsiteY355" fmla="*/ 123058 h 361466"/>
                <a:gd name="connsiteX356" fmla="*/ 675321 w 977755"/>
                <a:gd name="connsiteY356" fmla="*/ 121059 h 361466"/>
                <a:gd name="connsiteX357" fmla="*/ 695735 w 977755"/>
                <a:gd name="connsiteY357" fmla="*/ 141474 h 361466"/>
                <a:gd name="connsiteX358" fmla="*/ 675321 w 977755"/>
                <a:gd name="connsiteY358" fmla="*/ 161888 h 361466"/>
                <a:gd name="connsiteX359" fmla="*/ 654906 w 977755"/>
                <a:gd name="connsiteY359" fmla="*/ 141474 h 361466"/>
                <a:gd name="connsiteX360" fmla="*/ 675321 w 977755"/>
                <a:gd name="connsiteY360" fmla="*/ 121059 h 361466"/>
                <a:gd name="connsiteX361" fmla="*/ 832283 w 977755"/>
                <a:gd name="connsiteY361" fmla="*/ 116348 h 361466"/>
                <a:gd name="connsiteX362" fmla="*/ 857337 w 977755"/>
                <a:gd name="connsiteY362" fmla="*/ 141474 h 361466"/>
                <a:gd name="connsiteX363" fmla="*/ 832283 w 977755"/>
                <a:gd name="connsiteY363" fmla="*/ 166528 h 361466"/>
                <a:gd name="connsiteX364" fmla="*/ 807229 w 977755"/>
                <a:gd name="connsiteY364" fmla="*/ 141474 h 361466"/>
                <a:gd name="connsiteX365" fmla="*/ 832283 w 977755"/>
                <a:gd name="connsiteY365" fmla="*/ 116348 h 361466"/>
                <a:gd name="connsiteX366" fmla="*/ 910730 w 977755"/>
                <a:gd name="connsiteY366" fmla="*/ 113636 h 361466"/>
                <a:gd name="connsiteX367" fmla="*/ 938496 w 977755"/>
                <a:gd name="connsiteY367" fmla="*/ 141474 h 361466"/>
                <a:gd name="connsiteX368" fmla="*/ 930397 w 977755"/>
                <a:gd name="connsiteY368" fmla="*/ 161004 h 361466"/>
                <a:gd name="connsiteX369" fmla="*/ 949989 w 977755"/>
                <a:gd name="connsiteY369" fmla="*/ 152895 h 361466"/>
                <a:gd name="connsiteX370" fmla="*/ 977755 w 977755"/>
                <a:gd name="connsiteY370" fmla="*/ 180662 h 361466"/>
                <a:gd name="connsiteX371" fmla="*/ 975542 w 977755"/>
                <a:gd name="connsiteY371" fmla="*/ 191511 h 361466"/>
                <a:gd name="connsiteX372" fmla="*/ 969618 w 977755"/>
                <a:gd name="connsiteY372" fmla="*/ 200362 h 361466"/>
                <a:gd name="connsiteX373" fmla="*/ 949989 w 977755"/>
                <a:gd name="connsiteY373" fmla="*/ 208500 h 361466"/>
                <a:gd name="connsiteX374" fmla="*/ 930410 w 977755"/>
                <a:gd name="connsiteY374" fmla="*/ 200383 h 361466"/>
                <a:gd name="connsiteX375" fmla="*/ 938496 w 977755"/>
                <a:gd name="connsiteY375" fmla="*/ 219920 h 361466"/>
                <a:gd name="connsiteX376" fmla="*/ 910730 w 977755"/>
                <a:gd name="connsiteY376" fmla="*/ 247758 h 361466"/>
                <a:gd name="connsiteX377" fmla="*/ 882963 w 977755"/>
                <a:gd name="connsiteY377" fmla="*/ 219920 h 361466"/>
                <a:gd name="connsiteX378" fmla="*/ 910730 w 977755"/>
                <a:gd name="connsiteY378" fmla="*/ 192153 h 361466"/>
                <a:gd name="connsiteX379" fmla="*/ 930281 w 977755"/>
                <a:gd name="connsiteY379" fmla="*/ 200246 h 361466"/>
                <a:gd name="connsiteX380" fmla="*/ 924435 w 977755"/>
                <a:gd name="connsiteY380" fmla="*/ 191511 h 361466"/>
                <a:gd name="connsiteX381" fmla="*/ 922222 w 977755"/>
                <a:gd name="connsiteY381" fmla="*/ 180662 h 361466"/>
                <a:gd name="connsiteX382" fmla="*/ 930295 w 977755"/>
                <a:gd name="connsiteY382" fmla="*/ 161159 h 361466"/>
                <a:gd name="connsiteX383" fmla="*/ 910730 w 977755"/>
                <a:gd name="connsiteY383" fmla="*/ 169241 h 361466"/>
                <a:gd name="connsiteX384" fmla="*/ 882963 w 977755"/>
                <a:gd name="connsiteY384" fmla="*/ 141474 h 361466"/>
                <a:gd name="connsiteX385" fmla="*/ 910730 w 977755"/>
                <a:gd name="connsiteY385" fmla="*/ 113636 h 361466"/>
                <a:gd name="connsiteX386" fmla="*/ 86939 w 977755"/>
                <a:gd name="connsiteY386" fmla="*/ 92793 h 361466"/>
                <a:gd name="connsiteX387" fmla="*/ 96433 w 977755"/>
                <a:gd name="connsiteY387" fmla="*/ 102286 h 361466"/>
                <a:gd name="connsiteX388" fmla="*/ 86939 w 977755"/>
                <a:gd name="connsiteY388" fmla="*/ 111780 h 361466"/>
                <a:gd name="connsiteX389" fmla="*/ 77446 w 977755"/>
                <a:gd name="connsiteY389" fmla="*/ 102286 h 361466"/>
                <a:gd name="connsiteX390" fmla="*/ 86939 w 977755"/>
                <a:gd name="connsiteY390" fmla="*/ 92793 h 361466"/>
                <a:gd name="connsiteX391" fmla="*/ 165457 w 977755"/>
                <a:gd name="connsiteY391" fmla="*/ 91794 h 361466"/>
                <a:gd name="connsiteX392" fmla="*/ 174165 w 977755"/>
                <a:gd name="connsiteY392" fmla="*/ 96434 h 361466"/>
                <a:gd name="connsiteX393" fmla="*/ 175950 w 977755"/>
                <a:gd name="connsiteY393" fmla="*/ 102287 h 361466"/>
                <a:gd name="connsiteX394" fmla="*/ 174165 w 977755"/>
                <a:gd name="connsiteY394" fmla="*/ 108140 h 361466"/>
                <a:gd name="connsiteX395" fmla="*/ 165457 w 977755"/>
                <a:gd name="connsiteY395" fmla="*/ 112922 h 361466"/>
                <a:gd name="connsiteX396" fmla="*/ 163315 w 977755"/>
                <a:gd name="connsiteY396" fmla="*/ 112708 h 361466"/>
                <a:gd name="connsiteX397" fmla="*/ 158033 w 977755"/>
                <a:gd name="connsiteY397" fmla="*/ 109853 h 361466"/>
                <a:gd name="connsiteX398" fmla="*/ 156748 w 977755"/>
                <a:gd name="connsiteY398" fmla="*/ 108283 h 361466"/>
                <a:gd name="connsiteX399" fmla="*/ 155178 w 977755"/>
                <a:gd name="connsiteY399" fmla="*/ 104500 h 361466"/>
                <a:gd name="connsiteX400" fmla="*/ 154964 w 977755"/>
                <a:gd name="connsiteY400" fmla="*/ 102358 h 361466"/>
                <a:gd name="connsiteX401" fmla="*/ 155178 w 977755"/>
                <a:gd name="connsiteY401" fmla="*/ 100217 h 361466"/>
                <a:gd name="connsiteX402" fmla="*/ 156748 w 977755"/>
                <a:gd name="connsiteY402" fmla="*/ 96434 h 361466"/>
                <a:gd name="connsiteX403" fmla="*/ 158033 w 977755"/>
                <a:gd name="connsiteY403" fmla="*/ 94863 h 361466"/>
                <a:gd name="connsiteX404" fmla="*/ 163315 w 977755"/>
                <a:gd name="connsiteY404" fmla="*/ 92008 h 361466"/>
                <a:gd name="connsiteX405" fmla="*/ 165457 w 977755"/>
                <a:gd name="connsiteY405" fmla="*/ 91794 h 361466"/>
                <a:gd name="connsiteX406" fmla="*/ 322349 w 977755"/>
                <a:gd name="connsiteY406" fmla="*/ 89367 h 361466"/>
                <a:gd name="connsiteX407" fmla="*/ 329559 w 977755"/>
                <a:gd name="connsiteY407" fmla="*/ 91580 h 361466"/>
                <a:gd name="connsiteX408" fmla="*/ 335198 w 977755"/>
                <a:gd name="connsiteY408" fmla="*/ 102287 h 361466"/>
                <a:gd name="connsiteX409" fmla="*/ 329559 w 977755"/>
                <a:gd name="connsiteY409" fmla="*/ 112994 h 361466"/>
                <a:gd name="connsiteX410" fmla="*/ 322349 w 977755"/>
                <a:gd name="connsiteY410" fmla="*/ 115206 h 361466"/>
                <a:gd name="connsiteX411" fmla="*/ 319780 w 977755"/>
                <a:gd name="connsiteY411" fmla="*/ 114921 h 361466"/>
                <a:gd name="connsiteX412" fmla="*/ 309501 w 977755"/>
                <a:gd name="connsiteY412" fmla="*/ 102287 h 361466"/>
                <a:gd name="connsiteX413" fmla="*/ 319780 w 977755"/>
                <a:gd name="connsiteY413" fmla="*/ 89653 h 361466"/>
                <a:gd name="connsiteX414" fmla="*/ 322349 w 977755"/>
                <a:gd name="connsiteY414" fmla="*/ 89367 h 361466"/>
                <a:gd name="connsiteX415" fmla="*/ 400795 w 977755"/>
                <a:gd name="connsiteY415" fmla="*/ 88011 h 361466"/>
                <a:gd name="connsiteX416" fmla="*/ 415071 w 977755"/>
                <a:gd name="connsiteY416" fmla="*/ 102287 h 361466"/>
                <a:gd name="connsiteX417" fmla="*/ 400795 w 977755"/>
                <a:gd name="connsiteY417" fmla="*/ 116563 h 361466"/>
                <a:gd name="connsiteX418" fmla="*/ 386519 w 977755"/>
                <a:gd name="connsiteY418" fmla="*/ 102287 h 361466"/>
                <a:gd name="connsiteX419" fmla="*/ 400795 w 977755"/>
                <a:gd name="connsiteY419" fmla="*/ 88011 h 361466"/>
                <a:gd name="connsiteX420" fmla="*/ 557687 w 977755"/>
                <a:gd name="connsiteY420" fmla="*/ 84798 h 361466"/>
                <a:gd name="connsiteX421" fmla="*/ 575175 w 977755"/>
                <a:gd name="connsiteY421" fmla="*/ 102286 h 361466"/>
                <a:gd name="connsiteX422" fmla="*/ 557687 w 977755"/>
                <a:gd name="connsiteY422" fmla="*/ 119774 h 361466"/>
                <a:gd name="connsiteX423" fmla="*/ 540199 w 977755"/>
                <a:gd name="connsiteY423" fmla="*/ 102286 h 361466"/>
                <a:gd name="connsiteX424" fmla="*/ 557687 w 977755"/>
                <a:gd name="connsiteY424" fmla="*/ 84798 h 361466"/>
                <a:gd name="connsiteX425" fmla="*/ 636061 w 977755"/>
                <a:gd name="connsiteY425" fmla="*/ 82871 h 361466"/>
                <a:gd name="connsiteX426" fmla="*/ 652193 w 977755"/>
                <a:gd name="connsiteY426" fmla="*/ 91437 h 361466"/>
                <a:gd name="connsiteX427" fmla="*/ 655476 w 977755"/>
                <a:gd name="connsiteY427" fmla="*/ 102286 h 361466"/>
                <a:gd name="connsiteX428" fmla="*/ 652193 w 977755"/>
                <a:gd name="connsiteY428" fmla="*/ 113136 h 361466"/>
                <a:gd name="connsiteX429" fmla="*/ 636061 w 977755"/>
                <a:gd name="connsiteY429" fmla="*/ 121702 h 361466"/>
                <a:gd name="connsiteX430" fmla="*/ 632135 w 977755"/>
                <a:gd name="connsiteY430" fmla="*/ 121273 h 361466"/>
                <a:gd name="connsiteX431" fmla="*/ 622356 w 977755"/>
                <a:gd name="connsiteY431" fmla="*/ 115991 h 361466"/>
                <a:gd name="connsiteX432" fmla="*/ 620001 w 977755"/>
                <a:gd name="connsiteY432" fmla="*/ 113136 h 361466"/>
                <a:gd name="connsiteX433" fmla="*/ 617074 w 977755"/>
                <a:gd name="connsiteY433" fmla="*/ 106212 h 361466"/>
                <a:gd name="connsiteX434" fmla="*/ 616646 w 977755"/>
                <a:gd name="connsiteY434" fmla="*/ 102286 h 361466"/>
                <a:gd name="connsiteX435" fmla="*/ 617074 w 977755"/>
                <a:gd name="connsiteY435" fmla="*/ 98360 h 361466"/>
                <a:gd name="connsiteX436" fmla="*/ 620001 w 977755"/>
                <a:gd name="connsiteY436" fmla="*/ 91437 h 361466"/>
                <a:gd name="connsiteX437" fmla="*/ 622356 w 977755"/>
                <a:gd name="connsiteY437" fmla="*/ 88581 h 361466"/>
                <a:gd name="connsiteX438" fmla="*/ 632135 w 977755"/>
                <a:gd name="connsiteY438" fmla="*/ 83299 h 361466"/>
                <a:gd name="connsiteX439" fmla="*/ 636061 w 977755"/>
                <a:gd name="connsiteY439" fmla="*/ 82871 h 361466"/>
                <a:gd name="connsiteX440" fmla="*/ 793025 w 977755"/>
                <a:gd name="connsiteY440" fmla="*/ 78446 h 361466"/>
                <a:gd name="connsiteX441" fmla="*/ 806373 w 977755"/>
                <a:gd name="connsiteY441" fmla="*/ 82515 h 361466"/>
                <a:gd name="connsiteX442" fmla="*/ 816865 w 977755"/>
                <a:gd name="connsiteY442" fmla="*/ 102287 h 361466"/>
                <a:gd name="connsiteX443" fmla="*/ 806373 w 977755"/>
                <a:gd name="connsiteY443" fmla="*/ 122059 h 361466"/>
                <a:gd name="connsiteX444" fmla="*/ 793025 w 977755"/>
                <a:gd name="connsiteY444" fmla="*/ 126128 h 361466"/>
                <a:gd name="connsiteX445" fmla="*/ 788242 w 977755"/>
                <a:gd name="connsiteY445" fmla="*/ 125628 h 361466"/>
                <a:gd name="connsiteX446" fmla="*/ 769184 w 977755"/>
                <a:gd name="connsiteY446" fmla="*/ 102287 h 361466"/>
                <a:gd name="connsiteX447" fmla="*/ 788242 w 977755"/>
                <a:gd name="connsiteY447" fmla="*/ 78946 h 361466"/>
                <a:gd name="connsiteX448" fmla="*/ 793025 w 977755"/>
                <a:gd name="connsiteY448" fmla="*/ 78446 h 361466"/>
                <a:gd name="connsiteX449" fmla="*/ 871470 w 977755"/>
                <a:gd name="connsiteY449" fmla="*/ 75876 h 361466"/>
                <a:gd name="connsiteX450" fmla="*/ 897881 w 977755"/>
                <a:gd name="connsiteY450" fmla="*/ 102286 h 361466"/>
                <a:gd name="connsiteX451" fmla="*/ 871470 w 977755"/>
                <a:gd name="connsiteY451" fmla="*/ 128697 h 361466"/>
                <a:gd name="connsiteX452" fmla="*/ 845060 w 977755"/>
                <a:gd name="connsiteY452" fmla="*/ 102286 h 361466"/>
                <a:gd name="connsiteX453" fmla="*/ 871470 w 977755"/>
                <a:gd name="connsiteY453" fmla="*/ 75876 h 361466"/>
                <a:gd name="connsiteX454" fmla="*/ 47753 w 977755"/>
                <a:gd name="connsiteY454" fmla="*/ 54034 h 361466"/>
                <a:gd name="connsiteX455" fmla="*/ 56747 w 977755"/>
                <a:gd name="connsiteY455" fmla="*/ 63028 h 361466"/>
                <a:gd name="connsiteX456" fmla="*/ 47753 w 977755"/>
                <a:gd name="connsiteY456" fmla="*/ 72022 h 361466"/>
                <a:gd name="connsiteX457" fmla="*/ 38759 w 977755"/>
                <a:gd name="connsiteY457" fmla="*/ 63028 h 361466"/>
                <a:gd name="connsiteX458" fmla="*/ 47753 w 977755"/>
                <a:gd name="connsiteY458" fmla="*/ 54034 h 361466"/>
                <a:gd name="connsiteX459" fmla="*/ 126198 w 977755"/>
                <a:gd name="connsiteY459" fmla="*/ 53035 h 361466"/>
                <a:gd name="connsiteX460" fmla="*/ 136191 w 977755"/>
                <a:gd name="connsiteY460" fmla="*/ 63028 h 361466"/>
                <a:gd name="connsiteX461" fmla="*/ 126198 w 977755"/>
                <a:gd name="connsiteY461" fmla="*/ 73021 h 361466"/>
                <a:gd name="connsiteX462" fmla="*/ 116205 w 977755"/>
                <a:gd name="connsiteY462" fmla="*/ 63028 h 361466"/>
                <a:gd name="connsiteX463" fmla="*/ 126198 w 977755"/>
                <a:gd name="connsiteY463" fmla="*/ 53035 h 361466"/>
                <a:gd name="connsiteX464" fmla="*/ 283162 w 977755"/>
                <a:gd name="connsiteY464" fmla="*/ 50822 h 361466"/>
                <a:gd name="connsiteX465" fmla="*/ 295368 w 977755"/>
                <a:gd name="connsiteY465" fmla="*/ 63028 h 361466"/>
                <a:gd name="connsiteX466" fmla="*/ 283162 w 977755"/>
                <a:gd name="connsiteY466" fmla="*/ 75234 h 361466"/>
                <a:gd name="connsiteX467" fmla="*/ 270956 w 977755"/>
                <a:gd name="connsiteY467" fmla="*/ 63028 h 361466"/>
                <a:gd name="connsiteX468" fmla="*/ 283162 w 977755"/>
                <a:gd name="connsiteY468" fmla="*/ 50822 h 361466"/>
                <a:gd name="connsiteX469" fmla="*/ 361536 w 977755"/>
                <a:gd name="connsiteY469" fmla="*/ 49466 h 361466"/>
                <a:gd name="connsiteX470" fmla="*/ 375098 w 977755"/>
                <a:gd name="connsiteY470" fmla="*/ 63028 h 361466"/>
                <a:gd name="connsiteX471" fmla="*/ 361536 w 977755"/>
                <a:gd name="connsiteY471" fmla="*/ 76590 h 361466"/>
                <a:gd name="connsiteX472" fmla="*/ 347974 w 977755"/>
                <a:gd name="connsiteY472" fmla="*/ 63028 h 361466"/>
                <a:gd name="connsiteX473" fmla="*/ 361536 w 977755"/>
                <a:gd name="connsiteY473" fmla="*/ 49466 h 361466"/>
                <a:gd name="connsiteX474" fmla="*/ 518428 w 977755"/>
                <a:gd name="connsiteY474" fmla="*/ 46396 h 361466"/>
                <a:gd name="connsiteX475" fmla="*/ 535060 w 977755"/>
                <a:gd name="connsiteY475" fmla="*/ 63027 h 361466"/>
                <a:gd name="connsiteX476" fmla="*/ 518428 w 977755"/>
                <a:gd name="connsiteY476" fmla="*/ 79659 h 361466"/>
                <a:gd name="connsiteX477" fmla="*/ 501797 w 977755"/>
                <a:gd name="connsiteY477" fmla="*/ 63027 h 361466"/>
                <a:gd name="connsiteX478" fmla="*/ 518428 w 977755"/>
                <a:gd name="connsiteY478" fmla="*/ 46396 h 361466"/>
                <a:gd name="connsiteX479" fmla="*/ 596946 w 977755"/>
                <a:gd name="connsiteY479" fmla="*/ 44612 h 361466"/>
                <a:gd name="connsiteX480" fmla="*/ 615362 w 977755"/>
                <a:gd name="connsiteY480" fmla="*/ 63028 h 361466"/>
                <a:gd name="connsiteX481" fmla="*/ 596946 w 977755"/>
                <a:gd name="connsiteY481" fmla="*/ 81444 h 361466"/>
                <a:gd name="connsiteX482" fmla="*/ 578530 w 977755"/>
                <a:gd name="connsiteY482" fmla="*/ 63028 h 361466"/>
                <a:gd name="connsiteX483" fmla="*/ 596946 w 977755"/>
                <a:gd name="connsiteY483" fmla="*/ 44612 h 361466"/>
                <a:gd name="connsiteX484" fmla="*/ 753766 w 977755"/>
                <a:gd name="connsiteY484" fmla="*/ 40400 h 361466"/>
                <a:gd name="connsiteX485" fmla="*/ 776394 w 977755"/>
                <a:gd name="connsiteY485" fmla="*/ 63027 h 361466"/>
                <a:gd name="connsiteX486" fmla="*/ 753766 w 977755"/>
                <a:gd name="connsiteY486" fmla="*/ 85655 h 361466"/>
                <a:gd name="connsiteX487" fmla="*/ 731139 w 977755"/>
                <a:gd name="connsiteY487" fmla="*/ 63027 h 361466"/>
                <a:gd name="connsiteX488" fmla="*/ 753766 w 977755"/>
                <a:gd name="connsiteY488" fmla="*/ 40400 h 361466"/>
                <a:gd name="connsiteX489" fmla="*/ 832283 w 977755"/>
                <a:gd name="connsiteY489" fmla="*/ 37973 h 361466"/>
                <a:gd name="connsiteX490" fmla="*/ 857337 w 977755"/>
                <a:gd name="connsiteY490" fmla="*/ 63027 h 361466"/>
                <a:gd name="connsiteX491" fmla="*/ 832283 w 977755"/>
                <a:gd name="connsiteY491" fmla="*/ 88153 h 361466"/>
                <a:gd name="connsiteX492" fmla="*/ 807229 w 977755"/>
                <a:gd name="connsiteY492" fmla="*/ 63027 h 361466"/>
                <a:gd name="connsiteX493" fmla="*/ 832283 w 977755"/>
                <a:gd name="connsiteY493" fmla="*/ 37973 h 361466"/>
                <a:gd name="connsiteX494" fmla="*/ 8566 w 977755"/>
                <a:gd name="connsiteY494" fmla="*/ 15275 h 361466"/>
                <a:gd name="connsiteX495" fmla="*/ 15632 w 977755"/>
                <a:gd name="connsiteY495" fmla="*/ 19058 h 361466"/>
                <a:gd name="connsiteX496" fmla="*/ 17060 w 977755"/>
                <a:gd name="connsiteY496" fmla="*/ 23841 h 361466"/>
                <a:gd name="connsiteX497" fmla="*/ 16917 w 977755"/>
                <a:gd name="connsiteY497" fmla="*/ 25554 h 361466"/>
                <a:gd name="connsiteX498" fmla="*/ 15632 w 977755"/>
                <a:gd name="connsiteY498" fmla="*/ 28623 h 361466"/>
                <a:gd name="connsiteX499" fmla="*/ 8566 w 977755"/>
                <a:gd name="connsiteY499" fmla="*/ 32406 h 361466"/>
                <a:gd name="connsiteX500" fmla="*/ 6852 w 977755"/>
                <a:gd name="connsiteY500" fmla="*/ 32192 h 361466"/>
                <a:gd name="connsiteX501" fmla="*/ 2498 w 977755"/>
                <a:gd name="connsiteY501" fmla="*/ 29836 h 361466"/>
                <a:gd name="connsiteX502" fmla="*/ 1428 w 977755"/>
                <a:gd name="connsiteY502" fmla="*/ 28623 h 361466"/>
                <a:gd name="connsiteX503" fmla="*/ 143 w 977755"/>
                <a:gd name="connsiteY503" fmla="*/ 25554 h 361466"/>
                <a:gd name="connsiteX504" fmla="*/ 0 w 977755"/>
                <a:gd name="connsiteY504" fmla="*/ 23841 h 361466"/>
                <a:gd name="connsiteX505" fmla="*/ 143 w 977755"/>
                <a:gd name="connsiteY505" fmla="*/ 22127 h 361466"/>
                <a:gd name="connsiteX506" fmla="*/ 1428 w 977755"/>
                <a:gd name="connsiteY506" fmla="*/ 19058 h 361466"/>
                <a:gd name="connsiteX507" fmla="*/ 2498 w 977755"/>
                <a:gd name="connsiteY507" fmla="*/ 17773 h 361466"/>
                <a:gd name="connsiteX508" fmla="*/ 6852 w 977755"/>
                <a:gd name="connsiteY508" fmla="*/ 15418 h 361466"/>
                <a:gd name="connsiteX509" fmla="*/ 8566 w 977755"/>
                <a:gd name="connsiteY509" fmla="*/ 15275 h 361466"/>
                <a:gd name="connsiteX510" fmla="*/ 87011 w 977755"/>
                <a:gd name="connsiteY510" fmla="*/ 14347 h 361466"/>
                <a:gd name="connsiteX511" fmla="*/ 96505 w 977755"/>
                <a:gd name="connsiteY511" fmla="*/ 23840 h 361466"/>
                <a:gd name="connsiteX512" fmla="*/ 96291 w 977755"/>
                <a:gd name="connsiteY512" fmla="*/ 25768 h 361466"/>
                <a:gd name="connsiteX513" fmla="*/ 87011 w 977755"/>
                <a:gd name="connsiteY513" fmla="*/ 33334 h 361466"/>
                <a:gd name="connsiteX514" fmla="*/ 77732 w 977755"/>
                <a:gd name="connsiteY514" fmla="*/ 25768 h 361466"/>
                <a:gd name="connsiteX515" fmla="*/ 77518 w 977755"/>
                <a:gd name="connsiteY515" fmla="*/ 23840 h 361466"/>
                <a:gd name="connsiteX516" fmla="*/ 87011 w 977755"/>
                <a:gd name="connsiteY516" fmla="*/ 14347 h 361466"/>
                <a:gd name="connsiteX517" fmla="*/ 243832 w 977755"/>
                <a:gd name="connsiteY517" fmla="*/ 12205 h 361466"/>
                <a:gd name="connsiteX518" fmla="*/ 255467 w 977755"/>
                <a:gd name="connsiteY518" fmla="*/ 23840 h 361466"/>
                <a:gd name="connsiteX519" fmla="*/ 255253 w 977755"/>
                <a:gd name="connsiteY519" fmla="*/ 26195 h 361466"/>
                <a:gd name="connsiteX520" fmla="*/ 243832 w 977755"/>
                <a:gd name="connsiteY520" fmla="*/ 35475 h 361466"/>
                <a:gd name="connsiteX521" fmla="*/ 232411 w 977755"/>
                <a:gd name="connsiteY521" fmla="*/ 26195 h 361466"/>
                <a:gd name="connsiteX522" fmla="*/ 232197 w 977755"/>
                <a:gd name="connsiteY522" fmla="*/ 23840 h 361466"/>
                <a:gd name="connsiteX523" fmla="*/ 243832 w 977755"/>
                <a:gd name="connsiteY523" fmla="*/ 12205 h 361466"/>
                <a:gd name="connsiteX524" fmla="*/ 322349 w 977755"/>
                <a:gd name="connsiteY524" fmla="*/ 10921 h 361466"/>
                <a:gd name="connsiteX525" fmla="*/ 329559 w 977755"/>
                <a:gd name="connsiteY525" fmla="*/ 13134 h 361466"/>
                <a:gd name="connsiteX526" fmla="*/ 335198 w 977755"/>
                <a:gd name="connsiteY526" fmla="*/ 23841 h 361466"/>
                <a:gd name="connsiteX527" fmla="*/ 334912 w 977755"/>
                <a:gd name="connsiteY527" fmla="*/ 26410 h 361466"/>
                <a:gd name="connsiteX528" fmla="*/ 329559 w 977755"/>
                <a:gd name="connsiteY528" fmla="*/ 34476 h 361466"/>
                <a:gd name="connsiteX529" fmla="*/ 322349 w 977755"/>
                <a:gd name="connsiteY529" fmla="*/ 36689 h 361466"/>
                <a:gd name="connsiteX530" fmla="*/ 319780 w 977755"/>
                <a:gd name="connsiteY530" fmla="*/ 36404 h 361466"/>
                <a:gd name="connsiteX531" fmla="*/ 309787 w 977755"/>
                <a:gd name="connsiteY531" fmla="*/ 26410 h 361466"/>
                <a:gd name="connsiteX532" fmla="*/ 309501 w 977755"/>
                <a:gd name="connsiteY532" fmla="*/ 23841 h 361466"/>
                <a:gd name="connsiteX533" fmla="*/ 319780 w 977755"/>
                <a:gd name="connsiteY533" fmla="*/ 11207 h 361466"/>
                <a:gd name="connsiteX534" fmla="*/ 322349 w 977755"/>
                <a:gd name="connsiteY534" fmla="*/ 10921 h 361466"/>
                <a:gd name="connsiteX535" fmla="*/ 479098 w 977755"/>
                <a:gd name="connsiteY535" fmla="*/ 7994 h 361466"/>
                <a:gd name="connsiteX536" fmla="*/ 492232 w 977755"/>
                <a:gd name="connsiteY536" fmla="*/ 14989 h 361466"/>
                <a:gd name="connsiteX537" fmla="*/ 494944 w 977755"/>
                <a:gd name="connsiteY537" fmla="*/ 23840 h 361466"/>
                <a:gd name="connsiteX538" fmla="*/ 494659 w 977755"/>
                <a:gd name="connsiteY538" fmla="*/ 27052 h 361466"/>
                <a:gd name="connsiteX539" fmla="*/ 492303 w 977755"/>
                <a:gd name="connsiteY539" fmla="*/ 32691 h 361466"/>
                <a:gd name="connsiteX540" fmla="*/ 479098 w 977755"/>
                <a:gd name="connsiteY540" fmla="*/ 39615 h 361466"/>
                <a:gd name="connsiteX541" fmla="*/ 475886 w 977755"/>
                <a:gd name="connsiteY541" fmla="*/ 39258 h 361466"/>
                <a:gd name="connsiteX542" fmla="*/ 467891 w 977755"/>
                <a:gd name="connsiteY542" fmla="*/ 34975 h 361466"/>
                <a:gd name="connsiteX543" fmla="*/ 465964 w 977755"/>
                <a:gd name="connsiteY543" fmla="*/ 32620 h 361466"/>
                <a:gd name="connsiteX544" fmla="*/ 463608 w 977755"/>
                <a:gd name="connsiteY544" fmla="*/ 26981 h 361466"/>
                <a:gd name="connsiteX545" fmla="*/ 463323 w 977755"/>
                <a:gd name="connsiteY545" fmla="*/ 23769 h 361466"/>
                <a:gd name="connsiteX546" fmla="*/ 463608 w 977755"/>
                <a:gd name="connsiteY546" fmla="*/ 20557 h 361466"/>
                <a:gd name="connsiteX547" fmla="*/ 465964 w 977755"/>
                <a:gd name="connsiteY547" fmla="*/ 14918 h 361466"/>
                <a:gd name="connsiteX548" fmla="*/ 467891 w 977755"/>
                <a:gd name="connsiteY548" fmla="*/ 12562 h 361466"/>
                <a:gd name="connsiteX549" fmla="*/ 475886 w 977755"/>
                <a:gd name="connsiteY549" fmla="*/ 8280 h 361466"/>
                <a:gd name="connsiteX550" fmla="*/ 479098 w 977755"/>
                <a:gd name="connsiteY550" fmla="*/ 7994 h 361466"/>
                <a:gd name="connsiteX551" fmla="*/ 557687 w 977755"/>
                <a:gd name="connsiteY551" fmla="*/ 6352 h 361466"/>
                <a:gd name="connsiteX552" fmla="*/ 575175 w 977755"/>
                <a:gd name="connsiteY552" fmla="*/ 23840 h 361466"/>
                <a:gd name="connsiteX553" fmla="*/ 574818 w 977755"/>
                <a:gd name="connsiteY553" fmla="*/ 27338 h 361466"/>
                <a:gd name="connsiteX554" fmla="*/ 557687 w 977755"/>
                <a:gd name="connsiteY554" fmla="*/ 41328 h 361466"/>
                <a:gd name="connsiteX555" fmla="*/ 540556 w 977755"/>
                <a:gd name="connsiteY555" fmla="*/ 27338 h 361466"/>
                <a:gd name="connsiteX556" fmla="*/ 540199 w 977755"/>
                <a:gd name="connsiteY556" fmla="*/ 23840 h 361466"/>
                <a:gd name="connsiteX557" fmla="*/ 557687 w 977755"/>
                <a:gd name="connsiteY557" fmla="*/ 6352 h 361466"/>
                <a:gd name="connsiteX558" fmla="*/ 714579 w 977755"/>
                <a:gd name="connsiteY558" fmla="*/ 2284 h 361466"/>
                <a:gd name="connsiteX559" fmla="*/ 736064 w 977755"/>
                <a:gd name="connsiteY559" fmla="*/ 23769 h 361466"/>
                <a:gd name="connsiteX560" fmla="*/ 735636 w 977755"/>
                <a:gd name="connsiteY560" fmla="*/ 28123 h 361466"/>
                <a:gd name="connsiteX561" fmla="*/ 714579 w 977755"/>
                <a:gd name="connsiteY561" fmla="*/ 45326 h 361466"/>
                <a:gd name="connsiteX562" fmla="*/ 693522 w 977755"/>
                <a:gd name="connsiteY562" fmla="*/ 28123 h 361466"/>
                <a:gd name="connsiteX563" fmla="*/ 693094 w 977755"/>
                <a:gd name="connsiteY563" fmla="*/ 23769 h 361466"/>
                <a:gd name="connsiteX564" fmla="*/ 714579 w 977755"/>
                <a:gd name="connsiteY564" fmla="*/ 2284 h 361466"/>
                <a:gd name="connsiteX565" fmla="*/ 793025 w 977755"/>
                <a:gd name="connsiteY565" fmla="*/ 0 h 361466"/>
                <a:gd name="connsiteX566" fmla="*/ 806373 w 977755"/>
                <a:gd name="connsiteY566" fmla="*/ 4069 h 361466"/>
                <a:gd name="connsiteX567" fmla="*/ 816865 w 977755"/>
                <a:gd name="connsiteY567" fmla="*/ 23841 h 361466"/>
                <a:gd name="connsiteX568" fmla="*/ 816366 w 977755"/>
                <a:gd name="connsiteY568" fmla="*/ 28623 h 361466"/>
                <a:gd name="connsiteX569" fmla="*/ 806373 w 977755"/>
                <a:gd name="connsiteY569" fmla="*/ 43613 h 361466"/>
                <a:gd name="connsiteX570" fmla="*/ 793025 w 977755"/>
                <a:gd name="connsiteY570" fmla="*/ 47682 h 361466"/>
                <a:gd name="connsiteX571" fmla="*/ 788242 w 977755"/>
                <a:gd name="connsiteY571" fmla="*/ 47182 h 361466"/>
                <a:gd name="connsiteX572" fmla="*/ 769684 w 977755"/>
                <a:gd name="connsiteY572" fmla="*/ 28623 h 361466"/>
                <a:gd name="connsiteX573" fmla="*/ 769184 w 977755"/>
                <a:gd name="connsiteY573" fmla="*/ 23841 h 361466"/>
                <a:gd name="connsiteX574" fmla="*/ 788242 w 977755"/>
                <a:gd name="connsiteY574" fmla="*/ 500 h 361466"/>
                <a:gd name="connsiteX575" fmla="*/ 793025 w 977755"/>
                <a:gd name="connsiteY575" fmla="*/ 0 h 361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Lst>
              <a:rect l="l" t="t" r="r" b="b"/>
              <a:pathLst>
                <a:path w="977755" h="361466">
                  <a:moveTo>
                    <a:pt x="8566" y="329059"/>
                  </a:moveTo>
                  <a:cubicBezTo>
                    <a:pt x="11492" y="329059"/>
                    <a:pt x="14062" y="330558"/>
                    <a:pt x="15632" y="332842"/>
                  </a:cubicBezTo>
                  <a:cubicBezTo>
                    <a:pt x="16489" y="334198"/>
                    <a:pt x="17060" y="335840"/>
                    <a:pt x="17060" y="337625"/>
                  </a:cubicBezTo>
                  <a:cubicBezTo>
                    <a:pt x="17060" y="338838"/>
                    <a:pt x="16846" y="339980"/>
                    <a:pt x="16417" y="340979"/>
                  </a:cubicBezTo>
                  <a:cubicBezTo>
                    <a:pt x="16203" y="341479"/>
                    <a:pt x="15918" y="341979"/>
                    <a:pt x="15632" y="342407"/>
                  </a:cubicBezTo>
                  <a:cubicBezTo>
                    <a:pt x="15347" y="342835"/>
                    <a:pt x="14990" y="343264"/>
                    <a:pt x="14633" y="343620"/>
                  </a:cubicBezTo>
                  <a:cubicBezTo>
                    <a:pt x="13062" y="345191"/>
                    <a:pt x="10921" y="346119"/>
                    <a:pt x="8566" y="346119"/>
                  </a:cubicBezTo>
                  <a:cubicBezTo>
                    <a:pt x="7994" y="346119"/>
                    <a:pt x="7423" y="346119"/>
                    <a:pt x="6852" y="345976"/>
                  </a:cubicBezTo>
                  <a:cubicBezTo>
                    <a:pt x="5139" y="345619"/>
                    <a:pt x="3640" y="344763"/>
                    <a:pt x="2498" y="343620"/>
                  </a:cubicBezTo>
                  <a:cubicBezTo>
                    <a:pt x="2070" y="343192"/>
                    <a:pt x="1713" y="342764"/>
                    <a:pt x="1428" y="342336"/>
                  </a:cubicBezTo>
                  <a:cubicBezTo>
                    <a:pt x="1142" y="341907"/>
                    <a:pt x="857" y="341408"/>
                    <a:pt x="642" y="340908"/>
                  </a:cubicBezTo>
                  <a:cubicBezTo>
                    <a:pt x="428" y="340408"/>
                    <a:pt x="286" y="339909"/>
                    <a:pt x="143" y="339338"/>
                  </a:cubicBezTo>
                  <a:cubicBezTo>
                    <a:pt x="71" y="338767"/>
                    <a:pt x="0" y="338196"/>
                    <a:pt x="0" y="337625"/>
                  </a:cubicBezTo>
                  <a:cubicBezTo>
                    <a:pt x="0" y="336982"/>
                    <a:pt x="71" y="336411"/>
                    <a:pt x="143" y="335911"/>
                  </a:cubicBezTo>
                  <a:cubicBezTo>
                    <a:pt x="357" y="334769"/>
                    <a:pt x="785" y="333770"/>
                    <a:pt x="1428" y="332842"/>
                  </a:cubicBezTo>
                  <a:cubicBezTo>
                    <a:pt x="1784" y="332342"/>
                    <a:pt x="2141" y="331914"/>
                    <a:pt x="2498" y="331557"/>
                  </a:cubicBezTo>
                  <a:cubicBezTo>
                    <a:pt x="3712" y="330344"/>
                    <a:pt x="5211" y="329559"/>
                    <a:pt x="6852" y="329202"/>
                  </a:cubicBezTo>
                  <a:cubicBezTo>
                    <a:pt x="7423" y="329130"/>
                    <a:pt x="7994" y="329059"/>
                    <a:pt x="8566" y="329059"/>
                  </a:cubicBezTo>
                  <a:close/>
                  <a:moveTo>
                    <a:pt x="86939" y="328060"/>
                  </a:moveTo>
                  <a:cubicBezTo>
                    <a:pt x="92222" y="328060"/>
                    <a:pt x="96433" y="332343"/>
                    <a:pt x="96433" y="337554"/>
                  </a:cubicBezTo>
                  <a:cubicBezTo>
                    <a:pt x="96433" y="338910"/>
                    <a:pt x="96219" y="340123"/>
                    <a:pt x="95719" y="341265"/>
                  </a:cubicBezTo>
                  <a:cubicBezTo>
                    <a:pt x="95219" y="342407"/>
                    <a:pt x="94506" y="343407"/>
                    <a:pt x="93578" y="344263"/>
                  </a:cubicBezTo>
                  <a:cubicBezTo>
                    <a:pt x="91865" y="345976"/>
                    <a:pt x="89509" y="347047"/>
                    <a:pt x="86868" y="347047"/>
                  </a:cubicBezTo>
                  <a:cubicBezTo>
                    <a:pt x="84227" y="347047"/>
                    <a:pt x="81872" y="345976"/>
                    <a:pt x="80158" y="344263"/>
                  </a:cubicBezTo>
                  <a:cubicBezTo>
                    <a:pt x="79302" y="343407"/>
                    <a:pt x="78659" y="342407"/>
                    <a:pt x="78160" y="341265"/>
                  </a:cubicBezTo>
                  <a:cubicBezTo>
                    <a:pt x="77732" y="340123"/>
                    <a:pt x="77446" y="338838"/>
                    <a:pt x="77446" y="337554"/>
                  </a:cubicBezTo>
                  <a:cubicBezTo>
                    <a:pt x="77446" y="332271"/>
                    <a:pt x="81729" y="328060"/>
                    <a:pt x="86939" y="328060"/>
                  </a:cubicBezTo>
                  <a:close/>
                  <a:moveTo>
                    <a:pt x="243903" y="325990"/>
                  </a:moveTo>
                  <a:cubicBezTo>
                    <a:pt x="250327" y="325990"/>
                    <a:pt x="255538" y="331201"/>
                    <a:pt x="255538" y="337625"/>
                  </a:cubicBezTo>
                  <a:cubicBezTo>
                    <a:pt x="255538" y="339195"/>
                    <a:pt x="255181" y="340766"/>
                    <a:pt x="254610" y="342122"/>
                  </a:cubicBezTo>
                  <a:cubicBezTo>
                    <a:pt x="253967" y="343478"/>
                    <a:pt x="253182" y="344763"/>
                    <a:pt x="252111" y="345834"/>
                  </a:cubicBezTo>
                  <a:cubicBezTo>
                    <a:pt x="250041" y="347975"/>
                    <a:pt x="247115" y="349260"/>
                    <a:pt x="243903" y="349260"/>
                  </a:cubicBezTo>
                  <a:cubicBezTo>
                    <a:pt x="240691" y="349260"/>
                    <a:pt x="237764" y="347904"/>
                    <a:pt x="235694" y="345834"/>
                  </a:cubicBezTo>
                  <a:cubicBezTo>
                    <a:pt x="234624" y="344763"/>
                    <a:pt x="233767" y="343478"/>
                    <a:pt x="233196" y="342122"/>
                  </a:cubicBezTo>
                  <a:cubicBezTo>
                    <a:pt x="232625" y="340766"/>
                    <a:pt x="232268" y="339195"/>
                    <a:pt x="232268" y="337625"/>
                  </a:cubicBezTo>
                  <a:cubicBezTo>
                    <a:pt x="232268" y="331201"/>
                    <a:pt x="237479" y="325990"/>
                    <a:pt x="243903" y="325990"/>
                  </a:cubicBezTo>
                  <a:close/>
                  <a:moveTo>
                    <a:pt x="322349" y="324705"/>
                  </a:moveTo>
                  <a:cubicBezTo>
                    <a:pt x="324990" y="324705"/>
                    <a:pt x="327489" y="325562"/>
                    <a:pt x="329559" y="326918"/>
                  </a:cubicBezTo>
                  <a:cubicBezTo>
                    <a:pt x="332913" y="329273"/>
                    <a:pt x="335198" y="333199"/>
                    <a:pt x="335198" y="337625"/>
                  </a:cubicBezTo>
                  <a:cubicBezTo>
                    <a:pt x="335198" y="339409"/>
                    <a:pt x="334841" y="341051"/>
                    <a:pt x="334198" y="342621"/>
                  </a:cubicBezTo>
                  <a:cubicBezTo>
                    <a:pt x="333556" y="344120"/>
                    <a:pt x="332557" y="345548"/>
                    <a:pt x="331414" y="346690"/>
                  </a:cubicBezTo>
                  <a:cubicBezTo>
                    <a:pt x="330843" y="347261"/>
                    <a:pt x="330201" y="347832"/>
                    <a:pt x="329559" y="348260"/>
                  </a:cubicBezTo>
                  <a:cubicBezTo>
                    <a:pt x="327489" y="349688"/>
                    <a:pt x="324990" y="350473"/>
                    <a:pt x="322349" y="350473"/>
                  </a:cubicBezTo>
                  <a:cubicBezTo>
                    <a:pt x="321493" y="350473"/>
                    <a:pt x="320636" y="350330"/>
                    <a:pt x="319780" y="350188"/>
                  </a:cubicBezTo>
                  <a:cubicBezTo>
                    <a:pt x="317281" y="349688"/>
                    <a:pt x="314997" y="348403"/>
                    <a:pt x="313284" y="346690"/>
                  </a:cubicBezTo>
                  <a:cubicBezTo>
                    <a:pt x="312071" y="345548"/>
                    <a:pt x="311143" y="344192"/>
                    <a:pt x="310500" y="342621"/>
                  </a:cubicBezTo>
                  <a:cubicBezTo>
                    <a:pt x="309858" y="341122"/>
                    <a:pt x="309501" y="339409"/>
                    <a:pt x="309501" y="337625"/>
                  </a:cubicBezTo>
                  <a:cubicBezTo>
                    <a:pt x="309501" y="331415"/>
                    <a:pt x="313927" y="326204"/>
                    <a:pt x="319780" y="324990"/>
                  </a:cubicBezTo>
                  <a:cubicBezTo>
                    <a:pt x="320565" y="324776"/>
                    <a:pt x="321493" y="324705"/>
                    <a:pt x="322349" y="324705"/>
                  </a:cubicBezTo>
                  <a:close/>
                  <a:moveTo>
                    <a:pt x="479098" y="321707"/>
                  </a:moveTo>
                  <a:cubicBezTo>
                    <a:pt x="484594" y="321707"/>
                    <a:pt x="489376" y="324491"/>
                    <a:pt x="492232" y="328702"/>
                  </a:cubicBezTo>
                  <a:cubicBezTo>
                    <a:pt x="493945" y="331272"/>
                    <a:pt x="494944" y="334270"/>
                    <a:pt x="494944" y="337553"/>
                  </a:cubicBezTo>
                  <a:cubicBezTo>
                    <a:pt x="494944" y="339695"/>
                    <a:pt x="494516" y="341836"/>
                    <a:pt x="493731" y="343692"/>
                  </a:cubicBezTo>
                  <a:cubicBezTo>
                    <a:pt x="493374" y="344691"/>
                    <a:pt x="492874" y="345548"/>
                    <a:pt x="492303" y="346404"/>
                  </a:cubicBezTo>
                  <a:cubicBezTo>
                    <a:pt x="491732" y="347261"/>
                    <a:pt x="491090" y="348046"/>
                    <a:pt x="490304" y="348760"/>
                  </a:cubicBezTo>
                  <a:cubicBezTo>
                    <a:pt x="487449" y="351615"/>
                    <a:pt x="483452" y="353400"/>
                    <a:pt x="479098" y="353400"/>
                  </a:cubicBezTo>
                  <a:cubicBezTo>
                    <a:pt x="477956" y="353400"/>
                    <a:pt x="476885" y="353257"/>
                    <a:pt x="475886" y="353043"/>
                  </a:cubicBezTo>
                  <a:cubicBezTo>
                    <a:pt x="472816" y="352472"/>
                    <a:pt x="470033" y="350901"/>
                    <a:pt x="467891" y="348760"/>
                  </a:cubicBezTo>
                  <a:cubicBezTo>
                    <a:pt x="467177" y="348046"/>
                    <a:pt x="466535" y="347261"/>
                    <a:pt x="465964" y="346404"/>
                  </a:cubicBezTo>
                  <a:cubicBezTo>
                    <a:pt x="465393" y="345548"/>
                    <a:pt x="464965" y="344620"/>
                    <a:pt x="464536" y="343692"/>
                  </a:cubicBezTo>
                  <a:cubicBezTo>
                    <a:pt x="464108" y="342693"/>
                    <a:pt x="463823" y="341693"/>
                    <a:pt x="463608" y="340694"/>
                  </a:cubicBezTo>
                  <a:cubicBezTo>
                    <a:pt x="463466" y="339623"/>
                    <a:pt x="463323" y="338553"/>
                    <a:pt x="463323" y="337482"/>
                  </a:cubicBezTo>
                  <a:cubicBezTo>
                    <a:pt x="463323" y="336340"/>
                    <a:pt x="463394" y="335269"/>
                    <a:pt x="463608" y="334270"/>
                  </a:cubicBezTo>
                  <a:cubicBezTo>
                    <a:pt x="464037" y="332200"/>
                    <a:pt x="464822" y="330344"/>
                    <a:pt x="465964" y="328631"/>
                  </a:cubicBezTo>
                  <a:cubicBezTo>
                    <a:pt x="466535" y="327774"/>
                    <a:pt x="467177" y="326989"/>
                    <a:pt x="467891" y="326275"/>
                  </a:cubicBezTo>
                  <a:cubicBezTo>
                    <a:pt x="470033" y="324134"/>
                    <a:pt x="472816" y="322635"/>
                    <a:pt x="475886" y="321993"/>
                  </a:cubicBezTo>
                  <a:cubicBezTo>
                    <a:pt x="476956" y="321850"/>
                    <a:pt x="478027" y="321707"/>
                    <a:pt x="479098" y="321707"/>
                  </a:cubicBezTo>
                  <a:close/>
                  <a:moveTo>
                    <a:pt x="557687" y="320066"/>
                  </a:moveTo>
                  <a:cubicBezTo>
                    <a:pt x="567323" y="320066"/>
                    <a:pt x="575175" y="327918"/>
                    <a:pt x="575175" y="337554"/>
                  </a:cubicBezTo>
                  <a:cubicBezTo>
                    <a:pt x="575175" y="339981"/>
                    <a:pt x="574675" y="342336"/>
                    <a:pt x="573819" y="344406"/>
                  </a:cubicBezTo>
                  <a:cubicBezTo>
                    <a:pt x="572891" y="346476"/>
                    <a:pt x="571606" y="348404"/>
                    <a:pt x="570178" y="349974"/>
                  </a:cubicBezTo>
                  <a:cubicBezTo>
                    <a:pt x="566966" y="353115"/>
                    <a:pt x="562612" y="355113"/>
                    <a:pt x="557758" y="355113"/>
                  </a:cubicBezTo>
                  <a:cubicBezTo>
                    <a:pt x="552905" y="355113"/>
                    <a:pt x="548479" y="353115"/>
                    <a:pt x="545338" y="349974"/>
                  </a:cubicBezTo>
                  <a:cubicBezTo>
                    <a:pt x="543697" y="348404"/>
                    <a:pt x="542412" y="346476"/>
                    <a:pt x="541555" y="344406"/>
                  </a:cubicBezTo>
                  <a:cubicBezTo>
                    <a:pt x="540699" y="342265"/>
                    <a:pt x="540199" y="339981"/>
                    <a:pt x="540199" y="337554"/>
                  </a:cubicBezTo>
                  <a:cubicBezTo>
                    <a:pt x="540199" y="327918"/>
                    <a:pt x="548051" y="320066"/>
                    <a:pt x="557687" y="320066"/>
                  </a:cubicBezTo>
                  <a:close/>
                  <a:moveTo>
                    <a:pt x="714579" y="316140"/>
                  </a:moveTo>
                  <a:cubicBezTo>
                    <a:pt x="726428" y="316140"/>
                    <a:pt x="736064" y="325776"/>
                    <a:pt x="736064" y="337625"/>
                  </a:cubicBezTo>
                  <a:cubicBezTo>
                    <a:pt x="736064" y="340552"/>
                    <a:pt x="735422" y="343407"/>
                    <a:pt x="734351" y="345977"/>
                  </a:cubicBezTo>
                  <a:cubicBezTo>
                    <a:pt x="733281" y="348546"/>
                    <a:pt x="731710" y="350830"/>
                    <a:pt x="729854" y="352829"/>
                  </a:cubicBezTo>
                  <a:cubicBezTo>
                    <a:pt x="726000" y="356684"/>
                    <a:pt x="720575" y="359111"/>
                    <a:pt x="714651" y="359111"/>
                  </a:cubicBezTo>
                  <a:cubicBezTo>
                    <a:pt x="708726" y="359111"/>
                    <a:pt x="703373" y="356755"/>
                    <a:pt x="699447" y="352829"/>
                  </a:cubicBezTo>
                  <a:cubicBezTo>
                    <a:pt x="697448" y="350902"/>
                    <a:pt x="695878" y="348546"/>
                    <a:pt x="694807" y="345977"/>
                  </a:cubicBezTo>
                  <a:cubicBezTo>
                    <a:pt x="693665" y="343407"/>
                    <a:pt x="693094" y="340623"/>
                    <a:pt x="693094" y="337625"/>
                  </a:cubicBezTo>
                  <a:cubicBezTo>
                    <a:pt x="693094" y="325776"/>
                    <a:pt x="702730" y="316140"/>
                    <a:pt x="714579" y="316140"/>
                  </a:cubicBezTo>
                  <a:close/>
                  <a:moveTo>
                    <a:pt x="793025" y="313784"/>
                  </a:moveTo>
                  <a:cubicBezTo>
                    <a:pt x="797950" y="313784"/>
                    <a:pt x="802590" y="315283"/>
                    <a:pt x="806373" y="317853"/>
                  </a:cubicBezTo>
                  <a:cubicBezTo>
                    <a:pt x="812725" y="322135"/>
                    <a:pt x="816865" y="329416"/>
                    <a:pt x="816865" y="337625"/>
                  </a:cubicBezTo>
                  <a:cubicBezTo>
                    <a:pt x="816865" y="340908"/>
                    <a:pt x="816223" y="344049"/>
                    <a:pt x="815010" y="346904"/>
                  </a:cubicBezTo>
                  <a:cubicBezTo>
                    <a:pt x="813796" y="349759"/>
                    <a:pt x="812012" y="352329"/>
                    <a:pt x="809870" y="354470"/>
                  </a:cubicBezTo>
                  <a:cubicBezTo>
                    <a:pt x="808800" y="355541"/>
                    <a:pt x="807586" y="356469"/>
                    <a:pt x="806373" y="357397"/>
                  </a:cubicBezTo>
                  <a:cubicBezTo>
                    <a:pt x="802518" y="359967"/>
                    <a:pt x="797950" y="361466"/>
                    <a:pt x="793025" y="361466"/>
                  </a:cubicBezTo>
                  <a:cubicBezTo>
                    <a:pt x="791383" y="361466"/>
                    <a:pt x="789813" y="361251"/>
                    <a:pt x="788242" y="360966"/>
                  </a:cubicBezTo>
                  <a:cubicBezTo>
                    <a:pt x="783603" y="360038"/>
                    <a:pt x="779391" y="357682"/>
                    <a:pt x="776179" y="354470"/>
                  </a:cubicBezTo>
                  <a:cubicBezTo>
                    <a:pt x="773966" y="352329"/>
                    <a:pt x="772253" y="349759"/>
                    <a:pt x="771040" y="346904"/>
                  </a:cubicBezTo>
                  <a:cubicBezTo>
                    <a:pt x="769826" y="344049"/>
                    <a:pt x="769184" y="340908"/>
                    <a:pt x="769184" y="337625"/>
                  </a:cubicBezTo>
                  <a:cubicBezTo>
                    <a:pt x="769184" y="326133"/>
                    <a:pt x="777393" y="316496"/>
                    <a:pt x="788242" y="314284"/>
                  </a:cubicBezTo>
                  <a:cubicBezTo>
                    <a:pt x="789741" y="313927"/>
                    <a:pt x="791383" y="313784"/>
                    <a:pt x="793025" y="313784"/>
                  </a:cubicBezTo>
                  <a:close/>
                  <a:moveTo>
                    <a:pt x="47753" y="289372"/>
                  </a:moveTo>
                  <a:cubicBezTo>
                    <a:pt x="52749" y="289372"/>
                    <a:pt x="56747" y="293369"/>
                    <a:pt x="56747" y="298366"/>
                  </a:cubicBezTo>
                  <a:cubicBezTo>
                    <a:pt x="56747" y="303362"/>
                    <a:pt x="52749" y="307360"/>
                    <a:pt x="47753" y="307360"/>
                  </a:cubicBezTo>
                  <a:cubicBezTo>
                    <a:pt x="42756" y="307360"/>
                    <a:pt x="38759" y="303362"/>
                    <a:pt x="38759" y="298366"/>
                  </a:cubicBezTo>
                  <a:cubicBezTo>
                    <a:pt x="38759" y="293369"/>
                    <a:pt x="42756" y="289372"/>
                    <a:pt x="47753" y="289372"/>
                  </a:cubicBezTo>
                  <a:close/>
                  <a:moveTo>
                    <a:pt x="126198" y="288373"/>
                  </a:moveTo>
                  <a:cubicBezTo>
                    <a:pt x="131694" y="288373"/>
                    <a:pt x="136191" y="292870"/>
                    <a:pt x="136191" y="298366"/>
                  </a:cubicBezTo>
                  <a:cubicBezTo>
                    <a:pt x="136191" y="303862"/>
                    <a:pt x="131694" y="308359"/>
                    <a:pt x="126198" y="308359"/>
                  </a:cubicBezTo>
                  <a:cubicBezTo>
                    <a:pt x="120631" y="308359"/>
                    <a:pt x="116205" y="303862"/>
                    <a:pt x="116205" y="298366"/>
                  </a:cubicBezTo>
                  <a:cubicBezTo>
                    <a:pt x="116205" y="292799"/>
                    <a:pt x="120702" y="288373"/>
                    <a:pt x="126198" y="288373"/>
                  </a:cubicBezTo>
                  <a:close/>
                  <a:moveTo>
                    <a:pt x="283162" y="286160"/>
                  </a:moveTo>
                  <a:cubicBezTo>
                    <a:pt x="289872" y="286160"/>
                    <a:pt x="295368" y="291585"/>
                    <a:pt x="295368" y="298366"/>
                  </a:cubicBezTo>
                  <a:cubicBezTo>
                    <a:pt x="295368" y="305147"/>
                    <a:pt x="289872" y="310572"/>
                    <a:pt x="283162" y="310572"/>
                  </a:cubicBezTo>
                  <a:cubicBezTo>
                    <a:pt x="276452" y="310572"/>
                    <a:pt x="270956" y="305147"/>
                    <a:pt x="270956" y="298366"/>
                  </a:cubicBezTo>
                  <a:cubicBezTo>
                    <a:pt x="270956" y="291656"/>
                    <a:pt x="276381" y="286160"/>
                    <a:pt x="283162" y="286160"/>
                  </a:cubicBezTo>
                  <a:close/>
                  <a:moveTo>
                    <a:pt x="361536" y="284804"/>
                  </a:moveTo>
                  <a:cubicBezTo>
                    <a:pt x="369031" y="284804"/>
                    <a:pt x="375098" y="290871"/>
                    <a:pt x="375098" y="298366"/>
                  </a:cubicBezTo>
                  <a:cubicBezTo>
                    <a:pt x="375098" y="305861"/>
                    <a:pt x="369031" y="311928"/>
                    <a:pt x="361536" y="311928"/>
                  </a:cubicBezTo>
                  <a:cubicBezTo>
                    <a:pt x="354041" y="311928"/>
                    <a:pt x="347974" y="305861"/>
                    <a:pt x="347974" y="298366"/>
                  </a:cubicBezTo>
                  <a:cubicBezTo>
                    <a:pt x="347974" y="290871"/>
                    <a:pt x="354041" y="284804"/>
                    <a:pt x="361536" y="284804"/>
                  </a:cubicBezTo>
                  <a:close/>
                  <a:moveTo>
                    <a:pt x="518428" y="281735"/>
                  </a:moveTo>
                  <a:cubicBezTo>
                    <a:pt x="527636" y="281735"/>
                    <a:pt x="535060" y="289158"/>
                    <a:pt x="535060" y="298366"/>
                  </a:cubicBezTo>
                  <a:cubicBezTo>
                    <a:pt x="535060" y="307574"/>
                    <a:pt x="527636" y="314998"/>
                    <a:pt x="518428" y="314998"/>
                  </a:cubicBezTo>
                  <a:cubicBezTo>
                    <a:pt x="509220" y="314998"/>
                    <a:pt x="501797" y="307574"/>
                    <a:pt x="501797" y="298366"/>
                  </a:cubicBezTo>
                  <a:cubicBezTo>
                    <a:pt x="501797" y="289158"/>
                    <a:pt x="509220" y="281735"/>
                    <a:pt x="518428" y="281735"/>
                  </a:cubicBezTo>
                  <a:close/>
                  <a:moveTo>
                    <a:pt x="596946" y="279950"/>
                  </a:moveTo>
                  <a:cubicBezTo>
                    <a:pt x="607082" y="279950"/>
                    <a:pt x="615362" y="288159"/>
                    <a:pt x="615362" y="298366"/>
                  </a:cubicBezTo>
                  <a:cubicBezTo>
                    <a:pt x="615362" y="308573"/>
                    <a:pt x="607082" y="316782"/>
                    <a:pt x="596946" y="316782"/>
                  </a:cubicBezTo>
                  <a:cubicBezTo>
                    <a:pt x="586810" y="316782"/>
                    <a:pt x="578530" y="308573"/>
                    <a:pt x="578530" y="298366"/>
                  </a:cubicBezTo>
                  <a:cubicBezTo>
                    <a:pt x="578530" y="288230"/>
                    <a:pt x="586739" y="279950"/>
                    <a:pt x="596946" y="279950"/>
                  </a:cubicBezTo>
                  <a:close/>
                  <a:moveTo>
                    <a:pt x="753766" y="275739"/>
                  </a:moveTo>
                  <a:cubicBezTo>
                    <a:pt x="766258" y="275739"/>
                    <a:pt x="776394" y="285875"/>
                    <a:pt x="776394" y="298366"/>
                  </a:cubicBezTo>
                  <a:cubicBezTo>
                    <a:pt x="776394" y="310858"/>
                    <a:pt x="766258" y="320994"/>
                    <a:pt x="753766" y="320994"/>
                  </a:cubicBezTo>
                  <a:cubicBezTo>
                    <a:pt x="741275" y="320994"/>
                    <a:pt x="731139" y="310858"/>
                    <a:pt x="731139" y="298366"/>
                  </a:cubicBezTo>
                  <a:cubicBezTo>
                    <a:pt x="731139" y="285875"/>
                    <a:pt x="741275" y="275739"/>
                    <a:pt x="753766" y="275739"/>
                  </a:cubicBezTo>
                  <a:close/>
                  <a:moveTo>
                    <a:pt x="832283" y="273241"/>
                  </a:moveTo>
                  <a:cubicBezTo>
                    <a:pt x="846131" y="273241"/>
                    <a:pt x="857337" y="284519"/>
                    <a:pt x="857337" y="298367"/>
                  </a:cubicBezTo>
                  <a:cubicBezTo>
                    <a:pt x="857337" y="312214"/>
                    <a:pt x="846059" y="323421"/>
                    <a:pt x="832283" y="323421"/>
                  </a:cubicBezTo>
                  <a:cubicBezTo>
                    <a:pt x="818436" y="323421"/>
                    <a:pt x="807229" y="312214"/>
                    <a:pt x="807229" y="298367"/>
                  </a:cubicBezTo>
                  <a:cubicBezTo>
                    <a:pt x="807229" y="284448"/>
                    <a:pt x="818436" y="273241"/>
                    <a:pt x="832283" y="273241"/>
                  </a:cubicBezTo>
                  <a:close/>
                  <a:moveTo>
                    <a:pt x="86939" y="249685"/>
                  </a:moveTo>
                  <a:cubicBezTo>
                    <a:pt x="92222" y="249685"/>
                    <a:pt x="96433" y="253968"/>
                    <a:pt x="96433" y="259179"/>
                  </a:cubicBezTo>
                  <a:cubicBezTo>
                    <a:pt x="96433" y="264389"/>
                    <a:pt x="92222" y="268601"/>
                    <a:pt x="86939" y="268672"/>
                  </a:cubicBezTo>
                  <a:cubicBezTo>
                    <a:pt x="81657" y="268672"/>
                    <a:pt x="77446" y="264389"/>
                    <a:pt x="77446" y="259179"/>
                  </a:cubicBezTo>
                  <a:cubicBezTo>
                    <a:pt x="77446" y="253896"/>
                    <a:pt x="81729" y="249685"/>
                    <a:pt x="86939" y="249685"/>
                  </a:cubicBezTo>
                  <a:close/>
                  <a:moveTo>
                    <a:pt x="165457" y="248686"/>
                  </a:moveTo>
                  <a:cubicBezTo>
                    <a:pt x="169097" y="248686"/>
                    <a:pt x="172309" y="250542"/>
                    <a:pt x="174165" y="253326"/>
                  </a:cubicBezTo>
                  <a:cubicBezTo>
                    <a:pt x="175307" y="254967"/>
                    <a:pt x="175950" y="257037"/>
                    <a:pt x="175950" y="259179"/>
                  </a:cubicBezTo>
                  <a:cubicBezTo>
                    <a:pt x="175950" y="261320"/>
                    <a:pt x="175307" y="263390"/>
                    <a:pt x="174165" y="265032"/>
                  </a:cubicBezTo>
                  <a:cubicBezTo>
                    <a:pt x="172238" y="267816"/>
                    <a:pt x="169026" y="269672"/>
                    <a:pt x="165457" y="269814"/>
                  </a:cubicBezTo>
                  <a:cubicBezTo>
                    <a:pt x="164672" y="269814"/>
                    <a:pt x="164029" y="269743"/>
                    <a:pt x="163315" y="269600"/>
                  </a:cubicBezTo>
                  <a:cubicBezTo>
                    <a:pt x="161317" y="269172"/>
                    <a:pt x="159461" y="268173"/>
                    <a:pt x="158033" y="266745"/>
                  </a:cubicBezTo>
                  <a:cubicBezTo>
                    <a:pt x="157534" y="266245"/>
                    <a:pt x="157105" y="265746"/>
                    <a:pt x="156748" y="265175"/>
                  </a:cubicBezTo>
                  <a:cubicBezTo>
                    <a:pt x="156035" y="264033"/>
                    <a:pt x="155464" y="262748"/>
                    <a:pt x="155178" y="261392"/>
                  </a:cubicBezTo>
                  <a:cubicBezTo>
                    <a:pt x="155035" y="260678"/>
                    <a:pt x="154964" y="259964"/>
                    <a:pt x="154964" y="259250"/>
                  </a:cubicBezTo>
                  <a:cubicBezTo>
                    <a:pt x="154964" y="258465"/>
                    <a:pt x="155035" y="257823"/>
                    <a:pt x="155178" y="257109"/>
                  </a:cubicBezTo>
                  <a:cubicBezTo>
                    <a:pt x="155464" y="255681"/>
                    <a:pt x="155963" y="254468"/>
                    <a:pt x="156748" y="253326"/>
                  </a:cubicBezTo>
                  <a:cubicBezTo>
                    <a:pt x="157105" y="252755"/>
                    <a:pt x="157534" y="252255"/>
                    <a:pt x="158033" y="251755"/>
                  </a:cubicBezTo>
                  <a:cubicBezTo>
                    <a:pt x="159461" y="250328"/>
                    <a:pt x="161245" y="249328"/>
                    <a:pt x="163315" y="248900"/>
                  </a:cubicBezTo>
                  <a:cubicBezTo>
                    <a:pt x="164029" y="248757"/>
                    <a:pt x="164743" y="248686"/>
                    <a:pt x="165457" y="248686"/>
                  </a:cubicBezTo>
                  <a:close/>
                  <a:moveTo>
                    <a:pt x="322349" y="246259"/>
                  </a:moveTo>
                  <a:cubicBezTo>
                    <a:pt x="324990" y="246259"/>
                    <a:pt x="327489" y="247116"/>
                    <a:pt x="329559" y="248472"/>
                  </a:cubicBezTo>
                  <a:cubicBezTo>
                    <a:pt x="332913" y="250827"/>
                    <a:pt x="335198" y="254753"/>
                    <a:pt x="335198" y="259179"/>
                  </a:cubicBezTo>
                  <a:cubicBezTo>
                    <a:pt x="335198" y="263604"/>
                    <a:pt x="332985" y="267530"/>
                    <a:pt x="329559" y="269886"/>
                  </a:cubicBezTo>
                  <a:cubicBezTo>
                    <a:pt x="327489" y="271313"/>
                    <a:pt x="324990" y="272098"/>
                    <a:pt x="322349" y="272098"/>
                  </a:cubicBezTo>
                  <a:cubicBezTo>
                    <a:pt x="321493" y="272098"/>
                    <a:pt x="320636" y="271956"/>
                    <a:pt x="319780" y="271813"/>
                  </a:cubicBezTo>
                  <a:cubicBezTo>
                    <a:pt x="313927" y="270599"/>
                    <a:pt x="309501" y="265389"/>
                    <a:pt x="309501" y="259179"/>
                  </a:cubicBezTo>
                  <a:cubicBezTo>
                    <a:pt x="309501" y="252969"/>
                    <a:pt x="313927" y="247758"/>
                    <a:pt x="319780" y="246545"/>
                  </a:cubicBezTo>
                  <a:cubicBezTo>
                    <a:pt x="320565" y="246330"/>
                    <a:pt x="321493" y="246259"/>
                    <a:pt x="322349" y="246259"/>
                  </a:cubicBezTo>
                  <a:close/>
                  <a:moveTo>
                    <a:pt x="400795" y="244903"/>
                  </a:moveTo>
                  <a:cubicBezTo>
                    <a:pt x="408718" y="244903"/>
                    <a:pt x="415071" y="251327"/>
                    <a:pt x="415071" y="259179"/>
                  </a:cubicBezTo>
                  <a:cubicBezTo>
                    <a:pt x="415071" y="267031"/>
                    <a:pt x="408647" y="273455"/>
                    <a:pt x="400795" y="273455"/>
                  </a:cubicBezTo>
                  <a:cubicBezTo>
                    <a:pt x="392943" y="273455"/>
                    <a:pt x="386519" y="267031"/>
                    <a:pt x="386519" y="259179"/>
                  </a:cubicBezTo>
                  <a:cubicBezTo>
                    <a:pt x="386519" y="251256"/>
                    <a:pt x="392943" y="244903"/>
                    <a:pt x="400795" y="244903"/>
                  </a:cubicBezTo>
                  <a:close/>
                  <a:moveTo>
                    <a:pt x="557687" y="241691"/>
                  </a:moveTo>
                  <a:cubicBezTo>
                    <a:pt x="567323" y="241691"/>
                    <a:pt x="575175" y="249543"/>
                    <a:pt x="575175" y="259179"/>
                  </a:cubicBezTo>
                  <a:cubicBezTo>
                    <a:pt x="575175" y="268815"/>
                    <a:pt x="567323" y="276667"/>
                    <a:pt x="557687" y="276667"/>
                  </a:cubicBezTo>
                  <a:cubicBezTo>
                    <a:pt x="548051" y="276667"/>
                    <a:pt x="540199" y="268815"/>
                    <a:pt x="540199" y="259179"/>
                  </a:cubicBezTo>
                  <a:cubicBezTo>
                    <a:pt x="540199" y="249543"/>
                    <a:pt x="548051" y="241691"/>
                    <a:pt x="557687" y="241691"/>
                  </a:cubicBezTo>
                  <a:close/>
                  <a:moveTo>
                    <a:pt x="636061" y="239764"/>
                  </a:moveTo>
                  <a:cubicBezTo>
                    <a:pt x="642771" y="239764"/>
                    <a:pt x="648695" y="243190"/>
                    <a:pt x="652193" y="248330"/>
                  </a:cubicBezTo>
                  <a:cubicBezTo>
                    <a:pt x="654263" y="251399"/>
                    <a:pt x="655476" y="255182"/>
                    <a:pt x="655476" y="259179"/>
                  </a:cubicBezTo>
                  <a:cubicBezTo>
                    <a:pt x="655476" y="263177"/>
                    <a:pt x="654263" y="266960"/>
                    <a:pt x="652193" y="270029"/>
                  </a:cubicBezTo>
                  <a:cubicBezTo>
                    <a:pt x="648695" y="275168"/>
                    <a:pt x="642842" y="278594"/>
                    <a:pt x="636061" y="278594"/>
                  </a:cubicBezTo>
                  <a:cubicBezTo>
                    <a:pt x="634705" y="278594"/>
                    <a:pt x="633420" y="278452"/>
                    <a:pt x="632135" y="278166"/>
                  </a:cubicBezTo>
                  <a:cubicBezTo>
                    <a:pt x="628352" y="277381"/>
                    <a:pt x="624997" y="275525"/>
                    <a:pt x="622356" y="272884"/>
                  </a:cubicBezTo>
                  <a:cubicBezTo>
                    <a:pt x="621500" y="272028"/>
                    <a:pt x="620715" y="271028"/>
                    <a:pt x="620001" y="270029"/>
                  </a:cubicBezTo>
                  <a:cubicBezTo>
                    <a:pt x="618573" y="267959"/>
                    <a:pt x="617574" y="265603"/>
                    <a:pt x="617074" y="263105"/>
                  </a:cubicBezTo>
                  <a:cubicBezTo>
                    <a:pt x="616789" y="261820"/>
                    <a:pt x="616646" y="260535"/>
                    <a:pt x="616646" y="259179"/>
                  </a:cubicBezTo>
                  <a:cubicBezTo>
                    <a:pt x="616646" y="257823"/>
                    <a:pt x="616789" y="256538"/>
                    <a:pt x="617074" y="255253"/>
                  </a:cubicBezTo>
                  <a:cubicBezTo>
                    <a:pt x="617574" y="252755"/>
                    <a:pt x="618573" y="250400"/>
                    <a:pt x="620001" y="248330"/>
                  </a:cubicBezTo>
                  <a:cubicBezTo>
                    <a:pt x="620715" y="247330"/>
                    <a:pt x="621500" y="246331"/>
                    <a:pt x="622356" y="245474"/>
                  </a:cubicBezTo>
                  <a:cubicBezTo>
                    <a:pt x="624926" y="242833"/>
                    <a:pt x="628352" y="240977"/>
                    <a:pt x="632135" y="240192"/>
                  </a:cubicBezTo>
                  <a:cubicBezTo>
                    <a:pt x="633420" y="239907"/>
                    <a:pt x="634705" y="239764"/>
                    <a:pt x="636061" y="239764"/>
                  </a:cubicBezTo>
                  <a:close/>
                  <a:moveTo>
                    <a:pt x="793025" y="235338"/>
                  </a:moveTo>
                  <a:cubicBezTo>
                    <a:pt x="797950" y="235338"/>
                    <a:pt x="802590" y="236837"/>
                    <a:pt x="806373" y="239407"/>
                  </a:cubicBezTo>
                  <a:cubicBezTo>
                    <a:pt x="812725" y="243689"/>
                    <a:pt x="816865" y="250970"/>
                    <a:pt x="816865" y="259179"/>
                  </a:cubicBezTo>
                  <a:cubicBezTo>
                    <a:pt x="816865" y="267387"/>
                    <a:pt x="812654" y="274597"/>
                    <a:pt x="806373" y="278951"/>
                  </a:cubicBezTo>
                  <a:cubicBezTo>
                    <a:pt x="802518" y="281521"/>
                    <a:pt x="797950" y="283020"/>
                    <a:pt x="793025" y="283020"/>
                  </a:cubicBezTo>
                  <a:cubicBezTo>
                    <a:pt x="791383" y="283020"/>
                    <a:pt x="789813" y="282805"/>
                    <a:pt x="788242" y="282520"/>
                  </a:cubicBezTo>
                  <a:cubicBezTo>
                    <a:pt x="777321" y="280307"/>
                    <a:pt x="769184" y="270671"/>
                    <a:pt x="769184" y="259179"/>
                  </a:cubicBezTo>
                  <a:cubicBezTo>
                    <a:pt x="769184" y="247687"/>
                    <a:pt x="777393" y="238050"/>
                    <a:pt x="788242" y="235838"/>
                  </a:cubicBezTo>
                  <a:cubicBezTo>
                    <a:pt x="789741" y="235481"/>
                    <a:pt x="791383" y="235338"/>
                    <a:pt x="793025" y="235338"/>
                  </a:cubicBezTo>
                  <a:close/>
                  <a:moveTo>
                    <a:pt x="871470" y="232768"/>
                  </a:moveTo>
                  <a:cubicBezTo>
                    <a:pt x="886032" y="232768"/>
                    <a:pt x="897881" y="244617"/>
                    <a:pt x="897881" y="259178"/>
                  </a:cubicBezTo>
                  <a:cubicBezTo>
                    <a:pt x="897881" y="273740"/>
                    <a:pt x="886032" y="285589"/>
                    <a:pt x="871470" y="285589"/>
                  </a:cubicBezTo>
                  <a:cubicBezTo>
                    <a:pt x="856909" y="285589"/>
                    <a:pt x="845060" y="273740"/>
                    <a:pt x="845060" y="259178"/>
                  </a:cubicBezTo>
                  <a:cubicBezTo>
                    <a:pt x="845060" y="244617"/>
                    <a:pt x="856909" y="232768"/>
                    <a:pt x="871470" y="232768"/>
                  </a:cubicBezTo>
                  <a:close/>
                  <a:moveTo>
                    <a:pt x="126198" y="209927"/>
                  </a:moveTo>
                  <a:cubicBezTo>
                    <a:pt x="131694" y="209927"/>
                    <a:pt x="136191" y="214424"/>
                    <a:pt x="136191" y="219920"/>
                  </a:cubicBezTo>
                  <a:cubicBezTo>
                    <a:pt x="136191" y="225416"/>
                    <a:pt x="131694" y="229913"/>
                    <a:pt x="126198" y="229913"/>
                  </a:cubicBezTo>
                  <a:cubicBezTo>
                    <a:pt x="120631" y="229913"/>
                    <a:pt x="116205" y="225416"/>
                    <a:pt x="116205" y="219920"/>
                  </a:cubicBezTo>
                  <a:cubicBezTo>
                    <a:pt x="116205" y="214353"/>
                    <a:pt x="120702" y="209927"/>
                    <a:pt x="126198" y="209927"/>
                  </a:cubicBezTo>
                  <a:close/>
                  <a:moveTo>
                    <a:pt x="204644" y="208856"/>
                  </a:moveTo>
                  <a:cubicBezTo>
                    <a:pt x="210782" y="208856"/>
                    <a:pt x="215708" y="213853"/>
                    <a:pt x="215708" y="219920"/>
                  </a:cubicBezTo>
                  <a:cubicBezTo>
                    <a:pt x="215708" y="226058"/>
                    <a:pt x="210782" y="230984"/>
                    <a:pt x="204644" y="230984"/>
                  </a:cubicBezTo>
                  <a:cubicBezTo>
                    <a:pt x="198505" y="230984"/>
                    <a:pt x="193580" y="225987"/>
                    <a:pt x="193580" y="219920"/>
                  </a:cubicBezTo>
                  <a:cubicBezTo>
                    <a:pt x="193580" y="213781"/>
                    <a:pt x="198577" y="208856"/>
                    <a:pt x="204644" y="208856"/>
                  </a:cubicBezTo>
                  <a:close/>
                  <a:moveTo>
                    <a:pt x="361536" y="206358"/>
                  </a:moveTo>
                  <a:cubicBezTo>
                    <a:pt x="369031" y="206358"/>
                    <a:pt x="375098" y="212425"/>
                    <a:pt x="375098" y="219920"/>
                  </a:cubicBezTo>
                  <a:cubicBezTo>
                    <a:pt x="375098" y="227415"/>
                    <a:pt x="369031" y="233482"/>
                    <a:pt x="361536" y="233482"/>
                  </a:cubicBezTo>
                  <a:cubicBezTo>
                    <a:pt x="354041" y="233482"/>
                    <a:pt x="347974" y="227415"/>
                    <a:pt x="347974" y="219920"/>
                  </a:cubicBezTo>
                  <a:cubicBezTo>
                    <a:pt x="347974" y="212425"/>
                    <a:pt x="354041" y="206358"/>
                    <a:pt x="361536" y="206358"/>
                  </a:cubicBezTo>
                  <a:close/>
                  <a:moveTo>
                    <a:pt x="440054" y="204930"/>
                  </a:moveTo>
                  <a:cubicBezTo>
                    <a:pt x="448334" y="204930"/>
                    <a:pt x="455043" y="211640"/>
                    <a:pt x="455043" y="219920"/>
                  </a:cubicBezTo>
                  <a:cubicBezTo>
                    <a:pt x="455043" y="228200"/>
                    <a:pt x="448262" y="234981"/>
                    <a:pt x="440054" y="234909"/>
                  </a:cubicBezTo>
                  <a:cubicBezTo>
                    <a:pt x="431774" y="234909"/>
                    <a:pt x="425064" y="228200"/>
                    <a:pt x="425064" y="219920"/>
                  </a:cubicBezTo>
                  <a:cubicBezTo>
                    <a:pt x="425064" y="211640"/>
                    <a:pt x="431774" y="204930"/>
                    <a:pt x="440054" y="204930"/>
                  </a:cubicBezTo>
                  <a:close/>
                  <a:moveTo>
                    <a:pt x="596946" y="201504"/>
                  </a:moveTo>
                  <a:cubicBezTo>
                    <a:pt x="607082" y="201504"/>
                    <a:pt x="615362" y="209713"/>
                    <a:pt x="615362" y="219920"/>
                  </a:cubicBezTo>
                  <a:cubicBezTo>
                    <a:pt x="615362" y="230127"/>
                    <a:pt x="607082" y="238407"/>
                    <a:pt x="596946" y="238336"/>
                  </a:cubicBezTo>
                  <a:cubicBezTo>
                    <a:pt x="586810" y="238336"/>
                    <a:pt x="578530" y="230127"/>
                    <a:pt x="578530" y="219920"/>
                  </a:cubicBezTo>
                  <a:cubicBezTo>
                    <a:pt x="578530" y="209784"/>
                    <a:pt x="586739" y="201504"/>
                    <a:pt x="596946" y="201504"/>
                  </a:cubicBezTo>
                  <a:close/>
                  <a:moveTo>
                    <a:pt x="675321" y="199506"/>
                  </a:moveTo>
                  <a:cubicBezTo>
                    <a:pt x="686598" y="199506"/>
                    <a:pt x="695735" y="208643"/>
                    <a:pt x="695735" y="219921"/>
                  </a:cubicBezTo>
                  <a:cubicBezTo>
                    <a:pt x="695735" y="231199"/>
                    <a:pt x="686598" y="240407"/>
                    <a:pt x="675321" y="240335"/>
                  </a:cubicBezTo>
                  <a:cubicBezTo>
                    <a:pt x="664043" y="240335"/>
                    <a:pt x="654906" y="231199"/>
                    <a:pt x="654906" y="219921"/>
                  </a:cubicBezTo>
                  <a:cubicBezTo>
                    <a:pt x="654906" y="208643"/>
                    <a:pt x="664043" y="199506"/>
                    <a:pt x="675321" y="199506"/>
                  </a:cubicBezTo>
                  <a:close/>
                  <a:moveTo>
                    <a:pt x="832283" y="194866"/>
                  </a:moveTo>
                  <a:cubicBezTo>
                    <a:pt x="846131" y="194866"/>
                    <a:pt x="857337" y="206073"/>
                    <a:pt x="857337" y="219920"/>
                  </a:cubicBezTo>
                  <a:cubicBezTo>
                    <a:pt x="857337" y="233768"/>
                    <a:pt x="846059" y="245046"/>
                    <a:pt x="832283" y="245046"/>
                  </a:cubicBezTo>
                  <a:cubicBezTo>
                    <a:pt x="818436" y="245046"/>
                    <a:pt x="807229" y="233768"/>
                    <a:pt x="807229" y="219920"/>
                  </a:cubicBezTo>
                  <a:cubicBezTo>
                    <a:pt x="807229" y="206073"/>
                    <a:pt x="818436" y="194866"/>
                    <a:pt x="832283" y="194866"/>
                  </a:cubicBezTo>
                  <a:close/>
                  <a:moveTo>
                    <a:pt x="165529" y="170240"/>
                  </a:moveTo>
                  <a:cubicBezTo>
                    <a:pt x="169169" y="170240"/>
                    <a:pt x="172381" y="172096"/>
                    <a:pt x="174237" y="174880"/>
                  </a:cubicBezTo>
                  <a:cubicBezTo>
                    <a:pt x="175379" y="176521"/>
                    <a:pt x="176022" y="178591"/>
                    <a:pt x="176022" y="180733"/>
                  </a:cubicBezTo>
                  <a:cubicBezTo>
                    <a:pt x="176022" y="182160"/>
                    <a:pt x="175665" y="183517"/>
                    <a:pt x="175165" y="184801"/>
                  </a:cubicBezTo>
                  <a:cubicBezTo>
                    <a:pt x="174879" y="185444"/>
                    <a:pt x="174523" y="186015"/>
                    <a:pt x="174166" y="186586"/>
                  </a:cubicBezTo>
                  <a:cubicBezTo>
                    <a:pt x="173737" y="187157"/>
                    <a:pt x="173309" y="187657"/>
                    <a:pt x="173024" y="188299"/>
                  </a:cubicBezTo>
                  <a:cubicBezTo>
                    <a:pt x="171096" y="190226"/>
                    <a:pt x="168527" y="191368"/>
                    <a:pt x="165600" y="191368"/>
                  </a:cubicBezTo>
                  <a:cubicBezTo>
                    <a:pt x="164815" y="191368"/>
                    <a:pt x="164173" y="191297"/>
                    <a:pt x="163459" y="191154"/>
                  </a:cubicBezTo>
                  <a:cubicBezTo>
                    <a:pt x="161460" y="190726"/>
                    <a:pt x="159604" y="189727"/>
                    <a:pt x="158177" y="188299"/>
                  </a:cubicBezTo>
                  <a:cubicBezTo>
                    <a:pt x="157677" y="187799"/>
                    <a:pt x="157249" y="187300"/>
                    <a:pt x="156892" y="186729"/>
                  </a:cubicBezTo>
                  <a:cubicBezTo>
                    <a:pt x="156464" y="186158"/>
                    <a:pt x="156178" y="185587"/>
                    <a:pt x="155893" y="184944"/>
                  </a:cubicBezTo>
                  <a:cubicBezTo>
                    <a:pt x="155607" y="184302"/>
                    <a:pt x="155393" y="183659"/>
                    <a:pt x="155250" y="182946"/>
                  </a:cubicBezTo>
                  <a:cubicBezTo>
                    <a:pt x="155107" y="182232"/>
                    <a:pt x="155036" y="181518"/>
                    <a:pt x="155036" y="180804"/>
                  </a:cubicBezTo>
                  <a:cubicBezTo>
                    <a:pt x="155036" y="180019"/>
                    <a:pt x="155107" y="179377"/>
                    <a:pt x="155250" y="178663"/>
                  </a:cubicBezTo>
                  <a:cubicBezTo>
                    <a:pt x="155536" y="177235"/>
                    <a:pt x="156035" y="176022"/>
                    <a:pt x="156820" y="174880"/>
                  </a:cubicBezTo>
                  <a:cubicBezTo>
                    <a:pt x="157177" y="174309"/>
                    <a:pt x="157606" y="173809"/>
                    <a:pt x="158105" y="173309"/>
                  </a:cubicBezTo>
                  <a:cubicBezTo>
                    <a:pt x="159533" y="171882"/>
                    <a:pt x="161317" y="170882"/>
                    <a:pt x="163387" y="170454"/>
                  </a:cubicBezTo>
                  <a:cubicBezTo>
                    <a:pt x="164101" y="170311"/>
                    <a:pt x="164815" y="170240"/>
                    <a:pt x="165529" y="170240"/>
                  </a:cubicBezTo>
                  <a:close/>
                  <a:moveTo>
                    <a:pt x="243903" y="169098"/>
                  </a:moveTo>
                  <a:cubicBezTo>
                    <a:pt x="250327" y="169098"/>
                    <a:pt x="255538" y="174309"/>
                    <a:pt x="255538" y="180733"/>
                  </a:cubicBezTo>
                  <a:cubicBezTo>
                    <a:pt x="255538" y="182303"/>
                    <a:pt x="255181" y="183874"/>
                    <a:pt x="254610" y="185230"/>
                  </a:cubicBezTo>
                  <a:cubicBezTo>
                    <a:pt x="253967" y="186657"/>
                    <a:pt x="253182" y="187871"/>
                    <a:pt x="252111" y="188942"/>
                  </a:cubicBezTo>
                  <a:cubicBezTo>
                    <a:pt x="250041" y="191083"/>
                    <a:pt x="247115" y="192368"/>
                    <a:pt x="243903" y="192368"/>
                  </a:cubicBezTo>
                  <a:cubicBezTo>
                    <a:pt x="240691" y="192368"/>
                    <a:pt x="237764" y="191012"/>
                    <a:pt x="235694" y="188942"/>
                  </a:cubicBezTo>
                  <a:cubicBezTo>
                    <a:pt x="234624" y="187871"/>
                    <a:pt x="233767" y="186586"/>
                    <a:pt x="233196" y="185230"/>
                  </a:cubicBezTo>
                  <a:cubicBezTo>
                    <a:pt x="232625" y="183874"/>
                    <a:pt x="232268" y="182303"/>
                    <a:pt x="232268" y="180733"/>
                  </a:cubicBezTo>
                  <a:cubicBezTo>
                    <a:pt x="232268" y="174309"/>
                    <a:pt x="237479" y="169098"/>
                    <a:pt x="243903" y="169098"/>
                  </a:cubicBezTo>
                  <a:close/>
                  <a:moveTo>
                    <a:pt x="400795" y="166385"/>
                  </a:moveTo>
                  <a:cubicBezTo>
                    <a:pt x="408718" y="166385"/>
                    <a:pt x="415071" y="172809"/>
                    <a:pt x="415071" y="180661"/>
                  </a:cubicBezTo>
                  <a:cubicBezTo>
                    <a:pt x="415071" y="182660"/>
                    <a:pt x="414642" y="184515"/>
                    <a:pt x="413929" y="186229"/>
                  </a:cubicBezTo>
                  <a:cubicBezTo>
                    <a:pt x="413215" y="187942"/>
                    <a:pt x="412144" y="189512"/>
                    <a:pt x="410859" y="190797"/>
                  </a:cubicBezTo>
                  <a:cubicBezTo>
                    <a:pt x="408290" y="193438"/>
                    <a:pt x="404721" y="195008"/>
                    <a:pt x="400795" y="195008"/>
                  </a:cubicBezTo>
                  <a:cubicBezTo>
                    <a:pt x="396869" y="195008"/>
                    <a:pt x="393300" y="193366"/>
                    <a:pt x="390730" y="190797"/>
                  </a:cubicBezTo>
                  <a:cubicBezTo>
                    <a:pt x="389446" y="189441"/>
                    <a:pt x="388375" y="187942"/>
                    <a:pt x="387661" y="186229"/>
                  </a:cubicBezTo>
                  <a:cubicBezTo>
                    <a:pt x="386947" y="184515"/>
                    <a:pt x="386519" y="182660"/>
                    <a:pt x="386519" y="180661"/>
                  </a:cubicBezTo>
                  <a:cubicBezTo>
                    <a:pt x="386519" y="172738"/>
                    <a:pt x="392943" y="166385"/>
                    <a:pt x="400795" y="166385"/>
                  </a:cubicBezTo>
                  <a:close/>
                  <a:moveTo>
                    <a:pt x="479098" y="164815"/>
                  </a:moveTo>
                  <a:cubicBezTo>
                    <a:pt x="484594" y="164815"/>
                    <a:pt x="489376" y="167599"/>
                    <a:pt x="492232" y="171810"/>
                  </a:cubicBezTo>
                  <a:cubicBezTo>
                    <a:pt x="493945" y="174380"/>
                    <a:pt x="494944" y="177378"/>
                    <a:pt x="494944" y="180661"/>
                  </a:cubicBezTo>
                  <a:cubicBezTo>
                    <a:pt x="494944" y="182803"/>
                    <a:pt x="494516" y="184873"/>
                    <a:pt x="493731" y="186800"/>
                  </a:cubicBezTo>
                  <a:cubicBezTo>
                    <a:pt x="493374" y="187799"/>
                    <a:pt x="492874" y="188656"/>
                    <a:pt x="492303" y="189512"/>
                  </a:cubicBezTo>
                  <a:cubicBezTo>
                    <a:pt x="491732" y="190369"/>
                    <a:pt x="491090" y="191154"/>
                    <a:pt x="490304" y="191939"/>
                  </a:cubicBezTo>
                  <a:cubicBezTo>
                    <a:pt x="487449" y="194794"/>
                    <a:pt x="483452" y="196579"/>
                    <a:pt x="479098" y="196579"/>
                  </a:cubicBezTo>
                  <a:cubicBezTo>
                    <a:pt x="477956" y="196579"/>
                    <a:pt x="476885" y="196436"/>
                    <a:pt x="475886" y="196222"/>
                  </a:cubicBezTo>
                  <a:cubicBezTo>
                    <a:pt x="472816" y="195651"/>
                    <a:pt x="470033" y="194081"/>
                    <a:pt x="467891" y="191939"/>
                  </a:cubicBezTo>
                  <a:cubicBezTo>
                    <a:pt x="467177" y="191225"/>
                    <a:pt x="466535" y="190440"/>
                    <a:pt x="465964" y="189584"/>
                  </a:cubicBezTo>
                  <a:cubicBezTo>
                    <a:pt x="465393" y="188727"/>
                    <a:pt x="464965" y="187799"/>
                    <a:pt x="464536" y="186871"/>
                  </a:cubicBezTo>
                  <a:cubicBezTo>
                    <a:pt x="464108" y="185872"/>
                    <a:pt x="463823" y="184873"/>
                    <a:pt x="463608" y="183873"/>
                  </a:cubicBezTo>
                  <a:cubicBezTo>
                    <a:pt x="463466" y="182803"/>
                    <a:pt x="463323" y="181732"/>
                    <a:pt x="463323" y="180661"/>
                  </a:cubicBezTo>
                  <a:cubicBezTo>
                    <a:pt x="463323" y="179519"/>
                    <a:pt x="463394" y="178449"/>
                    <a:pt x="463608" y="177449"/>
                  </a:cubicBezTo>
                  <a:cubicBezTo>
                    <a:pt x="464037" y="175379"/>
                    <a:pt x="464822" y="173523"/>
                    <a:pt x="465964" y="171810"/>
                  </a:cubicBezTo>
                  <a:cubicBezTo>
                    <a:pt x="466535" y="170954"/>
                    <a:pt x="467177" y="170168"/>
                    <a:pt x="467891" y="169455"/>
                  </a:cubicBezTo>
                  <a:cubicBezTo>
                    <a:pt x="470033" y="167313"/>
                    <a:pt x="472816" y="165814"/>
                    <a:pt x="475886" y="165172"/>
                  </a:cubicBezTo>
                  <a:cubicBezTo>
                    <a:pt x="476956" y="164958"/>
                    <a:pt x="478027" y="164815"/>
                    <a:pt x="479098" y="164815"/>
                  </a:cubicBezTo>
                  <a:close/>
                  <a:moveTo>
                    <a:pt x="636061" y="161317"/>
                  </a:moveTo>
                  <a:cubicBezTo>
                    <a:pt x="642771" y="161317"/>
                    <a:pt x="648695" y="164743"/>
                    <a:pt x="652193" y="169883"/>
                  </a:cubicBezTo>
                  <a:cubicBezTo>
                    <a:pt x="654263" y="172952"/>
                    <a:pt x="655476" y="176735"/>
                    <a:pt x="655476" y="180732"/>
                  </a:cubicBezTo>
                  <a:cubicBezTo>
                    <a:pt x="655476" y="183445"/>
                    <a:pt x="654977" y="185943"/>
                    <a:pt x="653977" y="188298"/>
                  </a:cubicBezTo>
                  <a:cubicBezTo>
                    <a:pt x="653478" y="189441"/>
                    <a:pt x="652907" y="190583"/>
                    <a:pt x="652193" y="191582"/>
                  </a:cubicBezTo>
                  <a:cubicBezTo>
                    <a:pt x="651479" y="192581"/>
                    <a:pt x="650694" y="193581"/>
                    <a:pt x="649766" y="194437"/>
                  </a:cubicBezTo>
                  <a:cubicBezTo>
                    <a:pt x="646268" y="198006"/>
                    <a:pt x="641415" y="200148"/>
                    <a:pt x="636061" y="200148"/>
                  </a:cubicBezTo>
                  <a:cubicBezTo>
                    <a:pt x="634705" y="200148"/>
                    <a:pt x="633420" y="200005"/>
                    <a:pt x="632135" y="199719"/>
                  </a:cubicBezTo>
                  <a:cubicBezTo>
                    <a:pt x="628352" y="198934"/>
                    <a:pt x="624997" y="197078"/>
                    <a:pt x="622356" y="194437"/>
                  </a:cubicBezTo>
                  <a:cubicBezTo>
                    <a:pt x="621500" y="193581"/>
                    <a:pt x="620715" y="192581"/>
                    <a:pt x="620001" y="191582"/>
                  </a:cubicBezTo>
                  <a:cubicBezTo>
                    <a:pt x="619287" y="190583"/>
                    <a:pt x="618716" y="189441"/>
                    <a:pt x="618216" y="188298"/>
                  </a:cubicBezTo>
                  <a:cubicBezTo>
                    <a:pt x="617717" y="187156"/>
                    <a:pt x="617360" y="185943"/>
                    <a:pt x="617074" y="184658"/>
                  </a:cubicBezTo>
                  <a:cubicBezTo>
                    <a:pt x="616789" y="183373"/>
                    <a:pt x="616646" y="182088"/>
                    <a:pt x="616646" y="180732"/>
                  </a:cubicBezTo>
                  <a:cubicBezTo>
                    <a:pt x="616646" y="179376"/>
                    <a:pt x="616789" y="178091"/>
                    <a:pt x="617074" y="176806"/>
                  </a:cubicBezTo>
                  <a:cubicBezTo>
                    <a:pt x="617574" y="174308"/>
                    <a:pt x="618573" y="171953"/>
                    <a:pt x="620001" y="169883"/>
                  </a:cubicBezTo>
                  <a:cubicBezTo>
                    <a:pt x="620715" y="168883"/>
                    <a:pt x="621500" y="167884"/>
                    <a:pt x="622356" y="167027"/>
                  </a:cubicBezTo>
                  <a:cubicBezTo>
                    <a:pt x="624926" y="164386"/>
                    <a:pt x="628352" y="162530"/>
                    <a:pt x="632135" y="161745"/>
                  </a:cubicBezTo>
                  <a:cubicBezTo>
                    <a:pt x="633420" y="161460"/>
                    <a:pt x="634705" y="161317"/>
                    <a:pt x="636061" y="161317"/>
                  </a:cubicBezTo>
                  <a:close/>
                  <a:moveTo>
                    <a:pt x="714579" y="159247"/>
                  </a:moveTo>
                  <a:cubicBezTo>
                    <a:pt x="726428" y="159247"/>
                    <a:pt x="736064" y="168883"/>
                    <a:pt x="736064" y="180732"/>
                  </a:cubicBezTo>
                  <a:cubicBezTo>
                    <a:pt x="736064" y="183659"/>
                    <a:pt x="735422" y="186514"/>
                    <a:pt x="734351" y="189084"/>
                  </a:cubicBezTo>
                  <a:cubicBezTo>
                    <a:pt x="733281" y="191653"/>
                    <a:pt x="731710" y="193937"/>
                    <a:pt x="729854" y="195936"/>
                  </a:cubicBezTo>
                  <a:cubicBezTo>
                    <a:pt x="726000" y="199791"/>
                    <a:pt x="720575" y="202218"/>
                    <a:pt x="714651" y="202218"/>
                  </a:cubicBezTo>
                  <a:cubicBezTo>
                    <a:pt x="708726" y="202218"/>
                    <a:pt x="703373" y="199862"/>
                    <a:pt x="699447" y="195936"/>
                  </a:cubicBezTo>
                  <a:cubicBezTo>
                    <a:pt x="697448" y="194009"/>
                    <a:pt x="695878" y="191653"/>
                    <a:pt x="694807" y="189084"/>
                  </a:cubicBezTo>
                  <a:cubicBezTo>
                    <a:pt x="693665" y="186514"/>
                    <a:pt x="693094" y="183730"/>
                    <a:pt x="693094" y="180732"/>
                  </a:cubicBezTo>
                  <a:cubicBezTo>
                    <a:pt x="693094" y="168883"/>
                    <a:pt x="702730" y="159247"/>
                    <a:pt x="714579" y="159247"/>
                  </a:cubicBezTo>
                  <a:close/>
                  <a:moveTo>
                    <a:pt x="871470" y="154322"/>
                  </a:moveTo>
                  <a:cubicBezTo>
                    <a:pt x="886032" y="154322"/>
                    <a:pt x="897881" y="166171"/>
                    <a:pt x="897881" y="180732"/>
                  </a:cubicBezTo>
                  <a:cubicBezTo>
                    <a:pt x="897881" y="184373"/>
                    <a:pt x="897167" y="187870"/>
                    <a:pt x="895811" y="191011"/>
                  </a:cubicBezTo>
                  <a:cubicBezTo>
                    <a:pt x="894455" y="194152"/>
                    <a:pt x="892527" y="197007"/>
                    <a:pt x="890172" y="199434"/>
                  </a:cubicBezTo>
                  <a:cubicBezTo>
                    <a:pt x="885389" y="204216"/>
                    <a:pt x="878751" y="207143"/>
                    <a:pt x="871470" y="207143"/>
                  </a:cubicBezTo>
                  <a:cubicBezTo>
                    <a:pt x="864118" y="207143"/>
                    <a:pt x="857551" y="204216"/>
                    <a:pt x="852769" y="199434"/>
                  </a:cubicBezTo>
                  <a:cubicBezTo>
                    <a:pt x="850413" y="197007"/>
                    <a:pt x="848486" y="194152"/>
                    <a:pt x="847130" y="191011"/>
                  </a:cubicBezTo>
                  <a:cubicBezTo>
                    <a:pt x="845774" y="187870"/>
                    <a:pt x="845060" y="184373"/>
                    <a:pt x="845060" y="180732"/>
                  </a:cubicBezTo>
                  <a:cubicBezTo>
                    <a:pt x="845060" y="166171"/>
                    <a:pt x="856909" y="154322"/>
                    <a:pt x="871470" y="154322"/>
                  </a:cubicBezTo>
                  <a:close/>
                  <a:moveTo>
                    <a:pt x="126198" y="131481"/>
                  </a:moveTo>
                  <a:cubicBezTo>
                    <a:pt x="131694" y="131481"/>
                    <a:pt x="136191" y="135978"/>
                    <a:pt x="136191" y="141474"/>
                  </a:cubicBezTo>
                  <a:cubicBezTo>
                    <a:pt x="136191" y="146970"/>
                    <a:pt x="131694" y="151467"/>
                    <a:pt x="126198" y="151467"/>
                  </a:cubicBezTo>
                  <a:cubicBezTo>
                    <a:pt x="120631" y="151467"/>
                    <a:pt x="116205" y="146970"/>
                    <a:pt x="116205" y="141474"/>
                  </a:cubicBezTo>
                  <a:cubicBezTo>
                    <a:pt x="116205" y="135907"/>
                    <a:pt x="120702" y="131481"/>
                    <a:pt x="126198" y="131481"/>
                  </a:cubicBezTo>
                  <a:close/>
                  <a:moveTo>
                    <a:pt x="204644" y="130410"/>
                  </a:moveTo>
                  <a:cubicBezTo>
                    <a:pt x="210782" y="130410"/>
                    <a:pt x="215708" y="135407"/>
                    <a:pt x="215708" y="141474"/>
                  </a:cubicBezTo>
                  <a:cubicBezTo>
                    <a:pt x="215708" y="147612"/>
                    <a:pt x="210782" y="152538"/>
                    <a:pt x="204644" y="152538"/>
                  </a:cubicBezTo>
                  <a:cubicBezTo>
                    <a:pt x="198505" y="152538"/>
                    <a:pt x="193580" y="147541"/>
                    <a:pt x="193580" y="141474"/>
                  </a:cubicBezTo>
                  <a:cubicBezTo>
                    <a:pt x="193580" y="135335"/>
                    <a:pt x="198577" y="130410"/>
                    <a:pt x="204644" y="130410"/>
                  </a:cubicBezTo>
                  <a:close/>
                  <a:moveTo>
                    <a:pt x="361536" y="127912"/>
                  </a:moveTo>
                  <a:cubicBezTo>
                    <a:pt x="369031" y="127912"/>
                    <a:pt x="375098" y="133979"/>
                    <a:pt x="375098" y="141474"/>
                  </a:cubicBezTo>
                  <a:cubicBezTo>
                    <a:pt x="375098" y="148969"/>
                    <a:pt x="369031" y="155036"/>
                    <a:pt x="361536" y="155036"/>
                  </a:cubicBezTo>
                  <a:cubicBezTo>
                    <a:pt x="354041" y="155036"/>
                    <a:pt x="347974" y="148969"/>
                    <a:pt x="347974" y="141474"/>
                  </a:cubicBezTo>
                  <a:cubicBezTo>
                    <a:pt x="347974" y="133979"/>
                    <a:pt x="354041" y="127912"/>
                    <a:pt x="361536" y="127912"/>
                  </a:cubicBezTo>
                  <a:close/>
                  <a:moveTo>
                    <a:pt x="440054" y="126484"/>
                  </a:moveTo>
                  <a:cubicBezTo>
                    <a:pt x="448334" y="126484"/>
                    <a:pt x="455043" y="133194"/>
                    <a:pt x="455043" y="141474"/>
                  </a:cubicBezTo>
                  <a:cubicBezTo>
                    <a:pt x="455043" y="149754"/>
                    <a:pt x="448262" y="156535"/>
                    <a:pt x="440054" y="156463"/>
                  </a:cubicBezTo>
                  <a:cubicBezTo>
                    <a:pt x="431774" y="156463"/>
                    <a:pt x="425064" y="149754"/>
                    <a:pt x="425064" y="141474"/>
                  </a:cubicBezTo>
                  <a:cubicBezTo>
                    <a:pt x="425064" y="133194"/>
                    <a:pt x="431774" y="126484"/>
                    <a:pt x="440054" y="126484"/>
                  </a:cubicBezTo>
                  <a:close/>
                  <a:moveTo>
                    <a:pt x="596946" y="123058"/>
                  </a:moveTo>
                  <a:cubicBezTo>
                    <a:pt x="607082" y="123058"/>
                    <a:pt x="615362" y="131267"/>
                    <a:pt x="615362" y="141474"/>
                  </a:cubicBezTo>
                  <a:cubicBezTo>
                    <a:pt x="615362" y="151681"/>
                    <a:pt x="607082" y="159890"/>
                    <a:pt x="596946" y="159890"/>
                  </a:cubicBezTo>
                  <a:cubicBezTo>
                    <a:pt x="586810" y="159890"/>
                    <a:pt x="578530" y="151681"/>
                    <a:pt x="578530" y="141474"/>
                  </a:cubicBezTo>
                  <a:cubicBezTo>
                    <a:pt x="578530" y="131338"/>
                    <a:pt x="586739" y="123058"/>
                    <a:pt x="596946" y="123058"/>
                  </a:cubicBezTo>
                  <a:close/>
                  <a:moveTo>
                    <a:pt x="675321" y="121059"/>
                  </a:moveTo>
                  <a:cubicBezTo>
                    <a:pt x="686598" y="121059"/>
                    <a:pt x="695735" y="130196"/>
                    <a:pt x="695735" y="141474"/>
                  </a:cubicBezTo>
                  <a:cubicBezTo>
                    <a:pt x="695735" y="152752"/>
                    <a:pt x="686598" y="161888"/>
                    <a:pt x="675321" y="161888"/>
                  </a:cubicBezTo>
                  <a:cubicBezTo>
                    <a:pt x="664043" y="161888"/>
                    <a:pt x="654906" y="152752"/>
                    <a:pt x="654906" y="141474"/>
                  </a:cubicBezTo>
                  <a:cubicBezTo>
                    <a:pt x="654906" y="130196"/>
                    <a:pt x="664043" y="121059"/>
                    <a:pt x="675321" y="121059"/>
                  </a:cubicBezTo>
                  <a:close/>
                  <a:moveTo>
                    <a:pt x="832283" y="116348"/>
                  </a:moveTo>
                  <a:cubicBezTo>
                    <a:pt x="846131" y="116348"/>
                    <a:pt x="857337" y="127626"/>
                    <a:pt x="857337" y="141474"/>
                  </a:cubicBezTo>
                  <a:cubicBezTo>
                    <a:pt x="857337" y="155321"/>
                    <a:pt x="846059" y="166599"/>
                    <a:pt x="832283" y="166528"/>
                  </a:cubicBezTo>
                  <a:cubicBezTo>
                    <a:pt x="818436" y="166528"/>
                    <a:pt x="807229" y="155321"/>
                    <a:pt x="807229" y="141474"/>
                  </a:cubicBezTo>
                  <a:cubicBezTo>
                    <a:pt x="807229" y="127555"/>
                    <a:pt x="818436" y="116348"/>
                    <a:pt x="832283" y="116348"/>
                  </a:cubicBezTo>
                  <a:close/>
                  <a:moveTo>
                    <a:pt x="910730" y="113636"/>
                  </a:moveTo>
                  <a:cubicBezTo>
                    <a:pt x="926076" y="113636"/>
                    <a:pt x="938496" y="126127"/>
                    <a:pt x="938496" y="141474"/>
                  </a:cubicBezTo>
                  <a:lnTo>
                    <a:pt x="930397" y="161004"/>
                  </a:lnTo>
                  <a:lnTo>
                    <a:pt x="949989" y="152895"/>
                  </a:lnTo>
                  <a:cubicBezTo>
                    <a:pt x="965335" y="152895"/>
                    <a:pt x="977755" y="165315"/>
                    <a:pt x="977755" y="180662"/>
                  </a:cubicBezTo>
                  <a:cubicBezTo>
                    <a:pt x="977755" y="184516"/>
                    <a:pt x="976970" y="188157"/>
                    <a:pt x="975542" y="191511"/>
                  </a:cubicBezTo>
                  <a:cubicBezTo>
                    <a:pt x="974115" y="194866"/>
                    <a:pt x="972045" y="197864"/>
                    <a:pt x="969618" y="200362"/>
                  </a:cubicBezTo>
                  <a:cubicBezTo>
                    <a:pt x="964621" y="205359"/>
                    <a:pt x="957698" y="208500"/>
                    <a:pt x="949989" y="208500"/>
                  </a:cubicBezTo>
                  <a:lnTo>
                    <a:pt x="930410" y="200383"/>
                  </a:lnTo>
                  <a:lnTo>
                    <a:pt x="938496" y="219920"/>
                  </a:lnTo>
                  <a:cubicBezTo>
                    <a:pt x="938496" y="235266"/>
                    <a:pt x="926005" y="247758"/>
                    <a:pt x="910730" y="247758"/>
                  </a:cubicBezTo>
                  <a:cubicBezTo>
                    <a:pt x="895383" y="247758"/>
                    <a:pt x="882963" y="235266"/>
                    <a:pt x="882963" y="219920"/>
                  </a:cubicBezTo>
                  <a:cubicBezTo>
                    <a:pt x="882963" y="204573"/>
                    <a:pt x="895383" y="192153"/>
                    <a:pt x="910730" y="192153"/>
                  </a:cubicBezTo>
                  <a:lnTo>
                    <a:pt x="930281" y="200246"/>
                  </a:lnTo>
                  <a:lnTo>
                    <a:pt x="924435" y="191511"/>
                  </a:lnTo>
                  <a:cubicBezTo>
                    <a:pt x="923007" y="188157"/>
                    <a:pt x="922222" y="184516"/>
                    <a:pt x="922222" y="180662"/>
                  </a:cubicBezTo>
                  <a:lnTo>
                    <a:pt x="930295" y="161159"/>
                  </a:lnTo>
                  <a:lnTo>
                    <a:pt x="910730" y="169241"/>
                  </a:lnTo>
                  <a:cubicBezTo>
                    <a:pt x="895383" y="169241"/>
                    <a:pt x="882963" y="156821"/>
                    <a:pt x="882963" y="141474"/>
                  </a:cubicBezTo>
                  <a:cubicBezTo>
                    <a:pt x="882963" y="126056"/>
                    <a:pt x="895383" y="113636"/>
                    <a:pt x="910730" y="113636"/>
                  </a:cubicBezTo>
                  <a:close/>
                  <a:moveTo>
                    <a:pt x="86939" y="92793"/>
                  </a:moveTo>
                  <a:cubicBezTo>
                    <a:pt x="92222" y="92793"/>
                    <a:pt x="96433" y="97076"/>
                    <a:pt x="96433" y="102286"/>
                  </a:cubicBezTo>
                  <a:cubicBezTo>
                    <a:pt x="96433" y="107497"/>
                    <a:pt x="92222" y="111709"/>
                    <a:pt x="86939" y="111780"/>
                  </a:cubicBezTo>
                  <a:cubicBezTo>
                    <a:pt x="81657" y="111780"/>
                    <a:pt x="77446" y="107497"/>
                    <a:pt x="77446" y="102286"/>
                  </a:cubicBezTo>
                  <a:cubicBezTo>
                    <a:pt x="77446" y="97004"/>
                    <a:pt x="81729" y="92793"/>
                    <a:pt x="86939" y="92793"/>
                  </a:cubicBezTo>
                  <a:close/>
                  <a:moveTo>
                    <a:pt x="165457" y="91794"/>
                  </a:moveTo>
                  <a:cubicBezTo>
                    <a:pt x="169097" y="91794"/>
                    <a:pt x="172309" y="93650"/>
                    <a:pt x="174165" y="96434"/>
                  </a:cubicBezTo>
                  <a:cubicBezTo>
                    <a:pt x="175307" y="98075"/>
                    <a:pt x="175950" y="100145"/>
                    <a:pt x="175950" y="102287"/>
                  </a:cubicBezTo>
                  <a:cubicBezTo>
                    <a:pt x="175950" y="104428"/>
                    <a:pt x="175307" y="106498"/>
                    <a:pt x="174165" y="108140"/>
                  </a:cubicBezTo>
                  <a:cubicBezTo>
                    <a:pt x="172238" y="110924"/>
                    <a:pt x="169026" y="112780"/>
                    <a:pt x="165457" y="112922"/>
                  </a:cubicBezTo>
                  <a:cubicBezTo>
                    <a:pt x="164672" y="112922"/>
                    <a:pt x="164029" y="112851"/>
                    <a:pt x="163315" y="112708"/>
                  </a:cubicBezTo>
                  <a:cubicBezTo>
                    <a:pt x="161317" y="112280"/>
                    <a:pt x="159461" y="111281"/>
                    <a:pt x="158033" y="109853"/>
                  </a:cubicBezTo>
                  <a:cubicBezTo>
                    <a:pt x="157534" y="109353"/>
                    <a:pt x="157105" y="108854"/>
                    <a:pt x="156748" y="108283"/>
                  </a:cubicBezTo>
                  <a:cubicBezTo>
                    <a:pt x="156035" y="107141"/>
                    <a:pt x="155464" y="105856"/>
                    <a:pt x="155178" y="104500"/>
                  </a:cubicBezTo>
                  <a:cubicBezTo>
                    <a:pt x="155035" y="103786"/>
                    <a:pt x="154964" y="103072"/>
                    <a:pt x="154964" y="102358"/>
                  </a:cubicBezTo>
                  <a:cubicBezTo>
                    <a:pt x="154964" y="101573"/>
                    <a:pt x="155035" y="100931"/>
                    <a:pt x="155178" y="100217"/>
                  </a:cubicBezTo>
                  <a:cubicBezTo>
                    <a:pt x="155464" y="98789"/>
                    <a:pt x="155963" y="97576"/>
                    <a:pt x="156748" y="96434"/>
                  </a:cubicBezTo>
                  <a:cubicBezTo>
                    <a:pt x="157105" y="95863"/>
                    <a:pt x="157534" y="95363"/>
                    <a:pt x="158033" y="94863"/>
                  </a:cubicBezTo>
                  <a:cubicBezTo>
                    <a:pt x="159461" y="93436"/>
                    <a:pt x="161245" y="92436"/>
                    <a:pt x="163315" y="92008"/>
                  </a:cubicBezTo>
                  <a:cubicBezTo>
                    <a:pt x="164029" y="91865"/>
                    <a:pt x="164743" y="91794"/>
                    <a:pt x="165457" y="91794"/>
                  </a:cubicBezTo>
                  <a:close/>
                  <a:moveTo>
                    <a:pt x="322349" y="89367"/>
                  </a:moveTo>
                  <a:cubicBezTo>
                    <a:pt x="324990" y="89367"/>
                    <a:pt x="327489" y="90224"/>
                    <a:pt x="329559" y="91580"/>
                  </a:cubicBezTo>
                  <a:cubicBezTo>
                    <a:pt x="332913" y="93935"/>
                    <a:pt x="335198" y="97861"/>
                    <a:pt x="335198" y="102287"/>
                  </a:cubicBezTo>
                  <a:cubicBezTo>
                    <a:pt x="335198" y="106712"/>
                    <a:pt x="332985" y="110638"/>
                    <a:pt x="329559" y="112994"/>
                  </a:cubicBezTo>
                  <a:cubicBezTo>
                    <a:pt x="327489" y="114421"/>
                    <a:pt x="324990" y="115206"/>
                    <a:pt x="322349" y="115206"/>
                  </a:cubicBezTo>
                  <a:cubicBezTo>
                    <a:pt x="321493" y="115206"/>
                    <a:pt x="320636" y="115064"/>
                    <a:pt x="319780" y="114921"/>
                  </a:cubicBezTo>
                  <a:cubicBezTo>
                    <a:pt x="313927" y="113707"/>
                    <a:pt x="309501" y="108497"/>
                    <a:pt x="309501" y="102287"/>
                  </a:cubicBezTo>
                  <a:cubicBezTo>
                    <a:pt x="309501" y="96077"/>
                    <a:pt x="313927" y="90866"/>
                    <a:pt x="319780" y="89653"/>
                  </a:cubicBezTo>
                  <a:cubicBezTo>
                    <a:pt x="320565" y="89438"/>
                    <a:pt x="321493" y="89367"/>
                    <a:pt x="322349" y="89367"/>
                  </a:cubicBezTo>
                  <a:close/>
                  <a:moveTo>
                    <a:pt x="400795" y="88011"/>
                  </a:moveTo>
                  <a:cubicBezTo>
                    <a:pt x="408718" y="88011"/>
                    <a:pt x="415071" y="94435"/>
                    <a:pt x="415071" y="102287"/>
                  </a:cubicBezTo>
                  <a:cubicBezTo>
                    <a:pt x="415071" y="110139"/>
                    <a:pt x="408647" y="116563"/>
                    <a:pt x="400795" y="116563"/>
                  </a:cubicBezTo>
                  <a:cubicBezTo>
                    <a:pt x="392943" y="116563"/>
                    <a:pt x="386519" y="110139"/>
                    <a:pt x="386519" y="102287"/>
                  </a:cubicBezTo>
                  <a:cubicBezTo>
                    <a:pt x="386519" y="94364"/>
                    <a:pt x="392943" y="88011"/>
                    <a:pt x="400795" y="88011"/>
                  </a:cubicBezTo>
                  <a:close/>
                  <a:moveTo>
                    <a:pt x="557687" y="84798"/>
                  </a:moveTo>
                  <a:cubicBezTo>
                    <a:pt x="567323" y="84798"/>
                    <a:pt x="575175" y="92650"/>
                    <a:pt x="575175" y="102286"/>
                  </a:cubicBezTo>
                  <a:cubicBezTo>
                    <a:pt x="575175" y="111922"/>
                    <a:pt x="567323" y="119774"/>
                    <a:pt x="557687" y="119774"/>
                  </a:cubicBezTo>
                  <a:cubicBezTo>
                    <a:pt x="548051" y="119774"/>
                    <a:pt x="540199" y="111922"/>
                    <a:pt x="540199" y="102286"/>
                  </a:cubicBezTo>
                  <a:cubicBezTo>
                    <a:pt x="540199" y="92650"/>
                    <a:pt x="548051" y="84798"/>
                    <a:pt x="557687" y="84798"/>
                  </a:cubicBezTo>
                  <a:close/>
                  <a:moveTo>
                    <a:pt x="636061" y="82871"/>
                  </a:moveTo>
                  <a:cubicBezTo>
                    <a:pt x="642771" y="82871"/>
                    <a:pt x="648695" y="86297"/>
                    <a:pt x="652193" y="91437"/>
                  </a:cubicBezTo>
                  <a:cubicBezTo>
                    <a:pt x="654263" y="94506"/>
                    <a:pt x="655476" y="98289"/>
                    <a:pt x="655476" y="102286"/>
                  </a:cubicBezTo>
                  <a:cubicBezTo>
                    <a:pt x="655476" y="106284"/>
                    <a:pt x="654263" y="110067"/>
                    <a:pt x="652193" y="113136"/>
                  </a:cubicBezTo>
                  <a:cubicBezTo>
                    <a:pt x="648695" y="118275"/>
                    <a:pt x="642842" y="121702"/>
                    <a:pt x="636061" y="121702"/>
                  </a:cubicBezTo>
                  <a:cubicBezTo>
                    <a:pt x="634705" y="121702"/>
                    <a:pt x="633420" y="121559"/>
                    <a:pt x="632135" y="121273"/>
                  </a:cubicBezTo>
                  <a:cubicBezTo>
                    <a:pt x="628352" y="120488"/>
                    <a:pt x="624997" y="118632"/>
                    <a:pt x="622356" y="115991"/>
                  </a:cubicBezTo>
                  <a:cubicBezTo>
                    <a:pt x="621500" y="115135"/>
                    <a:pt x="620715" y="114135"/>
                    <a:pt x="620001" y="113136"/>
                  </a:cubicBezTo>
                  <a:cubicBezTo>
                    <a:pt x="618573" y="111066"/>
                    <a:pt x="617574" y="108710"/>
                    <a:pt x="617074" y="106212"/>
                  </a:cubicBezTo>
                  <a:cubicBezTo>
                    <a:pt x="616789" y="104927"/>
                    <a:pt x="616646" y="103642"/>
                    <a:pt x="616646" y="102286"/>
                  </a:cubicBezTo>
                  <a:cubicBezTo>
                    <a:pt x="616646" y="100930"/>
                    <a:pt x="616789" y="99645"/>
                    <a:pt x="617074" y="98360"/>
                  </a:cubicBezTo>
                  <a:cubicBezTo>
                    <a:pt x="617574" y="95862"/>
                    <a:pt x="618573" y="93507"/>
                    <a:pt x="620001" y="91437"/>
                  </a:cubicBezTo>
                  <a:cubicBezTo>
                    <a:pt x="620715" y="90437"/>
                    <a:pt x="621500" y="89438"/>
                    <a:pt x="622356" y="88581"/>
                  </a:cubicBezTo>
                  <a:cubicBezTo>
                    <a:pt x="624926" y="85940"/>
                    <a:pt x="628352" y="84084"/>
                    <a:pt x="632135" y="83299"/>
                  </a:cubicBezTo>
                  <a:cubicBezTo>
                    <a:pt x="633420" y="83014"/>
                    <a:pt x="634705" y="82871"/>
                    <a:pt x="636061" y="82871"/>
                  </a:cubicBezTo>
                  <a:close/>
                  <a:moveTo>
                    <a:pt x="793025" y="78446"/>
                  </a:moveTo>
                  <a:cubicBezTo>
                    <a:pt x="797950" y="78446"/>
                    <a:pt x="802590" y="79945"/>
                    <a:pt x="806373" y="82515"/>
                  </a:cubicBezTo>
                  <a:cubicBezTo>
                    <a:pt x="812725" y="86797"/>
                    <a:pt x="816865" y="94078"/>
                    <a:pt x="816865" y="102287"/>
                  </a:cubicBezTo>
                  <a:cubicBezTo>
                    <a:pt x="816865" y="110495"/>
                    <a:pt x="812654" y="117776"/>
                    <a:pt x="806373" y="122059"/>
                  </a:cubicBezTo>
                  <a:cubicBezTo>
                    <a:pt x="802518" y="124629"/>
                    <a:pt x="797950" y="126128"/>
                    <a:pt x="793025" y="126128"/>
                  </a:cubicBezTo>
                  <a:cubicBezTo>
                    <a:pt x="791383" y="126128"/>
                    <a:pt x="789813" y="125913"/>
                    <a:pt x="788242" y="125628"/>
                  </a:cubicBezTo>
                  <a:cubicBezTo>
                    <a:pt x="777321" y="123415"/>
                    <a:pt x="769184" y="113779"/>
                    <a:pt x="769184" y="102287"/>
                  </a:cubicBezTo>
                  <a:cubicBezTo>
                    <a:pt x="769184" y="90795"/>
                    <a:pt x="777393" y="81158"/>
                    <a:pt x="788242" y="78946"/>
                  </a:cubicBezTo>
                  <a:cubicBezTo>
                    <a:pt x="789741" y="78589"/>
                    <a:pt x="791383" y="78446"/>
                    <a:pt x="793025" y="78446"/>
                  </a:cubicBezTo>
                  <a:close/>
                  <a:moveTo>
                    <a:pt x="871470" y="75876"/>
                  </a:moveTo>
                  <a:cubicBezTo>
                    <a:pt x="886032" y="75876"/>
                    <a:pt x="897881" y="87725"/>
                    <a:pt x="897881" y="102286"/>
                  </a:cubicBezTo>
                  <a:cubicBezTo>
                    <a:pt x="897881" y="116848"/>
                    <a:pt x="886032" y="128697"/>
                    <a:pt x="871470" y="128697"/>
                  </a:cubicBezTo>
                  <a:cubicBezTo>
                    <a:pt x="856909" y="128697"/>
                    <a:pt x="845060" y="116848"/>
                    <a:pt x="845060" y="102286"/>
                  </a:cubicBezTo>
                  <a:cubicBezTo>
                    <a:pt x="845060" y="87725"/>
                    <a:pt x="856909" y="75876"/>
                    <a:pt x="871470" y="75876"/>
                  </a:cubicBezTo>
                  <a:close/>
                  <a:moveTo>
                    <a:pt x="47753" y="54034"/>
                  </a:moveTo>
                  <a:cubicBezTo>
                    <a:pt x="52749" y="54034"/>
                    <a:pt x="56747" y="58031"/>
                    <a:pt x="56747" y="63028"/>
                  </a:cubicBezTo>
                  <a:cubicBezTo>
                    <a:pt x="56747" y="68024"/>
                    <a:pt x="52749" y="72022"/>
                    <a:pt x="47753" y="72022"/>
                  </a:cubicBezTo>
                  <a:cubicBezTo>
                    <a:pt x="42756" y="72022"/>
                    <a:pt x="38759" y="68024"/>
                    <a:pt x="38759" y="63028"/>
                  </a:cubicBezTo>
                  <a:cubicBezTo>
                    <a:pt x="38759" y="58031"/>
                    <a:pt x="42756" y="54034"/>
                    <a:pt x="47753" y="54034"/>
                  </a:cubicBezTo>
                  <a:close/>
                  <a:moveTo>
                    <a:pt x="126198" y="53035"/>
                  </a:moveTo>
                  <a:cubicBezTo>
                    <a:pt x="131694" y="53035"/>
                    <a:pt x="136191" y="57532"/>
                    <a:pt x="136191" y="63028"/>
                  </a:cubicBezTo>
                  <a:cubicBezTo>
                    <a:pt x="136191" y="68524"/>
                    <a:pt x="131694" y="73021"/>
                    <a:pt x="126198" y="73021"/>
                  </a:cubicBezTo>
                  <a:cubicBezTo>
                    <a:pt x="120631" y="73021"/>
                    <a:pt x="116205" y="68524"/>
                    <a:pt x="116205" y="63028"/>
                  </a:cubicBezTo>
                  <a:cubicBezTo>
                    <a:pt x="116205" y="57461"/>
                    <a:pt x="120702" y="53035"/>
                    <a:pt x="126198" y="53035"/>
                  </a:cubicBezTo>
                  <a:close/>
                  <a:moveTo>
                    <a:pt x="283162" y="50822"/>
                  </a:moveTo>
                  <a:cubicBezTo>
                    <a:pt x="289872" y="50822"/>
                    <a:pt x="295368" y="56247"/>
                    <a:pt x="295368" y="63028"/>
                  </a:cubicBezTo>
                  <a:cubicBezTo>
                    <a:pt x="295368" y="69809"/>
                    <a:pt x="289872" y="75305"/>
                    <a:pt x="283162" y="75234"/>
                  </a:cubicBezTo>
                  <a:cubicBezTo>
                    <a:pt x="276452" y="75234"/>
                    <a:pt x="270956" y="69809"/>
                    <a:pt x="270956" y="63028"/>
                  </a:cubicBezTo>
                  <a:cubicBezTo>
                    <a:pt x="270956" y="56318"/>
                    <a:pt x="276381" y="50822"/>
                    <a:pt x="283162" y="50822"/>
                  </a:cubicBezTo>
                  <a:close/>
                  <a:moveTo>
                    <a:pt x="361536" y="49466"/>
                  </a:moveTo>
                  <a:cubicBezTo>
                    <a:pt x="369031" y="49466"/>
                    <a:pt x="375098" y="55533"/>
                    <a:pt x="375098" y="63028"/>
                  </a:cubicBezTo>
                  <a:cubicBezTo>
                    <a:pt x="375098" y="70523"/>
                    <a:pt x="369031" y="76590"/>
                    <a:pt x="361536" y="76590"/>
                  </a:cubicBezTo>
                  <a:cubicBezTo>
                    <a:pt x="354041" y="76590"/>
                    <a:pt x="347974" y="70523"/>
                    <a:pt x="347974" y="63028"/>
                  </a:cubicBezTo>
                  <a:cubicBezTo>
                    <a:pt x="347974" y="55533"/>
                    <a:pt x="354041" y="49466"/>
                    <a:pt x="361536" y="49466"/>
                  </a:cubicBezTo>
                  <a:close/>
                  <a:moveTo>
                    <a:pt x="518428" y="46396"/>
                  </a:moveTo>
                  <a:cubicBezTo>
                    <a:pt x="527636" y="46396"/>
                    <a:pt x="535060" y="53819"/>
                    <a:pt x="535060" y="63027"/>
                  </a:cubicBezTo>
                  <a:cubicBezTo>
                    <a:pt x="535060" y="72235"/>
                    <a:pt x="527636" y="79730"/>
                    <a:pt x="518428" y="79659"/>
                  </a:cubicBezTo>
                  <a:cubicBezTo>
                    <a:pt x="509220" y="79659"/>
                    <a:pt x="501797" y="72235"/>
                    <a:pt x="501797" y="63027"/>
                  </a:cubicBezTo>
                  <a:cubicBezTo>
                    <a:pt x="501797" y="53819"/>
                    <a:pt x="509220" y="46396"/>
                    <a:pt x="518428" y="46396"/>
                  </a:cubicBezTo>
                  <a:close/>
                  <a:moveTo>
                    <a:pt x="596946" y="44612"/>
                  </a:moveTo>
                  <a:cubicBezTo>
                    <a:pt x="607082" y="44612"/>
                    <a:pt x="615362" y="52821"/>
                    <a:pt x="615362" y="63028"/>
                  </a:cubicBezTo>
                  <a:cubicBezTo>
                    <a:pt x="615362" y="73235"/>
                    <a:pt x="607082" y="81515"/>
                    <a:pt x="596946" y="81444"/>
                  </a:cubicBezTo>
                  <a:cubicBezTo>
                    <a:pt x="586810" y="81444"/>
                    <a:pt x="578530" y="73235"/>
                    <a:pt x="578530" y="63028"/>
                  </a:cubicBezTo>
                  <a:cubicBezTo>
                    <a:pt x="578530" y="52892"/>
                    <a:pt x="586739" y="44612"/>
                    <a:pt x="596946" y="44612"/>
                  </a:cubicBezTo>
                  <a:close/>
                  <a:moveTo>
                    <a:pt x="753766" y="40400"/>
                  </a:moveTo>
                  <a:cubicBezTo>
                    <a:pt x="766258" y="40400"/>
                    <a:pt x="776394" y="50536"/>
                    <a:pt x="776394" y="63027"/>
                  </a:cubicBezTo>
                  <a:cubicBezTo>
                    <a:pt x="776394" y="75519"/>
                    <a:pt x="766258" y="85726"/>
                    <a:pt x="753766" y="85655"/>
                  </a:cubicBezTo>
                  <a:cubicBezTo>
                    <a:pt x="741275" y="85655"/>
                    <a:pt x="731139" y="75519"/>
                    <a:pt x="731139" y="63027"/>
                  </a:cubicBezTo>
                  <a:cubicBezTo>
                    <a:pt x="731139" y="50536"/>
                    <a:pt x="741275" y="40400"/>
                    <a:pt x="753766" y="40400"/>
                  </a:cubicBezTo>
                  <a:close/>
                  <a:moveTo>
                    <a:pt x="832283" y="37973"/>
                  </a:moveTo>
                  <a:cubicBezTo>
                    <a:pt x="846131" y="37973"/>
                    <a:pt x="857337" y="49180"/>
                    <a:pt x="857337" y="63027"/>
                  </a:cubicBezTo>
                  <a:cubicBezTo>
                    <a:pt x="857337" y="76875"/>
                    <a:pt x="846059" y="88153"/>
                    <a:pt x="832283" y="88153"/>
                  </a:cubicBezTo>
                  <a:cubicBezTo>
                    <a:pt x="818436" y="88153"/>
                    <a:pt x="807229" y="76875"/>
                    <a:pt x="807229" y="63027"/>
                  </a:cubicBezTo>
                  <a:cubicBezTo>
                    <a:pt x="807229" y="49180"/>
                    <a:pt x="818436" y="37973"/>
                    <a:pt x="832283" y="37973"/>
                  </a:cubicBezTo>
                  <a:close/>
                  <a:moveTo>
                    <a:pt x="8566" y="15275"/>
                  </a:moveTo>
                  <a:cubicBezTo>
                    <a:pt x="11492" y="15275"/>
                    <a:pt x="14062" y="16774"/>
                    <a:pt x="15632" y="19058"/>
                  </a:cubicBezTo>
                  <a:cubicBezTo>
                    <a:pt x="16489" y="20414"/>
                    <a:pt x="17060" y="22056"/>
                    <a:pt x="17060" y="23841"/>
                  </a:cubicBezTo>
                  <a:cubicBezTo>
                    <a:pt x="17060" y="24412"/>
                    <a:pt x="17060" y="24983"/>
                    <a:pt x="16917" y="25554"/>
                  </a:cubicBezTo>
                  <a:cubicBezTo>
                    <a:pt x="16703" y="26696"/>
                    <a:pt x="16275" y="27695"/>
                    <a:pt x="15632" y="28623"/>
                  </a:cubicBezTo>
                  <a:cubicBezTo>
                    <a:pt x="14062" y="30907"/>
                    <a:pt x="11492" y="32406"/>
                    <a:pt x="8566" y="32406"/>
                  </a:cubicBezTo>
                  <a:cubicBezTo>
                    <a:pt x="7923" y="32406"/>
                    <a:pt x="7352" y="32335"/>
                    <a:pt x="6852" y="32192"/>
                  </a:cubicBezTo>
                  <a:cubicBezTo>
                    <a:pt x="5139" y="31835"/>
                    <a:pt x="3640" y="30979"/>
                    <a:pt x="2498" y="29836"/>
                  </a:cubicBezTo>
                  <a:cubicBezTo>
                    <a:pt x="2141" y="29480"/>
                    <a:pt x="1784" y="29051"/>
                    <a:pt x="1428" y="28623"/>
                  </a:cubicBezTo>
                  <a:cubicBezTo>
                    <a:pt x="785" y="27695"/>
                    <a:pt x="357" y="26696"/>
                    <a:pt x="143" y="25554"/>
                  </a:cubicBezTo>
                  <a:cubicBezTo>
                    <a:pt x="71" y="24983"/>
                    <a:pt x="0" y="24412"/>
                    <a:pt x="0" y="23841"/>
                  </a:cubicBezTo>
                  <a:cubicBezTo>
                    <a:pt x="0" y="23270"/>
                    <a:pt x="71" y="22627"/>
                    <a:pt x="143" y="22127"/>
                  </a:cubicBezTo>
                  <a:cubicBezTo>
                    <a:pt x="428" y="20985"/>
                    <a:pt x="857" y="19986"/>
                    <a:pt x="1428" y="19058"/>
                  </a:cubicBezTo>
                  <a:cubicBezTo>
                    <a:pt x="1784" y="18630"/>
                    <a:pt x="2141" y="18202"/>
                    <a:pt x="2498" y="17773"/>
                  </a:cubicBezTo>
                  <a:cubicBezTo>
                    <a:pt x="3640" y="16631"/>
                    <a:pt x="5139" y="15775"/>
                    <a:pt x="6852" y="15418"/>
                  </a:cubicBezTo>
                  <a:cubicBezTo>
                    <a:pt x="7423" y="15346"/>
                    <a:pt x="7994" y="15275"/>
                    <a:pt x="8566" y="15275"/>
                  </a:cubicBezTo>
                  <a:close/>
                  <a:moveTo>
                    <a:pt x="87011" y="14347"/>
                  </a:moveTo>
                  <a:cubicBezTo>
                    <a:pt x="92294" y="14347"/>
                    <a:pt x="96505" y="18630"/>
                    <a:pt x="96505" y="23840"/>
                  </a:cubicBezTo>
                  <a:cubicBezTo>
                    <a:pt x="96505" y="24483"/>
                    <a:pt x="96434" y="25125"/>
                    <a:pt x="96291" y="25768"/>
                  </a:cubicBezTo>
                  <a:cubicBezTo>
                    <a:pt x="95363" y="30051"/>
                    <a:pt x="91580" y="33263"/>
                    <a:pt x="87011" y="33334"/>
                  </a:cubicBezTo>
                  <a:cubicBezTo>
                    <a:pt x="82443" y="33334"/>
                    <a:pt x="78589" y="30051"/>
                    <a:pt x="77732" y="25768"/>
                  </a:cubicBezTo>
                  <a:cubicBezTo>
                    <a:pt x="77589" y="25125"/>
                    <a:pt x="77518" y="24483"/>
                    <a:pt x="77518" y="23840"/>
                  </a:cubicBezTo>
                  <a:cubicBezTo>
                    <a:pt x="77518" y="18558"/>
                    <a:pt x="81801" y="14347"/>
                    <a:pt x="87011" y="14347"/>
                  </a:cubicBezTo>
                  <a:close/>
                  <a:moveTo>
                    <a:pt x="243832" y="12205"/>
                  </a:moveTo>
                  <a:cubicBezTo>
                    <a:pt x="250256" y="12205"/>
                    <a:pt x="255467" y="17416"/>
                    <a:pt x="255467" y="23840"/>
                  </a:cubicBezTo>
                  <a:cubicBezTo>
                    <a:pt x="255467" y="24625"/>
                    <a:pt x="255395" y="25410"/>
                    <a:pt x="255253" y="26195"/>
                  </a:cubicBezTo>
                  <a:cubicBezTo>
                    <a:pt x="254182" y="31477"/>
                    <a:pt x="249471" y="35475"/>
                    <a:pt x="243832" y="35475"/>
                  </a:cubicBezTo>
                  <a:cubicBezTo>
                    <a:pt x="238193" y="35475"/>
                    <a:pt x="233482" y="31477"/>
                    <a:pt x="232411" y="26195"/>
                  </a:cubicBezTo>
                  <a:cubicBezTo>
                    <a:pt x="232268" y="25410"/>
                    <a:pt x="232197" y="24625"/>
                    <a:pt x="232197" y="23840"/>
                  </a:cubicBezTo>
                  <a:cubicBezTo>
                    <a:pt x="232197" y="17416"/>
                    <a:pt x="237408" y="12205"/>
                    <a:pt x="243832" y="12205"/>
                  </a:cubicBezTo>
                  <a:close/>
                  <a:moveTo>
                    <a:pt x="322349" y="10921"/>
                  </a:moveTo>
                  <a:cubicBezTo>
                    <a:pt x="324990" y="10921"/>
                    <a:pt x="327489" y="11778"/>
                    <a:pt x="329559" y="13134"/>
                  </a:cubicBezTo>
                  <a:cubicBezTo>
                    <a:pt x="332913" y="15489"/>
                    <a:pt x="335198" y="19415"/>
                    <a:pt x="335198" y="23841"/>
                  </a:cubicBezTo>
                  <a:cubicBezTo>
                    <a:pt x="335198" y="24697"/>
                    <a:pt x="335055" y="25554"/>
                    <a:pt x="334912" y="26410"/>
                  </a:cubicBezTo>
                  <a:cubicBezTo>
                    <a:pt x="334270" y="29765"/>
                    <a:pt x="332271" y="32620"/>
                    <a:pt x="329559" y="34476"/>
                  </a:cubicBezTo>
                  <a:cubicBezTo>
                    <a:pt x="327489" y="35904"/>
                    <a:pt x="324990" y="36689"/>
                    <a:pt x="322349" y="36689"/>
                  </a:cubicBezTo>
                  <a:cubicBezTo>
                    <a:pt x="321493" y="36689"/>
                    <a:pt x="320636" y="36546"/>
                    <a:pt x="319780" y="36404"/>
                  </a:cubicBezTo>
                  <a:cubicBezTo>
                    <a:pt x="314783" y="35404"/>
                    <a:pt x="310786" y="31407"/>
                    <a:pt x="309787" y="26410"/>
                  </a:cubicBezTo>
                  <a:cubicBezTo>
                    <a:pt x="309572" y="25625"/>
                    <a:pt x="309501" y="24697"/>
                    <a:pt x="309501" y="23841"/>
                  </a:cubicBezTo>
                  <a:cubicBezTo>
                    <a:pt x="309501" y="17631"/>
                    <a:pt x="313927" y="12420"/>
                    <a:pt x="319780" y="11207"/>
                  </a:cubicBezTo>
                  <a:cubicBezTo>
                    <a:pt x="320565" y="10992"/>
                    <a:pt x="321493" y="10921"/>
                    <a:pt x="322349" y="10921"/>
                  </a:cubicBezTo>
                  <a:close/>
                  <a:moveTo>
                    <a:pt x="479098" y="7994"/>
                  </a:moveTo>
                  <a:cubicBezTo>
                    <a:pt x="484594" y="7994"/>
                    <a:pt x="489376" y="10778"/>
                    <a:pt x="492232" y="14989"/>
                  </a:cubicBezTo>
                  <a:cubicBezTo>
                    <a:pt x="493945" y="17559"/>
                    <a:pt x="494944" y="20557"/>
                    <a:pt x="494944" y="23840"/>
                  </a:cubicBezTo>
                  <a:cubicBezTo>
                    <a:pt x="494944" y="24982"/>
                    <a:pt x="494873" y="26053"/>
                    <a:pt x="494659" y="27052"/>
                  </a:cubicBezTo>
                  <a:cubicBezTo>
                    <a:pt x="494230" y="29122"/>
                    <a:pt x="493445" y="30978"/>
                    <a:pt x="492303" y="32691"/>
                  </a:cubicBezTo>
                  <a:cubicBezTo>
                    <a:pt x="489519" y="36903"/>
                    <a:pt x="484665" y="39615"/>
                    <a:pt x="479098" y="39615"/>
                  </a:cubicBezTo>
                  <a:cubicBezTo>
                    <a:pt x="477956" y="39615"/>
                    <a:pt x="476885" y="39472"/>
                    <a:pt x="475886" y="39258"/>
                  </a:cubicBezTo>
                  <a:cubicBezTo>
                    <a:pt x="472816" y="38687"/>
                    <a:pt x="470033" y="37117"/>
                    <a:pt x="467891" y="34975"/>
                  </a:cubicBezTo>
                  <a:cubicBezTo>
                    <a:pt x="467177" y="34262"/>
                    <a:pt x="466535" y="33477"/>
                    <a:pt x="465964" y="32620"/>
                  </a:cubicBezTo>
                  <a:cubicBezTo>
                    <a:pt x="464822" y="30978"/>
                    <a:pt x="464037" y="29051"/>
                    <a:pt x="463608" y="26981"/>
                  </a:cubicBezTo>
                  <a:cubicBezTo>
                    <a:pt x="463466" y="25910"/>
                    <a:pt x="463323" y="24911"/>
                    <a:pt x="463323" y="23769"/>
                  </a:cubicBezTo>
                  <a:cubicBezTo>
                    <a:pt x="463323" y="22627"/>
                    <a:pt x="463394" y="21556"/>
                    <a:pt x="463608" y="20557"/>
                  </a:cubicBezTo>
                  <a:cubicBezTo>
                    <a:pt x="464037" y="18487"/>
                    <a:pt x="464822" y="16631"/>
                    <a:pt x="465964" y="14918"/>
                  </a:cubicBezTo>
                  <a:cubicBezTo>
                    <a:pt x="466535" y="14061"/>
                    <a:pt x="467177" y="13276"/>
                    <a:pt x="467891" y="12562"/>
                  </a:cubicBezTo>
                  <a:cubicBezTo>
                    <a:pt x="470033" y="10421"/>
                    <a:pt x="472816" y="8922"/>
                    <a:pt x="475886" y="8280"/>
                  </a:cubicBezTo>
                  <a:cubicBezTo>
                    <a:pt x="476956" y="8137"/>
                    <a:pt x="478027" y="7994"/>
                    <a:pt x="479098" y="7994"/>
                  </a:cubicBezTo>
                  <a:close/>
                  <a:moveTo>
                    <a:pt x="557687" y="6352"/>
                  </a:moveTo>
                  <a:cubicBezTo>
                    <a:pt x="567323" y="6352"/>
                    <a:pt x="575175" y="14204"/>
                    <a:pt x="575175" y="23840"/>
                  </a:cubicBezTo>
                  <a:cubicBezTo>
                    <a:pt x="575175" y="24982"/>
                    <a:pt x="575032" y="26196"/>
                    <a:pt x="574818" y="27338"/>
                  </a:cubicBezTo>
                  <a:cubicBezTo>
                    <a:pt x="573176" y="35332"/>
                    <a:pt x="566110" y="41328"/>
                    <a:pt x="557687" y="41328"/>
                  </a:cubicBezTo>
                  <a:cubicBezTo>
                    <a:pt x="549264" y="41328"/>
                    <a:pt x="542198" y="35332"/>
                    <a:pt x="540556" y="27338"/>
                  </a:cubicBezTo>
                  <a:cubicBezTo>
                    <a:pt x="540342" y="26196"/>
                    <a:pt x="540199" y="25053"/>
                    <a:pt x="540199" y="23840"/>
                  </a:cubicBezTo>
                  <a:cubicBezTo>
                    <a:pt x="540199" y="14204"/>
                    <a:pt x="548051" y="6352"/>
                    <a:pt x="557687" y="6352"/>
                  </a:cubicBezTo>
                  <a:close/>
                  <a:moveTo>
                    <a:pt x="714579" y="2284"/>
                  </a:moveTo>
                  <a:cubicBezTo>
                    <a:pt x="726428" y="2284"/>
                    <a:pt x="736064" y="11920"/>
                    <a:pt x="736064" y="23769"/>
                  </a:cubicBezTo>
                  <a:cubicBezTo>
                    <a:pt x="736064" y="25268"/>
                    <a:pt x="735922" y="26696"/>
                    <a:pt x="735636" y="28123"/>
                  </a:cubicBezTo>
                  <a:cubicBezTo>
                    <a:pt x="733638" y="37974"/>
                    <a:pt x="724929" y="45326"/>
                    <a:pt x="714579" y="45326"/>
                  </a:cubicBezTo>
                  <a:cubicBezTo>
                    <a:pt x="704229" y="45326"/>
                    <a:pt x="695521" y="37902"/>
                    <a:pt x="693522" y="28123"/>
                  </a:cubicBezTo>
                  <a:cubicBezTo>
                    <a:pt x="693237" y="26696"/>
                    <a:pt x="693094" y="25268"/>
                    <a:pt x="693094" y="23769"/>
                  </a:cubicBezTo>
                  <a:cubicBezTo>
                    <a:pt x="693094" y="11920"/>
                    <a:pt x="702730" y="2284"/>
                    <a:pt x="714579" y="2284"/>
                  </a:cubicBezTo>
                  <a:close/>
                  <a:moveTo>
                    <a:pt x="793025" y="0"/>
                  </a:moveTo>
                  <a:cubicBezTo>
                    <a:pt x="797950" y="0"/>
                    <a:pt x="802518" y="1499"/>
                    <a:pt x="806373" y="4069"/>
                  </a:cubicBezTo>
                  <a:cubicBezTo>
                    <a:pt x="812725" y="8351"/>
                    <a:pt x="816865" y="15632"/>
                    <a:pt x="816865" y="23841"/>
                  </a:cubicBezTo>
                  <a:cubicBezTo>
                    <a:pt x="816865" y="25483"/>
                    <a:pt x="816651" y="27053"/>
                    <a:pt x="816366" y="28623"/>
                  </a:cubicBezTo>
                  <a:cubicBezTo>
                    <a:pt x="815081" y="34833"/>
                    <a:pt x="811369" y="40187"/>
                    <a:pt x="806373" y="43613"/>
                  </a:cubicBezTo>
                  <a:cubicBezTo>
                    <a:pt x="802518" y="46183"/>
                    <a:pt x="797950" y="47682"/>
                    <a:pt x="793025" y="47682"/>
                  </a:cubicBezTo>
                  <a:cubicBezTo>
                    <a:pt x="791383" y="47682"/>
                    <a:pt x="789813" y="47467"/>
                    <a:pt x="788242" y="47182"/>
                  </a:cubicBezTo>
                  <a:cubicBezTo>
                    <a:pt x="778892" y="45255"/>
                    <a:pt x="771611" y="37903"/>
                    <a:pt x="769684" y="28623"/>
                  </a:cubicBezTo>
                  <a:cubicBezTo>
                    <a:pt x="769327" y="27124"/>
                    <a:pt x="769184" y="25483"/>
                    <a:pt x="769184" y="23841"/>
                  </a:cubicBezTo>
                  <a:cubicBezTo>
                    <a:pt x="769184" y="12349"/>
                    <a:pt x="777393" y="2712"/>
                    <a:pt x="788242" y="500"/>
                  </a:cubicBezTo>
                  <a:cubicBezTo>
                    <a:pt x="789741" y="143"/>
                    <a:pt x="791383" y="0"/>
                    <a:pt x="793025" y="0"/>
                  </a:cubicBezTo>
                  <a:close/>
                </a:path>
              </a:pathLst>
            </a:custGeom>
            <a:gradFill>
              <a:gsLst>
                <a:gs pos="0">
                  <a:srgbClr val="018C42"/>
                </a:gs>
                <a:gs pos="100000">
                  <a:schemeClr val="accent6">
                    <a:lumMod val="20000"/>
                    <a:lumOff val="80000"/>
                  </a:schemeClr>
                </a:gs>
              </a:gsLst>
              <a:lin ang="10800000" scaled="0"/>
            </a:gradFill>
            <a:ln w="709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47" name="任意多边形: 形状 6"/>
            <p:cNvSpPr/>
            <p:nvPr/>
          </p:nvSpPr>
          <p:spPr>
            <a:xfrm flipH="1">
              <a:off x="4845848" y="1187193"/>
              <a:ext cx="365353" cy="166202"/>
            </a:xfrm>
            <a:custGeom>
              <a:avLst/>
              <a:gdLst>
                <a:gd name="connsiteX0" fmla="*/ 8566 w 977755"/>
                <a:gd name="connsiteY0" fmla="*/ 329059 h 361466"/>
                <a:gd name="connsiteX1" fmla="*/ 15632 w 977755"/>
                <a:gd name="connsiteY1" fmla="*/ 332842 h 361466"/>
                <a:gd name="connsiteX2" fmla="*/ 17060 w 977755"/>
                <a:gd name="connsiteY2" fmla="*/ 337625 h 361466"/>
                <a:gd name="connsiteX3" fmla="*/ 16417 w 977755"/>
                <a:gd name="connsiteY3" fmla="*/ 340979 h 361466"/>
                <a:gd name="connsiteX4" fmla="*/ 15632 w 977755"/>
                <a:gd name="connsiteY4" fmla="*/ 342407 h 361466"/>
                <a:gd name="connsiteX5" fmla="*/ 14633 w 977755"/>
                <a:gd name="connsiteY5" fmla="*/ 343620 h 361466"/>
                <a:gd name="connsiteX6" fmla="*/ 8566 w 977755"/>
                <a:gd name="connsiteY6" fmla="*/ 346119 h 361466"/>
                <a:gd name="connsiteX7" fmla="*/ 6852 w 977755"/>
                <a:gd name="connsiteY7" fmla="*/ 345976 h 361466"/>
                <a:gd name="connsiteX8" fmla="*/ 2498 w 977755"/>
                <a:gd name="connsiteY8" fmla="*/ 343620 h 361466"/>
                <a:gd name="connsiteX9" fmla="*/ 1428 w 977755"/>
                <a:gd name="connsiteY9" fmla="*/ 342336 h 361466"/>
                <a:gd name="connsiteX10" fmla="*/ 642 w 977755"/>
                <a:gd name="connsiteY10" fmla="*/ 340908 h 361466"/>
                <a:gd name="connsiteX11" fmla="*/ 143 w 977755"/>
                <a:gd name="connsiteY11" fmla="*/ 339338 h 361466"/>
                <a:gd name="connsiteX12" fmla="*/ 0 w 977755"/>
                <a:gd name="connsiteY12" fmla="*/ 337625 h 361466"/>
                <a:gd name="connsiteX13" fmla="*/ 143 w 977755"/>
                <a:gd name="connsiteY13" fmla="*/ 335911 h 361466"/>
                <a:gd name="connsiteX14" fmla="*/ 1428 w 977755"/>
                <a:gd name="connsiteY14" fmla="*/ 332842 h 361466"/>
                <a:gd name="connsiteX15" fmla="*/ 2498 w 977755"/>
                <a:gd name="connsiteY15" fmla="*/ 331557 h 361466"/>
                <a:gd name="connsiteX16" fmla="*/ 6852 w 977755"/>
                <a:gd name="connsiteY16" fmla="*/ 329202 h 361466"/>
                <a:gd name="connsiteX17" fmla="*/ 8566 w 977755"/>
                <a:gd name="connsiteY17" fmla="*/ 329059 h 361466"/>
                <a:gd name="connsiteX18" fmla="*/ 86939 w 977755"/>
                <a:gd name="connsiteY18" fmla="*/ 328060 h 361466"/>
                <a:gd name="connsiteX19" fmla="*/ 96433 w 977755"/>
                <a:gd name="connsiteY19" fmla="*/ 337554 h 361466"/>
                <a:gd name="connsiteX20" fmla="*/ 95719 w 977755"/>
                <a:gd name="connsiteY20" fmla="*/ 341265 h 361466"/>
                <a:gd name="connsiteX21" fmla="*/ 93578 w 977755"/>
                <a:gd name="connsiteY21" fmla="*/ 344263 h 361466"/>
                <a:gd name="connsiteX22" fmla="*/ 86868 w 977755"/>
                <a:gd name="connsiteY22" fmla="*/ 347047 h 361466"/>
                <a:gd name="connsiteX23" fmla="*/ 80158 w 977755"/>
                <a:gd name="connsiteY23" fmla="*/ 344263 h 361466"/>
                <a:gd name="connsiteX24" fmla="*/ 78160 w 977755"/>
                <a:gd name="connsiteY24" fmla="*/ 341265 h 361466"/>
                <a:gd name="connsiteX25" fmla="*/ 77446 w 977755"/>
                <a:gd name="connsiteY25" fmla="*/ 337554 h 361466"/>
                <a:gd name="connsiteX26" fmla="*/ 86939 w 977755"/>
                <a:gd name="connsiteY26" fmla="*/ 328060 h 361466"/>
                <a:gd name="connsiteX27" fmla="*/ 243903 w 977755"/>
                <a:gd name="connsiteY27" fmla="*/ 325990 h 361466"/>
                <a:gd name="connsiteX28" fmla="*/ 255538 w 977755"/>
                <a:gd name="connsiteY28" fmla="*/ 337625 h 361466"/>
                <a:gd name="connsiteX29" fmla="*/ 254610 w 977755"/>
                <a:gd name="connsiteY29" fmla="*/ 342122 h 361466"/>
                <a:gd name="connsiteX30" fmla="*/ 252111 w 977755"/>
                <a:gd name="connsiteY30" fmla="*/ 345834 h 361466"/>
                <a:gd name="connsiteX31" fmla="*/ 243903 w 977755"/>
                <a:gd name="connsiteY31" fmla="*/ 349260 h 361466"/>
                <a:gd name="connsiteX32" fmla="*/ 235694 w 977755"/>
                <a:gd name="connsiteY32" fmla="*/ 345834 h 361466"/>
                <a:gd name="connsiteX33" fmla="*/ 233196 w 977755"/>
                <a:gd name="connsiteY33" fmla="*/ 342122 h 361466"/>
                <a:gd name="connsiteX34" fmla="*/ 232268 w 977755"/>
                <a:gd name="connsiteY34" fmla="*/ 337625 h 361466"/>
                <a:gd name="connsiteX35" fmla="*/ 243903 w 977755"/>
                <a:gd name="connsiteY35" fmla="*/ 325990 h 361466"/>
                <a:gd name="connsiteX36" fmla="*/ 322349 w 977755"/>
                <a:gd name="connsiteY36" fmla="*/ 324705 h 361466"/>
                <a:gd name="connsiteX37" fmla="*/ 329559 w 977755"/>
                <a:gd name="connsiteY37" fmla="*/ 326918 h 361466"/>
                <a:gd name="connsiteX38" fmla="*/ 335198 w 977755"/>
                <a:gd name="connsiteY38" fmla="*/ 337625 h 361466"/>
                <a:gd name="connsiteX39" fmla="*/ 334198 w 977755"/>
                <a:gd name="connsiteY39" fmla="*/ 342621 h 361466"/>
                <a:gd name="connsiteX40" fmla="*/ 331414 w 977755"/>
                <a:gd name="connsiteY40" fmla="*/ 346690 h 361466"/>
                <a:gd name="connsiteX41" fmla="*/ 329559 w 977755"/>
                <a:gd name="connsiteY41" fmla="*/ 348260 h 361466"/>
                <a:gd name="connsiteX42" fmla="*/ 322349 w 977755"/>
                <a:gd name="connsiteY42" fmla="*/ 350473 h 361466"/>
                <a:gd name="connsiteX43" fmla="*/ 319780 w 977755"/>
                <a:gd name="connsiteY43" fmla="*/ 350188 h 361466"/>
                <a:gd name="connsiteX44" fmla="*/ 313284 w 977755"/>
                <a:gd name="connsiteY44" fmla="*/ 346690 h 361466"/>
                <a:gd name="connsiteX45" fmla="*/ 310500 w 977755"/>
                <a:gd name="connsiteY45" fmla="*/ 342621 h 361466"/>
                <a:gd name="connsiteX46" fmla="*/ 309501 w 977755"/>
                <a:gd name="connsiteY46" fmla="*/ 337625 h 361466"/>
                <a:gd name="connsiteX47" fmla="*/ 319780 w 977755"/>
                <a:gd name="connsiteY47" fmla="*/ 324990 h 361466"/>
                <a:gd name="connsiteX48" fmla="*/ 322349 w 977755"/>
                <a:gd name="connsiteY48" fmla="*/ 324705 h 361466"/>
                <a:gd name="connsiteX49" fmla="*/ 479098 w 977755"/>
                <a:gd name="connsiteY49" fmla="*/ 321707 h 361466"/>
                <a:gd name="connsiteX50" fmla="*/ 492232 w 977755"/>
                <a:gd name="connsiteY50" fmla="*/ 328702 h 361466"/>
                <a:gd name="connsiteX51" fmla="*/ 494944 w 977755"/>
                <a:gd name="connsiteY51" fmla="*/ 337553 h 361466"/>
                <a:gd name="connsiteX52" fmla="*/ 493731 w 977755"/>
                <a:gd name="connsiteY52" fmla="*/ 343692 h 361466"/>
                <a:gd name="connsiteX53" fmla="*/ 492303 w 977755"/>
                <a:gd name="connsiteY53" fmla="*/ 346404 h 361466"/>
                <a:gd name="connsiteX54" fmla="*/ 490304 w 977755"/>
                <a:gd name="connsiteY54" fmla="*/ 348760 h 361466"/>
                <a:gd name="connsiteX55" fmla="*/ 479098 w 977755"/>
                <a:gd name="connsiteY55" fmla="*/ 353400 h 361466"/>
                <a:gd name="connsiteX56" fmla="*/ 475886 w 977755"/>
                <a:gd name="connsiteY56" fmla="*/ 353043 h 361466"/>
                <a:gd name="connsiteX57" fmla="*/ 467891 w 977755"/>
                <a:gd name="connsiteY57" fmla="*/ 348760 h 361466"/>
                <a:gd name="connsiteX58" fmla="*/ 465964 w 977755"/>
                <a:gd name="connsiteY58" fmla="*/ 346404 h 361466"/>
                <a:gd name="connsiteX59" fmla="*/ 464536 w 977755"/>
                <a:gd name="connsiteY59" fmla="*/ 343692 h 361466"/>
                <a:gd name="connsiteX60" fmla="*/ 463608 w 977755"/>
                <a:gd name="connsiteY60" fmla="*/ 340694 h 361466"/>
                <a:gd name="connsiteX61" fmla="*/ 463323 w 977755"/>
                <a:gd name="connsiteY61" fmla="*/ 337482 h 361466"/>
                <a:gd name="connsiteX62" fmla="*/ 463608 w 977755"/>
                <a:gd name="connsiteY62" fmla="*/ 334270 h 361466"/>
                <a:gd name="connsiteX63" fmla="*/ 465964 w 977755"/>
                <a:gd name="connsiteY63" fmla="*/ 328631 h 361466"/>
                <a:gd name="connsiteX64" fmla="*/ 467891 w 977755"/>
                <a:gd name="connsiteY64" fmla="*/ 326275 h 361466"/>
                <a:gd name="connsiteX65" fmla="*/ 475886 w 977755"/>
                <a:gd name="connsiteY65" fmla="*/ 321993 h 361466"/>
                <a:gd name="connsiteX66" fmla="*/ 479098 w 977755"/>
                <a:gd name="connsiteY66" fmla="*/ 321707 h 361466"/>
                <a:gd name="connsiteX67" fmla="*/ 557687 w 977755"/>
                <a:gd name="connsiteY67" fmla="*/ 320066 h 361466"/>
                <a:gd name="connsiteX68" fmla="*/ 575175 w 977755"/>
                <a:gd name="connsiteY68" fmla="*/ 337554 h 361466"/>
                <a:gd name="connsiteX69" fmla="*/ 573819 w 977755"/>
                <a:gd name="connsiteY69" fmla="*/ 344406 h 361466"/>
                <a:gd name="connsiteX70" fmla="*/ 570178 w 977755"/>
                <a:gd name="connsiteY70" fmla="*/ 349974 h 361466"/>
                <a:gd name="connsiteX71" fmla="*/ 557758 w 977755"/>
                <a:gd name="connsiteY71" fmla="*/ 355113 h 361466"/>
                <a:gd name="connsiteX72" fmla="*/ 545338 w 977755"/>
                <a:gd name="connsiteY72" fmla="*/ 349974 h 361466"/>
                <a:gd name="connsiteX73" fmla="*/ 541555 w 977755"/>
                <a:gd name="connsiteY73" fmla="*/ 344406 h 361466"/>
                <a:gd name="connsiteX74" fmla="*/ 540199 w 977755"/>
                <a:gd name="connsiteY74" fmla="*/ 337554 h 361466"/>
                <a:gd name="connsiteX75" fmla="*/ 557687 w 977755"/>
                <a:gd name="connsiteY75" fmla="*/ 320066 h 361466"/>
                <a:gd name="connsiteX76" fmla="*/ 714579 w 977755"/>
                <a:gd name="connsiteY76" fmla="*/ 316140 h 361466"/>
                <a:gd name="connsiteX77" fmla="*/ 736064 w 977755"/>
                <a:gd name="connsiteY77" fmla="*/ 337625 h 361466"/>
                <a:gd name="connsiteX78" fmla="*/ 734351 w 977755"/>
                <a:gd name="connsiteY78" fmla="*/ 345977 h 361466"/>
                <a:gd name="connsiteX79" fmla="*/ 729854 w 977755"/>
                <a:gd name="connsiteY79" fmla="*/ 352829 h 361466"/>
                <a:gd name="connsiteX80" fmla="*/ 714651 w 977755"/>
                <a:gd name="connsiteY80" fmla="*/ 359111 h 361466"/>
                <a:gd name="connsiteX81" fmla="*/ 699447 w 977755"/>
                <a:gd name="connsiteY81" fmla="*/ 352829 h 361466"/>
                <a:gd name="connsiteX82" fmla="*/ 694807 w 977755"/>
                <a:gd name="connsiteY82" fmla="*/ 345977 h 361466"/>
                <a:gd name="connsiteX83" fmla="*/ 693094 w 977755"/>
                <a:gd name="connsiteY83" fmla="*/ 337625 h 361466"/>
                <a:gd name="connsiteX84" fmla="*/ 714579 w 977755"/>
                <a:gd name="connsiteY84" fmla="*/ 316140 h 361466"/>
                <a:gd name="connsiteX85" fmla="*/ 793025 w 977755"/>
                <a:gd name="connsiteY85" fmla="*/ 313784 h 361466"/>
                <a:gd name="connsiteX86" fmla="*/ 806373 w 977755"/>
                <a:gd name="connsiteY86" fmla="*/ 317853 h 361466"/>
                <a:gd name="connsiteX87" fmla="*/ 816865 w 977755"/>
                <a:gd name="connsiteY87" fmla="*/ 337625 h 361466"/>
                <a:gd name="connsiteX88" fmla="*/ 815010 w 977755"/>
                <a:gd name="connsiteY88" fmla="*/ 346904 h 361466"/>
                <a:gd name="connsiteX89" fmla="*/ 809870 w 977755"/>
                <a:gd name="connsiteY89" fmla="*/ 354470 h 361466"/>
                <a:gd name="connsiteX90" fmla="*/ 806373 w 977755"/>
                <a:gd name="connsiteY90" fmla="*/ 357397 h 361466"/>
                <a:gd name="connsiteX91" fmla="*/ 793025 w 977755"/>
                <a:gd name="connsiteY91" fmla="*/ 361466 h 361466"/>
                <a:gd name="connsiteX92" fmla="*/ 788242 w 977755"/>
                <a:gd name="connsiteY92" fmla="*/ 360966 h 361466"/>
                <a:gd name="connsiteX93" fmla="*/ 776179 w 977755"/>
                <a:gd name="connsiteY93" fmla="*/ 354470 h 361466"/>
                <a:gd name="connsiteX94" fmla="*/ 771040 w 977755"/>
                <a:gd name="connsiteY94" fmla="*/ 346904 h 361466"/>
                <a:gd name="connsiteX95" fmla="*/ 769184 w 977755"/>
                <a:gd name="connsiteY95" fmla="*/ 337625 h 361466"/>
                <a:gd name="connsiteX96" fmla="*/ 788242 w 977755"/>
                <a:gd name="connsiteY96" fmla="*/ 314284 h 361466"/>
                <a:gd name="connsiteX97" fmla="*/ 793025 w 977755"/>
                <a:gd name="connsiteY97" fmla="*/ 313784 h 361466"/>
                <a:gd name="connsiteX98" fmla="*/ 47753 w 977755"/>
                <a:gd name="connsiteY98" fmla="*/ 289372 h 361466"/>
                <a:gd name="connsiteX99" fmla="*/ 56747 w 977755"/>
                <a:gd name="connsiteY99" fmla="*/ 298366 h 361466"/>
                <a:gd name="connsiteX100" fmla="*/ 47753 w 977755"/>
                <a:gd name="connsiteY100" fmla="*/ 307360 h 361466"/>
                <a:gd name="connsiteX101" fmla="*/ 38759 w 977755"/>
                <a:gd name="connsiteY101" fmla="*/ 298366 h 361466"/>
                <a:gd name="connsiteX102" fmla="*/ 47753 w 977755"/>
                <a:gd name="connsiteY102" fmla="*/ 289372 h 361466"/>
                <a:gd name="connsiteX103" fmla="*/ 126198 w 977755"/>
                <a:gd name="connsiteY103" fmla="*/ 288373 h 361466"/>
                <a:gd name="connsiteX104" fmla="*/ 136191 w 977755"/>
                <a:gd name="connsiteY104" fmla="*/ 298366 h 361466"/>
                <a:gd name="connsiteX105" fmla="*/ 126198 w 977755"/>
                <a:gd name="connsiteY105" fmla="*/ 308359 h 361466"/>
                <a:gd name="connsiteX106" fmla="*/ 116205 w 977755"/>
                <a:gd name="connsiteY106" fmla="*/ 298366 h 361466"/>
                <a:gd name="connsiteX107" fmla="*/ 126198 w 977755"/>
                <a:gd name="connsiteY107" fmla="*/ 288373 h 361466"/>
                <a:gd name="connsiteX108" fmla="*/ 283162 w 977755"/>
                <a:gd name="connsiteY108" fmla="*/ 286160 h 361466"/>
                <a:gd name="connsiteX109" fmla="*/ 295368 w 977755"/>
                <a:gd name="connsiteY109" fmla="*/ 298366 h 361466"/>
                <a:gd name="connsiteX110" fmla="*/ 283162 w 977755"/>
                <a:gd name="connsiteY110" fmla="*/ 310572 h 361466"/>
                <a:gd name="connsiteX111" fmla="*/ 270956 w 977755"/>
                <a:gd name="connsiteY111" fmla="*/ 298366 h 361466"/>
                <a:gd name="connsiteX112" fmla="*/ 283162 w 977755"/>
                <a:gd name="connsiteY112" fmla="*/ 286160 h 361466"/>
                <a:gd name="connsiteX113" fmla="*/ 361536 w 977755"/>
                <a:gd name="connsiteY113" fmla="*/ 284804 h 361466"/>
                <a:gd name="connsiteX114" fmla="*/ 375098 w 977755"/>
                <a:gd name="connsiteY114" fmla="*/ 298366 h 361466"/>
                <a:gd name="connsiteX115" fmla="*/ 361536 w 977755"/>
                <a:gd name="connsiteY115" fmla="*/ 311928 h 361466"/>
                <a:gd name="connsiteX116" fmla="*/ 347974 w 977755"/>
                <a:gd name="connsiteY116" fmla="*/ 298366 h 361466"/>
                <a:gd name="connsiteX117" fmla="*/ 361536 w 977755"/>
                <a:gd name="connsiteY117" fmla="*/ 284804 h 361466"/>
                <a:gd name="connsiteX118" fmla="*/ 518428 w 977755"/>
                <a:gd name="connsiteY118" fmla="*/ 281735 h 361466"/>
                <a:gd name="connsiteX119" fmla="*/ 535060 w 977755"/>
                <a:gd name="connsiteY119" fmla="*/ 298366 h 361466"/>
                <a:gd name="connsiteX120" fmla="*/ 518428 w 977755"/>
                <a:gd name="connsiteY120" fmla="*/ 314998 h 361466"/>
                <a:gd name="connsiteX121" fmla="*/ 501797 w 977755"/>
                <a:gd name="connsiteY121" fmla="*/ 298366 h 361466"/>
                <a:gd name="connsiteX122" fmla="*/ 518428 w 977755"/>
                <a:gd name="connsiteY122" fmla="*/ 281735 h 361466"/>
                <a:gd name="connsiteX123" fmla="*/ 596946 w 977755"/>
                <a:gd name="connsiteY123" fmla="*/ 279950 h 361466"/>
                <a:gd name="connsiteX124" fmla="*/ 615362 w 977755"/>
                <a:gd name="connsiteY124" fmla="*/ 298366 h 361466"/>
                <a:gd name="connsiteX125" fmla="*/ 596946 w 977755"/>
                <a:gd name="connsiteY125" fmla="*/ 316782 h 361466"/>
                <a:gd name="connsiteX126" fmla="*/ 578530 w 977755"/>
                <a:gd name="connsiteY126" fmla="*/ 298366 h 361466"/>
                <a:gd name="connsiteX127" fmla="*/ 596946 w 977755"/>
                <a:gd name="connsiteY127" fmla="*/ 279950 h 361466"/>
                <a:gd name="connsiteX128" fmla="*/ 753766 w 977755"/>
                <a:gd name="connsiteY128" fmla="*/ 275739 h 361466"/>
                <a:gd name="connsiteX129" fmla="*/ 776394 w 977755"/>
                <a:gd name="connsiteY129" fmla="*/ 298366 h 361466"/>
                <a:gd name="connsiteX130" fmla="*/ 753766 w 977755"/>
                <a:gd name="connsiteY130" fmla="*/ 320994 h 361466"/>
                <a:gd name="connsiteX131" fmla="*/ 731139 w 977755"/>
                <a:gd name="connsiteY131" fmla="*/ 298366 h 361466"/>
                <a:gd name="connsiteX132" fmla="*/ 753766 w 977755"/>
                <a:gd name="connsiteY132" fmla="*/ 275739 h 361466"/>
                <a:gd name="connsiteX133" fmla="*/ 832283 w 977755"/>
                <a:gd name="connsiteY133" fmla="*/ 273241 h 361466"/>
                <a:gd name="connsiteX134" fmla="*/ 857337 w 977755"/>
                <a:gd name="connsiteY134" fmla="*/ 298367 h 361466"/>
                <a:gd name="connsiteX135" fmla="*/ 832283 w 977755"/>
                <a:gd name="connsiteY135" fmla="*/ 323421 h 361466"/>
                <a:gd name="connsiteX136" fmla="*/ 807229 w 977755"/>
                <a:gd name="connsiteY136" fmla="*/ 298367 h 361466"/>
                <a:gd name="connsiteX137" fmla="*/ 832283 w 977755"/>
                <a:gd name="connsiteY137" fmla="*/ 273241 h 361466"/>
                <a:gd name="connsiteX138" fmla="*/ 86939 w 977755"/>
                <a:gd name="connsiteY138" fmla="*/ 249685 h 361466"/>
                <a:gd name="connsiteX139" fmla="*/ 96433 w 977755"/>
                <a:gd name="connsiteY139" fmla="*/ 259179 h 361466"/>
                <a:gd name="connsiteX140" fmla="*/ 86939 w 977755"/>
                <a:gd name="connsiteY140" fmla="*/ 268672 h 361466"/>
                <a:gd name="connsiteX141" fmla="*/ 77446 w 977755"/>
                <a:gd name="connsiteY141" fmla="*/ 259179 h 361466"/>
                <a:gd name="connsiteX142" fmla="*/ 86939 w 977755"/>
                <a:gd name="connsiteY142" fmla="*/ 249685 h 361466"/>
                <a:gd name="connsiteX143" fmla="*/ 165457 w 977755"/>
                <a:gd name="connsiteY143" fmla="*/ 248686 h 361466"/>
                <a:gd name="connsiteX144" fmla="*/ 174165 w 977755"/>
                <a:gd name="connsiteY144" fmla="*/ 253326 h 361466"/>
                <a:gd name="connsiteX145" fmla="*/ 175950 w 977755"/>
                <a:gd name="connsiteY145" fmla="*/ 259179 h 361466"/>
                <a:gd name="connsiteX146" fmla="*/ 174165 w 977755"/>
                <a:gd name="connsiteY146" fmla="*/ 265032 h 361466"/>
                <a:gd name="connsiteX147" fmla="*/ 165457 w 977755"/>
                <a:gd name="connsiteY147" fmla="*/ 269814 h 361466"/>
                <a:gd name="connsiteX148" fmla="*/ 163315 w 977755"/>
                <a:gd name="connsiteY148" fmla="*/ 269600 h 361466"/>
                <a:gd name="connsiteX149" fmla="*/ 158033 w 977755"/>
                <a:gd name="connsiteY149" fmla="*/ 266745 h 361466"/>
                <a:gd name="connsiteX150" fmla="*/ 156748 w 977755"/>
                <a:gd name="connsiteY150" fmla="*/ 265175 h 361466"/>
                <a:gd name="connsiteX151" fmla="*/ 155178 w 977755"/>
                <a:gd name="connsiteY151" fmla="*/ 261392 h 361466"/>
                <a:gd name="connsiteX152" fmla="*/ 154964 w 977755"/>
                <a:gd name="connsiteY152" fmla="*/ 259250 h 361466"/>
                <a:gd name="connsiteX153" fmla="*/ 155178 w 977755"/>
                <a:gd name="connsiteY153" fmla="*/ 257109 h 361466"/>
                <a:gd name="connsiteX154" fmla="*/ 156748 w 977755"/>
                <a:gd name="connsiteY154" fmla="*/ 253326 h 361466"/>
                <a:gd name="connsiteX155" fmla="*/ 158033 w 977755"/>
                <a:gd name="connsiteY155" fmla="*/ 251755 h 361466"/>
                <a:gd name="connsiteX156" fmla="*/ 163315 w 977755"/>
                <a:gd name="connsiteY156" fmla="*/ 248900 h 361466"/>
                <a:gd name="connsiteX157" fmla="*/ 165457 w 977755"/>
                <a:gd name="connsiteY157" fmla="*/ 248686 h 361466"/>
                <a:gd name="connsiteX158" fmla="*/ 322349 w 977755"/>
                <a:gd name="connsiteY158" fmla="*/ 246259 h 361466"/>
                <a:gd name="connsiteX159" fmla="*/ 329559 w 977755"/>
                <a:gd name="connsiteY159" fmla="*/ 248472 h 361466"/>
                <a:gd name="connsiteX160" fmla="*/ 335198 w 977755"/>
                <a:gd name="connsiteY160" fmla="*/ 259179 h 361466"/>
                <a:gd name="connsiteX161" fmla="*/ 329559 w 977755"/>
                <a:gd name="connsiteY161" fmla="*/ 269886 h 361466"/>
                <a:gd name="connsiteX162" fmla="*/ 322349 w 977755"/>
                <a:gd name="connsiteY162" fmla="*/ 272098 h 361466"/>
                <a:gd name="connsiteX163" fmla="*/ 319780 w 977755"/>
                <a:gd name="connsiteY163" fmla="*/ 271813 h 361466"/>
                <a:gd name="connsiteX164" fmla="*/ 309501 w 977755"/>
                <a:gd name="connsiteY164" fmla="*/ 259179 h 361466"/>
                <a:gd name="connsiteX165" fmla="*/ 319780 w 977755"/>
                <a:gd name="connsiteY165" fmla="*/ 246545 h 361466"/>
                <a:gd name="connsiteX166" fmla="*/ 322349 w 977755"/>
                <a:gd name="connsiteY166" fmla="*/ 246259 h 361466"/>
                <a:gd name="connsiteX167" fmla="*/ 400795 w 977755"/>
                <a:gd name="connsiteY167" fmla="*/ 244903 h 361466"/>
                <a:gd name="connsiteX168" fmla="*/ 415071 w 977755"/>
                <a:gd name="connsiteY168" fmla="*/ 259179 h 361466"/>
                <a:gd name="connsiteX169" fmla="*/ 400795 w 977755"/>
                <a:gd name="connsiteY169" fmla="*/ 273455 h 361466"/>
                <a:gd name="connsiteX170" fmla="*/ 386519 w 977755"/>
                <a:gd name="connsiteY170" fmla="*/ 259179 h 361466"/>
                <a:gd name="connsiteX171" fmla="*/ 400795 w 977755"/>
                <a:gd name="connsiteY171" fmla="*/ 244903 h 361466"/>
                <a:gd name="connsiteX172" fmla="*/ 557687 w 977755"/>
                <a:gd name="connsiteY172" fmla="*/ 241691 h 361466"/>
                <a:gd name="connsiteX173" fmla="*/ 575175 w 977755"/>
                <a:gd name="connsiteY173" fmla="*/ 259179 h 361466"/>
                <a:gd name="connsiteX174" fmla="*/ 557687 w 977755"/>
                <a:gd name="connsiteY174" fmla="*/ 276667 h 361466"/>
                <a:gd name="connsiteX175" fmla="*/ 540199 w 977755"/>
                <a:gd name="connsiteY175" fmla="*/ 259179 h 361466"/>
                <a:gd name="connsiteX176" fmla="*/ 557687 w 977755"/>
                <a:gd name="connsiteY176" fmla="*/ 241691 h 361466"/>
                <a:gd name="connsiteX177" fmla="*/ 636061 w 977755"/>
                <a:gd name="connsiteY177" fmla="*/ 239764 h 361466"/>
                <a:gd name="connsiteX178" fmla="*/ 652193 w 977755"/>
                <a:gd name="connsiteY178" fmla="*/ 248330 h 361466"/>
                <a:gd name="connsiteX179" fmla="*/ 655476 w 977755"/>
                <a:gd name="connsiteY179" fmla="*/ 259179 h 361466"/>
                <a:gd name="connsiteX180" fmla="*/ 652193 w 977755"/>
                <a:gd name="connsiteY180" fmla="*/ 270029 h 361466"/>
                <a:gd name="connsiteX181" fmla="*/ 636061 w 977755"/>
                <a:gd name="connsiteY181" fmla="*/ 278594 h 361466"/>
                <a:gd name="connsiteX182" fmla="*/ 632135 w 977755"/>
                <a:gd name="connsiteY182" fmla="*/ 278166 h 361466"/>
                <a:gd name="connsiteX183" fmla="*/ 622356 w 977755"/>
                <a:gd name="connsiteY183" fmla="*/ 272884 h 361466"/>
                <a:gd name="connsiteX184" fmla="*/ 620001 w 977755"/>
                <a:gd name="connsiteY184" fmla="*/ 270029 h 361466"/>
                <a:gd name="connsiteX185" fmla="*/ 617074 w 977755"/>
                <a:gd name="connsiteY185" fmla="*/ 263105 h 361466"/>
                <a:gd name="connsiteX186" fmla="*/ 616646 w 977755"/>
                <a:gd name="connsiteY186" fmla="*/ 259179 h 361466"/>
                <a:gd name="connsiteX187" fmla="*/ 617074 w 977755"/>
                <a:gd name="connsiteY187" fmla="*/ 255253 h 361466"/>
                <a:gd name="connsiteX188" fmla="*/ 620001 w 977755"/>
                <a:gd name="connsiteY188" fmla="*/ 248330 h 361466"/>
                <a:gd name="connsiteX189" fmla="*/ 622356 w 977755"/>
                <a:gd name="connsiteY189" fmla="*/ 245474 h 361466"/>
                <a:gd name="connsiteX190" fmla="*/ 632135 w 977755"/>
                <a:gd name="connsiteY190" fmla="*/ 240192 h 361466"/>
                <a:gd name="connsiteX191" fmla="*/ 636061 w 977755"/>
                <a:gd name="connsiteY191" fmla="*/ 239764 h 361466"/>
                <a:gd name="connsiteX192" fmla="*/ 793025 w 977755"/>
                <a:gd name="connsiteY192" fmla="*/ 235338 h 361466"/>
                <a:gd name="connsiteX193" fmla="*/ 806373 w 977755"/>
                <a:gd name="connsiteY193" fmla="*/ 239407 h 361466"/>
                <a:gd name="connsiteX194" fmla="*/ 816865 w 977755"/>
                <a:gd name="connsiteY194" fmla="*/ 259179 h 361466"/>
                <a:gd name="connsiteX195" fmla="*/ 806373 w 977755"/>
                <a:gd name="connsiteY195" fmla="*/ 278951 h 361466"/>
                <a:gd name="connsiteX196" fmla="*/ 793025 w 977755"/>
                <a:gd name="connsiteY196" fmla="*/ 283020 h 361466"/>
                <a:gd name="connsiteX197" fmla="*/ 788242 w 977755"/>
                <a:gd name="connsiteY197" fmla="*/ 282520 h 361466"/>
                <a:gd name="connsiteX198" fmla="*/ 769184 w 977755"/>
                <a:gd name="connsiteY198" fmla="*/ 259179 h 361466"/>
                <a:gd name="connsiteX199" fmla="*/ 788242 w 977755"/>
                <a:gd name="connsiteY199" fmla="*/ 235838 h 361466"/>
                <a:gd name="connsiteX200" fmla="*/ 793025 w 977755"/>
                <a:gd name="connsiteY200" fmla="*/ 235338 h 361466"/>
                <a:gd name="connsiteX201" fmla="*/ 871470 w 977755"/>
                <a:gd name="connsiteY201" fmla="*/ 232768 h 361466"/>
                <a:gd name="connsiteX202" fmla="*/ 897881 w 977755"/>
                <a:gd name="connsiteY202" fmla="*/ 259178 h 361466"/>
                <a:gd name="connsiteX203" fmla="*/ 871470 w 977755"/>
                <a:gd name="connsiteY203" fmla="*/ 285589 h 361466"/>
                <a:gd name="connsiteX204" fmla="*/ 845060 w 977755"/>
                <a:gd name="connsiteY204" fmla="*/ 259178 h 361466"/>
                <a:gd name="connsiteX205" fmla="*/ 871470 w 977755"/>
                <a:gd name="connsiteY205" fmla="*/ 232768 h 361466"/>
                <a:gd name="connsiteX206" fmla="*/ 126198 w 977755"/>
                <a:gd name="connsiteY206" fmla="*/ 209927 h 361466"/>
                <a:gd name="connsiteX207" fmla="*/ 136191 w 977755"/>
                <a:gd name="connsiteY207" fmla="*/ 219920 h 361466"/>
                <a:gd name="connsiteX208" fmla="*/ 126198 w 977755"/>
                <a:gd name="connsiteY208" fmla="*/ 229913 h 361466"/>
                <a:gd name="connsiteX209" fmla="*/ 116205 w 977755"/>
                <a:gd name="connsiteY209" fmla="*/ 219920 h 361466"/>
                <a:gd name="connsiteX210" fmla="*/ 126198 w 977755"/>
                <a:gd name="connsiteY210" fmla="*/ 209927 h 361466"/>
                <a:gd name="connsiteX211" fmla="*/ 204644 w 977755"/>
                <a:gd name="connsiteY211" fmla="*/ 208856 h 361466"/>
                <a:gd name="connsiteX212" fmla="*/ 215708 w 977755"/>
                <a:gd name="connsiteY212" fmla="*/ 219920 h 361466"/>
                <a:gd name="connsiteX213" fmla="*/ 204644 w 977755"/>
                <a:gd name="connsiteY213" fmla="*/ 230984 h 361466"/>
                <a:gd name="connsiteX214" fmla="*/ 193580 w 977755"/>
                <a:gd name="connsiteY214" fmla="*/ 219920 h 361466"/>
                <a:gd name="connsiteX215" fmla="*/ 204644 w 977755"/>
                <a:gd name="connsiteY215" fmla="*/ 208856 h 361466"/>
                <a:gd name="connsiteX216" fmla="*/ 361536 w 977755"/>
                <a:gd name="connsiteY216" fmla="*/ 206358 h 361466"/>
                <a:gd name="connsiteX217" fmla="*/ 375098 w 977755"/>
                <a:gd name="connsiteY217" fmla="*/ 219920 h 361466"/>
                <a:gd name="connsiteX218" fmla="*/ 361536 w 977755"/>
                <a:gd name="connsiteY218" fmla="*/ 233482 h 361466"/>
                <a:gd name="connsiteX219" fmla="*/ 347974 w 977755"/>
                <a:gd name="connsiteY219" fmla="*/ 219920 h 361466"/>
                <a:gd name="connsiteX220" fmla="*/ 361536 w 977755"/>
                <a:gd name="connsiteY220" fmla="*/ 206358 h 361466"/>
                <a:gd name="connsiteX221" fmla="*/ 440054 w 977755"/>
                <a:gd name="connsiteY221" fmla="*/ 204930 h 361466"/>
                <a:gd name="connsiteX222" fmla="*/ 455043 w 977755"/>
                <a:gd name="connsiteY222" fmla="*/ 219920 h 361466"/>
                <a:gd name="connsiteX223" fmla="*/ 440054 w 977755"/>
                <a:gd name="connsiteY223" fmla="*/ 234909 h 361466"/>
                <a:gd name="connsiteX224" fmla="*/ 425064 w 977755"/>
                <a:gd name="connsiteY224" fmla="*/ 219920 h 361466"/>
                <a:gd name="connsiteX225" fmla="*/ 440054 w 977755"/>
                <a:gd name="connsiteY225" fmla="*/ 204930 h 361466"/>
                <a:gd name="connsiteX226" fmla="*/ 596946 w 977755"/>
                <a:gd name="connsiteY226" fmla="*/ 201504 h 361466"/>
                <a:gd name="connsiteX227" fmla="*/ 615362 w 977755"/>
                <a:gd name="connsiteY227" fmla="*/ 219920 h 361466"/>
                <a:gd name="connsiteX228" fmla="*/ 596946 w 977755"/>
                <a:gd name="connsiteY228" fmla="*/ 238336 h 361466"/>
                <a:gd name="connsiteX229" fmla="*/ 578530 w 977755"/>
                <a:gd name="connsiteY229" fmla="*/ 219920 h 361466"/>
                <a:gd name="connsiteX230" fmla="*/ 596946 w 977755"/>
                <a:gd name="connsiteY230" fmla="*/ 201504 h 361466"/>
                <a:gd name="connsiteX231" fmla="*/ 675321 w 977755"/>
                <a:gd name="connsiteY231" fmla="*/ 199506 h 361466"/>
                <a:gd name="connsiteX232" fmla="*/ 695735 w 977755"/>
                <a:gd name="connsiteY232" fmla="*/ 219921 h 361466"/>
                <a:gd name="connsiteX233" fmla="*/ 675321 w 977755"/>
                <a:gd name="connsiteY233" fmla="*/ 240335 h 361466"/>
                <a:gd name="connsiteX234" fmla="*/ 654906 w 977755"/>
                <a:gd name="connsiteY234" fmla="*/ 219921 h 361466"/>
                <a:gd name="connsiteX235" fmla="*/ 675321 w 977755"/>
                <a:gd name="connsiteY235" fmla="*/ 199506 h 361466"/>
                <a:gd name="connsiteX236" fmla="*/ 832283 w 977755"/>
                <a:gd name="connsiteY236" fmla="*/ 194866 h 361466"/>
                <a:gd name="connsiteX237" fmla="*/ 857337 w 977755"/>
                <a:gd name="connsiteY237" fmla="*/ 219920 h 361466"/>
                <a:gd name="connsiteX238" fmla="*/ 832283 w 977755"/>
                <a:gd name="connsiteY238" fmla="*/ 245046 h 361466"/>
                <a:gd name="connsiteX239" fmla="*/ 807229 w 977755"/>
                <a:gd name="connsiteY239" fmla="*/ 219920 h 361466"/>
                <a:gd name="connsiteX240" fmla="*/ 832283 w 977755"/>
                <a:gd name="connsiteY240" fmla="*/ 194866 h 361466"/>
                <a:gd name="connsiteX241" fmla="*/ 165529 w 977755"/>
                <a:gd name="connsiteY241" fmla="*/ 170240 h 361466"/>
                <a:gd name="connsiteX242" fmla="*/ 174237 w 977755"/>
                <a:gd name="connsiteY242" fmla="*/ 174880 h 361466"/>
                <a:gd name="connsiteX243" fmla="*/ 176022 w 977755"/>
                <a:gd name="connsiteY243" fmla="*/ 180733 h 361466"/>
                <a:gd name="connsiteX244" fmla="*/ 175165 w 977755"/>
                <a:gd name="connsiteY244" fmla="*/ 184801 h 361466"/>
                <a:gd name="connsiteX245" fmla="*/ 174166 w 977755"/>
                <a:gd name="connsiteY245" fmla="*/ 186586 h 361466"/>
                <a:gd name="connsiteX246" fmla="*/ 173024 w 977755"/>
                <a:gd name="connsiteY246" fmla="*/ 188299 h 361466"/>
                <a:gd name="connsiteX247" fmla="*/ 165600 w 977755"/>
                <a:gd name="connsiteY247" fmla="*/ 191368 h 361466"/>
                <a:gd name="connsiteX248" fmla="*/ 163459 w 977755"/>
                <a:gd name="connsiteY248" fmla="*/ 191154 h 361466"/>
                <a:gd name="connsiteX249" fmla="*/ 158177 w 977755"/>
                <a:gd name="connsiteY249" fmla="*/ 188299 h 361466"/>
                <a:gd name="connsiteX250" fmla="*/ 156892 w 977755"/>
                <a:gd name="connsiteY250" fmla="*/ 186729 h 361466"/>
                <a:gd name="connsiteX251" fmla="*/ 155893 w 977755"/>
                <a:gd name="connsiteY251" fmla="*/ 184944 h 361466"/>
                <a:gd name="connsiteX252" fmla="*/ 155250 w 977755"/>
                <a:gd name="connsiteY252" fmla="*/ 182946 h 361466"/>
                <a:gd name="connsiteX253" fmla="*/ 155036 w 977755"/>
                <a:gd name="connsiteY253" fmla="*/ 180804 h 361466"/>
                <a:gd name="connsiteX254" fmla="*/ 155250 w 977755"/>
                <a:gd name="connsiteY254" fmla="*/ 178663 h 361466"/>
                <a:gd name="connsiteX255" fmla="*/ 156820 w 977755"/>
                <a:gd name="connsiteY255" fmla="*/ 174880 h 361466"/>
                <a:gd name="connsiteX256" fmla="*/ 158105 w 977755"/>
                <a:gd name="connsiteY256" fmla="*/ 173309 h 361466"/>
                <a:gd name="connsiteX257" fmla="*/ 163387 w 977755"/>
                <a:gd name="connsiteY257" fmla="*/ 170454 h 361466"/>
                <a:gd name="connsiteX258" fmla="*/ 165529 w 977755"/>
                <a:gd name="connsiteY258" fmla="*/ 170240 h 361466"/>
                <a:gd name="connsiteX259" fmla="*/ 243903 w 977755"/>
                <a:gd name="connsiteY259" fmla="*/ 169098 h 361466"/>
                <a:gd name="connsiteX260" fmla="*/ 255538 w 977755"/>
                <a:gd name="connsiteY260" fmla="*/ 180733 h 361466"/>
                <a:gd name="connsiteX261" fmla="*/ 254610 w 977755"/>
                <a:gd name="connsiteY261" fmla="*/ 185230 h 361466"/>
                <a:gd name="connsiteX262" fmla="*/ 252111 w 977755"/>
                <a:gd name="connsiteY262" fmla="*/ 188942 h 361466"/>
                <a:gd name="connsiteX263" fmla="*/ 243903 w 977755"/>
                <a:gd name="connsiteY263" fmla="*/ 192368 h 361466"/>
                <a:gd name="connsiteX264" fmla="*/ 235694 w 977755"/>
                <a:gd name="connsiteY264" fmla="*/ 188942 h 361466"/>
                <a:gd name="connsiteX265" fmla="*/ 233196 w 977755"/>
                <a:gd name="connsiteY265" fmla="*/ 185230 h 361466"/>
                <a:gd name="connsiteX266" fmla="*/ 232268 w 977755"/>
                <a:gd name="connsiteY266" fmla="*/ 180733 h 361466"/>
                <a:gd name="connsiteX267" fmla="*/ 243903 w 977755"/>
                <a:gd name="connsiteY267" fmla="*/ 169098 h 361466"/>
                <a:gd name="connsiteX268" fmla="*/ 400795 w 977755"/>
                <a:gd name="connsiteY268" fmla="*/ 166385 h 361466"/>
                <a:gd name="connsiteX269" fmla="*/ 415071 w 977755"/>
                <a:gd name="connsiteY269" fmla="*/ 180661 h 361466"/>
                <a:gd name="connsiteX270" fmla="*/ 413929 w 977755"/>
                <a:gd name="connsiteY270" fmla="*/ 186229 h 361466"/>
                <a:gd name="connsiteX271" fmla="*/ 410859 w 977755"/>
                <a:gd name="connsiteY271" fmla="*/ 190797 h 361466"/>
                <a:gd name="connsiteX272" fmla="*/ 400795 w 977755"/>
                <a:gd name="connsiteY272" fmla="*/ 195008 h 361466"/>
                <a:gd name="connsiteX273" fmla="*/ 390730 w 977755"/>
                <a:gd name="connsiteY273" fmla="*/ 190797 h 361466"/>
                <a:gd name="connsiteX274" fmla="*/ 387661 w 977755"/>
                <a:gd name="connsiteY274" fmla="*/ 186229 h 361466"/>
                <a:gd name="connsiteX275" fmla="*/ 386519 w 977755"/>
                <a:gd name="connsiteY275" fmla="*/ 180661 h 361466"/>
                <a:gd name="connsiteX276" fmla="*/ 400795 w 977755"/>
                <a:gd name="connsiteY276" fmla="*/ 166385 h 361466"/>
                <a:gd name="connsiteX277" fmla="*/ 479098 w 977755"/>
                <a:gd name="connsiteY277" fmla="*/ 164815 h 361466"/>
                <a:gd name="connsiteX278" fmla="*/ 492232 w 977755"/>
                <a:gd name="connsiteY278" fmla="*/ 171810 h 361466"/>
                <a:gd name="connsiteX279" fmla="*/ 494944 w 977755"/>
                <a:gd name="connsiteY279" fmla="*/ 180661 h 361466"/>
                <a:gd name="connsiteX280" fmla="*/ 493731 w 977755"/>
                <a:gd name="connsiteY280" fmla="*/ 186800 h 361466"/>
                <a:gd name="connsiteX281" fmla="*/ 492303 w 977755"/>
                <a:gd name="connsiteY281" fmla="*/ 189512 h 361466"/>
                <a:gd name="connsiteX282" fmla="*/ 490304 w 977755"/>
                <a:gd name="connsiteY282" fmla="*/ 191939 h 361466"/>
                <a:gd name="connsiteX283" fmla="*/ 479098 w 977755"/>
                <a:gd name="connsiteY283" fmla="*/ 196579 h 361466"/>
                <a:gd name="connsiteX284" fmla="*/ 475886 w 977755"/>
                <a:gd name="connsiteY284" fmla="*/ 196222 h 361466"/>
                <a:gd name="connsiteX285" fmla="*/ 467891 w 977755"/>
                <a:gd name="connsiteY285" fmla="*/ 191939 h 361466"/>
                <a:gd name="connsiteX286" fmla="*/ 465964 w 977755"/>
                <a:gd name="connsiteY286" fmla="*/ 189584 h 361466"/>
                <a:gd name="connsiteX287" fmla="*/ 464536 w 977755"/>
                <a:gd name="connsiteY287" fmla="*/ 186871 h 361466"/>
                <a:gd name="connsiteX288" fmla="*/ 463608 w 977755"/>
                <a:gd name="connsiteY288" fmla="*/ 183873 h 361466"/>
                <a:gd name="connsiteX289" fmla="*/ 463323 w 977755"/>
                <a:gd name="connsiteY289" fmla="*/ 180661 h 361466"/>
                <a:gd name="connsiteX290" fmla="*/ 463608 w 977755"/>
                <a:gd name="connsiteY290" fmla="*/ 177449 h 361466"/>
                <a:gd name="connsiteX291" fmla="*/ 465964 w 977755"/>
                <a:gd name="connsiteY291" fmla="*/ 171810 h 361466"/>
                <a:gd name="connsiteX292" fmla="*/ 467891 w 977755"/>
                <a:gd name="connsiteY292" fmla="*/ 169455 h 361466"/>
                <a:gd name="connsiteX293" fmla="*/ 475886 w 977755"/>
                <a:gd name="connsiteY293" fmla="*/ 165172 h 361466"/>
                <a:gd name="connsiteX294" fmla="*/ 479098 w 977755"/>
                <a:gd name="connsiteY294" fmla="*/ 164815 h 361466"/>
                <a:gd name="connsiteX295" fmla="*/ 636061 w 977755"/>
                <a:gd name="connsiteY295" fmla="*/ 161317 h 361466"/>
                <a:gd name="connsiteX296" fmla="*/ 652193 w 977755"/>
                <a:gd name="connsiteY296" fmla="*/ 169883 h 361466"/>
                <a:gd name="connsiteX297" fmla="*/ 655476 w 977755"/>
                <a:gd name="connsiteY297" fmla="*/ 180732 h 361466"/>
                <a:gd name="connsiteX298" fmla="*/ 653977 w 977755"/>
                <a:gd name="connsiteY298" fmla="*/ 188298 h 361466"/>
                <a:gd name="connsiteX299" fmla="*/ 652193 w 977755"/>
                <a:gd name="connsiteY299" fmla="*/ 191582 h 361466"/>
                <a:gd name="connsiteX300" fmla="*/ 649766 w 977755"/>
                <a:gd name="connsiteY300" fmla="*/ 194437 h 361466"/>
                <a:gd name="connsiteX301" fmla="*/ 636061 w 977755"/>
                <a:gd name="connsiteY301" fmla="*/ 200148 h 361466"/>
                <a:gd name="connsiteX302" fmla="*/ 632135 w 977755"/>
                <a:gd name="connsiteY302" fmla="*/ 199719 h 361466"/>
                <a:gd name="connsiteX303" fmla="*/ 622356 w 977755"/>
                <a:gd name="connsiteY303" fmla="*/ 194437 h 361466"/>
                <a:gd name="connsiteX304" fmla="*/ 620001 w 977755"/>
                <a:gd name="connsiteY304" fmla="*/ 191582 h 361466"/>
                <a:gd name="connsiteX305" fmla="*/ 618216 w 977755"/>
                <a:gd name="connsiteY305" fmla="*/ 188298 h 361466"/>
                <a:gd name="connsiteX306" fmla="*/ 617074 w 977755"/>
                <a:gd name="connsiteY306" fmla="*/ 184658 h 361466"/>
                <a:gd name="connsiteX307" fmla="*/ 616646 w 977755"/>
                <a:gd name="connsiteY307" fmla="*/ 180732 h 361466"/>
                <a:gd name="connsiteX308" fmla="*/ 617074 w 977755"/>
                <a:gd name="connsiteY308" fmla="*/ 176806 h 361466"/>
                <a:gd name="connsiteX309" fmla="*/ 620001 w 977755"/>
                <a:gd name="connsiteY309" fmla="*/ 169883 h 361466"/>
                <a:gd name="connsiteX310" fmla="*/ 622356 w 977755"/>
                <a:gd name="connsiteY310" fmla="*/ 167027 h 361466"/>
                <a:gd name="connsiteX311" fmla="*/ 632135 w 977755"/>
                <a:gd name="connsiteY311" fmla="*/ 161745 h 361466"/>
                <a:gd name="connsiteX312" fmla="*/ 636061 w 977755"/>
                <a:gd name="connsiteY312" fmla="*/ 161317 h 361466"/>
                <a:gd name="connsiteX313" fmla="*/ 714579 w 977755"/>
                <a:gd name="connsiteY313" fmla="*/ 159247 h 361466"/>
                <a:gd name="connsiteX314" fmla="*/ 736064 w 977755"/>
                <a:gd name="connsiteY314" fmla="*/ 180732 h 361466"/>
                <a:gd name="connsiteX315" fmla="*/ 734351 w 977755"/>
                <a:gd name="connsiteY315" fmla="*/ 189084 h 361466"/>
                <a:gd name="connsiteX316" fmla="*/ 729854 w 977755"/>
                <a:gd name="connsiteY316" fmla="*/ 195936 h 361466"/>
                <a:gd name="connsiteX317" fmla="*/ 714651 w 977755"/>
                <a:gd name="connsiteY317" fmla="*/ 202218 h 361466"/>
                <a:gd name="connsiteX318" fmla="*/ 699447 w 977755"/>
                <a:gd name="connsiteY318" fmla="*/ 195936 h 361466"/>
                <a:gd name="connsiteX319" fmla="*/ 694807 w 977755"/>
                <a:gd name="connsiteY319" fmla="*/ 189084 h 361466"/>
                <a:gd name="connsiteX320" fmla="*/ 693094 w 977755"/>
                <a:gd name="connsiteY320" fmla="*/ 180732 h 361466"/>
                <a:gd name="connsiteX321" fmla="*/ 714579 w 977755"/>
                <a:gd name="connsiteY321" fmla="*/ 159247 h 361466"/>
                <a:gd name="connsiteX322" fmla="*/ 871470 w 977755"/>
                <a:gd name="connsiteY322" fmla="*/ 154322 h 361466"/>
                <a:gd name="connsiteX323" fmla="*/ 897881 w 977755"/>
                <a:gd name="connsiteY323" fmla="*/ 180732 h 361466"/>
                <a:gd name="connsiteX324" fmla="*/ 895811 w 977755"/>
                <a:gd name="connsiteY324" fmla="*/ 191011 h 361466"/>
                <a:gd name="connsiteX325" fmla="*/ 890172 w 977755"/>
                <a:gd name="connsiteY325" fmla="*/ 199434 h 361466"/>
                <a:gd name="connsiteX326" fmla="*/ 871470 w 977755"/>
                <a:gd name="connsiteY326" fmla="*/ 207143 h 361466"/>
                <a:gd name="connsiteX327" fmla="*/ 852769 w 977755"/>
                <a:gd name="connsiteY327" fmla="*/ 199434 h 361466"/>
                <a:gd name="connsiteX328" fmla="*/ 847130 w 977755"/>
                <a:gd name="connsiteY328" fmla="*/ 191011 h 361466"/>
                <a:gd name="connsiteX329" fmla="*/ 845060 w 977755"/>
                <a:gd name="connsiteY329" fmla="*/ 180732 h 361466"/>
                <a:gd name="connsiteX330" fmla="*/ 871470 w 977755"/>
                <a:gd name="connsiteY330" fmla="*/ 154322 h 361466"/>
                <a:gd name="connsiteX331" fmla="*/ 126198 w 977755"/>
                <a:gd name="connsiteY331" fmla="*/ 131481 h 361466"/>
                <a:gd name="connsiteX332" fmla="*/ 136191 w 977755"/>
                <a:gd name="connsiteY332" fmla="*/ 141474 h 361466"/>
                <a:gd name="connsiteX333" fmla="*/ 126198 w 977755"/>
                <a:gd name="connsiteY333" fmla="*/ 151467 h 361466"/>
                <a:gd name="connsiteX334" fmla="*/ 116205 w 977755"/>
                <a:gd name="connsiteY334" fmla="*/ 141474 h 361466"/>
                <a:gd name="connsiteX335" fmla="*/ 126198 w 977755"/>
                <a:gd name="connsiteY335" fmla="*/ 131481 h 361466"/>
                <a:gd name="connsiteX336" fmla="*/ 204644 w 977755"/>
                <a:gd name="connsiteY336" fmla="*/ 130410 h 361466"/>
                <a:gd name="connsiteX337" fmla="*/ 215708 w 977755"/>
                <a:gd name="connsiteY337" fmla="*/ 141474 h 361466"/>
                <a:gd name="connsiteX338" fmla="*/ 204644 w 977755"/>
                <a:gd name="connsiteY338" fmla="*/ 152538 h 361466"/>
                <a:gd name="connsiteX339" fmla="*/ 193580 w 977755"/>
                <a:gd name="connsiteY339" fmla="*/ 141474 h 361466"/>
                <a:gd name="connsiteX340" fmla="*/ 204644 w 977755"/>
                <a:gd name="connsiteY340" fmla="*/ 130410 h 361466"/>
                <a:gd name="connsiteX341" fmla="*/ 361536 w 977755"/>
                <a:gd name="connsiteY341" fmla="*/ 127912 h 361466"/>
                <a:gd name="connsiteX342" fmla="*/ 375098 w 977755"/>
                <a:gd name="connsiteY342" fmla="*/ 141474 h 361466"/>
                <a:gd name="connsiteX343" fmla="*/ 361536 w 977755"/>
                <a:gd name="connsiteY343" fmla="*/ 155036 h 361466"/>
                <a:gd name="connsiteX344" fmla="*/ 347974 w 977755"/>
                <a:gd name="connsiteY344" fmla="*/ 141474 h 361466"/>
                <a:gd name="connsiteX345" fmla="*/ 361536 w 977755"/>
                <a:gd name="connsiteY345" fmla="*/ 127912 h 361466"/>
                <a:gd name="connsiteX346" fmla="*/ 440054 w 977755"/>
                <a:gd name="connsiteY346" fmla="*/ 126484 h 361466"/>
                <a:gd name="connsiteX347" fmla="*/ 455043 w 977755"/>
                <a:gd name="connsiteY347" fmla="*/ 141474 h 361466"/>
                <a:gd name="connsiteX348" fmla="*/ 440054 w 977755"/>
                <a:gd name="connsiteY348" fmla="*/ 156463 h 361466"/>
                <a:gd name="connsiteX349" fmla="*/ 425064 w 977755"/>
                <a:gd name="connsiteY349" fmla="*/ 141474 h 361466"/>
                <a:gd name="connsiteX350" fmla="*/ 440054 w 977755"/>
                <a:gd name="connsiteY350" fmla="*/ 126484 h 361466"/>
                <a:gd name="connsiteX351" fmla="*/ 596946 w 977755"/>
                <a:gd name="connsiteY351" fmla="*/ 123058 h 361466"/>
                <a:gd name="connsiteX352" fmla="*/ 615362 w 977755"/>
                <a:gd name="connsiteY352" fmla="*/ 141474 h 361466"/>
                <a:gd name="connsiteX353" fmla="*/ 596946 w 977755"/>
                <a:gd name="connsiteY353" fmla="*/ 159890 h 361466"/>
                <a:gd name="connsiteX354" fmla="*/ 578530 w 977755"/>
                <a:gd name="connsiteY354" fmla="*/ 141474 h 361466"/>
                <a:gd name="connsiteX355" fmla="*/ 596946 w 977755"/>
                <a:gd name="connsiteY355" fmla="*/ 123058 h 361466"/>
                <a:gd name="connsiteX356" fmla="*/ 675321 w 977755"/>
                <a:gd name="connsiteY356" fmla="*/ 121059 h 361466"/>
                <a:gd name="connsiteX357" fmla="*/ 695735 w 977755"/>
                <a:gd name="connsiteY357" fmla="*/ 141474 h 361466"/>
                <a:gd name="connsiteX358" fmla="*/ 675321 w 977755"/>
                <a:gd name="connsiteY358" fmla="*/ 161888 h 361466"/>
                <a:gd name="connsiteX359" fmla="*/ 654906 w 977755"/>
                <a:gd name="connsiteY359" fmla="*/ 141474 h 361466"/>
                <a:gd name="connsiteX360" fmla="*/ 675321 w 977755"/>
                <a:gd name="connsiteY360" fmla="*/ 121059 h 361466"/>
                <a:gd name="connsiteX361" fmla="*/ 832283 w 977755"/>
                <a:gd name="connsiteY361" fmla="*/ 116348 h 361466"/>
                <a:gd name="connsiteX362" fmla="*/ 857337 w 977755"/>
                <a:gd name="connsiteY362" fmla="*/ 141474 h 361466"/>
                <a:gd name="connsiteX363" fmla="*/ 832283 w 977755"/>
                <a:gd name="connsiteY363" fmla="*/ 166528 h 361466"/>
                <a:gd name="connsiteX364" fmla="*/ 807229 w 977755"/>
                <a:gd name="connsiteY364" fmla="*/ 141474 h 361466"/>
                <a:gd name="connsiteX365" fmla="*/ 832283 w 977755"/>
                <a:gd name="connsiteY365" fmla="*/ 116348 h 361466"/>
                <a:gd name="connsiteX366" fmla="*/ 910730 w 977755"/>
                <a:gd name="connsiteY366" fmla="*/ 113636 h 361466"/>
                <a:gd name="connsiteX367" fmla="*/ 938496 w 977755"/>
                <a:gd name="connsiteY367" fmla="*/ 141474 h 361466"/>
                <a:gd name="connsiteX368" fmla="*/ 930397 w 977755"/>
                <a:gd name="connsiteY368" fmla="*/ 161004 h 361466"/>
                <a:gd name="connsiteX369" fmla="*/ 949989 w 977755"/>
                <a:gd name="connsiteY369" fmla="*/ 152895 h 361466"/>
                <a:gd name="connsiteX370" fmla="*/ 977755 w 977755"/>
                <a:gd name="connsiteY370" fmla="*/ 180662 h 361466"/>
                <a:gd name="connsiteX371" fmla="*/ 975542 w 977755"/>
                <a:gd name="connsiteY371" fmla="*/ 191511 h 361466"/>
                <a:gd name="connsiteX372" fmla="*/ 969618 w 977755"/>
                <a:gd name="connsiteY372" fmla="*/ 200362 h 361466"/>
                <a:gd name="connsiteX373" fmla="*/ 949989 w 977755"/>
                <a:gd name="connsiteY373" fmla="*/ 208500 h 361466"/>
                <a:gd name="connsiteX374" fmla="*/ 930410 w 977755"/>
                <a:gd name="connsiteY374" fmla="*/ 200383 h 361466"/>
                <a:gd name="connsiteX375" fmla="*/ 938496 w 977755"/>
                <a:gd name="connsiteY375" fmla="*/ 219920 h 361466"/>
                <a:gd name="connsiteX376" fmla="*/ 910730 w 977755"/>
                <a:gd name="connsiteY376" fmla="*/ 247758 h 361466"/>
                <a:gd name="connsiteX377" fmla="*/ 882963 w 977755"/>
                <a:gd name="connsiteY377" fmla="*/ 219920 h 361466"/>
                <a:gd name="connsiteX378" fmla="*/ 910730 w 977755"/>
                <a:gd name="connsiteY378" fmla="*/ 192153 h 361466"/>
                <a:gd name="connsiteX379" fmla="*/ 930281 w 977755"/>
                <a:gd name="connsiteY379" fmla="*/ 200246 h 361466"/>
                <a:gd name="connsiteX380" fmla="*/ 924435 w 977755"/>
                <a:gd name="connsiteY380" fmla="*/ 191511 h 361466"/>
                <a:gd name="connsiteX381" fmla="*/ 922222 w 977755"/>
                <a:gd name="connsiteY381" fmla="*/ 180662 h 361466"/>
                <a:gd name="connsiteX382" fmla="*/ 930295 w 977755"/>
                <a:gd name="connsiteY382" fmla="*/ 161159 h 361466"/>
                <a:gd name="connsiteX383" fmla="*/ 910730 w 977755"/>
                <a:gd name="connsiteY383" fmla="*/ 169241 h 361466"/>
                <a:gd name="connsiteX384" fmla="*/ 882963 w 977755"/>
                <a:gd name="connsiteY384" fmla="*/ 141474 h 361466"/>
                <a:gd name="connsiteX385" fmla="*/ 910730 w 977755"/>
                <a:gd name="connsiteY385" fmla="*/ 113636 h 361466"/>
                <a:gd name="connsiteX386" fmla="*/ 86939 w 977755"/>
                <a:gd name="connsiteY386" fmla="*/ 92793 h 361466"/>
                <a:gd name="connsiteX387" fmla="*/ 96433 w 977755"/>
                <a:gd name="connsiteY387" fmla="*/ 102286 h 361466"/>
                <a:gd name="connsiteX388" fmla="*/ 86939 w 977755"/>
                <a:gd name="connsiteY388" fmla="*/ 111780 h 361466"/>
                <a:gd name="connsiteX389" fmla="*/ 77446 w 977755"/>
                <a:gd name="connsiteY389" fmla="*/ 102286 h 361466"/>
                <a:gd name="connsiteX390" fmla="*/ 86939 w 977755"/>
                <a:gd name="connsiteY390" fmla="*/ 92793 h 361466"/>
                <a:gd name="connsiteX391" fmla="*/ 165457 w 977755"/>
                <a:gd name="connsiteY391" fmla="*/ 91794 h 361466"/>
                <a:gd name="connsiteX392" fmla="*/ 174165 w 977755"/>
                <a:gd name="connsiteY392" fmla="*/ 96434 h 361466"/>
                <a:gd name="connsiteX393" fmla="*/ 175950 w 977755"/>
                <a:gd name="connsiteY393" fmla="*/ 102287 h 361466"/>
                <a:gd name="connsiteX394" fmla="*/ 174165 w 977755"/>
                <a:gd name="connsiteY394" fmla="*/ 108140 h 361466"/>
                <a:gd name="connsiteX395" fmla="*/ 165457 w 977755"/>
                <a:gd name="connsiteY395" fmla="*/ 112922 h 361466"/>
                <a:gd name="connsiteX396" fmla="*/ 163315 w 977755"/>
                <a:gd name="connsiteY396" fmla="*/ 112708 h 361466"/>
                <a:gd name="connsiteX397" fmla="*/ 158033 w 977755"/>
                <a:gd name="connsiteY397" fmla="*/ 109853 h 361466"/>
                <a:gd name="connsiteX398" fmla="*/ 156748 w 977755"/>
                <a:gd name="connsiteY398" fmla="*/ 108283 h 361466"/>
                <a:gd name="connsiteX399" fmla="*/ 155178 w 977755"/>
                <a:gd name="connsiteY399" fmla="*/ 104500 h 361466"/>
                <a:gd name="connsiteX400" fmla="*/ 154964 w 977755"/>
                <a:gd name="connsiteY400" fmla="*/ 102358 h 361466"/>
                <a:gd name="connsiteX401" fmla="*/ 155178 w 977755"/>
                <a:gd name="connsiteY401" fmla="*/ 100217 h 361466"/>
                <a:gd name="connsiteX402" fmla="*/ 156748 w 977755"/>
                <a:gd name="connsiteY402" fmla="*/ 96434 h 361466"/>
                <a:gd name="connsiteX403" fmla="*/ 158033 w 977755"/>
                <a:gd name="connsiteY403" fmla="*/ 94863 h 361466"/>
                <a:gd name="connsiteX404" fmla="*/ 163315 w 977755"/>
                <a:gd name="connsiteY404" fmla="*/ 92008 h 361466"/>
                <a:gd name="connsiteX405" fmla="*/ 165457 w 977755"/>
                <a:gd name="connsiteY405" fmla="*/ 91794 h 361466"/>
                <a:gd name="connsiteX406" fmla="*/ 322349 w 977755"/>
                <a:gd name="connsiteY406" fmla="*/ 89367 h 361466"/>
                <a:gd name="connsiteX407" fmla="*/ 329559 w 977755"/>
                <a:gd name="connsiteY407" fmla="*/ 91580 h 361466"/>
                <a:gd name="connsiteX408" fmla="*/ 335198 w 977755"/>
                <a:gd name="connsiteY408" fmla="*/ 102287 h 361466"/>
                <a:gd name="connsiteX409" fmla="*/ 329559 w 977755"/>
                <a:gd name="connsiteY409" fmla="*/ 112994 h 361466"/>
                <a:gd name="connsiteX410" fmla="*/ 322349 w 977755"/>
                <a:gd name="connsiteY410" fmla="*/ 115206 h 361466"/>
                <a:gd name="connsiteX411" fmla="*/ 319780 w 977755"/>
                <a:gd name="connsiteY411" fmla="*/ 114921 h 361466"/>
                <a:gd name="connsiteX412" fmla="*/ 309501 w 977755"/>
                <a:gd name="connsiteY412" fmla="*/ 102287 h 361466"/>
                <a:gd name="connsiteX413" fmla="*/ 319780 w 977755"/>
                <a:gd name="connsiteY413" fmla="*/ 89653 h 361466"/>
                <a:gd name="connsiteX414" fmla="*/ 322349 w 977755"/>
                <a:gd name="connsiteY414" fmla="*/ 89367 h 361466"/>
                <a:gd name="connsiteX415" fmla="*/ 400795 w 977755"/>
                <a:gd name="connsiteY415" fmla="*/ 88011 h 361466"/>
                <a:gd name="connsiteX416" fmla="*/ 415071 w 977755"/>
                <a:gd name="connsiteY416" fmla="*/ 102287 h 361466"/>
                <a:gd name="connsiteX417" fmla="*/ 400795 w 977755"/>
                <a:gd name="connsiteY417" fmla="*/ 116563 h 361466"/>
                <a:gd name="connsiteX418" fmla="*/ 386519 w 977755"/>
                <a:gd name="connsiteY418" fmla="*/ 102287 h 361466"/>
                <a:gd name="connsiteX419" fmla="*/ 400795 w 977755"/>
                <a:gd name="connsiteY419" fmla="*/ 88011 h 361466"/>
                <a:gd name="connsiteX420" fmla="*/ 557687 w 977755"/>
                <a:gd name="connsiteY420" fmla="*/ 84798 h 361466"/>
                <a:gd name="connsiteX421" fmla="*/ 575175 w 977755"/>
                <a:gd name="connsiteY421" fmla="*/ 102286 h 361466"/>
                <a:gd name="connsiteX422" fmla="*/ 557687 w 977755"/>
                <a:gd name="connsiteY422" fmla="*/ 119774 h 361466"/>
                <a:gd name="connsiteX423" fmla="*/ 540199 w 977755"/>
                <a:gd name="connsiteY423" fmla="*/ 102286 h 361466"/>
                <a:gd name="connsiteX424" fmla="*/ 557687 w 977755"/>
                <a:gd name="connsiteY424" fmla="*/ 84798 h 361466"/>
                <a:gd name="connsiteX425" fmla="*/ 636061 w 977755"/>
                <a:gd name="connsiteY425" fmla="*/ 82871 h 361466"/>
                <a:gd name="connsiteX426" fmla="*/ 652193 w 977755"/>
                <a:gd name="connsiteY426" fmla="*/ 91437 h 361466"/>
                <a:gd name="connsiteX427" fmla="*/ 655476 w 977755"/>
                <a:gd name="connsiteY427" fmla="*/ 102286 h 361466"/>
                <a:gd name="connsiteX428" fmla="*/ 652193 w 977755"/>
                <a:gd name="connsiteY428" fmla="*/ 113136 h 361466"/>
                <a:gd name="connsiteX429" fmla="*/ 636061 w 977755"/>
                <a:gd name="connsiteY429" fmla="*/ 121702 h 361466"/>
                <a:gd name="connsiteX430" fmla="*/ 632135 w 977755"/>
                <a:gd name="connsiteY430" fmla="*/ 121273 h 361466"/>
                <a:gd name="connsiteX431" fmla="*/ 622356 w 977755"/>
                <a:gd name="connsiteY431" fmla="*/ 115991 h 361466"/>
                <a:gd name="connsiteX432" fmla="*/ 620001 w 977755"/>
                <a:gd name="connsiteY432" fmla="*/ 113136 h 361466"/>
                <a:gd name="connsiteX433" fmla="*/ 617074 w 977755"/>
                <a:gd name="connsiteY433" fmla="*/ 106212 h 361466"/>
                <a:gd name="connsiteX434" fmla="*/ 616646 w 977755"/>
                <a:gd name="connsiteY434" fmla="*/ 102286 h 361466"/>
                <a:gd name="connsiteX435" fmla="*/ 617074 w 977755"/>
                <a:gd name="connsiteY435" fmla="*/ 98360 h 361466"/>
                <a:gd name="connsiteX436" fmla="*/ 620001 w 977755"/>
                <a:gd name="connsiteY436" fmla="*/ 91437 h 361466"/>
                <a:gd name="connsiteX437" fmla="*/ 622356 w 977755"/>
                <a:gd name="connsiteY437" fmla="*/ 88581 h 361466"/>
                <a:gd name="connsiteX438" fmla="*/ 632135 w 977755"/>
                <a:gd name="connsiteY438" fmla="*/ 83299 h 361466"/>
                <a:gd name="connsiteX439" fmla="*/ 636061 w 977755"/>
                <a:gd name="connsiteY439" fmla="*/ 82871 h 361466"/>
                <a:gd name="connsiteX440" fmla="*/ 793025 w 977755"/>
                <a:gd name="connsiteY440" fmla="*/ 78446 h 361466"/>
                <a:gd name="connsiteX441" fmla="*/ 806373 w 977755"/>
                <a:gd name="connsiteY441" fmla="*/ 82515 h 361466"/>
                <a:gd name="connsiteX442" fmla="*/ 816865 w 977755"/>
                <a:gd name="connsiteY442" fmla="*/ 102287 h 361466"/>
                <a:gd name="connsiteX443" fmla="*/ 806373 w 977755"/>
                <a:gd name="connsiteY443" fmla="*/ 122059 h 361466"/>
                <a:gd name="connsiteX444" fmla="*/ 793025 w 977755"/>
                <a:gd name="connsiteY444" fmla="*/ 126128 h 361466"/>
                <a:gd name="connsiteX445" fmla="*/ 788242 w 977755"/>
                <a:gd name="connsiteY445" fmla="*/ 125628 h 361466"/>
                <a:gd name="connsiteX446" fmla="*/ 769184 w 977755"/>
                <a:gd name="connsiteY446" fmla="*/ 102287 h 361466"/>
                <a:gd name="connsiteX447" fmla="*/ 788242 w 977755"/>
                <a:gd name="connsiteY447" fmla="*/ 78946 h 361466"/>
                <a:gd name="connsiteX448" fmla="*/ 793025 w 977755"/>
                <a:gd name="connsiteY448" fmla="*/ 78446 h 361466"/>
                <a:gd name="connsiteX449" fmla="*/ 871470 w 977755"/>
                <a:gd name="connsiteY449" fmla="*/ 75876 h 361466"/>
                <a:gd name="connsiteX450" fmla="*/ 897881 w 977755"/>
                <a:gd name="connsiteY450" fmla="*/ 102286 h 361466"/>
                <a:gd name="connsiteX451" fmla="*/ 871470 w 977755"/>
                <a:gd name="connsiteY451" fmla="*/ 128697 h 361466"/>
                <a:gd name="connsiteX452" fmla="*/ 845060 w 977755"/>
                <a:gd name="connsiteY452" fmla="*/ 102286 h 361466"/>
                <a:gd name="connsiteX453" fmla="*/ 871470 w 977755"/>
                <a:gd name="connsiteY453" fmla="*/ 75876 h 361466"/>
                <a:gd name="connsiteX454" fmla="*/ 47753 w 977755"/>
                <a:gd name="connsiteY454" fmla="*/ 54034 h 361466"/>
                <a:gd name="connsiteX455" fmla="*/ 56747 w 977755"/>
                <a:gd name="connsiteY455" fmla="*/ 63028 h 361466"/>
                <a:gd name="connsiteX456" fmla="*/ 47753 w 977755"/>
                <a:gd name="connsiteY456" fmla="*/ 72022 h 361466"/>
                <a:gd name="connsiteX457" fmla="*/ 38759 w 977755"/>
                <a:gd name="connsiteY457" fmla="*/ 63028 h 361466"/>
                <a:gd name="connsiteX458" fmla="*/ 47753 w 977755"/>
                <a:gd name="connsiteY458" fmla="*/ 54034 h 361466"/>
                <a:gd name="connsiteX459" fmla="*/ 126198 w 977755"/>
                <a:gd name="connsiteY459" fmla="*/ 53035 h 361466"/>
                <a:gd name="connsiteX460" fmla="*/ 136191 w 977755"/>
                <a:gd name="connsiteY460" fmla="*/ 63028 h 361466"/>
                <a:gd name="connsiteX461" fmla="*/ 126198 w 977755"/>
                <a:gd name="connsiteY461" fmla="*/ 73021 h 361466"/>
                <a:gd name="connsiteX462" fmla="*/ 116205 w 977755"/>
                <a:gd name="connsiteY462" fmla="*/ 63028 h 361466"/>
                <a:gd name="connsiteX463" fmla="*/ 126198 w 977755"/>
                <a:gd name="connsiteY463" fmla="*/ 53035 h 361466"/>
                <a:gd name="connsiteX464" fmla="*/ 283162 w 977755"/>
                <a:gd name="connsiteY464" fmla="*/ 50822 h 361466"/>
                <a:gd name="connsiteX465" fmla="*/ 295368 w 977755"/>
                <a:gd name="connsiteY465" fmla="*/ 63028 h 361466"/>
                <a:gd name="connsiteX466" fmla="*/ 283162 w 977755"/>
                <a:gd name="connsiteY466" fmla="*/ 75234 h 361466"/>
                <a:gd name="connsiteX467" fmla="*/ 270956 w 977755"/>
                <a:gd name="connsiteY467" fmla="*/ 63028 h 361466"/>
                <a:gd name="connsiteX468" fmla="*/ 283162 w 977755"/>
                <a:gd name="connsiteY468" fmla="*/ 50822 h 361466"/>
                <a:gd name="connsiteX469" fmla="*/ 361536 w 977755"/>
                <a:gd name="connsiteY469" fmla="*/ 49466 h 361466"/>
                <a:gd name="connsiteX470" fmla="*/ 375098 w 977755"/>
                <a:gd name="connsiteY470" fmla="*/ 63028 h 361466"/>
                <a:gd name="connsiteX471" fmla="*/ 361536 w 977755"/>
                <a:gd name="connsiteY471" fmla="*/ 76590 h 361466"/>
                <a:gd name="connsiteX472" fmla="*/ 347974 w 977755"/>
                <a:gd name="connsiteY472" fmla="*/ 63028 h 361466"/>
                <a:gd name="connsiteX473" fmla="*/ 361536 w 977755"/>
                <a:gd name="connsiteY473" fmla="*/ 49466 h 361466"/>
                <a:gd name="connsiteX474" fmla="*/ 518428 w 977755"/>
                <a:gd name="connsiteY474" fmla="*/ 46396 h 361466"/>
                <a:gd name="connsiteX475" fmla="*/ 535060 w 977755"/>
                <a:gd name="connsiteY475" fmla="*/ 63027 h 361466"/>
                <a:gd name="connsiteX476" fmla="*/ 518428 w 977755"/>
                <a:gd name="connsiteY476" fmla="*/ 79659 h 361466"/>
                <a:gd name="connsiteX477" fmla="*/ 501797 w 977755"/>
                <a:gd name="connsiteY477" fmla="*/ 63027 h 361466"/>
                <a:gd name="connsiteX478" fmla="*/ 518428 w 977755"/>
                <a:gd name="connsiteY478" fmla="*/ 46396 h 361466"/>
                <a:gd name="connsiteX479" fmla="*/ 596946 w 977755"/>
                <a:gd name="connsiteY479" fmla="*/ 44612 h 361466"/>
                <a:gd name="connsiteX480" fmla="*/ 615362 w 977755"/>
                <a:gd name="connsiteY480" fmla="*/ 63028 h 361466"/>
                <a:gd name="connsiteX481" fmla="*/ 596946 w 977755"/>
                <a:gd name="connsiteY481" fmla="*/ 81444 h 361466"/>
                <a:gd name="connsiteX482" fmla="*/ 578530 w 977755"/>
                <a:gd name="connsiteY482" fmla="*/ 63028 h 361466"/>
                <a:gd name="connsiteX483" fmla="*/ 596946 w 977755"/>
                <a:gd name="connsiteY483" fmla="*/ 44612 h 361466"/>
                <a:gd name="connsiteX484" fmla="*/ 753766 w 977755"/>
                <a:gd name="connsiteY484" fmla="*/ 40400 h 361466"/>
                <a:gd name="connsiteX485" fmla="*/ 776394 w 977755"/>
                <a:gd name="connsiteY485" fmla="*/ 63027 h 361466"/>
                <a:gd name="connsiteX486" fmla="*/ 753766 w 977755"/>
                <a:gd name="connsiteY486" fmla="*/ 85655 h 361466"/>
                <a:gd name="connsiteX487" fmla="*/ 731139 w 977755"/>
                <a:gd name="connsiteY487" fmla="*/ 63027 h 361466"/>
                <a:gd name="connsiteX488" fmla="*/ 753766 w 977755"/>
                <a:gd name="connsiteY488" fmla="*/ 40400 h 361466"/>
                <a:gd name="connsiteX489" fmla="*/ 832283 w 977755"/>
                <a:gd name="connsiteY489" fmla="*/ 37973 h 361466"/>
                <a:gd name="connsiteX490" fmla="*/ 857337 w 977755"/>
                <a:gd name="connsiteY490" fmla="*/ 63027 h 361466"/>
                <a:gd name="connsiteX491" fmla="*/ 832283 w 977755"/>
                <a:gd name="connsiteY491" fmla="*/ 88153 h 361466"/>
                <a:gd name="connsiteX492" fmla="*/ 807229 w 977755"/>
                <a:gd name="connsiteY492" fmla="*/ 63027 h 361466"/>
                <a:gd name="connsiteX493" fmla="*/ 832283 w 977755"/>
                <a:gd name="connsiteY493" fmla="*/ 37973 h 361466"/>
                <a:gd name="connsiteX494" fmla="*/ 8566 w 977755"/>
                <a:gd name="connsiteY494" fmla="*/ 15275 h 361466"/>
                <a:gd name="connsiteX495" fmla="*/ 15632 w 977755"/>
                <a:gd name="connsiteY495" fmla="*/ 19058 h 361466"/>
                <a:gd name="connsiteX496" fmla="*/ 17060 w 977755"/>
                <a:gd name="connsiteY496" fmla="*/ 23841 h 361466"/>
                <a:gd name="connsiteX497" fmla="*/ 16917 w 977755"/>
                <a:gd name="connsiteY497" fmla="*/ 25554 h 361466"/>
                <a:gd name="connsiteX498" fmla="*/ 15632 w 977755"/>
                <a:gd name="connsiteY498" fmla="*/ 28623 h 361466"/>
                <a:gd name="connsiteX499" fmla="*/ 8566 w 977755"/>
                <a:gd name="connsiteY499" fmla="*/ 32406 h 361466"/>
                <a:gd name="connsiteX500" fmla="*/ 6852 w 977755"/>
                <a:gd name="connsiteY500" fmla="*/ 32192 h 361466"/>
                <a:gd name="connsiteX501" fmla="*/ 2498 w 977755"/>
                <a:gd name="connsiteY501" fmla="*/ 29836 h 361466"/>
                <a:gd name="connsiteX502" fmla="*/ 1428 w 977755"/>
                <a:gd name="connsiteY502" fmla="*/ 28623 h 361466"/>
                <a:gd name="connsiteX503" fmla="*/ 143 w 977755"/>
                <a:gd name="connsiteY503" fmla="*/ 25554 h 361466"/>
                <a:gd name="connsiteX504" fmla="*/ 0 w 977755"/>
                <a:gd name="connsiteY504" fmla="*/ 23841 h 361466"/>
                <a:gd name="connsiteX505" fmla="*/ 143 w 977755"/>
                <a:gd name="connsiteY505" fmla="*/ 22127 h 361466"/>
                <a:gd name="connsiteX506" fmla="*/ 1428 w 977755"/>
                <a:gd name="connsiteY506" fmla="*/ 19058 h 361466"/>
                <a:gd name="connsiteX507" fmla="*/ 2498 w 977755"/>
                <a:gd name="connsiteY507" fmla="*/ 17773 h 361466"/>
                <a:gd name="connsiteX508" fmla="*/ 6852 w 977755"/>
                <a:gd name="connsiteY508" fmla="*/ 15418 h 361466"/>
                <a:gd name="connsiteX509" fmla="*/ 8566 w 977755"/>
                <a:gd name="connsiteY509" fmla="*/ 15275 h 361466"/>
                <a:gd name="connsiteX510" fmla="*/ 87011 w 977755"/>
                <a:gd name="connsiteY510" fmla="*/ 14347 h 361466"/>
                <a:gd name="connsiteX511" fmla="*/ 96505 w 977755"/>
                <a:gd name="connsiteY511" fmla="*/ 23840 h 361466"/>
                <a:gd name="connsiteX512" fmla="*/ 96291 w 977755"/>
                <a:gd name="connsiteY512" fmla="*/ 25768 h 361466"/>
                <a:gd name="connsiteX513" fmla="*/ 87011 w 977755"/>
                <a:gd name="connsiteY513" fmla="*/ 33334 h 361466"/>
                <a:gd name="connsiteX514" fmla="*/ 77732 w 977755"/>
                <a:gd name="connsiteY514" fmla="*/ 25768 h 361466"/>
                <a:gd name="connsiteX515" fmla="*/ 77518 w 977755"/>
                <a:gd name="connsiteY515" fmla="*/ 23840 h 361466"/>
                <a:gd name="connsiteX516" fmla="*/ 87011 w 977755"/>
                <a:gd name="connsiteY516" fmla="*/ 14347 h 361466"/>
                <a:gd name="connsiteX517" fmla="*/ 243832 w 977755"/>
                <a:gd name="connsiteY517" fmla="*/ 12205 h 361466"/>
                <a:gd name="connsiteX518" fmla="*/ 255467 w 977755"/>
                <a:gd name="connsiteY518" fmla="*/ 23840 h 361466"/>
                <a:gd name="connsiteX519" fmla="*/ 255253 w 977755"/>
                <a:gd name="connsiteY519" fmla="*/ 26195 h 361466"/>
                <a:gd name="connsiteX520" fmla="*/ 243832 w 977755"/>
                <a:gd name="connsiteY520" fmla="*/ 35475 h 361466"/>
                <a:gd name="connsiteX521" fmla="*/ 232411 w 977755"/>
                <a:gd name="connsiteY521" fmla="*/ 26195 h 361466"/>
                <a:gd name="connsiteX522" fmla="*/ 232197 w 977755"/>
                <a:gd name="connsiteY522" fmla="*/ 23840 h 361466"/>
                <a:gd name="connsiteX523" fmla="*/ 243832 w 977755"/>
                <a:gd name="connsiteY523" fmla="*/ 12205 h 361466"/>
                <a:gd name="connsiteX524" fmla="*/ 322349 w 977755"/>
                <a:gd name="connsiteY524" fmla="*/ 10921 h 361466"/>
                <a:gd name="connsiteX525" fmla="*/ 329559 w 977755"/>
                <a:gd name="connsiteY525" fmla="*/ 13134 h 361466"/>
                <a:gd name="connsiteX526" fmla="*/ 335198 w 977755"/>
                <a:gd name="connsiteY526" fmla="*/ 23841 h 361466"/>
                <a:gd name="connsiteX527" fmla="*/ 334912 w 977755"/>
                <a:gd name="connsiteY527" fmla="*/ 26410 h 361466"/>
                <a:gd name="connsiteX528" fmla="*/ 329559 w 977755"/>
                <a:gd name="connsiteY528" fmla="*/ 34476 h 361466"/>
                <a:gd name="connsiteX529" fmla="*/ 322349 w 977755"/>
                <a:gd name="connsiteY529" fmla="*/ 36689 h 361466"/>
                <a:gd name="connsiteX530" fmla="*/ 319780 w 977755"/>
                <a:gd name="connsiteY530" fmla="*/ 36404 h 361466"/>
                <a:gd name="connsiteX531" fmla="*/ 309787 w 977755"/>
                <a:gd name="connsiteY531" fmla="*/ 26410 h 361466"/>
                <a:gd name="connsiteX532" fmla="*/ 309501 w 977755"/>
                <a:gd name="connsiteY532" fmla="*/ 23841 h 361466"/>
                <a:gd name="connsiteX533" fmla="*/ 319780 w 977755"/>
                <a:gd name="connsiteY533" fmla="*/ 11207 h 361466"/>
                <a:gd name="connsiteX534" fmla="*/ 322349 w 977755"/>
                <a:gd name="connsiteY534" fmla="*/ 10921 h 361466"/>
                <a:gd name="connsiteX535" fmla="*/ 479098 w 977755"/>
                <a:gd name="connsiteY535" fmla="*/ 7994 h 361466"/>
                <a:gd name="connsiteX536" fmla="*/ 492232 w 977755"/>
                <a:gd name="connsiteY536" fmla="*/ 14989 h 361466"/>
                <a:gd name="connsiteX537" fmla="*/ 494944 w 977755"/>
                <a:gd name="connsiteY537" fmla="*/ 23840 h 361466"/>
                <a:gd name="connsiteX538" fmla="*/ 494659 w 977755"/>
                <a:gd name="connsiteY538" fmla="*/ 27052 h 361466"/>
                <a:gd name="connsiteX539" fmla="*/ 492303 w 977755"/>
                <a:gd name="connsiteY539" fmla="*/ 32691 h 361466"/>
                <a:gd name="connsiteX540" fmla="*/ 479098 w 977755"/>
                <a:gd name="connsiteY540" fmla="*/ 39615 h 361466"/>
                <a:gd name="connsiteX541" fmla="*/ 475886 w 977755"/>
                <a:gd name="connsiteY541" fmla="*/ 39258 h 361466"/>
                <a:gd name="connsiteX542" fmla="*/ 467891 w 977755"/>
                <a:gd name="connsiteY542" fmla="*/ 34975 h 361466"/>
                <a:gd name="connsiteX543" fmla="*/ 465964 w 977755"/>
                <a:gd name="connsiteY543" fmla="*/ 32620 h 361466"/>
                <a:gd name="connsiteX544" fmla="*/ 463608 w 977755"/>
                <a:gd name="connsiteY544" fmla="*/ 26981 h 361466"/>
                <a:gd name="connsiteX545" fmla="*/ 463323 w 977755"/>
                <a:gd name="connsiteY545" fmla="*/ 23769 h 361466"/>
                <a:gd name="connsiteX546" fmla="*/ 463608 w 977755"/>
                <a:gd name="connsiteY546" fmla="*/ 20557 h 361466"/>
                <a:gd name="connsiteX547" fmla="*/ 465964 w 977755"/>
                <a:gd name="connsiteY547" fmla="*/ 14918 h 361466"/>
                <a:gd name="connsiteX548" fmla="*/ 467891 w 977755"/>
                <a:gd name="connsiteY548" fmla="*/ 12562 h 361466"/>
                <a:gd name="connsiteX549" fmla="*/ 475886 w 977755"/>
                <a:gd name="connsiteY549" fmla="*/ 8280 h 361466"/>
                <a:gd name="connsiteX550" fmla="*/ 479098 w 977755"/>
                <a:gd name="connsiteY550" fmla="*/ 7994 h 361466"/>
                <a:gd name="connsiteX551" fmla="*/ 557687 w 977755"/>
                <a:gd name="connsiteY551" fmla="*/ 6352 h 361466"/>
                <a:gd name="connsiteX552" fmla="*/ 575175 w 977755"/>
                <a:gd name="connsiteY552" fmla="*/ 23840 h 361466"/>
                <a:gd name="connsiteX553" fmla="*/ 574818 w 977755"/>
                <a:gd name="connsiteY553" fmla="*/ 27338 h 361466"/>
                <a:gd name="connsiteX554" fmla="*/ 557687 w 977755"/>
                <a:gd name="connsiteY554" fmla="*/ 41328 h 361466"/>
                <a:gd name="connsiteX555" fmla="*/ 540556 w 977755"/>
                <a:gd name="connsiteY555" fmla="*/ 27338 h 361466"/>
                <a:gd name="connsiteX556" fmla="*/ 540199 w 977755"/>
                <a:gd name="connsiteY556" fmla="*/ 23840 h 361466"/>
                <a:gd name="connsiteX557" fmla="*/ 557687 w 977755"/>
                <a:gd name="connsiteY557" fmla="*/ 6352 h 361466"/>
                <a:gd name="connsiteX558" fmla="*/ 714579 w 977755"/>
                <a:gd name="connsiteY558" fmla="*/ 2284 h 361466"/>
                <a:gd name="connsiteX559" fmla="*/ 736064 w 977755"/>
                <a:gd name="connsiteY559" fmla="*/ 23769 h 361466"/>
                <a:gd name="connsiteX560" fmla="*/ 735636 w 977755"/>
                <a:gd name="connsiteY560" fmla="*/ 28123 h 361466"/>
                <a:gd name="connsiteX561" fmla="*/ 714579 w 977755"/>
                <a:gd name="connsiteY561" fmla="*/ 45326 h 361466"/>
                <a:gd name="connsiteX562" fmla="*/ 693522 w 977755"/>
                <a:gd name="connsiteY562" fmla="*/ 28123 h 361466"/>
                <a:gd name="connsiteX563" fmla="*/ 693094 w 977755"/>
                <a:gd name="connsiteY563" fmla="*/ 23769 h 361466"/>
                <a:gd name="connsiteX564" fmla="*/ 714579 w 977755"/>
                <a:gd name="connsiteY564" fmla="*/ 2284 h 361466"/>
                <a:gd name="connsiteX565" fmla="*/ 793025 w 977755"/>
                <a:gd name="connsiteY565" fmla="*/ 0 h 361466"/>
                <a:gd name="connsiteX566" fmla="*/ 806373 w 977755"/>
                <a:gd name="connsiteY566" fmla="*/ 4069 h 361466"/>
                <a:gd name="connsiteX567" fmla="*/ 816865 w 977755"/>
                <a:gd name="connsiteY567" fmla="*/ 23841 h 361466"/>
                <a:gd name="connsiteX568" fmla="*/ 816366 w 977755"/>
                <a:gd name="connsiteY568" fmla="*/ 28623 h 361466"/>
                <a:gd name="connsiteX569" fmla="*/ 806373 w 977755"/>
                <a:gd name="connsiteY569" fmla="*/ 43613 h 361466"/>
                <a:gd name="connsiteX570" fmla="*/ 793025 w 977755"/>
                <a:gd name="connsiteY570" fmla="*/ 47682 h 361466"/>
                <a:gd name="connsiteX571" fmla="*/ 788242 w 977755"/>
                <a:gd name="connsiteY571" fmla="*/ 47182 h 361466"/>
                <a:gd name="connsiteX572" fmla="*/ 769684 w 977755"/>
                <a:gd name="connsiteY572" fmla="*/ 28623 h 361466"/>
                <a:gd name="connsiteX573" fmla="*/ 769184 w 977755"/>
                <a:gd name="connsiteY573" fmla="*/ 23841 h 361466"/>
                <a:gd name="connsiteX574" fmla="*/ 788242 w 977755"/>
                <a:gd name="connsiteY574" fmla="*/ 500 h 361466"/>
                <a:gd name="connsiteX575" fmla="*/ 793025 w 977755"/>
                <a:gd name="connsiteY575" fmla="*/ 0 h 361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Lst>
              <a:rect l="l" t="t" r="r" b="b"/>
              <a:pathLst>
                <a:path w="977755" h="361466">
                  <a:moveTo>
                    <a:pt x="8566" y="329059"/>
                  </a:moveTo>
                  <a:cubicBezTo>
                    <a:pt x="11492" y="329059"/>
                    <a:pt x="14062" y="330558"/>
                    <a:pt x="15632" y="332842"/>
                  </a:cubicBezTo>
                  <a:cubicBezTo>
                    <a:pt x="16489" y="334198"/>
                    <a:pt x="17060" y="335840"/>
                    <a:pt x="17060" y="337625"/>
                  </a:cubicBezTo>
                  <a:cubicBezTo>
                    <a:pt x="17060" y="338838"/>
                    <a:pt x="16846" y="339980"/>
                    <a:pt x="16417" y="340979"/>
                  </a:cubicBezTo>
                  <a:cubicBezTo>
                    <a:pt x="16203" y="341479"/>
                    <a:pt x="15918" y="341979"/>
                    <a:pt x="15632" y="342407"/>
                  </a:cubicBezTo>
                  <a:cubicBezTo>
                    <a:pt x="15347" y="342835"/>
                    <a:pt x="14990" y="343264"/>
                    <a:pt x="14633" y="343620"/>
                  </a:cubicBezTo>
                  <a:cubicBezTo>
                    <a:pt x="13062" y="345191"/>
                    <a:pt x="10921" y="346119"/>
                    <a:pt x="8566" y="346119"/>
                  </a:cubicBezTo>
                  <a:cubicBezTo>
                    <a:pt x="7994" y="346119"/>
                    <a:pt x="7423" y="346119"/>
                    <a:pt x="6852" y="345976"/>
                  </a:cubicBezTo>
                  <a:cubicBezTo>
                    <a:pt x="5139" y="345619"/>
                    <a:pt x="3640" y="344763"/>
                    <a:pt x="2498" y="343620"/>
                  </a:cubicBezTo>
                  <a:cubicBezTo>
                    <a:pt x="2070" y="343192"/>
                    <a:pt x="1713" y="342764"/>
                    <a:pt x="1428" y="342336"/>
                  </a:cubicBezTo>
                  <a:cubicBezTo>
                    <a:pt x="1142" y="341907"/>
                    <a:pt x="857" y="341408"/>
                    <a:pt x="642" y="340908"/>
                  </a:cubicBezTo>
                  <a:cubicBezTo>
                    <a:pt x="428" y="340408"/>
                    <a:pt x="286" y="339909"/>
                    <a:pt x="143" y="339338"/>
                  </a:cubicBezTo>
                  <a:cubicBezTo>
                    <a:pt x="71" y="338767"/>
                    <a:pt x="0" y="338196"/>
                    <a:pt x="0" y="337625"/>
                  </a:cubicBezTo>
                  <a:cubicBezTo>
                    <a:pt x="0" y="336982"/>
                    <a:pt x="71" y="336411"/>
                    <a:pt x="143" y="335911"/>
                  </a:cubicBezTo>
                  <a:cubicBezTo>
                    <a:pt x="357" y="334769"/>
                    <a:pt x="785" y="333770"/>
                    <a:pt x="1428" y="332842"/>
                  </a:cubicBezTo>
                  <a:cubicBezTo>
                    <a:pt x="1784" y="332342"/>
                    <a:pt x="2141" y="331914"/>
                    <a:pt x="2498" y="331557"/>
                  </a:cubicBezTo>
                  <a:cubicBezTo>
                    <a:pt x="3712" y="330344"/>
                    <a:pt x="5211" y="329559"/>
                    <a:pt x="6852" y="329202"/>
                  </a:cubicBezTo>
                  <a:cubicBezTo>
                    <a:pt x="7423" y="329130"/>
                    <a:pt x="7994" y="329059"/>
                    <a:pt x="8566" y="329059"/>
                  </a:cubicBezTo>
                  <a:close/>
                  <a:moveTo>
                    <a:pt x="86939" y="328060"/>
                  </a:moveTo>
                  <a:cubicBezTo>
                    <a:pt x="92222" y="328060"/>
                    <a:pt x="96433" y="332343"/>
                    <a:pt x="96433" y="337554"/>
                  </a:cubicBezTo>
                  <a:cubicBezTo>
                    <a:pt x="96433" y="338910"/>
                    <a:pt x="96219" y="340123"/>
                    <a:pt x="95719" y="341265"/>
                  </a:cubicBezTo>
                  <a:cubicBezTo>
                    <a:pt x="95219" y="342407"/>
                    <a:pt x="94506" y="343407"/>
                    <a:pt x="93578" y="344263"/>
                  </a:cubicBezTo>
                  <a:cubicBezTo>
                    <a:pt x="91865" y="345976"/>
                    <a:pt x="89509" y="347047"/>
                    <a:pt x="86868" y="347047"/>
                  </a:cubicBezTo>
                  <a:cubicBezTo>
                    <a:pt x="84227" y="347047"/>
                    <a:pt x="81872" y="345976"/>
                    <a:pt x="80158" y="344263"/>
                  </a:cubicBezTo>
                  <a:cubicBezTo>
                    <a:pt x="79302" y="343407"/>
                    <a:pt x="78659" y="342407"/>
                    <a:pt x="78160" y="341265"/>
                  </a:cubicBezTo>
                  <a:cubicBezTo>
                    <a:pt x="77732" y="340123"/>
                    <a:pt x="77446" y="338838"/>
                    <a:pt x="77446" y="337554"/>
                  </a:cubicBezTo>
                  <a:cubicBezTo>
                    <a:pt x="77446" y="332271"/>
                    <a:pt x="81729" y="328060"/>
                    <a:pt x="86939" y="328060"/>
                  </a:cubicBezTo>
                  <a:close/>
                  <a:moveTo>
                    <a:pt x="243903" y="325990"/>
                  </a:moveTo>
                  <a:cubicBezTo>
                    <a:pt x="250327" y="325990"/>
                    <a:pt x="255538" y="331201"/>
                    <a:pt x="255538" y="337625"/>
                  </a:cubicBezTo>
                  <a:cubicBezTo>
                    <a:pt x="255538" y="339195"/>
                    <a:pt x="255181" y="340766"/>
                    <a:pt x="254610" y="342122"/>
                  </a:cubicBezTo>
                  <a:cubicBezTo>
                    <a:pt x="253967" y="343478"/>
                    <a:pt x="253182" y="344763"/>
                    <a:pt x="252111" y="345834"/>
                  </a:cubicBezTo>
                  <a:cubicBezTo>
                    <a:pt x="250041" y="347975"/>
                    <a:pt x="247115" y="349260"/>
                    <a:pt x="243903" y="349260"/>
                  </a:cubicBezTo>
                  <a:cubicBezTo>
                    <a:pt x="240691" y="349260"/>
                    <a:pt x="237764" y="347904"/>
                    <a:pt x="235694" y="345834"/>
                  </a:cubicBezTo>
                  <a:cubicBezTo>
                    <a:pt x="234624" y="344763"/>
                    <a:pt x="233767" y="343478"/>
                    <a:pt x="233196" y="342122"/>
                  </a:cubicBezTo>
                  <a:cubicBezTo>
                    <a:pt x="232625" y="340766"/>
                    <a:pt x="232268" y="339195"/>
                    <a:pt x="232268" y="337625"/>
                  </a:cubicBezTo>
                  <a:cubicBezTo>
                    <a:pt x="232268" y="331201"/>
                    <a:pt x="237479" y="325990"/>
                    <a:pt x="243903" y="325990"/>
                  </a:cubicBezTo>
                  <a:close/>
                  <a:moveTo>
                    <a:pt x="322349" y="324705"/>
                  </a:moveTo>
                  <a:cubicBezTo>
                    <a:pt x="324990" y="324705"/>
                    <a:pt x="327489" y="325562"/>
                    <a:pt x="329559" y="326918"/>
                  </a:cubicBezTo>
                  <a:cubicBezTo>
                    <a:pt x="332913" y="329273"/>
                    <a:pt x="335198" y="333199"/>
                    <a:pt x="335198" y="337625"/>
                  </a:cubicBezTo>
                  <a:cubicBezTo>
                    <a:pt x="335198" y="339409"/>
                    <a:pt x="334841" y="341051"/>
                    <a:pt x="334198" y="342621"/>
                  </a:cubicBezTo>
                  <a:cubicBezTo>
                    <a:pt x="333556" y="344120"/>
                    <a:pt x="332557" y="345548"/>
                    <a:pt x="331414" y="346690"/>
                  </a:cubicBezTo>
                  <a:cubicBezTo>
                    <a:pt x="330843" y="347261"/>
                    <a:pt x="330201" y="347832"/>
                    <a:pt x="329559" y="348260"/>
                  </a:cubicBezTo>
                  <a:cubicBezTo>
                    <a:pt x="327489" y="349688"/>
                    <a:pt x="324990" y="350473"/>
                    <a:pt x="322349" y="350473"/>
                  </a:cubicBezTo>
                  <a:cubicBezTo>
                    <a:pt x="321493" y="350473"/>
                    <a:pt x="320636" y="350330"/>
                    <a:pt x="319780" y="350188"/>
                  </a:cubicBezTo>
                  <a:cubicBezTo>
                    <a:pt x="317281" y="349688"/>
                    <a:pt x="314997" y="348403"/>
                    <a:pt x="313284" y="346690"/>
                  </a:cubicBezTo>
                  <a:cubicBezTo>
                    <a:pt x="312071" y="345548"/>
                    <a:pt x="311143" y="344192"/>
                    <a:pt x="310500" y="342621"/>
                  </a:cubicBezTo>
                  <a:cubicBezTo>
                    <a:pt x="309858" y="341122"/>
                    <a:pt x="309501" y="339409"/>
                    <a:pt x="309501" y="337625"/>
                  </a:cubicBezTo>
                  <a:cubicBezTo>
                    <a:pt x="309501" y="331415"/>
                    <a:pt x="313927" y="326204"/>
                    <a:pt x="319780" y="324990"/>
                  </a:cubicBezTo>
                  <a:cubicBezTo>
                    <a:pt x="320565" y="324776"/>
                    <a:pt x="321493" y="324705"/>
                    <a:pt x="322349" y="324705"/>
                  </a:cubicBezTo>
                  <a:close/>
                  <a:moveTo>
                    <a:pt x="479098" y="321707"/>
                  </a:moveTo>
                  <a:cubicBezTo>
                    <a:pt x="484594" y="321707"/>
                    <a:pt x="489376" y="324491"/>
                    <a:pt x="492232" y="328702"/>
                  </a:cubicBezTo>
                  <a:cubicBezTo>
                    <a:pt x="493945" y="331272"/>
                    <a:pt x="494944" y="334270"/>
                    <a:pt x="494944" y="337553"/>
                  </a:cubicBezTo>
                  <a:cubicBezTo>
                    <a:pt x="494944" y="339695"/>
                    <a:pt x="494516" y="341836"/>
                    <a:pt x="493731" y="343692"/>
                  </a:cubicBezTo>
                  <a:cubicBezTo>
                    <a:pt x="493374" y="344691"/>
                    <a:pt x="492874" y="345548"/>
                    <a:pt x="492303" y="346404"/>
                  </a:cubicBezTo>
                  <a:cubicBezTo>
                    <a:pt x="491732" y="347261"/>
                    <a:pt x="491090" y="348046"/>
                    <a:pt x="490304" y="348760"/>
                  </a:cubicBezTo>
                  <a:cubicBezTo>
                    <a:pt x="487449" y="351615"/>
                    <a:pt x="483452" y="353400"/>
                    <a:pt x="479098" y="353400"/>
                  </a:cubicBezTo>
                  <a:cubicBezTo>
                    <a:pt x="477956" y="353400"/>
                    <a:pt x="476885" y="353257"/>
                    <a:pt x="475886" y="353043"/>
                  </a:cubicBezTo>
                  <a:cubicBezTo>
                    <a:pt x="472816" y="352472"/>
                    <a:pt x="470033" y="350901"/>
                    <a:pt x="467891" y="348760"/>
                  </a:cubicBezTo>
                  <a:cubicBezTo>
                    <a:pt x="467177" y="348046"/>
                    <a:pt x="466535" y="347261"/>
                    <a:pt x="465964" y="346404"/>
                  </a:cubicBezTo>
                  <a:cubicBezTo>
                    <a:pt x="465393" y="345548"/>
                    <a:pt x="464965" y="344620"/>
                    <a:pt x="464536" y="343692"/>
                  </a:cubicBezTo>
                  <a:cubicBezTo>
                    <a:pt x="464108" y="342693"/>
                    <a:pt x="463823" y="341693"/>
                    <a:pt x="463608" y="340694"/>
                  </a:cubicBezTo>
                  <a:cubicBezTo>
                    <a:pt x="463466" y="339623"/>
                    <a:pt x="463323" y="338553"/>
                    <a:pt x="463323" y="337482"/>
                  </a:cubicBezTo>
                  <a:cubicBezTo>
                    <a:pt x="463323" y="336340"/>
                    <a:pt x="463394" y="335269"/>
                    <a:pt x="463608" y="334270"/>
                  </a:cubicBezTo>
                  <a:cubicBezTo>
                    <a:pt x="464037" y="332200"/>
                    <a:pt x="464822" y="330344"/>
                    <a:pt x="465964" y="328631"/>
                  </a:cubicBezTo>
                  <a:cubicBezTo>
                    <a:pt x="466535" y="327774"/>
                    <a:pt x="467177" y="326989"/>
                    <a:pt x="467891" y="326275"/>
                  </a:cubicBezTo>
                  <a:cubicBezTo>
                    <a:pt x="470033" y="324134"/>
                    <a:pt x="472816" y="322635"/>
                    <a:pt x="475886" y="321993"/>
                  </a:cubicBezTo>
                  <a:cubicBezTo>
                    <a:pt x="476956" y="321850"/>
                    <a:pt x="478027" y="321707"/>
                    <a:pt x="479098" y="321707"/>
                  </a:cubicBezTo>
                  <a:close/>
                  <a:moveTo>
                    <a:pt x="557687" y="320066"/>
                  </a:moveTo>
                  <a:cubicBezTo>
                    <a:pt x="567323" y="320066"/>
                    <a:pt x="575175" y="327918"/>
                    <a:pt x="575175" y="337554"/>
                  </a:cubicBezTo>
                  <a:cubicBezTo>
                    <a:pt x="575175" y="339981"/>
                    <a:pt x="574675" y="342336"/>
                    <a:pt x="573819" y="344406"/>
                  </a:cubicBezTo>
                  <a:cubicBezTo>
                    <a:pt x="572891" y="346476"/>
                    <a:pt x="571606" y="348404"/>
                    <a:pt x="570178" y="349974"/>
                  </a:cubicBezTo>
                  <a:cubicBezTo>
                    <a:pt x="566966" y="353115"/>
                    <a:pt x="562612" y="355113"/>
                    <a:pt x="557758" y="355113"/>
                  </a:cubicBezTo>
                  <a:cubicBezTo>
                    <a:pt x="552905" y="355113"/>
                    <a:pt x="548479" y="353115"/>
                    <a:pt x="545338" y="349974"/>
                  </a:cubicBezTo>
                  <a:cubicBezTo>
                    <a:pt x="543697" y="348404"/>
                    <a:pt x="542412" y="346476"/>
                    <a:pt x="541555" y="344406"/>
                  </a:cubicBezTo>
                  <a:cubicBezTo>
                    <a:pt x="540699" y="342265"/>
                    <a:pt x="540199" y="339981"/>
                    <a:pt x="540199" y="337554"/>
                  </a:cubicBezTo>
                  <a:cubicBezTo>
                    <a:pt x="540199" y="327918"/>
                    <a:pt x="548051" y="320066"/>
                    <a:pt x="557687" y="320066"/>
                  </a:cubicBezTo>
                  <a:close/>
                  <a:moveTo>
                    <a:pt x="714579" y="316140"/>
                  </a:moveTo>
                  <a:cubicBezTo>
                    <a:pt x="726428" y="316140"/>
                    <a:pt x="736064" y="325776"/>
                    <a:pt x="736064" y="337625"/>
                  </a:cubicBezTo>
                  <a:cubicBezTo>
                    <a:pt x="736064" y="340552"/>
                    <a:pt x="735422" y="343407"/>
                    <a:pt x="734351" y="345977"/>
                  </a:cubicBezTo>
                  <a:cubicBezTo>
                    <a:pt x="733281" y="348546"/>
                    <a:pt x="731710" y="350830"/>
                    <a:pt x="729854" y="352829"/>
                  </a:cubicBezTo>
                  <a:cubicBezTo>
                    <a:pt x="726000" y="356684"/>
                    <a:pt x="720575" y="359111"/>
                    <a:pt x="714651" y="359111"/>
                  </a:cubicBezTo>
                  <a:cubicBezTo>
                    <a:pt x="708726" y="359111"/>
                    <a:pt x="703373" y="356755"/>
                    <a:pt x="699447" y="352829"/>
                  </a:cubicBezTo>
                  <a:cubicBezTo>
                    <a:pt x="697448" y="350902"/>
                    <a:pt x="695878" y="348546"/>
                    <a:pt x="694807" y="345977"/>
                  </a:cubicBezTo>
                  <a:cubicBezTo>
                    <a:pt x="693665" y="343407"/>
                    <a:pt x="693094" y="340623"/>
                    <a:pt x="693094" y="337625"/>
                  </a:cubicBezTo>
                  <a:cubicBezTo>
                    <a:pt x="693094" y="325776"/>
                    <a:pt x="702730" y="316140"/>
                    <a:pt x="714579" y="316140"/>
                  </a:cubicBezTo>
                  <a:close/>
                  <a:moveTo>
                    <a:pt x="793025" y="313784"/>
                  </a:moveTo>
                  <a:cubicBezTo>
                    <a:pt x="797950" y="313784"/>
                    <a:pt x="802590" y="315283"/>
                    <a:pt x="806373" y="317853"/>
                  </a:cubicBezTo>
                  <a:cubicBezTo>
                    <a:pt x="812725" y="322135"/>
                    <a:pt x="816865" y="329416"/>
                    <a:pt x="816865" y="337625"/>
                  </a:cubicBezTo>
                  <a:cubicBezTo>
                    <a:pt x="816865" y="340908"/>
                    <a:pt x="816223" y="344049"/>
                    <a:pt x="815010" y="346904"/>
                  </a:cubicBezTo>
                  <a:cubicBezTo>
                    <a:pt x="813796" y="349759"/>
                    <a:pt x="812012" y="352329"/>
                    <a:pt x="809870" y="354470"/>
                  </a:cubicBezTo>
                  <a:cubicBezTo>
                    <a:pt x="808800" y="355541"/>
                    <a:pt x="807586" y="356469"/>
                    <a:pt x="806373" y="357397"/>
                  </a:cubicBezTo>
                  <a:cubicBezTo>
                    <a:pt x="802518" y="359967"/>
                    <a:pt x="797950" y="361466"/>
                    <a:pt x="793025" y="361466"/>
                  </a:cubicBezTo>
                  <a:cubicBezTo>
                    <a:pt x="791383" y="361466"/>
                    <a:pt x="789813" y="361251"/>
                    <a:pt x="788242" y="360966"/>
                  </a:cubicBezTo>
                  <a:cubicBezTo>
                    <a:pt x="783603" y="360038"/>
                    <a:pt x="779391" y="357682"/>
                    <a:pt x="776179" y="354470"/>
                  </a:cubicBezTo>
                  <a:cubicBezTo>
                    <a:pt x="773966" y="352329"/>
                    <a:pt x="772253" y="349759"/>
                    <a:pt x="771040" y="346904"/>
                  </a:cubicBezTo>
                  <a:cubicBezTo>
                    <a:pt x="769826" y="344049"/>
                    <a:pt x="769184" y="340908"/>
                    <a:pt x="769184" y="337625"/>
                  </a:cubicBezTo>
                  <a:cubicBezTo>
                    <a:pt x="769184" y="326133"/>
                    <a:pt x="777393" y="316496"/>
                    <a:pt x="788242" y="314284"/>
                  </a:cubicBezTo>
                  <a:cubicBezTo>
                    <a:pt x="789741" y="313927"/>
                    <a:pt x="791383" y="313784"/>
                    <a:pt x="793025" y="313784"/>
                  </a:cubicBezTo>
                  <a:close/>
                  <a:moveTo>
                    <a:pt x="47753" y="289372"/>
                  </a:moveTo>
                  <a:cubicBezTo>
                    <a:pt x="52749" y="289372"/>
                    <a:pt x="56747" y="293369"/>
                    <a:pt x="56747" y="298366"/>
                  </a:cubicBezTo>
                  <a:cubicBezTo>
                    <a:pt x="56747" y="303362"/>
                    <a:pt x="52749" y="307360"/>
                    <a:pt x="47753" y="307360"/>
                  </a:cubicBezTo>
                  <a:cubicBezTo>
                    <a:pt x="42756" y="307360"/>
                    <a:pt x="38759" y="303362"/>
                    <a:pt x="38759" y="298366"/>
                  </a:cubicBezTo>
                  <a:cubicBezTo>
                    <a:pt x="38759" y="293369"/>
                    <a:pt x="42756" y="289372"/>
                    <a:pt x="47753" y="289372"/>
                  </a:cubicBezTo>
                  <a:close/>
                  <a:moveTo>
                    <a:pt x="126198" y="288373"/>
                  </a:moveTo>
                  <a:cubicBezTo>
                    <a:pt x="131694" y="288373"/>
                    <a:pt x="136191" y="292870"/>
                    <a:pt x="136191" y="298366"/>
                  </a:cubicBezTo>
                  <a:cubicBezTo>
                    <a:pt x="136191" y="303862"/>
                    <a:pt x="131694" y="308359"/>
                    <a:pt x="126198" y="308359"/>
                  </a:cubicBezTo>
                  <a:cubicBezTo>
                    <a:pt x="120631" y="308359"/>
                    <a:pt x="116205" y="303862"/>
                    <a:pt x="116205" y="298366"/>
                  </a:cubicBezTo>
                  <a:cubicBezTo>
                    <a:pt x="116205" y="292799"/>
                    <a:pt x="120702" y="288373"/>
                    <a:pt x="126198" y="288373"/>
                  </a:cubicBezTo>
                  <a:close/>
                  <a:moveTo>
                    <a:pt x="283162" y="286160"/>
                  </a:moveTo>
                  <a:cubicBezTo>
                    <a:pt x="289872" y="286160"/>
                    <a:pt x="295368" y="291585"/>
                    <a:pt x="295368" y="298366"/>
                  </a:cubicBezTo>
                  <a:cubicBezTo>
                    <a:pt x="295368" y="305147"/>
                    <a:pt x="289872" y="310572"/>
                    <a:pt x="283162" y="310572"/>
                  </a:cubicBezTo>
                  <a:cubicBezTo>
                    <a:pt x="276452" y="310572"/>
                    <a:pt x="270956" y="305147"/>
                    <a:pt x="270956" y="298366"/>
                  </a:cubicBezTo>
                  <a:cubicBezTo>
                    <a:pt x="270956" y="291656"/>
                    <a:pt x="276381" y="286160"/>
                    <a:pt x="283162" y="286160"/>
                  </a:cubicBezTo>
                  <a:close/>
                  <a:moveTo>
                    <a:pt x="361536" y="284804"/>
                  </a:moveTo>
                  <a:cubicBezTo>
                    <a:pt x="369031" y="284804"/>
                    <a:pt x="375098" y="290871"/>
                    <a:pt x="375098" y="298366"/>
                  </a:cubicBezTo>
                  <a:cubicBezTo>
                    <a:pt x="375098" y="305861"/>
                    <a:pt x="369031" y="311928"/>
                    <a:pt x="361536" y="311928"/>
                  </a:cubicBezTo>
                  <a:cubicBezTo>
                    <a:pt x="354041" y="311928"/>
                    <a:pt x="347974" y="305861"/>
                    <a:pt x="347974" y="298366"/>
                  </a:cubicBezTo>
                  <a:cubicBezTo>
                    <a:pt x="347974" y="290871"/>
                    <a:pt x="354041" y="284804"/>
                    <a:pt x="361536" y="284804"/>
                  </a:cubicBezTo>
                  <a:close/>
                  <a:moveTo>
                    <a:pt x="518428" y="281735"/>
                  </a:moveTo>
                  <a:cubicBezTo>
                    <a:pt x="527636" y="281735"/>
                    <a:pt x="535060" y="289158"/>
                    <a:pt x="535060" y="298366"/>
                  </a:cubicBezTo>
                  <a:cubicBezTo>
                    <a:pt x="535060" y="307574"/>
                    <a:pt x="527636" y="314998"/>
                    <a:pt x="518428" y="314998"/>
                  </a:cubicBezTo>
                  <a:cubicBezTo>
                    <a:pt x="509220" y="314998"/>
                    <a:pt x="501797" y="307574"/>
                    <a:pt x="501797" y="298366"/>
                  </a:cubicBezTo>
                  <a:cubicBezTo>
                    <a:pt x="501797" y="289158"/>
                    <a:pt x="509220" y="281735"/>
                    <a:pt x="518428" y="281735"/>
                  </a:cubicBezTo>
                  <a:close/>
                  <a:moveTo>
                    <a:pt x="596946" y="279950"/>
                  </a:moveTo>
                  <a:cubicBezTo>
                    <a:pt x="607082" y="279950"/>
                    <a:pt x="615362" y="288159"/>
                    <a:pt x="615362" y="298366"/>
                  </a:cubicBezTo>
                  <a:cubicBezTo>
                    <a:pt x="615362" y="308573"/>
                    <a:pt x="607082" y="316782"/>
                    <a:pt x="596946" y="316782"/>
                  </a:cubicBezTo>
                  <a:cubicBezTo>
                    <a:pt x="586810" y="316782"/>
                    <a:pt x="578530" y="308573"/>
                    <a:pt x="578530" y="298366"/>
                  </a:cubicBezTo>
                  <a:cubicBezTo>
                    <a:pt x="578530" y="288230"/>
                    <a:pt x="586739" y="279950"/>
                    <a:pt x="596946" y="279950"/>
                  </a:cubicBezTo>
                  <a:close/>
                  <a:moveTo>
                    <a:pt x="753766" y="275739"/>
                  </a:moveTo>
                  <a:cubicBezTo>
                    <a:pt x="766258" y="275739"/>
                    <a:pt x="776394" y="285875"/>
                    <a:pt x="776394" y="298366"/>
                  </a:cubicBezTo>
                  <a:cubicBezTo>
                    <a:pt x="776394" y="310858"/>
                    <a:pt x="766258" y="320994"/>
                    <a:pt x="753766" y="320994"/>
                  </a:cubicBezTo>
                  <a:cubicBezTo>
                    <a:pt x="741275" y="320994"/>
                    <a:pt x="731139" y="310858"/>
                    <a:pt x="731139" y="298366"/>
                  </a:cubicBezTo>
                  <a:cubicBezTo>
                    <a:pt x="731139" y="285875"/>
                    <a:pt x="741275" y="275739"/>
                    <a:pt x="753766" y="275739"/>
                  </a:cubicBezTo>
                  <a:close/>
                  <a:moveTo>
                    <a:pt x="832283" y="273241"/>
                  </a:moveTo>
                  <a:cubicBezTo>
                    <a:pt x="846131" y="273241"/>
                    <a:pt x="857337" y="284519"/>
                    <a:pt x="857337" y="298367"/>
                  </a:cubicBezTo>
                  <a:cubicBezTo>
                    <a:pt x="857337" y="312214"/>
                    <a:pt x="846059" y="323421"/>
                    <a:pt x="832283" y="323421"/>
                  </a:cubicBezTo>
                  <a:cubicBezTo>
                    <a:pt x="818436" y="323421"/>
                    <a:pt x="807229" y="312214"/>
                    <a:pt x="807229" y="298367"/>
                  </a:cubicBezTo>
                  <a:cubicBezTo>
                    <a:pt x="807229" y="284448"/>
                    <a:pt x="818436" y="273241"/>
                    <a:pt x="832283" y="273241"/>
                  </a:cubicBezTo>
                  <a:close/>
                  <a:moveTo>
                    <a:pt x="86939" y="249685"/>
                  </a:moveTo>
                  <a:cubicBezTo>
                    <a:pt x="92222" y="249685"/>
                    <a:pt x="96433" y="253968"/>
                    <a:pt x="96433" y="259179"/>
                  </a:cubicBezTo>
                  <a:cubicBezTo>
                    <a:pt x="96433" y="264389"/>
                    <a:pt x="92222" y="268601"/>
                    <a:pt x="86939" y="268672"/>
                  </a:cubicBezTo>
                  <a:cubicBezTo>
                    <a:pt x="81657" y="268672"/>
                    <a:pt x="77446" y="264389"/>
                    <a:pt x="77446" y="259179"/>
                  </a:cubicBezTo>
                  <a:cubicBezTo>
                    <a:pt x="77446" y="253896"/>
                    <a:pt x="81729" y="249685"/>
                    <a:pt x="86939" y="249685"/>
                  </a:cubicBezTo>
                  <a:close/>
                  <a:moveTo>
                    <a:pt x="165457" y="248686"/>
                  </a:moveTo>
                  <a:cubicBezTo>
                    <a:pt x="169097" y="248686"/>
                    <a:pt x="172309" y="250542"/>
                    <a:pt x="174165" y="253326"/>
                  </a:cubicBezTo>
                  <a:cubicBezTo>
                    <a:pt x="175307" y="254967"/>
                    <a:pt x="175950" y="257037"/>
                    <a:pt x="175950" y="259179"/>
                  </a:cubicBezTo>
                  <a:cubicBezTo>
                    <a:pt x="175950" y="261320"/>
                    <a:pt x="175307" y="263390"/>
                    <a:pt x="174165" y="265032"/>
                  </a:cubicBezTo>
                  <a:cubicBezTo>
                    <a:pt x="172238" y="267816"/>
                    <a:pt x="169026" y="269672"/>
                    <a:pt x="165457" y="269814"/>
                  </a:cubicBezTo>
                  <a:cubicBezTo>
                    <a:pt x="164672" y="269814"/>
                    <a:pt x="164029" y="269743"/>
                    <a:pt x="163315" y="269600"/>
                  </a:cubicBezTo>
                  <a:cubicBezTo>
                    <a:pt x="161317" y="269172"/>
                    <a:pt x="159461" y="268173"/>
                    <a:pt x="158033" y="266745"/>
                  </a:cubicBezTo>
                  <a:cubicBezTo>
                    <a:pt x="157534" y="266245"/>
                    <a:pt x="157105" y="265746"/>
                    <a:pt x="156748" y="265175"/>
                  </a:cubicBezTo>
                  <a:cubicBezTo>
                    <a:pt x="156035" y="264033"/>
                    <a:pt x="155464" y="262748"/>
                    <a:pt x="155178" y="261392"/>
                  </a:cubicBezTo>
                  <a:cubicBezTo>
                    <a:pt x="155035" y="260678"/>
                    <a:pt x="154964" y="259964"/>
                    <a:pt x="154964" y="259250"/>
                  </a:cubicBezTo>
                  <a:cubicBezTo>
                    <a:pt x="154964" y="258465"/>
                    <a:pt x="155035" y="257823"/>
                    <a:pt x="155178" y="257109"/>
                  </a:cubicBezTo>
                  <a:cubicBezTo>
                    <a:pt x="155464" y="255681"/>
                    <a:pt x="155963" y="254468"/>
                    <a:pt x="156748" y="253326"/>
                  </a:cubicBezTo>
                  <a:cubicBezTo>
                    <a:pt x="157105" y="252755"/>
                    <a:pt x="157534" y="252255"/>
                    <a:pt x="158033" y="251755"/>
                  </a:cubicBezTo>
                  <a:cubicBezTo>
                    <a:pt x="159461" y="250328"/>
                    <a:pt x="161245" y="249328"/>
                    <a:pt x="163315" y="248900"/>
                  </a:cubicBezTo>
                  <a:cubicBezTo>
                    <a:pt x="164029" y="248757"/>
                    <a:pt x="164743" y="248686"/>
                    <a:pt x="165457" y="248686"/>
                  </a:cubicBezTo>
                  <a:close/>
                  <a:moveTo>
                    <a:pt x="322349" y="246259"/>
                  </a:moveTo>
                  <a:cubicBezTo>
                    <a:pt x="324990" y="246259"/>
                    <a:pt x="327489" y="247116"/>
                    <a:pt x="329559" y="248472"/>
                  </a:cubicBezTo>
                  <a:cubicBezTo>
                    <a:pt x="332913" y="250827"/>
                    <a:pt x="335198" y="254753"/>
                    <a:pt x="335198" y="259179"/>
                  </a:cubicBezTo>
                  <a:cubicBezTo>
                    <a:pt x="335198" y="263604"/>
                    <a:pt x="332985" y="267530"/>
                    <a:pt x="329559" y="269886"/>
                  </a:cubicBezTo>
                  <a:cubicBezTo>
                    <a:pt x="327489" y="271313"/>
                    <a:pt x="324990" y="272098"/>
                    <a:pt x="322349" y="272098"/>
                  </a:cubicBezTo>
                  <a:cubicBezTo>
                    <a:pt x="321493" y="272098"/>
                    <a:pt x="320636" y="271956"/>
                    <a:pt x="319780" y="271813"/>
                  </a:cubicBezTo>
                  <a:cubicBezTo>
                    <a:pt x="313927" y="270599"/>
                    <a:pt x="309501" y="265389"/>
                    <a:pt x="309501" y="259179"/>
                  </a:cubicBezTo>
                  <a:cubicBezTo>
                    <a:pt x="309501" y="252969"/>
                    <a:pt x="313927" y="247758"/>
                    <a:pt x="319780" y="246545"/>
                  </a:cubicBezTo>
                  <a:cubicBezTo>
                    <a:pt x="320565" y="246330"/>
                    <a:pt x="321493" y="246259"/>
                    <a:pt x="322349" y="246259"/>
                  </a:cubicBezTo>
                  <a:close/>
                  <a:moveTo>
                    <a:pt x="400795" y="244903"/>
                  </a:moveTo>
                  <a:cubicBezTo>
                    <a:pt x="408718" y="244903"/>
                    <a:pt x="415071" y="251327"/>
                    <a:pt x="415071" y="259179"/>
                  </a:cubicBezTo>
                  <a:cubicBezTo>
                    <a:pt x="415071" y="267031"/>
                    <a:pt x="408647" y="273455"/>
                    <a:pt x="400795" y="273455"/>
                  </a:cubicBezTo>
                  <a:cubicBezTo>
                    <a:pt x="392943" y="273455"/>
                    <a:pt x="386519" y="267031"/>
                    <a:pt x="386519" y="259179"/>
                  </a:cubicBezTo>
                  <a:cubicBezTo>
                    <a:pt x="386519" y="251256"/>
                    <a:pt x="392943" y="244903"/>
                    <a:pt x="400795" y="244903"/>
                  </a:cubicBezTo>
                  <a:close/>
                  <a:moveTo>
                    <a:pt x="557687" y="241691"/>
                  </a:moveTo>
                  <a:cubicBezTo>
                    <a:pt x="567323" y="241691"/>
                    <a:pt x="575175" y="249543"/>
                    <a:pt x="575175" y="259179"/>
                  </a:cubicBezTo>
                  <a:cubicBezTo>
                    <a:pt x="575175" y="268815"/>
                    <a:pt x="567323" y="276667"/>
                    <a:pt x="557687" y="276667"/>
                  </a:cubicBezTo>
                  <a:cubicBezTo>
                    <a:pt x="548051" y="276667"/>
                    <a:pt x="540199" y="268815"/>
                    <a:pt x="540199" y="259179"/>
                  </a:cubicBezTo>
                  <a:cubicBezTo>
                    <a:pt x="540199" y="249543"/>
                    <a:pt x="548051" y="241691"/>
                    <a:pt x="557687" y="241691"/>
                  </a:cubicBezTo>
                  <a:close/>
                  <a:moveTo>
                    <a:pt x="636061" y="239764"/>
                  </a:moveTo>
                  <a:cubicBezTo>
                    <a:pt x="642771" y="239764"/>
                    <a:pt x="648695" y="243190"/>
                    <a:pt x="652193" y="248330"/>
                  </a:cubicBezTo>
                  <a:cubicBezTo>
                    <a:pt x="654263" y="251399"/>
                    <a:pt x="655476" y="255182"/>
                    <a:pt x="655476" y="259179"/>
                  </a:cubicBezTo>
                  <a:cubicBezTo>
                    <a:pt x="655476" y="263177"/>
                    <a:pt x="654263" y="266960"/>
                    <a:pt x="652193" y="270029"/>
                  </a:cubicBezTo>
                  <a:cubicBezTo>
                    <a:pt x="648695" y="275168"/>
                    <a:pt x="642842" y="278594"/>
                    <a:pt x="636061" y="278594"/>
                  </a:cubicBezTo>
                  <a:cubicBezTo>
                    <a:pt x="634705" y="278594"/>
                    <a:pt x="633420" y="278452"/>
                    <a:pt x="632135" y="278166"/>
                  </a:cubicBezTo>
                  <a:cubicBezTo>
                    <a:pt x="628352" y="277381"/>
                    <a:pt x="624997" y="275525"/>
                    <a:pt x="622356" y="272884"/>
                  </a:cubicBezTo>
                  <a:cubicBezTo>
                    <a:pt x="621500" y="272028"/>
                    <a:pt x="620715" y="271028"/>
                    <a:pt x="620001" y="270029"/>
                  </a:cubicBezTo>
                  <a:cubicBezTo>
                    <a:pt x="618573" y="267959"/>
                    <a:pt x="617574" y="265603"/>
                    <a:pt x="617074" y="263105"/>
                  </a:cubicBezTo>
                  <a:cubicBezTo>
                    <a:pt x="616789" y="261820"/>
                    <a:pt x="616646" y="260535"/>
                    <a:pt x="616646" y="259179"/>
                  </a:cubicBezTo>
                  <a:cubicBezTo>
                    <a:pt x="616646" y="257823"/>
                    <a:pt x="616789" y="256538"/>
                    <a:pt x="617074" y="255253"/>
                  </a:cubicBezTo>
                  <a:cubicBezTo>
                    <a:pt x="617574" y="252755"/>
                    <a:pt x="618573" y="250400"/>
                    <a:pt x="620001" y="248330"/>
                  </a:cubicBezTo>
                  <a:cubicBezTo>
                    <a:pt x="620715" y="247330"/>
                    <a:pt x="621500" y="246331"/>
                    <a:pt x="622356" y="245474"/>
                  </a:cubicBezTo>
                  <a:cubicBezTo>
                    <a:pt x="624926" y="242833"/>
                    <a:pt x="628352" y="240977"/>
                    <a:pt x="632135" y="240192"/>
                  </a:cubicBezTo>
                  <a:cubicBezTo>
                    <a:pt x="633420" y="239907"/>
                    <a:pt x="634705" y="239764"/>
                    <a:pt x="636061" y="239764"/>
                  </a:cubicBezTo>
                  <a:close/>
                  <a:moveTo>
                    <a:pt x="793025" y="235338"/>
                  </a:moveTo>
                  <a:cubicBezTo>
                    <a:pt x="797950" y="235338"/>
                    <a:pt x="802590" y="236837"/>
                    <a:pt x="806373" y="239407"/>
                  </a:cubicBezTo>
                  <a:cubicBezTo>
                    <a:pt x="812725" y="243689"/>
                    <a:pt x="816865" y="250970"/>
                    <a:pt x="816865" y="259179"/>
                  </a:cubicBezTo>
                  <a:cubicBezTo>
                    <a:pt x="816865" y="267387"/>
                    <a:pt x="812654" y="274597"/>
                    <a:pt x="806373" y="278951"/>
                  </a:cubicBezTo>
                  <a:cubicBezTo>
                    <a:pt x="802518" y="281521"/>
                    <a:pt x="797950" y="283020"/>
                    <a:pt x="793025" y="283020"/>
                  </a:cubicBezTo>
                  <a:cubicBezTo>
                    <a:pt x="791383" y="283020"/>
                    <a:pt x="789813" y="282805"/>
                    <a:pt x="788242" y="282520"/>
                  </a:cubicBezTo>
                  <a:cubicBezTo>
                    <a:pt x="777321" y="280307"/>
                    <a:pt x="769184" y="270671"/>
                    <a:pt x="769184" y="259179"/>
                  </a:cubicBezTo>
                  <a:cubicBezTo>
                    <a:pt x="769184" y="247687"/>
                    <a:pt x="777393" y="238050"/>
                    <a:pt x="788242" y="235838"/>
                  </a:cubicBezTo>
                  <a:cubicBezTo>
                    <a:pt x="789741" y="235481"/>
                    <a:pt x="791383" y="235338"/>
                    <a:pt x="793025" y="235338"/>
                  </a:cubicBezTo>
                  <a:close/>
                  <a:moveTo>
                    <a:pt x="871470" y="232768"/>
                  </a:moveTo>
                  <a:cubicBezTo>
                    <a:pt x="886032" y="232768"/>
                    <a:pt x="897881" y="244617"/>
                    <a:pt x="897881" y="259178"/>
                  </a:cubicBezTo>
                  <a:cubicBezTo>
                    <a:pt x="897881" y="273740"/>
                    <a:pt x="886032" y="285589"/>
                    <a:pt x="871470" y="285589"/>
                  </a:cubicBezTo>
                  <a:cubicBezTo>
                    <a:pt x="856909" y="285589"/>
                    <a:pt x="845060" y="273740"/>
                    <a:pt x="845060" y="259178"/>
                  </a:cubicBezTo>
                  <a:cubicBezTo>
                    <a:pt x="845060" y="244617"/>
                    <a:pt x="856909" y="232768"/>
                    <a:pt x="871470" y="232768"/>
                  </a:cubicBezTo>
                  <a:close/>
                  <a:moveTo>
                    <a:pt x="126198" y="209927"/>
                  </a:moveTo>
                  <a:cubicBezTo>
                    <a:pt x="131694" y="209927"/>
                    <a:pt x="136191" y="214424"/>
                    <a:pt x="136191" y="219920"/>
                  </a:cubicBezTo>
                  <a:cubicBezTo>
                    <a:pt x="136191" y="225416"/>
                    <a:pt x="131694" y="229913"/>
                    <a:pt x="126198" y="229913"/>
                  </a:cubicBezTo>
                  <a:cubicBezTo>
                    <a:pt x="120631" y="229913"/>
                    <a:pt x="116205" y="225416"/>
                    <a:pt x="116205" y="219920"/>
                  </a:cubicBezTo>
                  <a:cubicBezTo>
                    <a:pt x="116205" y="214353"/>
                    <a:pt x="120702" y="209927"/>
                    <a:pt x="126198" y="209927"/>
                  </a:cubicBezTo>
                  <a:close/>
                  <a:moveTo>
                    <a:pt x="204644" y="208856"/>
                  </a:moveTo>
                  <a:cubicBezTo>
                    <a:pt x="210782" y="208856"/>
                    <a:pt x="215708" y="213853"/>
                    <a:pt x="215708" y="219920"/>
                  </a:cubicBezTo>
                  <a:cubicBezTo>
                    <a:pt x="215708" y="226058"/>
                    <a:pt x="210782" y="230984"/>
                    <a:pt x="204644" y="230984"/>
                  </a:cubicBezTo>
                  <a:cubicBezTo>
                    <a:pt x="198505" y="230984"/>
                    <a:pt x="193580" y="225987"/>
                    <a:pt x="193580" y="219920"/>
                  </a:cubicBezTo>
                  <a:cubicBezTo>
                    <a:pt x="193580" y="213781"/>
                    <a:pt x="198577" y="208856"/>
                    <a:pt x="204644" y="208856"/>
                  </a:cubicBezTo>
                  <a:close/>
                  <a:moveTo>
                    <a:pt x="361536" y="206358"/>
                  </a:moveTo>
                  <a:cubicBezTo>
                    <a:pt x="369031" y="206358"/>
                    <a:pt x="375098" y="212425"/>
                    <a:pt x="375098" y="219920"/>
                  </a:cubicBezTo>
                  <a:cubicBezTo>
                    <a:pt x="375098" y="227415"/>
                    <a:pt x="369031" y="233482"/>
                    <a:pt x="361536" y="233482"/>
                  </a:cubicBezTo>
                  <a:cubicBezTo>
                    <a:pt x="354041" y="233482"/>
                    <a:pt x="347974" y="227415"/>
                    <a:pt x="347974" y="219920"/>
                  </a:cubicBezTo>
                  <a:cubicBezTo>
                    <a:pt x="347974" y="212425"/>
                    <a:pt x="354041" y="206358"/>
                    <a:pt x="361536" y="206358"/>
                  </a:cubicBezTo>
                  <a:close/>
                  <a:moveTo>
                    <a:pt x="440054" y="204930"/>
                  </a:moveTo>
                  <a:cubicBezTo>
                    <a:pt x="448334" y="204930"/>
                    <a:pt x="455043" y="211640"/>
                    <a:pt x="455043" y="219920"/>
                  </a:cubicBezTo>
                  <a:cubicBezTo>
                    <a:pt x="455043" y="228200"/>
                    <a:pt x="448262" y="234981"/>
                    <a:pt x="440054" y="234909"/>
                  </a:cubicBezTo>
                  <a:cubicBezTo>
                    <a:pt x="431774" y="234909"/>
                    <a:pt x="425064" y="228200"/>
                    <a:pt x="425064" y="219920"/>
                  </a:cubicBezTo>
                  <a:cubicBezTo>
                    <a:pt x="425064" y="211640"/>
                    <a:pt x="431774" y="204930"/>
                    <a:pt x="440054" y="204930"/>
                  </a:cubicBezTo>
                  <a:close/>
                  <a:moveTo>
                    <a:pt x="596946" y="201504"/>
                  </a:moveTo>
                  <a:cubicBezTo>
                    <a:pt x="607082" y="201504"/>
                    <a:pt x="615362" y="209713"/>
                    <a:pt x="615362" y="219920"/>
                  </a:cubicBezTo>
                  <a:cubicBezTo>
                    <a:pt x="615362" y="230127"/>
                    <a:pt x="607082" y="238407"/>
                    <a:pt x="596946" y="238336"/>
                  </a:cubicBezTo>
                  <a:cubicBezTo>
                    <a:pt x="586810" y="238336"/>
                    <a:pt x="578530" y="230127"/>
                    <a:pt x="578530" y="219920"/>
                  </a:cubicBezTo>
                  <a:cubicBezTo>
                    <a:pt x="578530" y="209784"/>
                    <a:pt x="586739" y="201504"/>
                    <a:pt x="596946" y="201504"/>
                  </a:cubicBezTo>
                  <a:close/>
                  <a:moveTo>
                    <a:pt x="675321" y="199506"/>
                  </a:moveTo>
                  <a:cubicBezTo>
                    <a:pt x="686598" y="199506"/>
                    <a:pt x="695735" y="208643"/>
                    <a:pt x="695735" y="219921"/>
                  </a:cubicBezTo>
                  <a:cubicBezTo>
                    <a:pt x="695735" y="231199"/>
                    <a:pt x="686598" y="240407"/>
                    <a:pt x="675321" y="240335"/>
                  </a:cubicBezTo>
                  <a:cubicBezTo>
                    <a:pt x="664043" y="240335"/>
                    <a:pt x="654906" y="231199"/>
                    <a:pt x="654906" y="219921"/>
                  </a:cubicBezTo>
                  <a:cubicBezTo>
                    <a:pt x="654906" y="208643"/>
                    <a:pt x="664043" y="199506"/>
                    <a:pt x="675321" y="199506"/>
                  </a:cubicBezTo>
                  <a:close/>
                  <a:moveTo>
                    <a:pt x="832283" y="194866"/>
                  </a:moveTo>
                  <a:cubicBezTo>
                    <a:pt x="846131" y="194866"/>
                    <a:pt x="857337" y="206073"/>
                    <a:pt x="857337" y="219920"/>
                  </a:cubicBezTo>
                  <a:cubicBezTo>
                    <a:pt x="857337" y="233768"/>
                    <a:pt x="846059" y="245046"/>
                    <a:pt x="832283" y="245046"/>
                  </a:cubicBezTo>
                  <a:cubicBezTo>
                    <a:pt x="818436" y="245046"/>
                    <a:pt x="807229" y="233768"/>
                    <a:pt x="807229" y="219920"/>
                  </a:cubicBezTo>
                  <a:cubicBezTo>
                    <a:pt x="807229" y="206073"/>
                    <a:pt x="818436" y="194866"/>
                    <a:pt x="832283" y="194866"/>
                  </a:cubicBezTo>
                  <a:close/>
                  <a:moveTo>
                    <a:pt x="165529" y="170240"/>
                  </a:moveTo>
                  <a:cubicBezTo>
                    <a:pt x="169169" y="170240"/>
                    <a:pt x="172381" y="172096"/>
                    <a:pt x="174237" y="174880"/>
                  </a:cubicBezTo>
                  <a:cubicBezTo>
                    <a:pt x="175379" y="176521"/>
                    <a:pt x="176022" y="178591"/>
                    <a:pt x="176022" y="180733"/>
                  </a:cubicBezTo>
                  <a:cubicBezTo>
                    <a:pt x="176022" y="182160"/>
                    <a:pt x="175665" y="183517"/>
                    <a:pt x="175165" y="184801"/>
                  </a:cubicBezTo>
                  <a:cubicBezTo>
                    <a:pt x="174879" y="185444"/>
                    <a:pt x="174523" y="186015"/>
                    <a:pt x="174166" y="186586"/>
                  </a:cubicBezTo>
                  <a:cubicBezTo>
                    <a:pt x="173737" y="187157"/>
                    <a:pt x="173309" y="187657"/>
                    <a:pt x="173024" y="188299"/>
                  </a:cubicBezTo>
                  <a:cubicBezTo>
                    <a:pt x="171096" y="190226"/>
                    <a:pt x="168527" y="191368"/>
                    <a:pt x="165600" y="191368"/>
                  </a:cubicBezTo>
                  <a:cubicBezTo>
                    <a:pt x="164815" y="191368"/>
                    <a:pt x="164173" y="191297"/>
                    <a:pt x="163459" y="191154"/>
                  </a:cubicBezTo>
                  <a:cubicBezTo>
                    <a:pt x="161460" y="190726"/>
                    <a:pt x="159604" y="189727"/>
                    <a:pt x="158177" y="188299"/>
                  </a:cubicBezTo>
                  <a:cubicBezTo>
                    <a:pt x="157677" y="187799"/>
                    <a:pt x="157249" y="187300"/>
                    <a:pt x="156892" y="186729"/>
                  </a:cubicBezTo>
                  <a:cubicBezTo>
                    <a:pt x="156464" y="186158"/>
                    <a:pt x="156178" y="185587"/>
                    <a:pt x="155893" y="184944"/>
                  </a:cubicBezTo>
                  <a:cubicBezTo>
                    <a:pt x="155607" y="184302"/>
                    <a:pt x="155393" y="183659"/>
                    <a:pt x="155250" y="182946"/>
                  </a:cubicBezTo>
                  <a:cubicBezTo>
                    <a:pt x="155107" y="182232"/>
                    <a:pt x="155036" y="181518"/>
                    <a:pt x="155036" y="180804"/>
                  </a:cubicBezTo>
                  <a:cubicBezTo>
                    <a:pt x="155036" y="180019"/>
                    <a:pt x="155107" y="179377"/>
                    <a:pt x="155250" y="178663"/>
                  </a:cubicBezTo>
                  <a:cubicBezTo>
                    <a:pt x="155536" y="177235"/>
                    <a:pt x="156035" y="176022"/>
                    <a:pt x="156820" y="174880"/>
                  </a:cubicBezTo>
                  <a:cubicBezTo>
                    <a:pt x="157177" y="174309"/>
                    <a:pt x="157606" y="173809"/>
                    <a:pt x="158105" y="173309"/>
                  </a:cubicBezTo>
                  <a:cubicBezTo>
                    <a:pt x="159533" y="171882"/>
                    <a:pt x="161317" y="170882"/>
                    <a:pt x="163387" y="170454"/>
                  </a:cubicBezTo>
                  <a:cubicBezTo>
                    <a:pt x="164101" y="170311"/>
                    <a:pt x="164815" y="170240"/>
                    <a:pt x="165529" y="170240"/>
                  </a:cubicBezTo>
                  <a:close/>
                  <a:moveTo>
                    <a:pt x="243903" y="169098"/>
                  </a:moveTo>
                  <a:cubicBezTo>
                    <a:pt x="250327" y="169098"/>
                    <a:pt x="255538" y="174309"/>
                    <a:pt x="255538" y="180733"/>
                  </a:cubicBezTo>
                  <a:cubicBezTo>
                    <a:pt x="255538" y="182303"/>
                    <a:pt x="255181" y="183874"/>
                    <a:pt x="254610" y="185230"/>
                  </a:cubicBezTo>
                  <a:cubicBezTo>
                    <a:pt x="253967" y="186657"/>
                    <a:pt x="253182" y="187871"/>
                    <a:pt x="252111" y="188942"/>
                  </a:cubicBezTo>
                  <a:cubicBezTo>
                    <a:pt x="250041" y="191083"/>
                    <a:pt x="247115" y="192368"/>
                    <a:pt x="243903" y="192368"/>
                  </a:cubicBezTo>
                  <a:cubicBezTo>
                    <a:pt x="240691" y="192368"/>
                    <a:pt x="237764" y="191012"/>
                    <a:pt x="235694" y="188942"/>
                  </a:cubicBezTo>
                  <a:cubicBezTo>
                    <a:pt x="234624" y="187871"/>
                    <a:pt x="233767" y="186586"/>
                    <a:pt x="233196" y="185230"/>
                  </a:cubicBezTo>
                  <a:cubicBezTo>
                    <a:pt x="232625" y="183874"/>
                    <a:pt x="232268" y="182303"/>
                    <a:pt x="232268" y="180733"/>
                  </a:cubicBezTo>
                  <a:cubicBezTo>
                    <a:pt x="232268" y="174309"/>
                    <a:pt x="237479" y="169098"/>
                    <a:pt x="243903" y="169098"/>
                  </a:cubicBezTo>
                  <a:close/>
                  <a:moveTo>
                    <a:pt x="400795" y="166385"/>
                  </a:moveTo>
                  <a:cubicBezTo>
                    <a:pt x="408718" y="166385"/>
                    <a:pt x="415071" y="172809"/>
                    <a:pt x="415071" y="180661"/>
                  </a:cubicBezTo>
                  <a:cubicBezTo>
                    <a:pt x="415071" y="182660"/>
                    <a:pt x="414642" y="184515"/>
                    <a:pt x="413929" y="186229"/>
                  </a:cubicBezTo>
                  <a:cubicBezTo>
                    <a:pt x="413215" y="187942"/>
                    <a:pt x="412144" y="189512"/>
                    <a:pt x="410859" y="190797"/>
                  </a:cubicBezTo>
                  <a:cubicBezTo>
                    <a:pt x="408290" y="193438"/>
                    <a:pt x="404721" y="195008"/>
                    <a:pt x="400795" y="195008"/>
                  </a:cubicBezTo>
                  <a:cubicBezTo>
                    <a:pt x="396869" y="195008"/>
                    <a:pt x="393300" y="193366"/>
                    <a:pt x="390730" y="190797"/>
                  </a:cubicBezTo>
                  <a:cubicBezTo>
                    <a:pt x="389446" y="189441"/>
                    <a:pt x="388375" y="187942"/>
                    <a:pt x="387661" y="186229"/>
                  </a:cubicBezTo>
                  <a:cubicBezTo>
                    <a:pt x="386947" y="184515"/>
                    <a:pt x="386519" y="182660"/>
                    <a:pt x="386519" y="180661"/>
                  </a:cubicBezTo>
                  <a:cubicBezTo>
                    <a:pt x="386519" y="172738"/>
                    <a:pt x="392943" y="166385"/>
                    <a:pt x="400795" y="166385"/>
                  </a:cubicBezTo>
                  <a:close/>
                  <a:moveTo>
                    <a:pt x="479098" y="164815"/>
                  </a:moveTo>
                  <a:cubicBezTo>
                    <a:pt x="484594" y="164815"/>
                    <a:pt x="489376" y="167599"/>
                    <a:pt x="492232" y="171810"/>
                  </a:cubicBezTo>
                  <a:cubicBezTo>
                    <a:pt x="493945" y="174380"/>
                    <a:pt x="494944" y="177378"/>
                    <a:pt x="494944" y="180661"/>
                  </a:cubicBezTo>
                  <a:cubicBezTo>
                    <a:pt x="494944" y="182803"/>
                    <a:pt x="494516" y="184873"/>
                    <a:pt x="493731" y="186800"/>
                  </a:cubicBezTo>
                  <a:cubicBezTo>
                    <a:pt x="493374" y="187799"/>
                    <a:pt x="492874" y="188656"/>
                    <a:pt x="492303" y="189512"/>
                  </a:cubicBezTo>
                  <a:cubicBezTo>
                    <a:pt x="491732" y="190369"/>
                    <a:pt x="491090" y="191154"/>
                    <a:pt x="490304" y="191939"/>
                  </a:cubicBezTo>
                  <a:cubicBezTo>
                    <a:pt x="487449" y="194794"/>
                    <a:pt x="483452" y="196579"/>
                    <a:pt x="479098" y="196579"/>
                  </a:cubicBezTo>
                  <a:cubicBezTo>
                    <a:pt x="477956" y="196579"/>
                    <a:pt x="476885" y="196436"/>
                    <a:pt x="475886" y="196222"/>
                  </a:cubicBezTo>
                  <a:cubicBezTo>
                    <a:pt x="472816" y="195651"/>
                    <a:pt x="470033" y="194081"/>
                    <a:pt x="467891" y="191939"/>
                  </a:cubicBezTo>
                  <a:cubicBezTo>
                    <a:pt x="467177" y="191225"/>
                    <a:pt x="466535" y="190440"/>
                    <a:pt x="465964" y="189584"/>
                  </a:cubicBezTo>
                  <a:cubicBezTo>
                    <a:pt x="465393" y="188727"/>
                    <a:pt x="464965" y="187799"/>
                    <a:pt x="464536" y="186871"/>
                  </a:cubicBezTo>
                  <a:cubicBezTo>
                    <a:pt x="464108" y="185872"/>
                    <a:pt x="463823" y="184873"/>
                    <a:pt x="463608" y="183873"/>
                  </a:cubicBezTo>
                  <a:cubicBezTo>
                    <a:pt x="463466" y="182803"/>
                    <a:pt x="463323" y="181732"/>
                    <a:pt x="463323" y="180661"/>
                  </a:cubicBezTo>
                  <a:cubicBezTo>
                    <a:pt x="463323" y="179519"/>
                    <a:pt x="463394" y="178449"/>
                    <a:pt x="463608" y="177449"/>
                  </a:cubicBezTo>
                  <a:cubicBezTo>
                    <a:pt x="464037" y="175379"/>
                    <a:pt x="464822" y="173523"/>
                    <a:pt x="465964" y="171810"/>
                  </a:cubicBezTo>
                  <a:cubicBezTo>
                    <a:pt x="466535" y="170954"/>
                    <a:pt x="467177" y="170168"/>
                    <a:pt x="467891" y="169455"/>
                  </a:cubicBezTo>
                  <a:cubicBezTo>
                    <a:pt x="470033" y="167313"/>
                    <a:pt x="472816" y="165814"/>
                    <a:pt x="475886" y="165172"/>
                  </a:cubicBezTo>
                  <a:cubicBezTo>
                    <a:pt x="476956" y="164958"/>
                    <a:pt x="478027" y="164815"/>
                    <a:pt x="479098" y="164815"/>
                  </a:cubicBezTo>
                  <a:close/>
                  <a:moveTo>
                    <a:pt x="636061" y="161317"/>
                  </a:moveTo>
                  <a:cubicBezTo>
                    <a:pt x="642771" y="161317"/>
                    <a:pt x="648695" y="164743"/>
                    <a:pt x="652193" y="169883"/>
                  </a:cubicBezTo>
                  <a:cubicBezTo>
                    <a:pt x="654263" y="172952"/>
                    <a:pt x="655476" y="176735"/>
                    <a:pt x="655476" y="180732"/>
                  </a:cubicBezTo>
                  <a:cubicBezTo>
                    <a:pt x="655476" y="183445"/>
                    <a:pt x="654977" y="185943"/>
                    <a:pt x="653977" y="188298"/>
                  </a:cubicBezTo>
                  <a:cubicBezTo>
                    <a:pt x="653478" y="189441"/>
                    <a:pt x="652907" y="190583"/>
                    <a:pt x="652193" y="191582"/>
                  </a:cubicBezTo>
                  <a:cubicBezTo>
                    <a:pt x="651479" y="192581"/>
                    <a:pt x="650694" y="193581"/>
                    <a:pt x="649766" y="194437"/>
                  </a:cubicBezTo>
                  <a:cubicBezTo>
                    <a:pt x="646268" y="198006"/>
                    <a:pt x="641415" y="200148"/>
                    <a:pt x="636061" y="200148"/>
                  </a:cubicBezTo>
                  <a:cubicBezTo>
                    <a:pt x="634705" y="200148"/>
                    <a:pt x="633420" y="200005"/>
                    <a:pt x="632135" y="199719"/>
                  </a:cubicBezTo>
                  <a:cubicBezTo>
                    <a:pt x="628352" y="198934"/>
                    <a:pt x="624997" y="197078"/>
                    <a:pt x="622356" y="194437"/>
                  </a:cubicBezTo>
                  <a:cubicBezTo>
                    <a:pt x="621500" y="193581"/>
                    <a:pt x="620715" y="192581"/>
                    <a:pt x="620001" y="191582"/>
                  </a:cubicBezTo>
                  <a:cubicBezTo>
                    <a:pt x="619287" y="190583"/>
                    <a:pt x="618716" y="189441"/>
                    <a:pt x="618216" y="188298"/>
                  </a:cubicBezTo>
                  <a:cubicBezTo>
                    <a:pt x="617717" y="187156"/>
                    <a:pt x="617360" y="185943"/>
                    <a:pt x="617074" y="184658"/>
                  </a:cubicBezTo>
                  <a:cubicBezTo>
                    <a:pt x="616789" y="183373"/>
                    <a:pt x="616646" y="182088"/>
                    <a:pt x="616646" y="180732"/>
                  </a:cubicBezTo>
                  <a:cubicBezTo>
                    <a:pt x="616646" y="179376"/>
                    <a:pt x="616789" y="178091"/>
                    <a:pt x="617074" y="176806"/>
                  </a:cubicBezTo>
                  <a:cubicBezTo>
                    <a:pt x="617574" y="174308"/>
                    <a:pt x="618573" y="171953"/>
                    <a:pt x="620001" y="169883"/>
                  </a:cubicBezTo>
                  <a:cubicBezTo>
                    <a:pt x="620715" y="168883"/>
                    <a:pt x="621500" y="167884"/>
                    <a:pt x="622356" y="167027"/>
                  </a:cubicBezTo>
                  <a:cubicBezTo>
                    <a:pt x="624926" y="164386"/>
                    <a:pt x="628352" y="162530"/>
                    <a:pt x="632135" y="161745"/>
                  </a:cubicBezTo>
                  <a:cubicBezTo>
                    <a:pt x="633420" y="161460"/>
                    <a:pt x="634705" y="161317"/>
                    <a:pt x="636061" y="161317"/>
                  </a:cubicBezTo>
                  <a:close/>
                  <a:moveTo>
                    <a:pt x="714579" y="159247"/>
                  </a:moveTo>
                  <a:cubicBezTo>
                    <a:pt x="726428" y="159247"/>
                    <a:pt x="736064" y="168883"/>
                    <a:pt x="736064" y="180732"/>
                  </a:cubicBezTo>
                  <a:cubicBezTo>
                    <a:pt x="736064" y="183659"/>
                    <a:pt x="735422" y="186514"/>
                    <a:pt x="734351" y="189084"/>
                  </a:cubicBezTo>
                  <a:cubicBezTo>
                    <a:pt x="733281" y="191653"/>
                    <a:pt x="731710" y="193937"/>
                    <a:pt x="729854" y="195936"/>
                  </a:cubicBezTo>
                  <a:cubicBezTo>
                    <a:pt x="726000" y="199791"/>
                    <a:pt x="720575" y="202218"/>
                    <a:pt x="714651" y="202218"/>
                  </a:cubicBezTo>
                  <a:cubicBezTo>
                    <a:pt x="708726" y="202218"/>
                    <a:pt x="703373" y="199862"/>
                    <a:pt x="699447" y="195936"/>
                  </a:cubicBezTo>
                  <a:cubicBezTo>
                    <a:pt x="697448" y="194009"/>
                    <a:pt x="695878" y="191653"/>
                    <a:pt x="694807" y="189084"/>
                  </a:cubicBezTo>
                  <a:cubicBezTo>
                    <a:pt x="693665" y="186514"/>
                    <a:pt x="693094" y="183730"/>
                    <a:pt x="693094" y="180732"/>
                  </a:cubicBezTo>
                  <a:cubicBezTo>
                    <a:pt x="693094" y="168883"/>
                    <a:pt x="702730" y="159247"/>
                    <a:pt x="714579" y="159247"/>
                  </a:cubicBezTo>
                  <a:close/>
                  <a:moveTo>
                    <a:pt x="871470" y="154322"/>
                  </a:moveTo>
                  <a:cubicBezTo>
                    <a:pt x="886032" y="154322"/>
                    <a:pt x="897881" y="166171"/>
                    <a:pt x="897881" y="180732"/>
                  </a:cubicBezTo>
                  <a:cubicBezTo>
                    <a:pt x="897881" y="184373"/>
                    <a:pt x="897167" y="187870"/>
                    <a:pt x="895811" y="191011"/>
                  </a:cubicBezTo>
                  <a:cubicBezTo>
                    <a:pt x="894455" y="194152"/>
                    <a:pt x="892527" y="197007"/>
                    <a:pt x="890172" y="199434"/>
                  </a:cubicBezTo>
                  <a:cubicBezTo>
                    <a:pt x="885389" y="204216"/>
                    <a:pt x="878751" y="207143"/>
                    <a:pt x="871470" y="207143"/>
                  </a:cubicBezTo>
                  <a:cubicBezTo>
                    <a:pt x="864118" y="207143"/>
                    <a:pt x="857551" y="204216"/>
                    <a:pt x="852769" y="199434"/>
                  </a:cubicBezTo>
                  <a:cubicBezTo>
                    <a:pt x="850413" y="197007"/>
                    <a:pt x="848486" y="194152"/>
                    <a:pt x="847130" y="191011"/>
                  </a:cubicBezTo>
                  <a:cubicBezTo>
                    <a:pt x="845774" y="187870"/>
                    <a:pt x="845060" y="184373"/>
                    <a:pt x="845060" y="180732"/>
                  </a:cubicBezTo>
                  <a:cubicBezTo>
                    <a:pt x="845060" y="166171"/>
                    <a:pt x="856909" y="154322"/>
                    <a:pt x="871470" y="154322"/>
                  </a:cubicBezTo>
                  <a:close/>
                  <a:moveTo>
                    <a:pt x="126198" y="131481"/>
                  </a:moveTo>
                  <a:cubicBezTo>
                    <a:pt x="131694" y="131481"/>
                    <a:pt x="136191" y="135978"/>
                    <a:pt x="136191" y="141474"/>
                  </a:cubicBezTo>
                  <a:cubicBezTo>
                    <a:pt x="136191" y="146970"/>
                    <a:pt x="131694" y="151467"/>
                    <a:pt x="126198" y="151467"/>
                  </a:cubicBezTo>
                  <a:cubicBezTo>
                    <a:pt x="120631" y="151467"/>
                    <a:pt x="116205" y="146970"/>
                    <a:pt x="116205" y="141474"/>
                  </a:cubicBezTo>
                  <a:cubicBezTo>
                    <a:pt x="116205" y="135907"/>
                    <a:pt x="120702" y="131481"/>
                    <a:pt x="126198" y="131481"/>
                  </a:cubicBezTo>
                  <a:close/>
                  <a:moveTo>
                    <a:pt x="204644" y="130410"/>
                  </a:moveTo>
                  <a:cubicBezTo>
                    <a:pt x="210782" y="130410"/>
                    <a:pt x="215708" y="135407"/>
                    <a:pt x="215708" y="141474"/>
                  </a:cubicBezTo>
                  <a:cubicBezTo>
                    <a:pt x="215708" y="147612"/>
                    <a:pt x="210782" y="152538"/>
                    <a:pt x="204644" y="152538"/>
                  </a:cubicBezTo>
                  <a:cubicBezTo>
                    <a:pt x="198505" y="152538"/>
                    <a:pt x="193580" y="147541"/>
                    <a:pt x="193580" y="141474"/>
                  </a:cubicBezTo>
                  <a:cubicBezTo>
                    <a:pt x="193580" y="135335"/>
                    <a:pt x="198577" y="130410"/>
                    <a:pt x="204644" y="130410"/>
                  </a:cubicBezTo>
                  <a:close/>
                  <a:moveTo>
                    <a:pt x="361536" y="127912"/>
                  </a:moveTo>
                  <a:cubicBezTo>
                    <a:pt x="369031" y="127912"/>
                    <a:pt x="375098" y="133979"/>
                    <a:pt x="375098" y="141474"/>
                  </a:cubicBezTo>
                  <a:cubicBezTo>
                    <a:pt x="375098" y="148969"/>
                    <a:pt x="369031" y="155036"/>
                    <a:pt x="361536" y="155036"/>
                  </a:cubicBezTo>
                  <a:cubicBezTo>
                    <a:pt x="354041" y="155036"/>
                    <a:pt x="347974" y="148969"/>
                    <a:pt x="347974" y="141474"/>
                  </a:cubicBezTo>
                  <a:cubicBezTo>
                    <a:pt x="347974" y="133979"/>
                    <a:pt x="354041" y="127912"/>
                    <a:pt x="361536" y="127912"/>
                  </a:cubicBezTo>
                  <a:close/>
                  <a:moveTo>
                    <a:pt x="440054" y="126484"/>
                  </a:moveTo>
                  <a:cubicBezTo>
                    <a:pt x="448334" y="126484"/>
                    <a:pt x="455043" y="133194"/>
                    <a:pt x="455043" y="141474"/>
                  </a:cubicBezTo>
                  <a:cubicBezTo>
                    <a:pt x="455043" y="149754"/>
                    <a:pt x="448262" y="156535"/>
                    <a:pt x="440054" y="156463"/>
                  </a:cubicBezTo>
                  <a:cubicBezTo>
                    <a:pt x="431774" y="156463"/>
                    <a:pt x="425064" y="149754"/>
                    <a:pt x="425064" y="141474"/>
                  </a:cubicBezTo>
                  <a:cubicBezTo>
                    <a:pt x="425064" y="133194"/>
                    <a:pt x="431774" y="126484"/>
                    <a:pt x="440054" y="126484"/>
                  </a:cubicBezTo>
                  <a:close/>
                  <a:moveTo>
                    <a:pt x="596946" y="123058"/>
                  </a:moveTo>
                  <a:cubicBezTo>
                    <a:pt x="607082" y="123058"/>
                    <a:pt x="615362" y="131267"/>
                    <a:pt x="615362" y="141474"/>
                  </a:cubicBezTo>
                  <a:cubicBezTo>
                    <a:pt x="615362" y="151681"/>
                    <a:pt x="607082" y="159890"/>
                    <a:pt x="596946" y="159890"/>
                  </a:cubicBezTo>
                  <a:cubicBezTo>
                    <a:pt x="586810" y="159890"/>
                    <a:pt x="578530" y="151681"/>
                    <a:pt x="578530" y="141474"/>
                  </a:cubicBezTo>
                  <a:cubicBezTo>
                    <a:pt x="578530" y="131338"/>
                    <a:pt x="586739" y="123058"/>
                    <a:pt x="596946" y="123058"/>
                  </a:cubicBezTo>
                  <a:close/>
                  <a:moveTo>
                    <a:pt x="675321" y="121059"/>
                  </a:moveTo>
                  <a:cubicBezTo>
                    <a:pt x="686598" y="121059"/>
                    <a:pt x="695735" y="130196"/>
                    <a:pt x="695735" y="141474"/>
                  </a:cubicBezTo>
                  <a:cubicBezTo>
                    <a:pt x="695735" y="152752"/>
                    <a:pt x="686598" y="161888"/>
                    <a:pt x="675321" y="161888"/>
                  </a:cubicBezTo>
                  <a:cubicBezTo>
                    <a:pt x="664043" y="161888"/>
                    <a:pt x="654906" y="152752"/>
                    <a:pt x="654906" y="141474"/>
                  </a:cubicBezTo>
                  <a:cubicBezTo>
                    <a:pt x="654906" y="130196"/>
                    <a:pt x="664043" y="121059"/>
                    <a:pt x="675321" y="121059"/>
                  </a:cubicBezTo>
                  <a:close/>
                  <a:moveTo>
                    <a:pt x="832283" y="116348"/>
                  </a:moveTo>
                  <a:cubicBezTo>
                    <a:pt x="846131" y="116348"/>
                    <a:pt x="857337" y="127626"/>
                    <a:pt x="857337" y="141474"/>
                  </a:cubicBezTo>
                  <a:cubicBezTo>
                    <a:pt x="857337" y="155321"/>
                    <a:pt x="846059" y="166599"/>
                    <a:pt x="832283" y="166528"/>
                  </a:cubicBezTo>
                  <a:cubicBezTo>
                    <a:pt x="818436" y="166528"/>
                    <a:pt x="807229" y="155321"/>
                    <a:pt x="807229" y="141474"/>
                  </a:cubicBezTo>
                  <a:cubicBezTo>
                    <a:pt x="807229" y="127555"/>
                    <a:pt x="818436" y="116348"/>
                    <a:pt x="832283" y="116348"/>
                  </a:cubicBezTo>
                  <a:close/>
                  <a:moveTo>
                    <a:pt x="910730" y="113636"/>
                  </a:moveTo>
                  <a:cubicBezTo>
                    <a:pt x="926076" y="113636"/>
                    <a:pt x="938496" y="126127"/>
                    <a:pt x="938496" y="141474"/>
                  </a:cubicBezTo>
                  <a:lnTo>
                    <a:pt x="930397" y="161004"/>
                  </a:lnTo>
                  <a:lnTo>
                    <a:pt x="949989" y="152895"/>
                  </a:lnTo>
                  <a:cubicBezTo>
                    <a:pt x="965335" y="152895"/>
                    <a:pt x="977755" y="165315"/>
                    <a:pt x="977755" y="180662"/>
                  </a:cubicBezTo>
                  <a:cubicBezTo>
                    <a:pt x="977755" y="184516"/>
                    <a:pt x="976970" y="188157"/>
                    <a:pt x="975542" y="191511"/>
                  </a:cubicBezTo>
                  <a:cubicBezTo>
                    <a:pt x="974115" y="194866"/>
                    <a:pt x="972045" y="197864"/>
                    <a:pt x="969618" y="200362"/>
                  </a:cubicBezTo>
                  <a:cubicBezTo>
                    <a:pt x="964621" y="205359"/>
                    <a:pt x="957698" y="208500"/>
                    <a:pt x="949989" y="208500"/>
                  </a:cubicBezTo>
                  <a:lnTo>
                    <a:pt x="930410" y="200383"/>
                  </a:lnTo>
                  <a:lnTo>
                    <a:pt x="938496" y="219920"/>
                  </a:lnTo>
                  <a:cubicBezTo>
                    <a:pt x="938496" y="235266"/>
                    <a:pt x="926005" y="247758"/>
                    <a:pt x="910730" y="247758"/>
                  </a:cubicBezTo>
                  <a:cubicBezTo>
                    <a:pt x="895383" y="247758"/>
                    <a:pt x="882963" y="235266"/>
                    <a:pt x="882963" y="219920"/>
                  </a:cubicBezTo>
                  <a:cubicBezTo>
                    <a:pt x="882963" y="204573"/>
                    <a:pt x="895383" y="192153"/>
                    <a:pt x="910730" y="192153"/>
                  </a:cubicBezTo>
                  <a:lnTo>
                    <a:pt x="930281" y="200246"/>
                  </a:lnTo>
                  <a:lnTo>
                    <a:pt x="924435" y="191511"/>
                  </a:lnTo>
                  <a:cubicBezTo>
                    <a:pt x="923007" y="188157"/>
                    <a:pt x="922222" y="184516"/>
                    <a:pt x="922222" y="180662"/>
                  </a:cubicBezTo>
                  <a:lnTo>
                    <a:pt x="930295" y="161159"/>
                  </a:lnTo>
                  <a:lnTo>
                    <a:pt x="910730" y="169241"/>
                  </a:lnTo>
                  <a:cubicBezTo>
                    <a:pt x="895383" y="169241"/>
                    <a:pt x="882963" y="156821"/>
                    <a:pt x="882963" y="141474"/>
                  </a:cubicBezTo>
                  <a:cubicBezTo>
                    <a:pt x="882963" y="126056"/>
                    <a:pt x="895383" y="113636"/>
                    <a:pt x="910730" y="113636"/>
                  </a:cubicBezTo>
                  <a:close/>
                  <a:moveTo>
                    <a:pt x="86939" y="92793"/>
                  </a:moveTo>
                  <a:cubicBezTo>
                    <a:pt x="92222" y="92793"/>
                    <a:pt x="96433" y="97076"/>
                    <a:pt x="96433" y="102286"/>
                  </a:cubicBezTo>
                  <a:cubicBezTo>
                    <a:pt x="96433" y="107497"/>
                    <a:pt x="92222" y="111709"/>
                    <a:pt x="86939" y="111780"/>
                  </a:cubicBezTo>
                  <a:cubicBezTo>
                    <a:pt x="81657" y="111780"/>
                    <a:pt x="77446" y="107497"/>
                    <a:pt x="77446" y="102286"/>
                  </a:cubicBezTo>
                  <a:cubicBezTo>
                    <a:pt x="77446" y="97004"/>
                    <a:pt x="81729" y="92793"/>
                    <a:pt x="86939" y="92793"/>
                  </a:cubicBezTo>
                  <a:close/>
                  <a:moveTo>
                    <a:pt x="165457" y="91794"/>
                  </a:moveTo>
                  <a:cubicBezTo>
                    <a:pt x="169097" y="91794"/>
                    <a:pt x="172309" y="93650"/>
                    <a:pt x="174165" y="96434"/>
                  </a:cubicBezTo>
                  <a:cubicBezTo>
                    <a:pt x="175307" y="98075"/>
                    <a:pt x="175950" y="100145"/>
                    <a:pt x="175950" y="102287"/>
                  </a:cubicBezTo>
                  <a:cubicBezTo>
                    <a:pt x="175950" y="104428"/>
                    <a:pt x="175307" y="106498"/>
                    <a:pt x="174165" y="108140"/>
                  </a:cubicBezTo>
                  <a:cubicBezTo>
                    <a:pt x="172238" y="110924"/>
                    <a:pt x="169026" y="112780"/>
                    <a:pt x="165457" y="112922"/>
                  </a:cubicBezTo>
                  <a:cubicBezTo>
                    <a:pt x="164672" y="112922"/>
                    <a:pt x="164029" y="112851"/>
                    <a:pt x="163315" y="112708"/>
                  </a:cubicBezTo>
                  <a:cubicBezTo>
                    <a:pt x="161317" y="112280"/>
                    <a:pt x="159461" y="111281"/>
                    <a:pt x="158033" y="109853"/>
                  </a:cubicBezTo>
                  <a:cubicBezTo>
                    <a:pt x="157534" y="109353"/>
                    <a:pt x="157105" y="108854"/>
                    <a:pt x="156748" y="108283"/>
                  </a:cubicBezTo>
                  <a:cubicBezTo>
                    <a:pt x="156035" y="107141"/>
                    <a:pt x="155464" y="105856"/>
                    <a:pt x="155178" y="104500"/>
                  </a:cubicBezTo>
                  <a:cubicBezTo>
                    <a:pt x="155035" y="103786"/>
                    <a:pt x="154964" y="103072"/>
                    <a:pt x="154964" y="102358"/>
                  </a:cubicBezTo>
                  <a:cubicBezTo>
                    <a:pt x="154964" y="101573"/>
                    <a:pt x="155035" y="100931"/>
                    <a:pt x="155178" y="100217"/>
                  </a:cubicBezTo>
                  <a:cubicBezTo>
                    <a:pt x="155464" y="98789"/>
                    <a:pt x="155963" y="97576"/>
                    <a:pt x="156748" y="96434"/>
                  </a:cubicBezTo>
                  <a:cubicBezTo>
                    <a:pt x="157105" y="95863"/>
                    <a:pt x="157534" y="95363"/>
                    <a:pt x="158033" y="94863"/>
                  </a:cubicBezTo>
                  <a:cubicBezTo>
                    <a:pt x="159461" y="93436"/>
                    <a:pt x="161245" y="92436"/>
                    <a:pt x="163315" y="92008"/>
                  </a:cubicBezTo>
                  <a:cubicBezTo>
                    <a:pt x="164029" y="91865"/>
                    <a:pt x="164743" y="91794"/>
                    <a:pt x="165457" y="91794"/>
                  </a:cubicBezTo>
                  <a:close/>
                  <a:moveTo>
                    <a:pt x="322349" y="89367"/>
                  </a:moveTo>
                  <a:cubicBezTo>
                    <a:pt x="324990" y="89367"/>
                    <a:pt x="327489" y="90224"/>
                    <a:pt x="329559" y="91580"/>
                  </a:cubicBezTo>
                  <a:cubicBezTo>
                    <a:pt x="332913" y="93935"/>
                    <a:pt x="335198" y="97861"/>
                    <a:pt x="335198" y="102287"/>
                  </a:cubicBezTo>
                  <a:cubicBezTo>
                    <a:pt x="335198" y="106712"/>
                    <a:pt x="332985" y="110638"/>
                    <a:pt x="329559" y="112994"/>
                  </a:cubicBezTo>
                  <a:cubicBezTo>
                    <a:pt x="327489" y="114421"/>
                    <a:pt x="324990" y="115206"/>
                    <a:pt x="322349" y="115206"/>
                  </a:cubicBezTo>
                  <a:cubicBezTo>
                    <a:pt x="321493" y="115206"/>
                    <a:pt x="320636" y="115064"/>
                    <a:pt x="319780" y="114921"/>
                  </a:cubicBezTo>
                  <a:cubicBezTo>
                    <a:pt x="313927" y="113707"/>
                    <a:pt x="309501" y="108497"/>
                    <a:pt x="309501" y="102287"/>
                  </a:cubicBezTo>
                  <a:cubicBezTo>
                    <a:pt x="309501" y="96077"/>
                    <a:pt x="313927" y="90866"/>
                    <a:pt x="319780" y="89653"/>
                  </a:cubicBezTo>
                  <a:cubicBezTo>
                    <a:pt x="320565" y="89438"/>
                    <a:pt x="321493" y="89367"/>
                    <a:pt x="322349" y="89367"/>
                  </a:cubicBezTo>
                  <a:close/>
                  <a:moveTo>
                    <a:pt x="400795" y="88011"/>
                  </a:moveTo>
                  <a:cubicBezTo>
                    <a:pt x="408718" y="88011"/>
                    <a:pt x="415071" y="94435"/>
                    <a:pt x="415071" y="102287"/>
                  </a:cubicBezTo>
                  <a:cubicBezTo>
                    <a:pt x="415071" y="110139"/>
                    <a:pt x="408647" y="116563"/>
                    <a:pt x="400795" y="116563"/>
                  </a:cubicBezTo>
                  <a:cubicBezTo>
                    <a:pt x="392943" y="116563"/>
                    <a:pt x="386519" y="110139"/>
                    <a:pt x="386519" y="102287"/>
                  </a:cubicBezTo>
                  <a:cubicBezTo>
                    <a:pt x="386519" y="94364"/>
                    <a:pt x="392943" y="88011"/>
                    <a:pt x="400795" y="88011"/>
                  </a:cubicBezTo>
                  <a:close/>
                  <a:moveTo>
                    <a:pt x="557687" y="84798"/>
                  </a:moveTo>
                  <a:cubicBezTo>
                    <a:pt x="567323" y="84798"/>
                    <a:pt x="575175" y="92650"/>
                    <a:pt x="575175" y="102286"/>
                  </a:cubicBezTo>
                  <a:cubicBezTo>
                    <a:pt x="575175" y="111922"/>
                    <a:pt x="567323" y="119774"/>
                    <a:pt x="557687" y="119774"/>
                  </a:cubicBezTo>
                  <a:cubicBezTo>
                    <a:pt x="548051" y="119774"/>
                    <a:pt x="540199" y="111922"/>
                    <a:pt x="540199" y="102286"/>
                  </a:cubicBezTo>
                  <a:cubicBezTo>
                    <a:pt x="540199" y="92650"/>
                    <a:pt x="548051" y="84798"/>
                    <a:pt x="557687" y="84798"/>
                  </a:cubicBezTo>
                  <a:close/>
                  <a:moveTo>
                    <a:pt x="636061" y="82871"/>
                  </a:moveTo>
                  <a:cubicBezTo>
                    <a:pt x="642771" y="82871"/>
                    <a:pt x="648695" y="86297"/>
                    <a:pt x="652193" y="91437"/>
                  </a:cubicBezTo>
                  <a:cubicBezTo>
                    <a:pt x="654263" y="94506"/>
                    <a:pt x="655476" y="98289"/>
                    <a:pt x="655476" y="102286"/>
                  </a:cubicBezTo>
                  <a:cubicBezTo>
                    <a:pt x="655476" y="106284"/>
                    <a:pt x="654263" y="110067"/>
                    <a:pt x="652193" y="113136"/>
                  </a:cubicBezTo>
                  <a:cubicBezTo>
                    <a:pt x="648695" y="118275"/>
                    <a:pt x="642842" y="121702"/>
                    <a:pt x="636061" y="121702"/>
                  </a:cubicBezTo>
                  <a:cubicBezTo>
                    <a:pt x="634705" y="121702"/>
                    <a:pt x="633420" y="121559"/>
                    <a:pt x="632135" y="121273"/>
                  </a:cubicBezTo>
                  <a:cubicBezTo>
                    <a:pt x="628352" y="120488"/>
                    <a:pt x="624997" y="118632"/>
                    <a:pt x="622356" y="115991"/>
                  </a:cubicBezTo>
                  <a:cubicBezTo>
                    <a:pt x="621500" y="115135"/>
                    <a:pt x="620715" y="114135"/>
                    <a:pt x="620001" y="113136"/>
                  </a:cubicBezTo>
                  <a:cubicBezTo>
                    <a:pt x="618573" y="111066"/>
                    <a:pt x="617574" y="108710"/>
                    <a:pt x="617074" y="106212"/>
                  </a:cubicBezTo>
                  <a:cubicBezTo>
                    <a:pt x="616789" y="104927"/>
                    <a:pt x="616646" y="103642"/>
                    <a:pt x="616646" y="102286"/>
                  </a:cubicBezTo>
                  <a:cubicBezTo>
                    <a:pt x="616646" y="100930"/>
                    <a:pt x="616789" y="99645"/>
                    <a:pt x="617074" y="98360"/>
                  </a:cubicBezTo>
                  <a:cubicBezTo>
                    <a:pt x="617574" y="95862"/>
                    <a:pt x="618573" y="93507"/>
                    <a:pt x="620001" y="91437"/>
                  </a:cubicBezTo>
                  <a:cubicBezTo>
                    <a:pt x="620715" y="90437"/>
                    <a:pt x="621500" y="89438"/>
                    <a:pt x="622356" y="88581"/>
                  </a:cubicBezTo>
                  <a:cubicBezTo>
                    <a:pt x="624926" y="85940"/>
                    <a:pt x="628352" y="84084"/>
                    <a:pt x="632135" y="83299"/>
                  </a:cubicBezTo>
                  <a:cubicBezTo>
                    <a:pt x="633420" y="83014"/>
                    <a:pt x="634705" y="82871"/>
                    <a:pt x="636061" y="82871"/>
                  </a:cubicBezTo>
                  <a:close/>
                  <a:moveTo>
                    <a:pt x="793025" y="78446"/>
                  </a:moveTo>
                  <a:cubicBezTo>
                    <a:pt x="797950" y="78446"/>
                    <a:pt x="802590" y="79945"/>
                    <a:pt x="806373" y="82515"/>
                  </a:cubicBezTo>
                  <a:cubicBezTo>
                    <a:pt x="812725" y="86797"/>
                    <a:pt x="816865" y="94078"/>
                    <a:pt x="816865" y="102287"/>
                  </a:cubicBezTo>
                  <a:cubicBezTo>
                    <a:pt x="816865" y="110495"/>
                    <a:pt x="812654" y="117776"/>
                    <a:pt x="806373" y="122059"/>
                  </a:cubicBezTo>
                  <a:cubicBezTo>
                    <a:pt x="802518" y="124629"/>
                    <a:pt x="797950" y="126128"/>
                    <a:pt x="793025" y="126128"/>
                  </a:cubicBezTo>
                  <a:cubicBezTo>
                    <a:pt x="791383" y="126128"/>
                    <a:pt x="789813" y="125913"/>
                    <a:pt x="788242" y="125628"/>
                  </a:cubicBezTo>
                  <a:cubicBezTo>
                    <a:pt x="777321" y="123415"/>
                    <a:pt x="769184" y="113779"/>
                    <a:pt x="769184" y="102287"/>
                  </a:cubicBezTo>
                  <a:cubicBezTo>
                    <a:pt x="769184" y="90795"/>
                    <a:pt x="777393" y="81158"/>
                    <a:pt x="788242" y="78946"/>
                  </a:cubicBezTo>
                  <a:cubicBezTo>
                    <a:pt x="789741" y="78589"/>
                    <a:pt x="791383" y="78446"/>
                    <a:pt x="793025" y="78446"/>
                  </a:cubicBezTo>
                  <a:close/>
                  <a:moveTo>
                    <a:pt x="871470" y="75876"/>
                  </a:moveTo>
                  <a:cubicBezTo>
                    <a:pt x="886032" y="75876"/>
                    <a:pt x="897881" y="87725"/>
                    <a:pt x="897881" y="102286"/>
                  </a:cubicBezTo>
                  <a:cubicBezTo>
                    <a:pt x="897881" y="116848"/>
                    <a:pt x="886032" y="128697"/>
                    <a:pt x="871470" y="128697"/>
                  </a:cubicBezTo>
                  <a:cubicBezTo>
                    <a:pt x="856909" y="128697"/>
                    <a:pt x="845060" y="116848"/>
                    <a:pt x="845060" y="102286"/>
                  </a:cubicBezTo>
                  <a:cubicBezTo>
                    <a:pt x="845060" y="87725"/>
                    <a:pt x="856909" y="75876"/>
                    <a:pt x="871470" y="75876"/>
                  </a:cubicBezTo>
                  <a:close/>
                  <a:moveTo>
                    <a:pt x="47753" y="54034"/>
                  </a:moveTo>
                  <a:cubicBezTo>
                    <a:pt x="52749" y="54034"/>
                    <a:pt x="56747" y="58031"/>
                    <a:pt x="56747" y="63028"/>
                  </a:cubicBezTo>
                  <a:cubicBezTo>
                    <a:pt x="56747" y="68024"/>
                    <a:pt x="52749" y="72022"/>
                    <a:pt x="47753" y="72022"/>
                  </a:cubicBezTo>
                  <a:cubicBezTo>
                    <a:pt x="42756" y="72022"/>
                    <a:pt x="38759" y="68024"/>
                    <a:pt x="38759" y="63028"/>
                  </a:cubicBezTo>
                  <a:cubicBezTo>
                    <a:pt x="38759" y="58031"/>
                    <a:pt x="42756" y="54034"/>
                    <a:pt x="47753" y="54034"/>
                  </a:cubicBezTo>
                  <a:close/>
                  <a:moveTo>
                    <a:pt x="126198" y="53035"/>
                  </a:moveTo>
                  <a:cubicBezTo>
                    <a:pt x="131694" y="53035"/>
                    <a:pt x="136191" y="57532"/>
                    <a:pt x="136191" y="63028"/>
                  </a:cubicBezTo>
                  <a:cubicBezTo>
                    <a:pt x="136191" y="68524"/>
                    <a:pt x="131694" y="73021"/>
                    <a:pt x="126198" y="73021"/>
                  </a:cubicBezTo>
                  <a:cubicBezTo>
                    <a:pt x="120631" y="73021"/>
                    <a:pt x="116205" y="68524"/>
                    <a:pt x="116205" y="63028"/>
                  </a:cubicBezTo>
                  <a:cubicBezTo>
                    <a:pt x="116205" y="57461"/>
                    <a:pt x="120702" y="53035"/>
                    <a:pt x="126198" y="53035"/>
                  </a:cubicBezTo>
                  <a:close/>
                  <a:moveTo>
                    <a:pt x="283162" y="50822"/>
                  </a:moveTo>
                  <a:cubicBezTo>
                    <a:pt x="289872" y="50822"/>
                    <a:pt x="295368" y="56247"/>
                    <a:pt x="295368" y="63028"/>
                  </a:cubicBezTo>
                  <a:cubicBezTo>
                    <a:pt x="295368" y="69809"/>
                    <a:pt x="289872" y="75305"/>
                    <a:pt x="283162" y="75234"/>
                  </a:cubicBezTo>
                  <a:cubicBezTo>
                    <a:pt x="276452" y="75234"/>
                    <a:pt x="270956" y="69809"/>
                    <a:pt x="270956" y="63028"/>
                  </a:cubicBezTo>
                  <a:cubicBezTo>
                    <a:pt x="270956" y="56318"/>
                    <a:pt x="276381" y="50822"/>
                    <a:pt x="283162" y="50822"/>
                  </a:cubicBezTo>
                  <a:close/>
                  <a:moveTo>
                    <a:pt x="361536" y="49466"/>
                  </a:moveTo>
                  <a:cubicBezTo>
                    <a:pt x="369031" y="49466"/>
                    <a:pt x="375098" y="55533"/>
                    <a:pt x="375098" y="63028"/>
                  </a:cubicBezTo>
                  <a:cubicBezTo>
                    <a:pt x="375098" y="70523"/>
                    <a:pt x="369031" y="76590"/>
                    <a:pt x="361536" y="76590"/>
                  </a:cubicBezTo>
                  <a:cubicBezTo>
                    <a:pt x="354041" y="76590"/>
                    <a:pt x="347974" y="70523"/>
                    <a:pt x="347974" y="63028"/>
                  </a:cubicBezTo>
                  <a:cubicBezTo>
                    <a:pt x="347974" y="55533"/>
                    <a:pt x="354041" y="49466"/>
                    <a:pt x="361536" y="49466"/>
                  </a:cubicBezTo>
                  <a:close/>
                  <a:moveTo>
                    <a:pt x="518428" y="46396"/>
                  </a:moveTo>
                  <a:cubicBezTo>
                    <a:pt x="527636" y="46396"/>
                    <a:pt x="535060" y="53819"/>
                    <a:pt x="535060" y="63027"/>
                  </a:cubicBezTo>
                  <a:cubicBezTo>
                    <a:pt x="535060" y="72235"/>
                    <a:pt x="527636" y="79730"/>
                    <a:pt x="518428" y="79659"/>
                  </a:cubicBezTo>
                  <a:cubicBezTo>
                    <a:pt x="509220" y="79659"/>
                    <a:pt x="501797" y="72235"/>
                    <a:pt x="501797" y="63027"/>
                  </a:cubicBezTo>
                  <a:cubicBezTo>
                    <a:pt x="501797" y="53819"/>
                    <a:pt x="509220" y="46396"/>
                    <a:pt x="518428" y="46396"/>
                  </a:cubicBezTo>
                  <a:close/>
                  <a:moveTo>
                    <a:pt x="596946" y="44612"/>
                  </a:moveTo>
                  <a:cubicBezTo>
                    <a:pt x="607082" y="44612"/>
                    <a:pt x="615362" y="52821"/>
                    <a:pt x="615362" y="63028"/>
                  </a:cubicBezTo>
                  <a:cubicBezTo>
                    <a:pt x="615362" y="73235"/>
                    <a:pt x="607082" y="81515"/>
                    <a:pt x="596946" y="81444"/>
                  </a:cubicBezTo>
                  <a:cubicBezTo>
                    <a:pt x="586810" y="81444"/>
                    <a:pt x="578530" y="73235"/>
                    <a:pt x="578530" y="63028"/>
                  </a:cubicBezTo>
                  <a:cubicBezTo>
                    <a:pt x="578530" y="52892"/>
                    <a:pt x="586739" y="44612"/>
                    <a:pt x="596946" y="44612"/>
                  </a:cubicBezTo>
                  <a:close/>
                  <a:moveTo>
                    <a:pt x="753766" y="40400"/>
                  </a:moveTo>
                  <a:cubicBezTo>
                    <a:pt x="766258" y="40400"/>
                    <a:pt x="776394" y="50536"/>
                    <a:pt x="776394" y="63027"/>
                  </a:cubicBezTo>
                  <a:cubicBezTo>
                    <a:pt x="776394" y="75519"/>
                    <a:pt x="766258" y="85726"/>
                    <a:pt x="753766" y="85655"/>
                  </a:cubicBezTo>
                  <a:cubicBezTo>
                    <a:pt x="741275" y="85655"/>
                    <a:pt x="731139" y="75519"/>
                    <a:pt x="731139" y="63027"/>
                  </a:cubicBezTo>
                  <a:cubicBezTo>
                    <a:pt x="731139" y="50536"/>
                    <a:pt x="741275" y="40400"/>
                    <a:pt x="753766" y="40400"/>
                  </a:cubicBezTo>
                  <a:close/>
                  <a:moveTo>
                    <a:pt x="832283" y="37973"/>
                  </a:moveTo>
                  <a:cubicBezTo>
                    <a:pt x="846131" y="37973"/>
                    <a:pt x="857337" y="49180"/>
                    <a:pt x="857337" y="63027"/>
                  </a:cubicBezTo>
                  <a:cubicBezTo>
                    <a:pt x="857337" y="76875"/>
                    <a:pt x="846059" y="88153"/>
                    <a:pt x="832283" y="88153"/>
                  </a:cubicBezTo>
                  <a:cubicBezTo>
                    <a:pt x="818436" y="88153"/>
                    <a:pt x="807229" y="76875"/>
                    <a:pt x="807229" y="63027"/>
                  </a:cubicBezTo>
                  <a:cubicBezTo>
                    <a:pt x="807229" y="49180"/>
                    <a:pt x="818436" y="37973"/>
                    <a:pt x="832283" y="37973"/>
                  </a:cubicBezTo>
                  <a:close/>
                  <a:moveTo>
                    <a:pt x="8566" y="15275"/>
                  </a:moveTo>
                  <a:cubicBezTo>
                    <a:pt x="11492" y="15275"/>
                    <a:pt x="14062" y="16774"/>
                    <a:pt x="15632" y="19058"/>
                  </a:cubicBezTo>
                  <a:cubicBezTo>
                    <a:pt x="16489" y="20414"/>
                    <a:pt x="17060" y="22056"/>
                    <a:pt x="17060" y="23841"/>
                  </a:cubicBezTo>
                  <a:cubicBezTo>
                    <a:pt x="17060" y="24412"/>
                    <a:pt x="17060" y="24983"/>
                    <a:pt x="16917" y="25554"/>
                  </a:cubicBezTo>
                  <a:cubicBezTo>
                    <a:pt x="16703" y="26696"/>
                    <a:pt x="16275" y="27695"/>
                    <a:pt x="15632" y="28623"/>
                  </a:cubicBezTo>
                  <a:cubicBezTo>
                    <a:pt x="14062" y="30907"/>
                    <a:pt x="11492" y="32406"/>
                    <a:pt x="8566" y="32406"/>
                  </a:cubicBezTo>
                  <a:cubicBezTo>
                    <a:pt x="7923" y="32406"/>
                    <a:pt x="7352" y="32335"/>
                    <a:pt x="6852" y="32192"/>
                  </a:cubicBezTo>
                  <a:cubicBezTo>
                    <a:pt x="5139" y="31835"/>
                    <a:pt x="3640" y="30979"/>
                    <a:pt x="2498" y="29836"/>
                  </a:cubicBezTo>
                  <a:cubicBezTo>
                    <a:pt x="2141" y="29480"/>
                    <a:pt x="1784" y="29051"/>
                    <a:pt x="1428" y="28623"/>
                  </a:cubicBezTo>
                  <a:cubicBezTo>
                    <a:pt x="785" y="27695"/>
                    <a:pt x="357" y="26696"/>
                    <a:pt x="143" y="25554"/>
                  </a:cubicBezTo>
                  <a:cubicBezTo>
                    <a:pt x="71" y="24983"/>
                    <a:pt x="0" y="24412"/>
                    <a:pt x="0" y="23841"/>
                  </a:cubicBezTo>
                  <a:cubicBezTo>
                    <a:pt x="0" y="23270"/>
                    <a:pt x="71" y="22627"/>
                    <a:pt x="143" y="22127"/>
                  </a:cubicBezTo>
                  <a:cubicBezTo>
                    <a:pt x="428" y="20985"/>
                    <a:pt x="857" y="19986"/>
                    <a:pt x="1428" y="19058"/>
                  </a:cubicBezTo>
                  <a:cubicBezTo>
                    <a:pt x="1784" y="18630"/>
                    <a:pt x="2141" y="18202"/>
                    <a:pt x="2498" y="17773"/>
                  </a:cubicBezTo>
                  <a:cubicBezTo>
                    <a:pt x="3640" y="16631"/>
                    <a:pt x="5139" y="15775"/>
                    <a:pt x="6852" y="15418"/>
                  </a:cubicBezTo>
                  <a:cubicBezTo>
                    <a:pt x="7423" y="15346"/>
                    <a:pt x="7994" y="15275"/>
                    <a:pt x="8566" y="15275"/>
                  </a:cubicBezTo>
                  <a:close/>
                  <a:moveTo>
                    <a:pt x="87011" y="14347"/>
                  </a:moveTo>
                  <a:cubicBezTo>
                    <a:pt x="92294" y="14347"/>
                    <a:pt x="96505" y="18630"/>
                    <a:pt x="96505" y="23840"/>
                  </a:cubicBezTo>
                  <a:cubicBezTo>
                    <a:pt x="96505" y="24483"/>
                    <a:pt x="96434" y="25125"/>
                    <a:pt x="96291" y="25768"/>
                  </a:cubicBezTo>
                  <a:cubicBezTo>
                    <a:pt x="95363" y="30051"/>
                    <a:pt x="91580" y="33263"/>
                    <a:pt x="87011" y="33334"/>
                  </a:cubicBezTo>
                  <a:cubicBezTo>
                    <a:pt x="82443" y="33334"/>
                    <a:pt x="78589" y="30051"/>
                    <a:pt x="77732" y="25768"/>
                  </a:cubicBezTo>
                  <a:cubicBezTo>
                    <a:pt x="77589" y="25125"/>
                    <a:pt x="77518" y="24483"/>
                    <a:pt x="77518" y="23840"/>
                  </a:cubicBezTo>
                  <a:cubicBezTo>
                    <a:pt x="77518" y="18558"/>
                    <a:pt x="81801" y="14347"/>
                    <a:pt x="87011" y="14347"/>
                  </a:cubicBezTo>
                  <a:close/>
                  <a:moveTo>
                    <a:pt x="243832" y="12205"/>
                  </a:moveTo>
                  <a:cubicBezTo>
                    <a:pt x="250256" y="12205"/>
                    <a:pt x="255467" y="17416"/>
                    <a:pt x="255467" y="23840"/>
                  </a:cubicBezTo>
                  <a:cubicBezTo>
                    <a:pt x="255467" y="24625"/>
                    <a:pt x="255395" y="25410"/>
                    <a:pt x="255253" y="26195"/>
                  </a:cubicBezTo>
                  <a:cubicBezTo>
                    <a:pt x="254182" y="31477"/>
                    <a:pt x="249471" y="35475"/>
                    <a:pt x="243832" y="35475"/>
                  </a:cubicBezTo>
                  <a:cubicBezTo>
                    <a:pt x="238193" y="35475"/>
                    <a:pt x="233482" y="31477"/>
                    <a:pt x="232411" y="26195"/>
                  </a:cubicBezTo>
                  <a:cubicBezTo>
                    <a:pt x="232268" y="25410"/>
                    <a:pt x="232197" y="24625"/>
                    <a:pt x="232197" y="23840"/>
                  </a:cubicBezTo>
                  <a:cubicBezTo>
                    <a:pt x="232197" y="17416"/>
                    <a:pt x="237408" y="12205"/>
                    <a:pt x="243832" y="12205"/>
                  </a:cubicBezTo>
                  <a:close/>
                  <a:moveTo>
                    <a:pt x="322349" y="10921"/>
                  </a:moveTo>
                  <a:cubicBezTo>
                    <a:pt x="324990" y="10921"/>
                    <a:pt x="327489" y="11778"/>
                    <a:pt x="329559" y="13134"/>
                  </a:cubicBezTo>
                  <a:cubicBezTo>
                    <a:pt x="332913" y="15489"/>
                    <a:pt x="335198" y="19415"/>
                    <a:pt x="335198" y="23841"/>
                  </a:cubicBezTo>
                  <a:cubicBezTo>
                    <a:pt x="335198" y="24697"/>
                    <a:pt x="335055" y="25554"/>
                    <a:pt x="334912" y="26410"/>
                  </a:cubicBezTo>
                  <a:cubicBezTo>
                    <a:pt x="334270" y="29765"/>
                    <a:pt x="332271" y="32620"/>
                    <a:pt x="329559" y="34476"/>
                  </a:cubicBezTo>
                  <a:cubicBezTo>
                    <a:pt x="327489" y="35904"/>
                    <a:pt x="324990" y="36689"/>
                    <a:pt x="322349" y="36689"/>
                  </a:cubicBezTo>
                  <a:cubicBezTo>
                    <a:pt x="321493" y="36689"/>
                    <a:pt x="320636" y="36546"/>
                    <a:pt x="319780" y="36404"/>
                  </a:cubicBezTo>
                  <a:cubicBezTo>
                    <a:pt x="314783" y="35404"/>
                    <a:pt x="310786" y="31407"/>
                    <a:pt x="309787" y="26410"/>
                  </a:cubicBezTo>
                  <a:cubicBezTo>
                    <a:pt x="309572" y="25625"/>
                    <a:pt x="309501" y="24697"/>
                    <a:pt x="309501" y="23841"/>
                  </a:cubicBezTo>
                  <a:cubicBezTo>
                    <a:pt x="309501" y="17631"/>
                    <a:pt x="313927" y="12420"/>
                    <a:pt x="319780" y="11207"/>
                  </a:cubicBezTo>
                  <a:cubicBezTo>
                    <a:pt x="320565" y="10992"/>
                    <a:pt x="321493" y="10921"/>
                    <a:pt x="322349" y="10921"/>
                  </a:cubicBezTo>
                  <a:close/>
                  <a:moveTo>
                    <a:pt x="479098" y="7994"/>
                  </a:moveTo>
                  <a:cubicBezTo>
                    <a:pt x="484594" y="7994"/>
                    <a:pt x="489376" y="10778"/>
                    <a:pt x="492232" y="14989"/>
                  </a:cubicBezTo>
                  <a:cubicBezTo>
                    <a:pt x="493945" y="17559"/>
                    <a:pt x="494944" y="20557"/>
                    <a:pt x="494944" y="23840"/>
                  </a:cubicBezTo>
                  <a:cubicBezTo>
                    <a:pt x="494944" y="24982"/>
                    <a:pt x="494873" y="26053"/>
                    <a:pt x="494659" y="27052"/>
                  </a:cubicBezTo>
                  <a:cubicBezTo>
                    <a:pt x="494230" y="29122"/>
                    <a:pt x="493445" y="30978"/>
                    <a:pt x="492303" y="32691"/>
                  </a:cubicBezTo>
                  <a:cubicBezTo>
                    <a:pt x="489519" y="36903"/>
                    <a:pt x="484665" y="39615"/>
                    <a:pt x="479098" y="39615"/>
                  </a:cubicBezTo>
                  <a:cubicBezTo>
                    <a:pt x="477956" y="39615"/>
                    <a:pt x="476885" y="39472"/>
                    <a:pt x="475886" y="39258"/>
                  </a:cubicBezTo>
                  <a:cubicBezTo>
                    <a:pt x="472816" y="38687"/>
                    <a:pt x="470033" y="37117"/>
                    <a:pt x="467891" y="34975"/>
                  </a:cubicBezTo>
                  <a:cubicBezTo>
                    <a:pt x="467177" y="34262"/>
                    <a:pt x="466535" y="33477"/>
                    <a:pt x="465964" y="32620"/>
                  </a:cubicBezTo>
                  <a:cubicBezTo>
                    <a:pt x="464822" y="30978"/>
                    <a:pt x="464037" y="29051"/>
                    <a:pt x="463608" y="26981"/>
                  </a:cubicBezTo>
                  <a:cubicBezTo>
                    <a:pt x="463466" y="25910"/>
                    <a:pt x="463323" y="24911"/>
                    <a:pt x="463323" y="23769"/>
                  </a:cubicBezTo>
                  <a:cubicBezTo>
                    <a:pt x="463323" y="22627"/>
                    <a:pt x="463394" y="21556"/>
                    <a:pt x="463608" y="20557"/>
                  </a:cubicBezTo>
                  <a:cubicBezTo>
                    <a:pt x="464037" y="18487"/>
                    <a:pt x="464822" y="16631"/>
                    <a:pt x="465964" y="14918"/>
                  </a:cubicBezTo>
                  <a:cubicBezTo>
                    <a:pt x="466535" y="14061"/>
                    <a:pt x="467177" y="13276"/>
                    <a:pt x="467891" y="12562"/>
                  </a:cubicBezTo>
                  <a:cubicBezTo>
                    <a:pt x="470033" y="10421"/>
                    <a:pt x="472816" y="8922"/>
                    <a:pt x="475886" y="8280"/>
                  </a:cubicBezTo>
                  <a:cubicBezTo>
                    <a:pt x="476956" y="8137"/>
                    <a:pt x="478027" y="7994"/>
                    <a:pt x="479098" y="7994"/>
                  </a:cubicBezTo>
                  <a:close/>
                  <a:moveTo>
                    <a:pt x="557687" y="6352"/>
                  </a:moveTo>
                  <a:cubicBezTo>
                    <a:pt x="567323" y="6352"/>
                    <a:pt x="575175" y="14204"/>
                    <a:pt x="575175" y="23840"/>
                  </a:cubicBezTo>
                  <a:cubicBezTo>
                    <a:pt x="575175" y="24982"/>
                    <a:pt x="575032" y="26196"/>
                    <a:pt x="574818" y="27338"/>
                  </a:cubicBezTo>
                  <a:cubicBezTo>
                    <a:pt x="573176" y="35332"/>
                    <a:pt x="566110" y="41328"/>
                    <a:pt x="557687" y="41328"/>
                  </a:cubicBezTo>
                  <a:cubicBezTo>
                    <a:pt x="549264" y="41328"/>
                    <a:pt x="542198" y="35332"/>
                    <a:pt x="540556" y="27338"/>
                  </a:cubicBezTo>
                  <a:cubicBezTo>
                    <a:pt x="540342" y="26196"/>
                    <a:pt x="540199" y="25053"/>
                    <a:pt x="540199" y="23840"/>
                  </a:cubicBezTo>
                  <a:cubicBezTo>
                    <a:pt x="540199" y="14204"/>
                    <a:pt x="548051" y="6352"/>
                    <a:pt x="557687" y="6352"/>
                  </a:cubicBezTo>
                  <a:close/>
                  <a:moveTo>
                    <a:pt x="714579" y="2284"/>
                  </a:moveTo>
                  <a:cubicBezTo>
                    <a:pt x="726428" y="2284"/>
                    <a:pt x="736064" y="11920"/>
                    <a:pt x="736064" y="23769"/>
                  </a:cubicBezTo>
                  <a:cubicBezTo>
                    <a:pt x="736064" y="25268"/>
                    <a:pt x="735922" y="26696"/>
                    <a:pt x="735636" y="28123"/>
                  </a:cubicBezTo>
                  <a:cubicBezTo>
                    <a:pt x="733638" y="37974"/>
                    <a:pt x="724929" y="45326"/>
                    <a:pt x="714579" y="45326"/>
                  </a:cubicBezTo>
                  <a:cubicBezTo>
                    <a:pt x="704229" y="45326"/>
                    <a:pt x="695521" y="37902"/>
                    <a:pt x="693522" y="28123"/>
                  </a:cubicBezTo>
                  <a:cubicBezTo>
                    <a:pt x="693237" y="26696"/>
                    <a:pt x="693094" y="25268"/>
                    <a:pt x="693094" y="23769"/>
                  </a:cubicBezTo>
                  <a:cubicBezTo>
                    <a:pt x="693094" y="11920"/>
                    <a:pt x="702730" y="2284"/>
                    <a:pt x="714579" y="2284"/>
                  </a:cubicBezTo>
                  <a:close/>
                  <a:moveTo>
                    <a:pt x="793025" y="0"/>
                  </a:moveTo>
                  <a:cubicBezTo>
                    <a:pt x="797950" y="0"/>
                    <a:pt x="802518" y="1499"/>
                    <a:pt x="806373" y="4069"/>
                  </a:cubicBezTo>
                  <a:cubicBezTo>
                    <a:pt x="812725" y="8351"/>
                    <a:pt x="816865" y="15632"/>
                    <a:pt x="816865" y="23841"/>
                  </a:cubicBezTo>
                  <a:cubicBezTo>
                    <a:pt x="816865" y="25483"/>
                    <a:pt x="816651" y="27053"/>
                    <a:pt x="816366" y="28623"/>
                  </a:cubicBezTo>
                  <a:cubicBezTo>
                    <a:pt x="815081" y="34833"/>
                    <a:pt x="811369" y="40187"/>
                    <a:pt x="806373" y="43613"/>
                  </a:cubicBezTo>
                  <a:cubicBezTo>
                    <a:pt x="802518" y="46183"/>
                    <a:pt x="797950" y="47682"/>
                    <a:pt x="793025" y="47682"/>
                  </a:cubicBezTo>
                  <a:cubicBezTo>
                    <a:pt x="791383" y="47682"/>
                    <a:pt x="789813" y="47467"/>
                    <a:pt x="788242" y="47182"/>
                  </a:cubicBezTo>
                  <a:cubicBezTo>
                    <a:pt x="778892" y="45255"/>
                    <a:pt x="771611" y="37903"/>
                    <a:pt x="769684" y="28623"/>
                  </a:cubicBezTo>
                  <a:cubicBezTo>
                    <a:pt x="769327" y="27124"/>
                    <a:pt x="769184" y="25483"/>
                    <a:pt x="769184" y="23841"/>
                  </a:cubicBezTo>
                  <a:cubicBezTo>
                    <a:pt x="769184" y="12349"/>
                    <a:pt x="777393" y="2712"/>
                    <a:pt x="788242" y="500"/>
                  </a:cubicBezTo>
                  <a:cubicBezTo>
                    <a:pt x="789741" y="143"/>
                    <a:pt x="791383" y="0"/>
                    <a:pt x="793025" y="0"/>
                  </a:cubicBezTo>
                  <a:close/>
                </a:path>
              </a:pathLst>
            </a:custGeom>
            <a:gradFill>
              <a:gsLst>
                <a:gs pos="0">
                  <a:srgbClr val="018C42"/>
                </a:gs>
                <a:gs pos="100000">
                  <a:schemeClr val="accent6">
                    <a:lumMod val="20000"/>
                    <a:lumOff val="80000"/>
                  </a:schemeClr>
                </a:gs>
              </a:gsLst>
              <a:lin ang="10800000" scaled="0"/>
            </a:gradFill>
            <a:ln w="7092" cap="flat">
              <a:noFill/>
              <a:prstDash val="solid"/>
              <a:miter/>
            </a:ln>
          </p:spPr>
          <p:txBody>
            <a:bodyPr rtlCol="0" anchor="ctr"/>
            <a:lstStyle/>
            <a:p>
              <a:endParaRPr lang="zh-CN" altLang="en-US" kern="0">
                <a:solidFill>
                  <a:prstClr val="black"/>
                </a:solidFill>
                <a:cs typeface="+mn-ea"/>
                <a:sym typeface="+mn-lt"/>
              </a:endParaRPr>
            </a:p>
          </p:txBody>
        </p:sp>
      </p:grpSp>
      <p:sp>
        <p:nvSpPr>
          <p:cNvPr id="29" name="矩形: 圆角 28"/>
          <p:cNvSpPr/>
          <p:nvPr/>
        </p:nvSpPr>
        <p:spPr>
          <a:xfrm>
            <a:off x="796669" y="1754869"/>
            <a:ext cx="5197475" cy="4182788"/>
          </a:xfrm>
          <a:prstGeom prst="roundRect">
            <a:avLst>
              <a:gd name="adj" fmla="val 2535"/>
            </a:avLst>
          </a:prstGeom>
          <a:solidFill>
            <a:schemeClr val="bg1"/>
          </a:solidFill>
          <a:ln w="6350">
            <a:solidFill>
              <a:srgbClr val="018C42"/>
            </a:solidFill>
          </a:ln>
          <a:effectLst>
            <a:outerShdw blurRad="63500" algn="ctr" rotWithShape="0">
              <a:srgbClr val="830051">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sz="2000" b="1" dirty="0">
              <a:solidFill>
                <a:srgbClr val="002060"/>
              </a:solidFill>
              <a:cs typeface="+mn-ea"/>
              <a:sym typeface="+mn-lt"/>
            </a:endParaRPr>
          </a:p>
        </p:txBody>
      </p:sp>
      <p:sp>
        <p:nvSpPr>
          <p:cNvPr id="30" name="文本框 29"/>
          <p:cNvSpPr txBox="1"/>
          <p:nvPr/>
        </p:nvSpPr>
        <p:spPr>
          <a:xfrm>
            <a:off x="865515" y="2728273"/>
            <a:ext cx="5059783" cy="2580578"/>
          </a:xfrm>
          <a:prstGeom prst="rect">
            <a:avLst/>
          </a:prstGeom>
          <a:noFill/>
        </p:spPr>
        <p:txBody>
          <a:bodyPr wrap="square">
            <a:spAutoFit/>
          </a:bodyPr>
          <a:lstStyle/>
          <a:p>
            <a:pPr algn="just">
              <a:lnSpc>
                <a:spcPct val="120000"/>
              </a:lnSpc>
              <a:spcAft>
                <a:spcPts val="800"/>
              </a:spcAft>
            </a:pPr>
            <a:r>
              <a:rPr lang="zh-CN" altLang="en-US" sz="1200" kern="100" dirty="0">
                <a:solidFill>
                  <a:srgbClr val="000000"/>
                </a:solidFill>
                <a:cs typeface="+mn-ea"/>
                <a:sym typeface="+mn-lt"/>
              </a:rPr>
              <a:t>（</a:t>
            </a:r>
            <a:r>
              <a:rPr lang="en-US" altLang="zh-CN" sz="1200" kern="100" dirty="0">
                <a:solidFill>
                  <a:srgbClr val="000000"/>
                </a:solidFill>
                <a:cs typeface="+mn-ea"/>
                <a:sym typeface="+mn-lt"/>
              </a:rPr>
              <a:t>1</a:t>
            </a:r>
            <a:r>
              <a:rPr lang="zh-CN" altLang="en-US" sz="1200" kern="100" dirty="0">
                <a:solidFill>
                  <a:srgbClr val="000000"/>
                </a:solidFill>
                <a:cs typeface="+mn-ea"/>
                <a:sym typeface="+mn-lt"/>
              </a:rPr>
              <a:t>）急性或亚急性发作持续旋转性或非旋转性眩晕（即急性前庭综合征），强度为中至重度，</a:t>
            </a:r>
            <a:r>
              <a:rPr lang="zh-CN" altLang="en-US" sz="1200" b="1" kern="100" dirty="0">
                <a:solidFill>
                  <a:srgbClr val="000000"/>
                </a:solidFill>
                <a:cs typeface="+mn-ea"/>
                <a:sym typeface="+mn-lt"/>
              </a:rPr>
              <a:t>症状持续至少</a:t>
            </a:r>
            <a:r>
              <a:rPr lang="en-US" altLang="zh-CN" sz="1200" b="1" kern="100" dirty="0">
                <a:solidFill>
                  <a:srgbClr val="000000"/>
                </a:solidFill>
                <a:cs typeface="+mn-ea"/>
                <a:sym typeface="+mn-lt"/>
              </a:rPr>
              <a:t>24</a:t>
            </a:r>
            <a:r>
              <a:rPr lang="zh-CN" altLang="en-US" sz="1200" b="1" kern="100" dirty="0">
                <a:solidFill>
                  <a:srgbClr val="000000"/>
                </a:solidFill>
                <a:cs typeface="+mn-ea"/>
                <a:sym typeface="+mn-lt"/>
              </a:rPr>
              <a:t>小时 </a:t>
            </a:r>
            <a:r>
              <a:rPr lang="zh-CN" altLang="en-US" sz="1200" kern="100" dirty="0">
                <a:solidFill>
                  <a:srgbClr val="000000"/>
                </a:solidFill>
                <a:cs typeface="+mn-ea"/>
                <a:sym typeface="+mn-lt"/>
              </a:rPr>
              <a:t>；</a:t>
            </a:r>
          </a:p>
          <a:p>
            <a:pPr algn="just">
              <a:lnSpc>
                <a:spcPct val="120000"/>
              </a:lnSpc>
              <a:spcAft>
                <a:spcPts val="800"/>
              </a:spcAft>
            </a:pPr>
            <a:r>
              <a:rPr lang="zh-CN" altLang="en-US" sz="1200" kern="100" dirty="0">
                <a:solidFill>
                  <a:srgbClr val="000000"/>
                </a:solidFill>
                <a:cs typeface="+mn-ea"/>
                <a:sym typeface="+mn-lt"/>
              </a:rPr>
              <a:t>（</a:t>
            </a:r>
            <a:r>
              <a:rPr lang="en-US" altLang="zh-CN" sz="1200" kern="100" dirty="0">
                <a:solidFill>
                  <a:srgbClr val="000000"/>
                </a:solidFill>
                <a:cs typeface="+mn-ea"/>
                <a:sym typeface="+mn-lt"/>
              </a:rPr>
              <a:t>2</a:t>
            </a:r>
            <a:r>
              <a:rPr lang="zh-CN" altLang="en-US" sz="1200" kern="100" dirty="0">
                <a:solidFill>
                  <a:srgbClr val="000000"/>
                </a:solidFill>
                <a:cs typeface="+mn-ea"/>
                <a:sym typeface="+mn-lt"/>
              </a:rPr>
              <a:t>）</a:t>
            </a:r>
            <a:r>
              <a:rPr lang="zh-CN" altLang="en-US" sz="1200" b="1" kern="100" dirty="0">
                <a:solidFill>
                  <a:srgbClr val="000000"/>
                </a:solidFill>
                <a:cs typeface="+mn-ea"/>
                <a:sym typeface="+mn-lt"/>
              </a:rPr>
              <a:t>自发性前庭外周性眼震 </a:t>
            </a:r>
            <a:r>
              <a:rPr lang="zh-CN" altLang="en-US" sz="1200" kern="100" dirty="0">
                <a:solidFill>
                  <a:srgbClr val="000000"/>
                </a:solidFill>
                <a:cs typeface="+mn-ea"/>
                <a:sym typeface="+mn-lt"/>
              </a:rPr>
              <a:t>，即眼震方向固定 ，去除固视后眼震增强 ，且眼震轨迹与所累及的半规管传入相一致，一般为水平</a:t>
            </a:r>
            <a:r>
              <a:rPr lang="en-US" altLang="zh-CN" sz="1200" kern="100" dirty="0">
                <a:solidFill>
                  <a:srgbClr val="000000"/>
                </a:solidFill>
                <a:cs typeface="+mn-ea"/>
                <a:sym typeface="+mn-lt"/>
              </a:rPr>
              <a:t>-</a:t>
            </a:r>
            <a:r>
              <a:rPr lang="zh-CN" altLang="en-US" sz="1200" kern="100" dirty="0">
                <a:solidFill>
                  <a:srgbClr val="000000"/>
                </a:solidFill>
                <a:cs typeface="+mn-ea"/>
                <a:sym typeface="+mn-lt"/>
              </a:rPr>
              <a:t>扭转 ；</a:t>
            </a:r>
          </a:p>
          <a:p>
            <a:pPr algn="just">
              <a:lnSpc>
                <a:spcPct val="120000"/>
              </a:lnSpc>
              <a:spcAft>
                <a:spcPts val="800"/>
              </a:spcAft>
            </a:pPr>
            <a:r>
              <a:rPr lang="zh-CN" altLang="en-US" sz="1200" kern="100" dirty="0">
                <a:solidFill>
                  <a:srgbClr val="000000"/>
                </a:solidFill>
                <a:cs typeface="+mn-ea"/>
                <a:sym typeface="+mn-lt"/>
              </a:rPr>
              <a:t>（</a:t>
            </a:r>
            <a:r>
              <a:rPr lang="en-US" altLang="zh-CN" sz="1200" kern="100" dirty="0">
                <a:solidFill>
                  <a:srgbClr val="000000"/>
                </a:solidFill>
                <a:cs typeface="+mn-ea"/>
                <a:sym typeface="+mn-lt"/>
              </a:rPr>
              <a:t>3</a:t>
            </a:r>
            <a:r>
              <a:rPr lang="zh-CN" altLang="en-US" sz="1200" kern="100" dirty="0">
                <a:solidFill>
                  <a:srgbClr val="000000"/>
                </a:solidFill>
                <a:cs typeface="+mn-ea"/>
                <a:sym typeface="+mn-lt"/>
              </a:rPr>
              <a:t>）床旁检查</a:t>
            </a:r>
            <a:r>
              <a:rPr lang="zh-CN" altLang="en-US" sz="1200" b="1" kern="100" dirty="0">
                <a:solidFill>
                  <a:srgbClr val="000000"/>
                </a:solidFill>
                <a:cs typeface="+mn-ea"/>
                <a:sym typeface="+mn-lt"/>
              </a:rPr>
              <a:t>未见</a:t>
            </a:r>
            <a:r>
              <a:rPr lang="zh-CN" altLang="en-US" sz="1200" kern="100" dirty="0">
                <a:solidFill>
                  <a:srgbClr val="000000"/>
                </a:solidFill>
                <a:cs typeface="+mn-ea"/>
                <a:sym typeface="+mn-lt"/>
              </a:rPr>
              <a:t>与自发眼震快相相反侧的</a:t>
            </a:r>
            <a:r>
              <a:rPr lang="zh-CN" altLang="en-US" sz="1200" b="1" kern="100" dirty="0">
                <a:solidFill>
                  <a:srgbClr val="000000"/>
                </a:solidFill>
                <a:cs typeface="+mn-ea"/>
                <a:sym typeface="+mn-lt"/>
              </a:rPr>
              <a:t>明确</a:t>
            </a:r>
            <a:r>
              <a:rPr lang="en-US" altLang="zh-CN" sz="1200" b="1" kern="100" dirty="0">
                <a:solidFill>
                  <a:srgbClr val="000000"/>
                </a:solidFill>
                <a:cs typeface="+mn-ea"/>
                <a:sym typeface="+mn-lt"/>
              </a:rPr>
              <a:t>VOR</a:t>
            </a:r>
            <a:r>
              <a:rPr lang="zh-CN" altLang="en-US" sz="1200" b="1" kern="100" dirty="0">
                <a:solidFill>
                  <a:srgbClr val="000000"/>
                </a:solidFill>
                <a:cs typeface="+mn-ea"/>
                <a:sym typeface="+mn-lt"/>
              </a:rPr>
              <a:t>功能减弱</a:t>
            </a:r>
            <a:r>
              <a:rPr lang="zh-CN" altLang="en-US" sz="1200" kern="100" dirty="0">
                <a:solidFill>
                  <a:srgbClr val="000000"/>
                </a:solidFill>
                <a:cs typeface="+mn-ea"/>
                <a:sym typeface="+mn-lt"/>
              </a:rPr>
              <a:t>的证据；</a:t>
            </a:r>
          </a:p>
          <a:p>
            <a:pPr algn="just">
              <a:lnSpc>
                <a:spcPct val="120000"/>
              </a:lnSpc>
              <a:spcAft>
                <a:spcPts val="800"/>
              </a:spcAft>
            </a:pPr>
            <a:r>
              <a:rPr lang="zh-CN" altLang="en-US" sz="1200" kern="100" dirty="0">
                <a:solidFill>
                  <a:srgbClr val="000000"/>
                </a:solidFill>
                <a:cs typeface="+mn-ea"/>
                <a:sym typeface="+mn-lt"/>
              </a:rPr>
              <a:t>（</a:t>
            </a:r>
            <a:r>
              <a:rPr lang="en-US" altLang="zh-CN" sz="1200" kern="100" dirty="0">
                <a:solidFill>
                  <a:srgbClr val="000000"/>
                </a:solidFill>
                <a:cs typeface="+mn-ea"/>
                <a:sym typeface="+mn-lt"/>
              </a:rPr>
              <a:t>4</a:t>
            </a:r>
            <a:r>
              <a:rPr lang="zh-CN" altLang="en-US" sz="1200" kern="100" dirty="0">
                <a:solidFill>
                  <a:srgbClr val="000000"/>
                </a:solidFill>
                <a:cs typeface="+mn-ea"/>
                <a:sym typeface="+mn-lt"/>
              </a:rPr>
              <a:t>）</a:t>
            </a:r>
            <a:r>
              <a:rPr lang="zh-CN" altLang="en-US" sz="1200" b="1" kern="100" dirty="0">
                <a:solidFill>
                  <a:srgbClr val="000000"/>
                </a:solidFill>
                <a:cs typeface="+mn-ea"/>
                <a:sym typeface="+mn-lt"/>
              </a:rPr>
              <a:t>无急性中枢神经症状或急性听神经症状的证据</a:t>
            </a:r>
            <a:r>
              <a:rPr lang="zh-CN" altLang="en-US" sz="1200" kern="100" dirty="0">
                <a:solidFill>
                  <a:srgbClr val="000000"/>
                </a:solidFill>
                <a:cs typeface="+mn-ea"/>
                <a:sym typeface="+mn-lt"/>
              </a:rPr>
              <a:t>，如听力丧失或耳鸣 ；</a:t>
            </a:r>
          </a:p>
          <a:p>
            <a:pPr algn="just">
              <a:lnSpc>
                <a:spcPct val="120000"/>
              </a:lnSpc>
              <a:spcAft>
                <a:spcPts val="800"/>
              </a:spcAft>
            </a:pPr>
            <a:r>
              <a:rPr lang="zh-CN" altLang="en-US" sz="1200" kern="100" dirty="0">
                <a:solidFill>
                  <a:srgbClr val="000000"/>
                </a:solidFill>
                <a:cs typeface="+mn-ea"/>
                <a:sym typeface="+mn-lt"/>
              </a:rPr>
              <a:t>（</a:t>
            </a:r>
            <a:r>
              <a:rPr lang="en-US" altLang="zh-CN" sz="1200" kern="100" dirty="0">
                <a:solidFill>
                  <a:srgbClr val="000000"/>
                </a:solidFill>
                <a:cs typeface="+mn-ea"/>
                <a:sym typeface="+mn-lt"/>
              </a:rPr>
              <a:t>5</a:t>
            </a:r>
            <a:r>
              <a:rPr lang="zh-CN" altLang="en-US" sz="1200" kern="100" dirty="0">
                <a:solidFill>
                  <a:srgbClr val="000000"/>
                </a:solidFill>
                <a:cs typeface="+mn-ea"/>
                <a:sym typeface="+mn-lt"/>
              </a:rPr>
              <a:t>）</a:t>
            </a:r>
            <a:r>
              <a:rPr lang="zh-CN" altLang="en-US" sz="1200" b="1" kern="100" dirty="0">
                <a:solidFill>
                  <a:srgbClr val="000000"/>
                </a:solidFill>
                <a:cs typeface="+mn-ea"/>
                <a:sym typeface="+mn-lt"/>
              </a:rPr>
              <a:t>无急性中枢神经症状</a:t>
            </a:r>
            <a:r>
              <a:rPr lang="zh-CN" altLang="en-US" sz="1200" kern="100" dirty="0">
                <a:solidFill>
                  <a:srgbClr val="000000"/>
                </a:solidFill>
                <a:cs typeface="+mn-ea"/>
                <a:sym typeface="+mn-lt"/>
              </a:rPr>
              <a:t>，即无中枢眼动或中枢前庭体征 ，特别是无双眼球反向偏斜 ，无凝视诱发性眼震</a:t>
            </a:r>
            <a:r>
              <a:rPr lang="en-US" altLang="zh-CN" sz="1200" kern="100" dirty="0">
                <a:solidFill>
                  <a:srgbClr val="000000"/>
                </a:solidFill>
                <a:cs typeface="+mn-ea"/>
                <a:sym typeface="+mn-lt"/>
              </a:rPr>
              <a:t> </a:t>
            </a:r>
            <a:r>
              <a:rPr lang="zh-CN" altLang="en-US" sz="1200" kern="100" dirty="0">
                <a:solidFill>
                  <a:srgbClr val="000000"/>
                </a:solidFill>
                <a:cs typeface="+mn-ea"/>
                <a:sym typeface="+mn-lt"/>
              </a:rPr>
              <a:t>，无急性听力学体征 ；</a:t>
            </a:r>
          </a:p>
          <a:p>
            <a:pPr algn="just">
              <a:lnSpc>
                <a:spcPct val="120000"/>
              </a:lnSpc>
              <a:spcAft>
                <a:spcPts val="800"/>
              </a:spcAft>
            </a:pPr>
            <a:r>
              <a:rPr lang="zh-CN" altLang="en-US" sz="1200" kern="100" dirty="0">
                <a:solidFill>
                  <a:srgbClr val="000000"/>
                </a:solidFill>
                <a:cs typeface="+mn-ea"/>
                <a:sym typeface="+mn-lt"/>
              </a:rPr>
              <a:t>（</a:t>
            </a:r>
            <a:r>
              <a:rPr lang="en-US" altLang="zh-CN" sz="1200" kern="100" dirty="0">
                <a:solidFill>
                  <a:srgbClr val="000000"/>
                </a:solidFill>
                <a:cs typeface="+mn-ea"/>
                <a:sym typeface="+mn-lt"/>
              </a:rPr>
              <a:t>6</a:t>
            </a:r>
            <a:r>
              <a:rPr lang="zh-CN" altLang="en-US" sz="1200" kern="100" dirty="0">
                <a:solidFill>
                  <a:srgbClr val="000000"/>
                </a:solidFill>
                <a:cs typeface="+mn-ea"/>
                <a:sym typeface="+mn-lt"/>
              </a:rPr>
              <a:t>）不能用其他疾病更好地解释。</a:t>
            </a:r>
            <a:endParaRPr lang="zh-CN" altLang="en-US" sz="1200" dirty="0">
              <a:cs typeface="+mn-ea"/>
              <a:sym typeface="+mn-lt"/>
            </a:endParaRPr>
          </a:p>
        </p:txBody>
      </p:sp>
      <p:grpSp>
        <p:nvGrpSpPr>
          <p:cNvPr id="54" name="组合 53"/>
          <p:cNvGrpSpPr/>
          <p:nvPr/>
        </p:nvGrpSpPr>
        <p:grpSpPr>
          <a:xfrm>
            <a:off x="7437909" y="1080362"/>
            <a:ext cx="3054347" cy="504000"/>
            <a:chOff x="2156854" y="908050"/>
            <a:chExt cx="3054347" cy="504000"/>
          </a:xfrm>
        </p:grpSpPr>
        <p:sp>
          <p:nvSpPr>
            <p:cNvPr id="55" name="标题 1"/>
            <p:cNvSpPr txBox="1"/>
            <p:nvPr/>
          </p:nvSpPr>
          <p:spPr>
            <a:xfrm>
              <a:off x="2650767" y="908050"/>
              <a:ext cx="2095553" cy="504000"/>
            </a:xfrm>
            <a:prstGeom prst="rect">
              <a:avLst/>
            </a:prstGeom>
          </p:spPr>
          <p:txBody>
            <a:bodyPr vert="horz" lIns="0" tIns="0" rIns="0" bIns="0" anchor="b"/>
            <a:lstStyle>
              <a:lvl1pPr algn="l" defTabSz="914400" rtl="0" eaLnBrk="1" latinLnBrk="0" hangingPunct="1">
                <a:lnSpc>
                  <a:spcPct val="100000"/>
                </a:lnSpc>
                <a:spcBef>
                  <a:spcPct val="0"/>
                </a:spcBef>
                <a:buNone/>
                <a:defRPr sz="2400" b="1" kern="1200" baseline="0">
                  <a:solidFill>
                    <a:srgbClr val="851450"/>
                  </a:solidFill>
                  <a:latin typeface="Arial" panose="020B0604020202020204" pitchFamily="34" charset="0"/>
                  <a:ea typeface="微软雅黑" panose="020B0503020204020204" charset="-122"/>
                  <a:cs typeface="Arial" panose="020B0604020202020204" pitchFamily="34" charset="0"/>
                </a:defRPr>
              </a:lvl1pPr>
            </a:lstStyle>
            <a:p>
              <a:pPr algn="ctr" defTabSz="342900">
                <a:lnSpc>
                  <a:spcPct val="150000"/>
                </a:lnSpc>
                <a:spcBef>
                  <a:spcPts val="0"/>
                </a:spcBef>
                <a:defRPr/>
              </a:pPr>
              <a:r>
                <a:rPr lang="zh-CN" altLang="en-US" sz="1800" kern="0" dirty="0">
                  <a:solidFill>
                    <a:srgbClr val="018C42"/>
                  </a:solidFill>
                  <a:latin typeface="+mn-lt"/>
                  <a:ea typeface="+mn-ea"/>
                  <a:cs typeface="+mn-ea"/>
                  <a:sym typeface="+mn-lt"/>
                </a:rPr>
                <a:t>既往前庭神经炎</a:t>
              </a:r>
              <a:endParaRPr lang="en-US" altLang="zh-CN" sz="1800" kern="0" dirty="0">
                <a:solidFill>
                  <a:srgbClr val="018C42"/>
                </a:solidFill>
                <a:latin typeface="+mn-lt"/>
                <a:ea typeface="+mn-ea"/>
                <a:cs typeface="+mn-ea"/>
                <a:sym typeface="+mn-lt"/>
              </a:endParaRPr>
            </a:p>
          </p:txBody>
        </p:sp>
        <p:sp>
          <p:nvSpPr>
            <p:cNvPr id="56" name="任意多边形: 形状 6"/>
            <p:cNvSpPr/>
            <p:nvPr/>
          </p:nvSpPr>
          <p:spPr>
            <a:xfrm>
              <a:off x="2156854" y="1187193"/>
              <a:ext cx="365353" cy="166202"/>
            </a:xfrm>
            <a:custGeom>
              <a:avLst/>
              <a:gdLst>
                <a:gd name="connsiteX0" fmla="*/ 8566 w 977755"/>
                <a:gd name="connsiteY0" fmla="*/ 329059 h 361466"/>
                <a:gd name="connsiteX1" fmla="*/ 15632 w 977755"/>
                <a:gd name="connsiteY1" fmla="*/ 332842 h 361466"/>
                <a:gd name="connsiteX2" fmla="*/ 17060 w 977755"/>
                <a:gd name="connsiteY2" fmla="*/ 337625 h 361466"/>
                <a:gd name="connsiteX3" fmla="*/ 16417 w 977755"/>
                <a:gd name="connsiteY3" fmla="*/ 340979 h 361466"/>
                <a:gd name="connsiteX4" fmla="*/ 15632 w 977755"/>
                <a:gd name="connsiteY4" fmla="*/ 342407 h 361466"/>
                <a:gd name="connsiteX5" fmla="*/ 14633 w 977755"/>
                <a:gd name="connsiteY5" fmla="*/ 343620 h 361466"/>
                <a:gd name="connsiteX6" fmla="*/ 8566 w 977755"/>
                <a:gd name="connsiteY6" fmla="*/ 346119 h 361466"/>
                <a:gd name="connsiteX7" fmla="*/ 6852 w 977755"/>
                <a:gd name="connsiteY7" fmla="*/ 345976 h 361466"/>
                <a:gd name="connsiteX8" fmla="*/ 2498 w 977755"/>
                <a:gd name="connsiteY8" fmla="*/ 343620 h 361466"/>
                <a:gd name="connsiteX9" fmla="*/ 1428 w 977755"/>
                <a:gd name="connsiteY9" fmla="*/ 342336 h 361466"/>
                <a:gd name="connsiteX10" fmla="*/ 642 w 977755"/>
                <a:gd name="connsiteY10" fmla="*/ 340908 h 361466"/>
                <a:gd name="connsiteX11" fmla="*/ 143 w 977755"/>
                <a:gd name="connsiteY11" fmla="*/ 339338 h 361466"/>
                <a:gd name="connsiteX12" fmla="*/ 0 w 977755"/>
                <a:gd name="connsiteY12" fmla="*/ 337625 h 361466"/>
                <a:gd name="connsiteX13" fmla="*/ 143 w 977755"/>
                <a:gd name="connsiteY13" fmla="*/ 335911 h 361466"/>
                <a:gd name="connsiteX14" fmla="*/ 1428 w 977755"/>
                <a:gd name="connsiteY14" fmla="*/ 332842 h 361466"/>
                <a:gd name="connsiteX15" fmla="*/ 2498 w 977755"/>
                <a:gd name="connsiteY15" fmla="*/ 331557 h 361466"/>
                <a:gd name="connsiteX16" fmla="*/ 6852 w 977755"/>
                <a:gd name="connsiteY16" fmla="*/ 329202 h 361466"/>
                <a:gd name="connsiteX17" fmla="*/ 8566 w 977755"/>
                <a:gd name="connsiteY17" fmla="*/ 329059 h 361466"/>
                <a:gd name="connsiteX18" fmla="*/ 86939 w 977755"/>
                <a:gd name="connsiteY18" fmla="*/ 328060 h 361466"/>
                <a:gd name="connsiteX19" fmla="*/ 96433 w 977755"/>
                <a:gd name="connsiteY19" fmla="*/ 337554 h 361466"/>
                <a:gd name="connsiteX20" fmla="*/ 95719 w 977755"/>
                <a:gd name="connsiteY20" fmla="*/ 341265 h 361466"/>
                <a:gd name="connsiteX21" fmla="*/ 93578 w 977755"/>
                <a:gd name="connsiteY21" fmla="*/ 344263 h 361466"/>
                <a:gd name="connsiteX22" fmla="*/ 86868 w 977755"/>
                <a:gd name="connsiteY22" fmla="*/ 347047 h 361466"/>
                <a:gd name="connsiteX23" fmla="*/ 80158 w 977755"/>
                <a:gd name="connsiteY23" fmla="*/ 344263 h 361466"/>
                <a:gd name="connsiteX24" fmla="*/ 78160 w 977755"/>
                <a:gd name="connsiteY24" fmla="*/ 341265 h 361466"/>
                <a:gd name="connsiteX25" fmla="*/ 77446 w 977755"/>
                <a:gd name="connsiteY25" fmla="*/ 337554 h 361466"/>
                <a:gd name="connsiteX26" fmla="*/ 86939 w 977755"/>
                <a:gd name="connsiteY26" fmla="*/ 328060 h 361466"/>
                <a:gd name="connsiteX27" fmla="*/ 243903 w 977755"/>
                <a:gd name="connsiteY27" fmla="*/ 325990 h 361466"/>
                <a:gd name="connsiteX28" fmla="*/ 255538 w 977755"/>
                <a:gd name="connsiteY28" fmla="*/ 337625 h 361466"/>
                <a:gd name="connsiteX29" fmla="*/ 254610 w 977755"/>
                <a:gd name="connsiteY29" fmla="*/ 342122 h 361466"/>
                <a:gd name="connsiteX30" fmla="*/ 252111 w 977755"/>
                <a:gd name="connsiteY30" fmla="*/ 345834 h 361466"/>
                <a:gd name="connsiteX31" fmla="*/ 243903 w 977755"/>
                <a:gd name="connsiteY31" fmla="*/ 349260 h 361466"/>
                <a:gd name="connsiteX32" fmla="*/ 235694 w 977755"/>
                <a:gd name="connsiteY32" fmla="*/ 345834 h 361466"/>
                <a:gd name="connsiteX33" fmla="*/ 233196 w 977755"/>
                <a:gd name="connsiteY33" fmla="*/ 342122 h 361466"/>
                <a:gd name="connsiteX34" fmla="*/ 232268 w 977755"/>
                <a:gd name="connsiteY34" fmla="*/ 337625 h 361466"/>
                <a:gd name="connsiteX35" fmla="*/ 243903 w 977755"/>
                <a:gd name="connsiteY35" fmla="*/ 325990 h 361466"/>
                <a:gd name="connsiteX36" fmla="*/ 322349 w 977755"/>
                <a:gd name="connsiteY36" fmla="*/ 324705 h 361466"/>
                <a:gd name="connsiteX37" fmla="*/ 329559 w 977755"/>
                <a:gd name="connsiteY37" fmla="*/ 326918 h 361466"/>
                <a:gd name="connsiteX38" fmla="*/ 335198 w 977755"/>
                <a:gd name="connsiteY38" fmla="*/ 337625 h 361466"/>
                <a:gd name="connsiteX39" fmla="*/ 334198 w 977755"/>
                <a:gd name="connsiteY39" fmla="*/ 342621 h 361466"/>
                <a:gd name="connsiteX40" fmla="*/ 331414 w 977755"/>
                <a:gd name="connsiteY40" fmla="*/ 346690 h 361466"/>
                <a:gd name="connsiteX41" fmla="*/ 329559 w 977755"/>
                <a:gd name="connsiteY41" fmla="*/ 348260 h 361466"/>
                <a:gd name="connsiteX42" fmla="*/ 322349 w 977755"/>
                <a:gd name="connsiteY42" fmla="*/ 350473 h 361466"/>
                <a:gd name="connsiteX43" fmla="*/ 319780 w 977755"/>
                <a:gd name="connsiteY43" fmla="*/ 350188 h 361466"/>
                <a:gd name="connsiteX44" fmla="*/ 313284 w 977755"/>
                <a:gd name="connsiteY44" fmla="*/ 346690 h 361466"/>
                <a:gd name="connsiteX45" fmla="*/ 310500 w 977755"/>
                <a:gd name="connsiteY45" fmla="*/ 342621 h 361466"/>
                <a:gd name="connsiteX46" fmla="*/ 309501 w 977755"/>
                <a:gd name="connsiteY46" fmla="*/ 337625 h 361466"/>
                <a:gd name="connsiteX47" fmla="*/ 319780 w 977755"/>
                <a:gd name="connsiteY47" fmla="*/ 324990 h 361466"/>
                <a:gd name="connsiteX48" fmla="*/ 322349 w 977755"/>
                <a:gd name="connsiteY48" fmla="*/ 324705 h 361466"/>
                <a:gd name="connsiteX49" fmla="*/ 479098 w 977755"/>
                <a:gd name="connsiteY49" fmla="*/ 321707 h 361466"/>
                <a:gd name="connsiteX50" fmla="*/ 492232 w 977755"/>
                <a:gd name="connsiteY50" fmla="*/ 328702 h 361466"/>
                <a:gd name="connsiteX51" fmla="*/ 494944 w 977755"/>
                <a:gd name="connsiteY51" fmla="*/ 337553 h 361466"/>
                <a:gd name="connsiteX52" fmla="*/ 493731 w 977755"/>
                <a:gd name="connsiteY52" fmla="*/ 343692 h 361466"/>
                <a:gd name="connsiteX53" fmla="*/ 492303 w 977755"/>
                <a:gd name="connsiteY53" fmla="*/ 346404 h 361466"/>
                <a:gd name="connsiteX54" fmla="*/ 490304 w 977755"/>
                <a:gd name="connsiteY54" fmla="*/ 348760 h 361466"/>
                <a:gd name="connsiteX55" fmla="*/ 479098 w 977755"/>
                <a:gd name="connsiteY55" fmla="*/ 353400 h 361466"/>
                <a:gd name="connsiteX56" fmla="*/ 475886 w 977755"/>
                <a:gd name="connsiteY56" fmla="*/ 353043 h 361466"/>
                <a:gd name="connsiteX57" fmla="*/ 467891 w 977755"/>
                <a:gd name="connsiteY57" fmla="*/ 348760 h 361466"/>
                <a:gd name="connsiteX58" fmla="*/ 465964 w 977755"/>
                <a:gd name="connsiteY58" fmla="*/ 346404 h 361466"/>
                <a:gd name="connsiteX59" fmla="*/ 464536 w 977755"/>
                <a:gd name="connsiteY59" fmla="*/ 343692 h 361466"/>
                <a:gd name="connsiteX60" fmla="*/ 463608 w 977755"/>
                <a:gd name="connsiteY60" fmla="*/ 340694 h 361466"/>
                <a:gd name="connsiteX61" fmla="*/ 463323 w 977755"/>
                <a:gd name="connsiteY61" fmla="*/ 337482 h 361466"/>
                <a:gd name="connsiteX62" fmla="*/ 463608 w 977755"/>
                <a:gd name="connsiteY62" fmla="*/ 334270 h 361466"/>
                <a:gd name="connsiteX63" fmla="*/ 465964 w 977755"/>
                <a:gd name="connsiteY63" fmla="*/ 328631 h 361466"/>
                <a:gd name="connsiteX64" fmla="*/ 467891 w 977755"/>
                <a:gd name="connsiteY64" fmla="*/ 326275 h 361466"/>
                <a:gd name="connsiteX65" fmla="*/ 475886 w 977755"/>
                <a:gd name="connsiteY65" fmla="*/ 321993 h 361466"/>
                <a:gd name="connsiteX66" fmla="*/ 479098 w 977755"/>
                <a:gd name="connsiteY66" fmla="*/ 321707 h 361466"/>
                <a:gd name="connsiteX67" fmla="*/ 557687 w 977755"/>
                <a:gd name="connsiteY67" fmla="*/ 320066 h 361466"/>
                <a:gd name="connsiteX68" fmla="*/ 575175 w 977755"/>
                <a:gd name="connsiteY68" fmla="*/ 337554 h 361466"/>
                <a:gd name="connsiteX69" fmla="*/ 573819 w 977755"/>
                <a:gd name="connsiteY69" fmla="*/ 344406 h 361466"/>
                <a:gd name="connsiteX70" fmla="*/ 570178 w 977755"/>
                <a:gd name="connsiteY70" fmla="*/ 349974 h 361466"/>
                <a:gd name="connsiteX71" fmla="*/ 557758 w 977755"/>
                <a:gd name="connsiteY71" fmla="*/ 355113 h 361466"/>
                <a:gd name="connsiteX72" fmla="*/ 545338 w 977755"/>
                <a:gd name="connsiteY72" fmla="*/ 349974 h 361466"/>
                <a:gd name="connsiteX73" fmla="*/ 541555 w 977755"/>
                <a:gd name="connsiteY73" fmla="*/ 344406 h 361466"/>
                <a:gd name="connsiteX74" fmla="*/ 540199 w 977755"/>
                <a:gd name="connsiteY74" fmla="*/ 337554 h 361466"/>
                <a:gd name="connsiteX75" fmla="*/ 557687 w 977755"/>
                <a:gd name="connsiteY75" fmla="*/ 320066 h 361466"/>
                <a:gd name="connsiteX76" fmla="*/ 714579 w 977755"/>
                <a:gd name="connsiteY76" fmla="*/ 316140 h 361466"/>
                <a:gd name="connsiteX77" fmla="*/ 736064 w 977755"/>
                <a:gd name="connsiteY77" fmla="*/ 337625 h 361466"/>
                <a:gd name="connsiteX78" fmla="*/ 734351 w 977755"/>
                <a:gd name="connsiteY78" fmla="*/ 345977 h 361466"/>
                <a:gd name="connsiteX79" fmla="*/ 729854 w 977755"/>
                <a:gd name="connsiteY79" fmla="*/ 352829 h 361466"/>
                <a:gd name="connsiteX80" fmla="*/ 714651 w 977755"/>
                <a:gd name="connsiteY80" fmla="*/ 359111 h 361466"/>
                <a:gd name="connsiteX81" fmla="*/ 699447 w 977755"/>
                <a:gd name="connsiteY81" fmla="*/ 352829 h 361466"/>
                <a:gd name="connsiteX82" fmla="*/ 694807 w 977755"/>
                <a:gd name="connsiteY82" fmla="*/ 345977 h 361466"/>
                <a:gd name="connsiteX83" fmla="*/ 693094 w 977755"/>
                <a:gd name="connsiteY83" fmla="*/ 337625 h 361466"/>
                <a:gd name="connsiteX84" fmla="*/ 714579 w 977755"/>
                <a:gd name="connsiteY84" fmla="*/ 316140 h 361466"/>
                <a:gd name="connsiteX85" fmla="*/ 793025 w 977755"/>
                <a:gd name="connsiteY85" fmla="*/ 313784 h 361466"/>
                <a:gd name="connsiteX86" fmla="*/ 806373 w 977755"/>
                <a:gd name="connsiteY86" fmla="*/ 317853 h 361466"/>
                <a:gd name="connsiteX87" fmla="*/ 816865 w 977755"/>
                <a:gd name="connsiteY87" fmla="*/ 337625 h 361466"/>
                <a:gd name="connsiteX88" fmla="*/ 815010 w 977755"/>
                <a:gd name="connsiteY88" fmla="*/ 346904 h 361466"/>
                <a:gd name="connsiteX89" fmla="*/ 809870 w 977755"/>
                <a:gd name="connsiteY89" fmla="*/ 354470 h 361466"/>
                <a:gd name="connsiteX90" fmla="*/ 806373 w 977755"/>
                <a:gd name="connsiteY90" fmla="*/ 357397 h 361466"/>
                <a:gd name="connsiteX91" fmla="*/ 793025 w 977755"/>
                <a:gd name="connsiteY91" fmla="*/ 361466 h 361466"/>
                <a:gd name="connsiteX92" fmla="*/ 788242 w 977755"/>
                <a:gd name="connsiteY92" fmla="*/ 360966 h 361466"/>
                <a:gd name="connsiteX93" fmla="*/ 776179 w 977755"/>
                <a:gd name="connsiteY93" fmla="*/ 354470 h 361466"/>
                <a:gd name="connsiteX94" fmla="*/ 771040 w 977755"/>
                <a:gd name="connsiteY94" fmla="*/ 346904 h 361466"/>
                <a:gd name="connsiteX95" fmla="*/ 769184 w 977755"/>
                <a:gd name="connsiteY95" fmla="*/ 337625 h 361466"/>
                <a:gd name="connsiteX96" fmla="*/ 788242 w 977755"/>
                <a:gd name="connsiteY96" fmla="*/ 314284 h 361466"/>
                <a:gd name="connsiteX97" fmla="*/ 793025 w 977755"/>
                <a:gd name="connsiteY97" fmla="*/ 313784 h 361466"/>
                <a:gd name="connsiteX98" fmla="*/ 47753 w 977755"/>
                <a:gd name="connsiteY98" fmla="*/ 289372 h 361466"/>
                <a:gd name="connsiteX99" fmla="*/ 56747 w 977755"/>
                <a:gd name="connsiteY99" fmla="*/ 298366 h 361466"/>
                <a:gd name="connsiteX100" fmla="*/ 47753 w 977755"/>
                <a:gd name="connsiteY100" fmla="*/ 307360 h 361466"/>
                <a:gd name="connsiteX101" fmla="*/ 38759 w 977755"/>
                <a:gd name="connsiteY101" fmla="*/ 298366 h 361466"/>
                <a:gd name="connsiteX102" fmla="*/ 47753 w 977755"/>
                <a:gd name="connsiteY102" fmla="*/ 289372 h 361466"/>
                <a:gd name="connsiteX103" fmla="*/ 126198 w 977755"/>
                <a:gd name="connsiteY103" fmla="*/ 288373 h 361466"/>
                <a:gd name="connsiteX104" fmla="*/ 136191 w 977755"/>
                <a:gd name="connsiteY104" fmla="*/ 298366 h 361466"/>
                <a:gd name="connsiteX105" fmla="*/ 126198 w 977755"/>
                <a:gd name="connsiteY105" fmla="*/ 308359 h 361466"/>
                <a:gd name="connsiteX106" fmla="*/ 116205 w 977755"/>
                <a:gd name="connsiteY106" fmla="*/ 298366 h 361466"/>
                <a:gd name="connsiteX107" fmla="*/ 126198 w 977755"/>
                <a:gd name="connsiteY107" fmla="*/ 288373 h 361466"/>
                <a:gd name="connsiteX108" fmla="*/ 283162 w 977755"/>
                <a:gd name="connsiteY108" fmla="*/ 286160 h 361466"/>
                <a:gd name="connsiteX109" fmla="*/ 295368 w 977755"/>
                <a:gd name="connsiteY109" fmla="*/ 298366 h 361466"/>
                <a:gd name="connsiteX110" fmla="*/ 283162 w 977755"/>
                <a:gd name="connsiteY110" fmla="*/ 310572 h 361466"/>
                <a:gd name="connsiteX111" fmla="*/ 270956 w 977755"/>
                <a:gd name="connsiteY111" fmla="*/ 298366 h 361466"/>
                <a:gd name="connsiteX112" fmla="*/ 283162 w 977755"/>
                <a:gd name="connsiteY112" fmla="*/ 286160 h 361466"/>
                <a:gd name="connsiteX113" fmla="*/ 361536 w 977755"/>
                <a:gd name="connsiteY113" fmla="*/ 284804 h 361466"/>
                <a:gd name="connsiteX114" fmla="*/ 375098 w 977755"/>
                <a:gd name="connsiteY114" fmla="*/ 298366 h 361466"/>
                <a:gd name="connsiteX115" fmla="*/ 361536 w 977755"/>
                <a:gd name="connsiteY115" fmla="*/ 311928 h 361466"/>
                <a:gd name="connsiteX116" fmla="*/ 347974 w 977755"/>
                <a:gd name="connsiteY116" fmla="*/ 298366 h 361466"/>
                <a:gd name="connsiteX117" fmla="*/ 361536 w 977755"/>
                <a:gd name="connsiteY117" fmla="*/ 284804 h 361466"/>
                <a:gd name="connsiteX118" fmla="*/ 518428 w 977755"/>
                <a:gd name="connsiteY118" fmla="*/ 281735 h 361466"/>
                <a:gd name="connsiteX119" fmla="*/ 535060 w 977755"/>
                <a:gd name="connsiteY119" fmla="*/ 298366 h 361466"/>
                <a:gd name="connsiteX120" fmla="*/ 518428 w 977755"/>
                <a:gd name="connsiteY120" fmla="*/ 314998 h 361466"/>
                <a:gd name="connsiteX121" fmla="*/ 501797 w 977755"/>
                <a:gd name="connsiteY121" fmla="*/ 298366 h 361466"/>
                <a:gd name="connsiteX122" fmla="*/ 518428 w 977755"/>
                <a:gd name="connsiteY122" fmla="*/ 281735 h 361466"/>
                <a:gd name="connsiteX123" fmla="*/ 596946 w 977755"/>
                <a:gd name="connsiteY123" fmla="*/ 279950 h 361466"/>
                <a:gd name="connsiteX124" fmla="*/ 615362 w 977755"/>
                <a:gd name="connsiteY124" fmla="*/ 298366 h 361466"/>
                <a:gd name="connsiteX125" fmla="*/ 596946 w 977755"/>
                <a:gd name="connsiteY125" fmla="*/ 316782 h 361466"/>
                <a:gd name="connsiteX126" fmla="*/ 578530 w 977755"/>
                <a:gd name="connsiteY126" fmla="*/ 298366 h 361466"/>
                <a:gd name="connsiteX127" fmla="*/ 596946 w 977755"/>
                <a:gd name="connsiteY127" fmla="*/ 279950 h 361466"/>
                <a:gd name="connsiteX128" fmla="*/ 753766 w 977755"/>
                <a:gd name="connsiteY128" fmla="*/ 275739 h 361466"/>
                <a:gd name="connsiteX129" fmla="*/ 776394 w 977755"/>
                <a:gd name="connsiteY129" fmla="*/ 298366 h 361466"/>
                <a:gd name="connsiteX130" fmla="*/ 753766 w 977755"/>
                <a:gd name="connsiteY130" fmla="*/ 320994 h 361466"/>
                <a:gd name="connsiteX131" fmla="*/ 731139 w 977755"/>
                <a:gd name="connsiteY131" fmla="*/ 298366 h 361466"/>
                <a:gd name="connsiteX132" fmla="*/ 753766 w 977755"/>
                <a:gd name="connsiteY132" fmla="*/ 275739 h 361466"/>
                <a:gd name="connsiteX133" fmla="*/ 832283 w 977755"/>
                <a:gd name="connsiteY133" fmla="*/ 273241 h 361466"/>
                <a:gd name="connsiteX134" fmla="*/ 857337 w 977755"/>
                <a:gd name="connsiteY134" fmla="*/ 298367 h 361466"/>
                <a:gd name="connsiteX135" fmla="*/ 832283 w 977755"/>
                <a:gd name="connsiteY135" fmla="*/ 323421 h 361466"/>
                <a:gd name="connsiteX136" fmla="*/ 807229 w 977755"/>
                <a:gd name="connsiteY136" fmla="*/ 298367 h 361466"/>
                <a:gd name="connsiteX137" fmla="*/ 832283 w 977755"/>
                <a:gd name="connsiteY137" fmla="*/ 273241 h 361466"/>
                <a:gd name="connsiteX138" fmla="*/ 86939 w 977755"/>
                <a:gd name="connsiteY138" fmla="*/ 249685 h 361466"/>
                <a:gd name="connsiteX139" fmla="*/ 96433 w 977755"/>
                <a:gd name="connsiteY139" fmla="*/ 259179 h 361466"/>
                <a:gd name="connsiteX140" fmla="*/ 86939 w 977755"/>
                <a:gd name="connsiteY140" fmla="*/ 268672 h 361466"/>
                <a:gd name="connsiteX141" fmla="*/ 77446 w 977755"/>
                <a:gd name="connsiteY141" fmla="*/ 259179 h 361466"/>
                <a:gd name="connsiteX142" fmla="*/ 86939 w 977755"/>
                <a:gd name="connsiteY142" fmla="*/ 249685 h 361466"/>
                <a:gd name="connsiteX143" fmla="*/ 165457 w 977755"/>
                <a:gd name="connsiteY143" fmla="*/ 248686 h 361466"/>
                <a:gd name="connsiteX144" fmla="*/ 174165 w 977755"/>
                <a:gd name="connsiteY144" fmla="*/ 253326 h 361466"/>
                <a:gd name="connsiteX145" fmla="*/ 175950 w 977755"/>
                <a:gd name="connsiteY145" fmla="*/ 259179 h 361466"/>
                <a:gd name="connsiteX146" fmla="*/ 174165 w 977755"/>
                <a:gd name="connsiteY146" fmla="*/ 265032 h 361466"/>
                <a:gd name="connsiteX147" fmla="*/ 165457 w 977755"/>
                <a:gd name="connsiteY147" fmla="*/ 269814 h 361466"/>
                <a:gd name="connsiteX148" fmla="*/ 163315 w 977755"/>
                <a:gd name="connsiteY148" fmla="*/ 269600 h 361466"/>
                <a:gd name="connsiteX149" fmla="*/ 158033 w 977755"/>
                <a:gd name="connsiteY149" fmla="*/ 266745 h 361466"/>
                <a:gd name="connsiteX150" fmla="*/ 156748 w 977755"/>
                <a:gd name="connsiteY150" fmla="*/ 265175 h 361466"/>
                <a:gd name="connsiteX151" fmla="*/ 155178 w 977755"/>
                <a:gd name="connsiteY151" fmla="*/ 261392 h 361466"/>
                <a:gd name="connsiteX152" fmla="*/ 154964 w 977755"/>
                <a:gd name="connsiteY152" fmla="*/ 259250 h 361466"/>
                <a:gd name="connsiteX153" fmla="*/ 155178 w 977755"/>
                <a:gd name="connsiteY153" fmla="*/ 257109 h 361466"/>
                <a:gd name="connsiteX154" fmla="*/ 156748 w 977755"/>
                <a:gd name="connsiteY154" fmla="*/ 253326 h 361466"/>
                <a:gd name="connsiteX155" fmla="*/ 158033 w 977755"/>
                <a:gd name="connsiteY155" fmla="*/ 251755 h 361466"/>
                <a:gd name="connsiteX156" fmla="*/ 163315 w 977755"/>
                <a:gd name="connsiteY156" fmla="*/ 248900 h 361466"/>
                <a:gd name="connsiteX157" fmla="*/ 165457 w 977755"/>
                <a:gd name="connsiteY157" fmla="*/ 248686 h 361466"/>
                <a:gd name="connsiteX158" fmla="*/ 322349 w 977755"/>
                <a:gd name="connsiteY158" fmla="*/ 246259 h 361466"/>
                <a:gd name="connsiteX159" fmla="*/ 329559 w 977755"/>
                <a:gd name="connsiteY159" fmla="*/ 248472 h 361466"/>
                <a:gd name="connsiteX160" fmla="*/ 335198 w 977755"/>
                <a:gd name="connsiteY160" fmla="*/ 259179 h 361466"/>
                <a:gd name="connsiteX161" fmla="*/ 329559 w 977755"/>
                <a:gd name="connsiteY161" fmla="*/ 269886 h 361466"/>
                <a:gd name="connsiteX162" fmla="*/ 322349 w 977755"/>
                <a:gd name="connsiteY162" fmla="*/ 272098 h 361466"/>
                <a:gd name="connsiteX163" fmla="*/ 319780 w 977755"/>
                <a:gd name="connsiteY163" fmla="*/ 271813 h 361466"/>
                <a:gd name="connsiteX164" fmla="*/ 309501 w 977755"/>
                <a:gd name="connsiteY164" fmla="*/ 259179 h 361466"/>
                <a:gd name="connsiteX165" fmla="*/ 319780 w 977755"/>
                <a:gd name="connsiteY165" fmla="*/ 246545 h 361466"/>
                <a:gd name="connsiteX166" fmla="*/ 322349 w 977755"/>
                <a:gd name="connsiteY166" fmla="*/ 246259 h 361466"/>
                <a:gd name="connsiteX167" fmla="*/ 400795 w 977755"/>
                <a:gd name="connsiteY167" fmla="*/ 244903 h 361466"/>
                <a:gd name="connsiteX168" fmla="*/ 415071 w 977755"/>
                <a:gd name="connsiteY168" fmla="*/ 259179 h 361466"/>
                <a:gd name="connsiteX169" fmla="*/ 400795 w 977755"/>
                <a:gd name="connsiteY169" fmla="*/ 273455 h 361466"/>
                <a:gd name="connsiteX170" fmla="*/ 386519 w 977755"/>
                <a:gd name="connsiteY170" fmla="*/ 259179 h 361466"/>
                <a:gd name="connsiteX171" fmla="*/ 400795 w 977755"/>
                <a:gd name="connsiteY171" fmla="*/ 244903 h 361466"/>
                <a:gd name="connsiteX172" fmla="*/ 557687 w 977755"/>
                <a:gd name="connsiteY172" fmla="*/ 241691 h 361466"/>
                <a:gd name="connsiteX173" fmla="*/ 575175 w 977755"/>
                <a:gd name="connsiteY173" fmla="*/ 259179 h 361466"/>
                <a:gd name="connsiteX174" fmla="*/ 557687 w 977755"/>
                <a:gd name="connsiteY174" fmla="*/ 276667 h 361466"/>
                <a:gd name="connsiteX175" fmla="*/ 540199 w 977755"/>
                <a:gd name="connsiteY175" fmla="*/ 259179 h 361466"/>
                <a:gd name="connsiteX176" fmla="*/ 557687 w 977755"/>
                <a:gd name="connsiteY176" fmla="*/ 241691 h 361466"/>
                <a:gd name="connsiteX177" fmla="*/ 636061 w 977755"/>
                <a:gd name="connsiteY177" fmla="*/ 239764 h 361466"/>
                <a:gd name="connsiteX178" fmla="*/ 652193 w 977755"/>
                <a:gd name="connsiteY178" fmla="*/ 248330 h 361466"/>
                <a:gd name="connsiteX179" fmla="*/ 655476 w 977755"/>
                <a:gd name="connsiteY179" fmla="*/ 259179 h 361466"/>
                <a:gd name="connsiteX180" fmla="*/ 652193 w 977755"/>
                <a:gd name="connsiteY180" fmla="*/ 270029 h 361466"/>
                <a:gd name="connsiteX181" fmla="*/ 636061 w 977755"/>
                <a:gd name="connsiteY181" fmla="*/ 278594 h 361466"/>
                <a:gd name="connsiteX182" fmla="*/ 632135 w 977755"/>
                <a:gd name="connsiteY182" fmla="*/ 278166 h 361466"/>
                <a:gd name="connsiteX183" fmla="*/ 622356 w 977755"/>
                <a:gd name="connsiteY183" fmla="*/ 272884 h 361466"/>
                <a:gd name="connsiteX184" fmla="*/ 620001 w 977755"/>
                <a:gd name="connsiteY184" fmla="*/ 270029 h 361466"/>
                <a:gd name="connsiteX185" fmla="*/ 617074 w 977755"/>
                <a:gd name="connsiteY185" fmla="*/ 263105 h 361466"/>
                <a:gd name="connsiteX186" fmla="*/ 616646 w 977755"/>
                <a:gd name="connsiteY186" fmla="*/ 259179 h 361466"/>
                <a:gd name="connsiteX187" fmla="*/ 617074 w 977755"/>
                <a:gd name="connsiteY187" fmla="*/ 255253 h 361466"/>
                <a:gd name="connsiteX188" fmla="*/ 620001 w 977755"/>
                <a:gd name="connsiteY188" fmla="*/ 248330 h 361466"/>
                <a:gd name="connsiteX189" fmla="*/ 622356 w 977755"/>
                <a:gd name="connsiteY189" fmla="*/ 245474 h 361466"/>
                <a:gd name="connsiteX190" fmla="*/ 632135 w 977755"/>
                <a:gd name="connsiteY190" fmla="*/ 240192 h 361466"/>
                <a:gd name="connsiteX191" fmla="*/ 636061 w 977755"/>
                <a:gd name="connsiteY191" fmla="*/ 239764 h 361466"/>
                <a:gd name="connsiteX192" fmla="*/ 793025 w 977755"/>
                <a:gd name="connsiteY192" fmla="*/ 235338 h 361466"/>
                <a:gd name="connsiteX193" fmla="*/ 806373 w 977755"/>
                <a:gd name="connsiteY193" fmla="*/ 239407 h 361466"/>
                <a:gd name="connsiteX194" fmla="*/ 816865 w 977755"/>
                <a:gd name="connsiteY194" fmla="*/ 259179 h 361466"/>
                <a:gd name="connsiteX195" fmla="*/ 806373 w 977755"/>
                <a:gd name="connsiteY195" fmla="*/ 278951 h 361466"/>
                <a:gd name="connsiteX196" fmla="*/ 793025 w 977755"/>
                <a:gd name="connsiteY196" fmla="*/ 283020 h 361466"/>
                <a:gd name="connsiteX197" fmla="*/ 788242 w 977755"/>
                <a:gd name="connsiteY197" fmla="*/ 282520 h 361466"/>
                <a:gd name="connsiteX198" fmla="*/ 769184 w 977755"/>
                <a:gd name="connsiteY198" fmla="*/ 259179 h 361466"/>
                <a:gd name="connsiteX199" fmla="*/ 788242 w 977755"/>
                <a:gd name="connsiteY199" fmla="*/ 235838 h 361466"/>
                <a:gd name="connsiteX200" fmla="*/ 793025 w 977755"/>
                <a:gd name="connsiteY200" fmla="*/ 235338 h 361466"/>
                <a:gd name="connsiteX201" fmla="*/ 871470 w 977755"/>
                <a:gd name="connsiteY201" fmla="*/ 232768 h 361466"/>
                <a:gd name="connsiteX202" fmla="*/ 897881 w 977755"/>
                <a:gd name="connsiteY202" fmla="*/ 259178 h 361466"/>
                <a:gd name="connsiteX203" fmla="*/ 871470 w 977755"/>
                <a:gd name="connsiteY203" fmla="*/ 285589 h 361466"/>
                <a:gd name="connsiteX204" fmla="*/ 845060 w 977755"/>
                <a:gd name="connsiteY204" fmla="*/ 259178 h 361466"/>
                <a:gd name="connsiteX205" fmla="*/ 871470 w 977755"/>
                <a:gd name="connsiteY205" fmla="*/ 232768 h 361466"/>
                <a:gd name="connsiteX206" fmla="*/ 126198 w 977755"/>
                <a:gd name="connsiteY206" fmla="*/ 209927 h 361466"/>
                <a:gd name="connsiteX207" fmla="*/ 136191 w 977755"/>
                <a:gd name="connsiteY207" fmla="*/ 219920 h 361466"/>
                <a:gd name="connsiteX208" fmla="*/ 126198 w 977755"/>
                <a:gd name="connsiteY208" fmla="*/ 229913 h 361466"/>
                <a:gd name="connsiteX209" fmla="*/ 116205 w 977755"/>
                <a:gd name="connsiteY209" fmla="*/ 219920 h 361466"/>
                <a:gd name="connsiteX210" fmla="*/ 126198 w 977755"/>
                <a:gd name="connsiteY210" fmla="*/ 209927 h 361466"/>
                <a:gd name="connsiteX211" fmla="*/ 204644 w 977755"/>
                <a:gd name="connsiteY211" fmla="*/ 208856 h 361466"/>
                <a:gd name="connsiteX212" fmla="*/ 215708 w 977755"/>
                <a:gd name="connsiteY212" fmla="*/ 219920 h 361466"/>
                <a:gd name="connsiteX213" fmla="*/ 204644 w 977755"/>
                <a:gd name="connsiteY213" fmla="*/ 230984 h 361466"/>
                <a:gd name="connsiteX214" fmla="*/ 193580 w 977755"/>
                <a:gd name="connsiteY214" fmla="*/ 219920 h 361466"/>
                <a:gd name="connsiteX215" fmla="*/ 204644 w 977755"/>
                <a:gd name="connsiteY215" fmla="*/ 208856 h 361466"/>
                <a:gd name="connsiteX216" fmla="*/ 361536 w 977755"/>
                <a:gd name="connsiteY216" fmla="*/ 206358 h 361466"/>
                <a:gd name="connsiteX217" fmla="*/ 375098 w 977755"/>
                <a:gd name="connsiteY217" fmla="*/ 219920 h 361466"/>
                <a:gd name="connsiteX218" fmla="*/ 361536 w 977755"/>
                <a:gd name="connsiteY218" fmla="*/ 233482 h 361466"/>
                <a:gd name="connsiteX219" fmla="*/ 347974 w 977755"/>
                <a:gd name="connsiteY219" fmla="*/ 219920 h 361466"/>
                <a:gd name="connsiteX220" fmla="*/ 361536 w 977755"/>
                <a:gd name="connsiteY220" fmla="*/ 206358 h 361466"/>
                <a:gd name="connsiteX221" fmla="*/ 440054 w 977755"/>
                <a:gd name="connsiteY221" fmla="*/ 204930 h 361466"/>
                <a:gd name="connsiteX222" fmla="*/ 455043 w 977755"/>
                <a:gd name="connsiteY222" fmla="*/ 219920 h 361466"/>
                <a:gd name="connsiteX223" fmla="*/ 440054 w 977755"/>
                <a:gd name="connsiteY223" fmla="*/ 234909 h 361466"/>
                <a:gd name="connsiteX224" fmla="*/ 425064 w 977755"/>
                <a:gd name="connsiteY224" fmla="*/ 219920 h 361466"/>
                <a:gd name="connsiteX225" fmla="*/ 440054 w 977755"/>
                <a:gd name="connsiteY225" fmla="*/ 204930 h 361466"/>
                <a:gd name="connsiteX226" fmla="*/ 596946 w 977755"/>
                <a:gd name="connsiteY226" fmla="*/ 201504 h 361466"/>
                <a:gd name="connsiteX227" fmla="*/ 615362 w 977755"/>
                <a:gd name="connsiteY227" fmla="*/ 219920 h 361466"/>
                <a:gd name="connsiteX228" fmla="*/ 596946 w 977755"/>
                <a:gd name="connsiteY228" fmla="*/ 238336 h 361466"/>
                <a:gd name="connsiteX229" fmla="*/ 578530 w 977755"/>
                <a:gd name="connsiteY229" fmla="*/ 219920 h 361466"/>
                <a:gd name="connsiteX230" fmla="*/ 596946 w 977755"/>
                <a:gd name="connsiteY230" fmla="*/ 201504 h 361466"/>
                <a:gd name="connsiteX231" fmla="*/ 675321 w 977755"/>
                <a:gd name="connsiteY231" fmla="*/ 199506 h 361466"/>
                <a:gd name="connsiteX232" fmla="*/ 695735 w 977755"/>
                <a:gd name="connsiteY232" fmla="*/ 219921 h 361466"/>
                <a:gd name="connsiteX233" fmla="*/ 675321 w 977755"/>
                <a:gd name="connsiteY233" fmla="*/ 240335 h 361466"/>
                <a:gd name="connsiteX234" fmla="*/ 654906 w 977755"/>
                <a:gd name="connsiteY234" fmla="*/ 219921 h 361466"/>
                <a:gd name="connsiteX235" fmla="*/ 675321 w 977755"/>
                <a:gd name="connsiteY235" fmla="*/ 199506 h 361466"/>
                <a:gd name="connsiteX236" fmla="*/ 832283 w 977755"/>
                <a:gd name="connsiteY236" fmla="*/ 194866 h 361466"/>
                <a:gd name="connsiteX237" fmla="*/ 857337 w 977755"/>
                <a:gd name="connsiteY237" fmla="*/ 219920 h 361466"/>
                <a:gd name="connsiteX238" fmla="*/ 832283 w 977755"/>
                <a:gd name="connsiteY238" fmla="*/ 245046 h 361466"/>
                <a:gd name="connsiteX239" fmla="*/ 807229 w 977755"/>
                <a:gd name="connsiteY239" fmla="*/ 219920 h 361466"/>
                <a:gd name="connsiteX240" fmla="*/ 832283 w 977755"/>
                <a:gd name="connsiteY240" fmla="*/ 194866 h 361466"/>
                <a:gd name="connsiteX241" fmla="*/ 165529 w 977755"/>
                <a:gd name="connsiteY241" fmla="*/ 170240 h 361466"/>
                <a:gd name="connsiteX242" fmla="*/ 174237 w 977755"/>
                <a:gd name="connsiteY242" fmla="*/ 174880 h 361466"/>
                <a:gd name="connsiteX243" fmla="*/ 176022 w 977755"/>
                <a:gd name="connsiteY243" fmla="*/ 180733 h 361466"/>
                <a:gd name="connsiteX244" fmla="*/ 175165 w 977755"/>
                <a:gd name="connsiteY244" fmla="*/ 184801 h 361466"/>
                <a:gd name="connsiteX245" fmla="*/ 174166 w 977755"/>
                <a:gd name="connsiteY245" fmla="*/ 186586 h 361466"/>
                <a:gd name="connsiteX246" fmla="*/ 173024 w 977755"/>
                <a:gd name="connsiteY246" fmla="*/ 188299 h 361466"/>
                <a:gd name="connsiteX247" fmla="*/ 165600 w 977755"/>
                <a:gd name="connsiteY247" fmla="*/ 191368 h 361466"/>
                <a:gd name="connsiteX248" fmla="*/ 163459 w 977755"/>
                <a:gd name="connsiteY248" fmla="*/ 191154 h 361466"/>
                <a:gd name="connsiteX249" fmla="*/ 158177 w 977755"/>
                <a:gd name="connsiteY249" fmla="*/ 188299 h 361466"/>
                <a:gd name="connsiteX250" fmla="*/ 156892 w 977755"/>
                <a:gd name="connsiteY250" fmla="*/ 186729 h 361466"/>
                <a:gd name="connsiteX251" fmla="*/ 155893 w 977755"/>
                <a:gd name="connsiteY251" fmla="*/ 184944 h 361466"/>
                <a:gd name="connsiteX252" fmla="*/ 155250 w 977755"/>
                <a:gd name="connsiteY252" fmla="*/ 182946 h 361466"/>
                <a:gd name="connsiteX253" fmla="*/ 155036 w 977755"/>
                <a:gd name="connsiteY253" fmla="*/ 180804 h 361466"/>
                <a:gd name="connsiteX254" fmla="*/ 155250 w 977755"/>
                <a:gd name="connsiteY254" fmla="*/ 178663 h 361466"/>
                <a:gd name="connsiteX255" fmla="*/ 156820 w 977755"/>
                <a:gd name="connsiteY255" fmla="*/ 174880 h 361466"/>
                <a:gd name="connsiteX256" fmla="*/ 158105 w 977755"/>
                <a:gd name="connsiteY256" fmla="*/ 173309 h 361466"/>
                <a:gd name="connsiteX257" fmla="*/ 163387 w 977755"/>
                <a:gd name="connsiteY257" fmla="*/ 170454 h 361466"/>
                <a:gd name="connsiteX258" fmla="*/ 165529 w 977755"/>
                <a:gd name="connsiteY258" fmla="*/ 170240 h 361466"/>
                <a:gd name="connsiteX259" fmla="*/ 243903 w 977755"/>
                <a:gd name="connsiteY259" fmla="*/ 169098 h 361466"/>
                <a:gd name="connsiteX260" fmla="*/ 255538 w 977755"/>
                <a:gd name="connsiteY260" fmla="*/ 180733 h 361466"/>
                <a:gd name="connsiteX261" fmla="*/ 254610 w 977755"/>
                <a:gd name="connsiteY261" fmla="*/ 185230 h 361466"/>
                <a:gd name="connsiteX262" fmla="*/ 252111 w 977755"/>
                <a:gd name="connsiteY262" fmla="*/ 188942 h 361466"/>
                <a:gd name="connsiteX263" fmla="*/ 243903 w 977755"/>
                <a:gd name="connsiteY263" fmla="*/ 192368 h 361466"/>
                <a:gd name="connsiteX264" fmla="*/ 235694 w 977755"/>
                <a:gd name="connsiteY264" fmla="*/ 188942 h 361466"/>
                <a:gd name="connsiteX265" fmla="*/ 233196 w 977755"/>
                <a:gd name="connsiteY265" fmla="*/ 185230 h 361466"/>
                <a:gd name="connsiteX266" fmla="*/ 232268 w 977755"/>
                <a:gd name="connsiteY266" fmla="*/ 180733 h 361466"/>
                <a:gd name="connsiteX267" fmla="*/ 243903 w 977755"/>
                <a:gd name="connsiteY267" fmla="*/ 169098 h 361466"/>
                <a:gd name="connsiteX268" fmla="*/ 400795 w 977755"/>
                <a:gd name="connsiteY268" fmla="*/ 166385 h 361466"/>
                <a:gd name="connsiteX269" fmla="*/ 415071 w 977755"/>
                <a:gd name="connsiteY269" fmla="*/ 180661 h 361466"/>
                <a:gd name="connsiteX270" fmla="*/ 413929 w 977755"/>
                <a:gd name="connsiteY270" fmla="*/ 186229 h 361466"/>
                <a:gd name="connsiteX271" fmla="*/ 410859 w 977755"/>
                <a:gd name="connsiteY271" fmla="*/ 190797 h 361466"/>
                <a:gd name="connsiteX272" fmla="*/ 400795 w 977755"/>
                <a:gd name="connsiteY272" fmla="*/ 195008 h 361466"/>
                <a:gd name="connsiteX273" fmla="*/ 390730 w 977755"/>
                <a:gd name="connsiteY273" fmla="*/ 190797 h 361466"/>
                <a:gd name="connsiteX274" fmla="*/ 387661 w 977755"/>
                <a:gd name="connsiteY274" fmla="*/ 186229 h 361466"/>
                <a:gd name="connsiteX275" fmla="*/ 386519 w 977755"/>
                <a:gd name="connsiteY275" fmla="*/ 180661 h 361466"/>
                <a:gd name="connsiteX276" fmla="*/ 400795 w 977755"/>
                <a:gd name="connsiteY276" fmla="*/ 166385 h 361466"/>
                <a:gd name="connsiteX277" fmla="*/ 479098 w 977755"/>
                <a:gd name="connsiteY277" fmla="*/ 164815 h 361466"/>
                <a:gd name="connsiteX278" fmla="*/ 492232 w 977755"/>
                <a:gd name="connsiteY278" fmla="*/ 171810 h 361466"/>
                <a:gd name="connsiteX279" fmla="*/ 494944 w 977755"/>
                <a:gd name="connsiteY279" fmla="*/ 180661 h 361466"/>
                <a:gd name="connsiteX280" fmla="*/ 493731 w 977755"/>
                <a:gd name="connsiteY280" fmla="*/ 186800 h 361466"/>
                <a:gd name="connsiteX281" fmla="*/ 492303 w 977755"/>
                <a:gd name="connsiteY281" fmla="*/ 189512 h 361466"/>
                <a:gd name="connsiteX282" fmla="*/ 490304 w 977755"/>
                <a:gd name="connsiteY282" fmla="*/ 191939 h 361466"/>
                <a:gd name="connsiteX283" fmla="*/ 479098 w 977755"/>
                <a:gd name="connsiteY283" fmla="*/ 196579 h 361466"/>
                <a:gd name="connsiteX284" fmla="*/ 475886 w 977755"/>
                <a:gd name="connsiteY284" fmla="*/ 196222 h 361466"/>
                <a:gd name="connsiteX285" fmla="*/ 467891 w 977755"/>
                <a:gd name="connsiteY285" fmla="*/ 191939 h 361466"/>
                <a:gd name="connsiteX286" fmla="*/ 465964 w 977755"/>
                <a:gd name="connsiteY286" fmla="*/ 189584 h 361466"/>
                <a:gd name="connsiteX287" fmla="*/ 464536 w 977755"/>
                <a:gd name="connsiteY287" fmla="*/ 186871 h 361466"/>
                <a:gd name="connsiteX288" fmla="*/ 463608 w 977755"/>
                <a:gd name="connsiteY288" fmla="*/ 183873 h 361466"/>
                <a:gd name="connsiteX289" fmla="*/ 463323 w 977755"/>
                <a:gd name="connsiteY289" fmla="*/ 180661 h 361466"/>
                <a:gd name="connsiteX290" fmla="*/ 463608 w 977755"/>
                <a:gd name="connsiteY290" fmla="*/ 177449 h 361466"/>
                <a:gd name="connsiteX291" fmla="*/ 465964 w 977755"/>
                <a:gd name="connsiteY291" fmla="*/ 171810 h 361466"/>
                <a:gd name="connsiteX292" fmla="*/ 467891 w 977755"/>
                <a:gd name="connsiteY292" fmla="*/ 169455 h 361466"/>
                <a:gd name="connsiteX293" fmla="*/ 475886 w 977755"/>
                <a:gd name="connsiteY293" fmla="*/ 165172 h 361466"/>
                <a:gd name="connsiteX294" fmla="*/ 479098 w 977755"/>
                <a:gd name="connsiteY294" fmla="*/ 164815 h 361466"/>
                <a:gd name="connsiteX295" fmla="*/ 636061 w 977755"/>
                <a:gd name="connsiteY295" fmla="*/ 161317 h 361466"/>
                <a:gd name="connsiteX296" fmla="*/ 652193 w 977755"/>
                <a:gd name="connsiteY296" fmla="*/ 169883 h 361466"/>
                <a:gd name="connsiteX297" fmla="*/ 655476 w 977755"/>
                <a:gd name="connsiteY297" fmla="*/ 180732 h 361466"/>
                <a:gd name="connsiteX298" fmla="*/ 653977 w 977755"/>
                <a:gd name="connsiteY298" fmla="*/ 188298 h 361466"/>
                <a:gd name="connsiteX299" fmla="*/ 652193 w 977755"/>
                <a:gd name="connsiteY299" fmla="*/ 191582 h 361466"/>
                <a:gd name="connsiteX300" fmla="*/ 649766 w 977755"/>
                <a:gd name="connsiteY300" fmla="*/ 194437 h 361466"/>
                <a:gd name="connsiteX301" fmla="*/ 636061 w 977755"/>
                <a:gd name="connsiteY301" fmla="*/ 200148 h 361466"/>
                <a:gd name="connsiteX302" fmla="*/ 632135 w 977755"/>
                <a:gd name="connsiteY302" fmla="*/ 199719 h 361466"/>
                <a:gd name="connsiteX303" fmla="*/ 622356 w 977755"/>
                <a:gd name="connsiteY303" fmla="*/ 194437 h 361466"/>
                <a:gd name="connsiteX304" fmla="*/ 620001 w 977755"/>
                <a:gd name="connsiteY304" fmla="*/ 191582 h 361466"/>
                <a:gd name="connsiteX305" fmla="*/ 618216 w 977755"/>
                <a:gd name="connsiteY305" fmla="*/ 188298 h 361466"/>
                <a:gd name="connsiteX306" fmla="*/ 617074 w 977755"/>
                <a:gd name="connsiteY306" fmla="*/ 184658 h 361466"/>
                <a:gd name="connsiteX307" fmla="*/ 616646 w 977755"/>
                <a:gd name="connsiteY307" fmla="*/ 180732 h 361466"/>
                <a:gd name="connsiteX308" fmla="*/ 617074 w 977755"/>
                <a:gd name="connsiteY308" fmla="*/ 176806 h 361466"/>
                <a:gd name="connsiteX309" fmla="*/ 620001 w 977755"/>
                <a:gd name="connsiteY309" fmla="*/ 169883 h 361466"/>
                <a:gd name="connsiteX310" fmla="*/ 622356 w 977755"/>
                <a:gd name="connsiteY310" fmla="*/ 167027 h 361466"/>
                <a:gd name="connsiteX311" fmla="*/ 632135 w 977755"/>
                <a:gd name="connsiteY311" fmla="*/ 161745 h 361466"/>
                <a:gd name="connsiteX312" fmla="*/ 636061 w 977755"/>
                <a:gd name="connsiteY312" fmla="*/ 161317 h 361466"/>
                <a:gd name="connsiteX313" fmla="*/ 714579 w 977755"/>
                <a:gd name="connsiteY313" fmla="*/ 159247 h 361466"/>
                <a:gd name="connsiteX314" fmla="*/ 736064 w 977755"/>
                <a:gd name="connsiteY314" fmla="*/ 180732 h 361466"/>
                <a:gd name="connsiteX315" fmla="*/ 734351 w 977755"/>
                <a:gd name="connsiteY315" fmla="*/ 189084 h 361466"/>
                <a:gd name="connsiteX316" fmla="*/ 729854 w 977755"/>
                <a:gd name="connsiteY316" fmla="*/ 195936 h 361466"/>
                <a:gd name="connsiteX317" fmla="*/ 714651 w 977755"/>
                <a:gd name="connsiteY317" fmla="*/ 202218 h 361466"/>
                <a:gd name="connsiteX318" fmla="*/ 699447 w 977755"/>
                <a:gd name="connsiteY318" fmla="*/ 195936 h 361466"/>
                <a:gd name="connsiteX319" fmla="*/ 694807 w 977755"/>
                <a:gd name="connsiteY319" fmla="*/ 189084 h 361466"/>
                <a:gd name="connsiteX320" fmla="*/ 693094 w 977755"/>
                <a:gd name="connsiteY320" fmla="*/ 180732 h 361466"/>
                <a:gd name="connsiteX321" fmla="*/ 714579 w 977755"/>
                <a:gd name="connsiteY321" fmla="*/ 159247 h 361466"/>
                <a:gd name="connsiteX322" fmla="*/ 871470 w 977755"/>
                <a:gd name="connsiteY322" fmla="*/ 154322 h 361466"/>
                <a:gd name="connsiteX323" fmla="*/ 897881 w 977755"/>
                <a:gd name="connsiteY323" fmla="*/ 180732 h 361466"/>
                <a:gd name="connsiteX324" fmla="*/ 895811 w 977755"/>
                <a:gd name="connsiteY324" fmla="*/ 191011 h 361466"/>
                <a:gd name="connsiteX325" fmla="*/ 890172 w 977755"/>
                <a:gd name="connsiteY325" fmla="*/ 199434 h 361466"/>
                <a:gd name="connsiteX326" fmla="*/ 871470 w 977755"/>
                <a:gd name="connsiteY326" fmla="*/ 207143 h 361466"/>
                <a:gd name="connsiteX327" fmla="*/ 852769 w 977755"/>
                <a:gd name="connsiteY327" fmla="*/ 199434 h 361466"/>
                <a:gd name="connsiteX328" fmla="*/ 847130 w 977755"/>
                <a:gd name="connsiteY328" fmla="*/ 191011 h 361466"/>
                <a:gd name="connsiteX329" fmla="*/ 845060 w 977755"/>
                <a:gd name="connsiteY329" fmla="*/ 180732 h 361466"/>
                <a:gd name="connsiteX330" fmla="*/ 871470 w 977755"/>
                <a:gd name="connsiteY330" fmla="*/ 154322 h 361466"/>
                <a:gd name="connsiteX331" fmla="*/ 126198 w 977755"/>
                <a:gd name="connsiteY331" fmla="*/ 131481 h 361466"/>
                <a:gd name="connsiteX332" fmla="*/ 136191 w 977755"/>
                <a:gd name="connsiteY332" fmla="*/ 141474 h 361466"/>
                <a:gd name="connsiteX333" fmla="*/ 126198 w 977755"/>
                <a:gd name="connsiteY333" fmla="*/ 151467 h 361466"/>
                <a:gd name="connsiteX334" fmla="*/ 116205 w 977755"/>
                <a:gd name="connsiteY334" fmla="*/ 141474 h 361466"/>
                <a:gd name="connsiteX335" fmla="*/ 126198 w 977755"/>
                <a:gd name="connsiteY335" fmla="*/ 131481 h 361466"/>
                <a:gd name="connsiteX336" fmla="*/ 204644 w 977755"/>
                <a:gd name="connsiteY336" fmla="*/ 130410 h 361466"/>
                <a:gd name="connsiteX337" fmla="*/ 215708 w 977755"/>
                <a:gd name="connsiteY337" fmla="*/ 141474 h 361466"/>
                <a:gd name="connsiteX338" fmla="*/ 204644 w 977755"/>
                <a:gd name="connsiteY338" fmla="*/ 152538 h 361466"/>
                <a:gd name="connsiteX339" fmla="*/ 193580 w 977755"/>
                <a:gd name="connsiteY339" fmla="*/ 141474 h 361466"/>
                <a:gd name="connsiteX340" fmla="*/ 204644 w 977755"/>
                <a:gd name="connsiteY340" fmla="*/ 130410 h 361466"/>
                <a:gd name="connsiteX341" fmla="*/ 361536 w 977755"/>
                <a:gd name="connsiteY341" fmla="*/ 127912 h 361466"/>
                <a:gd name="connsiteX342" fmla="*/ 375098 w 977755"/>
                <a:gd name="connsiteY342" fmla="*/ 141474 h 361466"/>
                <a:gd name="connsiteX343" fmla="*/ 361536 w 977755"/>
                <a:gd name="connsiteY343" fmla="*/ 155036 h 361466"/>
                <a:gd name="connsiteX344" fmla="*/ 347974 w 977755"/>
                <a:gd name="connsiteY344" fmla="*/ 141474 h 361466"/>
                <a:gd name="connsiteX345" fmla="*/ 361536 w 977755"/>
                <a:gd name="connsiteY345" fmla="*/ 127912 h 361466"/>
                <a:gd name="connsiteX346" fmla="*/ 440054 w 977755"/>
                <a:gd name="connsiteY346" fmla="*/ 126484 h 361466"/>
                <a:gd name="connsiteX347" fmla="*/ 455043 w 977755"/>
                <a:gd name="connsiteY347" fmla="*/ 141474 h 361466"/>
                <a:gd name="connsiteX348" fmla="*/ 440054 w 977755"/>
                <a:gd name="connsiteY348" fmla="*/ 156463 h 361466"/>
                <a:gd name="connsiteX349" fmla="*/ 425064 w 977755"/>
                <a:gd name="connsiteY349" fmla="*/ 141474 h 361466"/>
                <a:gd name="connsiteX350" fmla="*/ 440054 w 977755"/>
                <a:gd name="connsiteY350" fmla="*/ 126484 h 361466"/>
                <a:gd name="connsiteX351" fmla="*/ 596946 w 977755"/>
                <a:gd name="connsiteY351" fmla="*/ 123058 h 361466"/>
                <a:gd name="connsiteX352" fmla="*/ 615362 w 977755"/>
                <a:gd name="connsiteY352" fmla="*/ 141474 h 361466"/>
                <a:gd name="connsiteX353" fmla="*/ 596946 w 977755"/>
                <a:gd name="connsiteY353" fmla="*/ 159890 h 361466"/>
                <a:gd name="connsiteX354" fmla="*/ 578530 w 977755"/>
                <a:gd name="connsiteY354" fmla="*/ 141474 h 361466"/>
                <a:gd name="connsiteX355" fmla="*/ 596946 w 977755"/>
                <a:gd name="connsiteY355" fmla="*/ 123058 h 361466"/>
                <a:gd name="connsiteX356" fmla="*/ 675321 w 977755"/>
                <a:gd name="connsiteY356" fmla="*/ 121059 h 361466"/>
                <a:gd name="connsiteX357" fmla="*/ 695735 w 977755"/>
                <a:gd name="connsiteY357" fmla="*/ 141474 h 361466"/>
                <a:gd name="connsiteX358" fmla="*/ 675321 w 977755"/>
                <a:gd name="connsiteY358" fmla="*/ 161888 h 361466"/>
                <a:gd name="connsiteX359" fmla="*/ 654906 w 977755"/>
                <a:gd name="connsiteY359" fmla="*/ 141474 h 361466"/>
                <a:gd name="connsiteX360" fmla="*/ 675321 w 977755"/>
                <a:gd name="connsiteY360" fmla="*/ 121059 h 361466"/>
                <a:gd name="connsiteX361" fmla="*/ 832283 w 977755"/>
                <a:gd name="connsiteY361" fmla="*/ 116348 h 361466"/>
                <a:gd name="connsiteX362" fmla="*/ 857337 w 977755"/>
                <a:gd name="connsiteY362" fmla="*/ 141474 h 361466"/>
                <a:gd name="connsiteX363" fmla="*/ 832283 w 977755"/>
                <a:gd name="connsiteY363" fmla="*/ 166528 h 361466"/>
                <a:gd name="connsiteX364" fmla="*/ 807229 w 977755"/>
                <a:gd name="connsiteY364" fmla="*/ 141474 h 361466"/>
                <a:gd name="connsiteX365" fmla="*/ 832283 w 977755"/>
                <a:gd name="connsiteY365" fmla="*/ 116348 h 361466"/>
                <a:gd name="connsiteX366" fmla="*/ 910730 w 977755"/>
                <a:gd name="connsiteY366" fmla="*/ 113636 h 361466"/>
                <a:gd name="connsiteX367" fmla="*/ 938496 w 977755"/>
                <a:gd name="connsiteY367" fmla="*/ 141474 h 361466"/>
                <a:gd name="connsiteX368" fmla="*/ 930397 w 977755"/>
                <a:gd name="connsiteY368" fmla="*/ 161004 h 361466"/>
                <a:gd name="connsiteX369" fmla="*/ 949989 w 977755"/>
                <a:gd name="connsiteY369" fmla="*/ 152895 h 361466"/>
                <a:gd name="connsiteX370" fmla="*/ 977755 w 977755"/>
                <a:gd name="connsiteY370" fmla="*/ 180662 h 361466"/>
                <a:gd name="connsiteX371" fmla="*/ 975542 w 977755"/>
                <a:gd name="connsiteY371" fmla="*/ 191511 h 361466"/>
                <a:gd name="connsiteX372" fmla="*/ 969618 w 977755"/>
                <a:gd name="connsiteY372" fmla="*/ 200362 h 361466"/>
                <a:gd name="connsiteX373" fmla="*/ 949989 w 977755"/>
                <a:gd name="connsiteY373" fmla="*/ 208500 h 361466"/>
                <a:gd name="connsiteX374" fmla="*/ 930410 w 977755"/>
                <a:gd name="connsiteY374" fmla="*/ 200383 h 361466"/>
                <a:gd name="connsiteX375" fmla="*/ 938496 w 977755"/>
                <a:gd name="connsiteY375" fmla="*/ 219920 h 361466"/>
                <a:gd name="connsiteX376" fmla="*/ 910730 w 977755"/>
                <a:gd name="connsiteY376" fmla="*/ 247758 h 361466"/>
                <a:gd name="connsiteX377" fmla="*/ 882963 w 977755"/>
                <a:gd name="connsiteY377" fmla="*/ 219920 h 361466"/>
                <a:gd name="connsiteX378" fmla="*/ 910730 w 977755"/>
                <a:gd name="connsiteY378" fmla="*/ 192153 h 361466"/>
                <a:gd name="connsiteX379" fmla="*/ 930281 w 977755"/>
                <a:gd name="connsiteY379" fmla="*/ 200246 h 361466"/>
                <a:gd name="connsiteX380" fmla="*/ 924435 w 977755"/>
                <a:gd name="connsiteY380" fmla="*/ 191511 h 361466"/>
                <a:gd name="connsiteX381" fmla="*/ 922222 w 977755"/>
                <a:gd name="connsiteY381" fmla="*/ 180662 h 361466"/>
                <a:gd name="connsiteX382" fmla="*/ 930295 w 977755"/>
                <a:gd name="connsiteY382" fmla="*/ 161159 h 361466"/>
                <a:gd name="connsiteX383" fmla="*/ 910730 w 977755"/>
                <a:gd name="connsiteY383" fmla="*/ 169241 h 361466"/>
                <a:gd name="connsiteX384" fmla="*/ 882963 w 977755"/>
                <a:gd name="connsiteY384" fmla="*/ 141474 h 361466"/>
                <a:gd name="connsiteX385" fmla="*/ 910730 w 977755"/>
                <a:gd name="connsiteY385" fmla="*/ 113636 h 361466"/>
                <a:gd name="connsiteX386" fmla="*/ 86939 w 977755"/>
                <a:gd name="connsiteY386" fmla="*/ 92793 h 361466"/>
                <a:gd name="connsiteX387" fmla="*/ 96433 w 977755"/>
                <a:gd name="connsiteY387" fmla="*/ 102286 h 361466"/>
                <a:gd name="connsiteX388" fmla="*/ 86939 w 977755"/>
                <a:gd name="connsiteY388" fmla="*/ 111780 h 361466"/>
                <a:gd name="connsiteX389" fmla="*/ 77446 w 977755"/>
                <a:gd name="connsiteY389" fmla="*/ 102286 h 361466"/>
                <a:gd name="connsiteX390" fmla="*/ 86939 w 977755"/>
                <a:gd name="connsiteY390" fmla="*/ 92793 h 361466"/>
                <a:gd name="connsiteX391" fmla="*/ 165457 w 977755"/>
                <a:gd name="connsiteY391" fmla="*/ 91794 h 361466"/>
                <a:gd name="connsiteX392" fmla="*/ 174165 w 977755"/>
                <a:gd name="connsiteY392" fmla="*/ 96434 h 361466"/>
                <a:gd name="connsiteX393" fmla="*/ 175950 w 977755"/>
                <a:gd name="connsiteY393" fmla="*/ 102287 h 361466"/>
                <a:gd name="connsiteX394" fmla="*/ 174165 w 977755"/>
                <a:gd name="connsiteY394" fmla="*/ 108140 h 361466"/>
                <a:gd name="connsiteX395" fmla="*/ 165457 w 977755"/>
                <a:gd name="connsiteY395" fmla="*/ 112922 h 361466"/>
                <a:gd name="connsiteX396" fmla="*/ 163315 w 977755"/>
                <a:gd name="connsiteY396" fmla="*/ 112708 h 361466"/>
                <a:gd name="connsiteX397" fmla="*/ 158033 w 977755"/>
                <a:gd name="connsiteY397" fmla="*/ 109853 h 361466"/>
                <a:gd name="connsiteX398" fmla="*/ 156748 w 977755"/>
                <a:gd name="connsiteY398" fmla="*/ 108283 h 361466"/>
                <a:gd name="connsiteX399" fmla="*/ 155178 w 977755"/>
                <a:gd name="connsiteY399" fmla="*/ 104500 h 361466"/>
                <a:gd name="connsiteX400" fmla="*/ 154964 w 977755"/>
                <a:gd name="connsiteY400" fmla="*/ 102358 h 361466"/>
                <a:gd name="connsiteX401" fmla="*/ 155178 w 977755"/>
                <a:gd name="connsiteY401" fmla="*/ 100217 h 361466"/>
                <a:gd name="connsiteX402" fmla="*/ 156748 w 977755"/>
                <a:gd name="connsiteY402" fmla="*/ 96434 h 361466"/>
                <a:gd name="connsiteX403" fmla="*/ 158033 w 977755"/>
                <a:gd name="connsiteY403" fmla="*/ 94863 h 361466"/>
                <a:gd name="connsiteX404" fmla="*/ 163315 w 977755"/>
                <a:gd name="connsiteY404" fmla="*/ 92008 h 361466"/>
                <a:gd name="connsiteX405" fmla="*/ 165457 w 977755"/>
                <a:gd name="connsiteY405" fmla="*/ 91794 h 361466"/>
                <a:gd name="connsiteX406" fmla="*/ 322349 w 977755"/>
                <a:gd name="connsiteY406" fmla="*/ 89367 h 361466"/>
                <a:gd name="connsiteX407" fmla="*/ 329559 w 977755"/>
                <a:gd name="connsiteY407" fmla="*/ 91580 h 361466"/>
                <a:gd name="connsiteX408" fmla="*/ 335198 w 977755"/>
                <a:gd name="connsiteY408" fmla="*/ 102287 h 361466"/>
                <a:gd name="connsiteX409" fmla="*/ 329559 w 977755"/>
                <a:gd name="connsiteY409" fmla="*/ 112994 h 361466"/>
                <a:gd name="connsiteX410" fmla="*/ 322349 w 977755"/>
                <a:gd name="connsiteY410" fmla="*/ 115206 h 361466"/>
                <a:gd name="connsiteX411" fmla="*/ 319780 w 977755"/>
                <a:gd name="connsiteY411" fmla="*/ 114921 h 361466"/>
                <a:gd name="connsiteX412" fmla="*/ 309501 w 977755"/>
                <a:gd name="connsiteY412" fmla="*/ 102287 h 361466"/>
                <a:gd name="connsiteX413" fmla="*/ 319780 w 977755"/>
                <a:gd name="connsiteY413" fmla="*/ 89653 h 361466"/>
                <a:gd name="connsiteX414" fmla="*/ 322349 w 977755"/>
                <a:gd name="connsiteY414" fmla="*/ 89367 h 361466"/>
                <a:gd name="connsiteX415" fmla="*/ 400795 w 977755"/>
                <a:gd name="connsiteY415" fmla="*/ 88011 h 361466"/>
                <a:gd name="connsiteX416" fmla="*/ 415071 w 977755"/>
                <a:gd name="connsiteY416" fmla="*/ 102287 h 361466"/>
                <a:gd name="connsiteX417" fmla="*/ 400795 w 977755"/>
                <a:gd name="connsiteY417" fmla="*/ 116563 h 361466"/>
                <a:gd name="connsiteX418" fmla="*/ 386519 w 977755"/>
                <a:gd name="connsiteY418" fmla="*/ 102287 h 361466"/>
                <a:gd name="connsiteX419" fmla="*/ 400795 w 977755"/>
                <a:gd name="connsiteY419" fmla="*/ 88011 h 361466"/>
                <a:gd name="connsiteX420" fmla="*/ 557687 w 977755"/>
                <a:gd name="connsiteY420" fmla="*/ 84798 h 361466"/>
                <a:gd name="connsiteX421" fmla="*/ 575175 w 977755"/>
                <a:gd name="connsiteY421" fmla="*/ 102286 h 361466"/>
                <a:gd name="connsiteX422" fmla="*/ 557687 w 977755"/>
                <a:gd name="connsiteY422" fmla="*/ 119774 h 361466"/>
                <a:gd name="connsiteX423" fmla="*/ 540199 w 977755"/>
                <a:gd name="connsiteY423" fmla="*/ 102286 h 361466"/>
                <a:gd name="connsiteX424" fmla="*/ 557687 w 977755"/>
                <a:gd name="connsiteY424" fmla="*/ 84798 h 361466"/>
                <a:gd name="connsiteX425" fmla="*/ 636061 w 977755"/>
                <a:gd name="connsiteY425" fmla="*/ 82871 h 361466"/>
                <a:gd name="connsiteX426" fmla="*/ 652193 w 977755"/>
                <a:gd name="connsiteY426" fmla="*/ 91437 h 361466"/>
                <a:gd name="connsiteX427" fmla="*/ 655476 w 977755"/>
                <a:gd name="connsiteY427" fmla="*/ 102286 h 361466"/>
                <a:gd name="connsiteX428" fmla="*/ 652193 w 977755"/>
                <a:gd name="connsiteY428" fmla="*/ 113136 h 361466"/>
                <a:gd name="connsiteX429" fmla="*/ 636061 w 977755"/>
                <a:gd name="connsiteY429" fmla="*/ 121702 h 361466"/>
                <a:gd name="connsiteX430" fmla="*/ 632135 w 977755"/>
                <a:gd name="connsiteY430" fmla="*/ 121273 h 361466"/>
                <a:gd name="connsiteX431" fmla="*/ 622356 w 977755"/>
                <a:gd name="connsiteY431" fmla="*/ 115991 h 361466"/>
                <a:gd name="connsiteX432" fmla="*/ 620001 w 977755"/>
                <a:gd name="connsiteY432" fmla="*/ 113136 h 361466"/>
                <a:gd name="connsiteX433" fmla="*/ 617074 w 977755"/>
                <a:gd name="connsiteY433" fmla="*/ 106212 h 361466"/>
                <a:gd name="connsiteX434" fmla="*/ 616646 w 977755"/>
                <a:gd name="connsiteY434" fmla="*/ 102286 h 361466"/>
                <a:gd name="connsiteX435" fmla="*/ 617074 w 977755"/>
                <a:gd name="connsiteY435" fmla="*/ 98360 h 361466"/>
                <a:gd name="connsiteX436" fmla="*/ 620001 w 977755"/>
                <a:gd name="connsiteY436" fmla="*/ 91437 h 361466"/>
                <a:gd name="connsiteX437" fmla="*/ 622356 w 977755"/>
                <a:gd name="connsiteY437" fmla="*/ 88581 h 361466"/>
                <a:gd name="connsiteX438" fmla="*/ 632135 w 977755"/>
                <a:gd name="connsiteY438" fmla="*/ 83299 h 361466"/>
                <a:gd name="connsiteX439" fmla="*/ 636061 w 977755"/>
                <a:gd name="connsiteY439" fmla="*/ 82871 h 361466"/>
                <a:gd name="connsiteX440" fmla="*/ 793025 w 977755"/>
                <a:gd name="connsiteY440" fmla="*/ 78446 h 361466"/>
                <a:gd name="connsiteX441" fmla="*/ 806373 w 977755"/>
                <a:gd name="connsiteY441" fmla="*/ 82515 h 361466"/>
                <a:gd name="connsiteX442" fmla="*/ 816865 w 977755"/>
                <a:gd name="connsiteY442" fmla="*/ 102287 h 361466"/>
                <a:gd name="connsiteX443" fmla="*/ 806373 w 977755"/>
                <a:gd name="connsiteY443" fmla="*/ 122059 h 361466"/>
                <a:gd name="connsiteX444" fmla="*/ 793025 w 977755"/>
                <a:gd name="connsiteY444" fmla="*/ 126128 h 361466"/>
                <a:gd name="connsiteX445" fmla="*/ 788242 w 977755"/>
                <a:gd name="connsiteY445" fmla="*/ 125628 h 361466"/>
                <a:gd name="connsiteX446" fmla="*/ 769184 w 977755"/>
                <a:gd name="connsiteY446" fmla="*/ 102287 h 361466"/>
                <a:gd name="connsiteX447" fmla="*/ 788242 w 977755"/>
                <a:gd name="connsiteY447" fmla="*/ 78946 h 361466"/>
                <a:gd name="connsiteX448" fmla="*/ 793025 w 977755"/>
                <a:gd name="connsiteY448" fmla="*/ 78446 h 361466"/>
                <a:gd name="connsiteX449" fmla="*/ 871470 w 977755"/>
                <a:gd name="connsiteY449" fmla="*/ 75876 h 361466"/>
                <a:gd name="connsiteX450" fmla="*/ 897881 w 977755"/>
                <a:gd name="connsiteY450" fmla="*/ 102286 h 361466"/>
                <a:gd name="connsiteX451" fmla="*/ 871470 w 977755"/>
                <a:gd name="connsiteY451" fmla="*/ 128697 h 361466"/>
                <a:gd name="connsiteX452" fmla="*/ 845060 w 977755"/>
                <a:gd name="connsiteY452" fmla="*/ 102286 h 361466"/>
                <a:gd name="connsiteX453" fmla="*/ 871470 w 977755"/>
                <a:gd name="connsiteY453" fmla="*/ 75876 h 361466"/>
                <a:gd name="connsiteX454" fmla="*/ 47753 w 977755"/>
                <a:gd name="connsiteY454" fmla="*/ 54034 h 361466"/>
                <a:gd name="connsiteX455" fmla="*/ 56747 w 977755"/>
                <a:gd name="connsiteY455" fmla="*/ 63028 h 361466"/>
                <a:gd name="connsiteX456" fmla="*/ 47753 w 977755"/>
                <a:gd name="connsiteY456" fmla="*/ 72022 h 361466"/>
                <a:gd name="connsiteX457" fmla="*/ 38759 w 977755"/>
                <a:gd name="connsiteY457" fmla="*/ 63028 h 361466"/>
                <a:gd name="connsiteX458" fmla="*/ 47753 w 977755"/>
                <a:gd name="connsiteY458" fmla="*/ 54034 h 361466"/>
                <a:gd name="connsiteX459" fmla="*/ 126198 w 977755"/>
                <a:gd name="connsiteY459" fmla="*/ 53035 h 361466"/>
                <a:gd name="connsiteX460" fmla="*/ 136191 w 977755"/>
                <a:gd name="connsiteY460" fmla="*/ 63028 h 361466"/>
                <a:gd name="connsiteX461" fmla="*/ 126198 w 977755"/>
                <a:gd name="connsiteY461" fmla="*/ 73021 h 361466"/>
                <a:gd name="connsiteX462" fmla="*/ 116205 w 977755"/>
                <a:gd name="connsiteY462" fmla="*/ 63028 h 361466"/>
                <a:gd name="connsiteX463" fmla="*/ 126198 w 977755"/>
                <a:gd name="connsiteY463" fmla="*/ 53035 h 361466"/>
                <a:gd name="connsiteX464" fmla="*/ 283162 w 977755"/>
                <a:gd name="connsiteY464" fmla="*/ 50822 h 361466"/>
                <a:gd name="connsiteX465" fmla="*/ 295368 w 977755"/>
                <a:gd name="connsiteY465" fmla="*/ 63028 h 361466"/>
                <a:gd name="connsiteX466" fmla="*/ 283162 w 977755"/>
                <a:gd name="connsiteY466" fmla="*/ 75234 h 361466"/>
                <a:gd name="connsiteX467" fmla="*/ 270956 w 977755"/>
                <a:gd name="connsiteY467" fmla="*/ 63028 h 361466"/>
                <a:gd name="connsiteX468" fmla="*/ 283162 w 977755"/>
                <a:gd name="connsiteY468" fmla="*/ 50822 h 361466"/>
                <a:gd name="connsiteX469" fmla="*/ 361536 w 977755"/>
                <a:gd name="connsiteY469" fmla="*/ 49466 h 361466"/>
                <a:gd name="connsiteX470" fmla="*/ 375098 w 977755"/>
                <a:gd name="connsiteY470" fmla="*/ 63028 h 361466"/>
                <a:gd name="connsiteX471" fmla="*/ 361536 w 977755"/>
                <a:gd name="connsiteY471" fmla="*/ 76590 h 361466"/>
                <a:gd name="connsiteX472" fmla="*/ 347974 w 977755"/>
                <a:gd name="connsiteY472" fmla="*/ 63028 h 361466"/>
                <a:gd name="connsiteX473" fmla="*/ 361536 w 977755"/>
                <a:gd name="connsiteY473" fmla="*/ 49466 h 361466"/>
                <a:gd name="connsiteX474" fmla="*/ 518428 w 977755"/>
                <a:gd name="connsiteY474" fmla="*/ 46396 h 361466"/>
                <a:gd name="connsiteX475" fmla="*/ 535060 w 977755"/>
                <a:gd name="connsiteY475" fmla="*/ 63027 h 361466"/>
                <a:gd name="connsiteX476" fmla="*/ 518428 w 977755"/>
                <a:gd name="connsiteY476" fmla="*/ 79659 h 361466"/>
                <a:gd name="connsiteX477" fmla="*/ 501797 w 977755"/>
                <a:gd name="connsiteY477" fmla="*/ 63027 h 361466"/>
                <a:gd name="connsiteX478" fmla="*/ 518428 w 977755"/>
                <a:gd name="connsiteY478" fmla="*/ 46396 h 361466"/>
                <a:gd name="connsiteX479" fmla="*/ 596946 w 977755"/>
                <a:gd name="connsiteY479" fmla="*/ 44612 h 361466"/>
                <a:gd name="connsiteX480" fmla="*/ 615362 w 977755"/>
                <a:gd name="connsiteY480" fmla="*/ 63028 h 361466"/>
                <a:gd name="connsiteX481" fmla="*/ 596946 w 977755"/>
                <a:gd name="connsiteY481" fmla="*/ 81444 h 361466"/>
                <a:gd name="connsiteX482" fmla="*/ 578530 w 977755"/>
                <a:gd name="connsiteY482" fmla="*/ 63028 h 361466"/>
                <a:gd name="connsiteX483" fmla="*/ 596946 w 977755"/>
                <a:gd name="connsiteY483" fmla="*/ 44612 h 361466"/>
                <a:gd name="connsiteX484" fmla="*/ 753766 w 977755"/>
                <a:gd name="connsiteY484" fmla="*/ 40400 h 361466"/>
                <a:gd name="connsiteX485" fmla="*/ 776394 w 977755"/>
                <a:gd name="connsiteY485" fmla="*/ 63027 h 361466"/>
                <a:gd name="connsiteX486" fmla="*/ 753766 w 977755"/>
                <a:gd name="connsiteY486" fmla="*/ 85655 h 361466"/>
                <a:gd name="connsiteX487" fmla="*/ 731139 w 977755"/>
                <a:gd name="connsiteY487" fmla="*/ 63027 h 361466"/>
                <a:gd name="connsiteX488" fmla="*/ 753766 w 977755"/>
                <a:gd name="connsiteY488" fmla="*/ 40400 h 361466"/>
                <a:gd name="connsiteX489" fmla="*/ 832283 w 977755"/>
                <a:gd name="connsiteY489" fmla="*/ 37973 h 361466"/>
                <a:gd name="connsiteX490" fmla="*/ 857337 w 977755"/>
                <a:gd name="connsiteY490" fmla="*/ 63027 h 361466"/>
                <a:gd name="connsiteX491" fmla="*/ 832283 w 977755"/>
                <a:gd name="connsiteY491" fmla="*/ 88153 h 361466"/>
                <a:gd name="connsiteX492" fmla="*/ 807229 w 977755"/>
                <a:gd name="connsiteY492" fmla="*/ 63027 h 361466"/>
                <a:gd name="connsiteX493" fmla="*/ 832283 w 977755"/>
                <a:gd name="connsiteY493" fmla="*/ 37973 h 361466"/>
                <a:gd name="connsiteX494" fmla="*/ 8566 w 977755"/>
                <a:gd name="connsiteY494" fmla="*/ 15275 h 361466"/>
                <a:gd name="connsiteX495" fmla="*/ 15632 w 977755"/>
                <a:gd name="connsiteY495" fmla="*/ 19058 h 361466"/>
                <a:gd name="connsiteX496" fmla="*/ 17060 w 977755"/>
                <a:gd name="connsiteY496" fmla="*/ 23841 h 361466"/>
                <a:gd name="connsiteX497" fmla="*/ 16917 w 977755"/>
                <a:gd name="connsiteY497" fmla="*/ 25554 h 361466"/>
                <a:gd name="connsiteX498" fmla="*/ 15632 w 977755"/>
                <a:gd name="connsiteY498" fmla="*/ 28623 h 361466"/>
                <a:gd name="connsiteX499" fmla="*/ 8566 w 977755"/>
                <a:gd name="connsiteY499" fmla="*/ 32406 h 361466"/>
                <a:gd name="connsiteX500" fmla="*/ 6852 w 977755"/>
                <a:gd name="connsiteY500" fmla="*/ 32192 h 361466"/>
                <a:gd name="connsiteX501" fmla="*/ 2498 w 977755"/>
                <a:gd name="connsiteY501" fmla="*/ 29836 h 361466"/>
                <a:gd name="connsiteX502" fmla="*/ 1428 w 977755"/>
                <a:gd name="connsiteY502" fmla="*/ 28623 h 361466"/>
                <a:gd name="connsiteX503" fmla="*/ 143 w 977755"/>
                <a:gd name="connsiteY503" fmla="*/ 25554 h 361466"/>
                <a:gd name="connsiteX504" fmla="*/ 0 w 977755"/>
                <a:gd name="connsiteY504" fmla="*/ 23841 h 361466"/>
                <a:gd name="connsiteX505" fmla="*/ 143 w 977755"/>
                <a:gd name="connsiteY505" fmla="*/ 22127 h 361466"/>
                <a:gd name="connsiteX506" fmla="*/ 1428 w 977755"/>
                <a:gd name="connsiteY506" fmla="*/ 19058 h 361466"/>
                <a:gd name="connsiteX507" fmla="*/ 2498 w 977755"/>
                <a:gd name="connsiteY507" fmla="*/ 17773 h 361466"/>
                <a:gd name="connsiteX508" fmla="*/ 6852 w 977755"/>
                <a:gd name="connsiteY508" fmla="*/ 15418 h 361466"/>
                <a:gd name="connsiteX509" fmla="*/ 8566 w 977755"/>
                <a:gd name="connsiteY509" fmla="*/ 15275 h 361466"/>
                <a:gd name="connsiteX510" fmla="*/ 87011 w 977755"/>
                <a:gd name="connsiteY510" fmla="*/ 14347 h 361466"/>
                <a:gd name="connsiteX511" fmla="*/ 96505 w 977755"/>
                <a:gd name="connsiteY511" fmla="*/ 23840 h 361466"/>
                <a:gd name="connsiteX512" fmla="*/ 96291 w 977755"/>
                <a:gd name="connsiteY512" fmla="*/ 25768 h 361466"/>
                <a:gd name="connsiteX513" fmla="*/ 87011 w 977755"/>
                <a:gd name="connsiteY513" fmla="*/ 33334 h 361466"/>
                <a:gd name="connsiteX514" fmla="*/ 77732 w 977755"/>
                <a:gd name="connsiteY514" fmla="*/ 25768 h 361466"/>
                <a:gd name="connsiteX515" fmla="*/ 77518 w 977755"/>
                <a:gd name="connsiteY515" fmla="*/ 23840 h 361466"/>
                <a:gd name="connsiteX516" fmla="*/ 87011 w 977755"/>
                <a:gd name="connsiteY516" fmla="*/ 14347 h 361466"/>
                <a:gd name="connsiteX517" fmla="*/ 243832 w 977755"/>
                <a:gd name="connsiteY517" fmla="*/ 12205 h 361466"/>
                <a:gd name="connsiteX518" fmla="*/ 255467 w 977755"/>
                <a:gd name="connsiteY518" fmla="*/ 23840 h 361466"/>
                <a:gd name="connsiteX519" fmla="*/ 255253 w 977755"/>
                <a:gd name="connsiteY519" fmla="*/ 26195 h 361466"/>
                <a:gd name="connsiteX520" fmla="*/ 243832 w 977755"/>
                <a:gd name="connsiteY520" fmla="*/ 35475 h 361466"/>
                <a:gd name="connsiteX521" fmla="*/ 232411 w 977755"/>
                <a:gd name="connsiteY521" fmla="*/ 26195 h 361466"/>
                <a:gd name="connsiteX522" fmla="*/ 232197 w 977755"/>
                <a:gd name="connsiteY522" fmla="*/ 23840 h 361466"/>
                <a:gd name="connsiteX523" fmla="*/ 243832 w 977755"/>
                <a:gd name="connsiteY523" fmla="*/ 12205 h 361466"/>
                <a:gd name="connsiteX524" fmla="*/ 322349 w 977755"/>
                <a:gd name="connsiteY524" fmla="*/ 10921 h 361466"/>
                <a:gd name="connsiteX525" fmla="*/ 329559 w 977755"/>
                <a:gd name="connsiteY525" fmla="*/ 13134 h 361466"/>
                <a:gd name="connsiteX526" fmla="*/ 335198 w 977755"/>
                <a:gd name="connsiteY526" fmla="*/ 23841 h 361466"/>
                <a:gd name="connsiteX527" fmla="*/ 334912 w 977755"/>
                <a:gd name="connsiteY527" fmla="*/ 26410 h 361466"/>
                <a:gd name="connsiteX528" fmla="*/ 329559 w 977755"/>
                <a:gd name="connsiteY528" fmla="*/ 34476 h 361466"/>
                <a:gd name="connsiteX529" fmla="*/ 322349 w 977755"/>
                <a:gd name="connsiteY529" fmla="*/ 36689 h 361466"/>
                <a:gd name="connsiteX530" fmla="*/ 319780 w 977755"/>
                <a:gd name="connsiteY530" fmla="*/ 36404 h 361466"/>
                <a:gd name="connsiteX531" fmla="*/ 309787 w 977755"/>
                <a:gd name="connsiteY531" fmla="*/ 26410 h 361466"/>
                <a:gd name="connsiteX532" fmla="*/ 309501 w 977755"/>
                <a:gd name="connsiteY532" fmla="*/ 23841 h 361466"/>
                <a:gd name="connsiteX533" fmla="*/ 319780 w 977755"/>
                <a:gd name="connsiteY533" fmla="*/ 11207 h 361466"/>
                <a:gd name="connsiteX534" fmla="*/ 322349 w 977755"/>
                <a:gd name="connsiteY534" fmla="*/ 10921 h 361466"/>
                <a:gd name="connsiteX535" fmla="*/ 479098 w 977755"/>
                <a:gd name="connsiteY535" fmla="*/ 7994 h 361466"/>
                <a:gd name="connsiteX536" fmla="*/ 492232 w 977755"/>
                <a:gd name="connsiteY536" fmla="*/ 14989 h 361466"/>
                <a:gd name="connsiteX537" fmla="*/ 494944 w 977755"/>
                <a:gd name="connsiteY537" fmla="*/ 23840 h 361466"/>
                <a:gd name="connsiteX538" fmla="*/ 494659 w 977755"/>
                <a:gd name="connsiteY538" fmla="*/ 27052 h 361466"/>
                <a:gd name="connsiteX539" fmla="*/ 492303 w 977755"/>
                <a:gd name="connsiteY539" fmla="*/ 32691 h 361466"/>
                <a:gd name="connsiteX540" fmla="*/ 479098 w 977755"/>
                <a:gd name="connsiteY540" fmla="*/ 39615 h 361466"/>
                <a:gd name="connsiteX541" fmla="*/ 475886 w 977755"/>
                <a:gd name="connsiteY541" fmla="*/ 39258 h 361466"/>
                <a:gd name="connsiteX542" fmla="*/ 467891 w 977755"/>
                <a:gd name="connsiteY542" fmla="*/ 34975 h 361466"/>
                <a:gd name="connsiteX543" fmla="*/ 465964 w 977755"/>
                <a:gd name="connsiteY543" fmla="*/ 32620 h 361466"/>
                <a:gd name="connsiteX544" fmla="*/ 463608 w 977755"/>
                <a:gd name="connsiteY544" fmla="*/ 26981 h 361466"/>
                <a:gd name="connsiteX545" fmla="*/ 463323 w 977755"/>
                <a:gd name="connsiteY545" fmla="*/ 23769 h 361466"/>
                <a:gd name="connsiteX546" fmla="*/ 463608 w 977755"/>
                <a:gd name="connsiteY546" fmla="*/ 20557 h 361466"/>
                <a:gd name="connsiteX547" fmla="*/ 465964 w 977755"/>
                <a:gd name="connsiteY547" fmla="*/ 14918 h 361466"/>
                <a:gd name="connsiteX548" fmla="*/ 467891 w 977755"/>
                <a:gd name="connsiteY548" fmla="*/ 12562 h 361466"/>
                <a:gd name="connsiteX549" fmla="*/ 475886 w 977755"/>
                <a:gd name="connsiteY549" fmla="*/ 8280 h 361466"/>
                <a:gd name="connsiteX550" fmla="*/ 479098 w 977755"/>
                <a:gd name="connsiteY550" fmla="*/ 7994 h 361466"/>
                <a:gd name="connsiteX551" fmla="*/ 557687 w 977755"/>
                <a:gd name="connsiteY551" fmla="*/ 6352 h 361466"/>
                <a:gd name="connsiteX552" fmla="*/ 575175 w 977755"/>
                <a:gd name="connsiteY552" fmla="*/ 23840 h 361466"/>
                <a:gd name="connsiteX553" fmla="*/ 574818 w 977755"/>
                <a:gd name="connsiteY553" fmla="*/ 27338 h 361466"/>
                <a:gd name="connsiteX554" fmla="*/ 557687 w 977755"/>
                <a:gd name="connsiteY554" fmla="*/ 41328 h 361466"/>
                <a:gd name="connsiteX555" fmla="*/ 540556 w 977755"/>
                <a:gd name="connsiteY555" fmla="*/ 27338 h 361466"/>
                <a:gd name="connsiteX556" fmla="*/ 540199 w 977755"/>
                <a:gd name="connsiteY556" fmla="*/ 23840 h 361466"/>
                <a:gd name="connsiteX557" fmla="*/ 557687 w 977755"/>
                <a:gd name="connsiteY557" fmla="*/ 6352 h 361466"/>
                <a:gd name="connsiteX558" fmla="*/ 714579 w 977755"/>
                <a:gd name="connsiteY558" fmla="*/ 2284 h 361466"/>
                <a:gd name="connsiteX559" fmla="*/ 736064 w 977755"/>
                <a:gd name="connsiteY559" fmla="*/ 23769 h 361466"/>
                <a:gd name="connsiteX560" fmla="*/ 735636 w 977755"/>
                <a:gd name="connsiteY560" fmla="*/ 28123 h 361466"/>
                <a:gd name="connsiteX561" fmla="*/ 714579 w 977755"/>
                <a:gd name="connsiteY561" fmla="*/ 45326 h 361466"/>
                <a:gd name="connsiteX562" fmla="*/ 693522 w 977755"/>
                <a:gd name="connsiteY562" fmla="*/ 28123 h 361466"/>
                <a:gd name="connsiteX563" fmla="*/ 693094 w 977755"/>
                <a:gd name="connsiteY563" fmla="*/ 23769 h 361466"/>
                <a:gd name="connsiteX564" fmla="*/ 714579 w 977755"/>
                <a:gd name="connsiteY564" fmla="*/ 2284 h 361466"/>
                <a:gd name="connsiteX565" fmla="*/ 793025 w 977755"/>
                <a:gd name="connsiteY565" fmla="*/ 0 h 361466"/>
                <a:gd name="connsiteX566" fmla="*/ 806373 w 977755"/>
                <a:gd name="connsiteY566" fmla="*/ 4069 h 361466"/>
                <a:gd name="connsiteX567" fmla="*/ 816865 w 977755"/>
                <a:gd name="connsiteY567" fmla="*/ 23841 h 361466"/>
                <a:gd name="connsiteX568" fmla="*/ 816366 w 977755"/>
                <a:gd name="connsiteY568" fmla="*/ 28623 h 361466"/>
                <a:gd name="connsiteX569" fmla="*/ 806373 w 977755"/>
                <a:gd name="connsiteY569" fmla="*/ 43613 h 361466"/>
                <a:gd name="connsiteX570" fmla="*/ 793025 w 977755"/>
                <a:gd name="connsiteY570" fmla="*/ 47682 h 361466"/>
                <a:gd name="connsiteX571" fmla="*/ 788242 w 977755"/>
                <a:gd name="connsiteY571" fmla="*/ 47182 h 361466"/>
                <a:gd name="connsiteX572" fmla="*/ 769684 w 977755"/>
                <a:gd name="connsiteY572" fmla="*/ 28623 h 361466"/>
                <a:gd name="connsiteX573" fmla="*/ 769184 w 977755"/>
                <a:gd name="connsiteY573" fmla="*/ 23841 h 361466"/>
                <a:gd name="connsiteX574" fmla="*/ 788242 w 977755"/>
                <a:gd name="connsiteY574" fmla="*/ 500 h 361466"/>
                <a:gd name="connsiteX575" fmla="*/ 793025 w 977755"/>
                <a:gd name="connsiteY575" fmla="*/ 0 h 361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Lst>
              <a:rect l="l" t="t" r="r" b="b"/>
              <a:pathLst>
                <a:path w="977755" h="361466">
                  <a:moveTo>
                    <a:pt x="8566" y="329059"/>
                  </a:moveTo>
                  <a:cubicBezTo>
                    <a:pt x="11492" y="329059"/>
                    <a:pt x="14062" y="330558"/>
                    <a:pt x="15632" y="332842"/>
                  </a:cubicBezTo>
                  <a:cubicBezTo>
                    <a:pt x="16489" y="334198"/>
                    <a:pt x="17060" y="335840"/>
                    <a:pt x="17060" y="337625"/>
                  </a:cubicBezTo>
                  <a:cubicBezTo>
                    <a:pt x="17060" y="338838"/>
                    <a:pt x="16846" y="339980"/>
                    <a:pt x="16417" y="340979"/>
                  </a:cubicBezTo>
                  <a:cubicBezTo>
                    <a:pt x="16203" y="341479"/>
                    <a:pt x="15918" y="341979"/>
                    <a:pt x="15632" y="342407"/>
                  </a:cubicBezTo>
                  <a:cubicBezTo>
                    <a:pt x="15347" y="342835"/>
                    <a:pt x="14990" y="343264"/>
                    <a:pt x="14633" y="343620"/>
                  </a:cubicBezTo>
                  <a:cubicBezTo>
                    <a:pt x="13062" y="345191"/>
                    <a:pt x="10921" y="346119"/>
                    <a:pt x="8566" y="346119"/>
                  </a:cubicBezTo>
                  <a:cubicBezTo>
                    <a:pt x="7994" y="346119"/>
                    <a:pt x="7423" y="346119"/>
                    <a:pt x="6852" y="345976"/>
                  </a:cubicBezTo>
                  <a:cubicBezTo>
                    <a:pt x="5139" y="345619"/>
                    <a:pt x="3640" y="344763"/>
                    <a:pt x="2498" y="343620"/>
                  </a:cubicBezTo>
                  <a:cubicBezTo>
                    <a:pt x="2070" y="343192"/>
                    <a:pt x="1713" y="342764"/>
                    <a:pt x="1428" y="342336"/>
                  </a:cubicBezTo>
                  <a:cubicBezTo>
                    <a:pt x="1142" y="341907"/>
                    <a:pt x="857" y="341408"/>
                    <a:pt x="642" y="340908"/>
                  </a:cubicBezTo>
                  <a:cubicBezTo>
                    <a:pt x="428" y="340408"/>
                    <a:pt x="286" y="339909"/>
                    <a:pt x="143" y="339338"/>
                  </a:cubicBezTo>
                  <a:cubicBezTo>
                    <a:pt x="71" y="338767"/>
                    <a:pt x="0" y="338196"/>
                    <a:pt x="0" y="337625"/>
                  </a:cubicBezTo>
                  <a:cubicBezTo>
                    <a:pt x="0" y="336982"/>
                    <a:pt x="71" y="336411"/>
                    <a:pt x="143" y="335911"/>
                  </a:cubicBezTo>
                  <a:cubicBezTo>
                    <a:pt x="357" y="334769"/>
                    <a:pt x="785" y="333770"/>
                    <a:pt x="1428" y="332842"/>
                  </a:cubicBezTo>
                  <a:cubicBezTo>
                    <a:pt x="1784" y="332342"/>
                    <a:pt x="2141" y="331914"/>
                    <a:pt x="2498" y="331557"/>
                  </a:cubicBezTo>
                  <a:cubicBezTo>
                    <a:pt x="3712" y="330344"/>
                    <a:pt x="5211" y="329559"/>
                    <a:pt x="6852" y="329202"/>
                  </a:cubicBezTo>
                  <a:cubicBezTo>
                    <a:pt x="7423" y="329130"/>
                    <a:pt x="7994" y="329059"/>
                    <a:pt x="8566" y="329059"/>
                  </a:cubicBezTo>
                  <a:close/>
                  <a:moveTo>
                    <a:pt x="86939" y="328060"/>
                  </a:moveTo>
                  <a:cubicBezTo>
                    <a:pt x="92222" y="328060"/>
                    <a:pt x="96433" y="332343"/>
                    <a:pt x="96433" y="337554"/>
                  </a:cubicBezTo>
                  <a:cubicBezTo>
                    <a:pt x="96433" y="338910"/>
                    <a:pt x="96219" y="340123"/>
                    <a:pt x="95719" y="341265"/>
                  </a:cubicBezTo>
                  <a:cubicBezTo>
                    <a:pt x="95219" y="342407"/>
                    <a:pt x="94506" y="343407"/>
                    <a:pt x="93578" y="344263"/>
                  </a:cubicBezTo>
                  <a:cubicBezTo>
                    <a:pt x="91865" y="345976"/>
                    <a:pt x="89509" y="347047"/>
                    <a:pt x="86868" y="347047"/>
                  </a:cubicBezTo>
                  <a:cubicBezTo>
                    <a:pt x="84227" y="347047"/>
                    <a:pt x="81872" y="345976"/>
                    <a:pt x="80158" y="344263"/>
                  </a:cubicBezTo>
                  <a:cubicBezTo>
                    <a:pt x="79302" y="343407"/>
                    <a:pt x="78659" y="342407"/>
                    <a:pt x="78160" y="341265"/>
                  </a:cubicBezTo>
                  <a:cubicBezTo>
                    <a:pt x="77732" y="340123"/>
                    <a:pt x="77446" y="338838"/>
                    <a:pt x="77446" y="337554"/>
                  </a:cubicBezTo>
                  <a:cubicBezTo>
                    <a:pt x="77446" y="332271"/>
                    <a:pt x="81729" y="328060"/>
                    <a:pt x="86939" y="328060"/>
                  </a:cubicBezTo>
                  <a:close/>
                  <a:moveTo>
                    <a:pt x="243903" y="325990"/>
                  </a:moveTo>
                  <a:cubicBezTo>
                    <a:pt x="250327" y="325990"/>
                    <a:pt x="255538" y="331201"/>
                    <a:pt x="255538" y="337625"/>
                  </a:cubicBezTo>
                  <a:cubicBezTo>
                    <a:pt x="255538" y="339195"/>
                    <a:pt x="255181" y="340766"/>
                    <a:pt x="254610" y="342122"/>
                  </a:cubicBezTo>
                  <a:cubicBezTo>
                    <a:pt x="253967" y="343478"/>
                    <a:pt x="253182" y="344763"/>
                    <a:pt x="252111" y="345834"/>
                  </a:cubicBezTo>
                  <a:cubicBezTo>
                    <a:pt x="250041" y="347975"/>
                    <a:pt x="247115" y="349260"/>
                    <a:pt x="243903" y="349260"/>
                  </a:cubicBezTo>
                  <a:cubicBezTo>
                    <a:pt x="240691" y="349260"/>
                    <a:pt x="237764" y="347904"/>
                    <a:pt x="235694" y="345834"/>
                  </a:cubicBezTo>
                  <a:cubicBezTo>
                    <a:pt x="234624" y="344763"/>
                    <a:pt x="233767" y="343478"/>
                    <a:pt x="233196" y="342122"/>
                  </a:cubicBezTo>
                  <a:cubicBezTo>
                    <a:pt x="232625" y="340766"/>
                    <a:pt x="232268" y="339195"/>
                    <a:pt x="232268" y="337625"/>
                  </a:cubicBezTo>
                  <a:cubicBezTo>
                    <a:pt x="232268" y="331201"/>
                    <a:pt x="237479" y="325990"/>
                    <a:pt x="243903" y="325990"/>
                  </a:cubicBezTo>
                  <a:close/>
                  <a:moveTo>
                    <a:pt x="322349" y="324705"/>
                  </a:moveTo>
                  <a:cubicBezTo>
                    <a:pt x="324990" y="324705"/>
                    <a:pt x="327489" y="325562"/>
                    <a:pt x="329559" y="326918"/>
                  </a:cubicBezTo>
                  <a:cubicBezTo>
                    <a:pt x="332913" y="329273"/>
                    <a:pt x="335198" y="333199"/>
                    <a:pt x="335198" y="337625"/>
                  </a:cubicBezTo>
                  <a:cubicBezTo>
                    <a:pt x="335198" y="339409"/>
                    <a:pt x="334841" y="341051"/>
                    <a:pt x="334198" y="342621"/>
                  </a:cubicBezTo>
                  <a:cubicBezTo>
                    <a:pt x="333556" y="344120"/>
                    <a:pt x="332557" y="345548"/>
                    <a:pt x="331414" y="346690"/>
                  </a:cubicBezTo>
                  <a:cubicBezTo>
                    <a:pt x="330843" y="347261"/>
                    <a:pt x="330201" y="347832"/>
                    <a:pt x="329559" y="348260"/>
                  </a:cubicBezTo>
                  <a:cubicBezTo>
                    <a:pt x="327489" y="349688"/>
                    <a:pt x="324990" y="350473"/>
                    <a:pt x="322349" y="350473"/>
                  </a:cubicBezTo>
                  <a:cubicBezTo>
                    <a:pt x="321493" y="350473"/>
                    <a:pt x="320636" y="350330"/>
                    <a:pt x="319780" y="350188"/>
                  </a:cubicBezTo>
                  <a:cubicBezTo>
                    <a:pt x="317281" y="349688"/>
                    <a:pt x="314997" y="348403"/>
                    <a:pt x="313284" y="346690"/>
                  </a:cubicBezTo>
                  <a:cubicBezTo>
                    <a:pt x="312071" y="345548"/>
                    <a:pt x="311143" y="344192"/>
                    <a:pt x="310500" y="342621"/>
                  </a:cubicBezTo>
                  <a:cubicBezTo>
                    <a:pt x="309858" y="341122"/>
                    <a:pt x="309501" y="339409"/>
                    <a:pt x="309501" y="337625"/>
                  </a:cubicBezTo>
                  <a:cubicBezTo>
                    <a:pt x="309501" y="331415"/>
                    <a:pt x="313927" y="326204"/>
                    <a:pt x="319780" y="324990"/>
                  </a:cubicBezTo>
                  <a:cubicBezTo>
                    <a:pt x="320565" y="324776"/>
                    <a:pt x="321493" y="324705"/>
                    <a:pt x="322349" y="324705"/>
                  </a:cubicBezTo>
                  <a:close/>
                  <a:moveTo>
                    <a:pt x="479098" y="321707"/>
                  </a:moveTo>
                  <a:cubicBezTo>
                    <a:pt x="484594" y="321707"/>
                    <a:pt x="489376" y="324491"/>
                    <a:pt x="492232" y="328702"/>
                  </a:cubicBezTo>
                  <a:cubicBezTo>
                    <a:pt x="493945" y="331272"/>
                    <a:pt x="494944" y="334270"/>
                    <a:pt x="494944" y="337553"/>
                  </a:cubicBezTo>
                  <a:cubicBezTo>
                    <a:pt x="494944" y="339695"/>
                    <a:pt x="494516" y="341836"/>
                    <a:pt x="493731" y="343692"/>
                  </a:cubicBezTo>
                  <a:cubicBezTo>
                    <a:pt x="493374" y="344691"/>
                    <a:pt x="492874" y="345548"/>
                    <a:pt x="492303" y="346404"/>
                  </a:cubicBezTo>
                  <a:cubicBezTo>
                    <a:pt x="491732" y="347261"/>
                    <a:pt x="491090" y="348046"/>
                    <a:pt x="490304" y="348760"/>
                  </a:cubicBezTo>
                  <a:cubicBezTo>
                    <a:pt x="487449" y="351615"/>
                    <a:pt x="483452" y="353400"/>
                    <a:pt x="479098" y="353400"/>
                  </a:cubicBezTo>
                  <a:cubicBezTo>
                    <a:pt x="477956" y="353400"/>
                    <a:pt x="476885" y="353257"/>
                    <a:pt x="475886" y="353043"/>
                  </a:cubicBezTo>
                  <a:cubicBezTo>
                    <a:pt x="472816" y="352472"/>
                    <a:pt x="470033" y="350901"/>
                    <a:pt x="467891" y="348760"/>
                  </a:cubicBezTo>
                  <a:cubicBezTo>
                    <a:pt x="467177" y="348046"/>
                    <a:pt x="466535" y="347261"/>
                    <a:pt x="465964" y="346404"/>
                  </a:cubicBezTo>
                  <a:cubicBezTo>
                    <a:pt x="465393" y="345548"/>
                    <a:pt x="464965" y="344620"/>
                    <a:pt x="464536" y="343692"/>
                  </a:cubicBezTo>
                  <a:cubicBezTo>
                    <a:pt x="464108" y="342693"/>
                    <a:pt x="463823" y="341693"/>
                    <a:pt x="463608" y="340694"/>
                  </a:cubicBezTo>
                  <a:cubicBezTo>
                    <a:pt x="463466" y="339623"/>
                    <a:pt x="463323" y="338553"/>
                    <a:pt x="463323" y="337482"/>
                  </a:cubicBezTo>
                  <a:cubicBezTo>
                    <a:pt x="463323" y="336340"/>
                    <a:pt x="463394" y="335269"/>
                    <a:pt x="463608" y="334270"/>
                  </a:cubicBezTo>
                  <a:cubicBezTo>
                    <a:pt x="464037" y="332200"/>
                    <a:pt x="464822" y="330344"/>
                    <a:pt x="465964" y="328631"/>
                  </a:cubicBezTo>
                  <a:cubicBezTo>
                    <a:pt x="466535" y="327774"/>
                    <a:pt x="467177" y="326989"/>
                    <a:pt x="467891" y="326275"/>
                  </a:cubicBezTo>
                  <a:cubicBezTo>
                    <a:pt x="470033" y="324134"/>
                    <a:pt x="472816" y="322635"/>
                    <a:pt x="475886" y="321993"/>
                  </a:cubicBezTo>
                  <a:cubicBezTo>
                    <a:pt x="476956" y="321850"/>
                    <a:pt x="478027" y="321707"/>
                    <a:pt x="479098" y="321707"/>
                  </a:cubicBezTo>
                  <a:close/>
                  <a:moveTo>
                    <a:pt x="557687" y="320066"/>
                  </a:moveTo>
                  <a:cubicBezTo>
                    <a:pt x="567323" y="320066"/>
                    <a:pt x="575175" y="327918"/>
                    <a:pt x="575175" y="337554"/>
                  </a:cubicBezTo>
                  <a:cubicBezTo>
                    <a:pt x="575175" y="339981"/>
                    <a:pt x="574675" y="342336"/>
                    <a:pt x="573819" y="344406"/>
                  </a:cubicBezTo>
                  <a:cubicBezTo>
                    <a:pt x="572891" y="346476"/>
                    <a:pt x="571606" y="348404"/>
                    <a:pt x="570178" y="349974"/>
                  </a:cubicBezTo>
                  <a:cubicBezTo>
                    <a:pt x="566966" y="353115"/>
                    <a:pt x="562612" y="355113"/>
                    <a:pt x="557758" y="355113"/>
                  </a:cubicBezTo>
                  <a:cubicBezTo>
                    <a:pt x="552905" y="355113"/>
                    <a:pt x="548479" y="353115"/>
                    <a:pt x="545338" y="349974"/>
                  </a:cubicBezTo>
                  <a:cubicBezTo>
                    <a:pt x="543697" y="348404"/>
                    <a:pt x="542412" y="346476"/>
                    <a:pt x="541555" y="344406"/>
                  </a:cubicBezTo>
                  <a:cubicBezTo>
                    <a:pt x="540699" y="342265"/>
                    <a:pt x="540199" y="339981"/>
                    <a:pt x="540199" y="337554"/>
                  </a:cubicBezTo>
                  <a:cubicBezTo>
                    <a:pt x="540199" y="327918"/>
                    <a:pt x="548051" y="320066"/>
                    <a:pt x="557687" y="320066"/>
                  </a:cubicBezTo>
                  <a:close/>
                  <a:moveTo>
                    <a:pt x="714579" y="316140"/>
                  </a:moveTo>
                  <a:cubicBezTo>
                    <a:pt x="726428" y="316140"/>
                    <a:pt x="736064" y="325776"/>
                    <a:pt x="736064" y="337625"/>
                  </a:cubicBezTo>
                  <a:cubicBezTo>
                    <a:pt x="736064" y="340552"/>
                    <a:pt x="735422" y="343407"/>
                    <a:pt x="734351" y="345977"/>
                  </a:cubicBezTo>
                  <a:cubicBezTo>
                    <a:pt x="733281" y="348546"/>
                    <a:pt x="731710" y="350830"/>
                    <a:pt x="729854" y="352829"/>
                  </a:cubicBezTo>
                  <a:cubicBezTo>
                    <a:pt x="726000" y="356684"/>
                    <a:pt x="720575" y="359111"/>
                    <a:pt x="714651" y="359111"/>
                  </a:cubicBezTo>
                  <a:cubicBezTo>
                    <a:pt x="708726" y="359111"/>
                    <a:pt x="703373" y="356755"/>
                    <a:pt x="699447" y="352829"/>
                  </a:cubicBezTo>
                  <a:cubicBezTo>
                    <a:pt x="697448" y="350902"/>
                    <a:pt x="695878" y="348546"/>
                    <a:pt x="694807" y="345977"/>
                  </a:cubicBezTo>
                  <a:cubicBezTo>
                    <a:pt x="693665" y="343407"/>
                    <a:pt x="693094" y="340623"/>
                    <a:pt x="693094" y="337625"/>
                  </a:cubicBezTo>
                  <a:cubicBezTo>
                    <a:pt x="693094" y="325776"/>
                    <a:pt x="702730" y="316140"/>
                    <a:pt x="714579" y="316140"/>
                  </a:cubicBezTo>
                  <a:close/>
                  <a:moveTo>
                    <a:pt x="793025" y="313784"/>
                  </a:moveTo>
                  <a:cubicBezTo>
                    <a:pt x="797950" y="313784"/>
                    <a:pt x="802590" y="315283"/>
                    <a:pt x="806373" y="317853"/>
                  </a:cubicBezTo>
                  <a:cubicBezTo>
                    <a:pt x="812725" y="322135"/>
                    <a:pt x="816865" y="329416"/>
                    <a:pt x="816865" y="337625"/>
                  </a:cubicBezTo>
                  <a:cubicBezTo>
                    <a:pt x="816865" y="340908"/>
                    <a:pt x="816223" y="344049"/>
                    <a:pt x="815010" y="346904"/>
                  </a:cubicBezTo>
                  <a:cubicBezTo>
                    <a:pt x="813796" y="349759"/>
                    <a:pt x="812012" y="352329"/>
                    <a:pt x="809870" y="354470"/>
                  </a:cubicBezTo>
                  <a:cubicBezTo>
                    <a:pt x="808800" y="355541"/>
                    <a:pt x="807586" y="356469"/>
                    <a:pt x="806373" y="357397"/>
                  </a:cubicBezTo>
                  <a:cubicBezTo>
                    <a:pt x="802518" y="359967"/>
                    <a:pt x="797950" y="361466"/>
                    <a:pt x="793025" y="361466"/>
                  </a:cubicBezTo>
                  <a:cubicBezTo>
                    <a:pt x="791383" y="361466"/>
                    <a:pt x="789813" y="361251"/>
                    <a:pt x="788242" y="360966"/>
                  </a:cubicBezTo>
                  <a:cubicBezTo>
                    <a:pt x="783603" y="360038"/>
                    <a:pt x="779391" y="357682"/>
                    <a:pt x="776179" y="354470"/>
                  </a:cubicBezTo>
                  <a:cubicBezTo>
                    <a:pt x="773966" y="352329"/>
                    <a:pt x="772253" y="349759"/>
                    <a:pt x="771040" y="346904"/>
                  </a:cubicBezTo>
                  <a:cubicBezTo>
                    <a:pt x="769826" y="344049"/>
                    <a:pt x="769184" y="340908"/>
                    <a:pt x="769184" y="337625"/>
                  </a:cubicBezTo>
                  <a:cubicBezTo>
                    <a:pt x="769184" y="326133"/>
                    <a:pt x="777393" y="316496"/>
                    <a:pt x="788242" y="314284"/>
                  </a:cubicBezTo>
                  <a:cubicBezTo>
                    <a:pt x="789741" y="313927"/>
                    <a:pt x="791383" y="313784"/>
                    <a:pt x="793025" y="313784"/>
                  </a:cubicBezTo>
                  <a:close/>
                  <a:moveTo>
                    <a:pt x="47753" y="289372"/>
                  </a:moveTo>
                  <a:cubicBezTo>
                    <a:pt x="52749" y="289372"/>
                    <a:pt x="56747" y="293369"/>
                    <a:pt x="56747" y="298366"/>
                  </a:cubicBezTo>
                  <a:cubicBezTo>
                    <a:pt x="56747" y="303362"/>
                    <a:pt x="52749" y="307360"/>
                    <a:pt x="47753" y="307360"/>
                  </a:cubicBezTo>
                  <a:cubicBezTo>
                    <a:pt x="42756" y="307360"/>
                    <a:pt x="38759" y="303362"/>
                    <a:pt x="38759" y="298366"/>
                  </a:cubicBezTo>
                  <a:cubicBezTo>
                    <a:pt x="38759" y="293369"/>
                    <a:pt x="42756" y="289372"/>
                    <a:pt x="47753" y="289372"/>
                  </a:cubicBezTo>
                  <a:close/>
                  <a:moveTo>
                    <a:pt x="126198" y="288373"/>
                  </a:moveTo>
                  <a:cubicBezTo>
                    <a:pt x="131694" y="288373"/>
                    <a:pt x="136191" y="292870"/>
                    <a:pt x="136191" y="298366"/>
                  </a:cubicBezTo>
                  <a:cubicBezTo>
                    <a:pt x="136191" y="303862"/>
                    <a:pt x="131694" y="308359"/>
                    <a:pt x="126198" y="308359"/>
                  </a:cubicBezTo>
                  <a:cubicBezTo>
                    <a:pt x="120631" y="308359"/>
                    <a:pt x="116205" y="303862"/>
                    <a:pt x="116205" y="298366"/>
                  </a:cubicBezTo>
                  <a:cubicBezTo>
                    <a:pt x="116205" y="292799"/>
                    <a:pt x="120702" y="288373"/>
                    <a:pt x="126198" y="288373"/>
                  </a:cubicBezTo>
                  <a:close/>
                  <a:moveTo>
                    <a:pt x="283162" y="286160"/>
                  </a:moveTo>
                  <a:cubicBezTo>
                    <a:pt x="289872" y="286160"/>
                    <a:pt x="295368" y="291585"/>
                    <a:pt x="295368" y="298366"/>
                  </a:cubicBezTo>
                  <a:cubicBezTo>
                    <a:pt x="295368" y="305147"/>
                    <a:pt x="289872" y="310572"/>
                    <a:pt x="283162" y="310572"/>
                  </a:cubicBezTo>
                  <a:cubicBezTo>
                    <a:pt x="276452" y="310572"/>
                    <a:pt x="270956" y="305147"/>
                    <a:pt x="270956" y="298366"/>
                  </a:cubicBezTo>
                  <a:cubicBezTo>
                    <a:pt x="270956" y="291656"/>
                    <a:pt x="276381" y="286160"/>
                    <a:pt x="283162" y="286160"/>
                  </a:cubicBezTo>
                  <a:close/>
                  <a:moveTo>
                    <a:pt x="361536" y="284804"/>
                  </a:moveTo>
                  <a:cubicBezTo>
                    <a:pt x="369031" y="284804"/>
                    <a:pt x="375098" y="290871"/>
                    <a:pt x="375098" y="298366"/>
                  </a:cubicBezTo>
                  <a:cubicBezTo>
                    <a:pt x="375098" y="305861"/>
                    <a:pt x="369031" y="311928"/>
                    <a:pt x="361536" y="311928"/>
                  </a:cubicBezTo>
                  <a:cubicBezTo>
                    <a:pt x="354041" y="311928"/>
                    <a:pt x="347974" y="305861"/>
                    <a:pt x="347974" y="298366"/>
                  </a:cubicBezTo>
                  <a:cubicBezTo>
                    <a:pt x="347974" y="290871"/>
                    <a:pt x="354041" y="284804"/>
                    <a:pt x="361536" y="284804"/>
                  </a:cubicBezTo>
                  <a:close/>
                  <a:moveTo>
                    <a:pt x="518428" y="281735"/>
                  </a:moveTo>
                  <a:cubicBezTo>
                    <a:pt x="527636" y="281735"/>
                    <a:pt x="535060" y="289158"/>
                    <a:pt x="535060" y="298366"/>
                  </a:cubicBezTo>
                  <a:cubicBezTo>
                    <a:pt x="535060" y="307574"/>
                    <a:pt x="527636" y="314998"/>
                    <a:pt x="518428" y="314998"/>
                  </a:cubicBezTo>
                  <a:cubicBezTo>
                    <a:pt x="509220" y="314998"/>
                    <a:pt x="501797" y="307574"/>
                    <a:pt x="501797" y="298366"/>
                  </a:cubicBezTo>
                  <a:cubicBezTo>
                    <a:pt x="501797" y="289158"/>
                    <a:pt x="509220" y="281735"/>
                    <a:pt x="518428" y="281735"/>
                  </a:cubicBezTo>
                  <a:close/>
                  <a:moveTo>
                    <a:pt x="596946" y="279950"/>
                  </a:moveTo>
                  <a:cubicBezTo>
                    <a:pt x="607082" y="279950"/>
                    <a:pt x="615362" y="288159"/>
                    <a:pt x="615362" y="298366"/>
                  </a:cubicBezTo>
                  <a:cubicBezTo>
                    <a:pt x="615362" y="308573"/>
                    <a:pt x="607082" y="316782"/>
                    <a:pt x="596946" y="316782"/>
                  </a:cubicBezTo>
                  <a:cubicBezTo>
                    <a:pt x="586810" y="316782"/>
                    <a:pt x="578530" y="308573"/>
                    <a:pt x="578530" y="298366"/>
                  </a:cubicBezTo>
                  <a:cubicBezTo>
                    <a:pt x="578530" y="288230"/>
                    <a:pt x="586739" y="279950"/>
                    <a:pt x="596946" y="279950"/>
                  </a:cubicBezTo>
                  <a:close/>
                  <a:moveTo>
                    <a:pt x="753766" y="275739"/>
                  </a:moveTo>
                  <a:cubicBezTo>
                    <a:pt x="766258" y="275739"/>
                    <a:pt x="776394" y="285875"/>
                    <a:pt x="776394" y="298366"/>
                  </a:cubicBezTo>
                  <a:cubicBezTo>
                    <a:pt x="776394" y="310858"/>
                    <a:pt x="766258" y="320994"/>
                    <a:pt x="753766" y="320994"/>
                  </a:cubicBezTo>
                  <a:cubicBezTo>
                    <a:pt x="741275" y="320994"/>
                    <a:pt x="731139" y="310858"/>
                    <a:pt x="731139" y="298366"/>
                  </a:cubicBezTo>
                  <a:cubicBezTo>
                    <a:pt x="731139" y="285875"/>
                    <a:pt x="741275" y="275739"/>
                    <a:pt x="753766" y="275739"/>
                  </a:cubicBezTo>
                  <a:close/>
                  <a:moveTo>
                    <a:pt x="832283" y="273241"/>
                  </a:moveTo>
                  <a:cubicBezTo>
                    <a:pt x="846131" y="273241"/>
                    <a:pt x="857337" y="284519"/>
                    <a:pt x="857337" y="298367"/>
                  </a:cubicBezTo>
                  <a:cubicBezTo>
                    <a:pt x="857337" y="312214"/>
                    <a:pt x="846059" y="323421"/>
                    <a:pt x="832283" y="323421"/>
                  </a:cubicBezTo>
                  <a:cubicBezTo>
                    <a:pt x="818436" y="323421"/>
                    <a:pt x="807229" y="312214"/>
                    <a:pt x="807229" y="298367"/>
                  </a:cubicBezTo>
                  <a:cubicBezTo>
                    <a:pt x="807229" y="284448"/>
                    <a:pt x="818436" y="273241"/>
                    <a:pt x="832283" y="273241"/>
                  </a:cubicBezTo>
                  <a:close/>
                  <a:moveTo>
                    <a:pt x="86939" y="249685"/>
                  </a:moveTo>
                  <a:cubicBezTo>
                    <a:pt x="92222" y="249685"/>
                    <a:pt x="96433" y="253968"/>
                    <a:pt x="96433" y="259179"/>
                  </a:cubicBezTo>
                  <a:cubicBezTo>
                    <a:pt x="96433" y="264389"/>
                    <a:pt x="92222" y="268601"/>
                    <a:pt x="86939" y="268672"/>
                  </a:cubicBezTo>
                  <a:cubicBezTo>
                    <a:pt x="81657" y="268672"/>
                    <a:pt x="77446" y="264389"/>
                    <a:pt x="77446" y="259179"/>
                  </a:cubicBezTo>
                  <a:cubicBezTo>
                    <a:pt x="77446" y="253896"/>
                    <a:pt x="81729" y="249685"/>
                    <a:pt x="86939" y="249685"/>
                  </a:cubicBezTo>
                  <a:close/>
                  <a:moveTo>
                    <a:pt x="165457" y="248686"/>
                  </a:moveTo>
                  <a:cubicBezTo>
                    <a:pt x="169097" y="248686"/>
                    <a:pt x="172309" y="250542"/>
                    <a:pt x="174165" y="253326"/>
                  </a:cubicBezTo>
                  <a:cubicBezTo>
                    <a:pt x="175307" y="254967"/>
                    <a:pt x="175950" y="257037"/>
                    <a:pt x="175950" y="259179"/>
                  </a:cubicBezTo>
                  <a:cubicBezTo>
                    <a:pt x="175950" y="261320"/>
                    <a:pt x="175307" y="263390"/>
                    <a:pt x="174165" y="265032"/>
                  </a:cubicBezTo>
                  <a:cubicBezTo>
                    <a:pt x="172238" y="267816"/>
                    <a:pt x="169026" y="269672"/>
                    <a:pt x="165457" y="269814"/>
                  </a:cubicBezTo>
                  <a:cubicBezTo>
                    <a:pt x="164672" y="269814"/>
                    <a:pt x="164029" y="269743"/>
                    <a:pt x="163315" y="269600"/>
                  </a:cubicBezTo>
                  <a:cubicBezTo>
                    <a:pt x="161317" y="269172"/>
                    <a:pt x="159461" y="268173"/>
                    <a:pt x="158033" y="266745"/>
                  </a:cubicBezTo>
                  <a:cubicBezTo>
                    <a:pt x="157534" y="266245"/>
                    <a:pt x="157105" y="265746"/>
                    <a:pt x="156748" y="265175"/>
                  </a:cubicBezTo>
                  <a:cubicBezTo>
                    <a:pt x="156035" y="264033"/>
                    <a:pt x="155464" y="262748"/>
                    <a:pt x="155178" y="261392"/>
                  </a:cubicBezTo>
                  <a:cubicBezTo>
                    <a:pt x="155035" y="260678"/>
                    <a:pt x="154964" y="259964"/>
                    <a:pt x="154964" y="259250"/>
                  </a:cubicBezTo>
                  <a:cubicBezTo>
                    <a:pt x="154964" y="258465"/>
                    <a:pt x="155035" y="257823"/>
                    <a:pt x="155178" y="257109"/>
                  </a:cubicBezTo>
                  <a:cubicBezTo>
                    <a:pt x="155464" y="255681"/>
                    <a:pt x="155963" y="254468"/>
                    <a:pt x="156748" y="253326"/>
                  </a:cubicBezTo>
                  <a:cubicBezTo>
                    <a:pt x="157105" y="252755"/>
                    <a:pt x="157534" y="252255"/>
                    <a:pt x="158033" y="251755"/>
                  </a:cubicBezTo>
                  <a:cubicBezTo>
                    <a:pt x="159461" y="250328"/>
                    <a:pt x="161245" y="249328"/>
                    <a:pt x="163315" y="248900"/>
                  </a:cubicBezTo>
                  <a:cubicBezTo>
                    <a:pt x="164029" y="248757"/>
                    <a:pt x="164743" y="248686"/>
                    <a:pt x="165457" y="248686"/>
                  </a:cubicBezTo>
                  <a:close/>
                  <a:moveTo>
                    <a:pt x="322349" y="246259"/>
                  </a:moveTo>
                  <a:cubicBezTo>
                    <a:pt x="324990" y="246259"/>
                    <a:pt x="327489" y="247116"/>
                    <a:pt x="329559" y="248472"/>
                  </a:cubicBezTo>
                  <a:cubicBezTo>
                    <a:pt x="332913" y="250827"/>
                    <a:pt x="335198" y="254753"/>
                    <a:pt x="335198" y="259179"/>
                  </a:cubicBezTo>
                  <a:cubicBezTo>
                    <a:pt x="335198" y="263604"/>
                    <a:pt x="332985" y="267530"/>
                    <a:pt x="329559" y="269886"/>
                  </a:cubicBezTo>
                  <a:cubicBezTo>
                    <a:pt x="327489" y="271313"/>
                    <a:pt x="324990" y="272098"/>
                    <a:pt x="322349" y="272098"/>
                  </a:cubicBezTo>
                  <a:cubicBezTo>
                    <a:pt x="321493" y="272098"/>
                    <a:pt x="320636" y="271956"/>
                    <a:pt x="319780" y="271813"/>
                  </a:cubicBezTo>
                  <a:cubicBezTo>
                    <a:pt x="313927" y="270599"/>
                    <a:pt x="309501" y="265389"/>
                    <a:pt x="309501" y="259179"/>
                  </a:cubicBezTo>
                  <a:cubicBezTo>
                    <a:pt x="309501" y="252969"/>
                    <a:pt x="313927" y="247758"/>
                    <a:pt x="319780" y="246545"/>
                  </a:cubicBezTo>
                  <a:cubicBezTo>
                    <a:pt x="320565" y="246330"/>
                    <a:pt x="321493" y="246259"/>
                    <a:pt x="322349" y="246259"/>
                  </a:cubicBezTo>
                  <a:close/>
                  <a:moveTo>
                    <a:pt x="400795" y="244903"/>
                  </a:moveTo>
                  <a:cubicBezTo>
                    <a:pt x="408718" y="244903"/>
                    <a:pt x="415071" y="251327"/>
                    <a:pt x="415071" y="259179"/>
                  </a:cubicBezTo>
                  <a:cubicBezTo>
                    <a:pt x="415071" y="267031"/>
                    <a:pt x="408647" y="273455"/>
                    <a:pt x="400795" y="273455"/>
                  </a:cubicBezTo>
                  <a:cubicBezTo>
                    <a:pt x="392943" y="273455"/>
                    <a:pt x="386519" y="267031"/>
                    <a:pt x="386519" y="259179"/>
                  </a:cubicBezTo>
                  <a:cubicBezTo>
                    <a:pt x="386519" y="251256"/>
                    <a:pt x="392943" y="244903"/>
                    <a:pt x="400795" y="244903"/>
                  </a:cubicBezTo>
                  <a:close/>
                  <a:moveTo>
                    <a:pt x="557687" y="241691"/>
                  </a:moveTo>
                  <a:cubicBezTo>
                    <a:pt x="567323" y="241691"/>
                    <a:pt x="575175" y="249543"/>
                    <a:pt x="575175" y="259179"/>
                  </a:cubicBezTo>
                  <a:cubicBezTo>
                    <a:pt x="575175" y="268815"/>
                    <a:pt x="567323" y="276667"/>
                    <a:pt x="557687" y="276667"/>
                  </a:cubicBezTo>
                  <a:cubicBezTo>
                    <a:pt x="548051" y="276667"/>
                    <a:pt x="540199" y="268815"/>
                    <a:pt x="540199" y="259179"/>
                  </a:cubicBezTo>
                  <a:cubicBezTo>
                    <a:pt x="540199" y="249543"/>
                    <a:pt x="548051" y="241691"/>
                    <a:pt x="557687" y="241691"/>
                  </a:cubicBezTo>
                  <a:close/>
                  <a:moveTo>
                    <a:pt x="636061" y="239764"/>
                  </a:moveTo>
                  <a:cubicBezTo>
                    <a:pt x="642771" y="239764"/>
                    <a:pt x="648695" y="243190"/>
                    <a:pt x="652193" y="248330"/>
                  </a:cubicBezTo>
                  <a:cubicBezTo>
                    <a:pt x="654263" y="251399"/>
                    <a:pt x="655476" y="255182"/>
                    <a:pt x="655476" y="259179"/>
                  </a:cubicBezTo>
                  <a:cubicBezTo>
                    <a:pt x="655476" y="263177"/>
                    <a:pt x="654263" y="266960"/>
                    <a:pt x="652193" y="270029"/>
                  </a:cubicBezTo>
                  <a:cubicBezTo>
                    <a:pt x="648695" y="275168"/>
                    <a:pt x="642842" y="278594"/>
                    <a:pt x="636061" y="278594"/>
                  </a:cubicBezTo>
                  <a:cubicBezTo>
                    <a:pt x="634705" y="278594"/>
                    <a:pt x="633420" y="278452"/>
                    <a:pt x="632135" y="278166"/>
                  </a:cubicBezTo>
                  <a:cubicBezTo>
                    <a:pt x="628352" y="277381"/>
                    <a:pt x="624997" y="275525"/>
                    <a:pt x="622356" y="272884"/>
                  </a:cubicBezTo>
                  <a:cubicBezTo>
                    <a:pt x="621500" y="272028"/>
                    <a:pt x="620715" y="271028"/>
                    <a:pt x="620001" y="270029"/>
                  </a:cubicBezTo>
                  <a:cubicBezTo>
                    <a:pt x="618573" y="267959"/>
                    <a:pt x="617574" y="265603"/>
                    <a:pt x="617074" y="263105"/>
                  </a:cubicBezTo>
                  <a:cubicBezTo>
                    <a:pt x="616789" y="261820"/>
                    <a:pt x="616646" y="260535"/>
                    <a:pt x="616646" y="259179"/>
                  </a:cubicBezTo>
                  <a:cubicBezTo>
                    <a:pt x="616646" y="257823"/>
                    <a:pt x="616789" y="256538"/>
                    <a:pt x="617074" y="255253"/>
                  </a:cubicBezTo>
                  <a:cubicBezTo>
                    <a:pt x="617574" y="252755"/>
                    <a:pt x="618573" y="250400"/>
                    <a:pt x="620001" y="248330"/>
                  </a:cubicBezTo>
                  <a:cubicBezTo>
                    <a:pt x="620715" y="247330"/>
                    <a:pt x="621500" y="246331"/>
                    <a:pt x="622356" y="245474"/>
                  </a:cubicBezTo>
                  <a:cubicBezTo>
                    <a:pt x="624926" y="242833"/>
                    <a:pt x="628352" y="240977"/>
                    <a:pt x="632135" y="240192"/>
                  </a:cubicBezTo>
                  <a:cubicBezTo>
                    <a:pt x="633420" y="239907"/>
                    <a:pt x="634705" y="239764"/>
                    <a:pt x="636061" y="239764"/>
                  </a:cubicBezTo>
                  <a:close/>
                  <a:moveTo>
                    <a:pt x="793025" y="235338"/>
                  </a:moveTo>
                  <a:cubicBezTo>
                    <a:pt x="797950" y="235338"/>
                    <a:pt x="802590" y="236837"/>
                    <a:pt x="806373" y="239407"/>
                  </a:cubicBezTo>
                  <a:cubicBezTo>
                    <a:pt x="812725" y="243689"/>
                    <a:pt x="816865" y="250970"/>
                    <a:pt x="816865" y="259179"/>
                  </a:cubicBezTo>
                  <a:cubicBezTo>
                    <a:pt x="816865" y="267387"/>
                    <a:pt x="812654" y="274597"/>
                    <a:pt x="806373" y="278951"/>
                  </a:cubicBezTo>
                  <a:cubicBezTo>
                    <a:pt x="802518" y="281521"/>
                    <a:pt x="797950" y="283020"/>
                    <a:pt x="793025" y="283020"/>
                  </a:cubicBezTo>
                  <a:cubicBezTo>
                    <a:pt x="791383" y="283020"/>
                    <a:pt x="789813" y="282805"/>
                    <a:pt x="788242" y="282520"/>
                  </a:cubicBezTo>
                  <a:cubicBezTo>
                    <a:pt x="777321" y="280307"/>
                    <a:pt x="769184" y="270671"/>
                    <a:pt x="769184" y="259179"/>
                  </a:cubicBezTo>
                  <a:cubicBezTo>
                    <a:pt x="769184" y="247687"/>
                    <a:pt x="777393" y="238050"/>
                    <a:pt x="788242" y="235838"/>
                  </a:cubicBezTo>
                  <a:cubicBezTo>
                    <a:pt x="789741" y="235481"/>
                    <a:pt x="791383" y="235338"/>
                    <a:pt x="793025" y="235338"/>
                  </a:cubicBezTo>
                  <a:close/>
                  <a:moveTo>
                    <a:pt x="871470" y="232768"/>
                  </a:moveTo>
                  <a:cubicBezTo>
                    <a:pt x="886032" y="232768"/>
                    <a:pt x="897881" y="244617"/>
                    <a:pt x="897881" y="259178"/>
                  </a:cubicBezTo>
                  <a:cubicBezTo>
                    <a:pt x="897881" y="273740"/>
                    <a:pt x="886032" y="285589"/>
                    <a:pt x="871470" y="285589"/>
                  </a:cubicBezTo>
                  <a:cubicBezTo>
                    <a:pt x="856909" y="285589"/>
                    <a:pt x="845060" y="273740"/>
                    <a:pt x="845060" y="259178"/>
                  </a:cubicBezTo>
                  <a:cubicBezTo>
                    <a:pt x="845060" y="244617"/>
                    <a:pt x="856909" y="232768"/>
                    <a:pt x="871470" y="232768"/>
                  </a:cubicBezTo>
                  <a:close/>
                  <a:moveTo>
                    <a:pt x="126198" y="209927"/>
                  </a:moveTo>
                  <a:cubicBezTo>
                    <a:pt x="131694" y="209927"/>
                    <a:pt x="136191" y="214424"/>
                    <a:pt x="136191" y="219920"/>
                  </a:cubicBezTo>
                  <a:cubicBezTo>
                    <a:pt x="136191" y="225416"/>
                    <a:pt x="131694" y="229913"/>
                    <a:pt x="126198" y="229913"/>
                  </a:cubicBezTo>
                  <a:cubicBezTo>
                    <a:pt x="120631" y="229913"/>
                    <a:pt x="116205" y="225416"/>
                    <a:pt x="116205" y="219920"/>
                  </a:cubicBezTo>
                  <a:cubicBezTo>
                    <a:pt x="116205" y="214353"/>
                    <a:pt x="120702" y="209927"/>
                    <a:pt x="126198" y="209927"/>
                  </a:cubicBezTo>
                  <a:close/>
                  <a:moveTo>
                    <a:pt x="204644" y="208856"/>
                  </a:moveTo>
                  <a:cubicBezTo>
                    <a:pt x="210782" y="208856"/>
                    <a:pt x="215708" y="213853"/>
                    <a:pt x="215708" y="219920"/>
                  </a:cubicBezTo>
                  <a:cubicBezTo>
                    <a:pt x="215708" y="226058"/>
                    <a:pt x="210782" y="230984"/>
                    <a:pt x="204644" y="230984"/>
                  </a:cubicBezTo>
                  <a:cubicBezTo>
                    <a:pt x="198505" y="230984"/>
                    <a:pt x="193580" y="225987"/>
                    <a:pt x="193580" y="219920"/>
                  </a:cubicBezTo>
                  <a:cubicBezTo>
                    <a:pt x="193580" y="213781"/>
                    <a:pt x="198577" y="208856"/>
                    <a:pt x="204644" y="208856"/>
                  </a:cubicBezTo>
                  <a:close/>
                  <a:moveTo>
                    <a:pt x="361536" y="206358"/>
                  </a:moveTo>
                  <a:cubicBezTo>
                    <a:pt x="369031" y="206358"/>
                    <a:pt x="375098" y="212425"/>
                    <a:pt x="375098" y="219920"/>
                  </a:cubicBezTo>
                  <a:cubicBezTo>
                    <a:pt x="375098" y="227415"/>
                    <a:pt x="369031" y="233482"/>
                    <a:pt x="361536" y="233482"/>
                  </a:cubicBezTo>
                  <a:cubicBezTo>
                    <a:pt x="354041" y="233482"/>
                    <a:pt x="347974" y="227415"/>
                    <a:pt x="347974" y="219920"/>
                  </a:cubicBezTo>
                  <a:cubicBezTo>
                    <a:pt x="347974" y="212425"/>
                    <a:pt x="354041" y="206358"/>
                    <a:pt x="361536" y="206358"/>
                  </a:cubicBezTo>
                  <a:close/>
                  <a:moveTo>
                    <a:pt x="440054" y="204930"/>
                  </a:moveTo>
                  <a:cubicBezTo>
                    <a:pt x="448334" y="204930"/>
                    <a:pt x="455043" y="211640"/>
                    <a:pt x="455043" y="219920"/>
                  </a:cubicBezTo>
                  <a:cubicBezTo>
                    <a:pt x="455043" y="228200"/>
                    <a:pt x="448262" y="234981"/>
                    <a:pt x="440054" y="234909"/>
                  </a:cubicBezTo>
                  <a:cubicBezTo>
                    <a:pt x="431774" y="234909"/>
                    <a:pt x="425064" y="228200"/>
                    <a:pt x="425064" y="219920"/>
                  </a:cubicBezTo>
                  <a:cubicBezTo>
                    <a:pt x="425064" y="211640"/>
                    <a:pt x="431774" y="204930"/>
                    <a:pt x="440054" y="204930"/>
                  </a:cubicBezTo>
                  <a:close/>
                  <a:moveTo>
                    <a:pt x="596946" y="201504"/>
                  </a:moveTo>
                  <a:cubicBezTo>
                    <a:pt x="607082" y="201504"/>
                    <a:pt x="615362" y="209713"/>
                    <a:pt x="615362" y="219920"/>
                  </a:cubicBezTo>
                  <a:cubicBezTo>
                    <a:pt x="615362" y="230127"/>
                    <a:pt x="607082" y="238407"/>
                    <a:pt x="596946" y="238336"/>
                  </a:cubicBezTo>
                  <a:cubicBezTo>
                    <a:pt x="586810" y="238336"/>
                    <a:pt x="578530" y="230127"/>
                    <a:pt x="578530" y="219920"/>
                  </a:cubicBezTo>
                  <a:cubicBezTo>
                    <a:pt x="578530" y="209784"/>
                    <a:pt x="586739" y="201504"/>
                    <a:pt x="596946" y="201504"/>
                  </a:cubicBezTo>
                  <a:close/>
                  <a:moveTo>
                    <a:pt x="675321" y="199506"/>
                  </a:moveTo>
                  <a:cubicBezTo>
                    <a:pt x="686598" y="199506"/>
                    <a:pt x="695735" y="208643"/>
                    <a:pt x="695735" y="219921"/>
                  </a:cubicBezTo>
                  <a:cubicBezTo>
                    <a:pt x="695735" y="231199"/>
                    <a:pt x="686598" y="240407"/>
                    <a:pt x="675321" y="240335"/>
                  </a:cubicBezTo>
                  <a:cubicBezTo>
                    <a:pt x="664043" y="240335"/>
                    <a:pt x="654906" y="231199"/>
                    <a:pt x="654906" y="219921"/>
                  </a:cubicBezTo>
                  <a:cubicBezTo>
                    <a:pt x="654906" y="208643"/>
                    <a:pt x="664043" y="199506"/>
                    <a:pt x="675321" y="199506"/>
                  </a:cubicBezTo>
                  <a:close/>
                  <a:moveTo>
                    <a:pt x="832283" y="194866"/>
                  </a:moveTo>
                  <a:cubicBezTo>
                    <a:pt x="846131" y="194866"/>
                    <a:pt x="857337" y="206073"/>
                    <a:pt x="857337" y="219920"/>
                  </a:cubicBezTo>
                  <a:cubicBezTo>
                    <a:pt x="857337" y="233768"/>
                    <a:pt x="846059" y="245046"/>
                    <a:pt x="832283" y="245046"/>
                  </a:cubicBezTo>
                  <a:cubicBezTo>
                    <a:pt x="818436" y="245046"/>
                    <a:pt x="807229" y="233768"/>
                    <a:pt x="807229" y="219920"/>
                  </a:cubicBezTo>
                  <a:cubicBezTo>
                    <a:pt x="807229" y="206073"/>
                    <a:pt x="818436" y="194866"/>
                    <a:pt x="832283" y="194866"/>
                  </a:cubicBezTo>
                  <a:close/>
                  <a:moveTo>
                    <a:pt x="165529" y="170240"/>
                  </a:moveTo>
                  <a:cubicBezTo>
                    <a:pt x="169169" y="170240"/>
                    <a:pt x="172381" y="172096"/>
                    <a:pt x="174237" y="174880"/>
                  </a:cubicBezTo>
                  <a:cubicBezTo>
                    <a:pt x="175379" y="176521"/>
                    <a:pt x="176022" y="178591"/>
                    <a:pt x="176022" y="180733"/>
                  </a:cubicBezTo>
                  <a:cubicBezTo>
                    <a:pt x="176022" y="182160"/>
                    <a:pt x="175665" y="183517"/>
                    <a:pt x="175165" y="184801"/>
                  </a:cubicBezTo>
                  <a:cubicBezTo>
                    <a:pt x="174879" y="185444"/>
                    <a:pt x="174523" y="186015"/>
                    <a:pt x="174166" y="186586"/>
                  </a:cubicBezTo>
                  <a:cubicBezTo>
                    <a:pt x="173737" y="187157"/>
                    <a:pt x="173309" y="187657"/>
                    <a:pt x="173024" y="188299"/>
                  </a:cubicBezTo>
                  <a:cubicBezTo>
                    <a:pt x="171096" y="190226"/>
                    <a:pt x="168527" y="191368"/>
                    <a:pt x="165600" y="191368"/>
                  </a:cubicBezTo>
                  <a:cubicBezTo>
                    <a:pt x="164815" y="191368"/>
                    <a:pt x="164173" y="191297"/>
                    <a:pt x="163459" y="191154"/>
                  </a:cubicBezTo>
                  <a:cubicBezTo>
                    <a:pt x="161460" y="190726"/>
                    <a:pt x="159604" y="189727"/>
                    <a:pt x="158177" y="188299"/>
                  </a:cubicBezTo>
                  <a:cubicBezTo>
                    <a:pt x="157677" y="187799"/>
                    <a:pt x="157249" y="187300"/>
                    <a:pt x="156892" y="186729"/>
                  </a:cubicBezTo>
                  <a:cubicBezTo>
                    <a:pt x="156464" y="186158"/>
                    <a:pt x="156178" y="185587"/>
                    <a:pt x="155893" y="184944"/>
                  </a:cubicBezTo>
                  <a:cubicBezTo>
                    <a:pt x="155607" y="184302"/>
                    <a:pt x="155393" y="183659"/>
                    <a:pt x="155250" y="182946"/>
                  </a:cubicBezTo>
                  <a:cubicBezTo>
                    <a:pt x="155107" y="182232"/>
                    <a:pt x="155036" y="181518"/>
                    <a:pt x="155036" y="180804"/>
                  </a:cubicBezTo>
                  <a:cubicBezTo>
                    <a:pt x="155036" y="180019"/>
                    <a:pt x="155107" y="179377"/>
                    <a:pt x="155250" y="178663"/>
                  </a:cubicBezTo>
                  <a:cubicBezTo>
                    <a:pt x="155536" y="177235"/>
                    <a:pt x="156035" y="176022"/>
                    <a:pt x="156820" y="174880"/>
                  </a:cubicBezTo>
                  <a:cubicBezTo>
                    <a:pt x="157177" y="174309"/>
                    <a:pt x="157606" y="173809"/>
                    <a:pt x="158105" y="173309"/>
                  </a:cubicBezTo>
                  <a:cubicBezTo>
                    <a:pt x="159533" y="171882"/>
                    <a:pt x="161317" y="170882"/>
                    <a:pt x="163387" y="170454"/>
                  </a:cubicBezTo>
                  <a:cubicBezTo>
                    <a:pt x="164101" y="170311"/>
                    <a:pt x="164815" y="170240"/>
                    <a:pt x="165529" y="170240"/>
                  </a:cubicBezTo>
                  <a:close/>
                  <a:moveTo>
                    <a:pt x="243903" y="169098"/>
                  </a:moveTo>
                  <a:cubicBezTo>
                    <a:pt x="250327" y="169098"/>
                    <a:pt x="255538" y="174309"/>
                    <a:pt x="255538" y="180733"/>
                  </a:cubicBezTo>
                  <a:cubicBezTo>
                    <a:pt x="255538" y="182303"/>
                    <a:pt x="255181" y="183874"/>
                    <a:pt x="254610" y="185230"/>
                  </a:cubicBezTo>
                  <a:cubicBezTo>
                    <a:pt x="253967" y="186657"/>
                    <a:pt x="253182" y="187871"/>
                    <a:pt x="252111" y="188942"/>
                  </a:cubicBezTo>
                  <a:cubicBezTo>
                    <a:pt x="250041" y="191083"/>
                    <a:pt x="247115" y="192368"/>
                    <a:pt x="243903" y="192368"/>
                  </a:cubicBezTo>
                  <a:cubicBezTo>
                    <a:pt x="240691" y="192368"/>
                    <a:pt x="237764" y="191012"/>
                    <a:pt x="235694" y="188942"/>
                  </a:cubicBezTo>
                  <a:cubicBezTo>
                    <a:pt x="234624" y="187871"/>
                    <a:pt x="233767" y="186586"/>
                    <a:pt x="233196" y="185230"/>
                  </a:cubicBezTo>
                  <a:cubicBezTo>
                    <a:pt x="232625" y="183874"/>
                    <a:pt x="232268" y="182303"/>
                    <a:pt x="232268" y="180733"/>
                  </a:cubicBezTo>
                  <a:cubicBezTo>
                    <a:pt x="232268" y="174309"/>
                    <a:pt x="237479" y="169098"/>
                    <a:pt x="243903" y="169098"/>
                  </a:cubicBezTo>
                  <a:close/>
                  <a:moveTo>
                    <a:pt x="400795" y="166385"/>
                  </a:moveTo>
                  <a:cubicBezTo>
                    <a:pt x="408718" y="166385"/>
                    <a:pt x="415071" y="172809"/>
                    <a:pt x="415071" y="180661"/>
                  </a:cubicBezTo>
                  <a:cubicBezTo>
                    <a:pt x="415071" y="182660"/>
                    <a:pt x="414642" y="184515"/>
                    <a:pt x="413929" y="186229"/>
                  </a:cubicBezTo>
                  <a:cubicBezTo>
                    <a:pt x="413215" y="187942"/>
                    <a:pt x="412144" y="189512"/>
                    <a:pt x="410859" y="190797"/>
                  </a:cubicBezTo>
                  <a:cubicBezTo>
                    <a:pt x="408290" y="193438"/>
                    <a:pt x="404721" y="195008"/>
                    <a:pt x="400795" y="195008"/>
                  </a:cubicBezTo>
                  <a:cubicBezTo>
                    <a:pt x="396869" y="195008"/>
                    <a:pt x="393300" y="193366"/>
                    <a:pt x="390730" y="190797"/>
                  </a:cubicBezTo>
                  <a:cubicBezTo>
                    <a:pt x="389446" y="189441"/>
                    <a:pt x="388375" y="187942"/>
                    <a:pt x="387661" y="186229"/>
                  </a:cubicBezTo>
                  <a:cubicBezTo>
                    <a:pt x="386947" y="184515"/>
                    <a:pt x="386519" y="182660"/>
                    <a:pt x="386519" y="180661"/>
                  </a:cubicBezTo>
                  <a:cubicBezTo>
                    <a:pt x="386519" y="172738"/>
                    <a:pt x="392943" y="166385"/>
                    <a:pt x="400795" y="166385"/>
                  </a:cubicBezTo>
                  <a:close/>
                  <a:moveTo>
                    <a:pt x="479098" y="164815"/>
                  </a:moveTo>
                  <a:cubicBezTo>
                    <a:pt x="484594" y="164815"/>
                    <a:pt x="489376" y="167599"/>
                    <a:pt x="492232" y="171810"/>
                  </a:cubicBezTo>
                  <a:cubicBezTo>
                    <a:pt x="493945" y="174380"/>
                    <a:pt x="494944" y="177378"/>
                    <a:pt x="494944" y="180661"/>
                  </a:cubicBezTo>
                  <a:cubicBezTo>
                    <a:pt x="494944" y="182803"/>
                    <a:pt x="494516" y="184873"/>
                    <a:pt x="493731" y="186800"/>
                  </a:cubicBezTo>
                  <a:cubicBezTo>
                    <a:pt x="493374" y="187799"/>
                    <a:pt x="492874" y="188656"/>
                    <a:pt x="492303" y="189512"/>
                  </a:cubicBezTo>
                  <a:cubicBezTo>
                    <a:pt x="491732" y="190369"/>
                    <a:pt x="491090" y="191154"/>
                    <a:pt x="490304" y="191939"/>
                  </a:cubicBezTo>
                  <a:cubicBezTo>
                    <a:pt x="487449" y="194794"/>
                    <a:pt x="483452" y="196579"/>
                    <a:pt x="479098" y="196579"/>
                  </a:cubicBezTo>
                  <a:cubicBezTo>
                    <a:pt x="477956" y="196579"/>
                    <a:pt x="476885" y="196436"/>
                    <a:pt x="475886" y="196222"/>
                  </a:cubicBezTo>
                  <a:cubicBezTo>
                    <a:pt x="472816" y="195651"/>
                    <a:pt x="470033" y="194081"/>
                    <a:pt x="467891" y="191939"/>
                  </a:cubicBezTo>
                  <a:cubicBezTo>
                    <a:pt x="467177" y="191225"/>
                    <a:pt x="466535" y="190440"/>
                    <a:pt x="465964" y="189584"/>
                  </a:cubicBezTo>
                  <a:cubicBezTo>
                    <a:pt x="465393" y="188727"/>
                    <a:pt x="464965" y="187799"/>
                    <a:pt x="464536" y="186871"/>
                  </a:cubicBezTo>
                  <a:cubicBezTo>
                    <a:pt x="464108" y="185872"/>
                    <a:pt x="463823" y="184873"/>
                    <a:pt x="463608" y="183873"/>
                  </a:cubicBezTo>
                  <a:cubicBezTo>
                    <a:pt x="463466" y="182803"/>
                    <a:pt x="463323" y="181732"/>
                    <a:pt x="463323" y="180661"/>
                  </a:cubicBezTo>
                  <a:cubicBezTo>
                    <a:pt x="463323" y="179519"/>
                    <a:pt x="463394" y="178449"/>
                    <a:pt x="463608" y="177449"/>
                  </a:cubicBezTo>
                  <a:cubicBezTo>
                    <a:pt x="464037" y="175379"/>
                    <a:pt x="464822" y="173523"/>
                    <a:pt x="465964" y="171810"/>
                  </a:cubicBezTo>
                  <a:cubicBezTo>
                    <a:pt x="466535" y="170954"/>
                    <a:pt x="467177" y="170168"/>
                    <a:pt x="467891" y="169455"/>
                  </a:cubicBezTo>
                  <a:cubicBezTo>
                    <a:pt x="470033" y="167313"/>
                    <a:pt x="472816" y="165814"/>
                    <a:pt x="475886" y="165172"/>
                  </a:cubicBezTo>
                  <a:cubicBezTo>
                    <a:pt x="476956" y="164958"/>
                    <a:pt x="478027" y="164815"/>
                    <a:pt x="479098" y="164815"/>
                  </a:cubicBezTo>
                  <a:close/>
                  <a:moveTo>
                    <a:pt x="636061" y="161317"/>
                  </a:moveTo>
                  <a:cubicBezTo>
                    <a:pt x="642771" y="161317"/>
                    <a:pt x="648695" y="164743"/>
                    <a:pt x="652193" y="169883"/>
                  </a:cubicBezTo>
                  <a:cubicBezTo>
                    <a:pt x="654263" y="172952"/>
                    <a:pt x="655476" y="176735"/>
                    <a:pt x="655476" y="180732"/>
                  </a:cubicBezTo>
                  <a:cubicBezTo>
                    <a:pt x="655476" y="183445"/>
                    <a:pt x="654977" y="185943"/>
                    <a:pt x="653977" y="188298"/>
                  </a:cubicBezTo>
                  <a:cubicBezTo>
                    <a:pt x="653478" y="189441"/>
                    <a:pt x="652907" y="190583"/>
                    <a:pt x="652193" y="191582"/>
                  </a:cubicBezTo>
                  <a:cubicBezTo>
                    <a:pt x="651479" y="192581"/>
                    <a:pt x="650694" y="193581"/>
                    <a:pt x="649766" y="194437"/>
                  </a:cubicBezTo>
                  <a:cubicBezTo>
                    <a:pt x="646268" y="198006"/>
                    <a:pt x="641415" y="200148"/>
                    <a:pt x="636061" y="200148"/>
                  </a:cubicBezTo>
                  <a:cubicBezTo>
                    <a:pt x="634705" y="200148"/>
                    <a:pt x="633420" y="200005"/>
                    <a:pt x="632135" y="199719"/>
                  </a:cubicBezTo>
                  <a:cubicBezTo>
                    <a:pt x="628352" y="198934"/>
                    <a:pt x="624997" y="197078"/>
                    <a:pt x="622356" y="194437"/>
                  </a:cubicBezTo>
                  <a:cubicBezTo>
                    <a:pt x="621500" y="193581"/>
                    <a:pt x="620715" y="192581"/>
                    <a:pt x="620001" y="191582"/>
                  </a:cubicBezTo>
                  <a:cubicBezTo>
                    <a:pt x="619287" y="190583"/>
                    <a:pt x="618716" y="189441"/>
                    <a:pt x="618216" y="188298"/>
                  </a:cubicBezTo>
                  <a:cubicBezTo>
                    <a:pt x="617717" y="187156"/>
                    <a:pt x="617360" y="185943"/>
                    <a:pt x="617074" y="184658"/>
                  </a:cubicBezTo>
                  <a:cubicBezTo>
                    <a:pt x="616789" y="183373"/>
                    <a:pt x="616646" y="182088"/>
                    <a:pt x="616646" y="180732"/>
                  </a:cubicBezTo>
                  <a:cubicBezTo>
                    <a:pt x="616646" y="179376"/>
                    <a:pt x="616789" y="178091"/>
                    <a:pt x="617074" y="176806"/>
                  </a:cubicBezTo>
                  <a:cubicBezTo>
                    <a:pt x="617574" y="174308"/>
                    <a:pt x="618573" y="171953"/>
                    <a:pt x="620001" y="169883"/>
                  </a:cubicBezTo>
                  <a:cubicBezTo>
                    <a:pt x="620715" y="168883"/>
                    <a:pt x="621500" y="167884"/>
                    <a:pt x="622356" y="167027"/>
                  </a:cubicBezTo>
                  <a:cubicBezTo>
                    <a:pt x="624926" y="164386"/>
                    <a:pt x="628352" y="162530"/>
                    <a:pt x="632135" y="161745"/>
                  </a:cubicBezTo>
                  <a:cubicBezTo>
                    <a:pt x="633420" y="161460"/>
                    <a:pt x="634705" y="161317"/>
                    <a:pt x="636061" y="161317"/>
                  </a:cubicBezTo>
                  <a:close/>
                  <a:moveTo>
                    <a:pt x="714579" y="159247"/>
                  </a:moveTo>
                  <a:cubicBezTo>
                    <a:pt x="726428" y="159247"/>
                    <a:pt x="736064" y="168883"/>
                    <a:pt x="736064" y="180732"/>
                  </a:cubicBezTo>
                  <a:cubicBezTo>
                    <a:pt x="736064" y="183659"/>
                    <a:pt x="735422" y="186514"/>
                    <a:pt x="734351" y="189084"/>
                  </a:cubicBezTo>
                  <a:cubicBezTo>
                    <a:pt x="733281" y="191653"/>
                    <a:pt x="731710" y="193937"/>
                    <a:pt x="729854" y="195936"/>
                  </a:cubicBezTo>
                  <a:cubicBezTo>
                    <a:pt x="726000" y="199791"/>
                    <a:pt x="720575" y="202218"/>
                    <a:pt x="714651" y="202218"/>
                  </a:cubicBezTo>
                  <a:cubicBezTo>
                    <a:pt x="708726" y="202218"/>
                    <a:pt x="703373" y="199862"/>
                    <a:pt x="699447" y="195936"/>
                  </a:cubicBezTo>
                  <a:cubicBezTo>
                    <a:pt x="697448" y="194009"/>
                    <a:pt x="695878" y="191653"/>
                    <a:pt x="694807" y="189084"/>
                  </a:cubicBezTo>
                  <a:cubicBezTo>
                    <a:pt x="693665" y="186514"/>
                    <a:pt x="693094" y="183730"/>
                    <a:pt x="693094" y="180732"/>
                  </a:cubicBezTo>
                  <a:cubicBezTo>
                    <a:pt x="693094" y="168883"/>
                    <a:pt x="702730" y="159247"/>
                    <a:pt x="714579" y="159247"/>
                  </a:cubicBezTo>
                  <a:close/>
                  <a:moveTo>
                    <a:pt x="871470" y="154322"/>
                  </a:moveTo>
                  <a:cubicBezTo>
                    <a:pt x="886032" y="154322"/>
                    <a:pt x="897881" y="166171"/>
                    <a:pt x="897881" y="180732"/>
                  </a:cubicBezTo>
                  <a:cubicBezTo>
                    <a:pt x="897881" y="184373"/>
                    <a:pt x="897167" y="187870"/>
                    <a:pt x="895811" y="191011"/>
                  </a:cubicBezTo>
                  <a:cubicBezTo>
                    <a:pt x="894455" y="194152"/>
                    <a:pt x="892527" y="197007"/>
                    <a:pt x="890172" y="199434"/>
                  </a:cubicBezTo>
                  <a:cubicBezTo>
                    <a:pt x="885389" y="204216"/>
                    <a:pt x="878751" y="207143"/>
                    <a:pt x="871470" y="207143"/>
                  </a:cubicBezTo>
                  <a:cubicBezTo>
                    <a:pt x="864118" y="207143"/>
                    <a:pt x="857551" y="204216"/>
                    <a:pt x="852769" y="199434"/>
                  </a:cubicBezTo>
                  <a:cubicBezTo>
                    <a:pt x="850413" y="197007"/>
                    <a:pt x="848486" y="194152"/>
                    <a:pt x="847130" y="191011"/>
                  </a:cubicBezTo>
                  <a:cubicBezTo>
                    <a:pt x="845774" y="187870"/>
                    <a:pt x="845060" y="184373"/>
                    <a:pt x="845060" y="180732"/>
                  </a:cubicBezTo>
                  <a:cubicBezTo>
                    <a:pt x="845060" y="166171"/>
                    <a:pt x="856909" y="154322"/>
                    <a:pt x="871470" y="154322"/>
                  </a:cubicBezTo>
                  <a:close/>
                  <a:moveTo>
                    <a:pt x="126198" y="131481"/>
                  </a:moveTo>
                  <a:cubicBezTo>
                    <a:pt x="131694" y="131481"/>
                    <a:pt x="136191" y="135978"/>
                    <a:pt x="136191" y="141474"/>
                  </a:cubicBezTo>
                  <a:cubicBezTo>
                    <a:pt x="136191" y="146970"/>
                    <a:pt x="131694" y="151467"/>
                    <a:pt x="126198" y="151467"/>
                  </a:cubicBezTo>
                  <a:cubicBezTo>
                    <a:pt x="120631" y="151467"/>
                    <a:pt x="116205" y="146970"/>
                    <a:pt x="116205" y="141474"/>
                  </a:cubicBezTo>
                  <a:cubicBezTo>
                    <a:pt x="116205" y="135907"/>
                    <a:pt x="120702" y="131481"/>
                    <a:pt x="126198" y="131481"/>
                  </a:cubicBezTo>
                  <a:close/>
                  <a:moveTo>
                    <a:pt x="204644" y="130410"/>
                  </a:moveTo>
                  <a:cubicBezTo>
                    <a:pt x="210782" y="130410"/>
                    <a:pt x="215708" y="135407"/>
                    <a:pt x="215708" y="141474"/>
                  </a:cubicBezTo>
                  <a:cubicBezTo>
                    <a:pt x="215708" y="147612"/>
                    <a:pt x="210782" y="152538"/>
                    <a:pt x="204644" y="152538"/>
                  </a:cubicBezTo>
                  <a:cubicBezTo>
                    <a:pt x="198505" y="152538"/>
                    <a:pt x="193580" y="147541"/>
                    <a:pt x="193580" y="141474"/>
                  </a:cubicBezTo>
                  <a:cubicBezTo>
                    <a:pt x="193580" y="135335"/>
                    <a:pt x="198577" y="130410"/>
                    <a:pt x="204644" y="130410"/>
                  </a:cubicBezTo>
                  <a:close/>
                  <a:moveTo>
                    <a:pt x="361536" y="127912"/>
                  </a:moveTo>
                  <a:cubicBezTo>
                    <a:pt x="369031" y="127912"/>
                    <a:pt x="375098" y="133979"/>
                    <a:pt x="375098" y="141474"/>
                  </a:cubicBezTo>
                  <a:cubicBezTo>
                    <a:pt x="375098" y="148969"/>
                    <a:pt x="369031" y="155036"/>
                    <a:pt x="361536" y="155036"/>
                  </a:cubicBezTo>
                  <a:cubicBezTo>
                    <a:pt x="354041" y="155036"/>
                    <a:pt x="347974" y="148969"/>
                    <a:pt x="347974" y="141474"/>
                  </a:cubicBezTo>
                  <a:cubicBezTo>
                    <a:pt x="347974" y="133979"/>
                    <a:pt x="354041" y="127912"/>
                    <a:pt x="361536" y="127912"/>
                  </a:cubicBezTo>
                  <a:close/>
                  <a:moveTo>
                    <a:pt x="440054" y="126484"/>
                  </a:moveTo>
                  <a:cubicBezTo>
                    <a:pt x="448334" y="126484"/>
                    <a:pt x="455043" y="133194"/>
                    <a:pt x="455043" y="141474"/>
                  </a:cubicBezTo>
                  <a:cubicBezTo>
                    <a:pt x="455043" y="149754"/>
                    <a:pt x="448262" y="156535"/>
                    <a:pt x="440054" y="156463"/>
                  </a:cubicBezTo>
                  <a:cubicBezTo>
                    <a:pt x="431774" y="156463"/>
                    <a:pt x="425064" y="149754"/>
                    <a:pt x="425064" y="141474"/>
                  </a:cubicBezTo>
                  <a:cubicBezTo>
                    <a:pt x="425064" y="133194"/>
                    <a:pt x="431774" y="126484"/>
                    <a:pt x="440054" y="126484"/>
                  </a:cubicBezTo>
                  <a:close/>
                  <a:moveTo>
                    <a:pt x="596946" y="123058"/>
                  </a:moveTo>
                  <a:cubicBezTo>
                    <a:pt x="607082" y="123058"/>
                    <a:pt x="615362" y="131267"/>
                    <a:pt x="615362" y="141474"/>
                  </a:cubicBezTo>
                  <a:cubicBezTo>
                    <a:pt x="615362" y="151681"/>
                    <a:pt x="607082" y="159890"/>
                    <a:pt x="596946" y="159890"/>
                  </a:cubicBezTo>
                  <a:cubicBezTo>
                    <a:pt x="586810" y="159890"/>
                    <a:pt x="578530" y="151681"/>
                    <a:pt x="578530" y="141474"/>
                  </a:cubicBezTo>
                  <a:cubicBezTo>
                    <a:pt x="578530" y="131338"/>
                    <a:pt x="586739" y="123058"/>
                    <a:pt x="596946" y="123058"/>
                  </a:cubicBezTo>
                  <a:close/>
                  <a:moveTo>
                    <a:pt x="675321" y="121059"/>
                  </a:moveTo>
                  <a:cubicBezTo>
                    <a:pt x="686598" y="121059"/>
                    <a:pt x="695735" y="130196"/>
                    <a:pt x="695735" y="141474"/>
                  </a:cubicBezTo>
                  <a:cubicBezTo>
                    <a:pt x="695735" y="152752"/>
                    <a:pt x="686598" y="161888"/>
                    <a:pt x="675321" y="161888"/>
                  </a:cubicBezTo>
                  <a:cubicBezTo>
                    <a:pt x="664043" y="161888"/>
                    <a:pt x="654906" y="152752"/>
                    <a:pt x="654906" y="141474"/>
                  </a:cubicBezTo>
                  <a:cubicBezTo>
                    <a:pt x="654906" y="130196"/>
                    <a:pt x="664043" y="121059"/>
                    <a:pt x="675321" y="121059"/>
                  </a:cubicBezTo>
                  <a:close/>
                  <a:moveTo>
                    <a:pt x="832283" y="116348"/>
                  </a:moveTo>
                  <a:cubicBezTo>
                    <a:pt x="846131" y="116348"/>
                    <a:pt x="857337" y="127626"/>
                    <a:pt x="857337" y="141474"/>
                  </a:cubicBezTo>
                  <a:cubicBezTo>
                    <a:pt x="857337" y="155321"/>
                    <a:pt x="846059" y="166599"/>
                    <a:pt x="832283" y="166528"/>
                  </a:cubicBezTo>
                  <a:cubicBezTo>
                    <a:pt x="818436" y="166528"/>
                    <a:pt x="807229" y="155321"/>
                    <a:pt x="807229" y="141474"/>
                  </a:cubicBezTo>
                  <a:cubicBezTo>
                    <a:pt x="807229" y="127555"/>
                    <a:pt x="818436" y="116348"/>
                    <a:pt x="832283" y="116348"/>
                  </a:cubicBezTo>
                  <a:close/>
                  <a:moveTo>
                    <a:pt x="910730" y="113636"/>
                  </a:moveTo>
                  <a:cubicBezTo>
                    <a:pt x="926076" y="113636"/>
                    <a:pt x="938496" y="126127"/>
                    <a:pt x="938496" y="141474"/>
                  </a:cubicBezTo>
                  <a:lnTo>
                    <a:pt x="930397" y="161004"/>
                  </a:lnTo>
                  <a:lnTo>
                    <a:pt x="949989" y="152895"/>
                  </a:lnTo>
                  <a:cubicBezTo>
                    <a:pt x="965335" y="152895"/>
                    <a:pt x="977755" y="165315"/>
                    <a:pt x="977755" y="180662"/>
                  </a:cubicBezTo>
                  <a:cubicBezTo>
                    <a:pt x="977755" y="184516"/>
                    <a:pt x="976970" y="188157"/>
                    <a:pt x="975542" y="191511"/>
                  </a:cubicBezTo>
                  <a:cubicBezTo>
                    <a:pt x="974115" y="194866"/>
                    <a:pt x="972045" y="197864"/>
                    <a:pt x="969618" y="200362"/>
                  </a:cubicBezTo>
                  <a:cubicBezTo>
                    <a:pt x="964621" y="205359"/>
                    <a:pt x="957698" y="208500"/>
                    <a:pt x="949989" y="208500"/>
                  </a:cubicBezTo>
                  <a:lnTo>
                    <a:pt x="930410" y="200383"/>
                  </a:lnTo>
                  <a:lnTo>
                    <a:pt x="938496" y="219920"/>
                  </a:lnTo>
                  <a:cubicBezTo>
                    <a:pt x="938496" y="235266"/>
                    <a:pt x="926005" y="247758"/>
                    <a:pt x="910730" y="247758"/>
                  </a:cubicBezTo>
                  <a:cubicBezTo>
                    <a:pt x="895383" y="247758"/>
                    <a:pt x="882963" y="235266"/>
                    <a:pt x="882963" y="219920"/>
                  </a:cubicBezTo>
                  <a:cubicBezTo>
                    <a:pt x="882963" y="204573"/>
                    <a:pt x="895383" y="192153"/>
                    <a:pt x="910730" y="192153"/>
                  </a:cubicBezTo>
                  <a:lnTo>
                    <a:pt x="930281" y="200246"/>
                  </a:lnTo>
                  <a:lnTo>
                    <a:pt x="924435" y="191511"/>
                  </a:lnTo>
                  <a:cubicBezTo>
                    <a:pt x="923007" y="188157"/>
                    <a:pt x="922222" y="184516"/>
                    <a:pt x="922222" y="180662"/>
                  </a:cubicBezTo>
                  <a:lnTo>
                    <a:pt x="930295" y="161159"/>
                  </a:lnTo>
                  <a:lnTo>
                    <a:pt x="910730" y="169241"/>
                  </a:lnTo>
                  <a:cubicBezTo>
                    <a:pt x="895383" y="169241"/>
                    <a:pt x="882963" y="156821"/>
                    <a:pt x="882963" y="141474"/>
                  </a:cubicBezTo>
                  <a:cubicBezTo>
                    <a:pt x="882963" y="126056"/>
                    <a:pt x="895383" y="113636"/>
                    <a:pt x="910730" y="113636"/>
                  </a:cubicBezTo>
                  <a:close/>
                  <a:moveTo>
                    <a:pt x="86939" y="92793"/>
                  </a:moveTo>
                  <a:cubicBezTo>
                    <a:pt x="92222" y="92793"/>
                    <a:pt x="96433" y="97076"/>
                    <a:pt x="96433" y="102286"/>
                  </a:cubicBezTo>
                  <a:cubicBezTo>
                    <a:pt x="96433" y="107497"/>
                    <a:pt x="92222" y="111709"/>
                    <a:pt x="86939" y="111780"/>
                  </a:cubicBezTo>
                  <a:cubicBezTo>
                    <a:pt x="81657" y="111780"/>
                    <a:pt x="77446" y="107497"/>
                    <a:pt x="77446" y="102286"/>
                  </a:cubicBezTo>
                  <a:cubicBezTo>
                    <a:pt x="77446" y="97004"/>
                    <a:pt x="81729" y="92793"/>
                    <a:pt x="86939" y="92793"/>
                  </a:cubicBezTo>
                  <a:close/>
                  <a:moveTo>
                    <a:pt x="165457" y="91794"/>
                  </a:moveTo>
                  <a:cubicBezTo>
                    <a:pt x="169097" y="91794"/>
                    <a:pt x="172309" y="93650"/>
                    <a:pt x="174165" y="96434"/>
                  </a:cubicBezTo>
                  <a:cubicBezTo>
                    <a:pt x="175307" y="98075"/>
                    <a:pt x="175950" y="100145"/>
                    <a:pt x="175950" y="102287"/>
                  </a:cubicBezTo>
                  <a:cubicBezTo>
                    <a:pt x="175950" y="104428"/>
                    <a:pt x="175307" y="106498"/>
                    <a:pt x="174165" y="108140"/>
                  </a:cubicBezTo>
                  <a:cubicBezTo>
                    <a:pt x="172238" y="110924"/>
                    <a:pt x="169026" y="112780"/>
                    <a:pt x="165457" y="112922"/>
                  </a:cubicBezTo>
                  <a:cubicBezTo>
                    <a:pt x="164672" y="112922"/>
                    <a:pt x="164029" y="112851"/>
                    <a:pt x="163315" y="112708"/>
                  </a:cubicBezTo>
                  <a:cubicBezTo>
                    <a:pt x="161317" y="112280"/>
                    <a:pt x="159461" y="111281"/>
                    <a:pt x="158033" y="109853"/>
                  </a:cubicBezTo>
                  <a:cubicBezTo>
                    <a:pt x="157534" y="109353"/>
                    <a:pt x="157105" y="108854"/>
                    <a:pt x="156748" y="108283"/>
                  </a:cubicBezTo>
                  <a:cubicBezTo>
                    <a:pt x="156035" y="107141"/>
                    <a:pt x="155464" y="105856"/>
                    <a:pt x="155178" y="104500"/>
                  </a:cubicBezTo>
                  <a:cubicBezTo>
                    <a:pt x="155035" y="103786"/>
                    <a:pt x="154964" y="103072"/>
                    <a:pt x="154964" y="102358"/>
                  </a:cubicBezTo>
                  <a:cubicBezTo>
                    <a:pt x="154964" y="101573"/>
                    <a:pt x="155035" y="100931"/>
                    <a:pt x="155178" y="100217"/>
                  </a:cubicBezTo>
                  <a:cubicBezTo>
                    <a:pt x="155464" y="98789"/>
                    <a:pt x="155963" y="97576"/>
                    <a:pt x="156748" y="96434"/>
                  </a:cubicBezTo>
                  <a:cubicBezTo>
                    <a:pt x="157105" y="95863"/>
                    <a:pt x="157534" y="95363"/>
                    <a:pt x="158033" y="94863"/>
                  </a:cubicBezTo>
                  <a:cubicBezTo>
                    <a:pt x="159461" y="93436"/>
                    <a:pt x="161245" y="92436"/>
                    <a:pt x="163315" y="92008"/>
                  </a:cubicBezTo>
                  <a:cubicBezTo>
                    <a:pt x="164029" y="91865"/>
                    <a:pt x="164743" y="91794"/>
                    <a:pt x="165457" y="91794"/>
                  </a:cubicBezTo>
                  <a:close/>
                  <a:moveTo>
                    <a:pt x="322349" y="89367"/>
                  </a:moveTo>
                  <a:cubicBezTo>
                    <a:pt x="324990" y="89367"/>
                    <a:pt x="327489" y="90224"/>
                    <a:pt x="329559" y="91580"/>
                  </a:cubicBezTo>
                  <a:cubicBezTo>
                    <a:pt x="332913" y="93935"/>
                    <a:pt x="335198" y="97861"/>
                    <a:pt x="335198" y="102287"/>
                  </a:cubicBezTo>
                  <a:cubicBezTo>
                    <a:pt x="335198" y="106712"/>
                    <a:pt x="332985" y="110638"/>
                    <a:pt x="329559" y="112994"/>
                  </a:cubicBezTo>
                  <a:cubicBezTo>
                    <a:pt x="327489" y="114421"/>
                    <a:pt x="324990" y="115206"/>
                    <a:pt x="322349" y="115206"/>
                  </a:cubicBezTo>
                  <a:cubicBezTo>
                    <a:pt x="321493" y="115206"/>
                    <a:pt x="320636" y="115064"/>
                    <a:pt x="319780" y="114921"/>
                  </a:cubicBezTo>
                  <a:cubicBezTo>
                    <a:pt x="313927" y="113707"/>
                    <a:pt x="309501" y="108497"/>
                    <a:pt x="309501" y="102287"/>
                  </a:cubicBezTo>
                  <a:cubicBezTo>
                    <a:pt x="309501" y="96077"/>
                    <a:pt x="313927" y="90866"/>
                    <a:pt x="319780" y="89653"/>
                  </a:cubicBezTo>
                  <a:cubicBezTo>
                    <a:pt x="320565" y="89438"/>
                    <a:pt x="321493" y="89367"/>
                    <a:pt x="322349" y="89367"/>
                  </a:cubicBezTo>
                  <a:close/>
                  <a:moveTo>
                    <a:pt x="400795" y="88011"/>
                  </a:moveTo>
                  <a:cubicBezTo>
                    <a:pt x="408718" y="88011"/>
                    <a:pt x="415071" y="94435"/>
                    <a:pt x="415071" y="102287"/>
                  </a:cubicBezTo>
                  <a:cubicBezTo>
                    <a:pt x="415071" y="110139"/>
                    <a:pt x="408647" y="116563"/>
                    <a:pt x="400795" y="116563"/>
                  </a:cubicBezTo>
                  <a:cubicBezTo>
                    <a:pt x="392943" y="116563"/>
                    <a:pt x="386519" y="110139"/>
                    <a:pt x="386519" y="102287"/>
                  </a:cubicBezTo>
                  <a:cubicBezTo>
                    <a:pt x="386519" y="94364"/>
                    <a:pt x="392943" y="88011"/>
                    <a:pt x="400795" y="88011"/>
                  </a:cubicBezTo>
                  <a:close/>
                  <a:moveTo>
                    <a:pt x="557687" y="84798"/>
                  </a:moveTo>
                  <a:cubicBezTo>
                    <a:pt x="567323" y="84798"/>
                    <a:pt x="575175" y="92650"/>
                    <a:pt x="575175" y="102286"/>
                  </a:cubicBezTo>
                  <a:cubicBezTo>
                    <a:pt x="575175" y="111922"/>
                    <a:pt x="567323" y="119774"/>
                    <a:pt x="557687" y="119774"/>
                  </a:cubicBezTo>
                  <a:cubicBezTo>
                    <a:pt x="548051" y="119774"/>
                    <a:pt x="540199" y="111922"/>
                    <a:pt x="540199" y="102286"/>
                  </a:cubicBezTo>
                  <a:cubicBezTo>
                    <a:pt x="540199" y="92650"/>
                    <a:pt x="548051" y="84798"/>
                    <a:pt x="557687" y="84798"/>
                  </a:cubicBezTo>
                  <a:close/>
                  <a:moveTo>
                    <a:pt x="636061" y="82871"/>
                  </a:moveTo>
                  <a:cubicBezTo>
                    <a:pt x="642771" y="82871"/>
                    <a:pt x="648695" y="86297"/>
                    <a:pt x="652193" y="91437"/>
                  </a:cubicBezTo>
                  <a:cubicBezTo>
                    <a:pt x="654263" y="94506"/>
                    <a:pt x="655476" y="98289"/>
                    <a:pt x="655476" y="102286"/>
                  </a:cubicBezTo>
                  <a:cubicBezTo>
                    <a:pt x="655476" y="106284"/>
                    <a:pt x="654263" y="110067"/>
                    <a:pt x="652193" y="113136"/>
                  </a:cubicBezTo>
                  <a:cubicBezTo>
                    <a:pt x="648695" y="118275"/>
                    <a:pt x="642842" y="121702"/>
                    <a:pt x="636061" y="121702"/>
                  </a:cubicBezTo>
                  <a:cubicBezTo>
                    <a:pt x="634705" y="121702"/>
                    <a:pt x="633420" y="121559"/>
                    <a:pt x="632135" y="121273"/>
                  </a:cubicBezTo>
                  <a:cubicBezTo>
                    <a:pt x="628352" y="120488"/>
                    <a:pt x="624997" y="118632"/>
                    <a:pt x="622356" y="115991"/>
                  </a:cubicBezTo>
                  <a:cubicBezTo>
                    <a:pt x="621500" y="115135"/>
                    <a:pt x="620715" y="114135"/>
                    <a:pt x="620001" y="113136"/>
                  </a:cubicBezTo>
                  <a:cubicBezTo>
                    <a:pt x="618573" y="111066"/>
                    <a:pt x="617574" y="108710"/>
                    <a:pt x="617074" y="106212"/>
                  </a:cubicBezTo>
                  <a:cubicBezTo>
                    <a:pt x="616789" y="104927"/>
                    <a:pt x="616646" y="103642"/>
                    <a:pt x="616646" y="102286"/>
                  </a:cubicBezTo>
                  <a:cubicBezTo>
                    <a:pt x="616646" y="100930"/>
                    <a:pt x="616789" y="99645"/>
                    <a:pt x="617074" y="98360"/>
                  </a:cubicBezTo>
                  <a:cubicBezTo>
                    <a:pt x="617574" y="95862"/>
                    <a:pt x="618573" y="93507"/>
                    <a:pt x="620001" y="91437"/>
                  </a:cubicBezTo>
                  <a:cubicBezTo>
                    <a:pt x="620715" y="90437"/>
                    <a:pt x="621500" y="89438"/>
                    <a:pt x="622356" y="88581"/>
                  </a:cubicBezTo>
                  <a:cubicBezTo>
                    <a:pt x="624926" y="85940"/>
                    <a:pt x="628352" y="84084"/>
                    <a:pt x="632135" y="83299"/>
                  </a:cubicBezTo>
                  <a:cubicBezTo>
                    <a:pt x="633420" y="83014"/>
                    <a:pt x="634705" y="82871"/>
                    <a:pt x="636061" y="82871"/>
                  </a:cubicBezTo>
                  <a:close/>
                  <a:moveTo>
                    <a:pt x="793025" y="78446"/>
                  </a:moveTo>
                  <a:cubicBezTo>
                    <a:pt x="797950" y="78446"/>
                    <a:pt x="802590" y="79945"/>
                    <a:pt x="806373" y="82515"/>
                  </a:cubicBezTo>
                  <a:cubicBezTo>
                    <a:pt x="812725" y="86797"/>
                    <a:pt x="816865" y="94078"/>
                    <a:pt x="816865" y="102287"/>
                  </a:cubicBezTo>
                  <a:cubicBezTo>
                    <a:pt x="816865" y="110495"/>
                    <a:pt x="812654" y="117776"/>
                    <a:pt x="806373" y="122059"/>
                  </a:cubicBezTo>
                  <a:cubicBezTo>
                    <a:pt x="802518" y="124629"/>
                    <a:pt x="797950" y="126128"/>
                    <a:pt x="793025" y="126128"/>
                  </a:cubicBezTo>
                  <a:cubicBezTo>
                    <a:pt x="791383" y="126128"/>
                    <a:pt x="789813" y="125913"/>
                    <a:pt x="788242" y="125628"/>
                  </a:cubicBezTo>
                  <a:cubicBezTo>
                    <a:pt x="777321" y="123415"/>
                    <a:pt x="769184" y="113779"/>
                    <a:pt x="769184" y="102287"/>
                  </a:cubicBezTo>
                  <a:cubicBezTo>
                    <a:pt x="769184" y="90795"/>
                    <a:pt x="777393" y="81158"/>
                    <a:pt x="788242" y="78946"/>
                  </a:cubicBezTo>
                  <a:cubicBezTo>
                    <a:pt x="789741" y="78589"/>
                    <a:pt x="791383" y="78446"/>
                    <a:pt x="793025" y="78446"/>
                  </a:cubicBezTo>
                  <a:close/>
                  <a:moveTo>
                    <a:pt x="871470" y="75876"/>
                  </a:moveTo>
                  <a:cubicBezTo>
                    <a:pt x="886032" y="75876"/>
                    <a:pt x="897881" y="87725"/>
                    <a:pt x="897881" y="102286"/>
                  </a:cubicBezTo>
                  <a:cubicBezTo>
                    <a:pt x="897881" y="116848"/>
                    <a:pt x="886032" y="128697"/>
                    <a:pt x="871470" y="128697"/>
                  </a:cubicBezTo>
                  <a:cubicBezTo>
                    <a:pt x="856909" y="128697"/>
                    <a:pt x="845060" y="116848"/>
                    <a:pt x="845060" y="102286"/>
                  </a:cubicBezTo>
                  <a:cubicBezTo>
                    <a:pt x="845060" y="87725"/>
                    <a:pt x="856909" y="75876"/>
                    <a:pt x="871470" y="75876"/>
                  </a:cubicBezTo>
                  <a:close/>
                  <a:moveTo>
                    <a:pt x="47753" y="54034"/>
                  </a:moveTo>
                  <a:cubicBezTo>
                    <a:pt x="52749" y="54034"/>
                    <a:pt x="56747" y="58031"/>
                    <a:pt x="56747" y="63028"/>
                  </a:cubicBezTo>
                  <a:cubicBezTo>
                    <a:pt x="56747" y="68024"/>
                    <a:pt x="52749" y="72022"/>
                    <a:pt x="47753" y="72022"/>
                  </a:cubicBezTo>
                  <a:cubicBezTo>
                    <a:pt x="42756" y="72022"/>
                    <a:pt x="38759" y="68024"/>
                    <a:pt x="38759" y="63028"/>
                  </a:cubicBezTo>
                  <a:cubicBezTo>
                    <a:pt x="38759" y="58031"/>
                    <a:pt x="42756" y="54034"/>
                    <a:pt x="47753" y="54034"/>
                  </a:cubicBezTo>
                  <a:close/>
                  <a:moveTo>
                    <a:pt x="126198" y="53035"/>
                  </a:moveTo>
                  <a:cubicBezTo>
                    <a:pt x="131694" y="53035"/>
                    <a:pt x="136191" y="57532"/>
                    <a:pt x="136191" y="63028"/>
                  </a:cubicBezTo>
                  <a:cubicBezTo>
                    <a:pt x="136191" y="68524"/>
                    <a:pt x="131694" y="73021"/>
                    <a:pt x="126198" y="73021"/>
                  </a:cubicBezTo>
                  <a:cubicBezTo>
                    <a:pt x="120631" y="73021"/>
                    <a:pt x="116205" y="68524"/>
                    <a:pt x="116205" y="63028"/>
                  </a:cubicBezTo>
                  <a:cubicBezTo>
                    <a:pt x="116205" y="57461"/>
                    <a:pt x="120702" y="53035"/>
                    <a:pt x="126198" y="53035"/>
                  </a:cubicBezTo>
                  <a:close/>
                  <a:moveTo>
                    <a:pt x="283162" y="50822"/>
                  </a:moveTo>
                  <a:cubicBezTo>
                    <a:pt x="289872" y="50822"/>
                    <a:pt x="295368" y="56247"/>
                    <a:pt x="295368" y="63028"/>
                  </a:cubicBezTo>
                  <a:cubicBezTo>
                    <a:pt x="295368" y="69809"/>
                    <a:pt x="289872" y="75305"/>
                    <a:pt x="283162" y="75234"/>
                  </a:cubicBezTo>
                  <a:cubicBezTo>
                    <a:pt x="276452" y="75234"/>
                    <a:pt x="270956" y="69809"/>
                    <a:pt x="270956" y="63028"/>
                  </a:cubicBezTo>
                  <a:cubicBezTo>
                    <a:pt x="270956" y="56318"/>
                    <a:pt x="276381" y="50822"/>
                    <a:pt x="283162" y="50822"/>
                  </a:cubicBezTo>
                  <a:close/>
                  <a:moveTo>
                    <a:pt x="361536" y="49466"/>
                  </a:moveTo>
                  <a:cubicBezTo>
                    <a:pt x="369031" y="49466"/>
                    <a:pt x="375098" y="55533"/>
                    <a:pt x="375098" y="63028"/>
                  </a:cubicBezTo>
                  <a:cubicBezTo>
                    <a:pt x="375098" y="70523"/>
                    <a:pt x="369031" y="76590"/>
                    <a:pt x="361536" y="76590"/>
                  </a:cubicBezTo>
                  <a:cubicBezTo>
                    <a:pt x="354041" y="76590"/>
                    <a:pt x="347974" y="70523"/>
                    <a:pt x="347974" y="63028"/>
                  </a:cubicBezTo>
                  <a:cubicBezTo>
                    <a:pt x="347974" y="55533"/>
                    <a:pt x="354041" y="49466"/>
                    <a:pt x="361536" y="49466"/>
                  </a:cubicBezTo>
                  <a:close/>
                  <a:moveTo>
                    <a:pt x="518428" y="46396"/>
                  </a:moveTo>
                  <a:cubicBezTo>
                    <a:pt x="527636" y="46396"/>
                    <a:pt x="535060" y="53819"/>
                    <a:pt x="535060" y="63027"/>
                  </a:cubicBezTo>
                  <a:cubicBezTo>
                    <a:pt x="535060" y="72235"/>
                    <a:pt x="527636" y="79730"/>
                    <a:pt x="518428" y="79659"/>
                  </a:cubicBezTo>
                  <a:cubicBezTo>
                    <a:pt x="509220" y="79659"/>
                    <a:pt x="501797" y="72235"/>
                    <a:pt x="501797" y="63027"/>
                  </a:cubicBezTo>
                  <a:cubicBezTo>
                    <a:pt x="501797" y="53819"/>
                    <a:pt x="509220" y="46396"/>
                    <a:pt x="518428" y="46396"/>
                  </a:cubicBezTo>
                  <a:close/>
                  <a:moveTo>
                    <a:pt x="596946" y="44612"/>
                  </a:moveTo>
                  <a:cubicBezTo>
                    <a:pt x="607082" y="44612"/>
                    <a:pt x="615362" y="52821"/>
                    <a:pt x="615362" y="63028"/>
                  </a:cubicBezTo>
                  <a:cubicBezTo>
                    <a:pt x="615362" y="73235"/>
                    <a:pt x="607082" y="81515"/>
                    <a:pt x="596946" y="81444"/>
                  </a:cubicBezTo>
                  <a:cubicBezTo>
                    <a:pt x="586810" y="81444"/>
                    <a:pt x="578530" y="73235"/>
                    <a:pt x="578530" y="63028"/>
                  </a:cubicBezTo>
                  <a:cubicBezTo>
                    <a:pt x="578530" y="52892"/>
                    <a:pt x="586739" y="44612"/>
                    <a:pt x="596946" y="44612"/>
                  </a:cubicBezTo>
                  <a:close/>
                  <a:moveTo>
                    <a:pt x="753766" y="40400"/>
                  </a:moveTo>
                  <a:cubicBezTo>
                    <a:pt x="766258" y="40400"/>
                    <a:pt x="776394" y="50536"/>
                    <a:pt x="776394" y="63027"/>
                  </a:cubicBezTo>
                  <a:cubicBezTo>
                    <a:pt x="776394" y="75519"/>
                    <a:pt x="766258" y="85726"/>
                    <a:pt x="753766" y="85655"/>
                  </a:cubicBezTo>
                  <a:cubicBezTo>
                    <a:pt x="741275" y="85655"/>
                    <a:pt x="731139" y="75519"/>
                    <a:pt x="731139" y="63027"/>
                  </a:cubicBezTo>
                  <a:cubicBezTo>
                    <a:pt x="731139" y="50536"/>
                    <a:pt x="741275" y="40400"/>
                    <a:pt x="753766" y="40400"/>
                  </a:cubicBezTo>
                  <a:close/>
                  <a:moveTo>
                    <a:pt x="832283" y="37973"/>
                  </a:moveTo>
                  <a:cubicBezTo>
                    <a:pt x="846131" y="37973"/>
                    <a:pt x="857337" y="49180"/>
                    <a:pt x="857337" y="63027"/>
                  </a:cubicBezTo>
                  <a:cubicBezTo>
                    <a:pt x="857337" y="76875"/>
                    <a:pt x="846059" y="88153"/>
                    <a:pt x="832283" y="88153"/>
                  </a:cubicBezTo>
                  <a:cubicBezTo>
                    <a:pt x="818436" y="88153"/>
                    <a:pt x="807229" y="76875"/>
                    <a:pt x="807229" y="63027"/>
                  </a:cubicBezTo>
                  <a:cubicBezTo>
                    <a:pt x="807229" y="49180"/>
                    <a:pt x="818436" y="37973"/>
                    <a:pt x="832283" y="37973"/>
                  </a:cubicBezTo>
                  <a:close/>
                  <a:moveTo>
                    <a:pt x="8566" y="15275"/>
                  </a:moveTo>
                  <a:cubicBezTo>
                    <a:pt x="11492" y="15275"/>
                    <a:pt x="14062" y="16774"/>
                    <a:pt x="15632" y="19058"/>
                  </a:cubicBezTo>
                  <a:cubicBezTo>
                    <a:pt x="16489" y="20414"/>
                    <a:pt x="17060" y="22056"/>
                    <a:pt x="17060" y="23841"/>
                  </a:cubicBezTo>
                  <a:cubicBezTo>
                    <a:pt x="17060" y="24412"/>
                    <a:pt x="17060" y="24983"/>
                    <a:pt x="16917" y="25554"/>
                  </a:cubicBezTo>
                  <a:cubicBezTo>
                    <a:pt x="16703" y="26696"/>
                    <a:pt x="16275" y="27695"/>
                    <a:pt x="15632" y="28623"/>
                  </a:cubicBezTo>
                  <a:cubicBezTo>
                    <a:pt x="14062" y="30907"/>
                    <a:pt x="11492" y="32406"/>
                    <a:pt x="8566" y="32406"/>
                  </a:cubicBezTo>
                  <a:cubicBezTo>
                    <a:pt x="7923" y="32406"/>
                    <a:pt x="7352" y="32335"/>
                    <a:pt x="6852" y="32192"/>
                  </a:cubicBezTo>
                  <a:cubicBezTo>
                    <a:pt x="5139" y="31835"/>
                    <a:pt x="3640" y="30979"/>
                    <a:pt x="2498" y="29836"/>
                  </a:cubicBezTo>
                  <a:cubicBezTo>
                    <a:pt x="2141" y="29480"/>
                    <a:pt x="1784" y="29051"/>
                    <a:pt x="1428" y="28623"/>
                  </a:cubicBezTo>
                  <a:cubicBezTo>
                    <a:pt x="785" y="27695"/>
                    <a:pt x="357" y="26696"/>
                    <a:pt x="143" y="25554"/>
                  </a:cubicBezTo>
                  <a:cubicBezTo>
                    <a:pt x="71" y="24983"/>
                    <a:pt x="0" y="24412"/>
                    <a:pt x="0" y="23841"/>
                  </a:cubicBezTo>
                  <a:cubicBezTo>
                    <a:pt x="0" y="23270"/>
                    <a:pt x="71" y="22627"/>
                    <a:pt x="143" y="22127"/>
                  </a:cubicBezTo>
                  <a:cubicBezTo>
                    <a:pt x="428" y="20985"/>
                    <a:pt x="857" y="19986"/>
                    <a:pt x="1428" y="19058"/>
                  </a:cubicBezTo>
                  <a:cubicBezTo>
                    <a:pt x="1784" y="18630"/>
                    <a:pt x="2141" y="18202"/>
                    <a:pt x="2498" y="17773"/>
                  </a:cubicBezTo>
                  <a:cubicBezTo>
                    <a:pt x="3640" y="16631"/>
                    <a:pt x="5139" y="15775"/>
                    <a:pt x="6852" y="15418"/>
                  </a:cubicBezTo>
                  <a:cubicBezTo>
                    <a:pt x="7423" y="15346"/>
                    <a:pt x="7994" y="15275"/>
                    <a:pt x="8566" y="15275"/>
                  </a:cubicBezTo>
                  <a:close/>
                  <a:moveTo>
                    <a:pt x="87011" y="14347"/>
                  </a:moveTo>
                  <a:cubicBezTo>
                    <a:pt x="92294" y="14347"/>
                    <a:pt x="96505" y="18630"/>
                    <a:pt x="96505" y="23840"/>
                  </a:cubicBezTo>
                  <a:cubicBezTo>
                    <a:pt x="96505" y="24483"/>
                    <a:pt x="96434" y="25125"/>
                    <a:pt x="96291" y="25768"/>
                  </a:cubicBezTo>
                  <a:cubicBezTo>
                    <a:pt x="95363" y="30051"/>
                    <a:pt x="91580" y="33263"/>
                    <a:pt x="87011" y="33334"/>
                  </a:cubicBezTo>
                  <a:cubicBezTo>
                    <a:pt x="82443" y="33334"/>
                    <a:pt x="78589" y="30051"/>
                    <a:pt x="77732" y="25768"/>
                  </a:cubicBezTo>
                  <a:cubicBezTo>
                    <a:pt x="77589" y="25125"/>
                    <a:pt x="77518" y="24483"/>
                    <a:pt x="77518" y="23840"/>
                  </a:cubicBezTo>
                  <a:cubicBezTo>
                    <a:pt x="77518" y="18558"/>
                    <a:pt x="81801" y="14347"/>
                    <a:pt x="87011" y="14347"/>
                  </a:cubicBezTo>
                  <a:close/>
                  <a:moveTo>
                    <a:pt x="243832" y="12205"/>
                  </a:moveTo>
                  <a:cubicBezTo>
                    <a:pt x="250256" y="12205"/>
                    <a:pt x="255467" y="17416"/>
                    <a:pt x="255467" y="23840"/>
                  </a:cubicBezTo>
                  <a:cubicBezTo>
                    <a:pt x="255467" y="24625"/>
                    <a:pt x="255395" y="25410"/>
                    <a:pt x="255253" y="26195"/>
                  </a:cubicBezTo>
                  <a:cubicBezTo>
                    <a:pt x="254182" y="31477"/>
                    <a:pt x="249471" y="35475"/>
                    <a:pt x="243832" y="35475"/>
                  </a:cubicBezTo>
                  <a:cubicBezTo>
                    <a:pt x="238193" y="35475"/>
                    <a:pt x="233482" y="31477"/>
                    <a:pt x="232411" y="26195"/>
                  </a:cubicBezTo>
                  <a:cubicBezTo>
                    <a:pt x="232268" y="25410"/>
                    <a:pt x="232197" y="24625"/>
                    <a:pt x="232197" y="23840"/>
                  </a:cubicBezTo>
                  <a:cubicBezTo>
                    <a:pt x="232197" y="17416"/>
                    <a:pt x="237408" y="12205"/>
                    <a:pt x="243832" y="12205"/>
                  </a:cubicBezTo>
                  <a:close/>
                  <a:moveTo>
                    <a:pt x="322349" y="10921"/>
                  </a:moveTo>
                  <a:cubicBezTo>
                    <a:pt x="324990" y="10921"/>
                    <a:pt x="327489" y="11778"/>
                    <a:pt x="329559" y="13134"/>
                  </a:cubicBezTo>
                  <a:cubicBezTo>
                    <a:pt x="332913" y="15489"/>
                    <a:pt x="335198" y="19415"/>
                    <a:pt x="335198" y="23841"/>
                  </a:cubicBezTo>
                  <a:cubicBezTo>
                    <a:pt x="335198" y="24697"/>
                    <a:pt x="335055" y="25554"/>
                    <a:pt x="334912" y="26410"/>
                  </a:cubicBezTo>
                  <a:cubicBezTo>
                    <a:pt x="334270" y="29765"/>
                    <a:pt x="332271" y="32620"/>
                    <a:pt x="329559" y="34476"/>
                  </a:cubicBezTo>
                  <a:cubicBezTo>
                    <a:pt x="327489" y="35904"/>
                    <a:pt x="324990" y="36689"/>
                    <a:pt x="322349" y="36689"/>
                  </a:cubicBezTo>
                  <a:cubicBezTo>
                    <a:pt x="321493" y="36689"/>
                    <a:pt x="320636" y="36546"/>
                    <a:pt x="319780" y="36404"/>
                  </a:cubicBezTo>
                  <a:cubicBezTo>
                    <a:pt x="314783" y="35404"/>
                    <a:pt x="310786" y="31407"/>
                    <a:pt x="309787" y="26410"/>
                  </a:cubicBezTo>
                  <a:cubicBezTo>
                    <a:pt x="309572" y="25625"/>
                    <a:pt x="309501" y="24697"/>
                    <a:pt x="309501" y="23841"/>
                  </a:cubicBezTo>
                  <a:cubicBezTo>
                    <a:pt x="309501" y="17631"/>
                    <a:pt x="313927" y="12420"/>
                    <a:pt x="319780" y="11207"/>
                  </a:cubicBezTo>
                  <a:cubicBezTo>
                    <a:pt x="320565" y="10992"/>
                    <a:pt x="321493" y="10921"/>
                    <a:pt x="322349" y="10921"/>
                  </a:cubicBezTo>
                  <a:close/>
                  <a:moveTo>
                    <a:pt x="479098" y="7994"/>
                  </a:moveTo>
                  <a:cubicBezTo>
                    <a:pt x="484594" y="7994"/>
                    <a:pt x="489376" y="10778"/>
                    <a:pt x="492232" y="14989"/>
                  </a:cubicBezTo>
                  <a:cubicBezTo>
                    <a:pt x="493945" y="17559"/>
                    <a:pt x="494944" y="20557"/>
                    <a:pt x="494944" y="23840"/>
                  </a:cubicBezTo>
                  <a:cubicBezTo>
                    <a:pt x="494944" y="24982"/>
                    <a:pt x="494873" y="26053"/>
                    <a:pt x="494659" y="27052"/>
                  </a:cubicBezTo>
                  <a:cubicBezTo>
                    <a:pt x="494230" y="29122"/>
                    <a:pt x="493445" y="30978"/>
                    <a:pt x="492303" y="32691"/>
                  </a:cubicBezTo>
                  <a:cubicBezTo>
                    <a:pt x="489519" y="36903"/>
                    <a:pt x="484665" y="39615"/>
                    <a:pt x="479098" y="39615"/>
                  </a:cubicBezTo>
                  <a:cubicBezTo>
                    <a:pt x="477956" y="39615"/>
                    <a:pt x="476885" y="39472"/>
                    <a:pt x="475886" y="39258"/>
                  </a:cubicBezTo>
                  <a:cubicBezTo>
                    <a:pt x="472816" y="38687"/>
                    <a:pt x="470033" y="37117"/>
                    <a:pt x="467891" y="34975"/>
                  </a:cubicBezTo>
                  <a:cubicBezTo>
                    <a:pt x="467177" y="34262"/>
                    <a:pt x="466535" y="33477"/>
                    <a:pt x="465964" y="32620"/>
                  </a:cubicBezTo>
                  <a:cubicBezTo>
                    <a:pt x="464822" y="30978"/>
                    <a:pt x="464037" y="29051"/>
                    <a:pt x="463608" y="26981"/>
                  </a:cubicBezTo>
                  <a:cubicBezTo>
                    <a:pt x="463466" y="25910"/>
                    <a:pt x="463323" y="24911"/>
                    <a:pt x="463323" y="23769"/>
                  </a:cubicBezTo>
                  <a:cubicBezTo>
                    <a:pt x="463323" y="22627"/>
                    <a:pt x="463394" y="21556"/>
                    <a:pt x="463608" y="20557"/>
                  </a:cubicBezTo>
                  <a:cubicBezTo>
                    <a:pt x="464037" y="18487"/>
                    <a:pt x="464822" y="16631"/>
                    <a:pt x="465964" y="14918"/>
                  </a:cubicBezTo>
                  <a:cubicBezTo>
                    <a:pt x="466535" y="14061"/>
                    <a:pt x="467177" y="13276"/>
                    <a:pt x="467891" y="12562"/>
                  </a:cubicBezTo>
                  <a:cubicBezTo>
                    <a:pt x="470033" y="10421"/>
                    <a:pt x="472816" y="8922"/>
                    <a:pt x="475886" y="8280"/>
                  </a:cubicBezTo>
                  <a:cubicBezTo>
                    <a:pt x="476956" y="8137"/>
                    <a:pt x="478027" y="7994"/>
                    <a:pt x="479098" y="7994"/>
                  </a:cubicBezTo>
                  <a:close/>
                  <a:moveTo>
                    <a:pt x="557687" y="6352"/>
                  </a:moveTo>
                  <a:cubicBezTo>
                    <a:pt x="567323" y="6352"/>
                    <a:pt x="575175" y="14204"/>
                    <a:pt x="575175" y="23840"/>
                  </a:cubicBezTo>
                  <a:cubicBezTo>
                    <a:pt x="575175" y="24982"/>
                    <a:pt x="575032" y="26196"/>
                    <a:pt x="574818" y="27338"/>
                  </a:cubicBezTo>
                  <a:cubicBezTo>
                    <a:pt x="573176" y="35332"/>
                    <a:pt x="566110" y="41328"/>
                    <a:pt x="557687" y="41328"/>
                  </a:cubicBezTo>
                  <a:cubicBezTo>
                    <a:pt x="549264" y="41328"/>
                    <a:pt x="542198" y="35332"/>
                    <a:pt x="540556" y="27338"/>
                  </a:cubicBezTo>
                  <a:cubicBezTo>
                    <a:pt x="540342" y="26196"/>
                    <a:pt x="540199" y="25053"/>
                    <a:pt x="540199" y="23840"/>
                  </a:cubicBezTo>
                  <a:cubicBezTo>
                    <a:pt x="540199" y="14204"/>
                    <a:pt x="548051" y="6352"/>
                    <a:pt x="557687" y="6352"/>
                  </a:cubicBezTo>
                  <a:close/>
                  <a:moveTo>
                    <a:pt x="714579" y="2284"/>
                  </a:moveTo>
                  <a:cubicBezTo>
                    <a:pt x="726428" y="2284"/>
                    <a:pt x="736064" y="11920"/>
                    <a:pt x="736064" y="23769"/>
                  </a:cubicBezTo>
                  <a:cubicBezTo>
                    <a:pt x="736064" y="25268"/>
                    <a:pt x="735922" y="26696"/>
                    <a:pt x="735636" y="28123"/>
                  </a:cubicBezTo>
                  <a:cubicBezTo>
                    <a:pt x="733638" y="37974"/>
                    <a:pt x="724929" y="45326"/>
                    <a:pt x="714579" y="45326"/>
                  </a:cubicBezTo>
                  <a:cubicBezTo>
                    <a:pt x="704229" y="45326"/>
                    <a:pt x="695521" y="37902"/>
                    <a:pt x="693522" y="28123"/>
                  </a:cubicBezTo>
                  <a:cubicBezTo>
                    <a:pt x="693237" y="26696"/>
                    <a:pt x="693094" y="25268"/>
                    <a:pt x="693094" y="23769"/>
                  </a:cubicBezTo>
                  <a:cubicBezTo>
                    <a:pt x="693094" y="11920"/>
                    <a:pt x="702730" y="2284"/>
                    <a:pt x="714579" y="2284"/>
                  </a:cubicBezTo>
                  <a:close/>
                  <a:moveTo>
                    <a:pt x="793025" y="0"/>
                  </a:moveTo>
                  <a:cubicBezTo>
                    <a:pt x="797950" y="0"/>
                    <a:pt x="802518" y="1499"/>
                    <a:pt x="806373" y="4069"/>
                  </a:cubicBezTo>
                  <a:cubicBezTo>
                    <a:pt x="812725" y="8351"/>
                    <a:pt x="816865" y="15632"/>
                    <a:pt x="816865" y="23841"/>
                  </a:cubicBezTo>
                  <a:cubicBezTo>
                    <a:pt x="816865" y="25483"/>
                    <a:pt x="816651" y="27053"/>
                    <a:pt x="816366" y="28623"/>
                  </a:cubicBezTo>
                  <a:cubicBezTo>
                    <a:pt x="815081" y="34833"/>
                    <a:pt x="811369" y="40187"/>
                    <a:pt x="806373" y="43613"/>
                  </a:cubicBezTo>
                  <a:cubicBezTo>
                    <a:pt x="802518" y="46183"/>
                    <a:pt x="797950" y="47682"/>
                    <a:pt x="793025" y="47682"/>
                  </a:cubicBezTo>
                  <a:cubicBezTo>
                    <a:pt x="791383" y="47682"/>
                    <a:pt x="789813" y="47467"/>
                    <a:pt x="788242" y="47182"/>
                  </a:cubicBezTo>
                  <a:cubicBezTo>
                    <a:pt x="778892" y="45255"/>
                    <a:pt x="771611" y="37903"/>
                    <a:pt x="769684" y="28623"/>
                  </a:cubicBezTo>
                  <a:cubicBezTo>
                    <a:pt x="769327" y="27124"/>
                    <a:pt x="769184" y="25483"/>
                    <a:pt x="769184" y="23841"/>
                  </a:cubicBezTo>
                  <a:cubicBezTo>
                    <a:pt x="769184" y="12349"/>
                    <a:pt x="777393" y="2712"/>
                    <a:pt x="788242" y="500"/>
                  </a:cubicBezTo>
                  <a:cubicBezTo>
                    <a:pt x="789741" y="143"/>
                    <a:pt x="791383" y="0"/>
                    <a:pt x="793025" y="0"/>
                  </a:cubicBezTo>
                  <a:close/>
                </a:path>
              </a:pathLst>
            </a:custGeom>
            <a:gradFill>
              <a:gsLst>
                <a:gs pos="0">
                  <a:srgbClr val="018C42"/>
                </a:gs>
                <a:gs pos="100000">
                  <a:schemeClr val="accent6">
                    <a:lumMod val="20000"/>
                    <a:lumOff val="80000"/>
                  </a:schemeClr>
                </a:gs>
              </a:gsLst>
              <a:lin ang="10800000" scaled="0"/>
            </a:gradFill>
            <a:ln w="709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57" name="任意多边形: 形状 6"/>
            <p:cNvSpPr/>
            <p:nvPr/>
          </p:nvSpPr>
          <p:spPr>
            <a:xfrm flipH="1">
              <a:off x="4845848" y="1187193"/>
              <a:ext cx="365353" cy="166202"/>
            </a:xfrm>
            <a:custGeom>
              <a:avLst/>
              <a:gdLst>
                <a:gd name="connsiteX0" fmla="*/ 8566 w 977755"/>
                <a:gd name="connsiteY0" fmla="*/ 329059 h 361466"/>
                <a:gd name="connsiteX1" fmla="*/ 15632 w 977755"/>
                <a:gd name="connsiteY1" fmla="*/ 332842 h 361466"/>
                <a:gd name="connsiteX2" fmla="*/ 17060 w 977755"/>
                <a:gd name="connsiteY2" fmla="*/ 337625 h 361466"/>
                <a:gd name="connsiteX3" fmla="*/ 16417 w 977755"/>
                <a:gd name="connsiteY3" fmla="*/ 340979 h 361466"/>
                <a:gd name="connsiteX4" fmla="*/ 15632 w 977755"/>
                <a:gd name="connsiteY4" fmla="*/ 342407 h 361466"/>
                <a:gd name="connsiteX5" fmla="*/ 14633 w 977755"/>
                <a:gd name="connsiteY5" fmla="*/ 343620 h 361466"/>
                <a:gd name="connsiteX6" fmla="*/ 8566 w 977755"/>
                <a:gd name="connsiteY6" fmla="*/ 346119 h 361466"/>
                <a:gd name="connsiteX7" fmla="*/ 6852 w 977755"/>
                <a:gd name="connsiteY7" fmla="*/ 345976 h 361466"/>
                <a:gd name="connsiteX8" fmla="*/ 2498 w 977755"/>
                <a:gd name="connsiteY8" fmla="*/ 343620 h 361466"/>
                <a:gd name="connsiteX9" fmla="*/ 1428 w 977755"/>
                <a:gd name="connsiteY9" fmla="*/ 342336 h 361466"/>
                <a:gd name="connsiteX10" fmla="*/ 642 w 977755"/>
                <a:gd name="connsiteY10" fmla="*/ 340908 h 361466"/>
                <a:gd name="connsiteX11" fmla="*/ 143 w 977755"/>
                <a:gd name="connsiteY11" fmla="*/ 339338 h 361466"/>
                <a:gd name="connsiteX12" fmla="*/ 0 w 977755"/>
                <a:gd name="connsiteY12" fmla="*/ 337625 h 361466"/>
                <a:gd name="connsiteX13" fmla="*/ 143 w 977755"/>
                <a:gd name="connsiteY13" fmla="*/ 335911 h 361466"/>
                <a:gd name="connsiteX14" fmla="*/ 1428 w 977755"/>
                <a:gd name="connsiteY14" fmla="*/ 332842 h 361466"/>
                <a:gd name="connsiteX15" fmla="*/ 2498 w 977755"/>
                <a:gd name="connsiteY15" fmla="*/ 331557 h 361466"/>
                <a:gd name="connsiteX16" fmla="*/ 6852 w 977755"/>
                <a:gd name="connsiteY16" fmla="*/ 329202 h 361466"/>
                <a:gd name="connsiteX17" fmla="*/ 8566 w 977755"/>
                <a:gd name="connsiteY17" fmla="*/ 329059 h 361466"/>
                <a:gd name="connsiteX18" fmla="*/ 86939 w 977755"/>
                <a:gd name="connsiteY18" fmla="*/ 328060 h 361466"/>
                <a:gd name="connsiteX19" fmla="*/ 96433 w 977755"/>
                <a:gd name="connsiteY19" fmla="*/ 337554 h 361466"/>
                <a:gd name="connsiteX20" fmla="*/ 95719 w 977755"/>
                <a:gd name="connsiteY20" fmla="*/ 341265 h 361466"/>
                <a:gd name="connsiteX21" fmla="*/ 93578 w 977755"/>
                <a:gd name="connsiteY21" fmla="*/ 344263 h 361466"/>
                <a:gd name="connsiteX22" fmla="*/ 86868 w 977755"/>
                <a:gd name="connsiteY22" fmla="*/ 347047 h 361466"/>
                <a:gd name="connsiteX23" fmla="*/ 80158 w 977755"/>
                <a:gd name="connsiteY23" fmla="*/ 344263 h 361466"/>
                <a:gd name="connsiteX24" fmla="*/ 78160 w 977755"/>
                <a:gd name="connsiteY24" fmla="*/ 341265 h 361466"/>
                <a:gd name="connsiteX25" fmla="*/ 77446 w 977755"/>
                <a:gd name="connsiteY25" fmla="*/ 337554 h 361466"/>
                <a:gd name="connsiteX26" fmla="*/ 86939 w 977755"/>
                <a:gd name="connsiteY26" fmla="*/ 328060 h 361466"/>
                <a:gd name="connsiteX27" fmla="*/ 243903 w 977755"/>
                <a:gd name="connsiteY27" fmla="*/ 325990 h 361466"/>
                <a:gd name="connsiteX28" fmla="*/ 255538 w 977755"/>
                <a:gd name="connsiteY28" fmla="*/ 337625 h 361466"/>
                <a:gd name="connsiteX29" fmla="*/ 254610 w 977755"/>
                <a:gd name="connsiteY29" fmla="*/ 342122 h 361466"/>
                <a:gd name="connsiteX30" fmla="*/ 252111 w 977755"/>
                <a:gd name="connsiteY30" fmla="*/ 345834 h 361466"/>
                <a:gd name="connsiteX31" fmla="*/ 243903 w 977755"/>
                <a:gd name="connsiteY31" fmla="*/ 349260 h 361466"/>
                <a:gd name="connsiteX32" fmla="*/ 235694 w 977755"/>
                <a:gd name="connsiteY32" fmla="*/ 345834 h 361466"/>
                <a:gd name="connsiteX33" fmla="*/ 233196 w 977755"/>
                <a:gd name="connsiteY33" fmla="*/ 342122 h 361466"/>
                <a:gd name="connsiteX34" fmla="*/ 232268 w 977755"/>
                <a:gd name="connsiteY34" fmla="*/ 337625 h 361466"/>
                <a:gd name="connsiteX35" fmla="*/ 243903 w 977755"/>
                <a:gd name="connsiteY35" fmla="*/ 325990 h 361466"/>
                <a:gd name="connsiteX36" fmla="*/ 322349 w 977755"/>
                <a:gd name="connsiteY36" fmla="*/ 324705 h 361466"/>
                <a:gd name="connsiteX37" fmla="*/ 329559 w 977755"/>
                <a:gd name="connsiteY37" fmla="*/ 326918 h 361466"/>
                <a:gd name="connsiteX38" fmla="*/ 335198 w 977755"/>
                <a:gd name="connsiteY38" fmla="*/ 337625 h 361466"/>
                <a:gd name="connsiteX39" fmla="*/ 334198 w 977755"/>
                <a:gd name="connsiteY39" fmla="*/ 342621 h 361466"/>
                <a:gd name="connsiteX40" fmla="*/ 331414 w 977755"/>
                <a:gd name="connsiteY40" fmla="*/ 346690 h 361466"/>
                <a:gd name="connsiteX41" fmla="*/ 329559 w 977755"/>
                <a:gd name="connsiteY41" fmla="*/ 348260 h 361466"/>
                <a:gd name="connsiteX42" fmla="*/ 322349 w 977755"/>
                <a:gd name="connsiteY42" fmla="*/ 350473 h 361466"/>
                <a:gd name="connsiteX43" fmla="*/ 319780 w 977755"/>
                <a:gd name="connsiteY43" fmla="*/ 350188 h 361466"/>
                <a:gd name="connsiteX44" fmla="*/ 313284 w 977755"/>
                <a:gd name="connsiteY44" fmla="*/ 346690 h 361466"/>
                <a:gd name="connsiteX45" fmla="*/ 310500 w 977755"/>
                <a:gd name="connsiteY45" fmla="*/ 342621 h 361466"/>
                <a:gd name="connsiteX46" fmla="*/ 309501 w 977755"/>
                <a:gd name="connsiteY46" fmla="*/ 337625 h 361466"/>
                <a:gd name="connsiteX47" fmla="*/ 319780 w 977755"/>
                <a:gd name="connsiteY47" fmla="*/ 324990 h 361466"/>
                <a:gd name="connsiteX48" fmla="*/ 322349 w 977755"/>
                <a:gd name="connsiteY48" fmla="*/ 324705 h 361466"/>
                <a:gd name="connsiteX49" fmla="*/ 479098 w 977755"/>
                <a:gd name="connsiteY49" fmla="*/ 321707 h 361466"/>
                <a:gd name="connsiteX50" fmla="*/ 492232 w 977755"/>
                <a:gd name="connsiteY50" fmla="*/ 328702 h 361466"/>
                <a:gd name="connsiteX51" fmla="*/ 494944 w 977755"/>
                <a:gd name="connsiteY51" fmla="*/ 337553 h 361466"/>
                <a:gd name="connsiteX52" fmla="*/ 493731 w 977755"/>
                <a:gd name="connsiteY52" fmla="*/ 343692 h 361466"/>
                <a:gd name="connsiteX53" fmla="*/ 492303 w 977755"/>
                <a:gd name="connsiteY53" fmla="*/ 346404 h 361466"/>
                <a:gd name="connsiteX54" fmla="*/ 490304 w 977755"/>
                <a:gd name="connsiteY54" fmla="*/ 348760 h 361466"/>
                <a:gd name="connsiteX55" fmla="*/ 479098 w 977755"/>
                <a:gd name="connsiteY55" fmla="*/ 353400 h 361466"/>
                <a:gd name="connsiteX56" fmla="*/ 475886 w 977755"/>
                <a:gd name="connsiteY56" fmla="*/ 353043 h 361466"/>
                <a:gd name="connsiteX57" fmla="*/ 467891 w 977755"/>
                <a:gd name="connsiteY57" fmla="*/ 348760 h 361466"/>
                <a:gd name="connsiteX58" fmla="*/ 465964 w 977755"/>
                <a:gd name="connsiteY58" fmla="*/ 346404 h 361466"/>
                <a:gd name="connsiteX59" fmla="*/ 464536 w 977755"/>
                <a:gd name="connsiteY59" fmla="*/ 343692 h 361466"/>
                <a:gd name="connsiteX60" fmla="*/ 463608 w 977755"/>
                <a:gd name="connsiteY60" fmla="*/ 340694 h 361466"/>
                <a:gd name="connsiteX61" fmla="*/ 463323 w 977755"/>
                <a:gd name="connsiteY61" fmla="*/ 337482 h 361466"/>
                <a:gd name="connsiteX62" fmla="*/ 463608 w 977755"/>
                <a:gd name="connsiteY62" fmla="*/ 334270 h 361466"/>
                <a:gd name="connsiteX63" fmla="*/ 465964 w 977755"/>
                <a:gd name="connsiteY63" fmla="*/ 328631 h 361466"/>
                <a:gd name="connsiteX64" fmla="*/ 467891 w 977755"/>
                <a:gd name="connsiteY64" fmla="*/ 326275 h 361466"/>
                <a:gd name="connsiteX65" fmla="*/ 475886 w 977755"/>
                <a:gd name="connsiteY65" fmla="*/ 321993 h 361466"/>
                <a:gd name="connsiteX66" fmla="*/ 479098 w 977755"/>
                <a:gd name="connsiteY66" fmla="*/ 321707 h 361466"/>
                <a:gd name="connsiteX67" fmla="*/ 557687 w 977755"/>
                <a:gd name="connsiteY67" fmla="*/ 320066 h 361466"/>
                <a:gd name="connsiteX68" fmla="*/ 575175 w 977755"/>
                <a:gd name="connsiteY68" fmla="*/ 337554 h 361466"/>
                <a:gd name="connsiteX69" fmla="*/ 573819 w 977755"/>
                <a:gd name="connsiteY69" fmla="*/ 344406 h 361466"/>
                <a:gd name="connsiteX70" fmla="*/ 570178 w 977755"/>
                <a:gd name="connsiteY70" fmla="*/ 349974 h 361466"/>
                <a:gd name="connsiteX71" fmla="*/ 557758 w 977755"/>
                <a:gd name="connsiteY71" fmla="*/ 355113 h 361466"/>
                <a:gd name="connsiteX72" fmla="*/ 545338 w 977755"/>
                <a:gd name="connsiteY72" fmla="*/ 349974 h 361466"/>
                <a:gd name="connsiteX73" fmla="*/ 541555 w 977755"/>
                <a:gd name="connsiteY73" fmla="*/ 344406 h 361466"/>
                <a:gd name="connsiteX74" fmla="*/ 540199 w 977755"/>
                <a:gd name="connsiteY74" fmla="*/ 337554 h 361466"/>
                <a:gd name="connsiteX75" fmla="*/ 557687 w 977755"/>
                <a:gd name="connsiteY75" fmla="*/ 320066 h 361466"/>
                <a:gd name="connsiteX76" fmla="*/ 714579 w 977755"/>
                <a:gd name="connsiteY76" fmla="*/ 316140 h 361466"/>
                <a:gd name="connsiteX77" fmla="*/ 736064 w 977755"/>
                <a:gd name="connsiteY77" fmla="*/ 337625 h 361466"/>
                <a:gd name="connsiteX78" fmla="*/ 734351 w 977755"/>
                <a:gd name="connsiteY78" fmla="*/ 345977 h 361466"/>
                <a:gd name="connsiteX79" fmla="*/ 729854 w 977755"/>
                <a:gd name="connsiteY79" fmla="*/ 352829 h 361466"/>
                <a:gd name="connsiteX80" fmla="*/ 714651 w 977755"/>
                <a:gd name="connsiteY80" fmla="*/ 359111 h 361466"/>
                <a:gd name="connsiteX81" fmla="*/ 699447 w 977755"/>
                <a:gd name="connsiteY81" fmla="*/ 352829 h 361466"/>
                <a:gd name="connsiteX82" fmla="*/ 694807 w 977755"/>
                <a:gd name="connsiteY82" fmla="*/ 345977 h 361466"/>
                <a:gd name="connsiteX83" fmla="*/ 693094 w 977755"/>
                <a:gd name="connsiteY83" fmla="*/ 337625 h 361466"/>
                <a:gd name="connsiteX84" fmla="*/ 714579 w 977755"/>
                <a:gd name="connsiteY84" fmla="*/ 316140 h 361466"/>
                <a:gd name="connsiteX85" fmla="*/ 793025 w 977755"/>
                <a:gd name="connsiteY85" fmla="*/ 313784 h 361466"/>
                <a:gd name="connsiteX86" fmla="*/ 806373 w 977755"/>
                <a:gd name="connsiteY86" fmla="*/ 317853 h 361466"/>
                <a:gd name="connsiteX87" fmla="*/ 816865 w 977755"/>
                <a:gd name="connsiteY87" fmla="*/ 337625 h 361466"/>
                <a:gd name="connsiteX88" fmla="*/ 815010 w 977755"/>
                <a:gd name="connsiteY88" fmla="*/ 346904 h 361466"/>
                <a:gd name="connsiteX89" fmla="*/ 809870 w 977755"/>
                <a:gd name="connsiteY89" fmla="*/ 354470 h 361466"/>
                <a:gd name="connsiteX90" fmla="*/ 806373 w 977755"/>
                <a:gd name="connsiteY90" fmla="*/ 357397 h 361466"/>
                <a:gd name="connsiteX91" fmla="*/ 793025 w 977755"/>
                <a:gd name="connsiteY91" fmla="*/ 361466 h 361466"/>
                <a:gd name="connsiteX92" fmla="*/ 788242 w 977755"/>
                <a:gd name="connsiteY92" fmla="*/ 360966 h 361466"/>
                <a:gd name="connsiteX93" fmla="*/ 776179 w 977755"/>
                <a:gd name="connsiteY93" fmla="*/ 354470 h 361466"/>
                <a:gd name="connsiteX94" fmla="*/ 771040 w 977755"/>
                <a:gd name="connsiteY94" fmla="*/ 346904 h 361466"/>
                <a:gd name="connsiteX95" fmla="*/ 769184 w 977755"/>
                <a:gd name="connsiteY95" fmla="*/ 337625 h 361466"/>
                <a:gd name="connsiteX96" fmla="*/ 788242 w 977755"/>
                <a:gd name="connsiteY96" fmla="*/ 314284 h 361466"/>
                <a:gd name="connsiteX97" fmla="*/ 793025 w 977755"/>
                <a:gd name="connsiteY97" fmla="*/ 313784 h 361466"/>
                <a:gd name="connsiteX98" fmla="*/ 47753 w 977755"/>
                <a:gd name="connsiteY98" fmla="*/ 289372 h 361466"/>
                <a:gd name="connsiteX99" fmla="*/ 56747 w 977755"/>
                <a:gd name="connsiteY99" fmla="*/ 298366 h 361466"/>
                <a:gd name="connsiteX100" fmla="*/ 47753 w 977755"/>
                <a:gd name="connsiteY100" fmla="*/ 307360 h 361466"/>
                <a:gd name="connsiteX101" fmla="*/ 38759 w 977755"/>
                <a:gd name="connsiteY101" fmla="*/ 298366 h 361466"/>
                <a:gd name="connsiteX102" fmla="*/ 47753 w 977755"/>
                <a:gd name="connsiteY102" fmla="*/ 289372 h 361466"/>
                <a:gd name="connsiteX103" fmla="*/ 126198 w 977755"/>
                <a:gd name="connsiteY103" fmla="*/ 288373 h 361466"/>
                <a:gd name="connsiteX104" fmla="*/ 136191 w 977755"/>
                <a:gd name="connsiteY104" fmla="*/ 298366 h 361466"/>
                <a:gd name="connsiteX105" fmla="*/ 126198 w 977755"/>
                <a:gd name="connsiteY105" fmla="*/ 308359 h 361466"/>
                <a:gd name="connsiteX106" fmla="*/ 116205 w 977755"/>
                <a:gd name="connsiteY106" fmla="*/ 298366 h 361466"/>
                <a:gd name="connsiteX107" fmla="*/ 126198 w 977755"/>
                <a:gd name="connsiteY107" fmla="*/ 288373 h 361466"/>
                <a:gd name="connsiteX108" fmla="*/ 283162 w 977755"/>
                <a:gd name="connsiteY108" fmla="*/ 286160 h 361466"/>
                <a:gd name="connsiteX109" fmla="*/ 295368 w 977755"/>
                <a:gd name="connsiteY109" fmla="*/ 298366 h 361466"/>
                <a:gd name="connsiteX110" fmla="*/ 283162 w 977755"/>
                <a:gd name="connsiteY110" fmla="*/ 310572 h 361466"/>
                <a:gd name="connsiteX111" fmla="*/ 270956 w 977755"/>
                <a:gd name="connsiteY111" fmla="*/ 298366 h 361466"/>
                <a:gd name="connsiteX112" fmla="*/ 283162 w 977755"/>
                <a:gd name="connsiteY112" fmla="*/ 286160 h 361466"/>
                <a:gd name="connsiteX113" fmla="*/ 361536 w 977755"/>
                <a:gd name="connsiteY113" fmla="*/ 284804 h 361466"/>
                <a:gd name="connsiteX114" fmla="*/ 375098 w 977755"/>
                <a:gd name="connsiteY114" fmla="*/ 298366 h 361466"/>
                <a:gd name="connsiteX115" fmla="*/ 361536 w 977755"/>
                <a:gd name="connsiteY115" fmla="*/ 311928 h 361466"/>
                <a:gd name="connsiteX116" fmla="*/ 347974 w 977755"/>
                <a:gd name="connsiteY116" fmla="*/ 298366 h 361466"/>
                <a:gd name="connsiteX117" fmla="*/ 361536 w 977755"/>
                <a:gd name="connsiteY117" fmla="*/ 284804 h 361466"/>
                <a:gd name="connsiteX118" fmla="*/ 518428 w 977755"/>
                <a:gd name="connsiteY118" fmla="*/ 281735 h 361466"/>
                <a:gd name="connsiteX119" fmla="*/ 535060 w 977755"/>
                <a:gd name="connsiteY119" fmla="*/ 298366 h 361466"/>
                <a:gd name="connsiteX120" fmla="*/ 518428 w 977755"/>
                <a:gd name="connsiteY120" fmla="*/ 314998 h 361466"/>
                <a:gd name="connsiteX121" fmla="*/ 501797 w 977755"/>
                <a:gd name="connsiteY121" fmla="*/ 298366 h 361466"/>
                <a:gd name="connsiteX122" fmla="*/ 518428 w 977755"/>
                <a:gd name="connsiteY122" fmla="*/ 281735 h 361466"/>
                <a:gd name="connsiteX123" fmla="*/ 596946 w 977755"/>
                <a:gd name="connsiteY123" fmla="*/ 279950 h 361466"/>
                <a:gd name="connsiteX124" fmla="*/ 615362 w 977755"/>
                <a:gd name="connsiteY124" fmla="*/ 298366 h 361466"/>
                <a:gd name="connsiteX125" fmla="*/ 596946 w 977755"/>
                <a:gd name="connsiteY125" fmla="*/ 316782 h 361466"/>
                <a:gd name="connsiteX126" fmla="*/ 578530 w 977755"/>
                <a:gd name="connsiteY126" fmla="*/ 298366 h 361466"/>
                <a:gd name="connsiteX127" fmla="*/ 596946 w 977755"/>
                <a:gd name="connsiteY127" fmla="*/ 279950 h 361466"/>
                <a:gd name="connsiteX128" fmla="*/ 753766 w 977755"/>
                <a:gd name="connsiteY128" fmla="*/ 275739 h 361466"/>
                <a:gd name="connsiteX129" fmla="*/ 776394 w 977755"/>
                <a:gd name="connsiteY129" fmla="*/ 298366 h 361466"/>
                <a:gd name="connsiteX130" fmla="*/ 753766 w 977755"/>
                <a:gd name="connsiteY130" fmla="*/ 320994 h 361466"/>
                <a:gd name="connsiteX131" fmla="*/ 731139 w 977755"/>
                <a:gd name="connsiteY131" fmla="*/ 298366 h 361466"/>
                <a:gd name="connsiteX132" fmla="*/ 753766 w 977755"/>
                <a:gd name="connsiteY132" fmla="*/ 275739 h 361466"/>
                <a:gd name="connsiteX133" fmla="*/ 832283 w 977755"/>
                <a:gd name="connsiteY133" fmla="*/ 273241 h 361466"/>
                <a:gd name="connsiteX134" fmla="*/ 857337 w 977755"/>
                <a:gd name="connsiteY134" fmla="*/ 298367 h 361466"/>
                <a:gd name="connsiteX135" fmla="*/ 832283 w 977755"/>
                <a:gd name="connsiteY135" fmla="*/ 323421 h 361466"/>
                <a:gd name="connsiteX136" fmla="*/ 807229 w 977755"/>
                <a:gd name="connsiteY136" fmla="*/ 298367 h 361466"/>
                <a:gd name="connsiteX137" fmla="*/ 832283 w 977755"/>
                <a:gd name="connsiteY137" fmla="*/ 273241 h 361466"/>
                <a:gd name="connsiteX138" fmla="*/ 86939 w 977755"/>
                <a:gd name="connsiteY138" fmla="*/ 249685 h 361466"/>
                <a:gd name="connsiteX139" fmla="*/ 96433 w 977755"/>
                <a:gd name="connsiteY139" fmla="*/ 259179 h 361466"/>
                <a:gd name="connsiteX140" fmla="*/ 86939 w 977755"/>
                <a:gd name="connsiteY140" fmla="*/ 268672 h 361466"/>
                <a:gd name="connsiteX141" fmla="*/ 77446 w 977755"/>
                <a:gd name="connsiteY141" fmla="*/ 259179 h 361466"/>
                <a:gd name="connsiteX142" fmla="*/ 86939 w 977755"/>
                <a:gd name="connsiteY142" fmla="*/ 249685 h 361466"/>
                <a:gd name="connsiteX143" fmla="*/ 165457 w 977755"/>
                <a:gd name="connsiteY143" fmla="*/ 248686 h 361466"/>
                <a:gd name="connsiteX144" fmla="*/ 174165 w 977755"/>
                <a:gd name="connsiteY144" fmla="*/ 253326 h 361466"/>
                <a:gd name="connsiteX145" fmla="*/ 175950 w 977755"/>
                <a:gd name="connsiteY145" fmla="*/ 259179 h 361466"/>
                <a:gd name="connsiteX146" fmla="*/ 174165 w 977755"/>
                <a:gd name="connsiteY146" fmla="*/ 265032 h 361466"/>
                <a:gd name="connsiteX147" fmla="*/ 165457 w 977755"/>
                <a:gd name="connsiteY147" fmla="*/ 269814 h 361466"/>
                <a:gd name="connsiteX148" fmla="*/ 163315 w 977755"/>
                <a:gd name="connsiteY148" fmla="*/ 269600 h 361466"/>
                <a:gd name="connsiteX149" fmla="*/ 158033 w 977755"/>
                <a:gd name="connsiteY149" fmla="*/ 266745 h 361466"/>
                <a:gd name="connsiteX150" fmla="*/ 156748 w 977755"/>
                <a:gd name="connsiteY150" fmla="*/ 265175 h 361466"/>
                <a:gd name="connsiteX151" fmla="*/ 155178 w 977755"/>
                <a:gd name="connsiteY151" fmla="*/ 261392 h 361466"/>
                <a:gd name="connsiteX152" fmla="*/ 154964 w 977755"/>
                <a:gd name="connsiteY152" fmla="*/ 259250 h 361466"/>
                <a:gd name="connsiteX153" fmla="*/ 155178 w 977755"/>
                <a:gd name="connsiteY153" fmla="*/ 257109 h 361466"/>
                <a:gd name="connsiteX154" fmla="*/ 156748 w 977755"/>
                <a:gd name="connsiteY154" fmla="*/ 253326 h 361466"/>
                <a:gd name="connsiteX155" fmla="*/ 158033 w 977755"/>
                <a:gd name="connsiteY155" fmla="*/ 251755 h 361466"/>
                <a:gd name="connsiteX156" fmla="*/ 163315 w 977755"/>
                <a:gd name="connsiteY156" fmla="*/ 248900 h 361466"/>
                <a:gd name="connsiteX157" fmla="*/ 165457 w 977755"/>
                <a:gd name="connsiteY157" fmla="*/ 248686 h 361466"/>
                <a:gd name="connsiteX158" fmla="*/ 322349 w 977755"/>
                <a:gd name="connsiteY158" fmla="*/ 246259 h 361466"/>
                <a:gd name="connsiteX159" fmla="*/ 329559 w 977755"/>
                <a:gd name="connsiteY159" fmla="*/ 248472 h 361466"/>
                <a:gd name="connsiteX160" fmla="*/ 335198 w 977755"/>
                <a:gd name="connsiteY160" fmla="*/ 259179 h 361466"/>
                <a:gd name="connsiteX161" fmla="*/ 329559 w 977755"/>
                <a:gd name="connsiteY161" fmla="*/ 269886 h 361466"/>
                <a:gd name="connsiteX162" fmla="*/ 322349 w 977755"/>
                <a:gd name="connsiteY162" fmla="*/ 272098 h 361466"/>
                <a:gd name="connsiteX163" fmla="*/ 319780 w 977755"/>
                <a:gd name="connsiteY163" fmla="*/ 271813 h 361466"/>
                <a:gd name="connsiteX164" fmla="*/ 309501 w 977755"/>
                <a:gd name="connsiteY164" fmla="*/ 259179 h 361466"/>
                <a:gd name="connsiteX165" fmla="*/ 319780 w 977755"/>
                <a:gd name="connsiteY165" fmla="*/ 246545 h 361466"/>
                <a:gd name="connsiteX166" fmla="*/ 322349 w 977755"/>
                <a:gd name="connsiteY166" fmla="*/ 246259 h 361466"/>
                <a:gd name="connsiteX167" fmla="*/ 400795 w 977755"/>
                <a:gd name="connsiteY167" fmla="*/ 244903 h 361466"/>
                <a:gd name="connsiteX168" fmla="*/ 415071 w 977755"/>
                <a:gd name="connsiteY168" fmla="*/ 259179 h 361466"/>
                <a:gd name="connsiteX169" fmla="*/ 400795 w 977755"/>
                <a:gd name="connsiteY169" fmla="*/ 273455 h 361466"/>
                <a:gd name="connsiteX170" fmla="*/ 386519 w 977755"/>
                <a:gd name="connsiteY170" fmla="*/ 259179 h 361466"/>
                <a:gd name="connsiteX171" fmla="*/ 400795 w 977755"/>
                <a:gd name="connsiteY171" fmla="*/ 244903 h 361466"/>
                <a:gd name="connsiteX172" fmla="*/ 557687 w 977755"/>
                <a:gd name="connsiteY172" fmla="*/ 241691 h 361466"/>
                <a:gd name="connsiteX173" fmla="*/ 575175 w 977755"/>
                <a:gd name="connsiteY173" fmla="*/ 259179 h 361466"/>
                <a:gd name="connsiteX174" fmla="*/ 557687 w 977755"/>
                <a:gd name="connsiteY174" fmla="*/ 276667 h 361466"/>
                <a:gd name="connsiteX175" fmla="*/ 540199 w 977755"/>
                <a:gd name="connsiteY175" fmla="*/ 259179 h 361466"/>
                <a:gd name="connsiteX176" fmla="*/ 557687 w 977755"/>
                <a:gd name="connsiteY176" fmla="*/ 241691 h 361466"/>
                <a:gd name="connsiteX177" fmla="*/ 636061 w 977755"/>
                <a:gd name="connsiteY177" fmla="*/ 239764 h 361466"/>
                <a:gd name="connsiteX178" fmla="*/ 652193 w 977755"/>
                <a:gd name="connsiteY178" fmla="*/ 248330 h 361466"/>
                <a:gd name="connsiteX179" fmla="*/ 655476 w 977755"/>
                <a:gd name="connsiteY179" fmla="*/ 259179 h 361466"/>
                <a:gd name="connsiteX180" fmla="*/ 652193 w 977755"/>
                <a:gd name="connsiteY180" fmla="*/ 270029 h 361466"/>
                <a:gd name="connsiteX181" fmla="*/ 636061 w 977755"/>
                <a:gd name="connsiteY181" fmla="*/ 278594 h 361466"/>
                <a:gd name="connsiteX182" fmla="*/ 632135 w 977755"/>
                <a:gd name="connsiteY182" fmla="*/ 278166 h 361466"/>
                <a:gd name="connsiteX183" fmla="*/ 622356 w 977755"/>
                <a:gd name="connsiteY183" fmla="*/ 272884 h 361466"/>
                <a:gd name="connsiteX184" fmla="*/ 620001 w 977755"/>
                <a:gd name="connsiteY184" fmla="*/ 270029 h 361466"/>
                <a:gd name="connsiteX185" fmla="*/ 617074 w 977755"/>
                <a:gd name="connsiteY185" fmla="*/ 263105 h 361466"/>
                <a:gd name="connsiteX186" fmla="*/ 616646 w 977755"/>
                <a:gd name="connsiteY186" fmla="*/ 259179 h 361466"/>
                <a:gd name="connsiteX187" fmla="*/ 617074 w 977755"/>
                <a:gd name="connsiteY187" fmla="*/ 255253 h 361466"/>
                <a:gd name="connsiteX188" fmla="*/ 620001 w 977755"/>
                <a:gd name="connsiteY188" fmla="*/ 248330 h 361466"/>
                <a:gd name="connsiteX189" fmla="*/ 622356 w 977755"/>
                <a:gd name="connsiteY189" fmla="*/ 245474 h 361466"/>
                <a:gd name="connsiteX190" fmla="*/ 632135 w 977755"/>
                <a:gd name="connsiteY190" fmla="*/ 240192 h 361466"/>
                <a:gd name="connsiteX191" fmla="*/ 636061 w 977755"/>
                <a:gd name="connsiteY191" fmla="*/ 239764 h 361466"/>
                <a:gd name="connsiteX192" fmla="*/ 793025 w 977755"/>
                <a:gd name="connsiteY192" fmla="*/ 235338 h 361466"/>
                <a:gd name="connsiteX193" fmla="*/ 806373 w 977755"/>
                <a:gd name="connsiteY193" fmla="*/ 239407 h 361466"/>
                <a:gd name="connsiteX194" fmla="*/ 816865 w 977755"/>
                <a:gd name="connsiteY194" fmla="*/ 259179 h 361466"/>
                <a:gd name="connsiteX195" fmla="*/ 806373 w 977755"/>
                <a:gd name="connsiteY195" fmla="*/ 278951 h 361466"/>
                <a:gd name="connsiteX196" fmla="*/ 793025 w 977755"/>
                <a:gd name="connsiteY196" fmla="*/ 283020 h 361466"/>
                <a:gd name="connsiteX197" fmla="*/ 788242 w 977755"/>
                <a:gd name="connsiteY197" fmla="*/ 282520 h 361466"/>
                <a:gd name="connsiteX198" fmla="*/ 769184 w 977755"/>
                <a:gd name="connsiteY198" fmla="*/ 259179 h 361466"/>
                <a:gd name="connsiteX199" fmla="*/ 788242 w 977755"/>
                <a:gd name="connsiteY199" fmla="*/ 235838 h 361466"/>
                <a:gd name="connsiteX200" fmla="*/ 793025 w 977755"/>
                <a:gd name="connsiteY200" fmla="*/ 235338 h 361466"/>
                <a:gd name="connsiteX201" fmla="*/ 871470 w 977755"/>
                <a:gd name="connsiteY201" fmla="*/ 232768 h 361466"/>
                <a:gd name="connsiteX202" fmla="*/ 897881 w 977755"/>
                <a:gd name="connsiteY202" fmla="*/ 259178 h 361466"/>
                <a:gd name="connsiteX203" fmla="*/ 871470 w 977755"/>
                <a:gd name="connsiteY203" fmla="*/ 285589 h 361466"/>
                <a:gd name="connsiteX204" fmla="*/ 845060 w 977755"/>
                <a:gd name="connsiteY204" fmla="*/ 259178 h 361466"/>
                <a:gd name="connsiteX205" fmla="*/ 871470 w 977755"/>
                <a:gd name="connsiteY205" fmla="*/ 232768 h 361466"/>
                <a:gd name="connsiteX206" fmla="*/ 126198 w 977755"/>
                <a:gd name="connsiteY206" fmla="*/ 209927 h 361466"/>
                <a:gd name="connsiteX207" fmla="*/ 136191 w 977755"/>
                <a:gd name="connsiteY207" fmla="*/ 219920 h 361466"/>
                <a:gd name="connsiteX208" fmla="*/ 126198 w 977755"/>
                <a:gd name="connsiteY208" fmla="*/ 229913 h 361466"/>
                <a:gd name="connsiteX209" fmla="*/ 116205 w 977755"/>
                <a:gd name="connsiteY209" fmla="*/ 219920 h 361466"/>
                <a:gd name="connsiteX210" fmla="*/ 126198 w 977755"/>
                <a:gd name="connsiteY210" fmla="*/ 209927 h 361466"/>
                <a:gd name="connsiteX211" fmla="*/ 204644 w 977755"/>
                <a:gd name="connsiteY211" fmla="*/ 208856 h 361466"/>
                <a:gd name="connsiteX212" fmla="*/ 215708 w 977755"/>
                <a:gd name="connsiteY212" fmla="*/ 219920 h 361466"/>
                <a:gd name="connsiteX213" fmla="*/ 204644 w 977755"/>
                <a:gd name="connsiteY213" fmla="*/ 230984 h 361466"/>
                <a:gd name="connsiteX214" fmla="*/ 193580 w 977755"/>
                <a:gd name="connsiteY214" fmla="*/ 219920 h 361466"/>
                <a:gd name="connsiteX215" fmla="*/ 204644 w 977755"/>
                <a:gd name="connsiteY215" fmla="*/ 208856 h 361466"/>
                <a:gd name="connsiteX216" fmla="*/ 361536 w 977755"/>
                <a:gd name="connsiteY216" fmla="*/ 206358 h 361466"/>
                <a:gd name="connsiteX217" fmla="*/ 375098 w 977755"/>
                <a:gd name="connsiteY217" fmla="*/ 219920 h 361466"/>
                <a:gd name="connsiteX218" fmla="*/ 361536 w 977755"/>
                <a:gd name="connsiteY218" fmla="*/ 233482 h 361466"/>
                <a:gd name="connsiteX219" fmla="*/ 347974 w 977755"/>
                <a:gd name="connsiteY219" fmla="*/ 219920 h 361466"/>
                <a:gd name="connsiteX220" fmla="*/ 361536 w 977755"/>
                <a:gd name="connsiteY220" fmla="*/ 206358 h 361466"/>
                <a:gd name="connsiteX221" fmla="*/ 440054 w 977755"/>
                <a:gd name="connsiteY221" fmla="*/ 204930 h 361466"/>
                <a:gd name="connsiteX222" fmla="*/ 455043 w 977755"/>
                <a:gd name="connsiteY222" fmla="*/ 219920 h 361466"/>
                <a:gd name="connsiteX223" fmla="*/ 440054 w 977755"/>
                <a:gd name="connsiteY223" fmla="*/ 234909 h 361466"/>
                <a:gd name="connsiteX224" fmla="*/ 425064 w 977755"/>
                <a:gd name="connsiteY224" fmla="*/ 219920 h 361466"/>
                <a:gd name="connsiteX225" fmla="*/ 440054 w 977755"/>
                <a:gd name="connsiteY225" fmla="*/ 204930 h 361466"/>
                <a:gd name="connsiteX226" fmla="*/ 596946 w 977755"/>
                <a:gd name="connsiteY226" fmla="*/ 201504 h 361466"/>
                <a:gd name="connsiteX227" fmla="*/ 615362 w 977755"/>
                <a:gd name="connsiteY227" fmla="*/ 219920 h 361466"/>
                <a:gd name="connsiteX228" fmla="*/ 596946 w 977755"/>
                <a:gd name="connsiteY228" fmla="*/ 238336 h 361466"/>
                <a:gd name="connsiteX229" fmla="*/ 578530 w 977755"/>
                <a:gd name="connsiteY229" fmla="*/ 219920 h 361466"/>
                <a:gd name="connsiteX230" fmla="*/ 596946 w 977755"/>
                <a:gd name="connsiteY230" fmla="*/ 201504 h 361466"/>
                <a:gd name="connsiteX231" fmla="*/ 675321 w 977755"/>
                <a:gd name="connsiteY231" fmla="*/ 199506 h 361466"/>
                <a:gd name="connsiteX232" fmla="*/ 695735 w 977755"/>
                <a:gd name="connsiteY232" fmla="*/ 219921 h 361466"/>
                <a:gd name="connsiteX233" fmla="*/ 675321 w 977755"/>
                <a:gd name="connsiteY233" fmla="*/ 240335 h 361466"/>
                <a:gd name="connsiteX234" fmla="*/ 654906 w 977755"/>
                <a:gd name="connsiteY234" fmla="*/ 219921 h 361466"/>
                <a:gd name="connsiteX235" fmla="*/ 675321 w 977755"/>
                <a:gd name="connsiteY235" fmla="*/ 199506 h 361466"/>
                <a:gd name="connsiteX236" fmla="*/ 832283 w 977755"/>
                <a:gd name="connsiteY236" fmla="*/ 194866 h 361466"/>
                <a:gd name="connsiteX237" fmla="*/ 857337 w 977755"/>
                <a:gd name="connsiteY237" fmla="*/ 219920 h 361466"/>
                <a:gd name="connsiteX238" fmla="*/ 832283 w 977755"/>
                <a:gd name="connsiteY238" fmla="*/ 245046 h 361466"/>
                <a:gd name="connsiteX239" fmla="*/ 807229 w 977755"/>
                <a:gd name="connsiteY239" fmla="*/ 219920 h 361466"/>
                <a:gd name="connsiteX240" fmla="*/ 832283 w 977755"/>
                <a:gd name="connsiteY240" fmla="*/ 194866 h 361466"/>
                <a:gd name="connsiteX241" fmla="*/ 165529 w 977755"/>
                <a:gd name="connsiteY241" fmla="*/ 170240 h 361466"/>
                <a:gd name="connsiteX242" fmla="*/ 174237 w 977755"/>
                <a:gd name="connsiteY242" fmla="*/ 174880 h 361466"/>
                <a:gd name="connsiteX243" fmla="*/ 176022 w 977755"/>
                <a:gd name="connsiteY243" fmla="*/ 180733 h 361466"/>
                <a:gd name="connsiteX244" fmla="*/ 175165 w 977755"/>
                <a:gd name="connsiteY244" fmla="*/ 184801 h 361466"/>
                <a:gd name="connsiteX245" fmla="*/ 174166 w 977755"/>
                <a:gd name="connsiteY245" fmla="*/ 186586 h 361466"/>
                <a:gd name="connsiteX246" fmla="*/ 173024 w 977755"/>
                <a:gd name="connsiteY246" fmla="*/ 188299 h 361466"/>
                <a:gd name="connsiteX247" fmla="*/ 165600 w 977755"/>
                <a:gd name="connsiteY247" fmla="*/ 191368 h 361466"/>
                <a:gd name="connsiteX248" fmla="*/ 163459 w 977755"/>
                <a:gd name="connsiteY248" fmla="*/ 191154 h 361466"/>
                <a:gd name="connsiteX249" fmla="*/ 158177 w 977755"/>
                <a:gd name="connsiteY249" fmla="*/ 188299 h 361466"/>
                <a:gd name="connsiteX250" fmla="*/ 156892 w 977755"/>
                <a:gd name="connsiteY250" fmla="*/ 186729 h 361466"/>
                <a:gd name="connsiteX251" fmla="*/ 155893 w 977755"/>
                <a:gd name="connsiteY251" fmla="*/ 184944 h 361466"/>
                <a:gd name="connsiteX252" fmla="*/ 155250 w 977755"/>
                <a:gd name="connsiteY252" fmla="*/ 182946 h 361466"/>
                <a:gd name="connsiteX253" fmla="*/ 155036 w 977755"/>
                <a:gd name="connsiteY253" fmla="*/ 180804 h 361466"/>
                <a:gd name="connsiteX254" fmla="*/ 155250 w 977755"/>
                <a:gd name="connsiteY254" fmla="*/ 178663 h 361466"/>
                <a:gd name="connsiteX255" fmla="*/ 156820 w 977755"/>
                <a:gd name="connsiteY255" fmla="*/ 174880 h 361466"/>
                <a:gd name="connsiteX256" fmla="*/ 158105 w 977755"/>
                <a:gd name="connsiteY256" fmla="*/ 173309 h 361466"/>
                <a:gd name="connsiteX257" fmla="*/ 163387 w 977755"/>
                <a:gd name="connsiteY257" fmla="*/ 170454 h 361466"/>
                <a:gd name="connsiteX258" fmla="*/ 165529 w 977755"/>
                <a:gd name="connsiteY258" fmla="*/ 170240 h 361466"/>
                <a:gd name="connsiteX259" fmla="*/ 243903 w 977755"/>
                <a:gd name="connsiteY259" fmla="*/ 169098 h 361466"/>
                <a:gd name="connsiteX260" fmla="*/ 255538 w 977755"/>
                <a:gd name="connsiteY260" fmla="*/ 180733 h 361466"/>
                <a:gd name="connsiteX261" fmla="*/ 254610 w 977755"/>
                <a:gd name="connsiteY261" fmla="*/ 185230 h 361466"/>
                <a:gd name="connsiteX262" fmla="*/ 252111 w 977755"/>
                <a:gd name="connsiteY262" fmla="*/ 188942 h 361466"/>
                <a:gd name="connsiteX263" fmla="*/ 243903 w 977755"/>
                <a:gd name="connsiteY263" fmla="*/ 192368 h 361466"/>
                <a:gd name="connsiteX264" fmla="*/ 235694 w 977755"/>
                <a:gd name="connsiteY264" fmla="*/ 188942 h 361466"/>
                <a:gd name="connsiteX265" fmla="*/ 233196 w 977755"/>
                <a:gd name="connsiteY265" fmla="*/ 185230 h 361466"/>
                <a:gd name="connsiteX266" fmla="*/ 232268 w 977755"/>
                <a:gd name="connsiteY266" fmla="*/ 180733 h 361466"/>
                <a:gd name="connsiteX267" fmla="*/ 243903 w 977755"/>
                <a:gd name="connsiteY267" fmla="*/ 169098 h 361466"/>
                <a:gd name="connsiteX268" fmla="*/ 400795 w 977755"/>
                <a:gd name="connsiteY268" fmla="*/ 166385 h 361466"/>
                <a:gd name="connsiteX269" fmla="*/ 415071 w 977755"/>
                <a:gd name="connsiteY269" fmla="*/ 180661 h 361466"/>
                <a:gd name="connsiteX270" fmla="*/ 413929 w 977755"/>
                <a:gd name="connsiteY270" fmla="*/ 186229 h 361466"/>
                <a:gd name="connsiteX271" fmla="*/ 410859 w 977755"/>
                <a:gd name="connsiteY271" fmla="*/ 190797 h 361466"/>
                <a:gd name="connsiteX272" fmla="*/ 400795 w 977755"/>
                <a:gd name="connsiteY272" fmla="*/ 195008 h 361466"/>
                <a:gd name="connsiteX273" fmla="*/ 390730 w 977755"/>
                <a:gd name="connsiteY273" fmla="*/ 190797 h 361466"/>
                <a:gd name="connsiteX274" fmla="*/ 387661 w 977755"/>
                <a:gd name="connsiteY274" fmla="*/ 186229 h 361466"/>
                <a:gd name="connsiteX275" fmla="*/ 386519 w 977755"/>
                <a:gd name="connsiteY275" fmla="*/ 180661 h 361466"/>
                <a:gd name="connsiteX276" fmla="*/ 400795 w 977755"/>
                <a:gd name="connsiteY276" fmla="*/ 166385 h 361466"/>
                <a:gd name="connsiteX277" fmla="*/ 479098 w 977755"/>
                <a:gd name="connsiteY277" fmla="*/ 164815 h 361466"/>
                <a:gd name="connsiteX278" fmla="*/ 492232 w 977755"/>
                <a:gd name="connsiteY278" fmla="*/ 171810 h 361466"/>
                <a:gd name="connsiteX279" fmla="*/ 494944 w 977755"/>
                <a:gd name="connsiteY279" fmla="*/ 180661 h 361466"/>
                <a:gd name="connsiteX280" fmla="*/ 493731 w 977755"/>
                <a:gd name="connsiteY280" fmla="*/ 186800 h 361466"/>
                <a:gd name="connsiteX281" fmla="*/ 492303 w 977755"/>
                <a:gd name="connsiteY281" fmla="*/ 189512 h 361466"/>
                <a:gd name="connsiteX282" fmla="*/ 490304 w 977755"/>
                <a:gd name="connsiteY282" fmla="*/ 191939 h 361466"/>
                <a:gd name="connsiteX283" fmla="*/ 479098 w 977755"/>
                <a:gd name="connsiteY283" fmla="*/ 196579 h 361466"/>
                <a:gd name="connsiteX284" fmla="*/ 475886 w 977755"/>
                <a:gd name="connsiteY284" fmla="*/ 196222 h 361466"/>
                <a:gd name="connsiteX285" fmla="*/ 467891 w 977755"/>
                <a:gd name="connsiteY285" fmla="*/ 191939 h 361466"/>
                <a:gd name="connsiteX286" fmla="*/ 465964 w 977755"/>
                <a:gd name="connsiteY286" fmla="*/ 189584 h 361466"/>
                <a:gd name="connsiteX287" fmla="*/ 464536 w 977755"/>
                <a:gd name="connsiteY287" fmla="*/ 186871 h 361466"/>
                <a:gd name="connsiteX288" fmla="*/ 463608 w 977755"/>
                <a:gd name="connsiteY288" fmla="*/ 183873 h 361466"/>
                <a:gd name="connsiteX289" fmla="*/ 463323 w 977755"/>
                <a:gd name="connsiteY289" fmla="*/ 180661 h 361466"/>
                <a:gd name="connsiteX290" fmla="*/ 463608 w 977755"/>
                <a:gd name="connsiteY290" fmla="*/ 177449 h 361466"/>
                <a:gd name="connsiteX291" fmla="*/ 465964 w 977755"/>
                <a:gd name="connsiteY291" fmla="*/ 171810 h 361466"/>
                <a:gd name="connsiteX292" fmla="*/ 467891 w 977755"/>
                <a:gd name="connsiteY292" fmla="*/ 169455 h 361466"/>
                <a:gd name="connsiteX293" fmla="*/ 475886 w 977755"/>
                <a:gd name="connsiteY293" fmla="*/ 165172 h 361466"/>
                <a:gd name="connsiteX294" fmla="*/ 479098 w 977755"/>
                <a:gd name="connsiteY294" fmla="*/ 164815 h 361466"/>
                <a:gd name="connsiteX295" fmla="*/ 636061 w 977755"/>
                <a:gd name="connsiteY295" fmla="*/ 161317 h 361466"/>
                <a:gd name="connsiteX296" fmla="*/ 652193 w 977755"/>
                <a:gd name="connsiteY296" fmla="*/ 169883 h 361466"/>
                <a:gd name="connsiteX297" fmla="*/ 655476 w 977755"/>
                <a:gd name="connsiteY297" fmla="*/ 180732 h 361466"/>
                <a:gd name="connsiteX298" fmla="*/ 653977 w 977755"/>
                <a:gd name="connsiteY298" fmla="*/ 188298 h 361466"/>
                <a:gd name="connsiteX299" fmla="*/ 652193 w 977755"/>
                <a:gd name="connsiteY299" fmla="*/ 191582 h 361466"/>
                <a:gd name="connsiteX300" fmla="*/ 649766 w 977755"/>
                <a:gd name="connsiteY300" fmla="*/ 194437 h 361466"/>
                <a:gd name="connsiteX301" fmla="*/ 636061 w 977755"/>
                <a:gd name="connsiteY301" fmla="*/ 200148 h 361466"/>
                <a:gd name="connsiteX302" fmla="*/ 632135 w 977755"/>
                <a:gd name="connsiteY302" fmla="*/ 199719 h 361466"/>
                <a:gd name="connsiteX303" fmla="*/ 622356 w 977755"/>
                <a:gd name="connsiteY303" fmla="*/ 194437 h 361466"/>
                <a:gd name="connsiteX304" fmla="*/ 620001 w 977755"/>
                <a:gd name="connsiteY304" fmla="*/ 191582 h 361466"/>
                <a:gd name="connsiteX305" fmla="*/ 618216 w 977755"/>
                <a:gd name="connsiteY305" fmla="*/ 188298 h 361466"/>
                <a:gd name="connsiteX306" fmla="*/ 617074 w 977755"/>
                <a:gd name="connsiteY306" fmla="*/ 184658 h 361466"/>
                <a:gd name="connsiteX307" fmla="*/ 616646 w 977755"/>
                <a:gd name="connsiteY307" fmla="*/ 180732 h 361466"/>
                <a:gd name="connsiteX308" fmla="*/ 617074 w 977755"/>
                <a:gd name="connsiteY308" fmla="*/ 176806 h 361466"/>
                <a:gd name="connsiteX309" fmla="*/ 620001 w 977755"/>
                <a:gd name="connsiteY309" fmla="*/ 169883 h 361466"/>
                <a:gd name="connsiteX310" fmla="*/ 622356 w 977755"/>
                <a:gd name="connsiteY310" fmla="*/ 167027 h 361466"/>
                <a:gd name="connsiteX311" fmla="*/ 632135 w 977755"/>
                <a:gd name="connsiteY311" fmla="*/ 161745 h 361466"/>
                <a:gd name="connsiteX312" fmla="*/ 636061 w 977755"/>
                <a:gd name="connsiteY312" fmla="*/ 161317 h 361466"/>
                <a:gd name="connsiteX313" fmla="*/ 714579 w 977755"/>
                <a:gd name="connsiteY313" fmla="*/ 159247 h 361466"/>
                <a:gd name="connsiteX314" fmla="*/ 736064 w 977755"/>
                <a:gd name="connsiteY314" fmla="*/ 180732 h 361466"/>
                <a:gd name="connsiteX315" fmla="*/ 734351 w 977755"/>
                <a:gd name="connsiteY315" fmla="*/ 189084 h 361466"/>
                <a:gd name="connsiteX316" fmla="*/ 729854 w 977755"/>
                <a:gd name="connsiteY316" fmla="*/ 195936 h 361466"/>
                <a:gd name="connsiteX317" fmla="*/ 714651 w 977755"/>
                <a:gd name="connsiteY317" fmla="*/ 202218 h 361466"/>
                <a:gd name="connsiteX318" fmla="*/ 699447 w 977755"/>
                <a:gd name="connsiteY318" fmla="*/ 195936 h 361466"/>
                <a:gd name="connsiteX319" fmla="*/ 694807 w 977755"/>
                <a:gd name="connsiteY319" fmla="*/ 189084 h 361466"/>
                <a:gd name="connsiteX320" fmla="*/ 693094 w 977755"/>
                <a:gd name="connsiteY320" fmla="*/ 180732 h 361466"/>
                <a:gd name="connsiteX321" fmla="*/ 714579 w 977755"/>
                <a:gd name="connsiteY321" fmla="*/ 159247 h 361466"/>
                <a:gd name="connsiteX322" fmla="*/ 871470 w 977755"/>
                <a:gd name="connsiteY322" fmla="*/ 154322 h 361466"/>
                <a:gd name="connsiteX323" fmla="*/ 897881 w 977755"/>
                <a:gd name="connsiteY323" fmla="*/ 180732 h 361466"/>
                <a:gd name="connsiteX324" fmla="*/ 895811 w 977755"/>
                <a:gd name="connsiteY324" fmla="*/ 191011 h 361466"/>
                <a:gd name="connsiteX325" fmla="*/ 890172 w 977755"/>
                <a:gd name="connsiteY325" fmla="*/ 199434 h 361466"/>
                <a:gd name="connsiteX326" fmla="*/ 871470 w 977755"/>
                <a:gd name="connsiteY326" fmla="*/ 207143 h 361466"/>
                <a:gd name="connsiteX327" fmla="*/ 852769 w 977755"/>
                <a:gd name="connsiteY327" fmla="*/ 199434 h 361466"/>
                <a:gd name="connsiteX328" fmla="*/ 847130 w 977755"/>
                <a:gd name="connsiteY328" fmla="*/ 191011 h 361466"/>
                <a:gd name="connsiteX329" fmla="*/ 845060 w 977755"/>
                <a:gd name="connsiteY329" fmla="*/ 180732 h 361466"/>
                <a:gd name="connsiteX330" fmla="*/ 871470 w 977755"/>
                <a:gd name="connsiteY330" fmla="*/ 154322 h 361466"/>
                <a:gd name="connsiteX331" fmla="*/ 126198 w 977755"/>
                <a:gd name="connsiteY331" fmla="*/ 131481 h 361466"/>
                <a:gd name="connsiteX332" fmla="*/ 136191 w 977755"/>
                <a:gd name="connsiteY332" fmla="*/ 141474 h 361466"/>
                <a:gd name="connsiteX333" fmla="*/ 126198 w 977755"/>
                <a:gd name="connsiteY333" fmla="*/ 151467 h 361466"/>
                <a:gd name="connsiteX334" fmla="*/ 116205 w 977755"/>
                <a:gd name="connsiteY334" fmla="*/ 141474 h 361466"/>
                <a:gd name="connsiteX335" fmla="*/ 126198 w 977755"/>
                <a:gd name="connsiteY335" fmla="*/ 131481 h 361466"/>
                <a:gd name="connsiteX336" fmla="*/ 204644 w 977755"/>
                <a:gd name="connsiteY336" fmla="*/ 130410 h 361466"/>
                <a:gd name="connsiteX337" fmla="*/ 215708 w 977755"/>
                <a:gd name="connsiteY337" fmla="*/ 141474 h 361466"/>
                <a:gd name="connsiteX338" fmla="*/ 204644 w 977755"/>
                <a:gd name="connsiteY338" fmla="*/ 152538 h 361466"/>
                <a:gd name="connsiteX339" fmla="*/ 193580 w 977755"/>
                <a:gd name="connsiteY339" fmla="*/ 141474 h 361466"/>
                <a:gd name="connsiteX340" fmla="*/ 204644 w 977755"/>
                <a:gd name="connsiteY340" fmla="*/ 130410 h 361466"/>
                <a:gd name="connsiteX341" fmla="*/ 361536 w 977755"/>
                <a:gd name="connsiteY341" fmla="*/ 127912 h 361466"/>
                <a:gd name="connsiteX342" fmla="*/ 375098 w 977755"/>
                <a:gd name="connsiteY342" fmla="*/ 141474 h 361466"/>
                <a:gd name="connsiteX343" fmla="*/ 361536 w 977755"/>
                <a:gd name="connsiteY343" fmla="*/ 155036 h 361466"/>
                <a:gd name="connsiteX344" fmla="*/ 347974 w 977755"/>
                <a:gd name="connsiteY344" fmla="*/ 141474 h 361466"/>
                <a:gd name="connsiteX345" fmla="*/ 361536 w 977755"/>
                <a:gd name="connsiteY345" fmla="*/ 127912 h 361466"/>
                <a:gd name="connsiteX346" fmla="*/ 440054 w 977755"/>
                <a:gd name="connsiteY346" fmla="*/ 126484 h 361466"/>
                <a:gd name="connsiteX347" fmla="*/ 455043 w 977755"/>
                <a:gd name="connsiteY347" fmla="*/ 141474 h 361466"/>
                <a:gd name="connsiteX348" fmla="*/ 440054 w 977755"/>
                <a:gd name="connsiteY348" fmla="*/ 156463 h 361466"/>
                <a:gd name="connsiteX349" fmla="*/ 425064 w 977755"/>
                <a:gd name="connsiteY349" fmla="*/ 141474 h 361466"/>
                <a:gd name="connsiteX350" fmla="*/ 440054 w 977755"/>
                <a:gd name="connsiteY350" fmla="*/ 126484 h 361466"/>
                <a:gd name="connsiteX351" fmla="*/ 596946 w 977755"/>
                <a:gd name="connsiteY351" fmla="*/ 123058 h 361466"/>
                <a:gd name="connsiteX352" fmla="*/ 615362 w 977755"/>
                <a:gd name="connsiteY352" fmla="*/ 141474 h 361466"/>
                <a:gd name="connsiteX353" fmla="*/ 596946 w 977755"/>
                <a:gd name="connsiteY353" fmla="*/ 159890 h 361466"/>
                <a:gd name="connsiteX354" fmla="*/ 578530 w 977755"/>
                <a:gd name="connsiteY354" fmla="*/ 141474 h 361466"/>
                <a:gd name="connsiteX355" fmla="*/ 596946 w 977755"/>
                <a:gd name="connsiteY355" fmla="*/ 123058 h 361466"/>
                <a:gd name="connsiteX356" fmla="*/ 675321 w 977755"/>
                <a:gd name="connsiteY356" fmla="*/ 121059 h 361466"/>
                <a:gd name="connsiteX357" fmla="*/ 695735 w 977755"/>
                <a:gd name="connsiteY357" fmla="*/ 141474 h 361466"/>
                <a:gd name="connsiteX358" fmla="*/ 675321 w 977755"/>
                <a:gd name="connsiteY358" fmla="*/ 161888 h 361466"/>
                <a:gd name="connsiteX359" fmla="*/ 654906 w 977755"/>
                <a:gd name="connsiteY359" fmla="*/ 141474 h 361466"/>
                <a:gd name="connsiteX360" fmla="*/ 675321 w 977755"/>
                <a:gd name="connsiteY360" fmla="*/ 121059 h 361466"/>
                <a:gd name="connsiteX361" fmla="*/ 832283 w 977755"/>
                <a:gd name="connsiteY361" fmla="*/ 116348 h 361466"/>
                <a:gd name="connsiteX362" fmla="*/ 857337 w 977755"/>
                <a:gd name="connsiteY362" fmla="*/ 141474 h 361466"/>
                <a:gd name="connsiteX363" fmla="*/ 832283 w 977755"/>
                <a:gd name="connsiteY363" fmla="*/ 166528 h 361466"/>
                <a:gd name="connsiteX364" fmla="*/ 807229 w 977755"/>
                <a:gd name="connsiteY364" fmla="*/ 141474 h 361466"/>
                <a:gd name="connsiteX365" fmla="*/ 832283 w 977755"/>
                <a:gd name="connsiteY365" fmla="*/ 116348 h 361466"/>
                <a:gd name="connsiteX366" fmla="*/ 910730 w 977755"/>
                <a:gd name="connsiteY366" fmla="*/ 113636 h 361466"/>
                <a:gd name="connsiteX367" fmla="*/ 938496 w 977755"/>
                <a:gd name="connsiteY367" fmla="*/ 141474 h 361466"/>
                <a:gd name="connsiteX368" fmla="*/ 930397 w 977755"/>
                <a:gd name="connsiteY368" fmla="*/ 161004 h 361466"/>
                <a:gd name="connsiteX369" fmla="*/ 949989 w 977755"/>
                <a:gd name="connsiteY369" fmla="*/ 152895 h 361466"/>
                <a:gd name="connsiteX370" fmla="*/ 977755 w 977755"/>
                <a:gd name="connsiteY370" fmla="*/ 180662 h 361466"/>
                <a:gd name="connsiteX371" fmla="*/ 975542 w 977755"/>
                <a:gd name="connsiteY371" fmla="*/ 191511 h 361466"/>
                <a:gd name="connsiteX372" fmla="*/ 969618 w 977755"/>
                <a:gd name="connsiteY372" fmla="*/ 200362 h 361466"/>
                <a:gd name="connsiteX373" fmla="*/ 949989 w 977755"/>
                <a:gd name="connsiteY373" fmla="*/ 208500 h 361466"/>
                <a:gd name="connsiteX374" fmla="*/ 930410 w 977755"/>
                <a:gd name="connsiteY374" fmla="*/ 200383 h 361466"/>
                <a:gd name="connsiteX375" fmla="*/ 938496 w 977755"/>
                <a:gd name="connsiteY375" fmla="*/ 219920 h 361466"/>
                <a:gd name="connsiteX376" fmla="*/ 910730 w 977755"/>
                <a:gd name="connsiteY376" fmla="*/ 247758 h 361466"/>
                <a:gd name="connsiteX377" fmla="*/ 882963 w 977755"/>
                <a:gd name="connsiteY377" fmla="*/ 219920 h 361466"/>
                <a:gd name="connsiteX378" fmla="*/ 910730 w 977755"/>
                <a:gd name="connsiteY378" fmla="*/ 192153 h 361466"/>
                <a:gd name="connsiteX379" fmla="*/ 930281 w 977755"/>
                <a:gd name="connsiteY379" fmla="*/ 200246 h 361466"/>
                <a:gd name="connsiteX380" fmla="*/ 924435 w 977755"/>
                <a:gd name="connsiteY380" fmla="*/ 191511 h 361466"/>
                <a:gd name="connsiteX381" fmla="*/ 922222 w 977755"/>
                <a:gd name="connsiteY381" fmla="*/ 180662 h 361466"/>
                <a:gd name="connsiteX382" fmla="*/ 930295 w 977755"/>
                <a:gd name="connsiteY382" fmla="*/ 161159 h 361466"/>
                <a:gd name="connsiteX383" fmla="*/ 910730 w 977755"/>
                <a:gd name="connsiteY383" fmla="*/ 169241 h 361466"/>
                <a:gd name="connsiteX384" fmla="*/ 882963 w 977755"/>
                <a:gd name="connsiteY384" fmla="*/ 141474 h 361466"/>
                <a:gd name="connsiteX385" fmla="*/ 910730 w 977755"/>
                <a:gd name="connsiteY385" fmla="*/ 113636 h 361466"/>
                <a:gd name="connsiteX386" fmla="*/ 86939 w 977755"/>
                <a:gd name="connsiteY386" fmla="*/ 92793 h 361466"/>
                <a:gd name="connsiteX387" fmla="*/ 96433 w 977755"/>
                <a:gd name="connsiteY387" fmla="*/ 102286 h 361466"/>
                <a:gd name="connsiteX388" fmla="*/ 86939 w 977755"/>
                <a:gd name="connsiteY388" fmla="*/ 111780 h 361466"/>
                <a:gd name="connsiteX389" fmla="*/ 77446 w 977755"/>
                <a:gd name="connsiteY389" fmla="*/ 102286 h 361466"/>
                <a:gd name="connsiteX390" fmla="*/ 86939 w 977755"/>
                <a:gd name="connsiteY390" fmla="*/ 92793 h 361466"/>
                <a:gd name="connsiteX391" fmla="*/ 165457 w 977755"/>
                <a:gd name="connsiteY391" fmla="*/ 91794 h 361466"/>
                <a:gd name="connsiteX392" fmla="*/ 174165 w 977755"/>
                <a:gd name="connsiteY392" fmla="*/ 96434 h 361466"/>
                <a:gd name="connsiteX393" fmla="*/ 175950 w 977755"/>
                <a:gd name="connsiteY393" fmla="*/ 102287 h 361466"/>
                <a:gd name="connsiteX394" fmla="*/ 174165 w 977755"/>
                <a:gd name="connsiteY394" fmla="*/ 108140 h 361466"/>
                <a:gd name="connsiteX395" fmla="*/ 165457 w 977755"/>
                <a:gd name="connsiteY395" fmla="*/ 112922 h 361466"/>
                <a:gd name="connsiteX396" fmla="*/ 163315 w 977755"/>
                <a:gd name="connsiteY396" fmla="*/ 112708 h 361466"/>
                <a:gd name="connsiteX397" fmla="*/ 158033 w 977755"/>
                <a:gd name="connsiteY397" fmla="*/ 109853 h 361466"/>
                <a:gd name="connsiteX398" fmla="*/ 156748 w 977755"/>
                <a:gd name="connsiteY398" fmla="*/ 108283 h 361466"/>
                <a:gd name="connsiteX399" fmla="*/ 155178 w 977755"/>
                <a:gd name="connsiteY399" fmla="*/ 104500 h 361466"/>
                <a:gd name="connsiteX400" fmla="*/ 154964 w 977755"/>
                <a:gd name="connsiteY400" fmla="*/ 102358 h 361466"/>
                <a:gd name="connsiteX401" fmla="*/ 155178 w 977755"/>
                <a:gd name="connsiteY401" fmla="*/ 100217 h 361466"/>
                <a:gd name="connsiteX402" fmla="*/ 156748 w 977755"/>
                <a:gd name="connsiteY402" fmla="*/ 96434 h 361466"/>
                <a:gd name="connsiteX403" fmla="*/ 158033 w 977755"/>
                <a:gd name="connsiteY403" fmla="*/ 94863 h 361466"/>
                <a:gd name="connsiteX404" fmla="*/ 163315 w 977755"/>
                <a:gd name="connsiteY404" fmla="*/ 92008 h 361466"/>
                <a:gd name="connsiteX405" fmla="*/ 165457 w 977755"/>
                <a:gd name="connsiteY405" fmla="*/ 91794 h 361466"/>
                <a:gd name="connsiteX406" fmla="*/ 322349 w 977755"/>
                <a:gd name="connsiteY406" fmla="*/ 89367 h 361466"/>
                <a:gd name="connsiteX407" fmla="*/ 329559 w 977755"/>
                <a:gd name="connsiteY407" fmla="*/ 91580 h 361466"/>
                <a:gd name="connsiteX408" fmla="*/ 335198 w 977755"/>
                <a:gd name="connsiteY408" fmla="*/ 102287 h 361466"/>
                <a:gd name="connsiteX409" fmla="*/ 329559 w 977755"/>
                <a:gd name="connsiteY409" fmla="*/ 112994 h 361466"/>
                <a:gd name="connsiteX410" fmla="*/ 322349 w 977755"/>
                <a:gd name="connsiteY410" fmla="*/ 115206 h 361466"/>
                <a:gd name="connsiteX411" fmla="*/ 319780 w 977755"/>
                <a:gd name="connsiteY411" fmla="*/ 114921 h 361466"/>
                <a:gd name="connsiteX412" fmla="*/ 309501 w 977755"/>
                <a:gd name="connsiteY412" fmla="*/ 102287 h 361466"/>
                <a:gd name="connsiteX413" fmla="*/ 319780 w 977755"/>
                <a:gd name="connsiteY413" fmla="*/ 89653 h 361466"/>
                <a:gd name="connsiteX414" fmla="*/ 322349 w 977755"/>
                <a:gd name="connsiteY414" fmla="*/ 89367 h 361466"/>
                <a:gd name="connsiteX415" fmla="*/ 400795 w 977755"/>
                <a:gd name="connsiteY415" fmla="*/ 88011 h 361466"/>
                <a:gd name="connsiteX416" fmla="*/ 415071 w 977755"/>
                <a:gd name="connsiteY416" fmla="*/ 102287 h 361466"/>
                <a:gd name="connsiteX417" fmla="*/ 400795 w 977755"/>
                <a:gd name="connsiteY417" fmla="*/ 116563 h 361466"/>
                <a:gd name="connsiteX418" fmla="*/ 386519 w 977755"/>
                <a:gd name="connsiteY418" fmla="*/ 102287 h 361466"/>
                <a:gd name="connsiteX419" fmla="*/ 400795 w 977755"/>
                <a:gd name="connsiteY419" fmla="*/ 88011 h 361466"/>
                <a:gd name="connsiteX420" fmla="*/ 557687 w 977755"/>
                <a:gd name="connsiteY420" fmla="*/ 84798 h 361466"/>
                <a:gd name="connsiteX421" fmla="*/ 575175 w 977755"/>
                <a:gd name="connsiteY421" fmla="*/ 102286 h 361466"/>
                <a:gd name="connsiteX422" fmla="*/ 557687 w 977755"/>
                <a:gd name="connsiteY422" fmla="*/ 119774 h 361466"/>
                <a:gd name="connsiteX423" fmla="*/ 540199 w 977755"/>
                <a:gd name="connsiteY423" fmla="*/ 102286 h 361466"/>
                <a:gd name="connsiteX424" fmla="*/ 557687 w 977755"/>
                <a:gd name="connsiteY424" fmla="*/ 84798 h 361466"/>
                <a:gd name="connsiteX425" fmla="*/ 636061 w 977755"/>
                <a:gd name="connsiteY425" fmla="*/ 82871 h 361466"/>
                <a:gd name="connsiteX426" fmla="*/ 652193 w 977755"/>
                <a:gd name="connsiteY426" fmla="*/ 91437 h 361466"/>
                <a:gd name="connsiteX427" fmla="*/ 655476 w 977755"/>
                <a:gd name="connsiteY427" fmla="*/ 102286 h 361466"/>
                <a:gd name="connsiteX428" fmla="*/ 652193 w 977755"/>
                <a:gd name="connsiteY428" fmla="*/ 113136 h 361466"/>
                <a:gd name="connsiteX429" fmla="*/ 636061 w 977755"/>
                <a:gd name="connsiteY429" fmla="*/ 121702 h 361466"/>
                <a:gd name="connsiteX430" fmla="*/ 632135 w 977755"/>
                <a:gd name="connsiteY430" fmla="*/ 121273 h 361466"/>
                <a:gd name="connsiteX431" fmla="*/ 622356 w 977755"/>
                <a:gd name="connsiteY431" fmla="*/ 115991 h 361466"/>
                <a:gd name="connsiteX432" fmla="*/ 620001 w 977755"/>
                <a:gd name="connsiteY432" fmla="*/ 113136 h 361466"/>
                <a:gd name="connsiteX433" fmla="*/ 617074 w 977755"/>
                <a:gd name="connsiteY433" fmla="*/ 106212 h 361466"/>
                <a:gd name="connsiteX434" fmla="*/ 616646 w 977755"/>
                <a:gd name="connsiteY434" fmla="*/ 102286 h 361466"/>
                <a:gd name="connsiteX435" fmla="*/ 617074 w 977755"/>
                <a:gd name="connsiteY435" fmla="*/ 98360 h 361466"/>
                <a:gd name="connsiteX436" fmla="*/ 620001 w 977755"/>
                <a:gd name="connsiteY436" fmla="*/ 91437 h 361466"/>
                <a:gd name="connsiteX437" fmla="*/ 622356 w 977755"/>
                <a:gd name="connsiteY437" fmla="*/ 88581 h 361466"/>
                <a:gd name="connsiteX438" fmla="*/ 632135 w 977755"/>
                <a:gd name="connsiteY438" fmla="*/ 83299 h 361466"/>
                <a:gd name="connsiteX439" fmla="*/ 636061 w 977755"/>
                <a:gd name="connsiteY439" fmla="*/ 82871 h 361466"/>
                <a:gd name="connsiteX440" fmla="*/ 793025 w 977755"/>
                <a:gd name="connsiteY440" fmla="*/ 78446 h 361466"/>
                <a:gd name="connsiteX441" fmla="*/ 806373 w 977755"/>
                <a:gd name="connsiteY441" fmla="*/ 82515 h 361466"/>
                <a:gd name="connsiteX442" fmla="*/ 816865 w 977755"/>
                <a:gd name="connsiteY442" fmla="*/ 102287 h 361466"/>
                <a:gd name="connsiteX443" fmla="*/ 806373 w 977755"/>
                <a:gd name="connsiteY443" fmla="*/ 122059 h 361466"/>
                <a:gd name="connsiteX444" fmla="*/ 793025 w 977755"/>
                <a:gd name="connsiteY444" fmla="*/ 126128 h 361466"/>
                <a:gd name="connsiteX445" fmla="*/ 788242 w 977755"/>
                <a:gd name="connsiteY445" fmla="*/ 125628 h 361466"/>
                <a:gd name="connsiteX446" fmla="*/ 769184 w 977755"/>
                <a:gd name="connsiteY446" fmla="*/ 102287 h 361466"/>
                <a:gd name="connsiteX447" fmla="*/ 788242 w 977755"/>
                <a:gd name="connsiteY447" fmla="*/ 78946 h 361466"/>
                <a:gd name="connsiteX448" fmla="*/ 793025 w 977755"/>
                <a:gd name="connsiteY448" fmla="*/ 78446 h 361466"/>
                <a:gd name="connsiteX449" fmla="*/ 871470 w 977755"/>
                <a:gd name="connsiteY449" fmla="*/ 75876 h 361466"/>
                <a:gd name="connsiteX450" fmla="*/ 897881 w 977755"/>
                <a:gd name="connsiteY450" fmla="*/ 102286 h 361466"/>
                <a:gd name="connsiteX451" fmla="*/ 871470 w 977755"/>
                <a:gd name="connsiteY451" fmla="*/ 128697 h 361466"/>
                <a:gd name="connsiteX452" fmla="*/ 845060 w 977755"/>
                <a:gd name="connsiteY452" fmla="*/ 102286 h 361466"/>
                <a:gd name="connsiteX453" fmla="*/ 871470 w 977755"/>
                <a:gd name="connsiteY453" fmla="*/ 75876 h 361466"/>
                <a:gd name="connsiteX454" fmla="*/ 47753 w 977755"/>
                <a:gd name="connsiteY454" fmla="*/ 54034 h 361466"/>
                <a:gd name="connsiteX455" fmla="*/ 56747 w 977755"/>
                <a:gd name="connsiteY455" fmla="*/ 63028 h 361466"/>
                <a:gd name="connsiteX456" fmla="*/ 47753 w 977755"/>
                <a:gd name="connsiteY456" fmla="*/ 72022 h 361466"/>
                <a:gd name="connsiteX457" fmla="*/ 38759 w 977755"/>
                <a:gd name="connsiteY457" fmla="*/ 63028 h 361466"/>
                <a:gd name="connsiteX458" fmla="*/ 47753 w 977755"/>
                <a:gd name="connsiteY458" fmla="*/ 54034 h 361466"/>
                <a:gd name="connsiteX459" fmla="*/ 126198 w 977755"/>
                <a:gd name="connsiteY459" fmla="*/ 53035 h 361466"/>
                <a:gd name="connsiteX460" fmla="*/ 136191 w 977755"/>
                <a:gd name="connsiteY460" fmla="*/ 63028 h 361466"/>
                <a:gd name="connsiteX461" fmla="*/ 126198 w 977755"/>
                <a:gd name="connsiteY461" fmla="*/ 73021 h 361466"/>
                <a:gd name="connsiteX462" fmla="*/ 116205 w 977755"/>
                <a:gd name="connsiteY462" fmla="*/ 63028 h 361466"/>
                <a:gd name="connsiteX463" fmla="*/ 126198 w 977755"/>
                <a:gd name="connsiteY463" fmla="*/ 53035 h 361466"/>
                <a:gd name="connsiteX464" fmla="*/ 283162 w 977755"/>
                <a:gd name="connsiteY464" fmla="*/ 50822 h 361466"/>
                <a:gd name="connsiteX465" fmla="*/ 295368 w 977755"/>
                <a:gd name="connsiteY465" fmla="*/ 63028 h 361466"/>
                <a:gd name="connsiteX466" fmla="*/ 283162 w 977755"/>
                <a:gd name="connsiteY466" fmla="*/ 75234 h 361466"/>
                <a:gd name="connsiteX467" fmla="*/ 270956 w 977755"/>
                <a:gd name="connsiteY467" fmla="*/ 63028 h 361466"/>
                <a:gd name="connsiteX468" fmla="*/ 283162 w 977755"/>
                <a:gd name="connsiteY468" fmla="*/ 50822 h 361466"/>
                <a:gd name="connsiteX469" fmla="*/ 361536 w 977755"/>
                <a:gd name="connsiteY469" fmla="*/ 49466 h 361466"/>
                <a:gd name="connsiteX470" fmla="*/ 375098 w 977755"/>
                <a:gd name="connsiteY470" fmla="*/ 63028 h 361466"/>
                <a:gd name="connsiteX471" fmla="*/ 361536 w 977755"/>
                <a:gd name="connsiteY471" fmla="*/ 76590 h 361466"/>
                <a:gd name="connsiteX472" fmla="*/ 347974 w 977755"/>
                <a:gd name="connsiteY472" fmla="*/ 63028 h 361466"/>
                <a:gd name="connsiteX473" fmla="*/ 361536 w 977755"/>
                <a:gd name="connsiteY473" fmla="*/ 49466 h 361466"/>
                <a:gd name="connsiteX474" fmla="*/ 518428 w 977755"/>
                <a:gd name="connsiteY474" fmla="*/ 46396 h 361466"/>
                <a:gd name="connsiteX475" fmla="*/ 535060 w 977755"/>
                <a:gd name="connsiteY475" fmla="*/ 63027 h 361466"/>
                <a:gd name="connsiteX476" fmla="*/ 518428 w 977755"/>
                <a:gd name="connsiteY476" fmla="*/ 79659 h 361466"/>
                <a:gd name="connsiteX477" fmla="*/ 501797 w 977755"/>
                <a:gd name="connsiteY477" fmla="*/ 63027 h 361466"/>
                <a:gd name="connsiteX478" fmla="*/ 518428 w 977755"/>
                <a:gd name="connsiteY478" fmla="*/ 46396 h 361466"/>
                <a:gd name="connsiteX479" fmla="*/ 596946 w 977755"/>
                <a:gd name="connsiteY479" fmla="*/ 44612 h 361466"/>
                <a:gd name="connsiteX480" fmla="*/ 615362 w 977755"/>
                <a:gd name="connsiteY480" fmla="*/ 63028 h 361466"/>
                <a:gd name="connsiteX481" fmla="*/ 596946 w 977755"/>
                <a:gd name="connsiteY481" fmla="*/ 81444 h 361466"/>
                <a:gd name="connsiteX482" fmla="*/ 578530 w 977755"/>
                <a:gd name="connsiteY482" fmla="*/ 63028 h 361466"/>
                <a:gd name="connsiteX483" fmla="*/ 596946 w 977755"/>
                <a:gd name="connsiteY483" fmla="*/ 44612 h 361466"/>
                <a:gd name="connsiteX484" fmla="*/ 753766 w 977755"/>
                <a:gd name="connsiteY484" fmla="*/ 40400 h 361466"/>
                <a:gd name="connsiteX485" fmla="*/ 776394 w 977755"/>
                <a:gd name="connsiteY485" fmla="*/ 63027 h 361466"/>
                <a:gd name="connsiteX486" fmla="*/ 753766 w 977755"/>
                <a:gd name="connsiteY486" fmla="*/ 85655 h 361466"/>
                <a:gd name="connsiteX487" fmla="*/ 731139 w 977755"/>
                <a:gd name="connsiteY487" fmla="*/ 63027 h 361466"/>
                <a:gd name="connsiteX488" fmla="*/ 753766 w 977755"/>
                <a:gd name="connsiteY488" fmla="*/ 40400 h 361466"/>
                <a:gd name="connsiteX489" fmla="*/ 832283 w 977755"/>
                <a:gd name="connsiteY489" fmla="*/ 37973 h 361466"/>
                <a:gd name="connsiteX490" fmla="*/ 857337 w 977755"/>
                <a:gd name="connsiteY490" fmla="*/ 63027 h 361466"/>
                <a:gd name="connsiteX491" fmla="*/ 832283 w 977755"/>
                <a:gd name="connsiteY491" fmla="*/ 88153 h 361466"/>
                <a:gd name="connsiteX492" fmla="*/ 807229 w 977755"/>
                <a:gd name="connsiteY492" fmla="*/ 63027 h 361466"/>
                <a:gd name="connsiteX493" fmla="*/ 832283 w 977755"/>
                <a:gd name="connsiteY493" fmla="*/ 37973 h 361466"/>
                <a:gd name="connsiteX494" fmla="*/ 8566 w 977755"/>
                <a:gd name="connsiteY494" fmla="*/ 15275 h 361466"/>
                <a:gd name="connsiteX495" fmla="*/ 15632 w 977755"/>
                <a:gd name="connsiteY495" fmla="*/ 19058 h 361466"/>
                <a:gd name="connsiteX496" fmla="*/ 17060 w 977755"/>
                <a:gd name="connsiteY496" fmla="*/ 23841 h 361466"/>
                <a:gd name="connsiteX497" fmla="*/ 16917 w 977755"/>
                <a:gd name="connsiteY497" fmla="*/ 25554 h 361466"/>
                <a:gd name="connsiteX498" fmla="*/ 15632 w 977755"/>
                <a:gd name="connsiteY498" fmla="*/ 28623 h 361466"/>
                <a:gd name="connsiteX499" fmla="*/ 8566 w 977755"/>
                <a:gd name="connsiteY499" fmla="*/ 32406 h 361466"/>
                <a:gd name="connsiteX500" fmla="*/ 6852 w 977755"/>
                <a:gd name="connsiteY500" fmla="*/ 32192 h 361466"/>
                <a:gd name="connsiteX501" fmla="*/ 2498 w 977755"/>
                <a:gd name="connsiteY501" fmla="*/ 29836 h 361466"/>
                <a:gd name="connsiteX502" fmla="*/ 1428 w 977755"/>
                <a:gd name="connsiteY502" fmla="*/ 28623 h 361466"/>
                <a:gd name="connsiteX503" fmla="*/ 143 w 977755"/>
                <a:gd name="connsiteY503" fmla="*/ 25554 h 361466"/>
                <a:gd name="connsiteX504" fmla="*/ 0 w 977755"/>
                <a:gd name="connsiteY504" fmla="*/ 23841 h 361466"/>
                <a:gd name="connsiteX505" fmla="*/ 143 w 977755"/>
                <a:gd name="connsiteY505" fmla="*/ 22127 h 361466"/>
                <a:gd name="connsiteX506" fmla="*/ 1428 w 977755"/>
                <a:gd name="connsiteY506" fmla="*/ 19058 h 361466"/>
                <a:gd name="connsiteX507" fmla="*/ 2498 w 977755"/>
                <a:gd name="connsiteY507" fmla="*/ 17773 h 361466"/>
                <a:gd name="connsiteX508" fmla="*/ 6852 w 977755"/>
                <a:gd name="connsiteY508" fmla="*/ 15418 h 361466"/>
                <a:gd name="connsiteX509" fmla="*/ 8566 w 977755"/>
                <a:gd name="connsiteY509" fmla="*/ 15275 h 361466"/>
                <a:gd name="connsiteX510" fmla="*/ 87011 w 977755"/>
                <a:gd name="connsiteY510" fmla="*/ 14347 h 361466"/>
                <a:gd name="connsiteX511" fmla="*/ 96505 w 977755"/>
                <a:gd name="connsiteY511" fmla="*/ 23840 h 361466"/>
                <a:gd name="connsiteX512" fmla="*/ 96291 w 977755"/>
                <a:gd name="connsiteY512" fmla="*/ 25768 h 361466"/>
                <a:gd name="connsiteX513" fmla="*/ 87011 w 977755"/>
                <a:gd name="connsiteY513" fmla="*/ 33334 h 361466"/>
                <a:gd name="connsiteX514" fmla="*/ 77732 w 977755"/>
                <a:gd name="connsiteY514" fmla="*/ 25768 h 361466"/>
                <a:gd name="connsiteX515" fmla="*/ 77518 w 977755"/>
                <a:gd name="connsiteY515" fmla="*/ 23840 h 361466"/>
                <a:gd name="connsiteX516" fmla="*/ 87011 w 977755"/>
                <a:gd name="connsiteY516" fmla="*/ 14347 h 361466"/>
                <a:gd name="connsiteX517" fmla="*/ 243832 w 977755"/>
                <a:gd name="connsiteY517" fmla="*/ 12205 h 361466"/>
                <a:gd name="connsiteX518" fmla="*/ 255467 w 977755"/>
                <a:gd name="connsiteY518" fmla="*/ 23840 h 361466"/>
                <a:gd name="connsiteX519" fmla="*/ 255253 w 977755"/>
                <a:gd name="connsiteY519" fmla="*/ 26195 h 361466"/>
                <a:gd name="connsiteX520" fmla="*/ 243832 w 977755"/>
                <a:gd name="connsiteY520" fmla="*/ 35475 h 361466"/>
                <a:gd name="connsiteX521" fmla="*/ 232411 w 977755"/>
                <a:gd name="connsiteY521" fmla="*/ 26195 h 361466"/>
                <a:gd name="connsiteX522" fmla="*/ 232197 w 977755"/>
                <a:gd name="connsiteY522" fmla="*/ 23840 h 361466"/>
                <a:gd name="connsiteX523" fmla="*/ 243832 w 977755"/>
                <a:gd name="connsiteY523" fmla="*/ 12205 h 361466"/>
                <a:gd name="connsiteX524" fmla="*/ 322349 w 977755"/>
                <a:gd name="connsiteY524" fmla="*/ 10921 h 361466"/>
                <a:gd name="connsiteX525" fmla="*/ 329559 w 977755"/>
                <a:gd name="connsiteY525" fmla="*/ 13134 h 361466"/>
                <a:gd name="connsiteX526" fmla="*/ 335198 w 977755"/>
                <a:gd name="connsiteY526" fmla="*/ 23841 h 361466"/>
                <a:gd name="connsiteX527" fmla="*/ 334912 w 977755"/>
                <a:gd name="connsiteY527" fmla="*/ 26410 h 361466"/>
                <a:gd name="connsiteX528" fmla="*/ 329559 w 977755"/>
                <a:gd name="connsiteY528" fmla="*/ 34476 h 361466"/>
                <a:gd name="connsiteX529" fmla="*/ 322349 w 977755"/>
                <a:gd name="connsiteY529" fmla="*/ 36689 h 361466"/>
                <a:gd name="connsiteX530" fmla="*/ 319780 w 977755"/>
                <a:gd name="connsiteY530" fmla="*/ 36404 h 361466"/>
                <a:gd name="connsiteX531" fmla="*/ 309787 w 977755"/>
                <a:gd name="connsiteY531" fmla="*/ 26410 h 361466"/>
                <a:gd name="connsiteX532" fmla="*/ 309501 w 977755"/>
                <a:gd name="connsiteY532" fmla="*/ 23841 h 361466"/>
                <a:gd name="connsiteX533" fmla="*/ 319780 w 977755"/>
                <a:gd name="connsiteY533" fmla="*/ 11207 h 361466"/>
                <a:gd name="connsiteX534" fmla="*/ 322349 w 977755"/>
                <a:gd name="connsiteY534" fmla="*/ 10921 h 361466"/>
                <a:gd name="connsiteX535" fmla="*/ 479098 w 977755"/>
                <a:gd name="connsiteY535" fmla="*/ 7994 h 361466"/>
                <a:gd name="connsiteX536" fmla="*/ 492232 w 977755"/>
                <a:gd name="connsiteY536" fmla="*/ 14989 h 361466"/>
                <a:gd name="connsiteX537" fmla="*/ 494944 w 977755"/>
                <a:gd name="connsiteY537" fmla="*/ 23840 h 361466"/>
                <a:gd name="connsiteX538" fmla="*/ 494659 w 977755"/>
                <a:gd name="connsiteY538" fmla="*/ 27052 h 361466"/>
                <a:gd name="connsiteX539" fmla="*/ 492303 w 977755"/>
                <a:gd name="connsiteY539" fmla="*/ 32691 h 361466"/>
                <a:gd name="connsiteX540" fmla="*/ 479098 w 977755"/>
                <a:gd name="connsiteY540" fmla="*/ 39615 h 361466"/>
                <a:gd name="connsiteX541" fmla="*/ 475886 w 977755"/>
                <a:gd name="connsiteY541" fmla="*/ 39258 h 361466"/>
                <a:gd name="connsiteX542" fmla="*/ 467891 w 977755"/>
                <a:gd name="connsiteY542" fmla="*/ 34975 h 361466"/>
                <a:gd name="connsiteX543" fmla="*/ 465964 w 977755"/>
                <a:gd name="connsiteY543" fmla="*/ 32620 h 361466"/>
                <a:gd name="connsiteX544" fmla="*/ 463608 w 977755"/>
                <a:gd name="connsiteY544" fmla="*/ 26981 h 361466"/>
                <a:gd name="connsiteX545" fmla="*/ 463323 w 977755"/>
                <a:gd name="connsiteY545" fmla="*/ 23769 h 361466"/>
                <a:gd name="connsiteX546" fmla="*/ 463608 w 977755"/>
                <a:gd name="connsiteY546" fmla="*/ 20557 h 361466"/>
                <a:gd name="connsiteX547" fmla="*/ 465964 w 977755"/>
                <a:gd name="connsiteY547" fmla="*/ 14918 h 361466"/>
                <a:gd name="connsiteX548" fmla="*/ 467891 w 977755"/>
                <a:gd name="connsiteY548" fmla="*/ 12562 h 361466"/>
                <a:gd name="connsiteX549" fmla="*/ 475886 w 977755"/>
                <a:gd name="connsiteY549" fmla="*/ 8280 h 361466"/>
                <a:gd name="connsiteX550" fmla="*/ 479098 w 977755"/>
                <a:gd name="connsiteY550" fmla="*/ 7994 h 361466"/>
                <a:gd name="connsiteX551" fmla="*/ 557687 w 977755"/>
                <a:gd name="connsiteY551" fmla="*/ 6352 h 361466"/>
                <a:gd name="connsiteX552" fmla="*/ 575175 w 977755"/>
                <a:gd name="connsiteY552" fmla="*/ 23840 h 361466"/>
                <a:gd name="connsiteX553" fmla="*/ 574818 w 977755"/>
                <a:gd name="connsiteY553" fmla="*/ 27338 h 361466"/>
                <a:gd name="connsiteX554" fmla="*/ 557687 w 977755"/>
                <a:gd name="connsiteY554" fmla="*/ 41328 h 361466"/>
                <a:gd name="connsiteX555" fmla="*/ 540556 w 977755"/>
                <a:gd name="connsiteY555" fmla="*/ 27338 h 361466"/>
                <a:gd name="connsiteX556" fmla="*/ 540199 w 977755"/>
                <a:gd name="connsiteY556" fmla="*/ 23840 h 361466"/>
                <a:gd name="connsiteX557" fmla="*/ 557687 w 977755"/>
                <a:gd name="connsiteY557" fmla="*/ 6352 h 361466"/>
                <a:gd name="connsiteX558" fmla="*/ 714579 w 977755"/>
                <a:gd name="connsiteY558" fmla="*/ 2284 h 361466"/>
                <a:gd name="connsiteX559" fmla="*/ 736064 w 977755"/>
                <a:gd name="connsiteY559" fmla="*/ 23769 h 361466"/>
                <a:gd name="connsiteX560" fmla="*/ 735636 w 977755"/>
                <a:gd name="connsiteY560" fmla="*/ 28123 h 361466"/>
                <a:gd name="connsiteX561" fmla="*/ 714579 w 977755"/>
                <a:gd name="connsiteY561" fmla="*/ 45326 h 361466"/>
                <a:gd name="connsiteX562" fmla="*/ 693522 w 977755"/>
                <a:gd name="connsiteY562" fmla="*/ 28123 h 361466"/>
                <a:gd name="connsiteX563" fmla="*/ 693094 w 977755"/>
                <a:gd name="connsiteY563" fmla="*/ 23769 h 361466"/>
                <a:gd name="connsiteX564" fmla="*/ 714579 w 977755"/>
                <a:gd name="connsiteY564" fmla="*/ 2284 h 361466"/>
                <a:gd name="connsiteX565" fmla="*/ 793025 w 977755"/>
                <a:gd name="connsiteY565" fmla="*/ 0 h 361466"/>
                <a:gd name="connsiteX566" fmla="*/ 806373 w 977755"/>
                <a:gd name="connsiteY566" fmla="*/ 4069 h 361466"/>
                <a:gd name="connsiteX567" fmla="*/ 816865 w 977755"/>
                <a:gd name="connsiteY567" fmla="*/ 23841 h 361466"/>
                <a:gd name="connsiteX568" fmla="*/ 816366 w 977755"/>
                <a:gd name="connsiteY568" fmla="*/ 28623 h 361466"/>
                <a:gd name="connsiteX569" fmla="*/ 806373 w 977755"/>
                <a:gd name="connsiteY569" fmla="*/ 43613 h 361466"/>
                <a:gd name="connsiteX570" fmla="*/ 793025 w 977755"/>
                <a:gd name="connsiteY570" fmla="*/ 47682 h 361466"/>
                <a:gd name="connsiteX571" fmla="*/ 788242 w 977755"/>
                <a:gd name="connsiteY571" fmla="*/ 47182 h 361466"/>
                <a:gd name="connsiteX572" fmla="*/ 769684 w 977755"/>
                <a:gd name="connsiteY572" fmla="*/ 28623 h 361466"/>
                <a:gd name="connsiteX573" fmla="*/ 769184 w 977755"/>
                <a:gd name="connsiteY573" fmla="*/ 23841 h 361466"/>
                <a:gd name="connsiteX574" fmla="*/ 788242 w 977755"/>
                <a:gd name="connsiteY574" fmla="*/ 500 h 361466"/>
                <a:gd name="connsiteX575" fmla="*/ 793025 w 977755"/>
                <a:gd name="connsiteY575" fmla="*/ 0 h 361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Lst>
              <a:rect l="l" t="t" r="r" b="b"/>
              <a:pathLst>
                <a:path w="977755" h="361466">
                  <a:moveTo>
                    <a:pt x="8566" y="329059"/>
                  </a:moveTo>
                  <a:cubicBezTo>
                    <a:pt x="11492" y="329059"/>
                    <a:pt x="14062" y="330558"/>
                    <a:pt x="15632" y="332842"/>
                  </a:cubicBezTo>
                  <a:cubicBezTo>
                    <a:pt x="16489" y="334198"/>
                    <a:pt x="17060" y="335840"/>
                    <a:pt x="17060" y="337625"/>
                  </a:cubicBezTo>
                  <a:cubicBezTo>
                    <a:pt x="17060" y="338838"/>
                    <a:pt x="16846" y="339980"/>
                    <a:pt x="16417" y="340979"/>
                  </a:cubicBezTo>
                  <a:cubicBezTo>
                    <a:pt x="16203" y="341479"/>
                    <a:pt x="15918" y="341979"/>
                    <a:pt x="15632" y="342407"/>
                  </a:cubicBezTo>
                  <a:cubicBezTo>
                    <a:pt x="15347" y="342835"/>
                    <a:pt x="14990" y="343264"/>
                    <a:pt x="14633" y="343620"/>
                  </a:cubicBezTo>
                  <a:cubicBezTo>
                    <a:pt x="13062" y="345191"/>
                    <a:pt x="10921" y="346119"/>
                    <a:pt x="8566" y="346119"/>
                  </a:cubicBezTo>
                  <a:cubicBezTo>
                    <a:pt x="7994" y="346119"/>
                    <a:pt x="7423" y="346119"/>
                    <a:pt x="6852" y="345976"/>
                  </a:cubicBezTo>
                  <a:cubicBezTo>
                    <a:pt x="5139" y="345619"/>
                    <a:pt x="3640" y="344763"/>
                    <a:pt x="2498" y="343620"/>
                  </a:cubicBezTo>
                  <a:cubicBezTo>
                    <a:pt x="2070" y="343192"/>
                    <a:pt x="1713" y="342764"/>
                    <a:pt x="1428" y="342336"/>
                  </a:cubicBezTo>
                  <a:cubicBezTo>
                    <a:pt x="1142" y="341907"/>
                    <a:pt x="857" y="341408"/>
                    <a:pt x="642" y="340908"/>
                  </a:cubicBezTo>
                  <a:cubicBezTo>
                    <a:pt x="428" y="340408"/>
                    <a:pt x="286" y="339909"/>
                    <a:pt x="143" y="339338"/>
                  </a:cubicBezTo>
                  <a:cubicBezTo>
                    <a:pt x="71" y="338767"/>
                    <a:pt x="0" y="338196"/>
                    <a:pt x="0" y="337625"/>
                  </a:cubicBezTo>
                  <a:cubicBezTo>
                    <a:pt x="0" y="336982"/>
                    <a:pt x="71" y="336411"/>
                    <a:pt x="143" y="335911"/>
                  </a:cubicBezTo>
                  <a:cubicBezTo>
                    <a:pt x="357" y="334769"/>
                    <a:pt x="785" y="333770"/>
                    <a:pt x="1428" y="332842"/>
                  </a:cubicBezTo>
                  <a:cubicBezTo>
                    <a:pt x="1784" y="332342"/>
                    <a:pt x="2141" y="331914"/>
                    <a:pt x="2498" y="331557"/>
                  </a:cubicBezTo>
                  <a:cubicBezTo>
                    <a:pt x="3712" y="330344"/>
                    <a:pt x="5211" y="329559"/>
                    <a:pt x="6852" y="329202"/>
                  </a:cubicBezTo>
                  <a:cubicBezTo>
                    <a:pt x="7423" y="329130"/>
                    <a:pt x="7994" y="329059"/>
                    <a:pt x="8566" y="329059"/>
                  </a:cubicBezTo>
                  <a:close/>
                  <a:moveTo>
                    <a:pt x="86939" y="328060"/>
                  </a:moveTo>
                  <a:cubicBezTo>
                    <a:pt x="92222" y="328060"/>
                    <a:pt x="96433" y="332343"/>
                    <a:pt x="96433" y="337554"/>
                  </a:cubicBezTo>
                  <a:cubicBezTo>
                    <a:pt x="96433" y="338910"/>
                    <a:pt x="96219" y="340123"/>
                    <a:pt x="95719" y="341265"/>
                  </a:cubicBezTo>
                  <a:cubicBezTo>
                    <a:pt x="95219" y="342407"/>
                    <a:pt x="94506" y="343407"/>
                    <a:pt x="93578" y="344263"/>
                  </a:cubicBezTo>
                  <a:cubicBezTo>
                    <a:pt x="91865" y="345976"/>
                    <a:pt x="89509" y="347047"/>
                    <a:pt x="86868" y="347047"/>
                  </a:cubicBezTo>
                  <a:cubicBezTo>
                    <a:pt x="84227" y="347047"/>
                    <a:pt x="81872" y="345976"/>
                    <a:pt x="80158" y="344263"/>
                  </a:cubicBezTo>
                  <a:cubicBezTo>
                    <a:pt x="79302" y="343407"/>
                    <a:pt x="78659" y="342407"/>
                    <a:pt x="78160" y="341265"/>
                  </a:cubicBezTo>
                  <a:cubicBezTo>
                    <a:pt x="77732" y="340123"/>
                    <a:pt x="77446" y="338838"/>
                    <a:pt x="77446" y="337554"/>
                  </a:cubicBezTo>
                  <a:cubicBezTo>
                    <a:pt x="77446" y="332271"/>
                    <a:pt x="81729" y="328060"/>
                    <a:pt x="86939" y="328060"/>
                  </a:cubicBezTo>
                  <a:close/>
                  <a:moveTo>
                    <a:pt x="243903" y="325990"/>
                  </a:moveTo>
                  <a:cubicBezTo>
                    <a:pt x="250327" y="325990"/>
                    <a:pt x="255538" y="331201"/>
                    <a:pt x="255538" y="337625"/>
                  </a:cubicBezTo>
                  <a:cubicBezTo>
                    <a:pt x="255538" y="339195"/>
                    <a:pt x="255181" y="340766"/>
                    <a:pt x="254610" y="342122"/>
                  </a:cubicBezTo>
                  <a:cubicBezTo>
                    <a:pt x="253967" y="343478"/>
                    <a:pt x="253182" y="344763"/>
                    <a:pt x="252111" y="345834"/>
                  </a:cubicBezTo>
                  <a:cubicBezTo>
                    <a:pt x="250041" y="347975"/>
                    <a:pt x="247115" y="349260"/>
                    <a:pt x="243903" y="349260"/>
                  </a:cubicBezTo>
                  <a:cubicBezTo>
                    <a:pt x="240691" y="349260"/>
                    <a:pt x="237764" y="347904"/>
                    <a:pt x="235694" y="345834"/>
                  </a:cubicBezTo>
                  <a:cubicBezTo>
                    <a:pt x="234624" y="344763"/>
                    <a:pt x="233767" y="343478"/>
                    <a:pt x="233196" y="342122"/>
                  </a:cubicBezTo>
                  <a:cubicBezTo>
                    <a:pt x="232625" y="340766"/>
                    <a:pt x="232268" y="339195"/>
                    <a:pt x="232268" y="337625"/>
                  </a:cubicBezTo>
                  <a:cubicBezTo>
                    <a:pt x="232268" y="331201"/>
                    <a:pt x="237479" y="325990"/>
                    <a:pt x="243903" y="325990"/>
                  </a:cubicBezTo>
                  <a:close/>
                  <a:moveTo>
                    <a:pt x="322349" y="324705"/>
                  </a:moveTo>
                  <a:cubicBezTo>
                    <a:pt x="324990" y="324705"/>
                    <a:pt x="327489" y="325562"/>
                    <a:pt x="329559" y="326918"/>
                  </a:cubicBezTo>
                  <a:cubicBezTo>
                    <a:pt x="332913" y="329273"/>
                    <a:pt x="335198" y="333199"/>
                    <a:pt x="335198" y="337625"/>
                  </a:cubicBezTo>
                  <a:cubicBezTo>
                    <a:pt x="335198" y="339409"/>
                    <a:pt x="334841" y="341051"/>
                    <a:pt x="334198" y="342621"/>
                  </a:cubicBezTo>
                  <a:cubicBezTo>
                    <a:pt x="333556" y="344120"/>
                    <a:pt x="332557" y="345548"/>
                    <a:pt x="331414" y="346690"/>
                  </a:cubicBezTo>
                  <a:cubicBezTo>
                    <a:pt x="330843" y="347261"/>
                    <a:pt x="330201" y="347832"/>
                    <a:pt x="329559" y="348260"/>
                  </a:cubicBezTo>
                  <a:cubicBezTo>
                    <a:pt x="327489" y="349688"/>
                    <a:pt x="324990" y="350473"/>
                    <a:pt x="322349" y="350473"/>
                  </a:cubicBezTo>
                  <a:cubicBezTo>
                    <a:pt x="321493" y="350473"/>
                    <a:pt x="320636" y="350330"/>
                    <a:pt x="319780" y="350188"/>
                  </a:cubicBezTo>
                  <a:cubicBezTo>
                    <a:pt x="317281" y="349688"/>
                    <a:pt x="314997" y="348403"/>
                    <a:pt x="313284" y="346690"/>
                  </a:cubicBezTo>
                  <a:cubicBezTo>
                    <a:pt x="312071" y="345548"/>
                    <a:pt x="311143" y="344192"/>
                    <a:pt x="310500" y="342621"/>
                  </a:cubicBezTo>
                  <a:cubicBezTo>
                    <a:pt x="309858" y="341122"/>
                    <a:pt x="309501" y="339409"/>
                    <a:pt x="309501" y="337625"/>
                  </a:cubicBezTo>
                  <a:cubicBezTo>
                    <a:pt x="309501" y="331415"/>
                    <a:pt x="313927" y="326204"/>
                    <a:pt x="319780" y="324990"/>
                  </a:cubicBezTo>
                  <a:cubicBezTo>
                    <a:pt x="320565" y="324776"/>
                    <a:pt x="321493" y="324705"/>
                    <a:pt x="322349" y="324705"/>
                  </a:cubicBezTo>
                  <a:close/>
                  <a:moveTo>
                    <a:pt x="479098" y="321707"/>
                  </a:moveTo>
                  <a:cubicBezTo>
                    <a:pt x="484594" y="321707"/>
                    <a:pt x="489376" y="324491"/>
                    <a:pt x="492232" y="328702"/>
                  </a:cubicBezTo>
                  <a:cubicBezTo>
                    <a:pt x="493945" y="331272"/>
                    <a:pt x="494944" y="334270"/>
                    <a:pt x="494944" y="337553"/>
                  </a:cubicBezTo>
                  <a:cubicBezTo>
                    <a:pt x="494944" y="339695"/>
                    <a:pt x="494516" y="341836"/>
                    <a:pt x="493731" y="343692"/>
                  </a:cubicBezTo>
                  <a:cubicBezTo>
                    <a:pt x="493374" y="344691"/>
                    <a:pt x="492874" y="345548"/>
                    <a:pt x="492303" y="346404"/>
                  </a:cubicBezTo>
                  <a:cubicBezTo>
                    <a:pt x="491732" y="347261"/>
                    <a:pt x="491090" y="348046"/>
                    <a:pt x="490304" y="348760"/>
                  </a:cubicBezTo>
                  <a:cubicBezTo>
                    <a:pt x="487449" y="351615"/>
                    <a:pt x="483452" y="353400"/>
                    <a:pt x="479098" y="353400"/>
                  </a:cubicBezTo>
                  <a:cubicBezTo>
                    <a:pt x="477956" y="353400"/>
                    <a:pt x="476885" y="353257"/>
                    <a:pt x="475886" y="353043"/>
                  </a:cubicBezTo>
                  <a:cubicBezTo>
                    <a:pt x="472816" y="352472"/>
                    <a:pt x="470033" y="350901"/>
                    <a:pt x="467891" y="348760"/>
                  </a:cubicBezTo>
                  <a:cubicBezTo>
                    <a:pt x="467177" y="348046"/>
                    <a:pt x="466535" y="347261"/>
                    <a:pt x="465964" y="346404"/>
                  </a:cubicBezTo>
                  <a:cubicBezTo>
                    <a:pt x="465393" y="345548"/>
                    <a:pt x="464965" y="344620"/>
                    <a:pt x="464536" y="343692"/>
                  </a:cubicBezTo>
                  <a:cubicBezTo>
                    <a:pt x="464108" y="342693"/>
                    <a:pt x="463823" y="341693"/>
                    <a:pt x="463608" y="340694"/>
                  </a:cubicBezTo>
                  <a:cubicBezTo>
                    <a:pt x="463466" y="339623"/>
                    <a:pt x="463323" y="338553"/>
                    <a:pt x="463323" y="337482"/>
                  </a:cubicBezTo>
                  <a:cubicBezTo>
                    <a:pt x="463323" y="336340"/>
                    <a:pt x="463394" y="335269"/>
                    <a:pt x="463608" y="334270"/>
                  </a:cubicBezTo>
                  <a:cubicBezTo>
                    <a:pt x="464037" y="332200"/>
                    <a:pt x="464822" y="330344"/>
                    <a:pt x="465964" y="328631"/>
                  </a:cubicBezTo>
                  <a:cubicBezTo>
                    <a:pt x="466535" y="327774"/>
                    <a:pt x="467177" y="326989"/>
                    <a:pt x="467891" y="326275"/>
                  </a:cubicBezTo>
                  <a:cubicBezTo>
                    <a:pt x="470033" y="324134"/>
                    <a:pt x="472816" y="322635"/>
                    <a:pt x="475886" y="321993"/>
                  </a:cubicBezTo>
                  <a:cubicBezTo>
                    <a:pt x="476956" y="321850"/>
                    <a:pt x="478027" y="321707"/>
                    <a:pt x="479098" y="321707"/>
                  </a:cubicBezTo>
                  <a:close/>
                  <a:moveTo>
                    <a:pt x="557687" y="320066"/>
                  </a:moveTo>
                  <a:cubicBezTo>
                    <a:pt x="567323" y="320066"/>
                    <a:pt x="575175" y="327918"/>
                    <a:pt x="575175" y="337554"/>
                  </a:cubicBezTo>
                  <a:cubicBezTo>
                    <a:pt x="575175" y="339981"/>
                    <a:pt x="574675" y="342336"/>
                    <a:pt x="573819" y="344406"/>
                  </a:cubicBezTo>
                  <a:cubicBezTo>
                    <a:pt x="572891" y="346476"/>
                    <a:pt x="571606" y="348404"/>
                    <a:pt x="570178" y="349974"/>
                  </a:cubicBezTo>
                  <a:cubicBezTo>
                    <a:pt x="566966" y="353115"/>
                    <a:pt x="562612" y="355113"/>
                    <a:pt x="557758" y="355113"/>
                  </a:cubicBezTo>
                  <a:cubicBezTo>
                    <a:pt x="552905" y="355113"/>
                    <a:pt x="548479" y="353115"/>
                    <a:pt x="545338" y="349974"/>
                  </a:cubicBezTo>
                  <a:cubicBezTo>
                    <a:pt x="543697" y="348404"/>
                    <a:pt x="542412" y="346476"/>
                    <a:pt x="541555" y="344406"/>
                  </a:cubicBezTo>
                  <a:cubicBezTo>
                    <a:pt x="540699" y="342265"/>
                    <a:pt x="540199" y="339981"/>
                    <a:pt x="540199" y="337554"/>
                  </a:cubicBezTo>
                  <a:cubicBezTo>
                    <a:pt x="540199" y="327918"/>
                    <a:pt x="548051" y="320066"/>
                    <a:pt x="557687" y="320066"/>
                  </a:cubicBezTo>
                  <a:close/>
                  <a:moveTo>
                    <a:pt x="714579" y="316140"/>
                  </a:moveTo>
                  <a:cubicBezTo>
                    <a:pt x="726428" y="316140"/>
                    <a:pt x="736064" y="325776"/>
                    <a:pt x="736064" y="337625"/>
                  </a:cubicBezTo>
                  <a:cubicBezTo>
                    <a:pt x="736064" y="340552"/>
                    <a:pt x="735422" y="343407"/>
                    <a:pt x="734351" y="345977"/>
                  </a:cubicBezTo>
                  <a:cubicBezTo>
                    <a:pt x="733281" y="348546"/>
                    <a:pt x="731710" y="350830"/>
                    <a:pt x="729854" y="352829"/>
                  </a:cubicBezTo>
                  <a:cubicBezTo>
                    <a:pt x="726000" y="356684"/>
                    <a:pt x="720575" y="359111"/>
                    <a:pt x="714651" y="359111"/>
                  </a:cubicBezTo>
                  <a:cubicBezTo>
                    <a:pt x="708726" y="359111"/>
                    <a:pt x="703373" y="356755"/>
                    <a:pt x="699447" y="352829"/>
                  </a:cubicBezTo>
                  <a:cubicBezTo>
                    <a:pt x="697448" y="350902"/>
                    <a:pt x="695878" y="348546"/>
                    <a:pt x="694807" y="345977"/>
                  </a:cubicBezTo>
                  <a:cubicBezTo>
                    <a:pt x="693665" y="343407"/>
                    <a:pt x="693094" y="340623"/>
                    <a:pt x="693094" y="337625"/>
                  </a:cubicBezTo>
                  <a:cubicBezTo>
                    <a:pt x="693094" y="325776"/>
                    <a:pt x="702730" y="316140"/>
                    <a:pt x="714579" y="316140"/>
                  </a:cubicBezTo>
                  <a:close/>
                  <a:moveTo>
                    <a:pt x="793025" y="313784"/>
                  </a:moveTo>
                  <a:cubicBezTo>
                    <a:pt x="797950" y="313784"/>
                    <a:pt x="802590" y="315283"/>
                    <a:pt x="806373" y="317853"/>
                  </a:cubicBezTo>
                  <a:cubicBezTo>
                    <a:pt x="812725" y="322135"/>
                    <a:pt x="816865" y="329416"/>
                    <a:pt x="816865" y="337625"/>
                  </a:cubicBezTo>
                  <a:cubicBezTo>
                    <a:pt x="816865" y="340908"/>
                    <a:pt x="816223" y="344049"/>
                    <a:pt x="815010" y="346904"/>
                  </a:cubicBezTo>
                  <a:cubicBezTo>
                    <a:pt x="813796" y="349759"/>
                    <a:pt x="812012" y="352329"/>
                    <a:pt x="809870" y="354470"/>
                  </a:cubicBezTo>
                  <a:cubicBezTo>
                    <a:pt x="808800" y="355541"/>
                    <a:pt x="807586" y="356469"/>
                    <a:pt x="806373" y="357397"/>
                  </a:cubicBezTo>
                  <a:cubicBezTo>
                    <a:pt x="802518" y="359967"/>
                    <a:pt x="797950" y="361466"/>
                    <a:pt x="793025" y="361466"/>
                  </a:cubicBezTo>
                  <a:cubicBezTo>
                    <a:pt x="791383" y="361466"/>
                    <a:pt x="789813" y="361251"/>
                    <a:pt x="788242" y="360966"/>
                  </a:cubicBezTo>
                  <a:cubicBezTo>
                    <a:pt x="783603" y="360038"/>
                    <a:pt x="779391" y="357682"/>
                    <a:pt x="776179" y="354470"/>
                  </a:cubicBezTo>
                  <a:cubicBezTo>
                    <a:pt x="773966" y="352329"/>
                    <a:pt x="772253" y="349759"/>
                    <a:pt x="771040" y="346904"/>
                  </a:cubicBezTo>
                  <a:cubicBezTo>
                    <a:pt x="769826" y="344049"/>
                    <a:pt x="769184" y="340908"/>
                    <a:pt x="769184" y="337625"/>
                  </a:cubicBezTo>
                  <a:cubicBezTo>
                    <a:pt x="769184" y="326133"/>
                    <a:pt x="777393" y="316496"/>
                    <a:pt x="788242" y="314284"/>
                  </a:cubicBezTo>
                  <a:cubicBezTo>
                    <a:pt x="789741" y="313927"/>
                    <a:pt x="791383" y="313784"/>
                    <a:pt x="793025" y="313784"/>
                  </a:cubicBezTo>
                  <a:close/>
                  <a:moveTo>
                    <a:pt x="47753" y="289372"/>
                  </a:moveTo>
                  <a:cubicBezTo>
                    <a:pt x="52749" y="289372"/>
                    <a:pt x="56747" y="293369"/>
                    <a:pt x="56747" y="298366"/>
                  </a:cubicBezTo>
                  <a:cubicBezTo>
                    <a:pt x="56747" y="303362"/>
                    <a:pt x="52749" y="307360"/>
                    <a:pt x="47753" y="307360"/>
                  </a:cubicBezTo>
                  <a:cubicBezTo>
                    <a:pt x="42756" y="307360"/>
                    <a:pt x="38759" y="303362"/>
                    <a:pt x="38759" y="298366"/>
                  </a:cubicBezTo>
                  <a:cubicBezTo>
                    <a:pt x="38759" y="293369"/>
                    <a:pt x="42756" y="289372"/>
                    <a:pt x="47753" y="289372"/>
                  </a:cubicBezTo>
                  <a:close/>
                  <a:moveTo>
                    <a:pt x="126198" y="288373"/>
                  </a:moveTo>
                  <a:cubicBezTo>
                    <a:pt x="131694" y="288373"/>
                    <a:pt x="136191" y="292870"/>
                    <a:pt x="136191" y="298366"/>
                  </a:cubicBezTo>
                  <a:cubicBezTo>
                    <a:pt x="136191" y="303862"/>
                    <a:pt x="131694" y="308359"/>
                    <a:pt x="126198" y="308359"/>
                  </a:cubicBezTo>
                  <a:cubicBezTo>
                    <a:pt x="120631" y="308359"/>
                    <a:pt x="116205" y="303862"/>
                    <a:pt x="116205" y="298366"/>
                  </a:cubicBezTo>
                  <a:cubicBezTo>
                    <a:pt x="116205" y="292799"/>
                    <a:pt x="120702" y="288373"/>
                    <a:pt x="126198" y="288373"/>
                  </a:cubicBezTo>
                  <a:close/>
                  <a:moveTo>
                    <a:pt x="283162" y="286160"/>
                  </a:moveTo>
                  <a:cubicBezTo>
                    <a:pt x="289872" y="286160"/>
                    <a:pt x="295368" y="291585"/>
                    <a:pt x="295368" y="298366"/>
                  </a:cubicBezTo>
                  <a:cubicBezTo>
                    <a:pt x="295368" y="305147"/>
                    <a:pt x="289872" y="310572"/>
                    <a:pt x="283162" y="310572"/>
                  </a:cubicBezTo>
                  <a:cubicBezTo>
                    <a:pt x="276452" y="310572"/>
                    <a:pt x="270956" y="305147"/>
                    <a:pt x="270956" y="298366"/>
                  </a:cubicBezTo>
                  <a:cubicBezTo>
                    <a:pt x="270956" y="291656"/>
                    <a:pt x="276381" y="286160"/>
                    <a:pt x="283162" y="286160"/>
                  </a:cubicBezTo>
                  <a:close/>
                  <a:moveTo>
                    <a:pt x="361536" y="284804"/>
                  </a:moveTo>
                  <a:cubicBezTo>
                    <a:pt x="369031" y="284804"/>
                    <a:pt x="375098" y="290871"/>
                    <a:pt x="375098" y="298366"/>
                  </a:cubicBezTo>
                  <a:cubicBezTo>
                    <a:pt x="375098" y="305861"/>
                    <a:pt x="369031" y="311928"/>
                    <a:pt x="361536" y="311928"/>
                  </a:cubicBezTo>
                  <a:cubicBezTo>
                    <a:pt x="354041" y="311928"/>
                    <a:pt x="347974" y="305861"/>
                    <a:pt x="347974" y="298366"/>
                  </a:cubicBezTo>
                  <a:cubicBezTo>
                    <a:pt x="347974" y="290871"/>
                    <a:pt x="354041" y="284804"/>
                    <a:pt x="361536" y="284804"/>
                  </a:cubicBezTo>
                  <a:close/>
                  <a:moveTo>
                    <a:pt x="518428" y="281735"/>
                  </a:moveTo>
                  <a:cubicBezTo>
                    <a:pt x="527636" y="281735"/>
                    <a:pt x="535060" y="289158"/>
                    <a:pt x="535060" y="298366"/>
                  </a:cubicBezTo>
                  <a:cubicBezTo>
                    <a:pt x="535060" y="307574"/>
                    <a:pt x="527636" y="314998"/>
                    <a:pt x="518428" y="314998"/>
                  </a:cubicBezTo>
                  <a:cubicBezTo>
                    <a:pt x="509220" y="314998"/>
                    <a:pt x="501797" y="307574"/>
                    <a:pt x="501797" y="298366"/>
                  </a:cubicBezTo>
                  <a:cubicBezTo>
                    <a:pt x="501797" y="289158"/>
                    <a:pt x="509220" y="281735"/>
                    <a:pt x="518428" y="281735"/>
                  </a:cubicBezTo>
                  <a:close/>
                  <a:moveTo>
                    <a:pt x="596946" y="279950"/>
                  </a:moveTo>
                  <a:cubicBezTo>
                    <a:pt x="607082" y="279950"/>
                    <a:pt x="615362" y="288159"/>
                    <a:pt x="615362" y="298366"/>
                  </a:cubicBezTo>
                  <a:cubicBezTo>
                    <a:pt x="615362" y="308573"/>
                    <a:pt x="607082" y="316782"/>
                    <a:pt x="596946" y="316782"/>
                  </a:cubicBezTo>
                  <a:cubicBezTo>
                    <a:pt x="586810" y="316782"/>
                    <a:pt x="578530" y="308573"/>
                    <a:pt x="578530" y="298366"/>
                  </a:cubicBezTo>
                  <a:cubicBezTo>
                    <a:pt x="578530" y="288230"/>
                    <a:pt x="586739" y="279950"/>
                    <a:pt x="596946" y="279950"/>
                  </a:cubicBezTo>
                  <a:close/>
                  <a:moveTo>
                    <a:pt x="753766" y="275739"/>
                  </a:moveTo>
                  <a:cubicBezTo>
                    <a:pt x="766258" y="275739"/>
                    <a:pt x="776394" y="285875"/>
                    <a:pt x="776394" y="298366"/>
                  </a:cubicBezTo>
                  <a:cubicBezTo>
                    <a:pt x="776394" y="310858"/>
                    <a:pt x="766258" y="320994"/>
                    <a:pt x="753766" y="320994"/>
                  </a:cubicBezTo>
                  <a:cubicBezTo>
                    <a:pt x="741275" y="320994"/>
                    <a:pt x="731139" y="310858"/>
                    <a:pt x="731139" y="298366"/>
                  </a:cubicBezTo>
                  <a:cubicBezTo>
                    <a:pt x="731139" y="285875"/>
                    <a:pt x="741275" y="275739"/>
                    <a:pt x="753766" y="275739"/>
                  </a:cubicBezTo>
                  <a:close/>
                  <a:moveTo>
                    <a:pt x="832283" y="273241"/>
                  </a:moveTo>
                  <a:cubicBezTo>
                    <a:pt x="846131" y="273241"/>
                    <a:pt x="857337" y="284519"/>
                    <a:pt x="857337" y="298367"/>
                  </a:cubicBezTo>
                  <a:cubicBezTo>
                    <a:pt x="857337" y="312214"/>
                    <a:pt x="846059" y="323421"/>
                    <a:pt x="832283" y="323421"/>
                  </a:cubicBezTo>
                  <a:cubicBezTo>
                    <a:pt x="818436" y="323421"/>
                    <a:pt x="807229" y="312214"/>
                    <a:pt x="807229" y="298367"/>
                  </a:cubicBezTo>
                  <a:cubicBezTo>
                    <a:pt x="807229" y="284448"/>
                    <a:pt x="818436" y="273241"/>
                    <a:pt x="832283" y="273241"/>
                  </a:cubicBezTo>
                  <a:close/>
                  <a:moveTo>
                    <a:pt x="86939" y="249685"/>
                  </a:moveTo>
                  <a:cubicBezTo>
                    <a:pt x="92222" y="249685"/>
                    <a:pt x="96433" y="253968"/>
                    <a:pt x="96433" y="259179"/>
                  </a:cubicBezTo>
                  <a:cubicBezTo>
                    <a:pt x="96433" y="264389"/>
                    <a:pt x="92222" y="268601"/>
                    <a:pt x="86939" y="268672"/>
                  </a:cubicBezTo>
                  <a:cubicBezTo>
                    <a:pt x="81657" y="268672"/>
                    <a:pt x="77446" y="264389"/>
                    <a:pt x="77446" y="259179"/>
                  </a:cubicBezTo>
                  <a:cubicBezTo>
                    <a:pt x="77446" y="253896"/>
                    <a:pt x="81729" y="249685"/>
                    <a:pt x="86939" y="249685"/>
                  </a:cubicBezTo>
                  <a:close/>
                  <a:moveTo>
                    <a:pt x="165457" y="248686"/>
                  </a:moveTo>
                  <a:cubicBezTo>
                    <a:pt x="169097" y="248686"/>
                    <a:pt x="172309" y="250542"/>
                    <a:pt x="174165" y="253326"/>
                  </a:cubicBezTo>
                  <a:cubicBezTo>
                    <a:pt x="175307" y="254967"/>
                    <a:pt x="175950" y="257037"/>
                    <a:pt x="175950" y="259179"/>
                  </a:cubicBezTo>
                  <a:cubicBezTo>
                    <a:pt x="175950" y="261320"/>
                    <a:pt x="175307" y="263390"/>
                    <a:pt x="174165" y="265032"/>
                  </a:cubicBezTo>
                  <a:cubicBezTo>
                    <a:pt x="172238" y="267816"/>
                    <a:pt x="169026" y="269672"/>
                    <a:pt x="165457" y="269814"/>
                  </a:cubicBezTo>
                  <a:cubicBezTo>
                    <a:pt x="164672" y="269814"/>
                    <a:pt x="164029" y="269743"/>
                    <a:pt x="163315" y="269600"/>
                  </a:cubicBezTo>
                  <a:cubicBezTo>
                    <a:pt x="161317" y="269172"/>
                    <a:pt x="159461" y="268173"/>
                    <a:pt x="158033" y="266745"/>
                  </a:cubicBezTo>
                  <a:cubicBezTo>
                    <a:pt x="157534" y="266245"/>
                    <a:pt x="157105" y="265746"/>
                    <a:pt x="156748" y="265175"/>
                  </a:cubicBezTo>
                  <a:cubicBezTo>
                    <a:pt x="156035" y="264033"/>
                    <a:pt x="155464" y="262748"/>
                    <a:pt x="155178" y="261392"/>
                  </a:cubicBezTo>
                  <a:cubicBezTo>
                    <a:pt x="155035" y="260678"/>
                    <a:pt x="154964" y="259964"/>
                    <a:pt x="154964" y="259250"/>
                  </a:cubicBezTo>
                  <a:cubicBezTo>
                    <a:pt x="154964" y="258465"/>
                    <a:pt x="155035" y="257823"/>
                    <a:pt x="155178" y="257109"/>
                  </a:cubicBezTo>
                  <a:cubicBezTo>
                    <a:pt x="155464" y="255681"/>
                    <a:pt x="155963" y="254468"/>
                    <a:pt x="156748" y="253326"/>
                  </a:cubicBezTo>
                  <a:cubicBezTo>
                    <a:pt x="157105" y="252755"/>
                    <a:pt x="157534" y="252255"/>
                    <a:pt x="158033" y="251755"/>
                  </a:cubicBezTo>
                  <a:cubicBezTo>
                    <a:pt x="159461" y="250328"/>
                    <a:pt x="161245" y="249328"/>
                    <a:pt x="163315" y="248900"/>
                  </a:cubicBezTo>
                  <a:cubicBezTo>
                    <a:pt x="164029" y="248757"/>
                    <a:pt x="164743" y="248686"/>
                    <a:pt x="165457" y="248686"/>
                  </a:cubicBezTo>
                  <a:close/>
                  <a:moveTo>
                    <a:pt x="322349" y="246259"/>
                  </a:moveTo>
                  <a:cubicBezTo>
                    <a:pt x="324990" y="246259"/>
                    <a:pt x="327489" y="247116"/>
                    <a:pt x="329559" y="248472"/>
                  </a:cubicBezTo>
                  <a:cubicBezTo>
                    <a:pt x="332913" y="250827"/>
                    <a:pt x="335198" y="254753"/>
                    <a:pt x="335198" y="259179"/>
                  </a:cubicBezTo>
                  <a:cubicBezTo>
                    <a:pt x="335198" y="263604"/>
                    <a:pt x="332985" y="267530"/>
                    <a:pt x="329559" y="269886"/>
                  </a:cubicBezTo>
                  <a:cubicBezTo>
                    <a:pt x="327489" y="271313"/>
                    <a:pt x="324990" y="272098"/>
                    <a:pt x="322349" y="272098"/>
                  </a:cubicBezTo>
                  <a:cubicBezTo>
                    <a:pt x="321493" y="272098"/>
                    <a:pt x="320636" y="271956"/>
                    <a:pt x="319780" y="271813"/>
                  </a:cubicBezTo>
                  <a:cubicBezTo>
                    <a:pt x="313927" y="270599"/>
                    <a:pt x="309501" y="265389"/>
                    <a:pt x="309501" y="259179"/>
                  </a:cubicBezTo>
                  <a:cubicBezTo>
                    <a:pt x="309501" y="252969"/>
                    <a:pt x="313927" y="247758"/>
                    <a:pt x="319780" y="246545"/>
                  </a:cubicBezTo>
                  <a:cubicBezTo>
                    <a:pt x="320565" y="246330"/>
                    <a:pt x="321493" y="246259"/>
                    <a:pt x="322349" y="246259"/>
                  </a:cubicBezTo>
                  <a:close/>
                  <a:moveTo>
                    <a:pt x="400795" y="244903"/>
                  </a:moveTo>
                  <a:cubicBezTo>
                    <a:pt x="408718" y="244903"/>
                    <a:pt x="415071" y="251327"/>
                    <a:pt x="415071" y="259179"/>
                  </a:cubicBezTo>
                  <a:cubicBezTo>
                    <a:pt x="415071" y="267031"/>
                    <a:pt x="408647" y="273455"/>
                    <a:pt x="400795" y="273455"/>
                  </a:cubicBezTo>
                  <a:cubicBezTo>
                    <a:pt x="392943" y="273455"/>
                    <a:pt x="386519" y="267031"/>
                    <a:pt x="386519" y="259179"/>
                  </a:cubicBezTo>
                  <a:cubicBezTo>
                    <a:pt x="386519" y="251256"/>
                    <a:pt x="392943" y="244903"/>
                    <a:pt x="400795" y="244903"/>
                  </a:cubicBezTo>
                  <a:close/>
                  <a:moveTo>
                    <a:pt x="557687" y="241691"/>
                  </a:moveTo>
                  <a:cubicBezTo>
                    <a:pt x="567323" y="241691"/>
                    <a:pt x="575175" y="249543"/>
                    <a:pt x="575175" y="259179"/>
                  </a:cubicBezTo>
                  <a:cubicBezTo>
                    <a:pt x="575175" y="268815"/>
                    <a:pt x="567323" y="276667"/>
                    <a:pt x="557687" y="276667"/>
                  </a:cubicBezTo>
                  <a:cubicBezTo>
                    <a:pt x="548051" y="276667"/>
                    <a:pt x="540199" y="268815"/>
                    <a:pt x="540199" y="259179"/>
                  </a:cubicBezTo>
                  <a:cubicBezTo>
                    <a:pt x="540199" y="249543"/>
                    <a:pt x="548051" y="241691"/>
                    <a:pt x="557687" y="241691"/>
                  </a:cubicBezTo>
                  <a:close/>
                  <a:moveTo>
                    <a:pt x="636061" y="239764"/>
                  </a:moveTo>
                  <a:cubicBezTo>
                    <a:pt x="642771" y="239764"/>
                    <a:pt x="648695" y="243190"/>
                    <a:pt x="652193" y="248330"/>
                  </a:cubicBezTo>
                  <a:cubicBezTo>
                    <a:pt x="654263" y="251399"/>
                    <a:pt x="655476" y="255182"/>
                    <a:pt x="655476" y="259179"/>
                  </a:cubicBezTo>
                  <a:cubicBezTo>
                    <a:pt x="655476" y="263177"/>
                    <a:pt x="654263" y="266960"/>
                    <a:pt x="652193" y="270029"/>
                  </a:cubicBezTo>
                  <a:cubicBezTo>
                    <a:pt x="648695" y="275168"/>
                    <a:pt x="642842" y="278594"/>
                    <a:pt x="636061" y="278594"/>
                  </a:cubicBezTo>
                  <a:cubicBezTo>
                    <a:pt x="634705" y="278594"/>
                    <a:pt x="633420" y="278452"/>
                    <a:pt x="632135" y="278166"/>
                  </a:cubicBezTo>
                  <a:cubicBezTo>
                    <a:pt x="628352" y="277381"/>
                    <a:pt x="624997" y="275525"/>
                    <a:pt x="622356" y="272884"/>
                  </a:cubicBezTo>
                  <a:cubicBezTo>
                    <a:pt x="621500" y="272028"/>
                    <a:pt x="620715" y="271028"/>
                    <a:pt x="620001" y="270029"/>
                  </a:cubicBezTo>
                  <a:cubicBezTo>
                    <a:pt x="618573" y="267959"/>
                    <a:pt x="617574" y="265603"/>
                    <a:pt x="617074" y="263105"/>
                  </a:cubicBezTo>
                  <a:cubicBezTo>
                    <a:pt x="616789" y="261820"/>
                    <a:pt x="616646" y="260535"/>
                    <a:pt x="616646" y="259179"/>
                  </a:cubicBezTo>
                  <a:cubicBezTo>
                    <a:pt x="616646" y="257823"/>
                    <a:pt x="616789" y="256538"/>
                    <a:pt x="617074" y="255253"/>
                  </a:cubicBezTo>
                  <a:cubicBezTo>
                    <a:pt x="617574" y="252755"/>
                    <a:pt x="618573" y="250400"/>
                    <a:pt x="620001" y="248330"/>
                  </a:cubicBezTo>
                  <a:cubicBezTo>
                    <a:pt x="620715" y="247330"/>
                    <a:pt x="621500" y="246331"/>
                    <a:pt x="622356" y="245474"/>
                  </a:cubicBezTo>
                  <a:cubicBezTo>
                    <a:pt x="624926" y="242833"/>
                    <a:pt x="628352" y="240977"/>
                    <a:pt x="632135" y="240192"/>
                  </a:cubicBezTo>
                  <a:cubicBezTo>
                    <a:pt x="633420" y="239907"/>
                    <a:pt x="634705" y="239764"/>
                    <a:pt x="636061" y="239764"/>
                  </a:cubicBezTo>
                  <a:close/>
                  <a:moveTo>
                    <a:pt x="793025" y="235338"/>
                  </a:moveTo>
                  <a:cubicBezTo>
                    <a:pt x="797950" y="235338"/>
                    <a:pt x="802590" y="236837"/>
                    <a:pt x="806373" y="239407"/>
                  </a:cubicBezTo>
                  <a:cubicBezTo>
                    <a:pt x="812725" y="243689"/>
                    <a:pt x="816865" y="250970"/>
                    <a:pt x="816865" y="259179"/>
                  </a:cubicBezTo>
                  <a:cubicBezTo>
                    <a:pt x="816865" y="267387"/>
                    <a:pt x="812654" y="274597"/>
                    <a:pt x="806373" y="278951"/>
                  </a:cubicBezTo>
                  <a:cubicBezTo>
                    <a:pt x="802518" y="281521"/>
                    <a:pt x="797950" y="283020"/>
                    <a:pt x="793025" y="283020"/>
                  </a:cubicBezTo>
                  <a:cubicBezTo>
                    <a:pt x="791383" y="283020"/>
                    <a:pt x="789813" y="282805"/>
                    <a:pt x="788242" y="282520"/>
                  </a:cubicBezTo>
                  <a:cubicBezTo>
                    <a:pt x="777321" y="280307"/>
                    <a:pt x="769184" y="270671"/>
                    <a:pt x="769184" y="259179"/>
                  </a:cubicBezTo>
                  <a:cubicBezTo>
                    <a:pt x="769184" y="247687"/>
                    <a:pt x="777393" y="238050"/>
                    <a:pt x="788242" y="235838"/>
                  </a:cubicBezTo>
                  <a:cubicBezTo>
                    <a:pt x="789741" y="235481"/>
                    <a:pt x="791383" y="235338"/>
                    <a:pt x="793025" y="235338"/>
                  </a:cubicBezTo>
                  <a:close/>
                  <a:moveTo>
                    <a:pt x="871470" y="232768"/>
                  </a:moveTo>
                  <a:cubicBezTo>
                    <a:pt x="886032" y="232768"/>
                    <a:pt x="897881" y="244617"/>
                    <a:pt x="897881" y="259178"/>
                  </a:cubicBezTo>
                  <a:cubicBezTo>
                    <a:pt x="897881" y="273740"/>
                    <a:pt x="886032" y="285589"/>
                    <a:pt x="871470" y="285589"/>
                  </a:cubicBezTo>
                  <a:cubicBezTo>
                    <a:pt x="856909" y="285589"/>
                    <a:pt x="845060" y="273740"/>
                    <a:pt x="845060" y="259178"/>
                  </a:cubicBezTo>
                  <a:cubicBezTo>
                    <a:pt x="845060" y="244617"/>
                    <a:pt x="856909" y="232768"/>
                    <a:pt x="871470" y="232768"/>
                  </a:cubicBezTo>
                  <a:close/>
                  <a:moveTo>
                    <a:pt x="126198" y="209927"/>
                  </a:moveTo>
                  <a:cubicBezTo>
                    <a:pt x="131694" y="209927"/>
                    <a:pt x="136191" y="214424"/>
                    <a:pt x="136191" y="219920"/>
                  </a:cubicBezTo>
                  <a:cubicBezTo>
                    <a:pt x="136191" y="225416"/>
                    <a:pt x="131694" y="229913"/>
                    <a:pt x="126198" y="229913"/>
                  </a:cubicBezTo>
                  <a:cubicBezTo>
                    <a:pt x="120631" y="229913"/>
                    <a:pt x="116205" y="225416"/>
                    <a:pt x="116205" y="219920"/>
                  </a:cubicBezTo>
                  <a:cubicBezTo>
                    <a:pt x="116205" y="214353"/>
                    <a:pt x="120702" y="209927"/>
                    <a:pt x="126198" y="209927"/>
                  </a:cubicBezTo>
                  <a:close/>
                  <a:moveTo>
                    <a:pt x="204644" y="208856"/>
                  </a:moveTo>
                  <a:cubicBezTo>
                    <a:pt x="210782" y="208856"/>
                    <a:pt x="215708" y="213853"/>
                    <a:pt x="215708" y="219920"/>
                  </a:cubicBezTo>
                  <a:cubicBezTo>
                    <a:pt x="215708" y="226058"/>
                    <a:pt x="210782" y="230984"/>
                    <a:pt x="204644" y="230984"/>
                  </a:cubicBezTo>
                  <a:cubicBezTo>
                    <a:pt x="198505" y="230984"/>
                    <a:pt x="193580" y="225987"/>
                    <a:pt x="193580" y="219920"/>
                  </a:cubicBezTo>
                  <a:cubicBezTo>
                    <a:pt x="193580" y="213781"/>
                    <a:pt x="198577" y="208856"/>
                    <a:pt x="204644" y="208856"/>
                  </a:cubicBezTo>
                  <a:close/>
                  <a:moveTo>
                    <a:pt x="361536" y="206358"/>
                  </a:moveTo>
                  <a:cubicBezTo>
                    <a:pt x="369031" y="206358"/>
                    <a:pt x="375098" y="212425"/>
                    <a:pt x="375098" y="219920"/>
                  </a:cubicBezTo>
                  <a:cubicBezTo>
                    <a:pt x="375098" y="227415"/>
                    <a:pt x="369031" y="233482"/>
                    <a:pt x="361536" y="233482"/>
                  </a:cubicBezTo>
                  <a:cubicBezTo>
                    <a:pt x="354041" y="233482"/>
                    <a:pt x="347974" y="227415"/>
                    <a:pt x="347974" y="219920"/>
                  </a:cubicBezTo>
                  <a:cubicBezTo>
                    <a:pt x="347974" y="212425"/>
                    <a:pt x="354041" y="206358"/>
                    <a:pt x="361536" y="206358"/>
                  </a:cubicBezTo>
                  <a:close/>
                  <a:moveTo>
                    <a:pt x="440054" y="204930"/>
                  </a:moveTo>
                  <a:cubicBezTo>
                    <a:pt x="448334" y="204930"/>
                    <a:pt x="455043" y="211640"/>
                    <a:pt x="455043" y="219920"/>
                  </a:cubicBezTo>
                  <a:cubicBezTo>
                    <a:pt x="455043" y="228200"/>
                    <a:pt x="448262" y="234981"/>
                    <a:pt x="440054" y="234909"/>
                  </a:cubicBezTo>
                  <a:cubicBezTo>
                    <a:pt x="431774" y="234909"/>
                    <a:pt x="425064" y="228200"/>
                    <a:pt x="425064" y="219920"/>
                  </a:cubicBezTo>
                  <a:cubicBezTo>
                    <a:pt x="425064" y="211640"/>
                    <a:pt x="431774" y="204930"/>
                    <a:pt x="440054" y="204930"/>
                  </a:cubicBezTo>
                  <a:close/>
                  <a:moveTo>
                    <a:pt x="596946" y="201504"/>
                  </a:moveTo>
                  <a:cubicBezTo>
                    <a:pt x="607082" y="201504"/>
                    <a:pt x="615362" y="209713"/>
                    <a:pt x="615362" y="219920"/>
                  </a:cubicBezTo>
                  <a:cubicBezTo>
                    <a:pt x="615362" y="230127"/>
                    <a:pt x="607082" y="238407"/>
                    <a:pt x="596946" y="238336"/>
                  </a:cubicBezTo>
                  <a:cubicBezTo>
                    <a:pt x="586810" y="238336"/>
                    <a:pt x="578530" y="230127"/>
                    <a:pt x="578530" y="219920"/>
                  </a:cubicBezTo>
                  <a:cubicBezTo>
                    <a:pt x="578530" y="209784"/>
                    <a:pt x="586739" y="201504"/>
                    <a:pt x="596946" y="201504"/>
                  </a:cubicBezTo>
                  <a:close/>
                  <a:moveTo>
                    <a:pt x="675321" y="199506"/>
                  </a:moveTo>
                  <a:cubicBezTo>
                    <a:pt x="686598" y="199506"/>
                    <a:pt x="695735" y="208643"/>
                    <a:pt x="695735" y="219921"/>
                  </a:cubicBezTo>
                  <a:cubicBezTo>
                    <a:pt x="695735" y="231199"/>
                    <a:pt x="686598" y="240407"/>
                    <a:pt x="675321" y="240335"/>
                  </a:cubicBezTo>
                  <a:cubicBezTo>
                    <a:pt x="664043" y="240335"/>
                    <a:pt x="654906" y="231199"/>
                    <a:pt x="654906" y="219921"/>
                  </a:cubicBezTo>
                  <a:cubicBezTo>
                    <a:pt x="654906" y="208643"/>
                    <a:pt x="664043" y="199506"/>
                    <a:pt x="675321" y="199506"/>
                  </a:cubicBezTo>
                  <a:close/>
                  <a:moveTo>
                    <a:pt x="832283" y="194866"/>
                  </a:moveTo>
                  <a:cubicBezTo>
                    <a:pt x="846131" y="194866"/>
                    <a:pt x="857337" y="206073"/>
                    <a:pt x="857337" y="219920"/>
                  </a:cubicBezTo>
                  <a:cubicBezTo>
                    <a:pt x="857337" y="233768"/>
                    <a:pt x="846059" y="245046"/>
                    <a:pt x="832283" y="245046"/>
                  </a:cubicBezTo>
                  <a:cubicBezTo>
                    <a:pt x="818436" y="245046"/>
                    <a:pt x="807229" y="233768"/>
                    <a:pt x="807229" y="219920"/>
                  </a:cubicBezTo>
                  <a:cubicBezTo>
                    <a:pt x="807229" y="206073"/>
                    <a:pt x="818436" y="194866"/>
                    <a:pt x="832283" y="194866"/>
                  </a:cubicBezTo>
                  <a:close/>
                  <a:moveTo>
                    <a:pt x="165529" y="170240"/>
                  </a:moveTo>
                  <a:cubicBezTo>
                    <a:pt x="169169" y="170240"/>
                    <a:pt x="172381" y="172096"/>
                    <a:pt x="174237" y="174880"/>
                  </a:cubicBezTo>
                  <a:cubicBezTo>
                    <a:pt x="175379" y="176521"/>
                    <a:pt x="176022" y="178591"/>
                    <a:pt x="176022" y="180733"/>
                  </a:cubicBezTo>
                  <a:cubicBezTo>
                    <a:pt x="176022" y="182160"/>
                    <a:pt x="175665" y="183517"/>
                    <a:pt x="175165" y="184801"/>
                  </a:cubicBezTo>
                  <a:cubicBezTo>
                    <a:pt x="174879" y="185444"/>
                    <a:pt x="174523" y="186015"/>
                    <a:pt x="174166" y="186586"/>
                  </a:cubicBezTo>
                  <a:cubicBezTo>
                    <a:pt x="173737" y="187157"/>
                    <a:pt x="173309" y="187657"/>
                    <a:pt x="173024" y="188299"/>
                  </a:cubicBezTo>
                  <a:cubicBezTo>
                    <a:pt x="171096" y="190226"/>
                    <a:pt x="168527" y="191368"/>
                    <a:pt x="165600" y="191368"/>
                  </a:cubicBezTo>
                  <a:cubicBezTo>
                    <a:pt x="164815" y="191368"/>
                    <a:pt x="164173" y="191297"/>
                    <a:pt x="163459" y="191154"/>
                  </a:cubicBezTo>
                  <a:cubicBezTo>
                    <a:pt x="161460" y="190726"/>
                    <a:pt x="159604" y="189727"/>
                    <a:pt x="158177" y="188299"/>
                  </a:cubicBezTo>
                  <a:cubicBezTo>
                    <a:pt x="157677" y="187799"/>
                    <a:pt x="157249" y="187300"/>
                    <a:pt x="156892" y="186729"/>
                  </a:cubicBezTo>
                  <a:cubicBezTo>
                    <a:pt x="156464" y="186158"/>
                    <a:pt x="156178" y="185587"/>
                    <a:pt x="155893" y="184944"/>
                  </a:cubicBezTo>
                  <a:cubicBezTo>
                    <a:pt x="155607" y="184302"/>
                    <a:pt x="155393" y="183659"/>
                    <a:pt x="155250" y="182946"/>
                  </a:cubicBezTo>
                  <a:cubicBezTo>
                    <a:pt x="155107" y="182232"/>
                    <a:pt x="155036" y="181518"/>
                    <a:pt x="155036" y="180804"/>
                  </a:cubicBezTo>
                  <a:cubicBezTo>
                    <a:pt x="155036" y="180019"/>
                    <a:pt x="155107" y="179377"/>
                    <a:pt x="155250" y="178663"/>
                  </a:cubicBezTo>
                  <a:cubicBezTo>
                    <a:pt x="155536" y="177235"/>
                    <a:pt x="156035" y="176022"/>
                    <a:pt x="156820" y="174880"/>
                  </a:cubicBezTo>
                  <a:cubicBezTo>
                    <a:pt x="157177" y="174309"/>
                    <a:pt x="157606" y="173809"/>
                    <a:pt x="158105" y="173309"/>
                  </a:cubicBezTo>
                  <a:cubicBezTo>
                    <a:pt x="159533" y="171882"/>
                    <a:pt x="161317" y="170882"/>
                    <a:pt x="163387" y="170454"/>
                  </a:cubicBezTo>
                  <a:cubicBezTo>
                    <a:pt x="164101" y="170311"/>
                    <a:pt x="164815" y="170240"/>
                    <a:pt x="165529" y="170240"/>
                  </a:cubicBezTo>
                  <a:close/>
                  <a:moveTo>
                    <a:pt x="243903" y="169098"/>
                  </a:moveTo>
                  <a:cubicBezTo>
                    <a:pt x="250327" y="169098"/>
                    <a:pt x="255538" y="174309"/>
                    <a:pt x="255538" y="180733"/>
                  </a:cubicBezTo>
                  <a:cubicBezTo>
                    <a:pt x="255538" y="182303"/>
                    <a:pt x="255181" y="183874"/>
                    <a:pt x="254610" y="185230"/>
                  </a:cubicBezTo>
                  <a:cubicBezTo>
                    <a:pt x="253967" y="186657"/>
                    <a:pt x="253182" y="187871"/>
                    <a:pt x="252111" y="188942"/>
                  </a:cubicBezTo>
                  <a:cubicBezTo>
                    <a:pt x="250041" y="191083"/>
                    <a:pt x="247115" y="192368"/>
                    <a:pt x="243903" y="192368"/>
                  </a:cubicBezTo>
                  <a:cubicBezTo>
                    <a:pt x="240691" y="192368"/>
                    <a:pt x="237764" y="191012"/>
                    <a:pt x="235694" y="188942"/>
                  </a:cubicBezTo>
                  <a:cubicBezTo>
                    <a:pt x="234624" y="187871"/>
                    <a:pt x="233767" y="186586"/>
                    <a:pt x="233196" y="185230"/>
                  </a:cubicBezTo>
                  <a:cubicBezTo>
                    <a:pt x="232625" y="183874"/>
                    <a:pt x="232268" y="182303"/>
                    <a:pt x="232268" y="180733"/>
                  </a:cubicBezTo>
                  <a:cubicBezTo>
                    <a:pt x="232268" y="174309"/>
                    <a:pt x="237479" y="169098"/>
                    <a:pt x="243903" y="169098"/>
                  </a:cubicBezTo>
                  <a:close/>
                  <a:moveTo>
                    <a:pt x="400795" y="166385"/>
                  </a:moveTo>
                  <a:cubicBezTo>
                    <a:pt x="408718" y="166385"/>
                    <a:pt x="415071" y="172809"/>
                    <a:pt x="415071" y="180661"/>
                  </a:cubicBezTo>
                  <a:cubicBezTo>
                    <a:pt x="415071" y="182660"/>
                    <a:pt x="414642" y="184515"/>
                    <a:pt x="413929" y="186229"/>
                  </a:cubicBezTo>
                  <a:cubicBezTo>
                    <a:pt x="413215" y="187942"/>
                    <a:pt x="412144" y="189512"/>
                    <a:pt x="410859" y="190797"/>
                  </a:cubicBezTo>
                  <a:cubicBezTo>
                    <a:pt x="408290" y="193438"/>
                    <a:pt x="404721" y="195008"/>
                    <a:pt x="400795" y="195008"/>
                  </a:cubicBezTo>
                  <a:cubicBezTo>
                    <a:pt x="396869" y="195008"/>
                    <a:pt x="393300" y="193366"/>
                    <a:pt x="390730" y="190797"/>
                  </a:cubicBezTo>
                  <a:cubicBezTo>
                    <a:pt x="389446" y="189441"/>
                    <a:pt x="388375" y="187942"/>
                    <a:pt x="387661" y="186229"/>
                  </a:cubicBezTo>
                  <a:cubicBezTo>
                    <a:pt x="386947" y="184515"/>
                    <a:pt x="386519" y="182660"/>
                    <a:pt x="386519" y="180661"/>
                  </a:cubicBezTo>
                  <a:cubicBezTo>
                    <a:pt x="386519" y="172738"/>
                    <a:pt x="392943" y="166385"/>
                    <a:pt x="400795" y="166385"/>
                  </a:cubicBezTo>
                  <a:close/>
                  <a:moveTo>
                    <a:pt x="479098" y="164815"/>
                  </a:moveTo>
                  <a:cubicBezTo>
                    <a:pt x="484594" y="164815"/>
                    <a:pt x="489376" y="167599"/>
                    <a:pt x="492232" y="171810"/>
                  </a:cubicBezTo>
                  <a:cubicBezTo>
                    <a:pt x="493945" y="174380"/>
                    <a:pt x="494944" y="177378"/>
                    <a:pt x="494944" y="180661"/>
                  </a:cubicBezTo>
                  <a:cubicBezTo>
                    <a:pt x="494944" y="182803"/>
                    <a:pt x="494516" y="184873"/>
                    <a:pt x="493731" y="186800"/>
                  </a:cubicBezTo>
                  <a:cubicBezTo>
                    <a:pt x="493374" y="187799"/>
                    <a:pt x="492874" y="188656"/>
                    <a:pt x="492303" y="189512"/>
                  </a:cubicBezTo>
                  <a:cubicBezTo>
                    <a:pt x="491732" y="190369"/>
                    <a:pt x="491090" y="191154"/>
                    <a:pt x="490304" y="191939"/>
                  </a:cubicBezTo>
                  <a:cubicBezTo>
                    <a:pt x="487449" y="194794"/>
                    <a:pt x="483452" y="196579"/>
                    <a:pt x="479098" y="196579"/>
                  </a:cubicBezTo>
                  <a:cubicBezTo>
                    <a:pt x="477956" y="196579"/>
                    <a:pt x="476885" y="196436"/>
                    <a:pt x="475886" y="196222"/>
                  </a:cubicBezTo>
                  <a:cubicBezTo>
                    <a:pt x="472816" y="195651"/>
                    <a:pt x="470033" y="194081"/>
                    <a:pt x="467891" y="191939"/>
                  </a:cubicBezTo>
                  <a:cubicBezTo>
                    <a:pt x="467177" y="191225"/>
                    <a:pt x="466535" y="190440"/>
                    <a:pt x="465964" y="189584"/>
                  </a:cubicBezTo>
                  <a:cubicBezTo>
                    <a:pt x="465393" y="188727"/>
                    <a:pt x="464965" y="187799"/>
                    <a:pt x="464536" y="186871"/>
                  </a:cubicBezTo>
                  <a:cubicBezTo>
                    <a:pt x="464108" y="185872"/>
                    <a:pt x="463823" y="184873"/>
                    <a:pt x="463608" y="183873"/>
                  </a:cubicBezTo>
                  <a:cubicBezTo>
                    <a:pt x="463466" y="182803"/>
                    <a:pt x="463323" y="181732"/>
                    <a:pt x="463323" y="180661"/>
                  </a:cubicBezTo>
                  <a:cubicBezTo>
                    <a:pt x="463323" y="179519"/>
                    <a:pt x="463394" y="178449"/>
                    <a:pt x="463608" y="177449"/>
                  </a:cubicBezTo>
                  <a:cubicBezTo>
                    <a:pt x="464037" y="175379"/>
                    <a:pt x="464822" y="173523"/>
                    <a:pt x="465964" y="171810"/>
                  </a:cubicBezTo>
                  <a:cubicBezTo>
                    <a:pt x="466535" y="170954"/>
                    <a:pt x="467177" y="170168"/>
                    <a:pt x="467891" y="169455"/>
                  </a:cubicBezTo>
                  <a:cubicBezTo>
                    <a:pt x="470033" y="167313"/>
                    <a:pt x="472816" y="165814"/>
                    <a:pt x="475886" y="165172"/>
                  </a:cubicBezTo>
                  <a:cubicBezTo>
                    <a:pt x="476956" y="164958"/>
                    <a:pt x="478027" y="164815"/>
                    <a:pt x="479098" y="164815"/>
                  </a:cubicBezTo>
                  <a:close/>
                  <a:moveTo>
                    <a:pt x="636061" y="161317"/>
                  </a:moveTo>
                  <a:cubicBezTo>
                    <a:pt x="642771" y="161317"/>
                    <a:pt x="648695" y="164743"/>
                    <a:pt x="652193" y="169883"/>
                  </a:cubicBezTo>
                  <a:cubicBezTo>
                    <a:pt x="654263" y="172952"/>
                    <a:pt x="655476" y="176735"/>
                    <a:pt x="655476" y="180732"/>
                  </a:cubicBezTo>
                  <a:cubicBezTo>
                    <a:pt x="655476" y="183445"/>
                    <a:pt x="654977" y="185943"/>
                    <a:pt x="653977" y="188298"/>
                  </a:cubicBezTo>
                  <a:cubicBezTo>
                    <a:pt x="653478" y="189441"/>
                    <a:pt x="652907" y="190583"/>
                    <a:pt x="652193" y="191582"/>
                  </a:cubicBezTo>
                  <a:cubicBezTo>
                    <a:pt x="651479" y="192581"/>
                    <a:pt x="650694" y="193581"/>
                    <a:pt x="649766" y="194437"/>
                  </a:cubicBezTo>
                  <a:cubicBezTo>
                    <a:pt x="646268" y="198006"/>
                    <a:pt x="641415" y="200148"/>
                    <a:pt x="636061" y="200148"/>
                  </a:cubicBezTo>
                  <a:cubicBezTo>
                    <a:pt x="634705" y="200148"/>
                    <a:pt x="633420" y="200005"/>
                    <a:pt x="632135" y="199719"/>
                  </a:cubicBezTo>
                  <a:cubicBezTo>
                    <a:pt x="628352" y="198934"/>
                    <a:pt x="624997" y="197078"/>
                    <a:pt x="622356" y="194437"/>
                  </a:cubicBezTo>
                  <a:cubicBezTo>
                    <a:pt x="621500" y="193581"/>
                    <a:pt x="620715" y="192581"/>
                    <a:pt x="620001" y="191582"/>
                  </a:cubicBezTo>
                  <a:cubicBezTo>
                    <a:pt x="619287" y="190583"/>
                    <a:pt x="618716" y="189441"/>
                    <a:pt x="618216" y="188298"/>
                  </a:cubicBezTo>
                  <a:cubicBezTo>
                    <a:pt x="617717" y="187156"/>
                    <a:pt x="617360" y="185943"/>
                    <a:pt x="617074" y="184658"/>
                  </a:cubicBezTo>
                  <a:cubicBezTo>
                    <a:pt x="616789" y="183373"/>
                    <a:pt x="616646" y="182088"/>
                    <a:pt x="616646" y="180732"/>
                  </a:cubicBezTo>
                  <a:cubicBezTo>
                    <a:pt x="616646" y="179376"/>
                    <a:pt x="616789" y="178091"/>
                    <a:pt x="617074" y="176806"/>
                  </a:cubicBezTo>
                  <a:cubicBezTo>
                    <a:pt x="617574" y="174308"/>
                    <a:pt x="618573" y="171953"/>
                    <a:pt x="620001" y="169883"/>
                  </a:cubicBezTo>
                  <a:cubicBezTo>
                    <a:pt x="620715" y="168883"/>
                    <a:pt x="621500" y="167884"/>
                    <a:pt x="622356" y="167027"/>
                  </a:cubicBezTo>
                  <a:cubicBezTo>
                    <a:pt x="624926" y="164386"/>
                    <a:pt x="628352" y="162530"/>
                    <a:pt x="632135" y="161745"/>
                  </a:cubicBezTo>
                  <a:cubicBezTo>
                    <a:pt x="633420" y="161460"/>
                    <a:pt x="634705" y="161317"/>
                    <a:pt x="636061" y="161317"/>
                  </a:cubicBezTo>
                  <a:close/>
                  <a:moveTo>
                    <a:pt x="714579" y="159247"/>
                  </a:moveTo>
                  <a:cubicBezTo>
                    <a:pt x="726428" y="159247"/>
                    <a:pt x="736064" y="168883"/>
                    <a:pt x="736064" y="180732"/>
                  </a:cubicBezTo>
                  <a:cubicBezTo>
                    <a:pt x="736064" y="183659"/>
                    <a:pt x="735422" y="186514"/>
                    <a:pt x="734351" y="189084"/>
                  </a:cubicBezTo>
                  <a:cubicBezTo>
                    <a:pt x="733281" y="191653"/>
                    <a:pt x="731710" y="193937"/>
                    <a:pt x="729854" y="195936"/>
                  </a:cubicBezTo>
                  <a:cubicBezTo>
                    <a:pt x="726000" y="199791"/>
                    <a:pt x="720575" y="202218"/>
                    <a:pt x="714651" y="202218"/>
                  </a:cubicBezTo>
                  <a:cubicBezTo>
                    <a:pt x="708726" y="202218"/>
                    <a:pt x="703373" y="199862"/>
                    <a:pt x="699447" y="195936"/>
                  </a:cubicBezTo>
                  <a:cubicBezTo>
                    <a:pt x="697448" y="194009"/>
                    <a:pt x="695878" y="191653"/>
                    <a:pt x="694807" y="189084"/>
                  </a:cubicBezTo>
                  <a:cubicBezTo>
                    <a:pt x="693665" y="186514"/>
                    <a:pt x="693094" y="183730"/>
                    <a:pt x="693094" y="180732"/>
                  </a:cubicBezTo>
                  <a:cubicBezTo>
                    <a:pt x="693094" y="168883"/>
                    <a:pt x="702730" y="159247"/>
                    <a:pt x="714579" y="159247"/>
                  </a:cubicBezTo>
                  <a:close/>
                  <a:moveTo>
                    <a:pt x="871470" y="154322"/>
                  </a:moveTo>
                  <a:cubicBezTo>
                    <a:pt x="886032" y="154322"/>
                    <a:pt x="897881" y="166171"/>
                    <a:pt x="897881" y="180732"/>
                  </a:cubicBezTo>
                  <a:cubicBezTo>
                    <a:pt x="897881" y="184373"/>
                    <a:pt x="897167" y="187870"/>
                    <a:pt x="895811" y="191011"/>
                  </a:cubicBezTo>
                  <a:cubicBezTo>
                    <a:pt x="894455" y="194152"/>
                    <a:pt x="892527" y="197007"/>
                    <a:pt x="890172" y="199434"/>
                  </a:cubicBezTo>
                  <a:cubicBezTo>
                    <a:pt x="885389" y="204216"/>
                    <a:pt x="878751" y="207143"/>
                    <a:pt x="871470" y="207143"/>
                  </a:cubicBezTo>
                  <a:cubicBezTo>
                    <a:pt x="864118" y="207143"/>
                    <a:pt x="857551" y="204216"/>
                    <a:pt x="852769" y="199434"/>
                  </a:cubicBezTo>
                  <a:cubicBezTo>
                    <a:pt x="850413" y="197007"/>
                    <a:pt x="848486" y="194152"/>
                    <a:pt x="847130" y="191011"/>
                  </a:cubicBezTo>
                  <a:cubicBezTo>
                    <a:pt x="845774" y="187870"/>
                    <a:pt x="845060" y="184373"/>
                    <a:pt x="845060" y="180732"/>
                  </a:cubicBezTo>
                  <a:cubicBezTo>
                    <a:pt x="845060" y="166171"/>
                    <a:pt x="856909" y="154322"/>
                    <a:pt x="871470" y="154322"/>
                  </a:cubicBezTo>
                  <a:close/>
                  <a:moveTo>
                    <a:pt x="126198" y="131481"/>
                  </a:moveTo>
                  <a:cubicBezTo>
                    <a:pt x="131694" y="131481"/>
                    <a:pt x="136191" y="135978"/>
                    <a:pt x="136191" y="141474"/>
                  </a:cubicBezTo>
                  <a:cubicBezTo>
                    <a:pt x="136191" y="146970"/>
                    <a:pt x="131694" y="151467"/>
                    <a:pt x="126198" y="151467"/>
                  </a:cubicBezTo>
                  <a:cubicBezTo>
                    <a:pt x="120631" y="151467"/>
                    <a:pt x="116205" y="146970"/>
                    <a:pt x="116205" y="141474"/>
                  </a:cubicBezTo>
                  <a:cubicBezTo>
                    <a:pt x="116205" y="135907"/>
                    <a:pt x="120702" y="131481"/>
                    <a:pt x="126198" y="131481"/>
                  </a:cubicBezTo>
                  <a:close/>
                  <a:moveTo>
                    <a:pt x="204644" y="130410"/>
                  </a:moveTo>
                  <a:cubicBezTo>
                    <a:pt x="210782" y="130410"/>
                    <a:pt x="215708" y="135407"/>
                    <a:pt x="215708" y="141474"/>
                  </a:cubicBezTo>
                  <a:cubicBezTo>
                    <a:pt x="215708" y="147612"/>
                    <a:pt x="210782" y="152538"/>
                    <a:pt x="204644" y="152538"/>
                  </a:cubicBezTo>
                  <a:cubicBezTo>
                    <a:pt x="198505" y="152538"/>
                    <a:pt x="193580" y="147541"/>
                    <a:pt x="193580" y="141474"/>
                  </a:cubicBezTo>
                  <a:cubicBezTo>
                    <a:pt x="193580" y="135335"/>
                    <a:pt x="198577" y="130410"/>
                    <a:pt x="204644" y="130410"/>
                  </a:cubicBezTo>
                  <a:close/>
                  <a:moveTo>
                    <a:pt x="361536" y="127912"/>
                  </a:moveTo>
                  <a:cubicBezTo>
                    <a:pt x="369031" y="127912"/>
                    <a:pt x="375098" y="133979"/>
                    <a:pt x="375098" y="141474"/>
                  </a:cubicBezTo>
                  <a:cubicBezTo>
                    <a:pt x="375098" y="148969"/>
                    <a:pt x="369031" y="155036"/>
                    <a:pt x="361536" y="155036"/>
                  </a:cubicBezTo>
                  <a:cubicBezTo>
                    <a:pt x="354041" y="155036"/>
                    <a:pt x="347974" y="148969"/>
                    <a:pt x="347974" y="141474"/>
                  </a:cubicBezTo>
                  <a:cubicBezTo>
                    <a:pt x="347974" y="133979"/>
                    <a:pt x="354041" y="127912"/>
                    <a:pt x="361536" y="127912"/>
                  </a:cubicBezTo>
                  <a:close/>
                  <a:moveTo>
                    <a:pt x="440054" y="126484"/>
                  </a:moveTo>
                  <a:cubicBezTo>
                    <a:pt x="448334" y="126484"/>
                    <a:pt x="455043" y="133194"/>
                    <a:pt x="455043" y="141474"/>
                  </a:cubicBezTo>
                  <a:cubicBezTo>
                    <a:pt x="455043" y="149754"/>
                    <a:pt x="448262" y="156535"/>
                    <a:pt x="440054" y="156463"/>
                  </a:cubicBezTo>
                  <a:cubicBezTo>
                    <a:pt x="431774" y="156463"/>
                    <a:pt x="425064" y="149754"/>
                    <a:pt x="425064" y="141474"/>
                  </a:cubicBezTo>
                  <a:cubicBezTo>
                    <a:pt x="425064" y="133194"/>
                    <a:pt x="431774" y="126484"/>
                    <a:pt x="440054" y="126484"/>
                  </a:cubicBezTo>
                  <a:close/>
                  <a:moveTo>
                    <a:pt x="596946" y="123058"/>
                  </a:moveTo>
                  <a:cubicBezTo>
                    <a:pt x="607082" y="123058"/>
                    <a:pt x="615362" y="131267"/>
                    <a:pt x="615362" y="141474"/>
                  </a:cubicBezTo>
                  <a:cubicBezTo>
                    <a:pt x="615362" y="151681"/>
                    <a:pt x="607082" y="159890"/>
                    <a:pt x="596946" y="159890"/>
                  </a:cubicBezTo>
                  <a:cubicBezTo>
                    <a:pt x="586810" y="159890"/>
                    <a:pt x="578530" y="151681"/>
                    <a:pt x="578530" y="141474"/>
                  </a:cubicBezTo>
                  <a:cubicBezTo>
                    <a:pt x="578530" y="131338"/>
                    <a:pt x="586739" y="123058"/>
                    <a:pt x="596946" y="123058"/>
                  </a:cubicBezTo>
                  <a:close/>
                  <a:moveTo>
                    <a:pt x="675321" y="121059"/>
                  </a:moveTo>
                  <a:cubicBezTo>
                    <a:pt x="686598" y="121059"/>
                    <a:pt x="695735" y="130196"/>
                    <a:pt x="695735" y="141474"/>
                  </a:cubicBezTo>
                  <a:cubicBezTo>
                    <a:pt x="695735" y="152752"/>
                    <a:pt x="686598" y="161888"/>
                    <a:pt x="675321" y="161888"/>
                  </a:cubicBezTo>
                  <a:cubicBezTo>
                    <a:pt x="664043" y="161888"/>
                    <a:pt x="654906" y="152752"/>
                    <a:pt x="654906" y="141474"/>
                  </a:cubicBezTo>
                  <a:cubicBezTo>
                    <a:pt x="654906" y="130196"/>
                    <a:pt x="664043" y="121059"/>
                    <a:pt x="675321" y="121059"/>
                  </a:cubicBezTo>
                  <a:close/>
                  <a:moveTo>
                    <a:pt x="832283" y="116348"/>
                  </a:moveTo>
                  <a:cubicBezTo>
                    <a:pt x="846131" y="116348"/>
                    <a:pt x="857337" y="127626"/>
                    <a:pt x="857337" y="141474"/>
                  </a:cubicBezTo>
                  <a:cubicBezTo>
                    <a:pt x="857337" y="155321"/>
                    <a:pt x="846059" y="166599"/>
                    <a:pt x="832283" y="166528"/>
                  </a:cubicBezTo>
                  <a:cubicBezTo>
                    <a:pt x="818436" y="166528"/>
                    <a:pt x="807229" y="155321"/>
                    <a:pt x="807229" y="141474"/>
                  </a:cubicBezTo>
                  <a:cubicBezTo>
                    <a:pt x="807229" y="127555"/>
                    <a:pt x="818436" y="116348"/>
                    <a:pt x="832283" y="116348"/>
                  </a:cubicBezTo>
                  <a:close/>
                  <a:moveTo>
                    <a:pt x="910730" y="113636"/>
                  </a:moveTo>
                  <a:cubicBezTo>
                    <a:pt x="926076" y="113636"/>
                    <a:pt x="938496" y="126127"/>
                    <a:pt x="938496" y="141474"/>
                  </a:cubicBezTo>
                  <a:lnTo>
                    <a:pt x="930397" y="161004"/>
                  </a:lnTo>
                  <a:lnTo>
                    <a:pt x="949989" y="152895"/>
                  </a:lnTo>
                  <a:cubicBezTo>
                    <a:pt x="965335" y="152895"/>
                    <a:pt x="977755" y="165315"/>
                    <a:pt x="977755" y="180662"/>
                  </a:cubicBezTo>
                  <a:cubicBezTo>
                    <a:pt x="977755" y="184516"/>
                    <a:pt x="976970" y="188157"/>
                    <a:pt x="975542" y="191511"/>
                  </a:cubicBezTo>
                  <a:cubicBezTo>
                    <a:pt x="974115" y="194866"/>
                    <a:pt x="972045" y="197864"/>
                    <a:pt x="969618" y="200362"/>
                  </a:cubicBezTo>
                  <a:cubicBezTo>
                    <a:pt x="964621" y="205359"/>
                    <a:pt x="957698" y="208500"/>
                    <a:pt x="949989" y="208500"/>
                  </a:cubicBezTo>
                  <a:lnTo>
                    <a:pt x="930410" y="200383"/>
                  </a:lnTo>
                  <a:lnTo>
                    <a:pt x="938496" y="219920"/>
                  </a:lnTo>
                  <a:cubicBezTo>
                    <a:pt x="938496" y="235266"/>
                    <a:pt x="926005" y="247758"/>
                    <a:pt x="910730" y="247758"/>
                  </a:cubicBezTo>
                  <a:cubicBezTo>
                    <a:pt x="895383" y="247758"/>
                    <a:pt x="882963" y="235266"/>
                    <a:pt x="882963" y="219920"/>
                  </a:cubicBezTo>
                  <a:cubicBezTo>
                    <a:pt x="882963" y="204573"/>
                    <a:pt x="895383" y="192153"/>
                    <a:pt x="910730" y="192153"/>
                  </a:cubicBezTo>
                  <a:lnTo>
                    <a:pt x="930281" y="200246"/>
                  </a:lnTo>
                  <a:lnTo>
                    <a:pt x="924435" y="191511"/>
                  </a:lnTo>
                  <a:cubicBezTo>
                    <a:pt x="923007" y="188157"/>
                    <a:pt x="922222" y="184516"/>
                    <a:pt x="922222" y="180662"/>
                  </a:cubicBezTo>
                  <a:lnTo>
                    <a:pt x="930295" y="161159"/>
                  </a:lnTo>
                  <a:lnTo>
                    <a:pt x="910730" y="169241"/>
                  </a:lnTo>
                  <a:cubicBezTo>
                    <a:pt x="895383" y="169241"/>
                    <a:pt x="882963" y="156821"/>
                    <a:pt x="882963" y="141474"/>
                  </a:cubicBezTo>
                  <a:cubicBezTo>
                    <a:pt x="882963" y="126056"/>
                    <a:pt x="895383" y="113636"/>
                    <a:pt x="910730" y="113636"/>
                  </a:cubicBezTo>
                  <a:close/>
                  <a:moveTo>
                    <a:pt x="86939" y="92793"/>
                  </a:moveTo>
                  <a:cubicBezTo>
                    <a:pt x="92222" y="92793"/>
                    <a:pt x="96433" y="97076"/>
                    <a:pt x="96433" y="102286"/>
                  </a:cubicBezTo>
                  <a:cubicBezTo>
                    <a:pt x="96433" y="107497"/>
                    <a:pt x="92222" y="111709"/>
                    <a:pt x="86939" y="111780"/>
                  </a:cubicBezTo>
                  <a:cubicBezTo>
                    <a:pt x="81657" y="111780"/>
                    <a:pt x="77446" y="107497"/>
                    <a:pt x="77446" y="102286"/>
                  </a:cubicBezTo>
                  <a:cubicBezTo>
                    <a:pt x="77446" y="97004"/>
                    <a:pt x="81729" y="92793"/>
                    <a:pt x="86939" y="92793"/>
                  </a:cubicBezTo>
                  <a:close/>
                  <a:moveTo>
                    <a:pt x="165457" y="91794"/>
                  </a:moveTo>
                  <a:cubicBezTo>
                    <a:pt x="169097" y="91794"/>
                    <a:pt x="172309" y="93650"/>
                    <a:pt x="174165" y="96434"/>
                  </a:cubicBezTo>
                  <a:cubicBezTo>
                    <a:pt x="175307" y="98075"/>
                    <a:pt x="175950" y="100145"/>
                    <a:pt x="175950" y="102287"/>
                  </a:cubicBezTo>
                  <a:cubicBezTo>
                    <a:pt x="175950" y="104428"/>
                    <a:pt x="175307" y="106498"/>
                    <a:pt x="174165" y="108140"/>
                  </a:cubicBezTo>
                  <a:cubicBezTo>
                    <a:pt x="172238" y="110924"/>
                    <a:pt x="169026" y="112780"/>
                    <a:pt x="165457" y="112922"/>
                  </a:cubicBezTo>
                  <a:cubicBezTo>
                    <a:pt x="164672" y="112922"/>
                    <a:pt x="164029" y="112851"/>
                    <a:pt x="163315" y="112708"/>
                  </a:cubicBezTo>
                  <a:cubicBezTo>
                    <a:pt x="161317" y="112280"/>
                    <a:pt x="159461" y="111281"/>
                    <a:pt x="158033" y="109853"/>
                  </a:cubicBezTo>
                  <a:cubicBezTo>
                    <a:pt x="157534" y="109353"/>
                    <a:pt x="157105" y="108854"/>
                    <a:pt x="156748" y="108283"/>
                  </a:cubicBezTo>
                  <a:cubicBezTo>
                    <a:pt x="156035" y="107141"/>
                    <a:pt x="155464" y="105856"/>
                    <a:pt x="155178" y="104500"/>
                  </a:cubicBezTo>
                  <a:cubicBezTo>
                    <a:pt x="155035" y="103786"/>
                    <a:pt x="154964" y="103072"/>
                    <a:pt x="154964" y="102358"/>
                  </a:cubicBezTo>
                  <a:cubicBezTo>
                    <a:pt x="154964" y="101573"/>
                    <a:pt x="155035" y="100931"/>
                    <a:pt x="155178" y="100217"/>
                  </a:cubicBezTo>
                  <a:cubicBezTo>
                    <a:pt x="155464" y="98789"/>
                    <a:pt x="155963" y="97576"/>
                    <a:pt x="156748" y="96434"/>
                  </a:cubicBezTo>
                  <a:cubicBezTo>
                    <a:pt x="157105" y="95863"/>
                    <a:pt x="157534" y="95363"/>
                    <a:pt x="158033" y="94863"/>
                  </a:cubicBezTo>
                  <a:cubicBezTo>
                    <a:pt x="159461" y="93436"/>
                    <a:pt x="161245" y="92436"/>
                    <a:pt x="163315" y="92008"/>
                  </a:cubicBezTo>
                  <a:cubicBezTo>
                    <a:pt x="164029" y="91865"/>
                    <a:pt x="164743" y="91794"/>
                    <a:pt x="165457" y="91794"/>
                  </a:cubicBezTo>
                  <a:close/>
                  <a:moveTo>
                    <a:pt x="322349" y="89367"/>
                  </a:moveTo>
                  <a:cubicBezTo>
                    <a:pt x="324990" y="89367"/>
                    <a:pt x="327489" y="90224"/>
                    <a:pt x="329559" y="91580"/>
                  </a:cubicBezTo>
                  <a:cubicBezTo>
                    <a:pt x="332913" y="93935"/>
                    <a:pt x="335198" y="97861"/>
                    <a:pt x="335198" y="102287"/>
                  </a:cubicBezTo>
                  <a:cubicBezTo>
                    <a:pt x="335198" y="106712"/>
                    <a:pt x="332985" y="110638"/>
                    <a:pt x="329559" y="112994"/>
                  </a:cubicBezTo>
                  <a:cubicBezTo>
                    <a:pt x="327489" y="114421"/>
                    <a:pt x="324990" y="115206"/>
                    <a:pt x="322349" y="115206"/>
                  </a:cubicBezTo>
                  <a:cubicBezTo>
                    <a:pt x="321493" y="115206"/>
                    <a:pt x="320636" y="115064"/>
                    <a:pt x="319780" y="114921"/>
                  </a:cubicBezTo>
                  <a:cubicBezTo>
                    <a:pt x="313927" y="113707"/>
                    <a:pt x="309501" y="108497"/>
                    <a:pt x="309501" y="102287"/>
                  </a:cubicBezTo>
                  <a:cubicBezTo>
                    <a:pt x="309501" y="96077"/>
                    <a:pt x="313927" y="90866"/>
                    <a:pt x="319780" y="89653"/>
                  </a:cubicBezTo>
                  <a:cubicBezTo>
                    <a:pt x="320565" y="89438"/>
                    <a:pt x="321493" y="89367"/>
                    <a:pt x="322349" y="89367"/>
                  </a:cubicBezTo>
                  <a:close/>
                  <a:moveTo>
                    <a:pt x="400795" y="88011"/>
                  </a:moveTo>
                  <a:cubicBezTo>
                    <a:pt x="408718" y="88011"/>
                    <a:pt x="415071" y="94435"/>
                    <a:pt x="415071" y="102287"/>
                  </a:cubicBezTo>
                  <a:cubicBezTo>
                    <a:pt x="415071" y="110139"/>
                    <a:pt x="408647" y="116563"/>
                    <a:pt x="400795" y="116563"/>
                  </a:cubicBezTo>
                  <a:cubicBezTo>
                    <a:pt x="392943" y="116563"/>
                    <a:pt x="386519" y="110139"/>
                    <a:pt x="386519" y="102287"/>
                  </a:cubicBezTo>
                  <a:cubicBezTo>
                    <a:pt x="386519" y="94364"/>
                    <a:pt x="392943" y="88011"/>
                    <a:pt x="400795" y="88011"/>
                  </a:cubicBezTo>
                  <a:close/>
                  <a:moveTo>
                    <a:pt x="557687" y="84798"/>
                  </a:moveTo>
                  <a:cubicBezTo>
                    <a:pt x="567323" y="84798"/>
                    <a:pt x="575175" y="92650"/>
                    <a:pt x="575175" y="102286"/>
                  </a:cubicBezTo>
                  <a:cubicBezTo>
                    <a:pt x="575175" y="111922"/>
                    <a:pt x="567323" y="119774"/>
                    <a:pt x="557687" y="119774"/>
                  </a:cubicBezTo>
                  <a:cubicBezTo>
                    <a:pt x="548051" y="119774"/>
                    <a:pt x="540199" y="111922"/>
                    <a:pt x="540199" y="102286"/>
                  </a:cubicBezTo>
                  <a:cubicBezTo>
                    <a:pt x="540199" y="92650"/>
                    <a:pt x="548051" y="84798"/>
                    <a:pt x="557687" y="84798"/>
                  </a:cubicBezTo>
                  <a:close/>
                  <a:moveTo>
                    <a:pt x="636061" y="82871"/>
                  </a:moveTo>
                  <a:cubicBezTo>
                    <a:pt x="642771" y="82871"/>
                    <a:pt x="648695" y="86297"/>
                    <a:pt x="652193" y="91437"/>
                  </a:cubicBezTo>
                  <a:cubicBezTo>
                    <a:pt x="654263" y="94506"/>
                    <a:pt x="655476" y="98289"/>
                    <a:pt x="655476" y="102286"/>
                  </a:cubicBezTo>
                  <a:cubicBezTo>
                    <a:pt x="655476" y="106284"/>
                    <a:pt x="654263" y="110067"/>
                    <a:pt x="652193" y="113136"/>
                  </a:cubicBezTo>
                  <a:cubicBezTo>
                    <a:pt x="648695" y="118275"/>
                    <a:pt x="642842" y="121702"/>
                    <a:pt x="636061" y="121702"/>
                  </a:cubicBezTo>
                  <a:cubicBezTo>
                    <a:pt x="634705" y="121702"/>
                    <a:pt x="633420" y="121559"/>
                    <a:pt x="632135" y="121273"/>
                  </a:cubicBezTo>
                  <a:cubicBezTo>
                    <a:pt x="628352" y="120488"/>
                    <a:pt x="624997" y="118632"/>
                    <a:pt x="622356" y="115991"/>
                  </a:cubicBezTo>
                  <a:cubicBezTo>
                    <a:pt x="621500" y="115135"/>
                    <a:pt x="620715" y="114135"/>
                    <a:pt x="620001" y="113136"/>
                  </a:cubicBezTo>
                  <a:cubicBezTo>
                    <a:pt x="618573" y="111066"/>
                    <a:pt x="617574" y="108710"/>
                    <a:pt x="617074" y="106212"/>
                  </a:cubicBezTo>
                  <a:cubicBezTo>
                    <a:pt x="616789" y="104927"/>
                    <a:pt x="616646" y="103642"/>
                    <a:pt x="616646" y="102286"/>
                  </a:cubicBezTo>
                  <a:cubicBezTo>
                    <a:pt x="616646" y="100930"/>
                    <a:pt x="616789" y="99645"/>
                    <a:pt x="617074" y="98360"/>
                  </a:cubicBezTo>
                  <a:cubicBezTo>
                    <a:pt x="617574" y="95862"/>
                    <a:pt x="618573" y="93507"/>
                    <a:pt x="620001" y="91437"/>
                  </a:cubicBezTo>
                  <a:cubicBezTo>
                    <a:pt x="620715" y="90437"/>
                    <a:pt x="621500" y="89438"/>
                    <a:pt x="622356" y="88581"/>
                  </a:cubicBezTo>
                  <a:cubicBezTo>
                    <a:pt x="624926" y="85940"/>
                    <a:pt x="628352" y="84084"/>
                    <a:pt x="632135" y="83299"/>
                  </a:cubicBezTo>
                  <a:cubicBezTo>
                    <a:pt x="633420" y="83014"/>
                    <a:pt x="634705" y="82871"/>
                    <a:pt x="636061" y="82871"/>
                  </a:cubicBezTo>
                  <a:close/>
                  <a:moveTo>
                    <a:pt x="793025" y="78446"/>
                  </a:moveTo>
                  <a:cubicBezTo>
                    <a:pt x="797950" y="78446"/>
                    <a:pt x="802590" y="79945"/>
                    <a:pt x="806373" y="82515"/>
                  </a:cubicBezTo>
                  <a:cubicBezTo>
                    <a:pt x="812725" y="86797"/>
                    <a:pt x="816865" y="94078"/>
                    <a:pt x="816865" y="102287"/>
                  </a:cubicBezTo>
                  <a:cubicBezTo>
                    <a:pt x="816865" y="110495"/>
                    <a:pt x="812654" y="117776"/>
                    <a:pt x="806373" y="122059"/>
                  </a:cubicBezTo>
                  <a:cubicBezTo>
                    <a:pt x="802518" y="124629"/>
                    <a:pt x="797950" y="126128"/>
                    <a:pt x="793025" y="126128"/>
                  </a:cubicBezTo>
                  <a:cubicBezTo>
                    <a:pt x="791383" y="126128"/>
                    <a:pt x="789813" y="125913"/>
                    <a:pt x="788242" y="125628"/>
                  </a:cubicBezTo>
                  <a:cubicBezTo>
                    <a:pt x="777321" y="123415"/>
                    <a:pt x="769184" y="113779"/>
                    <a:pt x="769184" y="102287"/>
                  </a:cubicBezTo>
                  <a:cubicBezTo>
                    <a:pt x="769184" y="90795"/>
                    <a:pt x="777393" y="81158"/>
                    <a:pt x="788242" y="78946"/>
                  </a:cubicBezTo>
                  <a:cubicBezTo>
                    <a:pt x="789741" y="78589"/>
                    <a:pt x="791383" y="78446"/>
                    <a:pt x="793025" y="78446"/>
                  </a:cubicBezTo>
                  <a:close/>
                  <a:moveTo>
                    <a:pt x="871470" y="75876"/>
                  </a:moveTo>
                  <a:cubicBezTo>
                    <a:pt x="886032" y="75876"/>
                    <a:pt x="897881" y="87725"/>
                    <a:pt x="897881" y="102286"/>
                  </a:cubicBezTo>
                  <a:cubicBezTo>
                    <a:pt x="897881" y="116848"/>
                    <a:pt x="886032" y="128697"/>
                    <a:pt x="871470" y="128697"/>
                  </a:cubicBezTo>
                  <a:cubicBezTo>
                    <a:pt x="856909" y="128697"/>
                    <a:pt x="845060" y="116848"/>
                    <a:pt x="845060" y="102286"/>
                  </a:cubicBezTo>
                  <a:cubicBezTo>
                    <a:pt x="845060" y="87725"/>
                    <a:pt x="856909" y="75876"/>
                    <a:pt x="871470" y="75876"/>
                  </a:cubicBezTo>
                  <a:close/>
                  <a:moveTo>
                    <a:pt x="47753" y="54034"/>
                  </a:moveTo>
                  <a:cubicBezTo>
                    <a:pt x="52749" y="54034"/>
                    <a:pt x="56747" y="58031"/>
                    <a:pt x="56747" y="63028"/>
                  </a:cubicBezTo>
                  <a:cubicBezTo>
                    <a:pt x="56747" y="68024"/>
                    <a:pt x="52749" y="72022"/>
                    <a:pt x="47753" y="72022"/>
                  </a:cubicBezTo>
                  <a:cubicBezTo>
                    <a:pt x="42756" y="72022"/>
                    <a:pt x="38759" y="68024"/>
                    <a:pt x="38759" y="63028"/>
                  </a:cubicBezTo>
                  <a:cubicBezTo>
                    <a:pt x="38759" y="58031"/>
                    <a:pt x="42756" y="54034"/>
                    <a:pt x="47753" y="54034"/>
                  </a:cubicBezTo>
                  <a:close/>
                  <a:moveTo>
                    <a:pt x="126198" y="53035"/>
                  </a:moveTo>
                  <a:cubicBezTo>
                    <a:pt x="131694" y="53035"/>
                    <a:pt x="136191" y="57532"/>
                    <a:pt x="136191" y="63028"/>
                  </a:cubicBezTo>
                  <a:cubicBezTo>
                    <a:pt x="136191" y="68524"/>
                    <a:pt x="131694" y="73021"/>
                    <a:pt x="126198" y="73021"/>
                  </a:cubicBezTo>
                  <a:cubicBezTo>
                    <a:pt x="120631" y="73021"/>
                    <a:pt x="116205" y="68524"/>
                    <a:pt x="116205" y="63028"/>
                  </a:cubicBezTo>
                  <a:cubicBezTo>
                    <a:pt x="116205" y="57461"/>
                    <a:pt x="120702" y="53035"/>
                    <a:pt x="126198" y="53035"/>
                  </a:cubicBezTo>
                  <a:close/>
                  <a:moveTo>
                    <a:pt x="283162" y="50822"/>
                  </a:moveTo>
                  <a:cubicBezTo>
                    <a:pt x="289872" y="50822"/>
                    <a:pt x="295368" y="56247"/>
                    <a:pt x="295368" y="63028"/>
                  </a:cubicBezTo>
                  <a:cubicBezTo>
                    <a:pt x="295368" y="69809"/>
                    <a:pt x="289872" y="75305"/>
                    <a:pt x="283162" y="75234"/>
                  </a:cubicBezTo>
                  <a:cubicBezTo>
                    <a:pt x="276452" y="75234"/>
                    <a:pt x="270956" y="69809"/>
                    <a:pt x="270956" y="63028"/>
                  </a:cubicBezTo>
                  <a:cubicBezTo>
                    <a:pt x="270956" y="56318"/>
                    <a:pt x="276381" y="50822"/>
                    <a:pt x="283162" y="50822"/>
                  </a:cubicBezTo>
                  <a:close/>
                  <a:moveTo>
                    <a:pt x="361536" y="49466"/>
                  </a:moveTo>
                  <a:cubicBezTo>
                    <a:pt x="369031" y="49466"/>
                    <a:pt x="375098" y="55533"/>
                    <a:pt x="375098" y="63028"/>
                  </a:cubicBezTo>
                  <a:cubicBezTo>
                    <a:pt x="375098" y="70523"/>
                    <a:pt x="369031" y="76590"/>
                    <a:pt x="361536" y="76590"/>
                  </a:cubicBezTo>
                  <a:cubicBezTo>
                    <a:pt x="354041" y="76590"/>
                    <a:pt x="347974" y="70523"/>
                    <a:pt x="347974" y="63028"/>
                  </a:cubicBezTo>
                  <a:cubicBezTo>
                    <a:pt x="347974" y="55533"/>
                    <a:pt x="354041" y="49466"/>
                    <a:pt x="361536" y="49466"/>
                  </a:cubicBezTo>
                  <a:close/>
                  <a:moveTo>
                    <a:pt x="518428" y="46396"/>
                  </a:moveTo>
                  <a:cubicBezTo>
                    <a:pt x="527636" y="46396"/>
                    <a:pt x="535060" y="53819"/>
                    <a:pt x="535060" y="63027"/>
                  </a:cubicBezTo>
                  <a:cubicBezTo>
                    <a:pt x="535060" y="72235"/>
                    <a:pt x="527636" y="79730"/>
                    <a:pt x="518428" y="79659"/>
                  </a:cubicBezTo>
                  <a:cubicBezTo>
                    <a:pt x="509220" y="79659"/>
                    <a:pt x="501797" y="72235"/>
                    <a:pt x="501797" y="63027"/>
                  </a:cubicBezTo>
                  <a:cubicBezTo>
                    <a:pt x="501797" y="53819"/>
                    <a:pt x="509220" y="46396"/>
                    <a:pt x="518428" y="46396"/>
                  </a:cubicBezTo>
                  <a:close/>
                  <a:moveTo>
                    <a:pt x="596946" y="44612"/>
                  </a:moveTo>
                  <a:cubicBezTo>
                    <a:pt x="607082" y="44612"/>
                    <a:pt x="615362" y="52821"/>
                    <a:pt x="615362" y="63028"/>
                  </a:cubicBezTo>
                  <a:cubicBezTo>
                    <a:pt x="615362" y="73235"/>
                    <a:pt x="607082" y="81515"/>
                    <a:pt x="596946" y="81444"/>
                  </a:cubicBezTo>
                  <a:cubicBezTo>
                    <a:pt x="586810" y="81444"/>
                    <a:pt x="578530" y="73235"/>
                    <a:pt x="578530" y="63028"/>
                  </a:cubicBezTo>
                  <a:cubicBezTo>
                    <a:pt x="578530" y="52892"/>
                    <a:pt x="586739" y="44612"/>
                    <a:pt x="596946" y="44612"/>
                  </a:cubicBezTo>
                  <a:close/>
                  <a:moveTo>
                    <a:pt x="753766" y="40400"/>
                  </a:moveTo>
                  <a:cubicBezTo>
                    <a:pt x="766258" y="40400"/>
                    <a:pt x="776394" y="50536"/>
                    <a:pt x="776394" y="63027"/>
                  </a:cubicBezTo>
                  <a:cubicBezTo>
                    <a:pt x="776394" y="75519"/>
                    <a:pt x="766258" y="85726"/>
                    <a:pt x="753766" y="85655"/>
                  </a:cubicBezTo>
                  <a:cubicBezTo>
                    <a:pt x="741275" y="85655"/>
                    <a:pt x="731139" y="75519"/>
                    <a:pt x="731139" y="63027"/>
                  </a:cubicBezTo>
                  <a:cubicBezTo>
                    <a:pt x="731139" y="50536"/>
                    <a:pt x="741275" y="40400"/>
                    <a:pt x="753766" y="40400"/>
                  </a:cubicBezTo>
                  <a:close/>
                  <a:moveTo>
                    <a:pt x="832283" y="37973"/>
                  </a:moveTo>
                  <a:cubicBezTo>
                    <a:pt x="846131" y="37973"/>
                    <a:pt x="857337" y="49180"/>
                    <a:pt x="857337" y="63027"/>
                  </a:cubicBezTo>
                  <a:cubicBezTo>
                    <a:pt x="857337" y="76875"/>
                    <a:pt x="846059" y="88153"/>
                    <a:pt x="832283" y="88153"/>
                  </a:cubicBezTo>
                  <a:cubicBezTo>
                    <a:pt x="818436" y="88153"/>
                    <a:pt x="807229" y="76875"/>
                    <a:pt x="807229" y="63027"/>
                  </a:cubicBezTo>
                  <a:cubicBezTo>
                    <a:pt x="807229" y="49180"/>
                    <a:pt x="818436" y="37973"/>
                    <a:pt x="832283" y="37973"/>
                  </a:cubicBezTo>
                  <a:close/>
                  <a:moveTo>
                    <a:pt x="8566" y="15275"/>
                  </a:moveTo>
                  <a:cubicBezTo>
                    <a:pt x="11492" y="15275"/>
                    <a:pt x="14062" y="16774"/>
                    <a:pt x="15632" y="19058"/>
                  </a:cubicBezTo>
                  <a:cubicBezTo>
                    <a:pt x="16489" y="20414"/>
                    <a:pt x="17060" y="22056"/>
                    <a:pt x="17060" y="23841"/>
                  </a:cubicBezTo>
                  <a:cubicBezTo>
                    <a:pt x="17060" y="24412"/>
                    <a:pt x="17060" y="24983"/>
                    <a:pt x="16917" y="25554"/>
                  </a:cubicBezTo>
                  <a:cubicBezTo>
                    <a:pt x="16703" y="26696"/>
                    <a:pt x="16275" y="27695"/>
                    <a:pt x="15632" y="28623"/>
                  </a:cubicBezTo>
                  <a:cubicBezTo>
                    <a:pt x="14062" y="30907"/>
                    <a:pt x="11492" y="32406"/>
                    <a:pt x="8566" y="32406"/>
                  </a:cubicBezTo>
                  <a:cubicBezTo>
                    <a:pt x="7923" y="32406"/>
                    <a:pt x="7352" y="32335"/>
                    <a:pt x="6852" y="32192"/>
                  </a:cubicBezTo>
                  <a:cubicBezTo>
                    <a:pt x="5139" y="31835"/>
                    <a:pt x="3640" y="30979"/>
                    <a:pt x="2498" y="29836"/>
                  </a:cubicBezTo>
                  <a:cubicBezTo>
                    <a:pt x="2141" y="29480"/>
                    <a:pt x="1784" y="29051"/>
                    <a:pt x="1428" y="28623"/>
                  </a:cubicBezTo>
                  <a:cubicBezTo>
                    <a:pt x="785" y="27695"/>
                    <a:pt x="357" y="26696"/>
                    <a:pt x="143" y="25554"/>
                  </a:cubicBezTo>
                  <a:cubicBezTo>
                    <a:pt x="71" y="24983"/>
                    <a:pt x="0" y="24412"/>
                    <a:pt x="0" y="23841"/>
                  </a:cubicBezTo>
                  <a:cubicBezTo>
                    <a:pt x="0" y="23270"/>
                    <a:pt x="71" y="22627"/>
                    <a:pt x="143" y="22127"/>
                  </a:cubicBezTo>
                  <a:cubicBezTo>
                    <a:pt x="428" y="20985"/>
                    <a:pt x="857" y="19986"/>
                    <a:pt x="1428" y="19058"/>
                  </a:cubicBezTo>
                  <a:cubicBezTo>
                    <a:pt x="1784" y="18630"/>
                    <a:pt x="2141" y="18202"/>
                    <a:pt x="2498" y="17773"/>
                  </a:cubicBezTo>
                  <a:cubicBezTo>
                    <a:pt x="3640" y="16631"/>
                    <a:pt x="5139" y="15775"/>
                    <a:pt x="6852" y="15418"/>
                  </a:cubicBezTo>
                  <a:cubicBezTo>
                    <a:pt x="7423" y="15346"/>
                    <a:pt x="7994" y="15275"/>
                    <a:pt x="8566" y="15275"/>
                  </a:cubicBezTo>
                  <a:close/>
                  <a:moveTo>
                    <a:pt x="87011" y="14347"/>
                  </a:moveTo>
                  <a:cubicBezTo>
                    <a:pt x="92294" y="14347"/>
                    <a:pt x="96505" y="18630"/>
                    <a:pt x="96505" y="23840"/>
                  </a:cubicBezTo>
                  <a:cubicBezTo>
                    <a:pt x="96505" y="24483"/>
                    <a:pt x="96434" y="25125"/>
                    <a:pt x="96291" y="25768"/>
                  </a:cubicBezTo>
                  <a:cubicBezTo>
                    <a:pt x="95363" y="30051"/>
                    <a:pt x="91580" y="33263"/>
                    <a:pt x="87011" y="33334"/>
                  </a:cubicBezTo>
                  <a:cubicBezTo>
                    <a:pt x="82443" y="33334"/>
                    <a:pt x="78589" y="30051"/>
                    <a:pt x="77732" y="25768"/>
                  </a:cubicBezTo>
                  <a:cubicBezTo>
                    <a:pt x="77589" y="25125"/>
                    <a:pt x="77518" y="24483"/>
                    <a:pt x="77518" y="23840"/>
                  </a:cubicBezTo>
                  <a:cubicBezTo>
                    <a:pt x="77518" y="18558"/>
                    <a:pt x="81801" y="14347"/>
                    <a:pt x="87011" y="14347"/>
                  </a:cubicBezTo>
                  <a:close/>
                  <a:moveTo>
                    <a:pt x="243832" y="12205"/>
                  </a:moveTo>
                  <a:cubicBezTo>
                    <a:pt x="250256" y="12205"/>
                    <a:pt x="255467" y="17416"/>
                    <a:pt x="255467" y="23840"/>
                  </a:cubicBezTo>
                  <a:cubicBezTo>
                    <a:pt x="255467" y="24625"/>
                    <a:pt x="255395" y="25410"/>
                    <a:pt x="255253" y="26195"/>
                  </a:cubicBezTo>
                  <a:cubicBezTo>
                    <a:pt x="254182" y="31477"/>
                    <a:pt x="249471" y="35475"/>
                    <a:pt x="243832" y="35475"/>
                  </a:cubicBezTo>
                  <a:cubicBezTo>
                    <a:pt x="238193" y="35475"/>
                    <a:pt x="233482" y="31477"/>
                    <a:pt x="232411" y="26195"/>
                  </a:cubicBezTo>
                  <a:cubicBezTo>
                    <a:pt x="232268" y="25410"/>
                    <a:pt x="232197" y="24625"/>
                    <a:pt x="232197" y="23840"/>
                  </a:cubicBezTo>
                  <a:cubicBezTo>
                    <a:pt x="232197" y="17416"/>
                    <a:pt x="237408" y="12205"/>
                    <a:pt x="243832" y="12205"/>
                  </a:cubicBezTo>
                  <a:close/>
                  <a:moveTo>
                    <a:pt x="322349" y="10921"/>
                  </a:moveTo>
                  <a:cubicBezTo>
                    <a:pt x="324990" y="10921"/>
                    <a:pt x="327489" y="11778"/>
                    <a:pt x="329559" y="13134"/>
                  </a:cubicBezTo>
                  <a:cubicBezTo>
                    <a:pt x="332913" y="15489"/>
                    <a:pt x="335198" y="19415"/>
                    <a:pt x="335198" y="23841"/>
                  </a:cubicBezTo>
                  <a:cubicBezTo>
                    <a:pt x="335198" y="24697"/>
                    <a:pt x="335055" y="25554"/>
                    <a:pt x="334912" y="26410"/>
                  </a:cubicBezTo>
                  <a:cubicBezTo>
                    <a:pt x="334270" y="29765"/>
                    <a:pt x="332271" y="32620"/>
                    <a:pt x="329559" y="34476"/>
                  </a:cubicBezTo>
                  <a:cubicBezTo>
                    <a:pt x="327489" y="35904"/>
                    <a:pt x="324990" y="36689"/>
                    <a:pt x="322349" y="36689"/>
                  </a:cubicBezTo>
                  <a:cubicBezTo>
                    <a:pt x="321493" y="36689"/>
                    <a:pt x="320636" y="36546"/>
                    <a:pt x="319780" y="36404"/>
                  </a:cubicBezTo>
                  <a:cubicBezTo>
                    <a:pt x="314783" y="35404"/>
                    <a:pt x="310786" y="31407"/>
                    <a:pt x="309787" y="26410"/>
                  </a:cubicBezTo>
                  <a:cubicBezTo>
                    <a:pt x="309572" y="25625"/>
                    <a:pt x="309501" y="24697"/>
                    <a:pt x="309501" y="23841"/>
                  </a:cubicBezTo>
                  <a:cubicBezTo>
                    <a:pt x="309501" y="17631"/>
                    <a:pt x="313927" y="12420"/>
                    <a:pt x="319780" y="11207"/>
                  </a:cubicBezTo>
                  <a:cubicBezTo>
                    <a:pt x="320565" y="10992"/>
                    <a:pt x="321493" y="10921"/>
                    <a:pt x="322349" y="10921"/>
                  </a:cubicBezTo>
                  <a:close/>
                  <a:moveTo>
                    <a:pt x="479098" y="7994"/>
                  </a:moveTo>
                  <a:cubicBezTo>
                    <a:pt x="484594" y="7994"/>
                    <a:pt x="489376" y="10778"/>
                    <a:pt x="492232" y="14989"/>
                  </a:cubicBezTo>
                  <a:cubicBezTo>
                    <a:pt x="493945" y="17559"/>
                    <a:pt x="494944" y="20557"/>
                    <a:pt x="494944" y="23840"/>
                  </a:cubicBezTo>
                  <a:cubicBezTo>
                    <a:pt x="494944" y="24982"/>
                    <a:pt x="494873" y="26053"/>
                    <a:pt x="494659" y="27052"/>
                  </a:cubicBezTo>
                  <a:cubicBezTo>
                    <a:pt x="494230" y="29122"/>
                    <a:pt x="493445" y="30978"/>
                    <a:pt x="492303" y="32691"/>
                  </a:cubicBezTo>
                  <a:cubicBezTo>
                    <a:pt x="489519" y="36903"/>
                    <a:pt x="484665" y="39615"/>
                    <a:pt x="479098" y="39615"/>
                  </a:cubicBezTo>
                  <a:cubicBezTo>
                    <a:pt x="477956" y="39615"/>
                    <a:pt x="476885" y="39472"/>
                    <a:pt x="475886" y="39258"/>
                  </a:cubicBezTo>
                  <a:cubicBezTo>
                    <a:pt x="472816" y="38687"/>
                    <a:pt x="470033" y="37117"/>
                    <a:pt x="467891" y="34975"/>
                  </a:cubicBezTo>
                  <a:cubicBezTo>
                    <a:pt x="467177" y="34262"/>
                    <a:pt x="466535" y="33477"/>
                    <a:pt x="465964" y="32620"/>
                  </a:cubicBezTo>
                  <a:cubicBezTo>
                    <a:pt x="464822" y="30978"/>
                    <a:pt x="464037" y="29051"/>
                    <a:pt x="463608" y="26981"/>
                  </a:cubicBezTo>
                  <a:cubicBezTo>
                    <a:pt x="463466" y="25910"/>
                    <a:pt x="463323" y="24911"/>
                    <a:pt x="463323" y="23769"/>
                  </a:cubicBezTo>
                  <a:cubicBezTo>
                    <a:pt x="463323" y="22627"/>
                    <a:pt x="463394" y="21556"/>
                    <a:pt x="463608" y="20557"/>
                  </a:cubicBezTo>
                  <a:cubicBezTo>
                    <a:pt x="464037" y="18487"/>
                    <a:pt x="464822" y="16631"/>
                    <a:pt x="465964" y="14918"/>
                  </a:cubicBezTo>
                  <a:cubicBezTo>
                    <a:pt x="466535" y="14061"/>
                    <a:pt x="467177" y="13276"/>
                    <a:pt x="467891" y="12562"/>
                  </a:cubicBezTo>
                  <a:cubicBezTo>
                    <a:pt x="470033" y="10421"/>
                    <a:pt x="472816" y="8922"/>
                    <a:pt x="475886" y="8280"/>
                  </a:cubicBezTo>
                  <a:cubicBezTo>
                    <a:pt x="476956" y="8137"/>
                    <a:pt x="478027" y="7994"/>
                    <a:pt x="479098" y="7994"/>
                  </a:cubicBezTo>
                  <a:close/>
                  <a:moveTo>
                    <a:pt x="557687" y="6352"/>
                  </a:moveTo>
                  <a:cubicBezTo>
                    <a:pt x="567323" y="6352"/>
                    <a:pt x="575175" y="14204"/>
                    <a:pt x="575175" y="23840"/>
                  </a:cubicBezTo>
                  <a:cubicBezTo>
                    <a:pt x="575175" y="24982"/>
                    <a:pt x="575032" y="26196"/>
                    <a:pt x="574818" y="27338"/>
                  </a:cubicBezTo>
                  <a:cubicBezTo>
                    <a:pt x="573176" y="35332"/>
                    <a:pt x="566110" y="41328"/>
                    <a:pt x="557687" y="41328"/>
                  </a:cubicBezTo>
                  <a:cubicBezTo>
                    <a:pt x="549264" y="41328"/>
                    <a:pt x="542198" y="35332"/>
                    <a:pt x="540556" y="27338"/>
                  </a:cubicBezTo>
                  <a:cubicBezTo>
                    <a:pt x="540342" y="26196"/>
                    <a:pt x="540199" y="25053"/>
                    <a:pt x="540199" y="23840"/>
                  </a:cubicBezTo>
                  <a:cubicBezTo>
                    <a:pt x="540199" y="14204"/>
                    <a:pt x="548051" y="6352"/>
                    <a:pt x="557687" y="6352"/>
                  </a:cubicBezTo>
                  <a:close/>
                  <a:moveTo>
                    <a:pt x="714579" y="2284"/>
                  </a:moveTo>
                  <a:cubicBezTo>
                    <a:pt x="726428" y="2284"/>
                    <a:pt x="736064" y="11920"/>
                    <a:pt x="736064" y="23769"/>
                  </a:cubicBezTo>
                  <a:cubicBezTo>
                    <a:pt x="736064" y="25268"/>
                    <a:pt x="735922" y="26696"/>
                    <a:pt x="735636" y="28123"/>
                  </a:cubicBezTo>
                  <a:cubicBezTo>
                    <a:pt x="733638" y="37974"/>
                    <a:pt x="724929" y="45326"/>
                    <a:pt x="714579" y="45326"/>
                  </a:cubicBezTo>
                  <a:cubicBezTo>
                    <a:pt x="704229" y="45326"/>
                    <a:pt x="695521" y="37902"/>
                    <a:pt x="693522" y="28123"/>
                  </a:cubicBezTo>
                  <a:cubicBezTo>
                    <a:pt x="693237" y="26696"/>
                    <a:pt x="693094" y="25268"/>
                    <a:pt x="693094" y="23769"/>
                  </a:cubicBezTo>
                  <a:cubicBezTo>
                    <a:pt x="693094" y="11920"/>
                    <a:pt x="702730" y="2284"/>
                    <a:pt x="714579" y="2284"/>
                  </a:cubicBezTo>
                  <a:close/>
                  <a:moveTo>
                    <a:pt x="793025" y="0"/>
                  </a:moveTo>
                  <a:cubicBezTo>
                    <a:pt x="797950" y="0"/>
                    <a:pt x="802518" y="1499"/>
                    <a:pt x="806373" y="4069"/>
                  </a:cubicBezTo>
                  <a:cubicBezTo>
                    <a:pt x="812725" y="8351"/>
                    <a:pt x="816865" y="15632"/>
                    <a:pt x="816865" y="23841"/>
                  </a:cubicBezTo>
                  <a:cubicBezTo>
                    <a:pt x="816865" y="25483"/>
                    <a:pt x="816651" y="27053"/>
                    <a:pt x="816366" y="28623"/>
                  </a:cubicBezTo>
                  <a:cubicBezTo>
                    <a:pt x="815081" y="34833"/>
                    <a:pt x="811369" y="40187"/>
                    <a:pt x="806373" y="43613"/>
                  </a:cubicBezTo>
                  <a:cubicBezTo>
                    <a:pt x="802518" y="46183"/>
                    <a:pt x="797950" y="47682"/>
                    <a:pt x="793025" y="47682"/>
                  </a:cubicBezTo>
                  <a:cubicBezTo>
                    <a:pt x="791383" y="47682"/>
                    <a:pt x="789813" y="47467"/>
                    <a:pt x="788242" y="47182"/>
                  </a:cubicBezTo>
                  <a:cubicBezTo>
                    <a:pt x="778892" y="45255"/>
                    <a:pt x="771611" y="37903"/>
                    <a:pt x="769684" y="28623"/>
                  </a:cubicBezTo>
                  <a:cubicBezTo>
                    <a:pt x="769327" y="27124"/>
                    <a:pt x="769184" y="25483"/>
                    <a:pt x="769184" y="23841"/>
                  </a:cubicBezTo>
                  <a:cubicBezTo>
                    <a:pt x="769184" y="12349"/>
                    <a:pt x="777393" y="2712"/>
                    <a:pt x="788242" y="500"/>
                  </a:cubicBezTo>
                  <a:cubicBezTo>
                    <a:pt x="789741" y="143"/>
                    <a:pt x="791383" y="0"/>
                    <a:pt x="793025" y="0"/>
                  </a:cubicBezTo>
                  <a:close/>
                </a:path>
              </a:pathLst>
            </a:custGeom>
            <a:gradFill>
              <a:gsLst>
                <a:gs pos="0">
                  <a:srgbClr val="018C42"/>
                </a:gs>
                <a:gs pos="100000">
                  <a:schemeClr val="accent6">
                    <a:lumMod val="20000"/>
                    <a:lumOff val="80000"/>
                  </a:schemeClr>
                </a:gs>
              </a:gsLst>
              <a:lin ang="10800000" scaled="0"/>
            </a:gradFill>
            <a:ln w="7092" cap="flat">
              <a:noFill/>
              <a:prstDash val="solid"/>
              <a:miter/>
            </a:ln>
          </p:spPr>
          <p:txBody>
            <a:bodyPr rtlCol="0" anchor="ctr"/>
            <a:lstStyle/>
            <a:p>
              <a:endParaRPr lang="zh-CN" altLang="en-US" kern="0">
                <a:solidFill>
                  <a:prstClr val="black"/>
                </a:solidFill>
                <a:cs typeface="+mn-ea"/>
                <a:sym typeface="+mn-lt"/>
              </a:endParaRPr>
            </a:p>
          </p:txBody>
        </p:sp>
      </p:grpSp>
      <p:sp>
        <p:nvSpPr>
          <p:cNvPr id="58" name="矩形: 圆角 57"/>
          <p:cNvSpPr/>
          <p:nvPr/>
        </p:nvSpPr>
        <p:spPr>
          <a:xfrm>
            <a:off x="6217755" y="1754869"/>
            <a:ext cx="5197475" cy="4182788"/>
          </a:xfrm>
          <a:prstGeom prst="roundRect">
            <a:avLst>
              <a:gd name="adj" fmla="val 2535"/>
            </a:avLst>
          </a:prstGeom>
          <a:solidFill>
            <a:schemeClr val="bg1"/>
          </a:solidFill>
          <a:ln w="6350">
            <a:solidFill>
              <a:srgbClr val="018C42"/>
            </a:solidFill>
          </a:ln>
          <a:effectLst>
            <a:outerShdw blurRad="63500" algn="ctr" rotWithShape="0">
              <a:srgbClr val="830051">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sz="2000" b="1" dirty="0">
              <a:solidFill>
                <a:srgbClr val="002060"/>
              </a:solidFill>
              <a:cs typeface="+mn-ea"/>
              <a:sym typeface="+mn-lt"/>
            </a:endParaRPr>
          </a:p>
        </p:txBody>
      </p:sp>
      <p:sp>
        <p:nvSpPr>
          <p:cNvPr id="59" name="文本框 58"/>
          <p:cNvSpPr txBox="1"/>
          <p:nvPr/>
        </p:nvSpPr>
        <p:spPr>
          <a:xfrm>
            <a:off x="6286601" y="2728273"/>
            <a:ext cx="5059783" cy="1813189"/>
          </a:xfrm>
          <a:prstGeom prst="rect">
            <a:avLst/>
          </a:prstGeom>
          <a:noFill/>
        </p:spPr>
        <p:txBody>
          <a:bodyPr wrap="square">
            <a:spAutoFit/>
          </a:bodyPr>
          <a:lstStyle/>
          <a:p>
            <a:pPr algn="just">
              <a:lnSpc>
                <a:spcPct val="120000"/>
              </a:lnSpc>
              <a:spcAft>
                <a:spcPts val="800"/>
              </a:spcAft>
            </a:pPr>
            <a:r>
              <a:rPr lang="zh-CN" altLang="en-US" sz="1200" kern="100" dirty="0">
                <a:solidFill>
                  <a:srgbClr val="000000"/>
                </a:solidFill>
                <a:cs typeface="+mn-ea"/>
                <a:sym typeface="+mn-lt"/>
              </a:rPr>
              <a:t>（</a:t>
            </a:r>
            <a:r>
              <a:rPr lang="en-US" altLang="zh-CN" sz="1200" kern="100" dirty="0">
                <a:solidFill>
                  <a:srgbClr val="000000"/>
                </a:solidFill>
                <a:cs typeface="+mn-ea"/>
                <a:sym typeface="+mn-lt"/>
              </a:rPr>
              <a:t>1</a:t>
            </a:r>
            <a:r>
              <a:rPr lang="zh-CN" altLang="en-US" sz="1200" kern="100" dirty="0">
                <a:solidFill>
                  <a:srgbClr val="000000"/>
                </a:solidFill>
                <a:cs typeface="+mn-ea"/>
                <a:sym typeface="+mn-lt"/>
              </a:rPr>
              <a:t>）急性或亚急性发作且症状持续</a:t>
            </a:r>
            <a:r>
              <a:rPr lang="zh-CN" altLang="en-US" sz="1200" b="1" kern="100" dirty="0">
                <a:solidFill>
                  <a:srgbClr val="000000"/>
                </a:solidFill>
                <a:cs typeface="+mn-ea"/>
                <a:sym typeface="+mn-lt"/>
              </a:rPr>
              <a:t>至少</a:t>
            </a:r>
            <a:r>
              <a:rPr lang="en-US" altLang="zh-CN" sz="1200" b="1" kern="100" dirty="0">
                <a:solidFill>
                  <a:srgbClr val="000000"/>
                </a:solidFill>
                <a:cs typeface="+mn-ea"/>
                <a:sym typeface="+mn-lt"/>
              </a:rPr>
              <a:t>24</a:t>
            </a:r>
            <a:r>
              <a:rPr lang="zh-CN" altLang="en-US" sz="1200" b="1" kern="100" dirty="0">
                <a:solidFill>
                  <a:srgbClr val="000000"/>
                </a:solidFill>
                <a:cs typeface="+mn-ea"/>
                <a:sym typeface="+mn-lt"/>
              </a:rPr>
              <a:t>小时的眩晕史 </a:t>
            </a:r>
            <a:r>
              <a:rPr lang="zh-CN" altLang="en-US" sz="1200" kern="100" dirty="0">
                <a:solidFill>
                  <a:srgbClr val="000000"/>
                </a:solidFill>
                <a:cs typeface="+mn-ea"/>
                <a:sym typeface="+mn-lt"/>
              </a:rPr>
              <a:t>（急性前庭综合征），且眩晕强度逐渐减弱；</a:t>
            </a:r>
          </a:p>
          <a:p>
            <a:pPr algn="just">
              <a:lnSpc>
                <a:spcPct val="120000"/>
              </a:lnSpc>
              <a:spcAft>
                <a:spcPts val="800"/>
              </a:spcAft>
            </a:pPr>
            <a:r>
              <a:rPr lang="zh-CN" altLang="en-US" sz="1200" kern="100" dirty="0">
                <a:solidFill>
                  <a:srgbClr val="000000"/>
                </a:solidFill>
                <a:cs typeface="+mn-ea"/>
                <a:sym typeface="+mn-lt"/>
              </a:rPr>
              <a:t>（</a:t>
            </a:r>
            <a:r>
              <a:rPr lang="en-US" altLang="zh-CN" sz="1200" kern="100" dirty="0">
                <a:solidFill>
                  <a:srgbClr val="000000"/>
                </a:solidFill>
                <a:cs typeface="+mn-ea"/>
                <a:sym typeface="+mn-lt"/>
              </a:rPr>
              <a:t>2</a:t>
            </a:r>
            <a:r>
              <a:rPr lang="zh-CN" altLang="en-US" sz="1200" kern="100" dirty="0">
                <a:solidFill>
                  <a:srgbClr val="000000"/>
                </a:solidFill>
                <a:cs typeface="+mn-ea"/>
                <a:sym typeface="+mn-lt"/>
              </a:rPr>
              <a:t>）</a:t>
            </a:r>
            <a:r>
              <a:rPr lang="zh-CN" altLang="en-US" sz="1200" b="1" kern="100" dirty="0">
                <a:solidFill>
                  <a:srgbClr val="000000"/>
                </a:solidFill>
                <a:cs typeface="+mn-ea"/>
                <a:sym typeface="+mn-lt"/>
              </a:rPr>
              <a:t>无急性中枢神经症状或急性听神经症状病史，</a:t>
            </a:r>
            <a:r>
              <a:rPr lang="zh-CN" altLang="en-US" sz="1200" kern="100" dirty="0">
                <a:solidFill>
                  <a:srgbClr val="000000"/>
                </a:solidFill>
                <a:cs typeface="+mn-ea"/>
                <a:sym typeface="+mn-lt"/>
              </a:rPr>
              <a:t>如听力丧失或耳鸣；</a:t>
            </a:r>
            <a:endParaRPr lang="en-US" altLang="zh-CN" sz="1200" kern="100" dirty="0">
              <a:solidFill>
                <a:srgbClr val="000000"/>
              </a:solidFill>
              <a:cs typeface="+mn-ea"/>
              <a:sym typeface="+mn-lt"/>
            </a:endParaRPr>
          </a:p>
          <a:p>
            <a:pPr algn="just">
              <a:lnSpc>
                <a:spcPct val="120000"/>
              </a:lnSpc>
              <a:spcAft>
                <a:spcPts val="800"/>
              </a:spcAft>
            </a:pPr>
            <a:r>
              <a:rPr lang="zh-CN" altLang="en-US" sz="1200" kern="100" dirty="0">
                <a:solidFill>
                  <a:srgbClr val="000000"/>
                </a:solidFill>
                <a:cs typeface="+mn-ea"/>
                <a:sym typeface="+mn-lt"/>
              </a:rPr>
              <a:t>（</a:t>
            </a:r>
            <a:r>
              <a:rPr lang="en-US" altLang="zh-CN" sz="1200" kern="100" dirty="0">
                <a:solidFill>
                  <a:srgbClr val="000000"/>
                </a:solidFill>
                <a:cs typeface="+mn-ea"/>
                <a:sym typeface="+mn-lt"/>
              </a:rPr>
              <a:t>3</a:t>
            </a:r>
            <a:r>
              <a:rPr lang="zh-CN" altLang="en-US" sz="1200" kern="100" dirty="0">
                <a:solidFill>
                  <a:srgbClr val="000000"/>
                </a:solidFill>
                <a:cs typeface="+mn-ea"/>
                <a:sym typeface="+mn-lt"/>
              </a:rPr>
              <a:t>）</a:t>
            </a:r>
            <a:r>
              <a:rPr lang="zh-CN" altLang="en-US" sz="1200" b="1" kern="100" dirty="0">
                <a:solidFill>
                  <a:srgbClr val="000000"/>
                </a:solidFill>
                <a:cs typeface="+mn-ea"/>
                <a:sym typeface="+mn-lt"/>
              </a:rPr>
              <a:t>存在单侧</a:t>
            </a:r>
            <a:r>
              <a:rPr lang="en-US" altLang="zh-CN" sz="1200" b="1" kern="100" dirty="0">
                <a:solidFill>
                  <a:srgbClr val="000000"/>
                </a:solidFill>
                <a:cs typeface="+mn-ea"/>
                <a:sym typeface="+mn-lt"/>
              </a:rPr>
              <a:t>VOR</a:t>
            </a:r>
            <a:r>
              <a:rPr lang="zh-CN" altLang="en-US" sz="1200" b="1" kern="100" dirty="0">
                <a:solidFill>
                  <a:srgbClr val="000000"/>
                </a:solidFill>
                <a:cs typeface="+mn-ea"/>
                <a:sym typeface="+mn-lt"/>
              </a:rPr>
              <a:t>功能降低的证据</a:t>
            </a:r>
            <a:r>
              <a:rPr lang="zh-CN" altLang="en-US" sz="1200" kern="100" dirty="0">
                <a:solidFill>
                  <a:srgbClr val="000000"/>
                </a:solidFill>
                <a:cs typeface="+mn-ea"/>
                <a:sym typeface="+mn-lt"/>
              </a:rPr>
              <a:t>；</a:t>
            </a:r>
            <a:endParaRPr lang="en-US" altLang="zh-CN" sz="1200" kern="100" dirty="0">
              <a:solidFill>
                <a:srgbClr val="000000"/>
              </a:solidFill>
              <a:cs typeface="+mn-ea"/>
              <a:sym typeface="+mn-lt"/>
            </a:endParaRPr>
          </a:p>
          <a:p>
            <a:pPr algn="just">
              <a:lnSpc>
                <a:spcPct val="120000"/>
              </a:lnSpc>
              <a:spcAft>
                <a:spcPts val="800"/>
              </a:spcAft>
            </a:pPr>
            <a:r>
              <a:rPr lang="zh-CN" altLang="en-US" sz="1200" kern="100" dirty="0">
                <a:solidFill>
                  <a:srgbClr val="000000"/>
                </a:solidFill>
                <a:cs typeface="+mn-ea"/>
                <a:sym typeface="+mn-lt"/>
              </a:rPr>
              <a:t>（</a:t>
            </a:r>
            <a:r>
              <a:rPr lang="en-US" altLang="zh-CN" sz="1200" kern="100" dirty="0">
                <a:solidFill>
                  <a:srgbClr val="000000"/>
                </a:solidFill>
                <a:cs typeface="+mn-ea"/>
                <a:sym typeface="+mn-lt"/>
              </a:rPr>
              <a:t>4</a:t>
            </a:r>
            <a:r>
              <a:rPr lang="zh-CN" altLang="en-US" sz="1200" kern="100" dirty="0">
                <a:solidFill>
                  <a:srgbClr val="000000"/>
                </a:solidFill>
                <a:cs typeface="+mn-ea"/>
                <a:sym typeface="+mn-lt"/>
              </a:rPr>
              <a:t>）</a:t>
            </a:r>
            <a:r>
              <a:rPr lang="zh-CN" altLang="en-US" sz="1200" b="1" kern="100" dirty="0">
                <a:solidFill>
                  <a:srgbClr val="000000"/>
                </a:solidFill>
                <a:cs typeface="+mn-ea"/>
                <a:sym typeface="+mn-lt"/>
              </a:rPr>
              <a:t>无伴发急性中枢神经症状或急性听神经症状的病史</a:t>
            </a:r>
            <a:r>
              <a:rPr lang="zh-CN" altLang="en-US" sz="1200" kern="100" dirty="0">
                <a:solidFill>
                  <a:srgbClr val="000000"/>
                </a:solidFill>
                <a:cs typeface="+mn-ea"/>
                <a:sym typeface="+mn-lt"/>
              </a:rPr>
              <a:t>；</a:t>
            </a:r>
          </a:p>
          <a:p>
            <a:pPr algn="just">
              <a:lnSpc>
                <a:spcPct val="120000"/>
              </a:lnSpc>
              <a:spcAft>
                <a:spcPts val="800"/>
              </a:spcAft>
            </a:pPr>
            <a:r>
              <a:rPr lang="zh-CN" altLang="en-US" sz="1200" kern="100" dirty="0">
                <a:solidFill>
                  <a:srgbClr val="000000"/>
                </a:solidFill>
                <a:cs typeface="+mn-ea"/>
                <a:sym typeface="+mn-lt"/>
              </a:rPr>
              <a:t>（</a:t>
            </a:r>
            <a:r>
              <a:rPr lang="en-US" altLang="zh-CN" sz="1200" kern="100" dirty="0">
                <a:solidFill>
                  <a:srgbClr val="000000"/>
                </a:solidFill>
                <a:cs typeface="+mn-ea"/>
                <a:sym typeface="+mn-lt"/>
              </a:rPr>
              <a:t>5</a:t>
            </a:r>
            <a:r>
              <a:rPr lang="zh-CN" altLang="en-US" sz="1200" kern="100" dirty="0">
                <a:solidFill>
                  <a:srgbClr val="000000"/>
                </a:solidFill>
                <a:cs typeface="+mn-ea"/>
                <a:sym typeface="+mn-lt"/>
              </a:rPr>
              <a:t>）不能用其他疾病更好地解释。</a:t>
            </a:r>
            <a:endParaRPr lang="zh-CN" altLang="en-US" sz="1200" dirty="0">
              <a:cs typeface="+mn-ea"/>
              <a:sym typeface="+mn-lt"/>
            </a:endParaRPr>
          </a:p>
        </p:txBody>
      </p:sp>
      <p:grpSp>
        <p:nvGrpSpPr>
          <p:cNvPr id="4" name="组合 3"/>
          <p:cNvGrpSpPr/>
          <p:nvPr/>
        </p:nvGrpSpPr>
        <p:grpSpPr>
          <a:xfrm>
            <a:off x="3135766" y="1958604"/>
            <a:ext cx="764948" cy="764948"/>
            <a:chOff x="947738" y="3957040"/>
            <a:chExt cx="764948" cy="764948"/>
          </a:xfrm>
        </p:grpSpPr>
        <p:sp>
          <p:nvSpPr>
            <p:cNvPr id="5" name="椭圆 26"/>
            <p:cNvSpPr/>
            <p:nvPr/>
          </p:nvSpPr>
          <p:spPr>
            <a:xfrm rot="19741494">
              <a:off x="949467" y="3958769"/>
              <a:ext cx="761490" cy="761489"/>
            </a:xfrm>
            <a:prstGeom prst="ellipse">
              <a:avLst/>
            </a:prstGeom>
            <a:gradFill flip="none" rotWithShape="1">
              <a:gsLst>
                <a:gs pos="53000">
                  <a:srgbClr val="830051">
                    <a:alpha val="0"/>
                  </a:srgbClr>
                </a:gs>
                <a:gs pos="100000">
                  <a:srgbClr val="3E669C">
                    <a:alpha val="10000"/>
                  </a:srgbClr>
                </a:gs>
              </a:gsLst>
              <a:path path="circle">
                <a:fillToRect l="50000" t="50000" r="50000" b="50000"/>
              </a:path>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nvGrpSpPr>
            <p:cNvPr id="6" name="组合 27"/>
            <p:cNvGrpSpPr/>
            <p:nvPr/>
          </p:nvGrpSpPr>
          <p:grpSpPr>
            <a:xfrm>
              <a:off x="947738" y="3957040"/>
              <a:ext cx="764948" cy="764948"/>
              <a:chOff x="1133019" y="2416926"/>
              <a:chExt cx="1613394" cy="1613396"/>
            </a:xfrm>
          </p:grpSpPr>
          <p:sp>
            <p:nvSpPr>
              <p:cNvPr id="9" name="弧形 28"/>
              <p:cNvSpPr/>
              <p:nvPr/>
            </p:nvSpPr>
            <p:spPr>
              <a:xfrm rot="18364987">
                <a:off x="1133018" y="2416927"/>
                <a:ext cx="1613396" cy="1613394"/>
              </a:xfrm>
              <a:prstGeom prst="arc">
                <a:avLst/>
              </a:prstGeom>
              <a:noFill/>
              <a:ln w="12700" cap="flat" cmpd="sng" algn="ctr">
                <a:gradFill flip="none" rotWithShape="1">
                  <a:gsLst>
                    <a:gs pos="0">
                      <a:srgbClr val="018C42"/>
                    </a:gs>
                    <a:gs pos="100000">
                      <a:schemeClr val="accent6">
                        <a:lumMod val="20000"/>
                        <a:lumOff val="80000"/>
                      </a:schemeClr>
                    </a:gs>
                  </a:gsLst>
                  <a:lin ang="16200000" scaled="1"/>
                </a:gradFill>
                <a:prstDash val="solid"/>
                <a:miter lim="800000"/>
              </a:ln>
              <a:effectLst/>
            </p:spPr>
            <p:txBody>
              <a:bodyPr rtlCol="0" anchor="ctr"/>
              <a:lstStyle/>
              <a:p>
                <a:pPr algn="ctr"/>
                <a:endParaRPr lang="zh-CN" altLang="en-US" sz="2000" kern="0">
                  <a:solidFill>
                    <a:prstClr val="white"/>
                  </a:solidFill>
                  <a:cs typeface="+mn-ea"/>
                  <a:sym typeface="+mn-lt"/>
                </a:endParaRPr>
              </a:p>
            </p:txBody>
          </p:sp>
          <p:sp>
            <p:nvSpPr>
              <p:cNvPr id="10" name="弧形 29"/>
              <p:cNvSpPr/>
              <p:nvPr/>
            </p:nvSpPr>
            <p:spPr>
              <a:xfrm rot="7564987">
                <a:off x="1133018" y="2416927"/>
                <a:ext cx="1613396" cy="1613394"/>
              </a:xfrm>
              <a:prstGeom prst="arc">
                <a:avLst/>
              </a:prstGeom>
              <a:noFill/>
              <a:ln w="12700" cap="flat" cmpd="sng" algn="ctr">
                <a:gradFill flip="none" rotWithShape="1">
                  <a:gsLst>
                    <a:gs pos="0">
                      <a:srgbClr val="018C42"/>
                    </a:gs>
                    <a:gs pos="100000">
                      <a:schemeClr val="accent6">
                        <a:lumMod val="20000"/>
                        <a:lumOff val="80000"/>
                      </a:schemeClr>
                    </a:gs>
                  </a:gsLst>
                  <a:lin ang="16200000" scaled="1"/>
                </a:gradFill>
                <a:prstDash val="solid"/>
                <a:miter lim="800000"/>
              </a:ln>
              <a:effectLst/>
            </p:spPr>
            <p:txBody>
              <a:bodyPr rtlCol="0" anchor="ctr"/>
              <a:lstStyle/>
              <a:p>
                <a:pPr algn="ctr"/>
                <a:endParaRPr lang="zh-CN" altLang="en-US" sz="2000" kern="0">
                  <a:solidFill>
                    <a:prstClr val="white"/>
                  </a:solidFill>
                  <a:cs typeface="+mn-ea"/>
                  <a:sym typeface="+mn-lt"/>
                </a:endParaRPr>
              </a:p>
            </p:txBody>
          </p:sp>
        </p:grpSp>
        <p:sp>
          <p:nvSpPr>
            <p:cNvPr id="7" name="椭圆 6"/>
            <p:cNvSpPr/>
            <p:nvPr/>
          </p:nvSpPr>
          <p:spPr>
            <a:xfrm>
              <a:off x="1070996" y="4080297"/>
              <a:ext cx="518433" cy="518434"/>
            </a:xfrm>
            <a:prstGeom prst="ellipse">
              <a:avLst/>
            </a:prstGeom>
            <a:gradFill>
              <a:gsLst>
                <a:gs pos="16000">
                  <a:schemeClr val="accent6">
                    <a:lumMod val="20000"/>
                    <a:lumOff val="80000"/>
                  </a:schemeClr>
                </a:gs>
                <a:gs pos="77000">
                  <a:srgbClr val="018C42"/>
                </a:gs>
              </a:gsLst>
              <a:path path="circle">
                <a:fillToRect r="100000" b="100000"/>
              </a:path>
            </a:gradFill>
            <a:ln w="12700" cap="flat" cmpd="sng" algn="ctr">
              <a:noFill/>
              <a:prstDash val="solid"/>
              <a:miter lim="800000"/>
            </a:ln>
            <a:effectLst>
              <a:outerShdw blurRad="279400" dist="101600" dir="5400000" sx="88000" sy="88000" algn="t" rotWithShape="0">
                <a:srgbClr val="018C42">
                  <a:alpha val="34000"/>
                </a:srgbClr>
              </a:outerShdw>
            </a:effectLst>
          </p:spPr>
          <p:txBody>
            <a:bodyPr rtlCol="0" anchor="ctr"/>
            <a:lstStyle/>
            <a:p>
              <a:pPr algn="ctr"/>
              <a:endParaRPr lang="zh-CN" altLang="en-US" sz="3200" kern="0" dirty="0">
                <a:solidFill>
                  <a:prstClr val="white"/>
                </a:solidFill>
                <a:cs typeface="+mn-ea"/>
                <a:sym typeface="+mn-lt"/>
              </a:endParaRPr>
            </a:p>
          </p:txBody>
        </p:sp>
        <p:sp>
          <p:nvSpPr>
            <p:cNvPr id="8" name="任意多边形: 形状 7"/>
            <p:cNvSpPr/>
            <p:nvPr/>
          </p:nvSpPr>
          <p:spPr>
            <a:xfrm>
              <a:off x="1200150" y="4185920"/>
              <a:ext cx="226875" cy="304843"/>
            </a:xfrm>
            <a:custGeom>
              <a:avLst/>
              <a:gdLst>
                <a:gd name="connsiteX0" fmla="*/ 121763 h 600884"/>
                <a:gd name="connsiteY0" fmla="*/ 121763 h 600884"/>
                <a:gd name="connsiteX1" fmla="*/ 121763 h 600884"/>
                <a:gd name="connsiteY1" fmla="*/ 121763 h 600884"/>
                <a:gd name="connsiteX2" fmla="*/ 121763 h 600884"/>
                <a:gd name="connsiteY2" fmla="*/ 121763 h 600884"/>
                <a:gd name="connsiteX3" fmla="*/ 121763 h 600884"/>
                <a:gd name="connsiteY3" fmla="*/ 121763 h 600884"/>
                <a:gd name="connsiteX4" fmla="*/ 121763 h 600884"/>
                <a:gd name="connsiteY4" fmla="*/ 121763 h 600884"/>
                <a:gd name="connsiteX5" fmla="*/ 121763 h 600884"/>
                <a:gd name="connsiteY5" fmla="*/ 121763 h 600884"/>
                <a:gd name="connsiteX6" fmla="*/ 121763 h 600884"/>
                <a:gd name="connsiteY6" fmla="*/ 121763 h 600884"/>
                <a:gd name="connsiteX7" fmla="*/ 121763 h 600884"/>
                <a:gd name="connsiteY7" fmla="*/ 121763 h 600884"/>
                <a:gd name="connsiteX8" fmla="*/ 121763 h 600884"/>
                <a:gd name="connsiteY8" fmla="*/ 121763 h 600884"/>
                <a:gd name="connsiteX9" fmla="*/ 121763 h 600884"/>
                <a:gd name="connsiteY9" fmla="*/ 121763 h 600884"/>
                <a:gd name="connsiteX10" fmla="*/ 121763 h 600884"/>
                <a:gd name="connsiteY10" fmla="*/ 121763 h 600884"/>
                <a:gd name="connsiteX11" fmla="*/ 121763 h 600884"/>
                <a:gd name="connsiteY11" fmla="*/ 121763 h 600884"/>
                <a:gd name="connsiteX12" fmla="*/ 121763 h 600884"/>
                <a:gd name="connsiteY12" fmla="*/ 121763 h 600884"/>
                <a:gd name="connsiteX13" fmla="*/ 121763 h 600884"/>
                <a:gd name="connsiteY13" fmla="*/ 121763 h 600884"/>
                <a:gd name="connsiteX14" fmla="*/ 121763 h 600884"/>
                <a:gd name="connsiteY14" fmla="*/ 121763 h 600884"/>
                <a:gd name="connsiteX15" fmla="*/ 121763 h 600884"/>
                <a:gd name="connsiteY15" fmla="*/ 121763 h 600884"/>
                <a:gd name="connsiteX16" fmla="*/ 121763 h 600884"/>
                <a:gd name="connsiteY16" fmla="*/ 121763 h 600884"/>
                <a:gd name="connsiteX17" fmla="*/ 121763 h 600884"/>
                <a:gd name="connsiteY17" fmla="*/ 121763 h 600884"/>
                <a:gd name="connsiteX18" fmla="*/ 121763 h 600884"/>
                <a:gd name="connsiteY18" fmla="*/ 121763 h 600884"/>
                <a:gd name="connsiteX19" fmla="*/ 121763 h 600884"/>
                <a:gd name="connsiteY19" fmla="*/ 121763 h 600884"/>
                <a:gd name="connsiteX20" fmla="*/ 121763 h 600884"/>
                <a:gd name="connsiteY20" fmla="*/ 121763 h 600884"/>
                <a:gd name="connsiteX21" fmla="*/ 121763 h 600884"/>
                <a:gd name="connsiteY21" fmla="*/ 121763 h 600884"/>
                <a:gd name="connsiteX22" fmla="*/ 121763 h 600884"/>
                <a:gd name="connsiteY22" fmla="*/ 121763 h 600884"/>
                <a:gd name="connsiteX23" fmla="*/ 121763 h 600884"/>
                <a:gd name="connsiteY23" fmla="*/ 121763 h 600884"/>
                <a:gd name="connsiteX24" fmla="*/ 121763 h 600884"/>
                <a:gd name="connsiteY24" fmla="*/ 121763 h 600884"/>
                <a:gd name="connsiteX25" fmla="*/ 121763 h 600884"/>
                <a:gd name="connsiteY25" fmla="*/ 121763 h 600884"/>
                <a:gd name="connsiteX26" fmla="*/ 121763 h 600884"/>
                <a:gd name="connsiteY26" fmla="*/ 121763 h 600884"/>
                <a:gd name="connsiteX27" fmla="*/ 121763 h 600884"/>
                <a:gd name="connsiteY27" fmla="*/ 121763 h 600884"/>
                <a:gd name="connsiteX28" fmla="*/ 121763 h 600884"/>
                <a:gd name="connsiteY28" fmla="*/ 121763 h 600884"/>
                <a:gd name="connsiteX29" fmla="*/ 121763 h 600884"/>
                <a:gd name="connsiteY29" fmla="*/ 121763 h 600884"/>
                <a:gd name="connsiteX30" fmla="*/ 121763 h 600884"/>
                <a:gd name="connsiteY30" fmla="*/ 121763 h 600884"/>
                <a:gd name="connsiteX31" fmla="*/ 121763 h 600884"/>
                <a:gd name="connsiteY31" fmla="*/ 121763 h 600884"/>
                <a:gd name="connsiteX32" fmla="*/ 121763 h 600884"/>
                <a:gd name="connsiteY32" fmla="*/ 121763 h 600884"/>
                <a:gd name="connsiteX33" fmla="*/ 121763 h 600884"/>
                <a:gd name="connsiteY33" fmla="*/ 121763 h 600884"/>
                <a:gd name="connsiteX34" fmla="*/ 121763 h 600884"/>
                <a:gd name="connsiteY34" fmla="*/ 121763 h 600884"/>
                <a:gd name="connsiteX35" fmla="*/ 121763 h 600884"/>
                <a:gd name="connsiteY35" fmla="*/ 121763 h 600884"/>
                <a:gd name="connsiteX36" fmla="*/ 121763 h 600884"/>
                <a:gd name="connsiteY36" fmla="*/ 121763 h 600884"/>
                <a:gd name="connsiteX37" fmla="*/ 121763 h 600884"/>
                <a:gd name="connsiteY37" fmla="*/ 121763 h 600884"/>
                <a:gd name="connsiteX38" fmla="*/ 121763 h 600884"/>
                <a:gd name="connsiteY38" fmla="*/ 121763 h 600884"/>
                <a:gd name="connsiteX39" fmla="*/ 121763 h 600884"/>
                <a:gd name="connsiteY39" fmla="*/ 121763 h 600884"/>
                <a:gd name="connsiteX40" fmla="*/ 121763 h 600884"/>
                <a:gd name="connsiteY40" fmla="*/ 121763 h 600884"/>
                <a:gd name="connsiteX41" fmla="*/ 121763 h 600884"/>
                <a:gd name="connsiteY41" fmla="*/ 121763 h 600884"/>
                <a:gd name="connsiteX42" fmla="*/ 121763 h 600884"/>
                <a:gd name="connsiteY42" fmla="*/ 121763 h 600884"/>
                <a:gd name="connsiteX43" fmla="*/ 121763 h 600884"/>
                <a:gd name="connsiteY43" fmla="*/ 121763 h 600884"/>
                <a:gd name="connsiteX44" fmla="*/ 121763 h 600884"/>
                <a:gd name="connsiteY44" fmla="*/ 121763 h 600884"/>
                <a:gd name="connsiteX45" fmla="*/ 121763 h 600884"/>
                <a:gd name="connsiteY45" fmla="*/ 121763 h 600884"/>
                <a:gd name="connsiteX46" fmla="*/ 121763 h 600884"/>
                <a:gd name="connsiteY46" fmla="*/ 121763 h 600884"/>
                <a:gd name="connsiteX47" fmla="*/ 121763 h 600884"/>
                <a:gd name="connsiteY47" fmla="*/ 121763 h 600884"/>
                <a:gd name="connsiteX48" fmla="*/ 121763 h 600884"/>
                <a:gd name="connsiteY48" fmla="*/ 121763 h 600884"/>
                <a:gd name="connsiteX49" fmla="*/ 121763 h 600884"/>
                <a:gd name="connsiteY49" fmla="*/ 121763 h 600884"/>
                <a:gd name="connsiteX50" fmla="*/ 121763 h 600884"/>
                <a:gd name="connsiteY50" fmla="*/ 121763 h 600884"/>
                <a:gd name="connsiteX51" fmla="*/ 121763 h 600884"/>
                <a:gd name="connsiteY51" fmla="*/ 121763 h 600884"/>
                <a:gd name="connsiteX52" fmla="*/ 121763 h 600884"/>
                <a:gd name="connsiteY52" fmla="*/ 121763 h 600884"/>
                <a:gd name="connsiteX53" fmla="*/ 121763 h 600884"/>
                <a:gd name="connsiteY53" fmla="*/ 121763 h 600884"/>
                <a:gd name="connsiteX54" fmla="*/ 121763 h 600884"/>
                <a:gd name="connsiteY54" fmla="*/ 121763 h 600884"/>
                <a:gd name="connsiteX55" fmla="*/ 121763 h 600884"/>
                <a:gd name="connsiteY55" fmla="*/ 121763 h 600884"/>
                <a:gd name="connsiteX56" fmla="*/ 121763 h 600884"/>
                <a:gd name="connsiteY56" fmla="*/ 121763 h 600884"/>
                <a:gd name="connsiteX57" fmla="*/ 121763 h 600884"/>
                <a:gd name="connsiteY57" fmla="*/ 121763 h 600884"/>
                <a:gd name="connsiteX58" fmla="*/ 121763 h 600884"/>
                <a:gd name="connsiteY58" fmla="*/ 121763 h 600884"/>
                <a:gd name="connsiteX59" fmla="*/ 121763 h 600884"/>
                <a:gd name="connsiteY59" fmla="*/ 121763 h 600884"/>
                <a:gd name="connsiteX60" fmla="*/ 121763 h 600884"/>
                <a:gd name="connsiteY60" fmla="*/ 121763 h 600884"/>
                <a:gd name="connsiteX61" fmla="*/ 121763 h 600884"/>
                <a:gd name="connsiteY61" fmla="*/ 121763 h 600884"/>
                <a:gd name="connsiteX62" fmla="*/ 121763 h 600884"/>
                <a:gd name="connsiteY62" fmla="*/ 121763 h 600884"/>
                <a:gd name="connsiteX63" fmla="*/ 121763 h 600884"/>
                <a:gd name="connsiteY63" fmla="*/ 121763 h 600884"/>
                <a:gd name="connsiteX64" fmla="*/ 121763 h 600884"/>
                <a:gd name="connsiteY64" fmla="*/ 121763 h 600884"/>
                <a:gd name="connsiteX65" fmla="*/ 121763 h 600884"/>
                <a:gd name="connsiteY65" fmla="*/ 121763 h 600884"/>
                <a:gd name="connsiteX66" fmla="*/ 121763 h 600884"/>
                <a:gd name="connsiteY66" fmla="*/ 121763 h 600884"/>
                <a:gd name="connsiteX67" fmla="*/ 121763 h 600884"/>
                <a:gd name="connsiteY67" fmla="*/ 121763 h 600884"/>
                <a:gd name="connsiteX68" fmla="*/ 121763 h 600884"/>
                <a:gd name="connsiteY68" fmla="*/ 121763 h 600884"/>
                <a:gd name="connsiteX69" fmla="*/ 121763 h 600884"/>
                <a:gd name="connsiteY69" fmla="*/ 121763 h 600884"/>
                <a:gd name="connsiteX70" fmla="*/ 121763 h 600884"/>
                <a:gd name="connsiteY70" fmla="*/ 121763 h 600884"/>
                <a:gd name="connsiteX71" fmla="*/ 121763 h 600884"/>
                <a:gd name="connsiteY71" fmla="*/ 121763 h 600884"/>
                <a:gd name="connsiteX72" fmla="*/ 121763 h 600884"/>
                <a:gd name="connsiteY72" fmla="*/ 121763 h 600884"/>
                <a:gd name="connsiteX73" fmla="*/ 121763 h 600884"/>
                <a:gd name="connsiteY73" fmla="*/ 121763 h 600884"/>
                <a:gd name="connsiteX74" fmla="*/ 121763 h 600884"/>
                <a:gd name="connsiteY74" fmla="*/ 121763 h 600884"/>
                <a:gd name="connsiteX75" fmla="*/ 121763 h 600884"/>
                <a:gd name="connsiteY75" fmla="*/ 121763 h 600884"/>
                <a:gd name="connsiteX76" fmla="*/ 121763 h 600884"/>
                <a:gd name="connsiteY76" fmla="*/ 121763 h 600884"/>
                <a:gd name="connsiteX77" fmla="*/ 121763 h 600884"/>
                <a:gd name="connsiteY77" fmla="*/ 121763 h 600884"/>
                <a:gd name="connsiteX78" fmla="*/ 121763 h 600884"/>
                <a:gd name="connsiteY78" fmla="*/ 121763 h 600884"/>
                <a:gd name="connsiteX79" fmla="*/ 121763 h 600884"/>
                <a:gd name="connsiteY79" fmla="*/ 121763 h 600884"/>
                <a:gd name="connsiteX80" fmla="*/ 121763 h 600884"/>
                <a:gd name="connsiteY80" fmla="*/ 121763 h 600884"/>
                <a:gd name="connsiteX81" fmla="*/ 121763 h 600884"/>
                <a:gd name="connsiteY81" fmla="*/ 121763 h 600884"/>
                <a:gd name="connsiteX82" fmla="*/ 121763 h 600884"/>
                <a:gd name="connsiteY82" fmla="*/ 121763 h 600884"/>
                <a:gd name="connsiteX83" fmla="*/ 121763 h 600884"/>
                <a:gd name="connsiteY83" fmla="*/ 121763 h 600884"/>
                <a:gd name="connsiteX84" fmla="*/ 121763 h 600884"/>
                <a:gd name="connsiteY84" fmla="*/ 121763 h 600884"/>
                <a:gd name="connsiteX85" fmla="*/ 121763 h 600884"/>
                <a:gd name="connsiteY85" fmla="*/ 121763 h 600884"/>
                <a:gd name="connsiteX86" fmla="*/ 121763 h 600884"/>
                <a:gd name="connsiteY86" fmla="*/ 121763 h 600884"/>
                <a:gd name="connsiteX87" fmla="*/ 121763 h 600884"/>
                <a:gd name="connsiteY87" fmla="*/ 121763 h 600884"/>
                <a:gd name="connsiteX88" fmla="*/ 121763 h 600884"/>
                <a:gd name="connsiteY88" fmla="*/ 121763 h 600884"/>
                <a:gd name="connsiteX89" fmla="*/ 121763 h 600884"/>
                <a:gd name="connsiteY89" fmla="*/ 121763 h 600884"/>
                <a:gd name="connsiteX90" fmla="*/ 121763 h 600884"/>
                <a:gd name="connsiteY90" fmla="*/ 121763 h 600884"/>
                <a:gd name="connsiteX91" fmla="*/ 121763 h 600884"/>
                <a:gd name="connsiteY91" fmla="*/ 121763 h 600884"/>
                <a:gd name="connsiteX92" fmla="*/ 121763 h 600884"/>
                <a:gd name="connsiteY92" fmla="*/ 121763 h 600884"/>
                <a:gd name="connsiteX93" fmla="*/ 121763 h 600884"/>
                <a:gd name="connsiteY93" fmla="*/ 121763 h 600884"/>
                <a:gd name="connsiteX94" fmla="*/ 121763 h 600884"/>
                <a:gd name="connsiteY94" fmla="*/ 121763 h 600884"/>
                <a:gd name="connsiteX95" fmla="*/ 121763 h 600884"/>
                <a:gd name="connsiteY95" fmla="*/ 121763 h 600884"/>
                <a:gd name="connsiteX96" fmla="*/ 121763 h 600884"/>
                <a:gd name="connsiteY96" fmla="*/ 121763 h 600884"/>
                <a:gd name="connsiteX97" fmla="*/ 121763 h 600884"/>
                <a:gd name="connsiteY97" fmla="*/ 121763 h 600884"/>
                <a:gd name="connsiteX98" fmla="*/ 121763 h 600884"/>
                <a:gd name="connsiteY98" fmla="*/ 121763 h 600884"/>
                <a:gd name="connsiteX99" fmla="*/ 121763 h 600884"/>
                <a:gd name="connsiteY99" fmla="*/ 121763 h 600884"/>
                <a:gd name="connsiteX100" fmla="*/ 121763 h 600884"/>
                <a:gd name="connsiteY100" fmla="*/ 121763 h 600884"/>
                <a:gd name="connsiteX101" fmla="*/ 121763 h 600884"/>
                <a:gd name="connsiteY101" fmla="*/ 121763 h 600884"/>
                <a:gd name="connsiteX102" fmla="*/ 121763 h 600884"/>
                <a:gd name="connsiteY102" fmla="*/ 121763 h 600884"/>
                <a:gd name="connsiteX103" fmla="*/ 121763 h 600884"/>
                <a:gd name="connsiteY103" fmla="*/ 121763 h 600884"/>
                <a:gd name="connsiteX104" fmla="*/ 121763 h 600884"/>
                <a:gd name="connsiteY104" fmla="*/ 121763 h 600884"/>
                <a:gd name="connsiteX105" fmla="*/ 121763 h 600884"/>
                <a:gd name="connsiteY105" fmla="*/ 121763 h 600884"/>
                <a:gd name="connsiteX106" fmla="*/ 121763 h 600884"/>
                <a:gd name="connsiteY106" fmla="*/ 121763 h 600884"/>
                <a:gd name="connsiteX107" fmla="*/ 121763 h 600884"/>
                <a:gd name="connsiteY107" fmla="*/ 121763 h 600884"/>
                <a:gd name="connsiteX108" fmla="*/ 121763 h 600884"/>
                <a:gd name="connsiteY108" fmla="*/ 121763 h 600884"/>
                <a:gd name="connsiteX109" fmla="*/ 121763 h 600884"/>
                <a:gd name="connsiteY109" fmla="*/ 121763 h 600884"/>
                <a:gd name="connsiteX110" fmla="*/ 121763 h 600884"/>
                <a:gd name="connsiteY110" fmla="*/ 121763 h 600884"/>
                <a:gd name="connsiteX111" fmla="*/ 121763 h 600884"/>
                <a:gd name="connsiteY111" fmla="*/ 121763 h 600884"/>
                <a:gd name="connsiteX112" fmla="*/ 121763 h 600884"/>
                <a:gd name="connsiteY112" fmla="*/ 121763 h 600884"/>
                <a:gd name="connsiteX113" fmla="*/ 121763 h 600884"/>
                <a:gd name="connsiteY113" fmla="*/ 121763 h 600884"/>
                <a:gd name="connsiteX114" fmla="*/ 121763 h 600884"/>
                <a:gd name="connsiteY114" fmla="*/ 121763 h 600884"/>
                <a:gd name="connsiteX115" fmla="*/ 121763 h 600884"/>
                <a:gd name="connsiteY115" fmla="*/ 121763 h 600884"/>
                <a:gd name="connsiteX116" fmla="*/ 121763 h 600884"/>
                <a:gd name="connsiteY116" fmla="*/ 121763 h 600884"/>
                <a:gd name="connsiteX117" fmla="*/ 121763 h 600884"/>
                <a:gd name="connsiteY117" fmla="*/ 121763 h 600884"/>
                <a:gd name="connsiteX118" fmla="*/ 121763 h 600884"/>
                <a:gd name="connsiteY118" fmla="*/ 121763 h 600884"/>
                <a:gd name="connsiteX119" fmla="*/ 121763 h 600884"/>
                <a:gd name="connsiteY119" fmla="*/ 121763 h 600884"/>
                <a:gd name="connsiteX120" fmla="*/ 121763 h 600884"/>
                <a:gd name="connsiteY120" fmla="*/ 121763 h 600884"/>
                <a:gd name="connsiteX121" fmla="*/ 121763 h 600884"/>
                <a:gd name="connsiteY121" fmla="*/ 121763 h 600884"/>
                <a:gd name="connsiteX122" fmla="*/ 121763 h 600884"/>
                <a:gd name="connsiteY122" fmla="*/ 121763 h 600884"/>
                <a:gd name="connsiteX123" fmla="*/ 121763 h 600884"/>
                <a:gd name="connsiteY123" fmla="*/ 121763 h 600884"/>
                <a:gd name="connsiteX124" fmla="*/ 121763 h 600884"/>
                <a:gd name="connsiteY124" fmla="*/ 121763 h 600884"/>
                <a:gd name="connsiteX125" fmla="*/ 121763 h 600884"/>
                <a:gd name="connsiteY125" fmla="*/ 121763 h 600884"/>
                <a:gd name="connsiteX126" fmla="*/ 121763 h 600884"/>
                <a:gd name="connsiteY126" fmla="*/ 121763 h 600884"/>
                <a:gd name="connsiteX127" fmla="*/ 121763 h 600884"/>
                <a:gd name="connsiteY127" fmla="*/ 121763 h 600884"/>
                <a:gd name="connsiteX128" fmla="*/ 121763 h 600884"/>
                <a:gd name="connsiteY128" fmla="*/ 121763 h 600884"/>
                <a:gd name="connsiteX129" fmla="*/ 121763 h 600884"/>
                <a:gd name="connsiteY129" fmla="*/ 121763 h 600884"/>
                <a:gd name="connsiteX130" fmla="*/ 121763 h 600884"/>
                <a:gd name="connsiteY130" fmla="*/ 121763 h 600884"/>
                <a:gd name="connsiteX131" fmla="*/ 121763 h 600884"/>
                <a:gd name="connsiteY131" fmla="*/ 121763 h 600884"/>
                <a:gd name="connsiteX132" fmla="*/ 121763 h 600884"/>
                <a:gd name="connsiteY132" fmla="*/ 121763 h 600884"/>
                <a:gd name="connsiteX133" fmla="*/ 121763 h 600884"/>
                <a:gd name="connsiteY133" fmla="*/ 121763 h 600884"/>
                <a:gd name="connsiteX134" fmla="*/ 121763 h 600884"/>
                <a:gd name="connsiteY134" fmla="*/ 121763 h 600884"/>
                <a:gd name="connsiteX135" fmla="*/ 121763 h 600884"/>
                <a:gd name="connsiteY135" fmla="*/ 121763 h 600884"/>
                <a:gd name="connsiteX136" fmla="*/ 121763 h 600884"/>
                <a:gd name="connsiteY136" fmla="*/ 121763 h 600884"/>
                <a:gd name="connsiteX137" fmla="*/ 121763 h 600884"/>
                <a:gd name="connsiteY137" fmla="*/ 121763 h 600884"/>
                <a:gd name="connsiteX138" fmla="*/ 121763 h 600884"/>
                <a:gd name="connsiteY138" fmla="*/ 121763 h 600884"/>
                <a:gd name="connsiteX139" fmla="*/ 121763 h 600884"/>
                <a:gd name="connsiteY139" fmla="*/ 121763 h 600884"/>
                <a:gd name="connsiteX140" fmla="*/ 121763 h 600884"/>
                <a:gd name="connsiteY140" fmla="*/ 121763 h 600884"/>
                <a:gd name="connsiteX141" fmla="*/ 121763 h 600884"/>
                <a:gd name="connsiteY141" fmla="*/ 121763 h 600884"/>
                <a:gd name="connsiteX142" fmla="*/ 121763 h 600884"/>
                <a:gd name="connsiteY142" fmla="*/ 121763 h 600884"/>
                <a:gd name="connsiteX143" fmla="*/ 121763 h 600884"/>
                <a:gd name="connsiteY143" fmla="*/ 121763 h 600884"/>
                <a:gd name="connsiteX144" fmla="*/ 121763 h 600884"/>
                <a:gd name="connsiteY144" fmla="*/ 121763 h 600884"/>
                <a:gd name="connsiteX145" fmla="*/ 121763 h 600884"/>
                <a:gd name="connsiteY145" fmla="*/ 121763 h 600884"/>
                <a:gd name="connsiteX146" fmla="*/ 121763 h 600884"/>
                <a:gd name="connsiteY146" fmla="*/ 121763 h 600884"/>
                <a:gd name="connsiteX147" fmla="*/ 121763 h 600884"/>
                <a:gd name="connsiteY147" fmla="*/ 121763 h 600884"/>
                <a:gd name="connsiteX148" fmla="*/ 121763 h 600884"/>
                <a:gd name="connsiteY148" fmla="*/ 121763 h 600884"/>
                <a:gd name="connsiteX149" fmla="*/ 121763 h 600884"/>
                <a:gd name="connsiteY149" fmla="*/ 121763 h 600884"/>
                <a:gd name="connsiteX150" fmla="*/ 121763 h 600884"/>
                <a:gd name="connsiteY150" fmla="*/ 121763 h 600884"/>
                <a:gd name="connsiteX151" fmla="*/ 121763 h 600884"/>
                <a:gd name="connsiteY151" fmla="*/ 121763 h 600884"/>
                <a:gd name="connsiteX152" fmla="*/ 121763 h 600884"/>
                <a:gd name="connsiteY152" fmla="*/ 121763 h 600884"/>
                <a:gd name="connsiteX153" fmla="*/ 121763 h 600884"/>
                <a:gd name="connsiteY153" fmla="*/ 121763 h 600884"/>
                <a:gd name="connsiteX154" fmla="*/ 121763 h 600884"/>
                <a:gd name="connsiteY154" fmla="*/ 121763 h 600884"/>
                <a:gd name="connsiteX155" fmla="*/ 121763 h 600884"/>
                <a:gd name="connsiteY155" fmla="*/ 121763 h 600884"/>
                <a:gd name="connsiteX156" fmla="*/ 121763 h 600884"/>
                <a:gd name="connsiteY156" fmla="*/ 121763 h 600884"/>
                <a:gd name="connsiteX157" fmla="*/ 121763 h 600884"/>
                <a:gd name="connsiteY157" fmla="*/ 121763 h 600884"/>
                <a:gd name="connsiteX158" fmla="*/ 121763 h 600884"/>
                <a:gd name="connsiteY158" fmla="*/ 121763 h 600884"/>
                <a:gd name="connsiteX159" fmla="*/ 121763 h 600884"/>
                <a:gd name="connsiteY159" fmla="*/ 121763 h 600884"/>
                <a:gd name="connsiteX160" fmla="*/ 121763 h 600884"/>
                <a:gd name="connsiteY160" fmla="*/ 121763 h 600884"/>
                <a:gd name="connsiteX161" fmla="*/ 121763 h 600884"/>
                <a:gd name="connsiteY161" fmla="*/ 121763 h 600884"/>
                <a:gd name="connsiteX162" fmla="*/ 121763 h 600884"/>
                <a:gd name="connsiteY162" fmla="*/ 121763 h 600884"/>
                <a:gd name="connsiteX163" fmla="*/ 121763 h 600884"/>
                <a:gd name="connsiteY163" fmla="*/ 121763 h 600884"/>
                <a:gd name="connsiteX164" fmla="*/ 121763 h 600884"/>
                <a:gd name="connsiteY164" fmla="*/ 121763 h 600884"/>
                <a:gd name="connsiteX165" fmla="*/ 121763 h 600884"/>
                <a:gd name="connsiteY165" fmla="*/ 121763 h 600884"/>
                <a:gd name="connsiteX166" fmla="*/ 121763 h 600884"/>
                <a:gd name="connsiteY166" fmla="*/ 121763 h 600884"/>
                <a:gd name="connsiteX167" fmla="*/ 121763 h 600884"/>
                <a:gd name="connsiteY167" fmla="*/ 121763 h 600884"/>
                <a:gd name="connsiteX168" fmla="*/ 121763 h 600884"/>
                <a:gd name="connsiteY168" fmla="*/ 121763 h 600884"/>
                <a:gd name="connsiteX169" fmla="*/ 121763 h 600884"/>
                <a:gd name="connsiteY169" fmla="*/ 121763 h 600884"/>
                <a:gd name="connsiteX170" fmla="*/ 121763 h 600884"/>
                <a:gd name="connsiteY170" fmla="*/ 121763 h 600884"/>
                <a:gd name="connsiteX171" fmla="*/ 121763 h 600884"/>
                <a:gd name="connsiteY171" fmla="*/ 121763 h 600884"/>
                <a:gd name="connsiteX172" fmla="*/ 121763 h 600884"/>
                <a:gd name="connsiteY172" fmla="*/ 121763 h 600884"/>
                <a:gd name="connsiteX173" fmla="*/ 121763 h 600884"/>
                <a:gd name="connsiteY173" fmla="*/ 121763 h 600884"/>
                <a:gd name="connsiteX174" fmla="*/ 121763 h 600884"/>
                <a:gd name="connsiteY174" fmla="*/ 121763 h 600884"/>
                <a:gd name="connsiteX175" fmla="*/ 121763 h 600884"/>
                <a:gd name="connsiteY175" fmla="*/ 121763 h 600884"/>
                <a:gd name="connsiteX176" fmla="*/ 121763 h 600884"/>
                <a:gd name="connsiteY176" fmla="*/ 121763 h 600884"/>
                <a:gd name="connsiteX177" fmla="*/ 121763 h 600884"/>
                <a:gd name="connsiteY177" fmla="*/ 121763 h 600884"/>
                <a:gd name="connsiteX178" fmla="*/ 121763 h 600884"/>
                <a:gd name="connsiteY178" fmla="*/ 121763 h 600884"/>
                <a:gd name="connsiteX179" fmla="*/ 121763 h 600884"/>
                <a:gd name="connsiteY179" fmla="*/ 121763 h 600884"/>
                <a:gd name="connsiteX180" fmla="*/ 121763 h 600884"/>
                <a:gd name="connsiteY180" fmla="*/ 121763 h 600884"/>
                <a:gd name="connsiteX181" fmla="*/ 121763 h 600884"/>
                <a:gd name="connsiteY181" fmla="*/ 121763 h 600884"/>
                <a:gd name="connsiteX182" fmla="*/ 121763 h 600884"/>
                <a:gd name="connsiteY182" fmla="*/ 121763 h 600884"/>
                <a:gd name="connsiteX183" fmla="*/ 121763 h 600884"/>
                <a:gd name="connsiteY183" fmla="*/ 121763 h 600884"/>
                <a:gd name="connsiteX184" fmla="*/ 121763 h 600884"/>
                <a:gd name="connsiteY184" fmla="*/ 121763 h 600884"/>
                <a:gd name="connsiteX185" fmla="*/ 121763 h 600884"/>
                <a:gd name="connsiteY185" fmla="*/ 121763 h 600884"/>
                <a:gd name="connsiteX186" fmla="*/ 121763 h 600884"/>
                <a:gd name="connsiteY186" fmla="*/ 121763 h 600884"/>
                <a:gd name="connsiteX187" fmla="*/ 121763 h 600884"/>
                <a:gd name="connsiteY187" fmla="*/ 121763 h 600884"/>
                <a:gd name="connsiteX188" fmla="*/ 121763 h 600884"/>
                <a:gd name="connsiteY188" fmla="*/ 121763 h 600884"/>
                <a:gd name="connsiteX189" fmla="*/ 121763 h 600884"/>
                <a:gd name="connsiteY189" fmla="*/ 121763 h 600884"/>
                <a:gd name="connsiteX190" fmla="*/ 121763 h 600884"/>
                <a:gd name="connsiteY190" fmla="*/ 121763 h 600884"/>
                <a:gd name="connsiteX191" fmla="*/ 121763 h 600884"/>
                <a:gd name="connsiteY191" fmla="*/ 121763 h 600884"/>
                <a:gd name="connsiteX192" fmla="*/ 121763 h 600884"/>
                <a:gd name="connsiteY192" fmla="*/ 121763 h 600884"/>
                <a:gd name="connsiteX193" fmla="*/ 121763 h 600884"/>
                <a:gd name="connsiteY193" fmla="*/ 121763 h 600884"/>
                <a:gd name="connsiteX194" fmla="*/ 121763 h 600884"/>
                <a:gd name="connsiteY194" fmla="*/ 121763 h 600884"/>
                <a:gd name="connsiteX195" fmla="*/ 121763 h 600884"/>
                <a:gd name="connsiteY195" fmla="*/ 121763 h 600884"/>
                <a:gd name="connsiteX196" fmla="*/ 121763 h 600884"/>
                <a:gd name="connsiteY196" fmla="*/ 121763 h 600884"/>
                <a:gd name="connsiteX197" fmla="*/ 121763 h 600884"/>
                <a:gd name="connsiteY197" fmla="*/ 121763 h 600884"/>
                <a:gd name="connsiteX198" fmla="*/ 121763 h 600884"/>
                <a:gd name="connsiteY198" fmla="*/ 121763 h 600884"/>
                <a:gd name="connsiteX199" fmla="*/ 121763 h 600884"/>
                <a:gd name="connsiteY199" fmla="*/ 121763 h 600884"/>
                <a:gd name="connsiteX200" fmla="*/ 121763 h 600884"/>
                <a:gd name="connsiteY200" fmla="*/ 121763 h 600884"/>
                <a:gd name="connsiteX201" fmla="*/ 121763 h 600884"/>
                <a:gd name="connsiteY201" fmla="*/ 121763 h 600884"/>
                <a:gd name="connsiteX202" fmla="*/ 121763 h 600884"/>
                <a:gd name="connsiteY202" fmla="*/ 121763 h 600884"/>
                <a:gd name="connsiteX203" fmla="*/ 121763 h 600884"/>
                <a:gd name="connsiteY203" fmla="*/ 121763 h 600884"/>
                <a:gd name="connsiteX204" fmla="*/ 121763 h 600884"/>
                <a:gd name="connsiteY204" fmla="*/ 121763 h 600884"/>
                <a:gd name="connsiteX205" fmla="*/ 121763 h 600884"/>
                <a:gd name="connsiteY205" fmla="*/ 121763 h 600884"/>
                <a:gd name="connsiteX206" fmla="*/ 121763 h 600884"/>
                <a:gd name="connsiteY206" fmla="*/ 121763 h 600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Lst>
              <a:rect l="l" t="t" r="r" b="b"/>
              <a:pathLst>
                <a:path w="451548" h="606722">
                  <a:moveTo>
                    <a:pt x="181014" y="511882"/>
                  </a:moveTo>
                  <a:lnTo>
                    <a:pt x="270464" y="511882"/>
                  </a:lnTo>
                  <a:cubicBezTo>
                    <a:pt x="276695" y="511882"/>
                    <a:pt x="281768" y="516961"/>
                    <a:pt x="281768" y="523199"/>
                  </a:cubicBezTo>
                  <a:cubicBezTo>
                    <a:pt x="281768" y="529525"/>
                    <a:pt x="276695" y="534604"/>
                    <a:pt x="270464" y="534604"/>
                  </a:cubicBezTo>
                  <a:lnTo>
                    <a:pt x="181014" y="534604"/>
                  </a:lnTo>
                  <a:cubicBezTo>
                    <a:pt x="174783" y="534604"/>
                    <a:pt x="169710" y="529525"/>
                    <a:pt x="169710" y="523199"/>
                  </a:cubicBezTo>
                  <a:cubicBezTo>
                    <a:pt x="169710" y="516961"/>
                    <a:pt x="174783" y="511882"/>
                    <a:pt x="181014" y="511882"/>
                  </a:cubicBezTo>
                  <a:close/>
                  <a:moveTo>
                    <a:pt x="216034" y="449996"/>
                  </a:moveTo>
                  <a:lnTo>
                    <a:pt x="323387" y="449996"/>
                  </a:lnTo>
                  <a:cubicBezTo>
                    <a:pt x="329618" y="449996"/>
                    <a:pt x="334692" y="455059"/>
                    <a:pt x="334692" y="461278"/>
                  </a:cubicBezTo>
                  <a:cubicBezTo>
                    <a:pt x="334692" y="467585"/>
                    <a:pt x="329618" y="472648"/>
                    <a:pt x="323387" y="472648"/>
                  </a:cubicBezTo>
                  <a:lnTo>
                    <a:pt x="216034" y="472648"/>
                  </a:lnTo>
                  <a:cubicBezTo>
                    <a:pt x="209714" y="472648"/>
                    <a:pt x="204640" y="467585"/>
                    <a:pt x="204640" y="461278"/>
                  </a:cubicBezTo>
                  <a:cubicBezTo>
                    <a:pt x="204640" y="455059"/>
                    <a:pt x="209714" y="449996"/>
                    <a:pt x="216034" y="449996"/>
                  </a:cubicBezTo>
                  <a:close/>
                  <a:moveTo>
                    <a:pt x="128157" y="449996"/>
                  </a:moveTo>
                  <a:lnTo>
                    <a:pt x="178167" y="449996"/>
                  </a:lnTo>
                  <a:cubicBezTo>
                    <a:pt x="184396" y="449996"/>
                    <a:pt x="189468" y="455059"/>
                    <a:pt x="189468" y="461278"/>
                  </a:cubicBezTo>
                  <a:cubicBezTo>
                    <a:pt x="189468" y="467585"/>
                    <a:pt x="184396" y="472648"/>
                    <a:pt x="178167" y="472648"/>
                  </a:cubicBezTo>
                  <a:lnTo>
                    <a:pt x="128157" y="472648"/>
                  </a:lnTo>
                  <a:cubicBezTo>
                    <a:pt x="121928" y="472648"/>
                    <a:pt x="116856" y="467585"/>
                    <a:pt x="116856" y="461278"/>
                  </a:cubicBezTo>
                  <a:cubicBezTo>
                    <a:pt x="116856" y="455059"/>
                    <a:pt x="121928" y="449996"/>
                    <a:pt x="128157" y="449996"/>
                  </a:cubicBezTo>
                  <a:close/>
                  <a:moveTo>
                    <a:pt x="91748" y="361789"/>
                  </a:moveTo>
                  <a:lnTo>
                    <a:pt x="359730" y="361789"/>
                  </a:lnTo>
                  <a:cubicBezTo>
                    <a:pt x="365960" y="361789"/>
                    <a:pt x="371033" y="366852"/>
                    <a:pt x="371033" y="373071"/>
                  </a:cubicBezTo>
                  <a:cubicBezTo>
                    <a:pt x="371033" y="379378"/>
                    <a:pt x="365960" y="384441"/>
                    <a:pt x="359730" y="384441"/>
                  </a:cubicBezTo>
                  <a:lnTo>
                    <a:pt x="91748" y="384441"/>
                  </a:lnTo>
                  <a:cubicBezTo>
                    <a:pt x="85518" y="384441"/>
                    <a:pt x="80445" y="379378"/>
                    <a:pt x="80445" y="373071"/>
                  </a:cubicBezTo>
                  <a:cubicBezTo>
                    <a:pt x="80445" y="366852"/>
                    <a:pt x="85518" y="361789"/>
                    <a:pt x="91748" y="361789"/>
                  </a:cubicBezTo>
                  <a:close/>
                  <a:moveTo>
                    <a:pt x="344601" y="299833"/>
                  </a:moveTo>
                  <a:lnTo>
                    <a:pt x="359731" y="299833"/>
                  </a:lnTo>
                  <a:cubicBezTo>
                    <a:pt x="365960" y="299833"/>
                    <a:pt x="371033" y="304912"/>
                    <a:pt x="371033" y="311150"/>
                  </a:cubicBezTo>
                  <a:cubicBezTo>
                    <a:pt x="371033" y="317476"/>
                    <a:pt x="365960" y="322555"/>
                    <a:pt x="359731" y="322555"/>
                  </a:cubicBezTo>
                  <a:lnTo>
                    <a:pt x="344601" y="322555"/>
                  </a:lnTo>
                  <a:cubicBezTo>
                    <a:pt x="338283" y="322555"/>
                    <a:pt x="333210" y="317476"/>
                    <a:pt x="333210" y="311150"/>
                  </a:cubicBezTo>
                  <a:cubicBezTo>
                    <a:pt x="333210" y="304912"/>
                    <a:pt x="338283" y="299833"/>
                    <a:pt x="344601" y="299833"/>
                  </a:cubicBezTo>
                  <a:close/>
                  <a:moveTo>
                    <a:pt x="91750" y="299833"/>
                  </a:moveTo>
                  <a:lnTo>
                    <a:pt x="306804" y="299833"/>
                  </a:lnTo>
                  <a:cubicBezTo>
                    <a:pt x="313035" y="299833"/>
                    <a:pt x="318109" y="304912"/>
                    <a:pt x="318109" y="311150"/>
                  </a:cubicBezTo>
                  <a:cubicBezTo>
                    <a:pt x="318109" y="317476"/>
                    <a:pt x="313035" y="322555"/>
                    <a:pt x="306804" y="322555"/>
                  </a:cubicBezTo>
                  <a:lnTo>
                    <a:pt x="91750" y="322555"/>
                  </a:lnTo>
                  <a:cubicBezTo>
                    <a:pt x="85519" y="322555"/>
                    <a:pt x="80445" y="317476"/>
                    <a:pt x="80445" y="311150"/>
                  </a:cubicBezTo>
                  <a:cubicBezTo>
                    <a:pt x="80445" y="304912"/>
                    <a:pt x="85519" y="299833"/>
                    <a:pt x="91750" y="299833"/>
                  </a:cubicBezTo>
                  <a:close/>
                  <a:moveTo>
                    <a:pt x="91748" y="237947"/>
                  </a:moveTo>
                  <a:lnTo>
                    <a:pt x="359730" y="237947"/>
                  </a:lnTo>
                  <a:cubicBezTo>
                    <a:pt x="365960" y="237947"/>
                    <a:pt x="371033" y="243010"/>
                    <a:pt x="371033" y="249317"/>
                  </a:cubicBezTo>
                  <a:cubicBezTo>
                    <a:pt x="371033" y="255536"/>
                    <a:pt x="365960" y="260599"/>
                    <a:pt x="359730" y="260599"/>
                  </a:cubicBezTo>
                  <a:lnTo>
                    <a:pt x="91748" y="260599"/>
                  </a:lnTo>
                  <a:cubicBezTo>
                    <a:pt x="85518" y="260599"/>
                    <a:pt x="80445" y="255536"/>
                    <a:pt x="80445" y="249317"/>
                  </a:cubicBezTo>
                  <a:cubicBezTo>
                    <a:pt x="80445" y="243010"/>
                    <a:pt x="85518" y="237947"/>
                    <a:pt x="91748" y="237947"/>
                  </a:cubicBezTo>
                  <a:close/>
                  <a:moveTo>
                    <a:pt x="172139" y="175990"/>
                  </a:moveTo>
                  <a:lnTo>
                    <a:pt x="359731" y="175990"/>
                  </a:lnTo>
                  <a:cubicBezTo>
                    <a:pt x="365961" y="175990"/>
                    <a:pt x="371033" y="181053"/>
                    <a:pt x="371033" y="187360"/>
                  </a:cubicBezTo>
                  <a:cubicBezTo>
                    <a:pt x="371033" y="193579"/>
                    <a:pt x="365961" y="198642"/>
                    <a:pt x="359731" y="198642"/>
                  </a:cubicBezTo>
                  <a:lnTo>
                    <a:pt x="172139" y="198642"/>
                  </a:lnTo>
                  <a:cubicBezTo>
                    <a:pt x="165820" y="198642"/>
                    <a:pt x="160748" y="193579"/>
                    <a:pt x="160748" y="187360"/>
                  </a:cubicBezTo>
                  <a:cubicBezTo>
                    <a:pt x="160748" y="181053"/>
                    <a:pt x="165820" y="175990"/>
                    <a:pt x="172139" y="175990"/>
                  </a:cubicBezTo>
                  <a:close/>
                  <a:moveTo>
                    <a:pt x="91757" y="175990"/>
                  </a:moveTo>
                  <a:lnTo>
                    <a:pt x="134335" y="175990"/>
                  </a:lnTo>
                  <a:cubicBezTo>
                    <a:pt x="140570" y="175990"/>
                    <a:pt x="145647" y="181053"/>
                    <a:pt x="145647" y="187360"/>
                  </a:cubicBezTo>
                  <a:cubicBezTo>
                    <a:pt x="145647" y="193579"/>
                    <a:pt x="140570" y="198642"/>
                    <a:pt x="134335" y="198642"/>
                  </a:cubicBezTo>
                  <a:lnTo>
                    <a:pt x="91757" y="198642"/>
                  </a:lnTo>
                  <a:cubicBezTo>
                    <a:pt x="85522" y="198642"/>
                    <a:pt x="80445" y="193579"/>
                    <a:pt x="80445" y="187360"/>
                  </a:cubicBezTo>
                  <a:cubicBezTo>
                    <a:pt x="80445" y="181053"/>
                    <a:pt x="85522" y="175990"/>
                    <a:pt x="91757" y="175990"/>
                  </a:cubicBezTo>
                  <a:close/>
                  <a:moveTo>
                    <a:pt x="128162" y="86866"/>
                  </a:moveTo>
                  <a:lnTo>
                    <a:pt x="323385" y="86866"/>
                  </a:lnTo>
                  <a:cubicBezTo>
                    <a:pt x="329617" y="86866"/>
                    <a:pt x="334691" y="91929"/>
                    <a:pt x="334691" y="98236"/>
                  </a:cubicBezTo>
                  <a:cubicBezTo>
                    <a:pt x="334691" y="104455"/>
                    <a:pt x="329617" y="109518"/>
                    <a:pt x="323385" y="109518"/>
                  </a:cubicBezTo>
                  <a:lnTo>
                    <a:pt x="128162" y="109518"/>
                  </a:lnTo>
                  <a:cubicBezTo>
                    <a:pt x="121930" y="109518"/>
                    <a:pt x="116856" y="104455"/>
                    <a:pt x="116856" y="98236"/>
                  </a:cubicBezTo>
                  <a:cubicBezTo>
                    <a:pt x="116856" y="91929"/>
                    <a:pt x="121930" y="86866"/>
                    <a:pt x="128162" y="86866"/>
                  </a:cubicBezTo>
                  <a:close/>
                  <a:moveTo>
                    <a:pt x="11304" y="0"/>
                  </a:moveTo>
                  <a:cubicBezTo>
                    <a:pt x="17535" y="0"/>
                    <a:pt x="22698" y="5066"/>
                    <a:pt x="22698" y="11287"/>
                  </a:cubicBezTo>
                  <a:lnTo>
                    <a:pt x="22698" y="15641"/>
                  </a:lnTo>
                  <a:lnTo>
                    <a:pt x="35693" y="15641"/>
                  </a:lnTo>
                  <a:lnTo>
                    <a:pt x="35693" y="11287"/>
                  </a:lnTo>
                  <a:cubicBezTo>
                    <a:pt x="35693" y="5066"/>
                    <a:pt x="40767" y="0"/>
                    <a:pt x="47086" y="0"/>
                  </a:cubicBezTo>
                  <a:cubicBezTo>
                    <a:pt x="53317" y="0"/>
                    <a:pt x="58391" y="5066"/>
                    <a:pt x="58391" y="11287"/>
                  </a:cubicBezTo>
                  <a:lnTo>
                    <a:pt x="58391" y="15641"/>
                  </a:lnTo>
                  <a:lnTo>
                    <a:pt x="71475" y="15641"/>
                  </a:lnTo>
                  <a:lnTo>
                    <a:pt x="71475" y="11287"/>
                  </a:lnTo>
                  <a:cubicBezTo>
                    <a:pt x="71475" y="5066"/>
                    <a:pt x="76549" y="0"/>
                    <a:pt x="82779" y="0"/>
                  </a:cubicBezTo>
                  <a:cubicBezTo>
                    <a:pt x="89099" y="0"/>
                    <a:pt x="94173" y="5066"/>
                    <a:pt x="94173" y="11287"/>
                  </a:cubicBezTo>
                  <a:lnTo>
                    <a:pt x="94173" y="15641"/>
                  </a:lnTo>
                  <a:lnTo>
                    <a:pt x="107168" y="15641"/>
                  </a:lnTo>
                  <a:lnTo>
                    <a:pt x="107168" y="11287"/>
                  </a:lnTo>
                  <a:cubicBezTo>
                    <a:pt x="107168" y="5066"/>
                    <a:pt x="112242" y="0"/>
                    <a:pt x="118561" y="0"/>
                  </a:cubicBezTo>
                  <a:cubicBezTo>
                    <a:pt x="124792" y="0"/>
                    <a:pt x="129866" y="5066"/>
                    <a:pt x="129866" y="11287"/>
                  </a:cubicBezTo>
                  <a:lnTo>
                    <a:pt x="129866" y="15641"/>
                  </a:lnTo>
                  <a:lnTo>
                    <a:pt x="142950" y="15641"/>
                  </a:lnTo>
                  <a:lnTo>
                    <a:pt x="142950" y="11287"/>
                  </a:lnTo>
                  <a:cubicBezTo>
                    <a:pt x="142950" y="5066"/>
                    <a:pt x="148024" y="0"/>
                    <a:pt x="154254" y="0"/>
                  </a:cubicBezTo>
                  <a:cubicBezTo>
                    <a:pt x="160574" y="0"/>
                    <a:pt x="165648" y="5066"/>
                    <a:pt x="165648" y="11287"/>
                  </a:cubicBezTo>
                  <a:lnTo>
                    <a:pt x="165648" y="15641"/>
                  </a:lnTo>
                  <a:lnTo>
                    <a:pt x="178643" y="15641"/>
                  </a:lnTo>
                  <a:lnTo>
                    <a:pt x="178643" y="11287"/>
                  </a:lnTo>
                  <a:cubicBezTo>
                    <a:pt x="178643" y="5066"/>
                    <a:pt x="183717" y="0"/>
                    <a:pt x="190036" y="0"/>
                  </a:cubicBezTo>
                  <a:cubicBezTo>
                    <a:pt x="196267" y="0"/>
                    <a:pt x="201341" y="5066"/>
                    <a:pt x="201341" y="11287"/>
                  </a:cubicBezTo>
                  <a:lnTo>
                    <a:pt x="201341" y="15641"/>
                  </a:lnTo>
                  <a:lnTo>
                    <a:pt x="214425" y="15641"/>
                  </a:lnTo>
                  <a:lnTo>
                    <a:pt x="214425" y="11287"/>
                  </a:lnTo>
                  <a:cubicBezTo>
                    <a:pt x="214425" y="5066"/>
                    <a:pt x="219499" y="0"/>
                    <a:pt x="225729" y="0"/>
                  </a:cubicBezTo>
                  <a:cubicBezTo>
                    <a:pt x="232049" y="0"/>
                    <a:pt x="237123" y="5066"/>
                    <a:pt x="237123" y="11287"/>
                  </a:cubicBezTo>
                  <a:lnTo>
                    <a:pt x="237123" y="15641"/>
                  </a:lnTo>
                  <a:lnTo>
                    <a:pt x="250118" y="15641"/>
                  </a:lnTo>
                  <a:lnTo>
                    <a:pt x="250118" y="11287"/>
                  </a:lnTo>
                  <a:cubicBezTo>
                    <a:pt x="250118" y="5066"/>
                    <a:pt x="255192" y="0"/>
                    <a:pt x="261512" y="0"/>
                  </a:cubicBezTo>
                  <a:cubicBezTo>
                    <a:pt x="267742" y="0"/>
                    <a:pt x="272816" y="5066"/>
                    <a:pt x="272816" y="11287"/>
                  </a:cubicBezTo>
                  <a:lnTo>
                    <a:pt x="272816" y="15641"/>
                  </a:lnTo>
                  <a:lnTo>
                    <a:pt x="285900" y="15641"/>
                  </a:lnTo>
                  <a:lnTo>
                    <a:pt x="285900" y="11287"/>
                  </a:lnTo>
                  <a:cubicBezTo>
                    <a:pt x="285900" y="5066"/>
                    <a:pt x="290974" y="0"/>
                    <a:pt x="297205" y="0"/>
                  </a:cubicBezTo>
                  <a:cubicBezTo>
                    <a:pt x="303524" y="0"/>
                    <a:pt x="308598" y="5066"/>
                    <a:pt x="308598" y="11287"/>
                  </a:cubicBezTo>
                  <a:lnTo>
                    <a:pt x="308598" y="15641"/>
                  </a:lnTo>
                  <a:lnTo>
                    <a:pt x="321593" y="15641"/>
                  </a:lnTo>
                  <a:lnTo>
                    <a:pt x="321593" y="11287"/>
                  </a:lnTo>
                  <a:cubicBezTo>
                    <a:pt x="321593" y="5066"/>
                    <a:pt x="326756" y="0"/>
                    <a:pt x="332987" y="0"/>
                  </a:cubicBezTo>
                  <a:cubicBezTo>
                    <a:pt x="339217" y="0"/>
                    <a:pt x="344291" y="5066"/>
                    <a:pt x="344291" y="11287"/>
                  </a:cubicBezTo>
                  <a:lnTo>
                    <a:pt x="344291" y="15641"/>
                  </a:lnTo>
                  <a:lnTo>
                    <a:pt x="357375" y="15641"/>
                  </a:lnTo>
                  <a:lnTo>
                    <a:pt x="357375" y="11287"/>
                  </a:lnTo>
                  <a:cubicBezTo>
                    <a:pt x="357375" y="5066"/>
                    <a:pt x="362449" y="0"/>
                    <a:pt x="368680" y="0"/>
                  </a:cubicBezTo>
                  <a:cubicBezTo>
                    <a:pt x="374999" y="0"/>
                    <a:pt x="380073" y="5066"/>
                    <a:pt x="380073" y="11287"/>
                  </a:cubicBezTo>
                  <a:lnTo>
                    <a:pt x="380073" y="15641"/>
                  </a:lnTo>
                  <a:lnTo>
                    <a:pt x="393157" y="15641"/>
                  </a:lnTo>
                  <a:lnTo>
                    <a:pt x="393157" y="11287"/>
                  </a:lnTo>
                  <a:cubicBezTo>
                    <a:pt x="393157" y="5066"/>
                    <a:pt x="398231" y="0"/>
                    <a:pt x="404462" y="0"/>
                  </a:cubicBezTo>
                  <a:cubicBezTo>
                    <a:pt x="410692" y="0"/>
                    <a:pt x="415855" y="5066"/>
                    <a:pt x="415855" y="11287"/>
                  </a:cubicBezTo>
                  <a:lnTo>
                    <a:pt x="415855" y="15641"/>
                  </a:lnTo>
                  <a:lnTo>
                    <a:pt x="428850" y="15641"/>
                  </a:lnTo>
                  <a:lnTo>
                    <a:pt x="428850" y="11287"/>
                  </a:lnTo>
                  <a:cubicBezTo>
                    <a:pt x="428850" y="5066"/>
                    <a:pt x="433924" y="0"/>
                    <a:pt x="440244" y="0"/>
                  </a:cubicBezTo>
                  <a:cubicBezTo>
                    <a:pt x="446474" y="0"/>
                    <a:pt x="451548" y="5066"/>
                    <a:pt x="451548" y="11287"/>
                  </a:cubicBezTo>
                  <a:lnTo>
                    <a:pt x="451548" y="71008"/>
                  </a:lnTo>
                  <a:cubicBezTo>
                    <a:pt x="451548" y="77229"/>
                    <a:pt x="446474" y="82295"/>
                    <a:pt x="440244" y="82295"/>
                  </a:cubicBezTo>
                  <a:cubicBezTo>
                    <a:pt x="433924" y="82295"/>
                    <a:pt x="428850" y="77229"/>
                    <a:pt x="428850" y="71008"/>
                  </a:cubicBezTo>
                  <a:lnTo>
                    <a:pt x="428850" y="38215"/>
                  </a:lnTo>
                  <a:lnTo>
                    <a:pt x="22698" y="38215"/>
                  </a:lnTo>
                  <a:lnTo>
                    <a:pt x="22698" y="568419"/>
                  </a:lnTo>
                  <a:lnTo>
                    <a:pt x="428850" y="568419"/>
                  </a:lnTo>
                  <a:lnTo>
                    <a:pt x="428850" y="108778"/>
                  </a:lnTo>
                  <a:cubicBezTo>
                    <a:pt x="428850" y="102468"/>
                    <a:pt x="433924" y="97403"/>
                    <a:pt x="440244" y="97403"/>
                  </a:cubicBezTo>
                  <a:cubicBezTo>
                    <a:pt x="446474" y="97403"/>
                    <a:pt x="451548" y="102468"/>
                    <a:pt x="451548" y="108778"/>
                  </a:cubicBezTo>
                  <a:lnTo>
                    <a:pt x="451548" y="595347"/>
                  </a:lnTo>
                  <a:cubicBezTo>
                    <a:pt x="451548" y="601656"/>
                    <a:pt x="446474" y="606722"/>
                    <a:pt x="440244" y="606722"/>
                  </a:cubicBezTo>
                  <a:cubicBezTo>
                    <a:pt x="433924" y="606722"/>
                    <a:pt x="428850" y="601656"/>
                    <a:pt x="428850" y="595347"/>
                  </a:cubicBezTo>
                  <a:lnTo>
                    <a:pt x="428850" y="591081"/>
                  </a:lnTo>
                  <a:lnTo>
                    <a:pt x="415855" y="591081"/>
                  </a:lnTo>
                  <a:lnTo>
                    <a:pt x="415855" y="595347"/>
                  </a:lnTo>
                  <a:cubicBezTo>
                    <a:pt x="415855" y="601656"/>
                    <a:pt x="410692" y="606722"/>
                    <a:pt x="404462" y="606722"/>
                  </a:cubicBezTo>
                  <a:cubicBezTo>
                    <a:pt x="398231" y="606722"/>
                    <a:pt x="393157" y="601656"/>
                    <a:pt x="393157" y="595347"/>
                  </a:cubicBezTo>
                  <a:lnTo>
                    <a:pt x="393157" y="591081"/>
                  </a:lnTo>
                  <a:lnTo>
                    <a:pt x="380073" y="591081"/>
                  </a:lnTo>
                  <a:lnTo>
                    <a:pt x="380073" y="595347"/>
                  </a:lnTo>
                  <a:cubicBezTo>
                    <a:pt x="380073" y="601656"/>
                    <a:pt x="374999" y="606722"/>
                    <a:pt x="368769" y="606722"/>
                  </a:cubicBezTo>
                  <a:cubicBezTo>
                    <a:pt x="362449" y="606722"/>
                    <a:pt x="357375" y="601656"/>
                    <a:pt x="357375" y="595347"/>
                  </a:cubicBezTo>
                  <a:lnTo>
                    <a:pt x="357375" y="591081"/>
                  </a:lnTo>
                  <a:lnTo>
                    <a:pt x="344291" y="591081"/>
                  </a:lnTo>
                  <a:lnTo>
                    <a:pt x="344291" y="595347"/>
                  </a:lnTo>
                  <a:cubicBezTo>
                    <a:pt x="344291" y="601656"/>
                    <a:pt x="339217" y="606722"/>
                    <a:pt x="332987" y="606722"/>
                  </a:cubicBezTo>
                  <a:cubicBezTo>
                    <a:pt x="326756" y="606722"/>
                    <a:pt x="321682" y="601656"/>
                    <a:pt x="321682" y="595347"/>
                  </a:cubicBezTo>
                  <a:lnTo>
                    <a:pt x="321682" y="591081"/>
                  </a:lnTo>
                  <a:lnTo>
                    <a:pt x="308598" y="591081"/>
                  </a:lnTo>
                  <a:lnTo>
                    <a:pt x="308598" y="595347"/>
                  </a:lnTo>
                  <a:cubicBezTo>
                    <a:pt x="308598" y="601656"/>
                    <a:pt x="303524" y="606722"/>
                    <a:pt x="297205" y="606722"/>
                  </a:cubicBezTo>
                  <a:cubicBezTo>
                    <a:pt x="290974" y="606722"/>
                    <a:pt x="285900" y="601656"/>
                    <a:pt x="285900" y="595347"/>
                  </a:cubicBezTo>
                  <a:lnTo>
                    <a:pt x="285900" y="591081"/>
                  </a:lnTo>
                  <a:lnTo>
                    <a:pt x="272816" y="591081"/>
                  </a:lnTo>
                  <a:lnTo>
                    <a:pt x="272816" y="595347"/>
                  </a:lnTo>
                  <a:cubicBezTo>
                    <a:pt x="272816" y="601656"/>
                    <a:pt x="267742" y="606722"/>
                    <a:pt x="261512" y="606722"/>
                  </a:cubicBezTo>
                  <a:cubicBezTo>
                    <a:pt x="255192" y="606722"/>
                    <a:pt x="250118" y="601656"/>
                    <a:pt x="250118" y="595347"/>
                  </a:cubicBezTo>
                  <a:lnTo>
                    <a:pt x="250118" y="591081"/>
                  </a:lnTo>
                  <a:lnTo>
                    <a:pt x="237123" y="591081"/>
                  </a:lnTo>
                  <a:lnTo>
                    <a:pt x="237123" y="595347"/>
                  </a:lnTo>
                  <a:cubicBezTo>
                    <a:pt x="237123" y="601656"/>
                    <a:pt x="232049" y="606722"/>
                    <a:pt x="225729" y="606722"/>
                  </a:cubicBezTo>
                  <a:cubicBezTo>
                    <a:pt x="219499" y="606722"/>
                    <a:pt x="214425" y="601656"/>
                    <a:pt x="214425" y="595347"/>
                  </a:cubicBezTo>
                  <a:lnTo>
                    <a:pt x="214425" y="591081"/>
                  </a:lnTo>
                  <a:lnTo>
                    <a:pt x="201341" y="591081"/>
                  </a:lnTo>
                  <a:lnTo>
                    <a:pt x="201341" y="595347"/>
                  </a:lnTo>
                  <a:cubicBezTo>
                    <a:pt x="201341" y="601656"/>
                    <a:pt x="196267" y="606722"/>
                    <a:pt x="190036" y="606722"/>
                  </a:cubicBezTo>
                  <a:cubicBezTo>
                    <a:pt x="183717" y="606722"/>
                    <a:pt x="178643" y="601656"/>
                    <a:pt x="178643" y="595347"/>
                  </a:cubicBezTo>
                  <a:lnTo>
                    <a:pt x="178643" y="591081"/>
                  </a:lnTo>
                  <a:lnTo>
                    <a:pt x="165648" y="591081"/>
                  </a:lnTo>
                  <a:lnTo>
                    <a:pt x="165648" y="595347"/>
                  </a:lnTo>
                  <a:cubicBezTo>
                    <a:pt x="165648" y="601656"/>
                    <a:pt x="160574" y="606722"/>
                    <a:pt x="154254" y="606722"/>
                  </a:cubicBezTo>
                  <a:cubicBezTo>
                    <a:pt x="148024" y="606722"/>
                    <a:pt x="142950" y="601656"/>
                    <a:pt x="142950" y="595347"/>
                  </a:cubicBezTo>
                  <a:lnTo>
                    <a:pt x="142950" y="591081"/>
                  </a:lnTo>
                  <a:lnTo>
                    <a:pt x="129866" y="591081"/>
                  </a:lnTo>
                  <a:lnTo>
                    <a:pt x="129866" y="595347"/>
                  </a:lnTo>
                  <a:cubicBezTo>
                    <a:pt x="129866" y="601656"/>
                    <a:pt x="124792" y="606722"/>
                    <a:pt x="118561" y="606722"/>
                  </a:cubicBezTo>
                  <a:cubicBezTo>
                    <a:pt x="112242" y="606722"/>
                    <a:pt x="107168" y="601656"/>
                    <a:pt x="107168" y="595347"/>
                  </a:cubicBezTo>
                  <a:lnTo>
                    <a:pt x="107168" y="591081"/>
                  </a:lnTo>
                  <a:lnTo>
                    <a:pt x="94173" y="591081"/>
                  </a:lnTo>
                  <a:lnTo>
                    <a:pt x="94173" y="595347"/>
                  </a:lnTo>
                  <a:cubicBezTo>
                    <a:pt x="94173" y="601656"/>
                    <a:pt x="89099" y="606722"/>
                    <a:pt x="82779" y="606722"/>
                  </a:cubicBezTo>
                  <a:cubicBezTo>
                    <a:pt x="76549" y="606722"/>
                    <a:pt x="71475" y="601656"/>
                    <a:pt x="71475" y="595347"/>
                  </a:cubicBezTo>
                  <a:lnTo>
                    <a:pt x="71475" y="591081"/>
                  </a:lnTo>
                  <a:lnTo>
                    <a:pt x="58391" y="591081"/>
                  </a:lnTo>
                  <a:lnTo>
                    <a:pt x="58391" y="595347"/>
                  </a:lnTo>
                  <a:cubicBezTo>
                    <a:pt x="58391" y="601656"/>
                    <a:pt x="53317" y="606722"/>
                    <a:pt x="47086" y="606722"/>
                  </a:cubicBezTo>
                  <a:cubicBezTo>
                    <a:pt x="40767" y="606722"/>
                    <a:pt x="35693" y="601656"/>
                    <a:pt x="35693" y="595347"/>
                  </a:cubicBezTo>
                  <a:lnTo>
                    <a:pt x="35693" y="591081"/>
                  </a:lnTo>
                  <a:lnTo>
                    <a:pt x="22698" y="591081"/>
                  </a:lnTo>
                  <a:lnTo>
                    <a:pt x="22698" y="595347"/>
                  </a:lnTo>
                  <a:cubicBezTo>
                    <a:pt x="22698" y="601656"/>
                    <a:pt x="17535" y="606722"/>
                    <a:pt x="11304" y="606722"/>
                  </a:cubicBezTo>
                  <a:cubicBezTo>
                    <a:pt x="5074" y="606722"/>
                    <a:pt x="0" y="601656"/>
                    <a:pt x="0" y="595347"/>
                  </a:cubicBezTo>
                  <a:lnTo>
                    <a:pt x="0" y="11287"/>
                  </a:lnTo>
                  <a:cubicBezTo>
                    <a:pt x="0" y="5066"/>
                    <a:pt x="5074" y="0"/>
                    <a:pt x="1130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11" name="组合 10"/>
          <p:cNvGrpSpPr/>
          <p:nvPr/>
        </p:nvGrpSpPr>
        <p:grpSpPr>
          <a:xfrm>
            <a:off x="8369074" y="1944916"/>
            <a:ext cx="764948" cy="764948"/>
            <a:chOff x="947738" y="5216980"/>
            <a:chExt cx="764948" cy="764948"/>
          </a:xfrm>
        </p:grpSpPr>
        <p:grpSp>
          <p:nvGrpSpPr>
            <p:cNvPr id="12" name="组合 27"/>
            <p:cNvGrpSpPr/>
            <p:nvPr/>
          </p:nvGrpSpPr>
          <p:grpSpPr>
            <a:xfrm>
              <a:off x="947738" y="5216980"/>
              <a:ext cx="764948" cy="764948"/>
              <a:chOff x="1133019" y="2416926"/>
              <a:chExt cx="1613394" cy="1613396"/>
            </a:xfrm>
          </p:grpSpPr>
          <p:sp>
            <p:nvSpPr>
              <p:cNvPr id="15" name="弧形 28"/>
              <p:cNvSpPr/>
              <p:nvPr/>
            </p:nvSpPr>
            <p:spPr>
              <a:xfrm rot="18364987">
                <a:off x="1133018" y="2416927"/>
                <a:ext cx="1613396" cy="1613394"/>
              </a:xfrm>
              <a:prstGeom prst="arc">
                <a:avLst/>
              </a:prstGeom>
              <a:noFill/>
              <a:ln w="12700" cap="flat" cmpd="sng" algn="ctr">
                <a:gradFill flip="none" rotWithShape="1">
                  <a:gsLst>
                    <a:gs pos="0">
                      <a:srgbClr val="018C42"/>
                    </a:gs>
                    <a:gs pos="100000">
                      <a:schemeClr val="accent6">
                        <a:lumMod val="20000"/>
                        <a:lumOff val="80000"/>
                      </a:schemeClr>
                    </a:gs>
                  </a:gsLst>
                  <a:lin ang="16200000" scaled="1"/>
                </a:gradFill>
                <a:prstDash val="solid"/>
                <a:miter lim="800000"/>
              </a:ln>
              <a:effectLst/>
            </p:spPr>
            <p:txBody>
              <a:bodyPr rtlCol="0" anchor="ctr"/>
              <a:lstStyle/>
              <a:p>
                <a:pPr algn="ctr"/>
                <a:endParaRPr lang="zh-CN" altLang="en-US" sz="2000" kern="0">
                  <a:solidFill>
                    <a:prstClr val="white"/>
                  </a:solidFill>
                  <a:cs typeface="+mn-ea"/>
                  <a:sym typeface="+mn-lt"/>
                </a:endParaRPr>
              </a:p>
            </p:txBody>
          </p:sp>
          <p:sp>
            <p:nvSpPr>
              <p:cNvPr id="16" name="弧形 29"/>
              <p:cNvSpPr/>
              <p:nvPr/>
            </p:nvSpPr>
            <p:spPr>
              <a:xfrm rot="7564987">
                <a:off x="1133018" y="2416927"/>
                <a:ext cx="1613396" cy="1613394"/>
              </a:xfrm>
              <a:prstGeom prst="arc">
                <a:avLst/>
              </a:prstGeom>
              <a:noFill/>
              <a:ln w="12700" cap="flat" cmpd="sng" algn="ctr">
                <a:gradFill flip="none" rotWithShape="1">
                  <a:gsLst>
                    <a:gs pos="0">
                      <a:srgbClr val="018C42"/>
                    </a:gs>
                    <a:gs pos="100000">
                      <a:schemeClr val="accent6">
                        <a:lumMod val="20000"/>
                        <a:lumOff val="80000"/>
                      </a:schemeClr>
                    </a:gs>
                  </a:gsLst>
                  <a:lin ang="16200000" scaled="1"/>
                </a:gradFill>
                <a:prstDash val="solid"/>
                <a:miter lim="800000"/>
              </a:ln>
              <a:effectLst/>
            </p:spPr>
            <p:txBody>
              <a:bodyPr rtlCol="0" anchor="ctr"/>
              <a:lstStyle/>
              <a:p>
                <a:pPr algn="ctr"/>
                <a:endParaRPr lang="zh-CN" altLang="en-US" sz="2000" kern="0">
                  <a:solidFill>
                    <a:prstClr val="white"/>
                  </a:solidFill>
                  <a:cs typeface="+mn-ea"/>
                  <a:sym typeface="+mn-lt"/>
                </a:endParaRPr>
              </a:p>
            </p:txBody>
          </p:sp>
        </p:grpSp>
        <p:sp>
          <p:nvSpPr>
            <p:cNvPr id="13" name="椭圆 25"/>
            <p:cNvSpPr/>
            <p:nvPr/>
          </p:nvSpPr>
          <p:spPr>
            <a:xfrm>
              <a:off x="1070996" y="5340237"/>
              <a:ext cx="518433" cy="518434"/>
            </a:xfrm>
            <a:prstGeom prst="ellipse">
              <a:avLst/>
            </a:prstGeom>
            <a:gradFill>
              <a:gsLst>
                <a:gs pos="16000">
                  <a:schemeClr val="accent6">
                    <a:lumMod val="20000"/>
                    <a:lumOff val="80000"/>
                  </a:schemeClr>
                </a:gs>
                <a:gs pos="77000">
                  <a:srgbClr val="018C42"/>
                </a:gs>
              </a:gsLst>
              <a:path path="circle">
                <a:fillToRect r="100000" b="100000"/>
              </a:path>
            </a:gradFill>
            <a:ln w="12700" cap="flat" cmpd="sng" algn="ctr">
              <a:noFill/>
              <a:prstDash val="solid"/>
              <a:miter lim="800000"/>
            </a:ln>
            <a:effectLst>
              <a:outerShdw blurRad="279400" dist="101600" dir="5400000" sx="88000" sy="88000" algn="t" rotWithShape="0">
                <a:srgbClr val="018C42">
                  <a:alpha val="34000"/>
                </a:srgbClr>
              </a:outerShdw>
            </a:effectLst>
          </p:spPr>
          <p:txBody>
            <a:bodyPr rtlCol="0" anchor="ctr"/>
            <a:lstStyle/>
            <a:p>
              <a:pPr algn="ctr"/>
              <a:endParaRPr lang="zh-CN" altLang="en-US" sz="3200" kern="0" dirty="0">
                <a:solidFill>
                  <a:prstClr val="white"/>
                </a:solidFill>
                <a:cs typeface="+mn-ea"/>
                <a:sym typeface="+mn-lt"/>
              </a:endParaRPr>
            </a:p>
          </p:txBody>
        </p:sp>
        <p:pic>
          <p:nvPicPr>
            <p:cNvPr id="14" name="图形 13"/>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215529" y="5489471"/>
              <a:ext cx="229366" cy="219966"/>
            </a:xfrm>
            <a:prstGeom prst="rect">
              <a:avLst/>
            </a:prstGeom>
          </p:spPr>
        </p:pic>
      </p:grpSp>
      <p:sp>
        <p:nvSpPr>
          <p:cNvPr id="17" name="圆角矩形 16"/>
          <p:cNvSpPr/>
          <p:nvPr/>
        </p:nvSpPr>
        <p:spPr>
          <a:xfrm>
            <a:off x="100965" y="193040"/>
            <a:ext cx="10236200" cy="709930"/>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8" name="标题 1"/>
          <p:cNvSpPr>
            <a:spLocks noGrp="1"/>
          </p:cNvSpPr>
          <p:nvPr/>
        </p:nvSpPr>
        <p:spPr>
          <a:xfrm>
            <a:off x="838200" y="355600"/>
            <a:ext cx="10514965" cy="4641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charset="-122"/>
                <a:ea typeface="微软雅黑" panose="020B0503020204020204" charset="-122"/>
                <a:cs typeface="Arial" panose="020B0604020202020204" pitchFamily="34" charset="0"/>
              </a:defRPr>
            </a:lvl1pPr>
          </a:lstStyle>
          <a:p>
            <a:r>
              <a:rPr lang="zh-CN" altLang="en-US" dirty="0">
                <a:solidFill>
                  <a:schemeClr val="bg1"/>
                </a:solidFill>
                <a:latin typeface="+mn-lt"/>
                <a:ea typeface="+mn-ea"/>
                <a:cs typeface="+mn-ea"/>
                <a:sym typeface="+mn-lt"/>
              </a:rPr>
              <a:t>很可能和既往前庭神经炎的诊断标准</a:t>
            </a:r>
          </a:p>
        </p:txBody>
      </p:sp>
      <p:sp>
        <p:nvSpPr>
          <p:cNvPr id="19" name="圆角矩形 18"/>
          <p:cNvSpPr/>
          <p:nvPr/>
        </p:nvSpPr>
        <p:spPr>
          <a:xfrm>
            <a:off x="268605" y="186690"/>
            <a:ext cx="99695" cy="78930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0" name="圆角矩形 19"/>
          <p:cNvSpPr/>
          <p:nvPr/>
        </p:nvSpPr>
        <p:spPr>
          <a:xfrm>
            <a:off x="443230" y="186690"/>
            <a:ext cx="45720" cy="78930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7"/>
          <p:cNvSpPr/>
          <p:nvPr/>
        </p:nvSpPr>
        <p:spPr>
          <a:xfrm>
            <a:off x="971182" y="3765550"/>
            <a:ext cx="10581924" cy="1694755"/>
          </a:xfrm>
          <a:prstGeom prst="roundRect">
            <a:avLst>
              <a:gd name="adj" fmla="val 9941"/>
            </a:avLst>
          </a:prstGeom>
          <a:solidFill>
            <a:schemeClr val="bg1"/>
          </a:solidFill>
          <a:ln>
            <a:no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6" name="内容占位符 12"/>
          <p:cNvSpPr txBox="1"/>
          <p:nvPr/>
        </p:nvSpPr>
        <p:spPr>
          <a:xfrm>
            <a:off x="839788" y="6451600"/>
            <a:ext cx="10336213" cy="406400"/>
          </a:xfrm>
          <a:prstGeom prst="rect">
            <a:avLst/>
          </a:prstGeom>
        </p:spPr>
        <p:txBody>
          <a:bodyPr vert="horz" lIns="91440" tIns="45720" rIns="91440" bIns="45720" rtlCol="0">
            <a:normAutofit/>
          </a:bodyPr>
          <a:lstStyle>
            <a:lvl1pPr marL="0" indent="0" algn="l" defTabSz="914400" rtl="0" eaLnBrk="1" latinLnBrk="0" hangingPunct="1">
              <a:lnSpc>
                <a:spcPct val="100000"/>
              </a:lnSpc>
              <a:spcBef>
                <a:spcPts val="0"/>
              </a:spcBef>
              <a:buFontTx/>
              <a:buNone/>
              <a:defRPr sz="1000" kern="1200">
                <a:solidFill>
                  <a:schemeClr val="tx1"/>
                </a:solidFill>
                <a:latin typeface="+mn-lt"/>
                <a:ea typeface="+mn-ea"/>
                <a:cs typeface="+mn-cs"/>
              </a:defRPr>
            </a:lvl1pPr>
            <a:lvl2pPr marL="457200" indent="0" algn="l" defTabSz="914400" rtl="0" eaLnBrk="1" latinLnBrk="0" hangingPunct="1">
              <a:lnSpc>
                <a:spcPct val="100000"/>
              </a:lnSpc>
              <a:spcBef>
                <a:spcPts val="0"/>
              </a:spcBef>
              <a:buFontTx/>
              <a:buNone/>
              <a:defRPr sz="1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indent="-228600">
              <a:lnSpc>
                <a:spcPct val="120000"/>
              </a:lnSpc>
              <a:buFont typeface="+mj-lt"/>
              <a:buAutoNum type="arabicPeriod"/>
            </a:pPr>
            <a:r>
              <a:rPr lang="zh-CN" altLang="en-US" dirty="0">
                <a:cs typeface="+mn-ea"/>
                <a:sym typeface="+mn-lt"/>
              </a:rPr>
              <a:t>焉双梅，等</a:t>
            </a:r>
            <a:r>
              <a:rPr lang="en-US" altLang="zh-CN" dirty="0">
                <a:cs typeface="+mn-ea"/>
                <a:sym typeface="+mn-lt"/>
              </a:rPr>
              <a:t>.</a:t>
            </a:r>
            <a:r>
              <a:rPr lang="zh-CN" altLang="en-US" dirty="0">
                <a:cs typeface="+mn-ea"/>
                <a:sym typeface="+mn-lt"/>
              </a:rPr>
              <a:t>急性单侧前庭病</a:t>
            </a:r>
            <a:r>
              <a:rPr lang="en-US" altLang="zh-CN" dirty="0">
                <a:cs typeface="+mn-ea"/>
                <a:sym typeface="+mn-lt"/>
              </a:rPr>
              <a:t>/</a:t>
            </a:r>
            <a:r>
              <a:rPr lang="zh-CN" altLang="en-US" dirty="0">
                <a:cs typeface="+mn-ea"/>
                <a:sym typeface="+mn-lt"/>
              </a:rPr>
              <a:t>前庭神经炎：诊断标准</a:t>
            </a:r>
            <a:r>
              <a:rPr lang="en-US" altLang="zh-CN" dirty="0">
                <a:cs typeface="+mn-ea"/>
                <a:sym typeface="+mn-lt"/>
              </a:rPr>
              <a:t>-</a:t>
            </a:r>
            <a:r>
              <a:rPr lang="zh-CN" altLang="en-US" dirty="0">
                <a:cs typeface="+mn-ea"/>
                <a:sym typeface="+mn-lt"/>
              </a:rPr>
              <a:t> </a:t>
            </a:r>
            <a:r>
              <a:rPr lang="en-US" altLang="zh-CN" dirty="0">
                <a:cs typeface="+mn-ea"/>
                <a:sym typeface="+mn-lt"/>
              </a:rPr>
              <a:t>Bárány</a:t>
            </a:r>
            <a:r>
              <a:rPr lang="zh-CN" altLang="en-US" dirty="0">
                <a:cs typeface="+mn-ea"/>
                <a:sym typeface="+mn-lt"/>
              </a:rPr>
              <a:t>协会前庭疾病分类委员会的共识文件</a:t>
            </a:r>
            <a:r>
              <a:rPr lang="en-US" altLang="zh-CN" dirty="0">
                <a:cs typeface="+mn-ea"/>
                <a:sym typeface="+mn-lt"/>
              </a:rPr>
              <a:t>.</a:t>
            </a:r>
            <a:endParaRPr lang="zh-CN" altLang="en-US" dirty="0">
              <a:cs typeface="+mn-ea"/>
              <a:sym typeface="+mn-lt"/>
            </a:endParaRPr>
          </a:p>
        </p:txBody>
      </p:sp>
      <p:sp>
        <p:nvSpPr>
          <p:cNvPr id="5" name="矩形: 圆角 7"/>
          <p:cNvSpPr/>
          <p:nvPr/>
        </p:nvSpPr>
        <p:spPr>
          <a:xfrm>
            <a:off x="970547" y="1600200"/>
            <a:ext cx="10581924" cy="1694755"/>
          </a:xfrm>
          <a:prstGeom prst="roundRect">
            <a:avLst>
              <a:gd name="adj" fmla="val 9941"/>
            </a:avLst>
          </a:prstGeom>
          <a:solidFill>
            <a:schemeClr val="bg1"/>
          </a:solidFill>
          <a:ln>
            <a:no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cxnSp>
        <p:nvCxnSpPr>
          <p:cNvPr id="9" name="直接连接符 8"/>
          <p:cNvCxnSpPr/>
          <p:nvPr/>
        </p:nvCxnSpPr>
        <p:spPr>
          <a:xfrm>
            <a:off x="655461" y="1648944"/>
            <a:ext cx="0" cy="3744000"/>
          </a:xfrm>
          <a:prstGeom prst="line">
            <a:avLst/>
          </a:prstGeom>
          <a:ln w="12700">
            <a:solidFill>
              <a:srgbClr val="B4A5A2"/>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flipV="1">
            <a:off x="566729" y="1655018"/>
            <a:ext cx="222250" cy="222250"/>
            <a:chOff x="5601367" y="2143220"/>
            <a:chExt cx="989255" cy="989253"/>
          </a:xfrm>
        </p:grpSpPr>
        <p:sp>
          <p:nvSpPr>
            <p:cNvPr id="11" name="矩形: 圆角 10"/>
            <p:cNvSpPr/>
            <p:nvPr/>
          </p:nvSpPr>
          <p:spPr>
            <a:xfrm rot="2700000">
              <a:off x="5601368" y="2143219"/>
              <a:ext cx="989253" cy="989255"/>
            </a:xfrm>
            <a:prstGeom prst="roundRect">
              <a:avLst/>
            </a:prstGeom>
            <a:solidFill>
              <a:schemeClr val="bg1"/>
            </a:solidFill>
            <a:ln w="12700">
              <a:solidFill>
                <a:srgbClr val="B4A5A2"/>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31F20"/>
                </a:solidFill>
                <a:effectLst/>
                <a:uLnTx/>
                <a:uFillTx/>
                <a:cs typeface="+mn-ea"/>
                <a:sym typeface="+mn-lt"/>
              </a:endParaRPr>
            </a:p>
          </p:txBody>
        </p:sp>
        <p:sp>
          <p:nvSpPr>
            <p:cNvPr id="12" name="椭圆 11"/>
            <p:cNvSpPr/>
            <p:nvPr/>
          </p:nvSpPr>
          <p:spPr>
            <a:xfrm>
              <a:off x="5843933" y="2385784"/>
              <a:ext cx="504126" cy="504126"/>
            </a:xfrm>
            <a:prstGeom prst="ellipse">
              <a:avLst/>
            </a:prstGeom>
            <a:solidFill>
              <a:srgbClr val="018C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grpSp>
      <p:sp>
        <p:nvSpPr>
          <p:cNvPr id="19" name="文本框 18"/>
          <p:cNvSpPr txBox="1"/>
          <p:nvPr/>
        </p:nvSpPr>
        <p:spPr bwMode="gray">
          <a:xfrm>
            <a:off x="1124693" y="1812670"/>
            <a:ext cx="10402375" cy="2148840"/>
          </a:xfrm>
          <a:prstGeom prst="rect">
            <a:avLst/>
          </a:prstGeom>
          <a:noFill/>
        </p:spPr>
        <p:txBody>
          <a:bodyPr wrap="square" lIns="0" tIns="0" rIns="0" bIns="0" rtlCol="0" anchor="t">
            <a:spAutoFit/>
          </a:bodyPr>
          <a:lstStyle/>
          <a:p>
            <a:pPr lvl="0" hangingPunct="0">
              <a:lnSpc>
                <a:spcPct val="135000"/>
              </a:lnSpc>
              <a:spcBef>
                <a:spcPts val="2000"/>
              </a:spcBef>
              <a:spcAft>
                <a:spcPts val="1800"/>
              </a:spcAft>
              <a:buClr>
                <a:srgbClr val="503291"/>
              </a:buClr>
              <a:defRPr/>
            </a:pPr>
            <a:r>
              <a:rPr kumimoji="0" lang="zh-CN" altLang="en-US" sz="2000" b="1" i="0" u="none" strike="noStrike" kern="1200" cap="none" spc="0" normalizeH="0" baseline="0" noProof="0" dirty="0">
                <a:ln>
                  <a:noFill/>
                </a:ln>
                <a:effectLst/>
                <a:uLnTx/>
                <a:uFillTx/>
                <a:cs typeface="+mn-ea"/>
                <a:sym typeface="+mn-lt"/>
              </a:rPr>
              <a:t>目前前庭神经炎诊断标准主要依赖于患者病史、床边检查以及必要的实验室评估；定位诊断缺乏金标准</a:t>
            </a:r>
            <a:r>
              <a:rPr lang="zh-CN" altLang="en-US" sz="2000" b="1" dirty="0">
                <a:cs typeface="+mn-ea"/>
                <a:sym typeface="+mn-lt"/>
              </a:rPr>
              <a:t>检查手段；病因学及机制推测还依赖于病史，常需要详细问诊以进行动态验证是单相而非复发特征的病程</a:t>
            </a:r>
            <a:endParaRPr lang="en-US" altLang="zh-CN" sz="2000" b="1" dirty="0">
              <a:cs typeface="+mn-ea"/>
              <a:sym typeface="+mn-lt"/>
            </a:endParaRPr>
          </a:p>
          <a:p>
            <a:pPr lvl="0" hangingPunct="0">
              <a:lnSpc>
                <a:spcPct val="135000"/>
              </a:lnSpc>
              <a:spcBef>
                <a:spcPts val="2000"/>
              </a:spcBef>
              <a:spcAft>
                <a:spcPts val="1800"/>
              </a:spcAft>
              <a:buClr>
                <a:srgbClr val="503291"/>
              </a:buClr>
              <a:defRPr/>
            </a:pPr>
            <a:endParaRPr kumimoji="0" lang="en-US" altLang="zh-CN" sz="2000" b="1" i="0" u="none" strike="noStrike" kern="1200" cap="none" spc="0" normalizeH="0" baseline="0" noProof="0" dirty="0">
              <a:ln>
                <a:noFill/>
              </a:ln>
              <a:effectLst/>
              <a:uLnTx/>
              <a:uFillTx/>
              <a:cs typeface="+mn-ea"/>
              <a:sym typeface="+mn-lt"/>
            </a:endParaRPr>
          </a:p>
        </p:txBody>
      </p:sp>
      <p:grpSp>
        <p:nvGrpSpPr>
          <p:cNvPr id="20" name="组合 19"/>
          <p:cNvGrpSpPr/>
          <p:nvPr/>
        </p:nvGrpSpPr>
        <p:grpSpPr>
          <a:xfrm flipV="1">
            <a:off x="544336" y="5179506"/>
            <a:ext cx="222250" cy="222250"/>
            <a:chOff x="5601367" y="2143220"/>
            <a:chExt cx="989255" cy="989253"/>
          </a:xfrm>
        </p:grpSpPr>
        <p:sp>
          <p:nvSpPr>
            <p:cNvPr id="21" name="矩形: 圆角 20"/>
            <p:cNvSpPr/>
            <p:nvPr/>
          </p:nvSpPr>
          <p:spPr>
            <a:xfrm rot="2700000">
              <a:off x="5601368" y="2143219"/>
              <a:ext cx="989253" cy="989255"/>
            </a:xfrm>
            <a:prstGeom prst="roundRect">
              <a:avLst/>
            </a:prstGeom>
            <a:solidFill>
              <a:schemeClr val="bg1"/>
            </a:solidFill>
            <a:ln w="12700">
              <a:solidFill>
                <a:srgbClr val="B4A5A2"/>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31F20"/>
                </a:solidFill>
                <a:effectLst/>
                <a:uLnTx/>
                <a:uFillTx/>
                <a:cs typeface="+mn-ea"/>
                <a:sym typeface="+mn-lt"/>
              </a:endParaRPr>
            </a:p>
          </p:txBody>
        </p:sp>
        <p:sp>
          <p:nvSpPr>
            <p:cNvPr id="22" name="椭圆 21"/>
            <p:cNvSpPr/>
            <p:nvPr/>
          </p:nvSpPr>
          <p:spPr>
            <a:xfrm>
              <a:off x="5843933" y="2385784"/>
              <a:ext cx="504126" cy="504126"/>
            </a:xfrm>
            <a:prstGeom prst="ellipse">
              <a:avLst/>
            </a:prstGeom>
            <a:solidFill>
              <a:srgbClr val="018C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sp>
        <p:nvSpPr>
          <p:cNvPr id="7" name="文本框 6"/>
          <p:cNvSpPr txBox="1"/>
          <p:nvPr/>
        </p:nvSpPr>
        <p:spPr>
          <a:xfrm>
            <a:off x="1211580" y="4022090"/>
            <a:ext cx="10141585" cy="922020"/>
          </a:xfrm>
          <a:prstGeom prst="rect">
            <a:avLst/>
          </a:prstGeom>
          <a:noFill/>
        </p:spPr>
        <p:txBody>
          <a:bodyPr wrap="square" rtlCol="0" anchor="t">
            <a:spAutoFit/>
          </a:bodyPr>
          <a:lstStyle/>
          <a:p>
            <a:pPr lvl="0" hangingPunct="0">
              <a:lnSpc>
                <a:spcPct val="135000"/>
              </a:lnSpc>
              <a:spcBef>
                <a:spcPts val="2000"/>
              </a:spcBef>
              <a:spcAft>
                <a:spcPts val="1800"/>
              </a:spcAft>
              <a:buClr>
                <a:srgbClr val="503291"/>
              </a:buClr>
              <a:defRPr/>
            </a:pPr>
            <a:r>
              <a:rPr lang="zh-CN" altLang="en-US" sz="2000" b="1" noProof="0" dirty="0">
                <a:ln>
                  <a:noFill/>
                </a:ln>
                <a:effectLst/>
                <a:uLnTx/>
                <a:uFillTx/>
                <a:cs typeface="+mn-ea"/>
                <a:sym typeface="+mn-lt"/>
              </a:rPr>
              <a:t>排除诊断及动态诊断很重要，包括针对中枢病变和各种其他外周前庭疾病，尤其与那些具有复发特征前庭病的首次发作、孤立性中枢性眩晕的鉴别</a:t>
            </a:r>
          </a:p>
        </p:txBody>
      </p:sp>
      <p:sp>
        <p:nvSpPr>
          <p:cNvPr id="8" name="圆角矩形 7"/>
          <p:cNvSpPr/>
          <p:nvPr/>
        </p:nvSpPr>
        <p:spPr>
          <a:xfrm>
            <a:off x="100965" y="193040"/>
            <a:ext cx="10236200" cy="709930"/>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标题 1"/>
          <p:cNvSpPr>
            <a:spLocks noGrp="1"/>
          </p:cNvSpPr>
          <p:nvPr/>
        </p:nvSpPr>
        <p:spPr>
          <a:xfrm>
            <a:off x="838200" y="355600"/>
            <a:ext cx="10514965" cy="4641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charset="-122"/>
                <a:ea typeface="微软雅黑" panose="020B0503020204020204" charset="-122"/>
                <a:cs typeface="Arial" panose="020B0604020202020204" pitchFamily="34" charset="0"/>
              </a:defRPr>
            </a:lvl1pPr>
          </a:lstStyle>
          <a:p>
            <a:r>
              <a:rPr lang="zh-CN" altLang="en-US" dirty="0">
                <a:solidFill>
                  <a:schemeClr val="bg1"/>
                </a:solidFill>
                <a:latin typeface="+mn-lt"/>
                <a:ea typeface="+mn-ea"/>
                <a:cs typeface="+mn-ea"/>
                <a:sym typeface="+mn-lt"/>
              </a:rPr>
              <a:t>小结</a:t>
            </a:r>
          </a:p>
        </p:txBody>
      </p:sp>
      <p:sp>
        <p:nvSpPr>
          <p:cNvPr id="14" name="圆角矩形 13"/>
          <p:cNvSpPr/>
          <p:nvPr/>
        </p:nvSpPr>
        <p:spPr>
          <a:xfrm>
            <a:off x="268605" y="186690"/>
            <a:ext cx="99695" cy="78930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5" name="圆角矩形 14"/>
          <p:cNvSpPr/>
          <p:nvPr/>
        </p:nvSpPr>
        <p:spPr>
          <a:xfrm>
            <a:off x="443230" y="186690"/>
            <a:ext cx="45720" cy="78930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690789"/>
          </a:xfrm>
        </p:spPr>
        <p:txBody>
          <a:bodyPr>
            <a:normAutofit/>
          </a:bodyPr>
          <a:lstStyle/>
          <a:p>
            <a:r>
              <a:rPr lang="zh-CN" altLang="en-US" sz="3200" b="1" dirty="0">
                <a:latin typeface="+mn-lt"/>
                <a:ea typeface="+mn-ea"/>
                <a:cs typeface="+mn-ea"/>
                <a:sym typeface="+mn-lt"/>
              </a:rPr>
              <a:t>目录</a:t>
            </a:r>
          </a:p>
        </p:txBody>
      </p:sp>
      <p:sp>
        <p:nvSpPr>
          <p:cNvPr id="4" name="矩形: 圆角 9"/>
          <p:cNvSpPr/>
          <p:nvPr/>
        </p:nvSpPr>
        <p:spPr>
          <a:xfrm>
            <a:off x="2007511" y="2007925"/>
            <a:ext cx="8176978" cy="918555"/>
          </a:xfrm>
          <a:prstGeom prst="roundRect">
            <a:avLst>
              <a:gd name="adj" fmla="val 50000"/>
            </a:avLst>
          </a:prstGeom>
          <a:solidFill>
            <a:schemeClr val="bg1">
              <a:lumMod val="95000"/>
            </a:schemeClr>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cs typeface="+mn-ea"/>
              <a:sym typeface="+mn-lt"/>
            </a:endParaRPr>
          </a:p>
        </p:txBody>
      </p:sp>
      <p:sp>
        <p:nvSpPr>
          <p:cNvPr id="5" name="椭圆 4"/>
          <p:cNvSpPr/>
          <p:nvPr/>
        </p:nvSpPr>
        <p:spPr>
          <a:xfrm>
            <a:off x="2070378" y="2089986"/>
            <a:ext cx="761976" cy="754432"/>
          </a:xfrm>
          <a:prstGeom prst="ellipse">
            <a:avLst/>
          </a:prstGeom>
          <a:solidFill>
            <a:schemeClr val="bg1">
              <a:lumMod val="85000"/>
              <a:alpha val="50196"/>
            </a:schemeClr>
          </a:solidFill>
          <a:ln w="28575">
            <a:solidFill>
              <a:schemeClr val="bg1"/>
            </a:solidFill>
          </a:ln>
          <a:effec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pPr>
            <a:endParaRPr lang="zh-CN" altLang="en-US" sz="2000" b="1" i="1">
              <a:solidFill>
                <a:srgbClr val="FFFFFF"/>
              </a:solidFill>
              <a:cs typeface="+mn-ea"/>
              <a:sym typeface="+mn-lt"/>
            </a:endParaRPr>
          </a:p>
        </p:txBody>
      </p:sp>
      <p:sp>
        <p:nvSpPr>
          <p:cNvPr id="6" name="矩形 5"/>
          <p:cNvSpPr/>
          <p:nvPr/>
        </p:nvSpPr>
        <p:spPr>
          <a:xfrm>
            <a:off x="3442824" y="2263813"/>
            <a:ext cx="4873789" cy="469616"/>
          </a:xfrm>
          <a:prstGeom prst="rect">
            <a:avLst/>
          </a:prstGeom>
        </p:spPr>
        <p:txBody>
          <a:bodyPr wrap="square">
            <a:spAutoFit/>
          </a:bodyPr>
          <a:lstStyle/>
          <a:p>
            <a:pPr algn="just">
              <a:lnSpc>
                <a:spcPct val="110000"/>
              </a:lnSpc>
            </a:pPr>
            <a:r>
              <a:rPr lang="zh-CN" altLang="en-US" sz="2400" b="1" dirty="0">
                <a:solidFill>
                  <a:srgbClr val="FFFFFF">
                    <a:lumMod val="75000"/>
                  </a:srgbClr>
                </a:solidFill>
                <a:cs typeface="+mn-ea"/>
                <a:sym typeface="+mn-lt"/>
              </a:rPr>
              <a:t>眩晕及前庭神经炎的疾病概况</a:t>
            </a:r>
          </a:p>
        </p:txBody>
      </p:sp>
      <p:sp>
        <p:nvSpPr>
          <p:cNvPr id="7" name="íś1íḑé"/>
          <p:cNvSpPr/>
          <p:nvPr/>
        </p:nvSpPr>
        <p:spPr bwMode="auto">
          <a:xfrm flipH="1" flipV="1">
            <a:off x="2821710" y="2467203"/>
            <a:ext cx="234155" cy="0"/>
          </a:xfrm>
          <a:custGeom>
            <a:avLst/>
            <a:gdLst>
              <a:gd name="T0" fmla="*/ 828 w 828"/>
              <a:gd name="T1" fmla="*/ 532 h 532"/>
              <a:gd name="T2" fmla="*/ 363 w 828"/>
              <a:gd name="T3" fmla="*/ 532 h 532"/>
              <a:gd name="T4" fmla="*/ 362 w 828"/>
              <a:gd name="T5" fmla="*/ 531 h 532"/>
              <a:gd name="T6" fmla="*/ 0 w 828"/>
              <a:gd name="T7" fmla="*/ 6 h 532"/>
              <a:gd name="T8" fmla="*/ 7 w 828"/>
              <a:gd name="T9" fmla="*/ 0 h 532"/>
              <a:gd name="T10" fmla="*/ 367 w 828"/>
              <a:gd name="T11" fmla="*/ 523 h 532"/>
              <a:gd name="T12" fmla="*/ 828 w 828"/>
              <a:gd name="T13" fmla="*/ 523 h 532"/>
              <a:gd name="T14" fmla="*/ 828 w 828"/>
              <a:gd name="T15" fmla="*/ 532 h 532"/>
              <a:gd name="connsiteX0" fmla="*/ 10000 w 10907"/>
              <a:gd name="connsiteY0" fmla="*/ 17066 h 17066"/>
              <a:gd name="connsiteX1" fmla="*/ 4384 w 10907"/>
              <a:gd name="connsiteY1" fmla="*/ 17066 h 17066"/>
              <a:gd name="connsiteX2" fmla="*/ 4372 w 10907"/>
              <a:gd name="connsiteY2" fmla="*/ 17047 h 17066"/>
              <a:gd name="connsiteX3" fmla="*/ 0 w 10907"/>
              <a:gd name="connsiteY3" fmla="*/ 7179 h 17066"/>
              <a:gd name="connsiteX4" fmla="*/ 10907 w 10907"/>
              <a:gd name="connsiteY4" fmla="*/ 0 h 17066"/>
              <a:gd name="connsiteX5" fmla="*/ 4432 w 10907"/>
              <a:gd name="connsiteY5" fmla="*/ 16897 h 17066"/>
              <a:gd name="connsiteX6" fmla="*/ 10000 w 10907"/>
              <a:gd name="connsiteY6" fmla="*/ 16897 h 17066"/>
              <a:gd name="connsiteX7" fmla="*/ 10000 w 10907"/>
              <a:gd name="connsiteY7" fmla="*/ 17066 h 17066"/>
              <a:gd name="connsiteX0-1" fmla="*/ 10000 w 10000"/>
              <a:gd name="connsiteY0-2" fmla="*/ 9887 h 9887"/>
              <a:gd name="connsiteX1-3" fmla="*/ 4384 w 10000"/>
              <a:gd name="connsiteY1-4" fmla="*/ 9887 h 9887"/>
              <a:gd name="connsiteX2-5" fmla="*/ 4372 w 10000"/>
              <a:gd name="connsiteY2-6" fmla="*/ 9868 h 9887"/>
              <a:gd name="connsiteX3-7" fmla="*/ 0 w 10000"/>
              <a:gd name="connsiteY3-8" fmla="*/ 0 h 9887"/>
              <a:gd name="connsiteX4-9" fmla="*/ 4432 w 10000"/>
              <a:gd name="connsiteY4-10" fmla="*/ 9718 h 9887"/>
              <a:gd name="connsiteX5-11" fmla="*/ 10000 w 10000"/>
              <a:gd name="connsiteY5-12" fmla="*/ 9718 h 9887"/>
              <a:gd name="connsiteX6-13" fmla="*/ 10000 w 10000"/>
              <a:gd name="connsiteY6-14" fmla="*/ 9887 h 9887"/>
              <a:gd name="connsiteX0-15" fmla="*/ 10000 w 10773"/>
              <a:gd name="connsiteY0-16" fmla="*/ 21166 h 21166"/>
              <a:gd name="connsiteX1-17" fmla="*/ 4384 w 10773"/>
              <a:gd name="connsiteY1-18" fmla="*/ 21166 h 21166"/>
              <a:gd name="connsiteX2-19" fmla="*/ 4372 w 10773"/>
              <a:gd name="connsiteY2-20" fmla="*/ 21147 h 21166"/>
              <a:gd name="connsiteX3-21" fmla="*/ 0 w 10773"/>
              <a:gd name="connsiteY3-22" fmla="*/ 11166 h 21166"/>
              <a:gd name="connsiteX4-23" fmla="*/ 10773 w 10773"/>
              <a:gd name="connsiteY4-24" fmla="*/ 0 h 21166"/>
              <a:gd name="connsiteX5-25" fmla="*/ 10000 w 10773"/>
              <a:gd name="connsiteY5-26" fmla="*/ 20995 h 21166"/>
              <a:gd name="connsiteX6-27" fmla="*/ 10000 w 10773"/>
              <a:gd name="connsiteY6-28" fmla="*/ 21166 h 21166"/>
              <a:gd name="connsiteX0-29" fmla="*/ 10000 w 10000"/>
              <a:gd name="connsiteY0-30" fmla="*/ 10000 h 10000"/>
              <a:gd name="connsiteX1-31" fmla="*/ 4384 w 10000"/>
              <a:gd name="connsiteY1-32" fmla="*/ 10000 h 10000"/>
              <a:gd name="connsiteX2-33" fmla="*/ 4372 w 10000"/>
              <a:gd name="connsiteY2-34" fmla="*/ 9981 h 10000"/>
              <a:gd name="connsiteX3-35" fmla="*/ 0 w 10000"/>
              <a:gd name="connsiteY3-36" fmla="*/ 0 h 10000"/>
              <a:gd name="connsiteX4-37" fmla="*/ 10000 w 10000"/>
              <a:gd name="connsiteY4-38" fmla="*/ 9829 h 10000"/>
              <a:gd name="connsiteX5-39" fmla="*/ 10000 w 10000"/>
              <a:gd name="connsiteY5-40" fmla="*/ 10000 h 10000"/>
              <a:gd name="connsiteX0-41" fmla="*/ 10000 w 10584"/>
              <a:gd name="connsiteY0-42" fmla="*/ 19864 h 19864"/>
              <a:gd name="connsiteX1-43" fmla="*/ 4384 w 10584"/>
              <a:gd name="connsiteY1-44" fmla="*/ 19864 h 19864"/>
              <a:gd name="connsiteX2-45" fmla="*/ 4372 w 10584"/>
              <a:gd name="connsiteY2-46" fmla="*/ 19845 h 19864"/>
              <a:gd name="connsiteX3-47" fmla="*/ 0 w 10584"/>
              <a:gd name="connsiteY3-48" fmla="*/ 9864 h 19864"/>
              <a:gd name="connsiteX4-49" fmla="*/ 10584 w 10584"/>
              <a:gd name="connsiteY4-50" fmla="*/ 0 h 19864"/>
              <a:gd name="connsiteX5-51" fmla="*/ 10000 w 10584"/>
              <a:gd name="connsiteY5-52" fmla="*/ 19693 h 19864"/>
              <a:gd name="connsiteX6-53" fmla="*/ 10000 w 10584"/>
              <a:gd name="connsiteY6-54" fmla="*/ 19864 h 19864"/>
              <a:gd name="connsiteX0-55" fmla="*/ 10000 w 10584"/>
              <a:gd name="connsiteY0-56" fmla="*/ 19864 h 19864"/>
              <a:gd name="connsiteX1-57" fmla="*/ 4384 w 10584"/>
              <a:gd name="connsiteY1-58" fmla="*/ 19864 h 19864"/>
              <a:gd name="connsiteX2-59" fmla="*/ 4372 w 10584"/>
              <a:gd name="connsiteY2-60" fmla="*/ 19845 h 19864"/>
              <a:gd name="connsiteX3-61" fmla="*/ 0 w 10584"/>
              <a:gd name="connsiteY3-62" fmla="*/ 9864 h 19864"/>
              <a:gd name="connsiteX4-63" fmla="*/ 10584 w 10584"/>
              <a:gd name="connsiteY4-64" fmla="*/ 0 h 19864"/>
              <a:gd name="connsiteX5-65" fmla="*/ 10000 w 10584"/>
              <a:gd name="connsiteY5-66" fmla="*/ 19693 h 19864"/>
              <a:gd name="connsiteX6-67" fmla="*/ 10000 w 10584"/>
              <a:gd name="connsiteY6-68" fmla="*/ 19864 h 19864"/>
              <a:gd name="connsiteX0-69" fmla="*/ 10000 w 10000"/>
              <a:gd name="connsiteY0-70" fmla="*/ 10001 h 10001"/>
              <a:gd name="connsiteX1-71" fmla="*/ 4384 w 10000"/>
              <a:gd name="connsiteY1-72" fmla="*/ 10001 h 10001"/>
              <a:gd name="connsiteX2-73" fmla="*/ 4372 w 10000"/>
              <a:gd name="connsiteY2-74" fmla="*/ 9982 h 10001"/>
              <a:gd name="connsiteX3-75" fmla="*/ 0 w 10000"/>
              <a:gd name="connsiteY3-76" fmla="*/ 1 h 10001"/>
              <a:gd name="connsiteX4-77" fmla="*/ 10000 w 10000"/>
              <a:gd name="connsiteY4-78" fmla="*/ 9830 h 10001"/>
              <a:gd name="connsiteX5-79" fmla="*/ 10000 w 10000"/>
              <a:gd name="connsiteY5-80" fmla="*/ 10001 h 10001"/>
              <a:gd name="connsiteX0-81" fmla="*/ 0 w 10000"/>
              <a:gd name="connsiteY0-82" fmla="*/ 1 h 10001"/>
              <a:gd name="connsiteX1-83" fmla="*/ 10000 w 10000"/>
              <a:gd name="connsiteY1-84" fmla="*/ 9830 h 10001"/>
              <a:gd name="connsiteX2-85" fmla="*/ 10000 w 10000"/>
              <a:gd name="connsiteY2-86" fmla="*/ 10001 h 10001"/>
              <a:gd name="connsiteX3-87" fmla="*/ 4384 w 10000"/>
              <a:gd name="connsiteY3-88" fmla="*/ 10001 h 10001"/>
              <a:gd name="connsiteX4-89" fmla="*/ 4372 w 10000"/>
              <a:gd name="connsiteY4-90" fmla="*/ 9982 h 10001"/>
              <a:gd name="connsiteX5-91" fmla="*/ 2435 w 10000"/>
              <a:gd name="connsiteY5-92" fmla="*/ 4289 h 10001"/>
              <a:gd name="connsiteX0-93" fmla="*/ 0 w 10000"/>
              <a:gd name="connsiteY0-94" fmla="*/ 1 h 10001"/>
              <a:gd name="connsiteX1-95" fmla="*/ 10000 w 10000"/>
              <a:gd name="connsiteY1-96" fmla="*/ 9830 h 10001"/>
              <a:gd name="connsiteX2-97" fmla="*/ 10000 w 10000"/>
              <a:gd name="connsiteY2-98" fmla="*/ 10001 h 10001"/>
              <a:gd name="connsiteX3-99" fmla="*/ 4384 w 10000"/>
              <a:gd name="connsiteY3-100" fmla="*/ 10001 h 10001"/>
              <a:gd name="connsiteX4-101" fmla="*/ 4372 w 10000"/>
              <a:gd name="connsiteY4-102" fmla="*/ 9982 h 10001"/>
              <a:gd name="connsiteX0-103" fmla="*/ 5628 w 5628"/>
              <a:gd name="connsiteY0-104" fmla="*/ 0 h 171"/>
              <a:gd name="connsiteX1-105" fmla="*/ 5628 w 5628"/>
              <a:gd name="connsiteY1-106" fmla="*/ 171 h 171"/>
              <a:gd name="connsiteX2-107" fmla="*/ 12 w 5628"/>
              <a:gd name="connsiteY2-108" fmla="*/ 171 h 171"/>
              <a:gd name="connsiteX3-109" fmla="*/ 0 w 5628"/>
              <a:gd name="connsiteY3-110" fmla="*/ 152 h 171"/>
              <a:gd name="connsiteX0-111" fmla="*/ 10000 w 10000"/>
              <a:gd name="connsiteY0-112" fmla="*/ 1111 h 1111"/>
              <a:gd name="connsiteX1-113" fmla="*/ 21 w 10000"/>
              <a:gd name="connsiteY1-114" fmla="*/ 1111 h 1111"/>
              <a:gd name="connsiteX2-115" fmla="*/ 0 w 10000"/>
              <a:gd name="connsiteY2-116" fmla="*/ 0 h 1111"/>
              <a:gd name="connsiteX0-117" fmla="*/ 9980 w 9980"/>
              <a:gd name="connsiteY0-118" fmla="*/ 614806 h 614806"/>
              <a:gd name="connsiteX1-119" fmla="*/ 1 w 9980"/>
              <a:gd name="connsiteY1-120" fmla="*/ 614806 h 614806"/>
              <a:gd name="connsiteX2-121" fmla="*/ 9599 w 9980"/>
              <a:gd name="connsiteY2-122" fmla="*/ 0 h 614806"/>
              <a:gd name="connsiteX0-123" fmla="*/ 9999 w 9999"/>
              <a:gd name="connsiteY0-124" fmla="*/ 0 h 0"/>
              <a:gd name="connsiteX1-125" fmla="*/ 0 w 9999"/>
              <a:gd name="connsiteY1-126" fmla="*/ 0 h 0"/>
            </a:gdLst>
            <a:ahLst/>
            <a:cxnLst>
              <a:cxn ang="0">
                <a:pos x="connsiteX0-1" y="connsiteY0-2"/>
              </a:cxn>
              <a:cxn ang="0">
                <a:pos x="connsiteX1-3" y="connsiteY1-4"/>
              </a:cxn>
            </a:cxnLst>
            <a:rect l="l" t="t" r="r" b="b"/>
            <a:pathLst>
              <a:path w="9999">
                <a:moveTo>
                  <a:pt x="9999" y="0"/>
                </a:moveTo>
                <a:lnTo>
                  <a:pt x="0" y="0"/>
                </a:lnTo>
              </a:path>
            </a:pathLst>
          </a:custGeom>
          <a:solidFill>
            <a:schemeClr val="bg1"/>
          </a:solidFill>
          <a:ln w="1905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200" b="0" i="0" u="none" strike="noStrike" kern="1200" cap="none" spc="0" normalizeH="0" baseline="0" noProof="0">
              <a:ln>
                <a:noFill/>
              </a:ln>
              <a:solidFill>
                <a:srgbClr val="FFFFFF"/>
              </a:solidFill>
              <a:effectLst/>
              <a:uLnTx/>
              <a:uFillTx/>
              <a:cs typeface="+mn-ea"/>
              <a:sym typeface="+mn-lt"/>
            </a:endParaRPr>
          </a:p>
        </p:txBody>
      </p:sp>
      <p:sp>
        <p:nvSpPr>
          <p:cNvPr id="8" name="椭圆 7"/>
          <p:cNvSpPr/>
          <p:nvPr/>
        </p:nvSpPr>
        <p:spPr>
          <a:xfrm flipH="1">
            <a:off x="2760489" y="2430560"/>
            <a:ext cx="73284" cy="73284"/>
          </a:xfrm>
          <a:prstGeom prst="ellipse">
            <a:avLst/>
          </a:prstGeom>
          <a:solidFill>
            <a:schemeClr val="bg1"/>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9" name="矩形 8"/>
          <p:cNvSpPr/>
          <p:nvPr/>
        </p:nvSpPr>
        <p:spPr>
          <a:xfrm>
            <a:off x="3047946" y="2062489"/>
            <a:ext cx="31129" cy="7936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0" name="矩形: 圆角 9"/>
          <p:cNvSpPr/>
          <p:nvPr/>
        </p:nvSpPr>
        <p:spPr>
          <a:xfrm>
            <a:off x="2007511" y="3278797"/>
            <a:ext cx="8176978" cy="918555"/>
          </a:xfrm>
          <a:prstGeom prst="roundRect">
            <a:avLst>
              <a:gd name="adj" fmla="val 50000"/>
            </a:avLst>
          </a:prstGeom>
          <a:solidFill>
            <a:schemeClr val="bg1">
              <a:lumMod val="95000"/>
            </a:schemeClr>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cs typeface="+mn-ea"/>
              <a:sym typeface="+mn-lt"/>
            </a:endParaRPr>
          </a:p>
        </p:txBody>
      </p:sp>
      <p:sp>
        <p:nvSpPr>
          <p:cNvPr id="11" name="椭圆 10"/>
          <p:cNvSpPr/>
          <p:nvPr/>
        </p:nvSpPr>
        <p:spPr>
          <a:xfrm>
            <a:off x="2070378" y="3360858"/>
            <a:ext cx="761976" cy="754432"/>
          </a:xfrm>
          <a:prstGeom prst="ellipse">
            <a:avLst/>
          </a:prstGeom>
          <a:solidFill>
            <a:schemeClr val="bg1">
              <a:lumMod val="85000"/>
              <a:alpha val="50196"/>
            </a:schemeClr>
          </a:solidFill>
          <a:ln w="28575">
            <a:solidFill>
              <a:schemeClr val="bg1"/>
            </a:solidFill>
          </a:ln>
          <a:effec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pPr>
            <a:endParaRPr lang="zh-CN" altLang="en-US" sz="2000" b="1" i="1">
              <a:solidFill>
                <a:srgbClr val="FFFFFF"/>
              </a:solidFill>
              <a:cs typeface="+mn-ea"/>
              <a:sym typeface="+mn-lt"/>
            </a:endParaRPr>
          </a:p>
        </p:txBody>
      </p:sp>
      <p:sp>
        <p:nvSpPr>
          <p:cNvPr id="12" name="矩形 11"/>
          <p:cNvSpPr/>
          <p:nvPr/>
        </p:nvSpPr>
        <p:spPr>
          <a:xfrm>
            <a:off x="3442824" y="3534685"/>
            <a:ext cx="4873789" cy="469616"/>
          </a:xfrm>
          <a:prstGeom prst="rect">
            <a:avLst/>
          </a:prstGeom>
        </p:spPr>
        <p:txBody>
          <a:bodyPr wrap="square">
            <a:spAutoFit/>
          </a:bodyPr>
          <a:lstStyle/>
          <a:p>
            <a:pPr algn="just">
              <a:lnSpc>
                <a:spcPct val="110000"/>
              </a:lnSpc>
            </a:pPr>
            <a:r>
              <a:rPr lang="zh-CN" altLang="en-US" sz="2400" b="1" dirty="0">
                <a:solidFill>
                  <a:srgbClr val="FFFFFF">
                    <a:lumMod val="75000"/>
                  </a:srgbClr>
                </a:solidFill>
                <a:cs typeface="+mn-ea"/>
                <a:sym typeface="+mn-lt"/>
              </a:rPr>
              <a:t>前庭神经炎的诊断思路</a:t>
            </a:r>
          </a:p>
        </p:txBody>
      </p:sp>
      <p:sp>
        <p:nvSpPr>
          <p:cNvPr id="13" name="íś1íḑé"/>
          <p:cNvSpPr/>
          <p:nvPr/>
        </p:nvSpPr>
        <p:spPr bwMode="auto">
          <a:xfrm flipH="1" flipV="1">
            <a:off x="2821710" y="3738075"/>
            <a:ext cx="234155" cy="0"/>
          </a:xfrm>
          <a:custGeom>
            <a:avLst/>
            <a:gdLst>
              <a:gd name="T0" fmla="*/ 828 w 828"/>
              <a:gd name="T1" fmla="*/ 532 h 532"/>
              <a:gd name="T2" fmla="*/ 363 w 828"/>
              <a:gd name="T3" fmla="*/ 532 h 532"/>
              <a:gd name="T4" fmla="*/ 362 w 828"/>
              <a:gd name="T5" fmla="*/ 531 h 532"/>
              <a:gd name="T6" fmla="*/ 0 w 828"/>
              <a:gd name="T7" fmla="*/ 6 h 532"/>
              <a:gd name="T8" fmla="*/ 7 w 828"/>
              <a:gd name="T9" fmla="*/ 0 h 532"/>
              <a:gd name="T10" fmla="*/ 367 w 828"/>
              <a:gd name="T11" fmla="*/ 523 h 532"/>
              <a:gd name="T12" fmla="*/ 828 w 828"/>
              <a:gd name="T13" fmla="*/ 523 h 532"/>
              <a:gd name="T14" fmla="*/ 828 w 828"/>
              <a:gd name="T15" fmla="*/ 532 h 532"/>
              <a:gd name="connsiteX0" fmla="*/ 10000 w 10907"/>
              <a:gd name="connsiteY0" fmla="*/ 17066 h 17066"/>
              <a:gd name="connsiteX1" fmla="*/ 4384 w 10907"/>
              <a:gd name="connsiteY1" fmla="*/ 17066 h 17066"/>
              <a:gd name="connsiteX2" fmla="*/ 4372 w 10907"/>
              <a:gd name="connsiteY2" fmla="*/ 17047 h 17066"/>
              <a:gd name="connsiteX3" fmla="*/ 0 w 10907"/>
              <a:gd name="connsiteY3" fmla="*/ 7179 h 17066"/>
              <a:gd name="connsiteX4" fmla="*/ 10907 w 10907"/>
              <a:gd name="connsiteY4" fmla="*/ 0 h 17066"/>
              <a:gd name="connsiteX5" fmla="*/ 4432 w 10907"/>
              <a:gd name="connsiteY5" fmla="*/ 16897 h 17066"/>
              <a:gd name="connsiteX6" fmla="*/ 10000 w 10907"/>
              <a:gd name="connsiteY6" fmla="*/ 16897 h 17066"/>
              <a:gd name="connsiteX7" fmla="*/ 10000 w 10907"/>
              <a:gd name="connsiteY7" fmla="*/ 17066 h 17066"/>
              <a:gd name="connsiteX0-1" fmla="*/ 10000 w 10000"/>
              <a:gd name="connsiteY0-2" fmla="*/ 9887 h 9887"/>
              <a:gd name="connsiteX1-3" fmla="*/ 4384 w 10000"/>
              <a:gd name="connsiteY1-4" fmla="*/ 9887 h 9887"/>
              <a:gd name="connsiteX2-5" fmla="*/ 4372 w 10000"/>
              <a:gd name="connsiteY2-6" fmla="*/ 9868 h 9887"/>
              <a:gd name="connsiteX3-7" fmla="*/ 0 w 10000"/>
              <a:gd name="connsiteY3-8" fmla="*/ 0 h 9887"/>
              <a:gd name="connsiteX4-9" fmla="*/ 4432 w 10000"/>
              <a:gd name="connsiteY4-10" fmla="*/ 9718 h 9887"/>
              <a:gd name="connsiteX5-11" fmla="*/ 10000 w 10000"/>
              <a:gd name="connsiteY5-12" fmla="*/ 9718 h 9887"/>
              <a:gd name="connsiteX6-13" fmla="*/ 10000 w 10000"/>
              <a:gd name="connsiteY6-14" fmla="*/ 9887 h 9887"/>
              <a:gd name="connsiteX0-15" fmla="*/ 10000 w 10773"/>
              <a:gd name="connsiteY0-16" fmla="*/ 21166 h 21166"/>
              <a:gd name="connsiteX1-17" fmla="*/ 4384 w 10773"/>
              <a:gd name="connsiteY1-18" fmla="*/ 21166 h 21166"/>
              <a:gd name="connsiteX2-19" fmla="*/ 4372 w 10773"/>
              <a:gd name="connsiteY2-20" fmla="*/ 21147 h 21166"/>
              <a:gd name="connsiteX3-21" fmla="*/ 0 w 10773"/>
              <a:gd name="connsiteY3-22" fmla="*/ 11166 h 21166"/>
              <a:gd name="connsiteX4-23" fmla="*/ 10773 w 10773"/>
              <a:gd name="connsiteY4-24" fmla="*/ 0 h 21166"/>
              <a:gd name="connsiteX5-25" fmla="*/ 10000 w 10773"/>
              <a:gd name="connsiteY5-26" fmla="*/ 20995 h 21166"/>
              <a:gd name="connsiteX6-27" fmla="*/ 10000 w 10773"/>
              <a:gd name="connsiteY6-28" fmla="*/ 21166 h 21166"/>
              <a:gd name="connsiteX0-29" fmla="*/ 10000 w 10000"/>
              <a:gd name="connsiteY0-30" fmla="*/ 10000 h 10000"/>
              <a:gd name="connsiteX1-31" fmla="*/ 4384 w 10000"/>
              <a:gd name="connsiteY1-32" fmla="*/ 10000 h 10000"/>
              <a:gd name="connsiteX2-33" fmla="*/ 4372 w 10000"/>
              <a:gd name="connsiteY2-34" fmla="*/ 9981 h 10000"/>
              <a:gd name="connsiteX3-35" fmla="*/ 0 w 10000"/>
              <a:gd name="connsiteY3-36" fmla="*/ 0 h 10000"/>
              <a:gd name="connsiteX4-37" fmla="*/ 10000 w 10000"/>
              <a:gd name="connsiteY4-38" fmla="*/ 9829 h 10000"/>
              <a:gd name="connsiteX5-39" fmla="*/ 10000 w 10000"/>
              <a:gd name="connsiteY5-40" fmla="*/ 10000 h 10000"/>
              <a:gd name="connsiteX0-41" fmla="*/ 10000 w 10584"/>
              <a:gd name="connsiteY0-42" fmla="*/ 19864 h 19864"/>
              <a:gd name="connsiteX1-43" fmla="*/ 4384 w 10584"/>
              <a:gd name="connsiteY1-44" fmla="*/ 19864 h 19864"/>
              <a:gd name="connsiteX2-45" fmla="*/ 4372 w 10584"/>
              <a:gd name="connsiteY2-46" fmla="*/ 19845 h 19864"/>
              <a:gd name="connsiteX3-47" fmla="*/ 0 w 10584"/>
              <a:gd name="connsiteY3-48" fmla="*/ 9864 h 19864"/>
              <a:gd name="connsiteX4-49" fmla="*/ 10584 w 10584"/>
              <a:gd name="connsiteY4-50" fmla="*/ 0 h 19864"/>
              <a:gd name="connsiteX5-51" fmla="*/ 10000 w 10584"/>
              <a:gd name="connsiteY5-52" fmla="*/ 19693 h 19864"/>
              <a:gd name="connsiteX6-53" fmla="*/ 10000 w 10584"/>
              <a:gd name="connsiteY6-54" fmla="*/ 19864 h 19864"/>
              <a:gd name="connsiteX0-55" fmla="*/ 10000 w 10584"/>
              <a:gd name="connsiteY0-56" fmla="*/ 19864 h 19864"/>
              <a:gd name="connsiteX1-57" fmla="*/ 4384 w 10584"/>
              <a:gd name="connsiteY1-58" fmla="*/ 19864 h 19864"/>
              <a:gd name="connsiteX2-59" fmla="*/ 4372 w 10584"/>
              <a:gd name="connsiteY2-60" fmla="*/ 19845 h 19864"/>
              <a:gd name="connsiteX3-61" fmla="*/ 0 w 10584"/>
              <a:gd name="connsiteY3-62" fmla="*/ 9864 h 19864"/>
              <a:gd name="connsiteX4-63" fmla="*/ 10584 w 10584"/>
              <a:gd name="connsiteY4-64" fmla="*/ 0 h 19864"/>
              <a:gd name="connsiteX5-65" fmla="*/ 10000 w 10584"/>
              <a:gd name="connsiteY5-66" fmla="*/ 19693 h 19864"/>
              <a:gd name="connsiteX6-67" fmla="*/ 10000 w 10584"/>
              <a:gd name="connsiteY6-68" fmla="*/ 19864 h 19864"/>
              <a:gd name="connsiteX0-69" fmla="*/ 10000 w 10000"/>
              <a:gd name="connsiteY0-70" fmla="*/ 10001 h 10001"/>
              <a:gd name="connsiteX1-71" fmla="*/ 4384 w 10000"/>
              <a:gd name="connsiteY1-72" fmla="*/ 10001 h 10001"/>
              <a:gd name="connsiteX2-73" fmla="*/ 4372 w 10000"/>
              <a:gd name="connsiteY2-74" fmla="*/ 9982 h 10001"/>
              <a:gd name="connsiteX3-75" fmla="*/ 0 w 10000"/>
              <a:gd name="connsiteY3-76" fmla="*/ 1 h 10001"/>
              <a:gd name="connsiteX4-77" fmla="*/ 10000 w 10000"/>
              <a:gd name="connsiteY4-78" fmla="*/ 9830 h 10001"/>
              <a:gd name="connsiteX5-79" fmla="*/ 10000 w 10000"/>
              <a:gd name="connsiteY5-80" fmla="*/ 10001 h 10001"/>
              <a:gd name="connsiteX0-81" fmla="*/ 0 w 10000"/>
              <a:gd name="connsiteY0-82" fmla="*/ 1 h 10001"/>
              <a:gd name="connsiteX1-83" fmla="*/ 10000 w 10000"/>
              <a:gd name="connsiteY1-84" fmla="*/ 9830 h 10001"/>
              <a:gd name="connsiteX2-85" fmla="*/ 10000 w 10000"/>
              <a:gd name="connsiteY2-86" fmla="*/ 10001 h 10001"/>
              <a:gd name="connsiteX3-87" fmla="*/ 4384 w 10000"/>
              <a:gd name="connsiteY3-88" fmla="*/ 10001 h 10001"/>
              <a:gd name="connsiteX4-89" fmla="*/ 4372 w 10000"/>
              <a:gd name="connsiteY4-90" fmla="*/ 9982 h 10001"/>
              <a:gd name="connsiteX5-91" fmla="*/ 2435 w 10000"/>
              <a:gd name="connsiteY5-92" fmla="*/ 4289 h 10001"/>
              <a:gd name="connsiteX0-93" fmla="*/ 0 w 10000"/>
              <a:gd name="connsiteY0-94" fmla="*/ 1 h 10001"/>
              <a:gd name="connsiteX1-95" fmla="*/ 10000 w 10000"/>
              <a:gd name="connsiteY1-96" fmla="*/ 9830 h 10001"/>
              <a:gd name="connsiteX2-97" fmla="*/ 10000 w 10000"/>
              <a:gd name="connsiteY2-98" fmla="*/ 10001 h 10001"/>
              <a:gd name="connsiteX3-99" fmla="*/ 4384 w 10000"/>
              <a:gd name="connsiteY3-100" fmla="*/ 10001 h 10001"/>
              <a:gd name="connsiteX4-101" fmla="*/ 4372 w 10000"/>
              <a:gd name="connsiteY4-102" fmla="*/ 9982 h 10001"/>
              <a:gd name="connsiteX0-103" fmla="*/ 5628 w 5628"/>
              <a:gd name="connsiteY0-104" fmla="*/ 0 h 171"/>
              <a:gd name="connsiteX1-105" fmla="*/ 5628 w 5628"/>
              <a:gd name="connsiteY1-106" fmla="*/ 171 h 171"/>
              <a:gd name="connsiteX2-107" fmla="*/ 12 w 5628"/>
              <a:gd name="connsiteY2-108" fmla="*/ 171 h 171"/>
              <a:gd name="connsiteX3-109" fmla="*/ 0 w 5628"/>
              <a:gd name="connsiteY3-110" fmla="*/ 152 h 171"/>
              <a:gd name="connsiteX0-111" fmla="*/ 10000 w 10000"/>
              <a:gd name="connsiteY0-112" fmla="*/ 1111 h 1111"/>
              <a:gd name="connsiteX1-113" fmla="*/ 21 w 10000"/>
              <a:gd name="connsiteY1-114" fmla="*/ 1111 h 1111"/>
              <a:gd name="connsiteX2-115" fmla="*/ 0 w 10000"/>
              <a:gd name="connsiteY2-116" fmla="*/ 0 h 1111"/>
              <a:gd name="connsiteX0-117" fmla="*/ 9980 w 9980"/>
              <a:gd name="connsiteY0-118" fmla="*/ 614806 h 614806"/>
              <a:gd name="connsiteX1-119" fmla="*/ 1 w 9980"/>
              <a:gd name="connsiteY1-120" fmla="*/ 614806 h 614806"/>
              <a:gd name="connsiteX2-121" fmla="*/ 9599 w 9980"/>
              <a:gd name="connsiteY2-122" fmla="*/ 0 h 614806"/>
              <a:gd name="connsiteX0-123" fmla="*/ 9999 w 9999"/>
              <a:gd name="connsiteY0-124" fmla="*/ 0 h 0"/>
              <a:gd name="connsiteX1-125" fmla="*/ 0 w 9999"/>
              <a:gd name="connsiteY1-126" fmla="*/ 0 h 0"/>
            </a:gdLst>
            <a:ahLst/>
            <a:cxnLst>
              <a:cxn ang="0">
                <a:pos x="connsiteX0-1" y="connsiteY0-2"/>
              </a:cxn>
              <a:cxn ang="0">
                <a:pos x="connsiteX1-3" y="connsiteY1-4"/>
              </a:cxn>
            </a:cxnLst>
            <a:rect l="l" t="t" r="r" b="b"/>
            <a:pathLst>
              <a:path w="9999">
                <a:moveTo>
                  <a:pt x="9999" y="0"/>
                </a:moveTo>
                <a:lnTo>
                  <a:pt x="0" y="0"/>
                </a:lnTo>
              </a:path>
            </a:pathLst>
          </a:custGeom>
          <a:solidFill>
            <a:schemeClr val="bg1"/>
          </a:solidFill>
          <a:ln w="19050">
            <a:solidFill>
              <a:schemeClr val="bg1">
                <a:lumMod val="85000"/>
                <a:alpha val="32157"/>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200" b="0" i="0" u="none" strike="noStrike" kern="1200" cap="none" spc="0" normalizeH="0" baseline="0" noProof="0">
              <a:ln>
                <a:noFill/>
              </a:ln>
              <a:solidFill>
                <a:srgbClr val="FFFFFF"/>
              </a:solidFill>
              <a:effectLst/>
              <a:uLnTx/>
              <a:uFillTx/>
              <a:cs typeface="+mn-ea"/>
              <a:sym typeface="+mn-lt"/>
            </a:endParaRPr>
          </a:p>
        </p:txBody>
      </p:sp>
      <p:sp>
        <p:nvSpPr>
          <p:cNvPr id="14" name="椭圆 13"/>
          <p:cNvSpPr/>
          <p:nvPr/>
        </p:nvSpPr>
        <p:spPr>
          <a:xfrm flipH="1">
            <a:off x="2760489" y="3701432"/>
            <a:ext cx="73284" cy="73284"/>
          </a:xfrm>
          <a:prstGeom prst="ellipse">
            <a:avLst/>
          </a:prstGeom>
          <a:solidFill>
            <a:schemeClr val="bg1"/>
          </a:solid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5" name="矩形 14"/>
          <p:cNvSpPr/>
          <p:nvPr/>
        </p:nvSpPr>
        <p:spPr>
          <a:xfrm>
            <a:off x="3047946" y="3333361"/>
            <a:ext cx="31129" cy="7936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cs typeface="+mn-ea"/>
              <a:sym typeface="+mn-lt"/>
            </a:endParaRPr>
          </a:p>
        </p:txBody>
      </p:sp>
      <p:sp>
        <p:nvSpPr>
          <p:cNvPr id="16" name="矩形: 圆角 9"/>
          <p:cNvSpPr/>
          <p:nvPr/>
        </p:nvSpPr>
        <p:spPr>
          <a:xfrm>
            <a:off x="2007511" y="4549669"/>
            <a:ext cx="8176978" cy="918555"/>
          </a:xfrm>
          <a:prstGeom prst="roundRect">
            <a:avLst>
              <a:gd name="adj" fmla="val 50000"/>
            </a:avLst>
          </a:prstGeom>
          <a:solidFill>
            <a:srgbClr val="018C42"/>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cs typeface="+mn-ea"/>
              <a:sym typeface="+mn-lt"/>
            </a:endParaRPr>
          </a:p>
        </p:txBody>
      </p:sp>
      <p:sp>
        <p:nvSpPr>
          <p:cNvPr id="17" name="矩形 16"/>
          <p:cNvSpPr/>
          <p:nvPr/>
        </p:nvSpPr>
        <p:spPr>
          <a:xfrm>
            <a:off x="3442824" y="4805557"/>
            <a:ext cx="4873789" cy="469616"/>
          </a:xfrm>
          <a:prstGeom prst="rect">
            <a:avLst/>
          </a:prstGeom>
        </p:spPr>
        <p:txBody>
          <a:bodyPr wrap="square">
            <a:spAutoFit/>
          </a:bodyPr>
          <a:lstStyle/>
          <a:p>
            <a:pPr marL="0" marR="0" lvl="0" indent="0" algn="just" defTabSz="914400" rtl="0" eaLnBrk="1" fontAlgn="auto" latinLnBrk="0" hangingPunct="1">
              <a:lnSpc>
                <a:spcPct val="11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bg1"/>
                </a:solidFill>
                <a:effectLst/>
                <a:uLnTx/>
                <a:uFillTx/>
                <a:cs typeface="+mn-ea"/>
                <a:sym typeface="+mn-lt"/>
              </a:rPr>
              <a:t>前庭神经炎的鉴别诊断及治疗</a:t>
            </a:r>
          </a:p>
        </p:txBody>
      </p:sp>
      <p:sp>
        <p:nvSpPr>
          <p:cNvPr id="18" name="矩形 17"/>
          <p:cNvSpPr/>
          <p:nvPr/>
        </p:nvSpPr>
        <p:spPr>
          <a:xfrm>
            <a:off x="3047946" y="4604233"/>
            <a:ext cx="31129" cy="79367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9" name="three-gears_74920"/>
          <p:cNvSpPr/>
          <p:nvPr/>
        </p:nvSpPr>
        <p:spPr>
          <a:xfrm>
            <a:off x="2213317" y="3482575"/>
            <a:ext cx="489287" cy="503872"/>
          </a:xfrm>
          <a:custGeom>
            <a:avLst/>
            <a:gdLst>
              <a:gd name="connsiteX0" fmla="*/ 204318 w 590797"/>
              <a:gd name="connsiteY0" fmla="*/ 320467 h 608406"/>
              <a:gd name="connsiteX1" fmla="*/ 131187 w 590797"/>
              <a:gd name="connsiteY1" fmla="*/ 393358 h 608406"/>
              <a:gd name="connsiteX2" fmla="*/ 204318 w 590797"/>
              <a:gd name="connsiteY2" fmla="*/ 466249 h 608406"/>
              <a:gd name="connsiteX3" fmla="*/ 277314 w 590797"/>
              <a:gd name="connsiteY3" fmla="*/ 393358 h 608406"/>
              <a:gd name="connsiteX4" fmla="*/ 204318 w 590797"/>
              <a:gd name="connsiteY4" fmla="*/ 320467 h 608406"/>
              <a:gd name="connsiteX5" fmla="*/ 532443 w 590797"/>
              <a:gd name="connsiteY5" fmla="*/ 180620 h 608406"/>
              <a:gd name="connsiteX6" fmla="*/ 512814 w 590797"/>
              <a:gd name="connsiteY6" fmla="*/ 202765 h 608406"/>
              <a:gd name="connsiteX7" fmla="*/ 534998 w 590797"/>
              <a:gd name="connsiteY7" fmla="*/ 222360 h 608406"/>
              <a:gd name="connsiteX8" fmla="*/ 554761 w 590797"/>
              <a:gd name="connsiteY8" fmla="*/ 200215 h 608406"/>
              <a:gd name="connsiteX9" fmla="*/ 532443 w 590797"/>
              <a:gd name="connsiteY9" fmla="*/ 180620 h 608406"/>
              <a:gd name="connsiteX10" fmla="*/ 173264 w 590797"/>
              <a:gd name="connsiteY10" fmla="*/ 178310 h 608406"/>
              <a:gd name="connsiteX11" fmla="*/ 235237 w 590797"/>
              <a:gd name="connsiteY11" fmla="*/ 178310 h 608406"/>
              <a:gd name="connsiteX12" fmla="*/ 251637 w 590797"/>
              <a:gd name="connsiteY12" fmla="*/ 191599 h 608406"/>
              <a:gd name="connsiteX13" fmla="*/ 259434 w 590797"/>
              <a:gd name="connsiteY13" fmla="*/ 229723 h 608406"/>
              <a:gd name="connsiteX14" fmla="*/ 266290 w 590797"/>
              <a:gd name="connsiteY14" fmla="*/ 232273 h 608406"/>
              <a:gd name="connsiteX15" fmla="*/ 312804 w 590797"/>
              <a:gd name="connsiteY15" fmla="*/ 259255 h 608406"/>
              <a:gd name="connsiteX16" fmla="*/ 318450 w 590797"/>
              <a:gd name="connsiteY16" fmla="*/ 263819 h 608406"/>
              <a:gd name="connsiteX17" fmla="*/ 355553 w 590797"/>
              <a:gd name="connsiteY17" fmla="*/ 251604 h 608406"/>
              <a:gd name="connsiteX18" fmla="*/ 360795 w 590797"/>
              <a:gd name="connsiteY18" fmla="*/ 250664 h 608406"/>
              <a:gd name="connsiteX19" fmla="*/ 375314 w 590797"/>
              <a:gd name="connsiteY19" fmla="*/ 259121 h 608406"/>
              <a:gd name="connsiteX20" fmla="*/ 406233 w 590797"/>
              <a:gd name="connsiteY20" fmla="*/ 312681 h 608406"/>
              <a:gd name="connsiteX21" fmla="*/ 402872 w 590797"/>
              <a:gd name="connsiteY21" fmla="*/ 333488 h 608406"/>
              <a:gd name="connsiteX22" fmla="*/ 373835 w 590797"/>
              <a:gd name="connsiteY22" fmla="*/ 359262 h 608406"/>
              <a:gd name="connsiteX23" fmla="*/ 374911 w 590797"/>
              <a:gd name="connsiteY23" fmla="*/ 366511 h 608406"/>
              <a:gd name="connsiteX24" fmla="*/ 377062 w 590797"/>
              <a:gd name="connsiteY24" fmla="*/ 393358 h 608406"/>
              <a:gd name="connsiteX25" fmla="*/ 374911 w 590797"/>
              <a:gd name="connsiteY25" fmla="*/ 420340 h 608406"/>
              <a:gd name="connsiteX26" fmla="*/ 373835 w 590797"/>
              <a:gd name="connsiteY26" fmla="*/ 427454 h 608406"/>
              <a:gd name="connsiteX27" fmla="*/ 402872 w 590797"/>
              <a:gd name="connsiteY27" fmla="*/ 453228 h 608406"/>
              <a:gd name="connsiteX28" fmla="*/ 406233 w 590797"/>
              <a:gd name="connsiteY28" fmla="*/ 474035 h 608406"/>
              <a:gd name="connsiteX29" fmla="*/ 375314 w 590797"/>
              <a:gd name="connsiteY29" fmla="*/ 527729 h 608406"/>
              <a:gd name="connsiteX30" fmla="*/ 360795 w 590797"/>
              <a:gd name="connsiteY30" fmla="*/ 536052 h 608406"/>
              <a:gd name="connsiteX31" fmla="*/ 355553 w 590797"/>
              <a:gd name="connsiteY31" fmla="*/ 535247 h 608406"/>
              <a:gd name="connsiteX32" fmla="*/ 318450 w 590797"/>
              <a:gd name="connsiteY32" fmla="*/ 522897 h 608406"/>
              <a:gd name="connsiteX33" fmla="*/ 312804 w 590797"/>
              <a:gd name="connsiteY33" fmla="*/ 527461 h 608406"/>
              <a:gd name="connsiteX34" fmla="*/ 266290 w 590797"/>
              <a:gd name="connsiteY34" fmla="*/ 554443 h 608406"/>
              <a:gd name="connsiteX35" fmla="*/ 259434 w 590797"/>
              <a:gd name="connsiteY35" fmla="*/ 556993 h 608406"/>
              <a:gd name="connsiteX36" fmla="*/ 251637 w 590797"/>
              <a:gd name="connsiteY36" fmla="*/ 595117 h 608406"/>
              <a:gd name="connsiteX37" fmla="*/ 235237 w 590797"/>
              <a:gd name="connsiteY37" fmla="*/ 608406 h 608406"/>
              <a:gd name="connsiteX38" fmla="*/ 173264 w 590797"/>
              <a:gd name="connsiteY38" fmla="*/ 608406 h 608406"/>
              <a:gd name="connsiteX39" fmla="*/ 156864 w 590797"/>
              <a:gd name="connsiteY39" fmla="*/ 595117 h 608406"/>
              <a:gd name="connsiteX40" fmla="*/ 149067 w 590797"/>
              <a:gd name="connsiteY40" fmla="*/ 557127 h 608406"/>
              <a:gd name="connsiteX41" fmla="*/ 142211 w 590797"/>
              <a:gd name="connsiteY41" fmla="*/ 554443 h 608406"/>
              <a:gd name="connsiteX42" fmla="*/ 95697 w 590797"/>
              <a:gd name="connsiteY42" fmla="*/ 527595 h 608406"/>
              <a:gd name="connsiteX43" fmla="*/ 90051 w 590797"/>
              <a:gd name="connsiteY43" fmla="*/ 522897 h 608406"/>
              <a:gd name="connsiteX44" fmla="*/ 52948 w 590797"/>
              <a:gd name="connsiteY44" fmla="*/ 535247 h 608406"/>
              <a:gd name="connsiteX45" fmla="*/ 47706 w 590797"/>
              <a:gd name="connsiteY45" fmla="*/ 536052 h 608406"/>
              <a:gd name="connsiteX46" fmla="*/ 33321 w 590797"/>
              <a:gd name="connsiteY46" fmla="*/ 527729 h 608406"/>
              <a:gd name="connsiteX47" fmla="*/ 2268 w 590797"/>
              <a:gd name="connsiteY47" fmla="*/ 474169 h 608406"/>
              <a:gd name="connsiteX48" fmla="*/ 5629 w 590797"/>
              <a:gd name="connsiteY48" fmla="*/ 453362 h 608406"/>
              <a:gd name="connsiteX49" fmla="*/ 34666 w 590797"/>
              <a:gd name="connsiteY49" fmla="*/ 427454 h 608406"/>
              <a:gd name="connsiteX50" fmla="*/ 33590 w 590797"/>
              <a:gd name="connsiteY50" fmla="*/ 420340 h 608406"/>
              <a:gd name="connsiteX51" fmla="*/ 31439 w 590797"/>
              <a:gd name="connsiteY51" fmla="*/ 393358 h 608406"/>
              <a:gd name="connsiteX52" fmla="*/ 33590 w 590797"/>
              <a:gd name="connsiteY52" fmla="*/ 366511 h 608406"/>
              <a:gd name="connsiteX53" fmla="*/ 34666 w 590797"/>
              <a:gd name="connsiteY53" fmla="*/ 359262 h 608406"/>
              <a:gd name="connsiteX54" fmla="*/ 5629 w 590797"/>
              <a:gd name="connsiteY54" fmla="*/ 333488 h 608406"/>
              <a:gd name="connsiteX55" fmla="*/ 2268 w 590797"/>
              <a:gd name="connsiteY55" fmla="*/ 312681 h 608406"/>
              <a:gd name="connsiteX56" fmla="*/ 33187 w 590797"/>
              <a:gd name="connsiteY56" fmla="*/ 259121 h 608406"/>
              <a:gd name="connsiteX57" fmla="*/ 47706 w 590797"/>
              <a:gd name="connsiteY57" fmla="*/ 250664 h 608406"/>
              <a:gd name="connsiteX58" fmla="*/ 52948 w 590797"/>
              <a:gd name="connsiteY58" fmla="*/ 251604 h 608406"/>
              <a:gd name="connsiteX59" fmla="*/ 90051 w 590797"/>
              <a:gd name="connsiteY59" fmla="*/ 263819 h 608406"/>
              <a:gd name="connsiteX60" fmla="*/ 95697 w 590797"/>
              <a:gd name="connsiteY60" fmla="*/ 259255 h 608406"/>
              <a:gd name="connsiteX61" fmla="*/ 142211 w 590797"/>
              <a:gd name="connsiteY61" fmla="*/ 232408 h 608406"/>
              <a:gd name="connsiteX62" fmla="*/ 149067 w 590797"/>
              <a:gd name="connsiteY62" fmla="*/ 229723 h 608406"/>
              <a:gd name="connsiteX63" fmla="*/ 156864 w 590797"/>
              <a:gd name="connsiteY63" fmla="*/ 191734 h 608406"/>
              <a:gd name="connsiteX64" fmla="*/ 173264 w 590797"/>
              <a:gd name="connsiteY64" fmla="*/ 178310 h 608406"/>
              <a:gd name="connsiteX65" fmla="*/ 538897 w 590797"/>
              <a:gd name="connsiteY65" fmla="*/ 142102 h 608406"/>
              <a:gd name="connsiteX66" fmla="*/ 542930 w 590797"/>
              <a:gd name="connsiteY66" fmla="*/ 145055 h 608406"/>
              <a:gd name="connsiteX67" fmla="*/ 545753 w 590797"/>
              <a:gd name="connsiteY67" fmla="*/ 155926 h 608406"/>
              <a:gd name="connsiteX68" fmla="*/ 563097 w 590797"/>
              <a:gd name="connsiteY68" fmla="*/ 164649 h 608406"/>
              <a:gd name="connsiteX69" fmla="*/ 573584 w 590797"/>
              <a:gd name="connsiteY69" fmla="*/ 160355 h 608406"/>
              <a:gd name="connsiteX70" fmla="*/ 578289 w 590797"/>
              <a:gd name="connsiteY70" fmla="*/ 161831 h 608406"/>
              <a:gd name="connsiteX71" fmla="*/ 587835 w 590797"/>
              <a:gd name="connsiteY71" fmla="*/ 176326 h 608406"/>
              <a:gd name="connsiteX72" fmla="*/ 587297 w 590797"/>
              <a:gd name="connsiteY72" fmla="*/ 181157 h 608406"/>
              <a:gd name="connsiteX73" fmla="*/ 579365 w 590797"/>
              <a:gd name="connsiteY73" fmla="*/ 189076 h 608406"/>
              <a:gd name="connsiteX74" fmla="*/ 580844 w 590797"/>
              <a:gd name="connsiteY74" fmla="*/ 198739 h 608406"/>
              <a:gd name="connsiteX75" fmla="*/ 580440 w 590797"/>
              <a:gd name="connsiteY75" fmla="*/ 208536 h 608406"/>
              <a:gd name="connsiteX76" fmla="*/ 589314 w 590797"/>
              <a:gd name="connsiteY76" fmla="*/ 215515 h 608406"/>
              <a:gd name="connsiteX77" fmla="*/ 590389 w 590797"/>
              <a:gd name="connsiteY77" fmla="*/ 220212 h 608406"/>
              <a:gd name="connsiteX78" fmla="*/ 582726 w 590797"/>
              <a:gd name="connsiteY78" fmla="*/ 235646 h 608406"/>
              <a:gd name="connsiteX79" fmla="*/ 578155 w 590797"/>
              <a:gd name="connsiteY79" fmla="*/ 237660 h 608406"/>
              <a:gd name="connsiteX80" fmla="*/ 567265 w 590797"/>
              <a:gd name="connsiteY80" fmla="*/ 234707 h 608406"/>
              <a:gd name="connsiteX81" fmla="*/ 550997 w 590797"/>
              <a:gd name="connsiteY81" fmla="*/ 245444 h 608406"/>
              <a:gd name="connsiteX82" fmla="*/ 549383 w 590797"/>
              <a:gd name="connsiteY82" fmla="*/ 256583 h 608406"/>
              <a:gd name="connsiteX83" fmla="*/ 545753 w 590797"/>
              <a:gd name="connsiteY83" fmla="*/ 259804 h 608406"/>
              <a:gd name="connsiteX84" fmla="*/ 528544 w 590797"/>
              <a:gd name="connsiteY84" fmla="*/ 260878 h 608406"/>
              <a:gd name="connsiteX85" fmla="*/ 524511 w 590797"/>
              <a:gd name="connsiteY85" fmla="*/ 257925 h 608406"/>
              <a:gd name="connsiteX86" fmla="*/ 521688 w 590797"/>
              <a:gd name="connsiteY86" fmla="*/ 247054 h 608406"/>
              <a:gd name="connsiteX87" fmla="*/ 504344 w 590797"/>
              <a:gd name="connsiteY87" fmla="*/ 238331 h 608406"/>
              <a:gd name="connsiteX88" fmla="*/ 493857 w 590797"/>
              <a:gd name="connsiteY88" fmla="*/ 242625 h 608406"/>
              <a:gd name="connsiteX89" fmla="*/ 489152 w 590797"/>
              <a:gd name="connsiteY89" fmla="*/ 241149 h 608406"/>
              <a:gd name="connsiteX90" fmla="*/ 479606 w 590797"/>
              <a:gd name="connsiteY90" fmla="*/ 226789 h 608406"/>
              <a:gd name="connsiteX91" fmla="*/ 480144 w 590797"/>
              <a:gd name="connsiteY91" fmla="*/ 221823 h 608406"/>
              <a:gd name="connsiteX92" fmla="*/ 488076 w 590797"/>
              <a:gd name="connsiteY92" fmla="*/ 213904 h 608406"/>
              <a:gd name="connsiteX93" fmla="*/ 486597 w 590797"/>
              <a:gd name="connsiteY93" fmla="*/ 204241 h 608406"/>
              <a:gd name="connsiteX94" fmla="*/ 487001 w 590797"/>
              <a:gd name="connsiteY94" fmla="*/ 194444 h 608406"/>
              <a:gd name="connsiteX95" fmla="*/ 478127 w 590797"/>
              <a:gd name="connsiteY95" fmla="*/ 187465 h 608406"/>
              <a:gd name="connsiteX96" fmla="*/ 477052 w 590797"/>
              <a:gd name="connsiteY96" fmla="*/ 182768 h 608406"/>
              <a:gd name="connsiteX97" fmla="*/ 484850 w 590797"/>
              <a:gd name="connsiteY97" fmla="*/ 167334 h 608406"/>
              <a:gd name="connsiteX98" fmla="*/ 489286 w 590797"/>
              <a:gd name="connsiteY98" fmla="*/ 165320 h 608406"/>
              <a:gd name="connsiteX99" fmla="*/ 500176 w 590797"/>
              <a:gd name="connsiteY99" fmla="*/ 168273 h 608406"/>
              <a:gd name="connsiteX100" fmla="*/ 516444 w 590797"/>
              <a:gd name="connsiteY100" fmla="*/ 157536 h 608406"/>
              <a:gd name="connsiteX101" fmla="*/ 518058 w 590797"/>
              <a:gd name="connsiteY101" fmla="*/ 146397 h 608406"/>
              <a:gd name="connsiteX102" fmla="*/ 521688 w 590797"/>
              <a:gd name="connsiteY102" fmla="*/ 143176 h 608406"/>
              <a:gd name="connsiteX103" fmla="*/ 376508 w 590797"/>
              <a:gd name="connsiteY103" fmla="*/ 67611 h 608406"/>
              <a:gd name="connsiteX104" fmla="*/ 356075 w 590797"/>
              <a:gd name="connsiteY104" fmla="*/ 115265 h 608406"/>
              <a:gd name="connsiteX105" fmla="*/ 403662 w 590797"/>
              <a:gd name="connsiteY105" fmla="*/ 135669 h 608406"/>
              <a:gd name="connsiteX106" fmla="*/ 424095 w 590797"/>
              <a:gd name="connsiteY106" fmla="*/ 88015 h 608406"/>
              <a:gd name="connsiteX107" fmla="*/ 376508 w 590797"/>
              <a:gd name="connsiteY107" fmla="*/ 67611 h 608406"/>
              <a:gd name="connsiteX108" fmla="*/ 365754 w 590797"/>
              <a:gd name="connsiteY108" fmla="*/ 493 h 608406"/>
              <a:gd name="connsiteX109" fmla="*/ 374088 w 590797"/>
              <a:gd name="connsiteY109" fmla="*/ 3044 h 608406"/>
              <a:gd name="connsiteX110" fmla="*/ 384842 w 590797"/>
              <a:gd name="connsiteY110" fmla="*/ 19420 h 608406"/>
              <a:gd name="connsiteX111" fmla="*/ 418315 w 590797"/>
              <a:gd name="connsiteY111" fmla="*/ 24253 h 608406"/>
              <a:gd name="connsiteX112" fmla="*/ 433505 w 590797"/>
              <a:gd name="connsiteY112" fmla="*/ 11635 h 608406"/>
              <a:gd name="connsiteX113" fmla="*/ 442108 w 590797"/>
              <a:gd name="connsiteY113" fmla="*/ 11500 h 608406"/>
              <a:gd name="connsiteX114" fmla="*/ 465633 w 590797"/>
              <a:gd name="connsiteY114" fmla="*/ 30025 h 608406"/>
              <a:gd name="connsiteX115" fmla="*/ 467515 w 590797"/>
              <a:gd name="connsiteY115" fmla="*/ 38482 h 608406"/>
              <a:gd name="connsiteX116" fmla="*/ 458777 w 590797"/>
              <a:gd name="connsiteY116" fmla="*/ 55933 h 608406"/>
              <a:gd name="connsiteX117" fmla="*/ 466709 w 590797"/>
              <a:gd name="connsiteY117" fmla="*/ 71101 h 608406"/>
              <a:gd name="connsiteX118" fmla="*/ 471414 w 590797"/>
              <a:gd name="connsiteY118" fmla="*/ 87478 h 608406"/>
              <a:gd name="connsiteX119" fmla="*/ 489830 w 590797"/>
              <a:gd name="connsiteY119" fmla="*/ 94056 h 608406"/>
              <a:gd name="connsiteX120" fmla="*/ 494266 w 590797"/>
              <a:gd name="connsiteY120" fmla="*/ 101439 h 608406"/>
              <a:gd name="connsiteX121" fmla="*/ 489965 w 590797"/>
              <a:gd name="connsiteY121" fmla="*/ 131239 h 608406"/>
              <a:gd name="connsiteX122" fmla="*/ 483647 w 590797"/>
              <a:gd name="connsiteY122" fmla="*/ 137011 h 608406"/>
              <a:gd name="connsiteX123" fmla="*/ 464020 w 590797"/>
              <a:gd name="connsiteY123" fmla="*/ 138219 h 608406"/>
              <a:gd name="connsiteX124" fmla="*/ 443049 w 590797"/>
              <a:gd name="connsiteY124" fmla="*/ 164798 h 608406"/>
              <a:gd name="connsiteX125" fmla="*/ 446545 w 590797"/>
              <a:gd name="connsiteY125" fmla="*/ 184128 h 608406"/>
              <a:gd name="connsiteX126" fmla="*/ 442243 w 590797"/>
              <a:gd name="connsiteY126" fmla="*/ 191645 h 608406"/>
              <a:gd name="connsiteX127" fmla="*/ 414416 w 590797"/>
              <a:gd name="connsiteY127" fmla="*/ 202787 h 608406"/>
              <a:gd name="connsiteX128" fmla="*/ 406216 w 590797"/>
              <a:gd name="connsiteY128" fmla="*/ 200236 h 608406"/>
              <a:gd name="connsiteX129" fmla="*/ 395328 w 590797"/>
              <a:gd name="connsiteY129" fmla="*/ 183860 h 608406"/>
              <a:gd name="connsiteX130" fmla="*/ 361855 w 590797"/>
              <a:gd name="connsiteY130" fmla="*/ 179027 h 608406"/>
              <a:gd name="connsiteX131" fmla="*/ 346799 w 590797"/>
              <a:gd name="connsiteY131" fmla="*/ 191645 h 608406"/>
              <a:gd name="connsiteX132" fmla="*/ 338062 w 590797"/>
              <a:gd name="connsiteY132" fmla="*/ 191780 h 608406"/>
              <a:gd name="connsiteX133" fmla="*/ 314537 w 590797"/>
              <a:gd name="connsiteY133" fmla="*/ 173255 h 608406"/>
              <a:gd name="connsiteX134" fmla="*/ 312655 w 590797"/>
              <a:gd name="connsiteY134" fmla="*/ 164798 h 608406"/>
              <a:gd name="connsiteX135" fmla="*/ 321393 w 590797"/>
              <a:gd name="connsiteY135" fmla="*/ 147213 h 608406"/>
              <a:gd name="connsiteX136" fmla="*/ 313461 w 590797"/>
              <a:gd name="connsiteY136" fmla="*/ 132179 h 608406"/>
              <a:gd name="connsiteX137" fmla="*/ 308891 w 590797"/>
              <a:gd name="connsiteY137" fmla="*/ 115802 h 608406"/>
              <a:gd name="connsiteX138" fmla="*/ 290340 w 590797"/>
              <a:gd name="connsiteY138" fmla="*/ 109090 h 608406"/>
              <a:gd name="connsiteX139" fmla="*/ 285904 w 590797"/>
              <a:gd name="connsiteY139" fmla="*/ 101707 h 608406"/>
              <a:gd name="connsiteX140" fmla="*/ 290205 w 590797"/>
              <a:gd name="connsiteY140" fmla="*/ 72041 h 608406"/>
              <a:gd name="connsiteX141" fmla="*/ 296523 w 590797"/>
              <a:gd name="connsiteY141" fmla="*/ 66269 h 608406"/>
              <a:gd name="connsiteX142" fmla="*/ 316284 w 590797"/>
              <a:gd name="connsiteY142" fmla="*/ 65061 h 608406"/>
              <a:gd name="connsiteX143" fmla="*/ 337121 w 590797"/>
              <a:gd name="connsiteY143" fmla="*/ 38482 h 608406"/>
              <a:gd name="connsiteX144" fmla="*/ 333625 w 590797"/>
              <a:gd name="connsiteY144" fmla="*/ 19152 h 608406"/>
              <a:gd name="connsiteX145" fmla="*/ 337927 w 590797"/>
              <a:gd name="connsiteY145" fmla="*/ 11635 h 608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590797" h="608406">
                <a:moveTo>
                  <a:pt x="204318" y="320467"/>
                </a:moveTo>
                <a:cubicBezTo>
                  <a:pt x="163988" y="320467"/>
                  <a:pt x="131187" y="353221"/>
                  <a:pt x="131187" y="393358"/>
                </a:cubicBezTo>
                <a:cubicBezTo>
                  <a:pt x="131187" y="433629"/>
                  <a:pt x="163988" y="466249"/>
                  <a:pt x="204318" y="466249"/>
                </a:cubicBezTo>
                <a:cubicBezTo>
                  <a:pt x="244513" y="466249"/>
                  <a:pt x="277314" y="433629"/>
                  <a:pt x="277314" y="393358"/>
                </a:cubicBezTo>
                <a:cubicBezTo>
                  <a:pt x="277314" y="353221"/>
                  <a:pt x="244513" y="320467"/>
                  <a:pt x="204318" y="320467"/>
                </a:cubicBezTo>
                <a:close/>
                <a:moveTo>
                  <a:pt x="532443" y="180620"/>
                </a:moveTo>
                <a:cubicBezTo>
                  <a:pt x="520881" y="181291"/>
                  <a:pt x="512142" y="191223"/>
                  <a:pt x="512814" y="202765"/>
                </a:cubicBezTo>
                <a:cubicBezTo>
                  <a:pt x="513486" y="214307"/>
                  <a:pt x="523435" y="223031"/>
                  <a:pt x="534998" y="222360"/>
                </a:cubicBezTo>
                <a:cubicBezTo>
                  <a:pt x="546560" y="221689"/>
                  <a:pt x="555434" y="211757"/>
                  <a:pt x="554761" y="200215"/>
                </a:cubicBezTo>
                <a:cubicBezTo>
                  <a:pt x="554089" y="188673"/>
                  <a:pt x="544140" y="179949"/>
                  <a:pt x="532443" y="180620"/>
                </a:cubicBezTo>
                <a:close/>
                <a:moveTo>
                  <a:pt x="173264" y="178310"/>
                </a:moveTo>
                <a:lnTo>
                  <a:pt x="235237" y="178310"/>
                </a:lnTo>
                <a:cubicBezTo>
                  <a:pt x="243168" y="178310"/>
                  <a:pt x="250024" y="183948"/>
                  <a:pt x="251637" y="191599"/>
                </a:cubicBezTo>
                <a:lnTo>
                  <a:pt x="259434" y="229723"/>
                </a:lnTo>
                <a:lnTo>
                  <a:pt x="266290" y="232273"/>
                </a:lnTo>
                <a:cubicBezTo>
                  <a:pt x="283094" y="238851"/>
                  <a:pt x="298688" y="247845"/>
                  <a:pt x="312804" y="259255"/>
                </a:cubicBezTo>
                <a:lnTo>
                  <a:pt x="318450" y="263819"/>
                </a:lnTo>
                <a:lnTo>
                  <a:pt x="355553" y="251604"/>
                </a:lnTo>
                <a:cubicBezTo>
                  <a:pt x="357166" y="250932"/>
                  <a:pt x="359048" y="250664"/>
                  <a:pt x="360795" y="250664"/>
                </a:cubicBezTo>
                <a:cubicBezTo>
                  <a:pt x="366710" y="250664"/>
                  <a:pt x="372222" y="253886"/>
                  <a:pt x="375314" y="259121"/>
                </a:cubicBezTo>
                <a:lnTo>
                  <a:pt x="406233" y="312681"/>
                </a:lnTo>
                <a:cubicBezTo>
                  <a:pt x="410266" y="319528"/>
                  <a:pt x="408787" y="328253"/>
                  <a:pt x="402872" y="333488"/>
                </a:cubicBezTo>
                <a:lnTo>
                  <a:pt x="373835" y="359262"/>
                </a:lnTo>
                <a:lnTo>
                  <a:pt x="374911" y="366511"/>
                </a:lnTo>
                <a:cubicBezTo>
                  <a:pt x="376389" y="375370"/>
                  <a:pt x="377062" y="384364"/>
                  <a:pt x="377062" y="393358"/>
                </a:cubicBezTo>
                <a:cubicBezTo>
                  <a:pt x="377062" y="402352"/>
                  <a:pt x="376389" y="411480"/>
                  <a:pt x="374911" y="420340"/>
                </a:cubicBezTo>
                <a:lnTo>
                  <a:pt x="373835" y="427454"/>
                </a:lnTo>
                <a:lnTo>
                  <a:pt x="402872" y="453228"/>
                </a:lnTo>
                <a:cubicBezTo>
                  <a:pt x="408787" y="458463"/>
                  <a:pt x="410266" y="467188"/>
                  <a:pt x="406233" y="474035"/>
                </a:cubicBezTo>
                <a:lnTo>
                  <a:pt x="375314" y="527729"/>
                </a:lnTo>
                <a:cubicBezTo>
                  <a:pt x="372356" y="532830"/>
                  <a:pt x="366710" y="536052"/>
                  <a:pt x="360795" y="536052"/>
                </a:cubicBezTo>
                <a:cubicBezTo>
                  <a:pt x="359048" y="536052"/>
                  <a:pt x="357166" y="535784"/>
                  <a:pt x="355553" y="535247"/>
                </a:cubicBezTo>
                <a:lnTo>
                  <a:pt x="318450" y="522897"/>
                </a:lnTo>
                <a:lnTo>
                  <a:pt x="312804" y="527461"/>
                </a:lnTo>
                <a:cubicBezTo>
                  <a:pt x="298823" y="538871"/>
                  <a:pt x="283094" y="547999"/>
                  <a:pt x="266290" y="554443"/>
                </a:cubicBezTo>
                <a:lnTo>
                  <a:pt x="259434" y="556993"/>
                </a:lnTo>
                <a:lnTo>
                  <a:pt x="251637" y="595117"/>
                </a:lnTo>
                <a:cubicBezTo>
                  <a:pt x="250024" y="602902"/>
                  <a:pt x="243168" y="608406"/>
                  <a:pt x="235237" y="608406"/>
                </a:cubicBezTo>
                <a:lnTo>
                  <a:pt x="173264" y="608406"/>
                </a:lnTo>
                <a:cubicBezTo>
                  <a:pt x="165333" y="608406"/>
                  <a:pt x="158477" y="602768"/>
                  <a:pt x="156864" y="595117"/>
                </a:cubicBezTo>
                <a:lnTo>
                  <a:pt x="149067" y="557127"/>
                </a:lnTo>
                <a:lnTo>
                  <a:pt x="142211" y="554443"/>
                </a:lnTo>
                <a:cubicBezTo>
                  <a:pt x="125407" y="547999"/>
                  <a:pt x="109813" y="538871"/>
                  <a:pt x="95697" y="527595"/>
                </a:cubicBezTo>
                <a:lnTo>
                  <a:pt x="90051" y="522897"/>
                </a:lnTo>
                <a:lnTo>
                  <a:pt x="52948" y="535247"/>
                </a:lnTo>
                <a:cubicBezTo>
                  <a:pt x="51335" y="535784"/>
                  <a:pt x="49588" y="536052"/>
                  <a:pt x="47706" y="536052"/>
                </a:cubicBezTo>
                <a:cubicBezTo>
                  <a:pt x="41791" y="536052"/>
                  <a:pt x="36279" y="532830"/>
                  <a:pt x="33321" y="527729"/>
                </a:cubicBezTo>
                <a:lnTo>
                  <a:pt x="2268" y="474169"/>
                </a:lnTo>
                <a:cubicBezTo>
                  <a:pt x="-1631" y="467323"/>
                  <a:pt x="-286" y="458597"/>
                  <a:pt x="5629" y="453362"/>
                </a:cubicBezTo>
                <a:lnTo>
                  <a:pt x="34666" y="427454"/>
                </a:lnTo>
                <a:lnTo>
                  <a:pt x="33590" y="420340"/>
                </a:lnTo>
                <a:cubicBezTo>
                  <a:pt x="32112" y="411480"/>
                  <a:pt x="31439" y="402352"/>
                  <a:pt x="31439" y="393358"/>
                </a:cubicBezTo>
                <a:cubicBezTo>
                  <a:pt x="31439" y="384364"/>
                  <a:pt x="32246" y="375370"/>
                  <a:pt x="33590" y="366511"/>
                </a:cubicBezTo>
                <a:lnTo>
                  <a:pt x="34666" y="359262"/>
                </a:lnTo>
                <a:lnTo>
                  <a:pt x="5629" y="333488"/>
                </a:lnTo>
                <a:cubicBezTo>
                  <a:pt x="-286" y="328253"/>
                  <a:pt x="-1765" y="319528"/>
                  <a:pt x="2268" y="312681"/>
                </a:cubicBezTo>
                <a:lnTo>
                  <a:pt x="33187" y="259121"/>
                </a:lnTo>
                <a:cubicBezTo>
                  <a:pt x="36279" y="253886"/>
                  <a:pt x="41791" y="250664"/>
                  <a:pt x="47706" y="250664"/>
                </a:cubicBezTo>
                <a:cubicBezTo>
                  <a:pt x="49453" y="250664"/>
                  <a:pt x="51335" y="251067"/>
                  <a:pt x="52948" y="251604"/>
                </a:cubicBezTo>
                <a:lnTo>
                  <a:pt x="90051" y="263819"/>
                </a:lnTo>
                <a:lnTo>
                  <a:pt x="95697" y="259255"/>
                </a:lnTo>
                <a:cubicBezTo>
                  <a:pt x="109813" y="247845"/>
                  <a:pt x="125407" y="238851"/>
                  <a:pt x="142211" y="232408"/>
                </a:cubicBezTo>
                <a:lnTo>
                  <a:pt x="149067" y="229723"/>
                </a:lnTo>
                <a:lnTo>
                  <a:pt x="156864" y="191734"/>
                </a:lnTo>
                <a:cubicBezTo>
                  <a:pt x="158477" y="183948"/>
                  <a:pt x="165333" y="178310"/>
                  <a:pt x="173264" y="178310"/>
                </a:cubicBezTo>
                <a:close/>
                <a:moveTo>
                  <a:pt x="538897" y="142102"/>
                </a:moveTo>
                <a:cubicBezTo>
                  <a:pt x="540779" y="141968"/>
                  <a:pt x="542392" y="143176"/>
                  <a:pt x="542930" y="145055"/>
                </a:cubicBezTo>
                <a:lnTo>
                  <a:pt x="545753" y="155926"/>
                </a:lnTo>
                <a:cubicBezTo>
                  <a:pt x="552207" y="157536"/>
                  <a:pt x="558122" y="160623"/>
                  <a:pt x="563097" y="164649"/>
                </a:cubicBezTo>
                <a:lnTo>
                  <a:pt x="573584" y="160355"/>
                </a:lnTo>
                <a:cubicBezTo>
                  <a:pt x="575331" y="159684"/>
                  <a:pt x="577348" y="160355"/>
                  <a:pt x="578289" y="161831"/>
                </a:cubicBezTo>
                <a:lnTo>
                  <a:pt x="587835" y="176326"/>
                </a:lnTo>
                <a:cubicBezTo>
                  <a:pt x="588776" y="177802"/>
                  <a:pt x="588642" y="179815"/>
                  <a:pt x="587297" y="181157"/>
                </a:cubicBezTo>
                <a:lnTo>
                  <a:pt x="579365" y="189076"/>
                </a:lnTo>
                <a:cubicBezTo>
                  <a:pt x="580171" y="192162"/>
                  <a:pt x="580709" y="195383"/>
                  <a:pt x="580844" y="198739"/>
                </a:cubicBezTo>
                <a:cubicBezTo>
                  <a:pt x="581113" y="202094"/>
                  <a:pt x="580978" y="205315"/>
                  <a:pt x="580440" y="208536"/>
                </a:cubicBezTo>
                <a:lnTo>
                  <a:pt x="589314" y="215515"/>
                </a:lnTo>
                <a:cubicBezTo>
                  <a:pt x="590793" y="216589"/>
                  <a:pt x="591196" y="218602"/>
                  <a:pt x="590389" y="220212"/>
                </a:cubicBezTo>
                <a:lnTo>
                  <a:pt x="582726" y="235646"/>
                </a:lnTo>
                <a:cubicBezTo>
                  <a:pt x="581785" y="237257"/>
                  <a:pt x="579903" y="238196"/>
                  <a:pt x="578155" y="237660"/>
                </a:cubicBezTo>
                <a:lnTo>
                  <a:pt x="567265" y="234707"/>
                </a:lnTo>
                <a:cubicBezTo>
                  <a:pt x="562694" y="239270"/>
                  <a:pt x="557181" y="243028"/>
                  <a:pt x="550997" y="245444"/>
                </a:cubicBezTo>
                <a:lnTo>
                  <a:pt x="549383" y="256583"/>
                </a:lnTo>
                <a:cubicBezTo>
                  <a:pt x="549115" y="258328"/>
                  <a:pt x="547636" y="259804"/>
                  <a:pt x="545753" y="259804"/>
                </a:cubicBezTo>
                <a:lnTo>
                  <a:pt x="528544" y="260878"/>
                </a:lnTo>
                <a:cubicBezTo>
                  <a:pt x="526662" y="261012"/>
                  <a:pt x="525049" y="259804"/>
                  <a:pt x="524511" y="257925"/>
                </a:cubicBezTo>
                <a:lnTo>
                  <a:pt x="521688" y="247054"/>
                </a:lnTo>
                <a:cubicBezTo>
                  <a:pt x="515234" y="245444"/>
                  <a:pt x="509319" y="242357"/>
                  <a:pt x="504344" y="238331"/>
                </a:cubicBezTo>
                <a:lnTo>
                  <a:pt x="493857" y="242625"/>
                </a:lnTo>
                <a:cubicBezTo>
                  <a:pt x="492110" y="243296"/>
                  <a:pt x="490093" y="242625"/>
                  <a:pt x="489152" y="241149"/>
                </a:cubicBezTo>
                <a:lnTo>
                  <a:pt x="479606" y="226789"/>
                </a:lnTo>
                <a:cubicBezTo>
                  <a:pt x="478665" y="225178"/>
                  <a:pt x="478799" y="223165"/>
                  <a:pt x="480144" y="221823"/>
                </a:cubicBezTo>
                <a:lnTo>
                  <a:pt x="488076" y="213904"/>
                </a:lnTo>
                <a:cubicBezTo>
                  <a:pt x="487270" y="210818"/>
                  <a:pt x="486732" y="207597"/>
                  <a:pt x="486597" y="204241"/>
                </a:cubicBezTo>
                <a:cubicBezTo>
                  <a:pt x="486328" y="200886"/>
                  <a:pt x="486463" y="197665"/>
                  <a:pt x="487001" y="194444"/>
                </a:cubicBezTo>
                <a:lnTo>
                  <a:pt x="478127" y="187465"/>
                </a:lnTo>
                <a:cubicBezTo>
                  <a:pt x="476648" y="186391"/>
                  <a:pt x="476245" y="184378"/>
                  <a:pt x="477052" y="182768"/>
                </a:cubicBezTo>
                <a:lnTo>
                  <a:pt x="484850" y="167334"/>
                </a:lnTo>
                <a:cubicBezTo>
                  <a:pt x="485656" y="165723"/>
                  <a:pt x="487538" y="164784"/>
                  <a:pt x="489286" y="165320"/>
                </a:cubicBezTo>
                <a:lnTo>
                  <a:pt x="500176" y="168273"/>
                </a:lnTo>
                <a:cubicBezTo>
                  <a:pt x="504747" y="163710"/>
                  <a:pt x="510260" y="159952"/>
                  <a:pt x="516444" y="157536"/>
                </a:cubicBezTo>
                <a:lnTo>
                  <a:pt x="518058" y="146397"/>
                </a:lnTo>
                <a:cubicBezTo>
                  <a:pt x="518327" y="144652"/>
                  <a:pt x="519805" y="143176"/>
                  <a:pt x="521688" y="143176"/>
                </a:cubicBezTo>
                <a:close/>
                <a:moveTo>
                  <a:pt x="376508" y="67611"/>
                </a:moveTo>
                <a:cubicBezTo>
                  <a:pt x="357688" y="75128"/>
                  <a:pt x="348547" y="96472"/>
                  <a:pt x="356075" y="115265"/>
                </a:cubicBezTo>
                <a:cubicBezTo>
                  <a:pt x="363603" y="133924"/>
                  <a:pt x="384977" y="143052"/>
                  <a:pt x="403662" y="135669"/>
                </a:cubicBezTo>
                <a:cubicBezTo>
                  <a:pt x="422482" y="128152"/>
                  <a:pt x="431623" y="106808"/>
                  <a:pt x="424095" y="88015"/>
                </a:cubicBezTo>
                <a:cubicBezTo>
                  <a:pt x="416702" y="69356"/>
                  <a:pt x="395328" y="60094"/>
                  <a:pt x="376508" y="67611"/>
                </a:cubicBezTo>
                <a:close/>
                <a:moveTo>
                  <a:pt x="365754" y="493"/>
                </a:moveTo>
                <a:cubicBezTo>
                  <a:pt x="368845" y="-715"/>
                  <a:pt x="372206" y="359"/>
                  <a:pt x="374088" y="3044"/>
                </a:cubicBezTo>
                <a:lnTo>
                  <a:pt x="384842" y="19420"/>
                </a:lnTo>
                <a:cubicBezTo>
                  <a:pt x="396403" y="18749"/>
                  <a:pt x="407829" y="20494"/>
                  <a:pt x="418315" y="24253"/>
                </a:cubicBezTo>
                <a:lnTo>
                  <a:pt x="433505" y="11635"/>
                </a:lnTo>
                <a:cubicBezTo>
                  <a:pt x="435925" y="9487"/>
                  <a:pt x="439554" y="9487"/>
                  <a:pt x="442108" y="11500"/>
                </a:cubicBezTo>
                <a:lnTo>
                  <a:pt x="465633" y="30025"/>
                </a:lnTo>
                <a:cubicBezTo>
                  <a:pt x="468187" y="32039"/>
                  <a:pt x="468994" y="35529"/>
                  <a:pt x="467515" y="38482"/>
                </a:cubicBezTo>
                <a:lnTo>
                  <a:pt x="458777" y="55933"/>
                </a:lnTo>
                <a:cubicBezTo>
                  <a:pt x="461869" y="60631"/>
                  <a:pt x="464558" y="65732"/>
                  <a:pt x="466709" y="71101"/>
                </a:cubicBezTo>
                <a:cubicBezTo>
                  <a:pt x="468860" y="76471"/>
                  <a:pt x="470338" y="81974"/>
                  <a:pt x="471414" y="87478"/>
                </a:cubicBezTo>
                <a:lnTo>
                  <a:pt x="489830" y="94056"/>
                </a:lnTo>
                <a:cubicBezTo>
                  <a:pt x="492922" y="95264"/>
                  <a:pt x="494804" y="98351"/>
                  <a:pt x="494266" y="101439"/>
                </a:cubicBezTo>
                <a:lnTo>
                  <a:pt x="489965" y="131239"/>
                </a:lnTo>
                <a:cubicBezTo>
                  <a:pt x="489561" y="134461"/>
                  <a:pt x="486873" y="136877"/>
                  <a:pt x="483647" y="137011"/>
                </a:cubicBezTo>
                <a:lnTo>
                  <a:pt x="464020" y="138219"/>
                </a:lnTo>
                <a:cubicBezTo>
                  <a:pt x="458912" y="148287"/>
                  <a:pt x="451922" y="157415"/>
                  <a:pt x="443049" y="164798"/>
                </a:cubicBezTo>
                <a:lnTo>
                  <a:pt x="446545" y="184128"/>
                </a:lnTo>
                <a:cubicBezTo>
                  <a:pt x="447082" y="187350"/>
                  <a:pt x="445335" y="190437"/>
                  <a:pt x="442243" y="191645"/>
                </a:cubicBezTo>
                <a:lnTo>
                  <a:pt x="414416" y="202787"/>
                </a:lnTo>
                <a:cubicBezTo>
                  <a:pt x="411325" y="203995"/>
                  <a:pt x="407964" y="202921"/>
                  <a:pt x="406216" y="200236"/>
                </a:cubicBezTo>
                <a:lnTo>
                  <a:pt x="395328" y="183860"/>
                </a:lnTo>
                <a:cubicBezTo>
                  <a:pt x="383767" y="184531"/>
                  <a:pt x="372475" y="182786"/>
                  <a:pt x="361855" y="179027"/>
                </a:cubicBezTo>
                <a:lnTo>
                  <a:pt x="346799" y="191645"/>
                </a:lnTo>
                <a:cubicBezTo>
                  <a:pt x="344245" y="193793"/>
                  <a:pt x="340616" y="193793"/>
                  <a:pt x="338062" y="191780"/>
                </a:cubicBezTo>
                <a:lnTo>
                  <a:pt x="314537" y="173255"/>
                </a:lnTo>
                <a:cubicBezTo>
                  <a:pt x="311983" y="171241"/>
                  <a:pt x="311176" y="167751"/>
                  <a:pt x="312655" y="164798"/>
                </a:cubicBezTo>
                <a:lnTo>
                  <a:pt x="321393" y="147213"/>
                </a:lnTo>
                <a:cubicBezTo>
                  <a:pt x="318301" y="142649"/>
                  <a:pt x="315612" y="137548"/>
                  <a:pt x="313461" y="132179"/>
                </a:cubicBezTo>
                <a:cubicBezTo>
                  <a:pt x="311311" y="126809"/>
                  <a:pt x="309832" y="121306"/>
                  <a:pt x="308891" y="115802"/>
                </a:cubicBezTo>
                <a:lnTo>
                  <a:pt x="290340" y="109090"/>
                </a:lnTo>
                <a:cubicBezTo>
                  <a:pt x="287248" y="108016"/>
                  <a:pt x="285366" y="104929"/>
                  <a:pt x="285904" y="101707"/>
                </a:cubicBezTo>
                <a:lnTo>
                  <a:pt x="290205" y="72041"/>
                </a:lnTo>
                <a:cubicBezTo>
                  <a:pt x="290609" y="68819"/>
                  <a:pt x="293297" y="66403"/>
                  <a:pt x="296523" y="66269"/>
                </a:cubicBezTo>
                <a:lnTo>
                  <a:pt x="316284" y="65061"/>
                </a:lnTo>
                <a:cubicBezTo>
                  <a:pt x="321258" y="54993"/>
                  <a:pt x="328248" y="45865"/>
                  <a:pt x="337121" y="38482"/>
                </a:cubicBezTo>
                <a:lnTo>
                  <a:pt x="333625" y="19152"/>
                </a:lnTo>
                <a:cubicBezTo>
                  <a:pt x="333088" y="15930"/>
                  <a:pt x="334835" y="12843"/>
                  <a:pt x="337927" y="1163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cs typeface="+mn-ea"/>
              <a:sym typeface="+mn-lt"/>
            </a:endParaRPr>
          </a:p>
        </p:txBody>
      </p:sp>
      <p:sp>
        <p:nvSpPr>
          <p:cNvPr id="20" name="letter-quill_87091"/>
          <p:cNvSpPr/>
          <p:nvPr/>
        </p:nvSpPr>
        <p:spPr>
          <a:xfrm>
            <a:off x="2284396" y="2227492"/>
            <a:ext cx="381696" cy="503872"/>
          </a:xfrm>
          <a:custGeom>
            <a:avLst/>
            <a:gdLst>
              <a:gd name="T0" fmla="*/ 410 w 1087"/>
              <a:gd name="T1" fmla="*/ 802 h 1437"/>
              <a:gd name="T2" fmla="*/ 384 w 1087"/>
              <a:gd name="T3" fmla="*/ 778 h 1437"/>
              <a:gd name="T4" fmla="*/ 678 w 1087"/>
              <a:gd name="T5" fmla="*/ 461 h 1437"/>
              <a:gd name="T6" fmla="*/ 704 w 1087"/>
              <a:gd name="T7" fmla="*/ 486 h 1437"/>
              <a:gd name="T8" fmla="*/ 410 w 1087"/>
              <a:gd name="T9" fmla="*/ 802 h 1437"/>
              <a:gd name="T10" fmla="*/ 859 w 1087"/>
              <a:gd name="T11" fmla="*/ 320 h 1437"/>
              <a:gd name="T12" fmla="*/ 795 w 1087"/>
              <a:gd name="T13" fmla="*/ 260 h 1437"/>
              <a:gd name="T14" fmla="*/ 655 w 1087"/>
              <a:gd name="T15" fmla="*/ 411 h 1437"/>
              <a:gd name="T16" fmla="*/ 719 w 1087"/>
              <a:gd name="T17" fmla="*/ 470 h 1437"/>
              <a:gd name="T18" fmla="*/ 859 w 1087"/>
              <a:gd name="T19" fmla="*/ 320 h 1437"/>
              <a:gd name="T20" fmla="*/ 350 w 1087"/>
              <a:gd name="T21" fmla="*/ 867 h 1437"/>
              <a:gd name="T22" fmla="*/ 395 w 1087"/>
              <a:gd name="T23" fmla="*/ 817 h 1437"/>
              <a:gd name="T24" fmla="*/ 331 w 1087"/>
              <a:gd name="T25" fmla="*/ 758 h 1437"/>
              <a:gd name="T26" fmla="*/ 286 w 1087"/>
              <a:gd name="T27" fmla="*/ 807 h 1437"/>
              <a:gd name="T28" fmla="*/ 272 w 1087"/>
              <a:gd name="T29" fmla="*/ 880 h 1437"/>
              <a:gd name="T30" fmla="*/ 225 w 1087"/>
              <a:gd name="T31" fmla="*/ 880 h 1437"/>
              <a:gd name="T32" fmla="*/ 225 w 1087"/>
              <a:gd name="T33" fmla="*/ 927 h 1437"/>
              <a:gd name="T34" fmla="*/ 862 w 1087"/>
              <a:gd name="T35" fmla="*/ 927 h 1437"/>
              <a:gd name="T36" fmla="*/ 862 w 1087"/>
              <a:gd name="T37" fmla="*/ 880 h 1437"/>
              <a:gd name="T38" fmla="*/ 295 w 1087"/>
              <a:gd name="T39" fmla="*/ 880 h 1437"/>
              <a:gd name="T40" fmla="*/ 350 w 1087"/>
              <a:gd name="T41" fmla="*/ 867 h 1437"/>
              <a:gd name="T42" fmla="*/ 666 w 1087"/>
              <a:gd name="T43" fmla="*/ 451 h 1437"/>
              <a:gd name="T44" fmla="*/ 640 w 1087"/>
              <a:gd name="T45" fmla="*/ 426 h 1437"/>
              <a:gd name="T46" fmla="*/ 346 w 1087"/>
              <a:gd name="T47" fmla="*/ 742 h 1437"/>
              <a:gd name="T48" fmla="*/ 372 w 1087"/>
              <a:gd name="T49" fmla="*/ 767 h 1437"/>
              <a:gd name="T50" fmla="*/ 666 w 1087"/>
              <a:gd name="T51" fmla="*/ 451 h 1437"/>
              <a:gd name="T52" fmla="*/ 1087 w 1087"/>
              <a:gd name="T53" fmla="*/ 60 h 1437"/>
              <a:gd name="T54" fmla="*/ 1087 w 1087"/>
              <a:gd name="T55" fmla="*/ 1377 h 1437"/>
              <a:gd name="T56" fmla="*/ 1027 w 1087"/>
              <a:gd name="T57" fmla="*/ 1437 h 1437"/>
              <a:gd name="T58" fmla="*/ 60 w 1087"/>
              <a:gd name="T59" fmla="*/ 1437 h 1437"/>
              <a:gd name="T60" fmla="*/ 0 w 1087"/>
              <a:gd name="T61" fmla="*/ 1377 h 1437"/>
              <a:gd name="T62" fmla="*/ 0 w 1087"/>
              <a:gd name="T63" fmla="*/ 60 h 1437"/>
              <a:gd name="T64" fmla="*/ 60 w 1087"/>
              <a:gd name="T65" fmla="*/ 0 h 1437"/>
              <a:gd name="T66" fmla="*/ 1027 w 1087"/>
              <a:gd name="T67" fmla="*/ 0 h 1437"/>
              <a:gd name="T68" fmla="*/ 1087 w 1087"/>
              <a:gd name="T69" fmla="*/ 60 h 1437"/>
              <a:gd name="T70" fmla="*/ 586 w 1087"/>
              <a:gd name="T71" fmla="*/ 1377 h 1437"/>
              <a:gd name="T72" fmla="*/ 543 w 1087"/>
              <a:gd name="T73" fmla="*/ 1335 h 1437"/>
              <a:gd name="T74" fmla="*/ 501 w 1087"/>
              <a:gd name="T75" fmla="*/ 1377 h 1437"/>
              <a:gd name="T76" fmla="*/ 543 w 1087"/>
              <a:gd name="T77" fmla="*/ 1420 h 1437"/>
              <a:gd name="T78" fmla="*/ 586 w 1087"/>
              <a:gd name="T79" fmla="*/ 1377 h 1437"/>
              <a:gd name="T80" fmla="*/ 967 w 1087"/>
              <a:gd name="T81" fmla="*/ 119 h 1437"/>
              <a:gd name="T82" fmla="*/ 317 w 1087"/>
              <a:gd name="T83" fmla="*/ 119 h 1437"/>
              <a:gd name="T84" fmla="*/ 317 w 1087"/>
              <a:gd name="T85" fmla="*/ 268 h 1437"/>
              <a:gd name="T86" fmla="*/ 271 w 1087"/>
              <a:gd name="T87" fmla="*/ 229 h 1437"/>
              <a:gd name="T88" fmla="*/ 225 w 1087"/>
              <a:gd name="T89" fmla="*/ 268 h 1437"/>
              <a:gd name="T90" fmla="*/ 225 w 1087"/>
              <a:gd name="T91" fmla="*/ 119 h 1437"/>
              <a:gd name="T92" fmla="*/ 119 w 1087"/>
              <a:gd name="T93" fmla="*/ 119 h 1437"/>
              <a:gd name="T94" fmla="*/ 119 w 1087"/>
              <a:gd name="T95" fmla="*/ 1317 h 1437"/>
              <a:gd name="T96" fmla="*/ 967 w 1087"/>
              <a:gd name="T97" fmla="*/ 1317 h 1437"/>
              <a:gd name="T98" fmla="*/ 967 w 1087"/>
              <a:gd name="T99" fmla="*/ 119 h 1437"/>
              <a:gd name="T100" fmla="*/ 967 w 1087"/>
              <a:gd name="T101" fmla="*/ 119 h 1437"/>
              <a:gd name="T102" fmla="*/ 225 w 1087"/>
              <a:gd name="T103" fmla="*/ 1107 h 1437"/>
              <a:gd name="T104" fmla="*/ 862 w 1087"/>
              <a:gd name="T105" fmla="*/ 1107 h 1437"/>
              <a:gd name="T106" fmla="*/ 862 w 1087"/>
              <a:gd name="T107" fmla="*/ 1060 h 1437"/>
              <a:gd name="T108" fmla="*/ 225 w 1087"/>
              <a:gd name="T109" fmla="*/ 1060 h 1437"/>
              <a:gd name="T110" fmla="*/ 225 w 1087"/>
              <a:gd name="T111" fmla="*/ 1107 h 1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87" h="1437">
                <a:moveTo>
                  <a:pt x="410" y="802"/>
                </a:moveTo>
                <a:lnTo>
                  <a:pt x="384" y="778"/>
                </a:lnTo>
                <a:lnTo>
                  <a:pt x="678" y="461"/>
                </a:lnTo>
                <a:lnTo>
                  <a:pt x="704" y="486"/>
                </a:lnTo>
                <a:lnTo>
                  <a:pt x="410" y="802"/>
                </a:lnTo>
                <a:close/>
                <a:moveTo>
                  <a:pt x="859" y="320"/>
                </a:moveTo>
                <a:lnTo>
                  <a:pt x="795" y="260"/>
                </a:lnTo>
                <a:lnTo>
                  <a:pt x="655" y="411"/>
                </a:lnTo>
                <a:lnTo>
                  <a:pt x="719" y="470"/>
                </a:lnTo>
                <a:lnTo>
                  <a:pt x="859" y="320"/>
                </a:lnTo>
                <a:close/>
                <a:moveTo>
                  <a:pt x="350" y="867"/>
                </a:moveTo>
                <a:lnTo>
                  <a:pt x="395" y="817"/>
                </a:lnTo>
                <a:lnTo>
                  <a:pt x="331" y="758"/>
                </a:lnTo>
                <a:lnTo>
                  <a:pt x="286" y="807"/>
                </a:lnTo>
                <a:lnTo>
                  <a:pt x="272" y="880"/>
                </a:lnTo>
                <a:lnTo>
                  <a:pt x="225" y="880"/>
                </a:lnTo>
                <a:lnTo>
                  <a:pt x="225" y="927"/>
                </a:lnTo>
                <a:lnTo>
                  <a:pt x="862" y="927"/>
                </a:lnTo>
                <a:lnTo>
                  <a:pt x="862" y="880"/>
                </a:lnTo>
                <a:lnTo>
                  <a:pt x="295" y="880"/>
                </a:lnTo>
                <a:lnTo>
                  <a:pt x="350" y="867"/>
                </a:lnTo>
                <a:close/>
                <a:moveTo>
                  <a:pt x="666" y="451"/>
                </a:moveTo>
                <a:lnTo>
                  <a:pt x="640" y="426"/>
                </a:lnTo>
                <a:lnTo>
                  <a:pt x="346" y="742"/>
                </a:lnTo>
                <a:lnTo>
                  <a:pt x="372" y="767"/>
                </a:lnTo>
                <a:lnTo>
                  <a:pt x="666" y="451"/>
                </a:lnTo>
                <a:close/>
                <a:moveTo>
                  <a:pt x="1087" y="60"/>
                </a:moveTo>
                <a:lnTo>
                  <a:pt x="1087" y="1377"/>
                </a:lnTo>
                <a:cubicBezTo>
                  <a:pt x="1087" y="1410"/>
                  <a:pt x="1060" y="1437"/>
                  <a:pt x="1027" y="1437"/>
                </a:cubicBezTo>
                <a:lnTo>
                  <a:pt x="60" y="1437"/>
                </a:lnTo>
                <a:cubicBezTo>
                  <a:pt x="27" y="1437"/>
                  <a:pt x="0" y="1410"/>
                  <a:pt x="0" y="1377"/>
                </a:cubicBezTo>
                <a:lnTo>
                  <a:pt x="0" y="60"/>
                </a:lnTo>
                <a:cubicBezTo>
                  <a:pt x="0" y="27"/>
                  <a:pt x="27" y="0"/>
                  <a:pt x="60" y="0"/>
                </a:cubicBezTo>
                <a:lnTo>
                  <a:pt x="1027" y="0"/>
                </a:lnTo>
                <a:cubicBezTo>
                  <a:pt x="1060" y="0"/>
                  <a:pt x="1087" y="27"/>
                  <a:pt x="1087" y="60"/>
                </a:cubicBezTo>
                <a:close/>
                <a:moveTo>
                  <a:pt x="586" y="1377"/>
                </a:moveTo>
                <a:cubicBezTo>
                  <a:pt x="586" y="1354"/>
                  <a:pt x="567" y="1335"/>
                  <a:pt x="543" y="1335"/>
                </a:cubicBezTo>
                <a:cubicBezTo>
                  <a:pt x="520" y="1335"/>
                  <a:pt x="501" y="1354"/>
                  <a:pt x="501" y="1377"/>
                </a:cubicBezTo>
                <a:cubicBezTo>
                  <a:pt x="501" y="1401"/>
                  <a:pt x="520" y="1420"/>
                  <a:pt x="543" y="1420"/>
                </a:cubicBezTo>
                <a:cubicBezTo>
                  <a:pt x="567" y="1420"/>
                  <a:pt x="586" y="1401"/>
                  <a:pt x="586" y="1377"/>
                </a:cubicBezTo>
                <a:close/>
                <a:moveTo>
                  <a:pt x="967" y="119"/>
                </a:moveTo>
                <a:lnTo>
                  <a:pt x="317" y="119"/>
                </a:lnTo>
                <a:lnTo>
                  <a:pt x="317" y="268"/>
                </a:lnTo>
                <a:lnTo>
                  <a:pt x="271" y="229"/>
                </a:lnTo>
                <a:lnTo>
                  <a:pt x="225" y="268"/>
                </a:lnTo>
                <a:lnTo>
                  <a:pt x="225" y="119"/>
                </a:lnTo>
                <a:lnTo>
                  <a:pt x="119" y="119"/>
                </a:lnTo>
                <a:lnTo>
                  <a:pt x="119" y="1317"/>
                </a:lnTo>
                <a:lnTo>
                  <a:pt x="967" y="1317"/>
                </a:lnTo>
                <a:lnTo>
                  <a:pt x="967" y="119"/>
                </a:lnTo>
                <a:lnTo>
                  <a:pt x="967" y="119"/>
                </a:lnTo>
                <a:close/>
                <a:moveTo>
                  <a:pt x="225" y="1107"/>
                </a:moveTo>
                <a:lnTo>
                  <a:pt x="862" y="1107"/>
                </a:lnTo>
                <a:lnTo>
                  <a:pt x="862" y="1060"/>
                </a:lnTo>
                <a:lnTo>
                  <a:pt x="225" y="1060"/>
                </a:lnTo>
                <a:lnTo>
                  <a:pt x="225" y="110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cs typeface="+mn-ea"/>
              <a:sym typeface="+mn-lt"/>
            </a:endParaRPr>
          </a:p>
        </p:txBody>
      </p:sp>
      <p:sp>
        <p:nvSpPr>
          <p:cNvPr id="21" name="椭圆 20"/>
          <p:cNvSpPr/>
          <p:nvPr/>
        </p:nvSpPr>
        <p:spPr>
          <a:xfrm>
            <a:off x="2068201" y="4637436"/>
            <a:ext cx="761976" cy="754432"/>
          </a:xfrm>
          <a:prstGeom prst="ellipse">
            <a:avLst/>
          </a:prstGeom>
          <a:solidFill>
            <a:schemeClr val="bg1">
              <a:alpha val="50196"/>
            </a:schemeClr>
          </a:solidFill>
          <a:ln w="28575">
            <a:solidFill>
              <a:schemeClr val="bg1"/>
            </a:solidFill>
          </a:ln>
          <a:effec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ts val="0"/>
              </a:spcAft>
              <a:buClrTx/>
              <a:buSzTx/>
              <a:buFontTx/>
              <a:buNone/>
              <a:defRPr/>
            </a:pPr>
            <a:endParaRPr kumimoji="0" lang="zh-CN" altLang="en-US" sz="2000" b="1" i="1" u="none" strike="noStrike" kern="1200" cap="none" spc="0" normalizeH="0" baseline="0" noProof="0">
              <a:ln>
                <a:noFill/>
              </a:ln>
              <a:solidFill>
                <a:srgbClr val="FFFFFF"/>
              </a:solidFill>
              <a:effectLst/>
              <a:uLnTx/>
              <a:uFillTx/>
              <a:cs typeface="+mn-ea"/>
              <a:sym typeface="+mn-lt"/>
            </a:endParaRPr>
          </a:p>
        </p:txBody>
      </p:sp>
      <p:sp>
        <p:nvSpPr>
          <p:cNvPr id="22" name="íś1íḑé"/>
          <p:cNvSpPr/>
          <p:nvPr/>
        </p:nvSpPr>
        <p:spPr bwMode="auto">
          <a:xfrm flipH="1" flipV="1">
            <a:off x="2821710" y="5008947"/>
            <a:ext cx="234155" cy="0"/>
          </a:xfrm>
          <a:custGeom>
            <a:avLst/>
            <a:gdLst>
              <a:gd name="T0" fmla="*/ 828 w 828"/>
              <a:gd name="T1" fmla="*/ 532 h 532"/>
              <a:gd name="T2" fmla="*/ 363 w 828"/>
              <a:gd name="T3" fmla="*/ 532 h 532"/>
              <a:gd name="T4" fmla="*/ 362 w 828"/>
              <a:gd name="T5" fmla="*/ 531 h 532"/>
              <a:gd name="T6" fmla="*/ 0 w 828"/>
              <a:gd name="T7" fmla="*/ 6 h 532"/>
              <a:gd name="T8" fmla="*/ 7 w 828"/>
              <a:gd name="T9" fmla="*/ 0 h 532"/>
              <a:gd name="T10" fmla="*/ 367 w 828"/>
              <a:gd name="T11" fmla="*/ 523 h 532"/>
              <a:gd name="T12" fmla="*/ 828 w 828"/>
              <a:gd name="T13" fmla="*/ 523 h 532"/>
              <a:gd name="T14" fmla="*/ 828 w 828"/>
              <a:gd name="T15" fmla="*/ 532 h 532"/>
              <a:gd name="connsiteX0" fmla="*/ 10000 w 10907"/>
              <a:gd name="connsiteY0" fmla="*/ 17066 h 17066"/>
              <a:gd name="connsiteX1" fmla="*/ 4384 w 10907"/>
              <a:gd name="connsiteY1" fmla="*/ 17066 h 17066"/>
              <a:gd name="connsiteX2" fmla="*/ 4372 w 10907"/>
              <a:gd name="connsiteY2" fmla="*/ 17047 h 17066"/>
              <a:gd name="connsiteX3" fmla="*/ 0 w 10907"/>
              <a:gd name="connsiteY3" fmla="*/ 7179 h 17066"/>
              <a:gd name="connsiteX4" fmla="*/ 10907 w 10907"/>
              <a:gd name="connsiteY4" fmla="*/ 0 h 17066"/>
              <a:gd name="connsiteX5" fmla="*/ 4432 w 10907"/>
              <a:gd name="connsiteY5" fmla="*/ 16897 h 17066"/>
              <a:gd name="connsiteX6" fmla="*/ 10000 w 10907"/>
              <a:gd name="connsiteY6" fmla="*/ 16897 h 17066"/>
              <a:gd name="connsiteX7" fmla="*/ 10000 w 10907"/>
              <a:gd name="connsiteY7" fmla="*/ 17066 h 17066"/>
              <a:gd name="connsiteX0-1" fmla="*/ 10000 w 10000"/>
              <a:gd name="connsiteY0-2" fmla="*/ 9887 h 9887"/>
              <a:gd name="connsiteX1-3" fmla="*/ 4384 w 10000"/>
              <a:gd name="connsiteY1-4" fmla="*/ 9887 h 9887"/>
              <a:gd name="connsiteX2-5" fmla="*/ 4372 w 10000"/>
              <a:gd name="connsiteY2-6" fmla="*/ 9868 h 9887"/>
              <a:gd name="connsiteX3-7" fmla="*/ 0 w 10000"/>
              <a:gd name="connsiteY3-8" fmla="*/ 0 h 9887"/>
              <a:gd name="connsiteX4-9" fmla="*/ 4432 w 10000"/>
              <a:gd name="connsiteY4-10" fmla="*/ 9718 h 9887"/>
              <a:gd name="connsiteX5-11" fmla="*/ 10000 w 10000"/>
              <a:gd name="connsiteY5-12" fmla="*/ 9718 h 9887"/>
              <a:gd name="connsiteX6-13" fmla="*/ 10000 w 10000"/>
              <a:gd name="connsiteY6-14" fmla="*/ 9887 h 9887"/>
              <a:gd name="connsiteX0-15" fmla="*/ 10000 w 10773"/>
              <a:gd name="connsiteY0-16" fmla="*/ 21166 h 21166"/>
              <a:gd name="connsiteX1-17" fmla="*/ 4384 w 10773"/>
              <a:gd name="connsiteY1-18" fmla="*/ 21166 h 21166"/>
              <a:gd name="connsiteX2-19" fmla="*/ 4372 w 10773"/>
              <a:gd name="connsiteY2-20" fmla="*/ 21147 h 21166"/>
              <a:gd name="connsiteX3-21" fmla="*/ 0 w 10773"/>
              <a:gd name="connsiteY3-22" fmla="*/ 11166 h 21166"/>
              <a:gd name="connsiteX4-23" fmla="*/ 10773 w 10773"/>
              <a:gd name="connsiteY4-24" fmla="*/ 0 h 21166"/>
              <a:gd name="connsiteX5-25" fmla="*/ 10000 w 10773"/>
              <a:gd name="connsiteY5-26" fmla="*/ 20995 h 21166"/>
              <a:gd name="connsiteX6-27" fmla="*/ 10000 w 10773"/>
              <a:gd name="connsiteY6-28" fmla="*/ 21166 h 21166"/>
              <a:gd name="connsiteX0-29" fmla="*/ 10000 w 10000"/>
              <a:gd name="connsiteY0-30" fmla="*/ 10000 h 10000"/>
              <a:gd name="connsiteX1-31" fmla="*/ 4384 w 10000"/>
              <a:gd name="connsiteY1-32" fmla="*/ 10000 h 10000"/>
              <a:gd name="connsiteX2-33" fmla="*/ 4372 w 10000"/>
              <a:gd name="connsiteY2-34" fmla="*/ 9981 h 10000"/>
              <a:gd name="connsiteX3-35" fmla="*/ 0 w 10000"/>
              <a:gd name="connsiteY3-36" fmla="*/ 0 h 10000"/>
              <a:gd name="connsiteX4-37" fmla="*/ 10000 w 10000"/>
              <a:gd name="connsiteY4-38" fmla="*/ 9829 h 10000"/>
              <a:gd name="connsiteX5-39" fmla="*/ 10000 w 10000"/>
              <a:gd name="connsiteY5-40" fmla="*/ 10000 h 10000"/>
              <a:gd name="connsiteX0-41" fmla="*/ 10000 w 10584"/>
              <a:gd name="connsiteY0-42" fmla="*/ 19864 h 19864"/>
              <a:gd name="connsiteX1-43" fmla="*/ 4384 w 10584"/>
              <a:gd name="connsiteY1-44" fmla="*/ 19864 h 19864"/>
              <a:gd name="connsiteX2-45" fmla="*/ 4372 w 10584"/>
              <a:gd name="connsiteY2-46" fmla="*/ 19845 h 19864"/>
              <a:gd name="connsiteX3-47" fmla="*/ 0 w 10584"/>
              <a:gd name="connsiteY3-48" fmla="*/ 9864 h 19864"/>
              <a:gd name="connsiteX4-49" fmla="*/ 10584 w 10584"/>
              <a:gd name="connsiteY4-50" fmla="*/ 0 h 19864"/>
              <a:gd name="connsiteX5-51" fmla="*/ 10000 w 10584"/>
              <a:gd name="connsiteY5-52" fmla="*/ 19693 h 19864"/>
              <a:gd name="connsiteX6-53" fmla="*/ 10000 w 10584"/>
              <a:gd name="connsiteY6-54" fmla="*/ 19864 h 19864"/>
              <a:gd name="connsiteX0-55" fmla="*/ 10000 w 10584"/>
              <a:gd name="connsiteY0-56" fmla="*/ 19864 h 19864"/>
              <a:gd name="connsiteX1-57" fmla="*/ 4384 w 10584"/>
              <a:gd name="connsiteY1-58" fmla="*/ 19864 h 19864"/>
              <a:gd name="connsiteX2-59" fmla="*/ 4372 w 10584"/>
              <a:gd name="connsiteY2-60" fmla="*/ 19845 h 19864"/>
              <a:gd name="connsiteX3-61" fmla="*/ 0 w 10584"/>
              <a:gd name="connsiteY3-62" fmla="*/ 9864 h 19864"/>
              <a:gd name="connsiteX4-63" fmla="*/ 10584 w 10584"/>
              <a:gd name="connsiteY4-64" fmla="*/ 0 h 19864"/>
              <a:gd name="connsiteX5-65" fmla="*/ 10000 w 10584"/>
              <a:gd name="connsiteY5-66" fmla="*/ 19693 h 19864"/>
              <a:gd name="connsiteX6-67" fmla="*/ 10000 w 10584"/>
              <a:gd name="connsiteY6-68" fmla="*/ 19864 h 19864"/>
              <a:gd name="connsiteX0-69" fmla="*/ 10000 w 10000"/>
              <a:gd name="connsiteY0-70" fmla="*/ 10001 h 10001"/>
              <a:gd name="connsiteX1-71" fmla="*/ 4384 w 10000"/>
              <a:gd name="connsiteY1-72" fmla="*/ 10001 h 10001"/>
              <a:gd name="connsiteX2-73" fmla="*/ 4372 w 10000"/>
              <a:gd name="connsiteY2-74" fmla="*/ 9982 h 10001"/>
              <a:gd name="connsiteX3-75" fmla="*/ 0 w 10000"/>
              <a:gd name="connsiteY3-76" fmla="*/ 1 h 10001"/>
              <a:gd name="connsiteX4-77" fmla="*/ 10000 w 10000"/>
              <a:gd name="connsiteY4-78" fmla="*/ 9830 h 10001"/>
              <a:gd name="connsiteX5-79" fmla="*/ 10000 w 10000"/>
              <a:gd name="connsiteY5-80" fmla="*/ 10001 h 10001"/>
              <a:gd name="connsiteX0-81" fmla="*/ 0 w 10000"/>
              <a:gd name="connsiteY0-82" fmla="*/ 1 h 10001"/>
              <a:gd name="connsiteX1-83" fmla="*/ 10000 w 10000"/>
              <a:gd name="connsiteY1-84" fmla="*/ 9830 h 10001"/>
              <a:gd name="connsiteX2-85" fmla="*/ 10000 w 10000"/>
              <a:gd name="connsiteY2-86" fmla="*/ 10001 h 10001"/>
              <a:gd name="connsiteX3-87" fmla="*/ 4384 w 10000"/>
              <a:gd name="connsiteY3-88" fmla="*/ 10001 h 10001"/>
              <a:gd name="connsiteX4-89" fmla="*/ 4372 w 10000"/>
              <a:gd name="connsiteY4-90" fmla="*/ 9982 h 10001"/>
              <a:gd name="connsiteX5-91" fmla="*/ 2435 w 10000"/>
              <a:gd name="connsiteY5-92" fmla="*/ 4289 h 10001"/>
              <a:gd name="connsiteX0-93" fmla="*/ 0 w 10000"/>
              <a:gd name="connsiteY0-94" fmla="*/ 1 h 10001"/>
              <a:gd name="connsiteX1-95" fmla="*/ 10000 w 10000"/>
              <a:gd name="connsiteY1-96" fmla="*/ 9830 h 10001"/>
              <a:gd name="connsiteX2-97" fmla="*/ 10000 w 10000"/>
              <a:gd name="connsiteY2-98" fmla="*/ 10001 h 10001"/>
              <a:gd name="connsiteX3-99" fmla="*/ 4384 w 10000"/>
              <a:gd name="connsiteY3-100" fmla="*/ 10001 h 10001"/>
              <a:gd name="connsiteX4-101" fmla="*/ 4372 w 10000"/>
              <a:gd name="connsiteY4-102" fmla="*/ 9982 h 10001"/>
              <a:gd name="connsiteX0-103" fmla="*/ 5628 w 5628"/>
              <a:gd name="connsiteY0-104" fmla="*/ 0 h 171"/>
              <a:gd name="connsiteX1-105" fmla="*/ 5628 w 5628"/>
              <a:gd name="connsiteY1-106" fmla="*/ 171 h 171"/>
              <a:gd name="connsiteX2-107" fmla="*/ 12 w 5628"/>
              <a:gd name="connsiteY2-108" fmla="*/ 171 h 171"/>
              <a:gd name="connsiteX3-109" fmla="*/ 0 w 5628"/>
              <a:gd name="connsiteY3-110" fmla="*/ 152 h 171"/>
              <a:gd name="connsiteX0-111" fmla="*/ 10000 w 10000"/>
              <a:gd name="connsiteY0-112" fmla="*/ 1111 h 1111"/>
              <a:gd name="connsiteX1-113" fmla="*/ 21 w 10000"/>
              <a:gd name="connsiteY1-114" fmla="*/ 1111 h 1111"/>
              <a:gd name="connsiteX2-115" fmla="*/ 0 w 10000"/>
              <a:gd name="connsiteY2-116" fmla="*/ 0 h 1111"/>
              <a:gd name="connsiteX0-117" fmla="*/ 9980 w 9980"/>
              <a:gd name="connsiteY0-118" fmla="*/ 614806 h 614806"/>
              <a:gd name="connsiteX1-119" fmla="*/ 1 w 9980"/>
              <a:gd name="connsiteY1-120" fmla="*/ 614806 h 614806"/>
              <a:gd name="connsiteX2-121" fmla="*/ 9599 w 9980"/>
              <a:gd name="connsiteY2-122" fmla="*/ 0 h 614806"/>
              <a:gd name="connsiteX0-123" fmla="*/ 9999 w 9999"/>
              <a:gd name="connsiteY0-124" fmla="*/ 0 h 0"/>
              <a:gd name="connsiteX1-125" fmla="*/ 0 w 9999"/>
              <a:gd name="connsiteY1-126" fmla="*/ 0 h 0"/>
            </a:gdLst>
            <a:ahLst/>
            <a:cxnLst>
              <a:cxn ang="0">
                <a:pos x="connsiteX0-1" y="connsiteY0-2"/>
              </a:cxn>
              <a:cxn ang="0">
                <a:pos x="connsiteX1-3" y="connsiteY1-4"/>
              </a:cxn>
            </a:cxnLst>
            <a:rect l="l" t="t" r="r" b="b"/>
            <a:pathLst>
              <a:path w="9999">
                <a:moveTo>
                  <a:pt x="9999" y="0"/>
                </a:moveTo>
                <a:lnTo>
                  <a:pt x="0" y="0"/>
                </a:lnTo>
              </a:path>
            </a:pathLst>
          </a:custGeom>
          <a:solidFill>
            <a:schemeClr val="bg1"/>
          </a:solidFill>
          <a:ln w="19050">
            <a:solidFill>
              <a:schemeClr val="bg1">
                <a:lumMod val="85000"/>
                <a:alpha val="32157"/>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200" b="0" i="0" u="none" strike="noStrike" kern="1200" cap="none" spc="0" normalizeH="0" baseline="0" noProof="0">
              <a:ln>
                <a:noFill/>
              </a:ln>
              <a:solidFill>
                <a:srgbClr val="FFFFFF"/>
              </a:solidFill>
              <a:effectLst/>
              <a:uLnTx/>
              <a:uFillTx/>
              <a:cs typeface="+mn-ea"/>
              <a:sym typeface="+mn-lt"/>
            </a:endParaRPr>
          </a:p>
        </p:txBody>
      </p:sp>
      <p:sp>
        <p:nvSpPr>
          <p:cNvPr id="23" name="椭圆 22"/>
          <p:cNvSpPr/>
          <p:nvPr/>
        </p:nvSpPr>
        <p:spPr>
          <a:xfrm flipH="1">
            <a:off x="2760489" y="4964427"/>
            <a:ext cx="73284" cy="73284"/>
          </a:xfrm>
          <a:prstGeom prst="ellipse">
            <a:avLst/>
          </a:prstGeom>
          <a:solidFill>
            <a:schemeClr val="bg1"/>
          </a:solid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24" name="browser_117959"/>
          <p:cNvSpPr/>
          <p:nvPr/>
        </p:nvSpPr>
        <p:spPr>
          <a:xfrm>
            <a:off x="2235181" y="4795421"/>
            <a:ext cx="416423" cy="457412"/>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 name="connsiteX40" fmla="*/ 325000 h 606722"/>
              <a:gd name="connsiteY40" fmla="*/ 325000 h 606722"/>
              <a:gd name="connsiteX41" fmla="*/ 325000 h 606722"/>
              <a:gd name="connsiteY41" fmla="*/ 325000 h 606722"/>
              <a:gd name="connsiteX42" fmla="*/ 325000 h 606722"/>
              <a:gd name="connsiteY42" fmla="*/ 325000 h 606722"/>
              <a:gd name="connsiteX43" fmla="*/ 325000 h 606722"/>
              <a:gd name="connsiteY43" fmla="*/ 325000 h 606722"/>
              <a:gd name="connsiteX44" fmla="*/ 325000 h 606722"/>
              <a:gd name="connsiteY44" fmla="*/ 325000 h 606722"/>
              <a:gd name="connsiteX45" fmla="*/ 325000 h 606722"/>
              <a:gd name="connsiteY45" fmla="*/ 325000 h 606722"/>
              <a:gd name="connsiteX46" fmla="*/ 325000 h 606722"/>
              <a:gd name="connsiteY46" fmla="*/ 325000 h 606722"/>
              <a:gd name="connsiteX47" fmla="*/ 325000 h 606722"/>
              <a:gd name="connsiteY47" fmla="*/ 325000 h 606722"/>
              <a:gd name="connsiteX48" fmla="*/ 325000 h 606722"/>
              <a:gd name="connsiteY48" fmla="*/ 325000 h 606722"/>
              <a:gd name="connsiteX49" fmla="*/ 325000 h 606722"/>
              <a:gd name="connsiteY49" fmla="*/ 325000 h 606722"/>
              <a:gd name="connsiteX50" fmla="*/ 325000 h 606722"/>
              <a:gd name="connsiteY50" fmla="*/ 325000 h 606722"/>
              <a:gd name="connsiteX51" fmla="*/ 325000 h 606722"/>
              <a:gd name="connsiteY51" fmla="*/ 325000 h 606722"/>
              <a:gd name="connsiteX52" fmla="*/ 325000 h 606722"/>
              <a:gd name="connsiteY52" fmla="*/ 325000 h 606722"/>
              <a:gd name="connsiteX53" fmla="*/ 325000 h 606722"/>
              <a:gd name="connsiteY53" fmla="*/ 325000 h 606722"/>
              <a:gd name="connsiteX54" fmla="*/ 325000 h 606722"/>
              <a:gd name="connsiteY54" fmla="*/ 325000 h 606722"/>
              <a:gd name="connsiteX55" fmla="*/ 325000 h 606722"/>
              <a:gd name="connsiteY55" fmla="*/ 325000 h 606722"/>
              <a:gd name="connsiteX56" fmla="*/ 325000 h 606722"/>
              <a:gd name="connsiteY56" fmla="*/ 325000 h 606722"/>
              <a:gd name="connsiteX57" fmla="*/ 325000 h 606722"/>
              <a:gd name="connsiteY57" fmla="*/ 325000 h 606722"/>
              <a:gd name="connsiteX58" fmla="*/ 325000 h 606722"/>
              <a:gd name="connsiteY58" fmla="*/ 325000 h 606722"/>
              <a:gd name="connsiteX59" fmla="*/ 325000 h 606722"/>
              <a:gd name="connsiteY59" fmla="*/ 325000 h 606722"/>
              <a:gd name="connsiteX60" fmla="*/ 325000 h 606722"/>
              <a:gd name="connsiteY60" fmla="*/ 325000 h 606722"/>
              <a:gd name="connsiteX61" fmla="*/ 325000 h 606722"/>
              <a:gd name="connsiteY61" fmla="*/ 325000 h 606722"/>
              <a:gd name="connsiteX62" fmla="*/ 325000 h 606722"/>
              <a:gd name="connsiteY62" fmla="*/ 325000 h 606722"/>
              <a:gd name="connsiteX63" fmla="*/ 325000 h 606722"/>
              <a:gd name="connsiteY63" fmla="*/ 325000 h 606722"/>
              <a:gd name="connsiteX64" fmla="*/ 325000 h 606722"/>
              <a:gd name="connsiteY64" fmla="*/ 325000 h 606722"/>
              <a:gd name="connsiteX65" fmla="*/ 325000 h 606722"/>
              <a:gd name="connsiteY65" fmla="*/ 325000 h 606722"/>
              <a:gd name="connsiteX66" fmla="*/ 325000 h 606722"/>
              <a:gd name="connsiteY66" fmla="*/ 325000 h 606722"/>
              <a:gd name="connsiteX67" fmla="*/ 325000 h 606722"/>
              <a:gd name="connsiteY67" fmla="*/ 325000 h 606722"/>
              <a:gd name="connsiteX68" fmla="*/ 325000 h 606722"/>
              <a:gd name="connsiteY68" fmla="*/ 325000 h 606722"/>
              <a:gd name="connsiteX69" fmla="*/ 325000 h 606722"/>
              <a:gd name="connsiteY69" fmla="*/ 325000 h 606722"/>
              <a:gd name="connsiteX70" fmla="*/ 325000 h 606722"/>
              <a:gd name="connsiteY70" fmla="*/ 325000 h 606722"/>
              <a:gd name="connsiteX71" fmla="*/ 325000 h 606722"/>
              <a:gd name="connsiteY71" fmla="*/ 325000 h 606722"/>
              <a:gd name="connsiteX72" fmla="*/ 325000 h 606722"/>
              <a:gd name="connsiteY72"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581371" h="580542">
                <a:moveTo>
                  <a:pt x="64185" y="485773"/>
                </a:moveTo>
                <a:lnTo>
                  <a:pt x="517311" y="485773"/>
                </a:lnTo>
                <a:cubicBezTo>
                  <a:pt x="524075" y="485773"/>
                  <a:pt x="529593" y="491281"/>
                  <a:pt x="529593" y="498122"/>
                </a:cubicBezTo>
                <a:cubicBezTo>
                  <a:pt x="529593" y="504874"/>
                  <a:pt x="524164" y="510471"/>
                  <a:pt x="517311" y="510471"/>
                </a:cubicBezTo>
                <a:lnTo>
                  <a:pt x="64185" y="510471"/>
                </a:lnTo>
                <a:cubicBezTo>
                  <a:pt x="57332" y="510471"/>
                  <a:pt x="51724" y="504963"/>
                  <a:pt x="51813" y="498122"/>
                </a:cubicBezTo>
                <a:cubicBezTo>
                  <a:pt x="51813" y="491370"/>
                  <a:pt x="57332" y="485773"/>
                  <a:pt x="64185" y="485773"/>
                </a:cubicBezTo>
                <a:close/>
                <a:moveTo>
                  <a:pt x="64185" y="402082"/>
                </a:moveTo>
                <a:lnTo>
                  <a:pt x="517311" y="402082"/>
                </a:lnTo>
                <a:cubicBezTo>
                  <a:pt x="524075" y="402082"/>
                  <a:pt x="529593" y="407505"/>
                  <a:pt x="529593" y="414351"/>
                </a:cubicBezTo>
                <a:cubicBezTo>
                  <a:pt x="529593" y="421108"/>
                  <a:pt x="524164" y="426709"/>
                  <a:pt x="517311" y="426709"/>
                </a:cubicBezTo>
                <a:lnTo>
                  <a:pt x="64185" y="426709"/>
                </a:lnTo>
                <a:cubicBezTo>
                  <a:pt x="57332" y="426709"/>
                  <a:pt x="51724" y="421108"/>
                  <a:pt x="51813" y="414351"/>
                </a:cubicBezTo>
                <a:cubicBezTo>
                  <a:pt x="51813" y="407594"/>
                  <a:pt x="57332" y="402082"/>
                  <a:pt x="64185" y="402082"/>
                </a:cubicBezTo>
                <a:close/>
                <a:moveTo>
                  <a:pt x="290732" y="323966"/>
                </a:moveTo>
                <a:lnTo>
                  <a:pt x="517312" y="323966"/>
                </a:lnTo>
                <a:cubicBezTo>
                  <a:pt x="524076" y="323966"/>
                  <a:pt x="529593" y="329389"/>
                  <a:pt x="529593" y="336324"/>
                </a:cubicBezTo>
                <a:cubicBezTo>
                  <a:pt x="529593" y="343081"/>
                  <a:pt x="524165" y="348593"/>
                  <a:pt x="517312" y="348593"/>
                </a:cubicBezTo>
                <a:lnTo>
                  <a:pt x="290732" y="348593"/>
                </a:lnTo>
                <a:cubicBezTo>
                  <a:pt x="283880" y="348593"/>
                  <a:pt x="278451" y="343169"/>
                  <a:pt x="278451" y="336324"/>
                </a:cubicBezTo>
                <a:cubicBezTo>
                  <a:pt x="278451" y="329567"/>
                  <a:pt x="283880" y="323966"/>
                  <a:pt x="290732" y="323966"/>
                </a:cubicBezTo>
                <a:close/>
                <a:moveTo>
                  <a:pt x="76559" y="196342"/>
                </a:moveTo>
                <a:lnTo>
                  <a:pt x="76559" y="323974"/>
                </a:lnTo>
                <a:lnTo>
                  <a:pt x="204380" y="323974"/>
                </a:lnTo>
                <a:lnTo>
                  <a:pt x="204380" y="196342"/>
                </a:lnTo>
                <a:close/>
                <a:moveTo>
                  <a:pt x="64186" y="171545"/>
                </a:moveTo>
                <a:lnTo>
                  <a:pt x="216842" y="171545"/>
                </a:lnTo>
                <a:cubicBezTo>
                  <a:pt x="223606" y="171545"/>
                  <a:pt x="229125" y="177055"/>
                  <a:pt x="229125" y="183899"/>
                </a:cubicBezTo>
                <a:lnTo>
                  <a:pt x="229125" y="336328"/>
                </a:lnTo>
                <a:cubicBezTo>
                  <a:pt x="229125" y="343083"/>
                  <a:pt x="223696" y="348594"/>
                  <a:pt x="216842" y="348594"/>
                </a:cubicBezTo>
                <a:lnTo>
                  <a:pt x="64186" y="348594"/>
                </a:lnTo>
                <a:cubicBezTo>
                  <a:pt x="57332" y="348594"/>
                  <a:pt x="51724" y="343172"/>
                  <a:pt x="51813" y="336328"/>
                </a:cubicBezTo>
                <a:lnTo>
                  <a:pt x="51813" y="183899"/>
                </a:lnTo>
                <a:cubicBezTo>
                  <a:pt x="51813" y="177144"/>
                  <a:pt x="57332" y="171545"/>
                  <a:pt x="64186" y="171545"/>
                </a:cubicBezTo>
                <a:close/>
                <a:moveTo>
                  <a:pt x="24743" y="126205"/>
                </a:moveTo>
                <a:lnTo>
                  <a:pt x="24743" y="555835"/>
                </a:lnTo>
                <a:lnTo>
                  <a:pt x="556627" y="555835"/>
                </a:lnTo>
                <a:lnTo>
                  <a:pt x="556805" y="555835"/>
                </a:lnTo>
                <a:lnTo>
                  <a:pt x="556805" y="126205"/>
                </a:lnTo>
                <a:close/>
                <a:moveTo>
                  <a:pt x="302448" y="50666"/>
                </a:moveTo>
                <a:lnTo>
                  <a:pt x="517310" y="50666"/>
                </a:lnTo>
                <a:cubicBezTo>
                  <a:pt x="524164" y="50666"/>
                  <a:pt x="529593" y="56263"/>
                  <a:pt x="529593" y="63015"/>
                </a:cubicBezTo>
                <a:cubicBezTo>
                  <a:pt x="529593" y="69767"/>
                  <a:pt x="524164" y="75364"/>
                  <a:pt x="517310" y="75364"/>
                </a:cubicBezTo>
                <a:lnTo>
                  <a:pt x="302448" y="75364"/>
                </a:lnTo>
                <a:cubicBezTo>
                  <a:pt x="295684" y="75364"/>
                  <a:pt x="290165" y="69767"/>
                  <a:pt x="290165" y="63015"/>
                </a:cubicBezTo>
                <a:cubicBezTo>
                  <a:pt x="290165" y="56263"/>
                  <a:pt x="295595" y="50666"/>
                  <a:pt x="302448" y="50666"/>
                </a:cubicBezTo>
                <a:close/>
                <a:moveTo>
                  <a:pt x="141082" y="50666"/>
                </a:moveTo>
                <a:lnTo>
                  <a:pt x="165736" y="50666"/>
                </a:lnTo>
                <a:cubicBezTo>
                  <a:pt x="172678" y="50666"/>
                  <a:pt x="178107" y="56263"/>
                  <a:pt x="178107" y="63015"/>
                </a:cubicBezTo>
                <a:cubicBezTo>
                  <a:pt x="178107" y="69767"/>
                  <a:pt x="172678" y="75364"/>
                  <a:pt x="165736" y="75364"/>
                </a:cubicBezTo>
                <a:lnTo>
                  <a:pt x="141082" y="75364"/>
                </a:lnTo>
                <a:cubicBezTo>
                  <a:pt x="134318" y="75364"/>
                  <a:pt x="128711" y="69767"/>
                  <a:pt x="128711" y="63015"/>
                </a:cubicBezTo>
                <a:cubicBezTo>
                  <a:pt x="128711" y="56263"/>
                  <a:pt x="134229" y="50666"/>
                  <a:pt x="141082" y="50666"/>
                </a:cubicBezTo>
                <a:close/>
                <a:moveTo>
                  <a:pt x="64184" y="50666"/>
                </a:moveTo>
                <a:lnTo>
                  <a:pt x="88872" y="50666"/>
                </a:lnTo>
                <a:cubicBezTo>
                  <a:pt x="95646" y="50666"/>
                  <a:pt x="101261" y="56263"/>
                  <a:pt x="101261" y="63015"/>
                </a:cubicBezTo>
                <a:cubicBezTo>
                  <a:pt x="101261" y="69767"/>
                  <a:pt x="95824" y="75364"/>
                  <a:pt x="88872" y="75364"/>
                </a:cubicBezTo>
                <a:lnTo>
                  <a:pt x="64184" y="75364"/>
                </a:lnTo>
                <a:cubicBezTo>
                  <a:pt x="57410" y="75364"/>
                  <a:pt x="51795" y="69767"/>
                  <a:pt x="51795" y="63015"/>
                </a:cubicBezTo>
                <a:cubicBezTo>
                  <a:pt x="51795" y="56263"/>
                  <a:pt x="57321" y="50666"/>
                  <a:pt x="64184" y="50666"/>
                </a:cubicBezTo>
                <a:close/>
                <a:moveTo>
                  <a:pt x="24743" y="24707"/>
                </a:moveTo>
                <a:lnTo>
                  <a:pt x="24743" y="101497"/>
                </a:lnTo>
                <a:lnTo>
                  <a:pt x="556805" y="101497"/>
                </a:lnTo>
                <a:lnTo>
                  <a:pt x="556805" y="24707"/>
                </a:lnTo>
                <a:close/>
                <a:moveTo>
                  <a:pt x="12282" y="0"/>
                </a:moveTo>
                <a:lnTo>
                  <a:pt x="569088" y="0"/>
                </a:lnTo>
                <a:cubicBezTo>
                  <a:pt x="575852" y="0"/>
                  <a:pt x="581459" y="5510"/>
                  <a:pt x="581370" y="12265"/>
                </a:cubicBezTo>
                <a:lnTo>
                  <a:pt x="581370" y="568188"/>
                </a:lnTo>
                <a:cubicBezTo>
                  <a:pt x="581370" y="574943"/>
                  <a:pt x="575852" y="580542"/>
                  <a:pt x="568999" y="580542"/>
                </a:cubicBezTo>
                <a:lnTo>
                  <a:pt x="12282" y="580542"/>
                </a:lnTo>
                <a:cubicBezTo>
                  <a:pt x="5518" y="580542"/>
                  <a:pt x="0" y="575032"/>
                  <a:pt x="0" y="568188"/>
                </a:cubicBezTo>
                <a:lnTo>
                  <a:pt x="0" y="12265"/>
                </a:lnTo>
                <a:cubicBezTo>
                  <a:pt x="0" y="5510"/>
                  <a:pt x="5518" y="0"/>
                  <a:pt x="1228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cs typeface="+mn-ea"/>
              <a:sym typeface="+mn-lt"/>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13443268" y="1196975"/>
            <a:ext cx="6533469" cy="5137498"/>
          </a:xfrm>
          <a:prstGeom prst="rect">
            <a:avLst/>
          </a:prstGeom>
        </p:spPr>
      </p:pic>
      <p:pic>
        <p:nvPicPr>
          <p:cNvPr id="8" name="图片 7"/>
          <p:cNvPicPr>
            <a:picLocks noChangeAspect="1"/>
          </p:cNvPicPr>
          <p:nvPr/>
        </p:nvPicPr>
        <p:blipFill>
          <a:blip r:embed="rId4"/>
          <a:stretch>
            <a:fillRect/>
          </a:stretch>
        </p:blipFill>
        <p:spPr>
          <a:xfrm>
            <a:off x="19840364" y="1585201"/>
            <a:ext cx="5829300" cy="771525"/>
          </a:xfrm>
          <a:prstGeom prst="rect">
            <a:avLst/>
          </a:prstGeom>
        </p:spPr>
      </p:pic>
      <p:graphicFrame>
        <p:nvGraphicFramePr>
          <p:cNvPr id="4" name="表格 3"/>
          <p:cNvGraphicFramePr>
            <a:graphicFrameLocks noGrp="1"/>
          </p:cNvGraphicFramePr>
          <p:nvPr/>
        </p:nvGraphicFramePr>
        <p:xfrm>
          <a:off x="722630" y="1289688"/>
          <a:ext cx="10721340" cy="4564136"/>
        </p:xfrm>
        <a:graphic>
          <a:graphicData uri="http://schemas.openxmlformats.org/drawingml/2006/table">
            <a:tbl>
              <a:tblPr firstRow="1" bandRow="1">
                <a:tableStyleId>{5C22544A-7EE6-4342-B048-85BDC9FD1C3A}</a:tableStyleId>
              </a:tblPr>
              <a:tblGrid>
                <a:gridCol w="684530">
                  <a:extLst>
                    <a:ext uri="{9D8B030D-6E8A-4147-A177-3AD203B41FA5}">
                      <a16:colId xmlns:a16="http://schemas.microsoft.com/office/drawing/2014/main" val="20000"/>
                    </a:ext>
                  </a:extLst>
                </a:gridCol>
                <a:gridCol w="1955800">
                  <a:extLst>
                    <a:ext uri="{9D8B030D-6E8A-4147-A177-3AD203B41FA5}">
                      <a16:colId xmlns:a16="http://schemas.microsoft.com/office/drawing/2014/main" val="20001"/>
                    </a:ext>
                  </a:extLst>
                </a:gridCol>
                <a:gridCol w="8081010">
                  <a:extLst>
                    <a:ext uri="{9D8B030D-6E8A-4147-A177-3AD203B41FA5}">
                      <a16:colId xmlns:a16="http://schemas.microsoft.com/office/drawing/2014/main" val="20002"/>
                    </a:ext>
                  </a:extLst>
                </a:gridCol>
              </a:tblGrid>
              <a:tr h="414446">
                <a:tc>
                  <a:txBody>
                    <a:bodyPr/>
                    <a:lstStyle/>
                    <a:p>
                      <a:pPr algn="ctr">
                        <a:lnSpc>
                          <a:spcPct val="120000"/>
                        </a:lnSpc>
                      </a:pPr>
                      <a:endParaRPr lang="zh-CN" altLang="en-US" dirty="0">
                        <a:latin typeface="+mn-lt"/>
                        <a:ea typeface="+mn-ea"/>
                        <a:cs typeface="+mn-ea"/>
                        <a:sym typeface="+mn-lt"/>
                      </a:endParaRPr>
                    </a:p>
                  </a:txBody>
                  <a:tcPr anchor="ctr">
                    <a:solidFill>
                      <a:srgbClr val="018C42"/>
                    </a:solidFill>
                  </a:tcPr>
                </a:tc>
                <a:tc>
                  <a:txBody>
                    <a:bodyPr/>
                    <a:lstStyle/>
                    <a:p>
                      <a:pPr algn="ctr">
                        <a:lnSpc>
                          <a:spcPct val="120000"/>
                        </a:lnSpc>
                      </a:pPr>
                      <a:r>
                        <a:rPr lang="zh-CN" altLang="en-US" dirty="0">
                          <a:latin typeface="+mn-lt"/>
                          <a:ea typeface="+mn-ea"/>
                          <a:cs typeface="+mn-ea"/>
                          <a:sym typeface="+mn-lt"/>
                        </a:rPr>
                        <a:t>诊断</a:t>
                      </a:r>
                    </a:p>
                  </a:txBody>
                  <a:tcPr anchor="ctr">
                    <a:solidFill>
                      <a:srgbClr val="018C42"/>
                    </a:solidFill>
                  </a:tcPr>
                </a:tc>
                <a:tc>
                  <a:txBody>
                    <a:bodyPr/>
                    <a:lstStyle/>
                    <a:p>
                      <a:pPr algn="ctr">
                        <a:lnSpc>
                          <a:spcPct val="120000"/>
                        </a:lnSpc>
                      </a:pPr>
                      <a:r>
                        <a:rPr lang="zh-CN" altLang="en-US" dirty="0">
                          <a:latin typeface="+mn-lt"/>
                          <a:ea typeface="+mn-ea"/>
                          <a:cs typeface="+mn-ea"/>
                          <a:sym typeface="+mn-lt"/>
                        </a:rPr>
                        <a:t>临床表现</a:t>
                      </a:r>
                      <a:r>
                        <a:rPr lang="en-US" altLang="zh-CN" baseline="30000" dirty="0">
                          <a:latin typeface="+mn-lt"/>
                          <a:ea typeface="+mn-ea"/>
                          <a:cs typeface="+mn-ea"/>
                          <a:sym typeface="+mn-lt"/>
                        </a:rPr>
                        <a:t>1</a:t>
                      </a:r>
                      <a:endParaRPr lang="zh-CN" altLang="en-US" baseline="30000" dirty="0">
                        <a:latin typeface="+mn-lt"/>
                        <a:ea typeface="+mn-ea"/>
                        <a:cs typeface="+mn-ea"/>
                        <a:sym typeface="+mn-lt"/>
                      </a:endParaRPr>
                    </a:p>
                  </a:txBody>
                  <a:tcPr anchor="ctr">
                    <a:solidFill>
                      <a:srgbClr val="018C42"/>
                    </a:solidFill>
                  </a:tcPr>
                </a:tc>
                <a:extLst>
                  <a:ext uri="{0D108BD9-81ED-4DB2-BD59-A6C34878D82A}">
                    <a16:rowId xmlns:a16="http://schemas.microsoft.com/office/drawing/2014/main" val="10000"/>
                  </a:ext>
                </a:extLst>
              </a:tr>
              <a:tr h="539683">
                <a:tc rowSpan="2">
                  <a:txBody>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sz="1200" b="1" dirty="0">
                          <a:latin typeface="+mn-lt"/>
                          <a:ea typeface="+mn-ea"/>
                          <a:cs typeface="+mn-ea"/>
                          <a:sym typeface="+mn-lt"/>
                        </a:rPr>
                        <a:t>中枢前庭疾病</a:t>
                      </a:r>
                    </a:p>
                  </a:txBody>
                  <a:tcPr anchor="ctr">
                    <a:lnL>
                      <a:noFill/>
                    </a:lnL>
                    <a:lnR w="12700" cap="flat" cmpd="sng" algn="ctr">
                      <a:solidFill>
                        <a:schemeClr val="accent6">
                          <a:lumMod val="40000"/>
                          <a:lumOff val="60000"/>
                        </a:schemeClr>
                      </a:solidFill>
                      <a:prstDash val="sysDash"/>
                      <a:round/>
                      <a:headEnd type="none" w="med" len="med"/>
                      <a:tailEnd type="none" w="med" len="med"/>
                    </a:lnR>
                    <a:lnB w="12700" cap="flat" cmpd="sng" algn="ctr">
                      <a:solidFill>
                        <a:schemeClr val="accent6">
                          <a:lumMod val="40000"/>
                          <a:lumOff val="60000"/>
                        </a:schemeClr>
                      </a:solidFill>
                      <a:prstDash val="sysDash"/>
                      <a:round/>
                      <a:headEnd type="none" w="med" len="med"/>
                      <a:tailEnd type="none" w="med" len="med"/>
                    </a:lnB>
                    <a:solidFill>
                      <a:schemeClr val="bg1"/>
                    </a:solidFill>
                  </a:tcPr>
                </a:tc>
                <a:tc>
                  <a:txBody>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sz="1200" b="1" dirty="0">
                          <a:latin typeface="+mn-lt"/>
                          <a:ea typeface="+mn-ea"/>
                          <a:cs typeface="+mn-ea"/>
                          <a:sym typeface="+mn-lt"/>
                        </a:rPr>
                        <a:t>急性中枢前庭综合征</a:t>
                      </a:r>
                    </a:p>
                  </a:txBody>
                  <a:tcPr anchor="ctr">
                    <a:lnL w="12700" cap="flat" cmpd="sng" algn="ctr">
                      <a:solidFill>
                        <a:schemeClr val="accent6">
                          <a:lumMod val="40000"/>
                          <a:lumOff val="60000"/>
                        </a:schemeClr>
                      </a:solidFill>
                      <a:prstDash val="sysDash"/>
                      <a:round/>
                      <a:headEnd type="none" w="med" len="med"/>
                      <a:tailEnd type="none" w="med" len="med"/>
                    </a:lnL>
                    <a:lnR w="12700" cap="flat" cmpd="sng" algn="ctr">
                      <a:solidFill>
                        <a:schemeClr val="accent6">
                          <a:lumMod val="40000"/>
                          <a:lumOff val="60000"/>
                        </a:schemeClr>
                      </a:solidFill>
                      <a:prstDash val="sysDash"/>
                      <a:round/>
                      <a:headEnd type="none" w="med" len="med"/>
                      <a:tailEnd type="none" w="med" len="med"/>
                    </a:lnR>
                    <a:lnB w="12700" cap="flat" cmpd="sng" algn="ctr">
                      <a:solidFill>
                        <a:schemeClr val="accent6">
                          <a:lumMod val="40000"/>
                          <a:lumOff val="60000"/>
                        </a:schemeClr>
                      </a:solidFill>
                      <a:prstDash val="sysDash"/>
                      <a:round/>
                      <a:headEnd type="none" w="med" len="med"/>
                      <a:tailEnd type="none" w="med" len="med"/>
                    </a:lnB>
                    <a:solidFill>
                      <a:schemeClr val="bg1"/>
                    </a:solidFill>
                  </a:tcPr>
                </a:tc>
                <a:tc>
                  <a:txBody>
                    <a:bodyPr/>
                    <a:lstStyle/>
                    <a:p>
                      <a:pPr>
                        <a:lnSpc>
                          <a:spcPct val="120000"/>
                        </a:lnSpc>
                      </a:pPr>
                      <a:r>
                        <a:rPr lang="zh-CN" altLang="en-US" sz="1200" dirty="0">
                          <a:latin typeface="+mn-lt"/>
                          <a:ea typeface="+mn-ea"/>
                          <a:cs typeface="+mn-ea"/>
                          <a:sym typeface="+mn-lt"/>
                        </a:rPr>
                        <a:t>急性发作和持续时间通常与</a:t>
                      </a:r>
                      <a:r>
                        <a:rPr lang="en-US" altLang="zh-CN" sz="1200" dirty="0">
                          <a:latin typeface="+mn-lt"/>
                          <a:ea typeface="+mn-ea"/>
                          <a:cs typeface="+mn-ea"/>
                          <a:sym typeface="+mn-lt"/>
                        </a:rPr>
                        <a:t>AUVP</a:t>
                      </a:r>
                      <a:r>
                        <a:rPr lang="zh-CN" altLang="en-US" sz="1200" dirty="0">
                          <a:latin typeface="+mn-lt"/>
                          <a:ea typeface="+mn-ea"/>
                          <a:cs typeface="+mn-ea"/>
                          <a:sym typeface="+mn-lt"/>
                        </a:rPr>
                        <a:t>相似；更多的是血管危险因素；常伴有中枢神经系统的症状和体征；</a:t>
                      </a:r>
                      <a:r>
                        <a:rPr lang="en-US" altLang="zh-CN" sz="1200" dirty="0">
                          <a:latin typeface="+mn-lt"/>
                          <a:ea typeface="+mn-ea"/>
                          <a:cs typeface="+mn-ea"/>
                          <a:sym typeface="+mn-lt"/>
                        </a:rPr>
                        <a:t>HINTS+</a:t>
                      </a:r>
                      <a:r>
                        <a:rPr lang="zh-CN" altLang="en-US" sz="1200" dirty="0">
                          <a:latin typeface="+mn-lt"/>
                          <a:ea typeface="+mn-ea"/>
                          <a:cs typeface="+mn-ea"/>
                          <a:sym typeface="+mn-lt"/>
                        </a:rPr>
                        <a:t>（头脉冲、眼震、眼反向偏斜、手指摩擦听力测试）对鉴别诊断很重要</a:t>
                      </a:r>
                    </a:p>
                  </a:txBody>
                  <a:tcPr anchor="ctr">
                    <a:lnL w="12700" cap="flat" cmpd="sng" algn="ctr">
                      <a:solidFill>
                        <a:schemeClr val="accent6">
                          <a:lumMod val="40000"/>
                          <a:lumOff val="60000"/>
                        </a:schemeClr>
                      </a:solidFill>
                      <a:prstDash val="sysDash"/>
                      <a:round/>
                      <a:headEnd type="none" w="med" len="med"/>
                      <a:tailEnd type="none" w="med" len="med"/>
                    </a:lnL>
                    <a:lnB w="12700" cap="flat" cmpd="sng" algn="ctr">
                      <a:solidFill>
                        <a:schemeClr val="accent6">
                          <a:lumMod val="40000"/>
                          <a:lumOff val="60000"/>
                        </a:schemeClr>
                      </a:solidFill>
                      <a:prstDash val="sysDash"/>
                      <a:round/>
                      <a:headEnd type="none" w="med" len="med"/>
                      <a:tailEnd type="none" w="med" len="med"/>
                    </a:lnB>
                    <a:solidFill>
                      <a:schemeClr val="bg1"/>
                    </a:solidFill>
                  </a:tcPr>
                </a:tc>
                <a:extLst>
                  <a:ext uri="{0D108BD9-81ED-4DB2-BD59-A6C34878D82A}">
                    <a16:rowId xmlns:a16="http://schemas.microsoft.com/office/drawing/2014/main" val="10001"/>
                  </a:ext>
                </a:extLst>
              </a:tr>
              <a:tr h="326246">
                <a:tc vMerge="1">
                  <a:txBody>
                    <a:bodyPr/>
                    <a:lstStyle/>
                    <a:p>
                      <a:endParaRPr lang="zh-CN"/>
                    </a:p>
                  </a:txBody>
                  <a:tcPr anchor="ctr">
                    <a:lnL>
                      <a:noFill/>
                    </a:lnL>
                    <a:lnR w="12700" cap="flat" cmpd="sng" algn="ctr">
                      <a:solidFill>
                        <a:schemeClr val="accent6">
                          <a:lumMod val="40000"/>
                          <a:lumOff val="60000"/>
                        </a:schemeClr>
                      </a:solidFill>
                      <a:prstDash val="sysDash"/>
                      <a:round/>
                      <a:headEnd type="none" w="med" len="med"/>
                      <a:tailEnd type="none" w="med" len="med"/>
                    </a:lnR>
                    <a:lnT w="12700" cap="flat" cmpd="sng" algn="ctr">
                      <a:solidFill>
                        <a:schemeClr val="accent6">
                          <a:lumMod val="40000"/>
                          <a:lumOff val="60000"/>
                        </a:schemeClr>
                      </a:solidFill>
                      <a:prstDash val="sysDash"/>
                      <a:round/>
                      <a:headEnd type="none" w="med" len="med"/>
                      <a:tailEnd type="none" w="med" len="med"/>
                    </a:lnT>
                    <a:lnB w="12700" cap="flat" cmpd="sng" algn="ctr">
                      <a:solidFill>
                        <a:schemeClr val="accent6">
                          <a:lumMod val="40000"/>
                          <a:lumOff val="60000"/>
                        </a:schemeClr>
                      </a:solidFill>
                      <a:prstDash val="sysDash"/>
                      <a:round/>
                      <a:headEnd type="none" w="med" len="med"/>
                      <a:tailEnd type="none" w="med" len="med"/>
                    </a:lnB>
                    <a:solidFill>
                      <a:schemeClr val="bg1"/>
                    </a:solidFill>
                  </a:tcPr>
                </a:tc>
                <a:tc>
                  <a:txBody>
                    <a:bodyPr/>
                    <a:lstStyle/>
                    <a:p>
                      <a:pPr>
                        <a:lnSpc>
                          <a:spcPct val="120000"/>
                        </a:lnSpc>
                      </a:pPr>
                      <a:r>
                        <a:rPr lang="zh-CN" altLang="en-US" sz="1200" b="1" dirty="0">
                          <a:latin typeface="+mn-lt"/>
                          <a:ea typeface="+mn-ea"/>
                          <a:cs typeface="+mn-ea"/>
                          <a:sym typeface="+mn-lt"/>
                        </a:rPr>
                        <a:t>前庭性偏头痛</a:t>
                      </a:r>
                    </a:p>
                  </a:txBody>
                  <a:tcPr anchor="ctr">
                    <a:lnL w="12700" cap="flat" cmpd="sng" algn="ctr">
                      <a:solidFill>
                        <a:schemeClr val="accent6">
                          <a:lumMod val="40000"/>
                          <a:lumOff val="60000"/>
                        </a:schemeClr>
                      </a:solidFill>
                      <a:prstDash val="sysDash"/>
                      <a:round/>
                      <a:headEnd type="none" w="med" len="med"/>
                      <a:tailEnd type="none" w="med" len="med"/>
                    </a:lnL>
                    <a:lnR w="12700" cap="flat" cmpd="sng" algn="ctr">
                      <a:solidFill>
                        <a:schemeClr val="accent6">
                          <a:lumMod val="40000"/>
                          <a:lumOff val="60000"/>
                        </a:schemeClr>
                      </a:solidFill>
                      <a:prstDash val="sysDash"/>
                      <a:round/>
                      <a:headEnd type="none" w="med" len="med"/>
                      <a:tailEnd type="none" w="med" len="med"/>
                    </a:lnR>
                    <a:lnT w="12700" cap="flat" cmpd="sng" algn="ctr">
                      <a:solidFill>
                        <a:schemeClr val="accent6">
                          <a:lumMod val="40000"/>
                          <a:lumOff val="60000"/>
                        </a:schemeClr>
                      </a:solidFill>
                      <a:prstDash val="sysDash"/>
                      <a:round/>
                      <a:headEnd type="none" w="med" len="med"/>
                      <a:tailEnd type="none" w="med" len="med"/>
                    </a:lnT>
                    <a:lnB w="12700" cap="flat" cmpd="sng" algn="ctr">
                      <a:solidFill>
                        <a:schemeClr val="accent6">
                          <a:lumMod val="40000"/>
                          <a:lumOff val="60000"/>
                        </a:schemeClr>
                      </a:solidFill>
                      <a:prstDash val="sysDash"/>
                      <a:round/>
                      <a:headEnd type="none" w="med" len="med"/>
                      <a:tailEnd type="none" w="med" len="med"/>
                    </a:lnB>
                    <a:solidFill>
                      <a:schemeClr val="bg1"/>
                    </a:solidFill>
                  </a:tcPr>
                </a:tc>
                <a:tc>
                  <a:txBody>
                    <a:bodyPr/>
                    <a:lstStyle/>
                    <a:p>
                      <a:pPr>
                        <a:lnSpc>
                          <a:spcPct val="120000"/>
                        </a:lnSpc>
                      </a:pPr>
                      <a:r>
                        <a:rPr lang="zh-CN" altLang="en-US" sz="1200" dirty="0">
                          <a:latin typeface="+mn-lt"/>
                          <a:ea typeface="+mn-ea"/>
                          <a:cs typeface="+mn-ea"/>
                          <a:sym typeface="+mn-lt"/>
                        </a:rPr>
                        <a:t>急性或亚急性发作症状持续时间＞</a:t>
                      </a:r>
                      <a:r>
                        <a:rPr lang="en-US" altLang="zh-CN" sz="1200" dirty="0">
                          <a:latin typeface="+mn-lt"/>
                          <a:ea typeface="+mn-ea"/>
                          <a:cs typeface="+mn-ea"/>
                          <a:sym typeface="+mn-lt"/>
                        </a:rPr>
                        <a:t>24</a:t>
                      </a:r>
                      <a:r>
                        <a:rPr lang="zh-CN" altLang="en-US" sz="1200" dirty="0">
                          <a:latin typeface="+mn-lt"/>
                          <a:ea typeface="+mn-ea"/>
                          <a:cs typeface="+mn-ea"/>
                          <a:sym typeface="+mn-lt"/>
                        </a:rPr>
                        <a:t>小时；并不总是伴发偏头痛；发作常出现自发性和（或）位置性眼震</a:t>
                      </a:r>
                    </a:p>
                  </a:txBody>
                  <a:tcPr anchor="ctr">
                    <a:lnL w="12700" cap="flat" cmpd="sng" algn="ctr">
                      <a:solidFill>
                        <a:schemeClr val="accent6">
                          <a:lumMod val="40000"/>
                          <a:lumOff val="60000"/>
                        </a:schemeClr>
                      </a:solidFill>
                      <a:prstDash val="sysDash"/>
                      <a:round/>
                      <a:headEnd type="none" w="med" len="med"/>
                      <a:tailEnd type="none" w="med" len="med"/>
                    </a:lnL>
                    <a:lnT w="12700" cap="flat" cmpd="sng" algn="ctr">
                      <a:solidFill>
                        <a:schemeClr val="accent6">
                          <a:lumMod val="40000"/>
                          <a:lumOff val="60000"/>
                        </a:schemeClr>
                      </a:solidFill>
                      <a:prstDash val="sysDash"/>
                      <a:round/>
                      <a:headEnd type="none" w="med" len="med"/>
                      <a:tailEnd type="none" w="med" len="med"/>
                    </a:lnT>
                    <a:lnB w="12700" cap="flat" cmpd="sng" algn="ctr">
                      <a:solidFill>
                        <a:schemeClr val="accent6">
                          <a:lumMod val="40000"/>
                          <a:lumOff val="60000"/>
                        </a:schemeClr>
                      </a:solidFill>
                      <a:prstDash val="sysDash"/>
                      <a:round/>
                      <a:headEnd type="none" w="med" len="med"/>
                      <a:tailEnd type="none" w="med" len="med"/>
                    </a:lnB>
                    <a:solidFill>
                      <a:schemeClr val="bg1"/>
                    </a:solidFill>
                  </a:tcPr>
                </a:tc>
                <a:extLst>
                  <a:ext uri="{0D108BD9-81ED-4DB2-BD59-A6C34878D82A}">
                    <a16:rowId xmlns:a16="http://schemas.microsoft.com/office/drawing/2014/main" val="10002"/>
                  </a:ext>
                </a:extLst>
              </a:tr>
              <a:tr h="539683">
                <a:tc rowSpan="7">
                  <a:txBody>
                    <a:bodyPr/>
                    <a:lstStyle/>
                    <a:p>
                      <a:pPr>
                        <a:lnSpc>
                          <a:spcPct val="120000"/>
                        </a:lnSpc>
                      </a:pPr>
                      <a:r>
                        <a:rPr lang="zh-CN" altLang="en-US" sz="1200" b="1" baseline="0" dirty="0">
                          <a:latin typeface="+mn-lt"/>
                          <a:ea typeface="+mn-ea"/>
                          <a:cs typeface="+mn-ea"/>
                          <a:sym typeface="+mn-lt"/>
                        </a:rPr>
                        <a:t>外周前庭疾病</a:t>
                      </a:r>
                    </a:p>
                  </a:txBody>
                  <a:tcPr anchor="ctr">
                    <a:lnL>
                      <a:noFill/>
                    </a:lnL>
                    <a:lnR w="12700" cap="flat" cmpd="sng" algn="ctr">
                      <a:solidFill>
                        <a:schemeClr val="accent6">
                          <a:lumMod val="40000"/>
                          <a:lumOff val="60000"/>
                        </a:schemeClr>
                      </a:solidFill>
                      <a:prstDash val="sysDash"/>
                      <a:round/>
                      <a:headEnd type="none" w="med" len="med"/>
                      <a:tailEnd type="none" w="med" len="med"/>
                    </a:lnR>
                    <a:lnT w="12700" cap="flat" cmpd="sng" algn="ctr">
                      <a:solidFill>
                        <a:schemeClr val="accent6">
                          <a:lumMod val="40000"/>
                          <a:lumOff val="60000"/>
                        </a:schemeClr>
                      </a:solidFill>
                      <a:prstDash val="sysDash"/>
                      <a:round/>
                      <a:headEnd type="none" w="med" len="med"/>
                      <a:tailEnd type="none" w="med" len="med"/>
                    </a:lnT>
                    <a:lnB w="12700" cap="flat" cmpd="sng" algn="ctr">
                      <a:solidFill>
                        <a:srgbClr val="018C42"/>
                      </a:solidFill>
                      <a:prstDash val="solid"/>
                      <a:round/>
                      <a:headEnd type="none" w="med" len="med"/>
                      <a:tailEnd type="none" w="med" len="med"/>
                    </a:lnB>
                    <a:solidFill>
                      <a:schemeClr val="bg1"/>
                    </a:solidFill>
                  </a:tcPr>
                </a:tc>
                <a:tc>
                  <a:txBody>
                    <a:bodyPr/>
                    <a:lstStyle/>
                    <a:p>
                      <a:pPr>
                        <a:lnSpc>
                          <a:spcPct val="120000"/>
                        </a:lnSpc>
                      </a:pPr>
                      <a:r>
                        <a:rPr lang="zh-CN" altLang="en-US" sz="1200" b="1" dirty="0">
                          <a:latin typeface="+mn-lt"/>
                          <a:ea typeface="+mn-ea"/>
                          <a:cs typeface="+mn-ea"/>
                          <a:sym typeface="+mn-lt"/>
                        </a:rPr>
                        <a:t>伴眩晕的突发性耳聋</a:t>
                      </a:r>
                      <a:r>
                        <a:rPr lang="en-US" altLang="zh-CN" sz="1200" b="1" baseline="30000" dirty="0">
                          <a:latin typeface="+mn-lt"/>
                          <a:ea typeface="+mn-ea"/>
                          <a:cs typeface="+mn-ea"/>
                          <a:sym typeface="+mn-lt"/>
                        </a:rPr>
                        <a:t>2</a:t>
                      </a:r>
                      <a:endParaRPr lang="zh-CN" altLang="en-US" sz="1200" b="1" baseline="30000" dirty="0">
                        <a:latin typeface="+mn-lt"/>
                        <a:ea typeface="+mn-ea"/>
                        <a:cs typeface="+mn-ea"/>
                        <a:sym typeface="+mn-lt"/>
                      </a:endParaRPr>
                    </a:p>
                  </a:txBody>
                  <a:tcPr anchor="ctr">
                    <a:lnL w="12700" cap="flat" cmpd="sng" algn="ctr">
                      <a:solidFill>
                        <a:schemeClr val="accent6">
                          <a:lumMod val="40000"/>
                          <a:lumOff val="60000"/>
                        </a:schemeClr>
                      </a:solidFill>
                      <a:prstDash val="sysDash"/>
                      <a:round/>
                      <a:headEnd type="none" w="med" len="med"/>
                      <a:tailEnd type="none" w="med" len="med"/>
                    </a:lnL>
                    <a:lnR w="12700" cap="flat" cmpd="sng" algn="ctr">
                      <a:solidFill>
                        <a:schemeClr val="accent6">
                          <a:lumMod val="40000"/>
                          <a:lumOff val="60000"/>
                        </a:schemeClr>
                      </a:solidFill>
                      <a:prstDash val="sysDash"/>
                      <a:round/>
                      <a:headEnd type="none" w="med" len="med"/>
                      <a:tailEnd type="none" w="med" len="med"/>
                    </a:lnR>
                    <a:lnT w="12700" cap="flat" cmpd="sng" algn="ctr">
                      <a:solidFill>
                        <a:schemeClr val="accent6">
                          <a:lumMod val="40000"/>
                          <a:lumOff val="60000"/>
                        </a:schemeClr>
                      </a:solidFill>
                      <a:prstDash val="sysDash"/>
                      <a:round/>
                      <a:headEnd type="none" w="med" len="med"/>
                      <a:tailEnd type="none" w="med" len="med"/>
                    </a:lnT>
                    <a:lnB w="12700" cap="flat" cmpd="sng" algn="ctr">
                      <a:solidFill>
                        <a:schemeClr val="accent6">
                          <a:lumMod val="40000"/>
                          <a:lumOff val="60000"/>
                        </a:schemeClr>
                      </a:solidFill>
                      <a:prstDash val="sysDash"/>
                      <a:round/>
                      <a:headEnd type="none" w="med" len="med"/>
                      <a:tailEnd type="none" w="med" len="med"/>
                    </a:lnB>
                    <a:solidFill>
                      <a:schemeClr val="bg1"/>
                    </a:solidFill>
                  </a:tcPr>
                </a:tc>
                <a:tc>
                  <a:txBody>
                    <a:bodyPr/>
                    <a:lstStyle/>
                    <a:p>
                      <a:pPr>
                        <a:lnSpc>
                          <a:spcPct val="120000"/>
                        </a:lnSpc>
                      </a:pPr>
                      <a:r>
                        <a:rPr lang="zh-CN" altLang="en-US" sz="1200" dirty="0">
                          <a:latin typeface="+mn-lt"/>
                          <a:ea typeface="+mn-ea"/>
                          <a:cs typeface="+mn-ea"/>
                          <a:sym typeface="+mn-lt"/>
                        </a:rPr>
                        <a:t>通常在 </a:t>
                      </a:r>
                      <a:r>
                        <a:rPr lang="en-US" altLang="zh-CN" sz="1200" dirty="0">
                          <a:latin typeface="+mn-lt"/>
                          <a:ea typeface="+mn-ea"/>
                          <a:cs typeface="+mn-ea"/>
                          <a:sym typeface="+mn-lt"/>
                        </a:rPr>
                        <a:t>3d </a:t>
                      </a:r>
                      <a:r>
                        <a:rPr lang="zh-CN" altLang="en-US" sz="1200" dirty="0">
                          <a:latin typeface="+mn-lt"/>
                          <a:ea typeface="+mn-ea"/>
                          <a:cs typeface="+mn-ea"/>
                          <a:sym typeface="+mn-lt"/>
                        </a:rPr>
                        <a:t>内先出现明显的听力下降及耳鸣，后出现眩晕</a:t>
                      </a:r>
                      <a:r>
                        <a:rPr lang="en-US" altLang="zh-CN" sz="1200" dirty="0">
                          <a:latin typeface="+mn-lt"/>
                          <a:ea typeface="+mn-ea"/>
                          <a:cs typeface="+mn-ea"/>
                          <a:sym typeface="+mn-lt"/>
                        </a:rPr>
                        <a:t>,</a:t>
                      </a:r>
                      <a:r>
                        <a:rPr lang="zh-CN" altLang="en-US" sz="1200" dirty="0">
                          <a:latin typeface="+mn-lt"/>
                          <a:ea typeface="+mn-ea"/>
                          <a:cs typeface="+mn-ea"/>
                          <a:sym typeface="+mn-lt"/>
                        </a:rPr>
                        <a:t>部分患者突聋与眩晕发生的先后顺序可有不同，眩晕可先于突聋发生，因此，对于无耳聋主诉的急性前庭综合征患者</a:t>
                      </a:r>
                      <a:r>
                        <a:rPr lang="en-US" altLang="zh-CN" sz="1200" dirty="0">
                          <a:latin typeface="+mn-lt"/>
                          <a:ea typeface="+mn-ea"/>
                          <a:cs typeface="+mn-ea"/>
                          <a:sym typeface="+mn-lt"/>
                        </a:rPr>
                        <a:t>,</a:t>
                      </a:r>
                      <a:r>
                        <a:rPr lang="zh-CN" altLang="en-US" sz="1200" dirty="0">
                          <a:latin typeface="+mn-lt"/>
                          <a:ea typeface="+mn-ea"/>
                          <a:cs typeface="+mn-ea"/>
                          <a:sym typeface="+mn-lt"/>
                        </a:rPr>
                        <a:t>纯音听阈测定是必做检查，以利于两者鉴别</a:t>
                      </a:r>
                    </a:p>
                  </a:txBody>
                  <a:tcPr anchor="ctr">
                    <a:lnL w="12700" cap="flat" cmpd="sng" algn="ctr">
                      <a:solidFill>
                        <a:schemeClr val="accent6">
                          <a:lumMod val="40000"/>
                          <a:lumOff val="60000"/>
                        </a:schemeClr>
                      </a:solidFill>
                      <a:prstDash val="sysDash"/>
                      <a:round/>
                      <a:headEnd type="none" w="med" len="med"/>
                      <a:tailEnd type="none" w="med" len="med"/>
                    </a:lnL>
                    <a:lnT w="12700" cap="flat" cmpd="sng" algn="ctr">
                      <a:solidFill>
                        <a:schemeClr val="accent6">
                          <a:lumMod val="40000"/>
                          <a:lumOff val="60000"/>
                        </a:schemeClr>
                      </a:solidFill>
                      <a:prstDash val="sysDash"/>
                      <a:round/>
                      <a:headEnd type="none" w="med" len="med"/>
                      <a:tailEnd type="none" w="med" len="med"/>
                    </a:lnT>
                    <a:lnB w="12700" cap="flat" cmpd="sng" algn="ctr">
                      <a:solidFill>
                        <a:schemeClr val="accent6">
                          <a:lumMod val="40000"/>
                          <a:lumOff val="60000"/>
                        </a:schemeClr>
                      </a:solidFill>
                      <a:prstDash val="sysDash"/>
                      <a:round/>
                      <a:headEnd type="none" w="med" len="med"/>
                      <a:tailEnd type="none" w="med" len="med"/>
                    </a:lnB>
                    <a:solidFill>
                      <a:schemeClr val="bg1"/>
                    </a:solidFill>
                  </a:tcPr>
                </a:tc>
                <a:extLst>
                  <a:ext uri="{0D108BD9-81ED-4DB2-BD59-A6C34878D82A}">
                    <a16:rowId xmlns:a16="http://schemas.microsoft.com/office/drawing/2014/main" val="10003"/>
                  </a:ext>
                </a:extLst>
              </a:tr>
              <a:tr h="422287">
                <a:tc vMerge="1">
                  <a:txBody>
                    <a:bodyPr/>
                    <a:lstStyle/>
                    <a:p>
                      <a:endParaRPr lang="zh-CN"/>
                    </a:p>
                  </a:txBody>
                  <a:tcPr anchor="ctr">
                    <a:lnL>
                      <a:noFill/>
                    </a:lnL>
                    <a:lnR w="12700" cap="flat" cmpd="sng" algn="ctr">
                      <a:solidFill>
                        <a:schemeClr val="accent6">
                          <a:lumMod val="40000"/>
                          <a:lumOff val="60000"/>
                        </a:schemeClr>
                      </a:solidFill>
                      <a:prstDash val="sysDash"/>
                      <a:round/>
                      <a:headEnd type="none" w="med" len="med"/>
                      <a:tailEnd type="none" w="med" len="med"/>
                    </a:lnR>
                    <a:lnT w="12700" cap="flat" cmpd="sng" algn="ctr">
                      <a:solidFill>
                        <a:schemeClr val="accent6">
                          <a:lumMod val="40000"/>
                          <a:lumOff val="60000"/>
                        </a:schemeClr>
                      </a:solidFill>
                      <a:prstDash val="sysDash"/>
                      <a:round/>
                      <a:headEnd type="none" w="med" len="med"/>
                      <a:tailEnd type="none" w="med" len="med"/>
                    </a:lnT>
                    <a:lnB w="12700" cap="flat" cmpd="sng" algn="ctr">
                      <a:solidFill>
                        <a:schemeClr val="accent6">
                          <a:lumMod val="40000"/>
                          <a:lumOff val="60000"/>
                        </a:schemeClr>
                      </a:solidFill>
                      <a:prstDash val="sysDash"/>
                      <a:round/>
                      <a:headEnd type="none" w="med" len="med"/>
                      <a:tailEnd type="none" w="med" len="med"/>
                    </a:lnB>
                    <a:solidFill>
                      <a:schemeClr val="bg1"/>
                    </a:solidFill>
                  </a:tcPr>
                </a:tc>
                <a:tc>
                  <a:txBody>
                    <a:bodyPr/>
                    <a:lstStyle/>
                    <a:p>
                      <a:pPr>
                        <a:lnSpc>
                          <a:spcPct val="120000"/>
                        </a:lnSpc>
                      </a:pPr>
                      <a:r>
                        <a:rPr lang="zh-CN" altLang="en-US" sz="1200" b="1" dirty="0">
                          <a:latin typeface="+mn-lt"/>
                          <a:ea typeface="+mn-ea"/>
                          <a:cs typeface="+mn-ea"/>
                          <a:sym typeface="+mn-lt"/>
                        </a:rPr>
                        <a:t>迷路炎</a:t>
                      </a:r>
                    </a:p>
                  </a:txBody>
                  <a:tcPr anchor="ctr">
                    <a:lnL w="12700" cap="flat" cmpd="sng" algn="ctr">
                      <a:solidFill>
                        <a:schemeClr val="accent6">
                          <a:lumMod val="40000"/>
                          <a:lumOff val="60000"/>
                        </a:schemeClr>
                      </a:solidFill>
                      <a:prstDash val="sysDash"/>
                      <a:round/>
                      <a:headEnd type="none" w="med" len="med"/>
                      <a:tailEnd type="none" w="med" len="med"/>
                    </a:lnL>
                    <a:lnR w="12700" cap="flat" cmpd="sng" algn="ctr">
                      <a:solidFill>
                        <a:schemeClr val="accent6">
                          <a:lumMod val="40000"/>
                          <a:lumOff val="60000"/>
                        </a:schemeClr>
                      </a:solidFill>
                      <a:prstDash val="sysDash"/>
                      <a:round/>
                      <a:headEnd type="none" w="med" len="med"/>
                      <a:tailEnd type="none" w="med" len="med"/>
                    </a:lnR>
                    <a:lnT w="12700" cap="flat" cmpd="sng" algn="ctr">
                      <a:solidFill>
                        <a:schemeClr val="accent6">
                          <a:lumMod val="40000"/>
                          <a:lumOff val="60000"/>
                        </a:schemeClr>
                      </a:solidFill>
                      <a:prstDash val="sysDash"/>
                      <a:round/>
                      <a:headEnd type="none" w="med" len="med"/>
                      <a:tailEnd type="none" w="med" len="med"/>
                    </a:lnT>
                    <a:lnB w="12700" cap="flat" cmpd="sng" algn="ctr">
                      <a:solidFill>
                        <a:schemeClr val="accent6">
                          <a:lumMod val="40000"/>
                          <a:lumOff val="60000"/>
                        </a:schemeClr>
                      </a:solidFill>
                      <a:prstDash val="sysDash"/>
                      <a:round/>
                      <a:headEnd type="none" w="med" len="med"/>
                      <a:tailEnd type="none" w="med" len="med"/>
                    </a:lnB>
                    <a:solidFill>
                      <a:schemeClr val="bg1"/>
                    </a:solidFill>
                  </a:tcPr>
                </a:tc>
                <a:tc>
                  <a:txBody>
                    <a:bodyPr/>
                    <a:lstStyle/>
                    <a:p>
                      <a:pPr>
                        <a:lnSpc>
                          <a:spcPct val="120000"/>
                        </a:lnSpc>
                      </a:pPr>
                      <a:r>
                        <a:rPr lang="zh-CN" altLang="en-US" sz="1200" dirty="0">
                          <a:latin typeface="+mn-lt"/>
                          <a:ea typeface="+mn-ea"/>
                          <a:cs typeface="+mn-ea"/>
                          <a:sym typeface="+mn-lt"/>
                        </a:rPr>
                        <a:t>伴有耳痛、听力下降和</a:t>
                      </a:r>
                      <a:r>
                        <a:rPr lang="en-US" altLang="zh-CN" sz="1200" dirty="0">
                          <a:latin typeface="+mn-lt"/>
                          <a:ea typeface="+mn-ea"/>
                          <a:cs typeface="+mn-ea"/>
                          <a:sym typeface="+mn-lt"/>
                        </a:rPr>
                        <a:t>/</a:t>
                      </a:r>
                      <a:r>
                        <a:rPr lang="zh-CN" altLang="en-US" sz="1200" dirty="0">
                          <a:latin typeface="+mn-lt"/>
                          <a:ea typeface="+mn-ea"/>
                          <a:cs typeface="+mn-ea"/>
                          <a:sym typeface="+mn-lt"/>
                        </a:rPr>
                        <a:t>或耳鸣。病程为急性、亚急性或缓慢进展</a:t>
                      </a:r>
                    </a:p>
                  </a:txBody>
                  <a:tcPr anchor="ctr">
                    <a:lnL w="12700" cap="flat" cmpd="sng" algn="ctr">
                      <a:solidFill>
                        <a:schemeClr val="accent6">
                          <a:lumMod val="40000"/>
                          <a:lumOff val="60000"/>
                        </a:schemeClr>
                      </a:solidFill>
                      <a:prstDash val="sysDash"/>
                      <a:round/>
                      <a:headEnd type="none" w="med" len="med"/>
                      <a:tailEnd type="none" w="med" len="med"/>
                    </a:lnL>
                    <a:lnT w="12700" cap="flat" cmpd="sng" algn="ctr">
                      <a:solidFill>
                        <a:schemeClr val="accent6">
                          <a:lumMod val="40000"/>
                          <a:lumOff val="60000"/>
                        </a:schemeClr>
                      </a:solidFill>
                      <a:prstDash val="sysDash"/>
                      <a:round/>
                      <a:headEnd type="none" w="med" len="med"/>
                      <a:tailEnd type="none" w="med" len="med"/>
                    </a:lnT>
                    <a:lnB w="12700" cap="flat" cmpd="sng" algn="ctr">
                      <a:solidFill>
                        <a:schemeClr val="accent6">
                          <a:lumMod val="40000"/>
                          <a:lumOff val="60000"/>
                        </a:schemeClr>
                      </a:solidFill>
                      <a:prstDash val="sysDash"/>
                      <a:round/>
                      <a:headEnd type="none" w="med" len="med"/>
                      <a:tailEnd type="none" w="med" len="med"/>
                    </a:lnB>
                    <a:solidFill>
                      <a:schemeClr val="bg1"/>
                    </a:solidFill>
                  </a:tcPr>
                </a:tc>
                <a:extLst>
                  <a:ext uri="{0D108BD9-81ED-4DB2-BD59-A6C34878D82A}">
                    <a16:rowId xmlns:a16="http://schemas.microsoft.com/office/drawing/2014/main" val="10004"/>
                  </a:ext>
                </a:extLst>
              </a:tr>
              <a:tr h="422575">
                <a:tc vMerge="1">
                  <a:txBody>
                    <a:bodyPr/>
                    <a:lstStyle/>
                    <a:p>
                      <a:endParaRPr lang="zh-CN"/>
                    </a:p>
                  </a:txBody>
                  <a:tcPr anchor="ctr">
                    <a:lnL>
                      <a:noFill/>
                    </a:lnL>
                    <a:lnR w="12700" cap="flat" cmpd="sng" algn="ctr">
                      <a:solidFill>
                        <a:schemeClr val="accent6">
                          <a:lumMod val="40000"/>
                          <a:lumOff val="60000"/>
                        </a:schemeClr>
                      </a:solidFill>
                      <a:prstDash val="sysDash"/>
                      <a:round/>
                      <a:headEnd type="none" w="med" len="med"/>
                      <a:tailEnd type="none" w="med" len="med"/>
                    </a:lnR>
                    <a:lnT w="12700" cap="flat" cmpd="sng" algn="ctr">
                      <a:solidFill>
                        <a:schemeClr val="accent6">
                          <a:lumMod val="40000"/>
                          <a:lumOff val="60000"/>
                        </a:schemeClr>
                      </a:solidFill>
                      <a:prstDash val="sysDash"/>
                      <a:round/>
                      <a:headEnd type="none" w="med" len="med"/>
                      <a:tailEnd type="none" w="med" len="med"/>
                    </a:lnT>
                    <a:lnB w="12700" cap="flat" cmpd="sng" algn="ctr">
                      <a:solidFill>
                        <a:schemeClr val="accent6">
                          <a:lumMod val="40000"/>
                          <a:lumOff val="60000"/>
                        </a:schemeClr>
                      </a:solidFill>
                      <a:prstDash val="sysDash"/>
                      <a:round/>
                      <a:headEnd type="none" w="med" len="med"/>
                      <a:tailEnd type="none" w="med" len="med"/>
                    </a:lnB>
                    <a:solidFill>
                      <a:schemeClr val="bg1"/>
                    </a:solidFill>
                  </a:tcPr>
                </a:tc>
                <a:tc>
                  <a:txBody>
                    <a:bodyPr/>
                    <a:lstStyle/>
                    <a:p>
                      <a:pPr>
                        <a:lnSpc>
                          <a:spcPct val="120000"/>
                        </a:lnSpc>
                      </a:pPr>
                      <a:r>
                        <a:rPr lang="zh-CN" altLang="en-US" sz="1200" b="1" dirty="0">
                          <a:latin typeface="+mn-lt"/>
                          <a:ea typeface="+mn-ea"/>
                          <a:cs typeface="+mn-ea"/>
                          <a:sym typeface="+mn-lt"/>
                        </a:rPr>
                        <a:t>梅尼埃病</a:t>
                      </a:r>
                      <a:endParaRPr lang="zh-CN" altLang="en-US" sz="1200" b="1" baseline="30000" dirty="0">
                        <a:latin typeface="+mn-lt"/>
                        <a:ea typeface="+mn-ea"/>
                        <a:cs typeface="+mn-ea"/>
                        <a:sym typeface="+mn-lt"/>
                      </a:endParaRPr>
                    </a:p>
                  </a:txBody>
                  <a:tcPr anchor="ctr">
                    <a:lnL w="12700" cap="flat" cmpd="sng" algn="ctr">
                      <a:solidFill>
                        <a:schemeClr val="accent6">
                          <a:lumMod val="40000"/>
                          <a:lumOff val="60000"/>
                        </a:schemeClr>
                      </a:solidFill>
                      <a:prstDash val="sysDash"/>
                      <a:round/>
                      <a:headEnd type="none" w="med" len="med"/>
                      <a:tailEnd type="none" w="med" len="med"/>
                    </a:lnL>
                    <a:lnR w="12700" cap="flat" cmpd="sng" algn="ctr">
                      <a:solidFill>
                        <a:schemeClr val="accent6">
                          <a:lumMod val="40000"/>
                          <a:lumOff val="60000"/>
                        </a:schemeClr>
                      </a:solidFill>
                      <a:prstDash val="sysDash"/>
                      <a:round/>
                      <a:headEnd type="none" w="med" len="med"/>
                      <a:tailEnd type="none" w="med" len="med"/>
                    </a:lnR>
                    <a:lnT w="12700" cap="flat" cmpd="sng" algn="ctr">
                      <a:solidFill>
                        <a:schemeClr val="accent6">
                          <a:lumMod val="40000"/>
                          <a:lumOff val="60000"/>
                        </a:schemeClr>
                      </a:solidFill>
                      <a:prstDash val="sysDash"/>
                      <a:round/>
                      <a:headEnd type="none" w="med" len="med"/>
                      <a:tailEnd type="none" w="med" len="med"/>
                    </a:lnT>
                    <a:lnB w="12700" cap="flat" cmpd="sng" algn="ctr">
                      <a:solidFill>
                        <a:schemeClr val="accent6">
                          <a:lumMod val="40000"/>
                          <a:lumOff val="60000"/>
                        </a:schemeClr>
                      </a:solidFill>
                      <a:prstDash val="sysDash"/>
                      <a:round/>
                      <a:headEnd type="none" w="med" len="med"/>
                      <a:tailEnd type="none" w="med" len="med"/>
                    </a:lnB>
                    <a:solidFill>
                      <a:schemeClr val="bg1"/>
                    </a:solidFill>
                  </a:tcPr>
                </a:tc>
                <a:tc>
                  <a:txBody>
                    <a:bodyPr/>
                    <a:lstStyle/>
                    <a:p>
                      <a:pPr>
                        <a:lnSpc>
                          <a:spcPct val="120000"/>
                        </a:lnSpc>
                      </a:pPr>
                      <a:r>
                        <a:rPr lang="zh-CN" altLang="en-US" sz="1200" dirty="0">
                          <a:latin typeface="+mn-lt"/>
                          <a:ea typeface="+mn-ea"/>
                          <a:cs typeface="+mn-ea"/>
                          <a:sym typeface="+mn-lt"/>
                        </a:rPr>
                        <a:t>主要以前庭症状和轻微的听力学症状首发，可出现眼震；鉴别诊断困难，常需随诊诊断</a:t>
                      </a:r>
                      <a:endParaRPr lang="zh-CN" altLang="en-US" sz="1200" baseline="30000" dirty="0">
                        <a:latin typeface="+mn-lt"/>
                        <a:ea typeface="+mn-ea"/>
                        <a:cs typeface="+mn-ea"/>
                        <a:sym typeface="+mn-lt"/>
                      </a:endParaRPr>
                    </a:p>
                  </a:txBody>
                  <a:tcPr anchor="ctr">
                    <a:lnL w="12700" cap="flat" cmpd="sng" algn="ctr">
                      <a:solidFill>
                        <a:schemeClr val="accent6">
                          <a:lumMod val="40000"/>
                          <a:lumOff val="60000"/>
                        </a:schemeClr>
                      </a:solidFill>
                      <a:prstDash val="sysDash"/>
                      <a:round/>
                      <a:headEnd type="none" w="med" len="med"/>
                      <a:tailEnd type="none" w="med" len="med"/>
                    </a:lnL>
                    <a:lnT w="12700" cap="flat" cmpd="sng" algn="ctr">
                      <a:solidFill>
                        <a:schemeClr val="accent6">
                          <a:lumMod val="40000"/>
                          <a:lumOff val="60000"/>
                        </a:schemeClr>
                      </a:solidFill>
                      <a:prstDash val="sysDash"/>
                      <a:round/>
                      <a:headEnd type="none" w="med" len="med"/>
                      <a:tailEnd type="none" w="med" len="med"/>
                    </a:lnT>
                    <a:lnB w="12700" cap="flat" cmpd="sng" algn="ctr">
                      <a:solidFill>
                        <a:schemeClr val="accent6">
                          <a:lumMod val="40000"/>
                          <a:lumOff val="60000"/>
                        </a:schemeClr>
                      </a:solidFill>
                      <a:prstDash val="sysDash"/>
                      <a:round/>
                      <a:headEnd type="none" w="med" len="med"/>
                      <a:tailEnd type="none" w="med" len="med"/>
                    </a:lnB>
                    <a:solidFill>
                      <a:schemeClr val="bg1"/>
                    </a:solidFill>
                  </a:tcPr>
                </a:tc>
                <a:extLst>
                  <a:ext uri="{0D108BD9-81ED-4DB2-BD59-A6C34878D82A}">
                    <a16:rowId xmlns:a16="http://schemas.microsoft.com/office/drawing/2014/main" val="10005"/>
                  </a:ext>
                </a:extLst>
              </a:tr>
              <a:tr h="428167">
                <a:tc vMerge="1">
                  <a:txBody>
                    <a:bodyPr/>
                    <a:lstStyle/>
                    <a:p>
                      <a:endParaRPr lang="zh-CN"/>
                    </a:p>
                  </a:txBody>
                  <a:tcPr anchor="ctr">
                    <a:lnL>
                      <a:noFill/>
                    </a:lnL>
                    <a:lnR w="12700" cap="flat" cmpd="sng" algn="ctr">
                      <a:solidFill>
                        <a:schemeClr val="accent6">
                          <a:lumMod val="40000"/>
                          <a:lumOff val="60000"/>
                        </a:schemeClr>
                      </a:solidFill>
                      <a:prstDash val="sysDash"/>
                      <a:round/>
                      <a:headEnd type="none" w="med" len="med"/>
                      <a:tailEnd type="none" w="med" len="med"/>
                    </a:lnR>
                    <a:lnT w="12700" cap="flat" cmpd="sng" algn="ctr">
                      <a:solidFill>
                        <a:schemeClr val="accent6">
                          <a:lumMod val="40000"/>
                          <a:lumOff val="60000"/>
                        </a:schemeClr>
                      </a:solidFill>
                      <a:prstDash val="sysDash"/>
                      <a:round/>
                      <a:headEnd type="none" w="med" len="med"/>
                      <a:tailEnd type="none" w="med" len="med"/>
                    </a:lnT>
                    <a:lnB w="12700" cap="flat" cmpd="sng" algn="ctr">
                      <a:solidFill>
                        <a:schemeClr val="accent6">
                          <a:lumMod val="40000"/>
                          <a:lumOff val="60000"/>
                        </a:schemeClr>
                      </a:solidFill>
                      <a:prstDash val="sysDash"/>
                      <a:round/>
                      <a:headEnd type="none" w="med" len="med"/>
                      <a:tailEnd type="none" w="med" len="med"/>
                    </a:lnB>
                    <a:solidFill>
                      <a:schemeClr val="bg1"/>
                    </a:solidFill>
                  </a:tcPr>
                </a:tc>
                <a:tc>
                  <a:txBody>
                    <a:bodyPr/>
                    <a:lstStyle/>
                    <a:p>
                      <a:pPr>
                        <a:lnSpc>
                          <a:spcPct val="120000"/>
                        </a:lnSpc>
                      </a:pPr>
                      <a:r>
                        <a:rPr lang="zh-CN" altLang="en-US" sz="1200" b="1" baseline="0" dirty="0">
                          <a:latin typeface="+mn-lt"/>
                          <a:ea typeface="+mn-ea"/>
                          <a:cs typeface="+mn-ea"/>
                          <a:sym typeface="+mn-lt"/>
                        </a:rPr>
                        <a:t>复发性前庭病</a:t>
                      </a:r>
                    </a:p>
                  </a:txBody>
                  <a:tcPr anchor="ctr">
                    <a:lnL w="12700" cap="flat" cmpd="sng" algn="ctr">
                      <a:solidFill>
                        <a:schemeClr val="accent6">
                          <a:lumMod val="40000"/>
                          <a:lumOff val="60000"/>
                        </a:schemeClr>
                      </a:solidFill>
                      <a:prstDash val="sysDash"/>
                      <a:round/>
                      <a:headEnd type="none" w="med" len="med"/>
                      <a:tailEnd type="none" w="med" len="med"/>
                    </a:lnL>
                    <a:lnR w="12700" cap="flat" cmpd="sng" algn="ctr">
                      <a:solidFill>
                        <a:schemeClr val="accent6">
                          <a:lumMod val="40000"/>
                          <a:lumOff val="60000"/>
                        </a:schemeClr>
                      </a:solidFill>
                      <a:prstDash val="sysDash"/>
                      <a:round/>
                      <a:headEnd type="none" w="med" len="med"/>
                      <a:tailEnd type="none" w="med" len="med"/>
                    </a:lnR>
                    <a:lnT w="12700" cap="flat" cmpd="sng" algn="ctr">
                      <a:solidFill>
                        <a:schemeClr val="accent6">
                          <a:lumMod val="40000"/>
                          <a:lumOff val="60000"/>
                        </a:schemeClr>
                      </a:solidFill>
                      <a:prstDash val="sysDash"/>
                      <a:round/>
                      <a:headEnd type="none" w="med" len="med"/>
                      <a:tailEnd type="none" w="med" len="med"/>
                    </a:lnT>
                    <a:lnB w="12700" cap="flat" cmpd="sng" algn="ctr">
                      <a:solidFill>
                        <a:schemeClr val="accent6">
                          <a:lumMod val="40000"/>
                          <a:lumOff val="60000"/>
                        </a:schemeClr>
                      </a:solidFill>
                      <a:prstDash val="sysDash"/>
                      <a:round/>
                      <a:headEnd type="none" w="med" len="med"/>
                      <a:tailEnd type="none" w="med" len="med"/>
                    </a:lnB>
                    <a:solidFill>
                      <a:schemeClr val="bg1"/>
                    </a:solidFill>
                  </a:tcPr>
                </a:tc>
                <a:tc>
                  <a:txBody>
                    <a:bodyPr/>
                    <a:lstStyle/>
                    <a:p>
                      <a:pPr>
                        <a:lnSpc>
                          <a:spcPct val="120000"/>
                        </a:lnSpc>
                      </a:pPr>
                      <a:r>
                        <a:rPr lang="zh-CN" altLang="en-US" sz="1200" dirty="0">
                          <a:latin typeface="+mn-lt"/>
                          <a:ea typeface="+mn-ea"/>
                          <a:cs typeface="+mn-ea"/>
                          <a:sym typeface="+mn-lt"/>
                        </a:rPr>
                        <a:t>首次发作与</a:t>
                      </a:r>
                      <a:r>
                        <a:rPr lang="en-US" altLang="zh-CN" sz="1200" dirty="0">
                          <a:latin typeface="+mn-lt"/>
                          <a:ea typeface="+mn-ea"/>
                          <a:cs typeface="+mn-ea"/>
                          <a:sym typeface="+mn-lt"/>
                        </a:rPr>
                        <a:t>AUVP</a:t>
                      </a:r>
                      <a:r>
                        <a:rPr lang="zh-CN" altLang="en-US" sz="1200" dirty="0">
                          <a:latin typeface="+mn-lt"/>
                          <a:ea typeface="+mn-ea"/>
                          <a:cs typeface="+mn-ea"/>
                          <a:sym typeface="+mn-lt"/>
                        </a:rPr>
                        <a:t>类似，持续时间通常比</a:t>
                      </a:r>
                      <a:r>
                        <a:rPr lang="en-US" altLang="zh-CN" sz="1200" dirty="0">
                          <a:latin typeface="+mn-lt"/>
                          <a:ea typeface="+mn-ea"/>
                          <a:cs typeface="+mn-ea"/>
                          <a:sym typeface="+mn-lt"/>
                        </a:rPr>
                        <a:t>AUVP</a:t>
                      </a:r>
                      <a:r>
                        <a:rPr lang="zh-CN" altLang="en-US" sz="1200" dirty="0">
                          <a:latin typeface="+mn-lt"/>
                          <a:ea typeface="+mn-ea"/>
                          <a:cs typeface="+mn-ea"/>
                          <a:sym typeface="+mn-lt"/>
                        </a:rPr>
                        <a:t>短；如果症状再次出现，应考虑其他鉴别诊断以及前庭偏头痛；病因尚不清楚</a:t>
                      </a:r>
                      <a:endParaRPr lang="zh-CN" altLang="en-US" sz="1200" baseline="30000" dirty="0">
                        <a:latin typeface="+mn-lt"/>
                        <a:ea typeface="+mn-ea"/>
                        <a:cs typeface="+mn-ea"/>
                        <a:sym typeface="+mn-lt"/>
                      </a:endParaRPr>
                    </a:p>
                  </a:txBody>
                  <a:tcPr anchor="ctr">
                    <a:lnL w="12700" cap="flat" cmpd="sng" algn="ctr">
                      <a:solidFill>
                        <a:schemeClr val="accent6">
                          <a:lumMod val="40000"/>
                          <a:lumOff val="60000"/>
                        </a:schemeClr>
                      </a:solidFill>
                      <a:prstDash val="sysDash"/>
                      <a:round/>
                      <a:headEnd type="none" w="med" len="med"/>
                      <a:tailEnd type="none" w="med" len="med"/>
                    </a:lnL>
                    <a:lnT w="12700" cap="flat" cmpd="sng" algn="ctr">
                      <a:solidFill>
                        <a:schemeClr val="accent6">
                          <a:lumMod val="40000"/>
                          <a:lumOff val="60000"/>
                        </a:schemeClr>
                      </a:solidFill>
                      <a:prstDash val="sysDash"/>
                      <a:round/>
                      <a:headEnd type="none" w="med" len="med"/>
                      <a:tailEnd type="none" w="med" len="med"/>
                    </a:lnT>
                    <a:lnB w="12700" cap="flat" cmpd="sng" algn="ctr">
                      <a:solidFill>
                        <a:schemeClr val="accent6">
                          <a:lumMod val="40000"/>
                          <a:lumOff val="60000"/>
                        </a:schemeClr>
                      </a:solidFill>
                      <a:prstDash val="sysDash"/>
                      <a:round/>
                      <a:headEnd type="none" w="med" len="med"/>
                      <a:tailEnd type="none" w="med" len="med"/>
                    </a:lnB>
                    <a:solidFill>
                      <a:schemeClr val="bg1"/>
                    </a:solidFill>
                  </a:tcPr>
                </a:tc>
                <a:extLst>
                  <a:ext uri="{0D108BD9-81ED-4DB2-BD59-A6C34878D82A}">
                    <a16:rowId xmlns:a16="http://schemas.microsoft.com/office/drawing/2014/main" val="10006"/>
                  </a:ext>
                </a:extLst>
              </a:tr>
              <a:tr h="308103">
                <a:tc vMerge="1">
                  <a:txBody>
                    <a:bodyPr/>
                    <a:lstStyle/>
                    <a:p>
                      <a:endParaRPr lang="zh-CN"/>
                    </a:p>
                  </a:txBody>
                  <a:tcPr anchor="ctr">
                    <a:lnL>
                      <a:noFill/>
                    </a:lnL>
                    <a:lnR w="12700" cap="flat" cmpd="sng" algn="ctr">
                      <a:solidFill>
                        <a:schemeClr val="accent6">
                          <a:lumMod val="40000"/>
                          <a:lumOff val="60000"/>
                        </a:schemeClr>
                      </a:solidFill>
                      <a:prstDash val="sysDash"/>
                      <a:round/>
                      <a:headEnd type="none" w="med" len="med"/>
                      <a:tailEnd type="none" w="med" len="med"/>
                    </a:lnR>
                    <a:lnT w="12700" cap="flat" cmpd="sng" algn="ctr">
                      <a:solidFill>
                        <a:schemeClr val="accent6">
                          <a:lumMod val="40000"/>
                          <a:lumOff val="60000"/>
                        </a:schemeClr>
                      </a:solidFill>
                      <a:prstDash val="sysDash"/>
                      <a:round/>
                      <a:headEnd type="none" w="med" len="med"/>
                      <a:tailEnd type="none" w="med" len="med"/>
                    </a:lnT>
                    <a:lnB w="12700" cap="flat" cmpd="sng" algn="ctr">
                      <a:solidFill>
                        <a:schemeClr val="accent6">
                          <a:lumMod val="40000"/>
                          <a:lumOff val="60000"/>
                        </a:schemeClr>
                      </a:solidFill>
                      <a:prstDash val="sysDash"/>
                      <a:round/>
                      <a:headEnd type="none" w="med" len="med"/>
                      <a:tailEnd type="none" w="med" len="med"/>
                    </a:lnB>
                    <a:solidFill>
                      <a:schemeClr val="bg1"/>
                    </a:solidFill>
                  </a:tcPr>
                </a:tc>
                <a:tc>
                  <a:txBody>
                    <a:bodyPr/>
                    <a:lstStyle/>
                    <a:p>
                      <a:pPr>
                        <a:lnSpc>
                          <a:spcPct val="120000"/>
                        </a:lnSpc>
                      </a:pPr>
                      <a:r>
                        <a:rPr lang="zh-CN" altLang="en-US" sz="1200" b="1" dirty="0">
                          <a:solidFill>
                            <a:srgbClr val="000000"/>
                          </a:solidFill>
                          <a:cs typeface="+mn-ea"/>
                          <a:sym typeface="+mn-lt"/>
                        </a:rPr>
                        <a:t>孤立性耳石器功能障碍</a:t>
                      </a:r>
                      <a:endParaRPr lang="zh-CN" altLang="en-US" sz="1200" b="1" baseline="0" dirty="0">
                        <a:latin typeface="+mn-lt"/>
                        <a:ea typeface="+mn-ea"/>
                        <a:cs typeface="+mn-ea"/>
                        <a:sym typeface="+mn-lt"/>
                      </a:endParaRPr>
                    </a:p>
                  </a:txBody>
                  <a:tcPr anchor="ctr">
                    <a:lnL w="12700" cap="flat" cmpd="sng" algn="ctr">
                      <a:solidFill>
                        <a:schemeClr val="accent6">
                          <a:lumMod val="40000"/>
                          <a:lumOff val="60000"/>
                        </a:schemeClr>
                      </a:solidFill>
                      <a:prstDash val="sysDash"/>
                      <a:round/>
                      <a:headEnd type="none" w="med" len="med"/>
                      <a:tailEnd type="none" w="med" len="med"/>
                    </a:lnL>
                    <a:lnR w="12700" cap="flat" cmpd="sng" algn="ctr">
                      <a:solidFill>
                        <a:schemeClr val="accent6">
                          <a:lumMod val="40000"/>
                          <a:lumOff val="60000"/>
                        </a:schemeClr>
                      </a:solidFill>
                      <a:prstDash val="sysDash"/>
                      <a:round/>
                      <a:headEnd type="none" w="med" len="med"/>
                      <a:tailEnd type="none" w="med" len="med"/>
                    </a:lnR>
                    <a:lnT w="12700" cap="flat" cmpd="sng" algn="ctr">
                      <a:solidFill>
                        <a:schemeClr val="accent6">
                          <a:lumMod val="40000"/>
                          <a:lumOff val="60000"/>
                        </a:schemeClr>
                      </a:solidFill>
                      <a:prstDash val="sysDash"/>
                      <a:round/>
                      <a:headEnd type="none" w="med" len="med"/>
                      <a:tailEnd type="none" w="med" len="med"/>
                    </a:lnT>
                    <a:lnB w="12700" cap="flat" cmpd="sng" algn="ctr">
                      <a:solidFill>
                        <a:schemeClr val="accent6">
                          <a:lumMod val="40000"/>
                          <a:lumOff val="60000"/>
                        </a:schemeClr>
                      </a:solidFill>
                      <a:prstDash val="sysDash"/>
                      <a:round/>
                      <a:headEnd type="none" w="med" len="med"/>
                      <a:tailEnd type="none" w="med" len="med"/>
                    </a:lnB>
                    <a:solidFill>
                      <a:schemeClr val="bg1"/>
                    </a:solidFill>
                  </a:tcPr>
                </a:tc>
                <a:tc>
                  <a:txBody>
                    <a:bodyPr/>
                    <a:lstStyle/>
                    <a:p>
                      <a:pPr>
                        <a:lnSpc>
                          <a:spcPct val="120000"/>
                        </a:lnSpc>
                      </a:pPr>
                      <a:r>
                        <a:rPr lang="zh-CN" altLang="en-US" sz="1200" baseline="0" dirty="0">
                          <a:latin typeface="+mn-lt"/>
                          <a:ea typeface="+mn-ea"/>
                          <a:cs typeface="+mn-ea"/>
                          <a:sym typeface="+mn-lt"/>
                        </a:rPr>
                        <a:t>急性发作的姿势不稳，可通过</a:t>
                      </a:r>
                      <a:r>
                        <a:rPr lang="en-US" altLang="zh-CN" sz="1200" baseline="0" dirty="0" err="1">
                          <a:latin typeface="+mn-lt"/>
                          <a:ea typeface="+mn-ea"/>
                          <a:cs typeface="+mn-ea"/>
                          <a:sym typeface="+mn-lt"/>
                        </a:rPr>
                        <a:t>oVEMP</a:t>
                      </a:r>
                      <a:r>
                        <a:rPr lang="en-US" altLang="zh-CN" sz="1200" baseline="0" dirty="0">
                          <a:latin typeface="+mn-lt"/>
                          <a:ea typeface="+mn-ea"/>
                          <a:cs typeface="+mn-ea"/>
                          <a:sym typeface="+mn-lt"/>
                        </a:rPr>
                        <a:t>/</a:t>
                      </a:r>
                      <a:r>
                        <a:rPr lang="en-US" altLang="zh-CN" sz="1200" baseline="0" dirty="0" err="1">
                          <a:latin typeface="+mn-lt"/>
                          <a:ea typeface="+mn-ea"/>
                          <a:cs typeface="+mn-ea"/>
                          <a:sym typeface="+mn-lt"/>
                        </a:rPr>
                        <a:t>cVEMP</a:t>
                      </a:r>
                      <a:r>
                        <a:rPr lang="zh-CN" altLang="en-US" sz="1200" baseline="0" dirty="0">
                          <a:latin typeface="+mn-lt"/>
                          <a:ea typeface="+mn-ea"/>
                          <a:cs typeface="+mn-ea"/>
                          <a:sym typeface="+mn-lt"/>
                        </a:rPr>
                        <a:t>诊断</a:t>
                      </a:r>
                    </a:p>
                  </a:txBody>
                  <a:tcPr anchor="ctr">
                    <a:lnL w="12700" cap="flat" cmpd="sng" algn="ctr">
                      <a:solidFill>
                        <a:schemeClr val="accent6">
                          <a:lumMod val="40000"/>
                          <a:lumOff val="60000"/>
                        </a:schemeClr>
                      </a:solidFill>
                      <a:prstDash val="sysDash"/>
                      <a:round/>
                      <a:headEnd type="none" w="med" len="med"/>
                      <a:tailEnd type="none" w="med" len="med"/>
                    </a:lnL>
                    <a:lnT w="12700" cap="flat" cmpd="sng" algn="ctr">
                      <a:solidFill>
                        <a:schemeClr val="accent6">
                          <a:lumMod val="40000"/>
                          <a:lumOff val="60000"/>
                        </a:schemeClr>
                      </a:solidFill>
                      <a:prstDash val="sysDash"/>
                      <a:round/>
                      <a:headEnd type="none" w="med" len="med"/>
                      <a:tailEnd type="none" w="med" len="med"/>
                    </a:lnT>
                    <a:lnB w="12700" cap="flat" cmpd="sng" algn="ctr">
                      <a:solidFill>
                        <a:schemeClr val="accent6">
                          <a:lumMod val="40000"/>
                          <a:lumOff val="60000"/>
                        </a:schemeClr>
                      </a:solidFill>
                      <a:prstDash val="sysDash"/>
                      <a:round/>
                      <a:headEnd type="none" w="med" len="med"/>
                      <a:tailEnd type="none" w="med" len="med"/>
                    </a:lnB>
                    <a:solidFill>
                      <a:schemeClr val="bg1"/>
                    </a:solidFill>
                  </a:tcPr>
                </a:tc>
                <a:extLst>
                  <a:ext uri="{0D108BD9-81ED-4DB2-BD59-A6C34878D82A}">
                    <a16:rowId xmlns:a16="http://schemas.microsoft.com/office/drawing/2014/main" val="10007"/>
                  </a:ext>
                </a:extLst>
              </a:tr>
              <a:tr h="539683">
                <a:tc vMerge="1">
                  <a:txBody>
                    <a:bodyPr/>
                    <a:lstStyle/>
                    <a:p>
                      <a:endParaRPr lang="zh-CN"/>
                    </a:p>
                  </a:txBody>
                  <a:tcPr anchor="ctr">
                    <a:lnL>
                      <a:noFill/>
                    </a:lnL>
                    <a:lnR w="12700" cap="flat" cmpd="sng" algn="ctr">
                      <a:solidFill>
                        <a:schemeClr val="accent6">
                          <a:lumMod val="40000"/>
                          <a:lumOff val="60000"/>
                        </a:schemeClr>
                      </a:solidFill>
                      <a:prstDash val="sysDash"/>
                      <a:round/>
                      <a:headEnd type="none" w="med" len="med"/>
                      <a:tailEnd type="none" w="med" len="med"/>
                    </a:lnR>
                    <a:lnT w="12700" cap="flat" cmpd="sng" algn="ctr">
                      <a:solidFill>
                        <a:schemeClr val="accent6">
                          <a:lumMod val="40000"/>
                          <a:lumOff val="60000"/>
                        </a:schemeClr>
                      </a:solidFill>
                      <a:prstDash val="sysDash"/>
                      <a:round/>
                      <a:headEnd type="none" w="med" len="med"/>
                      <a:tailEnd type="none" w="med" len="med"/>
                    </a:lnT>
                    <a:lnB w="12700" cap="flat" cmpd="sng" algn="ctr">
                      <a:solidFill>
                        <a:schemeClr val="accent6">
                          <a:lumMod val="40000"/>
                          <a:lumOff val="60000"/>
                        </a:schemeClr>
                      </a:solidFill>
                      <a:prstDash val="sysDash"/>
                      <a:round/>
                      <a:headEnd type="none" w="med" len="med"/>
                      <a:tailEnd type="none" w="med" len="med"/>
                    </a:lnB>
                    <a:solidFill>
                      <a:schemeClr val="bg1"/>
                    </a:solidFill>
                  </a:tcPr>
                </a:tc>
                <a:tc>
                  <a:txBody>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sz="1200" b="1" dirty="0">
                          <a:solidFill>
                            <a:srgbClr val="000000"/>
                          </a:solidFill>
                          <a:cs typeface="+mn-ea"/>
                          <a:sym typeface="+mn-lt"/>
                        </a:rPr>
                        <a:t>耳带状疱疹</a:t>
                      </a:r>
                      <a:r>
                        <a:rPr lang="en-US" altLang="zh-CN" sz="1200" b="1" dirty="0">
                          <a:solidFill>
                            <a:srgbClr val="000000"/>
                          </a:solidFill>
                          <a:cs typeface="+mn-ea"/>
                          <a:sym typeface="+mn-lt"/>
                        </a:rPr>
                        <a:t>/ Hunt </a:t>
                      </a:r>
                      <a:r>
                        <a:rPr lang="zh-CN" altLang="en-US" sz="1200" b="1" dirty="0">
                          <a:solidFill>
                            <a:srgbClr val="000000"/>
                          </a:solidFill>
                          <a:cs typeface="+mn-ea"/>
                          <a:sym typeface="+mn-lt"/>
                        </a:rPr>
                        <a:t>综合征</a:t>
                      </a:r>
                    </a:p>
                  </a:txBody>
                  <a:tcPr anchor="ctr">
                    <a:lnL w="12700" cap="flat" cmpd="sng" algn="ctr">
                      <a:solidFill>
                        <a:schemeClr val="accent6">
                          <a:lumMod val="40000"/>
                          <a:lumOff val="60000"/>
                        </a:schemeClr>
                      </a:solidFill>
                      <a:prstDash val="sysDash"/>
                      <a:round/>
                      <a:headEnd type="none" w="med" len="med"/>
                      <a:tailEnd type="none" w="med" len="med"/>
                    </a:lnL>
                    <a:lnR w="12700" cap="flat" cmpd="sng" algn="ctr">
                      <a:solidFill>
                        <a:schemeClr val="accent6">
                          <a:lumMod val="40000"/>
                          <a:lumOff val="60000"/>
                        </a:schemeClr>
                      </a:solidFill>
                      <a:prstDash val="sysDash"/>
                      <a:round/>
                      <a:headEnd type="none" w="med" len="med"/>
                      <a:tailEnd type="none" w="med" len="med"/>
                    </a:lnR>
                    <a:lnT w="12700" cap="flat" cmpd="sng" algn="ctr">
                      <a:solidFill>
                        <a:schemeClr val="accent6">
                          <a:lumMod val="40000"/>
                          <a:lumOff val="60000"/>
                        </a:schemeClr>
                      </a:solidFill>
                      <a:prstDash val="sysDash"/>
                      <a:round/>
                      <a:headEnd type="none" w="med" len="med"/>
                      <a:tailEnd type="none" w="med" len="med"/>
                    </a:lnT>
                    <a:lnB w="12700" cap="flat" cmpd="sng" algn="ctr">
                      <a:solidFill>
                        <a:schemeClr val="accent6">
                          <a:lumMod val="40000"/>
                          <a:lumOff val="60000"/>
                        </a:schemeClr>
                      </a:solidFill>
                      <a:prstDash val="sysDash"/>
                      <a:round/>
                      <a:headEnd type="none" w="med" len="med"/>
                      <a:tailEnd type="none" w="med" len="med"/>
                    </a:lnB>
                    <a:solidFill>
                      <a:schemeClr val="bg1"/>
                    </a:solidFill>
                  </a:tcPr>
                </a:tc>
                <a:tc>
                  <a:txBody>
                    <a:bodyPr/>
                    <a:lstStyle/>
                    <a:p>
                      <a:pPr>
                        <a:lnSpc>
                          <a:spcPct val="120000"/>
                        </a:lnSpc>
                      </a:pPr>
                      <a:r>
                        <a:rPr lang="zh-CN" altLang="en-US" sz="1200" baseline="0" dirty="0">
                          <a:latin typeface="+mn-lt"/>
                          <a:ea typeface="+mn-ea"/>
                          <a:cs typeface="+mn-ea"/>
                          <a:sym typeface="+mn-lt"/>
                        </a:rPr>
                        <a:t>最初出现耳部灼痛和水泡、眩晕、听力障碍和面瘫；症状可能出现在皮疹之前或甚至没有皮疹（带状疱疹）；可导致完全性</a:t>
                      </a:r>
                      <a:r>
                        <a:rPr lang="en-US" altLang="zh-CN" sz="1200" baseline="0" dirty="0">
                          <a:latin typeface="+mn-lt"/>
                          <a:ea typeface="+mn-ea"/>
                          <a:cs typeface="+mn-ea"/>
                          <a:sym typeface="+mn-lt"/>
                        </a:rPr>
                        <a:t>AUVP</a:t>
                      </a:r>
                      <a:r>
                        <a:rPr lang="zh-CN" altLang="en-US" sz="1200" baseline="0" dirty="0">
                          <a:latin typeface="+mn-lt"/>
                          <a:ea typeface="+mn-ea"/>
                          <a:cs typeface="+mn-ea"/>
                          <a:sym typeface="+mn-lt"/>
                        </a:rPr>
                        <a:t>，包括眼反向偏斜 ；</a:t>
                      </a:r>
                      <a:r>
                        <a:rPr lang="en-US" altLang="zh-CN" sz="1200" baseline="0" dirty="0">
                          <a:latin typeface="+mn-lt"/>
                          <a:ea typeface="+mn-ea"/>
                          <a:cs typeface="+mn-ea"/>
                          <a:sym typeface="+mn-lt"/>
                        </a:rPr>
                        <a:t>MRI</a:t>
                      </a:r>
                      <a:r>
                        <a:rPr lang="zh-CN" altLang="en-US" sz="1200" baseline="0" dirty="0">
                          <a:latin typeface="+mn-lt"/>
                          <a:ea typeface="+mn-ea"/>
                          <a:cs typeface="+mn-ea"/>
                          <a:sym typeface="+mn-lt"/>
                        </a:rPr>
                        <a:t>增强常显示受累的颅神经强化</a:t>
                      </a:r>
                    </a:p>
                  </a:txBody>
                  <a:tcPr anchor="ctr">
                    <a:lnL w="12700" cap="flat" cmpd="sng" algn="ctr">
                      <a:solidFill>
                        <a:schemeClr val="accent6">
                          <a:lumMod val="40000"/>
                          <a:lumOff val="60000"/>
                        </a:schemeClr>
                      </a:solidFill>
                      <a:prstDash val="sysDash"/>
                      <a:round/>
                      <a:headEnd type="none" w="med" len="med"/>
                      <a:tailEnd type="none" w="med" len="med"/>
                    </a:lnL>
                    <a:lnT w="12700" cap="flat" cmpd="sng" algn="ctr">
                      <a:solidFill>
                        <a:schemeClr val="accent6">
                          <a:lumMod val="40000"/>
                          <a:lumOff val="60000"/>
                        </a:schemeClr>
                      </a:solidFill>
                      <a:prstDash val="sysDash"/>
                      <a:round/>
                      <a:headEnd type="none" w="med" len="med"/>
                      <a:tailEnd type="none" w="med" len="med"/>
                    </a:lnT>
                    <a:lnB w="12700" cap="flat" cmpd="sng" algn="ctr">
                      <a:solidFill>
                        <a:schemeClr val="accent6">
                          <a:lumMod val="40000"/>
                          <a:lumOff val="60000"/>
                        </a:schemeClr>
                      </a:solidFill>
                      <a:prstDash val="sysDash"/>
                      <a:round/>
                      <a:headEnd type="none" w="med" len="med"/>
                      <a:tailEnd type="none" w="med" len="med"/>
                    </a:lnB>
                    <a:solidFill>
                      <a:schemeClr val="bg1"/>
                    </a:solidFill>
                  </a:tcPr>
                </a:tc>
                <a:extLst>
                  <a:ext uri="{0D108BD9-81ED-4DB2-BD59-A6C34878D82A}">
                    <a16:rowId xmlns:a16="http://schemas.microsoft.com/office/drawing/2014/main" val="10008"/>
                  </a:ext>
                </a:extLst>
              </a:tr>
              <a:tr h="539683">
                <a:tc vMerge="1">
                  <a:txBody>
                    <a:bodyPr/>
                    <a:lstStyle/>
                    <a:p>
                      <a:endParaRPr lang="zh-CN"/>
                    </a:p>
                  </a:txBody>
                  <a:tcPr anchor="ctr">
                    <a:lnL>
                      <a:noFill/>
                    </a:lnL>
                    <a:lnR w="12700" cap="flat" cmpd="sng" algn="ctr">
                      <a:solidFill>
                        <a:schemeClr val="accent6">
                          <a:lumMod val="40000"/>
                          <a:lumOff val="60000"/>
                        </a:schemeClr>
                      </a:solidFill>
                      <a:prstDash val="sysDash"/>
                      <a:round/>
                      <a:headEnd type="none" w="med" len="med"/>
                      <a:tailEnd type="none" w="med" len="med"/>
                    </a:lnR>
                    <a:lnT w="12700" cap="flat" cmpd="sng" algn="ctr">
                      <a:solidFill>
                        <a:schemeClr val="accent6">
                          <a:lumMod val="40000"/>
                          <a:lumOff val="60000"/>
                        </a:schemeClr>
                      </a:solidFill>
                      <a:prstDash val="sysDash"/>
                      <a:round/>
                      <a:headEnd type="none" w="med" len="med"/>
                      <a:tailEnd type="none" w="med" len="med"/>
                    </a:lnT>
                    <a:lnB w="12700" cap="flat" cmpd="sng" algn="ctr">
                      <a:solidFill>
                        <a:srgbClr val="018C42"/>
                      </a:solidFill>
                      <a:prstDash val="solid"/>
                      <a:round/>
                      <a:headEnd type="none" w="med" len="med"/>
                      <a:tailEnd type="none" w="med" len="med"/>
                    </a:lnB>
                    <a:solidFill>
                      <a:schemeClr val="bg1"/>
                    </a:solidFill>
                  </a:tcPr>
                </a:tc>
                <a:tc>
                  <a:txBody>
                    <a:bodyPr/>
                    <a:lstStyle/>
                    <a:p>
                      <a:pPr>
                        <a:lnSpc>
                          <a:spcPct val="120000"/>
                        </a:lnSpc>
                      </a:pPr>
                      <a:r>
                        <a:rPr lang="zh-CN" altLang="en-US" sz="1200" b="1" dirty="0">
                          <a:solidFill>
                            <a:srgbClr val="000000"/>
                          </a:solidFill>
                          <a:cs typeface="+mn-ea"/>
                          <a:sym typeface="+mn-lt"/>
                        </a:rPr>
                        <a:t>前庭神经鞘瘤</a:t>
                      </a:r>
                      <a:endParaRPr lang="zh-CN" altLang="en-US" sz="1200" b="1" baseline="0" dirty="0">
                        <a:latin typeface="+mn-lt"/>
                        <a:ea typeface="+mn-ea"/>
                        <a:cs typeface="+mn-ea"/>
                        <a:sym typeface="+mn-lt"/>
                      </a:endParaRPr>
                    </a:p>
                  </a:txBody>
                  <a:tcPr anchor="ctr">
                    <a:lnL w="12700" cap="flat" cmpd="sng" algn="ctr">
                      <a:solidFill>
                        <a:schemeClr val="accent6">
                          <a:lumMod val="40000"/>
                          <a:lumOff val="60000"/>
                        </a:schemeClr>
                      </a:solidFill>
                      <a:prstDash val="sysDash"/>
                      <a:round/>
                      <a:headEnd type="none" w="med" len="med"/>
                      <a:tailEnd type="none" w="med" len="med"/>
                    </a:lnL>
                    <a:lnR w="12700" cap="flat" cmpd="sng" algn="ctr">
                      <a:solidFill>
                        <a:schemeClr val="accent6">
                          <a:lumMod val="40000"/>
                          <a:lumOff val="60000"/>
                        </a:schemeClr>
                      </a:solidFill>
                      <a:prstDash val="sysDash"/>
                      <a:round/>
                      <a:headEnd type="none" w="med" len="med"/>
                      <a:tailEnd type="none" w="med" len="med"/>
                    </a:lnR>
                    <a:lnT w="12700" cap="flat" cmpd="sng" algn="ctr">
                      <a:solidFill>
                        <a:schemeClr val="accent6">
                          <a:lumMod val="40000"/>
                          <a:lumOff val="60000"/>
                        </a:schemeClr>
                      </a:solidFill>
                      <a:prstDash val="sysDash"/>
                      <a:round/>
                      <a:headEnd type="none" w="med" len="med"/>
                      <a:tailEnd type="none" w="med" len="med"/>
                    </a:lnT>
                    <a:lnB w="12700" cap="flat" cmpd="sng" algn="ctr">
                      <a:solidFill>
                        <a:srgbClr val="018C42"/>
                      </a:solidFill>
                      <a:prstDash val="solid"/>
                      <a:round/>
                      <a:headEnd type="none" w="med" len="med"/>
                      <a:tailEnd type="none" w="med" len="med"/>
                    </a:lnB>
                    <a:solidFill>
                      <a:schemeClr val="bg1"/>
                    </a:solidFill>
                  </a:tcPr>
                </a:tc>
                <a:tc>
                  <a:txBody>
                    <a:bodyPr/>
                    <a:lstStyle/>
                    <a:p>
                      <a:pPr>
                        <a:lnSpc>
                          <a:spcPct val="120000"/>
                        </a:lnSpc>
                      </a:pPr>
                      <a:r>
                        <a:rPr lang="zh-CN" altLang="en-US" sz="1200" baseline="0" dirty="0">
                          <a:latin typeface="+mn-lt"/>
                          <a:ea typeface="+mn-ea"/>
                          <a:cs typeface="+mn-ea"/>
                          <a:sym typeface="+mn-lt"/>
                        </a:rPr>
                        <a:t>通常是一种缓慢进展的疾病过程，并与听力损害和</a:t>
                      </a:r>
                      <a:r>
                        <a:rPr lang="en-US" altLang="zh-CN" sz="1200" baseline="0" dirty="0">
                          <a:latin typeface="+mn-lt"/>
                          <a:ea typeface="+mn-ea"/>
                          <a:cs typeface="+mn-ea"/>
                          <a:sym typeface="+mn-lt"/>
                        </a:rPr>
                        <a:t>/</a:t>
                      </a:r>
                      <a:r>
                        <a:rPr lang="zh-CN" altLang="en-US" sz="1200" baseline="0" dirty="0">
                          <a:latin typeface="+mn-lt"/>
                          <a:ea typeface="+mn-ea"/>
                          <a:cs typeface="+mn-ea"/>
                          <a:sym typeface="+mn-lt"/>
                        </a:rPr>
                        <a:t>或耳鸣有关；通常在听力不对称损伤的患者中通过</a:t>
                      </a:r>
                      <a:r>
                        <a:rPr lang="en-US" altLang="zh-CN" sz="1200" baseline="0" dirty="0">
                          <a:latin typeface="+mn-lt"/>
                          <a:ea typeface="+mn-ea"/>
                          <a:cs typeface="+mn-ea"/>
                          <a:sym typeface="+mn-lt"/>
                        </a:rPr>
                        <a:t>MRI</a:t>
                      </a:r>
                      <a:r>
                        <a:rPr lang="zh-CN" altLang="en-US" sz="1200" baseline="0" dirty="0">
                          <a:latin typeface="+mn-lt"/>
                          <a:ea typeface="+mn-ea"/>
                          <a:cs typeface="+mn-ea"/>
                          <a:sym typeface="+mn-lt"/>
                        </a:rPr>
                        <a:t>增强诊断；前庭症状可能只在疾病的后期出现；在极少数情况下，它也可能与眩晕发作有关</a:t>
                      </a:r>
                    </a:p>
                  </a:txBody>
                  <a:tcPr anchor="ctr">
                    <a:lnL w="12700" cap="flat" cmpd="sng" algn="ctr">
                      <a:solidFill>
                        <a:schemeClr val="accent6">
                          <a:lumMod val="40000"/>
                          <a:lumOff val="60000"/>
                        </a:schemeClr>
                      </a:solidFill>
                      <a:prstDash val="sysDash"/>
                      <a:round/>
                      <a:headEnd type="none" w="med" len="med"/>
                      <a:tailEnd type="none" w="med" len="med"/>
                    </a:lnL>
                    <a:lnT w="12700" cap="flat" cmpd="sng" algn="ctr">
                      <a:solidFill>
                        <a:schemeClr val="accent6">
                          <a:lumMod val="40000"/>
                          <a:lumOff val="60000"/>
                        </a:schemeClr>
                      </a:solidFill>
                      <a:prstDash val="sysDash"/>
                      <a:round/>
                      <a:headEnd type="none" w="med" len="med"/>
                      <a:tailEnd type="none" w="med" len="med"/>
                    </a:lnT>
                    <a:lnB w="12700" cap="flat" cmpd="sng" algn="ctr">
                      <a:solidFill>
                        <a:srgbClr val="018C42"/>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bl>
          </a:graphicData>
        </a:graphic>
      </p:graphicFrame>
      <p:sp>
        <p:nvSpPr>
          <p:cNvPr id="5" name="内容占位符 12"/>
          <p:cNvSpPr txBox="1"/>
          <p:nvPr/>
        </p:nvSpPr>
        <p:spPr>
          <a:xfrm>
            <a:off x="839788" y="6350000"/>
            <a:ext cx="10336213" cy="508000"/>
          </a:xfrm>
          <a:prstGeom prst="rect">
            <a:avLst/>
          </a:prstGeom>
        </p:spPr>
        <p:txBody>
          <a:bodyPr vert="horz" lIns="91440" tIns="45720" rIns="91440" bIns="45720" rtlCol="0">
            <a:normAutofit/>
          </a:bodyPr>
          <a:lstStyle>
            <a:lvl1pPr marL="0" indent="0" algn="l" defTabSz="914400" rtl="0" eaLnBrk="1" latinLnBrk="0" hangingPunct="1">
              <a:lnSpc>
                <a:spcPct val="100000"/>
              </a:lnSpc>
              <a:spcBef>
                <a:spcPts val="0"/>
              </a:spcBef>
              <a:buFontTx/>
              <a:buNone/>
              <a:defRPr sz="1000" kern="1200">
                <a:solidFill>
                  <a:schemeClr val="tx1"/>
                </a:solidFill>
                <a:latin typeface="+mn-lt"/>
                <a:ea typeface="+mn-ea"/>
                <a:cs typeface="+mn-cs"/>
              </a:defRPr>
            </a:lvl1pPr>
            <a:lvl2pPr marL="457200" indent="0" algn="l" defTabSz="914400" rtl="0" eaLnBrk="1" latinLnBrk="0" hangingPunct="1">
              <a:lnSpc>
                <a:spcPct val="100000"/>
              </a:lnSpc>
              <a:spcBef>
                <a:spcPts val="0"/>
              </a:spcBef>
              <a:buFontTx/>
              <a:buNone/>
              <a:defRPr sz="1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indent="-228600">
              <a:lnSpc>
                <a:spcPct val="120000"/>
              </a:lnSpc>
              <a:buFont typeface="+mj-lt"/>
              <a:buAutoNum type="arabicPeriod"/>
            </a:pPr>
            <a:r>
              <a:rPr lang="zh-CN" altLang="en-US" dirty="0">
                <a:cs typeface="+mn-ea"/>
                <a:sym typeface="+mn-lt"/>
              </a:rPr>
              <a:t>焉双梅，等</a:t>
            </a:r>
            <a:r>
              <a:rPr lang="en-US" altLang="zh-CN" dirty="0">
                <a:cs typeface="+mn-ea"/>
                <a:sym typeface="+mn-lt"/>
              </a:rPr>
              <a:t>.</a:t>
            </a:r>
            <a:r>
              <a:rPr lang="zh-CN" altLang="en-US" dirty="0">
                <a:cs typeface="+mn-ea"/>
                <a:sym typeface="+mn-lt"/>
              </a:rPr>
              <a:t>急性单侧前庭病</a:t>
            </a:r>
            <a:r>
              <a:rPr lang="en-US" altLang="zh-CN" dirty="0">
                <a:cs typeface="+mn-ea"/>
                <a:sym typeface="+mn-lt"/>
              </a:rPr>
              <a:t>/</a:t>
            </a:r>
            <a:r>
              <a:rPr lang="zh-CN" altLang="en-US" dirty="0">
                <a:cs typeface="+mn-ea"/>
                <a:sym typeface="+mn-lt"/>
              </a:rPr>
              <a:t>前庭神经炎：诊断标准</a:t>
            </a:r>
            <a:r>
              <a:rPr lang="en-US" altLang="zh-CN" dirty="0">
                <a:cs typeface="+mn-ea"/>
                <a:sym typeface="+mn-lt"/>
              </a:rPr>
              <a:t>-</a:t>
            </a:r>
            <a:r>
              <a:rPr lang="zh-CN" altLang="en-US" dirty="0">
                <a:cs typeface="+mn-ea"/>
                <a:sym typeface="+mn-lt"/>
              </a:rPr>
              <a:t> </a:t>
            </a:r>
            <a:r>
              <a:rPr lang="en-US" altLang="zh-CN" dirty="0">
                <a:cs typeface="+mn-ea"/>
                <a:sym typeface="+mn-lt"/>
              </a:rPr>
              <a:t>Bárány</a:t>
            </a:r>
            <a:r>
              <a:rPr lang="zh-CN" altLang="en-US" dirty="0">
                <a:cs typeface="+mn-ea"/>
                <a:sym typeface="+mn-lt"/>
              </a:rPr>
              <a:t>协会前庭疾病分类委员会的共识文件</a:t>
            </a:r>
            <a:r>
              <a:rPr lang="en-US" altLang="zh-CN" dirty="0">
                <a:cs typeface="+mn-ea"/>
                <a:sym typeface="+mn-lt"/>
              </a:rPr>
              <a:t>.</a:t>
            </a:r>
          </a:p>
          <a:p>
            <a:pPr marL="228600" indent="-228600">
              <a:lnSpc>
                <a:spcPct val="120000"/>
              </a:lnSpc>
              <a:buFont typeface="+mj-lt"/>
              <a:buAutoNum type="arabicPeriod"/>
            </a:pPr>
            <a:r>
              <a:rPr lang="zh-CN" altLang="en-US" dirty="0">
                <a:cs typeface="+mn-ea"/>
                <a:sym typeface="+mn-lt"/>
              </a:rPr>
              <a:t>中国医师协会神经内科分会眩晕专业委员会</a:t>
            </a:r>
            <a:r>
              <a:rPr lang="en-US" altLang="zh-CN" dirty="0">
                <a:cs typeface="+mn-ea"/>
                <a:sym typeface="+mn-lt"/>
              </a:rPr>
              <a:t>,</a:t>
            </a:r>
            <a:r>
              <a:rPr lang="zh-CN" altLang="en-US" dirty="0">
                <a:cs typeface="+mn-ea"/>
                <a:sym typeface="+mn-lt"/>
              </a:rPr>
              <a:t>中国卒中学会卒中与眩晕分会</a:t>
            </a:r>
            <a:r>
              <a:rPr lang="en-US" altLang="zh-CN" dirty="0">
                <a:cs typeface="+mn-ea"/>
                <a:sym typeface="+mn-lt"/>
              </a:rPr>
              <a:t>,</a:t>
            </a:r>
            <a:r>
              <a:rPr lang="zh-CN" altLang="en-US" dirty="0">
                <a:cs typeface="+mn-ea"/>
                <a:sym typeface="+mn-lt"/>
              </a:rPr>
              <a:t>李斐</a:t>
            </a:r>
            <a:r>
              <a:rPr lang="en-US" altLang="zh-CN" dirty="0">
                <a:cs typeface="+mn-ea"/>
                <a:sym typeface="+mn-lt"/>
              </a:rPr>
              <a:t>,</a:t>
            </a:r>
            <a:r>
              <a:rPr lang="zh-CN" altLang="en-US" dirty="0">
                <a:cs typeface="+mn-ea"/>
                <a:sym typeface="+mn-lt"/>
              </a:rPr>
              <a:t>等</a:t>
            </a:r>
            <a:r>
              <a:rPr lang="en-US" altLang="zh-CN" dirty="0">
                <a:cs typeface="+mn-ea"/>
                <a:sym typeface="+mn-lt"/>
              </a:rPr>
              <a:t>.</a:t>
            </a:r>
            <a:r>
              <a:rPr lang="zh-CN" altLang="en-US" dirty="0">
                <a:cs typeface="+mn-ea"/>
                <a:sym typeface="+mn-lt"/>
              </a:rPr>
              <a:t>前庭神经炎诊治多学科专家共识</a:t>
            </a:r>
            <a:r>
              <a:rPr lang="en-US" altLang="zh-CN" dirty="0">
                <a:cs typeface="+mn-ea"/>
                <a:sym typeface="+mn-lt"/>
              </a:rPr>
              <a:t>[J].</a:t>
            </a:r>
            <a:r>
              <a:rPr lang="zh-CN" altLang="en-US" dirty="0">
                <a:cs typeface="+mn-ea"/>
                <a:sym typeface="+mn-lt"/>
              </a:rPr>
              <a:t>中华老年医学杂志</a:t>
            </a:r>
            <a:r>
              <a:rPr lang="en-US" altLang="zh-CN" dirty="0">
                <a:cs typeface="+mn-ea"/>
                <a:sym typeface="+mn-lt"/>
              </a:rPr>
              <a:t>, 2020, 039(009):985-994.</a:t>
            </a:r>
          </a:p>
          <a:p>
            <a:pPr marL="228600" indent="-228600">
              <a:lnSpc>
                <a:spcPct val="120000"/>
              </a:lnSpc>
              <a:buFont typeface="+mj-lt"/>
              <a:buAutoNum type="arabicPeriod"/>
            </a:pPr>
            <a:endParaRPr lang="en-US" altLang="zh-CN" dirty="0">
              <a:cs typeface="+mn-ea"/>
              <a:sym typeface="+mn-lt"/>
            </a:endParaRPr>
          </a:p>
        </p:txBody>
      </p:sp>
      <p:sp>
        <p:nvSpPr>
          <p:cNvPr id="6" name="圆角矩形 5"/>
          <p:cNvSpPr/>
          <p:nvPr/>
        </p:nvSpPr>
        <p:spPr>
          <a:xfrm>
            <a:off x="100965" y="193040"/>
            <a:ext cx="10236200" cy="709930"/>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标题 1"/>
          <p:cNvSpPr>
            <a:spLocks noGrp="1"/>
          </p:cNvSpPr>
          <p:nvPr/>
        </p:nvSpPr>
        <p:spPr>
          <a:xfrm>
            <a:off x="838200" y="355600"/>
            <a:ext cx="10514965" cy="4641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charset="-122"/>
                <a:ea typeface="微软雅黑" panose="020B0503020204020204" charset="-122"/>
                <a:cs typeface="Arial" panose="020B0604020202020204" pitchFamily="34" charset="0"/>
              </a:defRPr>
            </a:lvl1pPr>
          </a:lstStyle>
          <a:p>
            <a:r>
              <a:rPr lang="zh-CN" altLang="en-US" dirty="0">
                <a:solidFill>
                  <a:schemeClr val="bg1"/>
                </a:solidFill>
                <a:latin typeface="+mn-lt"/>
                <a:ea typeface="+mn-ea"/>
                <a:cs typeface="+mn-ea"/>
                <a:sym typeface="+mn-lt"/>
              </a:rPr>
              <a:t>前庭神经炎的诊断是排除性诊断，鉴别诊断很重要</a:t>
            </a:r>
          </a:p>
        </p:txBody>
      </p:sp>
      <p:sp>
        <p:nvSpPr>
          <p:cNvPr id="9" name="圆角矩形 8"/>
          <p:cNvSpPr/>
          <p:nvPr/>
        </p:nvSpPr>
        <p:spPr>
          <a:xfrm>
            <a:off x="268605" y="186690"/>
            <a:ext cx="99695" cy="78930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圆角矩形 9"/>
          <p:cNvSpPr/>
          <p:nvPr/>
        </p:nvSpPr>
        <p:spPr>
          <a:xfrm>
            <a:off x="443230" y="186690"/>
            <a:ext cx="45720" cy="78930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690789"/>
          </a:xfrm>
        </p:spPr>
        <p:txBody>
          <a:bodyPr>
            <a:normAutofit/>
          </a:bodyPr>
          <a:lstStyle/>
          <a:p>
            <a:r>
              <a:rPr lang="zh-CN" altLang="en-US" sz="3200" b="1" dirty="0">
                <a:latin typeface="+mn-lt"/>
                <a:ea typeface="+mn-ea"/>
                <a:cs typeface="+mn-ea"/>
                <a:sym typeface="+mn-lt"/>
              </a:rPr>
              <a:t>目录</a:t>
            </a:r>
          </a:p>
        </p:txBody>
      </p:sp>
      <p:sp>
        <p:nvSpPr>
          <p:cNvPr id="4" name="矩形: 圆角 9"/>
          <p:cNvSpPr/>
          <p:nvPr/>
        </p:nvSpPr>
        <p:spPr>
          <a:xfrm>
            <a:off x="2067836" y="1772975"/>
            <a:ext cx="8176978" cy="918555"/>
          </a:xfrm>
          <a:prstGeom prst="roundRect">
            <a:avLst>
              <a:gd name="adj" fmla="val 50000"/>
            </a:avLst>
          </a:prstGeom>
          <a:solidFill>
            <a:srgbClr val="018C42"/>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5" name="椭圆 4"/>
          <p:cNvSpPr/>
          <p:nvPr/>
        </p:nvSpPr>
        <p:spPr>
          <a:xfrm>
            <a:off x="2130703" y="1855036"/>
            <a:ext cx="761976" cy="754432"/>
          </a:xfrm>
          <a:prstGeom prst="ellipse">
            <a:avLst/>
          </a:prstGeom>
          <a:solidFill>
            <a:schemeClr val="bg1">
              <a:alpha val="54000"/>
            </a:schemeClr>
          </a:solidFill>
          <a:ln w="28575">
            <a:solidFill>
              <a:schemeClr val="bg1"/>
            </a:solidFill>
          </a:ln>
          <a:effec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ts val="0"/>
              </a:spcAft>
              <a:buClrTx/>
              <a:buSzTx/>
              <a:buFontTx/>
              <a:buNone/>
              <a:defRPr/>
            </a:pPr>
            <a:endParaRPr kumimoji="0" lang="zh-CN" altLang="en-US" sz="2000" b="1" i="1" u="none" strike="noStrike" kern="1200" cap="none" spc="0" normalizeH="0" baseline="0" noProof="0">
              <a:ln>
                <a:noFill/>
              </a:ln>
              <a:solidFill>
                <a:srgbClr val="FFFFFF"/>
              </a:solidFill>
              <a:effectLst/>
              <a:uLnTx/>
              <a:uFillTx/>
              <a:cs typeface="+mn-ea"/>
              <a:sym typeface="+mn-lt"/>
            </a:endParaRPr>
          </a:p>
        </p:txBody>
      </p:sp>
      <p:sp>
        <p:nvSpPr>
          <p:cNvPr id="6" name="矩形 5"/>
          <p:cNvSpPr/>
          <p:nvPr/>
        </p:nvSpPr>
        <p:spPr>
          <a:xfrm>
            <a:off x="3503149" y="2028863"/>
            <a:ext cx="4873789" cy="469616"/>
          </a:xfrm>
          <a:prstGeom prst="rect">
            <a:avLst/>
          </a:prstGeom>
        </p:spPr>
        <p:txBody>
          <a:bodyPr wrap="square">
            <a:spAutoFit/>
          </a:bodyPr>
          <a:lstStyle/>
          <a:p>
            <a:pPr marL="0" marR="0" lvl="0" indent="0" algn="just" defTabSz="914400" rtl="0" eaLnBrk="1" fontAlgn="auto" latinLnBrk="0" hangingPunct="1">
              <a:lnSpc>
                <a:spcPct val="11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FFFFFF"/>
                </a:solidFill>
                <a:effectLst/>
                <a:uLnTx/>
                <a:uFillTx/>
                <a:cs typeface="+mn-ea"/>
                <a:sym typeface="+mn-lt"/>
              </a:rPr>
              <a:t>眩晕及前庭神经炎的疾病概况</a:t>
            </a:r>
          </a:p>
        </p:txBody>
      </p:sp>
      <p:sp>
        <p:nvSpPr>
          <p:cNvPr id="7" name="íś1íḑé"/>
          <p:cNvSpPr/>
          <p:nvPr/>
        </p:nvSpPr>
        <p:spPr bwMode="auto">
          <a:xfrm flipH="1" flipV="1">
            <a:off x="2882035" y="2232253"/>
            <a:ext cx="234155" cy="0"/>
          </a:xfrm>
          <a:custGeom>
            <a:avLst/>
            <a:gdLst>
              <a:gd name="T0" fmla="*/ 828 w 828"/>
              <a:gd name="T1" fmla="*/ 532 h 532"/>
              <a:gd name="T2" fmla="*/ 363 w 828"/>
              <a:gd name="T3" fmla="*/ 532 h 532"/>
              <a:gd name="T4" fmla="*/ 362 w 828"/>
              <a:gd name="T5" fmla="*/ 531 h 532"/>
              <a:gd name="T6" fmla="*/ 0 w 828"/>
              <a:gd name="T7" fmla="*/ 6 h 532"/>
              <a:gd name="T8" fmla="*/ 7 w 828"/>
              <a:gd name="T9" fmla="*/ 0 h 532"/>
              <a:gd name="T10" fmla="*/ 367 w 828"/>
              <a:gd name="T11" fmla="*/ 523 h 532"/>
              <a:gd name="T12" fmla="*/ 828 w 828"/>
              <a:gd name="T13" fmla="*/ 523 h 532"/>
              <a:gd name="T14" fmla="*/ 828 w 828"/>
              <a:gd name="T15" fmla="*/ 532 h 532"/>
              <a:gd name="connsiteX0" fmla="*/ 10000 w 10907"/>
              <a:gd name="connsiteY0" fmla="*/ 17066 h 17066"/>
              <a:gd name="connsiteX1" fmla="*/ 4384 w 10907"/>
              <a:gd name="connsiteY1" fmla="*/ 17066 h 17066"/>
              <a:gd name="connsiteX2" fmla="*/ 4372 w 10907"/>
              <a:gd name="connsiteY2" fmla="*/ 17047 h 17066"/>
              <a:gd name="connsiteX3" fmla="*/ 0 w 10907"/>
              <a:gd name="connsiteY3" fmla="*/ 7179 h 17066"/>
              <a:gd name="connsiteX4" fmla="*/ 10907 w 10907"/>
              <a:gd name="connsiteY4" fmla="*/ 0 h 17066"/>
              <a:gd name="connsiteX5" fmla="*/ 4432 w 10907"/>
              <a:gd name="connsiteY5" fmla="*/ 16897 h 17066"/>
              <a:gd name="connsiteX6" fmla="*/ 10000 w 10907"/>
              <a:gd name="connsiteY6" fmla="*/ 16897 h 17066"/>
              <a:gd name="connsiteX7" fmla="*/ 10000 w 10907"/>
              <a:gd name="connsiteY7" fmla="*/ 17066 h 17066"/>
              <a:gd name="connsiteX0-1" fmla="*/ 10000 w 10000"/>
              <a:gd name="connsiteY0-2" fmla="*/ 9887 h 9887"/>
              <a:gd name="connsiteX1-3" fmla="*/ 4384 w 10000"/>
              <a:gd name="connsiteY1-4" fmla="*/ 9887 h 9887"/>
              <a:gd name="connsiteX2-5" fmla="*/ 4372 w 10000"/>
              <a:gd name="connsiteY2-6" fmla="*/ 9868 h 9887"/>
              <a:gd name="connsiteX3-7" fmla="*/ 0 w 10000"/>
              <a:gd name="connsiteY3-8" fmla="*/ 0 h 9887"/>
              <a:gd name="connsiteX4-9" fmla="*/ 4432 w 10000"/>
              <a:gd name="connsiteY4-10" fmla="*/ 9718 h 9887"/>
              <a:gd name="connsiteX5-11" fmla="*/ 10000 w 10000"/>
              <a:gd name="connsiteY5-12" fmla="*/ 9718 h 9887"/>
              <a:gd name="connsiteX6-13" fmla="*/ 10000 w 10000"/>
              <a:gd name="connsiteY6-14" fmla="*/ 9887 h 9887"/>
              <a:gd name="connsiteX0-15" fmla="*/ 10000 w 10773"/>
              <a:gd name="connsiteY0-16" fmla="*/ 21166 h 21166"/>
              <a:gd name="connsiteX1-17" fmla="*/ 4384 w 10773"/>
              <a:gd name="connsiteY1-18" fmla="*/ 21166 h 21166"/>
              <a:gd name="connsiteX2-19" fmla="*/ 4372 w 10773"/>
              <a:gd name="connsiteY2-20" fmla="*/ 21147 h 21166"/>
              <a:gd name="connsiteX3-21" fmla="*/ 0 w 10773"/>
              <a:gd name="connsiteY3-22" fmla="*/ 11166 h 21166"/>
              <a:gd name="connsiteX4-23" fmla="*/ 10773 w 10773"/>
              <a:gd name="connsiteY4-24" fmla="*/ 0 h 21166"/>
              <a:gd name="connsiteX5-25" fmla="*/ 10000 w 10773"/>
              <a:gd name="connsiteY5-26" fmla="*/ 20995 h 21166"/>
              <a:gd name="connsiteX6-27" fmla="*/ 10000 w 10773"/>
              <a:gd name="connsiteY6-28" fmla="*/ 21166 h 21166"/>
              <a:gd name="connsiteX0-29" fmla="*/ 10000 w 10000"/>
              <a:gd name="connsiteY0-30" fmla="*/ 10000 h 10000"/>
              <a:gd name="connsiteX1-31" fmla="*/ 4384 w 10000"/>
              <a:gd name="connsiteY1-32" fmla="*/ 10000 h 10000"/>
              <a:gd name="connsiteX2-33" fmla="*/ 4372 w 10000"/>
              <a:gd name="connsiteY2-34" fmla="*/ 9981 h 10000"/>
              <a:gd name="connsiteX3-35" fmla="*/ 0 w 10000"/>
              <a:gd name="connsiteY3-36" fmla="*/ 0 h 10000"/>
              <a:gd name="connsiteX4-37" fmla="*/ 10000 w 10000"/>
              <a:gd name="connsiteY4-38" fmla="*/ 9829 h 10000"/>
              <a:gd name="connsiteX5-39" fmla="*/ 10000 w 10000"/>
              <a:gd name="connsiteY5-40" fmla="*/ 10000 h 10000"/>
              <a:gd name="connsiteX0-41" fmla="*/ 10000 w 10584"/>
              <a:gd name="connsiteY0-42" fmla="*/ 19864 h 19864"/>
              <a:gd name="connsiteX1-43" fmla="*/ 4384 w 10584"/>
              <a:gd name="connsiteY1-44" fmla="*/ 19864 h 19864"/>
              <a:gd name="connsiteX2-45" fmla="*/ 4372 w 10584"/>
              <a:gd name="connsiteY2-46" fmla="*/ 19845 h 19864"/>
              <a:gd name="connsiteX3-47" fmla="*/ 0 w 10584"/>
              <a:gd name="connsiteY3-48" fmla="*/ 9864 h 19864"/>
              <a:gd name="connsiteX4-49" fmla="*/ 10584 w 10584"/>
              <a:gd name="connsiteY4-50" fmla="*/ 0 h 19864"/>
              <a:gd name="connsiteX5-51" fmla="*/ 10000 w 10584"/>
              <a:gd name="connsiteY5-52" fmla="*/ 19693 h 19864"/>
              <a:gd name="connsiteX6-53" fmla="*/ 10000 w 10584"/>
              <a:gd name="connsiteY6-54" fmla="*/ 19864 h 19864"/>
              <a:gd name="connsiteX0-55" fmla="*/ 10000 w 10584"/>
              <a:gd name="connsiteY0-56" fmla="*/ 19864 h 19864"/>
              <a:gd name="connsiteX1-57" fmla="*/ 4384 w 10584"/>
              <a:gd name="connsiteY1-58" fmla="*/ 19864 h 19864"/>
              <a:gd name="connsiteX2-59" fmla="*/ 4372 w 10584"/>
              <a:gd name="connsiteY2-60" fmla="*/ 19845 h 19864"/>
              <a:gd name="connsiteX3-61" fmla="*/ 0 w 10584"/>
              <a:gd name="connsiteY3-62" fmla="*/ 9864 h 19864"/>
              <a:gd name="connsiteX4-63" fmla="*/ 10584 w 10584"/>
              <a:gd name="connsiteY4-64" fmla="*/ 0 h 19864"/>
              <a:gd name="connsiteX5-65" fmla="*/ 10000 w 10584"/>
              <a:gd name="connsiteY5-66" fmla="*/ 19693 h 19864"/>
              <a:gd name="connsiteX6-67" fmla="*/ 10000 w 10584"/>
              <a:gd name="connsiteY6-68" fmla="*/ 19864 h 19864"/>
              <a:gd name="connsiteX0-69" fmla="*/ 10000 w 10000"/>
              <a:gd name="connsiteY0-70" fmla="*/ 10001 h 10001"/>
              <a:gd name="connsiteX1-71" fmla="*/ 4384 w 10000"/>
              <a:gd name="connsiteY1-72" fmla="*/ 10001 h 10001"/>
              <a:gd name="connsiteX2-73" fmla="*/ 4372 w 10000"/>
              <a:gd name="connsiteY2-74" fmla="*/ 9982 h 10001"/>
              <a:gd name="connsiteX3-75" fmla="*/ 0 w 10000"/>
              <a:gd name="connsiteY3-76" fmla="*/ 1 h 10001"/>
              <a:gd name="connsiteX4-77" fmla="*/ 10000 w 10000"/>
              <a:gd name="connsiteY4-78" fmla="*/ 9830 h 10001"/>
              <a:gd name="connsiteX5-79" fmla="*/ 10000 w 10000"/>
              <a:gd name="connsiteY5-80" fmla="*/ 10001 h 10001"/>
              <a:gd name="connsiteX0-81" fmla="*/ 0 w 10000"/>
              <a:gd name="connsiteY0-82" fmla="*/ 1 h 10001"/>
              <a:gd name="connsiteX1-83" fmla="*/ 10000 w 10000"/>
              <a:gd name="connsiteY1-84" fmla="*/ 9830 h 10001"/>
              <a:gd name="connsiteX2-85" fmla="*/ 10000 w 10000"/>
              <a:gd name="connsiteY2-86" fmla="*/ 10001 h 10001"/>
              <a:gd name="connsiteX3-87" fmla="*/ 4384 w 10000"/>
              <a:gd name="connsiteY3-88" fmla="*/ 10001 h 10001"/>
              <a:gd name="connsiteX4-89" fmla="*/ 4372 w 10000"/>
              <a:gd name="connsiteY4-90" fmla="*/ 9982 h 10001"/>
              <a:gd name="connsiteX5-91" fmla="*/ 2435 w 10000"/>
              <a:gd name="connsiteY5-92" fmla="*/ 4289 h 10001"/>
              <a:gd name="connsiteX0-93" fmla="*/ 0 w 10000"/>
              <a:gd name="connsiteY0-94" fmla="*/ 1 h 10001"/>
              <a:gd name="connsiteX1-95" fmla="*/ 10000 w 10000"/>
              <a:gd name="connsiteY1-96" fmla="*/ 9830 h 10001"/>
              <a:gd name="connsiteX2-97" fmla="*/ 10000 w 10000"/>
              <a:gd name="connsiteY2-98" fmla="*/ 10001 h 10001"/>
              <a:gd name="connsiteX3-99" fmla="*/ 4384 w 10000"/>
              <a:gd name="connsiteY3-100" fmla="*/ 10001 h 10001"/>
              <a:gd name="connsiteX4-101" fmla="*/ 4372 w 10000"/>
              <a:gd name="connsiteY4-102" fmla="*/ 9982 h 10001"/>
              <a:gd name="connsiteX0-103" fmla="*/ 5628 w 5628"/>
              <a:gd name="connsiteY0-104" fmla="*/ 0 h 171"/>
              <a:gd name="connsiteX1-105" fmla="*/ 5628 w 5628"/>
              <a:gd name="connsiteY1-106" fmla="*/ 171 h 171"/>
              <a:gd name="connsiteX2-107" fmla="*/ 12 w 5628"/>
              <a:gd name="connsiteY2-108" fmla="*/ 171 h 171"/>
              <a:gd name="connsiteX3-109" fmla="*/ 0 w 5628"/>
              <a:gd name="connsiteY3-110" fmla="*/ 152 h 171"/>
              <a:gd name="connsiteX0-111" fmla="*/ 10000 w 10000"/>
              <a:gd name="connsiteY0-112" fmla="*/ 1111 h 1111"/>
              <a:gd name="connsiteX1-113" fmla="*/ 21 w 10000"/>
              <a:gd name="connsiteY1-114" fmla="*/ 1111 h 1111"/>
              <a:gd name="connsiteX2-115" fmla="*/ 0 w 10000"/>
              <a:gd name="connsiteY2-116" fmla="*/ 0 h 1111"/>
              <a:gd name="connsiteX0-117" fmla="*/ 9980 w 9980"/>
              <a:gd name="connsiteY0-118" fmla="*/ 614806 h 614806"/>
              <a:gd name="connsiteX1-119" fmla="*/ 1 w 9980"/>
              <a:gd name="connsiteY1-120" fmla="*/ 614806 h 614806"/>
              <a:gd name="connsiteX2-121" fmla="*/ 9599 w 9980"/>
              <a:gd name="connsiteY2-122" fmla="*/ 0 h 614806"/>
              <a:gd name="connsiteX0-123" fmla="*/ 9999 w 9999"/>
              <a:gd name="connsiteY0-124" fmla="*/ 0 h 0"/>
              <a:gd name="connsiteX1-125" fmla="*/ 0 w 9999"/>
              <a:gd name="connsiteY1-126" fmla="*/ 0 h 0"/>
            </a:gdLst>
            <a:ahLst/>
            <a:cxnLst>
              <a:cxn ang="0">
                <a:pos x="connsiteX0-1" y="connsiteY0-2"/>
              </a:cxn>
              <a:cxn ang="0">
                <a:pos x="connsiteX1-3" y="connsiteY1-4"/>
              </a:cxn>
            </a:cxnLst>
            <a:rect l="l" t="t" r="r" b="b"/>
            <a:pathLst>
              <a:path w="9999">
                <a:moveTo>
                  <a:pt x="9999" y="0"/>
                </a:moveTo>
                <a:lnTo>
                  <a:pt x="0" y="0"/>
                </a:lnTo>
              </a:path>
            </a:pathLst>
          </a:custGeom>
          <a:solidFill>
            <a:schemeClr val="bg1"/>
          </a:solidFill>
          <a:ln w="1905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200" b="0" i="0" u="none" strike="noStrike" kern="1200" cap="none" spc="0" normalizeH="0" baseline="0" noProof="0">
              <a:ln>
                <a:noFill/>
              </a:ln>
              <a:solidFill>
                <a:srgbClr val="FFFFFF"/>
              </a:solidFill>
              <a:effectLst/>
              <a:uLnTx/>
              <a:uFillTx/>
              <a:cs typeface="+mn-ea"/>
              <a:sym typeface="+mn-lt"/>
            </a:endParaRPr>
          </a:p>
        </p:txBody>
      </p:sp>
      <p:sp>
        <p:nvSpPr>
          <p:cNvPr id="8" name="椭圆 7"/>
          <p:cNvSpPr/>
          <p:nvPr/>
        </p:nvSpPr>
        <p:spPr>
          <a:xfrm flipH="1">
            <a:off x="2820814" y="2195610"/>
            <a:ext cx="73284" cy="73284"/>
          </a:xfrm>
          <a:prstGeom prst="ellipse">
            <a:avLst/>
          </a:prstGeom>
          <a:solidFill>
            <a:schemeClr val="bg1"/>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9" name="矩形 8"/>
          <p:cNvSpPr/>
          <p:nvPr/>
        </p:nvSpPr>
        <p:spPr>
          <a:xfrm>
            <a:off x="3108271" y="1827539"/>
            <a:ext cx="31129" cy="7936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0" name="矩形: 圆角 9"/>
          <p:cNvSpPr/>
          <p:nvPr/>
        </p:nvSpPr>
        <p:spPr>
          <a:xfrm>
            <a:off x="2067836" y="3043847"/>
            <a:ext cx="8176978" cy="918555"/>
          </a:xfrm>
          <a:prstGeom prst="roundRect">
            <a:avLst>
              <a:gd name="adj" fmla="val 50000"/>
            </a:avLst>
          </a:prstGeom>
          <a:solidFill>
            <a:schemeClr val="bg1">
              <a:lumMod val="95000"/>
            </a:schemeClr>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1" name="椭圆 10"/>
          <p:cNvSpPr/>
          <p:nvPr/>
        </p:nvSpPr>
        <p:spPr>
          <a:xfrm>
            <a:off x="2130703" y="3125908"/>
            <a:ext cx="761976" cy="754432"/>
          </a:xfrm>
          <a:prstGeom prst="ellipse">
            <a:avLst/>
          </a:prstGeom>
          <a:solidFill>
            <a:schemeClr val="bg1">
              <a:lumMod val="85000"/>
              <a:alpha val="50196"/>
            </a:schemeClr>
          </a:solidFill>
          <a:ln w="28575">
            <a:solidFill>
              <a:schemeClr val="bg1"/>
            </a:solidFill>
          </a:ln>
          <a:effec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ts val="0"/>
              </a:spcAft>
              <a:buClrTx/>
              <a:buSzTx/>
              <a:buFontTx/>
              <a:buNone/>
              <a:defRPr/>
            </a:pPr>
            <a:endParaRPr kumimoji="0" lang="zh-CN" altLang="en-US" sz="2000" b="1" i="1" u="none" strike="noStrike" kern="1200" cap="none" spc="0" normalizeH="0" baseline="0" noProof="0">
              <a:ln>
                <a:noFill/>
              </a:ln>
              <a:solidFill>
                <a:srgbClr val="FFFFFF"/>
              </a:solidFill>
              <a:effectLst/>
              <a:uLnTx/>
              <a:uFillTx/>
              <a:cs typeface="+mn-ea"/>
              <a:sym typeface="+mn-lt"/>
            </a:endParaRPr>
          </a:p>
        </p:txBody>
      </p:sp>
      <p:sp>
        <p:nvSpPr>
          <p:cNvPr id="12" name="矩形 11"/>
          <p:cNvSpPr/>
          <p:nvPr/>
        </p:nvSpPr>
        <p:spPr>
          <a:xfrm>
            <a:off x="3503149" y="3299735"/>
            <a:ext cx="4873789" cy="469616"/>
          </a:xfrm>
          <a:prstGeom prst="rect">
            <a:avLst/>
          </a:prstGeom>
        </p:spPr>
        <p:txBody>
          <a:bodyPr wrap="square">
            <a:spAutoFit/>
          </a:bodyPr>
          <a:lstStyle/>
          <a:p>
            <a:pPr marL="0" marR="0" lvl="0" indent="0" algn="just" defTabSz="914400" rtl="0" eaLnBrk="1" fontAlgn="auto" latinLnBrk="0" hangingPunct="1">
              <a:lnSpc>
                <a:spcPct val="11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FFFFFF">
                    <a:lumMod val="75000"/>
                  </a:srgbClr>
                </a:solidFill>
                <a:effectLst/>
                <a:uLnTx/>
                <a:uFillTx/>
                <a:cs typeface="+mn-ea"/>
                <a:sym typeface="+mn-lt"/>
              </a:rPr>
              <a:t>前庭神经炎的诊断思路</a:t>
            </a:r>
          </a:p>
        </p:txBody>
      </p:sp>
      <p:sp>
        <p:nvSpPr>
          <p:cNvPr id="13" name="íś1íḑé"/>
          <p:cNvSpPr/>
          <p:nvPr/>
        </p:nvSpPr>
        <p:spPr bwMode="auto">
          <a:xfrm flipH="1" flipV="1">
            <a:off x="2882035" y="3503125"/>
            <a:ext cx="234155" cy="0"/>
          </a:xfrm>
          <a:custGeom>
            <a:avLst/>
            <a:gdLst>
              <a:gd name="T0" fmla="*/ 828 w 828"/>
              <a:gd name="T1" fmla="*/ 532 h 532"/>
              <a:gd name="T2" fmla="*/ 363 w 828"/>
              <a:gd name="T3" fmla="*/ 532 h 532"/>
              <a:gd name="T4" fmla="*/ 362 w 828"/>
              <a:gd name="T5" fmla="*/ 531 h 532"/>
              <a:gd name="T6" fmla="*/ 0 w 828"/>
              <a:gd name="T7" fmla="*/ 6 h 532"/>
              <a:gd name="T8" fmla="*/ 7 w 828"/>
              <a:gd name="T9" fmla="*/ 0 h 532"/>
              <a:gd name="T10" fmla="*/ 367 w 828"/>
              <a:gd name="T11" fmla="*/ 523 h 532"/>
              <a:gd name="T12" fmla="*/ 828 w 828"/>
              <a:gd name="T13" fmla="*/ 523 h 532"/>
              <a:gd name="T14" fmla="*/ 828 w 828"/>
              <a:gd name="T15" fmla="*/ 532 h 532"/>
              <a:gd name="connsiteX0" fmla="*/ 10000 w 10907"/>
              <a:gd name="connsiteY0" fmla="*/ 17066 h 17066"/>
              <a:gd name="connsiteX1" fmla="*/ 4384 w 10907"/>
              <a:gd name="connsiteY1" fmla="*/ 17066 h 17066"/>
              <a:gd name="connsiteX2" fmla="*/ 4372 w 10907"/>
              <a:gd name="connsiteY2" fmla="*/ 17047 h 17066"/>
              <a:gd name="connsiteX3" fmla="*/ 0 w 10907"/>
              <a:gd name="connsiteY3" fmla="*/ 7179 h 17066"/>
              <a:gd name="connsiteX4" fmla="*/ 10907 w 10907"/>
              <a:gd name="connsiteY4" fmla="*/ 0 h 17066"/>
              <a:gd name="connsiteX5" fmla="*/ 4432 w 10907"/>
              <a:gd name="connsiteY5" fmla="*/ 16897 h 17066"/>
              <a:gd name="connsiteX6" fmla="*/ 10000 w 10907"/>
              <a:gd name="connsiteY6" fmla="*/ 16897 h 17066"/>
              <a:gd name="connsiteX7" fmla="*/ 10000 w 10907"/>
              <a:gd name="connsiteY7" fmla="*/ 17066 h 17066"/>
              <a:gd name="connsiteX0-1" fmla="*/ 10000 w 10000"/>
              <a:gd name="connsiteY0-2" fmla="*/ 9887 h 9887"/>
              <a:gd name="connsiteX1-3" fmla="*/ 4384 w 10000"/>
              <a:gd name="connsiteY1-4" fmla="*/ 9887 h 9887"/>
              <a:gd name="connsiteX2-5" fmla="*/ 4372 w 10000"/>
              <a:gd name="connsiteY2-6" fmla="*/ 9868 h 9887"/>
              <a:gd name="connsiteX3-7" fmla="*/ 0 w 10000"/>
              <a:gd name="connsiteY3-8" fmla="*/ 0 h 9887"/>
              <a:gd name="connsiteX4-9" fmla="*/ 4432 w 10000"/>
              <a:gd name="connsiteY4-10" fmla="*/ 9718 h 9887"/>
              <a:gd name="connsiteX5-11" fmla="*/ 10000 w 10000"/>
              <a:gd name="connsiteY5-12" fmla="*/ 9718 h 9887"/>
              <a:gd name="connsiteX6-13" fmla="*/ 10000 w 10000"/>
              <a:gd name="connsiteY6-14" fmla="*/ 9887 h 9887"/>
              <a:gd name="connsiteX0-15" fmla="*/ 10000 w 10773"/>
              <a:gd name="connsiteY0-16" fmla="*/ 21166 h 21166"/>
              <a:gd name="connsiteX1-17" fmla="*/ 4384 w 10773"/>
              <a:gd name="connsiteY1-18" fmla="*/ 21166 h 21166"/>
              <a:gd name="connsiteX2-19" fmla="*/ 4372 w 10773"/>
              <a:gd name="connsiteY2-20" fmla="*/ 21147 h 21166"/>
              <a:gd name="connsiteX3-21" fmla="*/ 0 w 10773"/>
              <a:gd name="connsiteY3-22" fmla="*/ 11166 h 21166"/>
              <a:gd name="connsiteX4-23" fmla="*/ 10773 w 10773"/>
              <a:gd name="connsiteY4-24" fmla="*/ 0 h 21166"/>
              <a:gd name="connsiteX5-25" fmla="*/ 10000 w 10773"/>
              <a:gd name="connsiteY5-26" fmla="*/ 20995 h 21166"/>
              <a:gd name="connsiteX6-27" fmla="*/ 10000 w 10773"/>
              <a:gd name="connsiteY6-28" fmla="*/ 21166 h 21166"/>
              <a:gd name="connsiteX0-29" fmla="*/ 10000 w 10000"/>
              <a:gd name="connsiteY0-30" fmla="*/ 10000 h 10000"/>
              <a:gd name="connsiteX1-31" fmla="*/ 4384 w 10000"/>
              <a:gd name="connsiteY1-32" fmla="*/ 10000 h 10000"/>
              <a:gd name="connsiteX2-33" fmla="*/ 4372 w 10000"/>
              <a:gd name="connsiteY2-34" fmla="*/ 9981 h 10000"/>
              <a:gd name="connsiteX3-35" fmla="*/ 0 w 10000"/>
              <a:gd name="connsiteY3-36" fmla="*/ 0 h 10000"/>
              <a:gd name="connsiteX4-37" fmla="*/ 10000 w 10000"/>
              <a:gd name="connsiteY4-38" fmla="*/ 9829 h 10000"/>
              <a:gd name="connsiteX5-39" fmla="*/ 10000 w 10000"/>
              <a:gd name="connsiteY5-40" fmla="*/ 10000 h 10000"/>
              <a:gd name="connsiteX0-41" fmla="*/ 10000 w 10584"/>
              <a:gd name="connsiteY0-42" fmla="*/ 19864 h 19864"/>
              <a:gd name="connsiteX1-43" fmla="*/ 4384 w 10584"/>
              <a:gd name="connsiteY1-44" fmla="*/ 19864 h 19864"/>
              <a:gd name="connsiteX2-45" fmla="*/ 4372 w 10584"/>
              <a:gd name="connsiteY2-46" fmla="*/ 19845 h 19864"/>
              <a:gd name="connsiteX3-47" fmla="*/ 0 w 10584"/>
              <a:gd name="connsiteY3-48" fmla="*/ 9864 h 19864"/>
              <a:gd name="connsiteX4-49" fmla="*/ 10584 w 10584"/>
              <a:gd name="connsiteY4-50" fmla="*/ 0 h 19864"/>
              <a:gd name="connsiteX5-51" fmla="*/ 10000 w 10584"/>
              <a:gd name="connsiteY5-52" fmla="*/ 19693 h 19864"/>
              <a:gd name="connsiteX6-53" fmla="*/ 10000 w 10584"/>
              <a:gd name="connsiteY6-54" fmla="*/ 19864 h 19864"/>
              <a:gd name="connsiteX0-55" fmla="*/ 10000 w 10584"/>
              <a:gd name="connsiteY0-56" fmla="*/ 19864 h 19864"/>
              <a:gd name="connsiteX1-57" fmla="*/ 4384 w 10584"/>
              <a:gd name="connsiteY1-58" fmla="*/ 19864 h 19864"/>
              <a:gd name="connsiteX2-59" fmla="*/ 4372 w 10584"/>
              <a:gd name="connsiteY2-60" fmla="*/ 19845 h 19864"/>
              <a:gd name="connsiteX3-61" fmla="*/ 0 w 10584"/>
              <a:gd name="connsiteY3-62" fmla="*/ 9864 h 19864"/>
              <a:gd name="connsiteX4-63" fmla="*/ 10584 w 10584"/>
              <a:gd name="connsiteY4-64" fmla="*/ 0 h 19864"/>
              <a:gd name="connsiteX5-65" fmla="*/ 10000 w 10584"/>
              <a:gd name="connsiteY5-66" fmla="*/ 19693 h 19864"/>
              <a:gd name="connsiteX6-67" fmla="*/ 10000 w 10584"/>
              <a:gd name="connsiteY6-68" fmla="*/ 19864 h 19864"/>
              <a:gd name="connsiteX0-69" fmla="*/ 10000 w 10000"/>
              <a:gd name="connsiteY0-70" fmla="*/ 10001 h 10001"/>
              <a:gd name="connsiteX1-71" fmla="*/ 4384 w 10000"/>
              <a:gd name="connsiteY1-72" fmla="*/ 10001 h 10001"/>
              <a:gd name="connsiteX2-73" fmla="*/ 4372 w 10000"/>
              <a:gd name="connsiteY2-74" fmla="*/ 9982 h 10001"/>
              <a:gd name="connsiteX3-75" fmla="*/ 0 w 10000"/>
              <a:gd name="connsiteY3-76" fmla="*/ 1 h 10001"/>
              <a:gd name="connsiteX4-77" fmla="*/ 10000 w 10000"/>
              <a:gd name="connsiteY4-78" fmla="*/ 9830 h 10001"/>
              <a:gd name="connsiteX5-79" fmla="*/ 10000 w 10000"/>
              <a:gd name="connsiteY5-80" fmla="*/ 10001 h 10001"/>
              <a:gd name="connsiteX0-81" fmla="*/ 0 w 10000"/>
              <a:gd name="connsiteY0-82" fmla="*/ 1 h 10001"/>
              <a:gd name="connsiteX1-83" fmla="*/ 10000 w 10000"/>
              <a:gd name="connsiteY1-84" fmla="*/ 9830 h 10001"/>
              <a:gd name="connsiteX2-85" fmla="*/ 10000 w 10000"/>
              <a:gd name="connsiteY2-86" fmla="*/ 10001 h 10001"/>
              <a:gd name="connsiteX3-87" fmla="*/ 4384 w 10000"/>
              <a:gd name="connsiteY3-88" fmla="*/ 10001 h 10001"/>
              <a:gd name="connsiteX4-89" fmla="*/ 4372 w 10000"/>
              <a:gd name="connsiteY4-90" fmla="*/ 9982 h 10001"/>
              <a:gd name="connsiteX5-91" fmla="*/ 2435 w 10000"/>
              <a:gd name="connsiteY5-92" fmla="*/ 4289 h 10001"/>
              <a:gd name="connsiteX0-93" fmla="*/ 0 w 10000"/>
              <a:gd name="connsiteY0-94" fmla="*/ 1 h 10001"/>
              <a:gd name="connsiteX1-95" fmla="*/ 10000 w 10000"/>
              <a:gd name="connsiteY1-96" fmla="*/ 9830 h 10001"/>
              <a:gd name="connsiteX2-97" fmla="*/ 10000 w 10000"/>
              <a:gd name="connsiteY2-98" fmla="*/ 10001 h 10001"/>
              <a:gd name="connsiteX3-99" fmla="*/ 4384 w 10000"/>
              <a:gd name="connsiteY3-100" fmla="*/ 10001 h 10001"/>
              <a:gd name="connsiteX4-101" fmla="*/ 4372 w 10000"/>
              <a:gd name="connsiteY4-102" fmla="*/ 9982 h 10001"/>
              <a:gd name="connsiteX0-103" fmla="*/ 5628 w 5628"/>
              <a:gd name="connsiteY0-104" fmla="*/ 0 h 171"/>
              <a:gd name="connsiteX1-105" fmla="*/ 5628 w 5628"/>
              <a:gd name="connsiteY1-106" fmla="*/ 171 h 171"/>
              <a:gd name="connsiteX2-107" fmla="*/ 12 w 5628"/>
              <a:gd name="connsiteY2-108" fmla="*/ 171 h 171"/>
              <a:gd name="connsiteX3-109" fmla="*/ 0 w 5628"/>
              <a:gd name="connsiteY3-110" fmla="*/ 152 h 171"/>
              <a:gd name="connsiteX0-111" fmla="*/ 10000 w 10000"/>
              <a:gd name="connsiteY0-112" fmla="*/ 1111 h 1111"/>
              <a:gd name="connsiteX1-113" fmla="*/ 21 w 10000"/>
              <a:gd name="connsiteY1-114" fmla="*/ 1111 h 1111"/>
              <a:gd name="connsiteX2-115" fmla="*/ 0 w 10000"/>
              <a:gd name="connsiteY2-116" fmla="*/ 0 h 1111"/>
              <a:gd name="connsiteX0-117" fmla="*/ 9980 w 9980"/>
              <a:gd name="connsiteY0-118" fmla="*/ 614806 h 614806"/>
              <a:gd name="connsiteX1-119" fmla="*/ 1 w 9980"/>
              <a:gd name="connsiteY1-120" fmla="*/ 614806 h 614806"/>
              <a:gd name="connsiteX2-121" fmla="*/ 9599 w 9980"/>
              <a:gd name="connsiteY2-122" fmla="*/ 0 h 614806"/>
              <a:gd name="connsiteX0-123" fmla="*/ 9999 w 9999"/>
              <a:gd name="connsiteY0-124" fmla="*/ 0 h 0"/>
              <a:gd name="connsiteX1-125" fmla="*/ 0 w 9999"/>
              <a:gd name="connsiteY1-126" fmla="*/ 0 h 0"/>
            </a:gdLst>
            <a:ahLst/>
            <a:cxnLst>
              <a:cxn ang="0">
                <a:pos x="connsiteX0-1" y="connsiteY0-2"/>
              </a:cxn>
              <a:cxn ang="0">
                <a:pos x="connsiteX1-3" y="connsiteY1-4"/>
              </a:cxn>
            </a:cxnLst>
            <a:rect l="l" t="t" r="r" b="b"/>
            <a:pathLst>
              <a:path w="9999">
                <a:moveTo>
                  <a:pt x="9999" y="0"/>
                </a:moveTo>
                <a:lnTo>
                  <a:pt x="0" y="0"/>
                </a:lnTo>
              </a:path>
            </a:pathLst>
          </a:custGeom>
          <a:solidFill>
            <a:schemeClr val="bg1"/>
          </a:solidFill>
          <a:ln w="19050">
            <a:solidFill>
              <a:schemeClr val="bg1">
                <a:lumMod val="85000"/>
                <a:alpha val="32157"/>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200" b="0" i="0" u="none" strike="noStrike" kern="1200" cap="none" spc="0" normalizeH="0" baseline="0" noProof="0">
              <a:ln>
                <a:noFill/>
              </a:ln>
              <a:solidFill>
                <a:srgbClr val="FFFFFF"/>
              </a:solidFill>
              <a:effectLst/>
              <a:uLnTx/>
              <a:uFillTx/>
              <a:cs typeface="+mn-ea"/>
              <a:sym typeface="+mn-lt"/>
            </a:endParaRPr>
          </a:p>
        </p:txBody>
      </p:sp>
      <p:sp>
        <p:nvSpPr>
          <p:cNvPr id="14" name="椭圆 13"/>
          <p:cNvSpPr/>
          <p:nvPr/>
        </p:nvSpPr>
        <p:spPr>
          <a:xfrm flipH="1">
            <a:off x="2820814" y="3466482"/>
            <a:ext cx="73284" cy="73284"/>
          </a:xfrm>
          <a:prstGeom prst="ellipse">
            <a:avLst/>
          </a:prstGeom>
          <a:solidFill>
            <a:schemeClr val="bg1"/>
          </a:solid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5" name="矩形 14"/>
          <p:cNvSpPr/>
          <p:nvPr/>
        </p:nvSpPr>
        <p:spPr>
          <a:xfrm>
            <a:off x="3108271" y="3098411"/>
            <a:ext cx="31129" cy="7936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cs typeface="+mn-ea"/>
              <a:sym typeface="+mn-lt"/>
            </a:endParaRPr>
          </a:p>
        </p:txBody>
      </p:sp>
      <p:sp>
        <p:nvSpPr>
          <p:cNvPr id="16" name="矩形: 圆角 9"/>
          <p:cNvSpPr/>
          <p:nvPr/>
        </p:nvSpPr>
        <p:spPr>
          <a:xfrm>
            <a:off x="2067836" y="4314719"/>
            <a:ext cx="8176978" cy="918555"/>
          </a:xfrm>
          <a:prstGeom prst="roundRect">
            <a:avLst>
              <a:gd name="adj" fmla="val 50000"/>
            </a:avLst>
          </a:prstGeom>
          <a:solidFill>
            <a:schemeClr val="bg1">
              <a:lumMod val="95000"/>
            </a:schemeClr>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7" name="矩形 16"/>
          <p:cNvSpPr/>
          <p:nvPr/>
        </p:nvSpPr>
        <p:spPr>
          <a:xfrm>
            <a:off x="3503149" y="4570607"/>
            <a:ext cx="4873789" cy="469616"/>
          </a:xfrm>
          <a:prstGeom prst="rect">
            <a:avLst/>
          </a:prstGeom>
        </p:spPr>
        <p:txBody>
          <a:bodyPr wrap="square">
            <a:spAutoFit/>
          </a:bodyPr>
          <a:lstStyle/>
          <a:p>
            <a:pPr marL="0" marR="0" lvl="0" indent="0" algn="just" defTabSz="914400" rtl="0" eaLnBrk="1" fontAlgn="auto" latinLnBrk="0" hangingPunct="1">
              <a:lnSpc>
                <a:spcPct val="11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FFFFFF">
                    <a:lumMod val="75000"/>
                  </a:srgbClr>
                </a:solidFill>
                <a:effectLst/>
                <a:uLnTx/>
                <a:uFillTx/>
                <a:cs typeface="+mn-ea"/>
                <a:sym typeface="+mn-lt"/>
              </a:rPr>
              <a:t>前庭神经炎的鉴别诊断及治疗</a:t>
            </a:r>
          </a:p>
        </p:txBody>
      </p:sp>
      <p:sp>
        <p:nvSpPr>
          <p:cNvPr id="18" name="矩形 17"/>
          <p:cNvSpPr/>
          <p:nvPr/>
        </p:nvSpPr>
        <p:spPr>
          <a:xfrm>
            <a:off x="3108271" y="4369283"/>
            <a:ext cx="31129" cy="7936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9" name="three-gears_74920"/>
          <p:cNvSpPr/>
          <p:nvPr/>
        </p:nvSpPr>
        <p:spPr>
          <a:xfrm>
            <a:off x="2273642" y="3247625"/>
            <a:ext cx="489287" cy="503872"/>
          </a:xfrm>
          <a:custGeom>
            <a:avLst/>
            <a:gdLst>
              <a:gd name="connsiteX0" fmla="*/ 204318 w 590797"/>
              <a:gd name="connsiteY0" fmla="*/ 320467 h 608406"/>
              <a:gd name="connsiteX1" fmla="*/ 131187 w 590797"/>
              <a:gd name="connsiteY1" fmla="*/ 393358 h 608406"/>
              <a:gd name="connsiteX2" fmla="*/ 204318 w 590797"/>
              <a:gd name="connsiteY2" fmla="*/ 466249 h 608406"/>
              <a:gd name="connsiteX3" fmla="*/ 277314 w 590797"/>
              <a:gd name="connsiteY3" fmla="*/ 393358 h 608406"/>
              <a:gd name="connsiteX4" fmla="*/ 204318 w 590797"/>
              <a:gd name="connsiteY4" fmla="*/ 320467 h 608406"/>
              <a:gd name="connsiteX5" fmla="*/ 532443 w 590797"/>
              <a:gd name="connsiteY5" fmla="*/ 180620 h 608406"/>
              <a:gd name="connsiteX6" fmla="*/ 512814 w 590797"/>
              <a:gd name="connsiteY6" fmla="*/ 202765 h 608406"/>
              <a:gd name="connsiteX7" fmla="*/ 534998 w 590797"/>
              <a:gd name="connsiteY7" fmla="*/ 222360 h 608406"/>
              <a:gd name="connsiteX8" fmla="*/ 554761 w 590797"/>
              <a:gd name="connsiteY8" fmla="*/ 200215 h 608406"/>
              <a:gd name="connsiteX9" fmla="*/ 532443 w 590797"/>
              <a:gd name="connsiteY9" fmla="*/ 180620 h 608406"/>
              <a:gd name="connsiteX10" fmla="*/ 173264 w 590797"/>
              <a:gd name="connsiteY10" fmla="*/ 178310 h 608406"/>
              <a:gd name="connsiteX11" fmla="*/ 235237 w 590797"/>
              <a:gd name="connsiteY11" fmla="*/ 178310 h 608406"/>
              <a:gd name="connsiteX12" fmla="*/ 251637 w 590797"/>
              <a:gd name="connsiteY12" fmla="*/ 191599 h 608406"/>
              <a:gd name="connsiteX13" fmla="*/ 259434 w 590797"/>
              <a:gd name="connsiteY13" fmla="*/ 229723 h 608406"/>
              <a:gd name="connsiteX14" fmla="*/ 266290 w 590797"/>
              <a:gd name="connsiteY14" fmla="*/ 232273 h 608406"/>
              <a:gd name="connsiteX15" fmla="*/ 312804 w 590797"/>
              <a:gd name="connsiteY15" fmla="*/ 259255 h 608406"/>
              <a:gd name="connsiteX16" fmla="*/ 318450 w 590797"/>
              <a:gd name="connsiteY16" fmla="*/ 263819 h 608406"/>
              <a:gd name="connsiteX17" fmla="*/ 355553 w 590797"/>
              <a:gd name="connsiteY17" fmla="*/ 251604 h 608406"/>
              <a:gd name="connsiteX18" fmla="*/ 360795 w 590797"/>
              <a:gd name="connsiteY18" fmla="*/ 250664 h 608406"/>
              <a:gd name="connsiteX19" fmla="*/ 375314 w 590797"/>
              <a:gd name="connsiteY19" fmla="*/ 259121 h 608406"/>
              <a:gd name="connsiteX20" fmla="*/ 406233 w 590797"/>
              <a:gd name="connsiteY20" fmla="*/ 312681 h 608406"/>
              <a:gd name="connsiteX21" fmla="*/ 402872 w 590797"/>
              <a:gd name="connsiteY21" fmla="*/ 333488 h 608406"/>
              <a:gd name="connsiteX22" fmla="*/ 373835 w 590797"/>
              <a:gd name="connsiteY22" fmla="*/ 359262 h 608406"/>
              <a:gd name="connsiteX23" fmla="*/ 374911 w 590797"/>
              <a:gd name="connsiteY23" fmla="*/ 366511 h 608406"/>
              <a:gd name="connsiteX24" fmla="*/ 377062 w 590797"/>
              <a:gd name="connsiteY24" fmla="*/ 393358 h 608406"/>
              <a:gd name="connsiteX25" fmla="*/ 374911 w 590797"/>
              <a:gd name="connsiteY25" fmla="*/ 420340 h 608406"/>
              <a:gd name="connsiteX26" fmla="*/ 373835 w 590797"/>
              <a:gd name="connsiteY26" fmla="*/ 427454 h 608406"/>
              <a:gd name="connsiteX27" fmla="*/ 402872 w 590797"/>
              <a:gd name="connsiteY27" fmla="*/ 453228 h 608406"/>
              <a:gd name="connsiteX28" fmla="*/ 406233 w 590797"/>
              <a:gd name="connsiteY28" fmla="*/ 474035 h 608406"/>
              <a:gd name="connsiteX29" fmla="*/ 375314 w 590797"/>
              <a:gd name="connsiteY29" fmla="*/ 527729 h 608406"/>
              <a:gd name="connsiteX30" fmla="*/ 360795 w 590797"/>
              <a:gd name="connsiteY30" fmla="*/ 536052 h 608406"/>
              <a:gd name="connsiteX31" fmla="*/ 355553 w 590797"/>
              <a:gd name="connsiteY31" fmla="*/ 535247 h 608406"/>
              <a:gd name="connsiteX32" fmla="*/ 318450 w 590797"/>
              <a:gd name="connsiteY32" fmla="*/ 522897 h 608406"/>
              <a:gd name="connsiteX33" fmla="*/ 312804 w 590797"/>
              <a:gd name="connsiteY33" fmla="*/ 527461 h 608406"/>
              <a:gd name="connsiteX34" fmla="*/ 266290 w 590797"/>
              <a:gd name="connsiteY34" fmla="*/ 554443 h 608406"/>
              <a:gd name="connsiteX35" fmla="*/ 259434 w 590797"/>
              <a:gd name="connsiteY35" fmla="*/ 556993 h 608406"/>
              <a:gd name="connsiteX36" fmla="*/ 251637 w 590797"/>
              <a:gd name="connsiteY36" fmla="*/ 595117 h 608406"/>
              <a:gd name="connsiteX37" fmla="*/ 235237 w 590797"/>
              <a:gd name="connsiteY37" fmla="*/ 608406 h 608406"/>
              <a:gd name="connsiteX38" fmla="*/ 173264 w 590797"/>
              <a:gd name="connsiteY38" fmla="*/ 608406 h 608406"/>
              <a:gd name="connsiteX39" fmla="*/ 156864 w 590797"/>
              <a:gd name="connsiteY39" fmla="*/ 595117 h 608406"/>
              <a:gd name="connsiteX40" fmla="*/ 149067 w 590797"/>
              <a:gd name="connsiteY40" fmla="*/ 557127 h 608406"/>
              <a:gd name="connsiteX41" fmla="*/ 142211 w 590797"/>
              <a:gd name="connsiteY41" fmla="*/ 554443 h 608406"/>
              <a:gd name="connsiteX42" fmla="*/ 95697 w 590797"/>
              <a:gd name="connsiteY42" fmla="*/ 527595 h 608406"/>
              <a:gd name="connsiteX43" fmla="*/ 90051 w 590797"/>
              <a:gd name="connsiteY43" fmla="*/ 522897 h 608406"/>
              <a:gd name="connsiteX44" fmla="*/ 52948 w 590797"/>
              <a:gd name="connsiteY44" fmla="*/ 535247 h 608406"/>
              <a:gd name="connsiteX45" fmla="*/ 47706 w 590797"/>
              <a:gd name="connsiteY45" fmla="*/ 536052 h 608406"/>
              <a:gd name="connsiteX46" fmla="*/ 33321 w 590797"/>
              <a:gd name="connsiteY46" fmla="*/ 527729 h 608406"/>
              <a:gd name="connsiteX47" fmla="*/ 2268 w 590797"/>
              <a:gd name="connsiteY47" fmla="*/ 474169 h 608406"/>
              <a:gd name="connsiteX48" fmla="*/ 5629 w 590797"/>
              <a:gd name="connsiteY48" fmla="*/ 453362 h 608406"/>
              <a:gd name="connsiteX49" fmla="*/ 34666 w 590797"/>
              <a:gd name="connsiteY49" fmla="*/ 427454 h 608406"/>
              <a:gd name="connsiteX50" fmla="*/ 33590 w 590797"/>
              <a:gd name="connsiteY50" fmla="*/ 420340 h 608406"/>
              <a:gd name="connsiteX51" fmla="*/ 31439 w 590797"/>
              <a:gd name="connsiteY51" fmla="*/ 393358 h 608406"/>
              <a:gd name="connsiteX52" fmla="*/ 33590 w 590797"/>
              <a:gd name="connsiteY52" fmla="*/ 366511 h 608406"/>
              <a:gd name="connsiteX53" fmla="*/ 34666 w 590797"/>
              <a:gd name="connsiteY53" fmla="*/ 359262 h 608406"/>
              <a:gd name="connsiteX54" fmla="*/ 5629 w 590797"/>
              <a:gd name="connsiteY54" fmla="*/ 333488 h 608406"/>
              <a:gd name="connsiteX55" fmla="*/ 2268 w 590797"/>
              <a:gd name="connsiteY55" fmla="*/ 312681 h 608406"/>
              <a:gd name="connsiteX56" fmla="*/ 33187 w 590797"/>
              <a:gd name="connsiteY56" fmla="*/ 259121 h 608406"/>
              <a:gd name="connsiteX57" fmla="*/ 47706 w 590797"/>
              <a:gd name="connsiteY57" fmla="*/ 250664 h 608406"/>
              <a:gd name="connsiteX58" fmla="*/ 52948 w 590797"/>
              <a:gd name="connsiteY58" fmla="*/ 251604 h 608406"/>
              <a:gd name="connsiteX59" fmla="*/ 90051 w 590797"/>
              <a:gd name="connsiteY59" fmla="*/ 263819 h 608406"/>
              <a:gd name="connsiteX60" fmla="*/ 95697 w 590797"/>
              <a:gd name="connsiteY60" fmla="*/ 259255 h 608406"/>
              <a:gd name="connsiteX61" fmla="*/ 142211 w 590797"/>
              <a:gd name="connsiteY61" fmla="*/ 232408 h 608406"/>
              <a:gd name="connsiteX62" fmla="*/ 149067 w 590797"/>
              <a:gd name="connsiteY62" fmla="*/ 229723 h 608406"/>
              <a:gd name="connsiteX63" fmla="*/ 156864 w 590797"/>
              <a:gd name="connsiteY63" fmla="*/ 191734 h 608406"/>
              <a:gd name="connsiteX64" fmla="*/ 173264 w 590797"/>
              <a:gd name="connsiteY64" fmla="*/ 178310 h 608406"/>
              <a:gd name="connsiteX65" fmla="*/ 538897 w 590797"/>
              <a:gd name="connsiteY65" fmla="*/ 142102 h 608406"/>
              <a:gd name="connsiteX66" fmla="*/ 542930 w 590797"/>
              <a:gd name="connsiteY66" fmla="*/ 145055 h 608406"/>
              <a:gd name="connsiteX67" fmla="*/ 545753 w 590797"/>
              <a:gd name="connsiteY67" fmla="*/ 155926 h 608406"/>
              <a:gd name="connsiteX68" fmla="*/ 563097 w 590797"/>
              <a:gd name="connsiteY68" fmla="*/ 164649 h 608406"/>
              <a:gd name="connsiteX69" fmla="*/ 573584 w 590797"/>
              <a:gd name="connsiteY69" fmla="*/ 160355 h 608406"/>
              <a:gd name="connsiteX70" fmla="*/ 578289 w 590797"/>
              <a:gd name="connsiteY70" fmla="*/ 161831 h 608406"/>
              <a:gd name="connsiteX71" fmla="*/ 587835 w 590797"/>
              <a:gd name="connsiteY71" fmla="*/ 176326 h 608406"/>
              <a:gd name="connsiteX72" fmla="*/ 587297 w 590797"/>
              <a:gd name="connsiteY72" fmla="*/ 181157 h 608406"/>
              <a:gd name="connsiteX73" fmla="*/ 579365 w 590797"/>
              <a:gd name="connsiteY73" fmla="*/ 189076 h 608406"/>
              <a:gd name="connsiteX74" fmla="*/ 580844 w 590797"/>
              <a:gd name="connsiteY74" fmla="*/ 198739 h 608406"/>
              <a:gd name="connsiteX75" fmla="*/ 580440 w 590797"/>
              <a:gd name="connsiteY75" fmla="*/ 208536 h 608406"/>
              <a:gd name="connsiteX76" fmla="*/ 589314 w 590797"/>
              <a:gd name="connsiteY76" fmla="*/ 215515 h 608406"/>
              <a:gd name="connsiteX77" fmla="*/ 590389 w 590797"/>
              <a:gd name="connsiteY77" fmla="*/ 220212 h 608406"/>
              <a:gd name="connsiteX78" fmla="*/ 582726 w 590797"/>
              <a:gd name="connsiteY78" fmla="*/ 235646 h 608406"/>
              <a:gd name="connsiteX79" fmla="*/ 578155 w 590797"/>
              <a:gd name="connsiteY79" fmla="*/ 237660 h 608406"/>
              <a:gd name="connsiteX80" fmla="*/ 567265 w 590797"/>
              <a:gd name="connsiteY80" fmla="*/ 234707 h 608406"/>
              <a:gd name="connsiteX81" fmla="*/ 550997 w 590797"/>
              <a:gd name="connsiteY81" fmla="*/ 245444 h 608406"/>
              <a:gd name="connsiteX82" fmla="*/ 549383 w 590797"/>
              <a:gd name="connsiteY82" fmla="*/ 256583 h 608406"/>
              <a:gd name="connsiteX83" fmla="*/ 545753 w 590797"/>
              <a:gd name="connsiteY83" fmla="*/ 259804 h 608406"/>
              <a:gd name="connsiteX84" fmla="*/ 528544 w 590797"/>
              <a:gd name="connsiteY84" fmla="*/ 260878 h 608406"/>
              <a:gd name="connsiteX85" fmla="*/ 524511 w 590797"/>
              <a:gd name="connsiteY85" fmla="*/ 257925 h 608406"/>
              <a:gd name="connsiteX86" fmla="*/ 521688 w 590797"/>
              <a:gd name="connsiteY86" fmla="*/ 247054 h 608406"/>
              <a:gd name="connsiteX87" fmla="*/ 504344 w 590797"/>
              <a:gd name="connsiteY87" fmla="*/ 238331 h 608406"/>
              <a:gd name="connsiteX88" fmla="*/ 493857 w 590797"/>
              <a:gd name="connsiteY88" fmla="*/ 242625 h 608406"/>
              <a:gd name="connsiteX89" fmla="*/ 489152 w 590797"/>
              <a:gd name="connsiteY89" fmla="*/ 241149 h 608406"/>
              <a:gd name="connsiteX90" fmla="*/ 479606 w 590797"/>
              <a:gd name="connsiteY90" fmla="*/ 226789 h 608406"/>
              <a:gd name="connsiteX91" fmla="*/ 480144 w 590797"/>
              <a:gd name="connsiteY91" fmla="*/ 221823 h 608406"/>
              <a:gd name="connsiteX92" fmla="*/ 488076 w 590797"/>
              <a:gd name="connsiteY92" fmla="*/ 213904 h 608406"/>
              <a:gd name="connsiteX93" fmla="*/ 486597 w 590797"/>
              <a:gd name="connsiteY93" fmla="*/ 204241 h 608406"/>
              <a:gd name="connsiteX94" fmla="*/ 487001 w 590797"/>
              <a:gd name="connsiteY94" fmla="*/ 194444 h 608406"/>
              <a:gd name="connsiteX95" fmla="*/ 478127 w 590797"/>
              <a:gd name="connsiteY95" fmla="*/ 187465 h 608406"/>
              <a:gd name="connsiteX96" fmla="*/ 477052 w 590797"/>
              <a:gd name="connsiteY96" fmla="*/ 182768 h 608406"/>
              <a:gd name="connsiteX97" fmla="*/ 484850 w 590797"/>
              <a:gd name="connsiteY97" fmla="*/ 167334 h 608406"/>
              <a:gd name="connsiteX98" fmla="*/ 489286 w 590797"/>
              <a:gd name="connsiteY98" fmla="*/ 165320 h 608406"/>
              <a:gd name="connsiteX99" fmla="*/ 500176 w 590797"/>
              <a:gd name="connsiteY99" fmla="*/ 168273 h 608406"/>
              <a:gd name="connsiteX100" fmla="*/ 516444 w 590797"/>
              <a:gd name="connsiteY100" fmla="*/ 157536 h 608406"/>
              <a:gd name="connsiteX101" fmla="*/ 518058 w 590797"/>
              <a:gd name="connsiteY101" fmla="*/ 146397 h 608406"/>
              <a:gd name="connsiteX102" fmla="*/ 521688 w 590797"/>
              <a:gd name="connsiteY102" fmla="*/ 143176 h 608406"/>
              <a:gd name="connsiteX103" fmla="*/ 376508 w 590797"/>
              <a:gd name="connsiteY103" fmla="*/ 67611 h 608406"/>
              <a:gd name="connsiteX104" fmla="*/ 356075 w 590797"/>
              <a:gd name="connsiteY104" fmla="*/ 115265 h 608406"/>
              <a:gd name="connsiteX105" fmla="*/ 403662 w 590797"/>
              <a:gd name="connsiteY105" fmla="*/ 135669 h 608406"/>
              <a:gd name="connsiteX106" fmla="*/ 424095 w 590797"/>
              <a:gd name="connsiteY106" fmla="*/ 88015 h 608406"/>
              <a:gd name="connsiteX107" fmla="*/ 376508 w 590797"/>
              <a:gd name="connsiteY107" fmla="*/ 67611 h 608406"/>
              <a:gd name="connsiteX108" fmla="*/ 365754 w 590797"/>
              <a:gd name="connsiteY108" fmla="*/ 493 h 608406"/>
              <a:gd name="connsiteX109" fmla="*/ 374088 w 590797"/>
              <a:gd name="connsiteY109" fmla="*/ 3044 h 608406"/>
              <a:gd name="connsiteX110" fmla="*/ 384842 w 590797"/>
              <a:gd name="connsiteY110" fmla="*/ 19420 h 608406"/>
              <a:gd name="connsiteX111" fmla="*/ 418315 w 590797"/>
              <a:gd name="connsiteY111" fmla="*/ 24253 h 608406"/>
              <a:gd name="connsiteX112" fmla="*/ 433505 w 590797"/>
              <a:gd name="connsiteY112" fmla="*/ 11635 h 608406"/>
              <a:gd name="connsiteX113" fmla="*/ 442108 w 590797"/>
              <a:gd name="connsiteY113" fmla="*/ 11500 h 608406"/>
              <a:gd name="connsiteX114" fmla="*/ 465633 w 590797"/>
              <a:gd name="connsiteY114" fmla="*/ 30025 h 608406"/>
              <a:gd name="connsiteX115" fmla="*/ 467515 w 590797"/>
              <a:gd name="connsiteY115" fmla="*/ 38482 h 608406"/>
              <a:gd name="connsiteX116" fmla="*/ 458777 w 590797"/>
              <a:gd name="connsiteY116" fmla="*/ 55933 h 608406"/>
              <a:gd name="connsiteX117" fmla="*/ 466709 w 590797"/>
              <a:gd name="connsiteY117" fmla="*/ 71101 h 608406"/>
              <a:gd name="connsiteX118" fmla="*/ 471414 w 590797"/>
              <a:gd name="connsiteY118" fmla="*/ 87478 h 608406"/>
              <a:gd name="connsiteX119" fmla="*/ 489830 w 590797"/>
              <a:gd name="connsiteY119" fmla="*/ 94056 h 608406"/>
              <a:gd name="connsiteX120" fmla="*/ 494266 w 590797"/>
              <a:gd name="connsiteY120" fmla="*/ 101439 h 608406"/>
              <a:gd name="connsiteX121" fmla="*/ 489965 w 590797"/>
              <a:gd name="connsiteY121" fmla="*/ 131239 h 608406"/>
              <a:gd name="connsiteX122" fmla="*/ 483647 w 590797"/>
              <a:gd name="connsiteY122" fmla="*/ 137011 h 608406"/>
              <a:gd name="connsiteX123" fmla="*/ 464020 w 590797"/>
              <a:gd name="connsiteY123" fmla="*/ 138219 h 608406"/>
              <a:gd name="connsiteX124" fmla="*/ 443049 w 590797"/>
              <a:gd name="connsiteY124" fmla="*/ 164798 h 608406"/>
              <a:gd name="connsiteX125" fmla="*/ 446545 w 590797"/>
              <a:gd name="connsiteY125" fmla="*/ 184128 h 608406"/>
              <a:gd name="connsiteX126" fmla="*/ 442243 w 590797"/>
              <a:gd name="connsiteY126" fmla="*/ 191645 h 608406"/>
              <a:gd name="connsiteX127" fmla="*/ 414416 w 590797"/>
              <a:gd name="connsiteY127" fmla="*/ 202787 h 608406"/>
              <a:gd name="connsiteX128" fmla="*/ 406216 w 590797"/>
              <a:gd name="connsiteY128" fmla="*/ 200236 h 608406"/>
              <a:gd name="connsiteX129" fmla="*/ 395328 w 590797"/>
              <a:gd name="connsiteY129" fmla="*/ 183860 h 608406"/>
              <a:gd name="connsiteX130" fmla="*/ 361855 w 590797"/>
              <a:gd name="connsiteY130" fmla="*/ 179027 h 608406"/>
              <a:gd name="connsiteX131" fmla="*/ 346799 w 590797"/>
              <a:gd name="connsiteY131" fmla="*/ 191645 h 608406"/>
              <a:gd name="connsiteX132" fmla="*/ 338062 w 590797"/>
              <a:gd name="connsiteY132" fmla="*/ 191780 h 608406"/>
              <a:gd name="connsiteX133" fmla="*/ 314537 w 590797"/>
              <a:gd name="connsiteY133" fmla="*/ 173255 h 608406"/>
              <a:gd name="connsiteX134" fmla="*/ 312655 w 590797"/>
              <a:gd name="connsiteY134" fmla="*/ 164798 h 608406"/>
              <a:gd name="connsiteX135" fmla="*/ 321393 w 590797"/>
              <a:gd name="connsiteY135" fmla="*/ 147213 h 608406"/>
              <a:gd name="connsiteX136" fmla="*/ 313461 w 590797"/>
              <a:gd name="connsiteY136" fmla="*/ 132179 h 608406"/>
              <a:gd name="connsiteX137" fmla="*/ 308891 w 590797"/>
              <a:gd name="connsiteY137" fmla="*/ 115802 h 608406"/>
              <a:gd name="connsiteX138" fmla="*/ 290340 w 590797"/>
              <a:gd name="connsiteY138" fmla="*/ 109090 h 608406"/>
              <a:gd name="connsiteX139" fmla="*/ 285904 w 590797"/>
              <a:gd name="connsiteY139" fmla="*/ 101707 h 608406"/>
              <a:gd name="connsiteX140" fmla="*/ 290205 w 590797"/>
              <a:gd name="connsiteY140" fmla="*/ 72041 h 608406"/>
              <a:gd name="connsiteX141" fmla="*/ 296523 w 590797"/>
              <a:gd name="connsiteY141" fmla="*/ 66269 h 608406"/>
              <a:gd name="connsiteX142" fmla="*/ 316284 w 590797"/>
              <a:gd name="connsiteY142" fmla="*/ 65061 h 608406"/>
              <a:gd name="connsiteX143" fmla="*/ 337121 w 590797"/>
              <a:gd name="connsiteY143" fmla="*/ 38482 h 608406"/>
              <a:gd name="connsiteX144" fmla="*/ 333625 w 590797"/>
              <a:gd name="connsiteY144" fmla="*/ 19152 h 608406"/>
              <a:gd name="connsiteX145" fmla="*/ 337927 w 590797"/>
              <a:gd name="connsiteY145" fmla="*/ 11635 h 608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590797" h="608406">
                <a:moveTo>
                  <a:pt x="204318" y="320467"/>
                </a:moveTo>
                <a:cubicBezTo>
                  <a:pt x="163988" y="320467"/>
                  <a:pt x="131187" y="353221"/>
                  <a:pt x="131187" y="393358"/>
                </a:cubicBezTo>
                <a:cubicBezTo>
                  <a:pt x="131187" y="433629"/>
                  <a:pt x="163988" y="466249"/>
                  <a:pt x="204318" y="466249"/>
                </a:cubicBezTo>
                <a:cubicBezTo>
                  <a:pt x="244513" y="466249"/>
                  <a:pt x="277314" y="433629"/>
                  <a:pt x="277314" y="393358"/>
                </a:cubicBezTo>
                <a:cubicBezTo>
                  <a:pt x="277314" y="353221"/>
                  <a:pt x="244513" y="320467"/>
                  <a:pt x="204318" y="320467"/>
                </a:cubicBezTo>
                <a:close/>
                <a:moveTo>
                  <a:pt x="532443" y="180620"/>
                </a:moveTo>
                <a:cubicBezTo>
                  <a:pt x="520881" y="181291"/>
                  <a:pt x="512142" y="191223"/>
                  <a:pt x="512814" y="202765"/>
                </a:cubicBezTo>
                <a:cubicBezTo>
                  <a:pt x="513486" y="214307"/>
                  <a:pt x="523435" y="223031"/>
                  <a:pt x="534998" y="222360"/>
                </a:cubicBezTo>
                <a:cubicBezTo>
                  <a:pt x="546560" y="221689"/>
                  <a:pt x="555434" y="211757"/>
                  <a:pt x="554761" y="200215"/>
                </a:cubicBezTo>
                <a:cubicBezTo>
                  <a:pt x="554089" y="188673"/>
                  <a:pt x="544140" y="179949"/>
                  <a:pt x="532443" y="180620"/>
                </a:cubicBezTo>
                <a:close/>
                <a:moveTo>
                  <a:pt x="173264" y="178310"/>
                </a:moveTo>
                <a:lnTo>
                  <a:pt x="235237" y="178310"/>
                </a:lnTo>
                <a:cubicBezTo>
                  <a:pt x="243168" y="178310"/>
                  <a:pt x="250024" y="183948"/>
                  <a:pt x="251637" y="191599"/>
                </a:cubicBezTo>
                <a:lnTo>
                  <a:pt x="259434" y="229723"/>
                </a:lnTo>
                <a:lnTo>
                  <a:pt x="266290" y="232273"/>
                </a:lnTo>
                <a:cubicBezTo>
                  <a:pt x="283094" y="238851"/>
                  <a:pt x="298688" y="247845"/>
                  <a:pt x="312804" y="259255"/>
                </a:cubicBezTo>
                <a:lnTo>
                  <a:pt x="318450" y="263819"/>
                </a:lnTo>
                <a:lnTo>
                  <a:pt x="355553" y="251604"/>
                </a:lnTo>
                <a:cubicBezTo>
                  <a:pt x="357166" y="250932"/>
                  <a:pt x="359048" y="250664"/>
                  <a:pt x="360795" y="250664"/>
                </a:cubicBezTo>
                <a:cubicBezTo>
                  <a:pt x="366710" y="250664"/>
                  <a:pt x="372222" y="253886"/>
                  <a:pt x="375314" y="259121"/>
                </a:cubicBezTo>
                <a:lnTo>
                  <a:pt x="406233" y="312681"/>
                </a:lnTo>
                <a:cubicBezTo>
                  <a:pt x="410266" y="319528"/>
                  <a:pt x="408787" y="328253"/>
                  <a:pt x="402872" y="333488"/>
                </a:cubicBezTo>
                <a:lnTo>
                  <a:pt x="373835" y="359262"/>
                </a:lnTo>
                <a:lnTo>
                  <a:pt x="374911" y="366511"/>
                </a:lnTo>
                <a:cubicBezTo>
                  <a:pt x="376389" y="375370"/>
                  <a:pt x="377062" y="384364"/>
                  <a:pt x="377062" y="393358"/>
                </a:cubicBezTo>
                <a:cubicBezTo>
                  <a:pt x="377062" y="402352"/>
                  <a:pt x="376389" y="411480"/>
                  <a:pt x="374911" y="420340"/>
                </a:cubicBezTo>
                <a:lnTo>
                  <a:pt x="373835" y="427454"/>
                </a:lnTo>
                <a:lnTo>
                  <a:pt x="402872" y="453228"/>
                </a:lnTo>
                <a:cubicBezTo>
                  <a:pt x="408787" y="458463"/>
                  <a:pt x="410266" y="467188"/>
                  <a:pt x="406233" y="474035"/>
                </a:cubicBezTo>
                <a:lnTo>
                  <a:pt x="375314" y="527729"/>
                </a:lnTo>
                <a:cubicBezTo>
                  <a:pt x="372356" y="532830"/>
                  <a:pt x="366710" y="536052"/>
                  <a:pt x="360795" y="536052"/>
                </a:cubicBezTo>
                <a:cubicBezTo>
                  <a:pt x="359048" y="536052"/>
                  <a:pt x="357166" y="535784"/>
                  <a:pt x="355553" y="535247"/>
                </a:cubicBezTo>
                <a:lnTo>
                  <a:pt x="318450" y="522897"/>
                </a:lnTo>
                <a:lnTo>
                  <a:pt x="312804" y="527461"/>
                </a:lnTo>
                <a:cubicBezTo>
                  <a:pt x="298823" y="538871"/>
                  <a:pt x="283094" y="547999"/>
                  <a:pt x="266290" y="554443"/>
                </a:cubicBezTo>
                <a:lnTo>
                  <a:pt x="259434" y="556993"/>
                </a:lnTo>
                <a:lnTo>
                  <a:pt x="251637" y="595117"/>
                </a:lnTo>
                <a:cubicBezTo>
                  <a:pt x="250024" y="602902"/>
                  <a:pt x="243168" y="608406"/>
                  <a:pt x="235237" y="608406"/>
                </a:cubicBezTo>
                <a:lnTo>
                  <a:pt x="173264" y="608406"/>
                </a:lnTo>
                <a:cubicBezTo>
                  <a:pt x="165333" y="608406"/>
                  <a:pt x="158477" y="602768"/>
                  <a:pt x="156864" y="595117"/>
                </a:cubicBezTo>
                <a:lnTo>
                  <a:pt x="149067" y="557127"/>
                </a:lnTo>
                <a:lnTo>
                  <a:pt x="142211" y="554443"/>
                </a:lnTo>
                <a:cubicBezTo>
                  <a:pt x="125407" y="547999"/>
                  <a:pt x="109813" y="538871"/>
                  <a:pt x="95697" y="527595"/>
                </a:cubicBezTo>
                <a:lnTo>
                  <a:pt x="90051" y="522897"/>
                </a:lnTo>
                <a:lnTo>
                  <a:pt x="52948" y="535247"/>
                </a:lnTo>
                <a:cubicBezTo>
                  <a:pt x="51335" y="535784"/>
                  <a:pt x="49588" y="536052"/>
                  <a:pt x="47706" y="536052"/>
                </a:cubicBezTo>
                <a:cubicBezTo>
                  <a:pt x="41791" y="536052"/>
                  <a:pt x="36279" y="532830"/>
                  <a:pt x="33321" y="527729"/>
                </a:cubicBezTo>
                <a:lnTo>
                  <a:pt x="2268" y="474169"/>
                </a:lnTo>
                <a:cubicBezTo>
                  <a:pt x="-1631" y="467323"/>
                  <a:pt x="-286" y="458597"/>
                  <a:pt x="5629" y="453362"/>
                </a:cubicBezTo>
                <a:lnTo>
                  <a:pt x="34666" y="427454"/>
                </a:lnTo>
                <a:lnTo>
                  <a:pt x="33590" y="420340"/>
                </a:lnTo>
                <a:cubicBezTo>
                  <a:pt x="32112" y="411480"/>
                  <a:pt x="31439" y="402352"/>
                  <a:pt x="31439" y="393358"/>
                </a:cubicBezTo>
                <a:cubicBezTo>
                  <a:pt x="31439" y="384364"/>
                  <a:pt x="32246" y="375370"/>
                  <a:pt x="33590" y="366511"/>
                </a:cubicBezTo>
                <a:lnTo>
                  <a:pt x="34666" y="359262"/>
                </a:lnTo>
                <a:lnTo>
                  <a:pt x="5629" y="333488"/>
                </a:lnTo>
                <a:cubicBezTo>
                  <a:pt x="-286" y="328253"/>
                  <a:pt x="-1765" y="319528"/>
                  <a:pt x="2268" y="312681"/>
                </a:cubicBezTo>
                <a:lnTo>
                  <a:pt x="33187" y="259121"/>
                </a:lnTo>
                <a:cubicBezTo>
                  <a:pt x="36279" y="253886"/>
                  <a:pt x="41791" y="250664"/>
                  <a:pt x="47706" y="250664"/>
                </a:cubicBezTo>
                <a:cubicBezTo>
                  <a:pt x="49453" y="250664"/>
                  <a:pt x="51335" y="251067"/>
                  <a:pt x="52948" y="251604"/>
                </a:cubicBezTo>
                <a:lnTo>
                  <a:pt x="90051" y="263819"/>
                </a:lnTo>
                <a:lnTo>
                  <a:pt x="95697" y="259255"/>
                </a:lnTo>
                <a:cubicBezTo>
                  <a:pt x="109813" y="247845"/>
                  <a:pt x="125407" y="238851"/>
                  <a:pt x="142211" y="232408"/>
                </a:cubicBezTo>
                <a:lnTo>
                  <a:pt x="149067" y="229723"/>
                </a:lnTo>
                <a:lnTo>
                  <a:pt x="156864" y="191734"/>
                </a:lnTo>
                <a:cubicBezTo>
                  <a:pt x="158477" y="183948"/>
                  <a:pt x="165333" y="178310"/>
                  <a:pt x="173264" y="178310"/>
                </a:cubicBezTo>
                <a:close/>
                <a:moveTo>
                  <a:pt x="538897" y="142102"/>
                </a:moveTo>
                <a:cubicBezTo>
                  <a:pt x="540779" y="141968"/>
                  <a:pt x="542392" y="143176"/>
                  <a:pt x="542930" y="145055"/>
                </a:cubicBezTo>
                <a:lnTo>
                  <a:pt x="545753" y="155926"/>
                </a:lnTo>
                <a:cubicBezTo>
                  <a:pt x="552207" y="157536"/>
                  <a:pt x="558122" y="160623"/>
                  <a:pt x="563097" y="164649"/>
                </a:cubicBezTo>
                <a:lnTo>
                  <a:pt x="573584" y="160355"/>
                </a:lnTo>
                <a:cubicBezTo>
                  <a:pt x="575331" y="159684"/>
                  <a:pt x="577348" y="160355"/>
                  <a:pt x="578289" y="161831"/>
                </a:cubicBezTo>
                <a:lnTo>
                  <a:pt x="587835" y="176326"/>
                </a:lnTo>
                <a:cubicBezTo>
                  <a:pt x="588776" y="177802"/>
                  <a:pt x="588642" y="179815"/>
                  <a:pt x="587297" y="181157"/>
                </a:cubicBezTo>
                <a:lnTo>
                  <a:pt x="579365" y="189076"/>
                </a:lnTo>
                <a:cubicBezTo>
                  <a:pt x="580171" y="192162"/>
                  <a:pt x="580709" y="195383"/>
                  <a:pt x="580844" y="198739"/>
                </a:cubicBezTo>
                <a:cubicBezTo>
                  <a:pt x="581113" y="202094"/>
                  <a:pt x="580978" y="205315"/>
                  <a:pt x="580440" y="208536"/>
                </a:cubicBezTo>
                <a:lnTo>
                  <a:pt x="589314" y="215515"/>
                </a:lnTo>
                <a:cubicBezTo>
                  <a:pt x="590793" y="216589"/>
                  <a:pt x="591196" y="218602"/>
                  <a:pt x="590389" y="220212"/>
                </a:cubicBezTo>
                <a:lnTo>
                  <a:pt x="582726" y="235646"/>
                </a:lnTo>
                <a:cubicBezTo>
                  <a:pt x="581785" y="237257"/>
                  <a:pt x="579903" y="238196"/>
                  <a:pt x="578155" y="237660"/>
                </a:cubicBezTo>
                <a:lnTo>
                  <a:pt x="567265" y="234707"/>
                </a:lnTo>
                <a:cubicBezTo>
                  <a:pt x="562694" y="239270"/>
                  <a:pt x="557181" y="243028"/>
                  <a:pt x="550997" y="245444"/>
                </a:cubicBezTo>
                <a:lnTo>
                  <a:pt x="549383" y="256583"/>
                </a:lnTo>
                <a:cubicBezTo>
                  <a:pt x="549115" y="258328"/>
                  <a:pt x="547636" y="259804"/>
                  <a:pt x="545753" y="259804"/>
                </a:cubicBezTo>
                <a:lnTo>
                  <a:pt x="528544" y="260878"/>
                </a:lnTo>
                <a:cubicBezTo>
                  <a:pt x="526662" y="261012"/>
                  <a:pt x="525049" y="259804"/>
                  <a:pt x="524511" y="257925"/>
                </a:cubicBezTo>
                <a:lnTo>
                  <a:pt x="521688" y="247054"/>
                </a:lnTo>
                <a:cubicBezTo>
                  <a:pt x="515234" y="245444"/>
                  <a:pt x="509319" y="242357"/>
                  <a:pt x="504344" y="238331"/>
                </a:cubicBezTo>
                <a:lnTo>
                  <a:pt x="493857" y="242625"/>
                </a:lnTo>
                <a:cubicBezTo>
                  <a:pt x="492110" y="243296"/>
                  <a:pt x="490093" y="242625"/>
                  <a:pt x="489152" y="241149"/>
                </a:cubicBezTo>
                <a:lnTo>
                  <a:pt x="479606" y="226789"/>
                </a:lnTo>
                <a:cubicBezTo>
                  <a:pt x="478665" y="225178"/>
                  <a:pt x="478799" y="223165"/>
                  <a:pt x="480144" y="221823"/>
                </a:cubicBezTo>
                <a:lnTo>
                  <a:pt x="488076" y="213904"/>
                </a:lnTo>
                <a:cubicBezTo>
                  <a:pt x="487270" y="210818"/>
                  <a:pt x="486732" y="207597"/>
                  <a:pt x="486597" y="204241"/>
                </a:cubicBezTo>
                <a:cubicBezTo>
                  <a:pt x="486328" y="200886"/>
                  <a:pt x="486463" y="197665"/>
                  <a:pt x="487001" y="194444"/>
                </a:cubicBezTo>
                <a:lnTo>
                  <a:pt x="478127" y="187465"/>
                </a:lnTo>
                <a:cubicBezTo>
                  <a:pt x="476648" y="186391"/>
                  <a:pt x="476245" y="184378"/>
                  <a:pt x="477052" y="182768"/>
                </a:cubicBezTo>
                <a:lnTo>
                  <a:pt x="484850" y="167334"/>
                </a:lnTo>
                <a:cubicBezTo>
                  <a:pt x="485656" y="165723"/>
                  <a:pt x="487538" y="164784"/>
                  <a:pt x="489286" y="165320"/>
                </a:cubicBezTo>
                <a:lnTo>
                  <a:pt x="500176" y="168273"/>
                </a:lnTo>
                <a:cubicBezTo>
                  <a:pt x="504747" y="163710"/>
                  <a:pt x="510260" y="159952"/>
                  <a:pt x="516444" y="157536"/>
                </a:cubicBezTo>
                <a:lnTo>
                  <a:pt x="518058" y="146397"/>
                </a:lnTo>
                <a:cubicBezTo>
                  <a:pt x="518327" y="144652"/>
                  <a:pt x="519805" y="143176"/>
                  <a:pt x="521688" y="143176"/>
                </a:cubicBezTo>
                <a:close/>
                <a:moveTo>
                  <a:pt x="376508" y="67611"/>
                </a:moveTo>
                <a:cubicBezTo>
                  <a:pt x="357688" y="75128"/>
                  <a:pt x="348547" y="96472"/>
                  <a:pt x="356075" y="115265"/>
                </a:cubicBezTo>
                <a:cubicBezTo>
                  <a:pt x="363603" y="133924"/>
                  <a:pt x="384977" y="143052"/>
                  <a:pt x="403662" y="135669"/>
                </a:cubicBezTo>
                <a:cubicBezTo>
                  <a:pt x="422482" y="128152"/>
                  <a:pt x="431623" y="106808"/>
                  <a:pt x="424095" y="88015"/>
                </a:cubicBezTo>
                <a:cubicBezTo>
                  <a:pt x="416702" y="69356"/>
                  <a:pt x="395328" y="60094"/>
                  <a:pt x="376508" y="67611"/>
                </a:cubicBezTo>
                <a:close/>
                <a:moveTo>
                  <a:pt x="365754" y="493"/>
                </a:moveTo>
                <a:cubicBezTo>
                  <a:pt x="368845" y="-715"/>
                  <a:pt x="372206" y="359"/>
                  <a:pt x="374088" y="3044"/>
                </a:cubicBezTo>
                <a:lnTo>
                  <a:pt x="384842" y="19420"/>
                </a:lnTo>
                <a:cubicBezTo>
                  <a:pt x="396403" y="18749"/>
                  <a:pt x="407829" y="20494"/>
                  <a:pt x="418315" y="24253"/>
                </a:cubicBezTo>
                <a:lnTo>
                  <a:pt x="433505" y="11635"/>
                </a:lnTo>
                <a:cubicBezTo>
                  <a:pt x="435925" y="9487"/>
                  <a:pt x="439554" y="9487"/>
                  <a:pt x="442108" y="11500"/>
                </a:cubicBezTo>
                <a:lnTo>
                  <a:pt x="465633" y="30025"/>
                </a:lnTo>
                <a:cubicBezTo>
                  <a:pt x="468187" y="32039"/>
                  <a:pt x="468994" y="35529"/>
                  <a:pt x="467515" y="38482"/>
                </a:cubicBezTo>
                <a:lnTo>
                  <a:pt x="458777" y="55933"/>
                </a:lnTo>
                <a:cubicBezTo>
                  <a:pt x="461869" y="60631"/>
                  <a:pt x="464558" y="65732"/>
                  <a:pt x="466709" y="71101"/>
                </a:cubicBezTo>
                <a:cubicBezTo>
                  <a:pt x="468860" y="76471"/>
                  <a:pt x="470338" y="81974"/>
                  <a:pt x="471414" y="87478"/>
                </a:cubicBezTo>
                <a:lnTo>
                  <a:pt x="489830" y="94056"/>
                </a:lnTo>
                <a:cubicBezTo>
                  <a:pt x="492922" y="95264"/>
                  <a:pt x="494804" y="98351"/>
                  <a:pt x="494266" y="101439"/>
                </a:cubicBezTo>
                <a:lnTo>
                  <a:pt x="489965" y="131239"/>
                </a:lnTo>
                <a:cubicBezTo>
                  <a:pt x="489561" y="134461"/>
                  <a:pt x="486873" y="136877"/>
                  <a:pt x="483647" y="137011"/>
                </a:cubicBezTo>
                <a:lnTo>
                  <a:pt x="464020" y="138219"/>
                </a:lnTo>
                <a:cubicBezTo>
                  <a:pt x="458912" y="148287"/>
                  <a:pt x="451922" y="157415"/>
                  <a:pt x="443049" y="164798"/>
                </a:cubicBezTo>
                <a:lnTo>
                  <a:pt x="446545" y="184128"/>
                </a:lnTo>
                <a:cubicBezTo>
                  <a:pt x="447082" y="187350"/>
                  <a:pt x="445335" y="190437"/>
                  <a:pt x="442243" y="191645"/>
                </a:cubicBezTo>
                <a:lnTo>
                  <a:pt x="414416" y="202787"/>
                </a:lnTo>
                <a:cubicBezTo>
                  <a:pt x="411325" y="203995"/>
                  <a:pt x="407964" y="202921"/>
                  <a:pt x="406216" y="200236"/>
                </a:cubicBezTo>
                <a:lnTo>
                  <a:pt x="395328" y="183860"/>
                </a:lnTo>
                <a:cubicBezTo>
                  <a:pt x="383767" y="184531"/>
                  <a:pt x="372475" y="182786"/>
                  <a:pt x="361855" y="179027"/>
                </a:cubicBezTo>
                <a:lnTo>
                  <a:pt x="346799" y="191645"/>
                </a:lnTo>
                <a:cubicBezTo>
                  <a:pt x="344245" y="193793"/>
                  <a:pt x="340616" y="193793"/>
                  <a:pt x="338062" y="191780"/>
                </a:cubicBezTo>
                <a:lnTo>
                  <a:pt x="314537" y="173255"/>
                </a:lnTo>
                <a:cubicBezTo>
                  <a:pt x="311983" y="171241"/>
                  <a:pt x="311176" y="167751"/>
                  <a:pt x="312655" y="164798"/>
                </a:cubicBezTo>
                <a:lnTo>
                  <a:pt x="321393" y="147213"/>
                </a:lnTo>
                <a:cubicBezTo>
                  <a:pt x="318301" y="142649"/>
                  <a:pt x="315612" y="137548"/>
                  <a:pt x="313461" y="132179"/>
                </a:cubicBezTo>
                <a:cubicBezTo>
                  <a:pt x="311311" y="126809"/>
                  <a:pt x="309832" y="121306"/>
                  <a:pt x="308891" y="115802"/>
                </a:cubicBezTo>
                <a:lnTo>
                  <a:pt x="290340" y="109090"/>
                </a:lnTo>
                <a:cubicBezTo>
                  <a:pt x="287248" y="108016"/>
                  <a:pt x="285366" y="104929"/>
                  <a:pt x="285904" y="101707"/>
                </a:cubicBezTo>
                <a:lnTo>
                  <a:pt x="290205" y="72041"/>
                </a:lnTo>
                <a:cubicBezTo>
                  <a:pt x="290609" y="68819"/>
                  <a:pt x="293297" y="66403"/>
                  <a:pt x="296523" y="66269"/>
                </a:cubicBezTo>
                <a:lnTo>
                  <a:pt x="316284" y="65061"/>
                </a:lnTo>
                <a:cubicBezTo>
                  <a:pt x="321258" y="54993"/>
                  <a:pt x="328248" y="45865"/>
                  <a:pt x="337121" y="38482"/>
                </a:cubicBezTo>
                <a:lnTo>
                  <a:pt x="333625" y="19152"/>
                </a:lnTo>
                <a:cubicBezTo>
                  <a:pt x="333088" y="15930"/>
                  <a:pt x="334835" y="12843"/>
                  <a:pt x="337927" y="1163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cs typeface="+mn-ea"/>
              <a:sym typeface="+mn-lt"/>
            </a:endParaRPr>
          </a:p>
        </p:txBody>
      </p:sp>
      <p:sp>
        <p:nvSpPr>
          <p:cNvPr id="20" name="letter-quill_87091"/>
          <p:cNvSpPr/>
          <p:nvPr/>
        </p:nvSpPr>
        <p:spPr>
          <a:xfrm>
            <a:off x="2344721" y="1992542"/>
            <a:ext cx="381696" cy="503872"/>
          </a:xfrm>
          <a:custGeom>
            <a:avLst/>
            <a:gdLst>
              <a:gd name="T0" fmla="*/ 410 w 1087"/>
              <a:gd name="T1" fmla="*/ 802 h 1437"/>
              <a:gd name="T2" fmla="*/ 384 w 1087"/>
              <a:gd name="T3" fmla="*/ 778 h 1437"/>
              <a:gd name="T4" fmla="*/ 678 w 1087"/>
              <a:gd name="T5" fmla="*/ 461 h 1437"/>
              <a:gd name="T6" fmla="*/ 704 w 1087"/>
              <a:gd name="T7" fmla="*/ 486 h 1437"/>
              <a:gd name="T8" fmla="*/ 410 w 1087"/>
              <a:gd name="T9" fmla="*/ 802 h 1437"/>
              <a:gd name="T10" fmla="*/ 859 w 1087"/>
              <a:gd name="T11" fmla="*/ 320 h 1437"/>
              <a:gd name="T12" fmla="*/ 795 w 1087"/>
              <a:gd name="T13" fmla="*/ 260 h 1437"/>
              <a:gd name="T14" fmla="*/ 655 w 1087"/>
              <a:gd name="T15" fmla="*/ 411 h 1437"/>
              <a:gd name="T16" fmla="*/ 719 w 1087"/>
              <a:gd name="T17" fmla="*/ 470 h 1437"/>
              <a:gd name="T18" fmla="*/ 859 w 1087"/>
              <a:gd name="T19" fmla="*/ 320 h 1437"/>
              <a:gd name="T20" fmla="*/ 350 w 1087"/>
              <a:gd name="T21" fmla="*/ 867 h 1437"/>
              <a:gd name="T22" fmla="*/ 395 w 1087"/>
              <a:gd name="T23" fmla="*/ 817 h 1437"/>
              <a:gd name="T24" fmla="*/ 331 w 1087"/>
              <a:gd name="T25" fmla="*/ 758 h 1437"/>
              <a:gd name="T26" fmla="*/ 286 w 1087"/>
              <a:gd name="T27" fmla="*/ 807 h 1437"/>
              <a:gd name="T28" fmla="*/ 272 w 1087"/>
              <a:gd name="T29" fmla="*/ 880 h 1437"/>
              <a:gd name="T30" fmla="*/ 225 w 1087"/>
              <a:gd name="T31" fmla="*/ 880 h 1437"/>
              <a:gd name="T32" fmla="*/ 225 w 1087"/>
              <a:gd name="T33" fmla="*/ 927 h 1437"/>
              <a:gd name="T34" fmla="*/ 862 w 1087"/>
              <a:gd name="T35" fmla="*/ 927 h 1437"/>
              <a:gd name="T36" fmla="*/ 862 w 1087"/>
              <a:gd name="T37" fmla="*/ 880 h 1437"/>
              <a:gd name="T38" fmla="*/ 295 w 1087"/>
              <a:gd name="T39" fmla="*/ 880 h 1437"/>
              <a:gd name="T40" fmla="*/ 350 w 1087"/>
              <a:gd name="T41" fmla="*/ 867 h 1437"/>
              <a:gd name="T42" fmla="*/ 666 w 1087"/>
              <a:gd name="T43" fmla="*/ 451 h 1437"/>
              <a:gd name="T44" fmla="*/ 640 w 1087"/>
              <a:gd name="T45" fmla="*/ 426 h 1437"/>
              <a:gd name="T46" fmla="*/ 346 w 1087"/>
              <a:gd name="T47" fmla="*/ 742 h 1437"/>
              <a:gd name="T48" fmla="*/ 372 w 1087"/>
              <a:gd name="T49" fmla="*/ 767 h 1437"/>
              <a:gd name="T50" fmla="*/ 666 w 1087"/>
              <a:gd name="T51" fmla="*/ 451 h 1437"/>
              <a:gd name="T52" fmla="*/ 1087 w 1087"/>
              <a:gd name="T53" fmla="*/ 60 h 1437"/>
              <a:gd name="T54" fmla="*/ 1087 w 1087"/>
              <a:gd name="T55" fmla="*/ 1377 h 1437"/>
              <a:gd name="T56" fmla="*/ 1027 w 1087"/>
              <a:gd name="T57" fmla="*/ 1437 h 1437"/>
              <a:gd name="T58" fmla="*/ 60 w 1087"/>
              <a:gd name="T59" fmla="*/ 1437 h 1437"/>
              <a:gd name="T60" fmla="*/ 0 w 1087"/>
              <a:gd name="T61" fmla="*/ 1377 h 1437"/>
              <a:gd name="T62" fmla="*/ 0 w 1087"/>
              <a:gd name="T63" fmla="*/ 60 h 1437"/>
              <a:gd name="T64" fmla="*/ 60 w 1087"/>
              <a:gd name="T65" fmla="*/ 0 h 1437"/>
              <a:gd name="T66" fmla="*/ 1027 w 1087"/>
              <a:gd name="T67" fmla="*/ 0 h 1437"/>
              <a:gd name="T68" fmla="*/ 1087 w 1087"/>
              <a:gd name="T69" fmla="*/ 60 h 1437"/>
              <a:gd name="T70" fmla="*/ 586 w 1087"/>
              <a:gd name="T71" fmla="*/ 1377 h 1437"/>
              <a:gd name="T72" fmla="*/ 543 w 1087"/>
              <a:gd name="T73" fmla="*/ 1335 h 1437"/>
              <a:gd name="T74" fmla="*/ 501 w 1087"/>
              <a:gd name="T75" fmla="*/ 1377 h 1437"/>
              <a:gd name="T76" fmla="*/ 543 w 1087"/>
              <a:gd name="T77" fmla="*/ 1420 h 1437"/>
              <a:gd name="T78" fmla="*/ 586 w 1087"/>
              <a:gd name="T79" fmla="*/ 1377 h 1437"/>
              <a:gd name="T80" fmla="*/ 967 w 1087"/>
              <a:gd name="T81" fmla="*/ 119 h 1437"/>
              <a:gd name="T82" fmla="*/ 317 w 1087"/>
              <a:gd name="T83" fmla="*/ 119 h 1437"/>
              <a:gd name="T84" fmla="*/ 317 w 1087"/>
              <a:gd name="T85" fmla="*/ 268 h 1437"/>
              <a:gd name="T86" fmla="*/ 271 w 1087"/>
              <a:gd name="T87" fmla="*/ 229 h 1437"/>
              <a:gd name="T88" fmla="*/ 225 w 1087"/>
              <a:gd name="T89" fmla="*/ 268 h 1437"/>
              <a:gd name="T90" fmla="*/ 225 w 1087"/>
              <a:gd name="T91" fmla="*/ 119 h 1437"/>
              <a:gd name="T92" fmla="*/ 119 w 1087"/>
              <a:gd name="T93" fmla="*/ 119 h 1437"/>
              <a:gd name="T94" fmla="*/ 119 w 1087"/>
              <a:gd name="T95" fmla="*/ 1317 h 1437"/>
              <a:gd name="T96" fmla="*/ 967 w 1087"/>
              <a:gd name="T97" fmla="*/ 1317 h 1437"/>
              <a:gd name="T98" fmla="*/ 967 w 1087"/>
              <a:gd name="T99" fmla="*/ 119 h 1437"/>
              <a:gd name="T100" fmla="*/ 967 w 1087"/>
              <a:gd name="T101" fmla="*/ 119 h 1437"/>
              <a:gd name="T102" fmla="*/ 225 w 1087"/>
              <a:gd name="T103" fmla="*/ 1107 h 1437"/>
              <a:gd name="T104" fmla="*/ 862 w 1087"/>
              <a:gd name="T105" fmla="*/ 1107 h 1437"/>
              <a:gd name="T106" fmla="*/ 862 w 1087"/>
              <a:gd name="T107" fmla="*/ 1060 h 1437"/>
              <a:gd name="T108" fmla="*/ 225 w 1087"/>
              <a:gd name="T109" fmla="*/ 1060 h 1437"/>
              <a:gd name="T110" fmla="*/ 225 w 1087"/>
              <a:gd name="T111" fmla="*/ 1107 h 1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87" h="1437">
                <a:moveTo>
                  <a:pt x="410" y="802"/>
                </a:moveTo>
                <a:lnTo>
                  <a:pt x="384" y="778"/>
                </a:lnTo>
                <a:lnTo>
                  <a:pt x="678" y="461"/>
                </a:lnTo>
                <a:lnTo>
                  <a:pt x="704" y="486"/>
                </a:lnTo>
                <a:lnTo>
                  <a:pt x="410" y="802"/>
                </a:lnTo>
                <a:close/>
                <a:moveTo>
                  <a:pt x="859" y="320"/>
                </a:moveTo>
                <a:lnTo>
                  <a:pt x="795" y="260"/>
                </a:lnTo>
                <a:lnTo>
                  <a:pt x="655" y="411"/>
                </a:lnTo>
                <a:lnTo>
                  <a:pt x="719" y="470"/>
                </a:lnTo>
                <a:lnTo>
                  <a:pt x="859" y="320"/>
                </a:lnTo>
                <a:close/>
                <a:moveTo>
                  <a:pt x="350" y="867"/>
                </a:moveTo>
                <a:lnTo>
                  <a:pt x="395" y="817"/>
                </a:lnTo>
                <a:lnTo>
                  <a:pt x="331" y="758"/>
                </a:lnTo>
                <a:lnTo>
                  <a:pt x="286" y="807"/>
                </a:lnTo>
                <a:lnTo>
                  <a:pt x="272" y="880"/>
                </a:lnTo>
                <a:lnTo>
                  <a:pt x="225" y="880"/>
                </a:lnTo>
                <a:lnTo>
                  <a:pt x="225" y="927"/>
                </a:lnTo>
                <a:lnTo>
                  <a:pt x="862" y="927"/>
                </a:lnTo>
                <a:lnTo>
                  <a:pt x="862" y="880"/>
                </a:lnTo>
                <a:lnTo>
                  <a:pt x="295" y="880"/>
                </a:lnTo>
                <a:lnTo>
                  <a:pt x="350" y="867"/>
                </a:lnTo>
                <a:close/>
                <a:moveTo>
                  <a:pt x="666" y="451"/>
                </a:moveTo>
                <a:lnTo>
                  <a:pt x="640" y="426"/>
                </a:lnTo>
                <a:lnTo>
                  <a:pt x="346" y="742"/>
                </a:lnTo>
                <a:lnTo>
                  <a:pt x="372" y="767"/>
                </a:lnTo>
                <a:lnTo>
                  <a:pt x="666" y="451"/>
                </a:lnTo>
                <a:close/>
                <a:moveTo>
                  <a:pt x="1087" y="60"/>
                </a:moveTo>
                <a:lnTo>
                  <a:pt x="1087" y="1377"/>
                </a:lnTo>
                <a:cubicBezTo>
                  <a:pt x="1087" y="1410"/>
                  <a:pt x="1060" y="1437"/>
                  <a:pt x="1027" y="1437"/>
                </a:cubicBezTo>
                <a:lnTo>
                  <a:pt x="60" y="1437"/>
                </a:lnTo>
                <a:cubicBezTo>
                  <a:pt x="27" y="1437"/>
                  <a:pt x="0" y="1410"/>
                  <a:pt x="0" y="1377"/>
                </a:cubicBezTo>
                <a:lnTo>
                  <a:pt x="0" y="60"/>
                </a:lnTo>
                <a:cubicBezTo>
                  <a:pt x="0" y="27"/>
                  <a:pt x="27" y="0"/>
                  <a:pt x="60" y="0"/>
                </a:cubicBezTo>
                <a:lnTo>
                  <a:pt x="1027" y="0"/>
                </a:lnTo>
                <a:cubicBezTo>
                  <a:pt x="1060" y="0"/>
                  <a:pt x="1087" y="27"/>
                  <a:pt x="1087" y="60"/>
                </a:cubicBezTo>
                <a:close/>
                <a:moveTo>
                  <a:pt x="586" y="1377"/>
                </a:moveTo>
                <a:cubicBezTo>
                  <a:pt x="586" y="1354"/>
                  <a:pt x="567" y="1335"/>
                  <a:pt x="543" y="1335"/>
                </a:cubicBezTo>
                <a:cubicBezTo>
                  <a:pt x="520" y="1335"/>
                  <a:pt x="501" y="1354"/>
                  <a:pt x="501" y="1377"/>
                </a:cubicBezTo>
                <a:cubicBezTo>
                  <a:pt x="501" y="1401"/>
                  <a:pt x="520" y="1420"/>
                  <a:pt x="543" y="1420"/>
                </a:cubicBezTo>
                <a:cubicBezTo>
                  <a:pt x="567" y="1420"/>
                  <a:pt x="586" y="1401"/>
                  <a:pt x="586" y="1377"/>
                </a:cubicBezTo>
                <a:close/>
                <a:moveTo>
                  <a:pt x="967" y="119"/>
                </a:moveTo>
                <a:lnTo>
                  <a:pt x="317" y="119"/>
                </a:lnTo>
                <a:lnTo>
                  <a:pt x="317" y="268"/>
                </a:lnTo>
                <a:lnTo>
                  <a:pt x="271" y="229"/>
                </a:lnTo>
                <a:lnTo>
                  <a:pt x="225" y="268"/>
                </a:lnTo>
                <a:lnTo>
                  <a:pt x="225" y="119"/>
                </a:lnTo>
                <a:lnTo>
                  <a:pt x="119" y="119"/>
                </a:lnTo>
                <a:lnTo>
                  <a:pt x="119" y="1317"/>
                </a:lnTo>
                <a:lnTo>
                  <a:pt x="967" y="1317"/>
                </a:lnTo>
                <a:lnTo>
                  <a:pt x="967" y="119"/>
                </a:lnTo>
                <a:lnTo>
                  <a:pt x="967" y="119"/>
                </a:lnTo>
                <a:close/>
                <a:moveTo>
                  <a:pt x="225" y="1107"/>
                </a:moveTo>
                <a:lnTo>
                  <a:pt x="862" y="1107"/>
                </a:lnTo>
                <a:lnTo>
                  <a:pt x="862" y="1060"/>
                </a:lnTo>
                <a:lnTo>
                  <a:pt x="225" y="1060"/>
                </a:lnTo>
                <a:lnTo>
                  <a:pt x="225" y="110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cs typeface="+mn-ea"/>
              <a:sym typeface="+mn-lt"/>
            </a:endParaRPr>
          </a:p>
        </p:txBody>
      </p:sp>
      <p:sp>
        <p:nvSpPr>
          <p:cNvPr id="21" name="椭圆 20"/>
          <p:cNvSpPr/>
          <p:nvPr/>
        </p:nvSpPr>
        <p:spPr>
          <a:xfrm>
            <a:off x="2128526" y="4402486"/>
            <a:ext cx="761976" cy="754432"/>
          </a:xfrm>
          <a:prstGeom prst="ellipse">
            <a:avLst/>
          </a:prstGeom>
          <a:solidFill>
            <a:schemeClr val="bg1">
              <a:lumMod val="85000"/>
              <a:alpha val="50196"/>
            </a:schemeClr>
          </a:solidFill>
          <a:ln w="28575">
            <a:solidFill>
              <a:schemeClr val="bg1"/>
            </a:solidFill>
          </a:ln>
          <a:effec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ts val="0"/>
              </a:spcAft>
              <a:buClrTx/>
              <a:buSzTx/>
              <a:buFontTx/>
              <a:buNone/>
              <a:defRPr/>
            </a:pPr>
            <a:endParaRPr kumimoji="0" lang="zh-CN" altLang="en-US" sz="2000" b="1" i="1" u="none" strike="noStrike" kern="1200" cap="none" spc="0" normalizeH="0" baseline="0" noProof="0">
              <a:ln>
                <a:noFill/>
              </a:ln>
              <a:solidFill>
                <a:srgbClr val="FFFFFF"/>
              </a:solidFill>
              <a:effectLst/>
              <a:uLnTx/>
              <a:uFillTx/>
              <a:cs typeface="+mn-ea"/>
              <a:sym typeface="+mn-lt"/>
            </a:endParaRPr>
          </a:p>
        </p:txBody>
      </p:sp>
      <p:sp>
        <p:nvSpPr>
          <p:cNvPr id="22" name="íś1íḑé"/>
          <p:cNvSpPr/>
          <p:nvPr/>
        </p:nvSpPr>
        <p:spPr bwMode="auto">
          <a:xfrm flipH="1" flipV="1">
            <a:off x="2882035" y="4773997"/>
            <a:ext cx="234155" cy="0"/>
          </a:xfrm>
          <a:custGeom>
            <a:avLst/>
            <a:gdLst>
              <a:gd name="T0" fmla="*/ 828 w 828"/>
              <a:gd name="T1" fmla="*/ 532 h 532"/>
              <a:gd name="T2" fmla="*/ 363 w 828"/>
              <a:gd name="T3" fmla="*/ 532 h 532"/>
              <a:gd name="T4" fmla="*/ 362 w 828"/>
              <a:gd name="T5" fmla="*/ 531 h 532"/>
              <a:gd name="T6" fmla="*/ 0 w 828"/>
              <a:gd name="T7" fmla="*/ 6 h 532"/>
              <a:gd name="T8" fmla="*/ 7 w 828"/>
              <a:gd name="T9" fmla="*/ 0 h 532"/>
              <a:gd name="T10" fmla="*/ 367 w 828"/>
              <a:gd name="T11" fmla="*/ 523 h 532"/>
              <a:gd name="T12" fmla="*/ 828 w 828"/>
              <a:gd name="T13" fmla="*/ 523 h 532"/>
              <a:gd name="T14" fmla="*/ 828 w 828"/>
              <a:gd name="T15" fmla="*/ 532 h 532"/>
              <a:gd name="connsiteX0" fmla="*/ 10000 w 10907"/>
              <a:gd name="connsiteY0" fmla="*/ 17066 h 17066"/>
              <a:gd name="connsiteX1" fmla="*/ 4384 w 10907"/>
              <a:gd name="connsiteY1" fmla="*/ 17066 h 17066"/>
              <a:gd name="connsiteX2" fmla="*/ 4372 w 10907"/>
              <a:gd name="connsiteY2" fmla="*/ 17047 h 17066"/>
              <a:gd name="connsiteX3" fmla="*/ 0 w 10907"/>
              <a:gd name="connsiteY3" fmla="*/ 7179 h 17066"/>
              <a:gd name="connsiteX4" fmla="*/ 10907 w 10907"/>
              <a:gd name="connsiteY4" fmla="*/ 0 h 17066"/>
              <a:gd name="connsiteX5" fmla="*/ 4432 w 10907"/>
              <a:gd name="connsiteY5" fmla="*/ 16897 h 17066"/>
              <a:gd name="connsiteX6" fmla="*/ 10000 w 10907"/>
              <a:gd name="connsiteY6" fmla="*/ 16897 h 17066"/>
              <a:gd name="connsiteX7" fmla="*/ 10000 w 10907"/>
              <a:gd name="connsiteY7" fmla="*/ 17066 h 17066"/>
              <a:gd name="connsiteX0-1" fmla="*/ 10000 w 10000"/>
              <a:gd name="connsiteY0-2" fmla="*/ 9887 h 9887"/>
              <a:gd name="connsiteX1-3" fmla="*/ 4384 w 10000"/>
              <a:gd name="connsiteY1-4" fmla="*/ 9887 h 9887"/>
              <a:gd name="connsiteX2-5" fmla="*/ 4372 w 10000"/>
              <a:gd name="connsiteY2-6" fmla="*/ 9868 h 9887"/>
              <a:gd name="connsiteX3-7" fmla="*/ 0 w 10000"/>
              <a:gd name="connsiteY3-8" fmla="*/ 0 h 9887"/>
              <a:gd name="connsiteX4-9" fmla="*/ 4432 w 10000"/>
              <a:gd name="connsiteY4-10" fmla="*/ 9718 h 9887"/>
              <a:gd name="connsiteX5-11" fmla="*/ 10000 w 10000"/>
              <a:gd name="connsiteY5-12" fmla="*/ 9718 h 9887"/>
              <a:gd name="connsiteX6-13" fmla="*/ 10000 w 10000"/>
              <a:gd name="connsiteY6-14" fmla="*/ 9887 h 9887"/>
              <a:gd name="connsiteX0-15" fmla="*/ 10000 w 10773"/>
              <a:gd name="connsiteY0-16" fmla="*/ 21166 h 21166"/>
              <a:gd name="connsiteX1-17" fmla="*/ 4384 w 10773"/>
              <a:gd name="connsiteY1-18" fmla="*/ 21166 h 21166"/>
              <a:gd name="connsiteX2-19" fmla="*/ 4372 w 10773"/>
              <a:gd name="connsiteY2-20" fmla="*/ 21147 h 21166"/>
              <a:gd name="connsiteX3-21" fmla="*/ 0 w 10773"/>
              <a:gd name="connsiteY3-22" fmla="*/ 11166 h 21166"/>
              <a:gd name="connsiteX4-23" fmla="*/ 10773 w 10773"/>
              <a:gd name="connsiteY4-24" fmla="*/ 0 h 21166"/>
              <a:gd name="connsiteX5-25" fmla="*/ 10000 w 10773"/>
              <a:gd name="connsiteY5-26" fmla="*/ 20995 h 21166"/>
              <a:gd name="connsiteX6-27" fmla="*/ 10000 w 10773"/>
              <a:gd name="connsiteY6-28" fmla="*/ 21166 h 21166"/>
              <a:gd name="connsiteX0-29" fmla="*/ 10000 w 10000"/>
              <a:gd name="connsiteY0-30" fmla="*/ 10000 h 10000"/>
              <a:gd name="connsiteX1-31" fmla="*/ 4384 w 10000"/>
              <a:gd name="connsiteY1-32" fmla="*/ 10000 h 10000"/>
              <a:gd name="connsiteX2-33" fmla="*/ 4372 w 10000"/>
              <a:gd name="connsiteY2-34" fmla="*/ 9981 h 10000"/>
              <a:gd name="connsiteX3-35" fmla="*/ 0 w 10000"/>
              <a:gd name="connsiteY3-36" fmla="*/ 0 h 10000"/>
              <a:gd name="connsiteX4-37" fmla="*/ 10000 w 10000"/>
              <a:gd name="connsiteY4-38" fmla="*/ 9829 h 10000"/>
              <a:gd name="connsiteX5-39" fmla="*/ 10000 w 10000"/>
              <a:gd name="connsiteY5-40" fmla="*/ 10000 h 10000"/>
              <a:gd name="connsiteX0-41" fmla="*/ 10000 w 10584"/>
              <a:gd name="connsiteY0-42" fmla="*/ 19864 h 19864"/>
              <a:gd name="connsiteX1-43" fmla="*/ 4384 w 10584"/>
              <a:gd name="connsiteY1-44" fmla="*/ 19864 h 19864"/>
              <a:gd name="connsiteX2-45" fmla="*/ 4372 w 10584"/>
              <a:gd name="connsiteY2-46" fmla="*/ 19845 h 19864"/>
              <a:gd name="connsiteX3-47" fmla="*/ 0 w 10584"/>
              <a:gd name="connsiteY3-48" fmla="*/ 9864 h 19864"/>
              <a:gd name="connsiteX4-49" fmla="*/ 10584 w 10584"/>
              <a:gd name="connsiteY4-50" fmla="*/ 0 h 19864"/>
              <a:gd name="connsiteX5-51" fmla="*/ 10000 w 10584"/>
              <a:gd name="connsiteY5-52" fmla="*/ 19693 h 19864"/>
              <a:gd name="connsiteX6-53" fmla="*/ 10000 w 10584"/>
              <a:gd name="connsiteY6-54" fmla="*/ 19864 h 19864"/>
              <a:gd name="connsiteX0-55" fmla="*/ 10000 w 10584"/>
              <a:gd name="connsiteY0-56" fmla="*/ 19864 h 19864"/>
              <a:gd name="connsiteX1-57" fmla="*/ 4384 w 10584"/>
              <a:gd name="connsiteY1-58" fmla="*/ 19864 h 19864"/>
              <a:gd name="connsiteX2-59" fmla="*/ 4372 w 10584"/>
              <a:gd name="connsiteY2-60" fmla="*/ 19845 h 19864"/>
              <a:gd name="connsiteX3-61" fmla="*/ 0 w 10584"/>
              <a:gd name="connsiteY3-62" fmla="*/ 9864 h 19864"/>
              <a:gd name="connsiteX4-63" fmla="*/ 10584 w 10584"/>
              <a:gd name="connsiteY4-64" fmla="*/ 0 h 19864"/>
              <a:gd name="connsiteX5-65" fmla="*/ 10000 w 10584"/>
              <a:gd name="connsiteY5-66" fmla="*/ 19693 h 19864"/>
              <a:gd name="connsiteX6-67" fmla="*/ 10000 w 10584"/>
              <a:gd name="connsiteY6-68" fmla="*/ 19864 h 19864"/>
              <a:gd name="connsiteX0-69" fmla="*/ 10000 w 10000"/>
              <a:gd name="connsiteY0-70" fmla="*/ 10001 h 10001"/>
              <a:gd name="connsiteX1-71" fmla="*/ 4384 w 10000"/>
              <a:gd name="connsiteY1-72" fmla="*/ 10001 h 10001"/>
              <a:gd name="connsiteX2-73" fmla="*/ 4372 w 10000"/>
              <a:gd name="connsiteY2-74" fmla="*/ 9982 h 10001"/>
              <a:gd name="connsiteX3-75" fmla="*/ 0 w 10000"/>
              <a:gd name="connsiteY3-76" fmla="*/ 1 h 10001"/>
              <a:gd name="connsiteX4-77" fmla="*/ 10000 w 10000"/>
              <a:gd name="connsiteY4-78" fmla="*/ 9830 h 10001"/>
              <a:gd name="connsiteX5-79" fmla="*/ 10000 w 10000"/>
              <a:gd name="connsiteY5-80" fmla="*/ 10001 h 10001"/>
              <a:gd name="connsiteX0-81" fmla="*/ 0 w 10000"/>
              <a:gd name="connsiteY0-82" fmla="*/ 1 h 10001"/>
              <a:gd name="connsiteX1-83" fmla="*/ 10000 w 10000"/>
              <a:gd name="connsiteY1-84" fmla="*/ 9830 h 10001"/>
              <a:gd name="connsiteX2-85" fmla="*/ 10000 w 10000"/>
              <a:gd name="connsiteY2-86" fmla="*/ 10001 h 10001"/>
              <a:gd name="connsiteX3-87" fmla="*/ 4384 w 10000"/>
              <a:gd name="connsiteY3-88" fmla="*/ 10001 h 10001"/>
              <a:gd name="connsiteX4-89" fmla="*/ 4372 w 10000"/>
              <a:gd name="connsiteY4-90" fmla="*/ 9982 h 10001"/>
              <a:gd name="connsiteX5-91" fmla="*/ 2435 w 10000"/>
              <a:gd name="connsiteY5-92" fmla="*/ 4289 h 10001"/>
              <a:gd name="connsiteX0-93" fmla="*/ 0 w 10000"/>
              <a:gd name="connsiteY0-94" fmla="*/ 1 h 10001"/>
              <a:gd name="connsiteX1-95" fmla="*/ 10000 w 10000"/>
              <a:gd name="connsiteY1-96" fmla="*/ 9830 h 10001"/>
              <a:gd name="connsiteX2-97" fmla="*/ 10000 w 10000"/>
              <a:gd name="connsiteY2-98" fmla="*/ 10001 h 10001"/>
              <a:gd name="connsiteX3-99" fmla="*/ 4384 w 10000"/>
              <a:gd name="connsiteY3-100" fmla="*/ 10001 h 10001"/>
              <a:gd name="connsiteX4-101" fmla="*/ 4372 w 10000"/>
              <a:gd name="connsiteY4-102" fmla="*/ 9982 h 10001"/>
              <a:gd name="connsiteX0-103" fmla="*/ 5628 w 5628"/>
              <a:gd name="connsiteY0-104" fmla="*/ 0 h 171"/>
              <a:gd name="connsiteX1-105" fmla="*/ 5628 w 5628"/>
              <a:gd name="connsiteY1-106" fmla="*/ 171 h 171"/>
              <a:gd name="connsiteX2-107" fmla="*/ 12 w 5628"/>
              <a:gd name="connsiteY2-108" fmla="*/ 171 h 171"/>
              <a:gd name="connsiteX3-109" fmla="*/ 0 w 5628"/>
              <a:gd name="connsiteY3-110" fmla="*/ 152 h 171"/>
              <a:gd name="connsiteX0-111" fmla="*/ 10000 w 10000"/>
              <a:gd name="connsiteY0-112" fmla="*/ 1111 h 1111"/>
              <a:gd name="connsiteX1-113" fmla="*/ 21 w 10000"/>
              <a:gd name="connsiteY1-114" fmla="*/ 1111 h 1111"/>
              <a:gd name="connsiteX2-115" fmla="*/ 0 w 10000"/>
              <a:gd name="connsiteY2-116" fmla="*/ 0 h 1111"/>
              <a:gd name="connsiteX0-117" fmla="*/ 9980 w 9980"/>
              <a:gd name="connsiteY0-118" fmla="*/ 614806 h 614806"/>
              <a:gd name="connsiteX1-119" fmla="*/ 1 w 9980"/>
              <a:gd name="connsiteY1-120" fmla="*/ 614806 h 614806"/>
              <a:gd name="connsiteX2-121" fmla="*/ 9599 w 9980"/>
              <a:gd name="connsiteY2-122" fmla="*/ 0 h 614806"/>
              <a:gd name="connsiteX0-123" fmla="*/ 9999 w 9999"/>
              <a:gd name="connsiteY0-124" fmla="*/ 0 h 0"/>
              <a:gd name="connsiteX1-125" fmla="*/ 0 w 9999"/>
              <a:gd name="connsiteY1-126" fmla="*/ 0 h 0"/>
            </a:gdLst>
            <a:ahLst/>
            <a:cxnLst>
              <a:cxn ang="0">
                <a:pos x="connsiteX0-1" y="connsiteY0-2"/>
              </a:cxn>
              <a:cxn ang="0">
                <a:pos x="connsiteX1-3" y="connsiteY1-4"/>
              </a:cxn>
            </a:cxnLst>
            <a:rect l="l" t="t" r="r" b="b"/>
            <a:pathLst>
              <a:path w="9999">
                <a:moveTo>
                  <a:pt x="9999" y="0"/>
                </a:moveTo>
                <a:lnTo>
                  <a:pt x="0" y="0"/>
                </a:lnTo>
              </a:path>
            </a:pathLst>
          </a:custGeom>
          <a:solidFill>
            <a:schemeClr val="bg1"/>
          </a:solidFill>
          <a:ln w="19050">
            <a:solidFill>
              <a:schemeClr val="bg1">
                <a:lumMod val="85000"/>
                <a:alpha val="32157"/>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200" b="0" i="0" u="none" strike="noStrike" kern="1200" cap="none" spc="0" normalizeH="0" baseline="0" noProof="0">
              <a:ln>
                <a:noFill/>
              </a:ln>
              <a:solidFill>
                <a:srgbClr val="FFFFFF"/>
              </a:solidFill>
              <a:effectLst/>
              <a:uLnTx/>
              <a:uFillTx/>
              <a:cs typeface="+mn-ea"/>
              <a:sym typeface="+mn-lt"/>
            </a:endParaRPr>
          </a:p>
        </p:txBody>
      </p:sp>
      <p:sp>
        <p:nvSpPr>
          <p:cNvPr id="23" name="椭圆 22"/>
          <p:cNvSpPr/>
          <p:nvPr/>
        </p:nvSpPr>
        <p:spPr>
          <a:xfrm flipH="1">
            <a:off x="2820814" y="4729477"/>
            <a:ext cx="73284" cy="73284"/>
          </a:xfrm>
          <a:prstGeom prst="ellipse">
            <a:avLst/>
          </a:prstGeom>
          <a:solidFill>
            <a:schemeClr val="bg1"/>
          </a:solid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24" name="browser_117959"/>
          <p:cNvSpPr/>
          <p:nvPr/>
        </p:nvSpPr>
        <p:spPr>
          <a:xfrm>
            <a:off x="2295506" y="4560471"/>
            <a:ext cx="416423" cy="457412"/>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 name="connsiteX40" fmla="*/ 325000 h 606722"/>
              <a:gd name="connsiteY40" fmla="*/ 325000 h 606722"/>
              <a:gd name="connsiteX41" fmla="*/ 325000 h 606722"/>
              <a:gd name="connsiteY41" fmla="*/ 325000 h 606722"/>
              <a:gd name="connsiteX42" fmla="*/ 325000 h 606722"/>
              <a:gd name="connsiteY42" fmla="*/ 325000 h 606722"/>
              <a:gd name="connsiteX43" fmla="*/ 325000 h 606722"/>
              <a:gd name="connsiteY43" fmla="*/ 325000 h 606722"/>
              <a:gd name="connsiteX44" fmla="*/ 325000 h 606722"/>
              <a:gd name="connsiteY44" fmla="*/ 325000 h 606722"/>
              <a:gd name="connsiteX45" fmla="*/ 325000 h 606722"/>
              <a:gd name="connsiteY45" fmla="*/ 325000 h 606722"/>
              <a:gd name="connsiteX46" fmla="*/ 325000 h 606722"/>
              <a:gd name="connsiteY46" fmla="*/ 325000 h 606722"/>
              <a:gd name="connsiteX47" fmla="*/ 325000 h 606722"/>
              <a:gd name="connsiteY47" fmla="*/ 325000 h 606722"/>
              <a:gd name="connsiteX48" fmla="*/ 325000 h 606722"/>
              <a:gd name="connsiteY48" fmla="*/ 325000 h 606722"/>
              <a:gd name="connsiteX49" fmla="*/ 325000 h 606722"/>
              <a:gd name="connsiteY49" fmla="*/ 325000 h 606722"/>
              <a:gd name="connsiteX50" fmla="*/ 325000 h 606722"/>
              <a:gd name="connsiteY50" fmla="*/ 325000 h 606722"/>
              <a:gd name="connsiteX51" fmla="*/ 325000 h 606722"/>
              <a:gd name="connsiteY51" fmla="*/ 325000 h 606722"/>
              <a:gd name="connsiteX52" fmla="*/ 325000 h 606722"/>
              <a:gd name="connsiteY52" fmla="*/ 325000 h 606722"/>
              <a:gd name="connsiteX53" fmla="*/ 325000 h 606722"/>
              <a:gd name="connsiteY53" fmla="*/ 325000 h 606722"/>
              <a:gd name="connsiteX54" fmla="*/ 325000 h 606722"/>
              <a:gd name="connsiteY54" fmla="*/ 325000 h 606722"/>
              <a:gd name="connsiteX55" fmla="*/ 325000 h 606722"/>
              <a:gd name="connsiteY55" fmla="*/ 325000 h 606722"/>
              <a:gd name="connsiteX56" fmla="*/ 325000 h 606722"/>
              <a:gd name="connsiteY56" fmla="*/ 325000 h 606722"/>
              <a:gd name="connsiteX57" fmla="*/ 325000 h 606722"/>
              <a:gd name="connsiteY57" fmla="*/ 325000 h 606722"/>
              <a:gd name="connsiteX58" fmla="*/ 325000 h 606722"/>
              <a:gd name="connsiteY58" fmla="*/ 325000 h 606722"/>
              <a:gd name="connsiteX59" fmla="*/ 325000 h 606722"/>
              <a:gd name="connsiteY59" fmla="*/ 325000 h 606722"/>
              <a:gd name="connsiteX60" fmla="*/ 325000 h 606722"/>
              <a:gd name="connsiteY60" fmla="*/ 325000 h 606722"/>
              <a:gd name="connsiteX61" fmla="*/ 325000 h 606722"/>
              <a:gd name="connsiteY61" fmla="*/ 325000 h 606722"/>
              <a:gd name="connsiteX62" fmla="*/ 325000 h 606722"/>
              <a:gd name="connsiteY62" fmla="*/ 325000 h 606722"/>
              <a:gd name="connsiteX63" fmla="*/ 325000 h 606722"/>
              <a:gd name="connsiteY63" fmla="*/ 325000 h 606722"/>
              <a:gd name="connsiteX64" fmla="*/ 325000 h 606722"/>
              <a:gd name="connsiteY64" fmla="*/ 325000 h 606722"/>
              <a:gd name="connsiteX65" fmla="*/ 325000 h 606722"/>
              <a:gd name="connsiteY65" fmla="*/ 325000 h 606722"/>
              <a:gd name="connsiteX66" fmla="*/ 325000 h 606722"/>
              <a:gd name="connsiteY66" fmla="*/ 325000 h 606722"/>
              <a:gd name="connsiteX67" fmla="*/ 325000 h 606722"/>
              <a:gd name="connsiteY67" fmla="*/ 325000 h 606722"/>
              <a:gd name="connsiteX68" fmla="*/ 325000 h 606722"/>
              <a:gd name="connsiteY68" fmla="*/ 325000 h 606722"/>
              <a:gd name="connsiteX69" fmla="*/ 325000 h 606722"/>
              <a:gd name="connsiteY69" fmla="*/ 325000 h 606722"/>
              <a:gd name="connsiteX70" fmla="*/ 325000 h 606722"/>
              <a:gd name="connsiteY70" fmla="*/ 325000 h 606722"/>
              <a:gd name="connsiteX71" fmla="*/ 325000 h 606722"/>
              <a:gd name="connsiteY71" fmla="*/ 325000 h 606722"/>
              <a:gd name="connsiteX72" fmla="*/ 325000 h 606722"/>
              <a:gd name="connsiteY72"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581371" h="580542">
                <a:moveTo>
                  <a:pt x="64185" y="485773"/>
                </a:moveTo>
                <a:lnTo>
                  <a:pt x="517311" y="485773"/>
                </a:lnTo>
                <a:cubicBezTo>
                  <a:pt x="524075" y="485773"/>
                  <a:pt x="529593" y="491281"/>
                  <a:pt x="529593" y="498122"/>
                </a:cubicBezTo>
                <a:cubicBezTo>
                  <a:pt x="529593" y="504874"/>
                  <a:pt x="524164" y="510471"/>
                  <a:pt x="517311" y="510471"/>
                </a:cubicBezTo>
                <a:lnTo>
                  <a:pt x="64185" y="510471"/>
                </a:lnTo>
                <a:cubicBezTo>
                  <a:pt x="57332" y="510471"/>
                  <a:pt x="51724" y="504963"/>
                  <a:pt x="51813" y="498122"/>
                </a:cubicBezTo>
                <a:cubicBezTo>
                  <a:pt x="51813" y="491370"/>
                  <a:pt x="57332" y="485773"/>
                  <a:pt x="64185" y="485773"/>
                </a:cubicBezTo>
                <a:close/>
                <a:moveTo>
                  <a:pt x="64185" y="402082"/>
                </a:moveTo>
                <a:lnTo>
                  <a:pt x="517311" y="402082"/>
                </a:lnTo>
                <a:cubicBezTo>
                  <a:pt x="524075" y="402082"/>
                  <a:pt x="529593" y="407505"/>
                  <a:pt x="529593" y="414351"/>
                </a:cubicBezTo>
                <a:cubicBezTo>
                  <a:pt x="529593" y="421108"/>
                  <a:pt x="524164" y="426709"/>
                  <a:pt x="517311" y="426709"/>
                </a:cubicBezTo>
                <a:lnTo>
                  <a:pt x="64185" y="426709"/>
                </a:lnTo>
                <a:cubicBezTo>
                  <a:pt x="57332" y="426709"/>
                  <a:pt x="51724" y="421108"/>
                  <a:pt x="51813" y="414351"/>
                </a:cubicBezTo>
                <a:cubicBezTo>
                  <a:pt x="51813" y="407594"/>
                  <a:pt x="57332" y="402082"/>
                  <a:pt x="64185" y="402082"/>
                </a:cubicBezTo>
                <a:close/>
                <a:moveTo>
                  <a:pt x="290732" y="323966"/>
                </a:moveTo>
                <a:lnTo>
                  <a:pt x="517312" y="323966"/>
                </a:lnTo>
                <a:cubicBezTo>
                  <a:pt x="524076" y="323966"/>
                  <a:pt x="529593" y="329389"/>
                  <a:pt x="529593" y="336324"/>
                </a:cubicBezTo>
                <a:cubicBezTo>
                  <a:pt x="529593" y="343081"/>
                  <a:pt x="524165" y="348593"/>
                  <a:pt x="517312" y="348593"/>
                </a:cubicBezTo>
                <a:lnTo>
                  <a:pt x="290732" y="348593"/>
                </a:lnTo>
                <a:cubicBezTo>
                  <a:pt x="283880" y="348593"/>
                  <a:pt x="278451" y="343169"/>
                  <a:pt x="278451" y="336324"/>
                </a:cubicBezTo>
                <a:cubicBezTo>
                  <a:pt x="278451" y="329567"/>
                  <a:pt x="283880" y="323966"/>
                  <a:pt x="290732" y="323966"/>
                </a:cubicBezTo>
                <a:close/>
                <a:moveTo>
                  <a:pt x="76559" y="196342"/>
                </a:moveTo>
                <a:lnTo>
                  <a:pt x="76559" y="323974"/>
                </a:lnTo>
                <a:lnTo>
                  <a:pt x="204380" y="323974"/>
                </a:lnTo>
                <a:lnTo>
                  <a:pt x="204380" y="196342"/>
                </a:lnTo>
                <a:close/>
                <a:moveTo>
                  <a:pt x="64186" y="171545"/>
                </a:moveTo>
                <a:lnTo>
                  <a:pt x="216842" y="171545"/>
                </a:lnTo>
                <a:cubicBezTo>
                  <a:pt x="223606" y="171545"/>
                  <a:pt x="229125" y="177055"/>
                  <a:pt x="229125" y="183899"/>
                </a:cubicBezTo>
                <a:lnTo>
                  <a:pt x="229125" y="336328"/>
                </a:lnTo>
                <a:cubicBezTo>
                  <a:pt x="229125" y="343083"/>
                  <a:pt x="223696" y="348594"/>
                  <a:pt x="216842" y="348594"/>
                </a:cubicBezTo>
                <a:lnTo>
                  <a:pt x="64186" y="348594"/>
                </a:lnTo>
                <a:cubicBezTo>
                  <a:pt x="57332" y="348594"/>
                  <a:pt x="51724" y="343172"/>
                  <a:pt x="51813" y="336328"/>
                </a:cubicBezTo>
                <a:lnTo>
                  <a:pt x="51813" y="183899"/>
                </a:lnTo>
                <a:cubicBezTo>
                  <a:pt x="51813" y="177144"/>
                  <a:pt x="57332" y="171545"/>
                  <a:pt x="64186" y="171545"/>
                </a:cubicBezTo>
                <a:close/>
                <a:moveTo>
                  <a:pt x="24743" y="126205"/>
                </a:moveTo>
                <a:lnTo>
                  <a:pt x="24743" y="555835"/>
                </a:lnTo>
                <a:lnTo>
                  <a:pt x="556627" y="555835"/>
                </a:lnTo>
                <a:lnTo>
                  <a:pt x="556805" y="555835"/>
                </a:lnTo>
                <a:lnTo>
                  <a:pt x="556805" y="126205"/>
                </a:lnTo>
                <a:close/>
                <a:moveTo>
                  <a:pt x="302448" y="50666"/>
                </a:moveTo>
                <a:lnTo>
                  <a:pt x="517310" y="50666"/>
                </a:lnTo>
                <a:cubicBezTo>
                  <a:pt x="524164" y="50666"/>
                  <a:pt x="529593" y="56263"/>
                  <a:pt x="529593" y="63015"/>
                </a:cubicBezTo>
                <a:cubicBezTo>
                  <a:pt x="529593" y="69767"/>
                  <a:pt x="524164" y="75364"/>
                  <a:pt x="517310" y="75364"/>
                </a:cubicBezTo>
                <a:lnTo>
                  <a:pt x="302448" y="75364"/>
                </a:lnTo>
                <a:cubicBezTo>
                  <a:pt x="295684" y="75364"/>
                  <a:pt x="290165" y="69767"/>
                  <a:pt x="290165" y="63015"/>
                </a:cubicBezTo>
                <a:cubicBezTo>
                  <a:pt x="290165" y="56263"/>
                  <a:pt x="295595" y="50666"/>
                  <a:pt x="302448" y="50666"/>
                </a:cubicBezTo>
                <a:close/>
                <a:moveTo>
                  <a:pt x="141082" y="50666"/>
                </a:moveTo>
                <a:lnTo>
                  <a:pt x="165736" y="50666"/>
                </a:lnTo>
                <a:cubicBezTo>
                  <a:pt x="172678" y="50666"/>
                  <a:pt x="178107" y="56263"/>
                  <a:pt x="178107" y="63015"/>
                </a:cubicBezTo>
                <a:cubicBezTo>
                  <a:pt x="178107" y="69767"/>
                  <a:pt x="172678" y="75364"/>
                  <a:pt x="165736" y="75364"/>
                </a:cubicBezTo>
                <a:lnTo>
                  <a:pt x="141082" y="75364"/>
                </a:lnTo>
                <a:cubicBezTo>
                  <a:pt x="134318" y="75364"/>
                  <a:pt x="128711" y="69767"/>
                  <a:pt x="128711" y="63015"/>
                </a:cubicBezTo>
                <a:cubicBezTo>
                  <a:pt x="128711" y="56263"/>
                  <a:pt x="134229" y="50666"/>
                  <a:pt x="141082" y="50666"/>
                </a:cubicBezTo>
                <a:close/>
                <a:moveTo>
                  <a:pt x="64184" y="50666"/>
                </a:moveTo>
                <a:lnTo>
                  <a:pt x="88872" y="50666"/>
                </a:lnTo>
                <a:cubicBezTo>
                  <a:pt x="95646" y="50666"/>
                  <a:pt x="101261" y="56263"/>
                  <a:pt x="101261" y="63015"/>
                </a:cubicBezTo>
                <a:cubicBezTo>
                  <a:pt x="101261" y="69767"/>
                  <a:pt x="95824" y="75364"/>
                  <a:pt x="88872" y="75364"/>
                </a:cubicBezTo>
                <a:lnTo>
                  <a:pt x="64184" y="75364"/>
                </a:lnTo>
                <a:cubicBezTo>
                  <a:pt x="57410" y="75364"/>
                  <a:pt x="51795" y="69767"/>
                  <a:pt x="51795" y="63015"/>
                </a:cubicBezTo>
                <a:cubicBezTo>
                  <a:pt x="51795" y="56263"/>
                  <a:pt x="57321" y="50666"/>
                  <a:pt x="64184" y="50666"/>
                </a:cubicBezTo>
                <a:close/>
                <a:moveTo>
                  <a:pt x="24743" y="24707"/>
                </a:moveTo>
                <a:lnTo>
                  <a:pt x="24743" y="101497"/>
                </a:lnTo>
                <a:lnTo>
                  <a:pt x="556805" y="101497"/>
                </a:lnTo>
                <a:lnTo>
                  <a:pt x="556805" y="24707"/>
                </a:lnTo>
                <a:close/>
                <a:moveTo>
                  <a:pt x="12282" y="0"/>
                </a:moveTo>
                <a:lnTo>
                  <a:pt x="569088" y="0"/>
                </a:lnTo>
                <a:cubicBezTo>
                  <a:pt x="575852" y="0"/>
                  <a:pt x="581459" y="5510"/>
                  <a:pt x="581370" y="12265"/>
                </a:cubicBezTo>
                <a:lnTo>
                  <a:pt x="581370" y="568188"/>
                </a:lnTo>
                <a:cubicBezTo>
                  <a:pt x="581370" y="574943"/>
                  <a:pt x="575852" y="580542"/>
                  <a:pt x="568999" y="580542"/>
                </a:cubicBezTo>
                <a:lnTo>
                  <a:pt x="12282" y="580542"/>
                </a:lnTo>
                <a:cubicBezTo>
                  <a:pt x="5518" y="580542"/>
                  <a:pt x="0" y="575032"/>
                  <a:pt x="0" y="568188"/>
                </a:cubicBezTo>
                <a:lnTo>
                  <a:pt x="0" y="12265"/>
                </a:lnTo>
                <a:cubicBezTo>
                  <a:pt x="0" y="5510"/>
                  <a:pt x="5518" y="0"/>
                  <a:pt x="1228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cs typeface="+mn-ea"/>
              <a:sym typeface="+mn-l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5"/>
          <a:stretch>
            <a:fillRect/>
          </a:stretch>
        </p:blipFill>
        <p:spPr>
          <a:xfrm>
            <a:off x="12551684" y="627969"/>
            <a:ext cx="3933906" cy="3426959"/>
          </a:xfrm>
          <a:prstGeom prst="rect">
            <a:avLst/>
          </a:prstGeom>
        </p:spPr>
      </p:pic>
      <p:pic>
        <p:nvPicPr>
          <p:cNvPr id="12" name="图片 11"/>
          <p:cNvPicPr>
            <a:picLocks noChangeAspect="1"/>
          </p:cNvPicPr>
          <p:nvPr/>
        </p:nvPicPr>
        <p:blipFill>
          <a:blip r:embed="rId6"/>
          <a:stretch>
            <a:fillRect/>
          </a:stretch>
        </p:blipFill>
        <p:spPr>
          <a:xfrm>
            <a:off x="12485688" y="4060371"/>
            <a:ext cx="4088721" cy="810986"/>
          </a:xfrm>
          <a:prstGeom prst="rect">
            <a:avLst/>
          </a:prstGeom>
        </p:spPr>
      </p:pic>
      <p:pic>
        <p:nvPicPr>
          <p:cNvPr id="13" name="图片 12"/>
          <p:cNvPicPr>
            <a:picLocks noChangeAspect="1"/>
          </p:cNvPicPr>
          <p:nvPr/>
        </p:nvPicPr>
        <p:blipFill>
          <a:blip r:embed="rId7"/>
          <a:stretch>
            <a:fillRect/>
          </a:stretch>
        </p:blipFill>
        <p:spPr>
          <a:xfrm>
            <a:off x="17741900" y="647700"/>
            <a:ext cx="4893117" cy="3886200"/>
          </a:xfrm>
          <a:prstGeom prst="rect">
            <a:avLst/>
          </a:prstGeom>
        </p:spPr>
      </p:pic>
      <p:sp>
        <p:nvSpPr>
          <p:cNvPr id="4" name="文本框 3"/>
          <p:cNvSpPr txBox="1"/>
          <p:nvPr/>
        </p:nvSpPr>
        <p:spPr>
          <a:xfrm>
            <a:off x="695325" y="1381105"/>
            <a:ext cx="10493375" cy="953274"/>
          </a:xfrm>
          <a:prstGeom prst="rect">
            <a:avLst/>
          </a:prstGeom>
          <a:noFill/>
        </p:spPr>
        <p:txBody>
          <a:bodyPr wrap="square">
            <a:spAutoFit/>
          </a:bodyPr>
          <a:lstStyle/>
          <a:p>
            <a:pPr marL="285750" indent="-285750">
              <a:lnSpc>
                <a:spcPct val="120000"/>
              </a:lnSpc>
              <a:buFont typeface="Arial" panose="020B0604020202020204" pitchFamily="34" charset="0"/>
              <a:buChar char="•"/>
            </a:pPr>
            <a:r>
              <a:rPr lang="zh-CN" altLang="en-US" sz="1600" dirty="0">
                <a:cs typeface="+mn-ea"/>
                <a:sym typeface="+mn-lt"/>
              </a:rPr>
              <a:t>鉴别前庭神经炎和</a:t>
            </a:r>
            <a:r>
              <a:rPr lang="en-US" altLang="zh-CN" sz="1600" dirty="0">
                <a:cs typeface="+mn-ea"/>
                <a:sym typeface="+mn-lt"/>
              </a:rPr>
              <a:t>ACVS</a:t>
            </a:r>
            <a:r>
              <a:rPr lang="zh-CN" altLang="en-US" sz="1600" dirty="0">
                <a:cs typeface="+mn-ea"/>
                <a:sym typeface="+mn-lt"/>
              </a:rPr>
              <a:t>的一个敏感和具体的方法就是结合患者的病史，推荐使用</a:t>
            </a:r>
            <a:r>
              <a:rPr lang="en-US" altLang="zh-CN" sz="1600" b="1" dirty="0">
                <a:solidFill>
                  <a:srgbClr val="008D38"/>
                </a:solidFill>
                <a:cs typeface="+mn-ea"/>
                <a:sym typeface="+mn-lt"/>
              </a:rPr>
              <a:t>ABCD2</a:t>
            </a:r>
            <a:r>
              <a:rPr lang="zh-CN" altLang="en-US" sz="1600" b="1" dirty="0">
                <a:solidFill>
                  <a:srgbClr val="008D38"/>
                </a:solidFill>
                <a:cs typeface="+mn-ea"/>
                <a:sym typeface="+mn-lt"/>
              </a:rPr>
              <a:t>评分</a:t>
            </a:r>
            <a:r>
              <a:rPr lang="zh-CN" altLang="en-US" sz="1600" dirty="0">
                <a:cs typeface="+mn-ea"/>
                <a:sym typeface="+mn-lt"/>
              </a:rPr>
              <a:t>（年龄、血压、临床特征、糖尿病和病程，以及临床查体，特别是</a:t>
            </a:r>
            <a:r>
              <a:rPr lang="en-US" altLang="zh-CN" sz="1600" b="1" dirty="0">
                <a:solidFill>
                  <a:srgbClr val="008D38"/>
                </a:solidFill>
                <a:cs typeface="+mn-ea"/>
                <a:sym typeface="+mn-lt"/>
              </a:rPr>
              <a:t>HINTS</a:t>
            </a:r>
            <a:r>
              <a:rPr lang="zh-CN" altLang="en-US" sz="1600" dirty="0">
                <a:cs typeface="+mn-ea"/>
                <a:sym typeface="+mn-lt"/>
              </a:rPr>
              <a:t>（头脉冲、眼震、眼反向偏斜）和</a:t>
            </a:r>
            <a:r>
              <a:rPr lang="en-US" altLang="zh-CN" sz="1600" b="1" dirty="0">
                <a:solidFill>
                  <a:srgbClr val="008D38"/>
                </a:solidFill>
                <a:cs typeface="+mn-ea"/>
                <a:sym typeface="+mn-lt"/>
              </a:rPr>
              <a:t>HINTS+</a:t>
            </a:r>
            <a:r>
              <a:rPr lang="zh-CN" altLang="en-US" sz="1600" dirty="0">
                <a:solidFill>
                  <a:srgbClr val="008D38"/>
                </a:solidFill>
                <a:cs typeface="+mn-ea"/>
                <a:sym typeface="+mn-lt"/>
              </a:rPr>
              <a:t>（</a:t>
            </a:r>
            <a:r>
              <a:rPr lang="zh-CN" altLang="en-US" sz="1600" dirty="0">
                <a:cs typeface="+mn-ea"/>
                <a:sym typeface="+mn-lt"/>
              </a:rPr>
              <a:t>头脉冲、眼震、眼反向偏斜、手指摩擦听力测试），以排除中枢体征</a:t>
            </a:r>
          </a:p>
        </p:txBody>
      </p:sp>
      <p:grpSp>
        <p:nvGrpSpPr>
          <p:cNvPr id="5" name="组合 4"/>
          <p:cNvGrpSpPr/>
          <p:nvPr/>
        </p:nvGrpSpPr>
        <p:grpSpPr>
          <a:xfrm>
            <a:off x="1210169" y="2484119"/>
            <a:ext cx="3074448" cy="3422467"/>
            <a:chOff x="893195" y="1830643"/>
            <a:chExt cx="4877646" cy="3829568"/>
          </a:xfrm>
        </p:grpSpPr>
        <p:sp>
          <p:nvSpPr>
            <p:cNvPr id="6" name="Rounded Rectangle 7"/>
            <p:cNvSpPr/>
            <p:nvPr>
              <p:custDataLst>
                <p:tags r:id="rId2"/>
              </p:custDataLst>
            </p:nvPr>
          </p:nvSpPr>
          <p:spPr>
            <a:xfrm>
              <a:off x="893195" y="1830643"/>
              <a:ext cx="4877646" cy="3829568"/>
            </a:xfrm>
            <a:prstGeom prst="rect">
              <a:avLst/>
            </a:prstGeom>
            <a:solidFill>
              <a:schemeClr val="bg1"/>
            </a:solidFill>
            <a:ln>
              <a:solidFill>
                <a:srgbClr val="018C42"/>
              </a:solidFill>
            </a:ln>
            <a:effectLst>
              <a:outerShdw blurRad="355600" sx="102000" sy="102000" algn="ctr" rotWithShape="0">
                <a:schemeClr val="accent6">
                  <a:lumMod val="20000"/>
                  <a:lumOff val="80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600">
                <a:solidFill>
                  <a:prstClr val="white"/>
                </a:solidFill>
                <a:cs typeface="+mn-ea"/>
                <a:sym typeface="+mn-lt"/>
              </a:endParaRPr>
            </a:p>
          </p:txBody>
        </p:sp>
        <p:sp>
          <p:nvSpPr>
            <p:cNvPr id="7" name="圆角矩形 20"/>
            <p:cNvSpPr/>
            <p:nvPr/>
          </p:nvSpPr>
          <p:spPr>
            <a:xfrm>
              <a:off x="1631503" y="2051242"/>
              <a:ext cx="3675632" cy="367725"/>
            </a:xfrm>
            <a:prstGeom prst="roundRect">
              <a:avLst>
                <a:gd name="adj" fmla="val 50000"/>
              </a:avLst>
            </a:prstGeom>
            <a:gradFill>
              <a:gsLst>
                <a:gs pos="0">
                  <a:srgbClr val="008D38">
                    <a:alpha val="70000"/>
                  </a:srgbClr>
                </a:gs>
                <a:gs pos="100000">
                  <a:srgbClr val="018C42"/>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cs typeface="+mn-ea"/>
                  <a:sym typeface="+mn-lt"/>
                </a:rPr>
                <a:t>病史</a:t>
              </a:r>
            </a:p>
          </p:txBody>
        </p:sp>
        <p:sp>
          <p:nvSpPr>
            <p:cNvPr id="8" name="文本框 7"/>
            <p:cNvSpPr txBox="1"/>
            <p:nvPr/>
          </p:nvSpPr>
          <p:spPr>
            <a:xfrm>
              <a:off x="1157430" y="3094695"/>
              <a:ext cx="3872515" cy="2236432"/>
            </a:xfrm>
            <a:prstGeom prst="rect">
              <a:avLst/>
            </a:prstGeom>
            <a:noFill/>
          </p:spPr>
          <p:txBody>
            <a:bodyPr wrap="square" rtlCol="0">
              <a:spAutoFit/>
            </a:bodyPr>
            <a:lstStyle/>
            <a:p>
              <a:pPr marL="171450" indent="-171450">
                <a:lnSpc>
                  <a:spcPct val="150000"/>
                </a:lnSpc>
                <a:buFont typeface="Arial" panose="020B0604020202020204" pitchFamily="34" charset="0"/>
                <a:buChar char="•"/>
              </a:pPr>
              <a:r>
                <a:rPr lang="zh-CN" altLang="en-US" sz="1200" dirty="0">
                  <a:cs typeface="+mn-ea"/>
                  <a:sym typeface="+mn-lt"/>
                </a:rPr>
                <a:t>心血管危险因素，如高血压、糖尿病；尼古丁摄入；</a:t>
              </a:r>
              <a:endParaRPr lang="en-US" altLang="zh-CN" sz="1200" dirty="0">
                <a:cs typeface="+mn-ea"/>
                <a:sym typeface="+mn-lt"/>
              </a:endParaRPr>
            </a:p>
            <a:p>
              <a:pPr marL="171450" indent="-171450">
                <a:lnSpc>
                  <a:spcPct val="150000"/>
                </a:lnSpc>
                <a:buFont typeface="Arial" panose="020B0604020202020204" pitchFamily="34" charset="0"/>
                <a:buChar char="•"/>
              </a:pPr>
              <a:r>
                <a:rPr lang="zh-CN" altLang="en-US" sz="1200" dirty="0">
                  <a:cs typeface="+mn-ea"/>
                  <a:sym typeface="+mn-lt"/>
                </a:rPr>
                <a:t>年龄＞</a:t>
              </a:r>
              <a:r>
                <a:rPr lang="en-US" altLang="zh-CN" sz="1200" dirty="0">
                  <a:cs typeface="+mn-ea"/>
                  <a:sym typeface="+mn-lt"/>
                </a:rPr>
                <a:t>60</a:t>
              </a:r>
              <a:r>
                <a:rPr lang="zh-CN" altLang="en-US" sz="1200" dirty="0">
                  <a:cs typeface="+mn-ea"/>
                  <a:sym typeface="+mn-lt"/>
                </a:rPr>
                <a:t>岁；</a:t>
              </a:r>
              <a:endParaRPr lang="en-US" altLang="zh-CN" sz="1200" dirty="0">
                <a:cs typeface="+mn-ea"/>
                <a:sym typeface="+mn-lt"/>
              </a:endParaRPr>
            </a:p>
            <a:p>
              <a:pPr marL="171450" indent="-171450">
                <a:lnSpc>
                  <a:spcPct val="150000"/>
                </a:lnSpc>
                <a:buFont typeface="Arial" panose="020B0604020202020204" pitchFamily="34" charset="0"/>
                <a:buChar char="•"/>
              </a:pPr>
              <a:r>
                <a:rPr lang="zh-CN" altLang="en-US" sz="1200" dirty="0">
                  <a:cs typeface="+mn-ea"/>
                  <a:sym typeface="+mn-lt"/>
                </a:rPr>
                <a:t>复视；</a:t>
              </a:r>
              <a:endParaRPr lang="en-US" altLang="zh-CN" sz="1200" dirty="0">
                <a:cs typeface="+mn-ea"/>
                <a:sym typeface="+mn-lt"/>
              </a:endParaRPr>
            </a:p>
            <a:p>
              <a:pPr marL="171450" indent="-171450">
                <a:lnSpc>
                  <a:spcPct val="150000"/>
                </a:lnSpc>
                <a:buFont typeface="Arial" panose="020B0604020202020204" pitchFamily="34" charset="0"/>
                <a:buChar char="•"/>
              </a:pPr>
              <a:r>
                <a:rPr lang="zh-CN" altLang="en-US" sz="1200" dirty="0">
                  <a:cs typeface="+mn-ea"/>
                  <a:sym typeface="+mn-lt"/>
                </a:rPr>
                <a:t>轻偏瘫；</a:t>
              </a:r>
              <a:endParaRPr lang="en-US" altLang="zh-CN" sz="1200" dirty="0">
                <a:cs typeface="+mn-ea"/>
                <a:sym typeface="+mn-lt"/>
              </a:endParaRPr>
            </a:p>
            <a:p>
              <a:pPr marL="171450" indent="-171450">
                <a:lnSpc>
                  <a:spcPct val="150000"/>
                </a:lnSpc>
                <a:buFont typeface="Arial" panose="020B0604020202020204" pitchFamily="34" charset="0"/>
                <a:buChar char="•"/>
              </a:pPr>
              <a:r>
                <a:rPr lang="zh-CN" altLang="en-US" sz="1200" dirty="0">
                  <a:cs typeface="+mn-ea"/>
                  <a:sym typeface="+mn-lt"/>
                </a:rPr>
                <a:t>感觉迟钝；</a:t>
              </a:r>
              <a:endParaRPr lang="en-US" altLang="zh-CN" sz="1200" dirty="0">
                <a:cs typeface="+mn-ea"/>
                <a:sym typeface="+mn-lt"/>
              </a:endParaRPr>
            </a:p>
            <a:p>
              <a:pPr marL="171450" indent="-171450">
                <a:lnSpc>
                  <a:spcPct val="150000"/>
                </a:lnSpc>
                <a:buFont typeface="Arial" panose="020B0604020202020204" pitchFamily="34" charset="0"/>
                <a:buChar char="•"/>
              </a:pPr>
              <a:r>
                <a:rPr lang="zh-CN" altLang="en-US" sz="1200" dirty="0">
                  <a:cs typeface="+mn-ea"/>
                  <a:sym typeface="+mn-lt"/>
                </a:rPr>
                <a:t>偏身共济失调</a:t>
              </a:r>
            </a:p>
          </p:txBody>
        </p:sp>
      </p:grpSp>
      <p:sp>
        <p:nvSpPr>
          <p:cNvPr id="21" name="文本框 20"/>
          <p:cNvSpPr txBox="1"/>
          <p:nvPr/>
        </p:nvSpPr>
        <p:spPr>
          <a:xfrm>
            <a:off x="1268730" y="3238500"/>
            <a:ext cx="3131820" cy="307777"/>
          </a:xfrm>
          <a:prstGeom prst="rect">
            <a:avLst/>
          </a:prstGeom>
          <a:noFill/>
        </p:spPr>
        <p:txBody>
          <a:bodyPr wrap="square">
            <a:spAutoFit/>
          </a:bodyPr>
          <a:lstStyle/>
          <a:p>
            <a:r>
              <a:rPr lang="zh-CN" altLang="en-US" sz="1400" dirty="0">
                <a:cs typeface="+mn-ea"/>
                <a:sym typeface="+mn-lt"/>
              </a:rPr>
              <a:t>患者病史的以下方面支持中枢来源：</a:t>
            </a:r>
          </a:p>
        </p:txBody>
      </p:sp>
      <p:grpSp>
        <p:nvGrpSpPr>
          <p:cNvPr id="22" name="组合 21"/>
          <p:cNvGrpSpPr/>
          <p:nvPr/>
        </p:nvGrpSpPr>
        <p:grpSpPr>
          <a:xfrm>
            <a:off x="4421998" y="2484119"/>
            <a:ext cx="6870841" cy="3422469"/>
            <a:chOff x="893195" y="1830643"/>
            <a:chExt cx="4877646" cy="3829569"/>
          </a:xfrm>
        </p:grpSpPr>
        <p:sp>
          <p:nvSpPr>
            <p:cNvPr id="23" name="Rounded Rectangle 7"/>
            <p:cNvSpPr/>
            <p:nvPr>
              <p:custDataLst>
                <p:tags r:id="rId1"/>
              </p:custDataLst>
            </p:nvPr>
          </p:nvSpPr>
          <p:spPr>
            <a:xfrm>
              <a:off x="893195" y="1830643"/>
              <a:ext cx="4877646" cy="3829569"/>
            </a:xfrm>
            <a:prstGeom prst="rect">
              <a:avLst/>
            </a:prstGeom>
            <a:solidFill>
              <a:schemeClr val="bg1"/>
            </a:solidFill>
            <a:ln>
              <a:solidFill>
                <a:srgbClr val="018C42"/>
              </a:solidFill>
            </a:ln>
            <a:effectLst>
              <a:outerShdw blurRad="355600" sx="102000" sy="102000" algn="ctr" rotWithShape="0">
                <a:schemeClr val="accent6">
                  <a:lumMod val="20000"/>
                  <a:lumOff val="80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600">
                <a:solidFill>
                  <a:prstClr val="white"/>
                </a:solidFill>
                <a:cs typeface="+mn-ea"/>
                <a:sym typeface="+mn-lt"/>
              </a:endParaRPr>
            </a:p>
          </p:txBody>
        </p:sp>
        <p:sp>
          <p:nvSpPr>
            <p:cNvPr id="24" name="圆角矩形 20"/>
            <p:cNvSpPr/>
            <p:nvPr/>
          </p:nvSpPr>
          <p:spPr>
            <a:xfrm>
              <a:off x="1631503" y="2051242"/>
              <a:ext cx="3675632" cy="367725"/>
            </a:xfrm>
            <a:prstGeom prst="roundRect">
              <a:avLst>
                <a:gd name="adj" fmla="val 50000"/>
              </a:avLst>
            </a:prstGeom>
            <a:gradFill>
              <a:gsLst>
                <a:gs pos="0">
                  <a:srgbClr val="008D38">
                    <a:alpha val="70000"/>
                  </a:srgbClr>
                </a:gs>
                <a:gs pos="100000">
                  <a:srgbClr val="018C42"/>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cs typeface="+mn-ea"/>
                  <a:sym typeface="+mn-lt"/>
                </a:rPr>
                <a:t>HINTS</a:t>
              </a:r>
              <a:r>
                <a:rPr lang="zh-CN" altLang="en-US" sz="1600" b="1" dirty="0">
                  <a:cs typeface="+mn-ea"/>
                  <a:sym typeface="+mn-lt"/>
                </a:rPr>
                <a:t>和</a:t>
              </a:r>
              <a:r>
                <a:rPr lang="en-US" altLang="zh-CN" sz="1600" b="1" dirty="0">
                  <a:cs typeface="+mn-ea"/>
                  <a:sym typeface="+mn-lt"/>
                </a:rPr>
                <a:t>HINTS+</a:t>
              </a:r>
              <a:endParaRPr lang="zh-CN" altLang="en-US" sz="1600" b="1" dirty="0">
                <a:cs typeface="+mn-ea"/>
                <a:sym typeface="+mn-lt"/>
              </a:endParaRPr>
            </a:p>
          </p:txBody>
        </p:sp>
        <p:sp>
          <p:nvSpPr>
            <p:cNvPr id="25" name="文本框 24"/>
            <p:cNvSpPr txBox="1"/>
            <p:nvPr/>
          </p:nvSpPr>
          <p:spPr>
            <a:xfrm>
              <a:off x="959111" y="3043537"/>
              <a:ext cx="4746817" cy="2546379"/>
            </a:xfrm>
            <a:prstGeom prst="rect">
              <a:avLst/>
            </a:prstGeom>
            <a:noFill/>
          </p:spPr>
          <p:txBody>
            <a:bodyPr wrap="square" rtlCol="0">
              <a:spAutoFit/>
            </a:bodyPr>
            <a:lstStyle/>
            <a:p>
              <a:pPr marL="171450" indent="-171450">
                <a:lnSpc>
                  <a:spcPct val="150000"/>
                </a:lnSpc>
                <a:buFont typeface="Arial" panose="020B0604020202020204" pitchFamily="34" charset="0"/>
                <a:buChar char="•"/>
              </a:pPr>
              <a:r>
                <a:rPr lang="zh-CN" altLang="en-US" sz="1200" dirty="0">
                  <a:cs typeface="+mn-ea"/>
                  <a:sym typeface="+mn-lt"/>
                </a:rPr>
                <a:t>①垂直偏斜</a:t>
              </a:r>
              <a:r>
                <a:rPr lang="en-US" altLang="zh-CN" sz="1200" dirty="0">
                  <a:cs typeface="+mn-ea"/>
                  <a:sym typeface="+mn-lt"/>
                </a:rPr>
                <a:t>/</a:t>
              </a:r>
              <a:r>
                <a:rPr lang="zh-CN" altLang="en-US" sz="1200" dirty="0">
                  <a:cs typeface="+mn-ea"/>
                  <a:sym typeface="+mn-lt"/>
                </a:rPr>
                <a:t>反向偏斜：如果偏斜角度显著（＞</a:t>
              </a:r>
              <a:r>
                <a:rPr lang="en-US" altLang="zh-CN" sz="1200" dirty="0">
                  <a:cs typeface="+mn-ea"/>
                  <a:sym typeface="+mn-lt"/>
                </a:rPr>
                <a:t>3.3º</a:t>
              </a:r>
              <a:r>
                <a:rPr lang="zh-CN" altLang="en-US" sz="1200" dirty="0">
                  <a:cs typeface="+mn-ea"/>
                  <a:sym typeface="+mn-lt"/>
                </a:rPr>
                <a:t>）提示中枢病变体征，但其敏感性较低②自发眼震类型：自发眼震无衰减或不能被固视抑制提示非前庭外周来源</a:t>
              </a:r>
              <a:r>
                <a:rPr lang="en-US" altLang="zh-CN" sz="1200" dirty="0">
                  <a:cs typeface="+mn-ea"/>
                  <a:sym typeface="+mn-lt"/>
                </a:rPr>
                <a:t> </a:t>
              </a:r>
              <a:r>
                <a:rPr lang="zh-CN" altLang="en-US" sz="1200" dirty="0">
                  <a:cs typeface="+mn-ea"/>
                  <a:sym typeface="+mn-lt"/>
                </a:rPr>
                <a:t>。纯垂直或纯扭转眼震提示中枢病变。纯水平眼震见于中枢病变也可见于水平半规管</a:t>
              </a:r>
              <a:r>
                <a:rPr lang="en-US" altLang="zh-CN" sz="1200" dirty="0">
                  <a:cs typeface="+mn-ea"/>
                  <a:sym typeface="+mn-lt"/>
                </a:rPr>
                <a:t>BPPV</a:t>
              </a:r>
              <a:r>
                <a:rPr lang="zh-CN" altLang="en-US" sz="1200" dirty="0">
                  <a:cs typeface="+mn-ea"/>
                  <a:sym typeface="+mn-lt"/>
                </a:rPr>
                <a:t>（称为假性自发性眼震）</a:t>
              </a:r>
              <a:endParaRPr lang="en-US" altLang="zh-CN" sz="1200" dirty="0">
                <a:cs typeface="+mn-ea"/>
                <a:sym typeface="+mn-lt"/>
              </a:endParaRPr>
            </a:p>
            <a:p>
              <a:pPr marL="171450" indent="-171450">
                <a:lnSpc>
                  <a:spcPct val="150000"/>
                </a:lnSpc>
                <a:buFont typeface="Arial" panose="020B0604020202020204" pitchFamily="34" charset="0"/>
                <a:buChar char="•"/>
              </a:pPr>
              <a:r>
                <a:rPr lang="zh-CN" altLang="en-US" sz="1200" dirty="0">
                  <a:cs typeface="+mn-ea"/>
                  <a:sym typeface="+mn-lt"/>
                </a:rPr>
                <a:t>③凝视诱发性眼震，其方向与自发性眼震的快相相反（如</a:t>
              </a:r>
              <a:r>
                <a:rPr lang="en-US" altLang="zh-CN" sz="1200" dirty="0">
                  <a:cs typeface="+mn-ea"/>
                  <a:sym typeface="+mn-lt"/>
                </a:rPr>
                <a:t>Brun’s</a:t>
              </a:r>
              <a:r>
                <a:rPr lang="zh-CN" altLang="en-US" sz="1200" dirty="0">
                  <a:cs typeface="+mn-ea"/>
                  <a:sym typeface="+mn-lt"/>
                </a:rPr>
                <a:t>眼震）</a:t>
              </a:r>
              <a:endParaRPr lang="en-US" altLang="zh-CN" sz="1200" dirty="0">
                <a:cs typeface="+mn-ea"/>
                <a:sym typeface="+mn-lt"/>
              </a:endParaRPr>
            </a:p>
            <a:p>
              <a:pPr marL="171450" indent="-171450">
                <a:lnSpc>
                  <a:spcPct val="150000"/>
                </a:lnSpc>
                <a:buFont typeface="Arial" panose="020B0604020202020204" pitchFamily="34" charset="0"/>
                <a:buChar char="•"/>
              </a:pPr>
              <a:r>
                <a:rPr lang="zh-CN" altLang="en-US" sz="1200" dirty="0">
                  <a:cs typeface="+mn-ea"/>
                  <a:sym typeface="+mn-lt"/>
                </a:rPr>
                <a:t>④急性前庭综合征的头脉冲测试结果正常与外周受损不相符。需要注意的是，头脉冲测试异常也可见于中枢性病变，尤其是在</a:t>
              </a:r>
              <a:r>
                <a:rPr lang="en-US" altLang="zh-CN" sz="1200" dirty="0">
                  <a:cs typeface="+mn-ea"/>
                  <a:sym typeface="+mn-lt"/>
                </a:rPr>
                <a:t>REZ</a:t>
              </a:r>
              <a:r>
                <a:rPr lang="zh-CN" altLang="en-US" sz="1200" dirty="0">
                  <a:cs typeface="+mn-ea"/>
                  <a:sym typeface="+mn-lt"/>
                </a:rPr>
                <a:t>区或核性病变或绒球病变</a:t>
              </a:r>
              <a:r>
                <a:rPr lang="en-US" altLang="zh-CN" sz="1200" dirty="0">
                  <a:cs typeface="+mn-ea"/>
                  <a:sym typeface="+mn-lt"/>
                </a:rPr>
                <a:t> </a:t>
              </a:r>
            </a:p>
            <a:p>
              <a:pPr marL="171450" indent="-171450">
                <a:lnSpc>
                  <a:spcPct val="150000"/>
                </a:lnSpc>
                <a:buFont typeface="Arial" panose="020B0604020202020204" pitchFamily="34" charset="0"/>
                <a:buChar char="•"/>
              </a:pPr>
              <a:r>
                <a:rPr lang="zh-CN" altLang="en-US" sz="1200" dirty="0">
                  <a:cs typeface="+mn-ea"/>
                  <a:sym typeface="+mn-lt"/>
                </a:rPr>
                <a:t>⑤摇头眼震：如果水平摇头出现方向改变性眼震或垂直性眼震（交叉耦合），提示中枢病变，但这一体征并不具有特异性</a:t>
              </a:r>
            </a:p>
          </p:txBody>
        </p:sp>
      </p:grpSp>
      <p:sp>
        <p:nvSpPr>
          <p:cNvPr id="26" name="文本框 25"/>
          <p:cNvSpPr txBox="1"/>
          <p:nvPr/>
        </p:nvSpPr>
        <p:spPr>
          <a:xfrm>
            <a:off x="4480560" y="3238500"/>
            <a:ext cx="4743450" cy="307777"/>
          </a:xfrm>
          <a:prstGeom prst="rect">
            <a:avLst/>
          </a:prstGeom>
          <a:noFill/>
        </p:spPr>
        <p:txBody>
          <a:bodyPr wrap="square">
            <a:spAutoFit/>
          </a:bodyPr>
          <a:lstStyle/>
          <a:p>
            <a:r>
              <a:rPr lang="zh-CN" altLang="en-US" sz="1400" dirty="0">
                <a:cs typeface="+mn-ea"/>
                <a:sym typeface="+mn-lt"/>
              </a:rPr>
              <a:t>以下临床体征（</a:t>
            </a:r>
            <a:r>
              <a:rPr lang="en-US" altLang="zh-CN" sz="1400" dirty="0">
                <a:cs typeface="+mn-ea"/>
                <a:sym typeface="+mn-lt"/>
              </a:rPr>
              <a:t>HINTS</a:t>
            </a:r>
            <a:r>
              <a:rPr lang="zh-CN" altLang="en-US" sz="1400" dirty="0">
                <a:cs typeface="+mn-ea"/>
                <a:sym typeface="+mn-lt"/>
              </a:rPr>
              <a:t>和</a:t>
            </a:r>
            <a:r>
              <a:rPr lang="en-US" altLang="zh-CN" sz="1400" dirty="0">
                <a:cs typeface="+mn-ea"/>
                <a:sym typeface="+mn-lt"/>
              </a:rPr>
              <a:t>HINTS+</a:t>
            </a:r>
            <a:r>
              <a:rPr lang="zh-CN" altLang="en-US" sz="1400" dirty="0">
                <a:cs typeface="+mn-ea"/>
                <a:sym typeface="+mn-lt"/>
              </a:rPr>
              <a:t>）提示中枢来源：</a:t>
            </a:r>
          </a:p>
        </p:txBody>
      </p:sp>
      <p:sp>
        <p:nvSpPr>
          <p:cNvPr id="27" name="内容占位符 10"/>
          <p:cNvSpPr txBox="1"/>
          <p:nvPr/>
        </p:nvSpPr>
        <p:spPr>
          <a:xfrm>
            <a:off x="839788" y="6451600"/>
            <a:ext cx="10336213" cy="406400"/>
          </a:xfrm>
          <a:prstGeom prst="rect">
            <a:avLst/>
          </a:prstGeom>
        </p:spPr>
        <p:txBody>
          <a:bodyPr vert="horz" lIns="91440" tIns="45720" rIns="91440" bIns="45720" rtlCol="0">
            <a:normAutofit/>
          </a:bodyPr>
          <a:lstStyle>
            <a:lvl1pPr marL="0" indent="0" algn="l" defTabSz="914400" rtl="0" eaLnBrk="1" latinLnBrk="0" hangingPunct="1">
              <a:lnSpc>
                <a:spcPct val="100000"/>
              </a:lnSpc>
              <a:spcBef>
                <a:spcPts val="0"/>
              </a:spcBef>
              <a:buFontTx/>
              <a:buNone/>
              <a:defRPr sz="1000" kern="1200">
                <a:solidFill>
                  <a:schemeClr val="tx1"/>
                </a:solidFill>
                <a:latin typeface="+mn-lt"/>
                <a:ea typeface="+mn-ea"/>
                <a:cs typeface="+mn-cs"/>
              </a:defRPr>
            </a:lvl1pPr>
            <a:lvl2pPr marL="457200" indent="0" algn="l" defTabSz="914400" rtl="0" eaLnBrk="1" latinLnBrk="0" hangingPunct="1">
              <a:lnSpc>
                <a:spcPct val="100000"/>
              </a:lnSpc>
              <a:spcBef>
                <a:spcPts val="0"/>
              </a:spcBef>
              <a:buFontTx/>
              <a:buNone/>
              <a:defRPr sz="1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indent="-228600">
              <a:lnSpc>
                <a:spcPct val="120000"/>
              </a:lnSpc>
              <a:buFont typeface="+mj-lt"/>
              <a:buAutoNum type="arabicPeriod"/>
            </a:pPr>
            <a:r>
              <a:rPr lang="zh-CN" altLang="en-US" dirty="0">
                <a:cs typeface="+mn-ea"/>
                <a:sym typeface="+mn-lt"/>
              </a:rPr>
              <a:t>焉双梅，等</a:t>
            </a:r>
            <a:r>
              <a:rPr lang="en-US" altLang="zh-CN" dirty="0">
                <a:cs typeface="+mn-ea"/>
                <a:sym typeface="+mn-lt"/>
              </a:rPr>
              <a:t>.</a:t>
            </a:r>
            <a:r>
              <a:rPr lang="zh-CN" altLang="en-US" dirty="0">
                <a:cs typeface="+mn-ea"/>
                <a:sym typeface="+mn-lt"/>
              </a:rPr>
              <a:t>急性单侧前庭病</a:t>
            </a:r>
            <a:r>
              <a:rPr lang="en-US" altLang="zh-CN" dirty="0">
                <a:cs typeface="+mn-ea"/>
                <a:sym typeface="+mn-lt"/>
              </a:rPr>
              <a:t>/</a:t>
            </a:r>
            <a:r>
              <a:rPr lang="zh-CN" altLang="en-US" dirty="0">
                <a:cs typeface="+mn-ea"/>
                <a:sym typeface="+mn-lt"/>
              </a:rPr>
              <a:t>前庭神经炎：诊断标准</a:t>
            </a:r>
            <a:r>
              <a:rPr lang="en-US" altLang="zh-CN" dirty="0">
                <a:cs typeface="+mn-ea"/>
                <a:sym typeface="+mn-lt"/>
              </a:rPr>
              <a:t>-</a:t>
            </a:r>
            <a:r>
              <a:rPr lang="zh-CN" altLang="en-US" dirty="0">
                <a:cs typeface="+mn-ea"/>
                <a:sym typeface="+mn-lt"/>
              </a:rPr>
              <a:t> </a:t>
            </a:r>
            <a:r>
              <a:rPr lang="en-US" altLang="zh-CN" dirty="0">
                <a:cs typeface="+mn-ea"/>
                <a:sym typeface="+mn-lt"/>
              </a:rPr>
              <a:t>Bárány</a:t>
            </a:r>
            <a:r>
              <a:rPr lang="zh-CN" altLang="en-US" dirty="0">
                <a:cs typeface="+mn-ea"/>
                <a:sym typeface="+mn-lt"/>
              </a:rPr>
              <a:t>协会前庭疾病分类委员会的共识文件</a:t>
            </a:r>
            <a:r>
              <a:rPr lang="en-US" altLang="zh-CN" dirty="0">
                <a:cs typeface="+mn-ea"/>
                <a:sym typeface="+mn-lt"/>
              </a:rPr>
              <a:t>.</a:t>
            </a:r>
            <a:endParaRPr lang="zh-CN" altLang="en-US" dirty="0">
              <a:cs typeface="+mn-ea"/>
              <a:sym typeface="+mn-lt"/>
            </a:endParaRPr>
          </a:p>
        </p:txBody>
      </p:sp>
      <p:sp>
        <p:nvSpPr>
          <p:cNvPr id="3" name="圆角矩形 2"/>
          <p:cNvSpPr/>
          <p:nvPr/>
        </p:nvSpPr>
        <p:spPr>
          <a:xfrm>
            <a:off x="100965" y="193040"/>
            <a:ext cx="10236200" cy="709930"/>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标题 1"/>
          <p:cNvSpPr>
            <a:spLocks noGrp="1"/>
          </p:cNvSpPr>
          <p:nvPr/>
        </p:nvSpPr>
        <p:spPr>
          <a:xfrm>
            <a:off x="838200" y="355600"/>
            <a:ext cx="10514965" cy="4641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charset="-122"/>
                <a:ea typeface="微软雅黑" panose="020B0503020204020204" charset="-122"/>
                <a:cs typeface="Arial" panose="020B0604020202020204" pitchFamily="34" charset="0"/>
              </a:defRPr>
            </a:lvl1pPr>
          </a:lstStyle>
          <a:p>
            <a:r>
              <a:rPr lang="zh-CN" altLang="en-US" dirty="0">
                <a:solidFill>
                  <a:schemeClr val="bg1"/>
                </a:solidFill>
                <a:latin typeface="+mn-lt"/>
                <a:ea typeface="+mn-ea"/>
                <a:cs typeface="+mn-ea"/>
                <a:sym typeface="+mn-lt"/>
              </a:rPr>
              <a:t>与急性中枢前庭综合征（</a:t>
            </a:r>
            <a:r>
              <a:rPr lang="en-US" altLang="zh-CN" dirty="0">
                <a:solidFill>
                  <a:schemeClr val="bg1"/>
                </a:solidFill>
                <a:latin typeface="+mn-lt"/>
                <a:ea typeface="+mn-ea"/>
                <a:cs typeface="+mn-ea"/>
                <a:sym typeface="+mn-lt"/>
              </a:rPr>
              <a:t>ACVS</a:t>
            </a:r>
            <a:r>
              <a:rPr lang="zh-CN" altLang="en-US" dirty="0">
                <a:solidFill>
                  <a:schemeClr val="bg1"/>
                </a:solidFill>
                <a:latin typeface="+mn-lt"/>
                <a:ea typeface="+mn-ea"/>
                <a:cs typeface="+mn-ea"/>
                <a:sym typeface="+mn-lt"/>
              </a:rPr>
              <a:t>）相鉴别</a:t>
            </a:r>
          </a:p>
        </p:txBody>
      </p:sp>
      <p:sp>
        <p:nvSpPr>
          <p:cNvPr id="11" name="圆角矩形 10"/>
          <p:cNvSpPr/>
          <p:nvPr/>
        </p:nvSpPr>
        <p:spPr>
          <a:xfrm>
            <a:off x="268605" y="186690"/>
            <a:ext cx="99695" cy="78930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圆角矩形 13"/>
          <p:cNvSpPr/>
          <p:nvPr/>
        </p:nvSpPr>
        <p:spPr>
          <a:xfrm>
            <a:off x="443230" y="186690"/>
            <a:ext cx="45720" cy="78930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4"/>
          <a:stretch>
            <a:fillRect/>
          </a:stretch>
        </p:blipFill>
        <p:spPr>
          <a:xfrm>
            <a:off x="12551684" y="627969"/>
            <a:ext cx="3933906" cy="3426959"/>
          </a:xfrm>
          <a:prstGeom prst="rect">
            <a:avLst/>
          </a:prstGeom>
        </p:spPr>
      </p:pic>
      <p:pic>
        <p:nvPicPr>
          <p:cNvPr id="12" name="图片 11"/>
          <p:cNvPicPr>
            <a:picLocks noChangeAspect="1"/>
          </p:cNvPicPr>
          <p:nvPr/>
        </p:nvPicPr>
        <p:blipFill>
          <a:blip r:embed="rId5"/>
          <a:stretch>
            <a:fillRect/>
          </a:stretch>
        </p:blipFill>
        <p:spPr>
          <a:xfrm>
            <a:off x="12485688" y="4060371"/>
            <a:ext cx="4088721" cy="810986"/>
          </a:xfrm>
          <a:prstGeom prst="rect">
            <a:avLst/>
          </a:prstGeom>
        </p:spPr>
      </p:pic>
      <p:pic>
        <p:nvPicPr>
          <p:cNvPr id="13" name="图片 12"/>
          <p:cNvPicPr>
            <a:picLocks noChangeAspect="1"/>
          </p:cNvPicPr>
          <p:nvPr/>
        </p:nvPicPr>
        <p:blipFill>
          <a:blip r:embed="rId6"/>
          <a:stretch>
            <a:fillRect/>
          </a:stretch>
        </p:blipFill>
        <p:spPr>
          <a:xfrm>
            <a:off x="17741900" y="647700"/>
            <a:ext cx="4893117" cy="3886200"/>
          </a:xfrm>
          <a:prstGeom prst="rect">
            <a:avLst/>
          </a:prstGeom>
        </p:spPr>
      </p:pic>
      <p:sp>
        <p:nvSpPr>
          <p:cNvPr id="4" name="文本框 3"/>
          <p:cNvSpPr txBox="1"/>
          <p:nvPr/>
        </p:nvSpPr>
        <p:spPr>
          <a:xfrm>
            <a:off x="695325" y="1457305"/>
            <a:ext cx="10493375" cy="362343"/>
          </a:xfrm>
          <a:prstGeom prst="rect">
            <a:avLst/>
          </a:prstGeom>
          <a:noFill/>
        </p:spPr>
        <p:txBody>
          <a:bodyPr wrap="square">
            <a:spAutoFit/>
          </a:bodyPr>
          <a:lstStyle/>
          <a:p>
            <a:pPr marL="285750" indent="-285750">
              <a:lnSpc>
                <a:spcPct val="120000"/>
              </a:lnSpc>
              <a:buFont typeface="Arial" panose="020B0604020202020204" pitchFamily="34" charset="0"/>
              <a:buChar char="•"/>
            </a:pPr>
            <a:r>
              <a:rPr lang="zh-CN" altLang="en-US" sz="1600" dirty="0">
                <a:cs typeface="+mn-ea"/>
                <a:sym typeface="+mn-lt"/>
              </a:rPr>
              <a:t>前庭性眼震有明确的方向，如果出现眼震性质的变化多属于中枢性眼震。检查时要注意避免光线直射患者的眼睛</a:t>
            </a:r>
          </a:p>
        </p:txBody>
      </p:sp>
      <p:sp>
        <p:nvSpPr>
          <p:cNvPr id="27" name="内容占位符 10"/>
          <p:cNvSpPr txBox="1"/>
          <p:nvPr/>
        </p:nvSpPr>
        <p:spPr>
          <a:xfrm>
            <a:off x="839788" y="6451600"/>
            <a:ext cx="10336213" cy="406400"/>
          </a:xfrm>
          <a:prstGeom prst="rect">
            <a:avLst/>
          </a:prstGeom>
        </p:spPr>
        <p:txBody>
          <a:bodyPr vert="horz" lIns="91440" tIns="45720" rIns="91440" bIns="45720" rtlCol="0">
            <a:normAutofit/>
          </a:bodyPr>
          <a:lstStyle>
            <a:lvl1pPr marL="0" indent="0" algn="l" defTabSz="914400" rtl="0" eaLnBrk="1" latinLnBrk="0" hangingPunct="1">
              <a:lnSpc>
                <a:spcPct val="100000"/>
              </a:lnSpc>
              <a:spcBef>
                <a:spcPts val="0"/>
              </a:spcBef>
              <a:buFontTx/>
              <a:buNone/>
              <a:defRPr sz="1000" kern="1200">
                <a:solidFill>
                  <a:schemeClr val="tx1"/>
                </a:solidFill>
                <a:latin typeface="+mn-lt"/>
                <a:ea typeface="+mn-ea"/>
                <a:cs typeface="+mn-cs"/>
              </a:defRPr>
            </a:lvl1pPr>
            <a:lvl2pPr marL="457200" indent="0" algn="l" defTabSz="914400" rtl="0" eaLnBrk="1" latinLnBrk="0" hangingPunct="1">
              <a:lnSpc>
                <a:spcPct val="100000"/>
              </a:lnSpc>
              <a:spcBef>
                <a:spcPts val="0"/>
              </a:spcBef>
              <a:buFontTx/>
              <a:buNone/>
              <a:defRPr sz="1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indent="-228600">
              <a:lnSpc>
                <a:spcPct val="120000"/>
              </a:lnSpc>
              <a:buFont typeface="+mj-lt"/>
              <a:buAutoNum type="arabicPeriod"/>
            </a:pPr>
            <a:r>
              <a:rPr lang="zh-CN" altLang="en-US" dirty="0">
                <a:cs typeface="+mn-ea"/>
                <a:sym typeface="+mn-lt"/>
              </a:rPr>
              <a:t>中国医药教育协会眩晕专业委员会</a:t>
            </a:r>
            <a:r>
              <a:rPr lang="en-US" altLang="zh-CN" dirty="0">
                <a:cs typeface="+mn-ea"/>
                <a:sym typeface="+mn-lt"/>
              </a:rPr>
              <a:t>, </a:t>
            </a:r>
            <a:r>
              <a:rPr lang="zh-CN" altLang="en-US" dirty="0">
                <a:cs typeface="+mn-ea"/>
                <a:sym typeface="+mn-lt"/>
              </a:rPr>
              <a:t>中国医师协会急诊医师分会</a:t>
            </a:r>
            <a:r>
              <a:rPr lang="en-US" altLang="zh-CN" dirty="0">
                <a:cs typeface="+mn-ea"/>
                <a:sym typeface="+mn-lt"/>
              </a:rPr>
              <a:t>. </a:t>
            </a:r>
            <a:r>
              <a:rPr lang="zh-CN" altLang="en-US" dirty="0">
                <a:cs typeface="+mn-ea"/>
                <a:sym typeface="+mn-lt"/>
              </a:rPr>
              <a:t>眩晕急诊诊断与治疗专家共识</a:t>
            </a:r>
            <a:r>
              <a:rPr lang="en-US" altLang="zh-CN" dirty="0">
                <a:cs typeface="+mn-ea"/>
                <a:sym typeface="+mn-lt"/>
              </a:rPr>
              <a:t>[J]. </a:t>
            </a:r>
            <a:r>
              <a:rPr lang="zh-CN" altLang="en-US" dirty="0">
                <a:cs typeface="+mn-ea"/>
                <a:sym typeface="+mn-lt"/>
              </a:rPr>
              <a:t>中华急诊医学杂志</a:t>
            </a:r>
            <a:r>
              <a:rPr lang="en-US" altLang="zh-CN" dirty="0">
                <a:cs typeface="+mn-ea"/>
                <a:sym typeface="+mn-lt"/>
              </a:rPr>
              <a:t>, 2018, 27(3): 248-253.</a:t>
            </a:r>
            <a:endParaRPr lang="zh-CN" altLang="en-US" dirty="0">
              <a:cs typeface="+mn-ea"/>
              <a:sym typeface="+mn-lt"/>
            </a:endParaRPr>
          </a:p>
        </p:txBody>
      </p:sp>
      <p:graphicFrame>
        <p:nvGraphicFramePr>
          <p:cNvPr id="3" name="表格 2"/>
          <p:cNvGraphicFramePr>
            <a:graphicFrameLocks noGrp="1"/>
          </p:cNvGraphicFramePr>
          <p:nvPr>
            <p:custDataLst>
              <p:tags r:id="rId1"/>
            </p:custDataLst>
          </p:nvPr>
        </p:nvGraphicFramePr>
        <p:xfrm>
          <a:off x="1410970" y="2291715"/>
          <a:ext cx="9310370" cy="3208020"/>
        </p:xfrm>
        <a:graphic>
          <a:graphicData uri="http://schemas.openxmlformats.org/drawingml/2006/table">
            <a:tbl>
              <a:tblPr/>
              <a:tblGrid>
                <a:gridCol w="3103245">
                  <a:extLst>
                    <a:ext uri="{9D8B030D-6E8A-4147-A177-3AD203B41FA5}">
                      <a16:colId xmlns:a16="http://schemas.microsoft.com/office/drawing/2014/main" val="20000"/>
                    </a:ext>
                  </a:extLst>
                </a:gridCol>
                <a:gridCol w="3103880">
                  <a:extLst>
                    <a:ext uri="{9D8B030D-6E8A-4147-A177-3AD203B41FA5}">
                      <a16:colId xmlns:a16="http://schemas.microsoft.com/office/drawing/2014/main" val="20001"/>
                    </a:ext>
                  </a:extLst>
                </a:gridCol>
                <a:gridCol w="3103245">
                  <a:extLst>
                    <a:ext uri="{9D8B030D-6E8A-4147-A177-3AD203B41FA5}">
                      <a16:colId xmlns:a16="http://schemas.microsoft.com/office/drawing/2014/main" val="20002"/>
                    </a:ext>
                  </a:extLst>
                </a:gridCol>
              </a:tblGrid>
              <a:tr h="462915">
                <a:tc>
                  <a:txBody>
                    <a:bodyPr/>
                    <a:lstStyle/>
                    <a:p>
                      <a:pPr algn="ctr">
                        <a:lnSpc>
                          <a:spcPts val="1500"/>
                        </a:lnSpc>
                        <a:buNone/>
                      </a:pPr>
                      <a:r>
                        <a:rPr lang="zh-CN" altLang="en-US" b="1" dirty="0">
                          <a:solidFill>
                            <a:schemeClr val="bg1"/>
                          </a:solidFill>
                          <a:effectLst/>
                          <a:latin typeface="Arial" panose="020B0604020202020204" pitchFamily="34" charset="0"/>
                        </a:rPr>
                        <a:t>指标</a:t>
                      </a:r>
                    </a:p>
                  </a:txBody>
                  <a:tcPr marL="31750" anchor="ctr">
                    <a:lnL>
                      <a:noFill/>
                    </a:lnL>
                    <a:lnR w="12700">
                      <a:solidFill>
                        <a:schemeClr val="accent6">
                          <a:lumMod val="20000"/>
                          <a:lumOff val="80000"/>
                        </a:schemeClr>
                      </a:solidFill>
                      <a:prstDash val="solid"/>
                    </a:lnR>
                    <a:lnT>
                      <a:noFill/>
                    </a:lnT>
                    <a:lnB w="12700">
                      <a:solidFill>
                        <a:schemeClr val="accent6">
                          <a:lumMod val="20000"/>
                          <a:lumOff val="80000"/>
                        </a:schemeClr>
                      </a:solidFill>
                      <a:prstDash val="solid"/>
                    </a:lnB>
                    <a:solidFill>
                      <a:srgbClr val="018C42"/>
                    </a:solidFill>
                  </a:tcPr>
                </a:tc>
                <a:tc>
                  <a:txBody>
                    <a:bodyPr/>
                    <a:lstStyle/>
                    <a:p>
                      <a:pPr algn="ctr">
                        <a:lnSpc>
                          <a:spcPts val="1500"/>
                        </a:lnSpc>
                        <a:buNone/>
                      </a:pPr>
                      <a:r>
                        <a:rPr lang="zh-CN" altLang="en-US" b="1" dirty="0">
                          <a:solidFill>
                            <a:schemeClr val="bg1"/>
                          </a:solidFill>
                          <a:effectLst/>
                          <a:latin typeface="Arial" panose="020B0604020202020204" pitchFamily="34" charset="0"/>
                        </a:rPr>
                        <a:t>周围性眼震</a:t>
                      </a:r>
                    </a:p>
                  </a:txBody>
                  <a:tcPr marL="31750" anchor="ctr">
                    <a:lnL w="12700">
                      <a:solidFill>
                        <a:schemeClr val="accent6">
                          <a:lumMod val="20000"/>
                          <a:lumOff val="80000"/>
                        </a:schemeClr>
                      </a:solidFill>
                      <a:prstDash val="solid"/>
                    </a:lnL>
                    <a:lnR w="12700">
                      <a:solidFill>
                        <a:schemeClr val="accent6">
                          <a:lumMod val="20000"/>
                          <a:lumOff val="80000"/>
                        </a:schemeClr>
                      </a:solidFill>
                      <a:prstDash val="solid"/>
                    </a:lnR>
                    <a:lnT>
                      <a:noFill/>
                    </a:lnT>
                    <a:lnB w="12700">
                      <a:solidFill>
                        <a:schemeClr val="accent6">
                          <a:lumMod val="20000"/>
                          <a:lumOff val="80000"/>
                        </a:schemeClr>
                      </a:solidFill>
                      <a:prstDash val="solid"/>
                    </a:lnB>
                    <a:solidFill>
                      <a:srgbClr val="018C42"/>
                    </a:solidFill>
                  </a:tcPr>
                </a:tc>
                <a:tc>
                  <a:txBody>
                    <a:bodyPr/>
                    <a:lstStyle/>
                    <a:p>
                      <a:pPr algn="ctr">
                        <a:lnSpc>
                          <a:spcPts val="1500"/>
                        </a:lnSpc>
                        <a:buNone/>
                      </a:pPr>
                      <a:r>
                        <a:rPr lang="zh-CN" altLang="en-US" b="1" dirty="0">
                          <a:solidFill>
                            <a:schemeClr val="bg1"/>
                          </a:solidFill>
                          <a:effectLst/>
                          <a:latin typeface="Arial" panose="020B0604020202020204" pitchFamily="34" charset="0"/>
                        </a:rPr>
                        <a:t>中枢性眼震</a:t>
                      </a:r>
                    </a:p>
                  </a:txBody>
                  <a:tcPr marL="31750" anchor="ctr">
                    <a:lnL w="12700">
                      <a:solidFill>
                        <a:schemeClr val="accent6">
                          <a:lumMod val="20000"/>
                          <a:lumOff val="80000"/>
                        </a:schemeClr>
                      </a:solidFill>
                      <a:prstDash val="solid"/>
                    </a:lnL>
                    <a:lnR>
                      <a:noFill/>
                    </a:lnR>
                    <a:lnT>
                      <a:noFill/>
                    </a:lnT>
                    <a:lnB w="12700">
                      <a:solidFill>
                        <a:schemeClr val="accent6">
                          <a:lumMod val="20000"/>
                          <a:lumOff val="80000"/>
                        </a:schemeClr>
                      </a:solidFill>
                      <a:prstDash val="solid"/>
                    </a:lnB>
                    <a:solidFill>
                      <a:srgbClr val="018C42"/>
                    </a:solidFill>
                  </a:tcPr>
                </a:tc>
                <a:extLst>
                  <a:ext uri="{0D108BD9-81ED-4DB2-BD59-A6C34878D82A}">
                    <a16:rowId xmlns:a16="http://schemas.microsoft.com/office/drawing/2014/main" val="10000"/>
                  </a:ext>
                </a:extLst>
              </a:tr>
              <a:tr h="340995">
                <a:tc>
                  <a:txBody>
                    <a:bodyPr/>
                    <a:lstStyle/>
                    <a:p>
                      <a:pPr algn="ctr">
                        <a:lnSpc>
                          <a:spcPts val="1500"/>
                        </a:lnSpc>
                        <a:buNone/>
                      </a:pPr>
                      <a:r>
                        <a:rPr lang="zh-CN" altLang="en-US" sz="1400" dirty="0">
                          <a:solidFill>
                            <a:srgbClr val="222222"/>
                          </a:solidFill>
                          <a:effectLst/>
                          <a:latin typeface="Arial" panose="020B0604020202020204" pitchFamily="34" charset="0"/>
                        </a:rPr>
                        <a:t>持续时间</a:t>
                      </a:r>
                    </a:p>
                  </a:txBody>
                  <a:tcPr marL="31750" anchor="ctr">
                    <a:lnL>
                      <a:noFill/>
                    </a:lnL>
                    <a:lnR w="12700">
                      <a:solidFill>
                        <a:schemeClr val="accent6">
                          <a:lumMod val="20000"/>
                          <a:lumOff val="80000"/>
                        </a:schemeClr>
                      </a:solidFill>
                      <a:prstDash val="solid"/>
                    </a:lnR>
                    <a:lnT w="12700">
                      <a:solidFill>
                        <a:schemeClr val="accent6">
                          <a:lumMod val="20000"/>
                          <a:lumOff val="80000"/>
                        </a:schemeClr>
                      </a:solidFill>
                      <a:prstDash val="solid"/>
                    </a:lnT>
                    <a:lnB w="12700">
                      <a:solidFill>
                        <a:schemeClr val="accent6">
                          <a:lumMod val="20000"/>
                          <a:lumOff val="80000"/>
                        </a:schemeClr>
                      </a:solidFill>
                      <a:prstDash val="solid"/>
                    </a:lnB>
                    <a:solidFill>
                      <a:srgbClr val="FFFFFF"/>
                    </a:solidFill>
                  </a:tcPr>
                </a:tc>
                <a:tc>
                  <a:txBody>
                    <a:bodyPr/>
                    <a:lstStyle/>
                    <a:p>
                      <a:pPr algn="ctr">
                        <a:lnSpc>
                          <a:spcPts val="1500"/>
                        </a:lnSpc>
                        <a:buNone/>
                      </a:pPr>
                      <a:r>
                        <a:rPr lang="zh-CN" altLang="en-US" sz="1400">
                          <a:solidFill>
                            <a:srgbClr val="222222"/>
                          </a:solidFill>
                          <a:effectLst/>
                          <a:latin typeface="Arial" panose="020B0604020202020204" pitchFamily="34" charset="0"/>
                        </a:rPr>
                        <a:t>短暂</a:t>
                      </a:r>
                    </a:p>
                  </a:txBody>
                  <a:tcPr marL="31750" anchor="ctr">
                    <a:lnL w="12700">
                      <a:solidFill>
                        <a:schemeClr val="accent6">
                          <a:lumMod val="20000"/>
                          <a:lumOff val="80000"/>
                        </a:schemeClr>
                      </a:solidFill>
                      <a:prstDash val="solid"/>
                    </a:lnL>
                    <a:lnR w="12700">
                      <a:solidFill>
                        <a:schemeClr val="accent6">
                          <a:lumMod val="20000"/>
                          <a:lumOff val="80000"/>
                        </a:schemeClr>
                      </a:solidFill>
                      <a:prstDash val="solid"/>
                    </a:lnR>
                    <a:lnT w="12700">
                      <a:solidFill>
                        <a:schemeClr val="accent6">
                          <a:lumMod val="20000"/>
                          <a:lumOff val="80000"/>
                        </a:schemeClr>
                      </a:solidFill>
                      <a:prstDash val="solid"/>
                    </a:lnT>
                    <a:lnB w="12700">
                      <a:solidFill>
                        <a:schemeClr val="accent6">
                          <a:lumMod val="20000"/>
                          <a:lumOff val="80000"/>
                        </a:schemeClr>
                      </a:solidFill>
                      <a:prstDash val="solid"/>
                    </a:lnB>
                    <a:solidFill>
                      <a:srgbClr val="FFFFFF"/>
                    </a:solidFill>
                  </a:tcPr>
                </a:tc>
                <a:tc>
                  <a:txBody>
                    <a:bodyPr/>
                    <a:lstStyle/>
                    <a:p>
                      <a:pPr algn="ctr">
                        <a:lnSpc>
                          <a:spcPts val="1500"/>
                        </a:lnSpc>
                        <a:buNone/>
                      </a:pPr>
                      <a:r>
                        <a:rPr lang="zh-CN" altLang="en-US" sz="1400">
                          <a:solidFill>
                            <a:srgbClr val="222222"/>
                          </a:solidFill>
                          <a:effectLst/>
                          <a:latin typeface="Arial" panose="020B0604020202020204" pitchFamily="34" charset="0"/>
                        </a:rPr>
                        <a:t>持久</a:t>
                      </a:r>
                    </a:p>
                  </a:txBody>
                  <a:tcPr marL="31750" anchor="ctr">
                    <a:lnL w="12700">
                      <a:solidFill>
                        <a:schemeClr val="accent6">
                          <a:lumMod val="20000"/>
                          <a:lumOff val="80000"/>
                        </a:schemeClr>
                      </a:solidFill>
                      <a:prstDash val="solid"/>
                    </a:lnL>
                    <a:lnR>
                      <a:noFill/>
                    </a:lnR>
                    <a:lnT w="12700">
                      <a:solidFill>
                        <a:schemeClr val="accent6">
                          <a:lumMod val="20000"/>
                          <a:lumOff val="80000"/>
                        </a:schemeClr>
                      </a:solidFill>
                      <a:prstDash val="solid"/>
                    </a:lnT>
                    <a:lnB w="12700">
                      <a:solidFill>
                        <a:schemeClr val="accent6">
                          <a:lumMod val="20000"/>
                          <a:lumOff val="80000"/>
                        </a:schemeClr>
                      </a:solidFill>
                      <a:prstDash val="solid"/>
                    </a:lnB>
                    <a:solidFill>
                      <a:srgbClr val="FFFFFF"/>
                    </a:solidFill>
                  </a:tcPr>
                </a:tc>
                <a:extLst>
                  <a:ext uri="{0D108BD9-81ED-4DB2-BD59-A6C34878D82A}">
                    <a16:rowId xmlns:a16="http://schemas.microsoft.com/office/drawing/2014/main" val="10001"/>
                  </a:ext>
                </a:extLst>
              </a:tr>
              <a:tr h="647700">
                <a:tc>
                  <a:txBody>
                    <a:bodyPr/>
                    <a:lstStyle/>
                    <a:p>
                      <a:pPr algn="ctr">
                        <a:lnSpc>
                          <a:spcPts val="1500"/>
                        </a:lnSpc>
                        <a:buNone/>
                      </a:pPr>
                      <a:r>
                        <a:rPr lang="zh-CN" altLang="en-US" sz="1400" dirty="0">
                          <a:solidFill>
                            <a:srgbClr val="222222"/>
                          </a:solidFill>
                          <a:effectLst/>
                          <a:latin typeface="Arial" panose="020B0604020202020204" pitchFamily="34" charset="0"/>
                        </a:rPr>
                        <a:t>类型</a:t>
                      </a:r>
                    </a:p>
                  </a:txBody>
                  <a:tcPr marL="31750" anchor="ctr">
                    <a:lnL>
                      <a:noFill/>
                    </a:lnL>
                    <a:lnR w="12700">
                      <a:solidFill>
                        <a:schemeClr val="accent6">
                          <a:lumMod val="20000"/>
                          <a:lumOff val="80000"/>
                        </a:schemeClr>
                      </a:solidFill>
                      <a:prstDash val="solid"/>
                    </a:lnR>
                    <a:lnT w="12700">
                      <a:solidFill>
                        <a:schemeClr val="accent6">
                          <a:lumMod val="20000"/>
                          <a:lumOff val="80000"/>
                        </a:schemeClr>
                      </a:solidFill>
                      <a:prstDash val="solid"/>
                    </a:lnT>
                    <a:lnB w="12700">
                      <a:solidFill>
                        <a:schemeClr val="accent6">
                          <a:lumMod val="20000"/>
                          <a:lumOff val="80000"/>
                        </a:schemeClr>
                      </a:solidFill>
                      <a:prstDash val="solid"/>
                    </a:lnB>
                    <a:solidFill>
                      <a:srgbClr val="FFFFFF"/>
                    </a:solidFill>
                  </a:tcPr>
                </a:tc>
                <a:tc>
                  <a:txBody>
                    <a:bodyPr/>
                    <a:lstStyle/>
                    <a:p>
                      <a:pPr algn="ctr">
                        <a:lnSpc>
                          <a:spcPts val="1500"/>
                        </a:lnSpc>
                        <a:buNone/>
                      </a:pPr>
                      <a:r>
                        <a:rPr lang="zh-CN" altLang="en-US" sz="1400">
                          <a:solidFill>
                            <a:srgbClr val="222222"/>
                          </a:solidFill>
                          <a:effectLst/>
                          <a:latin typeface="Arial" panose="020B0604020202020204" pitchFamily="34" charset="0"/>
                        </a:rPr>
                        <a:t>多为水平型，或水平旋转型</a:t>
                      </a:r>
                    </a:p>
                  </a:txBody>
                  <a:tcPr marL="31750" anchor="ctr">
                    <a:lnL w="12700">
                      <a:solidFill>
                        <a:schemeClr val="accent6">
                          <a:lumMod val="20000"/>
                          <a:lumOff val="80000"/>
                        </a:schemeClr>
                      </a:solidFill>
                      <a:prstDash val="solid"/>
                    </a:lnL>
                    <a:lnR w="12700">
                      <a:solidFill>
                        <a:schemeClr val="accent6">
                          <a:lumMod val="20000"/>
                          <a:lumOff val="80000"/>
                        </a:schemeClr>
                      </a:solidFill>
                      <a:prstDash val="solid"/>
                    </a:lnR>
                    <a:lnT w="12700">
                      <a:solidFill>
                        <a:schemeClr val="accent6">
                          <a:lumMod val="20000"/>
                          <a:lumOff val="80000"/>
                        </a:schemeClr>
                      </a:solidFill>
                      <a:prstDash val="solid"/>
                    </a:lnT>
                    <a:lnB w="12700">
                      <a:solidFill>
                        <a:schemeClr val="accent6">
                          <a:lumMod val="20000"/>
                          <a:lumOff val="80000"/>
                        </a:schemeClr>
                      </a:solidFill>
                      <a:prstDash val="solid"/>
                    </a:lnB>
                    <a:solidFill>
                      <a:srgbClr val="FFFFFF"/>
                    </a:solidFill>
                  </a:tcPr>
                </a:tc>
                <a:tc>
                  <a:txBody>
                    <a:bodyPr/>
                    <a:lstStyle/>
                    <a:p>
                      <a:pPr algn="ctr">
                        <a:lnSpc>
                          <a:spcPts val="1500"/>
                        </a:lnSpc>
                        <a:buNone/>
                      </a:pPr>
                      <a:r>
                        <a:rPr lang="zh-CN" altLang="en-US" sz="1400">
                          <a:solidFill>
                            <a:srgbClr val="222222"/>
                          </a:solidFill>
                          <a:effectLst/>
                          <a:latin typeface="Arial" panose="020B0604020202020204" pitchFamily="34" charset="0"/>
                        </a:rPr>
                        <a:t>垂直型、斜向型</a:t>
                      </a:r>
                    </a:p>
                  </a:txBody>
                  <a:tcPr marL="31750" anchor="ctr">
                    <a:lnL w="12700">
                      <a:solidFill>
                        <a:schemeClr val="accent6">
                          <a:lumMod val="20000"/>
                          <a:lumOff val="80000"/>
                        </a:schemeClr>
                      </a:solidFill>
                      <a:prstDash val="solid"/>
                    </a:lnL>
                    <a:lnR>
                      <a:noFill/>
                    </a:lnR>
                    <a:lnT w="12700">
                      <a:solidFill>
                        <a:schemeClr val="accent6">
                          <a:lumMod val="20000"/>
                          <a:lumOff val="80000"/>
                        </a:schemeClr>
                      </a:solidFill>
                      <a:prstDash val="solid"/>
                    </a:lnT>
                    <a:lnB w="12700">
                      <a:solidFill>
                        <a:schemeClr val="accent6">
                          <a:lumMod val="20000"/>
                          <a:lumOff val="80000"/>
                        </a:schemeClr>
                      </a:solidFill>
                      <a:prstDash val="solid"/>
                    </a:lnB>
                    <a:solidFill>
                      <a:srgbClr val="FFFFFF"/>
                    </a:solidFill>
                  </a:tcPr>
                </a:tc>
                <a:extLst>
                  <a:ext uri="{0D108BD9-81ED-4DB2-BD59-A6C34878D82A}">
                    <a16:rowId xmlns:a16="http://schemas.microsoft.com/office/drawing/2014/main" val="10002"/>
                  </a:ext>
                </a:extLst>
              </a:tr>
              <a:tr h="462915">
                <a:tc>
                  <a:txBody>
                    <a:bodyPr/>
                    <a:lstStyle/>
                    <a:p>
                      <a:pPr algn="ctr">
                        <a:lnSpc>
                          <a:spcPts val="1500"/>
                        </a:lnSpc>
                        <a:buNone/>
                      </a:pPr>
                      <a:r>
                        <a:rPr lang="zh-CN" altLang="en-US" sz="1400" dirty="0">
                          <a:solidFill>
                            <a:srgbClr val="222222"/>
                          </a:solidFill>
                          <a:effectLst/>
                          <a:latin typeface="Arial" panose="020B0604020202020204" pitchFamily="34" charset="0"/>
                        </a:rPr>
                        <a:t>振幅</a:t>
                      </a:r>
                    </a:p>
                  </a:txBody>
                  <a:tcPr marL="31750" anchor="ctr">
                    <a:lnL>
                      <a:noFill/>
                    </a:lnL>
                    <a:lnR w="12700">
                      <a:solidFill>
                        <a:schemeClr val="accent6">
                          <a:lumMod val="20000"/>
                          <a:lumOff val="80000"/>
                        </a:schemeClr>
                      </a:solidFill>
                      <a:prstDash val="solid"/>
                    </a:lnR>
                    <a:lnT w="12700">
                      <a:solidFill>
                        <a:schemeClr val="accent6">
                          <a:lumMod val="20000"/>
                          <a:lumOff val="80000"/>
                        </a:schemeClr>
                      </a:solidFill>
                      <a:prstDash val="solid"/>
                    </a:lnT>
                    <a:lnB w="12700">
                      <a:solidFill>
                        <a:schemeClr val="accent6">
                          <a:lumMod val="20000"/>
                          <a:lumOff val="80000"/>
                        </a:schemeClr>
                      </a:solidFill>
                      <a:prstDash val="solid"/>
                    </a:lnB>
                    <a:solidFill>
                      <a:srgbClr val="FFFFFF"/>
                    </a:solidFill>
                  </a:tcPr>
                </a:tc>
                <a:tc>
                  <a:txBody>
                    <a:bodyPr/>
                    <a:lstStyle/>
                    <a:p>
                      <a:pPr algn="ctr">
                        <a:lnSpc>
                          <a:spcPts val="1500"/>
                        </a:lnSpc>
                        <a:buNone/>
                      </a:pPr>
                      <a:r>
                        <a:rPr lang="zh-CN" altLang="en-US" sz="1400">
                          <a:solidFill>
                            <a:srgbClr val="222222"/>
                          </a:solidFill>
                          <a:effectLst/>
                          <a:latin typeface="Arial" panose="020B0604020202020204" pitchFamily="34" charset="0"/>
                        </a:rPr>
                        <a:t>多为中、小振幅</a:t>
                      </a:r>
                    </a:p>
                  </a:txBody>
                  <a:tcPr marL="31750" anchor="ctr">
                    <a:lnL w="12700">
                      <a:solidFill>
                        <a:schemeClr val="accent6">
                          <a:lumMod val="20000"/>
                          <a:lumOff val="80000"/>
                        </a:schemeClr>
                      </a:solidFill>
                      <a:prstDash val="solid"/>
                    </a:lnL>
                    <a:lnR w="12700">
                      <a:solidFill>
                        <a:schemeClr val="accent6">
                          <a:lumMod val="20000"/>
                          <a:lumOff val="80000"/>
                        </a:schemeClr>
                      </a:solidFill>
                      <a:prstDash val="solid"/>
                    </a:lnR>
                    <a:lnT w="12700">
                      <a:solidFill>
                        <a:schemeClr val="accent6">
                          <a:lumMod val="20000"/>
                          <a:lumOff val="80000"/>
                        </a:schemeClr>
                      </a:solidFill>
                      <a:prstDash val="solid"/>
                    </a:lnT>
                    <a:lnB w="12700">
                      <a:solidFill>
                        <a:schemeClr val="accent6">
                          <a:lumMod val="20000"/>
                          <a:lumOff val="80000"/>
                        </a:schemeClr>
                      </a:solidFill>
                      <a:prstDash val="solid"/>
                    </a:lnB>
                    <a:solidFill>
                      <a:srgbClr val="FFFFFF"/>
                    </a:solidFill>
                  </a:tcPr>
                </a:tc>
                <a:tc>
                  <a:txBody>
                    <a:bodyPr/>
                    <a:lstStyle/>
                    <a:p>
                      <a:pPr algn="ctr">
                        <a:lnSpc>
                          <a:spcPts val="1500"/>
                        </a:lnSpc>
                        <a:buNone/>
                      </a:pPr>
                      <a:r>
                        <a:rPr lang="zh-CN" altLang="en-US" sz="1400">
                          <a:solidFill>
                            <a:srgbClr val="222222"/>
                          </a:solidFill>
                          <a:effectLst/>
                          <a:latin typeface="Arial" panose="020B0604020202020204" pitchFamily="34" charset="0"/>
                        </a:rPr>
                        <a:t>振幅粗大</a:t>
                      </a:r>
                    </a:p>
                  </a:txBody>
                  <a:tcPr marL="31750" anchor="ctr">
                    <a:lnL w="12700">
                      <a:solidFill>
                        <a:schemeClr val="accent6">
                          <a:lumMod val="20000"/>
                          <a:lumOff val="80000"/>
                        </a:schemeClr>
                      </a:solidFill>
                      <a:prstDash val="solid"/>
                    </a:lnL>
                    <a:lnR>
                      <a:noFill/>
                    </a:lnR>
                    <a:lnT w="12700">
                      <a:solidFill>
                        <a:schemeClr val="accent6">
                          <a:lumMod val="20000"/>
                          <a:lumOff val="80000"/>
                        </a:schemeClr>
                      </a:solidFill>
                      <a:prstDash val="solid"/>
                    </a:lnT>
                    <a:lnB w="12700">
                      <a:solidFill>
                        <a:schemeClr val="accent6">
                          <a:lumMod val="20000"/>
                          <a:lumOff val="80000"/>
                        </a:schemeClr>
                      </a:solidFill>
                      <a:prstDash val="solid"/>
                    </a:lnB>
                    <a:solidFill>
                      <a:srgbClr val="FFFFFF"/>
                    </a:solidFill>
                  </a:tcPr>
                </a:tc>
                <a:extLst>
                  <a:ext uri="{0D108BD9-81ED-4DB2-BD59-A6C34878D82A}">
                    <a16:rowId xmlns:a16="http://schemas.microsoft.com/office/drawing/2014/main" val="10003"/>
                  </a:ext>
                </a:extLst>
              </a:tr>
              <a:tr h="645795">
                <a:tc>
                  <a:txBody>
                    <a:bodyPr/>
                    <a:lstStyle/>
                    <a:p>
                      <a:pPr algn="ctr">
                        <a:lnSpc>
                          <a:spcPts val="1500"/>
                        </a:lnSpc>
                        <a:buNone/>
                      </a:pPr>
                      <a:r>
                        <a:rPr lang="zh-CN" altLang="en-US" sz="1400">
                          <a:solidFill>
                            <a:srgbClr val="222222"/>
                          </a:solidFill>
                          <a:effectLst/>
                          <a:latin typeface="Arial" panose="020B0604020202020204" pitchFamily="34" charset="0"/>
                        </a:rPr>
                        <a:t>频率</a:t>
                      </a:r>
                    </a:p>
                  </a:txBody>
                  <a:tcPr marL="31750" anchor="ctr">
                    <a:lnL>
                      <a:noFill/>
                    </a:lnL>
                    <a:lnR w="12700">
                      <a:solidFill>
                        <a:schemeClr val="accent6">
                          <a:lumMod val="20000"/>
                          <a:lumOff val="80000"/>
                        </a:schemeClr>
                      </a:solidFill>
                      <a:prstDash val="solid"/>
                    </a:lnR>
                    <a:lnT w="12700">
                      <a:solidFill>
                        <a:schemeClr val="accent6">
                          <a:lumMod val="20000"/>
                          <a:lumOff val="80000"/>
                        </a:schemeClr>
                      </a:solidFill>
                      <a:prstDash val="solid"/>
                    </a:lnT>
                    <a:lnB w="12700">
                      <a:solidFill>
                        <a:schemeClr val="accent6">
                          <a:lumMod val="20000"/>
                          <a:lumOff val="80000"/>
                        </a:schemeClr>
                      </a:solidFill>
                      <a:prstDash val="solid"/>
                    </a:lnB>
                    <a:solidFill>
                      <a:srgbClr val="FFFFFF"/>
                    </a:solidFill>
                  </a:tcPr>
                </a:tc>
                <a:tc>
                  <a:txBody>
                    <a:bodyPr/>
                    <a:lstStyle/>
                    <a:p>
                      <a:pPr algn="ctr">
                        <a:lnSpc>
                          <a:spcPts val="1500"/>
                        </a:lnSpc>
                        <a:buNone/>
                      </a:pPr>
                      <a:r>
                        <a:rPr lang="zh-CN" altLang="en-US" sz="1400" dirty="0">
                          <a:solidFill>
                            <a:srgbClr val="222222"/>
                          </a:solidFill>
                          <a:effectLst/>
                          <a:latin typeface="Arial" panose="020B0604020202020204" pitchFamily="34" charset="0"/>
                        </a:rPr>
                        <a:t>快，可 </a:t>
                      </a:r>
                      <a:r>
                        <a:rPr lang="en-US" altLang="zh-CN" sz="1400" dirty="0">
                          <a:solidFill>
                            <a:srgbClr val="222222"/>
                          </a:solidFill>
                          <a:effectLst/>
                          <a:latin typeface="Arial" panose="020B0604020202020204" pitchFamily="34" charset="0"/>
                        </a:rPr>
                        <a:t>&gt; 100</a:t>
                      </a:r>
                      <a:r>
                        <a:rPr lang="zh-CN" altLang="en-US" sz="1400" dirty="0">
                          <a:solidFill>
                            <a:srgbClr val="222222"/>
                          </a:solidFill>
                          <a:effectLst/>
                          <a:latin typeface="Arial" panose="020B0604020202020204" pitchFamily="34" charset="0"/>
                        </a:rPr>
                        <a:t>次</a:t>
                      </a:r>
                      <a:r>
                        <a:rPr lang="en-US" altLang="zh-CN" sz="1400" dirty="0">
                          <a:solidFill>
                            <a:srgbClr val="222222"/>
                          </a:solidFill>
                          <a:effectLst/>
                          <a:latin typeface="Arial" panose="020B0604020202020204" pitchFamily="34" charset="0"/>
                        </a:rPr>
                        <a:t>/</a:t>
                      </a:r>
                      <a:r>
                        <a:rPr lang="en-US" sz="1400" dirty="0">
                          <a:solidFill>
                            <a:srgbClr val="222222"/>
                          </a:solidFill>
                          <a:effectLst/>
                          <a:latin typeface="Arial" panose="020B0604020202020204" pitchFamily="34" charset="0"/>
                        </a:rPr>
                        <a:t>min</a:t>
                      </a:r>
                    </a:p>
                  </a:txBody>
                  <a:tcPr marL="31750" anchor="ctr">
                    <a:lnL w="12700">
                      <a:solidFill>
                        <a:schemeClr val="accent6">
                          <a:lumMod val="20000"/>
                          <a:lumOff val="80000"/>
                        </a:schemeClr>
                      </a:solidFill>
                      <a:prstDash val="solid"/>
                    </a:lnL>
                    <a:lnR w="12700">
                      <a:solidFill>
                        <a:schemeClr val="accent6">
                          <a:lumMod val="20000"/>
                          <a:lumOff val="80000"/>
                        </a:schemeClr>
                      </a:solidFill>
                      <a:prstDash val="solid"/>
                    </a:lnR>
                    <a:lnT w="12700">
                      <a:solidFill>
                        <a:schemeClr val="accent6">
                          <a:lumMod val="20000"/>
                          <a:lumOff val="80000"/>
                        </a:schemeClr>
                      </a:solidFill>
                      <a:prstDash val="solid"/>
                    </a:lnT>
                    <a:lnB w="12700">
                      <a:solidFill>
                        <a:schemeClr val="accent6">
                          <a:lumMod val="20000"/>
                          <a:lumOff val="80000"/>
                        </a:schemeClr>
                      </a:solidFill>
                      <a:prstDash val="solid"/>
                    </a:lnB>
                    <a:solidFill>
                      <a:srgbClr val="FFFFFF"/>
                    </a:solidFill>
                  </a:tcPr>
                </a:tc>
                <a:tc>
                  <a:txBody>
                    <a:bodyPr/>
                    <a:lstStyle/>
                    <a:p>
                      <a:pPr algn="ctr">
                        <a:lnSpc>
                          <a:spcPts val="1500"/>
                        </a:lnSpc>
                        <a:buNone/>
                      </a:pPr>
                      <a:r>
                        <a:rPr lang="zh-CN" altLang="en-US" sz="1400">
                          <a:solidFill>
                            <a:srgbClr val="222222"/>
                          </a:solidFill>
                          <a:effectLst/>
                          <a:latin typeface="Arial" panose="020B0604020202020204" pitchFamily="34" charset="0"/>
                        </a:rPr>
                        <a:t>较慢，可 </a:t>
                      </a:r>
                      <a:r>
                        <a:rPr lang="en-US" altLang="zh-CN" sz="1400">
                          <a:solidFill>
                            <a:srgbClr val="222222"/>
                          </a:solidFill>
                          <a:effectLst/>
                          <a:latin typeface="Arial" panose="020B0604020202020204" pitchFamily="34" charset="0"/>
                        </a:rPr>
                        <a:t>&lt; 50</a:t>
                      </a:r>
                      <a:r>
                        <a:rPr lang="zh-CN" altLang="en-US" sz="1400">
                          <a:solidFill>
                            <a:srgbClr val="222222"/>
                          </a:solidFill>
                          <a:effectLst/>
                          <a:latin typeface="Arial" panose="020B0604020202020204" pitchFamily="34" charset="0"/>
                        </a:rPr>
                        <a:t>次</a:t>
                      </a:r>
                      <a:r>
                        <a:rPr lang="en-US" altLang="zh-CN" sz="1400">
                          <a:solidFill>
                            <a:srgbClr val="222222"/>
                          </a:solidFill>
                          <a:effectLst/>
                          <a:latin typeface="Arial" panose="020B0604020202020204" pitchFamily="34" charset="0"/>
                        </a:rPr>
                        <a:t>/</a:t>
                      </a:r>
                      <a:r>
                        <a:rPr lang="en-US" sz="1400">
                          <a:solidFill>
                            <a:srgbClr val="222222"/>
                          </a:solidFill>
                          <a:effectLst/>
                          <a:latin typeface="Arial" panose="020B0604020202020204" pitchFamily="34" charset="0"/>
                        </a:rPr>
                        <a:t>min</a:t>
                      </a:r>
                    </a:p>
                  </a:txBody>
                  <a:tcPr marL="31750" anchor="ctr">
                    <a:lnL w="12700">
                      <a:solidFill>
                        <a:schemeClr val="accent6">
                          <a:lumMod val="20000"/>
                          <a:lumOff val="80000"/>
                        </a:schemeClr>
                      </a:solidFill>
                      <a:prstDash val="solid"/>
                    </a:lnL>
                    <a:lnR>
                      <a:noFill/>
                    </a:lnR>
                    <a:lnT w="12700">
                      <a:solidFill>
                        <a:schemeClr val="accent6">
                          <a:lumMod val="20000"/>
                          <a:lumOff val="80000"/>
                        </a:schemeClr>
                      </a:solidFill>
                      <a:prstDash val="solid"/>
                    </a:lnT>
                    <a:lnB w="12700">
                      <a:solidFill>
                        <a:schemeClr val="accent6">
                          <a:lumMod val="20000"/>
                          <a:lumOff val="80000"/>
                        </a:schemeClr>
                      </a:solidFill>
                      <a:prstDash val="solid"/>
                    </a:lnB>
                    <a:solidFill>
                      <a:srgbClr val="FFFFFF"/>
                    </a:solidFill>
                  </a:tcPr>
                </a:tc>
                <a:extLst>
                  <a:ext uri="{0D108BD9-81ED-4DB2-BD59-A6C34878D82A}">
                    <a16:rowId xmlns:a16="http://schemas.microsoft.com/office/drawing/2014/main" val="10004"/>
                  </a:ext>
                </a:extLst>
              </a:tr>
              <a:tr h="647700">
                <a:tc>
                  <a:txBody>
                    <a:bodyPr/>
                    <a:lstStyle/>
                    <a:p>
                      <a:pPr algn="ctr">
                        <a:lnSpc>
                          <a:spcPts val="1500"/>
                        </a:lnSpc>
                        <a:buNone/>
                      </a:pPr>
                      <a:r>
                        <a:rPr lang="zh-CN" altLang="en-US" sz="1400">
                          <a:solidFill>
                            <a:srgbClr val="222222"/>
                          </a:solidFill>
                          <a:effectLst/>
                          <a:latin typeface="Arial" panose="020B0604020202020204" pitchFamily="34" charset="0"/>
                        </a:rPr>
                        <a:t>光照影响</a:t>
                      </a:r>
                    </a:p>
                  </a:txBody>
                  <a:tcPr marL="31750" anchor="ctr">
                    <a:lnL>
                      <a:noFill/>
                    </a:lnL>
                    <a:lnR w="12700">
                      <a:solidFill>
                        <a:schemeClr val="accent6">
                          <a:lumMod val="20000"/>
                          <a:lumOff val="80000"/>
                        </a:schemeClr>
                      </a:solidFill>
                      <a:prstDash val="solid"/>
                    </a:lnR>
                    <a:lnT w="12700">
                      <a:solidFill>
                        <a:schemeClr val="accent6">
                          <a:lumMod val="20000"/>
                          <a:lumOff val="80000"/>
                        </a:schemeClr>
                      </a:solidFill>
                      <a:prstDash val="solid"/>
                    </a:lnT>
                    <a:lnB w="12700">
                      <a:solidFill>
                        <a:srgbClr val="008D38"/>
                      </a:solidFill>
                      <a:prstDash val="solid"/>
                    </a:lnB>
                    <a:solidFill>
                      <a:srgbClr val="FFFFFF"/>
                    </a:solidFill>
                  </a:tcPr>
                </a:tc>
                <a:tc>
                  <a:txBody>
                    <a:bodyPr/>
                    <a:lstStyle/>
                    <a:p>
                      <a:pPr algn="ctr">
                        <a:lnSpc>
                          <a:spcPts val="1500"/>
                        </a:lnSpc>
                        <a:buNone/>
                      </a:pPr>
                      <a:r>
                        <a:rPr lang="zh-CN" altLang="en-US" sz="1400" dirty="0">
                          <a:solidFill>
                            <a:srgbClr val="222222"/>
                          </a:solidFill>
                          <a:effectLst/>
                          <a:latin typeface="Arial" panose="020B0604020202020204" pitchFamily="34" charset="0"/>
                        </a:rPr>
                        <a:t>注视时强度减弱或消失</a:t>
                      </a:r>
                    </a:p>
                  </a:txBody>
                  <a:tcPr marL="31750" anchor="ctr">
                    <a:lnL w="12700">
                      <a:solidFill>
                        <a:schemeClr val="accent6">
                          <a:lumMod val="20000"/>
                          <a:lumOff val="80000"/>
                        </a:schemeClr>
                      </a:solidFill>
                      <a:prstDash val="solid"/>
                    </a:lnL>
                    <a:lnR w="12700">
                      <a:solidFill>
                        <a:schemeClr val="accent6">
                          <a:lumMod val="20000"/>
                          <a:lumOff val="80000"/>
                        </a:schemeClr>
                      </a:solidFill>
                      <a:prstDash val="solid"/>
                    </a:lnR>
                    <a:lnT w="12700">
                      <a:solidFill>
                        <a:schemeClr val="accent6">
                          <a:lumMod val="20000"/>
                          <a:lumOff val="80000"/>
                        </a:schemeClr>
                      </a:solidFill>
                      <a:prstDash val="solid"/>
                    </a:lnT>
                    <a:lnB w="12700">
                      <a:solidFill>
                        <a:srgbClr val="008D38"/>
                      </a:solidFill>
                      <a:prstDash val="solid"/>
                    </a:lnB>
                    <a:solidFill>
                      <a:srgbClr val="FFFFFF"/>
                    </a:solidFill>
                  </a:tcPr>
                </a:tc>
                <a:tc>
                  <a:txBody>
                    <a:bodyPr/>
                    <a:lstStyle/>
                    <a:p>
                      <a:pPr algn="ctr">
                        <a:lnSpc>
                          <a:spcPts val="1500"/>
                        </a:lnSpc>
                        <a:buNone/>
                      </a:pPr>
                      <a:r>
                        <a:rPr lang="zh-CN" altLang="en-US" sz="1400" dirty="0">
                          <a:solidFill>
                            <a:srgbClr val="222222"/>
                          </a:solidFill>
                          <a:effectLst/>
                          <a:latin typeface="Arial" panose="020B0604020202020204" pitchFamily="34" charset="0"/>
                        </a:rPr>
                        <a:t>注视时强度不变或出现</a:t>
                      </a:r>
                    </a:p>
                  </a:txBody>
                  <a:tcPr marL="31750" anchor="ctr">
                    <a:lnL w="12700">
                      <a:solidFill>
                        <a:schemeClr val="accent6">
                          <a:lumMod val="20000"/>
                          <a:lumOff val="80000"/>
                        </a:schemeClr>
                      </a:solidFill>
                      <a:prstDash val="solid"/>
                    </a:lnL>
                    <a:lnR>
                      <a:noFill/>
                    </a:lnR>
                    <a:lnT w="12700">
                      <a:solidFill>
                        <a:schemeClr val="accent6">
                          <a:lumMod val="20000"/>
                          <a:lumOff val="80000"/>
                        </a:schemeClr>
                      </a:solidFill>
                      <a:prstDash val="solid"/>
                    </a:lnT>
                    <a:lnB w="12700">
                      <a:solidFill>
                        <a:srgbClr val="008D38"/>
                      </a:solidFill>
                      <a:prstDash val="solid"/>
                    </a:lnB>
                    <a:solidFill>
                      <a:srgbClr val="FFFFFF"/>
                    </a:solidFill>
                  </a:tcPr>
                </a:tc>
                <a:extLst>
                  <a:ext uri="{0D108BD9-81ED-4DB2-BD59-A6C34878D82A}">
                    <a16:rowId xmlns:a16="http://schemas.microsoft.com/office/drawing/2014/main" val="10005"/>
                  </a:ext>
                </a:extLst>
              </a:tr>
            </a:tbl>
          </a:graphicData>
        </a:graphic>
      </p:graphicFrame>
      <p:sp>
        <p:nvSpPr>
          <p:cNvPr id="5" name="圆角矩形 4"/>
          <p:cNvSpPr/>
          <p:nvPr/>
        </p:nvSpPr>
        <p:spPr>
          <a:xfrm>
            <a:off x="100965" y="193040"/>
            <a:ext cx="10236200" cy="709930"/>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标题 1"/>
          <p:cNvSpPr>
            <a:spLocks noGrp="1"/>
          </p:cNvSpPr>
          <p:nvPr/>
        </p:nvSpPr>
        <p:spPr>
          <a:xfrm>
            <a:off x="838200" y="355600"/>
            <a:ext cx="10514965" cy="4641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charset="-122"/>
                <a:ea typeface="微软雅黑" panose="020B0503020204020204" charset="-122"/>
                <a:cs typeface="Arial" panose="020B0604020202020204" pitchFamily="34" charset="0"/>
              </a:defRPr>
            </a:lvl1pPr>
          </a:lstStyle>
          <a:p>
            <a:r>
              <a:rPr lang="zh-CN" altLang="en-US" dirty="0">
                <a:solidFill>
                  <a:schemeClr val="bg1"/>
                </a:solidFill>
                <a:latin typeface="+mn-lt"/>
                <a:ea typeface="+mn-ea"/>
                <a:cs typeface="+mn-ea"/>
                <a:sym typeface="+mn-lt"/>
              </a:rPr>
              <a:t>中枢性眼震和周围性眼震的区别</a:t>
            </a:r>
          </a:p>
        </p:txBody>
      </p:sp>
      <p:sp>
        <p:nvSpPr>
          <p:cNvPr id="7" name="圆角矩形 6"/>
          <p:cNvSpPr/>
          <p:nvPr/>
        </p:nvSpPr>
        <p:spPr>
          <a:xfrm>
            <a:off x="268605" y="186690"/>
            <a:ext cx="99695" cy="78930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圆角矩形 7"/>
          <p:cNvSpPr/>
          <p:nvPr/>
        </p:nvSpPr>
        <p:spPr>
          <a:xfrm>
            <a:off x="443230" y="186690"/>
            <a:ext cx="45720" cy="78930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4"/>
          <a:stretch>
            <a:fillRect/>
          </a:stretch>
        </p:blipFill>
        <p:spPr>
          <a:xfrm>
            <a:off x="13431837" y="1700212"/>
            <a:ext cx="5572125" cy="3000375"/>
          </a:xfrm>
          <a:prstGeom prst="rect">
            <a:avLst/>
          </a:prstGeom>
        </p:spPr>
      </p:pic>
      <p:graphicFrame>
        <p:nvGraphicFramePr>
          <p:cNvPr id="3" name="表格 2"/>
          <p:cNvGraphicFramePr>
            <a:graphicFrameLocks noGrp="1"/>
          </p:cNvGraphicFramePr>
          <p:nvPr>
            <p:custDataLst>
              <p:tags r:id="rId1"/>
            </p:custDataLst>
          </p:nvPr>
        </p:nvGraphicFramePr>
        <p:xfrm>
          <a:off x="1079500" y="1447800"/>
          <a:ext cx="10090150" cy="4331970"/>
        </p:xfrm>
        <a:graphic>
          <a:graphicData uri="http://schemas.openxmlformats.org/drawingml/2006/table">
            <a:tbl>
              <a:tblPr firstRow="1" bandRow="1">
                <a:tableStyleId>{5C22544A-7EE6-4342-B048-85BDC9FD1C3A}</a:tableStyleId>
              </a:tblPr>
              <a:tblGrid>
                <a:gridCol w="1469390">
                  <a:extLst>
                    <a:ext uri="{9D8B030D-6E8A-4147-A177-3AD203B41FA5}">
                      <a16:colId xmlns:a16="http://schemas.microsoft.com/office/drawing/2014/main" val="20000"/>
                    </a:ext>
                  </a:extLst>
                </a:gridCol>
                <a:gridCol w="3932555">
                  <a:extLst>
                    <a:ext uri="{9D8B030D-6E8A-4147-A177-3AD203B41FA5}">
                      <a16:colId xmlns:a16="http://schemas.microsoft.com/office/drawing/2014/main" val="20001"/>
                    </a:ext>
                  </a:extLst>
                </a:gridCol>
                <a:gridCol w="4688205">
                  <a:extLst>
                    <a:ext uri="{9D8B030D-6E8A-4147-A177-3AD203B41FA5}">
                      <a16:colId xmlns:a16="http://schemas.microsoft.com/office/drawing/2014/main" val="20002"/>
                    </a:ext>
                  </a:extLst>
                </a:gridCol>
              </a:tblGrid>
              <a:tr h="493395">
                <a:tc>
                  <a:txBody>
                    <a:bodyPr/>
                    <a:lstStyle/>
                    <a:p>
                      <a:pPr>
                        <a:lnSpc>
                          <a:spcPct val="120000"/>
                        </a:lnSpc>
                      </a:pPr>
                      <a:endParaRPr lang="zh-CN" altLang="en-US" dirty="0">
                        <a:latin typeface="+mn-lt"/>
                        <a:ea typeface="+mn-ea"/>
                        <a:cs typeface="+mn-ea"/>
                        <a:sym typeface="+mn-lt"/>
                      </a:endParaRPr>
                    </a:p>
                  </a:txBody>
                  <a:tcPr anchor="ctr">
                    <a:solidFill>
                      <a:srgbClr val="018C42"/>
                    </a:solidFill>
                  </a:tcPr>
                </a:tc>
                <a:tc>
                  <a:txBody>
                    <a:bodyPr/>
                    <a:lstStyle/>
                    <a:p>
                      <a:pPr algn="ctr">
                        <a:lnSpc>
                          <a:spcPct val="120000"/>
                        </a:lnSpc>
                      </a:pPr>
                      <a:r>
                        <a:rPr lang="zh-CN" altLang="en-US" dirty="0">
                          <a:latin typeface="+mn-lt"/>
                          <a:ea typeface="+mn-ea"/>
                          <a:cs typeface="+mn-ea"/>
                          <a:sym typeface="+mn-lt"/>
                        </a:rPr>
                        <a:t>前庭神经炎</a:t>
                      </a:r>
                    </a:p>
                  </a:txBody>
                  <a:tcPr anchor="ctr">
                    <a:solidFill>
                      <a:srgbClr val="018C42"/>
                    </a:solidFill>
                  </a:tcPr>
                </a:tc>
                <a:tc>
                  <a:txBody>
                    <a:bodyPr/>
                    <a:lstStyle/>
                    <a:p>
                      <a:pPr algn="ctr">
                        <a:lnSpc>
                          <a:spcPct val="120000"/>
                        </a:lnSpc>
                      </a:pPr>
                      <a:r>
                        <a:rPr lang="zh-CN" altLang="en-US" dirty="0">
                          <a:latin typeface="+mn-lt"/>
                          <a:ea typeface="+mn-ea"/>
                          <a:cs typeface="+mn-ea"/>
                          <a:sym typeface="+mn-lt"/>
                        </a:rPr>
                        <a:t>前庭性偏头痛</a:t>
                      </a:r>
                    </a:p>
                  </a:txBody>
                  <a:tcPr anchor="ctr">
                    <a:solidFill>
                      <a:srgbClr val="018C42"/>
                    </a:solidFill>
                  </a:tcPr>
                </a:tc>
                <a:extLst>
                  <a:ext uri="{0D108BD9-81ED-4DB2-BD59-A6C34878D82A}">
                    <a16:rowId xmlns:a16="http://schemas.microsoft.com/office/drawing/2014/main" val="10000"/>
                  </a:ext>
                </a:extLst>
              </a:tr>
              <a:tr h="451485">
                <a:tc rowSpan="2">
                  <a:txBody>
                    <a:bodyPr/>
                    <a:lstStyle/>
                    <a:p>
                      <a:pPr>
                        <a:lnSpc>
                          <a:spcPct val="120000"/>
                        </a:lnSpc>
                      </a:pPr>
                      <a:r>
                        <a:rPr lang="zh-CN" altLang="en-US" sz="1600" b="1" dirty="0">
                          <a:latin typeface="+mn-lt"/>
                          <a:ea typeface="+mn-ea"/>
                          <a:cs typeface="+mn-ea"/>
                          <a:sym typeface="+mn-lt"/>
                        </a:rPr>
                        <a:t>相同点</a:t>
                      </a:r>
                      <a:r>
                        <a:rPr lang="en-US" altLang="zh-CN" sz="1600" b="1" baseline="30000" dirty="0">
                          <a:latin typeface="+mn-lt"/>
                          <a:ea typeface="+mn-ea"/>
                          <a:cs typeface="+mn-ea"/>
                          <a:sym typeface="+mn-lt"/>
                        </a:rPr>
                        <a:t>1</a:t>
                      </a:r>
                      <a:endParaRPr lang="zh-CN" altLang="en-US" sz="1600" b="1" baseline="30000" dirty="0">
                        <a:latin typeface="+mn-lt"/>
                        <a:ea typeface="+mn-ea"/>
                        <a:cs typeface="+mn-ea"/>
                        <a:sym typeface="+mn-lt"/>
                      </a:endParaRPr>
                    </a:p>
                  </a:txBody>
                  <a:tcPr anchor="ctr">
                    <a:lnR w="12700" cap="flat" cmpd="sng" algn="ctr">
                      <a:solidFill>
                        <a:schemeClr val="accent6">
                          <a:lumMod val="40000"/>
                          <a:lumOff val="60000"/>
                        </a:schemeClr>
                      </a:solidFill>
                      <a:prstDash val="sysDash"/>
                      <a:round/>
                      <a:headEnd type="none" w="med" len="med"/>
                      <a:tailEnd type="none" w="med" len="med"/>
                    </a:lnR>
                    <a:lnB w="12700" cap="flat" cmpd="sng" algn="ctr">
                      <a:solidFill>
                        <a:schemeClr val="accent6">
                          <a:lumMod val="40000"/>
                          <a:lumOff val="60000"/>
                        </a:schemeClr>
                      </a:solidFill>
                      <a:prstDash val="sysDash"/>
                      <a:round/>
                      <a:headEnd type="none" w="med" len="med"/>
                      <a:tailEnd type="none" w="med" len="med"/>
                    </a:lnB>
                    <a:solidFill>
                      <a:schemeClr val="bg1"/>
                    </a:solidFill>
                  </a:tcPr>
                </a:tc>
                <a:tc>
                  <a:txBody>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sz="1600" dirty="0">
                          <a:latin typeface="+mn-lt"/>
                          <a:ea typeface="+mn-ea"/>
                          <a:cs typeface="+mn-ea"/>
                          <a:sym typeface="+mn-lt"/>
                        </a:rPr>
                        <a:t>发作持续时间可能超过 </a:t>
                      </a:r>
                      <a:r>
                        <a:rPr lang="en-US" altLang="zh-CN" sz="1600" dirty="0">
                          <a:latin typeface="+mn-lt"/>
                          <a:ea typeface="+mn-ea"/>
                          <a:cs typeface="+mn-ea"/>
                          <a:sym typeface="+mn-lt"/>
                        </a:rPr>
                        <a:t>24h </a:t>
                      </a:r>
                      <a:endParaRPr lang="zh-CN" altLang="en-US" sz="1600" dirty="0">
                        <a:latin typeface="+mn-lt"/>
                        <a:ea typeface="+mn-ea"/>
                        <a:cs typeface="+mn-ea"/>
                        <a:sym typeface="+mn-lt"/>
                      </a:endParaRPr>
                    </a:p>
                  </a:txBody>
                  <a:tcPr anchor="ctr">
                    <a:lnL w="12700" cap="flat" cmpd="sng" algn="ctr">
                      <a:solidFill>
                        <a:schemeClr val="accent6">
                          <a:lumMod val="40000"/>
                          <a:lumOff val="60000"/>
                        </a:schemeClr>
                      </a:solidFill>
                      <a:prstDash val="sysDash"/>
                      <a:round/>
                      <a:headEnd type="none" w="med" len="med"/>
                      <a:tailEnd type="none" w="med" len="med"/>
                    </a:lnL>
                    <a:lnR w="12700" cap="flat" cmpd="sng" algn="ctr">
                      <a:solidFill>
                        <a:schemeClr val="accent6">
                          <a:lumMod val="40000"/>
                          <a:lumOff val="60000"/>
                        </a:schemeClr>
                      </a:solidFill>
                      <a:prstDash val="sysDash"/>
                      <a:round/>
                      <a:headEnd type="none" w="med" len="med"/>
                      <a:tailEnd type="none" w="med" len="med"/>
                    </a:lnR>
                    <a:lnB w="12700" cap="flat" cmpd="sng" algn="ctr">
                      <a:solidFill>
                        <a:schemeClr val="accent6">
                          <a:lumMod val="40000"/>
                          <a:lumOff val="60000"/>
                        </a:schemeClr>
                      </a:solidFill>
                      <a:prstDash val="sysDash"/>
                      <a:round/>
                      <a:headEnd type="none" w="med" len="med"/>
                      <a:tailEnd type="none" w="med" len="med"/>
                    </a:lnB>
                    <a:solidFill>
                      <a:schemeClr val="bg1"/>
                    </a:solidFill>
                  </a:tcPr>
                </a:tc>
                <a:tc>
                  <a:txBody>
                    <a:bodyPr/>
                    <a:lstStyle/>
                    <a:p>
                      <a:pPr>
                        <a:lnSpc>
                          <a:spcPct val="120000"/>
                        </a:lnSpc>
                      </a:pPr>
                      <a:r>
                        <a:rPr lang="zh-CN" altLang="en-US" sz="1600" dirty="0">
                          <a:latin typeface="+mn-lt"/>
                          <a:ea typeface="+mn-ea"/>
                          <a:cs typeface="+mn-ea"/>
                          <a:sym typeface="+mn-lt"/>
                        </a:rPr>
                        <a:t>发作持续时间可能超过 </a:t>
                      </a:r>
                      <a:r>
                        <a:rPr lang="en-US" altLang="zh-CN" sz="1600" dirty="0">
                          <a:latin typeface="+mn-lt"/>
                          <a:ea typeface="+mn-ea"/>
                          <a:cs typeface="+mn-ea"/>
                          <a:sym typeface="+mn-lt"/>
                        </a:rPr>
                        <a:t>24h </a:t>
                      </a:r>
                      <a:endParaRPr lang="zh-CN" altLang="en-US" sz="1600" dirty="0">
                        <a:latin typeface="+mn-lt"/>
                        <a:ea typeface="+mn-ea"/>
                        <a:cs typeface="+mn-ea"/>
                        <a:sym typeface="+mn-lt"/>
                      </a:endParaRPr>
                    </a:p>
                  </a:txBody>
                  <a:tcPr anchor="ctr">
                    <a:lnL w="12700" cap="flat" cmpd="sng" algn="ctr">
                      <a:solidFill>
                        <a:schemeClr val="accent6">
                          <a:lumMod val="40000"/>
                          <a:lumOff val="60000"/>
                        </a:schemeClr>
                      </a:solidFill>
                      <a:prstDash val="sysDash"/>
                      <a:round/>
                      <a:headEnd type="none" w="med" len="med"/>
                      <a:tailEnd type="none" w="med" len="med"/>
                    </a:lnL>
                    <a:lnB w="12700" cap="flat" cmpd="sng" algn="ctr">
                      <a:solidFill>
                        <a:schemeClr val="accent6">
                          <a:lumMod val="40000"/>
                          <a:lumOff val="60000"/>
                        </a:schemeClr>
                      </a:solidFill>
                      <a:prstDash val="sysDash"/>
                      <a:round/>
                      <a:headEnd type="none" w="med" len="med"/>
                      <a:tailEnd type="none" w="med" len="med"/>
                    </a:lnB>
                    <a:solidFill>
                      <a:schemeClr val="bg1"/>
                    </a:solidFill>
                  </a:tcPr>
                </a:tc>
                <a:extLst>
                  <a:ext uri="{0D108BD9-81ED-4DB2-BD59-A6C34878D82A}">
                    <a16:rowId xmlns:a16="http://schemas.microsoft.com/office/drawing/2014/main" val="10001"/>
                  </a:ext>
                </a:extLst>
              </a:tr>
              <a:tr h="476250">
                <a:tc vMerge="1">
                  <a:txBody>
                    <a:bodyPr/>
                    <a:lstStyle/>
                    <a:p>
                      <a:endParaRPr lang="zh-CN"/>
                    </a:p>
                  </a:txBody>
                  <a:tcPr/>
                </a:tc>
                <a:tc>
                  <a:txBody>
                    <a:bodyPr/>
                    <a:lstStyle/>
                    <a:p>
                      <a:pPr>
                        <a:lnSpc>
                          <a:spcPct val="120000"/>
                        </a:lnSpc>
                      </a:pPr>
                      <a:r>
                        <a:rPr lang="zh-CN" altLang="en-US" sz="1600" dirty="0">
                          <a:latin typeface="+mn-lt"/>
                          <a:ea typeface="+mn-ea"/>
                          <a:cs typeface="+mn-ea"/>
                          <a:sym typeface="+mn-lt"/>
                        </a:rPr>
                        <a:t>单向水平略带扭转的自发性眼震</a:t>
                      </a:r>
                    </a:p>
                  </a:txBody>
                  <a:tcPr anchor="ctr">
                    <a:lnL w="12700" cap="flat" cmpd="sng" algn="ctr">
                      <a:solidFill>
                        <a:schemeClr val="accent6">
                          <a:lumMod val="40000"/>
                          <a:lumOff val="60000"/>
                        </a:schemeClr>
                      </a:solidFill>
                      <a:prstDash val="sysDash"/>
                      <a:round/>
                      <a:headEnd type="none" w="med" len="med"/>
                      <a:tailEnd type="none" w="med" len="med"/>
                    </a:lnL>
                    <a:lnR w="12700" cap="flat" cmpd="sng" algn="ctr">
                      <a:solidFill>
                        <a:schemeClr val="accent6">
                          <a:lumMod val="40000"/>
                          <a:lumOff val="60000"/>
                        </a:schemeClr>
                      </a:solidFill>
                      <a:prstDash val="sysDash"/>
                      <a:round/>
                      <a:headEnd type="none" w="med" len="med"/>
                      <a:tailEnd type="none" w="med" len="med"/>
                    </a:lnR>
                    <a:lnT w="12700" cap="flat" cmpd="sng" algn="ctr">
                      <a:solidFill>
                        <a:schemeClr val="accent6">
                          <a:lumMod val="40000"/>
                          <a:lumOff val="60000"/>
                        </a:schemeClr>
                      </a:solidFill>
                      <a:prstDash val="sysDash"/>
                      <a:round/>
                      <a:headEnd type="none" w="med" len="med"/>
                      <a:tailEnd type="none" w="med" len="med"/>
                    </a:lnT>
                    <a:lnB w="12700" cap="flat" cmpd="sng" algn="ctr">
                      <a:solidFill>
                        <a:schemeClr val="accent6">
                          <a:lumMod val="40000"/>
                          <a:lumOff val="60000"/>
                        </a:schemeClr>
                      </a:solidFill>
                      <a:prstDash val="sysDash"/>
                      <a:round/>
                      <a:headEnd type="none" w="med" len="med"/>
                      <a:tailEnd type="none" w="med" len="med"/>
                    </a:lnB>
                    <a:solidFill>
                      <a:schemeClr val="bg1"/>
                    </a:solidFill>
                  </a:tcPr>
                </a:tc>
                <a:tc>
                  <a:txBody>
                    <a:bodyPr/>
                    <a:lstStyle/>
                    <a:p>
                      <a:pPr>
                        <a:lnSpc>
                          <a:spcPct val="120000"/>
                        </a:lnSpc>
                      </a:pPr>
                      <a:r>
                        <a:rPr lang="zh-CN" altLang="en-US" sz="1600" dirty="0">
                          <a:latin typeface="+mn-lt"/>
                          <a:ea typeface="+mn-ea"/>
                          <a:cs typeface="+mn-ea"/>
                          <a:sym typeface="+mn-lt"/>
                        </a:rPr>
                        <a:t>发作时也可见单向水平略带扭转的自发性眼震</a:t>
                      </a:r>
                    </a:p>
                  </a:txBody>
                  <a:tcPr anchor="ctr">
                    <a:lnL w="12700" cap="flat" cmpd="sng" algn="ctr">
                      <a:solidFill>
                        <a:schemeClr val="accent6">
                          <a:lumMod val="40000"/>
                          <a:lumOff val="60000"/>
                        </a:schemeClr>
                      </a:solidFill>
                      <a:prstDash val="sysDash"/>
                      <a:round/>
                      <a:headEnd type="none" w="med" len="med"/>
                      <a:tailEnd type="none" w="med" len="med"/>
                    </a:lnL>
                    <a:lnT w="12700" cap="flat" cmpd="sng" algn="ctr">
                      <a:solidFill>
                        <a:schemeClr val="accent6">
                          <a:lumMod val="40000"/>
                          <a:lumOff val="60000"/>
                        </a:schemeClr>
                      </a:solidFill>
                      <a:prstDash val="sysDash"/>
                      <a:round/>
                      <a:headEnd type="none" w="med" len="med"/>
                      <a:tailEnd type="none" w="med" len="med"/>
                    </a:lnT>
                    <a:lnB w="12700" cap="flat" cmpd="sng" algn="ctr">
                      <a:solidFill>
                        <a:schemeClr val="accent6">
                          <a:lumMod val="40000"/>
                          <a:lumOff val="60000"/>
                        </a:schemeClr>
                      </a:solidFill>
                      <a:prstDash val="sysDash"/>
                      <a:round/>
                      <a:headEnd type="none" w="med" len="med"/>
                      <a:tailEnd type="none" w="med" len="med"/>
                    </a:lnB>
                    <a:solidFill>
                      <a:schemeClr val="bg1"/>
                    </a:solidFill>
                  </a:tcPr>
                </a:tc>
                <a:extLst>
                  <a:ext uri="{0D108BD9-81ED-4DB2-BD59-A6C34878D82A}">
                    <a16:rowId xmlns:a16="http://schemas.microsoft.com/office/drawing/2014/main" val="10002"/>
                  </a:ext>
                </a:extLst>
              </a:tr>
              <a:tr h="819785">
                <a:tc rowSpan="4">
                  <a:txBody>
                    <a:bodyPr/>
                    <a:lstStyle/>
                    <a:p>
                      <a:pPr>
                        <a:lnSpc>
                          <a:spcPct val="120000"/>
                        </a:lnSpc>
                      </a:pPr>
                      <a:r>
                        <a:rPr lang="zh-CN" altLang="en-US" sz="1600" b="1" dirty="0">
                          <a:latin typeface="+mn-lt"/>
                          <a:ea typeface="+mn-ea"/>
                          <a:cs typeface="+mn-ea"/>
                          <a:sym typeface="+mn-lt"/>
                        </a:rPr>
                        <a:t>差异</a:t>
                      </a:r>
                    </a:p>
                  </a:txBody>
                  <a:tcPr anchor="ctr">
                    <a:lnR w="12700" cap="flat" cmpd="sng" algn="ctr">
                      <a:solidFill>
                        <a:schemeClr val="accent6">
                          <a:lumMod val="40000"/>
                          <a:lumOff val="60000"/>
                        </a:schemeClr>
                      </a:solidFill>
                      <a:prstDash val="sysDash"/>
                      <a:round/>
                      <a:headEnd type="none" w="med" len="med"/>
                      <a:tailEnd type="none" w="med" len="med"/>
                    </a:lnR>
                    <a:lnT w="12700" cap="flat" cmpd="sng" algn="ctr">
                      <a:solidFill>
                        <a:schemeClr val="accent6">
                          <a:lumMod val="40000"/>
                          <a:lumOff val="60000"/>
                        </a:schemeClr>
                      </a:solidFill>
                      <a:prstDash val="sysDash"/>
                      <a:round/>
                      <a:headEnd type="none" w="med" len="med"/>
                      <a:tailEnd type="none" w="med" len="med"/>
                    </a:lnT>
                    <a:lnB w="12700" cap="flat" cmpd="sng" algn="ctr">
                      <a:solidFill>
                        <a:srgbClr val="018C42"/>
                      </a:solidFill>
                      <a:prstDash val="solid"/>
                      <a:round/>
                      <a:headEnd type="none" w="med" len="med"/>
                      <a:tailEnd type="none" w="med" len="med"/>
                    </a:lnB>
                    <a:solidFill>
                      <a:schemeClr val="bg1"/>
                    </a:solidFill>
                  </a:tcPr>
                </a:tc>
                <a:tc>
                  <a:txBody>
                    <a:bodyPr/>
                    <a:lstStyle/>
                    <a:p>
                      <a:pPr>
                        <a:lnSpc>
                          <a:spcPct val="120000"/>
                        </a:lnSpc>
                      </a:pPr>
                      <a:r>
                        <a:rPr lang="zh-CN" altLang="en-US" sz="1600" dirty="0">
                          <a:latin typeface="+mn-lt"/>
                          <a:ea typeface="+mn-ea"/>
                          <a:cs typeface="+mn-ea"/>
                          <a:sym typeface="+mn-lt"/>
                        </a:rPr>
                        <a:t>单相病程，出现第 </a:t>
                      </a:r>
                      <a:r>
                        <a:rPr lang="en-US" altLang="zh-CN" sz="1600" dirty="0">
                          <a:latin typeface="+mn-lt"/>
                          <a:ea typeface="+mn-ea"/>
                          <a:cs typeface="+mn-ea"/>
                          <a:sym typeface="+mn-lt"/>
                        </a:rPr>
                        <a:t>2 </a:t>
                      </a:r>
                      <a:r>
                        <a:rPr lang="zh-CN" altLang="en-US" sz="1600" dirty="0">
                          <a:latin typeface="+mn-lt"/>
                          <a:ea typeface="+mn-ea"/>
                          <a:cs typeface="+mn-ea"/>
                          <a:sym typeface="+mn-lt"/>
                        </a:rPr>
                        <a:t>次发作时基本可排除</a:t>
                      </a:r>
                      <a:r>
                        <a:rPr lang="en-US" altLang="zh-CN" sz="1600" dirty="0">
                          <a:latin typeface="+mn-lt"/>
                          <a:ea typeface="+mn-ea"/>
                          <a:cs typeface="+mn-ea"/>
                          <a:sym typeface="+mn-lt"/>
                        </a:rPr>
                        <a:t>VN </a:t>
                      </a:r>
                      <a:r>
                        <a:rPr lang="zh-CN" altLang="en-US" sz="1600" dirty="0">
                          <a:latin typeface="+mn-lt"/>
                          <a:ea typeface="+mn-ea"/>
                          <a:cs typeface="+mn-ea"/>
                          <a:sym typeface="+mn-lt"/>
                        </a:rPr>
                        <a:t>诊断</a:t>
                      </a:r>
                    </a:p>
                  </a:txBody>
                  <a:tcPr anchor="ctr">
                    <a:lnL w="12700" cap="flat" cmpd="sng" algn="ctr">
                      <a:solidFill>
                        <a:schemeClr val="accent6">
                          <a:lumMod val="40000"/>
                          <a:lumOff val="60000"/>
                        </a:schemeClr>
                      </a:solidFill>
                      <a:prstDash val="sysDash"/>
                      <a:round/>
                      <a:headEnd type="none" w="med" len="med"/>
                      <a:tailEnd type="none" w="med" len="med"/>
                    </a:lnL>
                    <a:lnR w="12700" cap="flat" cmpd="sng" algn="ctr">
                      <a:solidFill>
                        <a:schemeClr val="accent6">
                          <a:lumMod val="40000"/>
                          <a:lumOff val="60000"/>
                        </a:schemeClr>
                      </a:solidFill>
                      <a:prstDash val="sysDash"/>
                      <a:round/>
                      <a:headEnd type="none" w="med" len="med"/>
                      <a:tailEnd type="none" w="med" len="med"/>
                    </a:lnR>
                    <a:lnT w="12700" cap="flat" cmpd="sng" algn="ctr">
                      <a:solidFill>
                        <a:schemeClr val="accent6">
                          <a:lumMod val="40000"/>
                          <a:lumOff val="60000"/>
                        </a:schemeClr>
                      </a:solidFill>
                      <a:prstDash val="sysDash"/>
                      <a:round/>
                      <a:headEnd type="none" w="med" len="med"/>
                      <a:tailEnd type="none" w="med" len="med"/>
                    </a:lnT>
                    <a:lnB w="12700" cap="flat" cmpd="sng" algn="ctr">
                      <a:solidFill>
                        <a:schemeClr val="accent6">
                          <a:lumMod val="40000"/>
                          <a:lumOff val="60000"/>
                        </a:schemeClr>
                      </a:solidFill>
                      <a:prstDash val="sysDash"/>
                      <a:round/>
                      <a:headEnd type="none" w="med" len="med"/>
                      <a:tailEnd type="none" w="med" len="med"/>
                    </a:lnB>
                    <a:solidFill>
                      <a:schemeClr val="bg1"/>
                    </a:solidFill>
                  </a:tcPr>
                </a:tc>
                <a:tc>
                  <a:txBody>
                    <a:bodyPr/>
                    <a:lstStyle/>
                    <a:p>
                      <a:pPr>
                        <a:lnSpc>
                          <a:spcPct val="120000"/>
                        </a:lnSpc>
                      </a:pPr>
                      <a:r>
                        <a:rPr lang="zh-CN" altLang="en-US" sz="1600" dirty="0">
                          <a:latin typeface="+mn-lt"/>
                          <a:ea typeface="+mn-ea"/>
                          <a:cs typeface="+mn-ea"/>
                          <a:sym typeface="+mn-lt"/>
                        </a:rPr>
                        <a:t>反复发作性病程</a:t>
                      </a:r>
                    </a:p>
                  </a:txBody>
                  <a:tcPr anchor="ctr">
                    <a:lnL w="12700" cap="flat" cmpd="sng" algn="ctr">
                      <a:solidFill>
                        <a:schemeClr val="accent6">
                          <a:lumMod val="40000"/>
                          <a:lumOff val="60000"/>
                        </a:schemeClr>
                      </a:solidFill>
                      <a:prstDash val="sysDash"/>
                      <a:round/>
                      <a:headEnd type="none" w="med" len="med"/>
                      <a:tailEnd type="none" w="med" len="med"/>
                    </a:lnL>
                    <a:lnT w="12700" cap="flat" cmpd="sng" algn="ctr">
                      <a:solidFill>
                        <a:schemeClr val="accent6">
                          <a:lumMod val="40000"/>
                          <a:lumOff val="60000"/>
                        </a:schemeClr>
                      </a:solidFill>
                      <a:prstDash val="sysDash"/>
                      <a:round/>
                      <a:headEnd type="none" w="med" len="med"/>
                      <a:tailEnd type="none" w="med" len="med"/>
                    </a:lnT>
                    <a:lnB w="12700" cap="flat" cmpd="sng" algn="ctr">
                      <a:solidFill>
                        <a:schemeClr val="accent6">
                          <a:lumMod val="40000"/>
                          <a:lumOff val="60000"/>
                        </a:schemeClr>
                      </a:solidFill>
                      <a:prstDash val="sysDash"/>
                      <a:round/>
                      <a:headEnd type="none" w="med" len="med"/>
                      <a:tailEnd type="none" w="med" len="med"/>
                    </a:lnB>
                    <a:solidFill>
                      <a:schemeClr val="bg1"/>
                    </a:solidFill>
                  </a:tcPr>
                </a:tc>
                <a:extLst>
                  <a:ext uri="{0D108BD9-81ED-4DB2-BD59-A6C34878D82A}">
                    <a16:rowId xmlns:a16="http://schemas.microsoft.com/office/drawing/2014/main" val="10003"/>
                  </a:ext>
                </a:extLst>
              </a:tr>
              <a:tr h="819150">
                <a:tc vMerge="1">
                  <a:txBody>
                    <a:bodyPr/>
                    <a:lstStyle/>
                    <a:p>
                      <a:endParaRPr lang="zh-CN"/>
                    </a:p>
                  </a:txBody>
                  <a:tcPr/>
                </a:tc>
                <a:tc>
                  <a:txBody>
                    <a:bodyPr/>
                    <a:lstStyle/>
                    <a:p>
                      <a:pPr>
                        <a:lnSpc>
                          <a:spcPct val="120000"/>
                        </a:lnSpc>
                      </a:pPr>
                      <a:r>
                        <a:rPr lang="zh-CN" altLang="en-US" sz="1600" dirty="0">
                          <a:latin typeface="+mn-lt"/>
                          <a:ea typeface="+mn-ea"/>
                          <a:cs typeface="+mn-ea"/>
                          <a:sym typeface="+mn-lt"/>
                        </a:rPr>
                        <a:t>前庭功能损害持续时间长，仅部分恢复或不恢复</a:t>
                      </a:r>
                    </a:p>
                  </a:txBody>
                  <a:tcPr anchor="ctr">
                    <a:lnL w="12700" cap="flat" cmpd="sng" algn="ctr">
                      <a:solidFill>
                        <a:schemeClr val="accent6">
                          <a:lumMod val="40000"/>
                          <a:lumOff val="60000"/>
                        </a:schemeClr>
                      </a:solidFill>
                      <a:prstDash val="sysDash"/>
                      <a:round/>
                      <a:headEnd type="none" w="med" len="med"/>
                      <a:tailEnd type="none" w="med" len="med"/>
                    </a:lnL>
                    <a:lnR w="12700" cap="flat" cmpd="sng" algn="ctr">
                      <a:solidFill>
                        <a:schemeClr val="accent6">
                          <a:lumMod val="40000"/>
                          <a:lumOff val="60000"/>
                        </a:schemeClr>
                      </a:solidFill>
                      <a:prstDash val="sysDash"/>
                      <a:round/>
                      <a:headEnd type="none" w="med" len="med"/>
                      <a:tailEnd type="none" w="med" len="med"/>
                    </a:lnR>
                    <a:lnT w="12700" cap="flat" cmpd="sng" algn="ctr">
                      <a:solidFill>
                        <a:schemeClr val="accent6">
                          <a:lumMod val="40000"/>
                          <a:lumOff val="60000"/>
                        </a:schemeClr>
                      </a:solidFill>
                      <a:prstDash val="sysDash"/>
                      <a:round/>
                      <a:headEnd type="none" w="med" len="med"/>
                      <a:tailEnd type="none" w="med" len="med"/>
                    </a:lnT>
                    <a:lnB w="12700" cap="flat" cmpd="sng" algn="ctr">
                      <a:solidFill>
                        <a:schemeClr val="accent6">
                          <a:lumMod val="40000"/>
                          <a:lumOff val="60000"/>
                        </a:schemeClr>
                      </a:solidFill>
                      <a:prstDash val="sysDash"/>
                      <a:round/>
                      <a:headEnd type="none" w="med" len="med"/>
                      <a:tailEnd type="none" w="med" len="med"/>
                    </a:lnB>
                    <a:solidFill>
                      <a:schemeClr val="bg1"/>
                    </a:solidFill>
                  </a:tcPr>
                </a:tc>
                <a:tc>
                  <a:txBody>
                    <a:bodyPr/>
                    <a:lstStyle/>
                    <a:p>
                      <a:pPr>
                        <a:lnSpc>
                          <a:spcPct val="120000"/>
                        </a:lnSpc>
                      </a:pPr>
                      <a:r>
                        <a:rPr lang="zh-CN" altLang="en-US" sz="1600" dirty="0">
                          <a:latin typeface="+mn-lt"/>
                          <a:ea typeface="+mn-ea"/>
                          <a:cs typeface="+mn-ea"/>
                          <a:sym typeface="+mn-lt"/>
                        </a:rPr>
                        <a:t>发作时的单侧前庭功能减弱多为暂时性，可快速、完全缓解</a:t>
                      </a:r>
                    </a:p>
                  </a:txBody>
                  <a:tcPr anchor="ctr">
                    <a:lnL w="12700" cap="flat" cmpd="sng" algn="ctr">
                      <a:solidFill>
                        <a:schemeClr val="accent6">
                          <a:lumMod val="40000"/>
                          <a:lumOff val="60000"/>
                        </a:schemeClr>
                      </a:solidFill>
                      <a:prstDash val="sysDash"/>
                      <a:round/>
                      <a:headEnd type="none" w="med" len="med"/>
                      <a:tailEnd type="none" w="med" len="med"/>
                    </a:lnL>
                    <a:lnT w="12700" cap="flat" cmpd="sng" algn="ctr">
                      <a:solidFill>
                        <a:schemeClr val="accent6">
                          <a:lumMod val="40000"/>
                          <a:lumOff val="60000"/>
                        </a:schemeClr>
                      </a:solidFill>
                      <a:prstDash val="sysDash"/>
                      <a:round/>
                      <a:headEnd type="none" w="med" len="med"/>
                      <a:tailEnd type="none" w="med" len="med"/>
                    </a:lnT>
                    <a:lnB w="12700" cap="flat" cmpd="sng" algn="ctr">
                      <a:solidFill>
                        <a:schemeClr val="accent6">
                          <a:lumMod val="40000"/>
                          <a:lumOff val="60000"/>
                        </a:schemeClr>
                      </a:solidFill>
                      <a:prstDash val="sysDash"/>
                      <a:round/>
                      <a:headEnd type="none" w="med" len="med"/>
                      <a:tailEnd type="none" w="med" len="med"/>
                    </a:lnB>
                    <a:solidFill>
                      <a:schemeClr val="bg1"/>
                    </a:solidFill>
                  </a:tcPr>
                </a:tc>
                <a:extLst>
                  <a:ext uri="{0D108BD9-81ED-4DB2-BD59-A6C34878D82A}">
                    <a16:rowId xmlns:a16="http://schemas.microsoft.com/office/drawing/2014/main" val="10004"/>
                  </a:ext>
                </a:extLst>
              </a:tr>
              <a:tr h="820420">
                <a:tc vMerge="1">
                  <a:txBody>
                    <a:bodyPr/>
                    <a:lstStyle/>
                    <a:p>
                      <a:endParaRPr lang="zh-CN"/>
                    </a:p>
                  </a:txBody>
                  <a:tcPr/>
                </a:tc>
                <a:tc>
                  <a:txBody>
                    <a:bodyPr/>
                    <a:lstStyle/>
                    <a:p>
                      <a:pPr>
                        <a:lnSpc>
                          <a:spcPct val="120000"/>
                        </a:lnSpc>
                      </a:pPr>
                      <a:r>
                        <a:rPr lang="zh-CN" altLang="en-US" sz="1600" dirty="0">
                          <a:latin typeface="+mn-lt"/>
                          <a:ea typeface="+mn-ea"/>
                          <a:cs typeface="+mn-ea"/>
                          <a:sym typeface="+mn-lt"/>
                        </a:rPr>
                        <a:t>部分患者在持续眩晕发作前</a:t>
                      </a:r>
                      <a:r>
                        <a:rPr lang="en-US" altLang="zh-CN" sz="1600" dirty="0">
                          <a:latin typeface="+mn-lt"/>
                          <a:ea typeface="+mn-ea"/>
                          <a:cs typeface="+mn-ea"/>
                          <a:sym typeface="+mn-lt"/>
                        </a:rPr>
                        <a:t>2</a:t>
                      </a:r>
                      <a:r>
                        <a:rPr lang="zh-CN" altLang="en-US" sz="1600" dirty="0">
                          <a:latin typeface="+mn-lt"/>
                          <a:ea typeface="+mn-ea"/>
                          <a:cs typeface="+mn-ea"/>
                          <a:sym typeface="+mn-lt"/>
                        </a:rPr>
                        <a:t>天内可能会经历一次持续数小时的眩晕或头晕</a:t>
                      </a:r>
                      <a:r>
                        <a:rPr lang="en-US" altLang="zh-CN" sz="1600" baseline="30000" dirty="0">
                          <a:latin typeface="+mn-lt"/>
                          <a:ea typeface="+mn-ea"/>
                          <a:cs typeface="+mn-ea"/>
                          <a:sym typeface="+mn-lt"/>
                        </a:rPr>
                        <a:t>2</a:t>
                      </a:r>
                      <a:endParaRPr lang="zh-CN" altLang="en-US" sz="1600" baseline="30000" dirty="0">
                        <a:latin typeface="+mn-lt"/>
                        <a:ea typeface="+mn-ea"/>
                        <a:cs typeface="+mn-ea"/>
                        <a:sym typeface="+mn-lt"/>
                      </a:endParaRPr>
                    </a:p>
                  </a:txBody>
                  <a:tcPr anchor="ctr">
                    <a:lnL w="12700" cap="flat" cmpd="sng" algn="ctr">
                      <a:solidFill>
                        <a:schemeClr val="accent6">
                          <a:lumMod val="40000"/>
                          <a:lumOff val="60000"/>
                        </a:schemeClr>
                      </a:solidFill>
                      <a:prstDash val="sysDash"/>
                      <a:round/>
                      <a:headEnd type="none" w="med" len="med"/>
                      <a:tailEnd type="none" w="med" len="med"/>
                    </a:lnL>
                    <a:lnR w="12700" cap="flat" cmpd="sng" algn="ctr">
                      <a:solidFill>
                        <a:schemeClr val="accent6">
                          <a:lumMod val="40000"/>
                          <a:lumOff val="60000"/>
                        </a:schemeClr>
                      </a:solidFill>
                      <a:prstDash val="sysDash"/>
                      <a:round/>
                      <a:headEnd type="none" w="med" len="med"/>
                      <a:tailEnd type="none" w="med" len="med"/>
                    </a:lnR>
                    <a:lnT w="12700" cap="flat" cmpd="sng" algn="ctr">
                      <a:solidFill>
                        <a:schemeClr val="accent6">
                          <a:lumMod val="40000"/>
                          <a:lumOff val="60000"/>
                        </a:schemeClr>
                      </a:solidFill>
                      <a:prstDash val="sysDash"/>
                      <a:round/>
                      <a:headEnd type="none" w="med" len="med"/>
                      <a:tailEnd type="none" w="med" len="med"/>
                    </a:lnT>
                    <a:lnB w="12700" cap="flat" cmpd="sng" algn="ctr">
                      <a:solidFill>
                        <a:schemeClr val="accent6">
                          <a:lumMod val="40000"/>
                          <a:lumOff val="60000"/>
                        </a:schemeClr>
                      </a:solidFill>
                      <a:prstDash val="sysDash"/>
                      <a:round/>
                      <a:headEnd type="none" w="med" len="med"/>
                      <a:tailEnd type="none" w="med" len="med"/>
                    </a:lnB>
                    <a:solidFill>
                      <a:schemeClr val="bg1"/>
                    </a:solidFill>
                  </a:tcPr>
                </a:tc>
                <a:tc>
                  <a:txBody>
                    <a:bodyPr/>
                    <a:lstStyle/>
                    <a:p>
                      <a:pPr>
                        <a:lnSpc>
                          <a:spcPct val="120000"/>
                        </a:lnSpc>
                      </a:pPr>
                      <a:r>
                        <a:rPr lang="zh-CN" altLang="en-US" sz="1600" dirty="0">
                          <a:latin typeface="+mn-lt"/>
                          <a:ea typeface="+mn-ea"/>
                          <a:cs typeface="+mn-ea"/>
                          <a:sym typeface="+mn-lt"/>
                        </a:rPr>
                        <a:t>发作性眩晕比持续性眩晕发作早很多天</a:t>
                      </a:r>
                      <a:r>
                        <a:rPr lang="en-US" altLang="zh-CN" sz="1600" baseline="30000" dirty="0">
                          <a:latin typeface="+mn-lt"/>
                          <a:ea typeface="+mn-ea"/>
                          <a:cs typeface="+mn-ea"/>
                          <a:sym typeface="+mn-lt"/>
                        </a:rPr>
                        <a:t>2</a:t>
                      </a:r>
                      <a:endParaRPr lang="zh-CN" altLang="en-US" sz="1600" baseline="30000" dirty="0">
                        <a:latin typeface="+mn-lt"/>
                        <a:ea typeface="+mn-ea"/>
                        <a:cs typeface="+mn-ea"/>
                        <a:sym typeface="+mn-lt"/>
                      </a:endParaRPr>
                    </a:p>
                  </a:txBody>
                  <a:tcPr anchor="ctr">
                    <a:lnL w="12700" cap="flat" cmpd="sng" algn="ctr">
                      <a:solidFill>
                        <a:schemeClr val="accent6">
                          <a:lumMod val="40000"/>
                          <a:lumOff val="60000"/>
                        </a:schemeClr>
                      </a:solidFill>
                      <a:prstDash val="sysDash"/>
                      <a:round/>
                      <a:headEnd type="none" w="med" len="med"/>
                      <a:tailEnd type="none" w="med" len="med"/>
                    </a:lnL>
                    <a:lnT w="12700" cap="flat" cmpd="sng" algn="ctr">
                      <a:solidFill>
                        <a:schemeClr val="accent6">
                          <a:lumMod val="40000"/>
                          <a:lumOff val="60000"/>
                        </a:schemeClr>
                      </a:solidFill>
                      <a:prstDash val="sysDash"/>
                      <a:round/>
                      <a:headEnd type="none" w="med" len="med"/>
                      <a:tailEnd type="none" w="med" len="med"/>
                    </a:lnT>
                    <a:lnB w="12700" cap="flat" cmpd="sng" algn="ctr">
                      <a:solidFill>
                        <a:schemeClr val="accent6">
                          <a:lumMod val="40000"/>
                          <a:lumOff val="60000"/>
                        </a:schemeClr>
                      </a:solidFill>
                      <a:prstDash val="sysDash"/>
                      <a:round/>
                      <a:headEnd type="none" w="med" len="med"/>
                      <a:tailEnd type="none" w="med" len="med"/>
                    </a:lnB>
                    <a:solidFill>
                      <a:schemeClr val="bg1"/>
                    </a:solidFill>
                  </a:tcPr>
                </a:tc>
                <a:extLst>
                  <a:ext uri="{0D108BD9-81ED-4DB2-BD59-A6C34878D82A}">
                    <a16:rowId xmlns:a16="http://schemas.microsoft.com/office/drawing/2014/main" val="10005"/>
                  </a:ext>
                </a:extLst>
              </a:tr>
              <a:tr h="451485">
                <a:tc vMerge="1">
                  <a:txBody>
                    <a:bodyPr/>
                    <a:lstStyle/>
                    <a:p>
                      <a:endParaRPr lang="zh-CN"/>
                    </a:p>
                  </a:txBody>
                  <a:tcPr/>
                </a:tc>
                <a:tc>
                  <a:txBody>
                    <a:bodyPr/>
                    <a:lstStyle/>
                    <a:p>
                      <a:pPr>
                        <a:lnSpc>
                          <a:spcPct val="120000"/>
                        </a:lnSpc>
                      </a:pPr>
                      <a:r>
                        <a:rPr lang="zh-CN" altLang="en-US" sz="1600" dirty="0">
                          <a:latin typeface="+mn-lt"/>
                          <a:ea typeface="+mn-ea"/>
                          <a:cs typeface="+mn-ea"/>
                          <a:sym typeface="+mn-lt"/>
                        </a:rPr>
                        <a:t>不伴听力下降的症状和体征</a:t>
                      </a:r>
                      <a:r>
                        <a:rPr lang="en-US" altLang="zh-CN" sz="1600" baseline="30000" dirty="0">
                          <a:latin typeface="+mn-lt"/>
                          <a:ea typeface="+mn-ea"/>
                          <a:cs typeface="+mn-ea"/>
                          <a:sym typeface="+mn-lt"/>
                        </a:rPr>
                        <a:t>1</a:t>
                      </a:r>
                      <a:endParaRPr lang="zh-CN" altLang="en-US" sz="1600" baseline="30000" dirty="0">
                        <a:latin typeface="+mn-lt"/>
                        <a:ea typeface="+mn-ea"/>
                        <a:cs typeface="+mn-ea"/>
                        <a:sym typeface="+mn-lt"/>
                      </a:endParaRPr>
                    </a:p>
                  </a:txBody>
                  <a:tcPr anchor="ctr">
                    <a:lnL w="12700" cap="flat" cmpd="sng" algn="ctr">
                      <a:solidFill>
                        <a:schemeClr val="accent6">
                          <a:lumMod val="40000"/>
                          <a:lumOff val="60000"/>
                        </a:schemeClr>
                      </a:solidFill>
                      <a:prstDash val="sysDash"/>
                      <a:round/>
                      <a:headEnd type="none" w="med" len="med"/>
                      <a:tailEnd type="none" w="med" len="med"/>
                    </a:lnL>
                    <a:lnR w="12700" cap="flat" cmpd="sng" algn="ctr">
                      <a:solidFill>
                        <a:schemeClr val="accent6">
                          <a:lumMod val="40000"/>
                          <a:lumOff val="60000"/>
                        </a:schemeClr>
                      </a:solidFill>
                      <a:prstDash val="sysDash"/>
                      <a:round/>
                      <a:headEnd type="none" w="med" len="med"/>
                      <a:tailEnd type="none" w="med" len="med"/>
                    </a:lnR>
                    <a:lnT w="12700" cap="flat" cmpd="sng" algn="ctr">
                      <a:solidFill>
                        <a:schemeClr val="accent6">
                          <a:lumMod val="40000"/>
                          <a:lumOff val="60000"/>
                        </a:schemeClr>
                      </a:solidFill>
                      <a:prstDash val="sysDash"/>
                      <a:round/>
                      <a:headEnd type="none" w="med" len="med"/>
                      <a:tailEnd type="none" w="med" len="med"/>
                    </a:lnT>
                    <a:lnB w="12700" cap="flat" cmpd="sng" algn="ctr">
                      <a:solidFill>
                        <a:srgbClr val="018C42"/>
                      </a:solidFill>
                      <a:prstDash val="solid"/>
                      <a:round/>
                      <a:headEnd type="none" w="med" len="med"/>
                      <a:tailEnd type="none" w="med" len="med"/>
                    </a:lnB>
                    <a:solidFill>
                      <a:schemeClr val="bg1"/>
                    </a:solidFill>
                  </a:tcPr>
                </a:tc>
                <a:tc>
                  <a:txBody>
                    <a:bodyPr/>
                    <a:lstStyle/>
                    <a:p>
                      <a:pPr>
                        <a:lnSpc>
                          <a:spcPct val="120000"/>
                        </a:lnSpc>
                      </a:pPr>
                      <a:r>
                        <a:rPr lang="zh-CN" altLang="en-US" sz="1600" dirty="0">
                          <a:latin typeface="+mn-lt"/>
                          <a:ea typeface="+mn-ea"/>
                          <a:cs typeface="+mn-ea"/>
                          <a:sym typeface="+mn-lt"/>
                        </a:rPr>
                        <a:t>常合并短暂性耳鸣 、听力下降</a:t>
                      </a:r>
                      <a:r>
                        <a:rPr lang="en-US" altLang="zh-CN" sz="1600" baseline="30000" dirty="0">
                          <a:latin typeface="+mn-lt"/>
                          <a:ea typeface="+mn-ea"/>
                          <a:cs typeface="+mn-ea"/>
                          <a:sym typeface="+mn-lt"/>
                        </a:rPr>
                        <a:t>3</a:t>
                      </a:r>
                      <a:endParaRPr lang="zh-CN" altLang="en-US" sz="1600" baseline="30000" dirty="0">
                        <a:latin typeface="+mn-lt"/>
                        <a:ea typeface="+mn-ea"/>
                        <a:cs typeface="+mn-ea"/>
                        <a:sym typeface="+mn-lt"/>
                      </a:endParaRPr>
                    </a:p>
                  </a:txBody>
                  <a:tcPr anchor="ctr">
                    <a:lnL w="12700" cap="flat" cmpd="sng" algn="ctr">
                      <a:solidFill>
                        <a:schemeClr val="accent6">
                          <a:lumMod val="40000"/>
                          <a:lumOff val="60000"/>
                        </a:schemeClr>
                      </a:solidFill>
                      <a:prstDash val="sysDash"/>
                      <a:round/>
                      <a:headEnd type="none" w="med" len="med"/>
                      <a:tailEnd type="none" w="med" len="med"/>
                    </a:lnL>
                    <a:lnT w="12700" cap="flat" cmpd="sng" algn="ctr">
                      <a:solidFill>
                        <a:schemeClr val="accent6">
                          <a:lumMod val="40000"/>
                          <a:lumOff val="60000"/>
                        </a:schemeClr>
                      </a:solidFill>
                      <a:prstDash val="sysDash"/>
                      <a:round/>
                      <a:headEnd type="none" w="med" len="med"/>
                      <a:tailEnd type="none" w="med" len="med"/>
                    </a:lnT>
                    <a:lnB w="12700" cap="flat" cmpd="sng" algn="ctr">
                      <a:solidFill>
                        <a:srgbClr val="018C42"/>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bl>
          </a:graphicData>
        </a:graphic>
      </p:graphicFrame>
      <p:sp>
        <p:nvSpPr>
          <p:cNvPr id="4" name="内容占位符 12"/>
          <p:cNvSpPr txBox="1"/>
          <p:nvPr/>
        </p:nvSpPr>
        <p:spPr>
          <a:xfrm>
            <a:off x="839788" y="6350000"/>
            <a:ext cx="10336213" cy="508000"/>
          </a:xfrm>
          <a:prstGeom prst="rect">
            <a:avLst/>
          </a:prstGeom>
        </p:spPr>
        <p:txBody>
          <a:bodyPr vert="horz" lIns="91440" tIns="45720" rIns="91440" bIns="45720" rtlCol="0">
            <a:normAutofit fontScale="90000" lnSpcReduction="20000"/>
          </a:bodyPr>
          <a:lstStyle>
            <a:lvl1pPr marL="0" indent="0" algn="l" defTabSz="914400" rtl="0" eaLnBrk="1" latinLnBrk="0" hangingPunct="1">
              <a:lnSpc>
                <a:spcPct val="100000"/>
              </a:lnSpc>
              <a:spcBef>
                <a:spcPts val="0"/>
              </a:spcBef>
              <a:buFontTx/>
              <a:buNone/>
              <a:defRPr sz="1000" kern="1200">
                <a:solidFill>
                  <a:schemeClr val="tx1"/>
                </a:solidFill>
                <a:latin typeface="+mn-lt"/>
                <a:ea typeface="+mn-ea"/>
                <a:cs typeface="+mn-cs"/>
              </a:defRPr>
            </a:lvl1pPr>
            <a:lvl2pPr marL="457200" indent="0" algn="l" defTabSz="914400" rtl="0" eaLnBrk="1" latinLnBrk="0" hangingPunct="1">
              <a:lnSpc>
                <a:spcPct val="100000"/>
              </a:lnSpc>
              <a:spcBef>
                <a:spcPts val="0"/>
              </a:spcBef>
              <a:buFontTx/>
              <a:buNone/>
              <a:defRPr sz="1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indent="-228600">
              <a:lnSpc>
                <a:spcPct val="120000"/>
              </a:lnSpc>
              <a:buFont typeface="+mj-lt"/>
              <a:buAutoNum type="arabicPeriod"/>
            </a:pPr>
            <a:r>
              <a:rPr lang="zh-CN" altLang="en-US" dirty="0">
                <a:cs typeface="+mn-ea"/>
                <a:sym typeface="+mn-lt"/>
              </a:rPr>
              <a:t>中国医师协会神经内科分会眩晕专业委员会</a:t>
            </a:r>
            <a:r>
              <a:rPr lang="en-US" altLang="zh-CN" dirty="0">
                <a:cs typeface="+mn-ea"/>
                <a:sym typeface="+mn-lt"/>
              </a:rPr>
              <a:t>,</a:t>
            </a:r>
            <a:r>
              <a:rPr lang="zh-CN" altLang="en-US" dirty="0">
                <a:cs typeface="+mn-ea"/>
                <a:sym typeface="+mn-lt"/>
              </a:rPr>
              <a:t>中国卒中学会卒中与眩晕分会</a:t>
            </a:r>
            <a:r>
              <a:rPr lang="en-US" altLang="zh-CN" dirty="0">
                <a:cs typeface="+mn-ea"/>
                <a:sym typeface="+mn-lt"/>
              </a:rPr>
              <a:t>,</a:t>
            </a:r>
            <a:r>
              <a:rPr lang="zh-CN" altLang="en-US" dirty="0">
                <a:cs typeface="+mn-ea"/>
                <a:sym typeface="+mn-lt"/>
              </a:rPr>
              <a:t>李斐</a:t>
            </a:r>
            <a:r>
              <a:rPr lang="en-US" altLang="zh-CN" dirty="0">
                <a:cs typeface="+mn-ea"/>
                <a:sym typeface="+mn-lt"/>
              </a:rPr>
              <a:t>,</a:t>
            </a:r>
            <a:r>
              <a:rPr lang="zh-CN" altLang="en-US" dirty="0">
                <a:cs typeface="+mn-ea"/>
                <a:sym typeface="+mn-lt"/>
              </a:rPr>
              <a:t>等</a:t>
            </a:r>
            <a:r>
              <a:rPr lang="en-US" altLang="zh-CN" dirty="0">
                <a:cs typeface="+mn-ea"/>
                <a:sym typeface="+mn-lt"/>
              </a:rPr>
              <a:t>.</a:t>
            </a:r>
            <a:r>
              <a:rPr lang="zh-CN" altLang="en-US" dirty="0">
                <a:cs typeface="+mn-ea"/>
                <a:sym typeface="+mn-lt"/>
              </a:rPr>
              <a:t>前庭神经炎诊治多学科专家共识</a:t>
            </a:r>
            <a:r>
              <a:rPr lang="en-US" altLang="zh-CN" dirty="0">
                <a:cs typeface="+mn-ea"/>
                <a:sym typeface="+mn-lt"/>
              </a:rPr>
              <a:t>[J].</a:t>
            </a:r>
            <a:r>
              <a:rPr lang="zh-CN" altLang="en-US" dirty="0">
                <a:cs typeface="+mn-ea"/>
                <a:sym typeface="+mn-lt"/>
              </a:rPr>
              <a:t>中华老年医学杂志</a:t>
            </a:r>
            <a:r>
              <a:rPr lang="en-US" altLang="zh-CN" dirty="0">
                <a:cs typeface="+mn-ea"/>
                <a:sym typeface="+mn-lt"/>
              </a:rPr>
              <a:t>, 2020, 039(009):985-994.</a:t>
            </a:r>
          </a:p>
          <a:p>
            <a:pPr marL="228600" indent="-228600">
              <a:lnSpc>
                <a:spcPct val="120000"/>
              </a:lnSpc>
              <a:buFont typeface="+mj-lt"/>
              <a:buAutoNum type="arabicPeriod"/>
            </a:pPr>
            <a:r>
              <a:rPr lang="zh-CN" altLang="en-US" dirty="0">
                <a:cs typeface="+mn-ea"/>
                <a:sym typeface="+mn-lt"/>
              </a:rPr>
              <a:t>焉双梅，等</a:t>
            </a:r>
            <a:r>
              <a:rPr lang="en-US" altLang="zh-CN" dirty="0">
                <a:cs typeface="+mn-ea"/>
                <a:sym typeface="+mn-lt"/>
              </a:rPr>
              <a:t>.</a:t>
            </a:r>
            <a:r>
              <a:rPr lang="zh-CN" altLang="en-US" dirty="0">
                <a:cs typeface="+mn-ea"/>
                <a:sym typeface="+mn-lt"/>
              </a:rPr>
              <a:t>急性单侧前庭病</a:t>
            </a:r>
            <a:r>
              <a:rPr lang="en-US" altLang="zh-CN" dirty="0">
                <a:cs typeface="+mn-ea"/>
                <a:sym typeface="+mn-lt"/>
              </a:rPr>
              <a:t>/</a:t>
            </a:r>
            <a:r>
              <a:rPr lang="zh-CN" altLang="en-US" dirty="0">
                <a:cs typeface="+mn-ea"/>
                <a:sym typeface="+mn-lt"/>
              </a:rPr>
              <a:t>前庭神经炎：诊断标准</a:t>
            </a:r>
            <a:r>
              <a:rPr lang="en-US" altLang="zh-CN" dirty="0">
                <a:cs typeface="+mn-ea"/>
                <a:sym typeface="+mn-lt"/>
              </a:rPr>
              <a:t>-</a:t>
            </a:r>
            <a:r>
              <a:rPr lang="zh-CN" altLang="en-US" dirty="0">
                <a:cs typeface="+mn-ea"/>
                <a:sym typeface="+mn-lt"/>
              </a:rPr>
              <a:t> </a:t>
            </a:r>
            <a:r>
              <a:rPr lang="en-US" altLang="zh-CN" dirty="0">
                <a:cs typeface="+mn-ea"/>
                <a:sym typeface="+mn-lt"/>
              </a:rPr>
              <a:t>Bárány</a:t>
            </a:r>
            <a:r>
              <a:rPr lang="zh-CN" altLang="en-US" dirty="0">
                <a:cs typeface="+mn-ea"/>
                <a:sym typeface="+mn-lt"/>
              </a:rPr>
              <a:t>协会前庭疾病分类委员会的共识文件</a:t>
            </a:r>
            <a:r>
              <a:rPr lang="en-US" altLang="zh-CN" dirty="0">
                <a:cs typeface="+mn-ea"/>
                <a:sym typeface="+mn-lt"/>
              </a:rPr>
              <a:t>.</a:t>
            </a:r>
          </a:p>
          <a:p>
            <a:pPr marL="228600" indent="-228600">
              <a:lnSpc>
                <a:spcPct val="120000"/>
              </a:lnSpc>
              <a:buFont typeface="+mj-lt"/>
              <a:buAutoNum type="arabicPeriod"/>
            </a:pPr>
            <a:r>
              <a:rPr lang="zh-CN" altLang="en-US" dirty="0">
                <a:cs typeface="+mn-ea"/>
                <a:sym typeface="+mn-lt"/>
              </a:rPr>
              <a:t>中国医药教育协会眩晕专业委员会</a:t>
            </a:r>
            <a:r>
              <a:rPr lang="en-US" altLang="zh-CN" dirty="0">
                <a:cs typeface="+mn-ea"/>
                <a:sym typeface="+mn-lt"/>
              </a:rPr>
              <a:t>,</a:t>
            </a:r>
            <a:r>
              <a:rPr lang="zh-CN" altLang="en-US" dirty="0">
                <a:cs typeface="+mn-ea"/>
                <a:sym typeface="+mn-lt"/>
              </a:rPr>
              <a:t>赵永</a:t>
            </a:r>
            <a:r>
              <a:rPr lang="en-US" altLang="zh-CN" dirty="0">
                <a:cs typeface="+mn-ea"/>
                <a:sym typeface="+mn-lt"/>
              </a:rPr>
              <a:t>,</a:t>
            </a:r>
            <a:r>
              <a:rPr lang="zh-CN" altLang="en-US" dirty="0">
                <a:cs typeface="+mn-ea"/>
                <a:sym typeface="+mn-lt"/>
              </a:rPr>
              <a:t>韩军良</a:t>
            </a:r>
            <a:r>
              <a:rPr lang="en-US" altLang="zh-CN" dirty="0">
                <a:cs typeface="+mn-ea"/>
                <a:sym typeface="+mn-lt"/>
              </a:rPr>
              <a:t>,</a:t>
            </a:r>
            <a:r>
              <a:rPr lang="zh-CN" altLang="en-US" dirty="0">
                <a:cs typeface="+mn-ea"/>
                <a:sym typeface="+mn-lt"/>
              </a:rPr>
              <a:t>等</a:t>
            </a:r>
            <a:r>
              <a:rPr lang="en-US" altLang="zh-CN" dirty="0">
                <a:cs typeface="+mn-ea"/>
                <a:sym typeface="+mn-lt"/>
              </a:rPr>
              <a:t>.</a:t>
            </a:r>
            <a:r>
              <a:rPr lang="zh-CN" altLang="en-US" dirty="0">
                <a:cs typeface="+mn-ea"/>
                <a:sym typeface="+mn-lt"/>
              </a:rPr>
              <a:t>常见眩晕症诊断思路与鉴别诊断</a:t>
            </a:r>
            <a:r>
              <a:rPr lang="en-US" altLang="zh-CN" dirty="0">
                <a:cs typeface="+mn-ea"/>
                <a:sym typeface="+mn-lt"/>
              </a:rPr>
              <a:t>[J].</a:t>
            </a:r>
            <a:r>
              <a:rPr lang="zh-CN" altLang="en-US" dirty="0">
                <a:cs typeface="+mn-ea"/>
                <a:sym typeface="+mn-lt"/>
              </a:rPr>
              <a:t>听力学及言语疾病杂志</a:t>
            </a:r>
            <a:r>
              <a:rPr lang="en-US" altLang="zh-CN" dirty="0">
                <a:cs typeface="+mn-ea"/>
                <a:sym typeface="+mn-lt"/>
              </a:rPr>
              <a:t>, 2023, 31(6):574-577.</a:t>
            </a:r>
            <a:endParaRPr lang="zh-CN" altLang="en-US" dirty="0">
              <a:cs typeface="+mn-ea"/>
              <a:sym typeface="+mn-lt"/>
            </a:endParaRPr>
          </a:p>
          <a:p>
            <a:pPr marL="228600" indent="-228600">
              <a:lnSpc>
                <a:spcPct val="120000"/>
              </a:lnSpc>
              <a:buFont typeface="+mj-lt"/>
              <a:buAutoNum type="arabicPeriod"/>
            </a:pPr>
            <a:endParaRPr lang="en-US" altLang="zh-CN" dirty="0">
              <a:cs typeface="+mn-ea"/>
              <a:sym typeface="+mn-lt"/>
            </a:endParaRPr>
          </a:p>
        </p:txBody>
      </p:sp>
      <p:sp>
        <p:nvSpPr>
          <p:cNvPr id="6" name="圆角矩形 5"/>
          <p:cNvSpPr/>
          <p:nvPr/>
        </p:nvSpPr>
        <p:spPr>
          <a:xfrm>
            <a:off x="100965" y="193040"/>
            <a:ext cx="10236200" cy="709930"/>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标题 1"/>
          <p:cNvSpPr>
            <a:spLocks noGrp="1"/>
          </p:cNvSpPr>
          <p:nvPr/>
        </p:nvSpPr>
        <p:spPr>
          <a:xfrm>
            <a:off x="838200" y="355600"/>
            <a:ext cx="10514965" cy="4641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charset="-122"/>
                <a:ea typeface="微软雅黑" panose="020B0503020204020204" charset="-122"/>
                <a:cs typeface="Arial" panose="020B0604020202020204" pitchFamily="34" charset="0"/>
              </a:defRPr>
            </a:lvl1pPr>
          </a:lstStyle>
          <a:p>
            <a:r>
              <a:rPr lang="zh-CN" altLang="en-US" dirty="0">
                <a:solidFill>
                  <a:schemeClr val="bg1"/>
                </a:solidFill>
                <a:latin typeface="+mn-lt"/>
                <a:ea typeface="+mn-ea"/>
                <a:cs typeface="+mn-ea"/>
                <a:sym typeface="+mn-lt"/>
              </a:rPr>
              <a:t>与中枢疾病前庭性偏头痛相鉴别</a:t>
            </a:r>
          </a:p>
        </p:txBody>
      </p:sp>
      <p:sp>
        <p:nvSpPr>
          <p:cNvPr id="8" name="圆角矩形 7"/>
          <p:cNvSpPr/>
          <p:nvPr/>
        </p:nvSpPr>
        <p:spPr>
          <a:xfrm>
            <a:off x="268605" y="186690"/>
            <a:ext cx="99695" cy="78930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圆角矩形 8"/>
          <p:cNvSpPr/>
          <p:nvPr/>
        </p:nvSpPr>
        <p:spPr>
          <a:xfrm>
            <a:off x="443230" y="186690"/>
            <a:ext cx="45720" cy="78930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a:xfrm>
            <a:off x="13636125" y="1390079"/>
            <a:ext cx="5648325" cy="2981325"/>
          </a:xfrm>
          <a:prstGeom prst="rect">
            <a:avLst/>
          </a:prstGeom>
        </p:spPr>
      </p:pic>
      <p:graphicFrame>
        <p:nvGraphicFramePr>
          <p:cNvPr id="74" name="表格 73"/>
          <p:cNvGraphicFramePr>
            <a:graphicFrameLocks noGrp="1"/>
          </p:cNvGraphicFramePr>
          <p:nvPr/>
        </p:nvGraphicFramePr>
        <p:xfrm>
          <a:off x="628650" y="1319731"/>
          <a:ext cx="10922000" cy="4607994"/>
        </p:xfrm>
        <a:graphic>
          <a:graphicData uri="http://schemas.openxmlformats.org/drawingml/2006/table">
            <a:tbl>
              <a:tblPr firstRow="1" bandRow="1">
                <a:tableStyleId>{5C22544A-7EE6-4342-B048-85BDC9FD1C3A}</a:tableStyleId>
              </a:tblPr>
              <a:tblGrid>
                <a:gridCol w="1476618">
                  <a:extLst>
                    <a:ext uri="{9D8B030D-6E8A-4147-A177-3AD203B41FA5}">
                      <a16:colId xmlns:a16="http://schemas.microsoft.com/office/drawing/2014/main" val="20000"/>
                    </a:ext>
                  </a:extLst>
                </a:gridCol>
                <a:gridCol w="3133482">
                  <a:extLst>
                    <a:ext uri="{9D8B030D-6E8A-4147-A177-3AD203B41FA5}">
                      <a16:colId xmlns:a16="http://schemas.microsoft.com/office/drawing/2014/main" val="20001"/>
                    </a:ext>
                  </a:extLst>
                </a:gridCol>
                <a:gridCol w="3009900">
                  <a:extLst>
                    <a:ext uri="{9D8B030D-6E8A-4147-A177-3AD203B41FA5}">
                      <a16:colId xmlns:a16="http://schemas.microsoft.com/office/drawing/2014/main" val="20002"/>
                    </a:ext>
                  </a:extLst>
                </a:gridCol>
                <a:gridCol w="3302000">
                  <a:extLst>
                    <a:ext uri="{9D8B030D-6E8A-4147-A177-3AD203B41FA5}">
                      <a16:colId xmlns:a16="http://schemas.microsoft.com/office/drawing/2014/main" val="20003"/>
                    </a:ext>
                  </a:extLst>
                </a:gridCol>
              </a:tblGrid>
              <a:tr h="505434">
                <a:tc>
                  <a:txBody>
                    <a:bodyPr/>
                    <a:lstStyle/>
                    <a:p>
                      <a:pPr algn="ctr">
                        <a:lnSpc>
                          <a:spcPct val="120000"/>
                        </a:lnSpc>
                      </a:pPr>
                      <a:endParaRPr lang="zh-CN" altLang="en-US" dirty="0">
                        <a:latin typeface="+mn-lt"/>
                        <a:ea typeface="+mn-ea"/>
                        <a:cs typeface="+mn-ea"/>
                        <a:sym typeface="+mn-lt"/>
                      </a:endParaRPr>
                    </a:p>
                  </a:txBody>
                  <a:tcPr anchor="ctr">
                    <a:solidFill>
                      <a:srgbClr val="018C42"/>
                    </a:solidFill>
                  </a:tcPr>
                </a:tc>
                <a:tc>
                  <a:txBody>
                    <a:bodyPr/>
                    <a:lstStyle/>
                    <a:p>
                      <a:pPr algn="ctr">
                        <a:lnSpc>
                          <a:spcPct val="120000"/>
                        </a:lnSpc>
                      </a:pPr>
                      <a:r>
                        <a:rPr lang="zh-CN" altLang="en-US" dirty="0">
                          <a:latin typeface="+mn-lt"/>
                          <a:ea typeface="+mn-ea"/>
                          <a:cs typeface="+mn-ea"/>
                          <a:sym typeface="+mn-lt"/>
                        </a:rPr>
                        <a:t>前庭神经炎</a:t>
                      </a:r>
                      <a:r>
                        <a:rPr lang="en-US" altLang="zh-CN" baseline="30000" dirty="0">
                          <a:latin typeface="+mn-lt"/>
                          <a:ea typeface="+mn-ea"/>
                          <a:cs typeface="+mn-ea"/>
                          <a:sym typeface="+mn-lt"/>
                        </a:rPr>
                        <a:t>1</a:t>
                      </a:r>
                      <a:endParaRPr lang="zh-CN" altLang="en-US" baseline="30000" dirty="0">
                        <a:latin typeface="+mn-lt"/>
                        <a:ea typeface="+mn-ea"/>
                        <a:cs typeface="+mn-ea"/>
                        <a:sym typeface="+mn-lt"/>
                      </a:endParaRPr>
                    </a:p>
                  </a:txBody>
                  <a:tcPr anchor="ctr">
                    <a:solidFill>
                      <a:srgbClr val="018C42"/>
                    </a:solidFill>
                  </a:tcPr>
                </a:tc>
                <a:tc>
                  <a:txBody>
                    <a:bodyPr/>
                    <a:lstStyle/>
                    <a:p>
                      <a:pPr algn="ctr">
                        <a:lnSpc>
                          <a:spcPct val="120000"/>
                        </a:lnSpc>
                      </a:pPr>
                      <a:r>
                        <a:rPr lang="zh-CN" altLang="en-US" sz="1800" b="1" dirty="0">
                          <a:latin typeface="+mn-lt"/>
                          <a:ea typeface="+mn-ea"/>
                          <a:cs typeface="+mn-ea"/>
                          <a:sym typeface="+mn-lt"/>
                        </a:rPr>
                        <a:t>伴眩晕的突发性耳聋</a:t>
                      </a:r>
                      <a:r>
                        <a:rPr lang="en-US" altLang="zh-CN" baseline="30000" dirty="0">
                          <a:latin typeface="+mn-lt"/>
                          <a:ea typeface="+mn-ea"/>
                          <a:cs typeface="+mn-ea"/>
                          <a:sym typeface="+mn-lt"/>
                        </a:rPr>
                        <a:t>1</a:t>
                      </a:r>
                      <a:endParaRPr lang="zh-CN" altLang="en-US" dirty="0">
                        <a:latin typeface="+mn-lt"/>
                        <a:ea typeface="+mn-ea"/>
                        <a:cs typeface="+mn-ea"/>
                        <a:sym typeface="+mn-lt"/>
                      </a:endParaRPr>
                    </a:p>
                  </a:txBody>
                  <a:tcPr anchor="ctr">
                    <a:solidFill>
                      <a:srgbClr val="018C42"/>
                    </a:solidFill>
                  </a:tcPr>
                </a:tc>
                <a:tc>
                  <a:txBody>
                    <a:bodyPr/>
                    <a:lstStyle/>
                    <a:p>
                      <a:pPr algn="ctr">
                        <a:lnSpc>
                          <a:spcPct val="120000"/>
                        </a:lnSpc>
                      </a:pPr>
                      <a:r>
                        <a:rPr lang="zh-CN" altLang="en-US" dirty="0">
                          <a:latin typeface="+mn-lt"/>
                          <a:ea typeface="+mn-ea"/>
                          <a:cs typeface="+mn-ea"/>
                          <a:sym typeface="+mn-lt"/>
                        </a:rPr>
                        <a:t>迷路炎</a:t>
                      </a:r>
                      <a:r>
                        <a:rPr lang="en-US" altLang="zh-CN" baseline="30000" dirty="0">
                          <a:latin typeface="+mn-lt"/>
                          <a:ea typeface="+mn-ea"/>
                          <a:cs typeface="+mn-ea"/>
                          <a:sym typeface="+mn-lt"/>
                        </a:rPr>
                        <a:t>2</a:t>
                      </a:r>
                      <a:endParaRPr lang="zh-CN" altLang="en-US" baseline="30000" dirty="0">
                        <a:latin typeface="+mn-lt"/>
                        <a:ea typeface="+mn-ea"/>
                        <a:cs typeface="+mn-ea"/>
                        <a:sym typeface="+mn-lt"/>
                      </a:endParaRPr>
                    </a:p>
                  </a:txBody>
                  <a:tcPr anchor="ctr">
                    <a:solidFill>
                      <a:srgbClr val="018C42"/>
                    </a:solidFill>
                  </a:tcPr>
                </a:tc>
                <a:extLst>
                  <a:ext uri="{0D108BD9-81ED-4DB2-BD59-A6C34878D82A}">
                    <a16:rowId xmlns:a16="http://schemas.microsoft.com/office/drawing/2014/main" val="10000"/>
                  </a:ext>
                </a:extLst>
              </a:tr>
              <a:tr h="1367520">
                <a:tc>
                  <a:txBody>
                    <a:bodyPr/>
                    <a:lstStyle/>
                    <a:p>
                      <a:pPr marL="0" marR="0" lvl="0" indent="0" algn="ctr" defTabSz="914400" rtl="0" eaLnBrk="1" fontAlgn="auto" latinLnBrk="0" hangingPunct="1">
                        <a:lnSpc>
                          <a:spcPct val="120000"/>
                        </a:lnSpc>
                        <a:spcBef>
                          <a:spcPts val="0"/>
                        </a:spcBef>
                        <a:spcAft>
                          <a:spcPts val="0"/>
                        </a:spcAft>
                        <a:buClrTx/>
                        <a:buSzTx/>
                        <a:buFontTx/>
                        <a:buNone/>
                        <a:defRPr/>
                      </a:pPr>
                      <a:r>
                        <a:rPr lang="zh-CN" altLang="en-US" sz="1400" b="1" dirty="0">
                          <a:latin typeface="+mn-lt"/>
                          <a:ea typeface="+mn-ea"/>
                          <a:cs typeface="+mn-ea"/>
                          <a:sym typeface="+mn-lt"/>
                        </a:rPr>
                        <a:t>临床表现</a:t>
                      </a:r>
                    </a:p>
                  </a:txBody>
                  <a:tcPr anchor="ctr">
                    <a:lnL>
                      <a:noFill/>
                    </a:lnL>
                    <a:lnR w="12700" cap="flat" cmpd="sng" algn="ctr">
                      <a:solidFill>
                        <a:schemeClr val="accent6">
                          <a:lumMod val="40000"/>
                          <a:lumOff val="60000"/>
                        </a:schemeClr>
                      </a:solidFill>
                      <a:prstDash val="sysDash"/>
                      <a:round/>
                      <a:headEnd type="none" w="med" len="med"/>
                      <a:tailEnd type="none" w="med" len="med"/>
                    </a:lnR>
                    <a:lnB w="12700" cap="flat" cmpd="sng" algn="ctr">
                      <a:solidFill>
                        <a:schemeClr val="accent6">
                          <a:lumMod val="40000"/>
                          <a:lumOff val="60000"/>
                        </a:schemeClr>
                      </a:solidFill>
                      <a:prstDash val="sysDash"/>
                      <a:round/>
                      <a:headEnd type="none" w="med" len="med"/>
                      <a:tailEnd type="none" w="med" len="med"/>
                    </a:lnB>
                    <a:solidFill>
                      <a:schemeClr val="bg1"/>
                    </a:solidFill>
                  </a:tcPr>
                </a:tc>
                <a:tc>
                  <a:txBody>
                    <a:bodyPr/>
                    <a:lstStyle/>
                    <a:p>
                      <a:pPr marL="0" marR="0" lvl="0" indent="0" algn="l" defTabSz="914400" rtl="0" eaLnBrk="1" fontAlgn="auto" latinLnBrk="0" hangingPunct="1">
                        <a:lnSpc>
                          <a:spcPct val="120000"/>
                        </a:lnSpc>
                        <a:spcBef>
                          <a:spcPts val="0"/>
                        </a:spcBef>
                        <a:spcAft>
                          <a:spcPts val="0"/>
                        </a:spcAft>
                        <a:buClrTx/>
                        <a:buSzTx/>
                        <a:buFontTx/>
                        <a:buNone/>
                        <a:defRPr/>
                      </a:pPr>
                      <a:r>
                        <a:rPr lang="en-US" altLang="zh-CN" sz="1400" dirty="0">
                          <a:latin typeface="+mn-lt"/>
                          <a:ea typeface="+mn-ea"/>
                          <a:cs typeface="+mn-ea"/>
                          <a:sym typeface="+mn-lt"/>
                        </a:rPr>
                        <a:t>1.</a:t>
                      </a:r>
                      <a:r>
                        <a:rPr lang="zh-CN" altLang="en-US" sz="1400" dirty="0">
                          <a:latin typeface="+mn-lt"/>
                          <a:ea typeface="+mn-ea"/>
                          <a:cs typeface="+mn-ea"/>
                          <a:sym typeface="+mn-lt"/>
                        </a:rPr>
                        <a:t>急性眩晕不伴听力下降且持续数日</a:t>
                      </a:r>
                      <a:endParaRPr lang="en-US" altLang="zh-CN" sz="1400" dirty="0">
                        <a:latin typeface="+mn-lt"/>
                        <a:ea typeface="+mn-ea"/>
                        <a:cs typeface="+mn-ea"/>
                        <a:sym typeface="+mn-lt"/>
                      </a:endParaRPr>
                    </a:p>
                    <a:p>
                      <a:pPr marL="0" marR="0" lvl="0" indent="0" algn="l" defTabSz="914400" rtl="0" eaLnBrk="1" fontAlgn="auto" latinLnBrk="0" hangingPunct="1">
                        <a:lnSpc>
                          <a:spcPct val="120000"/>
                        </a:lnSpc>
                        <a:spcBef>
                          <a:spcPts val="0"/>
                        </a:spcBef>
                        <a:spcAft>
                          <a:spcPts val="0"/>
                        </a:spcAft>
                        <a:buClrTx/>
                        <a:buSzTx/>
                        <a:buFontTx/>
                        <a:buNone/>
                        <a:defRPr/>
                      </a:pPr>
                      <a:r>
                        <a:rPr lang="en-US" altLang="zh-CN" sz="1400" dirty="0">
                          <a:latin typeface="+mn-lt"/>
                          <a:ea typeface="+mn-ea"/>
                          <a:cs typeface="+mn-ea"/>
                          <a:sym typeface="+mn-lt"/>
                        </a:rPr>
                        <a:t>2.</a:t>
                      </a:r>
                      <a:r>
                        <a:rPr lang="zh-CN" altLang="en-US" sz="1400" dirty="0">
                          <a:latin typeface="+mn-lt"/>
                          <a:ea typeface="+mn-ea"/>
                          <a:cs typeface="+mn-ea"/>
                          <a:sym typeface="+mn-lt"/>
                        </a:rPr>
                        <a:t>常伴恶心、呕吐、振动幻视以及身体不稳感等</a:t>
                      </a:r>
                    </a:p>
                  </a:txBody>
                  <a:tcPr anchor="ctr">
                    <a:lnL w="12700" cap="flat" cmpd="sng" algn="ctr">
                      <a:solidFill>
                        <a:schemeClr val="accent6">
                          <a:lumMod val="40000"/>
                          <a:lumOff val="60000"/>
                        </a:schemeClr>
                      </a:solidFill>
                      <a:prstDash val="sysDash"/>
                      <a:round/>
                      <a:headEnd type="none" w="med" len="med"/>
                      <a:tailEnd type="none" w="med" len="med"/>
                    </a:lnL>
                    <a:lnR w="12700" cap="flat" cmpd="sng" algn="ctr">
                      <a:solidFill>
                        <a:schemeClr val="accent6">
                          <a:lumMod val="40000"/>
                          <a:lumOff val="60000"/>
                        </a:schemeClr>
                      </a:solidFill>
                      <a:prstDash val="sysDash"/>
                      <a:round/>
                      <a:headEnd type="none" w="med" len="med"/>
                      <a:tailEnd type="none" w="med" len="med"/>
                    </a:lnR>
                    <a:lnB w="12700" cap="flat" cmpd="sng" algn="ctr">
                      <a:solidFill>
                        <a:schemeClr val="accent6">
                          <a:lumMod val="40000"/>
                          <a:lumOff val="60000"/>
                        </a:schemeClr>
                      </a:solidFill>
                      <a:prstDash val="sysDash"/>
                      <a:round/>
                      <a:headEnd type="none" w="med" len="med"/>
                      <a:tailEnd type="none" w="med" len="med"/>
                    </a:lnB>
                    <a:solidFill>
                      <a:schemeClr val="bg1"/>
                    </a:solidFill>
                  </a:tcPr>
                </a:tc>
                <a:tc>
                  <a:txBody>
                    <a:bodyPr/>
                    <a:lstStyle/>
                    <a:p>
                      <a:pPr>
                        <a:lnSpc>
                          <a:spcPct val="120000"/>
                        </a:lnSpc>
                      </a:pPr>
                      <a:r>
                        <a:rPr lang="en-US" altLang="zh-CN" sz="1400" dirty="0">
                          <a:latin typeface="+mn-lt"/>
                          <a:ea typeface="+mn-ea"/>
                          <a:cs typeface="+mn-ea"/>
                          <a:sym typeface="+mn-lt"/>
                        </a:rPr>
                        <a:t>1.</a:t>
                      </a:r>
                      <a:r>
                        <a:rPr lang="zh-CN" altLang="en-US" sz="1400" dirty="0">
                          <a:latin typeface="+mn-lt"/>
                          <a:ea typeface="+mn-ea"/>
                          <a:cs typeface="+mn-ea"/>
                          <a:sym typeface="+mn-lt"/>
                        </a:rPr>
                        <a:t>眩晕，恶心、呕吐</a:t>
                      </a:r>
                      <a:endParaRPr lang="en-US" altLang="zh-CN" sz="1400" dirty="0">
                        <a:latin typeface="+mn-lt"/>
                        <a:ea typeface="+mn-ea"/>
                        <a:cs typeface="+mn-ea"/>
                        <a:sym typeface="+mn-lt"/>
                      </a:endParaRPr>
                    </a:p>
                    <a:p>
                      <a:pPr>
                        <a:lnSpc>
                          <a:spcPct val="120000"/>
                        </a:lnSpc>
                      </a:pPr>
                      <a:r>
                        <a:rPr lang="en-US" altLang="zh-CN" sz="1400" dirty="0">
                          <a:latin typeface="+mn-lt"/>
                          <a:ea typeface="+mn-ea"/>
                          <a:cs typeface="+mn-ea"/>
                          <a:sym typeface="+mn-lt"/>
                        </a:rPr>
                        <a:t>2.</a:t>
                      </a:r>
                      <a:r>
                        <a:rPr lang="zh-CN" altLang="en-US" sz="1400" dirty="0">
                          <a:latin typeface="+mn-lt"/>
                          <a:ea typeface="+mn-ea"/>
                          <a:cs typeface="+mn-ea"/>
                          <a:sym typeface="+mn-lt"/>
                        </a:rPr>
                        <a:t>突然发生听力下降</a:t>
                      </a:r>
                      <a:endParaRPr lang="en-US" altLang="zh-CN" sz="1400" dirty="0">
                        <a:latin typeface="+mn-lt"/>
                        <a:ea typeface="+mn-ea"/>
                        <a:cs typeface="+mn-ea"/>
                        <a:sym typeface="+mn-lt"/>
                      </a:endParaRPr>
                    </a:p>
                    <a:p>
                      <a:pPr>
                        <a:lnSpc>
                          <a:spcPct val="120000"/>
                        </a:lnSpc>
                      </a:pPr>
                      <a:r>
                        <a:rPr lang="en-US" altLang="zh-CN" sz="1400" dirty="0">
                          <a:latin typeface="+mn-lt"/>
                          <a:ea typeface="+mn-ea"/>
                          <a:cs typeface="+mn-ea"/>
                          <a:sym typeface="+mn-lt"/>
                        </a:rPr>
                        <a:t>3.</a:t>
                      </a:r>
                      <a:r>
                        <a:rPr lang="zh-CN" altLang="en-US" sz="1400" dirty="0">
                          <a:latin typeface="+mn-lt"/>
                          <a:ea typeface="+mn-ea"/>
                          <a:cs typeface="+mn-ea"/>
                          <a:sym typeface="+mn-lt"/>
                        </a:rPr>
                        <a:t>可伴耳鸣、耳闷胀感、听觉过敏或重听、耳周皮肤感觉异常等</a:t>
                      </a:r>
                    </a:p>
                  </a:txBody>
                  <a:tcPr anchor="ctr">
                    <a:lnL w="12700" cap="flat" cmpd="sng" algn="ctr">
                      <a:solidFill>
                        <a:schemeClr val="accent6">
                          <a:lumMod val="40000"/>
                          <a:lumOff val="60000"/>
                        </a:schemeClr>
                      </a:solidFill>
                      <a:prstDash val="sysDash"/>
                      <a:round/>
                      <a:headEnd type="none" w="med" len="med"/>
                      <a:tailEnd type="none" w="med" len="med"/>
                    </a:lnL>
                    <a:lnR w="12700" cap="flat" cmpd="sng" algn="ctr">
                      <a:solidFill>
                        <a:schemeClr val="accent6">
                          <a:lumMod val="40000"/>
                          <a:lumOff val="60000"/>
                        </a:schemeClr>
                      </a:solidFill>
                      <a:prstDash val="sysDash"/>
                      <a:round/>
                      <a:headEnd type="none" w="med" len="med"/>
                      <a:tailEnd type="none" w="med" len="med"/>
                    </a:lnR>
                    <a:lnB w="12700" cap="flat" cmpd="sng" algn="ctr">
                      <a:solidFill>
                        <a:schemeClr val="accent6">
                          <a:lumMod val="40000"/>
                          <a:lumOff val="60000"/>
                        </a:schemeClr>
                      </a:solidFill>
                      <a:prstDash val="sysDash"/>
                      <a:round/>
                      <a:headEnd type="none" w="med" len="med"/>
                      <a:tailEnd type="none" w="med" len="med"/>
                    </a:lnB>
                    <a:solidFill>
                      <a:schemeClr val="bg1"/>
                    </a:solidFill>
                  </a:tcPr>
                </a:tc>
                <a:tc>
                  <a:txBody>
                    <a:bodyPr/>
                    <a:lstStyle/>
                    <a:p>
                      <a:pPr>
                        <a:lnSpc>
                          <a:spcPct val="120000"/>
                        </a:lnSpc>
                      </a:pPr>
                      <a:r>
                        <a:rPr lang="en-US" altLang="zh-CN" sz="1400" dirty="0">
                          <a:latin typeface="+mn-lt"/>
                          <a:ea typeface="+mn-ea"/>
                          <a:cs typeface="+mn-ea"/>
                          <a:sym typeface="+mn-lt"/>
                        </a:rPr>
                        <a:t>1.</a:t>
                      </a:r>
                      <a:r>
                        <a:rPr lang="zh-CN" altLang="en-US" sz="1400" dirty="0">
                          <a:latin typeface="+mn-lt"/>
                          <a:ea typeface="+mn-ea"/>
                          <a:cs typeface="+mn-ea"/>
                          <a:sym typeface="+mn-lt"/>
                        </a:rPr>
                        <a:t>伴有耳痛、耳聋、耳鸣或耳闷胀感</a:t>
                      </a:r>
                      <a:endParaRPr lang="en-US" altLang="zh-CN" sz="1400" dirty="0">
                        <a:latin typeface="+mn-lt"/>
                        <a:ea typeface="+mn-ea"/>
                        <a:cs typeface="+mn-ea"/>
                        <a:sym typeface="+mn-lt"/>
                      </a:endParaRPr>
                    </a:p>
                    <a:p>
                      <a:pPr>
                        <a:lnSpc>
                          <a:spcPct val="120000"/>
                        </a:lnSpc>
                      </a:pPr>
                      <a:r>
                        <a:rPr lang="en-US" altLang="zh-CN" sz="1400" dirty="0">
                          <a:latin typeface="+mn-lt"/>
                          <a:ea typeface="+mn-ea"/>
                          <a:cs typeface="+mn-ea"/>
                          <a:sym typeface="+mn-lt"/>
                        </a:rPr>
                        <a:t>2.</a:t>
                      </a:r>
                      <a:r>
                        <a:rPr lang="zh-CN" altLang="en-US" sz="1400" dirty="0">
                          <a:latin typeface="+mn-lt"/>
                          <a:ea typeface="+mn-ea"/>
                          <a:cs typeface="+mn-ea"/>
                          <a:sym typeface="+mn-lt"/>
                        </a:rPr>
                        <a:t>眩晕为发作性，也可呈持续性</a:t>
                      </a:r>
                    </a:p>
                  </a:txBody>
                  <a:tcPr anchor="ctr">
                    <a:lnL w="12700" cap="flat" cmpd="sng" algn="ctr">
                      <a:solidFill>
                        <a:schemeClr val="accent6">
                          <a:lumMod val="40000"/>
                          <a:lumOff val="60000"/>
                        </a:schemeClr>
                      </a:solidFill>
                      <a:prstDash val="sysDash"/>
                      <a:round/>
                      <a:headEnd type="none" w="med" len="med"/>
                      <a:tailEnd type="none" w="med" len="med"/>
                    </a:lnL>
                    <a:lnB w="12700" cap="flat" cmpd="sng" algn="ctr">
                      <a:solidFill>
                        <a:schemeClr val="accent6">
                          <a:lumMod val="40000"/>
                          <a:lumOff val="60000"/>
                        </a:schemeClr>
                      </a:solidFill>
                      <a:prstDash val="sysDash"/>
                      <a:round/>
                      <a:headEnd type="none" w="med" len="med"/>
                      <a:tailEnd type="none" w="med" len="med"/>
                    </a:lnB>
                    <a:solidFill>
                      <a:schemeClr val="bg1"/>
                    </a:solidFill>
                  </a:tcPr>
                </a:tc>
                <a:extLst>
                  <a:ext uri="{0D108BD9-81ED-4DB2-BD59-A6C34878D82A}">
                    <a16:rowId xmlns:a16="http://schemas.microsoft.com/office/drawing/2014/main" val="10001"/>
                  </a:ext>
                </a:extLst>
              </a:tr>
              <a:tr h="1047320">
                <a:tc>
                  <a:txBody>
                    <a:bodyPr/>
                    <a:lstStyle/>
                    <a:p>
                      <a:pPr algn="ctr">
                        <a:lnSpc>
                          <a:spcPct val="120000"/>
                        </a:lnSpc>
                      </a:pPr>
                      <a:r>
                        <a:rPr lang="zh-CN" altLang="en-US" sz="1400" b="1" dirty="0">
                          <a:latin typeface="+mn-lt"/>
                          <a:ea typeface="+mn-ea"/>
                          <a:cs typeface="+mn-ea"/>
                          <a:sym typeface="+mn-lt"/>
                        </a:rPr>
                        <a:t>重要体征</a:t>
                      </a:r>
                    </a:p>
                  </a:txBody>
                  <a:tcPr anchor="ctr">
                    <a:lnL>
                      <a:noFill/>
                    </a:lnL>
                    <a:lnR w="12700" cap="flat" cmpd="sng" algn="ctr">
                      <a:solidFill>
                        <a:schemeClr val="accent6">
                          <a:lumMod val="40000"/>
                          <a:lumOff val="60000"/>
                        </a:schemeClr>
                      </a:solidFill>
                      <a:prstDash val="sysDash"/>
                      <a:round/>
                      <a:headEnd type="none" w="med" len="med"/>
                      <a:tailEnd type="none" w="med" len="med"/>
                    </a:lnR>
                    <a:lnT w="12700" cap="flat" cmpd="sng" algn="ctr">
                      <a:solidFill>
                        <a:schemeClr val="accent6">
                          <a:lumMod val="40000"/>
                          <a:lumOff val="60000"/>
                        </a:schemeClr>
                      </a:solidFill>
                      <a:prstDash val="sysDash"/>
                      <a:round/>
                      <a:headEnd type="none" w="med" len="med"/>
                      <a:tailEnd type="none" w="med" len="med"/>
                    </a:lnT>
                    <a:lnB w="12700" cap="flat" cmpd="sng" algn="ctr">
                      <a:solidFill>
                        <a:schemeClr val="accent6">
                          <a:lumMod val="40000"/>
                          <a:lumOff val="60000"/>
                        </a:schemeClr>
                      </a:solidFill>
                      <a:prstDash val="sysDash"/>
                      <a:round/>
                      <a:headEnd type="none" w="med" len="med"/>
                      <a:tailEnd type="none" w="med" len="med"/>
                    </a:lnB>
                    <a:solidFill>
                      <a:schemeClr val="bg1"/>
                    </a:solidFill>
                  </a:tcPr>
                </a:tc>
                <a:tc>
                  <a:txBody>
                    <a:bodyPr/>
                    <a:lstStyle/>
                    <a:p>
                      <a:pPr>
                        <a:lnSpc>
                          <a:spcPct val="120000"/>
                        </a:lnSpc>
                      </a:pPr>
                      <a:r>
                        <a:rPr lang="en-US" altLang="zh-CN" sz="1400" dirty="0">
                          <a:latin typeface="+mn-lt"/>
                          <a:ea typeface="+mn-ea"/>
                          <a:cs typeface="+mn-ea"/>
                          <a:sym typeface="+mn-lt"/>
                        </a:rPr>
                        <a:t>1.</a:t>
                      </a:r>
                      <a:r>
                        <a:rPr lang="zh-CN" altLang="en-US" sz="1400" dirty="0">
                          <a:latin typeface="+mn-lt"/>
                          <a:ea typeface="+mn-ea"/>
                          <a:cs typeface="+mn-ea"/>
                          <a:sym typeface="+mn-lt"/>
                        </a:rPr>
                        <a:t>自发性朝向健侧的水平扭转性眼震</a:t>
                      </a:r>
                      <a:endParaRPr lang="en-US" altLang="zh-CN" sz="1400" dirty="0">
                        <a:latin typeface="+mn-lt"/>
                        <a:ea typeface="+mn-ea"/>
                        <a:cs typeface="+mn-ea"/>
                        <a:sym typeface="+mn-lt"/>
                      </a:endParaRPr>
                    </a:p>
                    <a:p>
                      <a:pPr>
                        <a:lnSpc>
                          <a:spcPct val="120000"/>
                        </a:lnSpc>
                      </a:pPr>
                      <a:r>
                        <a:rPr lang="en-US" altLang="zh-CN" sz="1400" dirty="0">
                          <a:latin typeface="+mn-lt"/>
                          <a:ea typeface="+mn-ea"/>
                          <a:cs typeface="+mn-ea"/>
                          <a:sym typeface="+mn-lt"/>
                        </a:rPr>
                        <a:t>2.</a:t>
                      </a:r>
                      <a:r>
                        <a:rPr lang="zh-CN" altLang="en-US" sz="1400" dirty="0">
                          <a:latin typeface="+mn-lt"/>
                          <a:ea typeface="+mn-ea"/>
                          <a:cs typeface="+mn-ea"/>
                          <a:sym typeface="+mn-lt"/>
                        </a:rPr>
                        <a:t>站立身体向患侧倾倒</a:t>
                      </a:r>
                    </a:p>
                  </a:txBody>
                  <a:tcPr anchor="ctr">
                    <a:lnL w="12700" cap="flat" cmpd="sng" algn="ctr">
                      <a:solidFill>
                        <a:schemeClr val="accent6">
                          <a:lumMod val="40000"/>
                          <a:lumOff val="60000"/>
                        </a:schemeClr>
                      </a:solidFill>
                      <a:prstDash val="sysDash"/>
                      <a:round/>
                      <a:headEnd type="none" w="med" len="med"/>
                      <a:tailEnd type="none" w="med" len="med"/>
                    </a:lnL>
                    <a:lnR w="12700" cap="flat" cmpd="sng" algn="ctr">
                      <a:solidFill>
                        <a:schemeClr val="accent6">
                          <a:lumMod val="40000"/>
                          <a:lumOff val="60000"/>
                        </a:schemeClr>
                      </a:solidFill>
                      <a:prstDash val="sysDash"/>
                      <a:round/>
                      <a:headEnd type="none" w="med" len="med"/>
                      <a:tailEnd type="none" w="med" len="med"/>
                    </a:lnR>
                    <a:lnT w="12700" cap="flat" cmpd="sng" algn="ctr">
                      <a:solidFill>
                        <a:schemeClr val="accent6">
                          <a:lumMod val="40000"/>
                          <a:lumOff val="60000"/>
                        </a:schemeClr>
                      </a:solidFill>
                      <a:prstDash val="sysDash"/>
                      <a:round/>
                      <a:headEnd type="none" w="med" len="med"/>
                      <a:tailEnd type="none" w="med" len="med"/>
                    </a:lnT>
                    <a:lnB w="12700" cap="flat" cmpd="sng" algn="ctr">
                      <a:solidFill>
                        <a:schemeClr val="accent6">
                          <a:lumMod val="40000"/>
                          <a:lumOff val="60000"/>
                        </a:schemeClr>
                      </a:solidFill>
                      <a:prstDash val="sysDash"/>
                      <a:round/>
                      <a:headEnd type="none" w="med" len="med"/>
                      <a:tailEnd type="none" w="med" len="med"/>
                    </a:lnB>
                    <a:solidFill>
                      <a:schemeClr val="bg1"/>
                    </a:solidFill>
                  </a:tcPr>
                </a:tc>
                <a:tc>
                  <a:txBody>
                    <a:bodyPr/>
                    <a:lstStyle/>
                    <a:p>
                      <a:pPr>
                        <a:lnSpc>
                          <a:spcPct val="120000"/>
                        </a:lnSpc>
                      </a:pPr>
                      <a:r>
                        <a:rPr lang="en-US" altLang="zh-CN" sz="1400" dirty="0">
                          <a:latin typeface="+mn-lt"/>
                          <a:ea typeface="+mn-ea"/>
                          <a:cs typeface="+mn-ea"/>
                          <a:sym typeface="+mn-lt"/>
                        </a:rPr>
                        <a:t>1.Rinne/Weber</a:t>
                      </a:r>
                      <a:r>
                        <a:rPr lang="zh-CN" altLang="en-US" sz="1400" dirty="0">
                          <a:latin typeface="+mn-lt"/>
                          <a:ea typeface="+mn-ea"/>
                          <a:cs typeface="+mn-ea"/>
                          <a:sym typeface="+mn-lt"/>
                        </a:rPr>
                        <a:t>试验：感音神经性聋</a:t>
                      </a:r>
                      <a:endParaRPr lang="en-US" altLang="zh-CN" sz="1400" dirty="0">
                        <a:latin typeface="+mn-lt"/>
                        <a:ea typeface="+mn-ea"/>
                        <a:cs typeface="+mn-ea"/>
                        <a:sym typeface="+mn-lt"/>
                      </a:endParaRPr>
                    </a:p>
                    <a:p>
                      <a:pPr>
                        <a:lnSpc>
                          <a:spcPct val="120000"/>
                        </a:lnSpc>
                      </a:pPr>
                      <a:r>
                        <a:rPr lang="en-US" altLang="zh-CN" sz="1400" dirty="0">
                          <a:latin typeface="+mn-lt"/>
                          <a:ea typeface="+mn-ea"/>
                          <a:cs typeface="+mn-ea"/>
                          <a:sym typeface="+mn-lt"/>
                        </a:rPr>
                        <a:t>2.</a:t>
                      </a:r>
                      <a:r>
                        <a:rPr lang="zh-CN" altLang="en-US" sz="1400" dirty="0">
                          <a:latin typeface="+mn-lt"/>
                          <a:ea typeface="+mn-ea"/>
                          <a:cs typeface="+mn-ea"/>
                          <a:sym typeface="+mn-lt"/>
                        </a:rPr>
                        <a:t>单向水平扭转性眼震</a:t>
                      </a:r>
                    </a:p>
                  </a:txBody>
                  <a:tcPr anchor="ctr">
                    <a:lnL w="12700" cap="flat" cmpd="sng" algn="ctr">
                      <a:solidFill>
                        <a:schemeClr val="accent6">
                          <a:lumMod val="40000"/>
                          <a:lumOff val="60000"/>
                        </a:schemeClr>
                      </a:solidFill>
                      <a:prstDash val="sysDash"/>
                      <a:round/>
                      <a:headEnd type="none" w="med" len="med"/>
                      <a:tailEnd type="none" w="med" len="med"/>
                    </a:lnL>
                    <a:lnR w="12700" cap="flat" cmpd="sng" algn="ctr">
                      <a:solidFill>
                        <a:schemeClr val="accent6">
                          <a:lumMod val="40000"/>
                          <a:lumOff val="60000"/>
                        </a:schemeClr>
                      </a:solidFill>
                      <a:prstDash val="sysDash"/>
                      <a:round/>
                      <a:headEnd type="none" w="med" len="med"/>
                      <a:tailEnd type="none" w="med" len="med"/>
                    </a:lnR>
                    <a:lnT w="12700" cap="flat" cmpd="sng" algn="ctr">
                      <a:solidFill>
                        <a:schemeClr val="accent6">
                          <a:lumMod val="40000"/>
                          <a:lumOff val="60000"/>
                        </a:schemeClr>
                      </a:solidFill>
                      <a:prstDash val="sysDash"/>
                      <a:round/>
                      <a:headEnd type="none" w="med" len="med"/>
                      <a:tailEnd type="none" w="med" len="med"/>
                    </a:lnT>
                    <a:lnB w="12700" cap="flat" cmpd="sng" algn="ctr">
                      <a:solidFill>
                        <a:schemeClr val="accent6">
                          <a:lumMod val="40000"/>
                          <a:lumOff val="60000"/>
                        </a:schemeClr>
                      </a:solidFill>
                      <a:prstDash val="sysDash"/>
                      <a:round/>
                      <a:headEnd type="none" w="med" len="med"/>
                      <a:tailEnd type="none" w="med" len="med"/>
                    </a:lnB>
                    <a:solidFill>
                      <a:schemeClr val="bg1"/>
                    </a:solidFill>
                  </a:tcPr>
                </a:tc>
                <a:tc>
                  <a:txBody>
                    <a:bodyPr/>
                    <a:lstStyle/>
                    <a:p>
                      <a:pPr>
                        <a:lnSpc>
                          <a:spcPct val="120000"/>
                        </a:lnSpc>
                      </a:pPr>
                      <a:r>
                        <a:rPr lang="en-US" altLang="zh-CN" sz="1400" dirty="0">
                          <a:latin typeface="+mn-lt"/>
                          <a:ea typeface="+mn-ea"/>
                          <a:cs typeface="+mn-ea"/>
                          <a:sym typeface="+mn-lt"/>
                        </a:rPr>
                        <a:t>1.</a:t>
                      </a:r>
                      <a:r>
                        <a:rPr lang="zh-CN" altLang="en-US" sz="1400" dirty="0">
                          <a:latin typeface="+mn-lt"/>
                          <a:ea typeface="+mn-ea"/>
                          <a:cs typeface="+mn-ea"/>
                          <a:sym typeface="+mn-lt"/>
                        </a:rPr>
                        <a:t>眩晕发作时可见自发性眼震</a:t>
                      </a:r>
                      <a:r>
                        <a:rPr lang="en-US" altLang="zh-CN" sz="1400" dirty="0">
                          <a:latin typeface="+mn-lt"/>
                          <a:ea typeface="+mn-ea"/>
                          <a:cs typeface="+mn-ea"/>
                          <a:sym typeface="+mn-lt"/>
                        </a:rPr>
                        <a:t>,</a:t>
                      </a:r>
                      <a:r>
                        <a:rPr lang="zh-CN" altLang="en-US" sz="1400" dirty="0">
                          <a:latin typeface="+mn-lt"/>
                          <a:ea typeface="+mn-ea"/>
                          <a:cs typeface="+mn-ea"/>
                          <a:sym typeface="+mn-lt"/>
                        </a:rPr>
                        <a:t>前庭功能减退时自发性眼震快相向健侧</a:t>
                      </a:r>
                      <a:r>
                        <a:rPr lang="en-US" altLang="zh-CN" sz="1400" dirty="0">
                          <a:latin typeface="+mn-lt"/>
                          <a:ea typeface="+mn-ea"/>
                          <a:cs typeface="+mn-ea"/>
                          <a:sym typeface="+mn-lt"/>
                        </a:rPr>
                        <a:t>,</a:t>
                      </a:r>
                      <a:r>
                        <a:rPr lang="zh-CN" altLang="en-US" sz="1400" dirty="0">
                          <a:latin typeface="+mn-lt"/>
                          <a:ea typeface="+mn-ea"/>
                          <a:cs typeface="+mn-ea"/>
                          <a:sym typeface="+mn-lt"/>
                        </a:rPr>
                        <a:t>前庭功能亢进时自发性眼震快相向患侧</a:t>
                      </a:r>
                    </a:p>
                  </a:txBody>
                  <a:tcPr anchor="ctr">
                    <a:lnL w="12700" cap="flat" cmpd="sng" algn="ctr">
                      <a:solidFill>
                        <a:schemeClr val="accent6">
                          <a:lumMod val="40000"/>
                          <a:lumOff val="60000"/>
                        </a:schemeClr>
                      </a:solidFill>
                      <a:prstDash val="sysDash"/>
                      <a:round/>
                      <a:headEnd type="none" w="med" len="med"/>
                      <a:tailEnd type="none" w="med" len="med"/>
                    </a:lnL>
                    <a:lnT w="12700" cap="flat" cmpd="sng" algn="ctr">
                      <a:solidFill>
                        <a:schemeClr val="accent6">
                          <a:lumMod val="40000"/>
                          <a:lumOff val="60000"/>
                        </a:schemeClr>
                      </a:solidFill>
                      <a:prstDash val="sysDash"/>
                      <a:round/>
                      <a:headEnd type="none" w="med" len="med"/>
                      <a:tailEnd type="none" w="med" len="med"/>
                    </a:lnT>
                    <a:lnB w="12700" cap="flat" cmpd="sng" algn="ctr">
                      <a:solidFill>
                        <a:schemeClr val="accent6">
                          <a:lumMod val="40000"/>
                          <a:lumOff val="60000"/>
                        </a:schemeClr>
                      </a:solidFill>
                      <a:prstDash val="sysDash"/>
                      <a:round/>
                      <a:headEnd type="none" w="med" len="med"/>
                      <a:tailEnd type="none" w="med" len="med"/>
                    </a:lnB>
                    <a:solidFill>
                      <a:schemeClr val="bg1"/>
                    </a:solidFill>
                  </a:tcPr>
                </a:tc>
                <a:extLst>
                  <a:ext uri="{0D108BD9-81ED-4DB2-BD59-A6C34878D82A}">
                    <a16:rowId xmlns:a16="http://schemas.microsoft.com/office/drawing/2014/main" val="10002"/>
                  </a:ext>
                </a:extLst>
              </a:tr>
              <a:tr h="1687720">
                <a:tc>
                  <a:txBody>
                    <a:bodyPr/>
                    <a:lstStyle/>
                    <a:p>
                      <a:pPr algn="ctr">
                        <a:lnSpc>
                          <a:spcPct val="120000"/>
                        </a:lnSpc>
                      </a:pPr>
                      <a:r>
                        <a:rPr lang="zh-CN" altLang="en-US" sz="1400" b="1" dirty="0">
                          <a:latin typeface="+mn-lt"/>
                          <a:ea typeface="+mn-ea"/>
                          <a:cs typeface="+mn-ea"/>
                          <a:sym typeface="+mn-lt"/>
                        </a:rPr>
                        <a:t>注意事项</a:t>
                      </a:r>
                    </a:p>
                  </a:txBody>
                  <a:tcPr anchor="ctr">
                    <a:lnL>
                      <a:noFill/>
                    </a:lnL>
                    <a:lnR w="12700" cap="flat" cmpd="sng" algn="ctr">
                      <a:solidFill>
                        <a:schemeClr val="accent6">
                          <a:lumMod val="40000"/>
                          <a:lumOff val="60000"/>
                        </a:schemeClr>
                      </a:solidFill>
                      <a:prstDash val="sysDash"/>
                      <a:round/>
                      <a:headEnd type="none" w="med" len="med"/>
                      <a:tailEnd type="none" w="med" len="med"/>
                    </a:lnR>
                    <a:lnT w="12700" cap="flat" cmpd="sng" algn="ctr">
                      <a:solidFill>
                        <a:schemeClr val="accent6">
                          <a:lumMod val="40000"/>
                          <a:lumOff val="60000"/>
                        </a:schemeClr>
                      </a:solidFill>
                      <a:prstDash val="sysDash"/>
                      <a:round/>
                      <a:headEnd type="none" w="med" len="med"/>
                      <a:tailEnd type="none" w="med" len="med"/>
                    </a:lnT>
                    <a:lnB w="12700" cap="flat" cmpd="sng" algn="ctr">
                      <a:solidFill>
                        <a:schemeClr val="accent6">
                          <a:lumMod val="40000"/>
                          <a:lumOff val="60000"/>
                        </a:schemeClr>
                      </a:solidFill>
                      <a:prstDash val="sysDash"/>
                      <a:round/>
                      <a:headEnd type="none" w="med" len="med"/>
                      <a:tailEnd type="none" w="med" len="med"/>
                    </a:lnB>
                    <a:solidFill>
                      <a:schemeClr val="bg1"/>
                    </a:solidFill>
                  </a:tcPr>
                </a:tc>
                <a:tc>
                  <a:txBody>
                    <a:bodyPr/>
                    <a:lstStyle/>
                    <a:p>
                      <a:pPr>
                        <a:lnSpc>
                          <a:spcPct val="120000"/>
                        </a:lnSpc>
                      </a:pPr>
                      <a:r>
                        <a:rPr lang="en-US" altLang="zh-CN" sz="1400" dirty="0">
                          <a:latin typeface="+mn-lt"/>
                          <a:ea typeface="+mn-ea"/>
                          <a:cs typeface="+mn-ea"/>
                          <a:sym typeface="+mn-lt"/>
                        </a:rPr>
                        <a:t>1.</a:t>
                      </a:r>
                      <a:r>
                        <a:rPr lang="zh-CN" altLang="en-US" sz="1400" dirty="0">
                          <a:latin typeface="+mn-lt"/>
                          <a:ea typeface="+mn-ea"/>
                          <a:cs typeface="+mn-ea"/>
                          <a:sym typeface="+mn-lt"/>
                        </a:rPr>
                        <a:t>本病无听力下降，注意听力检查</a:t>
                      </a:r>
                      <a:endParaRPr lang="en-US" altLang="zh-CN" sz="1400" dirty="0">
                        <a:latin typeface="+mn-lt"/>
                        <a:ea typeface="+mn-ea"/>
                        <a:cs typeface="+mn-ea"/>
                        <a:sym typeface="+mn-lt"/>
                      </a:endParaRPr>
                    </a:p>
                    <a:p>
                      <a:pPr>
                        <a:lnSpc>
                          <a:spcPct val="120000"/>
                        </a:lnSpc>
                      </a:pPr>
                      <a:r>
                        <a:rPr lang="en-US" altLang="zh-CN" sz="1400" dirty="0">
                          <a:latin typeface="+mn-lt"/>
                          <a:ea typeface="+mn-ea"/>
                          <a:cs typeface="+mn-ea"/>
                          <a:sym typeface="+mn-lt"/>
                        </a:rPr>
                        <a:t>2.</a:t>
                      </a:r>
                      <a:r>
                        <a:rPr lang="zh-CN" altLang="en-US" sz="1400" dirty="0">
                          <a:latin typeface="+mn-lt"/>
                          <a:ea typeface="+mn-ea"/>
                          <a:cs typeface="+mn-ea"/>
                          <a:sym typeface="+mn-lt"/>
                        </a:rPr>
                        <a:t>与中枢性病变鉴别，注意患者的意识及中枢神经系统受损的症状和体征</a:t>
                      </a:r>
                      <a:endParaRPr lang="en-US" altLang="zh-CN" sz="1400" dirty="0">
                        <a:latin typeface="+mn-lt"/>
                        <a:ea typeface="+mn-ea"/>
                        <a:cs typeface="+mn-ea"/>
                        <a:sym typeface="+mn-lt"/>
                      </a:endParaRPr>
                    </a:p>
                    <a:p>
                      <a:pPr>
                        <a:lnSpc>
                          <a:spcPct val="120000"/>
                        </a:lnSpc>
                      </a:pPr>
                      <a:r>
                        <a:rPr lang="en-US" altLang="zh-CN" sz="1400" dirty="0">
                          <a:latin typeface="+mn-lt"/>
                          <a:ea typeface="+mn-ea"/>
                          <a:cs typeface="+mn-ea"/>
                          <a:sym typeface="+mn-lt"/>
                        </a:rPr>
                        <a:t>3.</a:t>
                      </a:r>
                      <a:r>
                        <a:rPr lang="zh-CN" altLang="en-US" sz="1400" dirty="0">
                          <a:latin typeface="+mn-lt"/>
                          <a:ea typeface="+mn-ea"/>
                          <a:cs typeface="+mn-ea"/>
                          <a:sym typeface="+mn-lt"/>
                        </a:rPr>
                        <a:t>可伴发耳石症</a:t>
                      </a:r>
                      <a:endParaRPr lang="en-US" altLang="zh-CN" sz="1400" dirty="0">
                        <a:latin typeface="+mn-lt"/>
                        <a:ea typeface="+mn-ea"/>
                        <a:cs typeface="+mn-ea"/>
                        <a:sym typeface="+mn-lt"/>
                      </a:endParaRPr>
                    </a:p>
                    <a:p>
                      <a:pPr>
                        <a:lnSpc>
                          <a:spcPct val="120000"/>
                        </a:lnSpc>
                      </a:pPr>
                      <a:r>
                        <a:rPr lang="en-US" altLang="zh-CN" sz="1400" dirty="0">
                          <a:latin typeface="+mn-lt"/>
                          <a:ea typeface="+mn-ea"/>
                          <a:cs typeface="+mn-ea"/>
                          <a:sym typeface="+mn-lt"/>
                        </a:rPr>
                        <a:t>4.</a:t>
                      </a:r>
                      <a:r>
                        <a:rPr lang="zh-CN" altLang="en-US" sz="1400" dirty="0">
                          <a:latin typeface="+mn-lt"/>
                          <a:ea typeface="+mn-ea"/>
                          <a:cs typeface="+mn-ea"/>
                          <a:sym typeface="+mn-lt"/>
                        </a:rPr>
                        <a:t>注意与前庭性偏头痛急性发作鉴别</a:t>
                      </a:r>
                    </a:p>
                  </a:txBody>
                  <a:tcPr anchor="ctr">
                    <a:lnL w="12700" cap="flat" cmpd="sng" algn="ctr">
                      <a:solidFill>
                        <a:schemeClr val="accent6">
                          <a:lumMod val="40000"/>
                          <a:lumOff val="60000"/>
                        </a:schemeClr>
                      </a:solidFill>
                      <a:prstDash val="sysDash"/>
                      <a:round/>
                      <a:headEnd type="none" w="med" len="med"/>
                      <a:tailEnd type="none" w="med" len="med"/>
                    </a:lnL>
                    <a:lnR w="12700" cap="flat" cmpd="sng" algn="ctr">
                      <a:solidFill>
                        <a:schemeClr val="accent6">
                          <a:lumMod val="40000"/>
                          <a:lumOff val="60000"/>
                        </a:schemeClr>
                      </a:solidFill>
                      <a:prstDash val="sysDash"/>
                      <a:round/>
                      <a:headEnd type="none" w="med" len="med"/>
                      <a:tailEnd type="none" w="med" len="med"/>
                    </a:lnR>
                    <a:lnT w="12700" cap="flat" cmpd="sng" algn="ctr">
                      <a:solidFill>
                        <a:schemeClr val="accent6">
                          <a:lumMod val="40000"/>
                          <a:lumOff val="60000"/>
                        </a:schemeClr>
                      </a:solidFill>
                      <a:prstDash val="sysDash"/>
                      <a:round/>
                      <a:headEnd type="none" w="med" len="med"/>
                      <a:tailEnd type="none" w="med" len="med"/>
                    </a:lnT>
                    <a:lnB w="12700" cap="flat" cmpd="sng" algn="ctr">
                      <a:solidFill>
                        <a:schemeClr val="accent6">
                          <a:lumMod val="40000"/>
                          <a:lumOff val="60000"/>
                        </a:schemeClr>
                      </a:solidFill>
                      <a:prstDash val="sysDash"/>
                      <a:round/>
                      <a:headEnd type="none" w="med" len="med"/>
                      <a:tailEnd type="none" w="med" len="med"/>
                    </a:lnB>
                    <a:solidFill>
                      <a:schemeClr val="bg1"/>
                    </a:solidFill>
                  </a:tcPr>
                </a:tc>
                <a:tc>
                  <a:txBody>
                    <a:bodyPr/>
                    <a:lstStyle/>
                    <a:p>
                      <a:pPr>
                        <a:lnSpc>
                          <a:spcPct val="120000"/>
                        </a:lnSpc>
                      </a:pPr>
                      <a:r>
                        <a:rPr lang="en-US" altLang="zh-CN" sz="1400" dirty="0">
                          <a:latin typeface="+mn-lt"/>
                          <a:ea typeface="+mn-ea"/>
                          <a:cs typeface="+mn-ea"/>
                          <a:sym typeface="+mn-lt"/>
                        </a:rPr>
                        <a:t>1.</a:t>
                      </a:r>
                      <a:r>
                        <a:rPr lang="zh-CN" altLang="en-US" sz="1400" dirty="0">
                          <a:latin typeface="+mn-lt"/>
                          <a:ea typeface="+mn-ea"/>
                          <a:cs typeface="+mn-ea"/>
                          <a:sym typeface="+mn-lt"/>
                        </a:rPr>
                        <a:t>眩晕症状较严重，应主动询问患者的听力情况和有无耳鸣</a:t>
                      </a:r>
                      <a:endParaRPr lang="en-US" altLang="zh-CN" sz="1400" dirty="0">
                        <a:latin typeface="+mn-lt"/>
                        <a:ea typeface="+mn-ea"/>
                        <a:cs typeface="+mn-ea"/>
                        <a:sym typeface="+mn-lt"/>
                      </a:endParaRPr>
                    </a:p>
                    <a:p>
                      <a:pPr>
                        <a:lnSpc>
                          <a:spcPct val="120000"/>
                        </a:lnSpc>
                      </a:pPr>
                      <a:r>
                        <a:rPr lang="en-US" altLang="zh-CN" sz="1400" dirty="0">
                          <a:latin typeface="+mn-lt"/>
                          <a:ea typeface="+mn-ea"/>
                          <a:cs typeface="+mn-ea"/>
                          <a:sym typeface="+mn-lt"/>
                        </a:rPr>
                        <a:t>2.</a:t>
                      </a:r>
                      <a:r>
                        <a:rPr lang="zh-CN" altLang="en-US" sz="1400" dirty="0">
                          <a:latin typeface="+mn-lt"/>
                          <a:ea typeface="+mn-ea"/>
                          <a:cs typeface="+mn-ea"/>
                          <a:sym typeface="+mn-lt"/>
                        </a:rPr>
                        <a:t>后循环梗死偶可早期表现为突发性听力下降，中枢神经系统表现随梗死范围扩大面出现在听力下降后</a:t>
                      </a:r>
                    </a:p>
                  </a:txBody>
                  <a:tcPr anchor="ctr">
                    <a:lnL w="12700" cap="flat" cmpd="sng" algn="ctr">
                      <a:solidFill>
                        <a:schemeClr val="accent6">
                          <a:lumMod val="40000"/>
                          <a:lumOff val="60000"/>
                        </a:schemeClr>
                      </a:solidFill>
                      <a:prstDash val="sysDash"/>
                      <a:round/>
                      <a:headEnd type="none" w="med" len="med"/>
                      <a:tailEnd type="none" w="med" len="med"/>
                    </a:lnL>
                    <a:lnR w="12700" cap="flat" cmpd="sng" algn="ctr">
                      <a:solidFill>
                        <a:schemeClr val="accent6">
                          <a:lumMod val="40000"/>
                          <a:lumOff val="60000"/>
                        </a:schemeClr>
                      </a:solidFill>
                      <a:prstDash val="sysDash"/>
                      <a:round/>
                      <a:headEnd type="none" w="med" len="med"/>
                      <a:tailEnd type="none" w="med" len="med"/>
                    </a:lnR>
                    <a:lnT w="12700" cap="flat" cmpd="sng" algn="ctr">
                      <a:solidFill>
                        <a:schemeClr val="accent6">
                          <a:lumMod val="40000"/>
                          <a:lumOff val="60000"/>
                        </a:schemeClr>
                      </a:solidFill>
                      <a:prstDash val="sysDash"/>
                      <a:round/>
                      <a:headEnd type="none" w="med" len="med"/>
                      <a:tailEnd type="none" w="med" len="med"/>
                    </a:lnT>
                    <a:lnB w="12700" cap="flat" cmpd="sng" algn="ctr">
                      <a:solidFill>
                        <a:schemeClr val="accent6">
                          <a:lumMod val="40000"/>
                          <a:lumOff val="60000"/>
                        </a:schemeClr>
                      </a:solidFill>
                      <a:prstDash val="sysDash"/>
                      <a:round/>
                      <a:headEnd type="none" w="med" len="med"/>
                      <a:tailEnd type="none" w="med" len="med"/>
                    </a:lnB>
                    <a:solidFill>
                      <a:schemeClr val="bg1"/>
                    </a:solidFill>
                  </a:tcPr>
                </a:tc>
                <a:tc>
                  <a:txBody>
                    <a:bodyPr/>
                    <a:lstStyle/>
                    <a:p>
                      <a:pPr>
                        <a:lnSpc>
                          <a:spcPct val="120000"/>
                        </a:lnSpc>
                      </a:pPr>
                      <a:r>
                        <a:rPr lang="en-US" altLang="zh-CN" sz="1400" dirty="0">
                          <a:latin typeface="+mn-lt"/>
                          <a:ea typeface="+mn-ea"/>
                          <a:cs typeface="+mn-ea"/>
                          <a:sym typeface="+mn-lt"/>
                        </a:rPr>
                        <a:t>1.</a:t>
                      </a:r>
                      <a:r>
                        <a:rPr lang="zh-CN" altLang="en-US" sz="1400" dirty="0">
                          <a:latin typeface="+mn-lt"/>
                          <a:ea typeface="+mn-ea"/>
                          <a:cs typeface="+mn-ea"/>
                          <a:sym typeface="+mn-lt"/>
                        </a:rPr>
                        <a:t>听力检查显示多为传导性听力损失</a:t>
                      </a:r>
                      <a:r>
                        <a:rPr lang="en-US" altLang="zh-CN" sz="1400" dirty="0">
                          <a:latin typeface="+mn-lt"/>
                          <a:ea typeface="+mn-ea"/>
                          <a:cs typeface="+mn-ea"/>
                          <a:sym typeface="+mn-lt"/>
                        </a:rPr>
                        <a:t>,</a:t>
                      </a:r>
                      <a:r>
                        <a:rPr lang="zh-CN" altLang="en-US" sz="1400" dirty="0">
                          <a:latin typeface="+mn-lt"/>
                          <a:ea typeface="+mn-ea"/>
                          <a:cs typeface="+mn-ea"/>
                          <a:sym typeface="+mn-lt"/>
                        </a:rPr>
                        <a:t>少数呈感音性或混合性听力损失甚至全聋</a:t>
                      </a:r>
                      <a:endParaRPr lang="en-US" altLang="zh-CN" sz="1400" dirty="0">
                        <a:latin typeface="+mn-lt"/>
                        <a:ea typeface="+mn-ea"/>
                        <a:cs typeface="+mn-ea"/>
                        <a:sym typeface="+mn-lt"/>
                      </a:endParaRPr>
                    </a:p>
                    <a:p>
                      <a:pPr>
                        <a:lnSpc>
                          <a:spcPct val="120000"/>
                        </a:lnSpc>
                      </a:pPr>
                      <a:r>
                        <a:rPr lang="en-US" altLang="zh-CN" sz="1400" dirty="0">
                          <a:latin typeface="+mn-lt"/>
                          <a:ea typeface="+mn-ea"/>
                          <a:cs typeface="+mn-ea"/>
                          <a:sym typeface="+mn-lt"/>
                        </a:rPr>
                        <a:t>2.</a:t>
                      </a:r>
                      <a:r>
                        <a:rPr lang="zh-CN" altLang="en-US" sz="1400" dirty="0">
                          <a:latin typeface="+mn-lt"/>
                          <a:ea typeface="+mn-ea"/>
                          <a:cs typeface="+mn-ea"/>
                          <a:sym typeface="+mn-lt"/>
                        </a:rPr>
                        <a:t>纯音听阈测定、声导抗</a:t>
                      </a:r>
                    </a:p>
                    <a:p>
                      <a:pPr>
                        <a:lnSpc>
                          <a:spcPct val="120000"/>
                        </a:lnSpc>
                      </a:pPr>
                      <a:r>
                        <a:rPr lang="zh-CN" altLang="en-US" sz="1400" dirty="0">
                          <a:latin typeface="+mn-lt"/>
                          <a:ea typeface="+mn-ea"/>
                          <a:cs typeface="+mn-ea"/>
                          <a:sym typeface="+mn-lt"/>
                        </a:rPr>
                        <a:t>和颞骨 </a:t>
                      </a:r>
                      <a:r>
                        <a:rPr lang="en-US" altLang="zh-CN" sz="1400" dirty="0">
                          <a:latin typeface="+mn-lt"/>
                          <a:ea typeface="+mn-ea"/>
                          <a:cs typeface="+mn-ea"/>
                          <a:sym typeface="+mn-lt"/>
                        </a:rPr>
                        <a:t>CT </a:t>
                      </a:r>
                      <a:r>
                        <a:rPr lang="zh-CN" altLang="en-US" sz="1400" dirty="0">
                          <a:latin typeface="+mn-lt"/>
                          <a:ea typeface="+mn-ea"/>
                          <a:cs typeface="+mn-ea"/>
                          <a:sym typeface="+mn-lt"/>
                        </a:rPr>
                        <a:t>有助于和前庭神经炎鉴别</a:t>
                      </a:r>
                    </a:p>
                  </a:txBody>
                  <a:tcPr anchor="ctr">
                    <a:lnL w="12700" cap="flat" cmpd="sng" algn="ctr">
                      <a:solidFill>
                        <a:schemeClr val="accent6">
                          <a:lumMod val="40000"/>
                          <a:lumOff val="60000"/>
                        </a:schemeClr>
                      </a:solidFill>
                      <a:prstDash val="sysDash"/>
                      <a:round/>
                      <a:headEnd type="none" w="med" len="med"/>
                      <a:tailEnd type="none" w="med" len="med"/>
                    </a:lnL>
                    <a:lnT w="12700" cap="flat" cmpd="sng" algn="ctr">
                      <a:solidFill>
                        <a:schemeClr val="accent6">
                          <a:lumMod val="40000"/>
                          <a:lumOff val="60000"/>
                        </a:schemeClr>
                      </a:solidFill>
                      <a:prstDash val="sysDash"/>
                      <a:round/>
                      <a:headEnd type="none" w="med" len="med"/>
                      <a:tailEnd type="none" w="med" len="med"/>
                    </a:lnT>
                    <a:lnB w="12700" cap="flat" cmpd="sng" algn="ctr">
                      <a:solidFill>
                        <a:schemeClr val="accent6">
                          <a:lumMod val="40000"/>
                          <a:lumOff val="60000"/>
                        </a:schemeClr>
                      </a:solidFill>
                      <a:prstDash val="sysDash"/>
                      <a:round/>
                      <a:headEnd type="none" w="med" len="med"/>
                      <a:tailEnd type="none" w="med" len="med"/>
                    </a:lnB>
                    <a:solidFill>
                      <a:schemeClr val="bg1"/>
                    </a:solidFill>
                  </a:tcPr>
                </a:tc>
                <a:extLst>
                  <a:ext uri="{0D108BD9-81ED-4DB2-BD59-A6C34878D82A}">
                    <a16:rowId xmlns:a16="http://schemas.microsoft.com/office/drawing/2014/main" val="10003"/>
                  </a:ext>
                </a:extLst>
              </a:tr>
            </a:tbl>
          </a:graphicData>
        </a:graphic>
      </p:graphicFrame>
      <p:sp>
        <p:nvSpPr>
          <p:cNvPr id="75" name="内容占位符 12"/>
          <p:cNvSpPr txBox="1"/>
          <p:nvPr/>
        </p:nvSpPr>
        <p:spPr>
          <a:xfrm>
            <a:off x="839788" y="6350000"/>
            <a:ext cx="10336213" cy="508000"/>
          </a:xfrm>
          <a:prstGeom prst="rect">
            <a:avLst/>
          </a:prstGeom>
        </p:spPr>
        <p:txBody>
          <a:bodyPr vert="horz" lIns="91440" tIns="45720" rIns="91440" bIns="45720" rtlCol="0">
            <a:normAutofit/>
          </a:bodyPr>
          <a:lstStyle>
            <a:lvl1pPr marL="0" indent="0" algn="l" defTabSz="914400" rtl="0" eaLnBrk="1" latinLnBrk="0" hangingPunct="1">
              <a:lnSpc>
                <a:spcPct val="100000"/>
              </a:lnSpc>
              <a:spcBef>
                <a:spcPts val="0"/>
              </a:spcBef>
              <a:buFontTx/>
              <a:buNone/>
              <a:defRPr sz="1000" kern="1200">
                <a:solidFill>
                  <a:schemeClr val="tx1"/>
                </a:solidFill>
                <a:latin typeface="+mn-lt"/>
                <a:ea typeface="+mn-ea"/>
                <a:cs typeface="+mn-cs"/>
              </a:defRPr>
            </a:lvl1pPr>
            <a:lvl2pPr marL="457200" indent="0" algn="l" defTabSz="914400" rtl="0" eaLnBrk="1" latinLnBrk="0" hangingPunct="1">
              <a:lnSpc>
                <a:spcPct val="100000"/>
              </a:lnSpc>
              <a:spcBef>
                <a:spcPts val="0"/>
              </a:spcBef>
              <a:buFontTx/>
              <a:buNone/>
              <a:defRPr sz="1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indent="-228600">
              <a:lnSpc>
                <a:spcPct val="120000"/>
              </a:lnSpc>
              <a:buFont typeface="+mj-lt"/>
              <a:buAutoNum type="arabicPeriod"/>
            </a:pPr>
            <a:r>
              <a:rPr lang="zh-CN" altLang="en-US" dirty="0">
                <a:cs typeface="+mn-ea"/>
                <a:sym typeface="+mn-lt"/>
              </a:rPr>
              <a:t>中华医学会，等</a:t>
            </a:r>
            <a:r>
              <a:rPr lang="en-US" altLang="zh-CN" dirty="0">
                <a:cs typeface="+mn-ea"/>
                <a:sym typeface="+mn-lt"/>
              </a:rPr>
              <a:t>. </a:t>
            </a:r>
            <a:r>
              <a:rPr lang="zh-CN" altLang="en-US" dirty="0">
                <a:cs typeface="+mn-ea"/>
                <a:sym typeface="+mn-lt"/>
              </a:rPr>
              <a:t>头晕</a:t>
            </a:r>
            <a:r>
              <a:rPr lang="en-US" altLang="zh-CN" dirty="0">
                <a:cs typeface="+mn-ea"/>
                <a:sym typeface="+mn-lt"/>
              </a:rPr>
              <a:t>/</a:t>
            </a:r>
            <a:r>
              <a:rPr lang="zh-CN" altLang="en-US" dirty="0">
                <a:cs typeface="+mn-ea"/>
                <a:sym typeface="+mn-lt"/>
              </a:rPr>
              <a:t>眩晕基层诊疗指南（实践版</a:t>
            </a:r>
            <a:r>
              <a:rPr lang="en-US" altLang="zh-CN" dirty="0">
                <a:cs typeface="+mn-ea"/>
                <a:sym typeface="+mn-lt"/>
              </a:rPr>
              <a:t>·2019</a:t>
            </a:r>
            <a:r>
              <a:rPr lang="zh-CN" altLang="en-US" dirty="0">
                <a:cs typeface="+mn-ea"/>
                <a:sym typeface="+mn-lt"/>
              </a:rPr>
              <a:t>）</a:t>
            </a:r>
            <a:r>
              <a:rPr lang="en-US" altLang="zh-CN" dirty="0">
                <a:cs typeface="+mn-ea"/>
                <a:sym typeface="+mn-lt"/>
              </a:rPr>
              <a:t>[J].</a:t>
            </a:r>
            <a:r>
              <a:rPr lang="zh-CN" altLang="en-US" dirty="0">
                <a:cs typeface="+mn-ea"/>
                <a:sym typeface="+mn-lt"/>
              </a:rPr>
              <a:t>中华全科医师杂志</a:t>
            </a:r>
            <a:r>
              <a:rPr lang="en-US" altLang="zh-CN" dirty="0">
                <a:cs typeface="+mn-ea"/>
                <a:sym typeface="+mn-lt"/>
              </a:rPr>
              <a:t>, 2020,19(03) : 212-221. </a:t>
            </a:r>
          </a:p>
          <a:p>
            <a:pPr marL="228600" indent="-228600">
              <a:lnSpc>
                <a:spcPct val="120000"/>
              </a:lnSpc>
              <a:buFont typeface="+mj-lt"/>
              <a:buAutoNum type="arabicPeriod"/>
            </a:pPr>
            <a:r>
              <a:rPr lang="zh-CN" altLang="en-US" dirty="0">
                <a:cs typeface="+mn-ea"/>
                <a:sym typeface="+mn-lt"/>
              </a:rPr>
              <a:t>中国医师协会神经内科分会眩晕专业委员会</a:t>
            </a:r>
            <a:r>
              <a:rPr lang="en-US" altLang="zh-CN" dirty="0">
                <a:cs typeface="+mn-ea"/>
                <a:sym typeface="+mn-lt"/>
              </a:rPr>
              <a:t>,</a:t>
            </a:r>
            <a:r>
              <a:rPr lang="zh-CN" altLang="en-US" dirty="0">
                <a:cs typeface="+mn-ea"/>
                <a:sym typeface="+mn-lt"/>
              </a:rPr>
              <a:t>中国卒中学会卒中与眩晕分会</a:t>
            </a:r>
            <a:r>
              <a:rPr lang="en-US" altLang="zh-CN" dirty="0">
                <a:cs typeface="+mn-ea"/>
                <a:sym typeface="+mn-lt"/>
              </a:rPr>
              <a:t>,</a:t>
            </a:r>
            <a:r>
              <a:rPr lang="zh-CN" altLang="en-US" dirty="0">
                <a:cs typeface="+mn-ea"/>
                <a:sym typeface="+mn-lt"/>
              </a:rPr>
              <a:t>李斐</a:t>
            </a:r>
            <a:r>
              <a:rPr lang="en-US" altLang="zh-CN" dirty="0">
                <a:cs typeface="+mn-ea"/>
                <a:sym typeface="+mn-lt"/>
              </a:rPr>
              <a:t>,</a:t>
            </a:r>
            <a:r>
              <a:rPr lang="zh-CN" altLang="en-US" dirty="0">
                <a:cs typeface="+mn-ea"/>
                <a:sym typeface="+mn-lt"/>
              </a:rPr>
              <a:t>等</a:t>
            </a:r>
            <a:r>
              <a:rPr lang="en-US" altLang="zh-CN" dirty="0">
                <a:cs typeface="+mn-ea"/>
                <a:sym typeface="+mn-lt"/>
              </a:rPr>
              <a:t>.</a:t>
            </a:r>
            <a:r>
              <a:rPr lang="zh-CN" altLang="en-US" dirty="0">
                <a:cs typeface="+mn-ea"/>
                <a:sym typeface="+mn-lt"/>
              </a:rPr>
              <a:t>前庭神经炎诊治多学科专家共识</a:t>
            </a:r>
            <a:r>
              <a:rPr lang="en-US" altLang="zh-CN" dirty="0">
                <a:cs typeface="+mn-ea"/>
                <a:sym typeface="+mn-lt"/>
              </a:rPr>
              <a:t>[J].</a:t>
            </a:r>
            <a:r>
              <a:rPr lang="zh-CN" altLang="en-US" dirty="0">
                <a:cs typeface="+mn-ea"/>
                <a:sym typeface="+mn-lt"/>
              </a:rPr>
              <a:t>中华老年医学杂志</a:t>
            </a:r>
            <a:r>
              <a:rPr lang="en-US" altLang="zh-CN" dirty="0">
                <a:cs typeface="+mn-ea"/>
                <a:sym typeface="+mn-lt"/>
              </a:rPr>
              <a:t>, 2020, 039(009):985-994.</a:t>
            </a:r>
          </a:p>
          <a:p>
            <a:pPr marL="228600" indent="-228600">
              <a:lnSpc>
                <a:spcPct val="120000"/>
              </a:lnSpc>
              <a:buFont typeface="+mj-lt"/>
              <a:buAutoNum type="arabicPeriod"/>
            </a:pPr>
            <a:endParaRPr lang="en-US" altLang="zh-CN" dirty="0">
              <a:cs typeface="+mn-ea"/>
              <a:sym typeface="+mn-lt"/>
            </a:endParaRPr>
          </a:p>
        </p:txBody>
      </p:sp>
      <p:sp>
        <p:nvSpPr>
          <p:cNvPr id="5" name="圆角矩形 4"/>
          <p:cNvSpPr/>
          <p:nvPr/>
        </p:nvSpPr>
        <p:spPr>
          <a:xfrm>
            <a:off x="100965" y="193040"/>
            <a:ext cx="10236200" cy="709930"/>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标题 1"/>
          <p:cNvSpPr>
            <a:spLocks noGrp="1"/>
          </p:cNvSpPr>
          <p:nvPr/>
        </p:nvSpPr>
        <p:spPr>
          <a:xfrm>
            <a:off x="838200" y="355600"/>
            <a:ext cx="10514965" cy="4641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charset="-122"/>
                <a:ea typeface="微软雅黑" panose="020B0503020204020204" charset="-122"/>
                <a:cs typeface="Arial" panose="020B0604020202020204" pitchFamily="34" charset="0"/>
              </a:defRPr>
            </a:lvl1pPr>
          </a:lstStyle>
          <a:p>
            <a:r>
              <a:rPr lang="zh-CN" altLang="en-US" dirty="0">
                <a:solidFill>
                  <a:schemeClr val="bg1"/>
                </a:solidFill>
                <a:latin typeface="+mn-lt"/>
                <a:ea typeface="+mn-ea"/>
                <a:cs typeface="+mn-ea"/>
                <a:sym typeface="+mn-lt"/>
              </a:rPr>
              <a:t>与外周疾病伴眩晕的突发性耳聋和迷路炎相鉴别</a:t>
            </a:r>
          </a:p>
        </p:txBody>
      </p:sp>
      <p:sp>
        <p:nvSpPr>
          <p:cNvPr id="7" name="圆角矩形 6"/>
          <p:cNvSpPr/>
          <p:nvPr/>
        </p:nvSpPr>
        <p:spPr>
          <a:xfrm>
            <a:off x="268605" y="186690"/>
            <a:ext cx="99695" cy="78930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圆角矩形 7"/>
          <p:cNvSpPr/>
          <p:nvPr/>
        </p:nvSpPr>
        <p:spPr>
          <a:xfrm>
            <a:off x="443230" y="186690"/>
            <a:ext cx="45720" cy="78930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stretch>
            <a:fillRect/>
          </a:stretch>
        </p:blipFill>
        <p:spPr>
          <a:xfrm>
            <a:off x="12560300" y="746125"/>
            <a:ext cx="5734050" cy="4171950"/>
          </a:xfrm>
          <a:prstGeom prst="rect">
            <a:avLst/>
          </a:prstGeom>
        </p:spPr>
      </p:pic>
      <p:sp>
        <p:nvSpPr>
          <p:cNvPr id="33" name="矩形: 圆角 32"/>
          <p:cNvSpPr/>
          <p:nvPr/>
        </p:nvSpPr>
        <p:spPr>
          <a:xfrm>
            <a:off x="7999151" y="1558140"/>
            <a:ext cx="3526099" cy="2054141"/>
          </a:xfrm>
          <a:prstGeom prst="roundRect">
            <a:avLst/>
          </a:prstGeom>
          <a:solidFill>
            <a:schemeClr val="bg1"/>
          </a:solidFill>
          <a:ln>
            <a:gradFill flip="none" rotWithShape="1">
              <a:gsLst>
                <a:gs pos="100000">
                  <a:schemeClr val="accent6">
                    <a:lumMod val="20000"/>
                    <a:lumOff val="80000"/>
                  </a:schemeClr>
                </a:gs>
                <a:gs pos="0">
                  <a:srgbClr val="018C42"/>
                </a:gs>
              </a:gsLst>
              <a:lin ang="2700000" scaled="1"/>
              <a:tileRect/>
            </a:gradFill>
          </a:ln>
          <a:effectLst>
            <a:outerShdw blurRad="63500" dist="1270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b="1">
              <a:solidFill>
                <a:schemeClr val="tx1"/>
              </a:solidFill>
              <a:cs typeface="+mn-ea"/>
              <a:sym typeface="+mn-lt"/>
            </a:endParaRPr>
          </a:p>
        </p:txBody>
      </p:sp>
      <p:grpSp>
        <p:nvGrpSpPr>
          <p:cNvPr id="34" name="组合 33"/>
          <p:cNvGrpSpPr/>
          <p:nvPr/>
        </p:nvGrpSpPr>
        <p:grpSpPr>
          <a:xfrm>
            <a:off x="9401035" y="1196975"/>
            <a:ext cx="722330" cy="722330"/>
            <a:chOff x="698498" y="3065321"/>
            <a:chExt cx="685800" cy="685800"/>
          </a:xfrm>
        </p:grpSpPr>
        <p:sp>
          <p:nvSpPr>
            <p:cNvPr id="52" name="椭圆 51"/>
            <p:cNvSpPr/>
            <p:nvPr/>
          </p:nvSpPr>
          <p:spPr>
            <a:xfrm>
              <a:off x="698498" y="3065321"/>
              <a:ext cx="685800" cy="685800"/>
            </a:xfrm>
            <a:prstGeom prst="ellipse">
              <a:avLst/>
            </a:prstGeom>
            <a:solidFill>
              <a:srgbClr val="018C42">
                <a:alpha val="25000"/>
              </a:srgbClr>
            </a:solidFill>
            <a:ln>
              <a:noFill/>
            </a:ln>
          </p:spPr>
          <p:txBody>
            <a:bodyPr wrap="square" lIns="91440" tIns="45720" rIns="91440" bIns="45720" anchor="ctr">
              <a:normAutofit/>
            </a:bodyPr>
            <a:lstStyle/>
            <a:p>
              <a:pPr algn="ctr"/>
              <a:endParaRPr lang="en-US" altLang="en-US" b="1">
                <a:solidFill>
                  <a:srgbClr val="FFFFFF"/>
                </a:solidFill>
                <a:cs typeface="+mn-ea"/>
                <a:sym typeface="+mn-lt"/>
              </a:endParaRPr>
            </a:p>
          </p:txBody>
        </p:sp>
        <p:sp>
          <p:nvSpPr>
            <p:cNvPr id="53" name="椭圆 52"/>
            <p:cNvSpPr/>
            <p:nvPr/>
          </p:nvSpPr>
          <p:spPr>
            <a:xfrm>
              <a:off x="763057" y="3129880"/>
              <a:ext cx="556683" cy="556683"/>
            </a:xfrm>
            <a:prstGeom prst="ellipse">
              <a:avLst/>
            </a:prstGeom>
            <a:gradFill flip="none" rotWithShape="1">
              <a:gsLst>
                <a:gs pos="0">
                  <a:schemeClr val="accent6">
                    <a:lumMod val="60000"/>
                    <a:lumOff val="40000"/>
                  </a:schemeClr>
                </a:gs>
                <a:gs pos="50000">
                  <a:srgbClr val="018C42"/>
                </a:gs>
              </a:gsLst>
              <a:lin ang="2700000" scaled="1"/>
              <a:tileRect/>
            </a:gradFill>
            <a:ln>
              <a:noFill/>
            </a:ln>
          </p:spPr>
          <p:txBody>
            <a:bodyPr wrap="square" lIns="91440" tIns="45720" rIns="91440" bIns="45720" anchor="ctr">
              <a:normAutofit/>
            </a:bodyPr>
            <a:lstStyle/>
            <a:p>
              <a:pPr algn="ctr"/>
              <a:r>
                <a:rPr lang="en-US" altLang="en-US" b="1">
                  <a:solidFill>
                    <a:srgbClr val="FFFFFF"/>
                  </a:solidFill>
                  <a:cs typeface="+mn-ea"/>
                  <a:sym typeface="+mn-lt"/>
                </a:rPr>
                <a:t>3</a:t>
              </a:r>
              <a:endParaRPr lang="en-US" altLang="en-US" b="1" dirty="0">
                <a:solidFill>
                  <a:srgbClr val="FFFFFF"/>
                </a:solidFill>
                <a:cs typeface="+mn-ea"/>
                <a:sym typeface="+mn-lt"/>
              </a:endParaRPr>
            </a:p>
          </p:txBody>
        </p:sp>
      </p:grpSp>
      <p:grpSp>
        <p:nvGrpSpPr>
          <p:cNvPr id="35" name="组合 34"/>
          <p:cNvGrpSpPr/>
          <p:nvPr/>
        </p:nvGrpSpPr>
        <p:grpSpPr>
          <a:xfrm>
            <a:off x="8232200" y="1999760"/>
            <a:ext cx="3060000" cy="1505560"/>
            <a:chOff x="644781" y="3403600"/>
            <a:chExt cx="3060000" cy="1505560"/>
          </a:xfrm>
        </p:grpSpPr>
        <p:sp>
          <p:nvSpPr>
            <p:cNvPr id="50" name="Text1"/>
            <p:cNvSpPr txBox="1"/>
            <p:nvPr/>
          </p:nvSpPr>
          <p:spPr>
            <a:xfrm>
              <a:off x="644781" y="3799362"/>
              <a:ext cx="3060000" cy="1109798"/>
            </a:xfrm>
            <a:prstGeom prst="rect">
              <a:avLst/>
            </a:prstGeom>
            <a:noFill/>
          </p:spPr>
          <p:txBody>
            <a:bodyPr wrap="square" rtlCol="0" anchor="t" anchorCtr="0">
              <a:normAutofit/>
            </a:bodyPr>
            <a:lstStyle>
              <a:defPPr>
                <a:defRPr lang="zh-CN"/>
              </a:defPPr>
              <a:lvl1pPr marL="0" algn="l" defTabSz="914400" rtl="0" eaLnBrk="1" latinLnBrk="0" hangingPunct="1">
                <a:lnSpc>
                  <a:spcPct val="150000"/>
                </a:lnSpc>
                <a:defRPr kumimoji="0" sz="1050" i="0" u="none" strike="noStrike" kern="1200" cap="none" spc="0" normalizeH="0" baseline="0">
                  <a:ln>
                    <a:noFill/>
                  </a:ln>
                  <a:solidFill>
                    <a:schemeClr val="tx1"/>
                  </a:solidFill>
                  <a:effectLst/>
                  <a:uLnTx/>
                  <a:uFillTx/>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100" dirty="0">
                  <a:cs typeface="+mn-ea"/>
                  <a:sym typeface="+mn-lt"/>
                </a:rPr>
                <a:t>①该病以急性姿势失衡症状为特征，通常表现为非旋转性眩晕，但也可表现为旋转性眩晕</a:t>
              </a:r>
              <a:endParaRPr lang="en-US" altLang="zh-CN" sz="1100" dirty="0">
                <a:cs typeface="+mn-ea"/>
                <a:sym typeface="+mn-lt"/>
              </a:endParaRPr>
            </a:p>
            <a:p>
              <a:pPr>
                <a:lnSpc>
                  <a:spcPct val="120000"/>
                </a:lnSpc>
              </a:pPr>
              <a:r>
                <a:rPr lang="zh-CN" altLang="en-US" sz="1100" dirty="0">
                  <a:cs typeface="+mn-ea"/>
                  <a:sym typeface="+mn-lt"/>
                </a:rPr>
                <a:t>②</a:t>
              </a:r>
              <a:r>
                <a:rPr lang="en-US" altLang="zh-CN" sz="1100" dirty="0">
                  <a:cs typeface="+mn-ea"/>
                  <a:sym typeface="+mn-lt"/>
                </a:rPr>
                <a:t>IOD </a:t>
              </a:r>
              <a:r>
                <a:rPr lang="zh-CN" altLang="en-US" sz="1100" dirty="0">
                  <a:cs typeface="+mn-ea"/>
                  <a:sym typeface="+mn-lt"/>
                </a:rPr>
                <a:t>被视为一种新的前庭疾病。可通过 </a:t>
              </a:r>
              <a:r>
                <a:rPr lang="en-US" altLang="zh-CN" sz="1100" dirty="0">
                  <a:cs typeface="+mn-ea"/>
                  <a:sym typeface="+mn-lt"/>
                </a:rPr>
                <a:t>o / </a:t>
              </a:r>
              <a:r>
                <a:rPr lang="en-US" altLang="zh-CN" sz="1100" dirty="0" err="1">
                  <a:cs typeface="+mn-ea"/>
                  <a:sym typeface="+mn-lt"/>
                </a:rPr>
                <a:t>cVEMP</a:t>
              </a:r>
              <a:r>
                <a:rPr lang="en-US" altLang="zh-CN" sz="1100" dirty="0">
                  <a:cs typeface="+mn-ea"/>
                  <a:sym typeface="+mn-lt"/>
                </a:rPr>
                <a:t> </a:t>
              </a:r>
              <a:r>
                <a:rPr lang="zh-CN" altLang="en-US" sz="1100" dirty="0">
                  <a:cs typeface="+mn-ea"/>
                  <a:sym typeface="+mn-lt"/>
                </a:rPr>
                <a:t>及 </a:t>
              </a:r>
              <a:r>
                <a:rPr lang="en-US" altLang="zh-CN" sz="1100" dirty="0" err="1">
                  <a:cs typeface="+mn-ea"/>
                  <a:sym typeface="+mn-lt"/>
                </a:rPr>
                <a:t>vHIT</a:t>
              </a:r>
              <a:r>
                <a:rPr lang="en-US" altLang="zh-CN" sz="1100" dirty="0">
                  <a:cs typeface="+mn-ea"/>
                  <a:sym typeface="+mn-lt"/>
                </a:rPr>
                <a:t> </a:t>
              </a:r>
              <a:r>
                <a:rPr lang="zh-CN" altLang="en-US" sz="1100" dirty="0">
                  <a:cs typeface="+mn-ea"/>
                  <a:sym typeface="+mn-lt"/>
                </a:rPr>
                <a:t>予以诊断和鉴别</a:t>
              </a:r>
            </a:p>
          </p:txBody>
        </p:sp>
        <p:sp>
          <p:nvSpPr>
            <p:cNvPr id="51" name="Bullet1"/>
            <p:cNvSpPr txBox="1"/>
            <p:nvPr/>
          </p:nvSpPr>
          <p:spPr>
            <a:xfrm>
              <a:off x="644781" y="3403600"/>
              <a:ext cx="3060000" cy="395761"/>
            </a:xfrm>
            <a:prstGeom prst="rect">
              <a:avLst/>
            </a:prstGeom>
            <a:noFill/>
          </p:spPr>
          <p:txBody>
            <a:bodyPr wrap="square" rtlCol="0" anchor="b" anchorCtr="0">
              <a:normAutofit/>
            </a:bodyPr>
            <a:lstStyle>
              <a:defPPr>
                <a:defRPr lang="zh-CN"/>
              </a:defPPr>
              <a:lvl1pPr marL="0" algn="l" defTabSz="914400" rtl="0" eaLnBrk="1" latinLnBrk="0" hangingPunct="1">
                <a:defRPr kumimoji="0" sz="1400" b="1" i="0" u="none" strike="noStrike" kern="1200" cap="none" spc="0" normalizeH="0" baseline="0">
                  <a:ln>
                    <a:noFill/>
                  </a:ln>
                  <a:solidFill>
                    <a:schemeClr val="accent1"/>
                  </a:solidFill>
                  <a:effectLst/>
                  <a:uLnTx/>
                  <a:uFillTx/>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600" dirty="0">
                  <a:solidFill>
                    <a:srgbClr val="008D38"/>
                  </a:solidFill>
                  <a:cs typeface="+mn-ea"/>
                  <a:sym typeface="+mn-lt"/>
                </a:rPr>
                <a:t>孤立性耳石器功能障碍（</a:t>
              </a:r>
              <a:r>
                <a:rPr lang="en-US" altLang="zh-CN" sz="1600" dirty="0">
                  <a:solidFill>
                    <a:srgbClr val="008D38"/>
                  </a:solidFill>
                  <a:cs typeface="+mn-ea"/>
                  <a:sym typeface="+mn-lt"/>
                </a:rPr>
                <a:t>IOD</a:t>
              </a:r>
              <a:r>
                <a:rPr lang="zh-CN" altLang="en-US" sz="1600" dirty="0">
                  <a:solidFill>
                    <a:srgbClr val="008D38"/>
                  </a:solidFill>
                  <a:cs typeface="+mn-ea"/>
                  <a:sym typeface="+mn-lt"/>
                </a:rPr>
                <a:t>）</a:t>
              </a:r>
            </a:p>
          </p:txBody>
        </p:sp>
      </p:grpSp>
      <p:sp>
        <p:nvSpPr>
          <p:cNvPr id="36" name="矩形: 圆角 35"/>
          <p:cNvSpPr/>
          <p:nvPr/>
        </p:nvSpPr>
        <p:spPr>
          <a:xfrm>
            <a:off x="4332951" y="1558140"/>
            <a:ext cx="3526099" cy="2054141"/>
          </a:xfrm>
          <a:prstGeom prst="roundRect">
            <a:avLst/>
          </a:prstGeom>
          <a:solidFill>
            <a:schemeClr val="bg1"/>
          </a:solidFill>
          <a:ln>
            <a:gradFill flip="none" rotWithShape="1">
              <a:gsLst>
                <a:gs pos="100000">
                  <a:schemeClr val="accent6">
                    <a:lumMod val="20000"/>
                    <a:lumOff val="80000"/>
                  </a:schemeClr>
                </a:gs>
                <a:gs pos="0">
                  <a:srgbClr val="018C42"/>
                </a:gs>
              </a:gsLst>
              <a:lin ang="2700000" scaled="1"/>
              <a:tileRect/>
            </a:gradFill>
          </a:ln>
          <a:effectLst>
            <a:outerShdw blurRad="63500" dist="1270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b="1">
              <a:solidFill>
                <a:schemeClr val="tx1"/>
              </a:solidFill>
              <a:cs typeface="+mn-ea"/>
              <a:sym typeface="+mn-lt"/>
            </a:endParaRPr>
          </a:p>
        </p:txBody>
      </p:sp>
      <p:sp>
        <p:nvSpPr>
          <p:cNvPr id="48" name="椭圆 47"/>
          <p:cNvSpPr/>
          <p:nvPr/>
        </p:nvSpPr>
        <p:spPr>
          <a:xfrm>
            <a:off x="5734835" y="1196975"/>
            <a:ext cx="722330" cy="722330"/>
          </a:xfrm>
          <a:prstGeom prst="ellipse">
            <a:avLst/>
          </a:prstGeom>
          <a:solidFill>
            <a:srgbClr val="018C42">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tLang="en-US">
              <a:cs typeface="+mn-ea"/>
              <a:sym typeface="+mn-lt"/>
            </a:endParaRPr>
          </a:p>
        </p:txBody>
      </p:sp>
      <p:sp>
        <p:nvSpPr>
          <p:cNvPr id="49" name="椭圆 48"/>
          <p:cNvSpPr/>
          <p:nvPr/>
        </p:nvSpPr>
        <p:spPr>
          <a:xfrm>
            <a:off x="5802833" y="1264973"/>
            <a:ext cx="586335" cy="586335"/>
          </a:xfrm>
          <a:prstGeom prst="ellipse">
            <a:avLst/>
          </a:prstGeom>
          <a:gradFill flip="none" rotWithShape="1">
            <a:gsLst>
              <a:gs pos="0">
                <a:schemeClr val="accent6">
                  <a:lumMod val="60000"/>
                  <a:lumOff val="40000"/>
                </a:schemeClr>
              </a:gs>
              <a:gs pos="50000">
                <a:srgbClr val="018C42"/>
              </a:gs>
            </a:gsLst>
            <a:lin ang="2700000" scaled="1"/>
            <a:tileRect/>
          </a:gradFill>
          <a:ln>
            <a:noFill/>
          </a:ln>
        </p:spPr>
        <p:txBody>
          <a:bodyPr wrap="square" lIns="91440" tIns="45720" rIns="91440" bIns="45720" anchor="ctr">
            <a:normAutofit/>
          </a:bodyPr>
          <a:lstStyle/>
          <a:p>
            <a:pPr algn="ctr"/>
            <a:r>
              <a:rPr lang="en-US" altLang="en-US" b="1">
                <a:solidFill>
                  <a:srgbClr val="FFFFFF"/>
                </a:solidFill>
                <a:cs typeface="+mn-ea"/>
                <a:sym typeface="+mn-lt"/>
              </a:rPr>
              <a:t>2</a:t>
            </a:r>
            <a:endParaRPr lang="en-US" altLang="en-US" b="1" dirty="0">
              <a:solidFill>
                <a:srgbClr val="FFFFFF"/>
              </a:solidFill>
              <a:cs typeface="+mn-ea"/>
              <a:sym typeface="+mn-lt"/>
            </a:endParaRPr>
          </a:p>
        </p:txBody>
      </p:sp>
      <p:grpSp>
        <p:nvGrpSpPr>
          <p:cNvPr id="38" name="组合 37"/>
          <p:cNvGrpSpPr/>
          <p:nvPr/>
        </p:nvGrpSpPr>
        <p:grpSpPr>
          <a:xfrm>
            <a:off x="4566000" y="1999760"/>
            <a:ext cx="3060000" cy="1505560"/>
            <a:chOff x="644781" y="3403600"/>
            <a:chExt cx="3060000" cy="1505560"/>
          </a:xfrm>
        </p:grpSpPr>
        <p:sp>
          <p:nvSpPr>
            <p:cNvPr id="46" name="Text1"/>
            <p:cNvSpPr txBox="1"/>
            <p:nvPr/>
          </p:nvSpPr>
          <p:spPr>
            <a:xfrm>
              <a:off x="644781" y="3799362"/>
              <a:ext cx="3060000" cy="1109798"/>
            </a:xfrm>
            <a:prstGeom prst="rect">
              <a:avLst/>
            </a:prstGeom>
            <a:noFill/>
          </p:spPr>
          <p:txBody>
            <a:bodyPr wrap="square" rtlCol="0" anchor="t" anchorCtr="0">
              <a:normAutofit/>
            </a:bodyPr>
            <a:lstStyle>
              <a:defPPr>
                <a:defRPr lang="zh-CN"/>
              </a:defPPr>
              <a:lvl1pPr marL="0" algn="l" defTabSz="914400" rtl="0" eaLnBrk="1" latinLnBrk="0" hangingPunct="1">
                <a:lnSpc>
                  <a:spcPct val="150000"/>
                </a:lnSpc>
                <a:defRPr kumimoji="0" sz="1050" i="0" u="none" strike="noStrike" kern="1200" cap="none" spc="0" normalizeH="0" baseline="0">
                  <a:ln>
                    <a:noFill/>
                  </a:ln>
                  <a:solidFill>
                    <a:schemeClr val="tx1"/>
                  </a:solidFill>
                  <a:effectLst/>
                  <a:uLnTx/>
                  <a:uFillTx/>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100" dirty="0">
                  <a:cs typeface="+mn-ea"/>
                  <a:sym typeface="+mn-lt"/>
                </a:rPr>
                <a:t>①首次发作与前庭神经炎相似，但持续时间常短于前庭神经炎</a:t>
              </a:r>
              <a:endParaRPr lang="en-US" altLang="zh-CN" sz="1100" dirty="0">
                <a:cs typeface="+mn-ea"/>
                <a:sym typeface="+mn-lt"/>
              </a:endParaRPr>
            </a:p>
            <a:p>
              <a:pPr>
                <a:lnSpc>
                  <a:spcPct val="120000"/>
                </a:lnSpc>
              </a:pPr>
              <a:r>
                <a:rPr lang="zh-CN" altLang="en-US" sz="1100" dirty="0">
                  <a:cs typeface="+mn-ea"/>
                  <a:sym typeface="+mn-lt"/>
                </a:rPr>
                <a:t>②如眩晕系再发症状</a:t>
              </a:r>
              <a:r>
                <a:rPr lang="en-US" altLang="zh-CN" sz="1100" dirty="0">
                  <a:cs typeface="+mn-ea"/>
                  <a:sym typeface="+mn-lt"/>
                </a:rPr>
                <a:t>,</a:t>
              </a:r>
              <a:r>
                <a:rPr lang="zh-CN" altLang="en-US" sz="1100" dirty="0">
                  <a:cs typeface="+mn-ea"/>
                  <a:sym typeface="+mn-lt"/>
                </a:rPr>
                <a:t>则应考虑与该病的鉴别</a:t>
              </a:r>
            </a:p>
          </p:txBody>
        </p:sp>
        <p:sp>
          <p:nvSpPr>
            <p:cNvPr id="47" name="Bullet1"/>
            <p:cNvSpPr txBox="1"/>
            <p:nvPr/>
          </p:nvSpPr>
          <p:spPr>
            <a:xfrm>
              <a:off x="644781" y="3403600"/>
              <a:ext cx="3060000" cy="395761"/>
            </a:xfrm>
            <a:prstGeom prst="rect">
              <a:avLst/>
            </a:prstGeom>
            <a:noFill/>
          </p:spPr>
          <p:txBody>
            <a:bodyPr wrap="square" rtlCol="0" anchor="b" anchorCtr="0">
              <a:normAutofit/>
            </a:bodyPr>
            <a:lstStyle>
              <a:defPPr>
                <a:defRPr lang="zh-CN"/>
              </a:defPPr>
              <a:lvl1pPr marL="0" algn="l" defTabSz="914400" rtl="0" eaLnBrk="1" latinLnBrk="0" hangingPunct="1">
                <a:defRPr kumimoji="0" sz="1400" b="1" i="0" u="none" strike="noStrike" kern="1200" cap="none" spc="0" normalizeH="0" baseline="0">
                  <a:ln>
                    <a:noFill/>
                  </a:ln>
                  <a:solidFill>
                    <a:schemeClr val="accent1"/>
                  </a:solidFill>
                  <a:effectLst/>
                  <a:uLnTx/>
                  <a:uFillTx/>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600" dirty="0">
                  <a:solidFill>
                    <a:srgbClr val="008D38"/>
                  </a:solidFill>
                  <a:cs typeface="+mn-ea"/>
                  <a:sym typeface="+mn-lt"/>
                </a:rPr>
                <a:t> 复发性前庭病</a:t>
              </a:r>
            </a:p>
          </p:txBody>
        </p:sp>
      </p:grpSp>
      <p:grpSp>
        <p:nvGrpSpPr>
          <p:cNvPr id="54" name="组合 53"/>
          <p:cNvGrpSpPr/>
          <p:nvPr/>
        </p:nvGrpSpPr>
        <p:grpSpPr>
          <a:xfrm>
            <a:off x="666750" y="1196975"/>
            <a:ext cx="3526099" cy="2415306"/>
            <a:chOff x="666750" y="1196975"/>
            <a:chExt cx="3526099" cy="2415306"/>
          </a:xfrm>
        </p:grpSpPr>
        <p:sp>
          <p:nvSpPr>
            <p:cNvPr id="39" name="矩形: 圆角 38"/>
            <p:cNvSpPr/>
            <p:nvPr/>
          </p:nvSpPr>
          <p:spPr>
            <a:xfrm>
              <a:off x="666750" y="1558140"/>
              <a:ext cx="3526099" cy="2054141"/>
            </a:xfrm>
            <a:prstGeom prst="roundRect">
              <a:avLst/>
            </a:prstGeom>
            <a:solidFill>
              <a:schemeClr val="bg1"/>
            </a:solidFill>
            <a:ln>
              <a:gradFill flip="none" rotWithShape="1">
                <a:gsLst>
                  <a:gs pos="100000">
                    <a:schemeClr val="accent6">
                      <a:lumMod val="20000"/>
                      <a:lumOff val="80000"/>
                    </a:schemeClr>
                  </a:gs>
                  <a:gs pos="0">
                    <a:srgbClr val="018C42"/>
                  </a:gs>
                </a:gsLst>
                <a:lin ang="2700000" scaled="1"/>
                <a:tileRect/>
              </a:gradFill>
            </a:ln>
            <a:effectLst>
              <a:outerShdw blurRad="63500" dist="1270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b="1">
                <a:solidFill>
                  <a:schemeClr val="tx1"/>
                </a:solidFill>
                <a:cs typeface="+mn-ea"/>
                <a:sym typeface="+mn-lt"/>
              </a:endParaRPr>
            </a:p>
          </p:txBody>
        </p:sp>
        <p:grpSp>
          <p:nvGrpSpPr>
            <p:cNvPr id="40" name="组合 39"/>
            <p:cNvGrpSpPr/>
            <p:nvPr/>
          </p:nvGrpSpPr>
          <p:grpSpPr>
            <a:xfrm>
              <a:off x="2068634" y="1196975"/>
              <a:ext cx="722330" cy="722330"/>
              <a:chOff x="698498" y="3065321"/>
              <a:chExt cx="685800" cy="685800"/>
            </a:xfrm>
          </p:grpSpPr>
          <p:sp>
            <p:nvSpPr>
              <p:cNvPr id="44" name="椭圆 43"/>
              <p:cNvSpPr/>
              <p:nvPr/>
            </p:nvSpPr>
            <p:spPr>
              <a:xfrm>
                <a:off x="698498" y="3065321"/>
                <a:ext cx="685800" cy="685800"/>
              </a:xfrm>
              <a:prstGeom prst="ellipse">
                <a:avLst/>
              </a:prstGeom>
              <a:solidFill>
                <a:srgbClr val="018C42">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tLang="en-US">
                  <a:cs typeface="+mn-ea"/>
                  <a:sym typeface="+mn-lt"/>
                </a:endParaRPr>
              </a:p>
            </p:txBody>
          </p:sp>
          <p:sp>
            <p:nvSpPr>
              <p:cNvPr id="45" name="椭圆 44"/>
              <p:cNvSpPr/>
              <p:nvPr/>
            </p:nvSpPr>
            <p:spPr>
              <a:xfrm>
                <a:off x="763057" y="3129880"/>
                <a:ext cx="556683" cy="556683"/>
              </a:xfrm>
              <a:prstGeom prst="ellipse">
                <a:avLst/>
              </a:prstGeom>
              <a:gradFill flip="none" rotWithShape="1">
                <a:gsLst>
                  <a:gs pos="0">
                    <a:schemeClr val="accent6">
                      <a:lumMod val="60000"/>
                      <a:lumOff val="40000"/>
                    </a:schemeClr>
                  </a:gs>
                  <a:gs pos="50000">
                    <a:srgbClr val="018C42"/>
                  </a:gs>
                </a:gsLst>
                <a:lin ang="2700000" scaled="1"/>
                <a:tileRect/>
              </a:gradFill>
              <a:ln>
                <a:noFill/>
              </a:ln>
            </p:spPr>
            <p:txBody>
              <a:bodyPr wrap="square" lIns="91440" tIns="45720" rIns="91440" bIns="45720" anchor="ctr">
                <a:normAutofit/>
              </a:bodyPr>
              <a:lstStyle/>
              <a:p>
                <a:pPr algn="ctr"/>
                <a:r>
                  <a:rPr lang="en-US" altLang="en-US" b="1" dirty="0">
                    <a:solidFill>
                      <a:srgbClr val="FFFFFF"/>
                    </a:solidFill>
                    <a:cs typeface="+mn-ea"/>
                    <a:sym typeface="+mn-lt"/>
                  </a:rPr>
                  <a:t>1</a:t>
                </a:r>
              </a:p>
            </p:txBody>
          </p:sp>
        </p:grpSp>
        <p:grpSp>
          <p:nvGrpSpPr>
            <p:cNvPr id="41" name="组合 40"/>
            <p:cNvGrpSpPr/>
            <p:nvPr/>
          </p:nvGrpSpPr>
          <p:grpSpPr>
            <a:xfrm>
              <a:off x="899799" y="1999760"/>
              <a:ext cx="3060000" cy="1505560"/>
              <a:chOff x="644781" y="3403600"/>
              <a:chExt cx="3060000" cy="1505560"/>
            </a:xfrm>
          </p:grpSpPr>
          <p:sp>
            <p:nvSpPr>
              <p:cNvPr id="42" name="Text1"/>
              <p:cNvSpPr txBox="1"/>
              <p:nvPr/>
            </p:nvSpPr>
            <p:spPr>
              <a:xfrm>
                <a:off x="644781" y="3799362"/>
                <a:ext cx="3060000" cy="1109798"/>
              </a:xfrm>
              <a:prstGeom prst="rect">
                <a:avLst/>
              </a:prstGeom>
              <a:noFill/>
            </p:spPr>
            <p:txBody>
              <a:bodyPr wrap="square" rtlCol="0" anchor="t" anchorCtr="0">
                <a:normAutofit fontScale="92500" lnSpcReduction="10000"/>
              </a:bodyPr>
              <a:lstStyle>
                <a:defPPr>
                  <a:defRPr lang="zh-CN"/>
                </a:defPPr>
                <a:lvl1pPr marL="0" algn="l" defTabSz="914400" rtl="0" eaLnBrk="1" latinLnBrk="0" hangingPunct="1">
                  <a:lnSpc>
                    <a:spcPct val="150000"/>
                  </a:lnSpc>
                  <a:defRPr kumimoji="0" sz="1050" i="0" u="none" strike="noStrike" kern="1200" cap="none" spc="0" normalizeH="0" baseline="0">
                    <a:ln>
                      <a:noFill/>
                    </a:ln>
                    <a:solidFill>
                      <a:schemeClr val="tx1"/>
                    </a:solidFill>
                    <a:effectLst/>
                    <a:uLnTx/>
                    <a:uFillTx/>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dirty="0">
                    <a:cs typeface="+mn-ea"/>
                    <a:sym typeface="+mn-lt"/>
                  </a:rPr>
                  <a:t>①</a:t>
                </a:r>
                <a:r>
                  <a:rPr lang="en-US" altLang="zh-CN" sz="1200" dirty="0">
                    <a:cs typeface="+mn-ea"/>
                    <a:sym typeface="+mn-lt"/>
                  </a:rPr>
                  <a:t>MD </a:t>
                </a:r>
                <a:r>
                  <a:rPr lang="zh-CN" altLang="en-US" sz="1200" dirty="0">
                    <a:cs typeface="+mn-ea"/>
                    <a:sym typeface="+mn-lt"/>
                  </a:rPr>
                  <a:t>通常表现有听力减退， 但</a:t>
                </a:r>
                <a:r>
                  <a:rPr lang="en-US" altLang="zh-CN" sz="1200" dirty="0">
                    <a:cs typeface="+mn-ea"/>
                    <a:sym typeface="+mn-lt"/>
                  </a:rPr>
                  <a:t>MD </a:t>
                </a:r>
                <a:r>
                  <a:rPr lang="zh-CN" altLang="en-US" sz="1200" dirty="0">
                    <a:cs typeface="+mn-ea"/>
                    <a:sym typeface="+mn-lt"/>
                  </a:rPr>
                  <a:t>也可以明显的前庭症状和轻微的听觉症状起病，亦可伴 </a:t>
                </a:r>
                <a:r>
                  <a:rPr lang="en-US" altLang="zh-CN" sz="1200" dirty="0">
                    <a:cs typeface="+mn-ea"/>
                    <a:sym typeface="+mn-lt"/>
                  </a:rPr>
                  <a:t>SN </a:t>
                </a:r>
                <a:r>
                  <a:rPr lang="zh-CN" altLang="en-US" sz="1200" dirty="0">
                    <a:cs typeface="+mn-ea"/>
                    <a:sym typeface="+mn-lt"/>
                  </a:rPr>
                  <a:t>，其鉴别诊断较为困难</a:t>
                </a:r>
                <a:endParaRPr lang="en-US" altLang="zh-CN" sz="1200" dirty="0">
                  <a:cs typeface="+mn-ea"/>
                  <a:sym typeface="+mn-lt"/>
                </a:endParaRPr>
              </a:p>
              <a:p>
                <a:pPr>
                  <a:lnSpc>
                    <a:spcPct val="130000"/>
                  </a:lnSpc>
                </a:pPr>
                <a:r>
                  <a:rPr lang="zh-CN" altLang="en-US" sz="1200" dirty="0">
                    <a:cs typeface="+mn-ea"/>
                    <a:sym typeface="+mn-lt"/>
                  </a:rPr>
                  <a:t>②但 </a:t>
                </a:r>
                <a:r>
                  <a:rPr lang="en-US" altLang="zh-CN" sz="1200" dirty="0">
                    <a:cs typeface="+mn-ea"/>
                    <a:sym typeface="+mn-lt"/>
                  </a:rPr>
                  <a:t>MD </a:t>
                </a:r>
                <a:r>
                  <a:rPr lang="zh-CN" altLang="en-US" sz="1200" dirty="0">
                    <a:cs typeface="+mn-ea"/>
                    <a:sym typeface="+mn-lt"/>
                  </a:rPr>
                  <a:t>眩晕发作时间较短，恢复较快，这通常有助于鉴别诊断</a:t>
                </a:r>
              </a:p>
            </p:txBody>
          </p:sp>
          <p:sp>
            <p:nvSpPr>
              <p:cNvPr id="43" name="Bullet1"/>
              <p:cNvSpPr txBox="1"/>
              <p:nvPr/>
            </p:nvSpPr>
            <p:spPr>
              <a:xfrm>
                <a:off x="644781" y="3403600"/>
                <a:ext cx="3060000" cy="395761"/>
              </a:xfrm>
              <a:prstGeom prst="rect">
                <a:avLst/>
              </a:prstGeom>
              <a:noFill/>
            </p:spPr>
            <p:txBody>
              <a:bodyPr wrap="square" rtlCol="0" anchor="b" anchorCtr="0">
                <a:normAutofit/>
              </a:bodyPr>
              <a:lstStyle>
                <a:defPPr>
                  <a:defRPr lang="zh-CN"/>
                </a:defPPr>
                <a:lvl1pPr marL="0" algn="l" defTabSz="914400" rtl="0" eaLnBrk="1" latinLnBrk="0" hangingPunct="1">
                  <a:defRPr kumimoji="0" sz="1400" b="1" i="0" u="none" strike="noStrike" kern="1200" cap="none" spc="0" normalizeH="0" baseline="0">
                    <a:ln>
                      <a:noFill/>
                    </a:ln>
                    <a:solidFill>
                      <a:schemeClr val="accent1"/>
                    </a:solidFill>
                    <a:effectLst/>
                    <a:uLnTx/>
                    <a:uFillTx/>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600" dirty="0">
                    <a:solidFill>
                      <a:srgbClr val="008D38"/>
                    </a:solidFill>
                    <a:cs typeface="+mn-ea"/>
                    <a:sym typeface="+mn-lt"/>
                  </a:rPr>
                  <a:t>梅尼埃病（</a:t>
                </a:r>
                <a:r>
                  <a:rPr lang="en-US" altLang="zh-CN" sz="1600" dirty="0">
                    <a:solidFill>
                      <a:srgbClr val="008D38"/>
                    </a:solidFill>
                    <a:cs typeface="+mn-ea"/>
                    <a:sym typeface="+mn-lt"/>
                  </a:rPr>
                  <a:t>MD</a:t>
                </a:r>
                <a:r>
                  <a:rPr lang="zh-CN" altLang="en-US" sz="1600" dirty="0">
                    <a:solidFill>
                      <a:srgbClr val="008D38"/>
                    </a:solidFill>
                    <a:cs typeface="+mn-ea"/>
                    <a:sym typeface="+mn-lt"/>
                  </a:rPr>
                  <a:t>）</a:t>
                </a:r>
              </a:p>
            </p:txBody>
          </p:sp>
        </p:grpSp>
      </p:grpSp>
      <p:grpSp>
        <p:nvGrpSpPr>
          <p:cNvPr id="55" name="组合 54"/>
          <p:cNvGrpSpPr/>
          <p:nvPr/>
        </p:nvGrpSpPr>
        <p:grpSpPr>
          <a:xfrm>
            <a:off x="2495600" y="3789040"/>
            <a:ext cx="3526099" cy="2415306"/>
            <a:chOff x="666750" y="1196975"/>
            <a:chExt cx="3526099" cy="2415306"/>
          </a:xfrm>
        </p:grpSpPr>
        <p:sp>
          <p:nvSpPr>
            <p:cNvPr id="56" name="矩形: 圆角 55"/>
            <p:cNvSpPr/>
            <p:nvPr/>
          </p:nvSpPr>
          <p:spPr>
            <a:xfrm>
              <a:off x="666750" y="1558140"/>
              <a:ext cx="3526099" cy="2054141"/>
            </a:xfrm>
            <a:prstGeom prst="roundRect">
              <a:avLst/>
            </a:prstGeom>
            <a:solidFill>
              <a:schemeClr val="bg1"/>
            </a:solidFill>
            <a:ln>
              <a:gradFill flip="none" rotWithShape="1">
                <a:gsLst>
                  <a:gs pos="100000">
                    <a:schemeClr val="accent6">
                      <a:lumMod val="20000"/>
                      <a:lumOff val="80000"/>
                    </a:schemeClr>
                  </a:gs>
                  <a:gs pos="0">
                    <a:srgbClr val="018C42"/>
                  </a:gs>
                </a:gsLst>
                <a:lin ang="2700000" scaled="1"/>
                <a:tileRect/>
              </a:gradFill>
            </a:ln>
            <a:effectLst>
              <a:outerShdw blurRad="63500" dist="1270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b="1">
                <a:solidFill>
                  <a:schemeClr val="tx1"/>
                </a:solidFill>
                <a:cs typeface="+mn-ea"/>
                <a:sym typeface="+mn-lt"/>
              </a:endParaRPr>
            </a:p>
          </p:txBody>
        </p:sp>
        <p:grpSp>
          <p:nvGrpSpPr>
            <p:cNvPr id="57" name="组合 56"/>
            <p:cNvGrpSpPr/>
            <p:nvPr/>
          </p:nvGrpSpPr>
          <p:grpSpPr>
            <a:xfrm>
              <a:off x="2068634" y="1196975"/>
              <a:ext cx="722330" cy="722330"/>
              <a:chOff x="698498" y="3065321"/>
              <a:chExt cx="685800" cy="685800"/>
            </a:xfrm>
          </p:grpSpPr>
          <p:sp>
            <p:nvSpPr>
              <p:cNvPr id="61" name="椭圆 60"/>
              <p:cNvSpPr/>
              <p:nvPr/>
            </p:nvSpPr>
            <p:spPr>
              <a:xfrm>
                <a:off x="698498" y="3065321"/>
                <a:ext cx="685800" cy="685800"/>
              </a:xfrm>
              <a:prstGeom prst="ellipse">
                <a:avLst/>
              </a:prstGeom>
              <a:solidFill>
                <a:srgbClr val="018C42">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tLang="en-US">
                  <a:cs typeface="+mn-ea"/>
                  <a:sym typeface="+mn-lt"/>
                </a:endParaRPr>
              </a:p>
            </p:txBody>
          </p:sp>
          <p:sp>
            <p:nvSpPr>
              <p:cNvPr id="62" name="椭圆 61"/>
              <p:cNvSpPr/>
              <p:nvPr/>
            </p:nvSpPr>
            <p:spPr>
              <a:xfrm>
                <a:off x="763057" y="3129880"/>
                <a:ext cx="556683" cy="556683"/>
              </a:xfrm>
              <a:prstGeom prst="ellipse">
                <a:avLst/>
              </a:prstGeom>
              <a:gradFill flip="none" rotWithShape="1">
                <a:gsLst>
                  <a:gs pos="0">
                    <a:schemeClr val="accent6">
                      <a:lumMod val="60000"/>
                      <a:lumOff val="40000"/>
                    </a:schemeClr>
                  </a:gs>
                  <a:gs pos="50000">
                    <a:srgbClr val="018C42"/>
                  </a:gs>
                </a:gsLst>
                <a:lin ang="2700000" scaled="1"/>
                <a:tileRect/>
              </a:gradFill>
              <a:ln>
                <a:noFill/>
              </a:ln>
            </p:spPr>
            <p:txBody>
              <a:bodyPr wrap="square" lIns="91440" tIns="45720" rIns="91440" bIns="45720" anchor="ctr">
                <a:normAutofit/>
              </a:bodyPr>
              <a:lstStyle/>
              <a:p>
                <a:pPr algn="ctr"/>
                <a:r>
                  <a:rPr lang="en-US" altLang="en-US" b="1" dirty="0">
                    <a:solidFill>
                      <a:srgbClr val="FFFFFF"/>
                    </a:solidFill>
                    <a:cs typeface="+mn-ea"/>
                    <a:sym typeface="+mn-lt"/>
                  </a:rPr>
                  <a:t>4</a:t>
                </a:r>
              </a:p>
            </p:txBody>
          </p:sp>
        </p:grpSp>
        <p:grpSp>
          <p:nvGrpSpPr>
            <p:cNvPr id="58" name="组合 57"/>
            <p:cNvGrpSpPr/>
            <p:nvPr/>
          </p:nvGrpSpPr>
          <p:grpSpPr>
            <a:xfrm>
              <a:off x="899799" y="1999760"/>
              <a:ext cx="3060000" cy="1505560"/>
              <a:chOff x="644781" y="3403600"/>
              <a:chExt cx="3060000" cy="1505560"/>
            </a:xfrm>
          </p:grpSpPr>
          <p:sp>
            <p:nvSpPr>
              <p:cNvPr id="59" name="Text1"/>
              <p:cNvSpPr txBox="1"/>
              <p:nvPr/>
            </p:nvSpPr>
            <p:spPr>
              <a:xfrm>
                <a:off x="644781" y="3799362"/>
                <a:ext cx="3060000" cy="1109798"/>
              </a:xfrm>
              <a:prstGeom prst="rect">
                <a:avLst/>
              </a:prstGeom>
              <a:noFill/>
            </p:spPr>
            <p:txBody>
              <a:bodyPr wrap="square" rtlCol="0" anchor="t" anchorCtr="0">
                <a:normAutofit fontScale="85000" lnSpcReduction="20000"/>
              </a:bodyPr>
              <a:lstStyle>
                <a:defPPr>
                  <a:defRPr lang="zh-CN"/>
                </a:defPPr>
                <a:lvl1pPr marL="0" algn="l" defTabSz="914400" rtl="0" eaLnBrk="1" latinLnBrk="0" hangingPunct="1">
                  <a:lnSpc>
                    <a:spcPct val="150000"/>
                  </a:lnSpc>
                  <a:defRPr kumimoji="0" sz="1050" i="0" u="none" strike="noStrike" kern="1200" cap="none" spc="0" normalizeH="0" baseline="0">
                    <a:ln>
                      <a:noFill/>
                    </a:ln>
                    <a:solidFill>
                      <a:schemeClr val="tx1"/>
                    </a:solidFill>
                    <a:effectLst/>
                    <a:uLnTx/>
                    <a:uFillTx/>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dirty="0">
                    <a:cs typeface="+mn-ea"/>
                    <a:sym typeface="+mn-lt"/>
                  </a:rPr>
                  <a:t>①该病表现为耳痛、耳部泡疹、眩晕、听力障碍和</a:t>
                </a:r>
                <a:r>
                  <a:rPr lang="en-US" altLang="zh-CN" sz="1200" dirty="0">
                    <a:cs typeface="+mn-ea"/>
                    <a:sym typeface="+mn-lt"/>
                  </a:rPr>
                  <a:t>/</a:t>
                </a:r>
                <a:r>
                  <a:rPr lang="zh-CN" altLang="en-US" sz="1200" dirty="0">
                    <a:cs typeface="+mn-ea"/>
                    <a:sym typeface="+mn-lt"/>
                  </a:rPr>
                  <a:t>或耳鸣、面部麻痹</a:t>
                </a:r>
                <a:endParaRPr lang="en-US" altLang="zh-CN" sz="1200" dirty="0">
                  <a:cs typeface="+mn-ea"/>
                  <a:sym typeface="+mn-lt"/>
                </a:endParaRPr>
              </a:p>
              <a:p>
                <a:pPr>
                  <a:lnSpc>
                    <a:spcPct val="130000"/>
                  </a:lnSpc>
                </a:pPr>
                <a:r>
                  <a:rPr lang="zh-CN" altLang="en-US" sz="1200" dirty="0">
                    <a:cs typeface="+mn-ea"/>
                    <a:sym typeface="+mn-lt"/>
                  </a:rPr>
                  <a:t>②该病可以急性前庭综合征起病而酷似前庭神经炎，因此二者需加以鉴别</a:t>
                </a:r>
                <a:endParaRPr lang="en-US" altLang="zh-CN" sz="1200" dirty="0">
                  <a:cs typeface="+mn-ea"/>
                  <a:sym typeface="+mn-lt"/>
                </a:endParaRPr>
              </a:p>
              <a:p>
                <a:pPr>
                  <a:lnSpc>
                    <a:spcPct val="130000"/>
                  </a:lnSpc>
                </a:pPr>
                <a:r>
                  <a:rPr lang="zh-CN" altLang="en-US" sz="1200" dirty="0">
                    <a:cs typeface="+mn-ea"/>
                    <a:sym typeface="+mn-lt"/>
                  </a:rPr>
                  <a:t>③该病常有其他颅神经病变表现，</a:t>
                </a:r>
                <a:r>
                  <a:rPr lang="en-US" altLang="zh-CN" sz="1200" dirty="0">
                    <a:cs typeface="+mn-ea"/>
                    <a:sym typeface="+mn-lt"/>
                  </a:rPr>
                  <a:t> MRI </a:t>
                </a:r>
                <a:r>
                  <a:rPr lang="zh-CN" altLang="en-US" sz="1200" dirty="0">
                    <a:cs typeface="+mn-ea"/>
                    <a:sym typeface="+mn-lt"/>
                  </a:rPr>
                  <a:t>常可见到受累颅神经信号增强</a:t>
                </a:r>
              </a:p>
            </p:txBody>
          </p:sp>
          <p:sp>
            <p:nvSpPr>
              <p:cNvPr id="60" name="Bullet1"/>
              <p:cNvSpPr txBox="1"/>
              <p:nvPr/>
            </p:nvSpPr>
            <p:spPr>
              <a:xfrm>
                <a:off x="644781" y="3403600"/>
                <a:ext cx="3060000" cy="395761"/>
              </a:xfrm>
              <a:prstGeom prst="rect">
                <a:avLst/>
              </a:prstGeom>
              <a:noFill/>
            </p:spPr>
            <p:txBody>
              <a:bodyPr wrap="square" rtlCol="0" anchor="b" anchorCtr="0">
                <a:normAutofit/>
              </a:bodyPr>
              <a:lstStyle>
                <a:defPPr>
                  <a:defRPr lang="zh-CN"/>
                </a:defPPr>
                <a:lvl1pPr marL="0" algn="l" defTabSz="914400" rtl="0" eaLnBrk="1" latinLnBrk="0" hangingPunct="1">
                  <a:defRPr kumimoji="0" sz="1400" b="1" i="0" u="none" strike="noStrike" kern="1200" cap="none" spc="0" normalizeH="0" baseline="0">
                    <a:ln>
                      <a:noFill/>
                    </a:ln>
                    <a:solidFill>
                      <a:schemeClr val="accent1"/>
                    </a:solidFill>
                    <a:effectLst/>
                    <a:uLnTx/>
                    <a:uFillTx/>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600" dirty="0">
                    <a:solidFill>
                      <a:srgbClr val="008D38"/>
                    </a:solidFill>
                    <a:cs typeface="+mn-ea"/>
                    <a:sym typeface="+mn-lt"/>
                  </a:rPr>
                  <a:t>耳带状疱疹</a:t>
                </a:r>
                <a:r>
                  <a:rPr lang="en-US" altLang="zh-CN" sz="1600" dirty="0">
                    <a:solidFill>
                      <a:srgbClr val="008D38"/>
                    </a:solidFill>
                    <a:cs typeface="+mn-ea"/>
                    <a:sym typeface="+mn-lt"/>
                  </a:rPr>
                  <a:t>/ Hunt </a:t>
                </a:r>
                <a:r>
                  <a:rPr lang="zh-CN" altLang="en-US" sz="1600" dirty="0">
                    <a:solidFill>
                      <a:srgbClr val="008D38"/>
                    </a:solidFill>
                    <a:cs typeface="+mn-ea"/>
                    <a:sym typeface="+mn-lt"/>
                  </a:rPr>
                  <a:t>综合征</a:t>
                </a:r>
              </a:p>
            </p:txBody>
          </p:sp>
        </p:grpSp>
      </p:grpSp>
      <p:grpSp>
        <p:nvGrpSpPr>
          <p:cNvPr id="63" name="组合 62"/>
          <p:cNvGrpSpPr/>
          <p:nvPr/>
        </p:nvGrpSpPr>
        <p:grpSpPr>
          <a:xfrm>
            <a:off x="6191300" y="3789040"/>
            <a:ext cx="3526099" cy="2415306"/>
            <a:chOff x="666750" y="1196975"/>
            <a:chExt cx="3526099" cy="2415306"/>
          </a:xfrm>
        </p:grpSpPr>
        <p:sp>
          <p:nvSpPr>
            <p:cNvPr id="64" name="矩形: 圆角 63"/>
            <p:cNvSpPr/>
            <p:nvPr/>
          </p:nvSpPr>
          <p:spPr>
            <a:xfrm>
              <a:off x="666750" y="1558140"/>
              <a:ext cx="3526099" cy="2054141"/>
            </a:xfrm>
            <a:prstGeom prst="roundRect">
              <a:avLst/>
            </a:prstGeom>
            <a:solidFill>
              <a:schemeClr val="bg1"/>
            </a:solidFill>
            <a:ln>
              <a:gradFill flip="none" rotWithShape="1">
                <a:gsLst>
                  <a:gs pos="100000">
                    <a:schemeClr val="accent6">
                      <a:lumMod val="20000"/>
                      <a:lumOff val="80000"/>
                    </a:schemeClr>
                  </a:gs>
                  <a:gs pos="0">
                    <a:srgbClr val="018C42"/>
                  </a:gs>
                </a:gsLst>
                <a:lin ang="2700000" scaled="1"/>
                <a:tileRect/>
              </a:gradFill>
            </a:ln>
            <a:effectLst>
              <a:outerShdw blurRad="63500" dist="1270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b="1">
                <a:solidFill>
                  <a:schemeClr val="tx1"/>
                </a:solidFill>
                <a:cs typeface="+mn-ea"/>
                <a:sym typeface="+mn-lt"/>
              </a:endParaRPr>
            </a:p>
          </p:txBody>
        </p:sp>
        <p:grpSp>
          <p:nvGrpSpPr>
            <p:cNvPr id="65" name="组合 64"/>
            <p:cNvGrpSpPr/>
            <p:nvPr/>
          </p:nvGrpSpPr>
          <p:grpSpPr>
            <a:xfrm>
              <a:off x="2068634" y="1196975"/>
              <a:ext cx="722330" cy="722330"/>
              <a:chOff x="698498" y="3065321"/>
              <a:chExt cx="685800" cy="685800"/>
            </a:xfrm>
          </p:grpSpPr>
          <p:sp>
            <p:nvSpPr>
              <p:cNvPr id="69" name="椭圆 68"/>
              <p:cNvSpPr/>
              <p:nvPr/>
            </p:nvSpPr>
            <p:spPr>
              <a:xfrm>
                <a:off x="698498" y="3065321"/>
                <a:ext cx="685800" cy="685800"/>
              </a:xfrm>
              <a:prstGeom prst="ellipse">
                <a:avLst/>
              </a:prstGeom>
              <a:solidFill>
                <a:srgbClr val="018C42">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tLang="en-US">
                  <a:cs typeface="+mn-ea"/>
                  <a:sym typeface="+mn-lt"/>
                </a:endParaRPr>
              </a:p>
            </p:txBody>
          </p:sp>
          <p:sp>
            <p:nvSpPr>
              <p:cNvPr id="70" name="椭圆 69"/>
              <p:cNvSpPr/>
              <p:nvPr/>
            </p:nvSpPr>
            <p:spPr>
              <a:xfrm>
                <a:off x="763057" y="3129880"/>
                <a:ext cx="556683" cy="556683"/>
              </a:xfrm>
              <a:prstGeom prst="ellipse">
                <a:avLst/>
              </a:prstGeom>
              <a:gradFill flip="none" rotWithShape="1">
                <a:gsLst>
                  <a:gs pos="0">
                    <a:schemeClr val="accent6">
                      <a:lumMod val="60000"/>
                      <a:lumOff val="40000"/>
                    </a:schemeClr>
                  </a:gs>
                  <a:gs pos="50000">
                    <a:srgbClr val="018C42"/>
                  </a:gs>
                </a:gsLst>
                <a:lin ang="2700000" scaled="1"/>
                <a:tileRect/>
              </a:gradFill>
              <a:ln>
                <a:noFill/>
              </a:ln>
            </p:spPr>
            <p:txBody>
              <a:bodyPr wrap="square" lIns="91440" tIns="45720" rIns="91440" bIns="45720" anchor="ctr">
                <a:normAutofit/>
              </a:bodyPr>
              <a:lstStyle/>
              <a:p>
                <a:pPr algn="ctr"/>
                <a:r>
                  <a:rPr lang="en-US" altLang="en-US" b="1" dirty="0">
                    <a:solidFill>
                      <a:srgbClr val="FFFFFF"/>
                    </a:solidFill>
                    <a:cs typeface="+mn-ea"/>
                    <a:sym typeface="+mn-lt"/>
                  </a:rPr>
                  <a:t>5</a:t>
                </a:r>
              </a:p>
            </p:txBody>
          </p:sp>
        </p:grpSp>
        <p:grpSp>
          <p:nvGrpSpPr>
            <p:cNvPr id="66" name="组合 65"/>
            <p:cNvGrpSpPr/>
            <p:nvPr/>
          </p:nvGrpSpPr>
          <p:grpSpPr>
            <a:xfrm>
              <a:off x="899798" y="1999760"/>
              <a:ext cx="3208601" cy="1505560"/>
              <a:chOff x="644780" y="3403600"/>
              <a:chExt cx="3208601" cy="1505560"/>
            </a:xfrm>
          </p:grpSpPr>
          <p:sp>
            <p:nvSpPr>
              <p:cNvPr id="67" name="Text1"/>
              <p:cNvSpPr txBox="1"/>
              <p:nvPr/>
            </p:nvSpPr>
            <p:spPr>
              <a:xfrm>
                <a:off x="644780" y="3799362"/>
                <a:ext cx="3208601" cy="1109798"/>
              </a:xfrm>
              <a:prstGeom prst="rect">
                <a:avLst/>
              </a:prstGeom>
              <a:noFill/>
            </p:spPr>
            <p:txBody>
              <a:bodyPr wrap="square" rtlCol="0" anchor="t" anchorCtr="0">
                <a:normAutofit fontScale="92500" lnSpcReduction="10000"/>
              </a:bodyPr>
              <a:lstStyle>
                <a:defPPr>
                  <a:defRPr lang="zh-CN"/>
                </a:defPPr>
                <a:lvl1pPr marL="0" algn="l" defTabSz="914400" rtl="0" eaLnBrk="1" latinLnBrk="0" hangingPunct="1">
                  <a:lnSpc>
                    <a:spcPct val="150000"/>
                  </a:lnSpc>
                  <a:defRPr kumimoji="0" sz="1050" i="0" u="none" strike="noStrike" kern="1200" cap="none" spc="0" normalizeH="0" baseline="0">
                    <a:ln>
                      <a:noFill/>
                    </a:ln>
                    <a:solidFill>
                      <a:schemeClr val="tx1"/>
                    </a:solidFill>
                    <a:effectLst/>
                    <a:uLnTx/>
                    <a:uFillTx/>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dirty="0">
                    <a:cs typeface="+mn-ea"/>
                    <a:sym typeface="+mn-lt"/>
                  </a:rPr>
                  <a:t>①通常病程进展缓慢，表现为听力减退、耳鸣和眩晕症状，但也可以眩晕为主要症状，因酷似前庭神经炎而被误诊误治</a:t>
                </a:r>
                <a:endParaRPr lang="en-US" altLang="zh-CN" sz="1200" dirty="0">
                  <a:cs typeface="+mn-ea"/>
                  <a:sym typeface="+mn-lt"/>
                </a:endParaRPr>
              </a:p>
              <a:p>
                <a:pPr>
                  <a:lnSpc>
                    <a:spcPct val="130000"/>
                  </a:lnSpc>
                </a:pPr>
                <a:r>
                  <a:rPr lang="zh-CN" altLang="en-US" sz="1200" dirty="0">
                    <a:cs typeface="+mn-ea"/>
                    <a:sym typeface="+mn-lt"/>
                  </a:rPr>
                  <a:t>②</a:t>
                </a:r>
                <a:r>
                  <a:rPr lang="en-US" altLang="zh-CN" sz="1200" dirty="0">
                    <a:cs typeface="+mn-ea"/>
                    <a:sym typeface="+mn-lt"/>
                  </a:rPr>
                  <a:t>VS </a:t>
                </a:r>
                <a:r>
                  <a:rPr lang="zh-CN" altLang="en-US" sz="1200" dirty="0">
                    <a:cs typeface="+mn-ea"/>
                    <a:sym typeface="+mn-lt"/>
                  </a:rPr>
                  <a:t>多表现为不对称性听力损害，前庭症状可</a:t>
                </a:r>
              </a:p>
              <a:p>
                <a:pPr>
                  <a:lnSpc>
                    <a:spcPct val="130000"/>
                  </a:lnSpc>
                </a:pPr>
                <a:r>
                  <a:rPr lang="zh-CN" altLang="en-US" sz="1200" dirty="0">
                    <a:cs typeface="+mn-ea"/>
                    <a:sym typeface="+mn-lt"/>
                  </a:rPr>
                  <a:t>仅在疾病后期出现，可通过增强 </a:t>
                </a:r>
                <a:r>
                  <a:rPr lang="en-US" altLang="zh-CN" sz="1200" dirty="0">
                    <a:cs typeface="+mn-ea"/>
                    <a:sym typeface="+mn-lt"/>
                  </a:rPr>
                  <a:t>MRI </a:t>
                </a:r>
                <a:r>
                  <a:rPr lang="zh-CN" altLang="en-US" sz="1200" dirty="0">
                    <a:cs typeface="+mn-ea"/>
                    <a:sym typeface="+mn-lt"/>
                  </a:rPr>
                  <a:t>得到诊断</a:t>
                </a:r>
              </a:p>
            </p:txBody>
          </p:sp>
          <p:sp>
            <p:nvSpPr>
              <p:cNvPr id="68" name="Bullet1"/>
              <p:cNvSpPr txBox="1"/>
              <p:nvPr/>
            </p:nvSpPr>
            <p:spPr>
              <a:xfrm>
                <a:off x="644781" y="3403600"/>
                <a:ext cx="3060000" cy="395761"/>
              </a:xfrm>
              <a:prstGeom prst="rect">
                <a:avLst/>
              </a:prstGeom>
              <a:noFill/>
            </p:spPr>
            <p:txBody>
              <a:bodyPr wrap="square" rtlCol="0" anchor="b" anchorCtr="0">
                <a:normAutofit/>
              </a:bodyPr>
              <a:lstStyle>
                <a:defPPr>
                  <a:defRPr lang="zh-CN"/>
                </a:defPPr>
                <a:lvl1pPr marL="0" algn="l" defTabSz="914400" rtl="0" eaLnBrk="1" latinLnBrk="0" hangingPunct="1">
                  <a:defRPr kumimoji="0" sz="1400" b="1" i="0" u="none" strike="noStrike" kern="1200" cap="none" spc="0" normalizeH="0" baseline="0">
                    <a:ln>
                      <a:noFill/>
                    </a:ln>
                    <a:solidFill>
                      <a:schemeClr val="accent1"/>
                    </a:solidFill>
                    <a:effectLst/>
                    <a:uLnTx/>
                    <a:uFillTx/>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600" dirty="0">
                    <a:solidFill>
                      <a:srgbClr val="008D38"/>
                    </a:solidFill>
                    <a:cs typeface="+mn-ea"/>
                    <a:sym typeface="+mn-lt"/>
                  </a:rPr>
                  <a:t> 前庭神经鞘瘤（</a:t>
                </a:r>
                <a:r>
                  <a:rPr lang="en-US" altLang="zh-CN" sz="1600" dirty="0">
                    <a:solidFill>
                      <a:srgbClr val="008D38"/>
                    </a:solidFill>
                    <a:cs typeface="+mn-ea"/>
                    <a:sym typeface="+mn-lt"/>
                  </a:rPr>
                  <a:t>VS</a:t>
                </a:r>
                <a:r>
                  <a:rPr lang="zh-CN" altLang="en-US" sz="1600" dirty="0">
                    <a:solidFill>
                      <a:srgbClr val="008D38"/>
                    </a:solidFill>
                    <a:cs typeface="+mn-ea"/>
                    <a:sym typeface="+mn-lt"/>
                  </a:rPr>
                  <a:t>）</a:t>
                </a:r>
              </a:p>
            </p:txBody>
          </p:sp>
        </p:grpSp>
      </p:grpSp>
      <p:sp>
        <p:nvSpPr>
          <p:cNvPr id="71" name="内容占位符 12"/>
          <p:cNvSpPr txBox="1"/>
          <p:nvPr/>
        </p:nvSpPr>
        <p:spPr>
          <a:xfrm>
            <a:off x="839788" y="6350000"/>
            <a:ext cx="10336213" cy="508000"/>
          </a:xfrm>
          <a:prstGeom prst="rect">
            <a:avLst/>
          </a:prstGeom>
        </p:spPr>
        <p:txBody>
          <a:bodyPr vert="horz" lIns="91440" tIns="45720" rIns="91440" bIns="45720" rtlCol="0">
            <a:normAutofit/>
          </a:bodyPr>
          <a:lstStyle>
            <a:lvl1pPr marL="0" indent="0" algn="l" defTabSz="914400" rtl="0" eaLnBrk="1" latinLnBrk="0" hangingPunct="1">
              <a:lnSpc>
                <a:spcPct val="100000"/>
              </a:lnSpc>
              <a:spcBef>
                <a:spcPts val="0"/>
              </a:spcBef>
              <a:buFontTx/>
              <a:buNone/>
              <a:defRPr sz="1000" kern="1200">
                <a:solidFill>
                  <a:schemeClr val="tx1"/>
                </a:solidFill>
                <a:latin typeface="+mn-lt"/>
                <a:ea typeface="+mn-ea"/>
                <a:cs typeface="+mn-cs"/>
              </a:defRPr>
            </a:lvl1pPr>
            <a:lvl2pPr marL="457200" indent="0" algn="l" defTabSz="914400" rtl="0" eaLnBrk="1" latinLnBrk="0" hangingPunct="1">
              <a:lnSpc>
                <a:spcPct val="100000"/>
              </a:lnSpc>
              <a:spcBef>
                <a:spcPts val="0"/>
              </a:spcBef>
              <a:buFontTx/>
              <a:buNone/>
              <a:defRPr sz="1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indent="-228600">
              <a:lnSpc>
                <a:spcPct val="120000"/>
              </a:lnSpc>
              <a:buFont typeface="+mj-lt"/>
              <a:buAutoNum type="arabicPeriod"/>
            </a:pPr>
            <a:r>
              <a:rPr lang="zh-CN" altLang="en-US" dirty="0">
                <a:cs typeface="+mn-ea"/>
                <a:sym typeface="+mn-lt"/>
              </a:rPr>
              <a:t>金占国</a:t>
            </a:r>
            <a:r>
              <a:rPr lang="en-US" altLang="zh-CN" dirty="0">
                <a:cs typeface="+mn-ea"/>
                <a:sym typeface="+mn-lt"/>
              </a:rPr>
              <a:t>,</a:t>
            </a:r>
            <a:r>
              <a:rPr lang="zh-CN" altLang="en-US" dirty="0">
                <a:cs typeface="+mn-ea"/>
                <a:sym typeface="+mn-lt"/>
              </a:rPr>
              <a:t>王恩彤</a:t>
            </a:r>
            <a:r>
              <a:rPr lang="en-US" altLang="zh-CN" dirty="0">
                <a:cs typeface="+mn-ea"/>
                <a:sym typeface="+mn-lt"/>
              </a:rPr>
              <a:t>.</a:t>
            </a:r>
            <a:r>
              <a:rPr lang="zh-CN" altLang="en-US" dirty="0">
                <a:cs typeface="+mn-ea"/>
                <a:sym typeface="+mn-lt"/>
              </a:rPr>
              <a:t>巴拉尼</a:t>
            </a:r>
            <a:r>
              <a:rPr lang="en-US" altLang="zh-CN" dirty="0">
                <a:cs typeface="+mn-ea"/>
                <a:sym typeface="+mn-lt"/>
              </a:rPr>
              <a:t>《</a:t>
            </a:r>
            <a:r>
              <a:rPr lang="zh-CN" altLang="en-US" dirty="0">
                <a:cs typeface="+mn-ea"/>
                <a:sym typeface="+mn-lt"/>
              </a:rPr>
              <a:t>急性单侧前庭病</a:t>
            </a:r>
            <a:r>
              <a:rPr lang="en-US" altLang="zh-CN" dirty="0">
                <a:cs typeface="+mn-ea"/>
                <a:sym typeface="+mn-lt"/>
              </a:rPr>
              <a:t>/</a:t>
            </a:r>
            <a:r>
              <a:rPr lang="zh-CN" altLang="en-US" dirty="0">
                <a:cs typeface="+mn-ea"/>
                <a:sym typeface="+mn-lt"/>
              </a:rPr>
              <a:t>前庭神经炎诊断标准</a:t>
            </a:r>
            <a:r>
              <a:rPr lang="en-US" altLang="zh-CN" dirty="0">
                <a:cs typeface="+mn-ea"/>
                <a:sym typeface="+mn-lt"/>
              </a:rPr>
              <a:t>》</a:t>
            </a:r>
            <a:r>
              <a:rPr lang="zh-CN" altLang="en-US" dirty="0">
                <a:cs typeface="+mn-ea"/>
                <a:sym typeface="+mn-lt"/>
              </a:rPr>
              <a:t>编译</a:t>
            </a:r>
            <a:r>
              <a:rPr lang="en-US" altLang="zh-CN" dirty="0">
                <a:cs typeface="+mn-ea"/>
                <a:sym typeface="+mn-lt"/>
              </a:rPr>
              <a:t>[J].</a:t>
            </a:r>
            <a:r>
              <a:rPr lang="zh-CN" altLang="en-US" dirty="0">
                <a:cs typeface="+mn-ea"/>
                <a:sym typeface="+mn-lt"/>
              </a:rPr>
              <a:t>听力学及言语疾病杂志</a:t>
            </a:r>
            <a:r>
              <a:rPr lang="en-US" altLang="zh-CN" dirty="0">
                <a:cs typeface="+mn-ea"/>
                <a:sym typeface="+mn-lt"/>
              </a:rPr>
              <a:t>, 2024, 32(5):478-481.</a:t>
            </a:r>
          </a:p>
        </p:txBody>
      </p:sp>
      <p:sp>
        <p:nvSpPr>
          <p:cNvPr id="5" name="圆角矩形 4"/>
          <p:cNvSpPr/>
          <p:nvPr/>
        </p:nvSpPr>
        <p:spPr>
          <a:xfrm>
            <a:off x="100965" y="193040"/>
            <a:ext cx="10236200" cy="709930"/>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标题 1"/>
          <p:cNvSpPr>
            <a:spLocks noGrp="1"/>
          </p:cNvSpPr>
          <p:nvPr/>
        </p:nvSpPr>
        <p:spPr>
          <a:xfrm>
            <a:off x="838200" y="355600"/>
            <a:ext cx="10514965" cy="4641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charset="-122"/>
                <a:ea typeface="微软雅黑" panose="020B0503020204020204" charset="-122"/>
                <a:cs typeface="Arial" panose="020B0604020202020204" pitchFamily="34" charset="0"/>
              </a:defRPr>
            </a:lvl1pPr>
          </a:lstStyle>
          <a:p>
            <a:r>
              <a:rPr lang="zh-CN" altLang="en-US" dirty="0">
                <a:solidFill>
                  <a:schemeClr val="bg1"/>
                </a:solidFill>
                <a:latin typeface="+mn-lt"/>
                <a:ea typeface="+mn-ea"/>
                <a:cs typeface="+mn-ea"/>
                <a:sym typeface="+mn-lt"/>
              </a:rPr>
              <a:t>与其他外周性眩晕疾病相鉴别</a:t>
            </a:r>
          </a:p>
        </p:txBody>
      </p:sp>
      <p:sp>
        <p:nvSpPr>
          <p:cNvPr id="7" name="圆角矩形 6"/>
          <p:cNvSpPr/>
          <p:nvPr/>
        </p:nvSpPr>
        <p:spPr>
          <a:xfrm>
            <a:off x="268605" y="186690"/>
            <a:ext cx="99695" cy="78930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圆角矩形 2"/>
          <p:cNvSpPr/>
          <p:nvPr/>
        </p:nvSpPr>
        <p:spPr>
          <a:xfrm>
            <a:off x="443230" y="186690"/>
            <a:ext cx="45720" cy="78930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4"/>
          <a:stretch>
            <a:fillRect/>
          </a:stretch>
        </p:blipFill>
        <p:spPr>
          <a:xfrm>
            <a:off x="13105039" y="3429000"/>
            <a:ext cx="6076950" cy="5133975"/>
          </a:xfrm>
          <a:prstGeom prst="rect">
            <a:avLst/>
          </a:prstGeom>
        </p:spPr>
      </p:pic>
      <p:cxnSp>
        <p:nvCxnSpPr>
          <p:cNvPr id="3" name="直接连接符 2"/>
          <p:cNvCxnSpPr/>
          <p:nvPr/>
        </p:nvCxnSpPr>
        <p:spPr>
          <a:xfrm>
            <a:off x="6093329" y="3685799"/>
            <a:ext cx="0" cy="649717"/>
          </a:xfrm>
          <a:prstGeom prst="line">
            <a:avLst/>
          </a:prstGeom>
          <a:ln w="28575">
            <a:solidFill>
              <a:srgbClr val="018C42"/>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2608984" y="3685799"/>
            <a:ext cx="0" cy="649717"/>
          </a:xfrm>
          <a:prstGeom prst="line">
            <a:avLst/>
          </a:prstGeom>
          <a:ln w="28575">
            <a:solidFill>
              <a:srgbClr val="018C42"/>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9612967" y="3685799"/>
            <a:ext cx="0" cy="649717"/>
          </a:xfrm>
          <a:prstGeom prst="line">
            <a:avLst/>
          </a:prstGeom>
          <a:ln w="28575">
            <a:solidFill>
              <a:srgbClr val="018C42"/>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919023" y="4412430"/>
            <a:ext cx="3500016" cy="1523173"/>
            <a:chOff x="1277500" y="1183941"/>
            <a:chExt cx="3500016" cy="646697"/>
          </a:xfrm>
        </p:grpSpPr>
        <p:sp>
          <p:nvSpPr>
            <p:cNvPr id="8" name="燕尾形 2"/>
            <p:cNvSpPr/>
            <p:nvPr/>
          </p:nvSpPr>
          <p:spPr>
            <a:xfrm>
              <a:off x="1322324" y="1183941"/>
              <a:ext cx="3455192" cy="646697"/>
            </a:xfrm>
            <a:prstGeom prst="chevron">
              <a:avLst>
                <a:gd name="adj" fmla="val 16261"/>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1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charset="-122"/>
                <a:cs typeface="+mn-ea"/>
                <a:sym typeface="Arial" panose="020B0604020202020204" pitchFamily="34" charset="0"/>
              </a:endParaRPr>
            </a:p>
          </p:txBody>
        </p:sp>
        <p:sp>
          <p:nvSpPr>
            <p:cNvPr id="9" name="燕尾形 2"/>
            <p:cNvSpPr/>
            <p:nvPr/>
          </p:nvSpPr>
          <p:spPr>
            <a:xfrm>
              <a:off x="1277500" y="1183941"/>
              <a:ext cx="3455192" cy="646697"/>
            </a:xfrm>
            <a:prstGeom prst="chevron">
              <a:avLst>
                <a:gd name="adj" fmla="val 16261"/>
              </a:avLst>
            </a:prstGeom>
            <a:gradFill flip="none" rotWithShape="1">
              <a:gsLst>
                <a:gs pos="94000">
                  <a:schemeClr val="accent6">
                    <a:lumMod val="20000"/>
                    <a:lumOff val="80000"/>
                    <a:alpha val="50000"/>
                  </a:schemeClr>
                </a:gs>
                <a:gs pos="100000">
                  <a:srgbClr val="018C42"/>
                </a:gs>
                <a:gs pos="100000">
                  <a:srgbClr val="018C42"/>
                </a:gs>
                <a:gs pos="100000">
                  <a:schemeClr val="accent6">
                    <a:lumMod val="20000"/>
                    <a:lumOff val="8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1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charset="-122"/>
                <a:cs typeface="+mn-ea"/>
                <a:sym typeface="Arial" panose="020B0604020202020204" pitchFamily="34" charset="0"/>
              </a:endParaRPr>
            </a:p>
          </p:txBody>
        </p:sp>
      </p:grpSp>
      <p:sp>
        <p:nvSpPr>
          <p:cNvPr id="10" name="文本框 9"/>
          <p:cNvSpPr txBox="1"/>
          <p:nvPr/>
        </p:nvSpPr>
        <p:spPr>
          <a:xfrm>
            <a:off x="1099160" y="4621942"/>
            <a:ext cx="3052888" cy="845616"/>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en-US" altLang="zh-CN" sz="1400" b="1" i="0" u="none" strike="noStrike" kern="1200" cap="none" spc="0" normalizeH="0" baseline="0" noProof="0" dirty="0">
                <a:ln>
                  <a:noFill/>
                </a:ln>
                <a:effectLst/>
                <a:uLnTx/>
                <a:uFillTx/>
                <a:latin typeface="Arial" panose="020B0604020202020204" pitchFamily="34" charset="0"/>
                <a:ea typeface="微软雅黑" panose="020B0503020204020204" charset="-122"/>
                <a:cs typeface="+mn-ea"/>
                <a:sym typeface="Arial" panose="020B0604020202020204" pitchFamily="34" charset="0"/>
              </a:rPr>
              <a:t> </a:t>
            </a:r>
            <a:r>
              <a:rPr kumimoji="0" lang="zh-CN" altLang="en-US" sz="1400" b="1" i="0" u="none" strike="noStrike" kern="1200" cap="none" spc="0" normalizeH="0" baseline="0" noProof="0" dirty="0">
                <a:ln>
                  <a:noFill/>
                </a:ln>
                <a:effectLst/>
                <a:uLnTx/>
                <a:uFillTx/>
                <a:latin typeface="Arial" panose="020B0604020202020204" pitchFamily="34" charset="0"/>
                <a:ea typeface="微软雅黑" panose="020B0503020204020204" charset="-122"/>
                <a:cs typeface="+mn-ea"/>
                <a:sym typeface="Arial" panose="020B0604020202020204" pitchFamily="34" charset="0"/>
              </a:rPr>
              <a:t>前庭神经炎发生后可能增加了</a:t>
            </a:r>
          </a:p>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400" b="1" i="0" u="none" strike="noStrike" kern="1200" cap="none" spc="0" normalizeH="0" baseline="0" noProof="0" dirty="0">
                <a:ln>
                  <a:noFill/>
                </a:ln>
                <a:effectLst/>
                <a:uLnTx/>
                <a:uFillTx/>
                <a:latin typeface="Arial" panose="020B0604020202020204" pitchFamily="34" charset="0"/>
                <a:ea typeface="微软雅黑" panose="020B0503020204020204" charset="-122"/>
                <a:cs typeface="+mn-ea"/>
                <a:sym typeface="Arial" panose="020B0604020202020204" pitchFamily="34" charset="0"/>
              </a:rPr>
              <a:t>耳石脱落的风险而继发</a:t>
            </a:r>
            <a:r>
              <a:rPr kumimoji="0" lang="en-US" altLang="zh-CN" sz="1400" b="1" i="0" u="none" strike="noStrike" kern="1200" cap="none" spc="0" normalizeH="0" baseline="0" noProof="0" dirty="0">
                <a:ln>
                  <a:noFill/>
                </a:ln>
                <a:effectLst/>
                <a:uLnTx/>
                <a:uFillTx/>
                <a:latin typeface="Arial" panose="020B0604020202020204" pitchFamily="34" charset="0"/>
                <a:ea typeface="微软雅黑" panose="020B0503020204020204" charset="-122"/>
                <a:cs typeface="+mn-ea"/>
                <a:sym typeface="Arial" panose="020B0604020202020204" pitchFamily="34" charset="0"/>
              </a:rPr>
              <a:t>BPPV </a:t>
            </a:r>
            <a:r>
              <a:rPr kumimoji="0" lang="zh-CN" altLang="en-US" sz="1400" b="1" i="0" u="none" strike="noStrike" kern="1200" cap="none" spc="0" normalizeH="0" baseline="0" noProof="0" dirty="0">
                <a:ln>
                  <a:noFill/>
                </a:ln>
                <a:effectLst/>
                <a:uLnTx/>
                <a:uFillTx/>
                <a:latin typeface="Arial" panose="020B0604020202020204" pitchFamily="34" charset="0"/>
                <a:ea typeface="微软雅黑" panose="020B0503020204020204" charset="-122"/>
                <a:cs typeface="+mn-ea"/>
                <a:sym typeface="Arial" panose="020B0604020202020204" pitchFamily="34" charset="0"/>
              </a:rPr>
              <a:t>，有</a:t>
            </a:r>
          </a:p>
          <a:p>
            <a:pPr marL="0" marR="0" lvl="0" indent="0" algn="ctr" defTabSz="914400" rtl="0" eaLnBrk="1" fontAlgn="auto" latinLnBrk="0" hangingPunct="1">
              <a:lnSpc>
                <a:spcPct val="120000"/>
              </a:lnSpc>
              <a:spcBef>
                <a:spcPts val="0"/>
              </a:spcBef>
              <a:spcAft>
                <a:spcPts val="0"/>
              </a:spcAft>
              <a:buClrTx/>
              <a:buSzTx/>
              <a:buFontTx/>
              <a:buNone/>
              <a:defRPr/>
            </a:pPr>
            <a:r>
              <a:rPr kumimoji="0" lang="en-US" altLang="zh-CN" sz="1400" b="1" i="0" u="none" strike="noStrike" kern="1200" cap="none" spc="0" normalizeH="0" baseline="0" noProof="0" dirty="0">
                <a:ln>
                  <a:noFill/>
                </a:ln>
                <a:effectLst/>
                <a:uLnTx/>
                <a:uFillTx/>
                <a:latin typeface="Arial" panose="020B0604020202020204" pitchFamily="34" charset="0"/>
                <a:ea typeface="微软雅黑" panose="020B0503020204020204" charset="-122"/>
                <a:cs typeface="+mn-ea"/>
                <a:sym typeface="Arial" panose="020B0604020202020204" pitchFamily="34" charset="0"/>
              </a:rPr>
              <a:t>5.2</a:t>
            </a:r>
            <a:r>
              <a:rPr kumimoji="0" lang="zh-CN" altLang="en-US" sz="1400" b="1" i="0" u="none" strike="noStrike" kern="1200" cap="none" spc="0" normalizeH="0" baseline="0" noProof="0" dirty="0">
                <a:ln>
                  <a:noFill/>
                </a:ln>
                <a:effectLst/>
                <a:uLnTx/>
                <a:uFillTx/>
                <a:latin typeface="Arial" panose="020B0604020202020204" pitchFamily="34" charset="0"/>
                <a:ea typeface="微软雅黑" panose="020B0503020204020204" charset="-122"/>
                <a:cs typeface="+mn-ea"/>
                <a:sym typeface="Arial" panose="020B0604020202020204" pitchFamily="34" charset="0"/>
              </a:rPr>
              <a:t>％</a:t>
            </a:r>
            <a:r>
              <a:rPr kumimoji="0" lang="en-US" altLang="zh-CN" sz="1400" b="1" i="0" u="none" strike="noStrike" kern="1200" cap="none" spc="0" normalizeH="0" baseline="0" noProof="0" dirty="0">
                <a:ln>
                  <a:noFill/>
                </a:ln>
                <a:effectLst/>
                <a:uLnTx/>
                <a:uFillTx/>
                <a:latin typeface="Arial" panose="020B0604020202020204" pitchFamily="34" charset="0"/>
                <a:ea typeface="微软雅黑" panose="020B0503020204020204" charset="-122"/>
                <a:cs typeface="+mn-ea"/>
                <a:sym typeface="Arial" panose="020B0604020202020204" pitchFamily="34" charset="0"/>
              </a:rPr>
              <a:t>~9.8</a:t>
            </a:r>
            <a:r>
              <a:rPr kumimoji="0" lang="zh-CN" altLang="en-US" sz="1400" b="1" i="0" u="none" strike="noStrike" kern="1200" cap="none" spc="0" normalizeH="0" baseline="0" noProof="0" dirty="0">
                <a:ln>
                  <a:noFill/>
                </a:ln>
                <a:effectLst/>
                <a:uLnTx/>
                <a:uFillTx/>
                <a:latin typeface="Arial" panose="020B0604020202020204" pitchFamily="34" charset="0"/>
                <a:ea typeface="微软雅黑" panose="020B0503020204020204" charset="-122"/>
                <a:cs typeface="+mn-ea"/>
                <a:sym typeface="Arial" panose="020B0604020202020204" pitchFamily="34" charset="0"/>
              </a:rPr>
              <a:t>％ 的患者可伴发 </a:t>
            </a:r>
            <a:r>
              <a:rPr kumimoji="0" lang="en-US" altLang="zh-CN" sz="1400" b="1" i="0" u="none" strike="noStrike" kern="1200" cap="none" spc="0" normalizeH="0" baseline="0" noProof="0" dirty="0">
                <a:ln>
                  <a:noFill/>
                </a:ln>
                <a:effectLst/>
                <a:uLnTx/>
                <a:uFillTx/>
                <a:latin typeface="Arial" panose="020B0604020202020204" pitchFamily="34" charset="0"/>
                <a:ea typeface="微软雅黑" panose="020B0503020204020204" charset="-122"/>
                <a:cs typeface="+mn-ea"/>
                <a:sym typeface="Arial" panose="020B0604020202020204" pitchFamily="34" charset="0"/>
              </a:rPr>
              <a:t>BPPV</a:t>
            </a:r>
            <a:endParaRPr kumimoji="0" lang="zh-CN" altLang="en-US" sz="1400" b="1" i="0" u="none" strike="noStrike" kern="1200" cap="none" spc="0" normalizeH="0" baseline="0" noProof="0" dirty="0">
              <a:ln>
                <a:noFill/>
              </a:ln>
              <a:effectLst/>
              <a:uLnTx/>
              <a:uFillTx/>
              <a:latin typeface="Arial" panose="020B0604020202020204" pitchFamily="34" charset="0"/>
              <a:ea typeface="微软雅黑" panose="020B0503020204020204" charset="-122"/>
              <a:cs typeface="+mn-ea"/>
              <a:sym typeface="Arial" panose="020B0604020202020204" pitchFamily="34" charset="0"/>
            </a:endParaRPr>
          </a:p>
        </p:txBody>
      </p:sp>
      <p:sp>
        <p:nvSpPr>
          <p:cNvPr id="12" name="燕尾形 2"/>
          <p:cNvSpPr/>
          <p:nvPr/>
        </p:nvSpPr>
        <p:spPr>
          <a:xfrm>
            <a:off x="4406502" y="4406474"/>
            <a:ext cx="3455192" cy="1535085"/>
          </a:xfrm>
          <a:prstGeom prst="chevron">
            <a:avLst>
              <a:gd name="adj" fmla="val 16261"/>
            </a:avLst>
          </a:prstGeom>
          <a:gradFill flip="none" rotWithShape="1">
            <a:gsLst>
              <a:gs pos="94000">
                <a:schemeClr val="accent6">
                  <a:lumMod val="20000"/>
                  <a:lumOff val="80000"/>
                  <a:alpha val="50000"/>
                </a:schemeClr>
              </a:gs>
              <a:gs pos="100000">
                <a:srgbClr val="018C42"/>
              </a:gs>
              <a:gs pos="100000">
                <a:srgbClr val="018C42"/>
              </a:gs>
              <a:gs pos="100000">
                <a:srgbClr val="018C4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b="1" dirty="0">
              <a:solidFill>
                <a:prstClr val="white"/>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4" name="文本框 13"/>
          <p:cNvSpPr txBox="1"/>
          <p:nvPr/>
        </p:nvSpPr>
        <p:spPr>
          <a:xfrm>
            <a:off x="4628669" y="4492676"/>
            <a:ext cx="2836072" cy="1104148"/>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1400" b="1" i="0" u="none" strike="noStrike" kern="1200" cap="none" spc="0" normalizeH="0" baseline="0" noProof="0" dirty="0">
                <a:ln>
                  <a:noFill/>
                </a:ln>
                <a:effectLst/>
                <a:uLnTx/>
                <a:uFillTx/>
                <a:latin typeface="Arial" panose="020B0604020202020204" pitchFamily="34" charset="0"/>
                <a:ea typeface="微软雅黑" panose="020B0503020204020204" charset="-122"/>
                <a:cs typeface="+mn-ea"/>
                <a:sym typeface="Arial" panose="020B0604020202020204" pitchFamily="34" charset="0"/>
              </a:rPr>
              <a:t> </a:t>
            </a:r>
            <a:r>
              <a:rPr kumimoji="0" lang="zh-CN" altLang="en-US" sz="1400" b="1" i="0" u="none" strike="noStrike" kern="1200" cap="none" spc="0" normalizeH="0" baseline="0" noProof="0" dirty="0">
                <a:ln>
                  <a:noFill/>
                </a:ln>
                <a:effectLst/>
                <a:uLnTx/>
                <a:uFillTx/>
                <a:latin typeface="Arial" panose="020B0604020202020204" pitchFamily="34" charset="0"/>
                <a:ea typeface="微软雅黑" panose="020B0503020204020204" charset="-122"/>
                <a:cs typeface="+mn-ea"/>
                <a:sym typeface="Arial" panose="020B0604020202020204" pitchFamily="34" charset="0"/>
              </a:rPr>
              <a:t>前庭神经炎也是继发性持续性姿势感知性头晕</a:t>
            </a:r>
            <a:r>
              <a:rPr kumimoji="0" lang="en-US" altLang="zh-CN" sz="1400" b="1" i="0" u="none" strike="noStrike" kern="1200" cap="none" spc="0" normalizeH="0" baseline="0" noProof="0" dirty="0">
                <a:ln>
                  <a:noFill/>
                </a:ln>
                <a:effectLst/>
                <a:uLnTx/>
                <a:uFillTx/>
                <a:latin typeface="Arial" panose="020B0604020202020204" pitchFamily="34" charset="0"/>
                <a:ea typeface="微软雅黑" panose="020B0503020204020204" charset="-122"/>
                <a:cs typeface="+mn-ea"/>
                <a:sym typeface="Arial" panose="020B0604020202020204" pitchFamily="34" charset="0"/>
              </a:rPr>
              <a:t>(PPPD )</a:t>
            </a:r>
            <a:r>
              <a:rPr kumimoji="0" lang="zh-CN" altLang="en-US" sz="1400" b="1" i="0" u="none" strike="noStrike" kern="1200" cap="none" spc="0" normalizeH="0" baseline="0" noProof="0" dirty="0">
                <a:ln>
                  <a:noFill/>
                </a:ln>
                <a:effectLst/>
                <a:uLnTx/>
                <a:uFillTx/>
                <a:latin typeface="Arial" panose="020B0604020202020204" pitchFamily="34" charset="0"/>
                <a:ea typeface="微软雅黑" panose="020B0503020204020204" charset="-122"/>
                <a:cs typeface="+mn-ea"/>
                <a:sym typeface="Arial" panose="020B0604020202020204" pitchFamily="34" charset="0"/>
              </a:rPr>
              <a:t>的常见原因</a:t>
            </a:r>
            <a:r>
              <a:rPr kumimoji="0" lang="en-US" altLang="zh-CN" sz="1400" b="1" i="0" u="none" strike="noStrike" kern="1200" cap="none" spc="0" normalizeH="0" baseline="0" noProof="0" dirty="0">
                <a:ln>
                  <a:noFill/>
                </a:ln>
                <a:effectLst/>
                <a:uLnTx/>
                <a:uFillTx/>
                <a:latin typeface="Arial" panose="020B0604020202020204" pitchFamily="34" charset="0"/>
                <a:ea typeface="微软雅黑" panose="020B0503020204020204" charset="-122"/>
                <a:cs typeface="+mn-ea"/>
                <a:sym typeface="Arial" panose="020B0604020202020204" pitchFamily="34" charset="0"/>
              </a:rPr>
              <a:t>,</a:t>
            </a:r>
          </a:p>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1400" b="1" i="0" u="none" strike="noStrike" kern="1200" cap="none" spc="0" normalizeH="0" baseline="0" noProof="0" dirty="0">
                <a:ln>
                  <a:noFill/>
                </a:ln>
                <a:effectLst/>
                <a:uLnTx/>
                <a:uFillTx/>
                <a:latin typeface="Arial" panose="020B0604020202020204" pitchFamily="34" charset="0"/>
                <a:ea typeface="微软雅黑" panose="020B0503020204020204" charset="-122"/>
                <a:cs typeface="+mn-ea"/>
                <a:sym typeface="Arial" panose="020B0604020202020204" pitchFamily="34" charset="0"/>
              </a:rPr>
              <a:t>15.4</a:t>
            </a:r>
            <a:r>
              <a:rPr kumimoji="0" lang="zh-CN" altLang="en-US" sz="1400" b="1" i="0" u="none" strike="noStrike" kern="1200" cap="none" spc="0" normalizeH="0" baseline="0" noProof="0" dirty="0">
                <a:ln>
                  <a:noFill/>
                </a:ln>
                <a:effectLst/>
                <a:uLnTx/>
                <a:uFillTx/>
                <a:latin typeface="Arial" panose="020B0604020202020204" pitchFamily="34" charset="0"/>
                <a:ea typeface="微软雅黑" panose="020B0503020204020204" charset="-122"/>
                <a:cs typeface="+mn-ea"/>
                <a:sym typeface="Arial" panose="020B0604020202020204" pitchFamily="34" charset="0"/>
              </a:rPr>
              <a:t>％ 的继发性 </a:t>
            </a:r>
            <a:r>
              <a:rPr kumimoji="0" lang="en-US" altLang="zh-CN" sz="1400" b="1" i="0" u="none" strike="noStrike" kern="1200" cap="none" spc="0" normalizeH="0" baseline="0" noProof="0" dirty="0">
                <a:ln>
                  <a:noFill/>
                </a:ln>
                <a:effectLst/>
                <a:uLnTx/>
                <a:uFillTx/>
                <a:latin typeface="Arial" panose="020B0604020202020204" pitchFamily="34" charset="0"/>
                <a:ea typeface="微软雅黑" panose="020B0503020204020204" charset="-122"/>
                <a:cs typeface="+mn-ea"/>
                <a:sym typeface="Arial" panose="020B0604020202020204" pitchFamily="34" charset="0"/>
              </a:rPr>
              <a:t>PPPD </a:t>
            </a:r>
            <a:r>
              <a:rPr kumimoji="0" lang="zh-CN" altLang="en-US" sz="1400" b="1" i="0" u="none" strike="noStrike" kern="1200" cap="none" spc="0" normalizeH="0" baseline="0" noProof="0" dirty="0">
                <a:ln>
                  <a:noFill/>
                </a:ln>
                <a:effectLst/>
                <a:uLnTx/>
                <a:uFillTx/>
                <a:latin typeface="Arial" panose="020B0604020202020204" pitchFamily="34" charset="0"/>
                <a:ea typeface="微软雅黑" panose="020B0503020204020204" charset="-122"/>
                <a:cs typeface="+mn-ea"/>
                <a:sym typeface="Arial" panose="020B0604020202020204" pitchFamily="34" charset="0"/>
              </a:rPr>
              <a:t>患者既往有</a:t>
            </a:r>
            <a:r>
              <a:rPr lang="zh-CN" altLang="en-US" sz="1400" b="1" dirty="0">
                <a:latin typeface="Arial" panose="020B0604020202020204" pitchFamily="34" charset="0"/>
                <a:ea typeface="微软雅黑" panose="020B0503020204020204" charset="-122"/>
                <a:cs typeface="+mn-ea"/>
                <a:sym typeface="Arial" panose="020B0604020202020204" pitchFamily="34" charset="0"/>
              </a:rPr>
              <a:t>前庭神经炎</a:t>
            </a:r>
            <a:r>
              <a:rPr kumimoji="0" lang="zh-CN" altLang="en-US" sz="1400" b="1" i="0" u="none" strike="noStrike" kern="1200" cap="none" spc="0" normalizeH="0" baseline="0" noProof="0" dirty="0">
                <a:ln>
                  <a:noFill/>
                </a:ln>
                <a:effectLst/>
                <a:uLnTx/>
                <a:uFillTx/>
                <a:latin typeface="Arial" panose="020B0604020202020204" pitchFamily="34" charset="0"/>
                <a:ea typeface="微软雅黑" panose="020B0503020204020204" charset="-122"/>
                <a:cs typeface="+mn-ea"/>
                <a:sym typeface="Arial" panose="020B0604020202020204" pitchFamily="34" charset="0"/>
              </a:rPr>
              <a:t>病史</a:t>
            </a:r>
          </a:p>
        </p:txBody>
      </p:sp>
      <p:sp>
        <p:nvSpPr>
          <p:cNvPr id="16" name="燕尾形 2"/>
          <p:cNvSpPr/>
          <p:nvPr/>
        </p:nvSpPr>
        <p:spPr>
          <a:xfrm>
            <a:off x="7847965" y="4406265"/>
            <a:ext cx="3455035" cy="1534795"/>
          </a:xfrm>
          <a:prstGeom prst="chevron">
            <a:avLst>
              <a:gd name="adj" fmla="val 16261"/>
            </a:avLst>
          </a:prstGeom>
          <a:gradFill flip="none" rotWithShape="1">
            <a:gsLst>
              <a:gs pos="94000">
                <a:schemeClr val="accent6">
                  <a:lumMod val="20000"/>
                  <a:lumOff val="80000"/>
                  <a:alpha val="50000"/>
                </a:schemeClr>
              </a:gs>
              <a:gs pos="100000">
                <a:srgbClr val="018C42"/>
              </a:gs>
              <a:gs pos="100000">
                <a:srgbClr val="018C42"/>
              </a:gs>
              <a:gs pos="100000">
                <a:srgbClr val="018C4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b="1" dirty="0">
              <a:solidFill>
                <a:prstClr val="white"/>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8" name="文本框 17"/>
          <p:cNvSpPr txBox="1"/>
          <p:nvPr/>
        </p:nvSpPr>
        <p:spPr>
          <a:xfrm>
            <a:off x="8077200" y="4522470"/>
            <a:ext cx="3145155" cy="12230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R="0" lvl="0" indent="0" algn="ctr" fontAlgn="auto">
              <a:lnSpc>
                <a:spcPct val="100000"/>
              </a:lnSpc>
              <a:spcBef>
                <a:spcPts val="0"/>
              </a:spcBef>
              <a:spcAft>
                <a:spcPts val="0"/>
              </a:spcAft>
              <a:buClrTx/>
              <a:buSzTx/>
              <a:buFontTx/>
              <a:buNone/>
              <a:defRPr kumimoji="0" sz="1100" b="1" i="0" u="none" strike="noStrike" cap="none" spc="0" normalizeH="0" baseline="0">
                <a:ln>
                  <a:noFill/>
                </a:ln>
                <a:solidFill>
                  <a:prstClr val="white"/>
                </a:solidFill>
                <a:effectLst/>
                <a:uLnTx/>
                <a:uFillTx/>
                <a:latin typeface="Arial" panose="020B0604020202020204" pitchFamily="34" charset="0"/>
                <a:ea typeface="微软雅黑" panose="020B0503020204020204" charset="-122"/>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lnSpc>
                <a:spcPct val="120000"/>
              </a:lnSpc>
            </a:pPr>
            <a:r>
              <a:rPr lang="zh-CN" altLang="en-US" sz="1400" dirty="0">
                <a:solidFill>
                  <a:schemeClr val="tx1"/>
                </a:solidFill>
                <a:sym typeface="Arial" panose="020B0604020202020204" pitchFamily="34" charset="0"/>
              </a:rPr>
              <a:t>还可发生外周性和中枢性病变共存的情况，或可发生以急性前庭综合征起病并伴有多种眼科症状的 </a:t>
            </a:r>
            <a:r>
              <a:rPr lang="en-US" altLang="zh-CN" sz="1400" dirty="0" err="1">
                <a:solidFill>
                  <a:schemeClr val="tx1"/>
                </a:solidFill>
                <a:sym typeface="Arial" panose="020B0604020202020204" pitchFamily="34" charset="0"/>
              </a:rPr>
              <a:t>Susac</a:t>
            </a:r>
            <a:r>
              <a:rPr lang="en-US" altLang="zh-CN" sz="1400" dirty="0">
                <a:solidFill>
                  <a:schemeClr val="tx1"/>
                </a:solidFill>
                <a:sym typeface="Arial" panose="020B0604020202020204" pitchFamily="34" charset="0"/>
              </a:rPr>
              <a:t> </a:t>
            </a:r>
            <a:r>
              <a:rPr lang="zh-CN" altLang="en-US" sz="1400" dirty="0">
                <a:solidFill>
                  <a:schemeClr val="tx1"/>
                </a:solidFill>
                <a:sym typeface="Arial" panose="020B0604020202020204" pitchFamily="34" charset="0"/>
              </a:rPr>
              <a:t>综合征，</a:t>
            </a:r>
            <a:r>
              <a:rPr lang="en-US" altLang="zh-CN" sz="1400" dirty="0">
                <a:solidFill>
                  <a:schemeClr val="tx1"/>
                </a:solidFill>
                <a:sym typeface="Arial" panose="020B0604020202020204" pitchFamily="34" charset="0"/>
              </a:rPr>
              <a:t> Hunt </a:t>
            </a:r>
            <a:r>
              <a:rPr lang="zh-CN" altLang="en-US" sz="1400" dirty="0">
                <a:solidFill>
                  <a:schemeClr val="tx1"/>
                </a:solidFill>
                <a:sym typeface="Arial" panose="020B0604020202020204" pitchFamily="34" charset="0"/>
              </a:rPr>
              <a:t>综合征导致急性单侧外周性和中枢性前庭病的共存</a:t>
            </a:r>
          </a:p>
        </p:txBody>
      </p:sp>
      <p:grpSp>
        <p:nvGrpSpPr>
          <p:cNvPr id="20" name="组合 19"/>
          <p:cNvGrpSpPr/>
          <p:nvPr/>
        </p:nvGrpSpPr>
        <p:grpSpPr>
          <a:xfrm>
            <a:off x="5361723" y="2105254"/>
            <a:ext cx="1455101" cy="1455102"/>
            <a:chOff x="2045337" y="2088588"/>
            <a:chExt cx="1202563" cy="1202564"/>
          </a:xfrm>
        </p:grpSpPr>
        <p:sp>
          <p:nvSpPr>
            <p:cNvPr id="22" name="椭圆 21"/>
            <p:cNvSpPr/>
            <p:nvPr/>
          </p:nvSpPr>
          <p:spPr>
            <a:xfrm>
              <a:off x="2045337" y="2088589"/>
              <a:ext cx="1202563" cy="1202563"/>
            </a:xfrm>
            <a:prstGeom prst="ellipse">
              <a:avLst/>
            </a:prstGeom>
            <a:solidFill>
              <a:srgbClr val="018C42"/>
            </a:solidFill>
            <a:ln>
              <a:solidFill>
                <a:srgbClr val="018C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23" name="椭圆 22"/>
            <p:cNvSpPr/>
            <p:nvPr/>
          </p:nvSpPr>
          <p:spPr>
            <a:xfrm>
              <a:off x="2212120" y="2088588"/>
              <a:ext cx="1035779" cy="10357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grpSp>
        <p:nvGrpSpPr>
          <p:cNvPr id="25" name="组合 24"/>
          <p:cNvGrpSpPr/>
          <p:nvPr/>
        </p:nvGrpSpPr>
        <p:grpSpPr>
          <a:xfrm>
            <a:off x="8912502" y="2105254"/>
            <a:ext cx="1455101" cy="1455102"/>
            <a:chOff x="2045337" y="2088588"/>
            <a:chExt cx="1202563" cy="1202564"/>
          </a:xfrm>
        </p:grpSpPr>
        <p:sp>
          <p:nvSpPr>
            <p:cNvPr id="27" name="椭圆 26"/>
            <p:cNvSpPr/>
            <p:nvPr/>
          </p:nvSpPr>
          <p:spPr>
            <a:xfrm>
              <a:off x="2045337" y="2088589"/>
              <a:ext cx="1202563" cy="1202563"/>
            </a:xfrm>
            <a:prstGeom prst="ellipse">
              <a:avLst/>
            </a:prstGeom>
            <a:solidFill>
              <a:srgbClr val="018C42"/>
            </a:solidFill>
            <a:ln>
              <a:solidFill>
                <a:srgbClr val="018C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28" name="椭圆 27"/>
            <p:cNvSpPr/>
            <p:nvPr/>
          </p:nvSpPr>
          <p:spPr>
            <a:xfrm>
              <a:off x="2212120" y="2088588"/>
              <a:ext cx="1035779" cy="10357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grpSp>
        <p:nvGrpSpPr>
          <p:cNvPr id="30" name="组合 29"/>
          <p:cNvGrpSpPr/>
          <p:nvPr/>
        </p:nvGrpSpPr>
        <p:grpSpPr>
          <a:xfrm>
            <a:off x="1919068" y="2105254"/>
            <a:ext cx="1455101" cy="1455102"/>
            <a:chOff x="2045337" y="2088588"/>
            <a:chExt cx="1202563" cy="1202564"/>
          </a:xfrm>
        </p:grpSpPr>
        <p:sp>
          <p:nvSpPr>
            <p:cNvPr id="32" name="椭圆 31"/>
            <p:cNvSpPr/>
            <p:nvPr/>
          </p:nvSpPr>
          <p:spPr>
            <a:xfrm>
              <a:off x="2045337" y="2088589"/>
              <a:ext cx="1202563" cy="1202563"/>
            </a:xfrm>
            <a:prstGeom prst="ellipse">
              <a:avLst/>
            </a:prstGeom>
            <a:solidFill>
              <a:srgbClr val="018C42"/>
            </a:solidFill>
            <a:ln>
              <a:solidFill>
                <a:srgbClr val="018C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33" name="椭圆 32"/>
            <p:cNvSpPr/>
            <p:nvPr/>
          </p:nvSpPr>
          <p:spPr>
            <a:xfrm>
              <a:off x="2212120" y="2088588"/>
              <a:ext cx="1035779" cy="10357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sp>
        <p:nvSpPr>
          <p:cNvPr id="34" name="文本框 33"/>
          <p:cNvSpPr txBox="1"/>
          <p:nvPr/>
        </p:nvSpPr>
        <p:spPr>
          <a:xfrm>
            <a:off x="720725" y="1368405"/>
            <a:ext cx="10493375" cy="362343"/>
          </a:xfrm>
          <a:prstGeom prst="rect">
            <a:avLst/>
          </a:prstGeom>
          <a:noFill/>
        </p:spPr>
        <p:txBody>
          <a:bodyPr wrap="square">
            <a:spAutoFit/>
          </a:bodyPr>
          <a:lstStyle/>
          <a:p>
            <a:pPr marL="285750" indent="-285750">
              <a:lnSpc>
                <a:spcPct val="120000"/>
              </a:lnSpc>
              <a:buFont typeface="Arial" panose="020B0604020202020204" pitchFamily="34" charset="0"/>
              <a:buChar char="•"/>
            </a:pPr>
            <a:r>
              <a:rPr lang="zh-CN" altLang="en-US" sz="1600" dirty="0">
                <a:cs typeface="+mn-ea"/>
                <a:sym typeface="+mn-lt"/>
              </a:rPr>
              <a:t>尚需排除前庭疾病共存情况，前庭疾病共存是一种常见现象</a:t>
            </a:r>
          </a:p>
        </p:txBody>
      </p:sp>
      <p:sp>
        <p:nvSpPr>
          <p:cNvPr id="35" name="bald-man-head-with-brain_32805"/>
          <p:cNvSpPr/>
          <p:nvPr/>
        </p:nvSpPr>
        <p:spPr>
          <a:xfrm>
            <a:off x="2368167" y="2362158"/>
            <a:ext cx="743333" cy="787442"/>
          </a:xfrm>
          <a:custGeom>
            <a:avLst/>
            <a:gdLst>
              <a:gd name="T0" fmla="*/ 2066 w 2412"/>
              <a:gd name="T1" fmla="*/ 364 h 2969"/>
              <a:gd name="T2" fmla="*/ 1138 w 2412"/>
              <a:gd name="T3" fmla="*/ 2 h 2969"/>
              <a:gd name="T4" fmla="*/ 350 w 2412"/>
              <a:gd name="T5" fmla="*/ 317 h 2969"/>
              <a:gd name="T6" fmla="*/ 118 w 2412"/>
              <a:gd name="T7" fmla="*/ 1013 h 2969"/>
              <a:gd name="T8" fmla="*/ 155 w 2412"/>
              <a:gd name="T9" fmla="*/ 1308 h 2969"/>
              <a:gd name="T10" fmla="*/ 5 w 2412"/>
              <a:gd name="T11" fmla="*/ 1626 h 2969"/>
              <a:gd name="T12" fmla="*/ 131 w 2412"/>
              <a:gd name="T13" fmla="*/ 1712 h 2969"/>
              <a:gd name="T14" fmla="*/ 154 w 2412"/>
              <a:gd name="T15" fmla="*/ 1787 h 2969"/>
              <a:gd name="T16" fmla="*/ 153 w 2412"/>
              <a:gd name="T17" fmla="*/ 1891 h 2969"/>
              <a:gd name="T18" fmla="*/ 213 w 2412"/>
              <a:gd name="T19" fmla="*/ 1940 h 2969"/>
              <a:gd name="T20" fmla="*/ 208 w 2412"/>
              <a:gd name="T21" fmla="*/ 1971 h 2969"/>
              <a:gd name="T22" fmla="*/ 229 w 2412"/>
              <a:gd name="T23" fmla="*/ 2075 h 2969"/>
              <a:gd name="T24" fmla="*/ 260 w 2412"/>
              <a:gd name="T25" fmla="*/ 2201 h 2969"/>
              <a:gd name="T26" fmla="*/ 287 w 2412"/>
              <a:gd name="T27" fmla="*/ 2362 h 2969"/>
              <a:gd name="T28" fmla="*/ 577 w 2412"/>
              <a:gd name="T29" fmla="*/ 2402 h 2969"/>
              <a:gd name="T30" fmla="*/ 899 w 2412"/>
              <a:gd name="T31" fmla="*/ 2465 h 2969"/>
              <a:gd name="T32" fmla="*/ 1129 w 2412"/>
              <a:gd name="T33" fmla="*/ 2969 h 2969"/>
              <a:gd name="T34" fmla="*/ 1941 w 2412"/>
              <a:gd name="T35" fmla="*/ 2217 h 2969"/>
              <a:gd name="T36" fmla="*/ 2054 w 2412"/>
              <a:gd name="T37" fmla="*/ 1655 h 2969"/>
              <a:gd name="T38" fmla="*/ 2339 w 2412"/>
              <a:gd name="T39" fmla="*/ 1088 h 2969"/>
              <a:gd name="T40" fmla="*/ 2066 w 2412"/>
              <a:gd name="T41" fmla="*/ 364 h 2969"/>
              <a:gd name="T42" fmla="*/ 1503 w 2412"/>
              <a:gd name="T43" fmla="*/ 1216 h 2969"/>
              <a:gd name="T44" fmla="*/ 1027 w 2412"/>
              <a:gd name="T45" fmla="*/ 981 h 2969"/>
              <a:gd name="T46" fmla="*/ 474 w 2412"/>
              <a:gd name="T47" fmla="*/ 935 h 2969"/>
              <a:gd name="T48" fmla="*/ 682 w 2412"/>
              <a:gd name="T49" fmla="*/ 782 h 2969"/>
              <a:gd name="T50" fmla="*/ 930 w 2412"/>
              <a:gd name="T51" fmla="*/ 820 h 2969"/>
              <a:gd name="T52" fmla="*/ 985 w 2412"/>
              <a:gd name="T53" fmla="*/ 805 h 2969"/>
              <a:gd name="T54" fmla="*/ 970 w 2412"/>
              <a:gd name="T55" fmla="*/ 750 h 2969"/>
              <a:gd name="T56" fmla="*/ 658 w 2412"/>
              <a:gd name="T57" fmla="*/ 705 h 2969"/>
              <a:gd name="T58" fmla="*/ 419 w 2412"/>
              <a:gd name="T59" fmla="*/ 874 h 2969"/>
              <a:gd name="T60" fmla="*/ 411 w 2412"/>
              <a:gd name="T61" fmla="*/ 656 h 2969"/>
              <a:gd name="T62" fmla="*/ 1242 w 2412"/>
              <a:gd name="T63" fmla="*/ 240 h 2969"/>
              <a:gd name="T64" fmla="*/ 2004 w 2412"/>
              <a:gd name="T65" fmla="*/ 654 h 2969"/>
              <a:gd name="T66" fmla="*/ 1896 w 2412"/>
              <a:gd name="T67" fmla="*/ 632 h 2969"/>
              <a:gd name="T68" fmla="*/ 1650 w 2412"/>
              <a:gd name="T69" fmla="*/ 800 h 2969"/>
              <a:gd name="T70" fmla="*/ 1663 w 2412"/>
              <a:gd name="T71" fmla="*/ 855 h 2969"/>
              <a:gd name="T72" fmla="*/ 1718 w 2412"/>
              <a:gd name="T73" fmla="*/ 843 h 2969"/>
              <a:gd name="T74" fmla="*/ 1898 w 2412"/>
              <a:gd name="T75" fmla="*/ 712 h 2969"/>
              <a:gd name="T76" fmla="*/ 2063 w 2412"/>
              <a:gd name="T77" fmla="*/ 783 h 2969"/>
              <a:gd name="T78" fmla="*/ 2083 w 2412"/>
              <a:gd name="T79" fmla="*/ 874 h 2969"/>
              <a:gd name="T80" fmla="*/ 1503 w 2412"/>
              <a:gd name="T81" fmla="*/ 1216 h 2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12" h="2969">
                <a:moveTo>
                  <a:pt x="2066" y="364"/>
                </a:moveTo>
                <a:cubicBezTo>
                  <a:pt x="1900" y="178"/>
                  <a:pt x="1681" y="6"/>
                  <a:pt x="1138" y="2"/>
                </a:cubicBezTo>
                <a:cubicBezTo>
                  <a:pt x="926" y="0"/>
                  <a:pt x="602" y="51"/>
                  <a:pt x="350" y="317"/>
                </a:cubicBezTo>
                <a:cubicBezTo>
                  <a:pt x="198" y="478"/>
                  <a:pt x="86" y="681"/>
                  <a:pt x="118" y="1013"/>
                </a:cubicBezTo>
                <a:cubicBezTo>
                  <a:pt x="125" y="1085"/>
                  <a:pt x="228" y="1169"/>
                  <a:pt x="155" y="1308"/>
                </a:cubicBezTo>
                <a:cubicBezTo>
                  <a:pt x="155" y="1308"/>
                  <a:pt x="0" y="1581"/>
                  <a:pt x="5" y="1626"/>
                </a:cubicBezTo>
                <a:cubicBezTo>
                  <a:pt x="5" y="1626"/>
                  <a:pt x="3" y="1710"/>
                  <a:pt x="131" y="1712"/>
                </a:cubicBezTo>
                <a:cubicBezTo>
                  <a:pt x="131" y="1712"/>
                  <a:pt x="163" y="1716"/>
                  <a:pt x="154" y="1787"/>
                </a:cubicBezTo>
                <a:lnTo>
                  <a:pt x="153" y="1891"/>
                </a:lnTo>
                <a:cubicBezTo>
                  <a:pt x="153" y="1891"/>
                  <a:pt x="157" y="1921"/>
                  <a:pt x="213" y="1940"/>
                </a:cubicBezTo>
                <a:cubicBezTo>
                  <a:pt x="213" y="1940"/>
                  <a:pt x="224" y="1951"/>
                  <a:pt x="208" y="1971"/>
                </a:cubicBezTo>
                <a:cubicBezTo>
                  <a:pt x="208" y="1971"/>
                  <a:pt x="178" y="2004"/>
                  <a:pt x="229" y="2075"/>
                </a:cubicBezTo>
                <a:cubicBezTo>
                  <a:pt x="248" y="2101"/>
                  <a:pt x="278" y="2134"/>
                  <a:pt x="260" y="2201"/>
                </a:cubicBezTo>
                <a:cubicBezTo>
                  <a:pt x="260" y="2201"/>
                  <a:pt x="236" y="2331"/>
                  <a:pt x="287" y="2362"/>
                </a:cubicBezTo>
                <a:cubicBezTo>
                  <a:pt x="287" y="2362"/>
                  <a:pt x="344" y="2431"/>
                  <a:pt x="577" y="2402"/>
                </a:cubicBezTo>
                <a:cubicBezTo>
                  <a:pt x="659" y="2392"/>
                  <a:pt x="809" y="2353"/>
                  <a:pt x="899" y="2465"/>
                </a:cubicBezTo>
                <a:cubicBezTo>
                  <a:pt x="899" y="2465"/>
                  <a:pt x="1113" y="2872"/>
                  <a:pt x="1129" y="2969"/>
                </a:cubicBezTo>
                <a:cubicBezTo>
                  <a:pt x="1129" y="2969"/>
                  <a:pt x="1495" y="2318"/>
                  <a:pt x="1941" y="2217"/>
                </a:cubicBezTo>
                <a:cubicBezTo>
                  <a:pt x="1941" y="2217"/>
                  <a:pt x="1832" y="1972"/>
                  <a:pt x="2054" y="1655"/>
                </a:cubicBezTo>
                <a:cubicBezTo>
                  <a:pt x="2054" y="1655"/>
                  <a:pt x="2331" y="1289"/>
                  <a:pt x="2339" y="1088"/>
                </a:cubicBezTo>
                <a:cubicBezTo>
                  <a:pt x="2339" y="1088"/>
                  <a:pt x="2412" y="749"/>
                  <a:pt x="2066" y="364"/>
                </a:cubicBezTo>
                <a:close/>
                <a:moveTo>
                  <a:pt x="1503" y="1216"/>
                </a:moveTo>
                <a:cubicBezTo>
                  <a:pt x="1336" y="1144"/>
                  <a:pt x="1290" y="954"/>
                  <a:pt x="1027" y="981"/>
                </a:cubicBezTo>
                <a:cubicBezTo>
                  <a:pt x="717" y="1013"/>
                  <a:pt x="555" y="991"/>
                  <a:pt x="474" y="935"/>
                </a:cubicBezTo>
                <a:cubicBezTo>
                  <a:pt x="522" y="876"/>
                  <a:pt x="593" y="808"/>
                  <a:pt x="682" y="782"/>
                </a:cubicBezTo>
                <a:cubicBezTo>
                  <a:pt x="761" y="758"/>
                  <a:pt x="845" y="771"/>
                  <a:pt x="930" y="820"/>
                </a:cubicBezTo>
                <a:cubicBezTo>
                  <a:pt x="949" y="831"/>
                  <a:pt x="974" y="824"/>
                  <a:pt x="985" y="805"/>
                </a:cubicBezTo>
                <a:cubicBezTo>
                  <a:pt x="996" y="786"/>
                  <a:pt x="989" y="761"/>
                  <a:pt x="970" y="750"/>
                </a:cubicBezTo>
                <a:cubicBezTo>
                  <a:pt x="865" y="689"/>
                  <a:pt x="760" y="674"/>
                  <a:pt x="658" y="705"/>
                </a:cubicBezTo>
                <a:cubicBezTo>
                  <a:pt x="555" y="736"/>
                  <a:pt x="475" y="808"/>
                  <a:pt x="419" y="874"/>
                </a:cubicBezTo>
                <a:cubicBezTo>
                  <a:pt x="391" y="815"/>
                  <a:pt x="398" y="740"/>
                  <a:pt x="411" y="656"/>
                </a:cubicBezTo>
                <a:cubicBezTo>
                  <a:pt x="453" y="388"/>
                  <a:pt x="809" y="208"/>
                  <a:pt x="1242" y="240"/>
                </a:cubicBezTo>
                <a:cubicBezTo>
                  <a:pt x="1575" y="263"/>
                  <a:pt x="1868" y="428"/>
                  <a:pt x="2004" y="654"/>
                </a:cubicBezTo>
                <a:cubicBezTo>
                  <a:pt x="1971" y="640"/>
                  <a:pt x="1934" y="631"/>
                  <a:pt x="1896" y="632"/>
                </a:cubicBezTo>
                <a:cubicBezTo>
                  <a:pt x="1803" y="634"/>
                  <a:pt x="1720" y="691"/>
                  <a:pt x="1650" y="800"/>
                </a:cubicBezTo>
                <a:cubicBezTo>
                  <a:pt x="1639" y="819"/>
                  <a:pt x="1644" y="843"/>
                  <a:pt x="1663" y="855"/>
                </a:cubicBezTo>
                <a:cubicBezTo>
                  <a:pt x="1681" y="867"/>
                  <a:pt x="1706" y="862"/>
                  <a:pt x="1718" y="843"/>
                </a:cubicBezTo>
                <a:cubicBezTo>
                  <a:pt x="1773" y="758"/>
                  <a:pt x="1833" y="714"/>
                  <a:pt x="1898" y="712"/>
                </a:cubicBezTo>
                <a:cubicBezTo>
                  <a:pt x="1960" y="711"/>
                  <a:pt x="2019" y="747"/>
                  <a:pt x="2063" y="783"/>
                </a:cubicBezTo>
                <a:cubicBezTo>
                  <a:pt x="2072" y="813"/>
                  <a:pt x="2079" y="843"/>
                  <a:pt x="2083" y="874"/>
                </a:cubicBezTo>
                <a:cubicBezTo>
                  <a:pt x="2133" y="1298"/>
                  <a:pt x="1767" y="1330"/>
                  <a:pt x="1503" y="1216"/>
                </a:cubicBezTo>
                <a:close/>
              </a:path>
            </a:pathLst>
          </a:custGeom>
          <a:solidFill>
            <a:srgbClr val="018C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bald-head-with-speech-bubble-inside_32885"/>
          <p:cNvSpPr/>
          <p:nvPr/>
        </p:nvSpPr>
        <p:spPr>
          <a:xfrm>
            <a:off x="5751850" y="2404490"/>
            <a:ext cx="688299" cy="770509"/>
          </a:xfrm>
          <a:custGeom>
            <a:avLst/>
            <a:gdLst>
              <a:gd name="T0" fmla="*/ 2257 w 2412"/>
              <a:gd name="T1" fmla="*/ 1308 h 2969"/>
              <a:gd name="T2" fmla="*/ 2294 w 2412"/>
              <a:gd name="T3" fmla="*/ 1013 h 2969"/>
              <a:gd name="T4" fmla="*/ 2061 w 2412"/>
              <a:gd name="T5" fmla="*/ 317 h 2969"/>
              <a:gd name="T6" fmla="*/ 1274 w 2412"/>
              <a:gd name="T7" fmla="*/ 2 h 2969"/>
              <a:gd name="T8" fmla="*/ 345 w 2412"/>
              <a:gd name="T9" fmla="*/ 364 h 2969"/>
              <a:gd name="T10" fmla="*/ 73 w 2412"/>
              <a:gd name="T11" fmla="*/ 1088 h 2969"/>
              <a:gd name="T12" fmla="*/ 358 w 2412"/>
              <a:gd name="T13" fmla="*/ 1655 h 2969"/>
              <a:gd name="T14" fmla="*/ 471 w 2412"/>
              <a:gd name="T15" fmla="*/ 2217 h 2969"/>
              <a:gd name="T16" fmla="*/ 1283 w 2412"/>
              <a:gd name="T17" fmla="*/ 2969 h 2969"/>
              <a:gd name="T18" fmla="*/ 1513 w 2412"/>
              <a:gd name="T19" fmla="*/ 2465 h 2969"/>
              <a:gd name="T20" fmla="*/ 1834 w 2412"/>
              <a:gd name="T21" fmla="*/ 2402 h 2969"/>
              <a:gd name="T22" fmla="*/ 2125 w 2412"/>
              <a:gd name="T23" fmla="*/ 2362 h 2969"/>
              <a:gd name="T24" fmla="*/ 2152 w 2412"/>
              <a:gd name="T25" fmla="*/ 2202 h 2969"/>
              <a:gd name="T26" fmla="*/ 2183 w 2412"/>
              <a:gd name="T27" fmla="*/ 2075 h 2969"/>
              <a:gd name="T28" fmla="*/ 2204 w 2412"/>
              <a:gd name="T29" fmla="*/ 1971 h 2969"/>
              <a:gd name="T30" fmla="*/ 2199 w 2412"/>
              <a:gd name="T31" fmla="*/ 1940 h 2969"/>
              <a:gd name="T32" fmla="*/ 2259 w 2412"/>
              <a:gd name="T33" fmla="*/ 1891 h 2969"/>
              <a:gd name="T34" fmla="*/ 2258 w 2412"/>
              <a:gd name="T35" fmla="*/ 1787 h 2969"/>
              <a:gd name="T36" fmla="*/ 2281 w 2412"/>
              <a:gd name="T37" fmla="*/ 1712 h 2969"/>
              <a:gd name="T38" fmla="*/ 2407 w 2412"/>
              <a:gd name="T39" fmla="*/ 1627 h 2969"/>
              <a:gd name="T40" fmla="*/ 2257 w 2412"/>
              <a:gd name="T41" fmla="*/ 1308 h 2969"/>
              <a:gd name="T42" fmla="*/ 1429 w 2412"/>
              <a:gd name="T43" fmla="*/ 1377 h 2969"/>
              <a:gd name="T44" fmla="*/ 1482 w 2412"/>
              <a:gd name="T45" fmla="*/ 1754 h 2969"/>
              <a:gd name="T46" fmla="*/ 987 w 2412"/>
              <a:gd name="T47" fmla="*/ 1444 h 2969"/>
              <a:gd name="T48" fmla="*/ 357 w 2412"/>
              <a:gd name="T49" fmla="*/ 991 h 2969"/>
              <a:gd name="T50" fmla="*/ 1039 w 2412"/>
              <a:gd name="T51" fmla="*/ 297 h 2969"/>
              <a:gd name="T52" fmla="*/ 1907 w 2412"/>
              <a:gd name="T53" fmla="*/ 738 h 2969"/>
              <a:gd name="T54" fmla="*/ 1429 w 2412"/>
              <a:gd name="T55" fmla="*/ 1377 h 2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12" h="2969">
                <a:moveTo>
                  <a:pt x="2257" y="1308"/>
                </a:moveTo>
                <a:cubicBezTo>
                  <a:pt x="2184" y="1168"/>
                  <a:pt x="2287" y="1085"/>
                  <a:pt x="2294" y="1013"/>
                </a:cubicBezTo>
                <a:cubicBezTo>
                  <a:pt x="2326" y="681"/>
                  <a:pt x="2214" y="478"/>
                  <a:pt x="2061" y="317"/>
                </a:cubicBezTo>
                <a:cubicBezTo>
                  <a:pt x="1810" y="50"/>
                  <a:pt x="1486" y="0"/>
                  <a:pt x="1274" y="2"/>
                </a:cubicBezTo>
                <a:cubicBezTo>
                  <a:pt x="731" y="6"/>
                  <a:pt x="511" y="178"/>
                  <a:pt x="345" y="364"/>
                </a:cubicBezTo>
                <a:cubicBezTo>
                  <a:pt x="0" y="749"/>
                  <a:pt x="73" y="1088"/>
                  <a:pt x="73" y="1088"/>
                </a:cubicBezTo>
                <a:cubicBezTo>
                  <a:pt x="81" y="1289"/>
                  <a:pt x="358" y="1655"/>
                  <a:pt x="358" y="1655"/>
                </a:cubicBezTo>
                <a:cubicBezTo>
                  <a:pt x="579" y="1972"/>
                  <a:pt x="471" y="2217"/>
                  <a:pt x="471" y="2217"/>
                </a:cubicBezTo>
                <a:cubicBezTo>
                  <a:pt x="917" y="2318"/>
                  <a:pt x="1283" y="2969"/>
                  <a:pt x="1283" y="2969"/>
                </a:cubicBezTo>
                <a:cubicBezTo>
                  <a:pt x="1299" y="2873"/>
                  <a:pt x="1513" y="2465"/>
                  <a:pt x="1513" y="2465"/>
                </a:cubicBezTo>
                <a:cubicBezTo>
                  <a:pt x="1603" y="2353"/>
                  <a:pt x="1753" y="2392"/>
                  <a:pt x="1834" y="2402"/>
                </a:cubicBezTo>
                <a:cubicBezTo>
                  <a:pt x="2067" y="2431"/>
                  <a:pt x="2125" y="2362"/>
                  <a:pt x="2125" y="2362"/>
                </a:cubicBezTo>
                <a:cubicBezTo>
                  <a:pt x="2176" y="2331"/>
                  <a:pt x="2152" y="2202"/>
                  <a:pt x="2152" y="2202"/>
                </a:cubicBezTo>
                <a:cubicBezTo>
                  <a:pt x="2133" y="2135"/>
                  <a:pt x="2164" y="2102"/>
                  <a:pt x="2183" y="2075"/>
                </a:cubicBezTo>
                <a:cubicBezTo>
                  <a:pt x="2234" y="2004"/>
                  <a:pt x="2204" y="1971"/>
                  <a:pt x="2204" y="1971"/>
                </a:cubicBezTo>
                <a:cubicBezTo>
                  <a:pt x="2188" y="1951"/>
                  <a:pt x="2199" y="1940"/>
                  <a:pt x="2199" y="1940"/>
                </a:cubicBezTo>
                <a:cubicBezTo>
                  <a:pt x="2255" y="1921"/>
                  <a:pt x="2259" y="1891"/>
                  <a:pt x="2259" y="1891"/>
                </a:cubicBezTo>
                <a:lnTo>
                  <a:pt x="2258" y="1787"/>
                </a:lnTo>
                <a:cubicBezTo>
                  <a:pt x="2249" y="1716"/>
                  <a:pt x="2281" y="1712"/>
                  <a:pt x="2281" y="1712"/>
                </a:cubicBezTo>
                <a:cubicBezTo>
                  <a:pt x="2409" y="1710"/>
                  <a:pt x="2407" y="1627"/>
                  <a:pt x="2407" y="1627"/>
                </a:cubicBezTo>
                <a:cubicBezTo>
                  <a:pt x="2412" y="1581"/>
                  <a:pt x="2257" y="1308"/>
                  <a:pt x="2257" y="1308"/>
                </a:cubicBezTo>
                <a:close/>
                <a:moveTo>
                  <a:pt x="1429" y="1377"/>
                </a:moveTo>
                <a:lnTo>
                  <a:pt x="1482" y="1754"/>
                </a:lnTo>
                <a:lnTo>
                  <a:pt x="987" y="1444"/>
                </a:lnTo>
                <a:cubicBezTo>
                  <a:pt x="661" y="1423"/>
                  <a:pt x="398" y="1245"/>
                  <a:pt x="357" y="991"/>
                </a:cubicBezTo>
                <a:cubicBezTo>
                  <a:pt x="306" y="678"/>
                  <a:pt x="611" y="367"/>
                  <a:pt x="1039" y="297"/>
                </a:cubicBezTo>
                <a:cubicBezTo>
                  <a:pt x="1467" y="226"/>
                  <a:pt x="1856" y="424"/>
                  <a:pt x="1907" y="738"/>
                </a:cubicBezTo>
                <a:cubicBezTo>
                  <a:pt x="1950" y="998"/>
                  <a:pt x="1746" y="1257"/>
                  <a:pt x="1429" y="1377"/>
                </a:cubicBezTo>
                <a:close/>
              </a:path>
            </a:pathLst>
          </a:custGeom>
          <a:solidFill>
            <a:srgbClr val="018C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bald-head-with-puzzle-brain_32646"/>
          <p:cNvSpPr/>
          <p:nvPr/>
        </p:nvSpPr>
        <p:spPr>
          <a:xfrm>
            <a:off x="9361634" y="2387600"/>
            <a:ext cx="806833" cy="812800"/>
          </a:xfrm>
          <a:custGeom>
            <a:avLst/>
            <a:gdLst>
              <a:gd name="T0" fmla="*/ 1138 w 2412"/>
              <a:gd name="T1" fmla="*/ 2 h 2969"/>
              <a:gd name="T2" fmla="*/ 118 w 2412"/>
              <a:gd name="T3" fmla="*/ 1013 h 2969"/>
              <a:gd name="T4" fmla="*/ 5 w 2412"/>
              <a:gd name="T5" fmla="*/ 1626 h 2969"/>
              <a:gd name="T6" fmla="*/ 154 w 2412"/>
              <a:gd name="T7" fmla="*/ 1787 h 2969"/>
              <a:gd name="T8" fmla="*/ 213 w 2412"/>
              <a:gd name="T9" fmla="*/ 1940 h 2969"/>
              <a:gd name="T10" fmla="*/ 229 w 2412"/>
              <a:gd name="T11" fmla="*/ 2075 h 2969"/>
              <a:gd name="T12" fmla="*/ 287 w 2412"/>
              <a:gd name="T13" fmla="*/ 2362 h 2969"/>
              <a:gd name="T14" fmla="*/ 899 w 2412"/>
              <a:gd name="T15" fmla="*/ 2465 h 2969"/>
              <a:gd name="T16" fmla="*/ 1941 w 2412"/>
              <a:gd name="T17" fmla="*/ 2217 h 2969"/>
              <a:gd name="T18" fmla="*/ 2339 w 2412"/>
              <a:gd name="T19" fmla="*/ 1088 h 2969"/>
              <a:gd name="T20" fmla="*/ 741 w 2412"/>
              <a:gd name="T21" fmla="*/ 766 h 2969"/>
              <a:gd name="T22" fmla="*/ 713 w 2412"/>
              <a:gd name="T23" fmla="*/ 993 h 2969"/>
              <a:gd name="T24" fmla="*/ 719 w 2412"/>
              <a:gd name="T25" fmla="*/ 324 h 2969"/>
              <a:gd name="T26" fmla="*/ 743 w 2412"/>
              <a:gd name="T27" fmla="*/ 574 h 2969"/>
              <a:gd name="T28" fmla="*/ 910 w 2412"/>
              <a:gd name="T29" fmla="*/ 507 h 2969"/>
              <a:gd name="T30" fmla="*/ 1074 w 2412"/>
              <a:gd name="T31" fmla="*/ 673 h 2969"/>
              <a:gd name="T32" fmla="*/ 909 w 2412"/>
              <a:gd name="T33" fmla="*/ 836 h 2969"/>
              <a:gd name="T34" fmla="*/ 741 w 2412"/>
              <a:gd name="T35" fmla="*/ 766 h 2969"/>
              <a:gd name="T36" fmla="*/ 1516 w 2412"/>
              <a:gd name="T37" fmla="*/ 1216 h 2969"/>
              <a:gd name="T38" fmla="*/ 794 w 2412"/>
              <a:gd name="T39" fmla="*/ 995 h 2969"/>
              <a:gd name="T40" fmla="*/ 907 w 2412"/>
              <a:gd name="T41" fmla="*/ 917 h 2969"/>
              <a:gd name="T42" fmla="*/ 1154 w 2412"/>
              <a:gd name="T43" fmla="*/ 674 h 2969"/>
              <a:gd name="T44" fmla="*/ 798 w 2412"/>
              <a:gd name="T45" fmla="*/ 454 h 2969"/>
              <a:gd name="T46" fmla="*/ 1256 w 2412"/>
              <a:gd name="T47" fmla="*/ 240 h 2969"/>
              <a:gd name="T48" fmla="*/ 1726 w 2412"/>
              <a:gd name="T49" fmla="*/ 462 h 2969"/>
              <a:gd name="T50" fmla="*/ 1366 w 2412"/>
              <a:gd name="T51" fmla="*/ 675 h 2969"/>
              <a:gd name="T52" fmla="*/ 1609 w 2412"/>
              <a:gd name="T53" fmla="*/ 922 h 2969"/>
              <a:gd name="T54" fmla="*/ 1719 w 2412"/>
              <a:gd name="T55" fmla="*/ 1269 h 2969"/>
              <a:gd name="T56" fmla="*/ 1803 w 2412"/>
              <a:gd name="T57" fmla="*/ 813 h 2969"/>
              <a:gd name="T58" fmla="*/ 1733 w 2412"/>
              <a:gd name="T59" fmla="*/ 786 h 2969"/>
              <a:gd name="T60" fmla="*/ 1494 w 2412"/>
              <a:gd name="T61" fmla="*/ 793 h 2969"/>
              <a:gd name="T62" fmla="*/ 1611 w 2412"/>
              <a:gd name="T63" fmla="*/ 513 h 2969"/>
              <a:gd name="T64" fmla="*/ 1735 w 2412"/>
              <a:gd name="T65" fmla="*/ 571 h 2969"/>
              <a:gd name="T66" fmla="*/ 1806 w 2412"/>
              <a:gd name="T67" fmla="*/ 545 h 2969"/>
              <a:gd name="T68" fmla="*/ 2096 w 2412"/>
              <a:gd name="T69" fmla="*/ 874 h 2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412" h="2969">
                <a:moveTo>
                  <a:pt x="2066" y="364"/>
                </a:moveTo>
                <a:cubicBezTo>
                  <a:pt x="1900" y="178"/>
                  <a:pt x="1681" y="6"/>
                  <a:pt x="1138" y="2"/>
                </a:cubicBezTo>
                <a:cubicBezTo>
                  <a:pt x="926" y="0"/>
                  <a:pt x="602" y="51"/>
                  <a:pt x="350" y="317"/>
                </a:cubicBezTo>
                <a:cubicBezTo>
                  <a:pt x="198" y="478"/>
                  <a:pt x="86" y="681"/>
                  <a:pt x="118" y="1013"/>
                </a:cubicBezTo>
                <a:cubicBezTo>
                  <a:pt x="125" y="1085"/>
                  <a:pt x="227" y="1169"/>
                  <a:pt x="155" y="1308"/>
                </a:cubicBezTo>
                <a:cubicBezTo>
                  <a:pt x="155" y="1308"/>
                  <a:pt x="0" y="1581"/>
                  <a:pt x="5" y="1626"/>
                </a:cubicBezTo>
                <a:cubicBezTo>
                  <a:pt x="5" y="1626"/>
                  <a:pt x="2" y="1710"/>
                  <a:pt x="131" y="1712"/>
                </a:cubicBezTo>
                <a:cubicBezTo>
                  <a:pt x="131" y="1712"/>
                  <a:pt x="163" y="1716"/>
                  <a:pt x="154" y="1787"/>
                </a:cubicBezTo>
                <a:lnTo>
                  <a:pt x="152" y="1891"/>
                </a:lnTo>
                <a:cubicBezTo>
                  <a:pt x="152" y="1891"/>
                  <a:pt x="157" y="1921"/>
                  <a:pt x="213" y="1940"/>
                </a:cubicBezTo>
                <a:cubicBezTo>
                  <a:pt x="213" y="1940"/>
                  <a:pt x="224" y="1951"/>
                  <a:pt x="208" y="1971"/>
                </a:cubicBezTo>
                <a:cubicBezTo>
                  <a:pt x="208" y="1971"/>
                  <a:pt x="178" y="2004"/>
                  <a:pt x="229" y="2075"/>
                </a:cubicBezTo>
                <a:cubicBezTo>
                  <a:pt x="248" y="2101"/>
                  <a:pt x="279" y="2134"/>
                  <a:pt x="260" y="2201"/>
                </a:cubicBezTo>
                <a:cubicBezTo>
                  <a:pt x="260" y="2201"/>
                  <a:pt x="236" y="2331"/>
                  <a:pt x="287" y="2362"/>
                </a:cubicBezTo>
                <a:cubicBezTo>
                  <a:pt x="287" y="2362"/>
                  <a:pt x="344" y="2431"/>
                  <a:pt x="577" y="2402"/>
                </a:cubicBezTo>
                <a:cubicBezTo>
                  <a:pt x="659" y="2392"/>
                  <a:pt x="809" y="2353"/>
                  <a:pt x="899" y="2465"/>
                </a:cubicBezTo>
                <a:cubicBezTo>
                  <a:pt x="899" y="2465"/>
                  <a:pt x="1113" y="2872"/>
                  <a:pt x="1129" y="2969"/>
                </a:cubicBezTo>
                <a:cubicBezTo>
                  <a:pt x="1129" y="2969"/>
                  <a:pt x="1495" y="2318"/>
                  <a:pt x="1941" y="2217"/>
                </a:cubicBezTo>
                <a:cubicBezTo>
                  <a:pt x="1941" y="2217"/>
                  <a:pt x="1833" y="1972"/>
                  <a:pt x="2054" y="1655"/>
                </a:cubicBezTo>
                <a:cubicBezTo>
                  <a:pt x="2054" y="1655"/>
                  <a:pt x="2331" y="1289"/>
                  <a:pt x="2339" y="1088"/>
                </a:cubicBezTo>
                <a:cubicBezTo>
                  <a:pt x="2339" y="1088"/>
                  <a:pt x="2412" y="749"/>
                  <a:pt x="2066" y="364"/>
                </a:cubicBezTo>
                <a:close/>
                <a:moveTo>
                  <a:pt x="741" y="766"/>
                </a:moveTo>
                <a:cubicBezTo>
                  <a:pt x="726" y="772"/>
                  <a:pt x="715" y="787"/>
                  <a:pt x="715" y="804"/>
                </a:cubicBezTo>
                <a:lnTo>
                  <a:pt x="713" y="993"/>
                </a:lnTo>
                <a:cubicBezTo>
                  <a:pt x="395" y="974"/>
                  <a:pt x="398" y="834"/>
                  <a:pt x="425" y="656"/>
                </a:cubicBezTo>
                <a:cubicBezTo>
                  <a:pt x="447" y="514"/>
                  <a:pt x="557" y="398"/>
                  <a:pt x="719" y="324"/>
                </a:cubicBezTo>
                <a:lnTo>
                  <a:pt x="717" y="536"/>
                </a:lnTo>
                <a:cubicBezTo>
                  <a:pt x="717" y="553"/>
                  <a:pt x="728" y="568"/>
                  <a:pt x="743" y="574"/>
                </a:cubicBezTo>
                <a:cubicBezTo>
                  <a:pt x="759" y="580"/>
                  <a:pt x="777" y="576"/>
                  <a:pt x="788" y="563"/>
                </a:cubicBezTo>
                <a:cubicBezTo>
                  <a:pt x="820" y="528"/>
                  <a:pt x="864" y="507"/>
                  <a:pt x="910" y="507"/>
                </a:cubicBezTo>
                <a:lnTo>
                  <a:pt x="912" y="507"/>
                </a:lnTo>
                <a:cubicBezTo>
                  <a:pt x="1002" y="508"/>
                  <a:pt x="1075" y="583"/>
                  <a:pt x="1074" y="673"/>
                </a:cubicBezTo>
                <a:cubicBezTo>
                  <a:pt x="1073" y="763"/>
                  <a:pt x="1000" y="836"/>
                  <a:pt x="910" y="836"/>
                </a:cubicBezTo>
                <a:lnTo>
                  <a:pt x="909" y="836"/>
                </a:lnTo>
                <a:cubicBezTo>
                  <a:pt x="862" y="836"/>
                  <a:pt x="817" y="815"/>
                  <a:pt x="786" y="778"/>
                </a:cubicBezTo>
                <a:cubicBezTo>
                  <a:pt x="775" y="765"/>
                  <a:pt x="757" y="761"/>
                  <a:pt x="741" y="766"/>
                </a:cubicBezTo>
                <a:close/>
                <a:moveTo>
                  <a:pt x="1719" y="1269"/>
                </a:moveTo>
                <a:cubicBezTo>
                  <a:pt x="1650" y="1262"/>
                  <a:pt x="1580" y="1243"/>
                  <a:pt x="1516" y="1216"/>
                </a:cubicBezTo>
                <a:cubicBezTo>
                  <a:pt x="1349" y="1144"/>
                  <a:pt x="1303" y="954"/>
                  <a:pt x="1041" y="981"/>
                </a:cubicBezTo>
                <a:cubicBezTo>
                  <a:pt x="944" y="991"/>
                  <a:pt x="864" y="995"/>
                  <a:pt x="794" y="995"/>
                </a:cubicBezTo>
                <a:lnTo>
                  <a:pt x="795" y="887"/>
                </a:lnTo>
                <a:cubicBezTo>
                  <a:pt x="829" y="906"/>
                  <a:pt x="868" y="916"/>
                  <a:pt x="907" y="917"/>
                </a:cubicBezTo>
                <a:lnTo>
                  <a:pt x="909" y="917"/>
                </a:lnTo>
                <a:cubicBezTo>
                  <a:pt x="1043" y="917"/>
                  <a:pt x="1153" y="808"/>
                  <a:pt x="1154" y="674"/>
                </a:cubicBezTo>
                <a:cubicBezTo>
                  <a:pt x="1155" y="539"/>
                  <a:pt x="1047" y="428"/>
                  <a:pt x="912" y="427"/>
                </a:cubicBezTo>
                <a:cubicBezTo>
                  <a:pt x="873" y="427"/>
                  <a:pt x="833" y="436"/>
                  <a:pt x="798" y="454"/>
                </a:cubicBezTo>
                <a:lnTo>
                  <a:pt x="800" y="292"/>
                </a:lnTo>
                <a:cubicBezTo>
                  <a:pt x="931" y="247"/>
                  <a:pt x="1088" y="227"/>
                  <a:pt x="1256" y="240"/>
                </a:cubicBezTo>
                <a:cubicBezTo>
                  <a:pt x="1429" y="252"/>
                  <a:pt x="1591" y="303"/>
                  <a:pt x="1727" y="381"/>
                </a:cubicBezTo>
                <a:lnTo>
                  <a:pt x="1726" y="462"/>
                </a:lnTo>
                <a:cubicBezTo>
                  <a:pt x="1691" y="443"/>
                  <a:pt x="1653" y="433"/>
                  <a:pt x="1613" y="432"/>
                </a:cubicBezTo>
                <a:cubicBezTo>
                  <a:pt x="1480" y="434"/>
                  <a:pt x="1368" y="540"/>
                  <a:pt x="1366" y="675"/>
                </a:cubicBezTo>
                <a:cubicBezTo>
                  <a:pt x="1365" y="741"/>
                  <a:pt x="1390" y="803"/>
                  <a:pt x="1436" y="849"/>
                </a:cubicBezTo>
                <a:cubicBezTo>
                  <a:pt x="1482" y="896"/>
                  <a:pt x="1543" y="922"/>
                  <a:pt x="1609" y="922"/>
                </a:cubicBezTo>
                <a:cubicBezTo>
                  <a:pt x="1650" y="921"/>
                  <a:pt x="1687" y="913"/>
                  <a:pt x="1722" y="895"/>
                </a:cubicBezTo>
                <a:lnTo>
                  <a:pt x="1719" y="1269"/>
                </a:lnTo>
                <a:close/>
                <a:moveTo>
                  <a:pt x="1799" y="1271"/>
                </a:moveTo>
                <a:lnTo>
                  <a:pt x="1803" y="813"/>
                </a:lnTo>
                <a:cubicBezTo>
                  <a:pt x="1804" y="796"/>
                  <a:pt x="1793" y="781"/>
                  <a:pt x="1778" y="775"/>
                </a:cubicBezTo>
                <a:cubicBezTo>
                  <a:pt x="1762" y="769"/>
                  <a:pt x="1744" y="773"/>
                  <a:pt x="1733" y="786"/>
                </a:cubicBezTo>
                <a:cubicBezTo>
                  <a:pt x="1701" y="822"/>
                  <a:pt x="1658" y="840"/>
                  <a:pt x="1610" y="842"/>
                </a:cubicBezTo>
                <a:cubicBezTo>
                  <a:pt x="1566" y="841"/>
                  <a:pt x="1525" y="824"/>
                  <a:pt x="1494" y="793"/>
                </a:cubicBezTo>
                <a:cubicBezTo>
                  <a:pt x="1463" y="761"/>
                  <a:pt x="1446" y="720"/>
                  <a:pt x="1447" y="676"/>
                </a:cubicBezTo>
                <a:cubicBezTo>
                  <a:pt x="1448" y="586"/>
                  <a:pt x="1521" y="513"/>
                  <a:pt x="1611" y="513"/>
                </a:cubicBezTo>
                <a:lnTo>
                  <a:pt x="1613" y="513"/>
                </a:lnTo>
                <a:cubicBezTo>
                  <a:pt x="1660" y="514"/>
                  <a:pt x="1703" y="534"/>
                  <a:pt x="1735" y="571"/>
                </a:cubicBezTo>
                <a:cubicBezTo>
                  <a:pt x="1746" y="584"/>
                  <a:pt x="1764" y="588"/>
                  <a:pt x="1780" y="583"/>
                </a:cubicBezTo>
                <a:cubicBezTo>
                  <a:pt x="1795" y="577"/>
                  <a:pt x="1806" y="562"/>
                  <a:pt x="1806" y="545"/>
                </a:cubicBezTo>
                <a:lnTo>
                  <a:pt x="1807" y="432"/>
                </a:lnTo>
                <a:cubicBezTo>
                  <a:pt x="1967" y="546"/>
                  <a:pt x="2076" y="701"/>
                  <a:pt x="2096" y="874"/>
                </a:cubicBezTo>
                <a:cubicBezTo>
                  <a:pt x="2130" y="1154"/>
                  <a:pt x="1981" y="1262"/>
                  <a:pt x="1799" y="1271"/>
                </a:cubicBezTo>
                <a:close/>
              </a:path>
            </a:pathLst>
          </a:custGeom>
          <a:solidFill>
            <a:srgbClr val="018C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内容占位符 12"/>
          <p:cNvSpPr txBox="1"/>
          <p:nvPr/>
        </p:nvSpPr>
        <p:spPr>
          <a:xfrm>
            <a:off x="839788" y="6350000"/>
            <a:ext cx="10336213" cy="508000"/>
          </a:xfrm>
          <a:prstGeom prst="rect">
            <a:avLst/>
          </a:prstGeom>
        </p:spPr>
        <p:txBody>
          <a:bodyPr vert="horz" lIns="91440" tIns="45720" rIns="91440" bIns="45720" rtlCol="0">
            <a:normAutofit/>
          </a:bodyPr>
          <a:lstStyle>
            <a:lvl1pPr marL="0" indent="0" algn="l" defTabSz="914400" rtl="0" eaLnBrk="1" latinLnBrk="0" hangingPunct="1">
              <a:lnSpc>
                <a:spcPct val="100000"/>
              </a:lnSpc>
              <a:spcBef>
                <a:spcPts val="0"/>
              </a:spcBef>
              <a:buFontTx/>
              <a:buNone/>
              <a:defRPr sz="1000" kern="1200">
                <a:solidFill>
                  <a:schemeClr val="tx1"/>
                </a:solidFill>
                <a:latin typeface="+mn-lt"/>
                <a:ea typeface="+mn-ea"/>
                <a:cs typeface="+mn-cs"/>
              </a:defRPr>
            </a:lvl1pPr>
            <a:lvl2pPr marL="457200" indent="0" algn="l" defTabSz="914400" rtl="0" eaLnBrk="1" latinLnBrk="0" hangingPunct="1">
              <a:lnSpc>
                <a:spcPct val="100000"/>
              </a:lnSpc>
              <a:spcBef>
                <a:spcPts val="0"/>
              </a:spcBef>
              <a:buFontTx/>
              <a:buNone/>
              <a:defRPr sz="1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indent="-228600">
              <a:lnSpc>
                <a:spcPct val="120000"/>
              </a:lnSpc>
              <a:buFont typeface="+mj-lt"/>
              <a:buAutoNum type="arabicPeriod"/>
            </a:pPr>
            <a:r>
              <a:rPr lang="zh-CN" altLang="en-US" dirty="0">
                <a:cs typeface="+mn-ea"/>
                <a:sym typeface="+mn-lt"/>
              </a:rPr>
              <a:t>金占国</a:t>
            </a:r>
            <a:r>
              <a:rPr lang="en-US" altLang="zh-CN" dirty="0">
                <a:cs typeface="+mn-ea"/>
                <a:sym typeface="+mn-lt"/>
              </a:rPr>
              <a:t>,</a:t>
            </a:r>
            <a:r>
              <a:rPr lang="zh-CN" altLang="en-US" dirty="0">
                <a:cs typeface="+mn-ea"/>
                <a:sym typeface="+mn-lt"/>
              </a:rPr>
              <a:t>王恩彤</a:t>
            </a:r>
            <a:r>
              <a:rPr lang="en-US" altLang="zh-CN" dirty="0">
                <a:cs typeface="+mn-ea"/>
                <a:sym typeface="+mn-lt"/>
              </a:rPr>
              <a:t>.</a:t>
            </a:r>
            <a:r>
              <a:rPr lang="zh-CN" altLang="en-US" dirty="0">
                <a:cs typeface="+mn-ea"/>
                <a:sym typeface="+mn-lt"/>
              </a:rPr>
              <a:t>巴拉尼</a:t>
            </a:r>
            <a:r>
              <a:rPr lang="en-US" altLang="zh-CN" dirty="0">
                <a:cs typeface="+mn-ea"/>
                <a:sym typeface="+mn-lt"/>
              </a:rPr>
              <a:t>《</a:t>
            </a:r>
            <a:r>
              <a:rPr lang="zh-CN" altLang="en-US" dirty="0">
                <a:cs typeface="+mn-ea"/>
                <a:sym typeface="+mn-lt"/>
              </a:rPr>
              <a:t>急性单侧前庭病</a:t>
            </a:r>
            <a:r>
              <a:rPr lang="en-US" altLang="zh-CN" dirty="0">
                <a:cs typeface="+mn-ea"/>
                <a:sym typeface="+mn-lt"/>
              </a:rPr>
              <a:t>/</a:t>
            </a:r>
            <a:r>
              <a:rPr lang="zh-CN" altLang="en-US" dirty="0">
                <a:cs typeface="+mn-ea"/>
                <a:sym typeface="+mn-lt"/>
              </a:rPr>
              <a:t>前庭神经炎诊断标准</a:t>
            </a:r>
            <a:r>
              <a:rPr lang="en-US" altLang="zh-CN" dirty="0">
                <a:cs typeface="+mn-ea"/>
                <a:sym typeface="+mn-lt"/>
              </a:rPr>
              <a:t>》</a:t>
            </a:r>
            <a:r>
              <a:rPr lang="zh-CN" altLang="en-US" dirty="0">
                <a:cs typeface="+mn-ea"/>
                <a:sym typeface="+mn-lt"/>
              </a:rPr>
              <a:t>编译</a:t>
            </a:r>
            <a:r>
              <a:rPr lang="en-US" altLang="zh-CN" dirty="0">
                <a:cs typeface="+mn-ea"/>
                <a:sym typeface="+mn-lt"/>
              </a:rPr>
              <a:t>[J].</a:t>
            </a:r>
            <a:r>
              <a:rPr lang="zh-CN" altLang="en-US" dirty="0">
                <a:cs typeface="+mn-ea"/>
                <a:sym typeface="+mn-lt"/>
              </a:rPr>
              <a:t>听力学及言语疾病杂志</a:t>
            </a:r>
            <a:r>
              <a:rPr lang="en-US" altLang="zh-CN" dirty="0">
                <a:cs typeface="+mn-ea"/>
                <a:sym typeface="+mn-lt"/>
              </a:rPr>
              <a:t>, 2024, 32(5):478-481.</a:t>
            </a:r>
          </a:p>
        </p:txBody>
      </p:sp>
      <p:sp>
        <p:nvSpPr>
          <p:cNvPr id="11" name="圆角矩形 10"/>
          <p:cNvSpPr/>
          <p:nvPr/>
        </p:nvSpPr>
        <p:spPr>
          <a:xfrm>
            <a:off x="100965" y="193040"/>
            <a:ext cx="10236200" cy="709930"/>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标题 1"/>
          <p:cNvSpPr>
            <a:spLocks noGrp="1"/>
          </p:cNvSpPr>
          <p:nvPr/>
        </p:nvSpPr>
        <p:spPr>
          <a:xfrm>
            <a:off x="838200" y="355600"/>
            <a:ext cx="10514965" cy="4641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charset="-122"/>
                <a:ea typeface="微软雅黑" panose="020B0503020204020204" charset="-122"/>
                <a:cs typeface="Arial" panose="020B0604020202020204" pitchFamily="34" charset="0"/>
              </a:defRPr>
            </a:lvl1pPr>
          </a:lstStyle>
          <a:p>
            <a:r>
              <a:rPr lang="zh-CN" altLang="en-US" dirty="0">
                <a:solidFill>
                  <a:schemeClr val="bg1"/>
                </a:solidFill>
                <a:latin typeface="+mn-lt"/>
                <a:ea typeface="+mn-ea"/>
                <a:cs typeface="+mn-ea"/>
                <a:sym typeface="+mn-lt"/>
              </a:rPr>
              <a:t>需排除前庭疾病共存情况</a:t>
            </a:r>
          </a:p>
        </p:txBody>
      </p:sp>
      <p:sp>
        <p:nvSpPr>
          <p:cNvPr id="19" name="圆角矩形 18"/>
          <p:cNvSpPr/>
          <p:nvPr/>
        </p:nvSpPr>
        <p:spPr>
          <a:xfrm>
            <a:off x="268605" y="186690"/>
            <a:ext cx="99695" cy="78930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圆角矩形 20"/>
          <p:cNvSpPr/>
          <p:nvPr/>
        </p:nvSpPr>
        <p:spPr>
          <a:xfrm>
            <a:off x="443230" y="186690"/>
            <a:ext cx="45720" cy="78930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p:cNvPicPr>
            <a:picLocks noChangeAspect="1"/>
          </p:cNvPicPr>
          <p:nvPr/>
        </p:nvPicPr>
        <p:blipFill>
          <a:blip r:embed="rId3"/>
          <a:srcRect t="5984"/>
          <a:stretch>
            <a:fillRect/>
          </a:stretch>
        </p:blipFill>
        <p:spPr>
          <a:xfrm>
            <a:off x="12693650" y="614258"/>
            <a:ext cx="7513320" cy="4709160"/>
          </a:xfrm>
          <a:prstGeom prst="rect">
            <a:avLst/>
          </a:prstGeom>
        </p:spPr>
      </p:pic>
      <p:sp>
        <p:nvSpPr>
          <p:cNvPr id="4" name="内容占位符 12"/>
          <p:cNvSpPr txBox="1"/>
          <p:nvPr/>
        </p:nvSpPr>
        <p:spPr>
          <a:xfrm>
            <a:off x="839788" y="6350000"/>
            <a:ext cx="10336213" cy="508000"/>
          </a:xfrm>
          <a:prstGeom prst="rect">
            <a:avLst/>
          </a:prstGeom>
        </p:spPr>
        <p:txBody>
          <a:bodyPr vert="horz" lIns="91440" tIns="45720" rIns="91440" bIns="45720" rtlCol="0">
            <a:normAutofit/>
          </a:bodyPr>
          <a:lstStyle>
            <a:lvl1pPr marL="0" indent="0" algn="l" defTabSz="914400" rtl="0" eaLnBrk="1" latinLnBrk="0" hangingPunct="1">
              <a:lnSpc>
                <a:spcPct val="100000"/>
              </a:lnSpc>
              <a:spcBef>
                <a:spcPts val="0"/>
              </a:spcBef>
              <a:buFontTx/>
              <a:buNone/>
              <a:defRPr sz="1000" kern="1200">
                <a:solidFill>
                  <a:schemeClr val="tx1"/>
                </a:solidFill>
                <a:latin typeface="+mn-lt"/>
                <a:ea typeface="+mn-ea"/>
                <a:cs typeface="+mn-cs"/>
              </a:defRPr>
            </a:lvl1pPr>
            <a:lvl2pPr marL="457200" indent="0" algn="l" defTabSz="914400" rtl="0" eaLnBrk="1" latinLnBrk="0" hangingPunct="1">
              <a:lnSpc>
                <a:spcPct val="100000"/>
              </a:lnSpc>
              <a:spcBef>
                <a:spcPts val="0"/>
              </a:spcBef>
              <a:buFontTx/>
              <a:buNone/>
              <a:defRPr sz="1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indent="-228600">
              <a:lnSpc>
                <a:spcPct val="120000"/>
              </a:lnSpc>
              <a:buFont typeface="+mj-lt"/>
              <a:buAutoNum type="arabicPeriod"/>
            </a:pPr>
            <a:r>
              <a:rPr lang="en-US" altLang="zh-CN" dirty="0"/>
              <a:t>Muncie HL, et al. Am Fam Physician. 2017 Feb 1;95(3):154-162.</a:t>
            </a:r>
            <a:r>
              <a:rPr lang="en-US" altLang="zh-CN" dirty="0">
                <a:cs typeface="+mn-ea"/>
                <a:sym typeface="+mn-lt"/>
              </a:rPr>
              <a:t> </a:t>
            </a:r>
          </a:p>
          <a:p>
            <a:pPr marL="228600" indent="-228600">
              <a:lnSpc>
                <a:spcPct val="120000"/>
              </a:lnSpc>
              <a:buFont typeface="+mj-lt"/>
              <a:buAutoNum type="arabicPeriod"/>
            </a:pPr>
            <a:endParaRPr lang="en-US" altLang="zh-CN" dirty="0">
              <a:cs typeface="+mn-ea"/>
              <a:sym typeface="+mn-lt"/>
            </a:endParaRPr>
          </a:p>
        </p:txBody>
      </p:sp>
      <p:sp>
        <p:nvSpPr>
          <p:cNvPr id="38" name="文本框 37"/>
          <p:cNvSpPr txBox="1"/>
          <p:nvPr/>
        </p:nvSpPr>
        <p:spPr>
          <a:xfrm>
            <a:off x="1641475" y="5549900"/>
            <a:ext cx="4370070" cy="337185"/>
          </a:xfrm>
          <a:prstGeom prst="rect">
            <a:avLst/>
          </a:prstGeom>
          <a:solidFill>
            <a:schemeClr val="bg1"/>
          </a:solidFill>
          <a:ln>
            <a:solidFill>
              <a:schemeClr val="accent6">
                <a:lumMod val="20000"/>
                <a:lumOff val="80000"/>
              </a:schemeClr>
            </a:solidFill>
          </a:ln>
        </p:spPr>
        <p:txBody>
          <a:bodyPr wrap="square">
            <a:spAutoFit/>
          </a:bodyPr>
          <a:lstStyle/>
          <a:p>
            <a:r>
              <a:rPr lang="zh-CN" altLang="en-US" sz="800" dirty="0"/>
              <a:t>注BPPV：良性阵发性位置性眩晕；HINTS：凝视诱发性眼震、头脉冲试验、眼偏斜；T</a:t>
            </a:r>
            <a:r>
              <a:rPr lang="en-US" altLang="zh-CN" sz="800" dirty="0"/>
              <a:t>I</a:t>
            </a:r>
            <a:r>
              <a:rPr lang="zh-CN" altLang="en-US" sz="800" dirty="0"/>
              <a:t>A：短暂性脑缺血发作</a:t>
            </a:r>
          </a:p>
        </p:txBody>
      </p:sp>
      <p:sp>
        <p:nvSpPr>
          <p:cNvPr id="6" name="矩形 5"/>
          <p:cNvSpPr/>
          <p:nvPr/>
        </p:nvSpPr>
        <p:spPr>
          <a:xfrm>
            <a:off x="15992823" y="1569086"/>
            <a:ext cx="3660686" cy="585832"/>
          </a:xfrm>
          <a:prstGeom prst="rect">
            <a:avLst/>
          </a:prstGeom>
          <a:solidFill>
            <a:schemeClr val="bg1"/>
          </a:solidFill>
          <a:ln w="12700">
            <a:solidFill>
              <a:srgbClr val="018C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900" dirty="0">
                <a:solidFill>
                  <a:schemeClr val="tx1"/>
                </a:solidFill>
              </a:rPr>
              <a:t>中枢性预警体征：意识障碍、复视、视野缺损或模糊、眼球运动异常、言语障碍、吞咽困难、饮水呛咳、中枢性面舌瘫、交叉性或偏身感觉障碍、偏侧或四肢无力、共济失调或严重平衡障碍</a:t>
            </a:r>
          </a:p>
        </p:txBody>
      </p:sp>
      <p:sp>
        <p:nvSpPr>
          <p:cNvPr id="7" name="矩形 6"/>
          <p:cNvSpPr/>
          <p:nvPr/>
        </p:nvSpPr>
        <p:spPr>
          <a:xfrm>
            <a:off x="19905425" y="1593999"/>
            <a:ext cx="258452" cy="218926"/>
          </a:xfrm>
          <a:prstGeom prst="rect">
            <a:avLst/>
          </a:prstGeom>
          <a:solidFill>
            <a:schemeClr val="bg1"/>
          </a:solidFill>
          <a:ln w="12700">
            <a:solidFill>
              <a:srgbClr val="018C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000" dirty="0">
                <a:solidFill>
                  <a:schemeClr val="tx1"/>
                </a:solidFill>
              </a:rPr>
              <a:t>是</a:t>
            </a:r>
          </a:p>
        </p:txBody>
      </p:sp>
      <p:sp>
        <p:nvSpPr>
          <p:cNvPr id="8" name="矩形 7"/>
          <p:cNvSpPr/>
          <p:nvPr/>
        </p:nvSpPr>
        <p:spPr>
          <a:xfrm>
            <a:off x="15614286" y="1593999"/>
            <a:ext cx="272010" cy="257026"/>
          </a:xfrm>
          <a:prstGeom prst="rect">
            <a:avLst/>
          </a:prstGeom>
          <a:solidFill>
            <a:schemeClr val="bg1"/>
          </a:solidFill>
          <a:ln w="12700">
            <a:solidFill>
              <a:srgbClr val="018C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000" dirty="0">
                <a:solidFill>
                  <a:schemeClr val="tx1"/>
                </a:solidFill>
              </a:rPr>
              <a:t>否</a:t>
            </a:r>
          </a:p>
        </p:txBody>
      </p:sp>
      <p:sp>
        <p:nvSpPr>
          <p:cNvPr id="9" name="矩形 8"/>
          <p:cNvSpPr/>
          <p:nvPr/>
        </p:nvSpPr>
        <p:spPr>
          <a:xfrm>
            <a:off x="14754909" y="2530103"/>
            <a:ext cx="1036479" cy="190872"/>
          </a:xfrm>
          <a:prstGeom prst="rect">
            <a:avLst/>
          </a:prstGeom>
          <a:solidFill>
            <a:schemeClr val="bg1"/>
          </a:solidFill>
          <a:ln w="12700">
            <a:solidFill>
              <a:srgbClr val="018C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000" dirty="0">
                <a:solidFill>
                  <a:schemeClr val="tx1"/>
                </a:solidFill>
              </a:rPr>
              <a:t>发作性</a:t>
            </a:r>
          </a:p>
        </p:txBody>
      </p:sp>
      <p:sp>
        <p:nvSpPr>
          <p:cNvPr id="10" name="矩形 9"/>
          <p:cNvSpPr/>
          <p:nvPr/>
        </p:nvSpPr>
        <p:spPr>
          <a:xfrm>
            <a:off x="19520582" y="2530103"/>
            <a:ext cx="1036479" cy="190872"/>
          </a:xfrm>
          <a:prstGeom prst="rect">
            <a:avLst/>
          </a:prstGeom>
          <a:solidFill>
            <a:schemeClr val="accent2">
              <a:lumMod val="20000"/>
              <a:lumOff val="80000"/>
            </a:schemeClr>
          </a:solidFill>
          <a:ln w="12700">
            <a:solidFill>
              <a:srgbClr val="018C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000" dirty="0">
                <a:solidFill>
                  <a:schemeClr val="tx1"/>
                </a:solidFill>
              </a:rPr>
              <a:t>单次持续性</a:t>
            </a:r>
          </a:p>
        </p:txBody>
      </p:sp>
      <p:sp>
        <p:nvSpPr>
          <p:cNvPr id="12" name="矩形 11"/>
          <p:cNvSpPr/>
          <p:nvPr/>
        </p:nvSpPr>
        <p:spPr>
          <a:xfrm>
            <a:off x="15707922" y="3068067"/>
            <a:ext cx="1036479" cy="190872"/>
          </a:xfrm>
          <a:prstGeom prst="rect">
            <a:avLst/>
          </a:prstGeom>
          <a:solidFill>
            <a:schemeClr val="bg1"/>
          </a:solidFill>
          <a:ln w="12700">
            <a:solidFill>
              <a:srgbClr val="018C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000" dirty="0">
                <a:solidFill>
                  <a:schemeClr val="tx1"/>
                </a:solidFill>
              </a:rPr>
              <a:t>自发性</a:t>
            </a:r>
          </a:p>
        </p:txBody>
      </p:sp>
      <p:sp>
        <p:nvSpPr>
          <p:cNvPr id="13" name="矩形 12"/>
          <p:cNvSpPr/>
          <p:nvPr/>
        </p:nvSpPr>
        <p:spPr>
          <a:xfrm>
            <a:off x="18175496" y="3072631"/>
            <a:ext cx="1195231" cy="186308"/>
          </a:xfrm>
          <a:prstGeom prst="rect">
            <a:avLst/>
          </a:prstGeom>
          <a:solidFill>
            <a:schemeClr val="bg1"/>
          </a:solidFill>
          <a:ln w="12700">
            <a:solidFill>
              <a:srgbClr val="018C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000" dirty="0">
                <a:solidFill>
                  <a:schemeClr val="tx1"/>
                </a:solidFill>
              </a:rPr>
              <a:t>创伤或毒物相关</a:t>
            </a:r>
          </a:p>
        </p:txBody>
      </p:sp>
      <p:sp>
        <p:nvSpPr>
          <p:cNvPr id="14" name="矩形 13"/>
          <p:cNvSpPr/>
          <p:nvPr/>
        </p:nvSpPr>
        <p:spPr>
          <a:xfrm>
            <a:off x="20588838" y="3068067"/>
            <a:ext cx="1036479" cy="190872"/>
          </a:xfrm>
          <a:prstGeom prst="rect">
            <a:avLst/>
          </a:prstGeom>
          <a:solidFill>
            <a:schemeClr val="accent2">
              <a:lumMod val="20000"/>
              <a:lumOff val="80000"/>
            </a:schemeClr>
          </a:solidFill>
          <a:ln w="12700">
            <a:solidFill>
              <a:srgbClr val="018C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000" dirty="0">
                <a:solidFill>
                  <a:schemeClr val="tx1"/>
                </a:solidFill>
              </a:rPr>
              <a:t>自发性</a:t>
            </a:r>
          </a:p>
        </p:txBody>
      </p:sp>
      <p:sp>
        <p:nvSpPr>
          <p:cNvPr id="15" name="矩形 14"/>
          <p:cNvSpPr/>
          <p:nvPr/>
        </p:nvSpPr>
        <p:spPr>
          <a:xfrm>
            <a:off x="13145044" y="3409181"/>
            <a:ext cx="2348067" cy="169044"/>
          </a:xfrm>
          <a:prstGeom prst="rect">
            <a:avLst/>
          </a:prstGeom>
          <a:solidFill>
            <a:schemeClr val="bg1"/>
          </a:solidFill>
          <a:ln w="12700">
            <a:solidFill>
              <a:srgbClr val="018C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1000" dirty="0">
                <a:solidFill>
                  <a:schemeClr val="tx1"/>
                </a:solidFill>
              </a:rPr>
              <a:t>Dix-Hallpike</a:t>
            </a:r>
            <a:r>
              <a:rPr lang="zh-CN" altLang="en-US" sz="1000" dirty="0">
                <a:solidFill>
                  <a:schemeClr val="tx1"/>
                </a:solidFill>
              </a:rPr>
              <a:t>试验</a:t>
            </a:r>
            <a:r>
              <a:rPr lang="en-US" altLang="zh-CN" sz="1000" dirty="0">
                <a:solidFill>
                  <a:schemeClr val="tx1"/>
                </a:solidFill>
              </a:rPr>
              <a:t>/Supine Roll</a:t>
            </a:r>
            <a:r>
              <a:rPr lang="zh-CN" altLang="en-US" sz="1000" dirty="0">
                <a:solidFill>
                  <a:schemeClr val="tx1"/>
                </a:solidFill>
              </a:rPr>
              <a:t>试验</a:t>
            </a:r>
          </a:p>
        </p:txBody>
      </p:sp>
      <p:sp>
        <p:nvSpPr>
          <p:cNvPr id="16" name="矩形 15"/>
          <p:cNvSpPr/>
          <p:nvPr/>
        </p:nvSpPr>
        <p:spPr>
          <a:xfrm>
            <a:off x="13301095" y="3863975"/>
            <a:ext cx="666730" cy="190500"/>
          </a:xfrm>
          <a:prstGeom prst="rect">
            <a:avLst/>
          </a:prstGeom>
          <a:solidFill>
            <a:schemeClr val="bg1"/>
          </a:solidFill>
          <a:ln w="12700">
            <a:solidFill>
              <a:srgbClr val="018C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000" dirty="0">
                <a:solidFill>
                  <a:schemeClr val="tx1"/>
                </a:solidFill>
              </a:rPr>
              <a:t>阳性</a:t>
            </a:r>
          </a:p>
        </p:txBody>
      </p:sp>
      <p:sp>
        <p:nvSpPr>
          <p:cNvPr id="17" name="矩形 16"/>
          <p:cNvSpPr/>
          <p:nvPr/>
        </p:nvSpPr>
        <p:spPr>
          <a:xfrm>
            <a:off x="13301095" y="4200525"/>
            <a:ext cx="666730" cy="190500"/>
          </a:xfrm>
          <a:prstGeom prst="rect">
            <a:avLst/>
          </a:prstGeom>
          <a:solidFill>
            <a:schemeClr val="bg1"/>
          </a:solidFill>
          <a:ln w="12700">
            <a:solidFill>
              <a:srgbClr val="018C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1000" dirty="0">
                <a:solidFill>
                  <a:schemeClr val="tx1"/>
                </a:solidFill>
              </a:rPr>
              <a:t>BPPV</a:t>
            </a:r>
            <a:endParaRPr lang="zh-CN" altLang="en-US" sz="1000" dirty="0">
              <a:solidFill>
                <a:schemeClr val="tx1"/>
              </a:solidFill>
            </a:endParaRPr>
          </a:p>
        </p:txBody>
      </p:sp>
      <p:sp>
        <p:nvSpPr>
          <p:cNvPr id="18" name="矩形 17"/>
          <p:cNvSpPr/>
          <p:nvPr/>
        </p:nvSpPr>
        <p:spPr>
          <a:xfrm>
            <a:off x="14724695" y="3863975"/>
            <a:ext cx="666730" cy="190500"/>
          </a:xfrm>
          <a:prstGeom prst="rect">
            <a:avLst/>
          </a:prstGeom>
          <a:solidFill>
            <a:schemeClr val="bg1"/>
          </a:solidFill>
          <a:ln w="12700">
            <a:solidFill>
              <a:srgbClr val="018C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000" dirty="0">
                <a:solidFill>
                  <a:schemeClr val="tx1"/>
                </a:solidFill>
              </a:rPr>
              <a:t>阴性</a:t>
            </a:r>
          </a:p>
        </p:txBody>
      </p:sp>
      <p:sp>
        <p:nvSpPr>
          <p:cNvPr id="19" name="矩形 18"/>
          <p:cNvSpPr/>
          <p:nvPr/>
        </p:nvSpPr>
        <p:spPr>
          <a:xfrm>
            <a:off x="14433196" y="4200525"/>
            <a:ext cx="1345134" cy="190500"/>
          </a:xfrm>
          <a:prstGeom prst="rect">
            <a:avLst/>
          </a:prstGeom>
          <a:solidFill>
            <a:schemeClr val="bg1"/>
          </a:solidFill>
          <a:ln w="12700">
            <a:solidFill>
              <a:srgbClr val="018C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000" dirty="0">
                <a:solidFill>
                  <a:schemeClr val="tx1"/>
                </a:solidFill>
              </a:rPr>
              <a:t>评估直立性低血压</a:t>
            </a:r>
          </a:p>
        </p:txBody>
      </p:sp>
      <p:sp>
        <p:nvSpPr>
          <p:cNvPr id="20" name="矩形 19"/>
          <p:cNvSpPr/>
          <p:nvPr/>
        </p:nvSpPr>
        <p:spPr>
          <a:xfrm>
            <a:off x="13301095" y="4987925"/>
            <a:ext cx="1037675" cy="190500"/>
          </a:xfrm>
          <a:prstGeom prst="rect">
            <a:avLst/>
          </a:prstGeom>
          <a:solidFill>
            <a:schemeClr val="bg1"/>
          </a:solidFill>
          <a:ln w="12700">
            <a:solidFill>
              <a:srgbClr val="018C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000" dirty="0">
                <a:solidFill>
                  <a:schemeClr val="tx1"/>
                </a:solidFill>
              </a:rPr>
              <a:t>听力下降</a:t>
            </a:r>
          </a:p>
        </p:txBody>
      </p:sp>
      <p:sp>
        <p:nvSpPr>
          <p:cNvPr id="21" name="矩形 20"/>
          <p:cNvSpPr/>
          <p:nvPr/>
        </p:nvSpPr>
        <p:spPr>
          <a:xfrm>
            <a:off x="13301095" y="5324475"/>
            <a:ext cx="1037675" cy="190500"/>
          </a:xfrm>
          <a:prstGeom prst="rect">
            <a:avLst/>
          </a:prstGeom>
          <a:solidFill>
            <a:schemeClr val="bg1"/>
          </a:solidFill>
          <a:ln w="12700">
            <a:solidFill>
              <a:srgbClr val="018C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000" dirty="0">
                <a:solidFill>
                  <a:schemeClr val="tx1"/>
                </a:solidFill>
              </a:rPr>
              <a:t>梅尼埃病等</a:t>
            </a:r>
          </a:p>
        </p:txBody>
      </p:sp>
      <p:sp>
        <p:nvSpPr>
          <p:cNvPr id="22" name="矩形 21"/>
          <p:cNvSpPr/>
          <p:nvPr/>
        </p:nvSpPr>
        <p:spPr>
          <a:xfrm>
            <a:off x="14704358" y="4987925"/>
            <a:ext cx="1037675" cy="190500"/>
          </a:xfrm>
          <a:prstGeom prst="rect">
            <a:avLst/>
          </a:prstGeom>
          <a:solidFill>
            <a:schemeClr val="bg1"/>
          </a:solidFill>
          <a:ln w="12700">
            <a:solidFill>
              <a:srgbClr val="018C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000" dirty="0">
                <a:solidFill>
                  <a:schemeClr val="tx1"/>
                </a:solidFill>
              </a:rPr>
              <a:t>偏头痛样头痛</a:t>
            </a:r>
          </a:p>
        </p:txBody>
      </p:sp>
      <p:sp>
        <p:nvSpPr>
          <p:cNvPr id="23" name="矩形 22"/>
          <p:cNvSpPr/>
          <p:nvPr/>
        </p:nvSpPr>
        <p:spPr>
          <a:xfrm>
            <a:off x="14711137" y="5324475"/>
            <a:ext cx="1037675" cy="190500"/>
          </a:xfrm>
          <a:prstGeom prst="rect">
            <a:avLst/>
          </a:prstGeom>
          <a:solidFill>
            <a:schemeClr val="bg1"/>
          </a:solidFill>
          <a:ln w="12700">
            <a:solidFill>
              <a:srgbClr val="018C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000" dirty="0">
                <a:solidFill>
                  <a:schemeClr val="tx1"/>
                </a:solidFill>
              </a:rPr>
              <a:t>前庭性偏头痛</a:t>
            </a:r>
          </a:p>
        </p:txBody>
      </p:sp>
      <p:sp>
        <p:nvSpPr>
          <p:cNvPr id="24" name="矩形 23"/>
          <p:cNvSpPr/>
          <p:nvPr/>
        </p:nvSpPr>
        <p:spPr>
          <a:xfrm>
            <a:off x="16121179" y="4987925"/>
            <a:ext cx="1037675" cy="190500"/>
          </a:xfrm>
          <a:prstGeom prst="rect">
            <a:avLst/>
          </a:prstGeom>
          <a:solidFill>
            <a:schemeClr val="bg1"/>
          </a:solidFill>
          <a:ln w="12700">
            <a:solidFill>
              <a:srgbClr val="018C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000" dirty="0">
                <a:solidFill>
                  <a:schemeClr val="tx1"/>
                </a:solidFill>
              </a:rPr>
              <a:t>精神心理症状</a:t>
            </a:r>
          </a:p>
        </p:txBody>
      </p:sp>
      <p:sp>
        <p:nvSpPr>
          <p:cNvPr id="25" name="矩形 24"/>
          <p:cNvSpPr/>
          <p:nvPr/>
        </p:nvSpPr>
        <p:spPr>
          <a:xfrm>
            <a:off x="15944924" y="5324475"/>
            <a:ext cx="1691026" cy="190500"/>
          </a:xfrm>
          <a:prstGeom prst="rect">
            <a:avLst/>
          </a:prstGeom>
          <a:solidFill>
            <a:schemeClr val="bg1"/>
          </a:solidFill>
          <a:ln w="12700">
            <a:solidFill>
              <a:srgbClr val="018C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000" dirty="0">
                <a:solidFill>
                  <a:schemeClr val="tx1"/>
                </a:solidFill>
              </a:rPr>
              <a:t>惊恐发作、精神心理因素</a:t>
            </a:r>
          </a:p>
        </p:txBody>
      </p:sp>
      <p:sp>
        <p:nvSpPr>
          <p:cNvPr id="26" name="矩形 25"/>
          <p:cNvSpPr/>
          <p:nvPr/>
        </p:nvSpPr>
        <p:spPr>
          <a:xfrm>
            <a:off x="17856828" y="3506465"/>
            <a:ext cx="781762" cy="205110"/>
          </a:xfrm>
          <a:prstGeom prst="rect">
            <a:avLst/>
          </a:prstGeom>
          <a:solidFill>
            <a:schemeClr val="bg1"/>
          </a:solidFill>
          <a:ln w="12700">
            <a:solidFill>
              <a:srgbClr val="018C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000" dirty="0">
                <a:solidFill>
                  <a:schemeClr val="tx1"/>
                </a:solidFill>
              </a:rPr>
              <a:t>气压伤</a:t>
            </a:r>
          </a:p>
        </p:txBody>
      </p:sp>
      <p:sp>
        <p:nvSpPr>
          <p:cNvPr id="27" name="矩形 26"/>
          <p:cNvSpPr/>
          <p:nvPr/>
        </p:nvSpPr>
        <p:spPr>
          <a:xfrm>
            <a:off x="19063499" y="3506465"/>
            <a:ext cx="781762" cy="205110"/>
          </a:xfrm>
          <a:prstGeom prst="rect">
            <a:avLst/>
          </a:prstGeom>
          <a:solidFill>
            <a:schemeClr val="bg1"/>
          </a:solidFill>
          <a:ln w="12700">
            <a:solidFill>
              <a:srgbClr val="018C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000" dirty="0">
                <a:solidFill>
                  <a:schemeClr val="tx1"/>
                </a:solidFill>
              </a:rPr>
              <a:t>药物</a:t>
            </a:r>
          </a:p>
        </p:txBody>
      </p:sp>
      <p:sp>
        <p:nvSpPr>
          <p:cNvPr id="28" name="矩形 27"/>
          <p:cNvSpPr/>
          <p:nvPr/>
        </p:nvSpPr>
        <p:spPr>
          <a:xfrm>
            <a:off x="20168484" y="3506465"/>
            <a:ext cx="1614161" cy="205110"/>
          </a:xfrm>
          <a:prstGeom prst="rect">
            <a:avLst/>
          </a:prstGeom>
          <a:solidFill>
            <a:schemeClr val="accent2">
              <a:lumMod val="20000"/>
              <a:lumOff val="80000"/>
            </a:schemeClr>
          </a:solidFill>
          <a:ln w="12700">
            <a:solidFill>
              <a:srgbClr val="018C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1000" dirty="0">
                <a:solidFill>
                  <a:schemeClr val="tx1"/>
                </a:solidFill>
              </a:rPr>
              <a:t>HINTS</a:t>
            </a:r>
            <a:r>
              <a:rPr lang="zh-CN" altLang="en-US" sz="1000" dirty="0">
                <a:solidFill>
                  <a:schemeClr val="tx1"/>
                </a:solidFill>
              </a:rPr>
              <a:t>检查、听力检查</a:t>
            </a:r>
          </a:p>
        </p:txBody>
      </p:sp>
      <p:sp>
        <p:nvSpPr>
          <p:cNvPr id="29" name="矩形 28"/>
          <p:cNvSpPr/>
          <p:nvPr/>
        </p:nvSpPr>
        <p:spPr>
          <a:xfrm>
            <a:off x="17958371" y="4040991"/>
            <a:ext cx="1960103" cy="524024"/>
          </a:xfrm>
          <a:prstGeom prst="rect">
            <a:avLst/>
          </a:prstGeom>
          <a:solidFill>
            <a:schemeClr val="accent2">
              <a:lumMod val="20000"/>
              <a:lumOff val="80000"/>
            </a:schemeClr>
          </a:solidFill>
          <a:ln w="12700">
            <a:solidFill>
              <a:srgbClr val="018C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900" dirty="0">
                <a:solidFill>
                  <a:schemeClr val="tx1"/>
                </a:solidFill>
              </a:rPr>
              <a:t>头脉冲试验（</a:t>
            </a:r>
            <a:r>
              <a:rPr lang="en-US" altLang="zh-CN" sz="900" dirty="0">
                <a:solidFill>
                  <a:schemeClr val="tx1"/>
                </a:solidFill>
              </a:rPr>
              <a:t>+)</a:t>
            </a:r>
            <a:r>
              <a:rPr lang="zh-CN" altLang="en-US" sz="900" dirty="0">
                <a:solidFill>
                  <a:schemeClr val="tx1"/>
                </a:solidFill>
              </a:rPr>
              <a:t>，凝视诱发方向不改变的水平性眼震，眼偏斜试验正常；听力下降</a:t>
            </a:r>
          </a:p>
        </p:txBody>
      </p:sp>
      <p:sp>
        <p:nvSpPr>
          <p:cNvPr id="30" name="矩形 29"/>
          <p:cNvSpPr/>
          <p:nvPr/>
        </p:nvSpPr>
        <p:spPr>
          <a:xfrm>
            <a:off x="20138514" y="4040991"/>
            <a:ext cx="1960103" cy="524024"/>
          </a:xfrm>
          <a:prstGeom prst="rect">
            <a:avLst/>
          </a:prstGeom>
          <a:solidFill>
            <a:schemeClr val="bg1"/>
          </a:solidFill>
          <a:ln w="12700">
            <a:solidFill>
              <a:srgbClr val="018C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900" dirty="0">
                <a:solidFill>
                  <a:schemeClr val="tx1"/>
                </a:solidFill>
              </a:rPr>
              <a:t>头脉冲试验（</a:t>
            </a:r>
            <a:r>
              <a:rPr lang="en-US" altLang="zh-CN" sz="900" dirty="0">
                <a:solidFill>
                  <a:schemeClr val="tx1"/>
                </a:solidFill>
              </a:rPr>
              <a:t>-)</a:t>
            </a:r>
            <a:r>
              <a:rPr lang="zh-CN" altLang="en-US" sz="900" dirty="0">
                <a:solidFill>
                  <a:schemeClr val="tx1"/>
                </a:solidFill>
              </a:rPr>
              <a:t>，凝视诱发方向变化性水平性眼震，眼偏斜试验异常；听力正常</a:t>
            </a:r>
          </a:p>
        </p:txBody>
      </p:sp>
      <p:sp>
        <p:nvSpPr>
          <p:cNvPr id="31" name="矩形 30"/>
          <p:cNvSpPr/>
          <p:nvPr/>
        </p:nvSpPr>
        <p:spPr>
          <a:xfrm>
            <a:off x="18521704" y="4762351"/>
            <a:ext cx="952065" cy="205110"/>
          </a:xfrm>
          <a:prstGeom prst="rect">
            <a:avLst/>
          </a:prstGeom>
          <a:solidFill>
            <a:schemeClr val="accent2">
              <a:lumMod val="20000"/>
              <a:lumOff val="80000"/>
            </a:schemeClr>
          </a:solidFill>
          <a:ln w="12700">
            <a:solidFill>
              <a:srgbClr val="018C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000" b="1" dirty="0">
                <a:solidFill>
                  <a:schemeClr val="tx1"/>
                </a:solidFill>
              </a:rPr>
              <a:t>外周性病因</a:t>
            </a:r>
          </a:p>
        </p:txBody>
      </p:sp>
      <p:sp>
        <p:nvSpPr>
          <p:cNvPr id="32" name="矩形 31"/>
          <p:cNvSpPr/>
          <p:nvPr/>
        </p:nvSpPr>
        <p:spPr>
          <a:xfrm>
            <a:off x="20598805" y="4762351"/>
            <a:ext cx="952065" cy="205110"/>
          </a:xfrm>
          <a:prstGeom prst="rect">
            <a:avLst/>
          </a:prstGeom>
          <a:solidFill>
            <a:schemeClr val="bg1"/>
          </a:solidFill>
          <a:ln w="12700">
            <a:solidFill>
              <a:srgbClr val="018C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000" dirty="0">
                <a:solidFill>
                  <a:schemeClr val="tx1"/>
                </a:solidFill>
              </a:rPr>
              <a:t>中枢性病因</a:t>
            </a:r>
          </a:p>
        </p:txBody>
      </p:sp>
      <p:sp>
        <p:nvSpPr>
          <p:cNvPr id="34" name="矩形 33"/>
          <p:cNvSpPr/>
          <p:nvPr/>
        </p:nvSpPr>
        <p:spPr>
          <a:xfrm>
            <a:off x="17897291" y="5324475"/>
            <a:ext cx="883945" cy="190500"/>
          </a:xfrm>
          <a:prstGeom prst="rect">
            <a:avLst/>
          </a:prstGeom>
          <a:solidFill>
            <a:srgbClr val="018C42"/>
          </a:solidFill>
          <a:ln w="12700">
            <a:solidFill>
              <a:srgbClr val="018C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000" b="1" dirty="0">
                <a:solidFill>
                  <a:schemeClr val="bg1"/>
                </a:solidFill>
              </a:rPr>
              <a:t>前庭神经炎</a:t>
            </a:r>
          </a:p>
        </p:txBody>
      </p:sp>
      <p:sp>
        <p:nvSpPr>
          <p:cNvPr id="35" name="矩形 34"/>
          <p:cNvSpPr/>
          <p:nvPr/>
        </p:nvSpPr>
        <p:spPr>
          <a:xfrm>
            <a:off x="18954822" y="5324475"/>
            <a:ext cx="1306702" cy="190500"/>
          </a:xfrm>
          <a:prstGeom prst="rect">
            <a:avLst/>
          </a:prstGeom>
          <a:solidFill>
            <a:schemeClr val="bg1"/>
          </a:solidFill>
          <a:ln w="12700">
            <a:solidFill>
              <a:srgbClr val="018C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000" dirty="0">
                <a:solidFill>
                  <a:schemeClr val="tx1"/>
                </a:solidFill>
              </a:rPr>
              <a:t>伴眩晕的突发性聋</a:t>
            </a:r>
          </a:p>
        </p:txBody>
      </p:sp>
      <p:sp>
        <p:nvSpPr>
          <p:cNvPr id="36" name="矩形 35"/>
          <p:cNvSpPr/>
          <p:nvPr/>
        </p:nvSpPr>
        <p:spPr>
          <a:xfrm>
            <a:off x="20652297" y="5324475"/>
            <a:ext cx="1306702" cy="190500"/>
          </a:xfrm>
          <a:prstGeom prst="rect">
            <a:avLst/>
          </a:prstGeom>
          <a:solidFill>
            <a:schemeClr val="bg1"/>
          </a:solidFill>
          <a:ln w="12700">
            <a:solidFill>
              <a:srgbClr val="018C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000" dirty="0">
                <a:solidFill>
                  <a:schemeClr val="tx1"/>
                </a:solidFill>
              </a:rPr>
              <a:t>卒中或</a:t>
            </a:r>
            <a:r>
              <a:rPr lang="en-US" altLang="zh-CN" sz="1000" dirty="0">
                <a:solidFill>
                  <a:schemeClr val="tx1"/>
                </a:solidFill>
              </a:rPr>
              <a:t>TIA</a:t>
            </a:r>
            <a:endParaRPr lang="zh-CN" altLang="en-US" sz="1000" dirty="0">
              <a:solidFill>
                <a:schemeClr val="tx1"/>
              </a:solidFill>
            </a:endParaRPr>
          </a:p>
        </p:txBody>
      </p:sp>
      <p:sp>
        <p:nvSpPr>
          <p:cNvPr id="39" name="任意多边形: 形状 38"/>
          <p:cNvSpPr/>
          <p:nvPr/>
        </p:nvSpPr>
        <p:spPr>
          <a:xfrm>
            <a:off x="15619652" y="1874308"/>
            <a:ext cx="379627" cy="431800"/>
          </a:xfrm>
          <a:custGeom>
            <a:avLst/>
            <a:gdLst>
              <a:gd name="connsiteX0" fmla="*/ 355600 w 355600"/>
              <a:gd name="connsiteY0" fmla="*/ 0 h 431800"/>
              <a:gd name="connsiteX1" fmla="*/ 0 w 355600"/>
              <a:gd name="connsiteY1" fmla="*/ 0 h 431800"/>
              <a:gd name="connsiteX2" fmla="*/ 0 w 355600"/>
              <a:gd name="connsiteY2" fmla="*/ 431800 h 431800"/>
            </a:gdLst>
            <a:ahLst/>
            <a:cxnLst>
              <a:cxn ang="0">
                <a:pos x="connsiteX0" y="connsiteY0"/>
              </a:cxn>
              <a:cxn ang="0">
                <a:pos x="connsiteX1" y="connsiteY1"/>
              </a:cxn>
              <a:cxn ang="0">
                <a:pos x="connsiteX2" y="connsiteY2"/>
              </a:cxn>
            </a:cxnLst>
            <a:rect l="l" t="t" r="r" b="b"/>
            <a:pathLst>
              <a:path w="355600" h="431800">
                <a:moveTo>
                  <a:pt x="355600" y="0"/>
                </a:moveTo>
                <a:lnTo>
                  <a:pt x="0" y="0"/>
                </a:lnTo>
                <a:lnTo>
                  <a:pt x="0" y="431800"/>
                </a:lnTo>
              </a:path>
            </a:pathLst>
          </a:custGeom>
          <a:no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3" name="直接连接符 42"/>
          <p:cNvCxnSpPr/>
          <p:nvPr/>
        </p:nvCxnSpPr>
        <p:spPr>
          <a:xfrm>
            <a:off x="15276181" y="2306108"/>
            <a:ext cx="4682064" cy="0"/>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46" name="直接箭头连接符 45"/>
          <p:cNvCxnSpPr/>
          <p:nvPr/>
        </p:nvCxnSpPr>
        <p:spPr>
          <a:xfrm>
            <a:off x="15286350" y="2297112"/>
            <a:ext cx="0" cy="227013"/>
          </a:xfrm>
          <a:prstGeom prst="straightConnector1">
            <a:avLst/>
          </a:prstGeom>
          <a:ln>
            <a:solidFill>
              <a:schemeClr val="bg1">
                <a:lumMod val="85000"/>
              </a:schemeClr>
            </a:solidFill>
            <a:tailEnd type="triangle"/>
          </a:ln>
        </p:spPr>
        <p:style>
          <a:lnRef idx="2">
            <a:schemeClr val="accent1"/>
          </a:lnRef>
          <a:fillRef idx="0">
            <a:schemeClr val="accent1"/>
          </a:fillRef>
          <a:effectRef idx="1">
            <a:schemeClr val="accent1"/>
          </a:effectRef>
          <a:fontRef idx="minor">
            <a:schemeClr val="tx1"/>
          </a:fontRef>
        </p:style>
      </p:cxnSp>
      <p:cxnSp>
        <p:nvCxnSpPr>
          <p:cNvPr id="48" name="直接箭头连接符 47"/>
          <p:cNvCxnSpPr/>
          <p:nvPr/>
        </p:nvCxnSpPr>
        <p:spPr>
          <a:xfrm>
            <a:off x="19951478" y="2297112"/>
            <a:ext cx="0" cy="227013"/>
          </a:xfrm>
          <a:prstGeom prst="straightConnector1">
            <a:avLst/>
          </a:prstGeom>
          <a:ln>
            <a:solidFill>
              <a:schemeClr val="bg1">
                <a:lumMod val="85000"/>
              </a:schemeClr>
            </a:solidFill>
            <a:tailEnd type="triangle"/>
          </a:ln>
        </p:spPr>
        <p:style>
          <a:lnRef idx="2">
            <a:schemeClr val="accent1"/>
          </a:lnRef>
          <a:fillRef idx="0">
            <a:schemeClr val="accent1"/>
          </a:fillRef>
          <a:effectRef idx="1">
            <a:schemeClr val="accent1"/>
          </a:effectRef>
          <a:fontRef idx="minor">
            <a:schemeClr val="tx1"/>
          </a:fontRef>
        </p:style>
      </p:cxnSp>
      <p:grpSp>
        <p:nvGrpSpPr>
          <p:cNvPr id="56" name="组合 55"/>
          <p:cNvGrpSpPr/>
          <p:nvPr/>
        </p:nvGrpSpPr>
        <p:grpSpPr>
          <a:xfrm>
            <a:off x="14283050" y="2724680"/>
            <a:ext cx="2045579" cy="332274"/>
            <a:chOff x="3133725" y="2975505"/>
            <a:chExt cx="1916113" cy="332274"/>
          </a:xfrm>
        </p:grpSpPr>
        <p:cxnSp>
          <p:nvCxnSpPr>
            <p:cNvPr id="50" name="直接连接符 49"/>
            <p:cNvCxnSpPr/>
            <p:nvPr/>
          </p:nvCxnSpPr>
          <p:spPr>
            <a:xfrm>
              <a:off x="4075112" y="2975505"/>
              <a:ext cx="0" cy="127000"/>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52" name="直接连接符 51"/>
            <p:cNvCxnSpPr/>
            <p:nvPr/>
          </p:nvCxnSpPr>
          <p:spPr>
            <a:xfrm>
              <a:off x="3133725" y="3116263"/>
              <a:ext cx="1916113" cy="0"/>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54" name="直接箭头连接符 53"/>
            <p:cNvCxnSpPr/>
            <p:nvPr/>
          </p:nvCxnSpPr>
          <p:spPr>
            <a:xfrm flipH="1">
              <a:off x="3140931" y="3108325"/>
              <a:ext cx="2319" cy="199454"/>
            </a:xfrm>
            <a:prstGeom prst="straightConnector1">
              <a:avLst/>
            </a:prstGeom>
            <a:ln>
              <a:solidFill>
                <a:schemeClr val="bg1">
                  <a:lumMod val="85000"/>
                </a:schemeClr>
              </a:solidFill>
              <a:tailEnd type="triangle"/>
            </a:ln>
          </p:spPr>
          <p:style>
            <a:lnRef idx="2">
              <a:schemeClr val="accent1"/>
            </a:lnRef>
            <a:fillRef idx="0">
              <a:schemeClr val="accent1"/>
            </a:fillRef>
            <a:effectRef idx="1">
              <a:schemeClr val="accent1"/>
            </a:effectRef>
            <a:fontRef idx="minor">
              <a:schemeClr val="tx1"/>
            </a:fontRef>
          </p:style>
        </p:cxnSp>
        <p:cxnSp>
          <p:nvCxnSpPr>
            <p:cNvPr id="55" name="直接箭头连接符 54"/>
            <p:cNvCxnSpPr/>
            <p:nvPr/>
          </p:nvCxnSpPr>
          <p:spPr>
            <a:xfrm flipH="1">
              <a:off x="5037993" y="3108325"/>
              <a:ext cx="2319" cy="199454"/>
            </a:xfrm>
            <a:prstGeom prst="straightConnector1">
              <a:avLst/>
            </a:prstGeom>
            <a:ln>
              <a:solidFill>
                <a:schemeClr val="bg1">
                  <a:lumMod val="85000"/>
                </a:schemeClr>
              </a:solidFill>
              <a:tailEnd type="triangle"/>
            </a:ln>
          </p:spPr>
          <p:style>
            <a:lnRef idx="2">
              <a:schemeClr val="accent1"/>
            </a:lnRef>
            <a:fillRef idx="0">
              <a:schemeClr val="accent1"/>
            </a:fillRef>
            <a:effectRef idx="1">
              <a:schemeClr val="accent1"/>
            </a:effectRef>
            <a:fontRef idx="minor">
              <a:schemeClr val="tx1"/>
            </a:fontRef>
          </p:style>
        </p:cxnSp>
      </p:grpSp>
      <p:grpSp>
        <p:nvGrpSpPr>
          <p:cNvPr id="57" name="组合 56"/>
          <p:cNvGrpSpPr/>
          <p:nvPr/>
        </p:nvGrpSpPr>
        <p:grpSpPr>
          <a:xfrm>
            <a:off x="18795186" y="2726268"/>
            <a:ext cx="2238104" cy="334920"/>
            <a:chOff x="3133725" y="2977093"/>
            <a:chExt cx="2096453" cy="334920"/>
          </a:xfrm>
        </p:grpSpPr>
        <p:cxnSp>
          <p:nvCxnSpPr>
            <p:cNvPr id="58" name="直接连接符 57"/>
            <p:cNvCxnSpPr/>
            <p:nvPr/>
          </p:nvCxnSpPr>
          <p:spPr>
            <a:xfrm>
              <a:off x="4254500" y="2977093"/>
              <a:ext cx="0" cy="137582"/>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59" name="直接连接符 58"/>
            <p:cNvCxnSpPr/>
            <p:nvPr/>
          </p:nvCxnSpPr>
          <p:spPr>
            <a:xfrm>
              <a:off x="3133725" y="3116263"/>
              <a:ext cx="2096453" cy="0"/>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60" name="直接箭头连接符 59"/>
            <p:cNvCxnSpPr/>
            <p:nvPr/>
          </p:nvCxnSpPr>
          <p:spPr>
            <a:xfrm flipH="1">
              <a:off x="3140931" y="3108325"/>
              <a:ext cx="2319" cy="199454"/>
            </a:xfrm>
            <a:prstGeom prst="straightConnector1">
              <a:avLst/>
            </a:prstGeom>
            <a:ln>
              <a:solidFill>
                <a:schemeClr val="bg1">
                  <a:lumMod val="85000"/>
                </a:schemeClr>
              </a:solidFill>
              <a:tailEnd type="triangle"/>
            </a:ln>
          </p:spPr>
          <p:style>
            <a:lnRef idx="2">
              <a:schemeClr val="accent1"/>
            </a:lnRef>
            <a:fillRef idx="0">
              <a:schemeClr val="accent1"/>
            </a:fillRef>
            <a:effectRef idx="1">
              <a:schemeClr val="accent1"/>
            </a:effectRef>
            <a:fontRef idx="minor">
              <a:schemeClr val="tx1"/>
            </a:fontRef>
          </p:style>
        </p:cxnSp>
        <p:cxnSp>
          <p:nvCxnSpPr>
            <p:cNvPr id="61" name="直接箭头连接符 60"/>
            <p:cNvCxnSpPr/>
            <p:nvPr/>
          </p:nvCxnSpPr>
          <p:spPr>
            <a:xfrm flipH="1">
              <a:off x="5224260" y="3112559"/>
              <a:ext cx="2319" cy="199454"/>
            </a:xfrm>
            <a:prstGeom prst="straightConnector1">
              <a:avLst/>
            </a:prstGeom>
            <a:ln>
              <a:solidFill>
                <a:schemeClr val="bg1">
                  <a:lumMod val="85000"/>
                </a:schemeClr>
              </a:solidFill>
              <a:tailEnd type="triangle"/>
            </a:ln>
          </p:spPr>
          <p:style>
            <a:lnRef idx="2">
              <a:schemeClr val="accent1"/>
            </a:lnRef>
            <a:fillRef idx="0">
              <a:schemeClr val="accent1"/>
            </a:fillRef>
            <a:effectRef idx="1">
              <a:schemeClr val="accent1"/>
            </a:effectRef>
            <a:fontRef idx="minor">
              <a:schemeClr val="tx1"/>
            </a:fontRef>
          </p:style>
        </p:cxnSp>
      </p:grpSp>
      <p:cxnSp>
        <p:nvCxnSpPr>
          <p:cNvPr id="65" name="直接箭头连接符 64"/>
          <p:cNvCxnSpPr>
            <a:endCxn id="11" idx="0"/>
          </p:cNvCxnSpPr>
          <p:nvPr/>
        </p:nvCxnSpPr>
        <p:spPr>
          <a:xfrm flipH="1">
            <a:off x="5433695" y="1472141"/>
            <a:ext cx="6432" cy="243958"/>
          </a:xfrm>
          <a:prstGeom prst="straightConnector1">
            <a:avLst/>
          </a:prstGeom>
          <a:ln>
            <a:solidFill>
              <a:srgbClr val="008D38"/>
            </a:solidFill>
            <a:tailEnd type="triangle"/>
          </a:ln>
        </p:spPr>
        <p:style>
          <a:lnRef idx="2">
            <a:schemeClr val="accent1"/>
          </a:lnRef>
          <a:fillRef idx="0">
            <a:schemeClr val="accent1"/>
          </a:fillRef>
          <a:effectRef idx="1">
            <a:schemeClr val="accent1"/>
          </a:effectRef>
          <a:fontRef idx="minor">
            <a:schemeClr val="tx1"/>
          </a:fontRef>
        </p:style>
      </p:cxnSp>
      <p:grpSp>
        <p:nvGrpSpPr>
          <p:cNvPr id="67" name="组合 66"/>
          <p:cNvGrpSpPr/>
          <p:nvPr/>
        </p:nvGrpSpPr>
        <p:grpSpPr>
          <a:xfrm>
            <a:off x="3603625" y="1931894"/>
            <a:ext cx="3686175" cy="458881"/>
            <a:chOff x="3133725" y="2975505"/>
            <a:chExt cx="1916113" cy="332274"/>
          </a:xfrm>
        </p:grpSpPr>
        <p:cxnSp>
          <p:nvCxnSpPr>
            <p:cNvPr id="68" name="直接连接符 67"/>
            <p:cNvCxnSpPr/>
            <p:nvPr/>
          </p:nvCxnSpPr>
          <p:spPr>
            <a:xfrm>
              <a:off x="4075113" y="2975505"/>
              <a:ext cx="0" cy="136039"/>
            </a:xfrm>
            <a:prstGeom prst="line">
              <a:avLst/>
            </a:prstGeom>
            <a:ln>
              <a:solidFill>
                <a:srgbClr val="008D38"/>
              </a:solidFill>
            </a:ln>
          </p:spPr>
          <p:style>
            <a:lnRef idx="2">
              <a:schemeClr val="accent1"/>
            </a:lnRef>
            <a:fillRef idx="0">
              <a:schemeClr val="accent1"/>
            </a:fillRef>
            <a:effectRef idx="1">
              <a:schemeClr val="accent1"/>
            </a:effectRef>
            <a:fontRef idx="minor">
              <a:schemeClr val="tx1"/>
            </a:fontRef>
          </p:style>
        </p:cxnSp>
        <p:cxnSp>
          <p:nvCxnSpPr>
            <p:cNvPr id="69" name="直接连接符 68"/>
            <p:cNvCxnSpPr/>
            <p:nvPr/>
          </p:nvCxnSpPr>
          <p:spPr>
            <a:xfrm>
              <a:off x="3133725" y="3116263"/>
              <a:ext cx="1916113" cy="0"/>
            </a:xfrm>
            <a:prstGeom prst="line">
              <a:avLst/>
            </a:prstGeom>
            <a:ln>
              <a:solidFill>
                <a:srgbClr val="008D38"/>
              </a:solidFill>
            </a:ln>
          </p:spPr>
          <p:style>
            <a:lnRef idx="2">
              <a:schemeClr val="accent1"/>
            </a:lnRef>
            <a:fillRef idx="0">
              <a:schemeClr val="accent1"/>
            </a:fillRef>
            <a:effectRef idx="1">
              <a:schemeClr val="accent1"/>
            </a:effectRef>
            <a:fontRef idx="minor">
              <a:schemeClr val="tx1"/>
            </a:fontRef>
          </p:style>
        </p:cxnSp>
        <p:cxnSp>
          <p:nvCxnSpPr>
            <p:cNvPr id="70" name="直接箭头连接符 69"/>
            <p:cNvCxnSpPr/>
            <p:nvPr/>
          </p:nvCxnSpPr>
          <p:spPr>
            <a:xfrm flipH="1">
              <a:off x="3140931" y="3108325"/>
              <a:ext cx="2319" cy="199454"/>
            </a:xfrm>
            <a:prstGeom prst="straightConnector1">
              <a:avLst/>
            </a:prstGeom>
            <a:ln>
              <a:solidFill>
                <a:srgbClr val="008D38"/>
              </a:solidFill>
              <a:tailEnd type="triangle"/>
            </a:ln>
          </p:spPr>
          <p:style>
            <a:lnRef idx="2">
              <a:schemeClr val="accent1"/>
            </a:lnRef>
            <a:fillRef idx="0">
              <a:schemeClr val="accent1"/>
            </a:fillRef>
            <a:effectRef idx="1">
              <a:schemeClr val="accent1"/>
            </a:effectRef>
            <a:fontRef idx="minor">
              <a:schemeClr val="tx1"/>
            </a:fontRef>
          </p:style>
        </p:cxnSp>
        <p:cxnSp>
          <p:nvCxnSpPr>
            <p:cNvPr id="71" name="直接箭头连接符 70"/>
            <p:cNvCxnSpPr/>
            <p:nvPr/>
          </p:nvCxnSpPr>
          <p:spPr>
            <a:xfrm flipH="1">
              <a:off x="5037993" y="3108325"/>
              <a:ext cx="2319" cy="199454"/>
            </a:xfrm>
            <a:prstGeom prst="straightConnector1">
              <a:avLst/>
            </a:prstGeom>
            <a:ln>
              <a:solidFill>
                <a:srgbClr val="008D38"/>
              </a:solidFill>
              <a:tailEnd type="triangle"/>
            </a:ln>
          </p:spPr>
          <p:style>
            <a:lnRef idx="2">
              <a:schemeClr val="accent1"/>
            </a:lnRef>
            <a:fillRef idx="0">
              <a:schemeClr val="accent1"/>
            </a:fillRef>
            <a:effectRef idx="1">
              <a:schemeClr val="accent1"/>
            </a:effectRef>
            <a:fontRef idx="minor">
              <a:schemeClr val="tx1"/>
            </a:fontRef>
          </p:style>
        </p:cxnSp>
      </p:grpSp>
      <p:cxnSp>
        <p:nvCxnSpPr>
          <p:cNvPr id="73" name="直接箭头连接符 72"/>
          <p:cNvCxnSpPr/>
          <p:nvPr/>
        </p:nvCxnSpPr>
        <p:spPr>
          <a:xfrm>
            <a:off x="13632315" y="4051796"/>
            <a:ext cx="0" cy="140518"/>
          </a:xfrm>
          <a:prstGeom prst="straightConnector1">
            <a:avLst/>
          </a:prstGeom>
          <a:ln>
            <a:solidFill>
              <a:schemeClr val="bg1">
                <a:lumMod val="85000"/>
              </a:schemeClr>
            </a:solidFill>
            <a:tailEnd type="triangle"/>
          </a:ln>
        </p:spPr>
        <p:style>
          <a:lnRef idx="2">
            <a:schemeClr val="accent1"/>
          </a:lnRef>
          <a:fillRef idx="0">
            <a:schemeClr val="accent1"/>
          </a:fillRef>
          <a:effectRef idx="1">
            <a:schemeClr val="accent1"/>
          </a:effectRef>
          <a:fontRef idx="minor">
            <a:schemeClr val="tx1"/>
          </a:fontRef>
        </p:style>
      </p:cxnSp>
      <p:cxnSp>
        <p:nvCxnSpPr>
          <p:cNvPr id="74" name="直接箭头连接符 73"/>
          <p:cNvCxnSpPr/>
          <p:nvPr/>
        </p:nvCxnSpPr>
        <p:spPr>
          <a:xfrm>
            <a:off x="15086421" y="4051796"/>
            <a:ext cx="0" cy="140518"/>
          </a:xfrm>
          <a:prstGeom prst="straightConnector1">
            <a:avLst/>
          </a:prstGeom>
          <a:ln>
            <a:solidFill>
              <a:schemeClr val="bg1">
                <a:lumMod val="85000"/>
              </a:schemeClr>
            </a:solidFill>
            <a:tailEnd type="triangle"/>
          </a:ln>
        </p:spPr>
        <p:style>
          <a:lnRef idx="2">
            <a:schemeClr val="accent1"/>
          </a:lnRef>
          <a:fillRef idx="0">
            <a:schemeClr val="accent1"/>
          </a:fillRef>
          <a:effectRef idx="1">
            <a:schemeClr val="accent1"/>
          </a:effectRef>
          <a:fontRef idx="minor">
            <a:schemeClr val="tx1"/>
          </a:fontRef>
        </p:style>
      </p:cxnSp>
      <p:cxnSp>
        <p:nvCxnSpPr>
          <p:cNvPr id="76" name="直接连接符 75"/>
          <p:cNvCxnSpPr/>
          <p:nvPr/>
        </p:nvCxnSpPr>
        <p:spPr>
          <a:xfrm>
            <a:off x="16297557" y="3271308"/>
            <a:ext cx="0" cy="1592792"/>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78" name="直接连接符 77"/>
          <p:cNvCxnSpPr/>
          <p:nvPr/>
        </p:nvCxnSpPr>
        <p:spPr>
          <a:xfrm>
            <a:off x="13820945" y="4871508"/>
            <a:ext cx="2820085" cy="0"/>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80" name="直接箭头连接符 79"/>
          <p:cNvCxnSpPr/>
          <p:nvPr/>
        </p:nvCxnSpPr>
        <p:spPr>
          <a:xfrm>
            <a:off x="13832429" y="4870450"/>
            <a:ext cx="0" cy="104427"/>
          </a:xfrm>
          <a:prstGeom prst="straightConnector1">
            <a:avLst/>
          </a:prstGeom>
          <a:ln>
            <a:solidFill>
              <a:schemeClr val="bg1">
                <a:lumMod val="85000"/>
              </a:schemeClr>
            </a:solidFill>
            <a:tailEnd type="triangle"/>
          </a:ln>
        </p:spPr>
        <p:style>
          <a:lnRef idx="2">
            <a:schemeClr val="accent1"/>
          </a:lnRef>
          <a:fillRef idx="0">
            <a:schemeClr val="accent1"/>
          </a:fillRef>
          <a:effectRef idx="1">
            <a:schemeClr val="accent1"/>
          </a:effectRef>
          <a:fontRef idx="minor">
            <a:schemeClr val="tx1"/>
          </a:fontRef>
        </p:style>
      </p:cxnSp>
      <p:cxnSp>
        <p:nvCxnSpPr>
          <p:cNvPr id="83" name="直接箭头连接符 82"/>
          <p:cNvCxnSpPr/>
          <p:nvPr/>
        </p:nvCxnSpPr>
        <p:spPr>
          <a:xfrm>
            <a:off x="15206316" y="4870450"/>
            <a:ext cx="0" cy="104427"/>
          </a:xfrm>
          <a:prstGeom prst="straightConnector1">
            <a:avLst/>
          </a:prstGeom>
          <a:ln>
            <a:solidFill>
              <a:schemeClr val="bg1">
                <a:lumMod val="85000"/>
              </a:schemeClr>
            </a:solidFill>
            <a:tailEnd type="triangle"/>
          </a:ln>
        </p:spPr>
        <p:style>
          <a:lnRef idx="2">
            <a:schemeClr val="accent1"/>
          </a:lnRef>
          <a:fillRef idx="0">
            <a:schemeClr val="accent1"/>
          </a:fillRef>
          <a:effectRef idx="1">
            <a:schemeClr val="accent1"/>
          </a:effectRef>
          <a:fontRef idx="minor">
            <a:schemeClr val="tx1"/>
          </a:fontRef>
        </p:style>
      </p:cxnSp>
      <p:cxnSp>
        <p:nvCxnSpPr>
          <p:cNvPr id="84" name="直接箭头连接符 83"/>
          <p:cNvCxnSpPr/>
          <p:nvPr/>
        </p:nvCxnSpPr>
        <p:spPr>
          <a:xfrm>
            <a:off x="16625398" y="4870450"/>
            <a:ext cx="0" cy="104427"/>
          </a:xfrm>
          <a:prstGeom prst="straightConnector1">
            <a:avLst/>
          </a:prstGeom>
          <a:ln>
            <a:solidFill>
              <a:schemeClr val="bg1">
                <a:lumMod val="85000"/>
              </a:schemeClr>
            </a:solidFill>
            <a:tailEnd type="triangle"/>
          </a:ln>
        </p:spPr>
        <p:style>
          <a:lnRef idx="2">
            <a:schemeClr val="accent1"/>
          </a:lnRef>
          <a:fillRef idx="0">
            <a:schemeClr val="accent1"/>
          </a:fillRef>
          <a:effectRef idx="1">
            <a:schemeClr val="accent1"/>
          </a:effectRef>
          <a:fontRef idx="minor">
            <a:schemeClr val="tx1"/>
          </a:fontRef>
        </p:style>
      </p:cxnSp>
      <p:cxnSp>
        <p:nvCxnSpPr>
          <p:cNvPr id="86" name="直接箭头连接符 85"/>
          <p:cNvCxnSpPr/>
          <p:nvPr/>
        </p:nvCxnSpPr>
        <p:spPr>
          <a:xfrm>
            <a:off x="13802867" y="5193242"/>
            <a:ext cx="0" cy="118533"/>
          </a:xfrm>
          <a:prstGeom prst="straightConnector1">
            <a:avLst/>
          </a:prstGeom>
          <a:ln>
            <a:solidFill>
              <a:schemeClr val="bg1">
                <a:lumMod val="85000"/>
              </a:schemeClr>
            </a:solidFill>
            <a:tailEnd type="triangle"/>
          </a:ln>
        </p:spPr>
        <p:style>
          <a:lnRef idx="2">
            <a:schemeClr val="accent1"/>
          </a:lnRef>
          <a:fillRef idx="0">
            <a:schemeClr val="accent1"/>
          </a:fillRef>
          <a:effectRef idx="1">
            <a:schemeClr val="accent1"/>
          </a:effectRef>
          <a:fontRef idx="minor">
            <a:schemeClr val="tx1"/>
          </a:fontRef>
        </p:style>
      </p:cxnSp>
      <p:cxnSp>
        <p:nvCxnSpPr>
          <p:cNvPr id="88" name="直接箭头连接符 87"/>
          <p:cNvCxnSpPr/>
          <p:nvPr/>
        </p:nvCxnSpPr>
        <p:spPr>
          <a:xfrm>
            <a:off x="15226468" y="5193242"/>
            <a:ext cx="0" cy="118533"/>
          </a:xfrm>
          <a:prstGeom prst="straightConnector1">
            <a:avLst/>
          </a:prstGeom>
          <a:ln>
            <a:solidFill>
              <a:schemeClr val="bg1">
                <a:lumMod val="85000"/>
              </a:schemeClr>
            </a:solidFill>
            <a:tailEnd type="triangle"/>
          </a:ln>
        </p:spPr>
        <p:style>
          <a:lnRef idx="2">
            <a:schemeClr val="accent1"/>
          </a:lnRef>
          <a:fillRef idx="0">
            <a:schemeClr val="accent1"/>
          </a:fillRef>
          <a:effectRef idx="1">
            <a:schemeClr val="accent1"/>
          </a:effectRef>
          <a:fontRef idx="minor">
            <a:schemeClr val="tx1"/>
          </a:fontRef>
        </p:style>
      </p:cxnSp>
      <p:cxnSp>
        <p:nvCxnSpPr>
          <p:cNvPr id="89" name="直接箭头连接符 88"/>
          <p:cNvCxnSpPr/>
          <p:nvPr/>
        </p:nvCxnSpPr>
        <p:spPr>
          <a:xfrm>
            <a:off x="16627471" y="5193242"/>
            <a:ext cx="0" cy="118533"/>
          </a:xfrm>
          <a:prstGeom prst="straightConnector1">
            <a:avLst/>
          </a:prstGeom>
          <a:ln>
            <a:solidFill>
              <a:schemeClr val="bg1">
                <a:lumMod val="85000"/>
              </a:schemeClr>
            </a:solidFill>
            <a:tailEnd type="triangle"/>
          </a:ln>
        </p:spPr>
        <p:style>
          <a:lnRef idx="2">
            <a:schemeClr val="accent1"/>
          </a:lnRef>
          <a:fillRef idx="0">
            <a:schemeClr val="accent1"/>
          </a:fillRef>
          <a:effectRef idx="1">
            <a:schemeClr val="accent1"/>
          </a:effectRef>
          <a:fontRef idx="minor">
            <a:schemeClr val="tx1"/>
          </a:fontRef>
        </p:style>
      </p:cxnSp>
      <p:grpSp>
        <p:nvGrpSpPr>
          <p:cNvPr id="90" name="组合 89"/>
          <p:cNvGrpSpPr/>
          <p:nvPr/>
        </p:nvGrpSpPr>
        <p:grpSpPr>
          <a:xfrm>
            <a:off x="18191173" y="3250183"/>
            <a:ext cx="1274461" cy="270892"/>
            <a:chOff x="3133725" y="2975505"/>
            <a:chExt cx="1916113" cy="332274"/>
          </a:xfrm>
        </p:grpSpPr>
        <p:cxnSp>
          <p:nvCxnSpPr>
            <p:cNvPr id="91" name="直接连接符 90"/>
            <p:cNvCxnSpPr/>
            <p:nvPr/>
          </p:nvCxnSpPr>
          <p:spPr>
            <a:xfrm>
              <a:off x="4075113" y="2975505"/>
              <a:ext cx="0" cy="136039"/>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2" name="直接连接符 91"/>
            <p:cNvCxnSpPr/>
            <p:nvPr/>
          </p:nvCxnSpPr>
          <p:spPr>
            <a:xfrm>
              <a:off x="3133725" y="3116263"/>
              <a:ext cx="1916113" cy="0"/>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3" name="直接箭头连接符 92"/>
            <p:cNvCxnSpPr/>
            <p:nvPr/>
          </p:nvCxnSpPr>
          <p:spPr>
            <a:xfrm flipH="1">
              <a:off x="3140931" y="3108325"/>
              <a:ext cx="2319" cy="199454"/>
            </a:xfrm>
            <a:prstGeom prst="straightConnector1">
              <a:avLst/>
            </a:prstGeom>
            <a:ln>
              <a:solidFill>
                <a:schemeClr val="bg1">
                  <a:lumMod val="85000"/>
                </a:schemeClr>
              </a:solidFill>
              <a:tailEnd type="triangle"/>
            </a:ln>
          </p:spPr>
          <p:style>
            <a:lnRef idx="2">
              <a:schemeClr val="accent1"/>
            </a:lnRef>
            <a:fillRef idx="0">
              <a:schemeClr val="accent1"/>
            </a:fillRef>
            <a:effectRef idx="1">
              <a:schemeClr val="accent1"/>
            </a:effectRef>
            <a:fontRef idx="minor">
              <a:schemeClr val="tx1"/>
            </a:fontRef>
          </p:style>
        </p:cxnSp>
        <p:cxnSp>
          <p:nvCxnSpPr>
            <p:cNvPr id="94" name="直接箭头连接符 93"/>
            <p:cNvCxnSpPr/>
            <p:nvPr/>
          </p:nvCxnSpPr>
          <p:spPr>
            <a:xfrm flipH="1">
              <a:off x="5037993" y="3108325"/>
              <a:ext cx="2319" cy="199454"/>
            </a:xfrm>
            <a:prstGeom prst="straightConnector1">
              <a:avLst/>
            </a:prstGeom>
            <a:ln>
              <a:solidFill>
                <a:schemeClr val="bg1">
                  <a:lumMod val="85000"/>
                </a:schemeClr>
              </a:solidFill>
              <a:tailEnd type="triangle"/>
            </a:ln>
          </p:spPr>
          <p:style>
            <a:lnRef idx="2">
              <a:schemeClr val="accent1"/>
            </a:lnRef>
            <a:fillRef idx="0">
              <a:schemeClr val="accent1"/>
            </a:fillRef>
            <a:effectRef idx="1">
              <a:schemeClr val="accent1"/>
            </a:effectRef>
            <a:fontRef idx="minor">
              <a:schemeClr val="tx1"/>
            </a:fontRef>
          </p:style>
        </p:cxnSp>
      </p:grpSp>
      <p:grpSp>
        <p:nvGrpSpPr>
          <p:cNvPr id="95" name="组合 94"/>
          <p:cNvGrpSpPr/>
          <p:nvPr/>
        </p:nvGrpSpPr>
        <p:grpSpPr>
          <a:xfrm>
            <a:off x="18909752" y="3709792"/>
            <a:ext cx="2898044" cy="340452"/>
            <a:chOff x="1125750" y="2975505"/>
            <a:chExt cx="3924088" cy="340747"/>
          </a:xfrm>
        </p:grpSpPr>
        <p:cxnSp>
          <p:nvCxnSpPr>
            <p:cNvPr id="96" name="直接连接符 95"/>
            <p:cNvCxnSpPr/>
            <p:nvPr/>
          </p:nvCxnSpPr>
          <p:spPr>
            <a:xfrm>
              <a:off x="4075113" y="2975505"/>
              <a:ext cx="0" cy="136039"/>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7" name="直接连接符 96"/>
            <p:cNvCxnSpPr/>
            <p:nvPr/>
          </p:nvCxnSpPr>
          <p:spPr>
            <a:xfrm>
              <a:off x="1125750" y="3116263"/>
              <a:ext cx="3924088" cy="0"/>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8" name="直接箭头连接符 97"/>
            <p:cNvCxnSpPr/>
            <p:nvPr/>
          </p:nvCxnSpPr>
          <p:spPr>
            <a:xfrm flipH="1">
              <a:off x="1127636" y="3116798"/>
              <a:ext cx="2319" cy="199454"/>
            </a:xfrm>
            <a:prstGeom prst="straightConnector1">
              <a:avLst/>
            </a:prstGeom>
            <a:ln>
              <a:solidFill>
                <a:schemeClr val="bg1">
                  <a:lumMod val="85000"/>
                </a:schemeClr>
              </a:solidFill>
              <a:tailEnd type="triangle"/>
            </a:ln>
          </p:spPr>
          <p:style>
            <a:lnRef idx="2">
              <a:schemeClr val="accent1"/>
            </a:lnRef>
            <a:fillRef idx="0">
              <a:schemeClr val="accent1"/>
            </a:fillRef>
            <a:effectRef idx="1">
              <a:schemeClr val="accent1"/>
            </a:effectRef>
            <a:fontRef idx="minor">
              <a:schemeClr val="tx1"/>
            </a:fontRef>
          </p:style>
        </p:cxnSp>
        <p:cxnSp>
          <p:nvCxnSpPr>
            <p:cNvPr id="99" name="直接箭头连接符 98"/>
            <p:cNvCxnSpPr/>
            <p:nvPr/>
          </p:nvCxnSpPr>
          <p:spPr>
            <a:xfrm flipH="1">
              <a:off x="5037993" y="3108325"/>
              <a:ext cx="2319" cy="199454"/>
            </a:xfrm>
            <a:prstGeom prst="straightConnector1">
              <a:avLst/>
            </a:prstGeom>
            <a:ln>
              <a:solidFill>
                <a:schemeClr val="bg1">
                  <a:lumMod val="85000"/>
                </a:schemeClr>
              </a:solidFill>
              <a:tailEnd type="triangle"/>
            </a:ln>
          </p:spPr>
          <p:style>
            <a:lnRef idx="2">
              <a:schemeClr val="accent1"/>
            </a:lnRef>
            <a:fillRef idx="0">
              <a:schemeClr val="accent1"/>
            </a:fillRef>
            <a:effectRef idx="1">
              <a:schemeClr val="accent1"/>
            </a:effectRef>
            <a:fontRef idx="minor">
              <a:schemeClr val="tx1"/>
            </a:fontRef>
          </p:style>
        </p:cxnSp>
      </p:grpSp>
      <p:cxnSp>
        <p:nvCxnSpPr>
          <p:cNvPr id="102" name="直接箭头连接符 101"/>
          <p:cNvCxnSpPr/>
          <p:nvPr/>
        </p:nvCxnSpPr>
        <p:spPr>
          <a:xfrm>
            <a:off x="21020081" y="3258939"/>
            <a:ext cx="0" cy="236736"/>
          </a:xfrm>
          <a:prstGeom prst="straightConnector1">
            <a:avLst/>
          </a:prstGeom>
          <a:ln>
            <a:solidFill>
              <a:schemeClr val="bg1">
                <a:lumMod val="85000"/>
              </a:schemeClr>
            </a:solidFill>
            <a:tailEnd type="triangle"/>
          </a:ln>
        </p:spPr>
        <p:style>
          <a:lnRef idx="2">
            <a:schemeClr val="accent1"/>
          </a:lnRef>
          <a:fillRef idx="0">
            <a:schemeClr val="accent1"/>
          </a:fillRef>
          <a:effectRef idx="1">
            <a:schemeClr val="accent1"/>
          </a:effectRef>
          <a:fontRef idx="minor">
            <a:schemeClr val="tx1"/>
          </a:fontRef>
        </p:style>
      </p:cxnSp>
      <p:cxnSp>
        <p:nvCxnSpPr>
          <p:cNvPr id="105" name="直接箭头连接符 104"/>
          <p:cNvCxnSpPr/>
          <p:nvPr/>
        </p:nvCxnSpPr>
        <p:spPr>
          <a:xfrm>
            <a:off x="18952121" y="4559300"/>
            <a:ext cx="0" cy="207963"/>
          </a:xfrm>
          <a:prstGeom prst="straightConnector1">
            <a:avLst/>
          </a:prstGeom>
          <a:ln>
            <a:solidFill>
              <a:schemeClr val="bg1">
                <a:lumMod val="85000"/>
              </a:schemeClr>
            </a:solidFill>
            <a:tailEnd type="triangle"/>
          </a:ln>
        </p:spPr>
        <p:style>
          <a:lnRef idx="2">
            <a:schemeClr val="accent1"/>
          </a:lnRef>
          <a:fillRef idx="0">
            <a:schemeClr val="accent1"/>
          </a:fillRef>
          <a:effectRef idx="1">
            <a:schemeClr val="accent1"/>
          </a:effectRef>
          <a:fontRef idx="minor">
            <a:schemeClr val="tx1"/>
          </a:fontRef>
        </p:style>
      </p:cxnSp>
      <p:cxnSp>
        <p:nvCxnSpPr>
          <p:cNvPr id="109" name="直接箭头连接符 108"/>
          <p:cNvCxnSpPr/>
          <p:nvPr/>
        </p:nvCxnSpPr>
        <p:spPr>
          <a:xfrm>
            <a:off x="21062666" y="4559300"/>
            <a:ext cx="0" cy="207963"/>
          </a:xfrm>
          <a:prstGeom prst="straightConnector1">
            <a:avLst/>
          </a:prstGeom>
          <a:ln>
            <a:solidFill>
              <a:schemeClr val="bg1">
                <a:lumMod val="85000"/>
              </a:schemeClr>
            </a:solidFill>
            <a:tailEnd type="triangle"/>
          </a:ln>
        </p:spPr>
        <p:style>
          <a:lnRef idx="2">
            <a:schemeClr val="accent1"/>
          </a:lnRef>
          <a:fillRef idx="0">
            <a:schemeClr val="accent1"/>
          </a:fillRef>
          <a:effectRef idx="1">
            <a:schemeClr val="accent1"/>
          </a:effectRef>
          <a:fontRef idx="minor">
            <a:schemeClr val="tx1"/>
          </a:fontRef>
        </p:style>
      </p:cxnSp>
      <p:cxnSp>
        <p:nvCxnSpPr>
          <p:cNvPr id="110" name="直接箭头连接符 109"/>
          <p:cNvCxnSpPr/>
          <p:nvPr/>
        </p:nvCxnSpPr>
        <p:spPr>
          <a:xfrm>
            <a:off x="21062666" y="4961466"/>
            <a:ext cx="0" cy="367242"/>
          </a:xfrm>
          <a:prstGeom prst="straightConnector1">
            <a:avLst/>
          </a:prstGeom>
          <a:ln>
            <a:solidFill>
              <a:schemeClr val="bg1">
                <a:lumMod val="85000"/>
              </a:schemeClr>
            </a:solidFill>
            <a:tailEnd type="triangle"/>
          </a:ln>
        </p:spPr>
        <p:style>
          <a:lnRef idx="2">
            <a:schemeClr val="accent1"/>
          </a:lnRef>
          <a:fillRef idx="0">
            <a:schemeClr val="accent1"/>
          </a:fillRef>
          <a:effectRef idx="1">
            <a:schemeClr val="accent1"/>
          </a:effectRef>
          <a:fontRef idx="minor">
            <a:schemeClr val="tx1"/>
          </a:fontRef>
        </p:style>
      </p:cxnSp>
      <p:grpSp>
        <p:nvGrpSpPr>
          <p:cNvPr id="112" name="组合 111"/>
          <p:cNvGrpSpPr/>
          <p:nvPr/>
        </p:nvGrpSpPr>
        <p:grpSpPr>
          <a:xfrm>
            <a:off x="18323894" y="4965675"/>
            <a:ext cx="1274461" cy="366738"/>
            <a:chOff x="3133725" y="2975505"/>
            <a:chExt cx="1916113" cy="332274"/>
          </a:xfrm>
        </p:grpSpPr>
        <p:cxnSp>
          <p:nvCxnSpPr>
            <p:cNvPr id="113" name="直接连接符 112"/>
            <p:cNvCxnSpPr/>
            <p:nvPr/>
          </p:nvCxnSpPr>
          <p:spPr>
            <a:xfrm>
              <a:off x="4075113" y="2975505"/>
              <a:ext cx="0" cy="136039"/>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14" name="直接连接符 113"/>
            <p:cNvCxnSpPr/>
            <p:nvPr/>
          </p:nvCxnSpPr>
          <p:spPr>
            <a:xfrm>
              <a:off x="3133725" y="3116263"/>
              <a:ext cx="1916113" cy="0"/>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15" name="直接箭头连接符 114"/>
            <p:cNvCxnSpPr/>
            <p:nvPr/>
          </p:nvCxnSpPr>
          <p:spPr>
            <a:xfrm flipH="1">
              <a:off x="3140931" y="3108325"/>
              <a:ext cx="2319" cy="199454"/>
            </a:xfrm>
            <a:prstGeom prst="straightConnector1">
              <a:avLst/>
            </a:prstGeom>
            <a:ln>
              <a:solidFill>
                <a:schemeClr val="bg1">
                  <a:lumMod val="85000"/>
                </a:schemeClr>
              </a:solidFill>
              <a:tailEnd type="triangle"/>
            </a:ln>
          </p:spPr>
          <p:style>
            <a:lnRef idx="2">
              <a:schemeClr val="accent1"/>
            </a:lnRef>
            <a:fillRef idx="0">
              <a:schemeClr val="accent1"/>
            </a:fillRef>
            <a:effectRef idx="1">
              <a:schemeClr val="accent1"/>
            </a:effectRef>
            <a:fontRef idx="minor">
              <a:schemeClr val="tx1"/>
            </a:fontRef>
          </p:style>
        </p:cxnSp>
        <p:cxnSp>
          <p:nvCxnSpPr>
            <p:cNvPr id="116" name="直接箭头连接符 115"/>
            <p:cNvCxnSpPr/>
            <p:nvPr/>
          </p:nvCxnSpPr>
          <p:spPr>
            <a:xfrm flipH="1">
              <a:off x="5037993" y="3108325"/>
              <a:ext cx="2319" cy="199454"/>
            </a:xfrm>
            <a:prstGeom prst="straightConnector1">
              <a:avLst/>
            </a:prstGeom>
            <a:ln>
              <a:solidFill>
                <a:schemeClr val="bg1">
                  <a:lumMod val="85000"/>
                </a:schemeClr>
              </a:solidFill>
              <a:tailEnd type="triangle"/>
            </a:ln>
          </p:spPr>
          <p:style>
            <a:lnRef idx="2">
              <a:schemeClr val="accent1"/>
            </a:lnRef>
            <a:fillRef idx="0">
              <a:schemeClr val="accent1"/>
            </a:fillRef>
            <a:effectRef idx="1">
              <a:schemeClr val="accent1"/>
            </a:effectRef>
            <a:fontRef idx="minor">
              <a:schemeClr val="tx1"/>
            </a:fontRef>
          </p:style>
        </p:cxnSp>
      </p:grpSp>
      <p:sp>
        <p:nvSpPr>
          <p:cNvPr id="117" name="任意多边形: 形状 116"/>
          <p:cNvSpPr/>
          <p:nvPr/>
        </p:nvSpPr>
        <p:spPr>
          <a:xfrm>
            <a:off x="19650928" y="1831975"/>
            <a:ext cx="2684504" cy="3039533"/>
          </a:xfrm>
          <a:custGeom>
            <a:avLst/>
            <a:gdLst>
              <a:gd name="connsiteX0" fmla="*/ 0 w 2514600"/>
              <a:gd name="connsiteY0" fmla="*/ 0 h 3039533"/>
              <a:gd name="connsiteX1" fmla="*/ 2514600 w 2514600"/>
              <a:gd name="connsiteY1" fmla="*/ 0 h 3039533"/>
              <a:gd name="connsiteX2" fmla="*/ 2514600 w 2514600"/>
              <a:gd name="connsiteY2" fmla="*/ 3039533 h 3039533"/>
            </a:gdLst>
            <a:ahLst/>
            <a:cxnLst>
              <a:cxn ang="0">
                <a:pos x="connsiteX0" y="connsiteY0"/>
              </a:cxn>
              <a:cxn ang="0">
                <a:pos x="connsiteX1" y="connsiteY1"/>
              </a:cxn>
              <a:cxn ang="0">
                <a:pos x="connsiteX2" y="connsiteY2"/>
              </a:cxn>
            </a:cxnLst>
            <a:rect l="l" t="t" r="r" b="b"/>
            <a:pathLst>
              <a:path w="2514600" h="3039533">
                <a:moveTo>
                  <a:pt x="0" y="0"/>
                </a:moveTo>
                <a:lnTo>
                  <a:pt x="2514600" y="0"/>
                </a:lnTo>
                <a:lnTo>
                  <a:pt x="2514600" y="3039533"/>
                </a:lnTo>
              </a:path>
            </a:pathLst>
          </a:custGeom>
          <a:no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9" name="直接箭头连接符 118"/>
          <p:cNvCxnSpPr/>
          <p:nvPr/>
        </p:nvCxnSpPr>
        <p:spPr>
          <a:xfrm flipH="1">
            <a:off x="21551887" y="4870450"/>
            <a:ext cx="786370" cy="0"/>
          </a:xfrm>
          <a:prstGeom prst="straightConnector1">
            <a:avLst/>
          </a:prstGeom>
          <a:ln>
            <a:solidFill>
              <a:schemeClr val="bg1">
                <a:lumMod val="85000"/>
              </a:schemeClr>
            </a:solidFill>
            <a:tailEnd type="triangle"/>
          </a:ln>
        </p:spPr>
        <p:style>
          <a:lnRef idx="2">
            <a:schemeClr val="accent1"/>
          </a:lnRef>
          <a:fillRef idx="0">
            <a:schemeClr val="accent1"/>
          </a:fillRef>
          <a:effectRef idx="1">
            <a:schemeClr val="accent1"/>
          </a:effectRef>
          <a:fontRef idx="minor">
            <a:schemeClr val="tx1"/>
          </a:fontRef>
        </p:style>
      </p:cxnSp>
      <p:sp>
        <p:nvSpPr>
          <p:cNvPr id="33" name="AutoShape 2"/>
          <p:cNvSpPr>
            <a:spLocks noChangeAspect="1" noChangeArrowheads="1"/>
          </p:cNvSpPr>
          <p:nvPr/>
        </p:nvSpPr>
        <p:spPr bwMode="auto">
          <a:xfrm>
            <a:off x="5943600" y="31908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 name="矩形 4"/>
          <p:cNvSpPr/>
          <p:nvPr/>
        </p:nvSpPr>
        <p:spPr>
          <a:xfrm>
            <a:off x="4862195" y="1228725"/>
            <a:ext cx="1149349" cy="255270"/>
          </a:xfrm>
          <a:prstGeom prst="rect">
            <a:avLst/>
          </a:prstGeom>
          <a:solidFill>
            <a:srgbClr val="018C42"/>
          </a:solidFill>
          <a:ln w="12700">
            <a:solidFill>
              <a:srgbClr val="018C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000" b="1" dirty="0">
                <a:solidFill>
                  <a:schemeClr val="bg1"/>
                </a:solidFill>
              </a:rPr>
              <a:t>眩晕患者</a:t>
            </a:r>
          </a:p>
        </p:txBody>
      </p:sp>
      <p:sp>
        <p:nvSpPr>
          <p:cNvPr id="11" name="矩形 10"/>
          <p:cNvSpPr/>
          <p:nvPr/>
        </p:nvSpPr>
        <p:spPr>
          <a:xfrm>
            <a:off x="4855845" y="1716099"/>
            <a:ext cx="1155700" cy="223825"/>
          </a:xfrm>
          <a:prstGeom prst="rect">
            <a:avLst/>
          </a:prstGeom>
          <a:solidFill>
            <a:schemeClr val="bg1"/>
          </a:solidFill>
          <a:ln w="12700">
            <a:solidFill>
              <a:srgbClr val="018C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000" dirty="0">
                <a:solidFill>
                  <a:schemeClr val="tx1"/>
                </a:solidFill>
              </a:rPr>
              <a:t>发作性或持续性？</a:t>
            </a:r>
          </a:p>
        </p:txBody>
      </p:sp>
      <p:sp>
        <p:nvSpPr>
          <p:cNvPr id="40" name="矩形 39"/>
          <p:cNvSpPr/>
          <p:nvPr/>
        </p:nvSpPr>
        <p:spPr>
          <a:xfrm>
            <a:off x="3274988" y="2381771"/>
            <a:ext cx="657779" cy="223825"/>
          </a:xfrm>
          <a:prstGeom prst="rect">
            <a:avLst/>
          </a:prstGeom>
          <a:solidFill>
            <a:schemeClr val="bg1"/>
          </a:solidFill>
          <a:ln w="12700">
            <a:solidFill>
              <a:srgbClr val="018C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000" dirty="0">
                <a:solidFill>
                  <a:schemeClr val="tx1"/>
                </a:solidFill>
              </a:rPr>
              <a:t>发作性</a:t>
            </a:r>
          </a:p>
        </p:txBody>
      </p:sp>
      <p:sp>
        <p:nvSpPr>
          <p:cNvPr id="41" name="矩形 40"/>
          <p:cNvSpPr/>
          <p:nvPr/>
        </p:nvSpPr>
        <p:spPr>
          <a:xfrm>
            <a:off x="6945288" y="2381771"/>
            <a:ext cx="657779" cy="223825"/>
          </a:xfrm>
          <a:prstGeom prst="rect">
            <a:avLst/>
          </a:prstGeom>
          <a:solidFill>
            <a:schemeClr val="accent6">
              <a:lumMod val="20000"/>
              <a:lumOff val="80000"/>
            </a:schemeClr>
          </a:solidFill>
          <a:ln w="12700">
            <a:solidFill>
              <a:srgbClr val="018C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000" dirty="0">
                <a:solidFill>
                  <a:schemeClr val="tx1"/>
                </a:solidFill>
              </a:rPr>
              <a:t>持续性</a:t>
            </a:r>
          </a:p>
        </p:txBody>
      </p:sp>
      <p:sp>
        <p:nvSpPr>
          <p:cNvPr id="42" name="矩形 41"/>
          <p:cNvSpPr/>
          <p:nvPr/>
        </p:nvSpPr>
        <p:spPr>
          <a:xfrm>
            <a:off x="3105654" y="2843205"/>
            <a:ext cx="1110745" cy="223825"/>
          </a:xfrm>
          <a:prstGeom prst="rect">
            <a:avLst/>
          </a:prstGeom>
          <a:solidFill>
            <a:schemeClr val="bg1"/>
          </a:solidFill>
          <a:ln w="12700">
            <a:solidFill>
              <a:srgbClr val="018C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000" dirty="0">
                <a:solidFill>
                  <a:schemeClr val="tx1"/>
                </a:solidFill>
              </a:rPr>
              <a:t>有诱因或自发性？</a:t>
            </a:r>
          </a:p>
        </p:txBody>
      </p:sp>
      <p:sp>
        <p:nvSpPr>
          <p:cNvPr id="44" name="矩形 43"/>
          <p:cNvSpPr/>
          <p:nvPr/>
        </p:nvSpPr>
        <p:spPr>
          <a:xfrm>
            <a:off x="6509254" y="2843205"/>
            <a:ext cx="1665313" cy="223825"/>
          </a:xfrm>
          <a:prstGeom prst="rect">
            <a:avLst/>
          </a:prstGeom>
          <a:solidFill>
            <a:schemeClr val="accent6">
              <a:lumMod val="20000"/>
              <a:lumOff val="80000"/>
            </a:schemeClr>
          </a:solidFill>
          <a:ln w="12700">
            <a:solidFill>
              <a:srgbClr val="018C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000" dirty="0">
                <a:solidFill>
                  <a:schemeClr val="tx1"/>
                </a:solidFill>
              </a:rPr>
              <a:t>与创伤</a:t>
            </a:r>
            <a:r>
              <a:rPr lang="en-US" altLang="zh-CN" sz="1000" dirty="0">
                <a:solidFill>
                  <a:schemeClr val="tx1"/>
                </a:solidFill>
              </a:rPr>
              <a:t>/</a:t>
            </a:r>
            <a:r>
              <a:rPr lang="zh-CN" altLang="en-US" sz="1000" dirty="0">
                <a:solidFill>
                  <a:schemeClr val="tx1"/>
                </a:solidFill>
              </a:rPr>
              <a:t>药物相关或自发性？</a:t>
            </a:r>
          </a:p>
        </p:txBody>
      </p:sp>
      <p:sp>
        <p:nvSpPr>
          <p:cNvPr id="45" name="矩形 44"/>
          <p:cNvSpPr/>
          <p:nvPr/>
        </p:nvSpPr>
        <p:spPr>
          <a:xfrm>
            <a:off x="2279576" y="3343275"/>
            <a:ext cx="657779" cy="223825"/>
          </a:xfrm>
          <a:prstGeom prst="rect">
            <a:avLst/>
          </a:prstGeom>
          <a:solidFill>
            <a:schemeClr val="bg1"/>
          </a:solidFill>
          <a:ln w="12700">
            <a:solidFill>
              <a:srgbClr val="018C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000" dirty="0">
                <a:solidFill>
                  <a:schemeClr val="tx1"/>
                </a:solidFill>
              </a:rPr>
              <a:t>有诱因</a:t>
            </a:r>
          </a:p>
        </p:txBody>
      </p:sp>
      <p:sp>
        <p:nvSpPr>
          <p:cNvPr id="47" name="矩形 46"/>
          <p:cNvSpPr/>
          <p:nvPr/>
        </p:nvSpPr>
        <p:spPr>
          <a:xfrm>
            <a:off x="4248076" y="3343275"/>
            <a:ext cx="657779" cy="223825"/>
          </a:xfrm>
          <a:prstGeom prst="rect">
            <a:avLst/>
          </a:prstGeom>
          <a:solidFill>
            <a:schemeClr val="bg1"/>
          </a:solidFill>
          <a:ln w="12700">
            <a:solidFill>
              <a:srgbClr val="018C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000" dirty="0">
                <a:solidFill>
                  <a:schemeClr val="tx1"/>
                </a:solidFill>
              </a:rPr>
              <a:t>自发性</a:t>
            </a:r>
          </a:p>
        </p:txBody>
      </p:sp>
      <p:sp>
        <p:nvSpPr>
          <p:cNvPr id="49" name="矩形 48"/>
          <p:cNvSpPr/>
          <p:nvPr/>
        </p:nvSpPr>
        <p:spPr>
          <a:xfrm>
            <a:off x="2122943" y="3813174"/>
            <a:ext cx="1115557" cy="287867"/>
          </a:xfrm>
          <a:prstGeom prst="rect">
            <a:avLst/>
          </a:prstGeom>
          <a:solidFill>
            <a:schemeClr val="bg1"/>
          </a:solidFill>
          <a:ln w="12700">
            <a:solidFill>
              <a:srgbClr val="018C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1000" dirty="0">
                <a:solidFill>
                  <a:schemeClr val="tx1"/>
                </a:solidFill>
              </a:rPr>
              <a:t>Dix-Hallpike</a:t>
            </a:r>
            <a:r>
              <a:rPr lang="zh-CN" altLang="en-US" sz="1000" dirty="0">
                <a:solidFill>
                  <a:schemeClr val="tx1"/>
                </a:solidFill>
              </a:rPr>
              <a:t>试验</a:t>
            </a:r>
          </a:p>
        </p:txBody>
      </p:sp>
      <p:sp>
        <p:nvSpPr>
          <p:cNvPr id="51" name="矩形 50"/>
          <p:cNvSpPr/>
          <p:nvPr/>
        </p:nvSpPr>
        <p:spPr>
          <a:xfrm>
            <a:off x="1775520" y="4351387"/>
            <a:ext cx="518947" cy="223825"/>
          </a:xfrm>
          <a:prstGeom prst="rect">
            <a:avLst/>
          </a:prstGeom>
          <a:solidFill>
            <a:schemeClr val="bg1"/>
          </a:solidFill>
          <a:ln w="12700">
            <a:solidFill>
              <a:srgbClr val="018C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000" dirty="0">
                <a:solidFill>
                  <a:schemeClr val="tx1"/>
                </a:solidFill>
              </a:rPr>
              <a:t>阳性</a:t>
            </a:r>
          </a:p>
        </p:txBody>
      </p:sp>
      <p:sp>
        <p:nvSpPr>
          <p:cNvPr id="53" name="矩形 52"/>
          <p:cNvSpPr/>
          <p:nvPr/>
        </p:nvSpPr>
        <p:spPr>
          <a:xfrm>
            <a:off x="2922754" y="4351387"/>
            <a:ext cx="518947" cy="223825"/>
          </a:xfrm>
          <a:prstGeom prst="rect">
            <a:avLst/>
          </a:prstGeom>
          <a:solidFill>
            <a:schemeClr val="bg1"/>
          </a:solidFill>
          <a:ln w="12700">
            <a:solidFill>
              <a:srgbClr val="018C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000" dirty="0">
                <a:solidFill>
                  <a:schemeClr val="tx1"/>
                </a:solidFill>
              </a:rPr>
              <a:t>阴性</a:t>
            </a:r>
          </a:p>
        </p:txBody>
      </p:sp>
      <p:sp>
        <p:nvSpPr>
          <p:cNvPr id="62" name="矩形 61"/>
          <p:cNvSpPr/>
          <p:nvPr/>
        </p:nvSpPr>
        <p:spPr>
          <a:xfrm>
            <a:off x="1667934" y="4846687"/>
            <a:ext cx="626534" cy="287288"/>
          </a:xfrm>
          <a:prstGeom prst="rect">
            <a:avLst/>
          </a:prstGeom>
          <a:solidFill>
            <a:schemeClr val="bg1"/>
          </a:solidFill>
          <a:ln w="12700">
            <a:solidFill>
              <a:srgbClr val="018C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1000" dirty="0">
                <a:solidFill>
                  <a:schemeClr val="tx1"/>
                </a:solidFill>
              </a:rPr>
              <a:t>BPPV</a:t>
            </a:r>
            <a:endParaRPr lang="zh-CN" altLang="en-US" sz="1000" dirty="0">
              <a:solidFill>
                <a:schemeClr val="tx1"/>
              </a:solidFill>
            </a:endParaRPr>
          </a:p>
        </p:txBody>
      </p:sp>
      <p:sp>
        <p:nvSpPr>
          <p:cNvPr id="63" name="矩形 62"/>
          <p:cNvSpPr/>
          <p:nvPr/>
        </p:nvSpPr>
        <p:spPr>
          <a:xfrm>
            <a:off x="2783417" y="4843512"/>
            <a:ext cx="774701" cy="312688"/>
          </a:xfrm>
          <a:prstGeom prst="rect">
            <a:avLst/>
          </a:prstGeom>
          <a:solidFill>
            <a:schemeClr val="bg1"/>
          </a:solidFill>
          <a:ln w="12700">
            <a:solidFill>
              <a:srgbClr val="018C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000" dirty="0">
                <a:solidFill>
                  <a:schemeClr val="tx1"/>
                </a:solidFill>
              </a:rPr>
              <a:t>评估体位性低血压</a:t>
            </a:r>
          </a:p>
        </p:txBody>
      </p:sp>
      <p:sp>
        <p:nvSpPr>
          <p:cNvPr id="64" name="矩形 63"/>
          <p:cNvSpPr/>
          <p:nvPr/>
        </p:nvSpPr>
        <p:spPr>
          <a:xfrm>
            <a:off x="3575720" y="3919339"/>
            <a:ext cx="626534" cy="287288"/>
          </a:xfrm>
          <a:prstGeom prst="rect">
            <a:avLst/>
          </a:prstGeom>
          <a:solidFill>
            <a:schemeClr val="bg1"/>
          </a:solidFill>
          <a:ln w="12700">
            <a:solidFill>
              <a:srgbClr val="018C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000" dirty="0">
                <a:solidFill>
                  <a:schemeClr val="tx1"/>
                </a:solidFill>
              </a:rPr>
              <a:t>听力丧失</a:t>
            </a:r>
          </a:p>
        </p:txBody>
      </p:sp>
      <p:sp>
        <p:nvSpPr>
          <p:cNvPr id="66" name="矩形 65"/>
          <p:cNvSpPr/>
          <p:nvPr/>
        </p:nvSpPr>
        <p:spPr>
          <a:xfrm>
            <a:off x="4261520" y="3919339"/>
            <a:ext cx="626534" cy="287288"/>
          </a:xfrm>
          <a:prstGeom prst="rect">
            <a:avLst/>
          </a:prstGeom>
          <a:solidFill>
            <a:schemeClr val="bg1"/>
          </a:solidFill>
          <a:ln w="12700">
            <a:solidFill>
              <a:srgbClr val="018C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000" dirty="0">
                <a:solidFill>
                  <a:schemeClr val="tx1"/>
                </a:solidFill>
              </a:rPr>
              <a:t>偏头痛样头痛</a:t>
            </a:r>
          </a:p>
        </p:txBody>
      </p:sp>
      <p:sp>
        <p:nvSpPr>
          <p:cNvPr id="72" name="矩形 71"/>
          <p:cNvSpPr/>
          <p:nvPr/>
        </p:nvSpPr>
        <p:spPr>
          <a:xfrm>
            <a:off x="4932080" y="3919339"/>
            <a:ext cx="626534" cy="287288"/>
          </a:xfrm>
          <a:prstGeom prst="rect">
            <a:avLst/>
          </a:prstGeom>
          <a:solidFill>
            <a:schemeClr val="bg1"/>
          </a:solidFill>
          <a:ln w="12700">
            <a:solidFill>
              <a:srgbClr val="018C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000" dirty="0">
                <a:solidFill>
                  <a:schemeClr val="tx1"/>
                </a:solidFill>
              </a:rPr>
              <a:t>精神症状</a:t>
            </a:r>
          </a:p>
        </p:txBody>
      </p:sp>
      <p:sp>
        <p:nvSpPr>
          <p:cNvPr id="75" name="矩形 74"/>
          <p:cNvSpPr/>
          <p:nvPr/>
        </p:nvSpPr>
        <p:spPr>
          <a:xfrm>
            <a:off x="3575720" y="4493379"/>
            <a:ext cx="626534" cy="287288"/>
          </a:xfrm>
          <a:prstGeom prst="rect">
            <a:avLst/>
          </a:prstGeom>
          <a:solidFill>
            <a:schemeClr val="bg1"/>
          </a:solidFill>
          <a:ln w="12700">
            <a:solidFill>
              <a:srgbClr val="018C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000" dirty="0">
                <a:solidFill>
                  <a:schemeClr val="tx1"/>
                </a:solidFill>
              </a:rPr>
              <a:t>梅尼埃病</a:t>
            </a:r>
          </a:p>
        </p:txBody>
      </p:sp>
      <p:sp>
        <p:nvSpPr>
          <p:cNvPr id="77" name="矩形 76"/>
          <p:cNvSpPr/>
          <p:nvPr/>
        </p:nvSpPr>
        <p:spPr>
          <a:xfrm>
            <a:off x="4271680" y="4493379"/>
            <a:ext cx="626534" cy="287288"/>
          </a:xfrm>
          <a:prstGeom prst="rect">
            <a:avLst/>
          </a:prstGeom>
          <a:solidFill>
            <a:schemeClr val="bg1"/>
          </a:solidFill>
          <a:ln w="12700">
            <a:solidFill>
              <a:srgbClr val="018C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000" dirty="0">
                <a:solidFill>
                  <a:schemeClr val="tx1"/>
                </a:solidFill>
              </a:rPr>
              <a:t>前庭性偏头痛</a:t>
            </a:r>
          </a:p>
        </p:txBody>
      </p:sp>
      <p:sp>
        <p:nvSpPr>
          <p:cNvPr id="79" name="矩形 78"/>
          <p:cNvSpPr/>
          <p:nvPr/>
        </p:nvSpPr>
        <p:spPr>
          <a:xfrm>
            <a:off x="4927000" y="4493379"/>
            <a:ext cx="854040" cy="287288"/>
          </a:xfrm>
          <a:prstGeom prst="rect">
            <a:avLst/>
          </a:prstGeom>
          <a:solidFill>
            <a:schemeClr val="bg1"/>
          </a:solidFill>
          <a:ln w="12700">
            <a:solidFill>
              <a:srgbClr val="018C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000" dirty="0">
                <a:solidFill>
                  <a:schemeClr val="tx1"/>
                </a:solidFill>
              </a:rPr>
              <a:t>惊恐发作等精神性眩晕</a:t>
            </a:r>
          </a:p>
        </p:txBody>
      </p:sp>
      <p:sp>
        <p:nvSpPr>
          <p:cNvPr id="81" name="矩形 80"/>
          <p:cNvSpPr/>
          <p:nvPr/>
        </p:nvSpPr>
        <p:spPr>
          <a:xfrm>
            <a:off x="5782733" y="3919339"/>
            <a:ext cx="626534" cy="287288"/>
          </a:xfrm>
          <a:prstGeom prst="rect">
            <a:avLst/>
          </a:prstGeom>
          <a:solidFill>
            <a:schemeClr val="bg1"/>
          </a:solidFill>
          <a:ln w="12700">
            <a:solidFill>
              <a:srgbClr val="018C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000" dirty="0">
                <a:solidFill>
                  <a:schemeClr val="tx1"/>
                </a:solidFill>
              </a:rPr>
              <a:t>耳气压伤</a:t>
            </a:r>
          </a:p>
        </p:txBody>
      </p:sp>
      <p:sp>
        <p:nvSpPr>
          <p:cNvPr id="82" name="矩形 81"/>
          <p:cNvSpPr/>
          <p:nvPr/>
        </p:nvSpPr>
        <p:spPr>
          <a:xfrm>
            <a:off x="6601883" y="3919339"/>
            <a:ext cx="626534" cy="287288"/>
          </a:xfrm>
          <a:prstGeom prst="rect">
            <a:avLst/>
          </a:prstGeom>
          <a:solidFill>
            <a:schemeClr val="bg1"/>
          </a:solidFill>
          <a:ln w="12700">
            <a:solidFill>
              <a:srgbClr val="018C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000" dirty="0">
                <a:solidFill>
                  <a:schemeClr val="tx1"/>
                </a:solidFill>
              </a:rPr>
              <a:t>药源性眩晕</a:t>
            </a:r>
          </a:p>
        </p:txBody>
      </p:sp>
      <p:sp>
        <p:nvSpPr>
          <p:cNvPr id="85" name="矩形 84"/>
          <p:cNvSpPr/>
          <p:nvPr/>
        </p:nvSpPr>
        <p:spPr>
          <a:xfrm>
            <a:off x="5937250" y="3343275"/>
            <a:ext cx="1047750" cy="241300"/>
          </a:xfrm>
          <a:prstGeom prst="rect">
            <a:avLst/>
          </a:prstGeom>
          <a:solidFill>
            <a:schemeClr val="bg1"/>
          </a:solidFill>
          <a:ln w="12700">
            <a:solidFill>
              <a:srgbClr val="018C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000" dirty="0">
                <a:solidFill>
                  <a:schemeClr val="tx1"/>
                </a:solidFill>
              </a:rPr>
              <a:t>创伤</a:t>
            </a:r>
            <a:r>
              <a:rPr lang="en-US" altLang="zh-CN" sz="1000" dirty="0">
                <a:solidFill>
                  <a:schemeClr val="tx1"/>
                </a:solidFill>
              </a:rPr>
              <a:t>/</a:t>
            </a:r>
            <a:r>
              <a:rPr lang="zh-CN" altLang="en-US" sz="1000" dirty="0">
                <a:solidFill>
                  <a:schemeClr val="tx1"/>
                </a:solidFill>
              </a:rPr>
              <a:t>药物相关</a:t>
            </a:r>
          </a:p>
        </p:txBody>
      </p:sp>
      <p:sp>
        <p:nvSpPr>
          <p:cNvPr id="87" name="矩形 86"/>
          <p:cNvSpPr/>
          <p:nvPr/>
        </p:nvSpPr>
        <p:spPr>
          <a:xfrm>
            <a:off x="7740576" y="3343275"/>
            <a:ext cx="657779" cy="223825"/>
          </a:xfrm>
          <a:prstGeom prst="rect">
            <a:avLst/>
          </a:prstGeom>
          <a:solidFill>
            <a:schemeClr val="accent6">
              <a:lumMod val="20000"/>
              <a:lumOff val="80000"/>
            </a:schemeClr>
          </a:solidFill>
          <a:ln w="12700">
            <a:solidFill>
              <a:srgbClr val="018C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000" dirty="0">
                <a:solidFill>
                  <a:schemeClr val="tx1"/>
                </a:solidFill>
              </a:rPr>
              <a:t>自发性</a:t>
            </a:r>
          </a:p>
        </p:txBody>
      </p:sp>
      <p:sp>
        <p:nvSpPr>
          <p:cNvPr id="100" name="矩形 99"/>
          <p:cNvSpPr/>
          <p:nvPr/>
        </p:nvSpPr>
        <p:spPr>
          <a:xfrm>
            <a:off x="7733010" y="3834631"/>
            <a:ext cx="826790" cy="245244"/>
          </a:xfrm>
          <a:prstGeom prst="rect">
            <a:avLst/>
          </a:prstGeom>
          <a:solidFill>
            <a:schemeClr val="accent6">
              <a:lumMod val="20000"/>
              <a:lumOff val="80000"/>
            </a:schemeClr>
          </a:solidFill>
          <a:ln w="12700">
            <a:solidFill>
              <a:srgbClr val="018C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1000" dirty="0">
                <a:solidFill>
                  <a:schemeClr val="tx1"/>
                </a:solidFill>
              </a:rPr>
              <a:t>HINTS</a:t>
            </a:r>
            <a:r>
              <a:rPr lang="zh-CN" altLang="en-US" sz="1000" dirty="0">
                <a:solidFill>
                  <a:schemeClr val="tx1"/>
                </a:solidFill>
              </a:rPr>
              <a:t>检查</a:t>
            </a:r>
          </a:p>
        </p:txBody>
      </p:sp>
      <p:sp>
        <p:nvSpPr>
          <p:cNvPr id="101" name="矩形 100"/>
          <p:cNvSpPr/>
          <p:nvPr/>
        </p:nvSpPr>
        <p:spPr>
          <a:xfrm>
            <a:off x="6680200" y="4364356"/>
            <a:ext cx="1261533" cy="612986"/>
          </a:xfrm>
          <a:prstGeom prst="rect">
            <a:avLst/>
          </a:prstGeom>
          <a:solidFill>
            <a:schemeClr val="accent6">
              <a:lumMod val="20000"/>
              <a:lumOff val="80000"/>
            </a:schemeClr>
          </a:solidFill>
          <a:ln w="12700">
            <a:solidFill>
              <a:srgbClr val="018C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000" dirty="0">
                <a:solidFill>
                  <a:schemeClr val="tx1"/>
                </a:solidFill>
              </a:rPr>
              <a:t>甩头试验出现扫视，</a:t>
            </a:r>
            <a:endParaRPr lang="en-US" altLang="zh-CN" sz="1000" dirty="0">
              <a:solidFill>
                <a:schemeClr val="tx1"/>
              </a:solidFill>
            </a:endParaRPr>
          </a:p>
          <a:p>
            <a:pPr algn="ctr"/>
            <a:r>
              <a:rPr lang="zh-CN" altLang="en-US" sz="1000" dirty="0">
                <a:solidFill>
                  <a:schemeClr val="tx1"/>
                </a:solidFill>
              </a:rPr>
              <a:t>单向水平眼震，眼偏斜测试正常</a:t>
            </a:r>
          </a:p>
        </p:txBody>
      </p:sp>
      <p:sp>
        <p:nvSpPr>
          <p:cNvPr id="103" name="矩形 102"/>
          <p:cNvSpPr/>
          <p:nvPr/>
        </p:nvSpPr>
        <p:spPr>
          <a:xfrm>
            <a:off x="8153400" y="4354196"/>
            <a:ext cx="1261533" cy="623146"/>
          </a:xfrm>
          <a:prstGeom prst="rect">
            <a:avLst/>
          </a:prstGeom>
          <a:solidFill>
            <a:schemeClr val="bg1"/>
          </a:solidFill>
          <a:ln w="12700">
            <a:solidFill>
              <a:srgbClr val="018C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000" dirty="0">
                <a:solidFill>
                  <a:schemeClr val="tx1"/>
                </a:solidFill>
              </a:rPr>
              <a:t>甩头试验无扫视，垂直、扭转或凝视诱发双向眼震，</a:t>
            </a:r>
            <a:endParaRPr lang="en-US" altLang="zh-CN" sz="1000" dirty="0">
              <a:solidFill>
                <a:schemeClr val="tx1"/>
              </a:solidFill>
            </a:endParaRPr>
          </a:p>
          <a:p>
            <a:pPr algn="ctr"/>
            <a:r>
              <a:rPr lang="zh-CN" altLang="en-US" sz="1000" dirty="0">
                <a:solidFill>
                  <a:schemeClr val="tx1"/>
                </a:solidFill>
              </a:rPr>
              <a:t>眼偏斜测试异常</a:t>
            </a:r>
          </a:p>
        </p:txBody>
      </p:sp>
      <p:sp>
        <p:nvSpPr>
          <p:cNvPr id="104" name="矩形 103"/>
          <p:cNvSpPr/>
          <p:nvPr/>
        </p:nvSpPr>
        <p:spPr>
          <a:xfrm>
            <a:off x="7104112" y="5143475"/>
            <a:ext cx="626534" cy="287288"/>
          </a:xfrm>
          <a:prstGeom prst="rect">
            <a:avLst/>
          </a:prstGeom>
          <a:solidFill>
            <a:schemeClr val="accent6">
              <a:lumMod val="20000"/>
              <a:lumOff val="80000"/>
            </a:schemeClr>
          </a:solidFill>
          <a:ln w="12700">
            <a:solidFill>
              <a:srgbClr val="018C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000" dirty="0">
                <a:solidFill>
                  <a:schemeClr val="tx1"/>
                </a:solidFill>
              </a:rPr>
              <a:t>外周性</a:t>
            </a:r>
          </a:p>
        </p:txBody>
      </p:sp>
      <p:sp>
        <p:nvSpPr>
          <p:cNvPr id="106" name="矩形 105"/>
          <p:cNvSpPr/>
          <p:nvPr/>
        </p:nvSpPr>
        <p:spPr>
          <a:xfrm>
            <a:off x="8443962" y="5143475"/>
            <a:ext cx="626534" cy="287288"/>
          </a:xfrm>
          <a:prstGeom prst="rect">
            <a:avLst/>
          </a:prstGeom>
          <a:solidFill>
            <a:schemeClr val="bg1"/>
          </a:solidFill>
          <a:ln w="12700">
            <a:solidFill>
              <a:srgbClr val="018C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000" dirty="0">
                <a:solidFill>
                  <a:schemeClr val="tx1"/>
                </a:solidFill>
              </a:rPr>
              <a:t>中枢性</a:t>
            </a:r>
          </a:p>
        </p:txBody>
      </p:sp>
      <p:sp>
        <p:nvSpPr>
          <p:cNvPr id="107" name="矩形 106"/>
          <p:cNvSpPr/>
          <p:nvPr/>
        </p:nvSpPr>
        <p:spPr>
          <a:xfrm>
            <a:off x="7104112" y="5594325"/>
            <a:ext cx="626534" cy="287288"/>
          </a:xfrm>
          <a:prstGeom prst="rect">
            <a:avLst/>
          </a:prstGeom>
          <a:solidFill>
            <a:srgbClr val="C00000"/>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000" b="1" dirty="0">
                <a:solidFill>
                  <a:schemeClr val="bg1"/>
                </a:solidFill>
              </a:rPr>
              <a:t>前庭神经炎</a:t>
            </a:r>
          </a:p>
        </p:txBody>
      </p:sp>
      <p:sp>
        <p:nvSpPr>
          <p:cNvPr id="108" name="矩形 107"/>
          <p:cNvSpPr/>
          <p:nvPr/>
        </p:nvSpPr>
        <p:spPr>
          <a:xfrm>
            <a:off x="8463012" y="5594325"/>
            <a:ext cx="626534" cy="287288"/>
          </a:xfrm>
          <a:prstGeom prst="rect">
            <a:avLst/>
          </a:prstGeom>
          <a:solidFill>
            <a:schemeClr val="bg1"/>
          </a:solidFill>
          <a:ln w="12700">
            <a:solidFill>
              <a:srgbClr val="018C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000" dirty="0">
                <a:solidFill>
                  <a:schemeClr val="tx1"/>
                </a:solidFill>
              </a:rPr>
              <a:t>卒中或</a:t>
            </a:r>
            <a:r>
              <a:rPr lang="en-US" altLang="zh-CN" sz="1000" dirty="0">
                <a:solidFill>
                  <a:schemeClr val="tx1"/>
                </a:solidFill>
              </a:rPr>
              <a:t>TIA</a:t>
            </a:r>
            <a:endParaRPr lang="zh-CN" altLang="en-US" sz="1000" dirty="0">
              <a:solidFill>
                <a:schemeClr val="tx1"/>
              </a:solidFill>
            </a:endParaRPr>
          </a:p>
        </p:txBody>
      </p:sp>
      <p:cxnSp>
        <p:nvCxnSpPr>
          <p:cNvPr id="121" name="直接箭头连接符 120"/>
          <p:cNvCxnSpPr/>
          <p:nvPr/>
        </p:nvCxnSpPr>
        <p:spPr>
          <a:xfrm flipH="1">
            <a:off x="3607470" y="2600399"/>
            <a:ext cx="6432" cy="243958"/>
          </a:xfrm>
          <a:prstGeom prst="straightConnector1">
            <a:avLst/>
          </a:prstGeom>
          <a:ln>
            <a:solidFill>
              <a:srgbClr val="008D38"/>
            </a:solidFill>
            <a:tailEnd type="triangle"/>
          </a:ln>
        </p:spPr>
        <p:style>
          <a:lnRef idx="2">
            <a:schemeClr val="accent1"/>
          </a:lnRef>
          <a:fillRef idx="0">
            <a:schemeClr val="accent1"/>
          </a:fillRef>
          <a:effectRef idx="1">
            <a:schemeClr val="accent1"/>
          </a:effectRef>
          <a:fontRef idx="minor">
            <a:schemeClr val="tx1"/>
          </a:fontRef>
        </p:style>
      </p:cxnSp>
      <p:cxnSp>
        <p:nvCxnSpPr>
          <p:cNvPr id="123" name="直接箭头连接符 122"/>
          <p:cNvCxnSpPr/>
          <p:nvPr/>
        </p:nvCxnSpPr>
        <p:spPr>
          <a:xfrm flipH="1">
            <a:off x="7270150" y="2600399"/>
            <a:ext cx="6432" cy="243958"/>
          </a:xfrm>
          <a:prstGeom prst="straightConnector1">
            <a:avLst/>
          </a:prstGeom>
          <a:ln>
            <a:solidFill>
              <a:srgbClr val="008D38"/>
            </a:solidFill>
            <a:tailEnd type="triangle"/>
          </a:ln>
        </p:spPr>
        <p:style>
          <a:lnRef idx="2">
            <a:schemeClr val="accent1"/>
          </a:lnRef>
          <a:fillRef idx="0">
            <a:schemeClr val="accent1"/>
          </a:fillRef>
          <a:effectRef idx="1">
            <a:schemeClr val="accent1"/>
          </a:effectRef>
          <a:fontRef idx="minor">
            <a:schemeClr val="tx1"/>
          </a:fontRef>
        </p:style>
      </p:cxnSp>
      <p:grpSp>
        <p:nvGrpSpPr>
          <p:cNvPr id="124" name="组合 123"/>
          <p:cNvGrpSpPr/>
          <p:nvPr/>
        </p:nvGrpSpPr>
        <p:grpSpPr>
          <a:xfrm>
            <a:off x="3894138" y="3565525"/>
            <a:ext cx="1357312" cy="338832"/>
            <a:chOff x="3133725" y="2975505"/>
            <a:chExt cx="1916113" cy="332274"/>
          </a:xfrm>
        </p:grpSpPr>
        <p:cxnSp>
          <p:nvCxnSpPr>
            <p:cNvPr id="125" name="直接连接符 124"/>
            <p:cNvCxnSpPr/>
            <p:nvPr/>
          </p:nvCxnSpPr>
          <p:spPr>
            <a:xfrm>
              <a:off x="4075113" y="2975505"/>
              <a:ext cx="0" cy="136039"/>
            </a:xfrm>
            <a:prstGeom prst="line">
              <a:avLst/>
            </a:prstGeom>
            <a:ln>
              <a:solidFill>
                <a:srgbClr val="008D38"/>
              </a:solidFill>
            </a:ln>
          </p:spPr>
          <p:style>
            <a:lnRef idx="2">
              <a:schemeClr val="accent1"/>
            </a:lnRef>
            <a:fillRef idx="0">
              <a:schemeClr val="accent1"/>
            </a:fillRef>
            <a:effectRef idx="1">
              <a:schemeClr val="accent1"/>
            </a:effectRef>
            <a:fontRef idx="minor">
              <a:schemeClr val="tx1"/>
            </a:fontRef>
          </p:style>
        </p:cxnSp>
        <p:cxnSp>
          <p:nvCxnSpPr>
            <p:cNvPr id="126" name="直接连接符 125"/>
            <p:cNvCxnSpPr/>
            <p:nvPr/>
          </p:nvCxnSpPr>
          <p:spPr>
            <a:xfrm>
              <a:off x="3133725" y="3116263"/>
              <a:ext cx="1916113" cy="0"/>
            </a:xfrm>
            <a:prstGeom prst="line">
              <a:avLst/>
            </a:prstGeom>
            <a:ln>
              <a:solidFill>
                <a:srgbClr val="008D38"/>
              </a:solidFill>
            </a:ln>
          </p:spPr>
          <p:style>
            <a:lnRef idx="2">
              <a:schemeClr val="accent1"/>
            </a:lnRef>
            <a:fillRef idx="0">
              <a:schemeClr val="accent1"/>
            </a:fillRef>
            <a:effectRef idx="1">
              <a:schemeClr val="accent1"/>
            </a:effectRef>
            <a:fontRef idx="minor">
              <a:schemeClr val="tx1"/>
            </a:fontRef>
          </p:style>
        </p:cxnSp>
        <p:cxnSp>
          <p:nvCxnSpPr>
            <p:cNvPr id="127" name="直接箭头连接符 126"/>
            <p:cNvCxnSpPr/>
            <p:nvPr/>
          </p:nvCxnSpPr>
          <p:spPr>
            <a:xfrm flipH="1">
              <a:off x="3140931" y="3108325"/>
              <a:ext cx="2319" cy="199454"/>
            </a:xfrm>
            <a:prstGeom prst="straightConnector1">
              <a:avLst/>
            </a:prstGeom>
            <a:ln>
              <a:solidFill>
                <a:srgbClr val="008D38"/>
              </a:solidFill>
              <a:tailEnd type="triangle"/>
            </a:ln>
          </p:spPr>
          <p:style>
            <a:lnRef idx="2">
              <a:schemeClr val="accent1"/>
            </a:lnRef>
            <a:fillRef idx="0">
              <a:schemeClr val="accent1"/>
            </a:fillRef>
            <a:effectRef idx="1">
              <a:schemeClr val="accent1"/>
            </a:effectRef>
            <a:fontRef idx="minor">
              <a:schemeClr val="tx1"/>
            </a:fontRef>
          </p:style>
        </p:cxnSp>
        <p:cxnSp>
          <p:nvCxnSpPr>
            <p:cNvPr id="128" name="直接箭头连接符 127"/>
            <p:cNvCxnSpPr/>
            <p:nvPr/>
          </p:nvCxnSpPr>
          <p:spPr>
            <a:xfrm flipH="1">
              <a:off x="5037993" y="3108325"/>
              <a:ext cx="2319" cy="199454"/>
            </a:xfrm>
            <a:prstGeom prst="straightConnector1">
              <a:avLst/>
            </a:prstGeom>
            <a:ln>
              <a:solidFill>
                <a:srgbClr val="008D38"/>
              </a:solidFill>
              <a:tailEnd type="triangle"/>
            </a:ln>
          </p:spPr>
          <p:style>
            <a:lnRef idx="2">
              <a:schemeClr val="accent1"/>
            </a:lnRef>
            <a:fillRef idx="0">
              <a:schemeClr val="accent1"/>
            </a:fillRef>
            <a:effectRef idx="1">
              <a:schemeClr val="accent1"/>
            </a:effectRef>
            <a:fontRef idx="minor">
              <a:schemeClr val="tx1"/>
            </a:fontRef>
          </p:style>
        </p:cxnSp>
      </p:grpSp>
      <p:cxnSp>
        <p:nvCxnSpPr>
          <p:cNvPr id="129" name="直接箭头连接符 128"/>
          <p:cNvCxnSpPr/>
          <p:nvPr/>
        </p:nvCxnSpPr>
        <p:spPr>
          <a:xfrm flipH="1">
            <a:off x="2606287" y="3561895"/>
            <a:ext cx="6432" cy="243958"/>
          </a:xfrm>
          <a:prstGeom prst="straightConnector1">
            <a:avLst/>
          </a:prstGeom>
          <a:ln>
            <a:solidFill>
              <a:srgbClr val="008D38"/>
            </a:solidFill>
            <a:tailEnd type="triangle"/>
          </a:ln>
        </p:spPr>
        <p:style>
          <a:lnRef idx="2">
            <a:schemeClr val="accent1"/>
          </a:lnRef>
          <a:fillRef idx="0">
            <a:schemeClr val="accent1"/>
          </a:fillRef>
          <a:effectRef idx="1">
            <a:schemeClr val="accent1"/>
          </a:effectRef>
          <a:fontRef idx="minor">
            <a:schemeClr val="tx1"/>
          </a:fontRef>
        </p:style>
      </p:cxnSp>
      <p:grpSp>
        <p:nvGrpSpPr>
          <p:cNvPr id="130" name="组合 129"/>
          <p:cNvGrpSpPr/>
          <p:nvPr/>
        </p:nvGrpSpPr>
        <p:grpSpPr>
          <a:xfrm>
            <a:off x="2038984" y="4109328"/>
            <a:ext cx="1133475" cy="216912"/>
            <a:chOff x="3133725" y="2975505"/>
            <a:chExt cx="1916113" cy="332274"/>
          </a:xfrm>
        </p:grpSpPr>
        <p:cxnSp>
          <p:nvCxnSpPr>
            <p:cNvPr id="131" name="直接连接符 130"/>
            <p:cNvCxnSpPr/>
            <p:nvPr/>
          </p:nvCxnSpPr>
          <p:spPr>
            <a:xfrm>
              <a:off x="4075113" y="2975505"/>
              <a:ext cx="0" cy="136039"/>
            </a:xfrm>
            <a:prstGeom prst="line">
              <a:avLst/>
            </a:prstGeom>
            <a:ln>
              <a:solidFill>
                <a:srgbClr val="008D38"/>
              </a:solidFill>
            </a:ln>
          </p:spPr>
          <p:style>
            <a:lnRef idx="2">
              <a:schemeClr val="accent1"/>
            </a:lnRef>
            <a:fillRef idx="0">
              <a:schemeClr val="accent1"/>
            </a:fillRef>
            <a:effectRef idx="1">
              <a:schemeClr val="accent1"/>
            </a:effectRef>
            <a:fontRef idx="minor">
              <a:schemeClr val="tx1"/>
            </a:fontRef>
          </p:style>
        </p:cxnSp>
        <p:cxnSp>
          <p:nvCxnSpPr>
            <p:cNvPr id="132" name="直接连接符 131"/>
            <p:cNvCxnSpPr/>
            <p:nvPr/>
          </p:nvCxnSpPr>
          <p:spPr>
            <a:xfrm>
              <a:off x="3133725" y="3116263"/>
              <a:ext cx="1916113" cy="0"/>
            </a:xfrm>
            <a:prstGeom prst="line">
              <a:avLst/>
            </a:prstGeom>
            <a:ln>
              <a:solidFill>
                <a:srgbClr val="008D38"/>
              </a:solidFill>
            </a:ln>
          </p:spPr>
          <p:style>
            <a:lnRef idx="2">
              <a:schemeClr val="accent1"/>
            </a:lnRef>
            <a:fillRef idx="0">
              <a:schemeClr val="accent1"/>
            </a:fillRef>
            <a:effectRef idx="1">
              <a:schemeClr val="accent1"/>
            </a:effectRef>
            <a:fontRef idx="minor">
              <a:schemeClr val="tx1"/>
            </a:fontRef>
          </p:style>
        </p:cxnSp>
        <p:cxnSp>
          <p:nvCxnSpPr>
            <p:cNvPr id="133" name="直接箭头连接符 132"/>
            <p:cNvCxnSpPr/>
            <p:nvPr/>
          </p:nvCxnSpPr>
          <p:spPr>
            <a:xfrm flipH="1">
              <a:off x="3140931" y="3108325"/>
              <a:ext cx="2319" cy="199454"/>
            </a:xfrm>
            <a:prstGeom prst="straightConnector1">
              <a:avLst/>
            </a:prstGeom>
            <a:ln>
              <a:solidFill>
                <a:srgbClr val="008D38"/>
              </a:solidFill>
              <a:tailEnd type="triangle"/>
            </a:ln>
          </p:spPr>
          <p:style>
            <a:lnRef idx="2">
              <a:schemeClr val="accent1"/>
            </a:lnRef>
            <a:fillRef idx="0">
              <a:schemeClr val="accent1"/>
            </a:fillRef>
            <a:effectRef idx="1">
              <a:schemeClr val="accent1"/>
            </a:effectRef>
            <a:fontRef idx="minor">
              <a:schemeClr val="tx1"/>
            </a:fontRef>
          </p:style>
        </p:cxnSp>
        <p:cxnSp>
          <p:nvCxnSpPr>
            <p:cNvPr id="134" name="直接箭头连接符 133"/>
            <p:cNvCxnSpPr/>
            <p:nvPr/>
          </p:nvCxnSpPr>
          <p:spPr>
            <a:xfrm flipH="1">
              <a:off x="5037993" y="3108325"/>
              <a:ext cx="2319" cy="199454"/>
            </a:xfrm>
            <a:prstGeom prst="straightConnector1">
              <a:avLst/>
            </a:prstGeom>
            <a:ln>
              <a:solidFill>
                <a:srgbClr val="008D38"/>
              </a:solidFill>
              <a:tailEnd type="triangle"/>
            </a:ln>
          </p:spPr>
          <p:style>
            <a:lnRef idx="2">
              <a:schemeClr val="accent1"/>
            </a:lnRef>
            <a:fillRef idx="0">
              <a:schemeClr val="accent1"/>
            </a:fillRef>
            <a:effectRef idx="1">
              <a:schemeClr val="accent1"/>
            </a:effectRef>
            <a:fontRef idx="minor">
              <a:schemeClr val="tx1"/>
            </a:fontRef>
          </p:style>
        </p:cxnSp>
      </p:grpSp>
      <p:cxnSp>
        <p:nvCxnSpPr>
          <p:cNvPr id="135" name="直接箭头连接符 134"/>
          <p:cNvCxnSpPr/>
          <p:nvPr/>
        </p:nvCxnSpPr>
        <p:spPr>
          <a:xfrm>
            <a:off x="2037664" y="4576936"/>
            <a:ext cx="0" cy="260177"/>
          </a:xfrm>
          <a:prstGeom prst="straightConnector1">
            <a:avLst/>
          </a:prstGeom>
          <a:ln>
            <a:solidFill>
              <a:srgbClr val="008D38"/>
            </a:solidFill>
            <a:tailEnd type="triangle"/>
          </a:ln>
        </p:spPr>
        <p:style>
          <a:lnRef idx="2">
            <a:schemeClr val="accent1"/>
          </a:lnRef>
          <a:fillRef idx="0">
            <a:schemeClr val="accent1"/>
          </a:fillRef>
          <a:effectRef idx="1">
            <a:schemeClr val="accent1"/>
          </a:effectRef>
          <a:fontRef idx="minor">
            <a:schemeClr val="tx1"/>
          </a:fontRef>
        </p:style>
      </p:cxnSp>
      <p:cxnSp>
        <p:nvCxnSpPr>
          <p:cNvPr id="137" name="直接箭头连接符 136"/>
          <p:cNvCxnSpPr/>
          <p:nvPr/>
        </p:nvCxnSpPr>
        <p:spPr>
          <a:xfrm>
            <a:off x="3167964" y="4576936"/>
            <a:ext cx="0" cy="260177"/>
          </a:xfrm>
          <a:prstGeom prst="straightConnector1">
            <a:avLst/>
          </a:prstGeom>
          <a:ln>
            <a:solidFill>
              <a:srgbClr val="008D38"/>
            </a:solidFill>
            <a:tailEnd type="triangle"/>
          </a:ln>
        </p:spPr>
        <p:style>
          <a:lnRef idx="2">
            <a:schemeClr val="accent1"/>
          </a:lnRef>
          <a:fillRef idx="0">
            <a:schemeClr val="accent1"/>
          </a:fillRef>
          <a:effectRef idx="1">
            <a:schemeClr val="accent1"/>
          </a:effectRef>
          <a:fontRef idx="minor">
            <a:schemeClr val="tx1"/>
          </a:fontRef>
        </p:style>
      </p:cxnSp>
      <p:cxnSp>
        <p:nvCxnSpPr>
          <p:cNvPr id="138" name="直接箭头连接符 137"/>
          <p:cNvCxnSpPr/>
          <p:nvPr/>
        </p:nvCxnSpPr>
        <p:spPr>
          <a:xfrm flipH="1">
            <a:off x="4552562" y="3665083"/>
            <a:ext cx="6432" cy="243958"/>
          </a:xfrm>
          <a:prstGeom prst="straightConnector1">
            <a:avLst/>
          </a:prstGeom>
          <a:ln>
            <a:solidFill>
              <a:srgbClr val="008D38"/>
            </a:solidFill>
            <a:tailEnd type="triangle"/>
          </a:ln>
        </p:spPr>
        <p:style>
          <a:lnRef idx="2">
            <a:schemeClr val="accent1"/>
          </a:lnRef>
          <a:fillRef idx="0">
            <a:schemeClr val="accent1"/>
          </a:fillRef>
          <a:effectRef idx="1">
            <a:schemeClr val="accent1"/>
          </a:effectRef>
          <a:fontRef idx="minor">
            <a:schemeClr val="tx1"/>
          </a:fontRef>
        </p:style>
      </p:cxnSp>
      <p:cxnSp>
        <p:nvCxnSpPr>
          <p:cNvPr id="139" name="直接箭头连接符 138"/>
          <p:cNvCxnSpPr/>
          <p:nvPr/>
        </p:nvCxnSpPr>
        <p:spPr>
          <a:xfrm>
            <a:off x="3905109" y="4213721"/>
            <a:ext cx="0" cy="269379"/>
          </a:xfrm>
          <a:prstGeom prst="straightConnector1">
            <a:avLst/>
          </a:prstGeom>
          <a:ln>
            <a:solidFill>
              <a:srgbClr val="008D38"/>
            </a:solidFill>
            <a:tailEnd type="triangle"/>
          </a:ln>
        </p:spPr>
        <p:style>
          <a:lnRef idx="2">
            <a:schemeClr val="accent1"/>
          </a:lnRef>
          <a:fillRef idx="0">
            <a:schemeClr val="accent1"/>
          </a:fillRef>
          <a:effectRef idx="1">
            <a:schemeClr val="accent1"/>
          </a:effectRef>
          <a:fontRef idx="minor">
            <a:schemeClr val="tx1"/>
          </a:fontRef>
        </p:style>
      </p:cxnSp>
      <p:cxnSp>
        <p:nvCxnSpPr>
          <p:cNvPr id="141" name="直接箭头连接符 140"/>
          <p:cNvCxnSpPr/>
          <p:nvPr/>
        </p:nvCxnSpPr>
        <p:spPr>
          <a:xfrm>
            <a:off x="4559159" y="4213721"/>
            <a:ext cx="0" cy="269379"/>
          </a:xfrm>
          <a:prstGeom prst="straightConnector1">
            <a:avLst/>
          </a:prstGeom>
          <a:ln>
            <a:solidFill>
              <a:srgbClr val="008D38"/>
            </a:solidFill>
            <a:tailEnd type="triangle"/>
          </a:ln>
        </p:spPr>
        <p:style>
          <a:lnRef idx="2">
            <a:schemeClr val="accent1"/>
          </a:lnRef>
          <a:fillRef idx="0">
            <a:schemeClr val="accent1"/>
          </a:fillRef>
          <a:effectRef idx="1">
            <a:schemeClr val="accent1"/>
          </a:effectRef>
          <a:fontRef idx="minor">
            <a:schemeClr val="tx1"/>
          </a:fontRef>
        </p:style>
      </p:cxnSp>
      <p:cxnSp>
        <p:nvCxnSpPr>
          <p:cNvPr id="142" name="直接箭头连接符 141"/>
          <p:cNvCxnSpPr/>
          <p:nvPr/>
        </p:nvCxnSpPr>
        <p:spPr>
          <a:xfrm>
            <a:off x="5224322" y="4213721"/>
            <a:ext cx="0" cy="269379"/>
          </a:xfrm>
          <a:prstGeom prst="straightConnector1">
            <a:avLst/>
          </a:prstGeom>
          <a:ln>
            <a:solidFill>
              <a:srgbClr val="008D38"/>
            </a:solidFill>
            <a:tailEnd type="triangle"/>
          </a:ln>
        </p:spPr>
        <p:style>
          <a:lnRef idx="2">
            <a:schemeClr val="accent1"/>
          </a:lnRef>
          <a:fillRef idx="0">
            <a:schemeClr val="accent1"/>
          </a:fillRef>
          <a:effectRef idx="1">
            <a:schemeClr val="accent1"/>
          </a:effectRef>
          <a:fontRef idx="minor">
            <a:schemeClr val="tx1"/>
          </a:fontRef>
        </p:style>
      </p:cxnSp>
      <p:grpSp>
        <p:nvGrpSpPr>
          <p:cNvPr id="143" name="组合 142"/>
          <p:cNvGrpSpPr/>
          <p:nvPr/>
        </p:nvGrpSpPr>
        <p:grpSpPr>
          <a:xfrm>
            <a:off x="6032500" y="3565525"/>
            <a:ext cx="905934" cy="338832"/>
            <a:chOff x="3133725" y="2975505"/>
            <a:chExt cx="1916113" cy="332274"/>
          </a:xfrm>
        </p:grpSpPr>
        <p:cxnSp>
          <p:nvCxnSpPr>
            <p:cNvPr id="144" name="直接连接符 143"/>
            <p:cNvCxnSpPr/>
            <p:nvPr/>
          </p:nvCxnSpPr>
          <p:spPr>
            <a:xfrm>
              <a:off x="4075113" y="2975505"/>
              <a:ext cx="0" cy="136039"/>
            </a:xfrm>
            <a:prstGeom prst="line">
              <a:avLst/>
            </a:prstGeom>
            <a:ln>
              <a:solidFill>
                <a:srgbClr val="008D38"/>
              </a:solidFill>
            </a:ln>
          </p:spPr>
          <p:style>
            <a:lnRef idx="2">
              <a:schemeClr val="accent1"/>
            </a:lnRef>
            <a:fillRef idx="0">
              <a:schemeClr val="accent1"/>
            </a:fillRef>
            <a:effectRef idx="1">
              <a:schemeClr val="accent1"/>
            </a:effectRef>
            <a:fontRef idx="minor">
              <a:schemeClr val="tx1"/>
            </a:fontRef>
          </p:style>
        </p:cxnSp>
        <p:cxnSp>
          <p:nvCxnSpPr>
            <p:cNvPr id="145" name="直接连接符 144"/>
            <p:cNvCxnSpPr/>
            <p:nvPr/>
          </p:nvCxnSpPr>
          <p:spPr>
            <a:xfrm>
              <a:off x="3133725" y="3116263"/>
              <a:ext cx="1916113" cy="0"/>
            </a:xfrm>
            <a:prstGeom prst="line">
              <a:avLst/>
            </a:prstGeom>
            <a:ln>
              <a:solidFill>
                <a:srgbClr val="008D38"/>
              </a:solidFill>
            </a:ln>
          </p:spPr>
          <p:style>
            <a:lnRef idx="2">
              <a:schemeClr val="accent1"/>
            </a:lnRef>
            <a:fillRef idx="0">
              <a:schemeClr val="accent1"/>
            </a:fillRef>
            <a:effectRef idx="1">
              <a:schemeClr val="accent1"/>
            </a:effectRef>
            <a:fontRef idx="minor">
              <a:schemeClr val="tx1"/>
            </a:fontRef>
          </p:style>
        </p:cxnSp>
        <p:cxnSp>
          <p:nvCxnSpPr>
            <p:cNvPr id="146" name="直接箭头连接符 145"/>
            <p:cNvCxnSpPr/>
            <p:nvPr/>
          </p:nvCxnSpPr>
          <p:spPr>
            <a:xfrm flipH="1">
              <a:off x="3140931" y="3108325"/>
              <a:ext cx="2319" cy="199454"/>
            </a:xfrm>
            <a:prstGeom prst="straightConnector1">
              <a:avLst/>
            </a:prstGeom>
            <a:ln>
              <a:solidFill>
                <a:srgbClr val="008D38"/>
              </a:solidFill>
              <a:tailEnd type="triangle"/>
            </a:ln>
          </p:spPr>
          <p:style>
            <a:lnRef idx="2">
              <a:schemeClr val="accent1"/>
            </a:lnRef>
            <a:fillRef idx="0">
              <a:schemeClr val="accent1"/>
            </a:fillRef>
            <a:effectRef idx="1">
              <a:schemeClr val="accent1"/>
            </a:effectRef>
            <a:fontRef idx="minor">
              <a:schemeClr val="tx1"/>
            </a:fontRef>
          </p:style>
        </p:cxnSp>
        <p:cxnSp>
          <p:nvCxnSpPr>
            <p:cNvPr id="147" name="直接箭头连接符 146"/>
            <p:cNvCxnSpPr/>
            <p:nvPr/>
          </p:nvCxnSpPr>
          <p:spPr>
            <a:xfrm flipH="1">
              <a:off x="5037993" y="3108325"/>
              <a:ext cx="2319" cy="199454"/>
            </a:xfrm>
            <a:prstGeom prst="straightConnector1">
              <a:avLst/>
            </a:prstGeom>
            <a:ln>
              <a:solidFill>
                <a:srgbClr val="008D38"/>
              </a:solidFill>
              <a:tailEnd type="triangle"/>
            </a:ln>
          </p:spPr>
          <p:style>
            <a:lnRef idx="2">
              <a:schemeClr val="accent1"/>
            </a:lnRef>
            <a:fillRef idx="0">
              <a:schemeClr val="accent1"/>
            </a:fillRef>
            <a:effectRef idx="1">
              <a:schemeClr val="accent1"/>
            </a:effectRef>
            <a:fontRef idx="minor">
              <a:schemeClr val="tx1"/>
            </a:fontRef>
          </p:style>
        </p:cxnSp>
      </p:grpSp>
      <p:grpSp>
        <p:nvGrpSpPr>
          <p:cNvPr id="148" name="组合 147"/>
          <p:cNvGrpSpPr/>
          <p:nvPr/>
        </p:nvGrpSpPr>
        <p:grpSpPr>
          <a:xfrm>
            <a:off x="6475413" y="3072706"/>
            <a:ext cx="1606549" cy="270569"/>
            <a:chOff x="3133725" y="2975505"/>
            <a:chExt cx="1916113" cy="332274"/>
          </a:xfrm>
        </p:grpSpPr>
        <p:cxnSp>
          <p:nvCxnSpPr>
            <p:cNvPr id="149" name="直接连接符 148"/>
            <p:cNvCxnSpPr/>
            <p:nvPr/>
          </p:nvCxnSpPr>
          <p:spPr>
            <a:xfrm>
              <a:off x="4075113" y="2975505"/>
              <a:ext cx="0" cy="136039"/>
            </a:xfrm>
            <a:prstGeom prst="line">
              <a:avLst/>
            </a:prstGeom>
            <a:ln>
              <a:solidFill>
                <a:srgbClr val="008D38"/>
              </a:solidFill>
            </a:ln>
          </p:spPr>
          <p:style>
            <a:lnRef idx="2">
              <a:schemeClr val="accent1"/>
            </a:lnRef>
            <a:fillRef idx="0">
              <a:schemeClr val="accent1"/>
            </a:fillRef>
            <a:effectRef idx="1">
              <a:schemeClr val="accent1"/>
            </a:effectRef>
            <a:fontRef idx="minor">
              <a:schemeClr val="tx1"/>
            </a:fontRef>
          </p:style>
        </p:cxnSp>
        <p:cxnSp>
          <p:nvCxnSpPr>
            <p:cNvPr id="150" name="直接连接符 149"/>
            <p:cNvCxnSpPr/>
            <p:nvPr/>
          </p:nvCxnSpPr>
          <p:spPr>
            <a:xfrm>
              <a:off x="3133725" y="3116263"/>
              <a:ext cx="1916113" cy="0"/>
            </a:xfrm>
            <a:prstGeom prst="line">
              <a:avLst/>
            </a:prstGeom>
            <a:ln>
              <a:solidFill>
                <a:srgbClr val="008D38"/>
              </a:solidFill>
            </a:ln>
          </p:spPr>
          <p:style>
            <a:lnRef idx="2">
              <a:schemeClr val="accent1"/>
            </a:lnRef>
            <a:fillRef idx="0">
              <a:schemeClr val="accent1"/>
            </a:fillRef>
            <a:effectRef idx="1">
              <a:schemeClr val="accent1"/>
            </a:effectRef>
            <a:fontRef idx="minor">
              <a:schemeClr val="tx1"/>
            </a:fontRef>
          </p:style>
        </p:cxnSp>
        <p:cxnSp>
          <p:nvCxnSpPr>
            <p:cNvPr id="151" name="直接箭头连接符 150"/>
            <p:cNvCxnSpPr/>
            <p:nvPr/>
          </p:nvCxnSpPr>
          <p:spPr>
            <a:xfrm flipH="1">
              <a:off x="3140931" y="3108325"/>
              <a:ext cx="2319" cy="199454"/>
            </a:xfrm>
            <a:prstGeom prst="straightConnector1">
              <a:avLst/>
            </a:prstGeom>
            <a:ln>
              <a:solidFill>
                <a:srgbClr val="008D38"/>
              </a:solidFill>
              <a:tailEnd type="triangle"/>
            </a:ln>
          </p:spPr>
          <p:style>
            <a:lnRef idx="2">
              <a:schemeClr val="accent1"/>
            </a:lnRef>
            <a:fillRef idx="0">
              <a:schemeClr val="accent1"/>
            </a:fillRef>
            <a:effectRef idx="1">
              <a:schemeClr val="accent1"/>
            </a:effectRef>
            <a:fontRef idx="minor">
              <a:schemeClr val="tx1"/>
            </a:fontRef>
          </p:style>
        </p:cxnSp>
        <p:cxnSp>
          <p:nvCxnSpPr>
            <p:cNvPr id="152" name="直接箭头连接符 151"/>
            <p:cNvCxnSpPr/>
            <p:nvPr/>
          </p:nvCxnSpPr>
          <p:spPr>
            <a:xfrm flipH="1">
              <a:off x="5037993" y="3108325"/>
              <a:ext cx="2319" cy="199454"/>
            </a:xfrm>
            <a:prstGeom prst="straightConnector1">
              <a:avLst/>
            </a:prstGeom>
            <a:ln>
              <a:solidFill>
                <a:srgbClr val="008D38"/>
              </a:solidFill>
              <a:tailEnd type="triangle"/>
            </a:ln>
          </p:spPr>
          <p:style>
            <a:lnRef idx="2">
              <a:schemeClr val="accent1"/>
            </a:lnRef>
            <a:fillRef idx="0">
              <a:schemeClr val="accent1"/>
            </a:fillRef>
            <a:effectRef idx="1">
              <a:schemeClr val="accent1"/>
            </a:effectRef>
            <a:fontRef idx="minor">
              <a:schemeClr val="tx1"/>
            </a:fontRef>
          </p:style>
        </p:cxnSp>
      </p:grpSp>
      <p:grpSp>
        <p:nvGrpSpPr>
          <p:cNvPr id="153" name="组合 152"/>
          <p:cNvGrpSpPr/>
          <p:nvPr/>
        </p:nvGrpSpPr>
        <p:grpSpPr>
          <a:xfrm>
            <a:off x="7435850" y="4085580"/>
            <a:ext cx="1296988" cy="272108"/>
            <a:chOff x="3133725" y="2975505"/>
            <a:chExt cx="1916113" cy="332274"/>
          </a:xfrm>
        </p:grpSpPr>
        <p:cxnSp>
          <p:nvCxnSpPr>
            <p:cNvPr id="154" name="直接连接符 153"/>
            <p:cNvCxnSpPr/>
            <p:nvPr/>
          </p:nvCxnSpPr>
          <p:spPr>
            <a:xfrm>
              <a:off x="4075113" y="2975505"/>
              <a:ext cx="0" cy="136039"/>
            </a:xfrm>
            <a:prstGeom prst="line">
              <a:avLst/>
            </a:prstGeom>
            <a:ln>
              <a:solidFill>
                <a:srgbClr val="008D38"/>
              </a:solidFill>
            </a:ln>
          </p:spPr>
          <p:style>
            <a:lnRef idx="2">
              <a:schemeClr val="accent1"/>
            </a:lnRef>
            <a:fillRef idx="0">
              <a:schemeClr val="accent1"/>
            </a:fillRef>
            <a:effectRef idx="1">
              <a:schemeClr val="accent1"/>
            </a:effectRef>
            <a:fontRef idx="minor">
              <a:schemeClr val="tx1"/>
            </a:fontRef>
          </p:style>
        </p:cxnSp>
        <p:cxnSp>
          <p:nvCxnSpPr>
            <p:cNvPr id="155" name="直接连接符 154"/>
            <p:cNvCxnSpPr/>
            <p:nvPr/>
          </p:nvCxnSpPr>
          <p:spPr>
            <a:xfrm>
              <a:off x="3133725" y="3116263"/>
              <a:ext cx="1916113" cy="0"/>
            </a:xfrm>
            <a:prstGeom prst="line">
              <a:avLst/>
            </a:prstGeom>
            <a:ln>
              <a:solidFill>
                <a:srgbClr val="008D38"/>
              </a:solidFill>
            </a:ln>
          </p:spPr>
          <p:style>
            <a:lnRef idx="2">
              <a:schemeClr val="accent1"/>
            </a:lnRef>
            <a:fillRef idx="0">
              <a:schemeClr val="accent1"/>
            </a:fillRef>
            <a:effectRef idx="1">
              <a:schemeClr val="accent1"/>
            </a:effectRef>
            <a:fontRef idx="minor">
              <a:schemeClr val="tx1"/>
            </a:fontRef>
          </p:style>
        </p:cxnSp>
        <p:cxnSp>
          <p:nvCxnSpPr>
            <p:cNvPr id="156" name="直接箭头连接符 155"/>
            <p:cNvCxnSpPr/>
            <p:nvPr/>
          </p:nvCxnSpPr>
          <p:spPr>
            <a:xfrm flipH="1">
              <a:off x="3140931" y="3108325"/>
              <a:ext cx="2319" cy="199454"/>
            </a:xfrm>
            <a:prstGeom prst="straightConnector1">
              <a:avLst/>
            </a:prstGeom>
            <a:ln>
              <a:solidFill>
                <a:srgbClr val="008D38"/>
              </a:solidFill>
              <a:tailEnd type="triangle"/>
            </a:ln>
          </p:spPr>
          <p:style>
            <a:lnRef idx="2">
              <a:schemeClr val="accent1"/>
            </a:lnRef>
            <a:fillRef idx="0">
              <a:schemeClr val="accent1"/>
            </a:fillRef>
            <a:effectRef idx="1">
              <a:schemeClr val="accent1"/>
            </a:effectRef>
            <a:fontRef idx="minor">
              <a:schemeClr val="tx1"/>
            </a:fontRef>
          </p:style>
        </p:cxnSp>
        <p:cxnSp>
          <p:nvCxnSpPr>
            <p:cNvPr id="157" name="直接箭头连接符 156"/>
            <p:cNvCxnSpPr/>
            <p:nvPr/>
          </p:nvCxnSpPr>
          <p:spPr>
            <a:xfrm flipH="1">
              <a:off x="5037993" y="3108325"/>
              <a:ext cx="2319" cy="199454"/>
            </a:xfrm>
            <a:prstGeom prst="straightConnector1">
              <a:avLst/>
            </a:prstGeom>
            <a:ln>
              <a:solidFill>
                <a:srgbClr val="008D38"/>
              </a:solidFill>
              <a:tailEnd type="triangle"/>
            </a:ln>
          </p:spPr>
          <p:style>
            <a:lnRef idx="2">
              <a:schemeClr val="accent1"/>
            </a:lnRef>
            <a:fillRef idx="0">
              <a:schemeClr val="accent1"/>
            </a:fillRef>
            <a:effectRef idx="1">
              <a:schemeClr val="accent1"/>
            </a:effectRef>
            <a:fontRef idx="minor">
              <a:schemeClr val="tx1"/>
            </a:fontRef>
          </p:style>
        </p:cxnSp>
      </p:grpSp>
      <p:cxnSp>
        <p:nvCxnSpPr>
          <p:cNvPr id="158" name="直接箭头连接符 157"/>
          <p:cNvCxnSpPr/>
          <p:nvPr/>
        </p:nvCxnSpPr>
        <p:spPr>
          <a:xfrm>
            <a:off x="8075141" y="3573587"/>
            <a:ext cx="0" cy="245938"/>
          </a:xfrm>
          <a:prstGeom prst="straightConnector1">
            <a:avLst/>
          </a:prstGeom>
          <a:ln>
            <a:solidFill>
              <a:srgbClr val="008D38"/>
            </a:solidFill>
            <a:tailEnd type="triangle"/>
          </a:ln>
        </p:spPr>
        <p:style>
          <a:lnRef idx="2">
            <a:schemeClr val="accent1"/>
          </a:lnRef>
          <a:fillRef idx="0">
            <a:schemeClr val="accent1"/>
          </a:fillRef>
          <a:effectRef idx="1">
            <a:schemeClr val="accent1"/>
          </a:effectRef>
          <a:fontRef idx="minor">
            <a:schemeClr val="tx1"/>
          </a:fontRef>
        </p:style>
      </p:cxnSp>
      <p:cxnSp>
        <p:nvCxnSpPr>
          <p:cNvPr id="160" name="直接箭头连接符 159"/>
          <p:cNvCxnSpPr>
            <a:endCxn id="104" idx="0"/>
          </p:cNvCxnSpPr>
          <p:nvPr/>
        </p:nvCxnSpPr>
        <p:spPr>
          <a:xfrm flipH="1">
            <a:off x="7417379" y="4981996"/>
            <a:ext cx="3340" cy="161479"/>
          </a:xfrm>
          <a:prstGeom prst="straightConnector1">
            <a:avLst/>
          </a:prstGeom>
          <a:ln>
            <a:solidFill>
              <a:srgbClr val="008D38"/>
            </a:solidFill>
            <a:tailEnd type="triangle"/>
          </a:ln>
        </p:spPr>
        <p:style>
          <a:lnRef idx="2">
            <a:schemeClr val="accent1"/>
          </a:lnRef>
          <a:fillRef idx="0">
            <a:schemeClr val="accent1"/>
          </a:fillRef>
          <a:effectRef idx="1">
            <a:schemeClr val="accent1"/>
          </a:effectRef>
          <a:fontRef idx="minor">
            <a:schemeClr val="tx1"/>
          </a:fontRef>
        </p:style>
      </p:cxnSp>
      <p:cxnSp>
        <p:nvCxnSpPr>
          <p:cNvPr id="162" name="直接箭头连接符 161"/>
          <p:cNvCxnSpPr/>
          <p:nvPr/>
        </p:nvCxnSpPr>
        <p:spPr>
          <a:xfrm flipH="1">
            <a:off x="8735004" y="4981996"/>
            <a:ext cx="3340" cy="161479"/>
          </a:xfrm>
          <a:prstGeom prst="straightConnector1">
            <a:avLst/>
          </a:prstGeom>
          <a:ln>
            <a:solidFill>
              <a:srgbClr val="008D38"/>
            </a:solidFill>
            <a:tailEnd type="triangle"/>
          </a:ln>
        </p:spPr>
        <p:style>
          <a:lnRef idx="2">
            <a:schemeClr val="accent1"/>
          </a:lnRef>
          <a:fillRef idx="0">
            <a:schemeClr val="accent1"/>
          </a:fillRef>
          <a:effectRef idx="1">
            <a:schemeClr val="accent1"/>
          </a:effectRef>
          <a:fontRef idx="minor">
            <a:schemeClr val="tx1"/>
          </a:fontRef>
        </p:style>
      </p:cxnSp>
      <p:cxnSp>
        <p:nvCxnSpPr>
          <p:cNvPr id="163" name="直接箭头连接符 162"/>
          <p:cNvCxnSpPr/>
          <p:nvPr/>
        </p:nvCxnSpPr>
        <p:spPr>
          <a:xfrm flipH="1">
            <a:off x="7417379" y="5432846"/>
            <a:ext cx="3340" cy="161479"/>
          </a:xfrm>
          <a:prstGeom prst="straightConnector1">
            <a:avLst/>
          </a:prstGeom>
          <a:ln>
            <a:solidFill>
              <a:srgbClr val="008D38"/>
            </a:solidFill>
            <a:tailEnd type="triangle"/>
          </a:ln>
        </p:spPr>
        <p:style>
          <a:lnRef idx="2">
            <a:schemeClr val="accent1"/>
          </a:lnRef>
          <a:fillRef idx="0">
            <a:schemeClr val="accent1"/>
          </a:fillRef>
          <a:effectRef idx="1">
            <a:schemeClr val="accent1"/>
          </a:effectRef>
          <a:fontRef idx="minor">
            <a:schemeClr val="tx1"/>
          </a:fontRef>
        </p:style>
      </p:cxnSp>
      <p:cxnSp>
        <p:nvCxnSpPr>
          <p:cNvPr id="164" name="直接箭头连接符 163"/>
          <p:cNvCxnSpPr/>
          <p:nvPr/>
        </p:nvCxnSpPr>
        <p:spPr>
          <a:xfrm flipH="1">
            <a:off x="8715954" y="5432846"/>
            <a:ext cx="3340" cy="161479"/>
          </a:xfrm>
          <a:prstGeom prst="straightConnector1">
            <a:avLst/>
          </a:prstGeom>
          <a:ln>
            <a:solidFill>
              <a:srgbClr val="008D38"/>
            </a:solidFill>
            <a:tailEnd type="triangle"/>
          </a:ln>
        </p:spPr>
        <p:style>
          <a:lnRef idx="2">
            <a:schemeClr val="accent1"/>
          </a:lnRef>
          <a:fillRef idx="0">
            <a:schemeClr val="accent1"/>
          </a:fillRef>
          <a:effectRef idx="1">
            <a:schemeClr val="accent1"/>
          </a:effectRef>
          <a:fontRef idx="minor">
            <a:schemeClr val="tx1"/>
          </a:fontRef>
        </p:style>
      </p:cxnSp>
      <p:grpSp>
        <p:nvGrpSpPr>
          <p:cNvPr id="165" name="组合 164"/>
          <p:cNvGrpSpPr/>
          <p:nvPr/>
        </p:nvGrpSpPr>
        <p:grpSpPr>
          <a:xfrm>
            <a:off x="2574925" y="3072706"/>
            <a:ext cx="2005542" cy="270569"/>
            <a:chOff x="3133725" y="2975505"/>
            <a:chExt cx="1916113" cy="332274"/>
          </a:xfrm>
        </p:grpSpPr>
        <p:cxnSp>
          <p:nvCxnSpPr>
            <p:cNvPr id="166" name="直接连接符 165"/>
            <p:cNvCxnSpPr/>
            <p:nvPr/>
          </p:nvCxnSpPr>
          <p:spPr>
            <a:xfrm>
              <a:off x="4075113" y="2975505"/>
              <a:ext cx="0" cy="136039"/>
            </a:xfrm>
            <a:prstGeom prst="line">
              <a:avLst/>
            </a:prstGeom>
            <a:ln>
              <a:solidFill>
                <a:srgbClr val="008D38"/>
              </a:solidFill>
            </a:ln>
          </p:spPr>
          <p:style>
            <a:lnRef idx="2">
              <a:schemeClr val="accent1"/>
            </a:lnRef>
            <a:fillRef idx="0">
              <a:schemeClr val="accent1"/>
            </a:fillRef>
            <a:effectRef idx="1">
              <a:schemeClr val="accent1"/>
            </a:effectRef>
            <a:fontRef idx="minor">
              <a:schemeClr val="tx1"/>
            </a:fontRef>
          </p:style>
        </p:cxnSp>
        <p:cxnSp>
          <p:nvCxnSpPr>
            <p:cNvPr id="167" name="直接连接符 166"/>
            <p:cNvCxnSpPr/>
            <p:nvPr/>
          </p:nvCxnSpPr>
          <p:spPr>
            <a:xfrm>
              <a:off x="3133725" y="3116263"/>
              <a:ext cx="1916113" cy="0"/>
            </a:xfrm>
            <a:prstGeom prst="line">
              <a:avLst/>
            </a:prstGeom>
            <a:ln>
              <a:solidFill>
                <a:srgbClr val="008D38"/>
              </a:solidFill>
            </a:ln>
          </p:spPr>
          <p:style>
            <a:lnRef idx="2">
              <a:schemeClr val="accent1"/>
            </a:lnRef>
            <a:fillRef idx="0">
              <a:schemeClr val="accent1"/>
            </a:fillRef>
            <a:effectRef idx="1">
              <a:schemeClr val="accent1"/>
            </a:effectRef>
            <a:fontRef idx="minor">
              <a:schemeClr val="tx1"/>
            </a:fontRef>
          </p:style>
        </p:cxnSp>
        <p:cxnSp>
          <p:nvCxnSpPr>
            <p:cNvPr id="168" name="直接箭头连接符 167"/>
            <p:cNvCxnSpPr/>
            <p:nvPr/>
          </p:nvCxnSpPr>
          <p:spPr>
            <a:xfrm flipH="1">
              <a:off x="3140931" y="3108325"/>
              <a:ext cx="2319" cy="199454"/>
            </a:xfrm>
            <a:prstGeom prst="straightConnector1">
              <a:avLst/>
            </a:prstGeom>
            <a:ln>
              <a:solidFill>
                <a:srgbClr val="008D38"/>
              </a:solidFill>
              <a:tailEnd type="triangle"/>
            </a:ln>
          </p:spPr>
          <p:style>
            <a:lnRef idx="2">
              <a:schemeClr val="accent1"/>
            </a:lnRef>
            <a:fillRef idx="0">
              <a:schemeClr val="accent1"/>
            </a:fillRef>
            <a:effectRef idx="1">
              <a:schemeClr val="accent1"/>
            </a:effectRef>
            <a:fontRef idx="minor">
              <a:schemeClr val="tx1"/>
            </a:fontRef>
          </p:style>
        </p:cxnSp>
        <p:cxnSp>
          <p:nvCxnSpPr>
            <p:cNvPr id="169" name="直接箭头连接符 168"/>
            <p:cNvCxnSpPr/>
            <p:nvPr/>
          </p:nvCxnSpPr>
          <p:spPr>
            <a:xfrm flipH="1">
              <a:off x="5037993" y="3108325"/>
              <a:ext cx="2319" cy="199454"/>
            </a:xfrm>
            <a:prstGeom prst="straightConnector1">
              <a:avLst/>
            </a:prstGeom>
            <a:ln>
              <a:solidFill>
                <a:srgbClr val="008D38"/>
              </a:solidFill>
              <a:tailEnd type="triangle"/>
            </a:ln>
          </p:spPr>
          <p:style>
            <a:lnRef idx="2">
              <a:schemeClr val="accent1"/>
            </a:lnRef>
            <a:fillRef idx="0">
              <a:schemeClr val="accent1"/>
            </a:fillRef>
            <a:effectRef idx="1">
              <a:schemeClr val="accent1"/>
            </a:effectRef>
            <a:fontRef idx="minor">
              <a:schemeClr val="tx1"/>
            </a:fontRef>
          </p:style>
        </p:cxnSp>
      </p:grpSp>
      <p:sp>
        <p:nvSpPr>
          <p:cNvPr id="3" name="圆角矩形 2"/>
          <p:cNvSpPr/>
          <p:nvPr/>
        </p:nvSpPr>
        <p:spPr>
          <a:xfrm>
            <a:off x="100965" y="193040"/>
            <a:ext cx="10236200" cy="709930"/>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1" name="标题 1"/>
          <p:cNvSpPr>
            <a:spLocks noGrp="1"/>
          </p:cNvSpPr>
          <p:nvPr/>
        </p:nvSpPr>
        <p:spPr>
          <a:xfrm>
            <a:off x="838200" y="355600"/>
            <a:ext cx="10514965" cy="4641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charset="-122"/>
                <a:ea typeface="微软雅黑" panose="020B0503020204020204" charset="-122"/>
                <a:cs typeface="Arial" panose="020B0604020202020204" pitchFamily="34" charset="0"/>
              </a:defRPr>
            </a:lvl1pPr>
          </a:lstStyle>
          <a:p>
            <a:r>
              <a:rPr lang="zh-CN" altLang="en-US" dirty="0">
                <a:solidFill>
                  <a:schemeClr val="bg1"/>
                </a:solidFill>
                <a:latin typeface="+mn-lt"/>
                <a:ea typeface="+mn-ea"/>
                <a:cs typeface="+mn-ea"/>
                <a:sym typeface="+mn-lt"/>
              </a:rPr>
              <a:t>前庭神经炎的鉴别诊断流程</a:t>
            </a:r>
          </a:p>
        </p:txBody>
      </p:sp>
      <p:sp>
        <p:nvSpPr>
          <p:cNvPr id="118" name="圆角矩形 117"/>
          <p:cNvSpPr/>
          <p:nvPr/>
        </p:nvSpPr>
        <p:spPr>
          <a:xfrm>
            <a:off x="268605" y="186690"/>
            <a:ext cx="99695" cy="78930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0" name="圆角矩形 119"/>
          <p:cNvSpPr/>
          <p:nvPr/>
        </p:nvSpPr>
        <p:spPr>
          <a:xfrm>
            <a:off x="443230" y="186690"/>
            <a:ext cx="45720" cy="78930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圆角 36"/>
          <p:cNvSpPr/>
          <p:nvPr/>
        </p:nvSpPr>
        <p:spPr>
          <a:xfrm>
            <a:off x="747259" y="1276350"/>
            <a:ext cx="10737774" cy="1691640"/>
          </a:xfrm>
          <a:prstGeom prst="roundRect">
            <a:avLst>
              <a:gd name="adj" fmla="val 9200"/>
            </a:avLst>
          </a:prstGeom>
          <a:solidFill>
            <a:schemeClr val="accent6">
              <a:lumMod val="20000"/>
              <a:lumOff val="80000"/>
              <a:alpha val="50000"/>
            </a:schemeClr>
          </a:solidFill>
          <a:ln>
            <a:noFill/>
          </a:ln>
          <a:effectLst>
            <a:glow>
              <a:srgbClr val="D1EADD"/>
            </a:glow>
            <a:outerShdw blurRad="787400" dist="50800" dir="5400000" algn="ctr" rotWithShape="0">
              <a:schemeClr val="bg1">
                <a:alpha val="4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grpSp>
        <p:nvGrpSpPr>
          <p:cNvPr id="47" name="组合 46"/>
          <p:cNvGrpSpPr/>
          <p:nvPr/>
        </p:nvGrpSpPr>
        <p:grpSpPr>
          <a:xfrm>
            <a:off x="1115052" y="3046629"/>
            <a:ext cx="2142842" cy="2805803"/>
            <a:chOff x="1153152" y="3046629"/>
            <a:chExt cx="2142842" cy="2805803"/>
          </a:xfrm>
        </p:grpSpPr>
        <p:sp>
          <p:nvSpPr>
            <p:cNvPr id="31" name="矩形: 圆角 30"/>
            <p:cNvSpPr/>
            <p:nvPr/>
          </p:nvSpPr>
          <p:spPr>
            <a:xfrm>
              <a:off x="1153152" y="3310467"/>
              <a:ext cx="2142842" cy="2541965"/>
            </a:xfrm>
            <a:prstGeom prst="roundRect">
              <a:avLst>
                <a:gd name="adj" fmla="val 8712"/>
              </a:avLst>
            </a:prstGeom>
            <a:gradFill>
              <a:gsLst>
                <a:gs pos="1000">
                  <a:schemeClr val="bg1"/>
                </a:gs>
                <a:gs pos="100000">
                  <a:schemeClr val="bg1">
                    <a:lumMod val="95000"/>
                  </a:schemeClr>
                </a:gs>
              </a:gsLst>
              <a:lin ang="16200000" scaled="1"/>
            </a:gradFill>
            <a:ln>
              <a:gradFill>
                <a:gsLst>
                  <a:gs pos="0">
                    <a:schemeClr val="accent6">
                      <a:lumMod val="20000"/>
                      <a:lumOff val="80000"/>
                      <a:alpha val="0"/>
                    </a:schemeClr>
                  </a:gs>
                  <a:gs pos="100000">
                    <a:schemeClr val="accent6">
                      <a:lumMod val="20000"/>
                      <a:lumOff val="80000"/>
                    </a:schemeClr>
                  </a:gs>
                </a:gsLst>
                <a:lin ang="5400000" scaled="1"/>
              </a:gradFill>
            </a:ln>
            <a:effectLst>
              <a:outerShdw blurRad="177800" dist="38100" dir="8100000" algn="tr" rotWithShape="0">
                <a:srgbClr val="018C42">
                  <a:alpha val="2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32" name="椭圆 31"/>
            <p:cNvSpPr/>
            <p:nvPr/>
          </p:nvSpPr>
          <p:spPr>
            <a:xfrm>
              <a:off x="1905795" y="3046629"/>
              <a:ext cx="572071" cy="539963"/>
            </a:xfrm>
            <a:prstGeom prst="ellipse">
              <a:avLst/>
            </a:prstGeom>
            <a:gradFill>
              <a:gsLst>
                <a:gs pos="1000">
                  <a:schemeClr val="bg1"/>
                </a:gs>
                <a:gs pos="100000">
                  <a:srgbClr val="D1EADD"/>
                </a:gs>
              </a:gsLst>
              <a:lin ang="16200000" scaled="1"/>
            </a:gradFill>
            <a:ln>
              <a:noFill/>
            </a:ln>
            <a:effectLst>
              <a:outerShdw blurRad="177800" dist="38100" dir="8100000" algn="tr" rotWithShape="0">
                <a:srgbClr val="D1EADD">
                  <a:alpha val="62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cs"/>
              </a:endParaRPr>
            </a:p>
          </p:txBody>
        </p:sp>
        <p:sp>
          <p:nvSpPr>
            <p:cNvPr id="34" name="文本框 33"/>
            <p:cNvSpPr txBox="1"/>
            <p:nvPr/>
          </p:nvSpPr>
          <p:spPr>
            <a:xfrm>
              <a:off x="1395633" y="3583213"/>
              <a:ext cx="1660128" cy="315599"/>
            </a:xfrm>
            <a:prstGeom prst="rect">
              <a:avLst/>
            </a:prstGeom>
            <a:noFill/>
          </p:spPr>
          <p:txBody>
            <a:bodyPr wrap="square">
              <a:spAutoFit/>
            </a:bodyPr>
            <a:lstStyle/>
            <a:p>
              <a:pPr marL="0" marR="0" lvl="0" indent="0" algn="ctr" defTabSz="914400" rtl="0" eaLnBrk="1" fontAlgn="auto" latinLnBrk="0" hangingPunct="1">
                <a:lnSpc>
                  <a:spcPct val="135000"/>
                </a:lnSpc>
                <a:spcBef>
                  <a:spcPts val="0"/>
                </a:spcBef>
                <a:spcAft>
                  <a:spcPts val="0"/>
                </a:spcAft>
                <a:buClrTx/>
                <a:buSzTx/>
                <a:buFontTx/>
                <a:buNone/>
                <a:defRPr/>
              </a:pPr>
              <a:r>
                <a:rPr kumimoji="0" lang="zh-CN" altLang="en-US" sz="1200" b="1" i="0" u="none" strike="noStrike" kern="1200" cap="none" spc="0" normalizeH="0" baseline="0" noProof="0" dirty="0">
                  <a:ln>
                    <a:noFill/>
                  </a:ln>
                  <a:solidFill>
                    <a:srgbClr val="018C42"/>
                  </a:solidFill>
                  <a:effectLst/>
                  <a:uLnTx/>
                  <a:uFillTx/>
                  <a:latin typeface="Arial" panose="020B0604020202020204"/>
                  <a:ea typeface="微软雅黑" panose="020B0503020204020204" charset="-122"/>
                  <a:cs typeface="+mn-cs"/>
                </a:rPr>
                <a:t>前庭抑制剂</a:t>
              </a:r>
              <a:endParaRPr kumimoji="0" lang="en-US" altLang="zh-CN" sz="1200" b="1" i="0" u="none" strike="noStrike" kern="1200" cap="none" spc="0" normalizeH="0" baseline="0" noProof="0" dirty="0">
                <a:ln>
                  <a:noFill/>
                </a:ln>
                <a:solidFill>
                  <a:srgbClr val="018C42"/>
                </a:solidFill>
                <a:effectLst/>
                <a:uLnTx/>
                <a:uFillTx/>
                <a:latin typeface="Arial" panose="020B0604020202020204"/>
                <a:ea typeface="微软雅黑" panose="020B0503020204020204" charset="-122"/>
                <a:cs typeface="+mn-cs"/>
              </a:endParaRPr>
            </a:p>
          </p:txBody>
        </p:sp>
        <p:cxnSp>
          <p:nvCxnSpPr>
            <p:cNvPr id="35" name="直接连接符 34"/>
            <p:cNvCxnSpPr/>
            <p:nvPr/>
          </p:nvCxnSpPr>
          <p:spPr>
            <a:xfrm>
              <a:off x="1339332" y="3914186"/>
              <a:ext cx="1817471" cy="0"/>
            </a:xfrm>
            <a:prstGeom prst="line">
              <a:avLst/>
            </a:prstGeom>
            <a:ln>
              <a:solidFill>
                <a:srgbClr val="008D38">
                  <a:alpha val="39000"/>
                </a:srgbClr>
              </a:solidFill>
              <a:prstDash val="sysDash"/>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1339332" y="4091886"/>
              <a:ext cx="1805951" cy="1585627"/>
            </a:xfrm>
            <a:prstGeom prst="rect">
              <a:avLst/>
            </a:prstGeom>
            <a:noFill/>
          </p:spPr>
          <p:txBody>
            <a:bodyPr wrap="square">
              <a:spAutoFit/>
            </a:bodyPr>
            <a:lstStyle/>
            <a:p>
              <a:pPr lvl="0">
                <a:lnSpc>
                  <a:spcPct val="150000"/>
                </a:lnSpc>
                <a:defRPr/>
              </a:pPr>
              <a:r>
                <a:rPr lang="zh-CN" altLang="en-US" sz="1100" dirty="0">
                  <a:solidFill>
                    <a:schemeClr val="tx1"/>
                  </a:solidFill>
                </a:rPr>
                <a:t>包括止吐药、抗组胺药和苯二氮卓类药物等对症治疗，因这些药物可能会导致中枢代偿的延迟，不利于长期康复，</a:t>
              </a:r>
              <a:r>
                <a:rPr lang="zh-CN" altLang="en-US" sz="1100" b="1" dirty="0">
                  <a:solidFill>
                    <a:schemeClr val="tx1"/>
                  </a:solidFill>
                </a:rPr>
                <a:t>故不建议长期使用，原则上不超过</a:t>
              </a:r>
              <a:r>
                <a:rPr lang="en-US" altLang="zh-CN" sz="1100" b="1" dirty="0">
                  <a:solidFill>
                    <a:schemeClr val="tx1"/>
                  </a:solidFill>
                </a:rPr>
                <a:t>3</a:t>
              </a:r>
              <a:r>
                <a:rPr lang="zh-CN" altLang="en-US" sz="1100" b="1" dirty="0">
                  <a:solidFill>
                    <a:schemeClr val="tx1"/>
                  </a:solidFill>
                </a:rPr>
                <a:t>天</a:t>
              </a:r>
              <a:endParaRPr kumimoji="0" lang="zh-CN" altLang="en-US" sz="1100" b="1" i="0" u="none" strike="noStrike" kern="1200" cap="none" spc="0" normalizeH="0" baseline="0" noProof="0" dirty="0">
                <a:ln>
                  <a:noFill/>
                </a:ln>
                <a:solidFill>
                  <a:schemeClr val="tx1"/>
                </a:solidFill>
                <a:effectLst/>
                <a:uLnTx/>
                <a:uFillTx/>
                <a:latin typeface="Arial" panose="020B0604020202020204"/>
                <a:ea typeface="微软雅黑" panose="020B0503020204020204" charset="-122"/>
                <a:cs typeface="+mn-cs"/>
              </a:endParaRPr>
            </a:p>
          </p:txBody>
        </p:sp>
      </p:grpSp>
      <p:sp>
        <p:nvSpPr>
          <p:cNvPr id="41" name="文本框 40"/>
          <p:cNvSpPr txBox="1"/>
          <p:nvPr/>
        </p:nvSpPr>
        <p:spPr>
          <a:xfrm>
            <a:off x="946211" y="1700218"/>
            <a:ext cx="4835676" cy="922560"/>
          </a:xfrm>
          <a:prstGeom prst="rect">
            <a:avLst/>
          </a:prstGeom>
          <a:noFill/>
        </p:spPr>
        <p:txBody>
          <a:bodyPr wrap="square">
            <a:spAutoFit/>
          </a:bodyPr>
          <a:lstStyle/>
          <a:p>
            <a:pPr>
              <a:lnSpc>
                <a:spcPct val="120000"/>
              </a:lnSpc>
              <a:spcBef>
                <a:spcPts val="600"/>
              </a:spcBef>
            </a:pPr>
            <a:r>
              <a:rPr lang="zh-CN" altLang="en-US" sz="1400" dirty="0"/>
              <a:t>(1) 急性期可限制性使用前庭抑制剂，原则上不超过 3d ;</a:t>
            </a:r>
            <a:endParaRPr lang="en-US" altLang="zh-CN" sz="1400" dirty="0"/>
          </a:p>
          <a:p>
            <a:pPr>
              <a:lnSpc>
                <a:spcPct val="120000"/>
              </a:lnSpc>
              <a:spcBef>
                <a:spcPts val="600"/>
              </a:spcBef>
            </a:pPr>
            <a:r>
              <a:rPr lang="zh-CN" altLang="en-US" sz="1400" dirty="0"/>
              <a:t>(2) 推荐使用增强前庭代偿的药物如倍他司汀和银杏叶提取物,使用疗程应贯穿急性期和恢复期与前庭代偿时间相匹配；</a:t>
            </a:r>
          </a:p>
        </p:txBody>
      </p:sp>
      <p:sp>
        <p:nvSpPr>
          <p:cNvPr id="43" name="文本框 42"/>
          <p:cNvSpPr txBox="1"/>
          <p:nvPr/>
        </p:nvSpPr>
        <p:spPr>
          <a:xfrm>
            <a:off x="6210300" y="1700218"/>
            <a:ext cx="5191276" cy="1258037"/>
          </a:xfrm>
          <a:prstGeom prst="rect">
            <a:avLst/>
          </a:prstGeom>
          <a:noFill/>
        </p:spPr>
        <p:txBody>
          <a:bodyPr wrap="square">
            <a:spAutoFit/>
          </a:bodyPr>
          <a:lstStyle/>
          <a:p>
            <a:pPr>
              <a:lnSpc>
                <a:spcPct val="120000"/>
              </a:lnSpc>
              <a:spcBef>
                <a:spcPts val="600"/>
              </a:spcBef>
            </a:pPr>
            <a:r>
              <a:rPr lang="zh-CN" altLang="en-US" sz="1400" dirty="0"/>
              <a:t>(3) 急性期推荐短期小剂量糖皮质激素治疗，对于恢复期患者不推荐激素治疗，不推荐抗病毒治疗;</a:t>
            </a:r>
            <a:endParaRPr lang="en-US" altLang="zh-CN" sz="1400" dirty="0"/>
          </a:p>
          <a:p>
            <a:pPr>
              <a:lnSpc>
                <a:spcPct val="120000"/>
              </a:lnSpc>
              <a:spcBef>
                <a:spcPts val="600"/>
              </a:spcBef>
            </a:pPr>
            <a:r>
              <a:rPr lang="zh-CN" altLang="en-US" sz="1400" dirty="0"/>
              <a:t>(4) 推荐尽早开始个体化的前庭康复锻炼;</a:t>
            </a:r>
            <a:endParaRPr lang="en-US" altLang="zh-CN" sz="1400" dirty="0"/>
          </a:p>
          <a:p>
            <a:pPr>
              <a:lnSpc>
                <a:spcPct val="120000"/>
              </a:lnSpc>
              <a:spcBef>
                <a:spcPts val="600"/>
              </a:spcBef>
            </a:pPr>
            <a:r>
              <a:rPr lang="zh-CN" altLang="en-US" sz="1400" dirty="0"/>
              <a:t>(5) 应重视患者教育</a:t>
            </a:r>
          </a:p>
        </p:txBody>
      </p:sp>
      <p:sp>
        <p:nvSpPr>
          <p:cNvPr id="45" name="文本框 44"/>
          <p:cNvSpPr txBox="1"/>
          <p:nvPr/>
        </p:nvSpPr>
        <p:spPr>
          <a:xfrm>
            <a:off x="4648201" y="1347098"/>
            <a:ext cx="6172200" cy="328551"/>
          </a:xfrm>
          <a:prstGeom prst="rect">
            <a:avLst/>
          </a:prstGeom>
          <a:noFill/>
        </p:spPr>
        <p:txBody>
          <a:bodyPr wrap="square">
            <a:spAutoFit/>
          </a:bodyPr>
          <a:lstStyle/>
          <a:p>
            <a:pPr>
              <a:lnSpc>
                <a:spcPct val="120000"/>
              </a:lnSpc>
            </a:pPr>
            <a:r>
              <a:rPr lang="zh-CN" altLang="en-US" sz="1400" b="1" dirty="0">
                <a:solidFill>
                  <a:srgbClr val="008D38"/>
                </a:solidFill>
              </a:rPr>
              <a:t>前庭神经炎治疗建议如下</a:t>
            </a:r>
            <a:r>
              <a:rPr lang="en-US" altLang="zh-CN" sz="1400" b="1" baseline="30000" dirty="0">
                <a:solidFill>
                  <a:srgbClr val="008D38"/>
                </a:solidFill>
              </a:rPr>
              <a:t>1,2</a:t>
            </a:r>
            <a:r>
              <a:rPr lang="zh-CN" altLang="en-US" sz="1400" b="1" dirty="0">
                <a:solidFill>
                  <a:srgbClr val="008D38"/>
                </a:solidFill>
              </a:rPr>
              <a:t>:</a:t>
            </a:r>
          </a:p>
        </p:txBody>
      </p:sp>
      <p:sp>
        <p:nvSpPr>
          <p:cNvPr id="46" name="内容占位符 12"/>
          <p:cNvSpPr txBox="1"/>
          <p:nvPr/>
        </p:nvSpPr>
        <p:spPr>
          <a:xfrm>
            <a:off x="839788" y="6350000"/>
            <a:ext cx="10336213" cy="508000"/>
          </a:xfrm>
          <a:prstGeom prst="rect">
            <a:avLst/>
          </a:prstGeom>
        </p:spPr>
        <p:txBody>
          <a:bodyPr vert="horz" lIns="91440" tIns="45720" rIns="91440" bIns="45720" rtlCol="0">
            <a:normAutofit/>
          </a:bodyPr>
          <a:lstStyle>
            <a:lvl1pPr marL="0" indent="0" algn="l" defTabSz="914400" rtl="0" eaLnBrk="1" latinLnBrk="0" hangingPunct="1">
              <a:lnSpc>
                <a:spcPct val="100000"/>
              </a:lnSpc>
              <a:spcBef>
                <a:spcPts val="0"/>
              </a:spcBef>
              <a:buFontTx/>
              <a:buNone/>
              <a:defRPr sz="1000" kern="1200">
                <a:solidFill>
                  <a:schemeClr val="tx1"/>
                </a:solidFill>
                <a:latin typeface="+mn-lt"/>
                <a:ea typeface="+mn-ea"/>
                <a:cs typeface="+mn-cs"/>
              </a:defRPr>
            </a:lvl1pPr>
            <a:lvl2pPr marL="457200" indent="0" algn="l" defTabSz="914400" rtl="0" eaLnBrk="1" latinLnBrk="0" hangingPunct="1">
              <a:lnSpc>
                <a:spcPct val="100000"/>
              </a:lnSpc>
              <a:spcBef>
                <a:spcPts val="0"/>
              </a:spcBef>
              <a:buFontTx/>
              <a:buNone/>
              <a:defRPr sz="1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indent="-228600">
              <a:lnSpc>
                <a:spcPct val="120000"/>
              </a:lnSpc>
              <a:buFont typeface="+mj-lt"/>
              <a:buAutoNum type="arabicPeriod"/>
            </a:pPr>
            <a:r>
              <a:rPr lang="zh-CN" altLang="en-US" dirty="0">
                <a:cs typeface="+mn-ea"/>
                <a:sym typeface="+mn-lt"/>
              </a:rPr>
              <a:t>中国医师协会神经内科分会眩晕专业委员会</a:t>
            </a:r>
            <a:r>
              <a:rPr lang="en-US" altLang="zh-CN" dirty="0">
                <a:cs typeface="+mn-ea"/>
                <a:sym typeface="+mn-lt"/>
              </a:rPr>
              <a:t>,</a:t>
            </a:r>
            <a:r>
              <a:rPr lang="zh-CN" altLang="en-US" dirty="0">
                <a:cs typeface="+mn-ea"/>
                <a:sym typeface="+mn-lt"/>
              </a:rPr>
              <a:t>中国卒中学会卒中与眩晕分会</a:t>
            </a:r>
            <a:r>
              <a:rPr lang="en-US" altLang="zh-CN" dirty="0">
                <a:cs typeface="+mn-ea"/>
                <a:sym typeface="+mn-lt"/>
              </a:rPr>
              <a:t>,</a:t>
            </a:r>
            <a:r>
              <a:rPr lang="zh-CN" altLang="en-US" dirty="0">
                <a:cs typeface="+mn-ea"/>
                <a:sym typeface="+mn-lt"/>
              </a:rPr>
              <a:t>李斐</a:t>
            </a:r>
            <a:r>
              <a:rPr lang="en-US" altLang="zh-CN" dirty="0">
                <a:cs typeface="+mn-ea"/>
                <a:sym typeface="+mn-lt"/>
              </a:rPr>
              <a:t>,</a:t>
            </a:r>
            <a:r>
              <a:rPr lang="zh-CN" altLang="en-US" dirty="0">
                <a:cs typeface="+mn-ea"/>
                <a:sym typeface="+mn-lt"/>
              </a:rPr>
              <a:t>等</a:t>
            </a:r>
            <a:r>
              <a:rPr lang="en-US" altLang="zh-CN" dirty="0">
                <a:cs typeface="+mn-ea"/>
                <a:sym typeface="+mn-lt"/>
              </a:rPr>
              <a:t>.</a:t>
            </a:r>
            <a:r>
              <a:rPr lang="zh-CN" altLang="en-US" dirty="0">
                <a:cs typeface="+mn-ea"/>
                <a:sym typeface="+mn-lt"/>
              </a:rPr>
              <a:t>前庭神经炎诊治多学科专家共识</a:t>
            </a:r>
            <a:r>
              <a:rPr lang="en-US" altLang="zh-CN" dirty="0">
                <a:cs typeface="+mn-ea"/>
                <a:sym typeface="+mn-lt"/>
              </a:rPr>
              <a:t>[J].</a:t>
            </a:r>
            <a:r>
              <a:rPr lang="zh-CN" altLang="en-US" dirty="0">
                <a:cs typeface="+mn-ea"/>
                <a:sym typeface="+mn-lt"/>
              </a:rPr>
              <a:t>中华老年医学杂志</a:t>
            </a:r>
            <a:r>
              <a:rPr lang="en-US" altLang="zh-CN" dirty="0">
                <a:cs typeface="+mn-ea"/>
                <a:sym typeface="+mn-lt"/>
              </a:rPr>
              <a:t>, 2020, 039(009):985-994.</a:t>
            </a:r>
          </a:p>
          <a:p>
            <a:pPr marL="228600" indent="-228600">
              <a:lnSpc>
                <a:spcPct val="120000"/>
              </a:lnSpc>
              <a:buFont typeface="+mj-lt"/>
              <a:buAutoNum type="arabicPeriod"/>
            </a:pPr>
            <a:r>
              <a:rPr lang="zh-CN" altLang="en-US" dirty="0">
                <a:cs typeface="+mn-ea"/>
                <a:sym typeface="+mn-lt"/>
              </a:rPr>
              <a:t>前庭疾病诊疗知识库</a:t>
            </a:r>
            <a:r>
              <a:rPr lang="en-US" altLang="zh-CN" dirty="0">
                <a:cs typeface="+mn-ea"/>
                <a:sym typeface="+mn-lt"/>
              </a:rPr>
              <a:t>/</a:t>
            </a:r>
            <a:r>
              <a:rPr lang="zh-CN" altLang="en-US" dirty="0">
                <a:cs typeface="+mn-ea"/>
                <a:sym typeface="+mn-lt"/>
              </a:rPr>
              <a:t>陈钢钢，张胜琳，马鑫主编，一北京：中国医药科技出版社，</a:t>
            </a:r>
            <a:r>
              <a:rPr lang="en-US" altLang="zh-CN" dirty="0">
                <a:cs typeface="+mn-ea"/>
                <a:sym typeface="+mn-lt"/>
              </a:rPr>
              <a:t>2024.1</a:t>
            </a:r>
            <a:r>
              <a:rPr lang="zh-CN" altLang="en-US" dirty="0">
                <a:cs typeface="+mn-ea"/>
                <a:sym typeface="+mn-lt"/>
              </a:rPr>
              <a:t>（临床诊疗知识库丛书）</a:t>
            </a:r>
          </a:p>
          <a:p>
            <a:pPr>
              <a:lnSpc>
                <a:spcPct val="120000"/>
              </a:lnSpc>
            </a:pPr>
            <a:endParaRPr lang="en-US" altLang="zh-CN" dirty="0">
              <a:cs typeface="+mn-ea"/>
              <a:sym typeface="+mn-lt"/>
            </a:endParaRPr>
          </a:p>
          <a:p>
            <a:pPr marL="228600" indent="-228600">
              <a:lnSpc>
                <a:spcPct val="120000"/>
              </a:lnSpc>
              <a:buFont typeface="+mj-lt"/>
              <a:buAutoNum type="arabicPeriod"/>
            </a:pPr>
            <a:endParaRPr lang="en-US" altLang="zh-CN" dirty="0">
              <a:cs typeface="+mn-ea"/>
              <a:sym typeface="+mn-lt"/>
            </a:endParaRPr>
          </a:p>
        </p:txBody>
      </p:sp>
      <p:grpSp>
        <p:nvGrpSpPr>
          <p:cNvPr id="48" name="组合 47"/>
          <p:cNvGrpSpPr/>
          <p:nvPr/>
        </p:nvGrpSpPr>
        <p:grpSpPr>
          <a:xfrm>
            <a:off x="3710014" y="3046629"/>
            <a:ext cx="2142490" cy="2805803"/>
            <a:chOff x="1153152" y="3046629"/>
            <a:chExt cx="2142842" cy="2805803"/>
          </a:xfrm>
        </p:grpSpPr>
        <p:sp>
          <p:nvSpPr>
            <p:cNvPr id="49" name="矩形: 圆角 48"/>
            <p:cNvSpPr/>
            <p:nvPr/>
          </p:nvSpPr>
          <p:spPr>
            <a:xfrm>
              <a:off x="1153152" y="3310467"/>
              <a:ext cx="2142842" cy="2541965"/>
            </a:xfrm>
            <a:prstGeom prst="roundRect">
              <a:avLst>
                <a:gd name="adj" fmla="val 8712"/>
              </a:avLst>
            </a:prstGeom>
            <a:gradFill>
              <a:gsLst>
                <a:gs pos="1000">
                  <a:schemeClr val="bg1"/>
                </a:gs>
                <a:gs pos="100000">
                  <a:schemeClr val="bg1">
                    <a:lumMod val="95000"/>
                  </a:schemeClr>
                </a:gs>
              </a:gsLst>
              <a:lin ang="16200000" scaled="1"/>
            </a:gradFill>
            <a:ln>
              <a:gradFill>
                <a:gsLst>
                  <a:gs pos="0">
                    <a:schemeClr val="accent1">
                      <a:lumMod val="5000"/>
                      <a:lumOff val="95000"/>
                      <a:alpha val="0"/>
                    </a:schemeClr>
                  </a:gs>
                  <a:gs pos="100000">
                    <a:schemeClr val="accent6">
                      <a:lumMod val="20000"/>
                      <a:lumOff val="80000"/>
                    </a:schemeClr>
                  </a:gs>
                </a:gsLst>
                <a:lin ang="5400000" scaled="1"/>
              </a:gradFill>
            </a:ln>
            <a:effectLst>
              <a:outerShdw blurRad="177800" dist="38100" dir="8100000" algn="tr" rotWithShape="0">
                <a:srgbClr val="018C42">
                  <a:alpha val="2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50" name="椭圆 49"/>
            <p:cNvSpPr/>
            <p:nvPr/>
          </p:nvSpPr>
          <p:spPr>
            <a:xfrm>
              <a:off x="1905795" y="3046629"/>
              <a:ext cx="572071" cy="539963"/>
            </a:xfrm>
            <a:prstGeom prst="ellipse">
              <a:avLst/>
            </a:prstGeom>
            <a:gradFill>
              <a:gsLst>
                <a:gs pos="1000">
                  <a:schemeClr val="bg1"/>
                </a:gs>
                <a:gs pos="100000">
                  <a:srgbClr val="D1EADD"/>
                </a:gs>
              </a:gsLst>
              <a:lin ang="16200000" scaled="1"/>
            </a:gradFill>
            <a:ln>
              <a:noFill/>
            </a:ln>
            <a:effectLst>
              <a:outerShdw blurRad="177800" dist="38100" dir="8100000" algn="tr" rotWithShape="0">
                <a:srgbClr val="D1EADD">
                  <a:alpha val="62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cs"/>
              </a:endParaRPr>
            </a:p>
          </p:txBody>
        </p:sp>
        <p:sp>
          <p:nvSpPr>
            <p:cNvPr id="52" name="文本框 51"/>
            <p:cNvSpPr txBox="1"/>
            <p:nvPr/>
          </p:nvSpPr>
          <p:spPr>
            <a:xfrm>
              <a:off x="1395633" y="3583213"/>
              <a:ext cx="1660128" cy="315599"/>
            </a:xfrm>
            <a:prstGeom prst="rect">
              <a:avLst/>
            </a:prstGeom>
            <a:noFill/>
          </p:spPr>
          <p:txBody>
            <a:bodyPr wrap="square">
              <a:spAutoFit/>
            </a:bodyPr>
            <a:lstStyle/>
            <a:p>
              <a:pPr marL="0" marR="0" lvl="0" indent="0" algn="ctr" defTabSz="914400" rtl="0" eaLnBrk="1" fontAlgn="auto" latinLnBrk="0" hangingPunct="1">
                <a:lnSpc>
                  <a:spcPct val="135000"/>
                </a:lnSpc>
                <a:spcBef>
                  <a:spcPts val="0"/>
                </a:spcBef>
                <a:spcAft>
                  <a:spcPts val="0"/>
                </a:spcAft>
                <a:buClrTx/>
                <a:buSzTx/>
                <a:buFontTx/>
                <a:buNone/>
                <a:defRPr/>
              </a:pPr>
              <a:r>
                <a:rPr kumimoji="0" lang="zh-CN" altLang="en-US" sz="1200" b="1" i="0" u="none" strike="noStrike" kern="1200" cap="none" spc="0" normalizeH="0" baseline="0" noProof="0" dirty="0">
                  <a:ln>
                    <a:noFill/>
                  </a:ln>
                  <a:solidFill>
                    <a:srgbClr val="018C42"/>
                  </a:solidFill>
                  <a:effectLst/>
                  <a:uLnTx/>
                  <a:uFillTx/>
                  <a:latin typeface="Arial" panose="020B0604020202020204"/>
                  <a:ea typeface="微软雅黑" panose="020B0503020204020204" charset="-122"/>
                  <a:cs typeface="+mn-cs"/>
                </a:rPr>
                <a:t>增强前庭代偿药物</a:t>
              </a:r>
            </a:p>
          </p:txBody>
        </p:sp>
        <p:cxnSp>
          <p:nvCxnSpPr>
            <p:cNvPr id="53" name="直接连接符 52"/>
            <p:cNvCxnSpPr/>
            <p:nvPr/>
          </p:nvCxnSpPr>
          <p:spPr>
            <a:xfrm>
              <a:off x="1339332" y="3914186"/>
              <a:ext cx="1817471" cy="0"/>
            </a:xfrm>
            <a:prstGeom prst="line">
              <a:avLst/>
            </a:prstGeom>
            <a:ln>
              <a:solidFill>
                <a:srgbClr val="008D38">
                  <a:alpha val="39000"/>
                </a:srgbClr>
              </a:solidFill>
              <a:prstDash val="sysDash"/>
            </a:ln>
          </p:spPr>
          <p:style>
            <a:lnRef idx="1">
              <a:schemeClr val="accent1"/>
            </a:lnRef>
            <a:fillRef idx="0">
              <a:schemeClr val="accent1"/>
            </a:fillRef>
            <a:effectRef idx="0">
              <a:schemeClr val="accent1"/>
            </a:effectRef>
            <a:fontRef idx="minor">
              <a:schemeClr val="tx1"/>
            </a:fontRef>
          </p:style>
        </p:cxnSp>
        <p:sp>
          <p:nvSpPr>
            <p:cNvPr id="54" name="文本框 53"/>
            <p:cNvSpPr txBox="1"/>
            <p:nvPr/>
          </p:nvSpPr>
          <p:spPr>
            <a:xfrm>
              <a:off x="1339332" y="4091886"/>
              <a:ext cx="1805951" cy="1331711"/>
            </a:xfrm>
            <a:prstGeom prst="rect">
              <a:avLst/>
            </a:prstGeom>
            <a:noFill/>
          </p:spPr>
          <p:txBody>
            <a:bodyPr wrap="square">
              <a:spAutoFit/>
            </a:bodyPr>
            <a:lstStyle/>
            <a:p>
              <a:pPr lvl="0">
                <a:lnSpc>
                  <a:spcPct val="150000"/>
                </a:lnSpc>
                <a:defRPr/>
              </a:pPr>
              <a:r>
                <a:rPr lang="zh-CN" altLang="en-US" sz="1100" dirty="0">
                  <a:solidFill>
                    <a:schemeClr val="tx1"/>
                  </a:solidFill>
                </a:rPr>
                <a:t>增强前庭代偿药物常用的有倍他司汀和银杏叶提取物，强度要足量、足疗程使用，</a:t>
              </a:r>
              <a:r>
                <a:rPr lang="zh-CN" altLang="en-US" sz="1100" b="1" dirty="0">
                  <a:solidFill>
                    <a:schemeClr val="tx1"/>
                  </a:solidFill>
                </a:rPr>
                <a:t>一般使用</a:t>
              </a:r>
              <a:r>
                <a:rPr lang="en-US" altLang="zh-CN" sz="1100" b="1" dirty="0">
                  <a:solidFill>
                    <a:schemeClr val="tx1"/>
                  </a:solidFill>
                </a:rPr>
                <a:t>3~6</a:t>
              </a:r>
              <a:r>
                <a:rPr lang="zh-CN" altLang="en-US" sz="1100" b="1" dirty="0">
                  <a:solidFill>
                    <a:schemeClr val="tx1"/>
                  </a:solidFill>
                </a:rPr>
                <a:t>个月，与前庭代偿时间相匹配</a:t>
              </a:r>
            </a:p>
          </p:txBody>
        </p:sp>
      </p:grpSp>
      <p:sp>
        <p:nvSpPr>
          <p:cNvPr id="55" name="medicines_125020"/>
          <p:cNvSpPr/>
          <p:nvPr/>
        </p:nvSpPr>
        <p:spPr>
          <a:xfrm>
            <a:off x="1981623" y="3170745"/>
            <a:ext cx="288484" cy="304843"/>
          </a:xfrm>
          <a:custGeom>
            <a:avLst/>
            <a:gdLst>
              <a:gd name="T0" fmla="*/ 2849 w 3742"/>
              <a:gd name="T1" fmla="*/ 0 h 3960"/>
              <a:gd name="T2" fmla="*/ 1957 w 3742"/>
              <a:gd name="T3" fmla="*/ 893 h 3960"/>
              <a:gd name="T4" fmla="*/ 1957 w 3742"/>
              <a:gd name="T5" fmla="*/ 1662 h 3960"/>
              <a:gd name="T6" fmla="*/ 1219 w 3742"/>
              <a:gd name="T7" fmla="*/ 1413 h 3960"/>
              <a:gd name="T8" fmla="*/ 357 w 3742"/>
              <a:gd name="T9" fmla="*/ 1770 h 3960"/>
              <a:gd name="T10" fmla="*/ 0 w 3742"/>
              <a:gd name="T11" fmla="*/ 2632 h 3960"/>
              <a:gd name="T12" fmla="*/ 357 w 3742"/>
              <a:gd name="T13" fmla="*/ 3494 h 3960"/>
              <a:gd name="T14" fmla="*/ 1219 w 3742"/>
              <a:gd name="T15" fmla="*/ 3851 h 3960"/>
              <a:gd name="T16" fmla="*/ 2071 w 3742"/>
              <a:gd name="T17" fmla="*/ 3504 h 3960"/>
              <a:gd name="T18" fmla="*/ 2849 w 3742"/>
              <a:gd name="T19" fmla="*/ 3960 h 3960"/>
              <a:gd name="T20" fmla="*/ 3742 w 3742"/>
              <a:gd name="T21" fmla="*/ 3067 h 3960"/>
              <a:gd name="T22" fmla="*/ 3742 w 3742"/>
              <a:gd name="T23" fmla="*/ 893 h 3960"/>
              <a:gd name="T24" fmla="*/ 2849 w 3742"/>
              <a:gd name="T25" fmla="*/ 0 h 3960"/>
              <a:gd name="T26" fmla="*/ 2849 w 3742"/>
              <a:gd name="T27" fmla="*/ 264 h 3960"/>
              <a:gd name="T28" fmla="*/ 3479 w 3742"/>
              <a:gd name="T29" fmla="*/ 893 h 3960"/>
              <a:gd name="T30" fmla="*/ 3479 w 3742"/>
              <a:gd name="T31" fmla="*/ 1848 h 3960"/>
              <a:gd name="T32" fmla="*/ 2220 w 3742"/>
              <a:gd name="T33" fmla="*/ 1848 h 3960"/>
              <a:gd name="T34" fmla="*/ 2220 w 3742"/>
              <a:gd name="T35" fmla="*/ 893 h 3960"/>
              <a:gd name="T36" fmla="*/ 2849 w 3742"/>
              <a:gd name="T37" fmla="*/ 264 h 3960"/>
              <a:gd name="T38" fmla="*/ 1894 w 3742"/>
              <a:gd name="T39" fmla="*/ 1957 h 3960"/>
              <a:gd name="T40" fmla="*/ 1986 w 3742"/>
              <a:gd name="T41" fmla="*/ 2063 h 3960"/>
              <a:gd name="T42" fmla="*/ 1987 w 3742"/>
              <a:gd name="T43" fmla="*/ 2064 h 3960"/>
              <a:gd name="T44" fmla="*/ 2174 w 3742"/>
              <a:gd name="T45" fmla="*/ 2632 h 3960"/>
              <a:gd name="T46" fmla="*/ 1981 w 3742"/>
              <a:gd name="T47" fmla="*/ 3208 h 3960"/>
              <a:gd name="T48" fmla="*/ 643 w 3742"/>
              <a:gd name="T49" fmla="*/ 1870 h 3960"/>
              <a:gd name="T50" fmla="*/ 1219 w 3742"/>
              <a:gd name="T51" fmla="*/ 1677 h 3960"/>
              <a:gd name="T52" fmla="*/ 1894 w 3742"/>
              <a:gd name="T53" fmla="*/ 1957 h 3960"/>
              <a:gd name="T54" fmla="*/ 543 w 3742"/>
              <a:gd name="T55" fmla="*/ 3308 h 3960"/>
              <a:gd name="T56" fmla="*/ 263 w 3742"/>
              <a:gd name="T57" fmla="*/ 2632 h 3960"/>
              <a:gd name="T58" fmla="*/ 456 w 3742"/>
              <a:gd name="T59" fmla="*/ 2056 h 3960"/>
              <a:gd name="T60" fmla="*/ 1795 w 3742"/>
              <a:gd name="T61" fmla="*/ 3395 h 3960"/>
              <a:gd name="T62" fmla="*/ 1219 w 3742"/>
              <a:gd name="T63" fmla="*/ 3588 h 3960"/>
              <a:gd name="T64" fmla="*/ 543 w 3742"/>
              <a:gd name="T65" fmla="*/ 3308 h 3960"/>
              <a:gd name="T66" fmla="*/ 2849 w 3742"/>
              <a:gd name="T67" fmla="*/ 3696 h 3960"/>
              <a:gd name="T68" fmla="*/ 2255 w 3742"/>
              <a:gd name="T69" fmla="*/ 3274 h 3960"/>
              <a:gd name="T70" fmla="*/ 2438 w 3742"/>
              <a:gd name="T71" fmla="*/ 2632 h 3960"/>
              <a:gd name="T72" fmla="*/ 2322 w 3742"/>
              <a:gd name="T73" fmla="*/ 2112 h 3960"/>
              <a:gd name="T74" fmla="*/ 3479 w 3742"/>
              <a:gd name="T75" fmla="*/ 2112 h 3960"/>
              <a:gd name="T76" fmla="*/ 3479 w 3742"/>
              <a:gd name="T77" fmla="*/ 3067 h 3960"/>
              <a:gd name="T78" fmla="*/ 2849 w 3742"/>
              <a:gd name="T79" fmla="*/ 3696 h 3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742" h="3960">
                <a:moveTo>
                  <a:pt x="2849" y="0"/>
                </a:moveTo>
                <a:cubicBezTo>
                  <a:pt x="2357" y="0"/>
                  <a:pt x="1957" y="401"/>
                  <a:pt x="1957" y="893"/>
                </a:cubicBezTo>
                <a:lnTo>
                  <a:pt x="1957" y="1662"/>
                </a:lnTo>
                <a:cubicBezTo>
                  <a:pt x="1746" y="1501"/>
                  <a:pt x="1489" y="1413"/>
                  <a:pt x="1219" y="1413"/>
                </a:cubicBezTo>
                <a:cubicBezTo>
                  <a:pt x="893" y="1413"/>
                  <a:pt x="587" y="1540"/>
                  <a:pt x="357" y="1770"/>
                </a:cubicBezTo>
                <a:cubicBezTo>
                  <a:pt x="127" y="2001"/>
                  <a:pt x="0" y="2307"/>
                  <a:pt x="0" y="2632"/>
                </a:cubicBezTo>
                <a:cubicBezTo>
                  <a:pt x="0" y="2958"/>
                  <a:pt x="127" y="3264"/>
                  <a:pt x="357" y="3494"/>
                </a:cubicBezTo>
                <a:cubicBezTo>
                  <a:pt x="587" y="3724"/>
                  <a:pt x="893" y="3851"/>
                  <a:pt x="1219" y="3851"/>
                </a:cubicBezTo>
                <a:cubicBezTo>
                  <a:pt x="1540" y="3851"/>
                  <a:pt x="1842" y="3728"/>
                  <a:pt x="2071" y="3504"/>
                </a:cubicBezTo>
                <a:cubicBezTo>
                  <a:pt x="2224" y="3776"/>
                  <a:pt x="2516" y="3960"/>
                  <a:pt x="2849" y="3960"/>
                </a:cubicBezTo>
                <a:cubicBezTo>
                  <a:pt x="3342" y="3960"/>
                  <a:pt x="3742" y="3559"/>
                  <a:pt x="3742" y="3067"/>
                </a:cubicBezTo>
                <a:lnTo>
                  <a:pt x="3742" y="893"/>
                </a:lnTo>
                <a:cubicBezTo>
                  <a:pt x="3742" y="401"/>
                  <a:pt x="3342" y="0"/>
                  <a:pt x="2849" y="0"/>
                </a:cubicBezTo>
                <a:close/>
                <a:moveTo>
                  <a:pt x="2849" y="264"/>
                </a:moveTo>
                <a:cubicBezTo>
                  <a:pt x="3196" y="264"/>
                  <a:pt x="3479" y="546"/>
                  <a:pt x="3479" y="893"/>
                </a:cubicBezTo>
                <a:lnTo>
                  <a:pt x="3479" y="1848"/>
                </a:lnTo>
                <a:lnTo>
                  <a:pt x="2220" y="1848"/>
                </a:lnTo>
                <a:lnTo>
                  <a:pt x="2220" y="893"/>
                </a:lnTo>
                <a:cubicBezTo>
                  <a:pt x="2220" y="546"/>
                  <a:pt x="2503" y="264"/>
                  <a:pt x="2849" y="264"/>
                </a:cubicBezTo>
                <a:close/>
                <a:moveTo>
                  <a:pt x="1894" y="1957"/>
                </a:moveTo>
                <a:cubicBezTo>
                  <a:pt x="1928" y="1990"/>
                  <a:pt x="1958" y="2026"/>
                  <a:pt x="1986" y="2063"/>
                </a:cubicBezTo>
                <a:cubicBezTo>
                  <a:pt x="1986" y="2063"/>
                  <a:pt x="1987" y="2064"/>
                  <a:pt x="1987" y="2064"/>
                </a:cubicBezTo>
                <a:cubicBezTo>
                  <a:pt x="2108" y="2228"/>
                  <a:pt x="2174" y="2425"/>
                  <a:pt x="2174" y="2632"/>
                </a:cubicBezTo>
                <a:cubicBezTo>
                  <a:pt x="2174" y="2843"/>
                  <a:pt x="2106" y="3043"/>
                  <a:pt x="1981" y="3208"/>
                </a:cubicBezTo>
                <a:lnTo>
                  <a:pt x="643" y="1870"/>
                </a:lnTo>
                <a:cubicBezTo>
                  <a:pt x="808" y="1745"/>
                  <a:pt x="1008" y="1677"/>
                  <a:pt x="1219" y="1677"/>
                </a:cubicBezTo>
                <a:cubicBezTo>
                  <a:pt x="1474" y="1677"/>
                  <a:pt x="1714" y="1776"/>
                  <a:pt x="1894" y="1957"/>
                </a:cubicBezTo>
                <a:close/>
                <a:moveTo>
                  <a:pt x="543" y="3308"/>
                </a:moveTo>
                <a:cubicBezTo>
                  <a:pt x="363" y="3127"/>
                  <a:pt x="263" y="2888"/>
                  <a:pt x="263" y="2632"/>
                </a:cubicBezTo>
                <a:cubicBezTo>
                  <a:pt x="263" y="2422"/>
                  <a:pt x="331" y="2221"/>
                  <a:pt x="456" y="2056"/>
                </a:cubicBezTo>
                <a:lnTo>
                  <a:pt x="1795" y="3395"/>
                </a:lnTo>
                <a:cubicBezTo>
                  <a:pt x="1630" y="3520"/>
                  <a:pt x="1429" y="3588"/>
                  <a:pt x="1219" y="3588"/>
                </a:cubicBezTo>
                <a:cubicBezTo>
                  <a:pt x="963" y="3588"/>
                  <a:pt x="724" y="3488"/>
                  <a:pt x="543" y="3308"/>
                </a:cubicBezTo>
                <a:close/>
                <a:moveTo>
                  <a:pt x="2849" y="3696"/>
                </a:moveTo>
                <a:cubicBezTo>
                  <a:pt x="2575" y="3696"/>
                  <a:pt x="2341" y="3520"/>
                  <a:pt x="2255" y="3274"/>
                </a:cubicBezTo>
                <a:cubicBezTo>
                  <a:pt x="2374" y="3083"/>
                  <a:pt x="2438" y="2863"/>
                  <a:pt x="2438" y="2632"/>
                </a:cubicBezTo>
                <a:cubicBezTo>
                  <a:pt x="2438" y="2449"/>
                  <a:pt x="2398" y="2272"/>
                  <a:pt x="2322" y="2112"/>
                </a:cubicBezTo>
                <a:lnTo>
                  <a:pt x="3479" y="2112"/>
                </a:lnTo>
                <a:lnTo>
                  <a:pt x="3479" y="3067"/>
                </a:lnTo>
                <a:cubicBezTo>
                  <a:pt x="3479" y="3414"/>
                  <a:pt x="3196" y="3696"/>
                  <a:pt x="2849" y="3696"/>
                </a:cubicBezTo>
                <a:close/>
              </a:path>
            </a:pathLst>
          </a:custGeom>
          <a:solidFill>
            <a:srgbClr val="018C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medicines_125020"/>
          <p:cNvSpPr/>
          <p:nvPr/>
        </p:nvSpPr>
        <p:spPr>
          <a:xfrm>
            <a:off x="4580890" y="3170745"/>
            <a:ext cx="288484" cy="304843"/>
          </a:xfrm>
          <a:custGeom>
            <a:avLst/>
            <a:gdLst>
              <a:gd name="T0" fmla="*/ 2849 w 3742"/>
              <a:gd name="T1" fmla="*/ 0 h 3960"/>
              <a:gd name="T2" fmla="*/ 1957 w 3742"/>
              <a:gd name="T3" fmla="*/ 893 h 3960"/>
              <a:gd name="T4" fmla="*/ 1957 w 3742"/>
              <a:gd name="T5" fmla="*/ 1662 h 3960"/>
              <a:gd name="T6" fmla="*/ 1219 w 3742"/>
              <a:gd name="T7" fmla="*/ 1413 h 3960"/>
              <a:gd name="T8" fmla="*/ 357 w 3742"/>
              <a:gd name="T9" fmla="*/ 1770 h 3960"/>
              <a:gd name="T10" fmla="*/ 0 w 3742"/>
              <a:gd name="T11" fmla="*/ 2632 h 3960"/>
              <a:gd name="T12" fmla="*/ 357 w 3742"/>
              <a:gd name="T13" fmla="*/ 3494 h 3960"/>
              <a:gd name="T14" fmla="*/ 1219 w 3742"/>
              <a:gd name="T15" fmla="*/ 3851 h 3960"/>
              <a:gd name="T16" fmla="*/ 2071 w 3742"/>
              <a:gd name="T17" fmla="*/ 3504 h 3960"/>
              <a:gd name="T18" fmla="*/ 2849 w 3742"/>
              <a:gd name="T19" fmla="*/ 3960 h 3960"/>
              <a:gd name="T20" fmla="*/ 3742 w 3742"/>
              <a:gd name="T21" fmla="*/ 3067 h 3960"/>
              <a:gd name="T22" fmla="*/ 3742 w 3742"/>
              <a:gd name="T23" fmla="*/ 893 h 3960"/>
              <a:gd name="T24" fmla="*/ 2849 w 3742"/>
              <a:gd name="T25" fmla="*/ 0 h 3960"/>
              <a:gd name="T26" fmla="*/ 2849 w 3742"/>
              <a:gd name="T27" fmla="*/ 264 h 3960"/>
              <a:gd name="T28" fmla="*/ 3479 w 3742"/>
              <a:gd name="T29" fmla="*/ 893 h 3960"/>
              <a:gd name="T30" fmla="*/ 3479 w 3742"/>
              <a:gd name="T31" fmla="*/ 1848 h 3960"/>
              <a:gd name="T32" fmla="*/ 2220 w 3742"/>
              <a:gd name="T33" fmla="*/ 1848 h 3960"/>
              <a:gd name="T34" fmla="*/ 2220 w 3742"/>
              <a:gd name="T35" fmla="*/ 893 h 3960"/>
              <a:gd name="T36" fmla="*/ 2849 w 3742"/>
              <a:gd name="T37" fmla="*/ 264 h 3960"/>
              <a:gd name="T38" fmla="*/ 1894 w 3742"/>
              <a:gd name="T39" fmla="*/ 1957 h 3960"/>
              <a:gd name="T40" fmla="*/ 1986 w 3742"/>
              <a:gd name="T41" fmla="*/ 2063 h 3960"/>
              <a:gd name="T42" fmla="*/ 1987 w 3742"/>
              <a:gd name="T43" fmla="*/ 2064 h 3960"/>
              <a:gd name="T44" fmla="*/ 2174 w 3742"/>
              <a:gd name="T45" fmla="*/ 2632 h 3960"/>
              <a:gd name="T46" fmla="*/ 1981 w 3742"/>
              <a:gd name="T47" fmla="*/ 3208 h 3960"/>
              <a:gd name="T48" fmla="*/ 643 w 3742"/>
              <a:gd name="T49" fmla="*/ 1870 h 3960"/>
              <a:gd name="T50" fmla="*/ 1219 w 3742"/>
              <a:gd name="T51" fmla="*/ 1677 h 3960"/>
              <a:gd name="T52" fmla="*/ 1894 w 3742"/>
              <a:gd name="T53" fmla="*/ 1957 h 3960"/>
              <a:gd name="T54" fmla="*/ 543 w 3742"/>
              <a:gd name="T55" fmla="*/ 3308 h 3960"/>
              <a:gd name="T56" fmla="*/ 263 w 3742"/>
              <a:gd name="T57" fmla="*/ 2632 h 3960"/>
              <a:gd name="T58" fmla="*/ 456 w 3742"/>
              <a:gd name="T59" fmla="*/ 2056 h 3960"/>
              <a:gd name="T60" fmla="*/ 1795 w 3742"/>
              <a:gd name="T61" fmla="*/ 3395 h 3960"/>
              <a:gd name="T62" fmla="*/ 1219 w 3742"/>
              <a:gd name="T63" fmla="*/ 3588 h 3960"/>
              <a:gd name="T64" fmla="*/ 543 w 3742"/>
              <a:gd name="T65" fmla="*/ 3308 h 3960"/>
              <a:gd name="T66" fmla="*/ 2849 w 3742"/>
              <a:gd name="T67" fmla="*/ 3696 h 3960"/>
              <a:gd name="T68" fmla="*/ 2255 w 3742"/>
              <a:gd name="T69" fmla="*/ 3274 h 3960"/>
              <a:gd name="T70" fmla="*/ 2438 w 3742"/>
              <a:gd name="T71" fmla="*/ 2632 h 3960"/>
              <a:gd name="T72" fmla="*/ 2322 w 3742"/>
              <a:gd name="T73" fmla="*/ 2112 h 3960"/>
              <a:gd name="T74" fmla="*/ 3479 w 3742"/>
              <a:gd name="T75" fmla="*/ 2112 h 3960"/>
              <a:gd name="T76" fmla="*/ 3479 w 3742"/>
              <a:gd name="T77" fmla="*/ 3067 h 3960"/>
              <a:gd name="T78" fmla="*/ 2849 w 3742"/>
              <a:gd name="T79" fmla="*/ 3696 h 3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742" h="3960">
                <a:moveTo>
                  <a:pt x="2849" y="0"/>
                </a:moveTo>
                <a:cubicBezTo>
                  <a:pt x="2357" y="0"/>
                  <a:pt x="1957" y="401"/>
                  <a:pt x="1957" y="893"/>
                </a:cubicBezTo>
                <a:lnTo>
                  <a:pt x="1957" y="1662"/>
                </a:lnTo>
                <a:cubicBezTo>
                  <a:pt x="1746" y="1501"/>
                  <a:pt x="1489" y="1413"/>
                  <a:pt x="1219" y="1413"/>
                </a:cubicBezTo>
                <a:cubicBezTo>
                  <a:pt x="893" y="1413"/>
                  <a:pt x="587" y="1540"/>
                  <a:pt x="357" y="1770"/>
                </a:cubicBezTo>
                <a:cubicBezTo>
                  <a:pt x="127" y="2001"/>
                  <a:pt x="0" y="2307"/>
                  <a:pt x="0" y="2632"/>
                </a:cubicBezTo>
                <a:cubicBezTo>
                  <a:pt x="0" y="2958"/>
                  <a:pt x="127" y="3264"/>
                  <a:pt x="357" y="3494"/>
                </a:cubicBezTo>
                <a:cubicBezTo>
                  <a:pt x="587" y="3724"/>
                  <a:pt x="893" y="3851"/>
                  <a:pt x="1219" y="3851"/>
                </a:cubicBezTo>
                <a:cubicBezTo>
                  <a:pt x="1540" y="3851"/>
                  <a:pt x="1842" y="3728"/>
                  <a:pt x="2071" y="3504"/>
                </a:cubicBezTo>
                <a:cubicBezTo>
                  <a:pt x="2224" y="3776"/>
                  <a:pt x="2516" y="3960"/>
                  <a:pt x="2849" y="3960"/>
                </a:cubicBezTo>
                <a:cubicBezTo>
                  <a:pt x="3342" y="3960"/>
                  <a:pt x="3742" y="3559"/>
                  <a:pt x="3742" y="3067"/>
                </a:cubicBezTo>
                <a:lnTo>
                  <a:pt x="3742" y="893"/>
                </a:lnTo>
                <a:cubicBezTo>
                  <a:pt x="3742" y="401"/>
                  <a:pt x="3342" y="0"/>
                  <a:pt x="2849" y="0"/>
                </a:cubicBezTo>
                <a:close/>
                <a:moveTo>
                  <a:pt x="2849" y="264"/>
                </a:moveTo>
                <a:cubicBezTo>
                  <a:pt x="3196" y="264"/>
                  <a:pt x="3479" y="546"/>
                  <a:pt x="3479" y="893"/>
                </a:cubicBezTo>
                <a:lnTo>
                  <a:pt x="3479" y="1848"/>
                </a:lnTo>
                <a:lnTo>
                  <a:pt x="2220" y="1848"/>
                </a:lnTo>
                <a:lnTo>
                  <a:pt x="2220" y="893"/>
                </a:lnTo>
                <a:cubicBezTo>
                  <a:pt x="2220" y="546"/>
                  <a:pt x="2503" y="264"/>
                  <a:pt x="2849" y="264"/>
                </a:cubicBezTo>
                <a:close/>
                <a:moveTo>
                  <a:pt x="1894" y="1957"/>
                </a:moveTo>
                <a:cubicBezTo>
                  <a:pt x="1928" y="1990"/>
                  <a:pt x="1958" y="2026"/>
                  <a:pt x="1986" y="2063"/>
                </a:cubicBezTo>
                <a:cubicBezTo>
                  <a:pt x="1986" y="2063"/>
                  <a:pt x="1987" y="2064"/>
                  <a:pt x="1987" y="2064"/>
                </a:cubicBezTo>
                <a:cubicBezTo>
                  <a:pt x="2108" y="2228"/>
                  <a:pt x="2174" y="2425"/>
                  <a:pt x="2174" y="2632"/>
                </a:cubicBezTo>
                <a:cubicBezTo>
                  <a:pt x="2174" y="2843"/>
                  <a:pt x="2106" y="3043"/>
                  <a:pt x="1981" y="3208"/>
                </a:cubicBezTo>
                <a:lnTo>
                  <a:pt x="643" y="1870"/>
                </a:lnTo>
                <a:cubicBezTo>
                  <a:pt x="808" y="1745"/>
                  <a:pt x="1008" y="1677"/>
                  <a:pt x="1219" y="1677"/>
                </a:cubicBezTo>
                <a:cubicBezTo>
                  <a:pt x="1474" y="1677"/>
                  <a:pt x="1714" y="1776"/>
                  <a:pt x="1894" y="1957"/>
                </a:cubicBezTo>
                <a:close/>
                <a:moveTo>
                  <a:pt x="543" y="3308"/>
                </a:moveTo>
                <a:cubicBezTo>
                  <a:pt x="363" y="3127"/>
                  <a:pt x="263" y="2888"/>
                  <a:pt x="263" y="2632"/>
                </a:cubicBezTo>
                <a:cubicBezTo>
                  <a:pt x="263" y="2422"/>
                  <a:pt x="331" y="2221"/>
                  <a:pt x="456" y="2056"/>
                </a:cubicBezTo>
                <a:lnTo>
                  <a:pt x="1795" y="3395"/>
                </a:lnTo>
                <a:cubicBezTo>
                  <a:pt x="1630" y="3520"/>
                  <a:pt x="1429" y="3588"/>
                  <a:pt x="1219" y="3588"/>
                </a:cubicBezTo>
                <a:cubicBezTo>
                  <a:pt x="963" y="3588"/>
                  <a:pt x="724" y="3488"/>
                  <a:pt x="543" y="3308"/>
                </a:cubicBezTo>
                <a:close/>
                <a:moveTo>
                  <a:pt x="2849" y="3696"/>
                </a:moveTo>
                <a:cubicBezTo>
                  <a:pt x="2575" y="3696"/>
                  <a:pt x="2341" y="3520"/>
                  <a:pt x="2255" y="3274"/>
                </a:cubicBezTo>
                <a:cubicBezTo>
                  <a:pt x="2374" y="3083"/>
                  <a:pt x="2438" y="2863"/>
                  <a:pt x="2438" y="2632"/>
                </a:cubicBezTo>
                <a:cubicBezTo>
                  <a:pt x="2438" y="2449"/>
                  <a:pt x="2398" y="2272"/>
                  <a:pt x="2322" y="2112"/>
                </a:cubicBezTo>
                <a:lnTo>
                  <a:pt x="3479" y="2112"/>
                </a:lnTo>
                <a:lnTo>
                  <a:pt x="3479" y="3067"/>
                </a:lnTo>
                <a:cubicBezTo>
                  <a:pt x="3479" y="3414"/>
                  <a:pt x="3196" y="3696"/>
                  <a:pt x="2849" y="3696"/>
                </a:cubicBezTo>
                <a:close/>
              </a:path>
            </a:pathLst>
          </a:custGeom>
          <a:solidFill>
            <a:srgbClr val="018C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7" name="组合 56"/>
          <p:cNvGrpSpPr/>
          <p:nvPr/>
        </p:nvGrpSpPr>
        <p:grpSpPr>
          <a:xfrm>
            <a:off x="6304624" y="3046629"/>
            <a:ext cx="2142490" cy="2805803"/>
            <a:chOff x="1153152" y="3046629"/>
            <a:chExt cx="2142842" cy="2805803"/>
          </a:xfrm>
        </p:grpSpPr>
        <p:sp>
          <p:nvSpPr>
            <p:cNvPr id="58" name="矩形: 圆角 57"/>
            <p:cNvSpPr/>
            <p:nvPr/>
          </p:nvSpPr>
          <p:spPr>
            <a:xfrm>
              <a:off x="1153152" y="3310467"/>
              <a:ext cx="2142842" cy="2541965"/>
            </a:xfrm>
            <a:prstGeom prst="roundRect">
              <a:avLst>
                <a:gd name="adj" fmla="val 8712"/>
              </a:avLst>
            </a:prstGeom>
            <a:gradFill>
              <a:gsLst>
                <a:gs pos="1000">
                  <a:schemeClr val="bg1"/>
                </a:gs>
                <a:gs pos="100000">
                  <a:schemeClr val="bg1">
                    <a:lumMod val="95000"/>
                  </a:schemeClr>
                </a:gs>
              </a:gsLst>
              <a:lin ang="16200000" scaled="1"/>
            </a:gradFill>
            <a:ln>
              <a:gradFill>
                <a:gsLst>
                  <a:gs pos="0">
                    <a:schemeClr val="accent6">
                      <a:lumMod val="20000"/>
                      <a:lumOff val="80000"/>
                      <a:alpha val="0"/>
                    </a:schemeClr>
                  </a:gs>
                  <a:gs pos="100000">
                    <a:schemeClr val="accent6">
                      <a:lumMod val="20000"/>
                      <a:lumOff val="80000"/>
                    </a:schemeClr>
                  </a:gs>
                </a:gsLst>
                <a:lin ang="5400000" scaled="1"/>
              </a:gradFill>
            </a:ln>
            <a:effectLst>
              <a:outerShdw blurRad="177800" dist="38100" dir="8100000" algn="tr" rotWithShape="0">
                <a:srgbClr val="018C42">
                  <a:alpha val="2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59" name="椭圆 58"/>
            <p:cNvSpPr/>
            <p:nvPr/>
          </p:nvSpPr>
          <p:spPr>
            <a:xfrm>
              <a:off x="1905795" y="3046629"/>
              <a:ext cx="572071" cy="539963"/>
            </a:xfrm>
            <a:prstGeom prst="ellipse">
              <a:avLst/>
            </a:prstGeom>
            <a:gradFill>
              <a:gsLst>
                <a:gs pos="1000">
                  <a:schemeClr val="bg1"/>
                </a:gs>
                <a:gs pos="100000">
                  <a:srgbClr val="D1EADD"/>
                </a:gs>
              </a:gsLst>
              <a:lin ang="16200000" scaled="1"/>
            </a:gradFill>
            <a:ln>
              <a:noFill/>
            </a:ln>
            <a:effectLst>
              <a:outerShdw blurRad="177800" dist="38100" dir="8100000" algn="tr" rotWithShape="0">
                <a:srgbClr val="D1EADD">
                  <a:alpha val="62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cs"/>
              </a:endParaRPr>
            </a:p>
          </p:txBody>
        </p:sp>
        <p:sp>
          <p:nvSpPr>
            <p:cNvPr id="60" name="文本框 59"/>
            <p:cNvSpPr txBox="1"/>
            <p:nvPr/>
          </p:nvSpPr>
          <p:spPr>
            <a:xfrm>
              <a:off x="1395633" y="3583213"/>
              <a:ext cx="1660128" cy="315599"/>
            </a:xfrm>
            <a:prstGeom prst="rect">
              <a:avLst/>
            </a:prstGeom>
            <a:noFill/>
          </p:spPr>
          <p:txBody>
            <a:bodyPr wrap="square">
              <a:spAutoFit/>
            </a:bodyPr>
            <a:lstStyle/>
            <a:p>
              <a:pPr marL="0" marR="0" lvl="0" indent="0" algn="ctr" defTabSz="914400" rtl="0" eaLnBrk="1" fontAlgn="auto" latinLnBrk="0" hangingPunct="1">
                <a:lnSpc>
                  <a:spcPct val="135000"/>
                </a:lnSpc>
                <a:spcBef>
                  <a:spcPts val="0"/>
                </a:spcBef>
                <a:spcAft>
                  <a:spcPts val="0"/>
                </a:spcAft>
                <a:buClrTx/>
                <a:buSzTx/>
                <a:buFontTx/>
                <a:buNone/>
                <a:defRPr/>
              </a:pPr>
              <a:r>
                <a:rPr kumimoji="0" lang="zh-CN" altLang="en-US" sz="1200" b="1" i="0" u="none" strike="noStrike" kern="1200" cap="none" spc="0" normalizeH="0" baseline="0" noProof="0" dirty="0">
                  <a:ln>
                    <a:noFill/>
                  </a:ln>
                  <a:solidFill>
                    <a:srgbClr val="018C42"/>
                  </a:solidFill>
                  <a:effectLst/>
                  <a:uLnTx/>
                  <a:uFillTx/>
                  <a:latin typeface="Arial" panose="020B0604020202020204"/>
                  <a:ea typeface="微软雅黑" panose="020B0503020204020204" charset="-122"/>
                  <a:cs typeface="+mn-cs"/>
                </a:rPr>
                <a:t>糖皮质激素</a:t>
              </a:r>
            </a:p>
          </p:txBody>
        </p:sp>
        <p:cxnSp>
          <p:nvCxnSpPr>
            <p:cNvPr id="61" name="直接连接符 60"/>
            <p:cNvCxnSpPr/>
            <p:nvPr/>
          </p:nvCxnSpPr>
          <p:spPr>
            <a:xfrm>
              <a:off x="1339332" y="3914186"/>
              <a:ext cx="1817471" cy="0"/>
            </a:xfrm>
            <a:prstGeom prst="line">
              <a:avLst/>
            </a:prstGeom>
            <a:ln>
              <a:solidFill>
                <a:srgbClr val="008D38">
                  <a:alpha val="39000"/>
                </a:srgbClr>
              </a:solidFill>
              <a:prstDash val="sysDash"/>
            </a:ln>
          </p:spPr>
          <p:style>
            <a:lnRef idx="1">
              <a:schemeClr val="accent1"/>
            </a:lnRef>
            <a:fillRef idx="0">
              <a:schemeClr val="accent1"/>
            </a:fillRef>
            <a:effectRef idx="0">
              <a:schemeClr val="accent1"/>
            </a:effectRef>
            <a:fontRef idx="minor">
              <a:schemeClr val="tx1"/>
            </a:fontRef>
          </p:style>
        </p:cxnSp>
        <p:sp>
          <p:nvSpPr>
            <p:cNvPr id="62" name="文本框 61"/>
            <p:cNvSpPr txBox="1"/>
            <p:nvPr/>
          </p:nvSpPr>
          <p:spPr>
            <a:xfrm>
              <a:off x="1339332" y="4091886"/>
              <a:ext cx="1805951" cy="1331711"/>
            </a:xfrm>
            <a:prstGeom prst="rect">
              <a:avLst/>
            </a:prstGeom>
            <a:noFill/>
          </p:spPr>
          <p:txBody>
            <a:bodyPr wrap="square">
              <a:spAutoFit/>
            </a:bodyPr>
            <a:lstStyle/>
            <a:p>
              <a:pPr lvl="0">
                <a:lnSpc>
                  <a:spcPct val="150000"/>
                </a:lnSpc>
                <a:defRPr/>
              </a:pPr>
              <a:r>
                <a:rPr lang="zh-CN" altLang="en-US" sz="1100" dirty="0">
                  <a:solidFill>
                    <a:schemeClr val="tx1"/>
                  </a:solidFill>
                </a:rPr>
                <a:t>急性期应用糖皮质激素治疗可显著改善眩晕症状，加快患者外周前庭功能恢复，</a:t>
              </a:r>
              <a:r>
                <a:rPr lang="zh-CN" altLang="en-US" sz="1100" b="1" dirty="0">
                  <a:solidFill>
                    <a:schemeClr val="tx1"/>
                  </a:solidFill>
                </a:rPr>
                <a:t>但对于长期预后的影响尚有争议</a:t>
              </a:r>
            </a:p>
          </p:txBody>
        </p:sp>
      </p:grpSp>
      <p:grpSp>
        <p:nvGrpSpPr>
          <p:cNvPr id="63" name="组合 62"/>
          <p:cNvGrpSpPr/>
          <p:nvPr/>
        </p:nvGrpSpPr>
        <p:grpSpPr>
          <a:xfrm>
            <a:off x="8899234" y="3046629"/>
            <a:ext cx="2142490" cy="2805803"/>
            <a:chOff x="1153152" y="3046629"/>
            <a:chExt cx="2142842" cy="2805803"/>
          </a:xfrm>
        </p:grpSpPr>
        <p:sp>
          <p:nvSpPr>
            <p:cNvPr id="64" name="矩形: 圆角 63"/>
            <p:cNvSpPr/>
            <p:nvPr/>
          </p:nvSpPr>
          <p:spPr>
            <a:xfrm>
              <a:off x="1153152" y="3310467"/>
              <a:ext cx="2142842" cy="2541965"/>
            </a:xfrm>
            <a:prstGeom prst="roundRect">
              <a:avLst>
                <a:gd name="adj" fmla="val 8712"/>
              </a:avLst>
            </a:prstGeom>
            <a:gradFill>
              <a:gsLst>
                <a:gs pos="1000">
                  <a:schemeClr val="bg1"/>
                </a:gs>
                <a:gs pos="100000">
                  <a:schemeClr val="bg1">
                    <a:lumMod val="95000"/>
                  </a:schemeClr>
                </a:gs>
              </a:gsLst>
              <a:lin ang="16200000" scaled="1"/>
            </a:gradFill>
            <a:ln>
              <a:gradFill>
                <a:gsLst>
                  <a:gs pos="0">
                    <a:schemeClr val="accent6">
                      <a:lumMod val="20000"/>
                      <a:lumOff val="80000"/>
                      <a:alpha val="0"/>
                    </a:schemeClr>
                  </a:gs>
                  <a:gs pos="100000">
                    <a:schemeClr val="accent6">
                      <a:lumMod val="20000"/>
                      <a:lumOff val="80000"/>
                    </a:schemeClr>
                  </a:gs>
                </a:gsLst>
                <a:lin ang="5400000" scaled="1"/>
              </a:gradFill>
            </a:ln>
            <a:effectLst>
              <a:outerShdw blurRad="177800" dist="38100" dir="8100000" algn="tr" rotWithShape="0">
                <a:srgbClr val="018C42">
                  <a:alpha val="2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65" name="椭圆 64"/>
            <p:cNvSpPr/>
            <p:nvPr/>
          </p:nvSpPr>
          <p:spPr>
            <a:xfrm>
              <a:off x="1905795" y="3046629"/>
              <a:ext cx="572071" cy="539963"/>
            </a:xfrm>
            <a:prstGeom prst="ellipse">
              <a:avLst/>
            </a:prstGeom>
            <a:gradFill>
              <a:gsLst>
                <a:gs pos="1000">
                  <a:schemeClr val="bg1"/>
                </a:gs>
                <a:gs pos="100000">
                  <a:srgbClr val="D1EADD"/>
                </a:gs>
              </a:gsLst>
              <a:lin ang="16200000" scaled="1"/>
            </a:gradFill>
            <a:ln>
              <a:noFill/>
            </a:ln>
            <a:effectLst>
              <a:outerShdw blurRad="177800" dist="38100" dir="8100000" algn="tr" rotWithShape="0">
                <a:srgbClr val="D1EADD">
                  <a:alpha val="62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cs"/>
              </a:endParaRPr>
            </a:p>
          </p:txBody>
        </p:sp>
        <p:sp>
          <p:nvSpPr>
            <p:cNvPr id="66" name="文本框 65"/>
            <p:cNvSpPr txBox="1"/>
            <p:nvPr/>
          </p:nvSpPr>
          <p:spPr>
            <a:xfrm>
              <a:off x="1395633" y="3583213"/>
              <a:ext cx="1660128" cy="315599"/>
            </a:xfrm>
            <a:prstGeom prst="rect">
              <a:avLst/>
            </a:prstGeom>
            <a:noFill/>
          </p:spPr>
          <p:txBody>
            <a:bodyPr wrap="square">
              <a:spAutoFit/>
            </a:bodyPr>
            <a:lstStyle/>
            <a:p>
              <a:pPr marL="0" marR="0" lvl="0" indent="0" algn="ctr" defTabSz="914400" rtl="0" eaLnBrk="1" fontAlgn="auto" latinLnBrk="0" hangingPunct="1">
                <a:lnSpc>
                  <a:spcPct val="135000"/>
                </a:lnSpc>
                <a:spcBef>
                  <a:spcPts val="0"/>
                </a:spcBef>
                <a:spcAft>
                  <a:spcPts val="0"/>
                </a:spcAft>
                <a:buClrTx/>
                <a:buSzTx/>
                <a:buFontTx/>
                <a:buNone/>
                <a:defRPr/>
              </a:pPr>
              <a:r>
                <a:rPr kumimoji="0" lang="zh-CN" altLang="en-US" sz="1200" b="1" i="0" u="none" strike="noStrike" kern="1200" cap="none" spc="0" normalizeH="0" baseline="0" noProof="0" dirty="0">
                  <a:ln>
                    <a:noFill/>
                  </a:ln>
                  <a:solidFill>
                    <a:srgbClr val="018C42"/>
                  </a:solidFill>
                  <a:effectLst/>
                  <a:uLnTx/>
                  <a:uFillTx/>
                  <a:latin typeface="Arial" panose="020B0604020202020204"/>
                  <a:ea typeface="微软雅黑" panose="020B0503020204020204" charset="-122"/>
                  <a:cs typeface="+mn-cs"/>
                </a:rPr>
                <a:t>抗病毒治疗</a:t>
              </a:r>
            </a:p>
          </p:txBody>
        </p:sp>
        <p:cxnSp>
          <p:nvCxnSpPr>
            <p:cNvPr id="67" name="直接连接符 66"/>
            <p:cNvCxnSpPr/>
            <p:nvPr/>
          </p:nvCxnSpPr>
          <p:spPr>
            <a:xfrm>
              <a:off x="1339332" y="3914186"/>
              <a:ext cx="1817471" cy="0"/>
            </a:xfrm>
            <a:prstGeom prst="line">
              <a:avLst/>
            </a:prstGeom>
            <a:ln>
              <a:solidFill>
                <a:srgbClr val="008D38">
                  <a:alpha val="39000"/>
                </a:srgbClr>
              </a:solidFill>
              <a:prstDash val="sysDash"/>
            </a:ln>
          </p:spPr>
          <p:style>
            <a:lnRef idx="1">
              <a:schemeClr val="accent1"/>
            </a:lnRef>
            <a:fillRef idx="0">
              <a:schemeClr val="accent1"/>
            </a:fillRef>
            <a:effectRef idx="0">
              <a:schemeClr val="accent1"/>
            </a:effectRef>
            <a:fontRef idx="minor">
              <a:schemeClr val="tx1"/>
            </a:fontRef>
          </p:style>
        </p:cxnSp>
        <p:sp>
          <p:nvSpPr>
            <p:cNvPr id="68" name="文本框 67"/>
            <p:cNvSpPr txBox="1"/>
            <p:nvPr/>
          </p:nvSpPr>
          <p:spPr>
            <a:xfrm>
              <a:off x="1339332" y="4091886"/>
              <a:ext cx="1805951" cy="1331711"/>
            </a:xfrm>
            <a:prstGeom prst="rect">
              <a:avLst/>
            </a:prstGeom>
            <a:noFill/>
          </p:spPr>
          <p:txBody>
            <a:bodyPr wrap="square">
              <a:spAutoFit/>
            </a:bodyPr>
            <a:lstStyle/>
            <a:p>
              <a:pPr lvl="0">
                <a:lnSpc>
                  <a:spcPct val="150000"/>
                </a:lnSpc>
                <a:defRPr/>
              </a:pPr>
              <a:r>
                <a:rPr lang="zh-CN" altLang="en-US" sz="1100" dirty="0">
                  <a:solidFill>
                    <a:schemeClr val="tx1"/>
                  </a:solidFill>
                </a:rPr>
                <a:t>在临床实践中，除非有明确病毒感染的证据时可使用伐昔洛韦等抗病毒药物，</a:t>
              </a:r>
              <a:r>
                <a:rPr lang="zh-CN" altLang="en-US" sz="1100" b="1" dirty="0">
                  <a:solidFill>
                    <a:schemeClr val="tx1"/>
                  </a:solidFill>
                </a:rPr>
                <a:t>一般不推荐对</a:t>
              </a:r>
              <a:r>
                <a:rPr lang="en-US" altLang="zh-CN" sz="1100" b="1" dirty="0">
                  <a:solidFill>
                    <a:schemeClr val="tx1"/>
                  </a:solidFill>
                </a:rPr>
                <a:t>VN</a:t>
              </a:r>
              <a:r>
                <a:rPr lang="zh-CN" altLang="en-US" sz="1100" b="1" dirty="0">
                  <a:solidFill>
                    <a:schemeClr val="tx1"/>
                  </a:solidFill>
                </a:rPr>
                <a:t>患者常规抗病毒治疗</a:t>
              </a:r>
            </a:p>
          </p:txBody>
        </p:sp>
      </p:grpSp>
      <p:sp>
        <p:nvSpPr>
          <p:cNvPr id="69" name="medicines_125020"/>
          <p:cNvSpPr/>
          <p:nvPr/>
        </p:nvSpPr>
        <p:spPr>
          <a:xfrm>
            <a:off x="7184178" y="3170745"/>
            <a:ext cx="288484" cy="304843"/>
          </a:xfrm>
          <a:custGeom>
            <a:avLst/>
            <a:gdLst>
              <a:gd name="T0" fmla="*/ 2849 w 3742"/>
              <a:gd name="T1" fmla="*/ 0 h 3960"/>
              <a:gd name="T2" fmla="*/ 1957 w 3742"/>
              <a:gd name="T3" fmla="*/ 893 h 3960"/>
              <a:gd name="T4" fmla="*/ 1957 w 3742"/>
              <a:gd name="T5" fmla="*/ 1662 h 3960"/>
              <a:gd name="T6" fmla="*/ 1219 w 3742"/>
              <a:gd name="T7" fmla="*/ 1413 h 3960"/>
              <a:gd name="T8" fmla="*/ 357 w 3742"/>
              <a:gd name="T9" fmla="*/ 1770 h 3960"/>
              <a:gd name="T10" fmla="*/ 0 w 3742"/>
              <a:gd name="T11" fmla="*/ 2632 h 3960"/>
              <a:gd name="T12" fmla="*/ 357 w 3742"/>
              <a:gd name="T13" fmla="*/ 3494 h 3960"/>
              <a:gd name="T14" fmla="*/ 1219 w 3742"/>
              <a:gd name="T15" fmla="*/ 3851 h 3960"/>
              <a:gd name="T16" fmla="*/ 2071 w 3742"/>
              <a:gd name="T17" fmla="*/ 3504 h 3960"/>
              <a:gd name="T18" fmla="*/ 2849 w 3742"/>
              <a:gd name="T19" fmla="*/ 3960 h 3960"/>
              <a:gd name="T20" fmla="*/ 3742 w 3742"/>
              <a:gd name="T21" fmla="*/ 3067 h 3960"/>
              <a:gd name="T22" fmla="*/ 3742 w 3742"/>
              <a:gd name="T23" fmla="*/ 893 h 3960"/>
              <a:gd name="T24" fmla="*/ 2849 w 3742"/>
              <a:gd name="T25" fmla="*/ 0 h 3960"/>
              <a:gd name="T26" fmla="*/ 2849 w 3742"/>
              <a:gd name="T27" fmla="*/ 264 h 3960"/>
              <a:gd name="T28" fmla="*/ 3479 w 3742"/>
              <a:gd name="T29" fmla="*/ 893 h 3960"/>
              <a:gd name="T30" fmla="*/ 3479 w 3742"/>
              <a:gd name="T31" fmla="*/ 1848 h 3960"/>
              <a:gd name="T32" fmla="*/ 2220 w 3742"/>
              <a:gd name="T33" fmla="*/ 1848 h 3960"/>
              <a:gd name="T34" fmla="*/ 2220 w 3742"/>
              <a:gd name="T35" fmla="*/ 893 h 3960"/>
              <a:gd name="T36" fmla="*/ 2849 w 3742"/>
              <a:gd name="T37" fmla="*/ 264 h 3960"/>
              <a:gd name="T38" fmla="*/ 1894 w 3742"/>
              <a:gd name="T39" fmla="*/ 1957 h 3960"/>
              <a:gd name="T40" fmla="*/ 1986 w 3742"/>
              <a:gd name="T41" fmla="*/ 2063 h 3960"/>
              <a:gd name="T42" fmla="*/ 1987 w 3742"/>
              <a:gd name="T43" fmla="*/ 2064 h 3960"/>
              <a:gd name="T44" fmla="*/ 2174 w 3742"/>
              <a:gd name="T45" fmla="*/ 2632 h 3960"/>
              <a:gd name="T46" fmla="*/ 1981 w 3742"/>
              <a:gd name="T47" fmla="*/ 3208 h 3960"/>
              <a:gd name="T48" fmla="*/ 643 w 3742"/>
              <a:gd name="T49" fmla="*/ 1870 h 3960"/>
              <a:gd name="T50" fmla="*/ 1219 w 3742"/>
              <a:gd name="T51" fmla="*/ 1677 h 3960"/>
              <a:gd name="T52" fmla="*/ 1894 w 3742"/>
              <a:gd name="T53" fmla="*/ 1957 h 3960"/>
              <a:gd name="T54" fmla="*/ 543 w 3742"/>
              <a:gd name="T55" fmla="*/ 3308 h 3960"/>
              <a:gd name="T56" fmla="*/ 263 w 3742"/>
              <a:gd name="T57" fmla="*/ 2632 h 3960"/>
              <a:gd name="T58" fmla="*/ 456 w 3742"/>
              <a:gd name="T59" fmla="*/ 2056 h 3960"/>
              <a:gd name="T60" fmla="*/ 1795 w 3742"/>
              <a:gd name="T61" fmla="*/ 3395 h 3960"/>
              <a:gd name="T62" fmla="*/ 1219 w 3742"/>
              <a:gd name="T63" fmla="*/ 3588 h 3960"/>
              <a:gd name="T64" fmla="*/ 543 w 3742"/>
              <a:gd name="T65" fmla="*/ 3308 h 3960"/>
              <a:gd name="T66" fmla="*/ 2849 w 3742"/>
              <a:gd name="T67" fmla="*/ 3696 h 3960"/>
              <a:gd name="T68" fmla="*/ 2255 w 3742"/>
              <a:gd name="T69" fmla="*/ 3274 h 3960"/>
              <a:gd name="T70" fmla="*/ 2438 w 3742"/>
              <a:gd name="T71" fmla="*/ 2632 h 3960"/>
              <a:gd name="T72" fmla="*/ 2322 w 3742"/>
              <a:gd name="T73" fmla="*/ 2112 h 3960"/>
              <a:gd name="T74" fmla="*/ 3479 w 3742"/>
              <a:gd name="T75" fmla="*/ 2112 h 3960"/>
              <a:gd name="T76" fmla="*/ 3479 w 3742"/>
              <a:gd name="T77" fmla="*/ 3067 h 3960"/>
              <a:gd name="T78" fmla="*/ 2849 w 3742"/>
              <a:gd name="T79" fmla="*/ 3696 h 3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742" h="3960">
                <a:moveTo>
                  <a:pt x="2849" y="0"/>
                </a:moveTo>
                <a:cubicBezTo>
                  <a:pt x="2357" y="0"/>
                  <a:pt x="1957" y="401"/>
                  <a:pt x="1957" y="893"/>
                </a:cubicBezTo>
                <a:lnTo>
                  <a:pt x="1957" y="1662"/>
                </a:lnTo>
                <a:cubicBezTo>
                  <a:pt x="1746" y="1501"/>
                  <a:pt x="1489" y="1413"/>
                  <a:pt x="1219" y="1413"/>
                </a:cubicBezTo>
                <a:cubicBezTo>
                  <a:pt x="893" y="1413"/>
                  <a:pt x="587" y="1540"/>
                  <a:pt x="357" y="1770"/>
                </a:cubicBezTo>
                <a:cubicBezTo>
                  <a:pt x="127" y="2001"/>
                  <a:pt x="0" y="2307"/>
                  <a:pt x="0" y="2632"/>
                </a:cubicBezTo>
                <a:cubicBezTo>
                  <a:pt x="0" y="2958"/>
                  <a:pt x="127" y="3264"/>
                  <a:pt x="357" y="3494"/>
                </a:cubicBezTo>
                <a:cubicBezTo>
                  <a:pt x="587" y="3724"/>
                  <a:pt x="893" y="3851"/>
                  <a:pt x="1219" y="3851"/>
                </a:cubicBezTo>
                <a:cubicBezTo>
                  <a:pt x="1540" y="3851"/>
                  <a:pt x="1842" y="3728"/>
                  <a:pt x="2071" y="3504"/>
                </a:cubicBezTo>
                <a:cubicBezTo>
                  <a:pt x="2224" y="3776"/>
                  <a:pt x="2516" y="3960"/>
                  <a:pt x="2849" y="3960"/>
                </a:cubicBezTo>
                <a:cubicBezTo>
                  <a:pt x="3342" y="3960"/>
                  <a:pt x="3742" y="3559"/>
                  <a:pt x="3742" y="3067"/>
                </a:cubicBezTo>
                <a:lnTo>
                  <a:pt x="3742" y="893"/>
                </a:lnTo>
                <a:cubicBezTo>
                  <a:pt x="3742" y="401"/>
                  <a:pt x="3342" y="0"/>
                  <a:pt x="2849" y="0"/>
                </a:cubicBezTo>
                <a:close/>
                <a:moveTo>
                  <a:pt x="2849" y="264"/>
                </a:moveTo>
                <a:cubicBezTo>
                  <a:pt x="3196" y="264"/>
                  <a:pt x="3479" y="546"/>
                  <a:pt x="3479" y="893"/>
                </a:cubicBezTo>
                <a:lnTo>
                  <a:pt x="3479" y="1848"/>
                </a:lnTo>
                <a:lnTo>
                  <a:pt x="2220" y="1848"/>
                </a:lnTo>
                <a:lnTo>
                  <a:pt x="2220" y="893"/>
                </a:lnTo>
                <a:cubicBezTo>
                  <a:pt x="2220" y="546"/>
                  <a:pt x="2503" y="264"/>
                  <a:pt x="2849" y="264"/>
                </a:cubicBezTo>
                <a:close/>
                <a:moveTo>
                  <a:pt x="1894" y="1957"/>
                </a:moveTo>
                <a:cubicBezTo>
                  <a:pt x="1928" y="1990"/>
                  <a:pt x="1958" y="2026"/>
                  <a:pt x="1986" y="2063"/>
                </a:cubicBezTo>
                <a:cubicBezTo>
                  <a:pt x="1986" y="2063"/>
                  <a:pt x="1987" y="2064"/>
                  <a:pt x="1987" y="2064"/>
                </a:cubicBezTo>
                <a:cubicBezTo>
                  <a:pt x="2108" y="2228"/>
                  <a:pt x="2174" y="2425"/>
                  <a:pt x="2174" y="2632"/>
                </a:cubicBezTo>
                <a:cubicBezTo>
                  <a:pt x="2174" y="2843"/>
                  <a:pt x="2106" y="3043"/>
                  <a:pt x="1981" y="3208"/>
                </a:cubicBezTo>
                <a:lnTo>
                  <a:pt x="643" y="1870"/>
                </a:lnTo>
                <a:cubicBezTo>
                  <a:pt x="808" y="1745"/>
                  <a:pt x="1008" y="1677"/>
                  <a:pt x="1219" y="1677"/>
                </a:cubicBezTo>
                <a:cubicBezTo>
                  <a:pt x="1474" y="1677"/>
                  <a:pt x="1714" y="1776"/>
                  <a:pt x="1894" y="1957"/>
                </a:cubicBezTo>
                <a:close/>
                <a:moveTo>
                  <a:pt x="543" y="3308"/>
                </a:moveTo>
                <a:cubicBezTo>
                  <a:pt x="363" y="3127"/>
                  <a:pt x="263" y="2888"/>
                  <a:pt x="263" y="2632"/>
                </a:cubicBezTo>
                <a:cubicBezTo>
                  <a:pt x="263" y="2422"/>
                  <a:pt x="331" y="2221"/>
                  <a:pt x="456" y="2056"/>
                </a:cubicBezTo>
                <a:lnTo>
                  <a:pt x="1795" y="3395"/>
                </a:lnTo>
                <a:cubicBezTo>
                  <a:pt x="1630" y="3520"/>
                  <a:pt x="1429" y="3588"/>
                  <a:pt x="1219" y="3588"/>
                </a:cubicBezTo>
                <a:cubicBezTo>
                  <a:pt x="963" y="3588"/>
                  <a:pt x="724" y="3488"/>
                  <a:pt x="543" y="3308"/>
                </a:cubicBezTo>
                <a:close/>
                <a:moveTo>
                  <a:pt x="2849" y="3696"/>
                </a:moveTo>
                <a:cubicBezTo>
                  <a:pt x="2575" y="3696"/>
                  <a:pt x="2341" y="3520"/>
                  <a:pt x="2255" y="3274"/>
                </a:cubicBezTo>
                <a:cubicBezTo>
                  <a:pt x="2374" y="3083"/>
                  <a:pt x="2438" y="2863"/>
                  <a:pt x="2438" y="2632"/>
                </a:cubicBezTo>
                <a:cubicBezTo>
                  <a:pt x="2438" y="2449"/>
                  <a:pt x="2398" y="2272"/>
                  <a:pt x="2322" y="2112"/>
                </a:cubicBezTo>
                <a:lnTo>
                  <a:pt x="3479" y="2112"/>
                </a:lnTo>
                <a:lnTo>
                  <a:pt x="3479" y="3067"/>
                </a:lnTo>
                <a:cubicBezTo>
                  <a:pt x="3479" y="3414"/>
                  <a:pt x="3196" y="3696"/>
                  <a:pt x="2849" y="3696"/>
                </a:cubicBezTo>
                <a:close/>
              </a:path>
            </a:pathLst>
          </a:custGeom>
          <a:solidFill>
            <a:srgbClr val="018C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medicines_125020"/>
          <p:cNvSpPr/>
          <p:nvPr/>
        </p:nvSpPr>
        <p:spPr>
          <a:xfrm>
            <a:off x="9773920" y="3170745"/>
            <a:ext cx="288484" cy="304843"/>
          </a:xfrm>
          <a:custGeom>
            <a:avLst/>
            <a:gdLst>
              <a:gd name="T0" fmla="*/ 2849 w 3742"/>
              <a:gd name="T1" fmla="*/ 0 h 3960"/>
              <a:gd name="T2" fmla="*/ 1957 w 3742"/>
              <a:gd name="T3" fmla="*/ 893 h 3960"/>
              <a:gd name="T4" fmla="*/ 1957 w 3742"/>
              <a:gd name="T5" fmla="*/ 1662 h 3960"/>
              <a:gd name="T6" fmla="*/ 1219 w 3742"/>
              <a:gd name="T7" fmla="*/ 1413 h 3960"/>
              <a:gd name="T8" fmla="*/ 357 w 3742"/>
              <a:gd name="T9" fmla="*/ 1770 h 3960"/>
              <a:gd name="T10" fmla="*/ 0 w 3742"/>
              <a:gd name="T11" fmla="*/ 2632 h 3960"/>
              <a:gd name="T12" fmla="*/ 357 w 3742"/>
              <a:gd name="T13" fmla="*/ 3494 h 3960"/>
              <a:gd name="T14" fmla="*/ 1219 w 3742"/>
              <a:gd name="T15" fmla="*/ 3851 h 3960"/>
              <a:gd name="T16" fmla="*/ 2071 w 3742"/>
              <a:gd name="T17" fmla="*/ 3504 h 3960"/>
              <a:gd name="T18" fmla="*/ 2849 w 3742"/>
              <a:gd name="T19" fmla="*/ 3960 h 3960"/>
              <a:gd name="T20" fmla="*/ 3742 w 3742"/>
              <a:gd name="T21" fmla="*/ 3067 h 3960"/>
              <a:gd name="T22" fmla="*/ 3742 w 3742"/>
              <a:gd name="T23" fmla="*/ 893 h 3960"/>
              <a:gd name="T24" fmla="*/ 2849 w 3742"/>
              <a:gd name="T25" fmla="*/ 0 h 3960"/>
              <a:gd name="T26" fmla="*/ 2849 w 3742"/>
              <a:gd name="T27" fmla="*/ 264 h 3960"/>
              <a:gd name="T28" fmla="*/ 3479 w 3742"/>
              <a:gd name="T29" fmla="*/ 893 h 3960"/>
              <a:gd name="T30" fmla="*/ 3479 w 3742"/>
              <a:gd name="T31" fmla="*/ 1848 h 3960"/>
              <a:gd name="T32" fmla="*/ 2220 w 3742"/>
              <a:gd name="T33" fmla="*/ 1848 h 3960"/>
              <a:gd name="T34" fmla="*/ 2220 w 3742"/>
              <a:gd name="T35" fmla="*/ 893 h 3960"/>
              <a:gd name="T36" fmla="*/ 2849 w 3742"/>
              <a:gd name="T37" fmla="*/ 264 h 3960"/>
              <a:gd name="T38" fmla="*/ 1894 w 3742"/>
              <a:gd name="T39" fmla="*/ 1957 h 3960"/>
              <a:gd name="T40" fmla="*/ 1986 w 3742"/>
              <a:gd name="T41" fmla="*/ 2063 h 3960"/>
              <a:gd name="T42" fmla="*/ 1987 w 3742"/>
              <a:gd name="T43" fmla="*/ 2064 h 3960"/>
              <a:gd name="T44" fmla="*/ 2174 w 3742"/>
              <a:gd name="T45" fmla="*/ 2632 h 3960"/>
              <a:gd name="T46" fmla="*/ 1981 w 3742"/>
              <a:gd name="T47" fmla="*/ 3208 h 3960"/>
              <a:gd name="T48" fmla="*/ 643 w 3742"/>
              <a:gd name="T49" fmla="*/ 1870 h 3960"/>
              <a:gd name="T50" fmla="*/ 1219 w 3742"/>
              <a:gd name="T51" fmla="*/ 1677 h 3960"/>
              <a:gd name="T52" fmla="*/ 1894 w 3742"/>
              <a:gd name="T53" fmla="*/ 1957 h 3960"/>
              <a:gd name="T54" fmla="*/ 543 w 3742"/>
              <a:gd name="T55" fmla="*/ 3308 h 3960"/>
              <a:gd name="T56" fmla="*/ 263 w 3742"/>
              <a:gd name="T57" fmla="*/ 2632 h 3960"/>
              <a:gd name="T58" fmla="*/ 456 w 3742"/>
              <a:gd name="T59" fmla="*/ 2056 h 3960"/>
              <a:gd name="T60" fmla="*/ 1795 w 3742"/>
              <a:gd name="T61" fmla="*/ 3395 h 3960"/>
              <a:gd name="T62" fmla="*/ 1219 w 3742"/>
              <a:gd name="T63" fmla="*/ 3588 h 3960"/>
              <a:gd name="T64" fmla="*/ 543 w 3742"/>
              <a:gd name="T65" fmla="*/ 3308 h 3960"/>
              <a:gd name="T66" fmla="*/ 2849 w 3742"/>
              <a:gd name="T67" fmla="*/ 3696 h 3960"/>
              <a:gd name="T68" fmla="*/ 2255 w 3742"/>
              <a:gd name="T69" fmla="*/ 3274 h 3960"/>
              <a:gd name="T70" fmla="*/ 2438 w 3742"/>
              <a:gd name="T71" fmla="*/ 2632 h 3960"/>
              <a:gd name="T72" fmla="*/ 2322 w 3742"/>
              <a:gd name="T73" fmla="*/ 2112 h 3960"/>
              <a:gd name="T74" fmla="*/ 3479 w 3742"/>
              <a:gd name="T75" fmla="*/ 2112 h 3960"/>
              <a:gd name="T76" fmla="*/ 3479 w 3742"/>
              <a:gd name="T77" fmla="*/ 3067 h 3960"/>
              <a:gd name="T78" fmla="*/ 2849 w 3742"/>
              <a:gd name="T79" fmla="*/ 3696 h 3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742" h="3960">
                <a:moveTo>
                  <a:pt x="2849" y="0"/>
                </a:moveTo>
                <a:cubicBezTo>
                  <a:pt x="2357" y="0"/>
                  <a:pt x="1957" y="401"/>
                  <a:pt x="1957" y="893"/>
                </a:cubicBezTo>
                <a:lnTo>
                  <a:pt x="1957" y="1662"/>
                </a:lnTo>
                <a:cubicBezTo>
                  <a:pt x="1746" y="1501"/>
                  <a:pt x="1489" y="1413"/>
                  <a:pt x="1219" y="1413"/>
                </a:cubicBezTo>
                <a:cubicBezTo>
                  <a:pt x="893" y="1413"/>
                  <a:pt x="587" y="1540"/>
                  <a:pt x="357" y="1770"/>
                </a:cubicBezTo>
                <a:cubicBezTo>
                  <a:pt x="127" y="2001"/>
                  <a:pt x="0" y="2307"/>
                  <a:pt x="0" y="2632"/>
                </a:cubicBezTo>
                <a:cubicBezTo>
                  <a:pt x="0" y="2958"/>
                  <a:pt x="127" y="3264"/>
                  <a:pt x="357" y="3494"/>
                </a:cubicBezTo>
                <a:cubicBezTo>
                  <a:pt x="587" y="3724"/>
                  <a:pt x="893" y="3851"/>
                  <a:pt x="1219" y="3851"/>
                </a:cubicBezTo>
                <a:cubicBezTo>
                  <a:pt x="1540" y="3851"/>
                  <a:pt x="1842" y="3728"/>
                  <a:pt x="2071" y="3504"/>
                </a:cubicBezTo>
                <a:cubicBezTo>
                  <a:pt x="2224" y="3776"/>
                  <a:pt x="2516" y="3960"/>
                  <a:pt x="2849" y="3960"/>
                </a:cubicBezTo>
                <a:cubicBezTo>
                  <a:pt x="3342" y="3960"/>
                  <a:pt x="3742" y="3559"/>
                  <a:pt x="3742" y="3067"/>
                </a:cubicBezTo>
                <a:lnTo>
                  <a:pt x="3742" y="893"/>
                </a:lnTo>
                <a:cubicBezTo>
                  <a:pt x="3742" y="401"/>
                  <a:pt x="3342" y="0"/>
                  <a:pt x="2849" y="0"/>
                </a:cubicBezTo>
                <a:close/>
                <a:moveTo>
                  <a:pt x="2849" y="264"/>
                </a:moveTo>
                <a:cubicBezTo>
                  <a:pt x="3196" y="264"/>
                  <a:pt x="3479" y="546"/>
                  <a:pt x="3479" y="893"/>
                </a:cubicBezTo>
                <a:lnTo>
                  <a:pt x="3479" y="1848"/>
                </a:lnTo>
                <a:lnTo>
                  <a:pt x="2220" y="1848"/>
                </a:lnTo>
                <a:lnTo>
                  <a:pt x="2220" y="893"/>
                </a:lnTo>
                <a:cubicBezTo>
                  <a:pt x="2220" y="546"/>
                  <a:pt x="2503" y="264"/>
                  <a:pt x="2849" y="264"/>
                </a:cubicBezTo>
                <a:close/>
                <a:moveTo>
                  <a:pt x="1894" y="1957"/>
                </a:moveTo>
                <a:cubicBezTo>
                  <a:pt x="1928" y="1990"/>
                  <a:pt x="1958" y="2026"/>
                  <a:pt x="1986" y="2063"/>
                </a:cubicBezTo>
                <a:cubicBezTo>
                  <a:pt x="1986" y="2063"/>
                  <a:pt x="1987" y="2064"/>
                  <a:pt x="1987" y="2064"/>
                </a:cubicBezTo>
                <a:cubicBezTo>
                  <a:pt x="2108" y="2228"/>
                  <a:pt x="2174" y="2425"/>
                  <a:pt x="2174" y="2632"/>
                </a:cubicBezTo>
                <a:cubicBezTo>
                  <a:pt x="2174" y="2843"/>
                  <a:pt x="2106" y="3043"/>
                  <a:pt x="1981" y="3208"/>
                </a:cubicBezTo>
                <a:lnTo>
                  <a:pt x="643" y="1870"/>
                </a:lnTo>
                <a:cubicBezTo>
                  <a:pt x="808" y="1745"/>
                  <a:pt x="1008" y="1677"/>
                  <a:pt x="1219" y="1677"/>
                </a:cubicBezTo>
                <a:cubicBezTo>
                  <a:pt x="1474" y="1677"/>
                  <a:pt x="1714" y="1776"/>
                  <a:pt x="1894" y="1957"/>
                </a:cubicBezTo>
                <a:close/>
                <a:moveTo>
                  <a:pt x="543" y="3308"/>
                </a:moveTo>
                <a:cubicBezTo>
                  <a:pt x="363" y="3127"/>
                  <a:pt x="263" y="2888"/>
                  <a:pt x="263" y="2632"/>
                </a:cubicBezTo>
                <a:cubicBezTo>
                  <a:pt x="263" y="2422"/>
                  <a:pt x="331" y="2221"/>
                  <a:pt x="456" y="2056"/>
                </a:cubicBezTo>
                <a:lnTo>
                  <a:pt x="1795" y="3395"/>
                </a:lnTo>
                <a:cubicBezTo>
                  <a:pt x="1630" y="3520"/>
                  <a:pt x="1429" y="3588"/>
                  <a:pt x="1219" y="3588"/>
                </a:cubicBezTo>
                <a:cubicBezTo>
                  <a:pt x="963" y="3588"/>
                  <a:pt x="724" y="3488"/>
                  <a:pt x="543" y="3308"/>
                </a:cubicBezTo>
                <a:close/>
                <a:moveTo>
                  <a:pt x="2849" y="3696"/>
                </a:moveTo>
                <a:cubicBezTo>
                  <a:pt x="2575" y="3696"/>
                  <a:pt x="2341" y="3520"/>
                  <a:pt x="2255" y="3274"/>
                </a:cubicBezTo>
                <a:cubicBezTo>
                  <a:pt x="2374" y="3083"/>
                  <a:pt x="2438" y="2863"/>
                  <a:pt x="2438" y="2632"/>
                </a:cubicBezTo>
                <a:cubicBezTo>
                  <a:pt x="2438" y="2449"/>
                  <a:pt x="2398" y="2272"/>
                  <a:pt x="2322" y="2112"/>
                </a:cubicBezTo>
                <a:lnTo>
                  <a:pt x="3479" y="2112"/>
                </a:lnTo>
                <a:lnTo>
                  <a:pt x="3479" y="3067"/>
                </a:lnTo>
                <a:cubicBezTo>
                  <a:pt x="3479" y="3414"/>
                  <a:pt x="3196" y="3696"/>
                  <a:pt x="2849" y="3696"/>
                </a:cubicBezTo>
                <a:close/>
              </a:path>
            </a:pathLst>
          </a:custGeom>
          <a:solidFill>
            <a:srgbClr val="018C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圆角矩形 1"/>
          <p:cNvSpPr/>
          <p:nvPr/>
        </p:nvSpPr>
        <p:spPr>
          <a:xfrm>
            <a:off x="100965" y="193040"/>
            <a:ext cx="10236200" cy="709930"/>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标题 1"/>
          <p:cNvSpPr>
            <a:spLocks noGrp="1"/>
          </p:cNvSpPr>
          <p:nvPr/>
        </p:nvSpPr>
        <p:spPr>
          <a:xfrm>
            <a:off x="838200" y="355600"/>
            <a:ext cx="10514965" cy="4641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charset="-122"/>
                <a:ea typeface="微软雅黑" panose="020B0503020204020204" charset="-122"/>
                <a:cs typeface="Arial" panose="020B0604020202020204" pitchFamily="34" charset="0"/>
              </a:defRPr>
            </a:lvl1pPr>
          </a:lstStyle>
          <a:p>
            <a:r>
              <a:rPr lang="zh-CN" altLang="en-US" dirty="0">
                <a:solidFill>
                  <a:schemeClr val="bg1"/>
                </a:solidFill>
                <a:latin typeface="+mn-lt"/>
                <a:ea typeface="+mn-ea"/>
                <a:cs typeface="+mn-ea"/>
                <a:sym typeface="+mn-lt"/>
              </a:rPr>
              <a:t>药物治疗</a:t>
            </a:r>
          </a:p>
        </p:txBody>
      </p:sp>
      <p:sp>
        <p:nvSpPr>
          <p:cNvPr id="7" name="圆角矩形 6"/>
          <p:cNvSpPr/>
          <p:nvPr/>
        </p:nvSpPr>
        <p:spPr>
          <a:xfrm>
            <a:off x="268605" y="186690"/>
            <a:ext cx="99695" cy="78930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圆角矩形 7"/>
          <p:cNvSpPr/>
          <p:nvPr/>
        </p:nvSpPr>
        <p:spPr>
          <a:xfrm>
            <a:off x="443230" y="186690"/>
            <a:ext cx="45720" cy="78930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ustDataLst>
      <p:tags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sz="quarter" idx="13"/>
          </p:nvPr>
        </p:nvSpPr>
        <p:spPr/>
        <p:txBody>
          <a:bodyPr>
            <a:normAutofit/>
          </a:bodyPr>
          <a:lstStyle/>
          <a:p>
            <a:pPr marL="228600" indent="-228600">
              <a:buFont typeface="+mj-lt"/>
              <a:buAutoNum type="arabicPeriod"/>
            </a:pPr>
            <a:r>
              <a:rPr lang="zh-CN" altLang="en-US" dirty="0">
                <a:cs typeface="+mn-ea"/>
                <a:sym typeface="+mn-lt"/>
              </a:rPr>
              <a:t>前庭疾病诊疗知识库</a:t>
            </a:r>
            <a:r>
              <a:rPr lang="en-US" altLang="zh-CN" dirty="0">
                <a:cs typeface="+mn-ea"/>
                <a:sym typeface="+mn-lt"/>
              </a:rPr>
              <a:t>/</a:t>
            </a:r>
            <a:r>
              <a:rPr lang="zh-CN" altLang="en-US" dirty="0">
                <a:cs typeface="+mn-ea"/>
                <a:sym typeface="+mn-lt"/>
              </a:rPr>
              <a:t>陈钢钢，张胜琳，马鑫主编，一北京：中国医药科技出版社，</a:t>
            </a:r>
            <a:r>
              <a:rPr lang="en-US" altLang="zh-CN" dirty="0">
                <a:cs typeface="+mn-ea"/>
                <a:sym typeface="+mn-lt"/>
              </a:rPr>
              <a:t>2024.1</a:t>
            </a:r>
            <a:r>
              <a:rPr lang="zh-CN" altLang="en-US" dirty="0">
                <a:cs typeface="+mn-ea"/>
                <a:sym typeface="+mn-lt"/>
              </a:rPr>
              <a:t>（临床诊疗知识库丛书）</a:t>
            </a:r>
            <a:endParaRPr lang="en-US" altLang="zh-CN" dirty="0">
              <a:cs typeface="+mn-ea"/>
              <a:sym typeface="+mn-lt"/>
            </a:endParaRPr>
          </a:p>
          <a:p>
            <a:pPr marL="228600" indent="-228600">
              <a:buFont typeface="+mj-lt"/>
              <a:buAutoNum type="arabicPeriod"/>
            </a:pPr>
            <a:r>
              <a:rPr lang="en-US" altLang="zh-CN" dirty="0">
                <a:cs typeface="+mn-ea"/>
                <a:sym typeface="+mn-lt"/>
              </a:rPr>
              <a:t>Sokolova L, et al. Int J </a:t>
            </a:r>
            <a:r>
              <a:rPr lang="en-US" altLang="zh-CN" dirty="0" err="1">
                <a:cs typeface="+mn-ea"/>
                <a:sym typeface="+mn-lt"/>
              </a:rPr>
              <a:t>Otolaryngol</a:t>
            </a:r>
            <a:r>
              <a:rPr lang="en-US" altLang="zh-CN" dirty="0">
                <a:cs typeface="+mn-ea"/>
                <a:sym typeface="+mn-lt"/>
              </a:rPr>
              <a:t>. 2014;2014:682439.</a:t>
            </a:r>
            <a:endParaRPr lang="zh-CN" altLang="en-US" dirty="0">
              <a:cs typeface="+mn-ea"/>
              <a:sym typeface="+mn-lt"/>
            </a:endParaRPr>
          </a:p>
        </p:txBody>
      </p:sp>
      <p:sp>
        <p:nvSpPr>
          <p:cNvPr id="2" name="文本框 1"/>
          <p:cNvSpPr txBox="1"/>
          <p:nvPr/>
        </p:nvSpPr>
        <p:spPr>
          <a:xfrm>
            <a:off x="695325" y="1230066"/>
            <a:ext cx="10493375" cy="657809"/>
          </a:xfrm>
          <a:prstGeom prst="rect">
            <a:avLst/>
          </a:prstGeom>
          <a:noFill/>
        </p:spPr>
        <p:txBody>
          <a:bodyPr wrap="square">
            <a:spAutoFit/>
          </a:bodyPr>
          <a:lstStyle/>
          <a:p>
            <a:pPr marL="285750" indent="-285750">
              <a:lnSpc>
                <a:spcPct val="120000"/>
              </a:lnSpc>
              <a:buFont typeface="Arial" panose="020B0604020202020204" pitchFamily="34" charset="0"/>
              <a:buChar char="•"/>
            </a:pPr>
            <a:r>
              <a:rPr lang="zh-CN" altLang="en-US" sz="1600" dirty="0">
                <a:cs typeface="+mn-ea"/>
                <a:sym typeface="+mn-lt"/>
              </a:rPr>
              <a:t>增强前庭代偿药物常用的有倍他司汀和银杏叶提取物，银杏叶提取物在改善眩晕症状方面与倍他司汀没有显著差异，但银杏叶提取物有更好的耐受性</a:t>
            </a:r>
            <a:r>
              <a:rPr lang="en-US" altLang="zh-CN" sz="1600" baseline="30000" dirty="0">
                <a:cs typeface="+mn-ea"/>
                <a:sym typeface="+mn-lt"/>
              </a:rPr>
              <a:t>1</a:t>
            </a:r>
            <a:r>
              <a:rPr lang="zh-CN" altLang="en-US" sz="1600" baseline="30000" dirty="0">
                <a:cs typeface="+mn-ea"/>
                <a:sym typeface="+mn-lt"/>
              </a:rPr>
              <a:t>，</a:t>
            </a:r>
            <a:r>
              <a:rPr lang="en-US" altLang="zh-CN" sz="1600" baseline="30000" dirty="0">
                <a:cs typeface="+mn-ea"/>
                <a:sym typeface="+mn-lt"/>
              </a:rPr>
              <a:t>2</a:t>
            </a:r>
            <a:endParaRPr lang="zh-CN" altLang="en-US" sz="1600" baseline="30000" dirty="0">
              <a:cs typeface="+mn-ea"/>
              <a:sym typeface="+mn-lt"/>
            </a:endParaRPr>
          </a:p>
        </p:txBody>
      </p:sp>
      <p:sp>
        <p:nvSpPr>
          <p:cNvPr id="9" name="矩形: 圆角 8"/>
          <p:cNvSpPr/>
          <p:nvPr/>
        </p:nvSpPr>
        <p:spPr>
          <a:xfrm>
            <a:off x="644893" y="2144486"/>
            <a:ext cx="5351645" cy="3875314"/>
          </a:xfrm>
          <a:prstGeom prst="roundRect">
            <a:avLst>
              <a:gd name="adj" fmla="val 2535"/>
            </a:avLst>
          </a:prstGeom>
          <a:solidFill>
            <a:schemeClr val="bg1"/>
          </a:solidFill>
          <a:ln w="6350">
            <a:solidFill>
              <a:srgbClr val="018C42"/>
            </a:solidFill>
          </a:ln>
          <a:effectLst>
            <a:outerShdw blurRad="63500" algn="ctr" rotWithShape="0">
              <a:srgbClr val="830051">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sz="2000" b="1" dirty="0">
              <a:solidFill>
                <a:srgbClr val="002060"/>
              </a:solidFill>
              <a:cs typeface="+mn-ea"/>
              <a:sym typeface="+mn-lt"/>
            </a:endParaRPr>
          </a:p>
        </p:txBody>
      </p:sp>
      <p:grpSp>
        <p:nvGrpSpPr>
          <p:cNvPr id="3" name="组合 2"/>
          <p:cNvGrpSpPr/>
          <p:nvPr/>
        </p:nvGrpSpPr>
        <p:grpSpPr>
          <a:xfrm>
            <a:off x="1174523" y="2244165"/>
            <a:ext cx="4288787" cy="253502"/>
            <a:chOff x="1613294" y="1113911"/>
            <a:chExt cx="4288787" cy="253502"/>
          </a:xfrm>
        </p:grpSpPr>
        <p:sp>
          <p:nvSpPr>
            <p:cNvPr id="6" name="标题 1"/>
            <p:cNvSpPr txBox="1"/>
            <p:nvPr/>
          </p:nvSpPr>
          <p:spPr>
            <a:xfrm>
              <a:off x="2403056" y="1113911"/>
              <a:ext cx="2949767" cy="253502"/>
            </a:xfrm>
            <a:prstGeom prst="rect">
              <a:avLst/>
            </a:prstGeom>
          </p:spPr>
          <p:txBody>
            <a:bodyPr vert="horz" lIns="0" tIns="0" rIns="0" bIns="0" anchor="b"/>
            <a:lstStyle>
              <a:lvl1pPr algn="l" defTabSz="914400" rtl="0" eaLnBrk="1" latinLnBrk="0" hangingPunct="1">
                <a:lnSpc>
                  <a:spcPct val="100000"/>
                </a:lnSpc>
                <a:spcBef>
                  <a:spcPct val="0"/>
                </a:spcBef>
                <a:buNone/>
                <a:defRPr sz="2400" b="1" kern="1200" baseline="0">
                  <a:solidFill>
                    <a:srgbClr val="851450"/>
                  </a:solidFill>
                  <a:latin typeface="Arial" panose="020B0604020202020204" pitchFamily="34" charset="0"/>
                  <a:ea typeface="微软雅黑" panose="020B0503020204020204" charset="-122"/>
                  <a:cs typeface="Arial" panose="020B0604020202020204" pitchFamily="34" charset="0"/>
                </a:defRPr>
              </a:lvl1pPr>
            </a:lstStyle>
            <a:p>
              <a:pPr algn="ctr" defTabSz="342900">
                <a:lnSpc>
                  <a:spcPct val="120000"/>
                </a:lnSpc>
                <a:spcBef>
                  <a:spcPts val="0"/>
                </a:spcBef>
                <a:defRPr/>
              </a:pPr>
              <a:r>
                <a:rPr lang="zh-CN" altLang="en-US" sz="1400" kern="0" dirty="0">
                  <a:solidFill>
                    <a:srgbClr val="018C42"/>
                  </a:solidFill>
                  <a:latin typeface="+mn-lt"/>
                  <a:ea typeface="+mn-ea"/>
                  <a:cs typeface="+mn-ea"/>
                  <a:sym typeface="+mn-lt"/>
                </a:rPr>
                <a:t>银杏叶提取物 </a:t>
              </a:r>
              <a:r>
                <a:rPr lang="en-US" altLang="zh-CN" sz="1400" kern="0" dirty="0">
                  <a:solidFill>
                    <a:srgbClr val="018C42"/>
                  </a:solidFill>
                  <a:latin typeface="+mn-lt"/>
                  <a:ea typeface="+mn-ea"/>
                  <a:cs typeface="+mn-ea"/>
                  <a:sym typeface="+mn-lt"/>
                </a:rPr>
                <a:t>VS </a:t>
              </a:r>
              <a:r>
                <a:rPr lang="zh-CN" altLang="en-US" sz="1400" kern="0" dirty="0">
                  <a:solidFill>
                    <a:srgbClr val="018C42"/>
                  </a:solidFill>
                  <a:latin typeface="+mn-lt"/>
                  <a:ea typeface="+mn-ea"/>
                  <a:cs typeface="+mn-ea"/>
                  <a:sym typeface="+mn-lt"/>
                </a:rPr>
                <a:t>倍他司汀</a:t>
              </a:r>
              <a:r>
                <a:rPr lang="en-US" altLang="zh-CN" sz="1400" kern="0" baseline="30000" dirty="0">
                  <a:solidFill>
                    <a:srgbClr val="018C42"/>
                  </a:solidFill>
                  <a:latin typeface="+mn-lt"/>
                  <a:ea typeface="+mn-ea"/>
                  <a:cs typeface="+mn-ea"/>
                  <a:sym typeface="+mn-lt"/>
                </a:rPr>
                <a:t>2</a:t>
              </a:r>
            </a:p>
          </p:txBody>
        </p:sp>
        <p:sp>
          <p:nvSpPr>
            <p:cNvPr id="7" name="任意多边形: 形状 6"/>
            <p:cNvSpPr/>
            <p:nvPr/>
          </p:nvSpPr>
          <p:spPr>
            <a:xfrm>
              <a:off x="1613294" y="1187193"/>
              <a:ext cx="365353" cy="166202"/>
            </a:xfrm>
            <a:custGeom>
              <a:avLst/>
              <a:gdLst>
                <a:gd name="connsiteX0" fmla="*/ 8566 w 977755"/>
                <a:gd name="connsiteY0" fmla="*/ 329059 h 361466"/>
                <a:gd name="connsiteX1" fmla="*/ 15632 w 977755"/>
                <a:gd name="connsiteY1" fmla="*/ 332842 h 361466"/>
                <a:gd name="connsiteX2" fmla="*/ 17060 w 977755"/>
                <a:gd name="connsiteY2" fmla="*/ 337625 h 361466"/>
                <a:gd name="connsiteX3" fmla="*/ 16417 w 977755"/>
                <a:gd name="connsiteY3" fmla="*/ 340979 h 361466"/>
                <a:gd name="connsiteX4" fmla="*/ 15632 w 977755"/>
                <a:gd name="connsiteY4" fmla="*/ 342407 h 361466"/>
                <a:gd name="connsiteX5" fmla="*/ 14633 w 977755"/>
                <a:gd name="connsiteY5" fmla="*/ 343620 h 361466"/>
                <a:gd name="connsiteX6" fmla="*/ 8566 w 977755"/>
                <a:gd name="connsiteY6" fmla="*/ 346119 h 361466"/>
                <a:gd name="connsiteX7" fmla="*/ 6852 w 977755"/>
                <a:gd name="connsiteY7" fmla="*/ 345976 h 361466"/>
                <a:gd name="connsiteX8" fmla="*/ 2498 w 977755"/>
                <a:gd name="connsiteY8" fmla="*/ 343620 h 361466"/>
                <a:gd name="connsiteX9" fmla="*/ 1428 w 977755"/>
                <a:gd name="connsiteY9" fmla="*/ 342336 h 361466"/>
                <a:gd name="connsiteX10" fmla="*/ 642 w 977755"/>
                <a:gd name="connsiteY10" fmla="*/ 340908 h 361466"/>
                <a:gd name="connsiteX11" fmla="*/ 143 w 977755"/>
                <a:gd name="connsiteY11" fmla="*/ 339338 h 361466"/>
                <a:gd name="connsiteX12" fmla="*/ 0 w 977755"/>
                <a:gd name="connsiteY12" fmla="*/ 337625 h 361466"/>
                <a:gd name="connsiteX13" fmla="*/ 143 w 977755"/>
                <a:gd name="connsiteY13" fmla="*/ 335911 h 361466"/>
                <a:gd name="connsiteX14" fmla="*/ 1428 w 977755"/>
                <a:gd name="connsiteY14" fmla="*/ 332842 h 361466"/>
                <a:gd name="connsiteX15" fmla="*/ 2498 w 977755"/>
                <a:gd name="connsiteY15" fmla="*/ 331557 h 361466"/>
                <a:gd name="connsiteX16" fmla="*/ 6852 w 977755"/>
                <a:gd name="connsiteY16" fmla="*/ 329202 h 361466"/>
                <a:gd name="connsiteX17" fmla="*/ 8566 w 977755"/>
                <a:gd name="connsiteY17" fmla="*/ 329059 h 361466"/>
                <a:gd name="connsiteX18" fmla="*/ 86939 w 977755"/>
                <a:gd name="connsiteY18" fmla="*/ 328060 h 361466"/>
                <a:gd name="connsiteX19" fmla="*/ 96433 w 977755"/>
                <a:gd name="connsiteY19" fmla="*/ 337554 h 361466"/>
                <a:gd name="connsiteX20" fmla="*/ 95719 w 977755"/>
                <a:gd name="connsiteY20" fmla="*/ 341265 h 361466"/>
                <a:gd name="connsiteX21" fmla="*/ 93578 w 977755"/>
                <a:gd name="connsiteY21" fmla="*/ 344263 h 361466"/>
                <a:gd name="connsiteX22" fmla="*/ 86868 w 977755"/>
                <a:gd name="connsiteY22" fmla="*/ 347047 h 361466"/>
                <a:gd name="connsiteX23" fmla="*/ 80158 w 977755"/>
                <a:gd name="connsiteY23" fmla="*/ 344263 h 361466"/>
                <a:gd name="connsiteX24" fmla="*/ 78160 w 977755"/>
                <a:gd name="connsiteY24" fmla="*/ 341265 h 361466"/>
                <a:gd name="connsiteX25" fmla="*/ 77446 w 977755"/>
                <a:gd name="connsiteY25" fmla="*/ 337554 h 361466"/>
                <a:gd name="connsiteX26" fmla="*/ 86939 w 977755"/>
                <a:gd name="connsiteY26" fmla="*/ 328060 h 361466"/>
                <a:gd name="connsiteX27" fmla="*/ 243903 w 977755"/>
                <a:gd name="connsiteY27" fmla="*/ 325990 h 361466"/>
                <a:gd name="connsiteX28" fmla="*/ 255538 w 977755"/>
                <a:gd name="connsiteY28" fmla="*/ 337625 h 361466"/>
                <a:gd name="connsiteX29" fmla="*/ 254610 w 977755"/>
                <a:gd name="connsiteY29" fmla="*/ 342122 h 361466"/>
                <a:gd name="connsiteX30" fmla="*/ 252111 w 977755"/>
                <a:gd name="connsiteY30" fmla="*/ 345834 h 361466"/>
                <a:gd name="connsiteX31" fmla="*/ 243903 w 977755"/>
                <a:gd name="connsiteY31" fmla="*/ 349260 h 361466"/>
                <a:gd name="connsiteX32" fmla="*/ 235694 w 977755"/>
                <a:gd name="connsiteY32" fmla="*/ 345834 h 361466"/>
                <a:gd name="connsiteX33" fmla="*/ 233196 w 977755"/>
                <a:gd name="connsiteY33" fmla="*/ 342122 h 361466"/>
                <a:gd name="connsiteX34" fmla="*/ 232268 w 977755"/>
                <a:gd name="connsiteY34" fmla="*/ 337625 h 361466"/>
                <a:gd name="connsiteX35" fmla="*/ 243903 w 977755"/>
                <a:gd name="connsiteY35" fmla="*/ 325990 h 361466"/>
                <a:gd name="connsiteX36" fmla="*/ 322349 w 977755"/>
                <a:gd name="connsiteY36" fmla="*/ 324705 h 361466"/>
                <a:gd name="connsiteX37" fmla="*/ 329559 w 977755"/>
                <a:gd name="connsiteY37" fmla="*/ 326918 h 361466"/>
                <a:gd name="connsiteX38" fmla="*/ 335198 w 977755"/>
                <a:gd name="connsiteY38" fmla="*/ 337625 h 361466"/>
                <a:gd name="connsiteX39" fmla="*/ 334198 w 977755"/>
                <a:gd name="connsiteY39" fmla="*/ 342621 h 361466"/>
                <a:gd name="connsiteX40" fmla="*/ 331414 w 977755"/>
                <a:gd name="connsiteY40" fmla="*/ 346690 h 361466"/>
                <a:gd name="connsiteX41" fmla="*/ 329559 w 977755"/>
                <a:gd name="connsiteY41" fmla="*/ 348260 h 361466"/>
                <a:gd name="connsiteX42" fmla="*/ 322349 w 977755"/>
                <a:gd name="connsiteY42" fmla="*/ 350473 h 361466"/>
                <a:gd name="connsiteX43" fmla="*/ 319780 w 977755"/>
                <a:gd name="connsiteY43" fmla="*/ 350188 h 361466"/>
                <a:gd name="connsiteX44" fmla="*/ 313284 w 977755"/>
                <a:gd name="connsiteY44" fmla="*/ 346690 h 361466"/>
                <a:gd name="connsiteX45" fmla="*/ 310500 w 977755"/>
                <a:gd name="connsiteY45" fmla="*/ 342621 h 361466"/>
                <a:gd name="connsiteX46" fmla="*/ 309501 w 977755"/>
                <a:gd name="connsiteY46" fmla="*/ 337625 h 361466"/>
                <a:gd name="connsiteX47" fmla="*/ 319780 w 977755"/>
                <a:gd name="connsiteY47" fmla="*/ 324990 h 361466"/>
                <a:gd name="connsiteX48" fmla="*/ 322349 w 977755"/>
                <a:gd name="connsiteY48" fmla="*/ 324705 h 361466"/>
                <a:gd name="connsiteX49" fmla="*/ 479098 w 977755"/>
                <a:gd name="connsiteY49" fmla="*/ 321707 h 361466"/>
                <a:gd name="connsiteX50" fmla="*/ 492232 w 977755"/>
                <a:gd name="connsiteY50" fmla="*/ 328702 h 361466"/>
                <a:gd name="connsiteX51" fmla="*/ 494944 w 977755"/>
                <a:gd name="connsiteY51" fmla="*/ 337553 h 361466"/>
                <a:gd name="connsiteX52" fmla="*/ 493731 w 977755"/>
                <a:gd name="connsiteY52" fmla="*/ 343692 h 361466"/>
                <a:gd name="connsiteX53" fmla="*/ 492303 w 977755"/>
                <a:gd name="connsiteY53" fmla="*/ 346404 h 361466"/>
                <a:gd name="connsiteX54" fmla="*/ 490304 w 977755"/>
                <a:gd name="connsiteY54" fmla="*/ 348760 h 361466"/>
                <a:gd name="connsiteX55" fmla="*/ 479098 w 977755"/>
                <a:gd name="connsiteY55" fmla="*/ 353400 h 361466"/>
                <a:gd name="connsiteX56" fmla="*/ 475886 w 977755"/>
                <a:gd name="connsiteY56" fmla="*/ 353043 h 361466"/>
                <a:gd name="connsiteX57" fmla="*/ 467891 w 977755"/>
                <a:gd name="connsiteY57" fmla="*/ 348760 h 361466"/>
                <a:gd name="connsiteX58" fmla="*/ 465964 w 977755"/>
                <a:gd name="connsiteY58" fmla="*/ 346404 h 361466"/>
                <a:gd name="connsiteX59" fmla="*/ 464536 w 977755"/>
                <a:gd name="connsiteY59" fmla="*/ 343692 h 361466"/>
                <a:gd name="connsiteX60" fmla="*/ 463608 w 977755"/>
                <a:gd name="connsiteY60" fmla="*/ 340694 h 361466"/>
                <a:gd name="connsiteX61" fmla="*/ 463323 w 977755"/>
                <a:gd name="connsiteY61" fmla="*/ 337482 h 361466"/>
                <a:gd name="connsiteX62" fmla="*/ 463608 w 977755"/>
                <a:gd name="connsiteY62" fmla="*/ 334270 h 361466"/>
                <a:gd name="connsiteX63" fmla="*/ 465964 w 977755"/>
                <a:gd name="connsiteY63" fmla="*/ 328631 h 361466"/>
                <a:gd name="connsiteX64" fmla="*/ 467891 w 977755"/>
                <a:gd name="connsiteY64" fmla="*/ 326275 h 361466"/>
                <a:gd name="connsiteX65" fmla="*/ 475886 w 977755"/>
                <a:gd name="connsiteY65" fmla="*/ 321993 h 361466"/>
                <a:gd name="connsiteX66" fmla="*/ 479098 w 977755"/>
                <a:gd name="connsiteY66" fmla="*/ 321707 h 361466"/>
                <a:gd name="connsiteX67" fmla="*/ 557687 w 977755"/>
                <a:gd name="connsiteY67" fmla="*/ 320066 h 361466"/>
                <a:gd name="connsiteX68" fmla="*/ 575175 w 977755"/>
                <a:gd name="connsiteY68" fmla="*/ 337554 h 361466"/>
                <a:gd name="connsiteX69" fmla="*/ 573819 w 977755"/>
                <a:gd name="connsiteY69" fmla="*/ 344406 h 361466"/>
                <a:gd name="connsiteX70" fmla="*/ 570178 w 977755"/>
                <a:gd name="connsiteY70" fmla="*/ 349974 h 361466"/>
                <a:gd name="connsiteX71" fmla="*/ 557758 w 977755"/>
                <a:gd name="connsiteY71" fmla="*/ 355113 h 361466"/>
                <a:gd name="connsiteX72" fmla="*/ 545338 w 977755"/>
                <a:gd name="connsiteY72" fmla="*/ 349974 h 361466"/>
                <a:gd name="connsiteX73" fmla="*/ 541555 w 977755"/>
                <a:gd name="connsiteY73" fmla="*/ 344406 h 361466"/>
                <a:gd name="connsiteX74" fmla="*/ 540199 w 977755"/>
                <a:gd name="connsiteY74" fmla="*/ 337554 h 361466"/>
                <a:gd name="connsiteX75" fmla="*/ 557687 w 977755"/>
                <a:gd name="connsiteY75" fmla="*/ 320066 h 361466"/>
                <a:gd name="connsiteX76" fmla="*/ 714579 w 977755"/>
                <a:gd name="connsiteY76" fmla="*/ 316140 h 361466"/>
                <a:gd name="connsiteX77" fmla="*/ 736064 w 977755"/>
                <a:gd name="connsiteY77" fmla="*/ 337625 h 361466"/>
                <a:gd name="connsiteX78" fmla="*/ 734351 w 977755"/>
                <a:gd name="connsiteY78" fmla="*/ 345977 h 361466"/>
                <a:gd name="connsiteX79" fmla="*/ 729854 w 977755"/>
                <a:gd name="connsiteY79" fmla="*/ 352829 h 361466"/>
                <a:gd name="connsiteX80" fmla="*/ 714651 w 977755"/>
                <a:gd name="connsiteY80" fmla="*/ 359111 h 361466"/>
                <a:gd name="connsiteX81" fmla="*/ 699447 w 977755"/>
                <a:gd name="connsiteY81" fmla="*/ 352829 h 361466"/>
                <a:gd name="connsiteX82" fmla="*/ 694807 w 977755"/>
                <a:gd name="connsiteY82" fmla="*/ 345977 h 361466"/>
                <a:gd name="connsiteX83" fmla="*/ 693094 w 977755"/>
                <a:gd name="connsiteY83" fmla="*/ 337625 h 361466"/>
                <a:gd name="connsiteX84" fmla="*/ 714579 w 977755"/>
                <a:gd name="connsiteY84" fmla="*/ 316140 h 361466"/>
                <a:gd name="connsiteX85" fmla="*/ 793025 w 977755"/>
                <a:gd name="connsiteY85" fmla="*/ 313784 h 361466"/>
                <a:gd name="connsiteX86" fmla="*/ 806373 w 977755"/>
                <a:gd name="connsiteY86" fmla="*/ 317853 h 361466"/>
                <a:gd name="connsiteX87" fmla="*/ 816865 w 977755"/>
                <a:gd name="connsiteY87" fmla="*/ 337625 h 361466"/>
                <a:gd name="connsiteX88" fmla="*/ 815010 w 977755"/>
                <a:gd name="connsiteY88" fmla="*/ 346904 h 361466"/>
                <a:gd name="connsiteX89" fmla="*/ 809870 w 977755"/>
                <a:gd name="connsiteY89" fmla="*/ 354470 h 361466"/>
                <a:gd name="connsiteX90" fmla="*/ 806373 w 977755"/>
                <a:gd name="connsiteY90" fmla="*/ 357397 h 361466"/>
                <a:gd name="connsiteX91" fmla="*/ 793025 w 977755"/>
                <a:gd name="connsiteY91" fmla="*/ 361466 h 361466"/>
                <a:gd name="connsiteX92" fmla="*/ 788242 w 977755"/>
                <a:gd name="connsiteY92" fmla="*/ 360966 h 361466"/>
                <a:gd name="connsiteX93" fmla="*/ 776179 w 977755"/>
                <a:gd name="connsiteY93" fmla="*/ 354470 h 361466"/>
                <a:gd name="connsiteX94" fmla="*/ 771040 w 977755"/>
                <a:gd name="connsiteY94" fmla="*/ 346904 h 361466"/>
                <a:gd name="connsiteX95" fmla="*/ 769184 w 977755"/>
                <a:gd name="connsiteY95" fmla="*/ 337625 h 361466"/>
                <a:gd name="connsiteX96" fmla="*/ 788242 w 977755"/>
                <a:gd name="connsiteY96" fmla="*/ 314284 h 361466"/>
                <a:gd name="connsiteX97" fmla="*/ 793025 w 977755"/>
                <a:gd name="connsiteY97" fmla="*/ 313784 h 361466"/>
                <a:gd name="connsiteX98" fmla="*/ 47753 w 977755"/>
                <a:gd name="connsiteY98" fmla="*/ 289372 h 361466"/>
                <a:gd name="connsiteX99" fmla="*/ 56747 w 977755"/>
                <a:gd name="connsiteY99" fmla="*/ 298366 h 361466"/>
                <a:gd name="connsiteX100" fmla="*/ 47753 w 977755"/>
                <a:gd name="connsiteY100" fmla="*/ 307360 h 361466"/>
                <a:gd name="connsiteX101" fmla="*/ 38759 w 977755"/>
                <a:gd name="connsiteY101" fmla="*/ 298366 h 361466"/>
                <a:gd name="connsiteX102" fmla="*/ 47753 w 977755"/>
                <a:gd name="connsiteY102" fmla="*/ 289372 h 361466"/>
                <a:gd name="connsiteX103" fmla="*/ 126198 w 977755"/>
                <a:gd name="connsiteY103" fmla="*/ 288373 h 361466"/>
                <a:gd name="connsiteX104" fmla="*/ 136191 w 977755"/>
                <a:gd name="connsiteY104" fmla="*/ 298366 h 361466"/>
                <a:gd name="connsiteX105" fmla="*/ 126198 w 977755"/>
                <a:gd name="connsiteY105" fmla="*/ 308359 h 361466"/>
                <a:gd name="connsiteX106" fmla="*/ 116205 w 977755"/>
                <a:gd name="connsiteY106" fmla="*/ 298366 h 361466"/>
                <a:gd name="connsiteX107" fmla="*/ 126198 w 977755"/>
                <a:gd name="connsiteY107" fmla="*/ 288373 h 361466"/>
                <a:gd name="connsiteX108" fmla="*/ 283162 w 977755"/>
                <a:gd name="connsiteY108" fmla="*/ 286160 h 361466"/>
                <a:gd name="connsiteX109" fmla="*/ 295368 w 977755"/>
                <a:gd name="connsiteY109" fmla="*/ 298366 h 361466"/>
                <a:gd name="connsiteX110" fmla="*/ 283162 w 977755"/>
                <a:gd name="connsiteY110" fmla="*/ 310572 h 361466"/>
                <a:gd name="connsiteX111" fmla="*/ 270956 w 977755"/>
                <a:gd name="connsiteY111" fmla="*/ 298366 h 361466"/>
                <a:gd name="connsiteX112" fmla="*/ 283162 w 977755"/>
                <a:gd name="connsiteY112" fmla="*/ 286160 h 361466"/>
                <a:gd name="connsiteX113" fmla="*/ 361536 w 977755"/>
                <a:gd name="connsiteY113" fmla="*/ 284804 h 361466"/>
                <a:gd name="connsiteX114" fmla="*/ 375098 w 977755"/>
                <a:gd name="connsiteY114" fmla="*/ 298366 h 361466"/>
                <a:gd name="connsiteX115" fmla="*/ 361536 w 977755"/>
                <a:gd name="connsiteY115" fmla="*/ 311928 h 361466"/>
                <a:gd name="connsiteX116" fmla="*/ 347974 w 977755"/>
                <a:gd name="connsiteY116" fmla="*/ 298366 h 361466"/>
                <a:gd name="connsiteX117" fmla="*/ 361536 w 977755"/>
                <a:gd name="connsiteY117" fmla="*/ 284804 h 361466"/>
                <a:gd name="connsiteX118" fmla="*/ 518428 w 977755"/>
                <a:gd name="connsiteY118" fmla="*/ 281735 h 361466"/>
                <a:gd name="connsiteX119" fmla="*/ 535060 w 977755"/>
                <a:gd name="connsiteY119" fmla="*/ 298366 h 361466"/>
                <a:gd name="connsiteX120" fmla="*/ 518428 w 977755"/>
                <a:gd name="connsiteY120" fmla="*/ 314998 h 361466"/>
                <a:gd name="connsiteX121" fmla="*/ 501797 w 977755"/>
                <a:gd name="connsiteY121" fmla="*/ 298366 h 361466"/>
                <a:gd name="connsiteX122" fmla="*/ 518428 w 977755"/>
                <a:gd name="connsiteY122" fmla="*/ 281735 h 361466"/>
                <a:gd name="connsiteX123" fmla="*/ 596946 w 977755"/>
                <a:gd name="connsiteY123" fmla="*/ 279950 h 361466"/>
                <a:gd name="connsiteX124" fmla="*/ 615362 w 977755"/>
                <a:gd name="connsiteY124" fmla="*/ 298366 h 361466"/>
                <a:gd name="connsiteX125" fmla="*/ 596946 w 977755"/>
                <a:gd name="connsiteY125" fmla="*/ 316782 h 361466"/>
                <a:gd name="connsiteX126" fmla="*/ 578530 w 977755"/>
                <a:gd name="connsiteY126" fmla="*/ 298366 h 361466"/>
                <a:gd name="connsiteX127" fmla="*/ 596946 w 977755"/>
                <a:gd name="connsiteY127" fmla="*/ 279950 h 361466"/>
                <a:gd name="connsiteX128" fmla="*/ 753766 w 977755"/>
                <a:gd name="connsiteY128" fmla="*/ 275739 h 361466"/>
                <a:gd name="connsiteX129" fmla="*/ 776394 w 977755"/>
                <a:gd name="connsiteY129" fmla="*/ 298366 h 361466"/>
                <a:gd name="connsiteX130" fmla="*/ 753766 w 977755"/>
                <a:gd name="connsiteY130" fmla="*/ 320994 h 361466"/>
                <a:gd name="connsiteX131" fmla="*/ 731139 w 977755"/>
                <a:gd name="connsiteY131" fmla="*/ 298366 h 361466"/>
                <a:gd name="connsiteX132" fmla="*/ 753766 w 977755"/>
                <a:gd name="connsiteY132" fmla="*/ 275739 h 361466"/>
                <a:gd name="connsiteX133" fmla="*/ 832283 w 977755"/>
                <a:gd name="connsiteY133" fmla="*/ 273241 h 361466"/>
                <a:gd name="connsiteX134" fmla="*/ 857337 w 977755"/>
                <a:gd name="connsiteY134" fmla="*/ 298367 h 361466"/>
                <a:gd name="connsiteX135" fmla="*/ 832283 w 977755"/>
                <a:gd name="connsiteY135" fmla="*/ 323421 h 361466"/>
                <a:gd name="connsiteX136" fmla="*/ 807229 w 977755"/>
                <a:gd name="connsiteY136" fmla="*/ 298367 h 361466"/>
                <a:gd name="connsiteX137" fmla="*/ 832283 w 977755"/>
                <a:gd name="connsiteY137" fmla="*/ 273241 h 361466"/>
                <a:gd name="connsiteX138" fmla="*/ 86939 w 977755"/>
                <a:gd name="connsiteY138" fmla="*/ 249685 h 361466"/>
                <a:gd name="connsiteX139" fmla="*/ 96433 w 977755"/>
                <a:gd name="connsiteY139" fmla="*/ 259179 h 361466"/>
                <a:gd name="connsiteX140" fmla="*/ 86939 w 977755"/>
                <a:gd name="connsiteY140" fmla="*/ 268672 h 361466"/>
                <a:gd name="connsiteX141" fmla="*/ 77446 w 977755"/>
                <a:gd name="connsiteY141" fmla="*/ 259179 h 361466"/>
                <a:gd name="connsiteX142" fmla="*/ 86939 w 977755"/>
                <a:gd name="connsiteY142" fmla="*/ 249685 h 361466"/>
                <a:gd name="connsiteX143" fmla="*/ 165457 w 977755"/>
                <a:gd name="connsiteY143" fmla="*/ 248686 h 361466"/>
                <a:gd name="connsiteX144" fmla="*/ 174165 w 977755"/>
                <a:gd name="connsiteY144" fmla="*/ 253326 h 361466"/>
                <a:gd name="connsiteX145" fmla="*/ 175950 w 977755"/>
                <a:gd name="connsiteY145" fmla="*/ 259179 h 361466"/>
                <a:gd name="connsiteX146" fmla="*/ 174165 w 977755"/>
                <a:gd name="connsiteY146" fmla="*/ 265032 h 361466"/>
                <a:gd name="connsiteX147" fmla="*/ 165457 w 977755"/>
                <a:gd name="connsiteY147" fmla="*/ 269814 h 361466"/>
                <a:gd name="connsiteX148" fmla="*/ 163315 w 977755"/>
                <a:gd name="connsiteY148" fmla="*/ 269600 h 361466"/>
                <a:gd name="connsiteX149" fmla="*/ 158033 w 977755"/>
                <a:gd name="connsiteY149" fmla="*/ 266745 h 361466"/>
                <a:gd name="connsiteX150" fmla="*/ 156748 w 977755"/>
                <a:gd name="connsiteY150" fmla="*/ 265175 h 361466"/>
                <a:gd name="connsiteX151" fmla="*/ 155178 w 977755"/>
                <a:gd name="connsiteY151" fmla="*/ 261392 h 361466"/>
                <a:gd name="connsiteX152" fmla="*/ 154964 w 977755"/>
                <a:gd name="connsiteY152" fmla="*/ 259250 h 361466"/>
                <a:gd name="connsiteX153" fmla="*/ 155178 w 977755"/>
                <a:gd name="connsiteY153" fmla="*/ 257109 h 361466"/>
                <a:gd name="connsiteX154" fmla="*/ 156748 w 977755"/>
                <a:gd name="connsiteY154" fmla="*/ 253326 h 361466"/>
                <a:gd name="connsiteX155" fmla="*/ 158033 w 977755"/>
                <a:gd name="connsiteY155" fmla="*/ 251755 h 361466"/>
                <a:gd name="connsiteX156" fmla="*/ 163315 w 977755"/>
                <a:gd name="connsiteY156" fmla="*/ 248900 h 361466"/>
                <a:gd name="connsiteX157" fmla="*/ 165457 w 977755"/>
                <a:gd name="connsiteY157" fmla="*/ 248686 h 361466"/>
                <a:gd name="connsiteX158" fmla="*/ 322349 w 977755"/>
                <a:gd name="connsiteY158" fmla="*/ 246259 h 361466"/>
                <a:gd name="connsiteX159" fmla="*/ 329559 w 977755"/>
                <a:gd name="connsiteY159" fmla="*/ 248472 h 361466"/>
                <a:gd name="connsiteX160" fmla="*/ 335198 w 977755"/>
                <a:gd name="connsiteY160" fmla="*/ 259179 h 361466"/>
                <a:gd name="connsiteX161" fmla="*/ 329559 w 977755"/>
                <a:gd name="connsiteY161" fmla="*/ 269886 h 361466"/>
                <a:gd name="connsiteX162" fmla="*/ 322349 w 977755"/>
                <a:gd name="connsiteY162" fmla="*/ 272098 h 361466"/>
                <a:gd name="connsiteX163" fmla="*/ 319780 w 977755"/>
                <a:gd name="connsiteY163" fmla="*/ 271813 h 361466"/>
                <a:gd name="connsiteX164" fmla="*/ 309501 w 977755"/>
                <a:gd name="connsiteY164" fmla="*/ 259179 h 361466"/>
                <a:gd name="connsiteX165" fmla="*/ 319780 w 977755"/>
                <a:gd name="connsiteY165" fmla="*/ 246545 h 361466"/>
                <a:gd name="connsiteX166" fmla="*/ 322349 w 977755"/>
                <a:gd name="connsiteY166" fmla="*/ 246259 h 361466"/>
                <a:gd name="connsiteX167" fmla="*/ 400795 w 977755"/>
                <a:gd name="connsiteY167" fmla="*/ 244903 h 361466"/>
                <a:gd name="connsiteX168" fmla="*/ 415071 w 977755"/>
                <a:gd name="connsiteY168" fmla="*/ 259179 h 361466"/>
                <a:gd name="connsiteX169" fmla="*/ 400795 w 977755"/>
                <a:gd name="connsiteY169" fmla="*/ 273455 h 361466"/>
                <a:gd name="connsiteX170" fmla="*/ 386519 w 977755"/>
                <a:gd name="connsiteY170" fmla="*/ 259179 h 361466"/>
                <a:gd name="connsiteX171" fmla="*/ 400795 w 977755"/>
                <a:gd name="connsiteY171" fmla="*/ 244903 h 361466"/>
                <a:gd name="connsiteX172" fmla="*/ 557687 w 977755"/>
                <a:gd name="connsiteY172" fmla="*/ 241691 h 361466"/>
                <a:gd name="connsiteX173" fmla="*/ 575175 w 977755"/>
                <a:gd name="connsiteY173" fmla="*/ 259179 h 361466"/>
                <a:gd name="connsiteX174" fmla="*/ 557687 w 977755"/>
                <a:gd name="connsiteY174" fmla="*/ 276667 h 361466"/>
                <a:gd name="connsiteX175" fmla="*/ 540199 w 977755"/>
                <a:gd name="connsiteY175" fmla="*/ 259179 h 361466"/>
                <a:gd name="connsiteX176" fmla="*/ 557687 w 977755"/>
                <a:gd name="connsiteY176" fmla="*/ 241691 h 361466"/>
                <a:gd name="connsiteX177" fmla="*/ 636061 w 977755"/>
                <a:gd name="connsiteY177" fmla="*/ 239764 h 361466"/>
                <a:gd name="connsiteX178" fmla="*/ 652193 w 977755"/>
                <a:gd name="connsiteY178" fmla="*/ 248330 h 361466"/>
                <a:gd name="connsiteX179" fmla="*/ 655476 w 977755"/>
                <a:gd name="connsiteY179" fmla="*/ 259179 h 361466"/>
                <a:gd name="connsiteX180" fmla="*/ 652193 w 977755"/>
                <a:gd name="connsiteY180" fmla="*/ 270029 h 361466"/>
                <a:gd name="connsiteX181" fmla="*/ 636061 w 977755"/>
                <a:gd name="connsiteY181" fmla="*/ 278594 h 361466"/>
                <a:gd name="connsiteX182" fmla="*/ 632135 w 977755"/>
                <a:gd name="connsiteY182" fmla="*/ 278166 h 361466"/>
                <a:gd name="connsiteX183" fmla="*/ 622356 w 977755"/>
                <a:gd name="connsiteY183" fmla="*/ 272884 h 361466"/>
                <a:gd name="connsiteX184" fmla="*/ 620001 w 977755"/>
                <a:gd name="connsiteY184" fmla="*/ 270029 h 361466"/>
                <a:gd name="connsiteX185" fmla="*/ 617074 w 977755"/>
                <a:gd name="connsiteY185" fmla="*/ 263105 h 361466"/>
                <a:gd name="connsiteX186" fmla="*/ 616646 w 977755"/>
                <a:gd name="connsiteY186" fmla="*/ 259179 h 361466"/>
                <a:gd name="connsiteX187" fmla="*/ 617074 w 977755"/>
                <a:gd name="connsiteY187" fmla="*/ 255253 h 361466"/>
                <a:gd name="connsiteX188" fmla="*/ 620001 w 977755"/>
                <a:gd name="connsiteY188" fmla="*/ 248330 h 361466"/>
                <a:gd name="connsiteX189" fmla="*/ 622356 w 977755"/>
                <a:gd name="connsiteY189" fmla="*/ 245474 h 361466"/>
                <a:gd name="connsiteX190" fmla="*/ 632135 w 977755"/>
                <a:gd name="connsiteY190" fmla="*/ 240192 h 361466"/>
                <a:gd name="connsiteX191" fmla="*/ 636061 w 977755"/>
                <a:gd name="connsiteY191" fmla="*/ 239764 h 361466"/>
                <a:gd name="connsiteX192" fmla="*/ 793025 w 977755"/>
                <a:gd name="connsiteY192" fmla="*/ 235338 h 361466"/>
                <a:gd name="connsiteX193" fmla="*/ 806373 w 977755"/>
                <a:gd name="connsiteY193" fmla="*/ 239407 h 361466"/>
                <a:gd name="connsiteX194" fmla="*/ 816865 w 977755"/>
                <a:gd name="connsiteY194" fmla="*/ 259179 h 361466"/>
                <a:gd name="connsiteX195" fmla="*/ 806373 w 977755"/>
                <a:gd name="connsiteY195" fmla="*/ 278951 h 361466"/>
                <a:gd name="connsiteX196" fmla="*/ 793025 w 977755"/>
                <a:gd name="connsiteY196" fmla="*/ 283020 h 361466"/>
                <a:gd name="connsiteX197" fmla="*/ 788242 w 977755"/>
                <a:gd name="connsiteY197" fmla="*/ 282520 h 361466"/>
                <a:gd name="connsiteX198" fmla="*/ 769184 w 977755"/>
                <a:gd name="connsiteY198" fmla="*/ 259179 h 361466"/>
                <a:gd name="connsiteX199" fmla="*/ 788242 w 977755"/>
                <a:gd name="connsiteY199" fmla="*/ 235838 h 361466"/>
                <a:gd name="connsiteX200" fmla="*/ 793025 w 977755"/>
                <a:gd name="connsiteY200" fmla="*/ 235338 h 361466"/>
                <a:gd name="connsiteX201" fmla="*/ 871470 w 977755"/>
                <a:gd name="connsiteY201" fmla="*/ 232768 h 361466"/>
                <a:gd name="connsiteX202" fmla="*/ 897881 w 977755"/>
                <a:gd name="connsiteY202" fmla="*/ 259178 h 361466"/>
                <a:gd name="connsiteX203" fmla="*/ 871470 w 977755"/>
                <a:gd name="connsiteY203" fmla="*/ 285589 h 361466"/>
                <a:gd name="connsiteX204" fmla="*/ 845060 w 977755"/>
                <a:gd name="connsiteY204" fmla="*/ 259178 h 361466"/>
                <a:gd name="connsiteX205" fmla="*/ 871470 w 977755"/>
                <a:gd name="connsiteY205" fmla="*/ 232768 h 361466"/>
                <a:gd name="connsiteX206" fmla="*/ 126198 w 977755"/>
                <a:gd name="connsiteY206" fmla="*/ 209927 h 361466"/>
                <a:gd name="connsiteX207" fmla="*/ 136191 w 977755"/>
                <a:gd name="connsiteY207" fmla="*/ 219920 h 361466"/>
                <a:gd name="connsiteX208" fmla="*/ 126198 w 977755"/>
                <a:gd name="connsiteY208" fmla="*/ 229913 h 361466"/>
                <a:gd name="connsiteX209" fmla="*/ 116205 w 977755"/>
                <a:gd name="connsiteY209" fmla="*/ 219920 h 361466"/>
                <a:gd name="connsiteX210" fmla="*/ 126198 w 977755"/>
                <a:gd name="connsiteY210" fmla="*/ 209927 h 361466"/>
                <a:gd name="connsiteX211" fmla="*/ 204644 w 977755"/>
                <a:gd name="connsiteY211" fmla="*/ 208856 h 361466"/>
                <a:gd name="connsiteX212" fmla="*/ 215708 w 977755"/>
                <a:gd name="connsiteY212" fmla="*/ 219920 h 361466"/>
                <a:gd name="connsiteX213" fmla="*/ 204644 w 977755"/>
                <a:gd name="connsiteY213" fmla="*/ 230984 h 361466"/>
                <a:gd name="connsiteX214" fmla="*/ 193580 w 977755"/>
                <a:gd name="connsiteY214" fmla="*/ 219920 h 361466"/>
                <a:gd name="connsiteX215" fmla="*/ 204644 w 977755"/>
                <a:gd name="connsiteY215" fmla="*/ 208856 h 361466"/>
                <a:gd name="connsiteX216" fmla="*/ 361536 w 977755"/>
                <a:gd name="connsiteY216" fmla="*/ 206358 h 361466"/>
                <a:gd name="connsiteX217" fmla="*/ 375098 w 977755"/>
                <a:gd name="connsiteY217" fmla="*/ 219920 h 361466"/>
                <a:gd name="connsiteX218" fmla="*/ 361536 w 977755"/>
                <a:gd name="connsiteY218" fmla="*/ 233482 h 361466"/>
                <a:gd name="connsiteX219" fmla="*/ 347974 w 977755"/>
                <a:gd name="connsiteY219" fmla="*/ 219920 h 361466"/>
                <a:gd name="connsiteX220" fmla="*/ 361536 w 977755"/>
                <a:gd name="connsiteY220" fmla="*/ 206358 h 361466"/>
                <a:gd name="connsiteX221" fmla="*/ 440054 w 977755"/>
                <a:gd name="connsiteY221" fmla="*/ 204930 h 361466"/>
                <a:gd name="connsiteX222" fmla="*/ 455043 w 977755"/>
                <a:gd name="connsiteY222" fmla="*/ 219920 h 361466"/>
                <a:gd name="connsiteX223" fmla="*/ 440054 w 977755"/>
                <a:gd name="connsiteY223" fmla="*/ 234909 h 361466"/>
                <a:gd name="connsiteX224" fmla="*/ 425064 w 977755"/>
                <a:gd name="connsiteY224" fmla="*/ 219920 h 361466"/>
                <a:gd name="connsiteX225" fmla="*/ 440054 w 977755"/>
                <a:gd name="connsiteY225" fmla="*/ 204930 h 361466"/>
                <a:gd name="connsiteX226" fmla="*/ 596946 w 977755"/>
                <a:gd name="connsiteY226" fmla="*/ 201504 h 361466"/>
                <a:gd name="connsiteX227" fmla="*/ 615362 w 977755"/>
                <a:gd name="connsiteY227" fmla="*/ 219920 h 361466"/>
                <a:gd name="connsiteX228" fmla="*/ 596946 w 977755"/>
                <a:gd name="connsiteY228" fmla="*/ 238336 h 361466"/>
                <a:gd name="connsiteX229" fmla="*/ 578530 w 977755"/>
                <a:gd name="connsiteY229" fmla="*/ 219920 h 361466"/>
                <a:gd name="connsiteX230" fmla="*/ 596946 w 977755"/>
                <a:gd name="connsiteY230" fmla="*/ 201504 h 361466"/>
                <a:gd name="connsiteX231" fmla="*/ 675321 w 977755"/>
                <a:gd name="connsiteY231" fmla="*/ 199506 h 361466"/>
                <a:gd name="connsiteX232" fmla="*/ 695735 w 977755"/>
                <a:gd name="connsiteY232" fmla="*/ 219921 h 361466"/>
                <a:gd name="connsiteX233" fmla="*/ 675321 w 977755"/>
                <a:gd name="connsiteY233" fmla="*/ 240335 h 361466"/>
                <a:gd name="connsiteX234" fmla="*/ 654906 w 977755"/>
                <a:gd name="connsiteY234" fmla="*/ 219921 h 361466"/>
                <a:gd name="connsiteX235" fmla="*/ 675321 w 977755"/>
                <a:gd name="connsiteY235" fmla="*/ 199506 h 361466"/>
                <a:gd name="connsiteX236" fmla="*/ 832283 w 977755"/>
                <a:gd name="connsiteY236" fmla="*/ 194866 h 361466"/>
                <a:gd name="connsiteX237" fmla="*/ 857337 w 977755"/>
                <a:gd name="connsiteY237" fmla="*/ 219920 h 361466"/>
                <a:gd name="connsiteX238" fmla="*/ 832283 w 977755"/>
                <a:gd name="connsiteY238" fmla="*/ 245046 h 361466"/>
                <a:gd name="connsiteX239" fmla="*/ 807229 w 977755"/>
                <a:gd name="connsiteY239" fmla="*/ 219920 h 361466"/>
                <a:gd name="connsiteX240" fmla="*/ 832283 w 977755"/>
                <a:gd name="connsiteY240" fmla="*/ 194866 h 361466"/>
                <a:gd name="connsiteX241" fmla="*/ 165529 w 977755"/>
                <a:gd name="connsiteY241" fmla="*/ 170240 h 361466"/>
                <a:gd name="connsiteX242" fmla="*/ 174237 w 977755"/>
                <a:gd name="connsiteY242" fmla="*/ 174880 h 361466"/>
                <a:gd name="connsiteX243" fmla="*/ 176022 w 977755"/>
                <a:gd name="connsiteY243" fmla="*/ 180733 h 361466"/>
                <a:gd name="connsiteX244" fmla="*/ 175165 w 977755"/>
                <a:gd name="connsiteY244" fmla="*/ 184801 h 361466"/>
                <a:gd name="connsiteX245" fmla="*/ 174166 w 977755"/>
                <a:gd name="connsiteY245" fmla="*/ 186586 h 361466"/>
                <a:gd name="connsiteX246" fmla="*/ 173024 w 977755"/>
                <a:gd name="connsiteY246" fmla="*/ 188299 h 361466"/>
                <a:gd name="connsiteX247" fmla="*/ 165600 w 977755"/>
                <a:gd name="connsiteY247" fmla="*/ 191368 h 361466"/>
                <a:gd name="connsiteX248" fmla="*/ 163459 w 977755"/>
                <a:gd name="connsiteY248" fmla="*/ 191154 h 361466"/>
                <a:gd name="connsiteX249" fmla="*/ 158177 w 977755"/>
                <a:gd name="connsiteY249" fmla="*/ 188299 h 361466"/>
                <a:gd name="connsiteX250" fmla="*/ 156892 w 977755"/>
                <a:gd name="connsiteY250" fmla="*/ 186729 h 361466"/>
                <a:gd name="connsiteX251" fmla="*/ 155893 w 977755"/>
                <a:gd name="connsiteY251" fmla="*/ 184944 h 361466"/>
                <a:gd name="connsiteX252" fmla="*/ 155250 w 977755"/>
                <a:gd name="connsiteY252" fmla="*/ 182946 h 361466"/>
                <a:gd name="connsiteX253" fmla="*/ 155036 w 977755"/>
                <a:gd name="connsiteY253" fmla="*/ 180804 h 361466"/>
                <a:gd name="connsiteX254" fmla="*/ 155250 w 977755"/>
                <a:gd name="connsiteY254" fmla="*/ 178663 h 361466"/>
                <a:gd name="connsiteX255" fmla="*/ 156820 w 977755"/>
                <a:gd name="connsiteY255" fmla="*/ 174880 h 361466"/>
                <a:gd name="connsiteX256" fmla="*/ 158105 w 977755"/>
                <a:gd name="connsiteY256" fmla="*/ 173309 h 361466"/>
                <a:gd name="connsiteX257" fmla="*/ 163387 w 977755"/>
                <a:gd name="connsiteY257" fmla="*/ 170454 h 361466"/>
                <a:gd name="connsiteX258" fmla="*/ 165529 w 977755"/>
                <a:gd name="connsiteY258" fmla="*/ 170240 h 361466"/>
                <a:gd name="connsiteX259" fmla="*/ 243903 w 977755"/>
                <a:gd name="connsiteY259" fmla="*/ 169098 h 361466"/>
                <a:gd name="connsiteX260" fmla="*/ 255538 w 977755"/>
                <a:gd name="connsiteY260" fmla="*/ 180733 h 361466"/>
                <a:gd name="connsiteX261" fmla="*/ 254610 w 977755"/>
                <a:gd name="connsiteY261" fmla="*/ 185230 h 361466"/>
                <a:gd name="connsiteX262" fmla="*/ 252111 w 977755"/>
                <a:gd name="connsiteY262" fmla="*/ 188942 h 361466"/>
                <a:gd name="connsiteX263" fmla="*/ 243903 w 977755"/>
                <a:gd name="connsiteY263" fmla="*/ 192368 h 361466"/>
                <a:gd name="connsiteX264" fmla="*/ 235694 w 977755"/>
                <a:gd name="connsiteY264" fmla="*/ 188942 h 361466"/>
                <a:gd name="connsiteX265" fmla="*/ 233196 w 977755"/>
                <a:gd name="connsiteY265" fmla="*/ 185230 h 361466"/>
                <a:gd name="connsiteX266" fmla="*/ 232268 w 977755"/>
                <a:gd name="connsiteY266" fmla="*/ 180733 h 361466"/>
                <a:gd name="connsiteX267" fmla="*/ 243903 w 977755"/>
                <a:gd name="connsiteY267" fmla="*/ 169098 h 361466"/>
                <a:gd name="connsiteX268" fmla="*/ 400795 w 977755"/>
                <a:gd name="connsiteY268" fmla="*/ 166385 h 361466"/>
                <a:gd name="connsiteX269" fmla="*/ 415071 w 977755"/>
                <a:gd name="connsiteY269" fmla="*/ 180661 h 361466"/>
                <a:gd name="connsiteX270" fmla="*/ 413929 w 977755"/>
                <a:gd name="connsiteY270" fmla="*/ 186229 h 361466"/>
                <a:gd name="connsiteX271" fmla="*/ 410859 w 977755"/>
                <a:gd name="connsiteY271" fmla="*/ 190797 h 361466"/>
                <a:gd name="connsiteX272" fmla="*/ 400795 w 977755"/>
                <a:gd name="connsiteY272" fmla="*/ 195008 h 361466"/>
                <a:gd name="connsiteX273" fmla="*/ 390730 w 977755"/>
                <a:gd name="connsiteY273" fmla="*/ 190797 h 361466"/>
                <a:gd name="connsiteX274" fmla="*/ 387661 w 977755"/>
                <a:gd name="connsiteY274" fmla="*/ 186229 h 361466"/>
                <a:gd name="connsiteX275" fmla="*/ 386519 w 977755"/>
                <a:gd name="connsiteY275" fmla="*/ 180661 h 361466"/>
                <a:gd name="connsiteX276" fmla="*/ 400795 w 977755"/>
                <a:gd name="connsiteY276" fmla="*/ 166385 h 361466"/>
                <a:gd name="connsiteX277" fmla="*/ 479098 w 977755"/>
                <a:gd name="connsiteY277" fmla="*/ 164815 h 361466"/>
                <a:gd name="connsiteX278" fmla="*/ 492232 w 977755"/>
                <a:gd name="connsiteY278" fmla="*/ 171810 h 361466"/>
                <a:gd name="connsiteX279" fmla="*/ 494944 w 977755"/>
                <a:gd name="connsiteY279" fmla="*/ 180661 h 361466"/>
                <a:gd name="connsiteX280" fmla="*/ 493731 w 977755"/>
                <a:gd name="connsiteY280" fmla="*/ 186800 h 361466"/>
                <a:gd name="connsiteX281" fmla="*/ 492303 w 977755"/>
                <a:gd name="connsiteY281" fmla="*/ 189512 h 361466"/>
                <a:gd name="connsiteX282" fmla="*/ 490304 w 977755"/>
                <a:gd name="connsiteY282" fmla="*/ 191939 h 361466"/>
                <a:gd name="connsiteX283" fmla="*/ 479098 w 977755"/>
                <a:gd name="connsiteY283" fmla="*/ 196579 h 361466"/>
                <a:gd name="connsiteX284" fmla="*/ 475886 w 977755"/>
                <a:gd name="connsiteY284" fmla="*/ 196222 h 361466"/>
                <a:gd name="connsiteX285" fmla="*/ 467891 w 977755"/>
                <a:gd name="connsiteY285" fmla="*/ 191939 h 361466"/>
                <a:gd name="connsiteX286" fmla="*/ 465964 w 977755"/>
                <a:gd name="connsiteY286" fmla="*/ 189584 h 361466"/>
                <a:gd name="connsiteX287" fmla="*/ 464536 w 977755"/>
                <a:gd name="connsiteY287" fmla="*/ 186871 h 361466"/>
                <a:gd name="connsiteX288" fmla="*/ 463608 w 977755"/>
                <a:gd name="connsiteY288" fmla="*/ 183873 h 361466"/>
                <a:gd name="connsiteX289" fmla="*/ 463323 w 977755"/>
                <a:gd name="connsiteY289" fmla="*/ 180661 h 361466"/>
                <a:gd name="connsiteX290" fmla="*/ 463608 w 977755"/>
                <a:gd name="connsiteY290" fmla="*/ 177449 h 361466"/>
                <a:gd name="connsiteX291" fmla="*/ 465964 w 977755"/>
                <a:gd name="connsiteY291" fmla="*/ 171810 h 361466"/>
                <a:gd name="connsiteX292" fmla="*/ 467891 w 977755"/>
                <a:gd name="connsiteY292" fmla="*/ 169455 h 361466"/>
                <a:gd name="connsiteX293" fmla="*/ 475886 w 977755"/>
                <a:gd name="connsiteY293" fmla="*/ 165172 h 361466"/>
                <a:gd name="connsiteX294" fmla="*/ 479098 w 977755"/>
                <a:gd name="connsiteY294" fmla="*/ 164815 h 361466"/>
                <a:gd name="connsiteX295" fmla="*/ 636061 w 977755"/>
                <a:gd name="connsiteY295" fmla="*/ 161317 h 361466"/>
                <a:gd name="connsiteX296" fmla="*/ 652193 w 977755"/>
                <a:gd name="connsiteY296" fmla="*/ 169883 h 361466"/>
                <a:gd name="connsiteX297" fmla="*/ 655476 w 977755"/>
                <a:gd name="connsiteY297" fmla="*/ 180732 h 361466"/>
                <a:gd name="connsiteX298" fmla="*/ 653977 w 977755"/>
                <a:gd name="connsiteY298" fmla="*/ 188298 h 361466"/>
                <a:gd name="connsiteX299" fmla="*/ 652193 w 977755"/>
                <a:gd name="connsiteY299" fmla="*/ 191582 h 361466"/>
                <a:gd name="connsiteX300" fmla="*/ 649766 w 977755"/>
                <a:gd name="connsiteY300" fmla="*/ 194437 h 361466"/>
                <a:gd name="connsiteX301" fmla="*/ 636061 w 977755"/>
                <a:gd name="connsiteY301" fmla="*/ 200148 h 361466"/>
                <a:gd name="connsiteX302" fmla="*/ 632135 w 977755"/>
                <a:gd name="connsiteY302" fmla="*/ 199719 h 361466"/>
                <a:gd name="connsiteX303" fmla="*/ 622356 w 977755"/>
                <a:gd name="connsiteY303" fmla="*/ 194437 h 361466"/>
                <a:gd name="connsiteX304" fmla="*/ 620001 w 977755"/>
                <a:gd name="connsiteY304" fmla="*/ 191582 h 361466"/>
                <a:gd name="connsiteX305" fmla="*/ 618216 w 977755"/>
                <a:gd name="connsiteY305" fmla="*/ 188298 h 361466"/>
                <a:gd name="connsiteX306" fmla="*/ 617074 w 977755"/>
                <a:gd name="connsiteY306" fmla="*/ 184658 h 361466"/>
                <a:gd name="connsiteX307" fmla="*/ 616646 w 977755"/>
                <a:gd name="connsiteY307" fmla="*/ 180732 h 361466"/>
                <a:gd name="connsiteX308" fmla="*/ 617074 w 977755"/>
                <a:gd name="connsiteY308" fmla="*/ 176806 h 361466"/>
                <a:gd name="connsiteX309" fmla="*/ 620001 w 977755"/>
                <a:gd name="connsiteY309" fmla="*/ 169883 h 361466"/>
                <a:gd name="connsiteX310" fmla="*/ 622356 w 977755"/>
                <a:gd name="connsiteY310" fmla="*/ 167027 h 361466"/>
                <a:gd name="connsiteX311" fmla="*/ 632135 w 977755"/>
                <a:gd name="connsiteY311" fmla="*/ 161745 h 361466"/>
                <a:gd name="connsiteX312" fmla="*/ 636061 w 977755"/>
                <a:gd name="connsiteY312" fmla="*/ 161317 h 361466"/>
                <a:gd name="connsiteX313" fmla="*/ 714579 w 977755"/>
                <a:gd name="connsiteY313" fmla="*/ 159247 h 361466"/>
                <a:gd name="connsiteX314" fmla="*/ 736064 w 977755"/>
                <a:gd name="connsiteY314" fmla="*/ 180732 h 361466"/>
                <a:gd name="connsiteX315" fmla="*/ 734351 w 977755"/>
                <a:gd name="connsiteY315" fmla="*/ 189084 h 361466"/>
                <a:gd name="connsiteX316" fmla="*/ 729854 w 977755"/>
                <a:gd name="connsiteY316" fmla="*/ 195936 h 361466"/>
                <a:gd name="connsiteX317" fmla="*/ 714651 w 977755"/>
                <a:gd name="connsiteY317" fmla="*/ 202218 h 361466"/>
                <a:gd name="connsiteX318" fmla="*/ 699447 w 977755"/>
                <a:gd name="connsiteY318" fmla="*/ 195936 h 361466"/>
                <a:gd name="connsiteX319" fmla="*/ 694807 w 977755"/>
                <a:gd name="connsiteY319" fmla="*/ 189084 h 361466"/>
                <a:gd name="connsiteX320" fmla="*/ 693094 w 977755"/>
                <a:gd name="connsiteY320" fmla="*/ 180732 h 361466"/>
                <a:gd name="connsiteX321" fmla="*/ 714579 w 977755"/>
                <a:gd name="connsiteY321" fmla="*/ 159247 h 361466"/>
                <a:gd name="connsiteX322" fmla="*/ 871470 w 977755"/>
                <a:gd name="connsiteY322" fmla="*/ 154322 h 361466"/>
                <a:gd name="connsiteX323" fmla="*/ 897881 w 977755"/>
                <a:gd name="connsiteY323" fmla="*/ 180732 h 361466"/>
                <a:gd name="connsiteX324" fmla="*/ 895811 w 977755"/>
                <a:gd name="connsiteY324" fmla="*/ 191011 h 361466"/>
                <a:gd name="connsiteX325" fmla="*/ 890172 w 977755"/>
                <a:gd name="connsiteY325" fmla="*/ 199434 h 361466"/>
                <a:gd name="connsiteX326" fmla="*/ 871470 w 977755"/>
                <a:gd name="connsiteY326" fmla="*/ 207143 h 361466"/>
                <a:gd name="connsiteX327" fmla="*/ 852769 w 977755"/>
                <a:gd name="connsiteY327" fmla="*/ 199434 h 361466"/>
                <a:gd name="connsiteX328" fmla="*/ 847130 w 977755"/>
                <a:gd name="connsiteY328" fmla="*/ 191011 h 361466"/>
                <a:gd name="connsiteX329" fmla="*/ 845060 w 977755"/>
                <a:gd name="connsiteY329" fmla="*/ 180732 h 361466"/>
                <a:gd name="connsiteX330" fmla="*/ 871470 w 977755"/>
                <a:gd name="connsiteY330" fmla="*/ 154322 h 361466"/>
                <a:gd name="connsiteX331" fmla="*/ 126198 w 977755"/>
                <a:gd name="connsiteY331" fmla="*/ 131481 h 361466"/>
                <a:gd name="connsiteX332" fmla="*/ 136191 w 977755"/>
                <a:gd name="connsiteY332" fmla="*/ 141474 h 361466"/>
                <a:gd name="connsiteX333" fmla="*/ 126198 w 977755"/>
                <a:gd name="connsiteY333" fmla="*/ 151467 h 361466"/>
                <a:gd name="connsiteX334" fmla="*/ 116205 w 977755"/>
                <a:gd name="connsiteY334" fmla="*/ 141474 h 361466"/>
                <a:gd name="connsiteX335" fmla="*/ 126198 w 977755"/>
                <a:gd name="connsiteY335" fmla="*/ 131481 h 361466"/>
                <a:gd name="connsiteX336" fmla="*/ 204644 w 977755"/>
                <a:gd name="connsiteY336" fmla="*/ 130410 h 361466"/>
                <a:gd name="connsiteX337" fmla="*/ 215708 w 977755"/>
                <a:gd name="connsiteY337" fmla="*/ 141474 h 361466"/>
                <a:gd name="connsiteX338" fmla="*/ 204644 w 977755"/>
                <a:gd name="connsiteY338" fmla="*/ 152538 h 361466"/>
                <a:gd name="connsiteX339" fmla="*/ 193580 w 977755"/>
                <a:gd name="connsiteY339" fmla="*/ 141474 h 361466"/>
                <a:gd name="connsiteX340" fmla="*/ 204644 w 977755"/>
                <a:gd name="connsiteY340" fmla="*/ 130410 h 361466"/>
                <a:gd name="connsiteX341" fmla="*/ 361536 w 977755"/>
                <a:gd name="connsiteY341" fmla="*/ 127912 h 361466"/>
                <a:gd name="connsiteX342" fmla="*/ 375098 w 977755"/>
                <a:gd name="connsiteY342" fmla="*/ 141474 h 361466"/>
                <a:gd name="connsiteX343" fmla="*/ 361536 w 977755"/>
                <a:gd name="connsiteY343" fmla="*/ 155036 h 361466"/>
                <a:gd name="connsiteX344" fmla="*/ 347974 w 977755"/>
                <a:gd name="connsiteY344" fmla="*/ 141474 h 361466"/>
                <a:gd name="connsiteX345" fmla="*/ 361536 w 977755"/>
                <a:gd name="connsiteY345" fmla="*/ 127912 h 361466"/>
                <a:gd name="connsiteX346" fmla="*/ 440054 w 977755"/>
                <a:gd name="connsiteY346" fmla="*/ 126484 h 361466"/>
                <a:gd name="connsiteX347" fmla="*/ 455043 w 977755"/>
                <a:gd name="connsiteY347" fmla="*/ 141474 h 361466"/>
                <a:gd name="connsiteX348" fmla="*/ 440054 w 977755"/>
                <a:gd name="connsiteY348" fmla="*/ 156463 h 361466"/>
                <a:gd name="connsiteX349" fmla="*/ 425064 w 977755"/>
                <a:gd name="connsiteY349" fmla="*/ 141474 h 361466"/>
                <a:gd name="connsiteX350" fmla="*/ 440054 w 977755"/>
                <a:gd name="connsiteY350" fmla="*/ 126484 h 361466"/>
                <a:gd name="connsiteX351" fmla="*/ 596946 w 977755"/>
                <a:gd name="connsiteY351" fmla="*/ 123058 h 361466"/>
                <a:gd name="connsiteX352" fmla="*/ 615362 w 977755"/>
                <a:gd name="connsiteY352" fmla="*/ 141474 h 361466"/>
                <a:gd name="connsiteX353" fmla="*/ 596946 w 977755"/>
                <a:gd name="connsiteY353" fmla="*/ 159890 h 361466"/>
                <a:gd name="connsiteX354" fmla="*/ 578530 w 977755"/>
                <a:gd name="connsiteY354" fmla="*/ 141474 h 361466"/>
                <a:gd name="connsiteX355" fmla="*/ 596946 w 977755"/>
                <a:gd name="connsiteY355" fmla="*/ 123058 h 361466"/>
                <a:gd name="connsiteX356" fmla="*/ 675321 w 977755"/>
                <a:gd name="connsiteY356" fmla="*/ 121059 h 361466"/>
                <a:gd name="connsiteX357" fmla="*/ 695735 w 977755"/>
                <a:gd name="connsiteY357" fmla="*/ 141474 h 361466"/>
                <a:gd name="connsiteX358" fmla="*/ 675321 w 977755"/>
                <a:gd name="connsiteY358" fmla="*/ 161888 h 361466"/>
                <a:gd name="connsiteX359" fmla="*/ 654906 w 977755"/>
                <a:gd name="connsiteY359" fmla="*/ 141474 h 361466"/>
                <a:gd name="connsiteX360" fmla="*/ 675321 w 977755"/>
                <a:gd name="connsiteY360" fmla="*/ 121059 h 361466"/>
                <a:gd name="connsiteX361" fmla="*/ 832283 w 977755"/>
                <a:gd name="connsiteY361" fmla="*/ 116348 h 361466"/>
                <a:gd name="connsiteX362" fmla="*/ 857337 w 977755"/>
                <a:gd name="connsiteY362" fmla="*/ 141474 h 361466"/>
                <a:gd name="connsiteX363" fmla="*/ 832283 w 977755"/>
                <a:gd name="connsiteY363" fmla="*/ 166528 h 361466"/>
                <a:gd name="connsiteX364" fmla="*/ 807229 w 977755"/>
                <a:gd name="connsiteY364" fmla="*/ 141474 h 361466"/>
                <a:gd name="connsiteX365" fmla="*/ 832283 w 977755"/>
                <a:gd name="connsiteY365" fmla="*/ 116348 h 361466"/>
                <a:gd name="connsiteX366" fmla="*/ 910730 w 977755"/>
                <a:gd name="connsiteY366" fmla="*/ 113636 h 361466"/>
                <a:gd name="connsiteX367" fmla="*/ 938496 w 977755"/>
                <a:gd name="connsiteY367" fmla="*/ 141474 h 361466"/>
                <a:gd name="connsiteX368" fmla="*/ 930397 w 977755"/>
                <a:gd name="connsiteY368" fmla="*/ 161004 h 361466"/>
                <a:gd name="connsiteX369" fmla="*/ 949989 w 977755"/>
                <a:gd name="connsiteY369" fmla="*/ 152895 h 361466"/>
                <a:gd name="connsiteX370" fmla="*/ 977755 w 977755"/>
                <a:gd name="connsiteY370" fmla="*/ 180662 h 361466"/>
                <a:gd name="connsiteX371" fmla="*/ 975542 w 977755"/>
                <a:gd name="connsiteY371" fmla="*/ 191511 h 361466"/>
                <a:gd name="connsiteX372" fmla="*/ 969618 w 977755"/>
                <a:gd name="connsiteY372" fmla="*/ 200362 h 361466"/>
                <a:gd name="connsiteX373" fmla="*/ 949989 w 977755"/>
                <a:gd name="connsiteY373" fmla="*/ 208500 h 361466"/>
                <a:gd name="connsiteX374" fmla="*/ 930410 w 977755"/>
                <a:gd name="connsiteY374" fmla="*/ 200383 h 361466"/>
                <a:gd name="connsiteX375" fmla="*/ 938496 w 977755"/>
                <a:gd name="connsiteY375" fmla="*/ 219920 h 361466"/>
                <a:gd name="connsiteX376" fmla="*/ 910730 w 977755"/>
                <a:gd name="connsiteY376" fmla="*/ 247758 h 361466"/>
                <a:gd name="connsiteX377" fmla="*/ 882963 w 977755"/>
                <a:gd name="connsiteY377" fmla="*/ 219920 h 361466"/>
                <a:gd name="connsiteX378" fmla="*/ 910730 w 977755"/>
                <a:gd name="connsiteY378" fmla="*/ 192153 h 361466"/>
                <a:gd name="connsiteX379" fmla="*/ 930281 w 977755"/>
                <a:gd name="connsiteY379" fmla="*/ 200246 h 361466"/>
                <a:gd name="connsiteX380" fmla="*/ 924435 w 977755"/>
                <a:gd name="connsiteY380" fmla="*/ 191511 h 361466"/>
                <a:gd name="connsiteX381" fmla="*/ 922222 w 977755"/>
                <a:gd name="connsiteY381" fmla="*/ 180662 h 361466"/>
                <a:gd name="connsiteX382" fmla="*/ 930295 w 977755"/>
                <a:gd name="connsiteY382" fmla="*/ 161159 h 361466"/>
                <a:gd name="connsiteX383" fmla="*/ 910730 w 977755"/>
                <a:gd name="connsiteY383" fmla="*/ 169241 h 361466"/>
                <a:gd name="connsiteX384" fmla="*/ 882963 w 977755"/>
                <a:gd name="connsiteY384" fmla="*/ 141474 h 361466"/>
                <a:gd name="connsiteX385" fmla="*/ 910730 w 977755"/>
                <a:gd name="connsiteY385" fmla="*/ 113636 h 361466"/>
                <a:gd name="connsiteX386" fmla="*/ 86939 w 977755"/>
                <a:gd name="connsiteY386" fmla="*/ 92793 h 361466"/>
                <a:gd name="connsiteX387" fmla="*/ 96433 w 977755"/>
                <a:gd name="connsiteY387" fmla="*/ 102286 h 361466"/>
                <a:gd name="connsiteX388" fmla="*/ 86939 w 977755"/>
                <a:gd name="connsiteY388" fmla="*/ 111780 h 361466"/>
                <a:gd name="connsiteX389" fmla="*/ 77446 w 977755"/>
                <a:gd name="connsiteY389" fmla="*/ 102286 h 361466"/>
                <a:gd name="connsiteX390" fmla="*/ 86939 w 977755"/>
                <a:gd name="connsiteY390" fmla="*/ 92793 h 361466"/>
                <a:gd name="connsiteX391" fmla="*/ 165457 w 977755"/>
                <a:gd name="connsiteY391" fmla="*/ 91794 h 361466"/>
                <a:gd name="connsiteX392" fmla="*/ 174165 w 977755"/>
                <a:gd name="connsiteY392" fmla="*/ 96434 h 361466"/>
                <a:gd name="connsiteX393" fmla="*/ 175950 w 977755"/>
                <a:gd name="connsiteY393" fmla="*/ 102287 h 361466"/>
                <a:gd name="connsiteX394" fmla="*/ 174165 w 977755"/>
                <a:gd name="connsiteY394" fmla="*/ 108140 h 361466"/>
                <a:gd name="connsiteX395" fmla="*/ 165457 w 977755"/>
                <a:gd name="connsiteY395" fmla="*/ 112922 h 361466"/>
                <a:gd name="connsiteX396" fmla="*/ 163315 w 977755"/>
                <a:gd name="connsiteY396" fmla="*/ 112708 h 361466"/>
                <a:gd name="connsiteX397" fmla="*/ 158033 w 977755"/>
                <a:gd name="connsiteY397" fmla="*/ 109853 h 361466"/>
                <a:gd name="connsiteX398" fmla="*/ 156748 w 977755"/>
                <a:gd name="connsiteY398" fmla="*/ 108283 h 361466"/>
                <a:gd name="connsiteX399" fmla="*/ 155178 w 977755"/>
                <a:gd name="connsiteY399" fmla="*/ 104500 h 361466"/>
                <a:gd name="connsiteX400" fmla="*/ 154964 w 977755"/>
                <a:gd name="connsiteY400" fmla="*/ 102358 h 361466"/>
                <a:gd name="connsiteX401" fmla="*/ 155178 w 977755"/>
                <a:gd name="connsiteY401" fmla="*/ 100217 h 361466"/>
                <a:gd name="connsiteX402" fmla="*/ 156748 w 977755"/>
                <a:gd name="connsiteY402" fmla="*/ 96434 h 361466"/>
                <a:gd name="connsiteX403" fmla="*/ 158033 w 977755"/>
                <a:gd name="connsiteY403" fmla="*/ 94863 h 361466"/>
                <a:gd name="connsiteX404" fmla="*/ 163315 w 977755"/>
                <a:gd name="connsiteY404" fmla="*/ 92008 h 361466"/>
                <a:gd name="connsiteX405" fmla="*/ 165457 w 977755"/>
                <a:gd name="connsiteY405" fmla="*/ 91794 h 361466"/>
                <a:gd name="connsiteX406" fmla="*/ 322349 w 977755"/>
                <a:gd name="connsiteY406" fmla="*/ 89367 h 361466"/>
                <a:gd name="connsiteX407" fmla="*/ 329559 w 977755"/>
                <a:gd name="connsiteY407" fmla="*/ 91580 h 361466"/>
                <a:gd name="connsiteX408" fmla="*/ 335198 w 977755"/>
                <a:gd name="connsiteY408" fmla="*/ 102287 h 361466"/>
                <a:gd name="connsiteX409" fmla="*/ 329559 w 977755"/>
                <a:gd name="connsiteY409" fmla="*/ 112994 h 361466"/>
                <a:gd name="connsiteX410" fmla="*/ 322349 w 977755"/>
                <a:gd name="connsiteY410" fmla="*/ 115206 h 361466"/>
                <a:gd name="connsiteX411" fmla="*/ 319780 w 977755"/>
                <a:gd name="connsiteY411" fmla="*/ 114921 h 361466"/>
                <a:gd name="connsiteX412" fmla="*/ 309501 w 977755"/>
                <a:gd name="connsiteY412" fmla="*/ 102287 h 361466"/>
                <a:gd name="connsiteX413" fmla="*/ 319780 w 977755"/>
                <a:gd name="connsiteY413" fmla="*/ 89653 h 361466"/>
                <a:gd name="connsiteX414" fmla="*/ 322349 w 977755"/>
                <a:gd name="connsiteY414" fmla="*/ 89367 h 361466"/>
                <a:gd name="connsiteX415" fmla="*/ 400795 w 977755"/>
                <a:gd name="connsiteY415" fmla="*/ 88011 h 361466"/>
                <a:gd name="connsiteX416" fmla="*/ 415071 w 977755"/>
                <a:gd name="connsiteY416" fmla="*/ 102287 h 361466"/>
                <a:gd name="connsiteX417" fmla="*/ 400795 w 977755"/>
                <a:gd name="connsiteY417" fmla="*/ 116563 h 361466"/>
                <a:gd name="connsiteX418" fmla="*/ 386519 w 977755"/>
                <a:gd name="connsiteY418" fmla="*/ 102287 h 361466"/>
                <a:gd name="connsiteX419" fmla="*/ 400795 w 977755"/>
                <a:gd name="connsiteY419" fmla="*/ 88011 h 361466"/>
                <a:gd name="connsiteX420" fmla="*/ 557687 w 977755"/>
                <a:gd name="connsiteY420" fmla="*/ 84798 h 361466"/>
                <a:gd name="connsiteX421" fmla="*/ 575175 w 977755"/>
                <a:gd name="connsiteY421" fmla="*/ 102286 h 361466"/>
                <a:gd name="connsiteX422" fmla="*/ 557687 w 977755"/>
                <a:gd name="connsiteY422" fmla="*/ 119774 h 361466"/>
                <a:gd name="connsiteX423" fmla="*/ 540199 w 977755"/>
                <a:gd name="connsiteY423" fmla="*/ 102286 h 361466"/>
                <a:gd name="connsiteX424" fmla="*/ 557687 w 977755"/>
                <a:gd name="connsiteY424" fmla="*/ 84798 h 361466"/>
                <a:gd name="connsiteX425" fmla="*/ 636061 w 977755"/>
                <a:gd name="connsiteY425" fmla="*/ 82871 h 361466"/>
                <a:gd name="connsiteX426" fmla="*/ 652193 w 977755"/>
                <a:gd name="connsiteY426" fmla="*/ 91437 h 361466"/>
                <a:gd name="connsiteX427" fmla="*/ 655476 w 977755"/>
                <a:gd name="connsiteY427" fmla="*/ 102286 h 361466"/>
                <a:gd name="connsiteX428" fmla="*/ 652193 w 977755"/>
                <a:gd name="connsiteY428" fmla="*/ 113136 h 361466"/>
                <a:gd name="connsiteX429" fmla="*/ 636061 w 977755"/>
                <a:gd name="connsiteY429" fmla="*/ 121702 h 361466"/>
                <a:gd name="connsiteX430" fmla="*/ 632135 w 977755"/>
                <a:gd name="connsiteY430" fmla="*/ 121273 h 361466"/>
                <a:gd name="connsiteX431" fmla="*/ 622356 w 977755"/>
                <a:gd name="connsiteY431" fmla="*/ 115991 h 361466"/>
                <a:gd name="connsiteX432" fmla="*/ 620001 w 977755"/>
                <a:gd name="connsiteY432" fmla="*/ 113136 h 361466"/>
                <a:gd name="connsiteX433" fmla="*/ 617074 w 977755"/>
                <a:gd name="connsiteY433" fmla="*/ 106212 h 361466"/>
                <a:gd name="connsiteX434" fmla="*/ 616646 w 977755"/>
                <a:gd name="connsiteY434" fmla="*/ 102286 h 361466"/>
                <a:gd name="connsiteX435" fmla="*/ 617074 w 977755"/>
                <a:gd name="connsiteY435" fmla="*/ 98360 h 361466"/>
                <a:gd name="connsiteX436" fmla="*/ 620001 w 977755"/>
                <a:gd name="connsiteY436" fmla="*/ 91437 h 361466"/>
                <a:gd name="connsiteX437" fmla="*/ 622356 w 977755"/>
                <a:gd name="connsiteY437" fmla="*/ 88581 h 361466"/>
                <a:gd name="connsiteX438" fmla="*/ 632135 w 977755"/>
                <a:gd name="connsiteY438" fmla="*/ 83299 h 361466"/>
                <a:gd name="connsiteX439" fmla="*/ 636061 w 977755"/>
                <a:gd name="connsiteY439" fmla="*/ 82871 h 361466"/>
                <a:gd name="connsiteX440" fmla="*/ 793025 w 977755"/>
                <a:gd name="connsiteY440" fmla="*/ 78446 h 361466"/>
                <a:gd name="connsiteX441" fmla="*/ 806373 w 977755"/>
                <a:gd name="connsiteY441" fmla="*/ 82515 h 361466"/>
                <a:gd name="connsiteX442" fmla="*/ 816865 w 977755"/>
                <a:gd name="connsiteY442" fmla="*/ 102287 h 361466"/>
                <a:gd name="connsiteX443" fmla="*/ 806373 w 977755"/>
                <a:gd name="connsiteY443" fmla="*/ 122059 h 361466"/>
                <a:gd name="connsiteX444" fmla="*/ 793025 w 977755"/>
                <a:gd name="connsiteY444" fmla="*/ 126128 h 361466"/>
                <a:gd name="connsiteX445" fmla="*/ 788242 w 977755"/>
                <a:gd name="connsiteY445" fmla="*/ 125628 h 361466"/>
                <a:gd name="connsiteX446" fmla="*/ 769184 w 977755"/>
                <a:gd name="connsiteY446" fmla="*/ 102287 h 361466"/>
                <a:gd name="connsiteX447" fmla="*/ 788242 w 977755"/>
                <a:gd name="connsiteY447" fmla="*/ 78946 h 361466"/>
                <a:gd name="connsiteX448" fmla="*/ 793025 w 977755"/>
                <a:gd name="connsiteY448" fmla="*/ 78446 h 361466"/>
                <a:gd name="connsiteX449" fmla="*/ 871470 w 977755"/>
                <a:gd name="connsiteY449" fmla="*/ 75876 h 361466"/>
                <a:gd name="connsiteX450" fmla="*/ 897881 w 977755"/>
                <a:gd name="connsiteY450" fmla="*/ 102286 h 361466"/>
                <a:gd name="connsiteX451" fmla="*/ 871470 w 977755"/>
                <a:gd name="connsiteY451" fmla="*/ 128697 h 361466"/>
                <a:gd name="connsiteX452" fmla="*/ 845060 w 977755"/>
                <a:gd name="connsiteY452" fmla="*/ 102286 h 361466"/>
                <a:gd name="connsiteX453" fmla="*/ 871470 w 977755"/>
                <a:gd name="connsiteY453" fmla="*/ 75876 h 361466"/>
                <a:gd name="connsiteX454" fmla="*/ 47753 w 977755"/>
                <a:gd name="connsiteY454" fmla="*/ 54034 h 361466"/>
                <a:gd name="connsiteX455" fmla="*/ 56747 w 977755"/>
                <a:gd name="connsiteY455" fmla="*/ 63028 h 361466"/>
                <a:gd name="connsiteX456" fmla="*/ 47753 w 977755"/>
                <a:gd name="connsiteY456" fmla="*/ 72022 h 361466"/>
                <a:gd name="connsiteX457" fmla="*/ 38759 w 977755"/>
                <a:gd name="connsiteY457" fmla="*/ 63028 h 361466"/>
                <a:gd name="connsiteX458" fmla="*/ 47753 w 977755"/>
                <a:gd name="connsiteY458" fmla="*/ 54034 h 361466"/>
                <a:gd name="connsiteX459" fmla="*/ 126198 w 977755"/>
                <a:gd name="connsiteY459" fmla="*/ 53035 h 361466"/>
                <a:gd name="connsiteX460" fmla="*/ 136191 w 977755"/>
                <a:gd name="connsiteY460" fmla="*/ 63028 h 361466"/>
                <a:gd name="connsiteX461" fmla="*/ 126198 w 977755"/>
                <a:gd name="connsiteY461" fmla="*/ 73021 h 361466"/>
                <a:gd name="connsiteX462" fmla="*/ 116205 w 977755"/>
                <a:gd name="connsiteY462" fmla="*/ 63028 h 361466"/>
                <a:gd name="connsiteX463" fmla="*/ 126198 w 977755"/>
                <a:gd name="connsiteY463" fmla="*/ 53035 h 361466"/>
                <a:gd name="connsiteX464" fmla="*/ 283162 w 977755"/>
                <a:gd name="connsiteY464" fmla="*/ 50822 h 361466"/>
                <a:gd name="connsiteX465" fmla="*/ 295368 w 977755"/>
                <a:gd name="connsiteY465" fmla="*/ 63028 h 361466"/>
                <a:gd name="connsiteX466" fmla="*/ 283162 w 977755"/>
                <a:gd name="connsiteY466" fmla="*/ 75234 h 361466"/>
                <a:gd name="connsiteX467" fmla="*/ 270956 w 977755"/>
                <a:gd name="connsiteY467" fmla="*/ 63028 h 361466"/>
                <a:gd name="connsiteX468" fmla="*/ 283162 w 977755"/>
                <a:gd name="connsiteY468" fmla="*/ 50822 h 361466"/>
                <a:gd name="connsiteX469" fmla="*/ 361536 w 977755"/>
                <a:gd name="connsiteY469" fmla="*/ 49466 h 361466"/>
                <a:gd name="connsiteX470" fmla="*/ 375098 w 977755"/>
                <a:gd name="connsiteY470" fmla="*/ 63028 h 361466"/>
                <a:gd name="connsiteX471" fmla="*/ 361536 w 977755"/>
                <a:gd name="connsiteY471" fmla="*/ 76590 h 361466"/>
                <a:gd name="connsiteX472" fmla="*/ 347974 w 977755"/>
                <a:gd name="connsiteY472" fmla="*/ 63028 h 361466"/>
                <a:gd name="connsiteX473" fmla="*/ 361536 w 977755"/>
                <a:gd name="connsiteY473" fmla="*/ 49466 h 361466"/>
                <a:gd name="connsiteX474" fmla="*/ 518428 w 977755"/>
                <a:gd name="connsiteY474" fmla="*/ 46396 h 361466"/>
                <a:gd name="connsiteX475" fmla="*/ 535060 w 977755"/>
                <a:gd name="connsiteY475" fmla="*/ 63027 h 361466"/>
                <a:gd name="connsiteX476" fmla="*/ 518428 w 977755"/>
                <a:gd name="connsiteY476" fmla="*/ 79659 h 361466"/>
                <a:gd name="connsiteX477" fmla="*/ 501797 w 977755"/>
                <a:gd name="connsiteY477" fmla="*/ 63027 h 361466"/>
                <a:gd name="connsiteX478" fmla="*/ 518428 w 977755"/>
                <a:gd name="connsiteY478" fmla="*/ 46396 h 361466"/>
                <a:gd name="connsiteX479" fmla="*/ 596946 w 977755"/>
                <a:gd name="connsiteY479" fmla="*/ 44612 h 361466"/>
                <a:gd name="connsiteX480" fmla="*/ 615362 w 977755"/>
                <a:gd name="connsiteY480" fmla="*/ 63028 h 361466"/>
                <a:gd name="connsiteX481" fmla="*/ 596946 w 977755"/>
                <a:gd name="connsiteY481" fmla="*/ 81444 h 361466"/>
                <a:gd name="connsiteX482" fmla="*/ 578530 w 977755"/>
                <a:gd name="connsiteY482" fmla="*/ 63028 h 361466"/>
                <a:gd name="connsiteX483" fmla="*/ 596946 w 977755"/>
                <a:gd name="connsiteY483" fmla="*/ 44612 h 361466"/>
                <a:gd name="connsiteX484" fmla="*/ 753766 w 977755"/>
                <a:gd name="connsiteY484" fmla="*/ 40400 h 361466"/>
                <a:gd name="connsiteX485" fmla="*/ 776394 w 977755"/>
                <a:gd name="connsiteY485" fmla="*/ 63027 h 361466"/>
                <a:gd name="connsiteX486" fmla="*/ 753766 w 977755"/>
                <a:gd name="connsiteY486" fmla="*/ 85655 h 361466"/>
                <a:gd name="connsiteX487" fmla="*/ 731139 w 977755"/>
                <a:gd name="connsiteY487" fmla="*/ 63027 h 361466"/>
                <a:gd name="connsiteX488" fmla="*/ 753766 w 977755"/>
                <a:gd name="connsiteY488" fmla="*/ 40400 h 361466"/>
                <a:gd name="connsiteX489" fmla="*/ 832283 w 977755"/>
                <a:gd name="connsiteY489" fmla="*/ 37973 h 361466"/>
                <a:gd name="connsiteX490" fmla="*/ 857337 w 977755"/>
                <a:gd name="connsiteY490" fmla="*/ 63027 h 361466"/>
                <a:gd name="connsiteX491" fmla="*/ 832283 w 977755"/>
                <a:gd name="connsiteY491" fmla="*/ 88153 h 361466"/>
                <a:gd name="connsiteX492" fmla="*/ 807229 w 977755"/>
                <a:gd name="connsiteY492" fmla="*/ 63027 h 361466"/>
                <a:gd name="connsiteX493" fmla="*/ 832283 w 977755"/>
                <a:gd name="connsiteY493" fmla="*/ 37973 h 361466"/>
                <a:gd name="connsiteX494" fmla="*/ 8566 w 977755"/>
                <a:gd name="connsiteY494" fmla="*/ 15275 h 361466"/>
                <a:gd name="connsiteX495" fmla="*/ 15632 w 977755"/>
                <a:gd name="connsiteY495" fmla="*/ 19058 h 361466"/>
                <a:gd name="connsiteX496" fmla="*/ 17060 w 977755"/>
                <a:gd name="connsiteY496" fmla="*/ 23841 h 361466"/>
                <a:gd name="connsiteX497" fmla="*/ 16917 w 977755"/>
                <a:gd name="connsiteY497" fmla="*/ 25554 h 361466"/>
                <a:gd name="connsiteX498" fmla="*/ 15632 w 977755"/>
                <a:gd name="connsiteY498" fmla="*/ 28623 h 361466"/>
                <a:gd name="connsiteX499" fmla="*/ 8566 w 977755"/>
                <a:gd name="connsiteY499" fmla="*/ 32406 h 361466"/>
                <a:gd name="connsiteX500" fmla="*/ 6852 w 977755"/>
                <a:gd name="connsiteY500" fmla="*/ 32192 h 361466"/>
                <a:gd name="connsiteX501" fmla="*/ 2498 w 977755"/>
                <a:gd name="connsiteY501" fmla="*/ 29836 h 361466"/>
                <a:gd name="connsiteX502" fmla="*/ 1428 w 977755"/>
                <a:gd name="connsiteY502" fmla="*/ 28623 h 361466"/>
                <a:gd name="connsiteX503" fmla="*/ 143 w 977755"/>
                <a:gd name="connsiteY503" fmla="*/ 25554 h 361466"/>
                <a:gd name="connsiteX504" fmla="*/ 0 w 977755"/>
                <a:gd name="connsiteY504" fmla="*/ 23841 h 361466"/>
                <a:gd name="connsiteX505" fmla="*/ 143 w 977755"/>
                <a:gd name="connsiteY505" fmla="*/ 22127 h 361466"/>
                <a:gd name="connsiteX506" fmla="*/ 1428 w 977755"/>
                <a:gd name="connsiteY506" fmla="*/ 19058 h 361466"/>
                <a:gd name="connsiteX507" fmla="*/ 2498 w 977755"/>
                <a:gd name="connsiteY507" fmla="*/ 17773 h 361466"/>
                <a:gd name="connsiteX508" fmla="*/ 6852 w 977755"/>
                <a:gd name="connsiteY508" fmla="*/ 15418 h 361466"/>
                <a:gd name="connsiteX509" fmla="*/ 8566 w 977755"/>
                <a:gd name="connsiteY509" fmla="*/ 15275 h 361466"/>
                <a:gd name="connsiteX510" fmla="*/ 87011 w 977755"/>
                <a:gd name="connsiteY510" fmla="*/ 14347 h 361466"/>
                <a:gd name="connsiteX511" fmla="*/ 96505 w 977755"/>
                <a:gd name="connsiteY511" fmla="*/ 23840 h 361466"/>
                <a:gd name="connsiteX512" fmla="*/ 96291 w 977755"/>
                <a:gd name="connsiteY512" fmla="*/ 25768 h 361466"/>
                <a:gd name="connsiteX513" fmla="*/ 87011 w 977755"/>
                <a:gd name="connsiteY513" fmla="*/ 33334 h 361466"/>
                <a:gd name="connsiteX514" fmla="*/ 77732 w 977755"/>
                <a:gd name="connsiteY514" fmla="*/ 25768 h 361466"/>
                <a:gd name="connsiteX515" fmla="*/ 77518 w 977755"/>
                <a:gd name="connsiteY515" fmla="*/ 23840 h 361466"/>
                <a:gd name="connsiteX516" fmla="*/ 87011 w 977755"/>
                <a:gd name="connsiteY516" fmla="*/ 14347 h 361466"/>
                <a:gd name="connsiteX517" fmla="*/ 243832 w 977755"/>
                <a:gd name="connsiteY517" fmla="*/ 12205 h 361466"/>
                <a:gd name="connsiteX518" fmla="*/ 255467 w 977755"/>
                <a:gd name="connsiteY518" fmla="*/ 23840 h 361466"/>
                <a:gd name="connsiteX519" fmla="*/ 255253 w 977755"/>
                <a:gd name="connsiteY519" fmla="*/ 26195 h 361466"/>
                <a:gd name="connsiteX520" fmla="*/ 243832 w 977755"/>
                <a:gd name="connsiteY520" fmla="*/ 35475 h 361466"/>
                <a:gd name="connsiteX521" fmla="*/ 232411 w 977755"/>
                <a:gd name="connsiteY521" fmla="*/ 26195 h 361466"/>
                <a:gd name="connsiteX522" fmla="*/ 232197 w 977755"/>
                <a:gd name="connsiteY522" fmla="*/ 23840 h 361466"/>
                <a:gd name="connsiteX523" fmla="*/ 243832 w 977755"/>
                <a:gd name="connsiteY523" fmla="*/ 12205 h 361466"/>
                <a:gd name="connsiteX524" fmla="*/ 322349 w 977755"/>
                <a:gd name="connsiteY524" fmla="*/ 10921 h 361466"/>
                <a:gd name="connsiteX525" fmla="*/ 329559 w 977755"/>
                <a:gd name="connsiteY525" fmla="*/ 13134 h 361466"/>
                <a:gd name="connsiteX526" fmla="*/ 335198 w 977755"/>
                <a:gd name="connsiteY526" fmla="*/ 23841 h 361466"/>
                <a:gd name="connsiteX527" fmla="*/ 334912 w 977755"/>
                <a:gd name="connsiteY527" fmla="*/ 26410 h 361466"/>
                <a:gd name="connsiteX528" fmla="*/ 329559 w 977755"/>
                <a:gd name="connsiteY528" fmla="*/ 34476 h 361466"/>
                <a:gd name="connsiteX529" fmla="*/ 322349 w 977755"/>
                <a:gd name="connsiteY529" fmla="*/ 36689 h 361466"/>
                <a:gd name="connsiteX530" fmla="*/ 319780 w 977755"/>
                <a:gd name="connsiteY530" fmla="*/ 36404 h 361466"/>
                <a:gd name="connsiteX531" fmla="*/ 309787 w 977755"/>
                <a:gd name="connsiteY531" fmla="*/ 26410 h 361466"/>
                <a:gd name="connsiteX532" fmla="*/ 309501 w 977755"/>
                <a:gd name="connsiteY532" fmla="*/ 23841 h 361466"/>
                <a:gd name="connsiteX533" fmla="*/ 319780 w 977755"/>
                <a:gd name="connsiteY533" fmla="*/ 11207 h 361466"/>
                <a:gd name="connsiteX534" fmla="*/ 322349 w 977755"/>
                <a:gd name="connsiteY534" fmla="*/ 10921 h 361466"/>
                <a:gd name="connsiteX535" fmla="*/ 479098 w 977755"/>
                <a:gd name="connsiteY535" fmla="*/ 7994 h 361466"/>
                <a:gd name="connsiteX536" fmla="*/ 492232 w 977755"/>
                <a:gd name="connsiteY536" fmla="*/ 14989 h 361466"/>
                <a:gd name="connsiteX537" fmla="*/ 494944 w 977755"/>
                <a:gd name="connsiteY537" fmla="*/ 23840 h 361466"/>
                <a:gd name="connsiteX538" fmla="*/ 494659 w 977755"/>
                <a:gd name="connsiteY538" fmla="*/ 27052 h 361466"/>
                <a:gd name="connsiteX539" fmla="*/ 492303 w 977755"/>
                <a:gd name="connsiteY539" fmla="*/ 32691 h 361466"/>
                <a:gd name="connsiteX540" fmla="*/ 479098 w 977755"/>
                <a:gd name="connsiteY540" fmla="*/ 39615 h 361466"/>
                <a:gd name="connsiteX541" fmla="*/ 475886 w 977755"/>
                <a:gd name="connsiteY541" fmla="*/ 39258 h 361466"/>
                <a:gd name="connsiteX542" fmla="*/ 467891 w 977755"/>
                <a:gd name="connsiteY542" fmla="*/ 34975 h 361466"/>
                <a:gd name="connsiteX543" fmla="*/ 465964 w 977755"/>
                <a:gd name="connsiteY543" fmla="*/ 32620 h 361466"/>
                <a:gd name="connsiteX544" fmla="*/ 463608 w 977755"/>
                <a:gd name="connsiteY544" fmla="*/ 26981 h 361466"/>
                <a:gd name="connsiteX545" fmla="*/ 463323 w 977755"/>
                <a:gd name="connsiteY545" fmla="*/ 23769 h 361466"/>
                <a:gd name="connsiteX546" fmla="*/ 463608 w 977755"/>
                <a:gd name="connsiteY546" fmla="*/ 20557 h 361466"/>
                <a:gd name="connsiteX547" fmla="*/ 465964 w 977755"/>
                <a:gd name="connsiteY547" fmla="*/ 14918 h 361466"/>
                <a:gd name="connsiteX548" fmla="*/ 467891 w 977755"/>
                <a:gd name="connsiteY548" fmla="*/ 12562 h 361466"/>
                <a:gd name="connsiteX549" fmla="*/ 475886 w 977755"/>
                <a:gd name="connsiteY549" fmla="*/ 8280 h 361466"/>
                <a:gd name="connsiteX550" fmla="*/ 479098 w 977755"/>
                <a:gd name="connsiteY550" fmla="*/ 7994 h 361466"/>
                <a:gd name="connsiteX551" fmla="*/ 557687 w 977755"/>
                <a:gd name="connsiteY551" fmla="*/ 6352 h 361466"/>
                <a:gd name="connsiteX552" fmla="*/ 575175 w 977755"/>
                <a:gd name="connsiteY552" fmla="*/ 23840 h 361466"/>
                <a:gd name="connsiteX553" fmla="*/ 574818 w 977755"/>
                <a:gd name="connsiteY553" fmla="*/ 27338 h 361466"/>
                <a:gd name="connsiteX554" fmla="*/ 557687 w 977755"/>
                <a:gd name="connsiteY554" fmla="*/ 41328 h 361466"/>
                <a:gd name="connsiteX555" fmla="*/ 540556 w 977755"/>
                <a:gd name="connsiteY555" fmla="*/ 27338 h 361466"/>
                <a:gd name="connsiteX556" fmla="*/ 540199 w 977755"/>
                <a:gd name="connsiteY556" fmla="*/ 23840 h 361466"/>
                <a:gd name="connsiteX557" fmla="*/ 557687 w 977755"/>
                <a:gd name="connsiteY557" fmla="*/ 6352 h 361466"/>
                <a:gd name="connsiteX558" fmla="*/ 714579 w 977755"/>
                <a:gd name="connsiteY558" fmla="*/ 2284 h 361466"/>
                <a:gd name="connsiteX559" fmla="*/ 736064 w 977755"/>
                <a:gd name="connsiteY559" fmla="*/ 23769 h 361466"/>
                <a:gd name="connsiteX560" fmla="*/ 735636 w 977755"/>
                <a:gd name="connsiteY560" fmla="*/ 28123 h 361466"/>
                <a:gd name="connsiteX561" fmla="*/ 714579 w 977755"/>
                <a:gd name="connsiteY561" fmla="*/ 45326 h 361466"/>
                <a:gd name="connsiteX562" fmla="*/ 693522 w 977755"/>
                <a:gd name="connsiteY562" fmla="*/ 28123 h 361466"/>
                <a:gd name="connsiteX563" fmla="*/ 693094 w 977755"/>
                <a:gd name="connsiteY563" fmla="*/ 23769 h 361466"/>
                <a:gd name="connsiteX564" fmla="*/ 714579 w 977755"/>
                <a:gd name="connsiteY564" fmla="*/ 2284 h 361466"/>
                <a:gd name="connsiteX565" fmla="*/ 793025 w 977755"/>
                <a:gd name="connsiteY565" fmla="*/ 0 h 361466"/>
                <a:gd name="connsiteX566" fmla="*/ 806373 w 977755"/>
                <a:gd name="connsiteY566" fmla="*/ 4069 h 361466"/>
                <a:gd name="connsiteX567" fmla="*/ 816865 w 977755"/>
                <a:gd name="connsiteY567" fmla="*/ 23841 h 361466"/>
                <a:gd name="connsiteX568" fmla="*/ 816366 w 977755"/>
                <a:gd name="connsiteY568" fmla="*/ 28623 h 361466"/>
                <a:gd name="connsiteX569" fmla="*/ 806373 w 977755"/>
                <a:gd name="connsiteY569" fmla="*/ 43613 h 361466"/>
                <a:gd name="connsiteX570" fmla="*/ 793025 w 977755"/>
                <a:gd name="connsiteY570" fmla="*/ 47682 h 361466"/>
                <a:gd name="connsiteX571" fmla="*/ 788242 w 977755"/>
                <a:gd name="connsiteY571" fmla="*/ 47182 h 361466"/>
                <a:gd name="connsiteX572" fmla="*/ 769684 w 977755"/>
                <a:gd name="connsiteY572" fmla="*/ 28623 h 361466"/>
                <a:gd name="connsiteX573" fmla="*/ 769184 w 977755"/>
                <a:gd name="connsiteY573" fmla="*/ 23841 h 361466"/>
                <a:gd name="connsiteX574" fmla="*/ 788242 w 977755"/>
                <a:gd name="connsiteY574" fmla="*/ 500 h 361466"/>
                <a:gd name="connsiteX575" fmla="*/ 793025 w 977755"/>
                <a:gd name="connsiteY575" fmla="*/ 0 h 361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Lst>
              <a:rect l="l" t="t" r="r" b="b"/>
              <a:pathLst>
                <a:path w="977755" h="361466">
                  <a:moveTo>
                    <a:pt x="8566" y="329059"/>
                  </a:moveTo>
                  <a:cubicBezTo>
                    <a:pt x="11492" y="329059"/>
                    <a:pt x="14062" y="330558"/>
                    <a:pt x="15632" y="332842"/>
                  </a:cubicBezTo>
                  <a:cubicBezTo>
                    <a:pt x="16489" y="334198"/>
                    <a:pt x="17060" y="335840"/>
                    <a:pt x="17060" y="337625"/>
                  </a:cubicBezTo>
                  <a:cubicBezTo>
                    <a:pt x="17060" y="338838"/>
                    <a:pt x="16846" y="339980"/>
                    <a:pt x="16417" y="340979"/>
                  </a:cubicBezTo>
                  <a:cubicBezTo>
                    <a:pt x="16203" y="341479"/>
                    <a:pt x="15918" y="341979"/>
                    <a:pt x="15632" y="342407"/>
                  </a:cubicBezTo>
                  <a:cubicBezTo>
                    <a:pt x="15347" y="342835"/>
                    <a:pt x="14990" y="343264"/>
                    <a:pt x="14633" y="343620"/>
                  </a:cubicBezTo>
                  <a:cubicBezTo>
                    <a:pt x="13062" y="345191"/>
                    <a:pt x="10921" y="346119"/>
                    <a:pt x="8566" y="346119"/>
                  </a:cubicBezTo>
                  <a:cubicBezTo>
                    <a:pt x="7994" y="346119"/>
                    <a:pt x="7423" y="346119"/>
                    <a:pt x="6852" y="345976"/>
                  </a:cubicBezTo>
                  <a:cubicBezTo>
                    <a:pt x="5139" y="345619"/>
                    <a:pt x="3640" y="344763"/>
                    <a:pt x="2498" y="343620"/>
                  </a:cubicBezTo>
                  <a:cubicBezTo>
                    <a:pt x="2070" y="343192"/>
                    <a:pt x="1713" y="342764"/>
                    <a:pt x="1428" y="342336"/>
                  </a:cubicBezTo>
                  <a:cubicBezTo>
                    <a:pt x="1142" y="341907"/>
                    <a:pt x="857" y="341408"/>
                    <a:pt x="642" y="340908"/>
                  </a:cubicBezTo>
                  <a:cubicBezTo>
                    <a:pt x="428" y="340408"/>
                    <a:pt x="286" y="339909"/>
                    <a:pt x="143" y="339338"/>
                  </a:cubicBezTo>
                  <a:cubicBezTo>
                    <a:pt x="71" y="338767"/>
                    <a:pt x="0" y="338196"/>
                    <a:pt x="0" y="337625"/>
                  </a:cubicBezTo>
                  <a:cubicBezTo>
                    <a:pt x="0" y="336982"/>
                    <a:pt x="71" y="336411"/>
                    <a:pt x="143" y="335911"/>
                  </a:cubicBezTo>
                  <a:cubicBezTo>
                    <a:pt x="357" y="334769"/>
                    <a:pt x="785" y="333770"/>
                    <a:pt x="1428" y="332842"/>
                  </a:cubicBezTo>
                  <a:cubicBezTo>
                    <a:pt x="1784" y="332342"/>
                    <a:pt x="2141" y="331914"/>
                    <a:pt x="2498" y="331557"/>
                  </a:cubicBezTo>
                  <a:cubicBezTo>
                    <a:pt x="3712" y="330344"/>
                    <a:pt x="5211" y="329559"/>
                    <a:pt x="6852" y="329202"/>
                  </a:cubicBezTo>
                  <a:cubicBezTo>
                    <a:pt x="7423" y="329130"/>
                    <a:pt x="7994" y="329059"/>
                    <a:pt x="8566" y="329059"/>
                  </a:cubicBezTo>
                  <a:close/>
                  <a:moveTo>
                    <a:pt x="86939" y="328060"/>
                  </a:moveTo>
                  <a:cubicBezTo>
                    <a:pt x="92222" y="328060"/>
                    <a:pt x="96433" y="332343"/>
                    <a:pt x="96433" y="337554"/>
                  </a:cubicBezTo>
                  <a:cubicBezTo>
                    <a:pt x="96433" y="338910"/>
                    <a:pt x="96219" y="340123"/>
                    <a:pt x="95719" y="341265"/>
                  </a:cubicBezTo>
                  <a:cubicBezTo>
                    <a:pt x="95219" y="342407"/>
                    <a:pt x="94506" y="343407"/>
                    <a:pt x="93578" y="344263"/>
                  </a:cubicBezTo>
                  <a:cubicBezTo>
                    <a:pt x="91865" y="345976"/>
                    <a:pt x="89509" y="347047"/>
                    <a:pt x="86868" y="347047"/>
                  </a:cubicBezTo>
                  <a:cubicBezTo>
                    <a:pt x="84227" y="347047"/>
                    <a:pt x="81872" y="345976"/>
                    <a:pt x="80158" y="344263"/>
                  </a:cubicBezTo>
                  <a:cubicBezTo>
                    <a:pt x="79302" y="343407"/>
                    <a:pt x="78659" y="342407"/>
                    <a:pt x="78160" y="341265"/>
                  </a:cubicBezTo>
                  <a:cubicBezTo>
                    <a:pt x="77732" y="340123"/>
                    <a:pt x="77446" y="338838"/>
                    <a:pt x="77446" y="337554"/>
                  </a:cubicBezTo>
                  <a:cubicBezTo>
                    <a:pt x="77446" y="332271"/>
                    <a:pt x="81729" y="328060"/>
                    <a:pt x="86939" y="328060"/>
                  </a:cubicBezTo>
                  <a:close/>
                  <a:moveTo>
                    <a:pt x="243903" y="325990"/>
                  </a:moveTo>
                  <a:cubicBezTo>
                    <a:pt x="250327" y="325990"/>
                    <a:pt x="255538" y="331201"/>
                    <a:pt x="255538" y="337625"/>
                  </a:cubicBezTo>
                  <a:cubicBezTo>
                    <a:pt x="255538" y="339195"/>
                    <a:pt x="255181" y="340766"/>
                    <a:pt x="254610" y="342122"/>
                  </a:cubicBezTo>
                  <a:cubicBezTo>
                    <a:pt x="253967" y="343478"/>
                    <a:pt x="253182" y="344763"/>
                    <a:pt x="252111" y="345834"/>
                  </a:cubicBezTo>
                  <a:cubicBezTo>
                    <a:pt x="250041" y="347975"/>
                    <a:pt x="247115" y="349260"/>
                    <a:pt x="243903" y="349260"/>
                  </a:cubicBezTo>
                  <a:cubicBezTo>
                    <a:pt x="240691" y="349260"/>
                    <a:pt x="237764" y="347904"/>
                    <a:pt x="235694" y="345834"/>
                  </a:cubicBezTo>
                  <a:cubicBezTo>
                    <a:pt x="234624" y="344763"/>
                    <a:pt x="233767" y="343478"/>
                    <a:pt x="233196" y="342122"/>
                  </a:cubicBezTo>
                  <a:cubicBezTo>
                    <a:pt x="232625" y="340766"/>
                    <a:pt x="232268" y="339195"/>
                    <a:pt x="232268" y="337625"/>
                  </a:cubicBezTo>
                  <a:cubicBezTo>
                    <a:pt x="232268" y="331201"/>
                    <a:pt x="237479" y="325990"/>
                    <a:pt x="243903" y="325990"/>
                  </a:cubicBezTo>
                  <a:close/>
                  <a:moveTo>
                    <a:pt x="322349" y="324705"/>
                  </a:moveTo>
                  <a:cubicBezTo>
                    <a:pt x="324990" y="324705"/>
                    <a:pt x="327489" y="325562"/>
                    <a:pt x="329559" y="326918"/>
                  </a:cubicBezTo>
                  <a:cubicBezTo>
                    <a:pt x="332913" y="329273"/>
                    <a:pt x="335198" y="333199"/>
                    <a:pt x="335198" y="337625"/>
                  </a:cubicBezTo>
                  <a:cubicBezTo>
                    <a:pt x="335198" y="339409"/>
                    <a:pt x="334841" y="341051"/>
                    <a:pt x="334198" y="342621"/>
                  </a:cubicBezTo>
                  <a:cubicBezTo>
                    <a:pt x="333556" y="344120"/>
                    <a:pt x="332557" y="345548"/>
                    <a:pt x="331414" y="346690"/>
                  </a:cubicBezTo>
                  <a:cubicBezTo>
                    <a:pt x="330843" y="347261"/>
                    <a:pt x="330201" y="347832"/>
                    <a:pt x="329559" y="348260"/>
                  </a:cubicBezTo>
                  <a:cubicBezTo>
                    <a:pt x="327489" y="349688"/>
                    <a:pt x="324990" y="350473"/>
                    <a:pt x="322349" y="350473"/>
                  </a:cubicBezTo>
                  <a:cubicBezTo>
                    <a:pt x="321493" y="350473"/>
                    <a:pt x="320636" y="350330"/>
                    <a:pt x="319780" y="350188"/>
                  </a:cubicBezTo>
                  <a:cubicBezTo>
                    <a:pt x="317281" y="349688"/>
                    <a:pt x="314997" y="348403"/>
                    <a:pt x="313284" y="346690"/>
                  </a:cubicBezTo>
                  <a:cubicBezTo>
                    <a:pt x="312071" y="345548"/>
                    <a:pt x="311143" y="344192"/>
                    <a:pt x="310500" y="342621"/>
                  </a:cubicBezTo>
                  <a:cubicBezTo>
                    <a:pt x="309858" y="341122"/>
                    <a:pt x="309501" y="339409"/>
                    <a:pt x="309501" y="337625"/>
                  </a:cubicBezTo>
                  <a:cubicBezTo>
                    <a:pt x="309501" y="331415"/>
                    <a:pt x="313927" y="326204"/>
                    <a:pt x="319780" y="324990"/>
                  </a:cubicBezTo>
                  <a:cubicBezTo>
                    <a:pt x="320565" y="324776"/>
                    <a:pt x="321493" y="324705"/>
                    <a:pt x="322349" y="324705"/>
                  </a:cubicBezTo>
                  <a:close/>
                  <a:moveTo>
                    <a:pt x="479098" y="321707"/>
                  </a:moveTo>
                  <a:cubicBezTo>
                    <a:pt x="484594" y="321707"/>
                    <a:pt x="489376" y="324491"/>
                    <a:pt x="492232" y="328702"/>
                  </a:cubicBezTo>
                  <a:cubicBezTo>
                    <a:pt x="493945" y="331272"/>
                    <a:pt x="494944" y="334270"/>
                    <a:pt x="494944" y="337553"/>
                  </a:cubicBezTo>
                  <a:cubicBezTo>
                    <a:pt x="494944" y="339695"/>
                    <a:pt x="494516" y="341836"/>
                    <a:pt x="493731" y="343692"/>
                  </a:cubicBezTo>
                  <a:cubicBezTo>
                    <a:pt x="493374" y="344691"/>
                    <a:pt x="492874" y="345548"/>
                    <a:pt x="492303" y="346404"/>
                  </a:cubicBezTo>
                  <a:cubicBezTo>
                    <a:pt x="491732" y="347261"/>
                    <a:pt x="491090" y="348046"/>
                    <a:pt x="490304" y="348760"/>
                  </a:cubicBezTo>
                  <a:cubicBezTo>
                    <a:pt x="487449" y="351615"/>
                    <a:pt x="483452" y="353400"/>
                    <a:pt x="479098" y="353400"/>
                  </a:cubicBezTo>
                  <a:cubicBezTo>
                    <a:pt x="477956" y="353400"/>
                    <a:pt x="476885" y="353257"/>
                    <a:pt x="475886" y="353043"/>
                  </a:cubicBezTo>
                  <a:cubicBezTo>
                    <a:pt x="472816" y="352472"/>
                    <a:pt x="470033" y="350901"/>
                    <a:pt x="467891" y="348760"/>
                  </a:cubicBezTo>
                  <a:cubicBezTo>
                    <a:pt x="467177" y="348046"/>
                    <a:pt x="466535" y="347261"/>
                    <a:pt x="465964" y="346404"/>
                  </a:cubicBezTo>
                  <a:cubicBezTo>
                    <a:pt x="465393" y="345548"/>
                    <a:pt x="464965" y="344620"/>
                    <a:pt x="464536" y="343692"/>
                  </a:cubicBezTo>
                  <a:cubicBezTo>
                    <a:pt x="464108" y="342693"/>
                    <a:pt x="463823" y="341693"/>
                    <a:pt x="463608" y="340694"/>
                  </a:cubicBezTo>
                  <a:cubicBezTo>
                    <a:pt x="463466" y="339623"/>
                    <a:pt x="463323" y="338553"/>
                    <a:pt x="463323" y="337482"/>
                  </a:cubicBezTo>
                  <a:cubicBezTo>
                    <a:pt x="463323" y="336340"/>
                    <a:pt x="463394" y="335269"/>
                    <a:pt x="463608" y="334270"/>
                  </a:cubicBezTo>
                  <a:cubicBezTo>
                    <a:pt x="464037" y="332200"/>
                    <a:pt x="464822" y="330344"/>
                    <a:pt x="465964" y="328631"/>
                  </a:cubicBezTo>
                  <a:cubicBezTo>
                    <a:pt x="466535" y="327774"/>
                    <a:pt x="467177" y="326989"/>
                    <a:pt x="467891" y="326275"/>
                  </a:cubicBezTo>
                  <a:cubicBezTo>
                    <a:pt x="470033" y="324134"/>
                    <a:pt x="472816" y="322635"/>
                    <a:pt x="475886" y="321993"/>
                  </a:cubicBezTo>
                  <a:cubicBezTo>
                    <a:pt x="476956" y="321850"/>
                    <a:pt x="478027" y="321707"/>
                    <a:pt x="479098" y="321707"/>
                  </a:cubicBezTo>
                  <a:close/>
                  <a:moveTo>
                    <a:pt x="557687" y="320066"/>
                  </a:moveTo>
                  <a:cubicBezTo>
                    <a:pt x="567323" y="320066"/>
                    <a:pt x="575175" y="327918"/>
                    <a:pt x="575175" y="337554"/>
                  </a:cubicBezTo>
                  <a:cubicBezTo>
                    <a:pt x="575175" y="339981"/>
                    <a:pt x="574675" y="342336"/>
                    <a:pt x="573819" y="344406"/>
                  </a:cubicBezTo>
                  <a:cubicBezTo>
                    <a:pt x="572891" y="346476"/>
                    <a:pt x="571606" y="348404"/>
                    <a:pt x="570178" y="349974"/>
                  </a:cubicBezTo>
                  <a:cubicBezTo>
                    <a:pt x="566966" y="353115"/>
                    <a:pt x="562612" y="355113"/>
                    <a:pt x="557758" y="355113"/>
                  </a:cubicBezTo>
                  <a:cubicBezTo>
                    <a:pt x="552905" y="355113"/>
                    <a:pt x="548479" y="353115"/>
                    <a:pt x="545338" y="349974"/>
                  </a:cubicBezTo>
                  <a:cubicBezTo>
                    <a:pt x="543697" y="348404"/>
                    <a:pt x="542412" y="346476"/>
                    <a:pt x="541555" y="344406"/>
                  </a:cubicBezTo>
                  <a:cubicBezTo>
                    <a:pt x="540699" y="342265"/>
                    <a:pt x="540199" y="339981"/>
                    <a:pt x="540199" y="337554"/>
                  </a:cubicBezTo>
                  <a:cubicBezTo>
                    <a:pt x="540199" y="327918"/>
                    <a:pt x="548051" y="320066"/>
                    <a:pt x="557687" y="320066"/>
                  </a:cubicBezTo>
                  <a:close/>
                  <a:moveTo>
                    <a:pt x="714579" y="316140"/>
                  </a:moveTo>
                  <a:cubicBezTo>
                    <a:pt x="726428" y="316140"/>
                    <a:pt x="736064" y="325776"/>
                    <a:pt x="736064" y="337625"/>
                  </a:cubicBezTo>
                  <a:cubicBezTo>
                    <a:pt x="736064" y="340552"/>
                    <a:pt x="735422" y="343407"/>
                    <a:pt x="734351" y="345977"/>
                  </a:cubicBezTo>
                  <a:cubicBezTo>
                    <a:pt x="733281" y="348546"/>
                    <a:pt x="731710" y="350830"/>
                    <a:pt x="729854" y="352829"/>
                  </a:cubicBezTo>
                  <a:cubicBezTo>
                    <a:pt x="726000" y="356684"/>
                    <a:pt x="720575" y="359111"/>
                    <a:pt x="714651" y="359111"/>
                  </a:cubicBezTo>
                  <a:cubicBezTo>
                    <a:pt x="708726" y="359111"/>
                    <a:pt x="703373" y="356755"/>
                    <a:pt x="699447" y="352829"/>
                  </a:cubicBezTo>
                  <a:cubicBezTo>
                    <a:pt x="697448" y="350902"/>
                    <a:pt x="695878" y="348546"/>
                    <a:pt x="694807" y="345977"/>
                  </a:cubicBezTo>
                  <a:cubicBezTo>
                    <a:pt x="693665" y="343407"/>
                    <a:pt x="693094" y="340623"/>
                    <a:pt x="693094" y="337625"/>
                  </a:cubicBezTo>
                  <a:cubicBezTo>
                    <a:pt x="693094" y="325776"/>
                    <a:pt x="702730" y="316140"/>
                    <a:pt x="714579" y="316140"/>
                  </a:cubicBezTo>
                  <a:close/>
                  <a:moveTo>
                    <a:pt x="793025" y="313784"/>
                  </a:moveTo>
                  <a:cubicBezTo>
                    <a:pt x="797950" y="313784"/>
                    <a:pt x="802590" y="315283"/>
                    <a:pt x="806373" y="317853"/>
                  </a:cubicBezTo>
                  <a:cubicBezTo>
                    <a:pt x="812725" y="322135"/>
                    <a:pt x="816865" y="329416"/>
                    <a:pt x="816865" y="337625"/>
                  </a:cubicBezTo>
                  <a:cubicBezTo>
                    <a:pt x="816865" y="340908"/>
                    <a:pt x="816223" y="344049"/>
                    <a:pt x="815010" y="346904"/>
                  </a:cubicBezTo>
                  <a:cubicBezTo>
                    <a:pt x="813796" y="349759"/>
                    <a:pt x="812012" y="352329"/>
                    <a:pt x="809870" y="354470"/>
                  </a:cubicBezTo>
                  <a:cubicBezTo>
                    <a:pt x="808800" y="355541"/>
                    <a:pt x="807586" y="356469"/>
                    <a:pt x="806373" y="357397"/>
                  </a:cubicBezTo>
                  <a:cubicBezTo>
                    <a:pt x="802518" y="359967"/>
                    <a:pt x="797950" y="361466"/>
                    <a:pt x="793025" y="361466"/>
                  </a:cubicBezTo>
                  <a:cubicBezTo>
                    <a:pt x="791383" y="361466"/>
                    <a:pt x="789813" y="361251"/>
                    <a:pt x="788242" y="360966"/>
                  </a:cubicBezTo>
                  <a:cubicBezTo>
                    <a:pt x="783603" y="360038"/>
                    <a:pt x="779391" y="357682"/>
                    <a:pt x="776179" y="354470"/>
                  </a:cubicBezTo>
                  <a:cubicBezTo>
                    <a:pt x="773966" y="352329"/>
                    <a:pt x="772253" y="349759"/>
                    <a:pt x="771040" y="346904"/>
                  </a:cubicBezTo>
                  <a:cubicBezTo>
                    <a:pt x="769826" y="344049"/>
                    <a:pt x="769184" y="340908"/>
                    <a:pt x="769184" y="337625"/>
                  </a:cubicBezTo>
                  <a:cubicBezTo>
                    <a:pt x="769184" y="326133"/>
                    <a:pt x="777393" y="316496"/>
                    <a:pt x="788242" y="314284"/>
                  </a:cubicBezTo>
                  <a:cubicBezTo>
                    <a:pt x="789741" y="313927"/>
                    <a:pt x="791383" y="313784"/>
                    <a:pt x="793025" y="313784"/>
                  </a:cubicBezTo>
                  <a:close/>
                  <a:moveTo>
                    <a:pt x="47753" y="289372"/>
                  </a:moveTo>
                  <a:cubicBezTo>
                    <a:pt x="52749" y="289372"/>
                    <a:pt x="56747" y="293369"/>
                    <a:pt x="56747" y="298366"/>
                  </a:cubicBezTo>
                  <a:cubicBezTo>
                    <a:pt x="56747" y="303362"/>
                    <a:pt x="52749" y="307360"/>
                    <a:pt x="47753" y="307360"/>
                  </a:cubicBezTo>
                  <a:cubicBezTo>
                    <a:pt x="42756" y="307360"/>
                    <a:pt x="38759" y="303362"/>
                    <a:pt x="38759" y="298366"/>
                  </a:cubicBezTo>
                  <a:cubicBezTo>
                    <a:pt x="38759" y="293369"/>
                    <a:pt x="42756" y="289372"/>
                    <a:pt x="47753" y="289372"/>
                  </a:cubicBezTo>
                  <a:close/>
                  <a:moveTo>
                    <a:pt x="126198" y="288373"/>
                  </a:moveTo>
                  <a:cubicBezTo>
                    <a:pt x="131694" y="288373"/>
                    <a:pt x="136191" y="292870"/>
                    <a:pt x="136191" y="298366"/>
                  </a:cubicBezTo>
                  <a:cubicBezTo>
                    <a:pt x="136191" y="303862"/>
                    <a:pt x="131694" y="308359"/>
                    <a:pt x="126198" y="308359"/>
                  </a:cubicBezTo>
                  <a:cubicBezTo>
                    <a:pt x="120631" y="308359"/>
                    <a:pt x="116205" y="303862"/>
                    <a:pt x="116205" y="298366"/>
                  </a:cubicBezTo>
                  <a:cubicBezTo>
                    <a:pt x="116205" y="292799"/>
                    <a:pt x="120702" y="288373"/>
                    <a:pt x="126198" y="288373"/>
                  </a:cubicBezTo>
                  <a:close/>
                  <a:moveTo>
                    <a:pt x="283162" y="286160"/>
                  </a:moveTo>
                  <a:cubicBezTo>
                    <a:pt x="289872" y="286160"/>
                    <a:pt x="295368" y="291585"/>
                    <a:pt x="295368" y="298366"/>
                  </a:cubicBezTo>
                  <a:cubicBezTo>
                    <a:pt x="295368" y="305147"/>
                    <a:pt x="289872" y="310572"/>
                    <a:pt x="283162" y="310572"/>
                  </a:cubicBezTo>
                  <a:cubicBezTo>
                    <a:pt x="276452" y="310572"/>
                    <a:pt x="270956" y="305147"/>
                    <a:pt x="270956" y="298366"/>
                  </a:cubicBezTo>
                  <a:cubicBezTo>
                    <a:pt x="270956" y="291656"/>
                    <a:pt x="276381" y="286160"/>
                    <a:pt x="283162" y="286160"/>
                  </a:cubicBezTo>
                  <a:close/>
                  <a:moveTo>
                    <a:pt x="361536" y="284804"/>
                  </a:moveTo>
                  <a:cubicBezTo>
                    <a:pt x="369031" y="284804"/>
                    <a:pt x="375098" y="290871"/>
                    <a:pt x="375098" y="298366"/>
                  </a:cubicBezTo>
                  <a:cubicBezTo>
                    <a:pt x="375098" y="305861"/>
                    <a:pt x="369031" y="311928"/>
                    <a:pt x="361536" y="311928"/>
                  </a:cubicBezTo>
                  <a:cubicBezTo>
                    <a:pt x="354041" y="311928"/>
                    <a:pt x="347974" y="305861"/>
                    <a:pt x="347974" y="298366"/>
                  </a:cubicBezTo>
                  <a:cubicBezTo>
                    <a:pt x="347974" y="290871"/>
                    <a:pt x="354041" y="284804"/>
                    <a:pt x="361536" y="284804"/>
                  </a:cubicBezTo>
                  <a:close/>
                  <a:moveTo>
                    <a:pt x="518428" y="281735"/>
                  </a:moveTo>
                  <a:cubicBezTo>
                    <a:pt x="527636" y="281735"/>
                    <a:pt x="535060" y="289158"/>
                    <a:pt x="535060" y="298366"/>
                  </a:cubicBezTo>
                  <a:cubicBezTo>
                    <a:pt x="535060" y="307574"/>
                    <a:pt x="527636" y="314998"/>
                    <a:pt x="518428" y="314998"/>
                  </a:cubicBezTo>
                  <a:cubicBezTo>
                    <a:pt x="509220" y="314998"/>
                    <a:pt x="501797" y="307574"/>
                    <a:pt x="501797" y="298366"/>
                  </a:cubicBezTo>
                  <a:cubicBezTo>
                    <a:pt x="501797" y="289158"/>
                    <a:pt x="509220" y="281735"/>
                    <a:pt x="518428" y="281735"/>
                  </a:cubicBezTo>
                  <a:close/>
                  <a:moveTo>
                    <a:pt x="596946" y="279950"/>
                  </a:moveTo>
                  <a:cubicBezTo>
                    <a:pt x="607082" y="279950"/>
                    <a:pt x="615362" y="288159"/>
                    <a:pt x="615362" y="298366"/>
                  </a:cubicBezTo>
                  <a:cubicBezTo>
                    <a:pt x="615362" y="308573"/>
                    <a:pt x="607082" y="316782"/>
                    <a:pt x="596946" y="316782"/>
                  </a:cubicBezTo>
                  <a:cubicBezTo>
                    <a:pt x="586810" y="316782"/>
                    <a:pt x="578530" y="308573"/>
                    <a:pt x="578530" y="298366"/>
                  </a:cubicBezTo>
                  <a:cubicBezTo>
                    <a:pt x="578530" y="288230"/>
                    <a:pt x="586739" y="279950"/>
                    <a:pt x="596946" y="279950"/>
                  </a:cubicBezTo>
                  <a:close/>
                  <a:moveTo>
                    <a:pt x="753766" y="275739"/>
                  </a:moveTo>
                  <a:cubicBezTo>
                    <a:pt x="766258" y="275739"/>
                    <a:pt x="776394" y="285875"/>
                    <a:pt x="776394" y="298366"/>
                  </a:cubicBezTo>
                  <a:cubicBezTo>
                    <a:pt x="776394" y="310858"/>
                    <a:pt x="766258" y="320994"/>
                    <a:pt x="753766" y="320994"/>
                  </a:cubicBezTo>
                  <a:cubicBezTo>
                    <a:pt x="741275" y="320994"/>
                    <a:pt x="731139" y="310858"/>
                    <a:pt x="731139" y="298366"/>
                  </a:cubicBezTo>
                  <a:cubicBezTo>
                    <a:pt x="731139" y="285875"/>
                    <a:pt x="741275" y="275739"/>
                    <a:pt x="753766" y="275739"/>
                  </a:cubicBezTo>
                  <a:close/>
                  <a:moveTo>
                    <a:pt x="832283" y="273241"/>
                  </a:moveTo>
                  <a:cubicBezTo>
                    <a:pt x="846131" y="273241"/>
                    <a:pt x="857337" y="284519"/>
                    <a:pt x="857337" y="298367"/>
                  </a:cubicBezTo>
                  <a:cubicBezTo>
                    <a:pt x="857337" y="312214"/>
                    <a:pt x="846059" y="323421"/>
                    <a:pt x="832283" y="323421"/>
                  </a:cubicBezTo>
                  <a:cubicBezTo>
                    <a:pt x="818436" y="323421"/>
                    <a:pt x="807229" y="312214"/>
                    <a:pt x="807229" y="298367"/>
                  </a:cubicBezTo>
                  <a:cubicBezTo>
                    <a:pt x="807229" y="284448"/>
                    <a:pt x="818436" y="273241"/>
                    <a:pt x="832283" y="273241"/>
                  </a:cubicBezTo>
                  <a:close/>
                  <a:moveTo>
                    <a:pt x="86939" y="249685"/>
                  </a:moveTo>
                  <a:cubicBezTo>
                    <a:pt x="92222" y="249685"/>
                    <a:pt x="96433" y="253968"/>
                    <a:pt x="96433" y="259179"/>
                  </a:cubicBezTo>
                  <a:cubicBezTo>
                    <a:pt x="96433" y="264389"/>
                    <a:pt x="92222" y="268601"/>
                    <a:pt x="86939" y="268672"/>
                  </a:cubicBezTo>
                  <a:cubicBezTo>
                    <a:pt x="81657" y="268672"/>
                    <a:pt x="77446" y="264389"/>
                    <a:pt x="77446" y="259179"/>
                  </a:cubicBezTo>
                  <a:cubicBezTo>
                    <a:pt x="77446" y="253896"/>
                    <a:pt x="81729" y="249685"/>
                    <a:pt x="86939" y="249685"/>
                  </a:cubicBezTo>
                  <a:close/>
                  <a:moveTo>
                    <a:pt x="165457" y="248686"/>
                  </a:moveTo>
                  <a:cubicBezTo>
                    <a:pt x="169097" y="248686"/>
                    <a:pt x="172309" y="250542"/>
                    <a:pt x="174165" y="253326"/>
                  </a:cubicBezTo>
                  <a:cubicBezTo>
                    <a:pt x="175307" y="254967"/>
                    <a:pt x="175950" y="257037"/>
                    <a:pt x="175950" y="259179"/>
                  </a:cubicBezTo>
                  <a:cubicBezTo>
                    <a:pt x="175950" y="261320"/>
                    <a:pt x="175307" y="263390"/>
                    <a:pt x="174165" y="265032"/>
                  </a:cubicBezTo>
                  <a:cubicBezTo>
                    <a:pt x="172238" y="267816"/>
                    <a:pt x="169026" y="269672"/>
                    <a:pt x="165457" y="269814"/>
                  </a:cubicBezTo>
                  <a:cubicBezTo>
                    <a:pt x="164672" y="269814"/>
                    <a:pt x="164029" y="269743"/>
                    <a:pt x="163315" y="269600"/>
                  </a:cubicBezTo>
                  <a:cubicBezTo>
                    <a:pt x="161317" y="269172"/>
                    <a:pt x="159461" y="268173"/>
                    <a:pt x="158033" y="266745"/>
                  </a:cubicBezTo>
                  <a:cubicBezTo>
                    <a:pt x="157534" y="266245"/>
                    <a:pt x="157105" y="265746"/>
                    <a:pt x="156748" y="265175"/>
                  </a:cubicBezTo>
                  <a:cubicBezTo>
                    <a:pt x="156035" y="264033"/>
                    <a:pt x="155464" y="262748"/>
                    <a:pt x="155178" y="261392"/>
                  </a:cubicBezTo>
                  <a:cubicBezTo>
                    <a:pt x="155035" y="260678"/>
                    <a:pt x="154964" y="259964"/>
                    <a:pt x="154964" y="259250"/>
                  </a:cubicBezTo>
                  <a:cubicBezTo>
                    <a:pt x="154964" y="258465"/>
                    <a:pt x="155035" y="257823"/>
                    <a:pt x="155178" y="257109"/>
                  </a:cubicBezTo>
                  <a:cubicBezTo>
                    <a:pt x="155464" y="255681"/>
                    <a:pt x="155963" y="254468"/>
                    <a:pt x="156748" y="253326"/>
                  </a:cubicBezTo>
                  <a:cubicBezTo>
                    <a:pt x="157105" y="252755"/>
                    <a:pt x="157534" y="252255"/>
                    <a:pt x="158033" y="251755"/>
                  </a:cubicBezTo>
                  <a:cubicBezTo>
                    <a:pt x="159461" y="250328"/>
                    <a:pt x="161245" y="249328"/>
                    <a:pt x="163315" y="248900"/>
                  </a:cubicBezTo>
                  <a:cubicBezTo>
                    <a:pt x="164029" y="248757"/>
                    <a:pt x="164743" y="248686"/>
                    <a:pt x="165457" y="248686"/>
                  </a:cubicBezTo>
                  <a:close/>
                  <a:moveTo>
                    <a:pt x="322349" y="246259"/>
                  </a:moveTo>
                  <a:cubicBezTo>
                    <a:pt x="324990" y="246259"/>
                    <a:pt x="327489" y="247116"/>
                    <a:pt x="329559" y="248472"/>
                  </a:cubicBezTo>
                  <a:cubicBezTo>
                    <a:pt x="332913" y="250827"/>
                    <a:pt x="335198" y="254753"/>
                    <a:pt x="335198" y="259179"/>
                  </a:cubicBezTo>
                  <a:cubicBezTo>
                    <a:pt x="335198" y="263604"/>
                    <a:pt x="332985" y="267530"/>
                    <a:pt x="329559" y="269886"/>
                  </a:cubicBezTo>
                  <a:cubicBezTo>
                    <a:pt x="327489" y="271313"/>
                    <a:pt x="324990" y="272098"/>
                    <a:pt x="322349" y="272098"/>
                  </a:cubicBezTo>
                  <a:cubicBezTo>
                    <a:pt x="321493" y="272098"/>
                    <a:pt x="320636" y="271956"/>
                    <a:pt x="319780" y="271813"/>
                  </a:cubicBezTo>
                  <a:cubicBezTo>
                    <a:pt x="313927" y="270599"/>
                    <a:pt x="309501" y="265389"/>
                    <a:pt x="309501" y="259179"/>
                  </a:cubicBezTo>
                  <a:cubicBezTo>
                    <a:pt x="309501" y="252969"/>
                    <a:pt x="313927" y="247758"/>
                    <a:pt x="319780" y="246545"/>
                  </a:cubicBezTo>
                  <a:cubicBezTo>
                    <a:pt x="320565" y="246330"/>
                    <a:pt x="321493" y="246259"/>
                    <a:pt x="322349" y="246259"/>
                  </a:cubicBezTo>
                  <a:close/>
                  <a:moveTo>
                    <a:pt x="400795" y="244903"/>
                  </a:moveTo>
                  <a:cubicBezTo>
                    <a:pt x="408718" y="244903"/>
                    <a:pt x="415071" y="251327"/>
                    <a:pt x="415071" y="259179"/>
                  </a:cubicBezTo>
                  <a:cubicBezTo>
                    <a:pt x="415071" y="267031"/>
                    <a:pt x="408647" y="273455"/>
                    <a:pt x="400795" y="273455"/>
                  </a:cubicBezTo>
                  <a:cubicBezTo>
                    <a:pt x="392943" y="273455"/>
                    <a:pt x="386519" y="267031"/>
                    <a:pt x="386519" y="259179"/>
                  </a:cubicBezTo>
                  <a:cubicBezTo>
                    <a:pt x="386519" y="251256"/>
                    <a:pt x="392943" y="244903"/>
                    <a:pt x="400795" y="244903"/>
                  </a:cubicBezTo>
                  <a:close/>
                  <a:moveTo>
                    <a:pt x="557687" y="241691"/>
                  </a:moveTo>
                  <a:cubicBezTo>
                    <a:pt x="567323" y="241691"/>
                    <a:pt x="575175" y="249543"/>
                    <a:pt x="575175" y="259179"/>
                  </a:cubicBezTo>
                  <a:cubicBezTo>
                    <a:pt x="575175" y="268815"/>
                    <a:pt x="567323" y="276667"/>
                    <a:pt x="557687" y="276667"/>
                  </a:cubicBezTo>
                  <a:cubicBezTo>
                    <a:pt x="548051" y="276667"/>
                    <a:pt x="540199" y="268815"/>
                    <a:pt x="540199" y="259179"/>
                  </a:cubicBezTo>
                  <a:cubicBezTo>
                    <a:pt x="540199" y="249543"/>
                    <a:pt x="548051" y="241691"/>
                    <a:pt x="557687" y="241691"/>
                  </a:cubicBezTo>
                  <a:close/>
                  <a:moveTo>
                    <a:pt x="636061" y="239764"/>
                  </a:moveTo>
                  <a:cubicBezTo>
                    <a:pt x="642771" y="239764"/>
                    <a:pt x="648695" y="243190"/>
                    <a:pt x="652193" y="248330"/>
                  </a:cubicBezTo>
                  <a:cubicBezTo>
                    <a:pt x="654263" y="251399"/>
                    <a:pt x="655476" y="255182"/>
                    <a:pt x="655476" y="259179"/>
                  </a:cubicBezTo>
                  <a:cubicBezTo>
                    <a:pt x="655476" y="263177"/>
                    <a:pt x="654263" y="266960"/>
                    <a:pt x="652193" y="270029"/>
                  </a:cubicBezTo>
                  <a:cubicBezTo>
                    <a:pt x="648695" y="275168"/>
                    <a:pt x="642842" y="278594"/>
                    <a:pt x="636061" y="278594"/>
                  </a:cubicBezTo>
                  <a:cubicBezTo>
                    <a:pt x="634705" y="278594"/>
                    <a:pt x="633420" y="278452"/>
                    <a:pt x="632135" y="278166"/>
                  </a:cubicBezTo>
                  <a:cubicBezTo>
                    <a:pt x="628352" y="277381"/>
                    <a:pt x="624997" y="275525"/>
                    <a:pt x="622356" y="272884"/>
                  </a:cubicBezTo>
                  <a:cubicBezTo>
                    <a:pt x="621500" y="272028"/>
                    <a:pt x="620715" y="271028"/>
                    <a:pt x="620001" y="270029"/>
                  </a:cubicBezTo>
                  <a:cubicBezTo>
                    <a:pt x="618573" y="267959"/>
                    <a:pt x="617574" y="265603"/>
                    <a:pt x="617074" y="263105"/>
                  </a:cubicBezTo>
                  <a:cubicBezTo>
                    <a:pt x="616789" y="261820"/>
                    <a:pt x="616646" y="260535"/>
                    <a:pt x="616646" y="259179"/>
                  </a:cubicBezTo>
                  <a:cubicBezTo>
                    <a:pt x="616646" y="257823"/>
                    <a:pt x="616789" y="256538"/>
                    <a:pt x="617074" y="255253"/>
                  </a:cubicBezTo>
                  <a:cubicBezTo>
                    <a:pt x="617574" y="252755"/>
                    <a:pt x="618573" y="250400"/>
                    <a:pt x="620001" y="248330"/>
                  </a:cubicBezTo>
                  <a:cubicBezTo>
                    <a:pt x="620715" y="247330"/>
                    <a:pt x="621500" y="246331"/>
                    <a:pt x="622356" y="245474"/>
                  </a:cubicBezTo>
                  <a:cubicBezTo>
                    <a:pt x="624926" y="242833"/>
                    <a:pt x="628352" y="240977"/>
                    <a:pt x="632135" y="240192"/>
                  </a:cubicBezTo>
                  <a:cubicBezTo>
                    <a:pt x="633420" y="239907"/>
                    <a:pt x="634705" y="239764"/>
                    <a:pt x="636061" y="239764"/>
                  </a:cubicBezTo>
                  <a:close/>
                  <a:moveTo>
                    <a:pt x="793025" y="235338"/>
                  </a:moveTo>
                  <a:cubicBezTo>
                    <a:pt x="797950" y="235338"/>
                    <a:pt x="802590" y="236837"/>
                    <a:pt x="806373" y="239407"/>
                  </a:cubicBezTo>
                  <a:cubicBezTo>
                    <a:pt x="812725" y="243689"/>
                    <a:pt x="816865" y="250970"/>
                    <a:pt x="816865" y="259179"/>
                  </a:cubicBezTo>
                  <a:cubicBezTo>
                    <a:pt x="816865" y="267387"/>
                    <a:pt x="812654" y="274597"/>
                    <a:pt x="806373" y="278951"/>
                  </a:cubicBezTo>
                  <a:cubicBezTo>
                    <a:pt x="802518" y="281521"/>
                    <a:pt x="797950" y="283020"/>
                    <a:pt x="793025" y="283020"/>
                  </a:cubicBezTo>
                  <a:cubicBezTo>
                    <a:pt x="791383" y="283020"/>
                    <a:pt x="789813" y="282805"/>
                    <a:pt x="788242" y="282520"/>
                  </a:cubicBezTo>
                  <a:cubicBezTo>
                    <a:pt x="777321" y="280307"/>
                    <a:pt x="769184" y="270671"/>
                    <a:pt x="769184" y="259179"/>
                  </a:cubicBezTo>
                  <a:cubicBezTo>
                    <a:pt x="769184" y="247687"/>
                    <a:pt x="777393" y="238050"/>
                    <a:pt x="788242" y="235838"/>
                  </a:cubicBezTo>
                  <a:cubicBezTo>
                    <a:pt x="789741" y="235481"/>
                    <a:pt x="791383" y="235338"/>
                    <a:pt x="793025" y="235338"/>
                  </a:cubicBezTo>
                  <a:close/>
                  <a:moveTo>
                    <a:pt x="871470" y="232768"/>
                  </a:moveTo>
                  <a:cubicBezTo>
                    <a:pt x="886032" y="232768"/>
                    <a:pt x="897881" y="244617"/>
                    <a:pt x="897881" y="259178"/>
                  </a:cubicBezTo>
                  <a:cubicBezTo>
                    <a:pt x="897881" y="273740"/>
                    <a:pt x="886032" y="285589"/>
                    <a:pt x="871470" y="285589"/>
                  </a:cubicBezTo>
                  <a:cubicBezTo>
                    <a:pt x="856909" y="285589"/>
                    <a:pt x="845060" y="273740"/>
                    <a:pt x="845060" y="259178"/>
                  </a:cubicBezTo>
                  <a:cubicBezTo>
                    <a:pt x="845060" y="244617"/>
                    <a:pt x="856909" y="232768"/>
                    <a:pt x="871470" y="232768"/>
                  </a:cubicBezTo>
                  <a:close/>
                  <a:moveTo>
                    <a:pt x="126198" y="209927"/>
                  </a:moveTo>
                  <a:cubicBezTo>
                    <a:pt x="131694" y="209927"/>
                    <a:pt x="136191" y="214424"/>
                    <a:pt x="136191" y="219920"/>
                  </a:cubicBezTo>
                  <a:cubicBezTo>
                    <a:pt x="136191" y="225416"/>
                    <a:pt x="131694" y="229913"/>
                    <a:pt x="126198" y="229913"/>
                  </a:cubicBezTo>
                  <a:cubicBezTo>
                    <a:pt x="120631" y="229913"/>
                    <a:pt x="116205" y="225416"/>
                    <a:pt x="116205" y="219920"/>
                  </a:cubicBezTo>
                  <a:cubicBezTo>
                    <a:pt x="116205" y="214353"/>
                    <a:pt x="120702" y="209927"/>
                    <a:pt x="126198" y="209927"/>
                  </a:cubicBezTo>
                  <a:close/>
                  <a:moveTo>
                    <a:pt x="204644" y="208856"/>
                  </a:moveTo>
                  <a:cubicBezTo>
                    <a:pt x="210782" y="208856"/>
                    <a:pt x="215708" y="213853"/>
                    <a:pt x="215708" y="219920"/>
                  </a:cubicBezTo>
                  <a:cubicBezTo>
                    <a:pt x="215708" y="226058"/>
                    <a:pt x="210782" y="230984"/>
                    <a:pt x="204644" y="230984"/>
                  </a:cubicBezTo>
                  <a:cubicBezTo>
                    <a:pt x="198505" y="230984"/>
                    <a:pt x="193580" y="225987"/>
                    <a:pt x="193580" y="219920"/>
                  </a:cubicBezTo>
                  <a:cubicBezTo>
                    <a:pt x="193580" y="213781"/>
                    <a:pt x="198577" y="208856"/>
                    <a:pt x="204644" y="208856"/>
                  </a:cubicBezTo>
                  <a:close/>
                  <a:moveTo>
                    <a:pt x="361536" y="206358"/>
                  </a:moveTo>
                  <a:cubicBezTo>
                    <a:pt x="369031" y="206358"/>
                    <a:pt x="375098" y="212425"/>
                    <a:pt x="375098" y="219920"/>
                  </a:cubicBezTo>
                  <a:cubicBezTo>
                    <a:pt x="375098" y="227415"/>
                    <a:pt x="369031" y="233482"/>
                    <a:pt x="361536" y="233482"/>
                  </a:cubicBezTo>
                  <a:cubicBezTo>
                    <a:pt x="354041" y="233482"/>
                    <a:pt x="347974" y="227415"/>
                    <a:pt x="347974" y="219920"/>
                  </a:cubicBezTo>
                  <a:cubicBezTo>
                    <a:pt x="347974" y="212425"/>
                    <a:pt x="354041" y="206358"/>
                    <a:pt x="361536" y="206358"/>
                  </a:cubicBezTo>
                  <a:close/>
                  <a:moveTo>
                    <a:pt x="440054" y="204930"/>
                  </a:moveTo>
                  <a:cubicBezTo>
                    <a:pt x="448334" y="204930"/>
                    <a:pt x="455043" y="211640"/>
                    <a:pt x="455043" y="219920"/>
                  </a:cubicBezTo>
                  <a:cubicBezTo>
                    <a:pt x="455043" y="228200"/>
                    <a:pt x="448262" y="234981"/>
                    <a:pt x="440054" y="234909"/>
                  </a:cubicBezTo>
                  <a:cubicBezTo>
                    <a:pt x="431774" y="234909"/>
                    <a:pt x="425064" y="228200"/>
                    <a:pt x="425064" y="219920"/>
                  </a:cubicBezTo>
                  <a:cubicBezTo>
                    <a:pt x="425064" y="211640"/>
                    <a:pt x="431774" y="204930"/>
                    <a:pt x="440054" y="204930"/>
                  </a:cubicBezTo>
                  <a:close/>
                  <a:moveTo>
                    <a:pt x="596946" y="201504"/>
                  </a:moveTo>
                  <a:cubicBezTo>
                    <a:pt x="607082" y="201504"/>
                    <a:pt x="615362" y="209713"/>
                    <a:pt x="615362" y="219920"/>
                  </a:cubicBezTo>
                  <a:cubicBezTo>
                    <a:pt x="615362" y="230127"/>
                    <a:pt x="607082" y="238407"/>
                    <a:pt x="596946" y="238336"/>
                  </a:cubicBezTo>
                  <a:cubicBezTo>
                    <a:pt x="586810" y="238336"/>
                    <a:pt x="578530" y="230127"/>
                    <a:pt x="578530" y="219920"/>
                  </a:cubicBezTo>
                  <a:cubicBezTo>
                    <a:pt x="578530" y="209784"/>
                    <a:pt x="586739" y="201504"/>
                    <a:pt x="596946" y="201504"/>
                  </a:cubicBezTo>
                  <a:close/>
                  <a:moveTo>
                    <a:pt x="675321" y="199506"/>
                  </a:moveTo>
                  <a:cubicBezTo>
                    <a:pt x="686598" y="199506"/>
                    <a:pt x="695735" y="208643"/>
                    <a:pt x="695735" y="219921"/>
                  </a:cubicBezTo>
                  <a:cubicBezTo>
                    <a:pt x="695735" y="231199"/>
                    <a:pt x="686598" y="240407"/>
                    <a:pt x="675321" y="240335"/>
                  </a:cubicBezTo>
                  <a:cubicBezTo>
                    <a:pt x="664043" y="240335"/>
                    <a:pt x="654906" y="231199"/>
                    <a:pt x="654906" y="219921"/>
                  </a:cubicBezTo>
                  <a:cubicBezTo>
                    <a:pt x="654906" y="208643"/>
                    <a:pt x="664043" y="199506"/>
                    <a:pt x="675321" y="199506"/>
                  </a:cubicBezTo>
                  <a:close/>
                  <a:moveTo>
                    <a:pt x="832283" y="194866"/>
                  </a:moveTo>
                  <a:cubicBezTo>
                    <a:pt x="846131" y="194866"/>
                    <a:pt x="857337" y="206073"/>
                    <a:pt x="857337" y="219920"/>
                  </a:cubicBezTo>
                  <a:cubicBezTo>
                    <a:pt x="857337" y="233768"/>
                    <a:pt x="846059" y="245046"/>
                    <a:pt x="832283" y="245046"/>
                  </a:cubicBezTo>
                  <a:cubicBezTo>
                    <a:pt x="818436" y="245046"/>
                    <a:pt x="807229" y="233768"/>
                    <a:pt x="807229" y="219920"/>
                  </a:cubicBezTo>
                  <a:cubicBezTo>
                    <a:pt x="807229" y="206073"/>
                    <a:pt x="818436" y="194866"/>
                    <a:pt x="832283" y="194866"/>
                  </a:cubicBezTo>
                  <a:close/>
                  <a:moveTo>
                    <a:pt x="165529" y="170240"/>
                  </a:moveTo>
                  <a:cubicBezTo>
                    <a:pt x="169169" y="170240"/>
                    <a:pt x="172381" y="172096"/>
                    <a:pt x="174237" y="174880"/>
                  </a:cubicBezTo>
                  <a:cubicBezTo>
                    <a:pt x="175379" y="176521"/>
                    <a:pt x="176022" y="178591"/>
                    <a:pt x="176022" y="180733"/>
                  </a:cubicBezTo>
                  <a:cubicBezTo>
                    <a:pt x="176022" y="182160"/>
                    <a:pt x="175665" y="183517"/>
                    <a:pt x="175165" y="184801"/>
                  </a:cubicBezTo>
                  <a:cubicBezTo>
                    <a:pt x="174879" y="185444"/>
                    <a:pt x="174523" y="186015"/>
                    <a:pt x="174166" y="186586"/>
                  </a:cubicBezTo>
                  <a:cubicBezTo>
                    <a:pt x="173737" y="187157"/>
                    <a:pt x="173309" y="187657"/>
                    <a:pt x="173024" y="188299"/>
                  </a:cubicBezTo>
                  <a:cubicBezTo>
                    <a:pt x="171096" y="190226"/>
                    <a:pt x="168527" y="191368"/>
                    <a:pt x="165600" y="191368"/>
                  </a:cubicBezTo>
                  <a:cubicBezTo>
                    <a:pt x="164815" y="191368"/>
                    <a:pt x="164173" y="191297"/>
                    <a:pt x="163459" y="191154"/>
                  </a:cubicBezTo>
                  <a:cubicBezTo>
                    <a:pt x="161460" y="190726"/>
                    <a:pt x="159604" y="189727"/>
                    <a:pt x="158177" y="188299"/>
                  </a:cubicBezTo>
                  <a:cubicBezTo>
                    <a:pt x="157677" y="187799"/>
                    <a:pt x="157249" y="187300"/>
                    <a:pt x="156892" y="186729"/>
                  </a:cubicBezTo>
                  <a:cubicBezTo>
                    <a:pt x="156464" y="186158"/>
                    <a:pt x="156178" y="185587"/>
                    <a:pt x="155893" y="184944"/>
                  </a:cubicBezTo>
                  <a:cubicBezTo>
                    <a:pt x="155607" y="184302"/>
                    <a:pt x="155393" y="183659"/>
                    <a:pt x="155250" y="182946"/>
                  </a:cubicBezTo>
                  <a:cubicBezTo>
                    <a:pt x="155107" y="182232"/>
                    <a:pt x="155036" y="181518"/>
                    <a:pt x="155036" y="180804"/>
                  </a:cubicBezTo>
                  <a:cubicBezTo>
                    <a:pt x="155036" y="180019"/>
                    <a:pt x="155107" y="179377"/>
                    <a:pt x="155250" y="178663"/>
                  </a:cubicBezTo>
                  <a:cubicBezTo>
                    <a:pt x="155536" y="177235"/>
                    <a:pt x="156035" y="176022"/>
                    <a:pt x="156820" y="174880"/>
                  </a:cubicBezTo>
                  <a:cubicBezTo>
                    <a:pt x="157177" y="174309"/>
                    <a:pt x="157606" y="173809"/>
                    <a:pt x="158105" y="173309"/>
                  </a:cubicBezTo>
                  <a:cubicBezTo>
                    <a:pt x="159533" y="171882"/>
                    <a:pt x="161317" y="170882"/>
                    <a:pt x="163387" y="170454"/>
                  </a:cubicBezTo>
                  <a:cubicBezTo>
                    <a:pt x="164101" y="170311"/>
                    <a:pt x="164815" y="170240"/>
                    <a:pt x="165529" y="170240"/>
                  </a:cubicBezTo>
                  <a:close/>
                  <a:moveTo>
                    <a:pt x="243903" y="169098"/>
                  </a:moveTo>
                  <a:cubicBezTo>
                    <a:pt x="250327" y="169098"/>
                    <a:pt x="255538" y="174309"/>
                    <a:pt x="255538" y="180733"/>
                  </a:cubicBezTo>
                  <a:cubicBezTo>
                    <a:pt x="255538" y="182303"/>
                    <a:pt x="255181" y="183874"/>
                    <a:pt x="254610" y="185230"/>
                  </a:cubicBezTo>
                  <a:cubicBezTo>
                    <a:pt x="253967" y="186657"/>
                    <a:pt x="253182" y="187871"/>
                    <a:pt x="252111" y="188942"/>
                  </a:cubicBezTo>
                  <a:cubicBezTo>
                    <a:pt x="250041" y="191083"/>
                    <a:pt x="247115" y="192368"/>
                    <a:pt x="243903" y="192368"/>
                  </a:cubicBezTo>
                  <a:cubicBezTo>
                    <a:pt x="240691" y="192368"/>
                    <a:pt x="237764" y="191012"/>
                    <a:pt x="235694" y="188942"/>
                  </a:cubicBezTo>
                  <a:cubicBezTo>
                    <a:pt x="234624" y="187871"/>
                    <a:pt x="233767" y="186586"/>
                    <a:pt x="233196" y="185230"/>
                  </a:cubicBezTo>
                  <a:cubicBezTo>
                    <a:pt x="232625" y="183874"/>
                    <a:pt x="232268" y="182303"/>
                    <a:pt x="232268" y="180733"/>
                  </a:cubicBezTo>
                  <a:cubicBezTo>
                    <a:pt x="232268" y="174309"/>
                    <a:pt x="237479" y="169098"/>
                    <a:pt x="243903" y="169098"/>
                  </a:cubicBezTo>
                  <a:close/>
                  <a:moveTo>
                    <a:pt x="400795" y="166385"/>
                  </a:moveTo>
                  <a:cubicBezTo>
                    <a:pt x="408718" y="166385"/>
                    <a:pt x="415071" y="172809"/>
                    <a:pt x="415071" y="180661"/>
                  </a:cubicBezTo>
                  <a:cubicBezTo>
                    <a:pt x="415071" y="182660"/>
                    <a:pt x="414642" y="184515"/>
                    <a:pt x="413929" y="186229"/>
                  </a:cubicBezTo>
                  <a:cubicBezTo>
                    <a:pt x="413215" y="187942"/>
                    <a:pt x="412144" y="189512"/>
                    <a:pt x="410859" y="190797"/>
                  </a:cubicBezTo>
                  <a:cubicBezTo>
                    <a:pt x="408290" y="193438"/>
                    <a:pt x="404721" y="195008"/>
                    <a:pt x="400795" y="195008"/>
                  </a:cubicBezTo>
                  <a:cubicBezTo>
                    <a:pt x="396869" y="195008"/>
                    <a:pt x="393300" y="193366"/>
                    <a:pt x="390730" y="190797"/>
                  </a:cubicBezTo>
                  <a:cubicBezTo>
                    <a:pt x="389446" y="189441"/>
                    <a:pt x="388375" y="187942"/>
                    <a:pt x="387661" y="186229"/>
                  </a:cubicBezTo>
                  <a:cubicBezTo>
                    <a:pt x="386947" y="184515"/>
                    <a:pt x="386519" y="182660"/>
                    <a:pt x="386519" y="180661"/>
                  </a:cubicBezTo>
                  <a:cubicBezTo>
                    <a:pt x="386519" y="172738"/>
                    <a:pt x="392943" y="166385"/>
                    <a:pt x="400795" y="166385"/>
                  </a:cubicBezTo>
                  <a:close/>
                  <a:moveTo>
                    <a:pt x="479098" y="164815"/>
                  </a:moveTo>
                  <a:cubicBezTo>
                    <a:pt x="484594" y="164815"/>
                    <a:pt x="489376" y="167599"/>
                    <a:pt x="492232" y="171810"/>
                  </a:cubicBezTo>
                  <a:cubicBezTo>
                    <a:pt x="493945" y="174380"/>
                    <a:pt x="494944" y="177378"/>
                    <a:pt x="494944" y="180661"/>
                  </a:cubicBezTo>
                  <a:cubicBezTo>
                    <a:pt x="494944" y="182803"/>
                    <a:pt x="494516" y="184873"/>
                    <a:pt x="493731" y="186800"/>
                  </a:cubicBezTo>
                  <a:cubicBezTo>
                    <a:pt x="493374" y="187799"/>
                    <a:pt x="492874" y="188656"/>
                    <a:pt x="492303" y="189512"/>
                  </a:cubicBezTo>
                  <a:cubicBezTo>
                    <a:pt x="491732" y="190369"/>
                    <a:pt x="491090" y="191154"/>
                    <a:pt x="490304" y="191939"/>
                  </a:cubicBezTo>
                  <a:cubicBezTo>
                    <a:pt x="487449" y="194794"/>
                    <a:pt x="483452" y="196579"/>
                    <a:pt x="479098" y="196579"/>
                  </a:cubicBezTo>
                  <a:cubicBezTo>
                    <a:pt x="477956" y="196579"/>
                    <a:pt x="476885" y="196436"/>
                    <a:pt x="475886" y="196222"/>
                  </a:cubicBezTo>
                  <a:cubicBezTo>
                    <a:pt x="472816" y="195651"/>
                    <a:pt x="470033" y="194081"/>
                    <a:pt x="467891" y="191939"/>
                  </a:cubicBezTo>
                  <a:cubicBezTo>
                    <a:pt x="467177" y="191225"/>
                    <a:pt x="466535" y="190440"/>
                    <a:pt x="465964" y="189584"/>
                  </a:cubicBezTo>
                  <a:cubicBezTo>
                    <a:pt x="465393" y="188727"/>
                    <a:pt x="464965" y="187799"/>
                    <a:pt x="464536" y="186871"/>
                  </a:cubicBezTo>
                  <a:cubicBezTo>
                    <a:pt x="464108" y="185872"/>
                    <a:pt x="463823" y="184873"/>
                    <a:pt x="463608" y="183873"/>
                  </a:cubicBezTo>
                  <a:cubicBezTo>
                    <a:pt x="463466" y="182803"/>
                    <a:pt x="463323" y="181732"/>
                    <a:pt x="463323" y="180661"/>
                  </a:cubicBezTo>
                  <a:cubicBezTo>
                    <a:pt x="463323" y="179519"/>
                    <a:pt x="463394" y="178449"/>
                    <a:pt x="463608" y="177449"/>
                  </a:cubicBezTo>
                  <a:cubicBezTo>
                    <a:pt x="464037" y="175379"/>
                    <a:pt x="464822" y="173523"/>
                    <a:pt x="465964" y="171810"/>
                  </a:cubicBezTo>
                  <a:cubicBezTo>
                    <a:pt x="466535" y="170954"/>
                    <a:pt x="467177" y="170168"/>
                    <a:pt x="467891" y="169455"/>
                  </a:cubicBezTo>
                  <a:cubicBezTo>
                    <a:pt x="470033" y="167313"/>
                    <a:pt x="472816" y="165814"/>
                    <a:pt x="475886" y="165172"/>
                  </a:cubicBezTo>
                  <a:cubicBezTo>
                    <a:pt x="476956" y="164958"/>
                    <a:pt x="478027" y="164815"/>
                    <a:pt x="479098" y="164815"/>
                  </a:cubicBezTo>
                  <a:close/>
                  <a:moveTo>
                    <a:pt x="636061" y="161317"/>
                  </a:moveTo>
                  <a:cubicBezTo>
                    <a:pt x="642771" y="161317"/>
                    <a:pt x="648695" y="164743"/>
                    <a:pt x="652193" y="169883"/>
                  </a:cubicBezTo>
                  <a:cubicBezTo>
                    <a:pt x="654263" y="172952"/>
                    <a:pt x="655476" y="176735"/>
                    <a:pt x="655476" y="180732"/>
                  </a:cubicBezTo>
                  <a:cubicBezTo>
                    <a:pt x="655476" y="183445"/>
                    <a:pt x="654977" y="185943"/>
                    <a:pt x="653977" y="188298"/>
                  </a:cubicBezTo>
                  <a:cubicBezTo>
                    <a:pt x="653478" y="189441"/>
                    <a:pt x="652907" y="190583"/>
                    <a:pt x="652193" y="191582"/>
                  </a:cubicBezTo>
                  <a:cubicBezTo>
                    <a:pt x="651479" y="192581"/>
                    <a:pt x="650694" y="193581"/>
                    <a:pt x="649766" y="194437"/>
                  </a:cubicBezTo>
                  <a:cubicBezTo>
                    <a:pt x="646268" y="198006"/>
                    <a:pt x="641415" y="200148"/>
                    <a:pt x="636061" y="200148"/>
                  </a:cubicBezTo>
                  <a:cubicBezTo>
                    <a:pt x="634705" y="200148"/>
                    <a:pt x="633420" y="200005"/>
                    <a:pt x="632135" y="199719"/>
                  </a:cubicBezTo>
                  <a:cubicBezTo>
                    <a:pt x="628352" y="198934"/>
                    <a:pt x="624997" y="197078"/>
                    <a:pt x="622356" y="194437"/>
                  </a:cubicBezTo>
                  <a:cubicBezTo>
                    <a:pt x="621500" y="193581"/>
                    <a:pt x="620715" y="192581"/>
                    <a:pt x="620001" y="191582"/>
                  </a:cubicBezTo>
                  <a:cubicBezTo>
                    <a:pt x="619287" y="190583"/>
                    <a:pt x="618716" y="189441"/>
                    <a:pt x="618216" y="188298"/>
                  </a:cubicBezTo>
                  <a:cubicBezTo>
                    <a:pt x="617717" y="187156"/>
                    <a:pt x="617360" y="185943"/>
                    <a:pt x="617074" y="184658"/>
                  </a:cubicBezTo>
                  <a:cubicBezTo>
                    <a:pt x="616789" y="183373"/>
                    <a:pt x="616646" y="182088"/>
                    <a:pt x="616646" y="180732"/>
                  </a:cubicBezTo>
                  <a:cubicBezTo>
                    <a:pt x="616646" y="179376"/>
                    <a:pt x="616789" y="178091"/>
                    <a:pt x="617074" y="176806"/>
                  </a:cubicBezTo>
                  <a:cubicBezTo>
                    <a:pt x="617574" y="174308"/>
                    <a:pt x="618573" y="171953"/>
                    <a:pt x="620001" y="169883"/>
                  </a:cubicBezTo>
                  <a:cubicBezTo>
                    <a:pt x="620715" y="168883"/>
                    <a:pt x="621500" y="167884"/>
                    <a:pt x="622356" y="167027"/>
                  </a:cubicBezTo>
                  <a:cubicBezTo>
                    <a:pt x="624926" y="164386"/>
                    <a:pt x="628352" y="162530"/>
                    <a:pt x="632135" y="161745"/>
                  </a:cubicBezTo>
                  <a:cubicBezTo>
                    <a:pt x="633420" y="161460"/>
                    <a:pt x="634705" y="161317"/>
                    <a:pt x="636061" y="161317"/>
                  </a:cubicBezTo>
                  <a:close/>
                  <a:moveTo>
                    <a:pt x="714579" y="159247"/>
                  </a:moveTo>
                  <a:cubicBezTo>
                    <a:pt x="726428" y="159247"/>
                    <a:pt x="736064" y="168883"/>
                    <a:pt x="736064" y="180732"/>
                  </a:cubicBezTo>
                  <a:cubicBezTo>
                    <a:pt x="736064" y="183659"/>
                    <a:pt x="735422" y="186514"/>
                    <a:pt x="734351" y="189084"/>
                  </a:cubicBezTo>
                  <a:cubicBezTo>
                    <a:pt x="733281" y="191653"/>
                    <a:pt x="731710" y="193937"/>
                    <a:pt x="729854" y="195936"/>
                  </a:cubicBezTo>
                  <a:cubicBezTo>
                    <a:pt x="726000" y="199791"/>
                    <a:pt x="720575" y="202218"/>
                    <a:pt x="714651" y="202218"/>
                  </a:cubicBezTo>
                  <a:cubicBezTo>
                    <a:pt x="708726" y="202218"/>
                    <a:pt x="703373" y="199862"/>
                    <a:pt x="699447" y="195936"/>
                  </a:cubicBezTo>
                  <a:cubicBezTo>
                    <a:pt x="697448" y="194009"/>
                    <a:pt x="695878" y="191653"/>
                    <a:pt x="694807" y="189084"/>
                  </a:cubicBezTo>
                  <a:cubicBezTo>
                    <a:pt x="693665" y="186514"/>
                    <a:pt x="693094" y="183730"/>
                    <a:pt x="693094" y="180732"/>
                  </a:cubicBezTo>
                  <a:cubicBezTo>
                    <a:pt x="693094" y="168883"/>
                    <a:pt x="702730" y="159247"/>
                    <a:pt x="714579" y="159247"/>
                  </a:cubicBezTo>
                  <a:close/>
                  <a:moveTo>
                    <a:pt x="871470" y="154322"/>
                  </a:moveTo>
                  <a:cubicBezTo>
                    <a:pt x="886032" y="154322"/>
                    <a:pt x="897881" y="166171"/>
                    <a:pt x="897881" y="180732"/>
                  </a:cubicBezTo>
                  <a:cubicBezTo>
                    <a:pt x="897881" y="184373"/>
                    <a:pt x="897167" y="187870"/>
                    <a:pt x="895811" y="191011"/>
                  </a:cubicBezTo>
                  <a:cubicBezTo>
                    <a:pt x="894455" y="194152"/>
                    <a:pt x="892527" y="197007"/>
                    <a:pt x="890172" y="199434"/>
                  </a:cubicBezTo>
                  <a:cubicBezTo>
                    <a:pt x="885389" y="204216"/>
                    <a:pt x="878751" y="207143"/>
                    <a:pt x="871470" y="207143"/>
                  </a:cubicBezTo>
                  <a:cubicBezTo>
                    <a:pt x="864118" y="207143"/>
                    <a:pt x="857551" y="204216"/>
                    <a:pt x="852769" y="199434"/>
                  </a:cubicBezTo>
                  <a:cubicBezTo>
                    <a:pt x="850413" y="197007"/>
                    <a:pt x="848486" y="194152"/>
                    <a:pt x="847130" y="191011"/>
                  </a:cubicBezTo>
                  <a:cubicBezTo>
                    <a:pt x="845774" y="187870"/>
                    <a:pt x="845060" y="184373"/>
                    <a:pt x="845060" y="180732"/>
                  </a:cubicBezTo>
                  <a:cubicBezTo>
                    <a:pt x="845060" y="166171"/>
                    <a:pt x="856909" y="154322"/>
                    <a:pt x="871470" y="154322"/>
                  </a:cubicBezTo>
                  <a:close/>
                  <a:moveTo>
                    <a:pt x="126198" y="131481"/>
                  </a:moveTo>
                  <a:cubicBezTo>
                    <a:pt x="131694" y="131481"/>
                    <a:pt x="136191" y="135978"/>
                    <a:pt x="136191" y="141474"/>
                  </a:cubicBezTo>
                  <a:cubicBezTo>
                    <a:pt x="136191" y="146970"/>
                    <a:pt x="131694" y="151467"/>
                    <a:pt x="126198" y="151467"/>
                  </a:cubicBezTo>
                  <a:cubicBezTo>
                    <a:pt x="120631" y="151467"/>
                    <a:pt x="116205" y="146970"/>
                    <a:pt x="116205" y="141474"/>
                  </a:cubicBezTo>
                  <a:cubicBezTo>
                    <a:pt x="116205" y="135907"/>
                    <a:pt x="120702" y="131481"/>
                    <a:pt x="126198" y="131481"/>
                  </a:cubicBezTo>
                  <a:close/>
                  <a:moveTo>
                    <a:pt x="204644" y="130410"/>
                  </a:moveTo>
                  <a:cubicBezTo>
                    <a:pt x="210782" y="130410"/>
                    <a:pt x="215708" y="135407"/>
                    <a:pt x="215708" y="141474"/>
                  </a:cubicBezTo>
                  <a:cubicBezTo>
                    <a:pt x="215708" y="147612"/>
                    <a:pt x="210782" y="152538"/>
                    <a:pt x="204644" y="152538"/>
                  </a:cubicBezTo>
                  <a:cubicBezTo>
                    <a:pt x="198505" y="152538"/>
                    <a:pt x="193580" y="147541"/>
                    <a:pt x="193580" y="141474"/>
                  </a:cubicBezTo>
                  <a:cubicBezTo>
                    <a:pt x="193580" y="135335"/>
                    <a:pt x="198577" y="130410"/>
                    <a:pt x="204644" y="130410"/>
                  </a:cubicBezTo>
                  <a:close/>
                  <a:moveTo>
                    <a:pt x="361536" y="127912"/>
                  </a:moveTo>
                  <a:cubicBezTo>
                    <a:pt x="369031" y="127912"/>
                    <a:pt x="375098" y="133979"/>
                    <a:pt x="375098" y="141474"/>
                  </a:cubicBezTo>
                  <a:cubicBezTo>
                    <a:pt x="375098" y="148969"/>
                    <a:pt x="369031" y="155036"/>
                    <a:pt x="361536" y="155036"/>
                  </a:cubicBezTo>
                  <a:cubicBezTo>
                    <a:pt x="354041" y="155036"/>
                    <a:pt x="347974" y="148969"/>
                    <a:pt x="347974" y="141474"/>
                  </a:cubicBezTo>
                  <a:cubicBezTo>
                    <a:pt x="347974" y="133979"/>
                    <a:pt x="354041" y="127912"/>
                    <a:pt x="361536" y="127912"/>
                  </a:cubicBezTo>
                  <a:close/>
                  <a:moveTo>
                    <a:pt x="440054" y="126484"/>
                  </a:moveTo>
                  <a:cubicBezTo>
                    <a:pt x="448334" y="126484"/>
                    <a:pt x="455043" y="133194"/>
                    <a:pt x="455043" y="141474"/>
                  </a:cubicBezTo>
                  <a:cubicBezTo>
                    <a:pt x="455043" y="149754"/>
                    <a:pt x="448262" y="156535"/>
                    <a:pt x="440054" y="156463"/>
                  </a:cubicBezTo>
                  <a:cubicBezTo>
                    <a:pt x="431774" y="156463"/>
                    <a:pt x="425064" y="149754"/>
                    <a:pt x="425064" y="141474"/>
                  </a:cubicBezTo>
                  <a:cubicBezTo>
                    <a:pt x="425064" y="133194"/>
                    <a:pt x="431774" y="126484"/>
                    <a:pt x="440054" y="126484"/>
                  </a:cubicBezTo>
                  <a:close/>
                  <a:moveTo>
                    <a:pt x="596946" y="123058"/>
                  </a:moveTo>
                  <a:cubicBezTo>
                    <a:pt x="607082" y="123058"/>
                    <a:pt x="615362" y="131267"/>
                    <a:pt x="615362" y="141474"/>
                  </a:cubicBezTo>
                  <a:cubicBezTo>
                    <a:pt x="615362" y="151681"/>
                    <a:pt x="607082" y="159890"/>
                    <a:pt x="596946" y="159890"/>
                  </a:cubicBezTo>
                  <a:cubicBezTo>
                    <a:pt x="586810" y="159890"/>
                    <a:pt x="578530" y="151681"/>
                    <a:pt x="578530" y="141474"/>
                  </a:cubicBezTo>
                  <a:cubicBezTo>
                    <a:pt x="578530" y="131338"/>
                    <a:pt x="586739" y="123058"/>
                    <a:pt x="596946" y="123058"/>
                  </a:cubicBezTo>
                  <a:close/>
                  <a:moveTo>
                    <a:pt x="675321" y="121059"/>
                  </a:moveTo>
                  <a:cubicBezTo>
                    <a:pt x="686598" y="121059"/>
                    <a:pt x="695735" y="130196"/>
                    <a:pt x="695735" y="141474"/>
                  </a:cubicBezTo>
                  <a:cubicBezTo>
                    <a:pt x="695735" y="152752"/>
                    <a:pt x="686598" y="161888"/>
                    <a:pt x="675321" y="161888"/>
                  </a:cubicBezTo>
                  <a:cubicBezTo>
                    <a:pt x="664043" y="161888"/>
                    <a:pt x="654906" y="152752"/>
                    <a:pt x="654906" y="141474"/>
                  </a:cubicBezTo>
                  <a:cubicBezTo>
                    <a:pt x="654906" y="130196"/>
                    <a:pt x="664043" y="121059"/>
                    <a:pt x="675321" y="121059"/>
                  </a:cubicBezTo>
                  <a:close/>
                  <a:moveTo>
                    <a:pt x="832283" y="116348"/>
                  </a:moveTo>
                  <a:cubicBezTo>
                    <a:pt x="846131" y="116348"/>
                    <a:pt x="857337" y="127626"/>
                    <a:pt x="857337" y="141474"/>
                  </a:cubicBezTo>
                  <a:cubicBezTo>
                    <a:pt x="857337" y="155321"/>
                    <a:pt x="846059" y="166599"/>
                    <a:pt x="832283" y="166528"/>
                  </a:cubicBezTo>
                  <a:cubicBezTo>
                    <a:pt x="818436" y="166528"/>
                    <a:pt x="807229" y="155321"/>
                    <a:pt x="807229" y="141474"/>
                  </a:cubicBezTo>
                  <a:cubicBezTo>
                    <a:pt x="807229" y="127555"/>
                    <a:pt x="818436" y="116348"/>
                    <a:pt x="832283" y="116348"/>
                  </a:cubicBezTo>
                  <a:close/>
                  <a:moveTo>
                    <a:pt x="910730" y="113636"/>
                  </a:moveTo>
                  <a:cubicBezTo>
                    <a:pt x="926076" y="113636"/>
                    <a:pt x="938496" y="126127"/>
                    <a:pt x="938496" y="141474"/>
                  </a:cubicBezTo>
                  <a:lnTo>
                    <a:pt x="930397" y="161004"/>
                  </a:lnTo>
                  <a:lnTo>
                    <a:pt x="949989" y="152895"/>
                  </a:lnTo>
                  <a:cubicBezTo>
                    <a:pt x="965335" y="152895"/>
                    <a:pt x="977755" y="165315"/>
                    <a:pt x="977755" y="180662"/>
                  </a:cubicBezTo>
                  <a:cubicBezTo>
                    <a:pt x="977755" y="184516"/>
                    <a:pt x="976970" y="188157"/>
                    <a:pt x="975542" y="191511"/>
                  </a:cubicBezTo>
                  <a:cubicBezTo>
                    <a:pt x="974115" y="194866"/>
                    <a:pt x="972045" y="197864"/>
                    <a:pt x="969618" y="200362"/>
                  </a:cubicBezTo>
                  <a:cubicBezTo>
                    <a:pt x="964621" y="205359"/>
                    <a:pt x="957698" y="208500"/>
                    <a:pt x="949989" y="208500"/>
                  </a:cubicBezTo>
                  <a:lnTo>
                    <a:pt x="930410" y="200383"/>
                  </a:lnTo>
                  <a:lnTo>
                    <a:pt x="938496" y="219920"/>
                  </a:lnTo>
                  <a:cubicBezTo>
                    <a:pt x="938496" y="235266"/>
                    <a:pt x="926005" y="247758"/>
                    <a:pt x="910730" y="247758"/>
                  </a:cubicBezTo>
                  <a:cubicBezTo>
                    <a:pt x="895383" y="247758"/>
                    <a:pt x="882963" y="235266"/>
                    <a:pt x="882963" y="219920"/>
                  </a:cubicBezTo>
                  <a:cubicBezTo>
                    <a:pt x="882963" y="204573"/>
                    <a:pt x="895383" y="192153"/>
                    <a:pt x="910730" y="192153"/>
                  </a:cubicBezTo>
                  <a:lnTo>
                    <a:pt x="930281" y="200246"/>
                  </a:lnTo>
                  <a:lnTo>
                    <a:pt x="924435" y="191511"/>
                  </a:lnTo>
                  <a:cubicBezTo>
                    <a:pt x="923007" y="188157"/>
                    <a:pt x="922222" y="184516"/>
                    <a:pt x="922222" y="180662"/>
                  </a:cubicBezTo>
                  <a:lnTo>
                    <a:pt x="930295" y="161159"/>
                  </a:lnTo>
                  <a:lnTo>
                    <a:pt x="910730" y="169241"/>
                  </a:lnTo>
                  <a:cubicBezTo>
                    <a:pt x="895383" y="169241"/>
                    <a:pt x="882963" y="156821"/>
                    <a:pt x="882963" y="141474"/>
                  </a:cubicBezTo>
                  <a:cubicBezTo>
                    <a:pt x="882963" y="126056"/>
                    <a:pt x="895383" y="113636"/>
                    <a:pt x="910730" y="113636"/>
                  </a:cubicBezTo>
                  <a:close/>
                  <a:moveTo>
                    <a:pt x="86939" y="92793"/>
                  </a:moveTo>
                  <a:cubicBezTo>
                    <a:pt x="92222" y="92793"/>
                    <a:pt x="96433" y="97076"/>
                    <a:pt x="96433" y="102286"/>
                  </a:cubicBezTo>
                  <a:cubicBezTo>
                    <a:pt x="96433" y="107497"/>
                    <a:pt x="92222" y="111709"/>
                    <a:pt x="86939" y="111780"/>
                  </a:cubicBezTo>
                  <a:cubicBezTo>
                    <a:pt x="81657" y="111780"/>
                    <a:pt x="77446" y="107497"/>
                    <a:pt x="77446" y="102286"/>
                  </a:cubicBezTo>
                  <a:cubicBezTo>
                    <a:pt x="77446" y="97004"/>
                    <a:pt x="81729" y="92793"/>
                    <a:pt x="86939" y="92793"/>
                  </a:cubicBezTo>
                  <a:close/>
                  <a:moveTo>
                    <a:pt x="165457" y="91794"/>
                  </a:moveTo>
                  <a:cubicBezTo>
                    <a:pt x="169097" y="91794"/>
                    <a:pt x="172309" y="93650"/>
                    <a:pt x="174165" y="96434"/>
                  </a:cubicBezTo>
                  <a:cubicBezTo>
                    <a:pt x="175307" y="98075"/>
                    <a:pt x="175950" y="100145"/>
                    <a:pt x="175950" y="102287"/>
                  </a:cubicBezTo>
                  <a:cubicBezTo>
                    <a:pt x="175950" y="104428"/>
                    <a:pt x="175307" y="106498"/>
                    <a:pt x="174165" y="108140"/>
                  </a:cubicBezTo>
                  <a:cubicBezTo>
                    <a:pt x="172238" y="110924"/>
                    <a:pt x="169026" y="112780"/>
                    <a:pt x="165457" y="112922"/>
                  </a:cubicBezTo>
                  <a:cubicBezTo>
                    <a:pt x="164672" y="112922"/>
                    <a:pt x="164029" y="112851"/>
                    <a:pt x="163315" y="112708"/>
                  </a:cubicBezTo>
                  <a:cubicBezTo>
                    <a:pt x="161317" y="112280"/>
                    <a:pt x="159461" y="111281"/>
                    <a:pt x="158033" y="109853"/>
                  </a:cubicBezTo>
                  <a:cubicBezTo>
                    <a:pt x="157534" y="109353"/>
                    <a:pt x="157105" y="108854"/>
                    <a:pt x="156748" y="108283"/>
                  </a:cubicBezTo>
                  <a:cubicBezTo>
                    <a:pt x="156035" y="107141"/>
                    <a:pt x="155464" y="105856"/>
                    <a:pt x="155178" y="104500"/>
                  </a:cubicBezTo>
                  <a:cubicBezTo>
                    <a:pt x="155035" y="103786"/>
                    <a:pt x="154964" y="103072"/>
                    <a:pt x="154964" y="102358"/>
                  </a:cubicBezTo>
                  <a:cubicBezTo>
                    <a:pt x="154964" y="101573"/>
                    <a:pt x="155035" y="100931"/>
                    <a:pt x="155178" y="100217"/>
                  </a:cubicBezTo>
                  <a:cubicBezTo>
                    <a:pt x="155464" y="98789"/>
                    <a:pt x="155963" y="97576"/>
                    <a:pt x="156748" y="96434"/>
                  </a:cubicBezTo>
                  <a:cubicBezTo>
                    <a:pt x="157105" y="95863"/>
                    <a:pt x="157534" y="95363"/>
                    <a:pt x="158033" y="94863"/>
                  </a:cubicBezTo>
                  <a:cubicBezTo>
                    <a:pt x="159461" y="93436"/>
                    <a:pt x="161245" y="92436"/>
                    <a:pt x="163315" y="92008"/>
                  </a:cubicBezTo>
                  <a:cubicBezTo>
                    <a:pt x="164029" y="91865"/>
                    <a:pt x="164743" y="91794"/>
                    <a:pt x="165457" y="91794"/>
                  </a:cubicBezTo>
                  <a:close/>
                  <a:moveTo>
                    <a:pt x="322349" y="89367"/>
                  </a:moveTo>
                  <a:cubicBezTo>
                    <a:pt x="324990" y="89367"/>
                    <a:pt x="327489" y="90224"/>
                    <a:pt x="329559" y="91580"/>
                  </a:cubicBezTo>
                  <a:cubicBezTo>
                    <a:pt x="332913" y="93935"/>
                    <a:pt x="335198" y="97861"/>
                    <a:pt x="335198" y="102287"/>
                  </a:cubicBezTo>
                  <a:cubicBezTo>
                    <a:pt x="335198" y="106712"/>
                    <a:pt x="332985" y="110638"/>
                    <a:pt x="329559" y="112994"/>
                  </a:cubicBezTo>
                  <a:cubicBezTo>
                    <a:pt x="327489" y="114421"/>
                    <a:pt x="324990" y="115206"/>
                    <a:pt x="322349" y="115206"/>
                  </a:cubicBezTo>
                  <a:cubicBezTo>
                    <a:pt x="321493" y="115206"/>
                    <a:pt x="320636" y="115064"/>
                    <a:pt x="319780" y="114921"/>
                  </a:cubicBezTo>
                  <a:cubicBezTo>
                    <a:pt x="313927" y="113707"/>
                    <a:pt x="309501" y="108497"/>
                    <a:pt x="309501" y="102287"/>
                  </a:cubicBezTo>
                  <a:cubicBezTo>
                    <a:pt x="309501" y="96077"/>
                    <a:pt x="313927" y="90866"/>
                    <a:pt x="319780" y="89653"/>
                  </a:cubicBezTo>
                  <a:cubicBezTo>
                    <a:pt x="320565" y="89438"/>
                    <a:pt x="321493" y="89367"/>
                    <a:pt x="322349" y="89367"/>
                  </a:cubicBezTo>
                  <a:close/>
                  <a:moveTo>
                    <a:pt x="400795" y="88011"/>
                  </a:moveTo>
                  <a:cubicBezTo>
                    <a:pt x="408718" y="88011"/>
                    <a:pt x="415071" y="94435"/>
                    <a:pt x="415071" y="102287"/>
                  </a:cubicBezTo>
                  <a:cubicBezTo>
                    <a:pt x="415071" y="110139"/>
                    <a:pt x="408647" y="116563"/>
                    <a:pt x="400795" y="116563"/>
                  </a:cubicBezTo>
                  <a:cubicBezTo>
                    <a:pt x="392943" y="116563"/>
                    <a:pt x="386519" y="110139"/>
                    <a:pt x="386519" y="102287"/>
                  </a:cubicBezTo>
                  <a:cubicBezTo>
                    <a:pt x="386519" y="94364"/>
                    <a:pt x="392943" y="88011"/>
                    <a:pt x="400795" y="88011"/>
                  </a:cubicBezTo>
                  <a:close/>
                  <a:moveTo>
                    <a:pt x="557687" y="84798"/>
                  </a:moveTo>
                  <a:cubicBezTo>
                    <a:pt x="567323" y="84798"/>
                    <a:pt x="575175" y="92650"/>
                    <a:pt x="575175" y="102286"/>
                  </a:cubicBezTo>
                  <a:cubicBezTo>
                    <a:pt x="575175" y="111922"/>
                    <a:pt x="567323" y="119774"/>
                    <a:pt x="557687" y="119774"/>
                  </a:cubicBezTo>
                  <a:cubicBezTo>
                    <a:pt x="548051" y="119774"/>
                    <a:pt x="540199" y="111922"/>
                    <a:pt x="540199" y="102286"/>
                  </a:cubicBezTo>
                  <a:cubicBezTo>
                    <a:pt x="540199" y="92650"/>
                    <a:pt x="548051" y="84798"/>
                    <a:pt x="557687" y="84798"/>
                  </a:cubicBezTo>
                  <a:close/>
                  <a:moveTo>
                    <a:pt x="636061" y="82871"/>
                  </a:moveTo>
                  <a:cubicBezTo>
                    <a:pt x="642771" y="82871"/>
                    <a:pt x="648695" y="86297"/>
                    <a:pt x="652193" y="91437"/>
                  </a:cubicBezTo>
                  <a:cubicBezTo>
                    <a:pt x="654263" y="94506"/>
                    <a:pt x="655476" y="98289"/>
                    <a:pt x="655476" y="102286"/>
                  </a:cubicBezTo>
                  <a:cubicBezTo>
                    <a:pt x="655476" y="106284"/>
                    <a:pt x="654263" y="110067"/>
                    <a:pt x="652193" y="113136"/>
                  </a:cubicBezTo>
                  <a:cubicBezTo>
                    <a:pt x="648695" y="118275"/>
                    <a:pt x="642842" y="121702"/>
                    <a:pt x="636061" y="121702"/>
                  </a:cubicBezTo>
                  <a:cubicBezTo>
                    <a:pt x="634705" y="121702"/>
                    <a:pt x="633420" y="121559"/>
                    <a:pt x="632135" y="121273"/>
                  </a:cubicBezTo>
                  <a:cubicBezTo>
                    <a:pt x="628352" y="120488"/>
                    <a:pt x="624997" y="118632"/>
                    <a:pt x="622356" y="115991"/>
                  </a:cubicBezTo>
                  <a:cubicBezTo>
                    <a:pt x="621500" y="115135"/>
                    <a:pt x="620715" y="114135"/>
                    <a:pt x="620001" y="113136"/>
                  </a:cubicBezTo>
                  <a:cubicBezTo>
                    <a:pt x="618573" y="111066"/>
                    <a:pt x="617574" y="108710"/>
                    <a:pt x="617074" y="106212"/>
                  </a:cubicBezTo>
                  <a:cubicBezTo>
                    <a:pt x="616789" y="104927"/>
                    <a:pt x="616646" y="103642"/>
                    <a:pt x="616646" y="102286"/>
                  </a:cubicBezTo>
                  <a:cubicBezTo>
                    <a:pt x="616646" y="100930"/>
                    <a:pt x="616789" y="99645"/>
                    <a:pt x="617074" y="98360"/>
                  </a:cubicBezTo>
                  <a:cubicBezTo>
                    <a:pt x="617574" y="95862"/>
                    <a:pt x="618573" y="93507"/>
                    <a:pt x="620001" y="91437"/>
                  </a:cubicBezTo>
                  <a:cubicBezTo>
                    <a:pt x="620715" y="90437"/>
                    <a:pt x="621500" y="89438"/>
                    <a:pt x="622356" y="88581"/>
                  </a:cubicBezTo>
                  <a:cubicBezTo>
                    <a:pt x="624926" y="85940"/>
                    <a:pt x="628352" y="84084"/>
                    <a:pt x="632135" y="83299"/>
                  </a:cubicBezTo>
                  <a:cubicBezTo>
                    <a:pt x="633420" y="83014"/>
                    <a:pt x="634705" y="82871"/>
                    <a:pt x="636061" y="82871"/>
                  </a:cubicBezTo>
                  <a:close/>
                  <a:moveTo>
                    <a:pt x="793025" y="78446"/>
                  </a:moveTo>
                  <a:cubicBezTo>
                    <a:pt x="797950" y="78446"/>
                    <a:pt x="802590" y="79945"/>
                    <a:pt x="806373" y="82515"/>
                  </a:cubicBezTo>
                  <a:cubicBezTo>
                    <a:pt x="812725" y="86797"/>
                    <a:pt x="816865" y="94078"/>
                    <a:pt x="816865" y="102287"/>
                  </a:cubicBezTo>
                  <a:cubicBezTo>
                    <a:pt x="816865" y="110495"/>
                    <a:pt x="812654" y="117776"/>
                    <a:pt x="806373" y="122059"/>
                  </a:cubicBezTo>
                  <a:cubicBezTo>
                    <a:pt x="802518" y="124629"/>
                    <a:pt x="797950" y="126128"/>
                    <a:pt x="793025" y="126128"/>
                  </a:cubicBezTo>
                  <a:cubicBezTo>
                    <a:pt x="791383" y="126128"/>
                    <a:pt x="789813" y="125913"/>
                    <a:pt x="788242" y="125628"/>
                  </a:cubicBezTo>
                  <a:cubicBezTo>
                    <a:pt x="777321" y="123415"/>
                    <a:pt x="769184" y="113779"/>
                    <a:pt x="769184" y="102287"/>
                  </a:cubicBezTo>
                  <a:cubicBezTo>
                    <a:pt x="769184" y="90795"/>
                    <a:pt x="777393" y="81158"/>
                    <a:pt x="788242" y="78946"/>
                  </a:cubicBezTo>
                  <a:cubicBezTo>
                    <a:pt x="789741" y="78589"/>
                    <a:pt x="791383" y="78446"/>
                    <a:pt x="793025" y="78446"/>
                  </a:cubicBezTo>
                  <a:close/>
                  <a:moveTo>
                    <a:pt x="871470" y="75876"/>
                  </a:moveTo>
                  <a:cubicBezTo>
                    <a:pt x="886032" y="75876"/>
                    <a:pt x="897881" y="87725"/>
                    <a:pt x="897881" y="102286"/>
                  </a:cubicBezTo>
                  <a:cubicBezTo>
                    <a:pt x="897881" y="116848"/>
                    <a:pt x="886032" y="128697"/>
                    <a:pt x="871470" y="128697"/>
                  </a:cubicBezTo>
                  <a:cubicBezTo>
                    <a:pt x="856909" y="128697"/>
                    <a:pt x="845060" y="116848"/>
                    <a:pt x="845060" y="102286"/>
                  </a:cubicBezTo>
                  <a:cubicBezTo>
                    <a:pt x="845060" y="87725"/>
                    <a:pt x="856909" y="75876"/>
                    <a:pt x="871470" y="75876"/>
                  </a:cubicBezTo>
                  <a:close/>
                  <a:moveTo>
                    <a:pt x="47753" y="54034"/>
                  </a:moveTo>
                  <a:cubicBezTo>
                    <a:pt x="52749" y="54034"/>
                    <a:pt x="56747" y="58031"/>
                    <a:pt x="56747" y="63028"/>
                  </a:cubicBezTo>
                  <a:cubicBezTo>
                    <a:pt x="56747" y="68024"/>
                    <a:pt x="52749" y="72022"/>
                    <a:pt x="47753" y="72022"/>
                  </a:cubicBezTo>
                  <a:cubicBezTo>
                    <a:pt x="42756" y="72022"/>
                    <a:pt x="38759" y="68024"/>
                    <a:pt x="38759" y="63028"/>
                  </a:cubicBezTo>
                  <a:cubicBezTo>
                    <a:pt x="38759" y="58031"/>
                    <a:pt x="42756" y="54034"/>
                    <a:pt x="47753" y="54034"/>
                  </a:cubicBezTo>
                  <a:close/>
                  <a:moveTo>
                    <a:pt x="126198" y="53035"/>
                  </a:moveTo>
                  <a:cubicBezTo>
                    <a:pt x="131694" y="53035"/>
                    <a:pt x="136191" y="57532"/>
                    <a:pt x="136191" y="63028"/>
                  </a:cubicBezTo>
                  <a:cubicBezTo>
                    <a:pt x="136191" y="68524"/>
                    <a:pt x="131694" y="73021"/>
                    <a:pt x="126198" y="73021"/>
                  </a:cubicBezTo>
                  <a:cubicBezTo>
                    <a:pt x="120631" y="73021"/>
                    <a:pt x="116205" y="68524"/>
                    <a:pt x="116205" y="63028"/>
                  </a:cubicBezTo>
                  <a:cubicBezTo>
                    <a:pt x="116205" y="57461"/>
                    <a:pt x="120702" y="53035"/>
                    <a:pt x="126198" y="53035"/>
                  </a:cubicBezTo>
                  <a:close/>
                  <a:moveTo>
                    <a:pt x="283162" y="50822"/>
                  </a:moveTo>
                  <a:cubicBezTo>
                    <a:pt x="289872" y="50822"/>
                    <a:pt x="295368" y="56247"/>
                    <a:pt x="295368" y="63028"/>
                  </a:cubicBezTo>
                  <a:cubicBezTo>
                    <a:pt x="295368" y="69809"/>
                    <a:pt x="289872" y="75305"/>
                    <a:pt x="283162" y="75234"/>
                  </a:cubicBezTo>
                  <a:cubicBezTo>
                    <a:pt x="276452" y="75234"/>
                    <a:pt x="270956" y="69809"/>
                    <a:pt x="270956" y="63028"/>
                  </a:cubicBezTo>
                  <a:cubicBezTo>
                    <a:pt x="270956" y="56318"/>
                    <a:pt x="276381" y="50822"/>
                    <a:pt x="283162" y="50822"/>
                  </a:cubicBezTo>
                  <a:close/>
                  <a:moveTo>
                    <a:pt x="361536" y="49466"/>
                  </a:moveTo>
                  <a:cubicBezTo>
                    <a:pt x="369031" y="49466"/>
                    <a:pt x="375098" y="55533"/>
                    <a:pt x="375098" y="63028"/>
                  </a:cubicBezTo>
                  <a:cubicBezTo>
                    <a:pt x="375098" y="70523"/>
                    <a:pt x="369031" y="76590"/>
                    <a:pt x="361536" y="76590"/>
                  </a:cubicBezTo>
                  <a:cubicBezTo>
                    <a:pt x="354041" y="76590"/>
                    <a:pt x="347974" y="70523"/>
                    <a:pt x="347974" y="63028"/>
                  </a:cubicBezTo>
                  <a:cubicBezTo>
                    <a:pt x="347974" y="55533"/>
                    <a:pt x="354041" y="49466"/>
                    <a:pt x="361536" y="49466"/>
                  </a:cubicBezTo>
                  <a:close/>
                  <a:moveTo>
                    <a:pt x="518428" y="46396"/>
                  </a:moveTo>
                  <a:cubicBezTo>
                    <a:pt x="527636" y="46396"/>
                    <a:pt x="535060" y="53819"/>
                    <a:pt x="535060" y="63027"/>
                  </a:cubicBezTo>
                  <a:cubicBezTo>
                    <a:pt x="535060" y="72235"/>
                    <a:pt x="527636" y="79730"/>
                    <a:pt x="518428" y="79659"/>
                  </a:cubicBezTo>
                  <a:cubicBezTo>
                    <a:pt x="509220" y="79659"/>
                    <a:pt x="501797" y="72235"/>
                    <a:pt x="501797" y="63027"/>
                  </a:cubicBezTo>
                  <a:cubicBezTo>
                    <a:pt x="501797" y="53819"/>
                    <a:pt x="509220" y="46396"/>
                    <a:pt x="518428" y="46396"/>
                  </a:cubicBezTo>
                  <a:close/>
                  <a:moveTo>
                    <a:pt x="596946" y="44612"/>
                  </a:moveTo>
                  <a:cubicBezTo>
                    <a:pt x="607082" y="44612"/>
                    <a:pt x="615362" y="52821"/>
                    <a:pt x="615362" y="63028"/>
                  </a:cubicBezTo>
                  <a:cubicBezTo>
                    <a:pt x="615362" y="73235"/>
                    <a:pt x="607082" y="81515"/>
                    <a:pt x="596946" y="81444"/>
                  </a:cubicBezTo>
                  <a:cubicBezTo>
                    <a:pt x="586810" y="81444"/>
                    <a:pt x="578530" y="73235"/>
                    <a:pt x="578530" y="63028"/>
                  </a:cubicBezTo>
                  <a:cubicBezTo>
                    <a:pt x="578530" y="52892"/>
                    <a:pt x="586739" y="44612"/>
                    <a:pt x="596946" y="44612"/>
                  </a:cubicBezTo>
                  <a:close/>
                  <a:moveTo>
                    <a:pt x="753766" y="40400"/>
                  </a:moveTo>
                  <a:cubicBezTo>
                    <a:pt x="766258" y="40400"/>
                    <a:pt x="776394" y="50536"/>
                    <a:pt x="776394" y="63027"/>
                  </a:cubicBezTo>
                  <a:cubicBezTo>
                    <a:pt x="776394" y="75519"/>
                    <a:pt x="766258" y="85726"/>
                    <a:pt x="753766" y="85655"/>
                  </a:cubicBezTo>
                  <a:cubicBezTo>
                    <a:pt x="741275" y="85655"/>
                    <a:pt x="731139" y="75519"/>
                    <a:pt x="731139" y="63027"/>
                  </a:cubicBezTo>
                  <a:cubicBezTo>
                    <a:pt x="731139" y="50536"/>
                    <a:pt x="741275" y="40400"/>
                    <a:pt x="753766" y="40400"/>
                  </a:cubicBezTo>
                  <a:close/>
                  <a:moveTo>
                    <a:pt x="832283" y="37973"/>
                  </a:moveTo>
                  <a:cubicBezTo>
                    <a:pt x="846131" y="37973"/>
                    <a:pt x="857337" y="49180"/>
                    <a:pt x="857337" y="63027"/>
                  </a:cubicBezTo>
                  <a:cubicBezTo>
                    <a:pt x="857337" y="76875"/>
                    <a:pt x="846059" y="88153"/>
                    <a:pt x="832283" y="88153"/>
                  </a:cubicBezTo>
                  <a:cubicBezTo>
                    <a:pt x="818436" y="88153"/>
                    <a:pt x="807229" y="76875"/>
                    <a:pt x="807229" y="63027"/>
                  </a:cubicBezTo>
                  <a:cubicBezTo>
                    <a:pt x="807229" y="49180"/>
                    <a:pt x="818436" y="37973"/>
                    <a:pt x="832283" y="37973"/>
                  </a:cubicBezTo>
                  <a:close/>
                  <a:moveTo>
                    <a:pt x="8566" y="15275"/>
                  </a:moveTo>
                  <a:cubicBezTo>
                    <a:pt x="11492" y="15275"/>
                    <a:pt x="14062" y="16774"/>
                    <a:pt x="15632" y="19058"/>
                  </a:cubicBezTo>
                  <a:cubicBezTo>
                    <a:pt x="16489" y="20414"/>
                    <a:pt x="17060" y="22056"/>
                    <a:pt x="17060" y="23841"/>
                  </a:cubicBezTo>
                  <a:cubicBezTo>
                    <a:pt x="17060" y="24412"/>
                    <a:pt x="17060" y="24983"/>
                    <a:pt x="16917" y="25554"/>
                  </a:cubicBezTo>
                  <a:cubicBezTo>
                    <a:pt x="16703" y="26696"/>
                    <a:pt x="16275" y="27695"/>
                    <a:pt x="15632" y="28623"/>
                  </a:cubicBezTo>
                  <a:cubicBezTo>
                    <a:pt x="14062" y="30907"/>
                    <a:pt x="11492" y="32406"/>
                    <a:pt x="8566" y="32406"/>
                  </a:cubicBezTo>
                  <a:cubicBezTo>
                    <a:pt x="7923" y="32406"/>
                    <a:pt x="7352" y="32335"/>
                    <a:pt x="6852" y="32192"/>
                  </a:cubicBezTo>
                  <a:cubicBezTo>
                    <a:pt x="5139" y="31835"/>
                    <a:pt x="3640" y="30979"/>
                    <a:pt x="2498" y="29836"/>
                  </a:cubicBezTo>
                  <a:cubicBezTo>
                    <a:pt x="2141" y="29480"/>
                    <a:pt x="1784" y="29051"/>
                    <a:pt x="1428" y="28623"/>
                  </a:cubicBezTo>
                  <a:cubicBezTo>
                    <a:pt x="785" y="27695"/>
                    <a:pt x="357" y="26696"/>
                    <a:pt x="143" y="25554"/>
                  </a:cubicBezTo>
                  <a:cubicBezTo>
                    <a:pt x="71" y="24983"/>
                    <a:pt x="0" y="24412"/>
                    <a:pt x="0" y="23841"/>
                  </a:cubicBezTo>
                  <a:cubicBezTo>
                    <a:pt x="0" y="23270"/>
                    <a:pt x="71" y="22627"/>
                    <a:pt x="143" y="22127"/>
                  </a:cubicBezTo>
                  <a:cubicBezTo>
                    <a:pt x="428" y="20985"/>
                    <a:pt x="857" y="19986"/>
                    <a:pt x="1428" y="19058"/>
                  </a:cubicBezTo>
                  <a:cubicBezTo>
                    <a:pt x="1784" y="18630"/>
                    <a:pt x="2141" y="18202"/>
                    <a:pt x="2498" y="17773"/>
                  </a:cubicBezTo>
                  <a:cubicBezTo>
                    <a:pt x="3640" y="16631"/>
                    <a:pt x="5139" y="15775"/>
                    <a:pt x="6852" y="15418"/>
                  </a:cubicBezTo>
                  <a:cubicBezTo>
                    <a:pt x="7423" y="15346"/>
                    <a:pt x="7994" y="15275"/>
                    <a:pt x="8566" y="15275"/>
                  </a:cubicBezTo>
                  <a:close/>
                  <a:moveTo>
                    <a:pt x="87011" y="14347"/>
                  </a:moveTo>
                  <a:cubicBezTo>
                    <a:pt x="92294" y="14347"/>
                    <a:pt x="96505" y="18630"/>
                    <a:pt x="96505" y="23840"/>
                  </a:cubicBezTo>
                  <a:cubicBezTo>
                    <a:pt x="96505" y="24483"/>
                    <a:pt x="96434" y="25125"/>
                    <a:pt x="96291" y="25768"/>
                  </a:cubicBezTo>
                  <a:cubicBezTo>
                    <a:pt x="95363" y="30051"/>
                    <a:pt x="91580" y="33263"/>
                    <a:pt x="87011" y="33334"/>
                  </a:cubicBezTo>
                  <a:cubicBezTo>
                    <a:pt x="82443" y="33334"/>
                    <a:pt x="78589" y="30051"/>
                    <a:pt x="77732" y="25768"/>
                  </a:cubicBezTo>
                  <a:cubicBezTo>
                    <a:pt x="77589" y="25125"/>
                    <a:pt x="77518" y="24483"/>
                    <a:pt x="77518" y="23840"/>
                  </a:cubicBezTo>
                  <a:cubicBezTo>
                    <a:pt x="77518" y="18558"/>
                    <a:pt x="81801" y="14347"/>
                    <a:pt x="87011" y="14347"/>
                  </a:cubicBezTo>
                  <a:close/>
                  <a:moveTo>
                    <a:pt x="243832" y="12205"/>
                  </a:moveTo>
                  <a:cubicBezTo>
                    <a:pt x="250256" y="12205"/>
                    <a:pt x="255467" y="17416"/>
                    <a:pt x="255467" y="23840"/>
                  </a:cubicBezTo>
                  <a:cubicBezTo>
                    <a:pt x="255467" y="24625"/>
                    <a:pt x="255395" y="25410"/>
                    <a:pt x="255253" y="26195"/>
                  </a:cubicBezTo>
                  <a:cubicBezTo>
                    <a:pt x="254182" y="31477"/>
                    <a:pt x="249471" y="35475"/>
                    <a:pt x="243832" y="35475"/>
                  </a:cubicBezTo>
                  <a:cubicBezTo>
                    <a:pt x="238193" y="35475"/>
                    <a:pt x="233482" y="31477"/>
                    <a:pt x="232411" y="26195"/>
                  </a:cubicBezTo>
                  <a:cubicBezTo>
                    <a:pt x="232268" y="25410"/>
                    <a:pt x="232197" y="24625"/>
                    <a:pt x="232197" y="23840"/>
                  </a:cubicBezTo>
                  <a:cubicBezTo>
                    <a:pt x="232197" y="17416"/>
                    <a:pt x="237408" y="12205"/>
                    <a:pt x="243832" y="12205"/>
                  </a:cubicBezTo>
                  <a:close/>
                  <a:moveTo>
                    <a:pt x="322349" y="10921"/>
                  </a:moveTo>
                  <a:cubicBezTo>
                    <a:pt x="324990" y="10921"/>
                    <a:pt x="327489" y="11778"/>
                    <a:pt x="329559" y="13134"/>
                  </a:cubicBezTo>
                  <a:cubicBezTo>
                    <a:pt x="332913" y="15489"/>
                    <a:pt x="335198" y="19415"/>
                    <a:pt x="335198" y="23841"/>
                  </a:cubicBezTo>
                  <a:cubicBezTo>
                    <a:pt x="335198" y="24697"/>
                    <a:pt x="335055" y="25554"/>
                    <a:pt x="334912" y="26410"/>
                  </a:cubicBezTo>
                  <a:cubicBezTo>
                    <a:pt x="334270" y="29765"/>
                    <a:pt x="332271" y="32620"/>
                    <a:pt x="329559" y="34476"/>
                  </a:cubicBezTo>
                  <a:cubicBezTo>
                    <a:pt x="327489" y="35904"/>
                    <a:pt x="324990" y="36689"/>
                    <a:pt x="322349" y="36689"/>
                  </a:cubicBezTo>
                  <a:cubicBezTo>
                    <a:pt x="321493" y="36689"/>
                    <a:pt x="320636" y="36546"/>
                    <a:pt x="319780" y="36404"/>
                  </a:cubicBezTo>
                  <a:cubicBezTo>
                    <a:pt x="314783" y="35404"/>
                    <a:pt x="310786" y="31407"/>
                    <a:pt x="309787" y="26410"/>
                  </a:cubicBezTo>
                  <a:cubicBezTo>
                    <a:pt x="309572" y="25625"/>
                    <a:pt x="309501" y="24697"/>
                    <a:pt x="309501" y="23841"/>
                  </a:cubicBezTo>
                  <a:cubicBezTo>
                    <a:pt x="309501" y="17631"/>
                    <a:pt x="313927" y="12420"/>
                    <a:pt x="319780" y="11207"/>
                  </a:cubicBezTo>
                  <a:cubicBezTo>
                    <a:pt x="320565" y="10992"/>
                    <a:pt x="321493" y="10921"/>
                    <a:pt x="322349" y="10921"/>
                  </a:cubicBezTo>
                  <a:close/>
                  <a:moveTo>
                    <a:pt x="479098" y="7994"/>
                  </a:moveTo>
                  <a:cubicBezTo>
                    <a:pt x="484594" y="7994"/>
                    <a:pt x="489376" y="10778"/>
                    <a:pt x="492232" y="14989"/>
                  </a:cubicBezTo>
                  <a:cubicBezTo>
                    <a:pt x="493945" y="17559"/>
                    <a:pt x="494944" y="20557"/>
                    <a:pt x="494944" y="23840"/>
                  </a:cubicBezTo>
                  <a:cubicBezTo>
                    <a:pt x="494944" y="24982"/>
                    <a:pt x="494873" y="26053"/>
                    <a:pt x="494659" y="27052"/>
                  </a:cubicBezTo>
                  <a:cubicBezTo>
                    <a:pt x="494230" y="29122"/>
                    <a:pt x="493445" y="30978"/>
                    <a:pt x="492303" y="32691"/>
                  </a:cubicBezTo>
                  <a:cubicBezTo>
                    <a:pt x="489519" y="36903"/>
                    <a:pt x="484665" y="39615"/>
                    <a:pt x="479098" y="39615"/>
                  </a:cubicBezTo>
                  <a:cubicBezTo>
                    <a:pt x="477956" y="39615"/>
                    <a:pt x="476885" y="39472"/>
                    <a:pt x="475886" y="39258"/>
                  </a:cubicBezTo>
                  <a:cubicBezTo>
                    <a:pt x="472816" y="38687"/>
                    <a:pt x="470033" y="37117"/>
                    <a:pt x="467891" y="34975"/>
                  </a:cubicBezTo>
                  <a:cubicBezTo>
                    <a:pt x="467177" y="34262"/>
                    <a:pt x="466535" y="33477"/>
                    <a:pt x="465964" y="32620"/>
                  </a:cubicBezTo>
                  <a:cubicBezTo>
                    <a:pt x="464822" y="30978"/>
                    <a:pt x="464037" y="29051"/>
                    <a:pt x="463608" y="26981"/>
                  </a:cubicBezTo>
                  <a:cubicBezTo>
                    <a:pt x="463466" y="25910"/>
                    <a:pt x="463323" y="24911"/>
                    <a:pt x="463323" y="23769"/>
                  </a:cubicBezTo>
                  <a:cubicBezTo>
                    <a:pt x="463323" y="22627"/>
                    <a:pt x="463394" y="21556"/>
                    <a:pt x="463608" y="20557"/>
                  </a:cubicBezTo>
                  <a:cubicBezTo>
                    <a:pt x="464037" y="18487"/>
                    <a:pt x="464822" y="16631"/>
                    <a:pt x="465964" y="14918"/>
                  </a:cubicBezTo>
                  <a:cubicBezTo>
                    <a:pt x="466535" y="14061"/>
                    <a:pt x="467177" y="13276"/>
                    <a:pt x="467891" y="12562"/>
                  </a:cubicBezTo>
                  <a:cubicBezTo>
                    <a:pt x="470033" y="10421"/>
                    <a:pt x="472816" y="8922"/>
                    <a:pt x="475886" y="8280"/>
                  </a:cubicBezTo>
                  <a:cubicBezTo>
                    <a:pt x="476956" y="8137"/>
                    <a:pt x="478027" y="7994"/>
                    <a:pt x="479098" y="7994"/>
                  </a:cubicBezTo>
                  <a:close/>
                  <a:moveTo>
                    <a:pt x="557687" y="6352"/>
                  </a:moveTo>
                  <a:cubicBezTo>
                    <a:pt x="567323" y="6352"/>
                    <a:pt x="575175" y="14204"/>
                    <a:pt x="575175" y="23840"/>
                  </a:cubicBezTo>
                  <a:cubicBezTo>
                    <a:pt x="575175" y="24982"/>
                    <a:pt x="575032" y="26196"/>
                    <a:pt x="574818" y="27338"/>
                  </a:cubicBezTo>
                  <a:cubicBezTo>
                    <a:pt x="573176" y="35332"/>
                    <a:pt x="566110" y="41328"/>
                    <a:pt x="557687" y="41328"/>
                  </a:cubicBezTo>
                  <a:cubicBezTo>
                    <a:pt x="549264" y="41328"/>
                    <a:pt x="542198" y="35332"/>
                    <a:pt x="540556" y="27338"/>
                  </a:cubicBezTo>
                  <a:cubicBezTo>
                    <a:pt x="540342" y="26196"/>
                    <a:pt x="540199" y="25053"/>
                    <a:pt x="540199" y="23840"/>
                  </a:cubicBezTo>
                  <a:cubicBezTo>
                    <a:pt x="540199" y="14204"/>
                    <a:pt x="548051" y="6352"/>
                    <a:pt x="557687" y="6352"/>
                  </a:cubicBezTo>
                  <a:close/>
                  <a:moveTo>
                    <a:pt x="714579" y="2284"/>
                  </a:moveTo>
                  <a:cubicBezTo>
                    <a:pt x="726428" y="2284"/>
                    <a:pt x="736064" y="11920"/>
                    <a:pt x="736064" y="23769"/>
                  </a:cubicBezTo>
                  <a:cubicBezTo>
                    <a:pt x="736064" y="25268"/>
                    <a:pt x="735922" y="26696"/>
                    <a:pt x="735636" y="28123"/>
                  </a:cubicBezTo>
                  <a:cubicBezTo>
                    <a:pt x="733638" y="37974"/>
                    <a:pt x="724929" y="45326"/>
                    <a:pt x="714579" y="45326"/>
                  </a:cubicBezTo>
                  <a:cubicBezTo>
                    <a:pt x="704229" y="45326"/>
                    <a:pt x="695521" y="37902"/>
                    <a:pt x="693522" y="28123"/>
                  </a:cubicBezTo>
                  <a:cubicBezTo>
                    <a:pt x="693237" y="26696"/>
                    <a:pt x="693094" y="25268"/>
                    <a:pt x="693094" y="23769"/>
                  </a:cubicBezTo>
                  <a:cubicBezTo>
                    <a:pt x="693094" y="11920"/>
                    <a:pt x="702730" y="2284"/>
                    <a:pt x="714579" y="2284"/>
                  </a:cubicBezTo>
                  <a:close/>
                  <a:moveTo>
                    <a:pt x="793025" y="0"/>
                  </a:moveTo>
                  <a:cubicBezTo>
                    <a:pt x="797950" y="0"/>
                    <a:pt x="802518" y="1499"/>
                    <a:pt x="806373" y="4069"/>
                  </a:cubicBezTo>
                  <a:cubicBezTo>
                    <a:pt x="812725" y="8351"/>
                    <a:pt x="816865" y="15632"/>
                    <a:pt x="816865" y="23841"/>
                  </a:cubicBezTo>
                  <a:cubicBezTo>
                    <a:pt x="816865" y="25483"/>
                    <a:pt x="816651" y="27053"/>
                    <a:pt x="816366" y="28623"/>
                  </a:cubicBezTo>
                  <a:cubicBezTo>
                    <a:pt x="815081" y="34833"/>
                    <a:pt x="811369" y="40187"/>
                    <a:pt x="806373" y="43613"/>
                  </a:cubicBezTo>
                  <a:cubicBezTo>
                    <a:pt x="802518" y="46183"/>
                    <a:pt x="797950" y="47682"/>
                    <a:pt x="793025" y="47682"/>
                  </a:cubicBezTo>
                  <a:cubicBezTo>
                    <a:pt x="791383" y="47682"/>
                    <a:pt x="789813" y="47467"/>
                    <a:pt x="788242" y="47182"/>
                  </a:cubicBezTo>
                  <a:cubicBezTo>
                    <a:pt x="778892" y="45255"/>
                    <a:pt x="771611" y="37903"/>
                    <a:pt x="769684" y="28623"/>
                  </a:cubicBezTo>
                  <a:cubicBezTo>
                    <a:pt x="769327" y="27124"/>
                    <a:pt x="769184" y="25483"/>
                    <a:pt x="769184" y="23841"/>
                  </a:cubicBezTo>
                  <a:cubicBezTo>
                    <a:pt x="769184" y="12349"/>
                    <a:pt x="777393" y="2712"/>
                    <a:pt x="788242" y="500"/>
                  </a:cubicBezTo>
                  <a:cubicBezTo>
                    <a:pt x="789741" y="143"/>
                    <a:pt x="791383" y="0"/>
                    <a:pt x="793025" y="0"/>
                  </a:cubicBezTo>
                  <a:close/>
                </a:path>
              </a:pathLst>
            </a:custGeom>
            <a:gradFill>
              <a:gsLst>
                <a:gs pos="0">
                  <a:srgbClr val="018C42"/>
                </a:gs>
                <a:gs pos="100000">
                  <a:schemeClr val="accent6">
                    <a:lumMod val="20000"/>
                    <a:lumOff val="80000"/>
                  </a:schemeClr>
                </a:gs>
              </a:gsLst>
              <a:lin ang="10800000" scaled="0"/>
            </a:gradFill>
            <a:ln w="709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600" b="0" i="0" u="none" strike="noStrike" kern="0" cap="none" spc="0" normalizeH="0" baseline="0" noProof="0">
                <a:ln>
                  <a:noFill/>
                </a:ln>
                <a:solidFill>
                  <a:prstClr val="black"/>
                </a:solidFill>
                <a:effectLst/>
                <a:uLnTx/>
                <a:uFillTx/>
                <a:cs typeface="+mn-ea"/>
                <a:sym typeface="+mn-lt"/>
              </a:endParaRPr>
            </a:p>
          </p:txBody>
        </p:sp>
        <p:sp>
          <p:nvSpPr>
            <p:cNvPr id="8" name="任意多边形: 形状 6"/>
            <p:cNvSpPr/>
            <p:nvPr/>
          </p:nvSpPr>
          <p:spPr>
            <a:xfrm flipH="1">
              <a:off x="5536728" y="1187193"/>
              <a:ext cx="365353" cy="166202"/>
            </a:xfrm>
            <a:custGeom>
              <a:avLst/>
              <a:gdLst>
                <a:gd name="connsiteX0" fmla="*/ 8566 w 977755"/>
                <a:gd name="connsiteY0" fmla="*/ 329059 h 361466"/>
                <a:gd name="connsiteX1" fmla="*/ 15632 w 977755"/>
                <a:gd name="connsiteY1" fmla="*/ 332842 h 361466"/>
                <a:gd name="connsiteX2" fmla="*/ 17060 w 977755"/>
                <a:gd name="connsiteY2" fmla="*/ 337625 h 361466"/>
                <a:gd name="connsiteX3" fmla="*/ 16417 w 977755"/>
                <a:gd name="connsiteY3" fmla="*/ 340979 h 361466"/>
                <a:gd name="connsiteX4" fmla="*/ 15632 w 977755"/>
                <a:gd name="connsiteY4" fmla="*/ 342407 h 361466"/>
                <a:gd name="connsiteX5" fmla="*/ 14633 w 977755"/>
                <a:gd name="connsiteY5" fmla="*/ 343620 h 361466"/>
                <a:gd name="connsiteX6" fmla="*/ 8566 w 977755"/>
                <a:gd name="connsiteY6" fmla="*/ 346119 h 361466"/>
                <a:gd name="connsiteX7" fmla="*/ 6852 w 977755"/>
                <a:gd name="connsiteY7" fmla="*/ 345976 h 361466"/>
                <a:gd name="connsiteX8" fmla="*/ 2498 w 977755"/>
                <a:gd name="connsiteY8" fmla="*/ 343620 h 361466"/>
                <a:gd name="connsiteX9" fmla="*/ 1428 w 977755"/>
                <a:gd name="connsiteY9" fmla="*/ 342336 h 361466"/>
                <a:gd name="connsiteX10" fmla="*/ 642 w 977755"/>
                <a:gd name="connsiteY10" fmla="*/ 340908 h 361466"/>
                <a:gd name="connsiteX11" fmla="*/ 143 w 977755"/>
                <a:gd name="connsiteY11" fmla="*/ 339338 h 361466"/>
                <a:gd name="connsiteX12" fmla="*/ 0 w 977755"/>
                <a:gd name="connsiteY12" fmla="*/ 337625 h 361466"/>
                <a:gd name="connsiteX13" fmla="*/ 143 w 977755"/>
                <a:gd name="connsiteY13" fmla="*/ 335911 h 361466"/>
                <a:gd name="connsiteX14" fmla="*/ 1428 w 977755"/>
                <a:gd name="connsiteY14" fmla="*/ 332842 h 361466"/>
                <a:gd name="connsiteX15" fmla="*/ 2498 w 977755"/>
                <a:gd name="connsiteY15" fmla="*/ 331557 h 361466"/>
                <a:gd name="connsiteX16" fmla="*/ 6852 w 977755"/>
                <a:gd name="connsiteY16" fmla="*/ 329202 h 361466"/>
                <a:gd name="connsiteX17" fmla="*/ 8566 w 977755"/>
                <a:gd name="connsiteY17" fmla="*/ 329059 h 361466"/>
                <a:gd name="connsiteX18" fmla="*/ 86939 w 977755"/>
                <a:gd name="connsiteY18" fmla="*/ 328060 h 361466"/>
                <a:gd name="connsiteX19" fmla="*/ 96433 w 977755"/>
                <a:gd name="connsiteY19" fmla="*/ 337554 h 361466"/>
                <a:gd name="connsiteX20" fmla="*/ 95719 w 977755"/>
                <a:gd name="connsiteY20" fmla="*/ 341265 h 361466"/>
                <a:gd name="connsiteX21" fmla="*/ 93578 w 977755"/>
                <a:gd name="connsiteY21" fmla="*/ 344263 h 361466"/>
                <a:gd name="connsiteX22" fmla="*/ 86868 w 977755"/>
                <a:gd name="connsiteY22" fmla="*/ 347047 h 361466"/>
                <a:gd name="connsiteX23" fmla="*/ 80158 w 977755"/>
                <a:gd name="connsiteY23" fmla="*/ 344263 h 361466"/>
                <a:gd name="connsiteX24" fmla="*/ 78160 w 977755"/>
                <a:gd name="connsiteY24" fmla="*/ 341265 h 361466"/>
                <a:gd name="connsiteX25" fmla="*/ 77446 w 977755"/>
                <a:gd name="connsiteY25" fmla="*/ 337554 h 361466"/>
                <a:gd name="connsiteX26" fmla="*/ 86939 w 977755"/>
                <a:gd name="connsiteY26" fmla="*/ 328060 h 361466"/>
                <a:gd name="connsiteX27" fmla="*/ 243903 w 977755"/>
                <a:gd name="connsiteY27" fmla="*/ 325990 h 361466"/>
                <a:gd name="connsiteX28" fmla="*/ 255538 w 977755"/>
                <a:gd name="connsiteY28" fmla="*/ 337625 h 361466"/>
                <a:gd name="connsiteX29" fmla="*/ 254610 w 977755"/>
                <a:gd name="connsiteY29" fmla="*/ 342122 h 361466"/>
                <a:gd name="connsiteX30" fmla="*/ 252111 w 977755"/>
                <a:gd name="connsiteY30" fmla="*/ 345834 h 361466"/>
                <a:gd name="connsiteX31" fmla="*/ 243903 w 977755"/>
                <a:gd name="connsiteY31" fmla="*/ 349260 h 361466"/>
                <a:gd name="connsiteX32" fmla="*/ 235694 w 977755"/>
                <a:gd name="connsiteY32" fmla="*/ 345834 h 361466"/>
                <a:gd name="connsiteX33" fmla="*/ 233196 w 977755"/>
                <a:gd name="connsiteY33" fmla="*/ 342122 h 361466"/>
                <a:gd name="connsiteX34" fmla="*/ 232268 w 977755"/>
                <a:gd name="connsiteY34" fmla="*/ 337625 h 361466"/>
                <a:gd name="connsiteX35" fmla="*/ 243903 w 977755"/>
                <a:gd name="connsiteY35" fmla="*/ 325990 h 361466"/>
                <a:gd name="connsiteX36" fmla="*/ 322349 w 977755"/>
                <a:gd name="connsiteY36" fmla="*/ 324705 h 361466"/>
                <a:gd name="connsiteX37" fmla="*/ 329559 w 977755"/>
                <a:gd name="connsiteY37" fmla="*/ 326918 h 361466"/>
                <a:gd name="connsiteX38" fmla="*/ 335198 w 977755"/>
                <a:gd name="connsiteY38" fmla="*/ 337625 h 361466"/>
                <a:gd name="connsiteX39" fmla="*/ 334198 w 977755"/>
                <a:gd name="connsiteY39" fmla="*/ 342621 h 361466"/>
                <a:gd name="connsiteX40" fmla="*/ 331414 w 977755"/>
                <a:gd name="connsiteY40" fmla="*/ 346690 h 361466"/>
                <a:gd name="connsiteX41" fmla="*/ 329559 w 977755"/>
                <a:gd name="connsiteY41" fmla="*/ 348260 h 361466"/>
                <a:gd name="connsiteX42" fmla="*/ 322349 w 977755"/>
                <a:gd name="connsiteY42" fmla="*/ 350473 h 361466"/>
                <a:gd name="connsiteX43" fmla="*/ 319780 w 977755"/>
                <a:gd name="connsiteY43" fmla="*/ 350188 h 361466"/>
                <a:gd name="connsiteX44" fmla="*/ 313284 w 977755"/>
                <a:gd name="connsiteY44" fmla="*/ 346690 h 361466"/>
                <a:gd name="connsiteX45" fmla="*/ 310500 w 977755"/>
                <a:gd name="connsiteY45" fmla="*/ 342621 h 361466"/>
                <a:gd name="connsiteX46" fmla="*/ 309501 w 977755"/>
                <a:gd name="connsiteY46" fmla="*/ 337625 h 361466"/>
                <a:gd name="connsiteX47" fmla="*/ 319780 w 977755"/>
                <a:gd name="connsiteY47" fmla="*/ 324990 h 361466"/>
                <a:gd name="connsiteX48" fmla="*/ 322349 w 977755"/>
                <a:gd name="connsiteY48" fmla="*/ 324705 h 361466"/>
                <a:gd name="connsiteX49" fmla="*/ 479098 w 977755"/>
                <a:gd name="connsiteY49" fmla="*/ 321707 h 361466"/>
                <a:gd name="connsiteX50" fmla="*/ 492232 w 977755"/>
                <a:gd name="connsiteY50" fmla="*/ 328702 h 361466"/>
                <a:gd name="connsiteX51" fmla="*/ 494944 w 977755"/>
                <a:gd name="connsiteY51" fmla="*/ 337553 h 361466"/>
                <a:gd name="connsiteX52" fmla="*/ 493731 w 977755"/>
                <a:gd name="connsiteY52" fmla="*/ 343692 h 361466"/>
                <a:gd name="connsiteX53" fmla="*/ 492303 w 977755"/>
                <a:gd name="connsiteY53" fmla="*/ 346404 h 361466"/>
                <a:gd name="connsiteX54" fmla="*/ 490304 w 977755"/>
                <a:gd name="connsiteY54" fmla="*/ 348760 h 361466"/>
                <a:gd name="connsiteX55" fmla="*/ 479098 w 977755"/>
                <a:gd name="connsiteY55" fmla="*/ 353400 h 361466"/>
                <a:gd name="connsiteX56" fmla="*/ 475886 w 977755"/>
                <a:gd name="connsiteY56" fmla="*/ 353043 h 361466"/>
                <a:gd name="connsiteX57" fmla="*/ 467891 w 977755"/>
                <a:gd name="connsiteY57" fmla="*/ 348760 h 361466"/>
                <a:gd name="connsiteX58" fmla="*/ 465964 w 977755"/>
                <a:gd name="connsiteY58" fmla="*/ 346404 h 361466"/>
                <a:gd name="connsiteX59" fmla="*/ 464536 w 977755"/>
                <a:gd name="connsiteY59" fmla="*/ 343692 h 361466"/>
                <a:gd name="connsiteX60" fmla="*/ 463608 w 977755"/>
                <a:gd name="connsiteY60" fmla="*/ 340694 h 361466"/>
                <a:gd name="connsiteX61" fmla="*/ 463323 w 977755"/>
                <a:gd name="connsiteY61" fmla="*/ 337482 h 361466"/>
                <a:gd name="connsiteX62" fmla="*/ 463608 w 977755"/>
                <a:gd name="connsiteY62" fmla="*/ 334270 h 361466"/>
                <a:gd name="connsiteX63" fmla="*/ 465964 w 977755"/>
                <a:gd name="connsiteY63" fmla="*/ 328631 h 361466"/>
                <a:gd name="connsiteX64" fmla="*/ 467891 w 977755"/>
                <a:gd name="connsiteY64" fmla="*/ 326275 h 361466"/>
                <a:gd name="connsiteX65" fmla="*/ 475886 w 977755"/>
                <a:gd name="connsiteY65" fmla="*/ 321993 h 361466"/>
                <a:gd name="connsiteX66" fmla="*/ 479098 w 977755"/>
                <a:gd name="connsiteY66" fmla="*/ 321707 h 361466"/>
                <a:gd name="connsiteX67" fmla="*/ 557687 w 977755"/>
                <a:gd name="connsiteY67" fmla="*/ 320066 h 361466"/>
                <a:gd name="connsiteX68" fmla="*/ 575175 w 977755"/>
                <a:gd name="connsiteY68" fmla="*/ 337554 h 361466"/>
                <a:gd name="connsiteX69" fmla="*/ 573819 w 977755"/>
                <a:gd name="connsiteY69" fmla="*/ 344406 h 361466"/>
                <a:gd name="connsiteX70" fmla="*/ 570178 w 977755"/>
                <a:gd name="connsiteY70" fmla="*/ 349974 h 361466"/>
                <a:gd name="connsiteX71" fmla="*/ 557758 w 977755"/>
                <a:gd name="connsiteY71" fmla="*/ 355113 h 361466"/>
                <a:gd name="connsiteX72" fmla="*/ 545338 w 977755"/>
                <a:gd name="connsiteY72" fmla="*/ 349974 h 361466"/>
                <a:gd name="connsiteX73" fmla="*/ 541555 w 977755"/>
                <a:gd name="connsiteY73" fmla="*/ 344406 h 361466"/>
                <a:gd name="connsiteX74" fmla="*/ 540199 w 977755"/>
                <a:gd name="connsiteY74" fmla="*/ 337554 h 361466"/>
                <a:gd name="connsiteX75" fmla="*/ 557687 w 977755"/>
                <a:gd name="connsiteY75" fmla="*/ 320066 h 361466"/>
                <a:gd name="connsiteX76" fmla="*/ 714579 w 977755"/>
                <a:gd name="connsiteY76" fmla="*/ 316140 h 361466"/>
                <a:gd name="connsiteX77" fmla="*/ 736064 w 977755"/>
                <a:gd name="connsiteY77" fmla="*/ 337625 h 361466"/>
                <a:gd name="connsiteX78" fmla="*/ 734351 w 977755"/>
                <a:gd name="connsiteY78" fmla="*/ 345977 h 361466"/>
                <a:gd name="connsiteX79" fmla="*/ 729854 w 977755"/>
                <a:gd name="connsiteY79" fmla="*/ 352829 h 361466"/>
                <a:gd name="connsiteX80" fmla="*/ 714651 w 977755"/>
                <a:gd name="connsiteY80" fmla="*/ 359111 h 361466"/>
                <a:gd name="connsiteX81" fmla="*/ 699447 w 977755"/>
                <a:gd name="connsiteY81" fmla="*/ 352829 h 361466"/>
                <a:gd name="connsiteX82" fmla="*/ 694807 w 977755"/>
                <a:gd name="connsiteY82" fmla="*/ 345977 h 361466"/>
                <a:gd name="connsiteX83" fmla="*/ 693094 w 977755"/>
                <a:gd name="connsiteY83" fmla="*/ 337625 h 361466"/>
                <a:gd name="connsiteX84" fmla="*/ 714579 w 977755"/>
                <a:gd name="connsiteY84" fmla="*/ 316140 h 361466"/>
                <a:gd name="connsiteX85" fmla="*/ 793025 w 977755"/>
                <a:gd name="connsiteY85" fmla="*/ 313784 h 361466"/>
                <a:gd name="connsiteX86" fmla="*/ 806373 w 977755"/>
                <a:gd name="connsiteY86" fmla="*/ 317853 h 361466"/>
                <a:gd name="connsiteX87" fmla="*/ 816865 w 977755"/>
                <a:gd name="connsiteY87" fmla="*/ 337625 h 361466"/>
                <a:gd name="connsiteX88" fmla="*/ 815010 w 977755"/>
                <a:gd name="connsiteY88" fmla="*/ 346904 h 361466"/>
                <a:gd name="connsiteX89" fmla="*/ 809870 w 977755"/>
                <a:gd name="connsiteY89" fmla="*/ 354470 h 361466"/>
                <a:gd name="connsiteX90" fmla="*/ 806373 w 977755"/>
                <a:gd name="connsiteY90" fmla="*/ 357397 h 361466"/>
                <a:gd name="connsiteX91" fmla="*/ 793025 w 977755"/>
                <a:gd name="connsiteY91" fmla="*/ 361466 h 361466"/>
                <a:gd name="connsiteX92" fmla="*/ 788242 w 977755"/>
                <a:gd name="connsiteY92" fmla="*/ 360966 h 361466"/>
                <a:gd name="connsiteX93" fmla="*/ 776179 w 977755"/>
                <a:gd name="connsiteY93" fmla="*/ 354470 h 361466"/>
                <a:gd name="connsiteX94" fmla="*/ 771040 w 977755"/>
                <a:gd name="connsiteY94" fmla="*/ 346904 h 361466"/>
                <a:gd name="connsiteX95" fmla="*/ 769184 w 977755"/>
                <a:gd name="connsiteY95" fmla="*/ 337625 h 361466"/>
                <a:gd name="connsiteX96" fmla="*/ 788242 w 977755"/>
                <a:gd name="connsiteY96" fmla="*/ 314284 h 361466"/>
                <a:gd name="connsiteX97" fmla="*/ 793025 w 977755"/>
                <a:gd name="connsiteY97" fmla="*/ 313784 h 361466"/>
                <a:gd name="connsiteX98" fmla="*/ 47753 w 977755"/>
                <a:gd name="connsiteY98" fmla="*/ 289372 h 361466"/>
                <a:gd name="connsiteX99" fmla="*/ 56747 w 977755"/>
                <a:gd name="connsiteY99" fmla="*/ 298366 h 361466"/>
                <a:gd name="connsiteX100" fmla="*/ 47753 w 977755"/>
                <a:gd name="connsiteY100" fmla="*/ 307360 h 361466"/>
                <a:gd name="connsiteX101" fmla="*/ 38759 w 977755"/>
                <a:gd name="connsiteY101" fmla="*/ 298366 h 361466"/>
                <a:gd name="connsiteX102" fmla="*/ 47753 w 977755"/>
                <a:gd name="connsiteY102" fmla="*/ 289372 h 361466"/>
                <a:gd name="connsiteX103" fmla="*/ 126198 w 977755"/>
                <a:gd name="connsiteY103" fmla="*/ 288373 h 361466"/>
                <a:gd name="connsiteX104" fmla="*/ 136191 w 977755"/>
                <a:gd name="connsiteY104" fmla="*/ 298366 h 361466"/>
                <a:gd name="connsiteX105" fmla="*/ 126198 w 977755"/>
                <a:gd name="connsiteY105" fmla="*/ 308359 h 361466"/>
                <a:gd name="connsiteX106" fmla="*/ 116205 w 977755"/>
                <a:gd name="connsiteY106" fmla="*/ 298366 h 361466"/>
                <a:gd name="connsiteX107" fmla="*/ 126198 w 977755"/>
                <a:gd name="connsiteY107" fmla="*/ 288373 h 361466"/>
                <a:gd name="connsiteX108" fmla="*/ 283162 w 977755"/>
                <a:gd name="connsiteY108" fmla="*/ 286160 h 361466"/>
                <a:gd name="connsiteX109" fmla="*/ 295368 w 977755"/>
                <a:gd name="connsiteY109" fmla="*/ 298366 h 361466"/>
                <a:gd name="connsiteX110" fmla="*/ 283162 w 977755"/>
                <a:gd name="connsiteY110" fmla="*/ 310572 h 361466"/>
                <a:gd name="connsiteX111" fmla="*/ 270956 w 977755"/>
                <a:gd name="connsiteY111" fmla="*/ 298366 h 361466"/>
                <a:gd name="connsiteX112" fmla="*/ 283162 w 977755"/>
                <a:gd name="connsiteY112" fmla="*/ 286160 h 361466"/>
                <a:gd name="connsiteX113" fmla="*/ 361536 w 977755"/>
                <a:gd name="connsiteY113" fmla="*/ 284804 h 361466"/>
                <a:gd name="connsiteX114" fmla="*/ 375098 w 977755"/>
                <a:gd name="connsiteY114" fmla="*/ 298366 h 361466"/>
                <a:gd name="connsiteX115" fmla="*/ 361536 w 977755"/>
                <a:gd name="connsiteY115" fmla="*/ 311928 h 361466"/>
                <a:gd name="connsiteX116" fmla="*/ 347974 w 977755"/>
                <a:gd name="connsiteY116" fmla="*/ 298366 h 361466"/>
                <a:gd name="connsiteX117" fmla="*/ 361536 w 977755"/>
                <a:gd name="connsiteY117" fmla="*/ 284804 h 361466"/>
                <a:gd name="connsiteX118" fmla="*/ 518428 w 977755"/>
                <a:gd name="connsiteY118" fmla="*/ 281735 h 361466"/>
                <a:gd name="connsiteX119" fmla="*/ 535060 w 977755"/>
                <a:gd name="connsiteY119" fmla="*/ 298366 h 361466"/>
                <a:gd name="connsiteX120" fmla="*/ 518428 w 977755"/>
                <a:gd name="connsiteY120" fmla="*/ 314998 h 361466"/>
                <a:gd name="connsiteX121" fmla="*/ 501797 w 977755"/>
                <a:gd name="connsiteY121" fmla="*/ 298366 h 361466"/>
                <a:gd name="connsiteX122" fmla="*/ 518428 w 977755"/>
                <a:gd name="connsiteY122" fmla="*/ 281735 h 361466"/>
                <a:gd name="connsiteX123" fmla="*/ 596946 w 977755"/>
                <a:gd name="connsiteY123" fmla="*/ 279950 h 361466"/>
                <a:gd name="connsiteX124" fmla="*/ 615362 w 977755"/>
                <a:gd name="connsiteY124" fmla="*/ 298366 h 361466"/>
                <a:gd name="connsiteX125" fmla="*/ 596946 w 977755"/>
                <a:gd name="connsiteY125" fmla="*/ 316782 h 361466"/>
                <a:gd name="connsiteX126" fmla="*/ 578530 w 977755"/>
                <a:gd name="connsiteY126" fmla="*/ 298366 h 361466"/>
                <a:gd name="connsiteX127" fmla="*/ 596946 w 977755"/>
                <a:gd name="connsiteY127" fmla="*/ 279950 h 361466"/>
                <a:gd name="connsiteX128" fmla="*/ 753766 w 977755"/>
                <a:gd name="connsiteY128" fmla="*/ 275739 h 361466"/>
                <a:gd name="connsiteX129" fmla="*/ 776394 w 977755"/>
                <a:gd name="connsiteY129" fmla="*/ 298366 h 361466"/>
                <a:gd name="connsiteX130" fmla="*/ 753766 w 977755"/>
                <a:gd name="connsiteY130" fmla="*/ 320994 h 361466"/>
                <a:gd name="connsiteX131" fmla="*/ 731139 w 977755"/>
                <a:gd name="connsiteY131" fmla="*/ 298366 h 361466"/>
                <a:gd name="connsiteX132" fmla="*/ 753766 w 977755"/>
                <a:gd name="connsiteY132" fmla="*/ 275739 h 361466"/>
                <a:gd name="connsiteX133" fmla="*/ 832283 w 977755"/>
                <a:gd name="connsiteY133" fmla="*/ 273241 h 361466"/>
                <a:gd name="connsiteX134" fmla="*/ 857337 w 977755"/>
                <a:gd name="connsiteY134" fmla="*/ 298367 h 361466"/>
                <a:gd name="connsiteX135" fmla="*/ 832283 w 977755"/>
                <a:gd name="connsiteY135" fmla="*/ 323421 h 361466"/>
                <a:gd name="connsiteX136" fmla="*/ 807229 w 977755"/>
                <a:gd name="connsiteY136" fmla="*/ 298367 h 361466"/>
                <a:gd name="connsiteX137" fmla="*/ 832283 w 977755"/>
                <a:gd name="connsiteY137" fmla="*/ 273241 h 361466"/>
                <a:gd name="connsiteX138" fmla="*/ 86939 w 977755"/>
                <a:gd name="connsiteY138" fmla="*/ 249685 h 361466"/>
                <a:gd name="connsiteX139" fmla="*/ 96433 w 977755"/>
                <a:gd name="connsiteY139" fmla="*/ 259179 h 361466"/>
                <a:gd name="connsiteX140" fmla="*/ 86939 w 977755"/>
                <a:gd name="connsiteY140" fmla="*/ 268672 h 361466"/>
                <a:gd name="connsiteX141" fmla="*/ 77446 w 977755"/>
                <a:gd name="connsiteY141" fmla="*/ 259179 h 361466"/>
                <a:gd name="connsiteX142" fmla="*/ 86939 w 977755"/>
                <a:gd name="connsiteY142" fmla="*/ 249685 h 361466"/>
                <a:gd name="connsiteX143" fmla="*/ 165457 w 977755"/>
                <a:gd name="connsiteY143" fmla="*/ 248686 h 361466"/>
                <a:gd name="connsiteX144" fmla="*/ 174165 w 977755"/>
                <a:gd name="connsiteY144" fmla="*/ 253326 h 361466"/>
                <a:gd name="connsiteX145" fmla="*/ 175950 w 977755"/>
                <a:gd name="connsiteY145" fmla="*/ 259179 h 361466"/>
                <a:gd name="connsiteX146" fmla="*/ 174165 w 977755"/>
                <a:gd name="connsiteY146" fmla="*/ 265032 h 361466"/>
                <a:gd name="connsiteX147" fmla="*/ 165457 w 977755"/>
                <a:gd name="connsiteY147" fmla="*/ 269814 h 361466"/>
                <a:gd name="connsiteX148" fmla="*/ 163315 w 977755"/>
                <a:gd name="connsiteY148" fmla="*/ 269600 h 361466"/>
                <a:gd name="connsiteX149" fmla="*/ 158033 w 977755"/>
                <a:gd name="connsiteY149" fmla="*/ 266745 h 361466"/>
                <a:gd name="connsiteX150" fmla="*/ 156748 w 977755"/>
                <a:gd name="connsiteY150" fmla="*/ 265175 h 361466"/>
                <a:gd name="connsiteX151" fmla="*/ 155178 w 977755"/>
                <a:gd name="connsiteY151" fmla="*/ 261392 h 361466"/>
                <a:gd name="connsiteX152" fmla="*/ 154964 w 977755"/>
                <a:gd name="connsiteY152" fmla="*/ 259250 h 361466"/>
                <a:gd name="connsiteX153" fmla="*/ 155178 w 977755"/>
                <a:gd name="connsiteY153" fmla="*/ 257109 h 361466"/>
                <a:gd name="connsiteX154" fmla="*/ 156748 w 977755"/>
                <a:gd name="connsiteY154" fmla="*/ 253326 h 361466"/>
                <a:gd name="connsiteX155" fmla="*/ 158033 w 977755"/>
                <a:gd name="connsiteY155" fmla="*/ 251755 h 361466"/>
                <a:gd name="connsiteX156" fmla="*/ 163315 w 977755"/>
                <a:gd name="connsiteY156" fmla="*/ 248900 h 361466"/>
                <a:gd name="connsiteX157" fmla="*/ 165457 w 977755"/>
                <a:gd name="connsiteY157" fmla="*/ 248686 h 361466"/>
                <a:gd name="connsiteX158" fmla="*/ 322349 w 977755"/>
                <a:gd name="connsiteY158" fmla="*/ 246259 h 361466"/>
                <a:gd name="connsiteX159" fmla="*/ 329559 w 977755"/>
                <a:gd name="connsiteY159" fmla="*/ 248472 h 361466"/>
                <a:gd name="connsiteX160" fmla="*/ 335198 w 977755"/>
                <a:gd name="connsiteY160" fmla="*/ 259179 h 361466"/>
                <a:gd name="connsiteX161" fmla="*/ 329559 w 977755"/>
                <a:gd name="connsiteY161" fmla="*/ 269886 h 361466"/>
                <a:gd name="connsiteX162" fmla="*/ 322349 w 977755"/>
                <a:gd name="connsiteY162" fmla="*/ 272098 h 361466"/>
                <a:gd name="connsiteX163" fmla="*/ 319780 w 977755"/>
                <a:gd name="connsiteY163" fmla="*/ 271813 h 361466"/>
                <a:gd name="connsiteX164" fmla="*/ 309501 w 977755"/>
                <a:gd name="connsiteY164" fmla="*/ 259179 h 361466"/>
                <a:gd name="connsiteX165" fmla="*/ 319780 w 977755"/>
                <a:gd name="connsiteY165" fmla="*/ 246545 h 361466"/>
                <a:gd name="connsiteX166" fmla="*/ 322349 w 977755"/>
                <a:gd name="connsiteY166" fmla="*/ 246259 h 361466"/>
                <a:gd name="connsiteX167" fmla="*/ 400795 w 977755"/>
                <a:gd name="connsiteY167" fmla="*/ 244903 h 361466"/>
                <a:gd name="connsiteX168" fmla="*/ 415071 w 977755"/>
                <a:gd name="connsiteY168" fmla="*/ 259179 h 361466"/>
                <a:gd name="connsiteX169" fmla="*/ 400795 w 977755"/>
                <a:gd name="connsiteY169" fmla="*/ 273455 h 361466"/>
                <a:gd name="connsiteX170" fmla="*/ 386519 w 977755"/>
                <a:gd name="connsiteY170" fmla="*/ 259179 h 361466"/>
                <a:gd name="connsiteX171" fmla="*/ 400795 w 977755"/>
                <a:gd name="connsiteY171" fmla="*/ 244903 h 361466"/>
                <a:gd name="connsiteX172" fmla="*/ 557687 w 977755"/>
                <a:gd name="connsiteY172" fmla="*/ 241691 h 361466"/>
                <a:gd name="connsiteX173" fmla="*/ 575175 w 977755"/>
                <a:gd name="connsiteY173" fmla="*/ 259179 h 361466"/>
                <a:gd name="connsiteX174" fmla="*/ 557687 w 977755"/>
                <a:gd name="connsiteY174" fmla="*/ 276667 h 361466"/>
                <a:gd name="connsiteX175" fmla="*/ 540199 w 977755"/>
                <a:gd name="connsiteY175" fmla="*/ 259179 h 361466"/>
                <a:gd name="connsiteX176" fmla="*/ 557687 w 977755"/>
                <a:gd name="connsiteY176" fmla="*/ 241691 h 361466"/>
                <a:gd name="connsiteX177" fmla="*/ 636061 w 977755"/>
                <a:gd name="connsiteY177" fmla="*/ 239764 h 361466"/>
                <a:gd name="connsiteX178" fmla="*/ 652193 w 977755"/>
                <a:gd name="connsiteY178" fmla="*/ 248330 h 361466"/>
                <a:gd name="connsiteX179" fmla="*/ 655476 w 977755"/>
                <a:gd name="connsiteY179" fmla="*/ 259179 h 361466"/>
                <a:gd name="connsiteX180" fmla="*/ 652193 w 977755"/>
                <a:gd name="connsiteY180" fmla="*/ 270029 h 361466"/>
                <a:gd name="connsiteX181" fmla="*/ 636061 w 977755"/>
                <a:gd name="connsiteY181" fmla="*/ 278594 h 361466"/>
                <a:gd name="connsiteX182" fmla="*/ 632135 w 977755"/>
                <a:gd name="connsiteY182" fmla="*/ 278166 h 361466"/>
                <a:gd name="connsiteX183" fmla="*/ 622356 w 977755"/>
                <a:gd name="connsiteY183" fmla="*/ 272884 h 361466"/>
                <a:gd name="connsiteX184" fmla="*/ 620001 w 977755"/>
                <a:gd name="connsiteY184" fmla="*/ 270029 h 361466"/>
                <a:gd name="connsiteX185" fmla="*/ 617074 w 977755"/>
                <a:gd name="connsiteY185" fmla="*/ 263105 h 361466"/>
                <a:gd name="connsiteX186" fmla="*/ 616646 w 977755"/>
                <a:gd name="connsiteY186" fmla="*/ 259179 h 361466"/>
                <a:gd name="connsiteX187" fmla="*/ 617074 w 977755"/>
                <a:gd name="connsiteY187" fmla="*/ 255253 h 361466"/>
                <a:gd name="connsiteX188" fmla="*/ 620001 w 977755"/>
                <a:gd name="connsiteY188" fmla="*/ 248330 h 361466"/>
                <a:gd name="connsiteX189" fmla="*/ 622356 w 977755"/>
                <a:gd name="connsiteY189" fmla="*/ 245474 h 361466"/>
                <a:gd name="connsiteX190" fmla="*/ 632135 w 977755"/>
                <a:gd name="connsiteY190" fmla="*/ 240192 h 361466"/>
                <a:gd name="connsiteX191" fmla="*/ 636061 w 977755"/>
                <a:gd name="connsiteY191" fmla="*/ 239764 h 361466"/>
                <a:gd name="connsiteX192" fmla="*/ 793025 w 977755"/>
                <a:gd name="connsiteY192" fmla="*/ 235338 h 361466"/>
                <a:gd name="connsiteX193" fmla="*/ 806373 w 977755"/>
                <a:gd name="connsiteY193" fmla="*/ 239407 h 361466"/>
                <a:gd name="connsiteX194" fmla="*/ 816865 w 977755"/>
                <a:gd name="connsiteY194" fmla="*/ 259179 h 361466"/>
                <a:gd name="connsiteX195" fmla="*/ 806373 w 977755"/>
                <a:gd name="connsiteY195" fmla="*/ 278951 h 361466"/>
                <a:gd name="connsiteX196" fmla="*/ 793025 w 977755"/>
                <a:gd name="connsiteY196" fmla="*/ 283020 h 361466"/>
                <a:gd name="connsiteX197" fmla="*/ 788242 w 977755"/>
                <a:gd name="connsiteY197" fmla="*/ 282520 h 361466"/>
                <a:gd name="connsiteX198" fmla="*/ 769184 w 977755"/>
                <a:gd name="connsiteY198" fmla="*/ 259179 h 361466"/>
                <a:gd name="connsiteX199" fmla="*/ 788242 w 977755"/>
                <a:gd name="connsiteY199" fmla="*/ 235838 h 361466"/>
                <a:gd name="connsiteX200" fmla="*/ 793025 w 977755"/>
                <a:gd name="connsiteY200" fmla="*/ 235338 h 361466"/>
                <a:gd name="connsiteX201" fmla="*/ 871470 w 977755"/>
                <a:gd name="connsiteY201" fmla="*/ 232768 h 361466"/>
                <a:gd name="connsiteX202" fmla="*/ 897881 w 977755"/>
                <a:gd name="connsiteY202" fmla="*/ 259178 h 361466"/>
                <a:gd name="connsiteX203" fmla="*/ 871470 w 977755"/>
                <a:gd name="connsiteY203" fmla="*/ 285589 h 361466"/>
                <a:gd name="connsiteX204" fmla="*/ 845060 w 977755"/>
                <a:gd name="connsiteY204" fmla="*/ 259178 h 361466"/>
                <a:gd name="connsiteX205" fmla="*/ 871470 w 977755"/>
                <a:gd name="connsiteY205" fmla="*/ 232768 h 361466"/>
                <a:gd name="connsiteX206" fmla="*/ 126198 w 977755"/>
                <a:gd name="connsiteY206" fmla="*/ 209927 h 361466"/>
                <a:gd name="connsiteX207" fmla="*/ 136191 w 977755"/>
                <a:gd name="connsiteY207" fmla="*/ 219920 h 361466"/>
                <a:gd name="connsiteX208" fmla="*/ 126198 w 977755"/>
                <a:gd name="connsiteY208" fmla="*/ 229913 h 361466"/>
                <a:gd name="connsiteX209" fmla="*/ 116205 w 977755"/>
                <a:gd name="connsiteY209" fmla="*/ 219920 h 361466"/>
                <a:gd name="connsiteX210" fmla="*/ 126198 w 977755"/>
                <a:gd name="connsiteY210" fmla="*/ 209927 h 361466"/>
                <a:gd name="connsiteX211" fmla="*/ 204644 w 977755"/>
                <a:gd name="connsiteY211" fmla="*/ 208856 h 361466"/>
                <a:gd name="connsiteX212" fmla="*/ 215708 w 977755"/>
                <a:gd name="connsiteY212" fmla="*/ 219920 h 361466"/>
                <a:gd name="connsiteX213" fmla="*/ 204644 w 977755"/>
                <a:gd name="connsiteY213" fmla="*/ 230984 h 361466"/>
                <a:gd name="connsiteX214" fmla="*/ 193580 w 977755"/>
                <a:gd name="connsiteY214" fmla="*/ 219920 h 361466"/>
                <a:gd name="connsiteX215" fmla="*/ 204644 w 977755"/>
                <a:gd name="connsiteY215" fmla="*/ 208856 h 361466"/>
                <a:gd name="connsiteX216" fmla="*/ 361536 w 977755"/>
                <a:gd name="connsiteY216" fmla="*/ 206358 h 361466"/>
                <a:gd name="connsiteX217" fmla="*/ 375098 w 977755"/>
                <a:gd name="connsiteY217" fmla="*/ 219920 h 361466"/>
                <a:gd name="connsiteX218" fmla="*/ 361536 w 977755"/>
                <a:gd name="connsiteY218" fmla="*/ 233482 h 361466"/>
                <a:gd name="connsiteX219" fmla="*/ 347974 w 977755"/>
                <a:gd name="connsiteY219" fmla="*/ 219920 h 361466"/>
                <a:gd name="connsiteX220" fmla="*/ 361536 w 977755"/>
                <a:gd name="connsiteY220" fmla="*/ 206358 h 361466"/>
                <a:gd name="connsiteX221" fmla="*/ 440054 w 977755"/>
                <a:gd name="connsiteY221" fmla="*/ 204930 h 361466"/>
                <a:gd name="connsiteX222" fmla="*/ 455043 w 977755"/>
                <a:gd name="connsiteY222" fmla="*/ 219920 h 361466"/>
                <a:gd name="connsiteX223" fmla="*/ 440054 w 977755"/>
                <a:gd name="connsiteY223" fmla="*/ 234909 h 361466"/>
                <a:gd name="connsiteX224" fmla="*/ 425064 w 977755"/>
                <a:gd name="connsiteY224" fmla="*/ 219920 h 361466"/>
                <a:gd name="connsiteX225" fmla="*/ 440054 w 977755"/>
                <a:gd name="connsiteY225" fmla="*/ 204930 h 361466"/>
                <a:gd name="connsiteX226" fmla="*/ 596946 w 977755"/>
                <a:gd name="connsiteY226" fmla="*/ 201504 h 361466"/>
                <a:gd name="connsiteX227" fmla="*/ 615362 w 977755"/>
                <a:gd name="connsiteY227" fmla="*/ 219920 h 361466"/>
                <a:gd name="connsiteX228" fmla="*/ 596946 w 977755"/>
                <a:gd name="connsiteY228" fmla="*/ 238336 h 361466"/>
                <a:gd name="connsiteX229" fmla="*/ 578530 w 977755"/>
                <a:gd name="connsiteY229" fmla="*/ 219920 h 361466"/>
                <a:gd name="connsiteX230" fmla="*/ 596946 w 977755"/>
                <a:gd name="connsiteY230" fmla="*/ 201504 h 361466"/>
                <a:gd name="connsiteX231" fmla="*/ 675321 w 977755"/>
                <a:gd name="connsiteY231" fmla="*/ 199506 h 361466"/>
                <a:gd name="connsiteX232" fmla="*/ 695735 w 977755"/>
                <a:gd name="connsiteY232" fmla="*/ 219921 h 361466"/>
                <a:gd name="connsiteX233" fmla="*/ 675321 w 977755"/>
                <a:gd name="connsiteY233" fmla="*/ 240335 h 361466"/>
                <a:gd name="connsiteX234" fmla="*/ 654906 w 977755"/>
                <a:gd name="connsiteY234" fmla="*/ 219921 h 361466"/>
                <a:gd name="connsiteX235" fmla="*/ 675321 w 977755"/>
                <a:gd name="connsiteY235" fmla="*/ 199506 h 361466"/>
                <a:gd name="connsiteX236" fmla="*/ 832283 w 977755"/>
                <a:gd name="connsiteY236" fmla="*/ 194866 h 361466"/>
                <a:gd name="connsiteX237" fmla="*/ 857337 w 977755"/>
                <a:gd name="connsiteY237" fmla="*/ 219920 h 361466"/>
                <a:gd name="connsiteX238" fmla="*/ 832283 w 977755"/>
                <a:gd name="connsiteY238" fmla="*/ 245046 h 361466"/>
                <a:gd name="connsiteX239" fmla="*/ 807229 w 977755"/>
                <a:gd name="connsiteY239" fmla="*/ 219920 h 361466"/>
                <a:gd name="connsiteX240" fmla="*/ 832283 w 977755"/>
                <a:gd name="connsiteY240" fmla="*/ 194866 h 361466"/>
                <a:gd name="connsiteX241" fmla="*/ 165529 w 977755"/>
                <a:gd name="connsiteY241" fmla="*/ 170240 h 361466"/>
                <a:gd name="connsiteX242" fmla="*/ 174237 w 977755"/>
                <a:gd name="connsiteY242" fmla="*/ 174880 h 361466"/>
                <a:gd name="connsiteX243" fmla="*/ 176022 w 977755"/>
                <a:gd name="connsiteY243" fmla="*/ 180733 h 361466"/>
                <a:gd name="connsiteX244" fmla="*/ 175165 w 977755"/>
                <a:gd name="connsiteY244" fmla="*/ 184801 h 361466"/>
                <a:gd name="connsiteX245" fmla="*/ 174166 w 977755"/>
                <a:gd name="connsiteY245" fmla="*/ 186586 h 361466"/>
                <a:gd name="connsiteX246" fmla="*/ 173024 w 977755"/>
                <a:gd name="connsiteY246" fmla="*/ 188299 h 361466"/>
                <a:gd name="connsiteX247" fmla="*/ 165600 w 977755"/>
                <a:gd name="connsiteY247" fmla="*/ 191368 h 361466"/>
                <a:gd name="connsiteX248" fmla="*/ 163459 w 977755"/>
                <a:gd name="connsiteY248" fmla="*/ 191154 h 361466"/>
                <a:gd name="connsiteX249" fmla="*/ 158177 w 977755"/>
                <a:gd name="connsiteY249" fmla="*/ 188299 h 361466"/>
                <a:gd name="connsiteX250" fmla="*/ 156892 w 977755"/>
                <a:gd name="connsiteY250" fmla="*/ 186729 h 361466"/>
                <a:gd name="connsiteX251" fmla="*/ 155893 w 977755"/>
                <a:gd name="connsiteY251" fmla="*/ 184944 h 361466"/>
                <a:gd name="connsiteX252" fmla="*/ 155250 w 977755"/>
                <a:gd name="connsiteY252" fmla="*/ 182946 h 361466"/>
                <a:gd name="connsiteX253" fmla="*/ 155036 w 977755"/>
                <a:gd name="connsiteY253" fmla="*/ 180804 h 361466"/>
                <a:gd name="connsiteX254" fmla="*/ 155250 w 977755"/>
                <a:gd name="connsiteY254" fmla="*/ 178663 h 361466"/>
                <a:gd name="connsiteX255" fmla="*/ 156820 w 977755"/>
                <a:gd name="connsiteY255" fmla="*/ 174880 h 361466"/>
                <a:gd name="connsiteX256" fmla="*/ 158105 w 977755"/>
                <a:gd name="connsiteY256" fmla="*/ 173309 h 361466"/>
                <a:gd name="connsiteX257" fmla="*/ 163387 w 977755"/>
                <a:gd name="connsiteY257" fmla="*/ 170454 h 361466"/>
                <a:gd name="connsiteX258" fmla="*/ 165529 w 977755"/>
                <a:gd name="connsiteY258" fmla="*/ 170240 h 361466"/>
                <a:gd name="connsiteX259" fmla="*/ 243903 w 977755"/>
                <a:gd name="connsiteY259" fmla="*/ 169098 h 361466"/>
                <a:gd name="connsiteX260" fmla="*/ 255538 w 977755"/>
                <a:gd name="connsiteY260" fmla="*/ 180733 h 361466"/>
                <a:gd name="connsiteX261" fmla="*/ 254610 w 977755"/>
                <a:gd name="connsiteY261" fmla="*/ 185230 h 361466"/>
                <a:gd name="connsiteX262" fmla="*/ 252111 w 977755"/>
                <a:gd name="connsiteY262" fmla="*/ 188942 h 361466"/>
                <a:gd name="connsiteX263" fmla="*/ 243903 w 977755"/>
                <a:gd name="connsiteY263" fmla="*/ 192368 h 361466"/>
                <a:gd name="connsiteX264" fmla="*/ 235694 w 977755"/>
                <a:gd name="connsiteY264" fmla="*/ 188942 h 361466"/>
                <a:gd name="connsiteX265" fmla="*/ 233196 w 977755"/>
                <a:gd name="connsiteY265" fmla="*/ 185230 h 361466"/>
                <a:gd name="connsiteX266" fmla="*/ 232268 w 977755"/>
                <a:gd name="connsiteY266" fmla="*/ 180733 h 361466"/>
                <a:gd name="connsiteX267" fmla="*/ 243903 w 977755"/>
                <a:gd name="connsiteY267" fmla="*/ 169098 h 361466"/>
                <a:gd name="connsiteX268" fmla="*/ 400795 w 977755"/>
                <a:gd name="connsiteY268" fmla="*/ 166385 h 361466"/>
                <a:gd name="connsiteX269" fmla="*/ 415071 w 977755"/>
                <a:gd name="connsiteY269" fmla="*/ 180661 h 361466"/>
                <a:gd name="connsiteX270" fmla="*/ 413929 w 977755"/>
                <a:gd name="connsiteY270" fmla="*/ 186229 h 361466"/>
                <a:gd name="connsiteX271" fmla="*/ 410859 w 977755"/>
                <a:gd name="connsiteY271" fmla="*/ 190797 h 361466"/>
                <a:gd name="connsiteX272" fmla="*/ 400795 w 977755"/>
                <a:gd name="connsiteY272" fmla="*/ 195008 h 361466"/>
                <a:gd name="connsiteX273" fmla="*/ 390730 w 977755"/>
                <a:gd name="connsiteY273" fmla="*/ 190797 h 361466"/>
                <a:gd name="connsiteX274" fmla="*/ 387661 w 977755"/>
                <a:gd name="connsiteY274" fmla="*/ 186229 h 361466"/>
                <a:gd name="connsiteX275" fmla="*/ 386519 w 977755"/>
                <a:gd name="connsiteY275" fmla="*/ 180661 h 361466"/>
                <a:gd name="connsiteX276" fmla="*/ 400795 w 977755"/>
                <a:gd name="connsiteY276" fmla="*/ 166385 h 361466"/>
                <a:gd name="connsiteX277" fmla="*/ 479098 w 977755"/>
                <a:gd name="connsiteY277" fmla="*/ 164815 h 361466"/>
                <a:gd name="connsiteX278" fmla="*/ 492232 w 977755"/>
                <a:gd name="connsiteY278" fmla="*/ 171810 h 361466"/>
                <a:gd name="connsiteX279" fmla="*/ 494944 w 977755"/>
                <a:gd name="connsiteY279" fmla="*/ 180661 h 361466"/>
                <a:gd name="connsiteX280" fmla="*/ 493731 w 977755"/>
                <a:gd name="connsiteY280" fmla="*/ 186800 h 361466"/>
                <a:gd name="connsiteX281" fmla="*/ 492303 w 977755"/>
                <a:gd name="connsiteY281" fmla="*/ 189512 h 361466"/>
                <a:gd name="connsiteX282" fmla="*/ 490304 w 977755"/>
                <a:gd name="connsiteY282" fmla="*/ 191939 h 361466"/>
                <a:gd name="connsiteX283" fmla="*/ 479098 w 977755"/>
                <a:gd name="connsiteY283" fmla="*/ 196579 h 361466"/>
                <a:gd name="connsiteX284" fmla="*/ 475886 w 977755"/>
                <a:gd name="connsiteY284" fmla="*/ 196222 h 361466"/>
                <a:gd name="connsiteX285" fmla="*/ 467891 w 977755"/>
                <a:gd name="connsiteY285" fmla="*/ 191939 h 361466"/>
                <a:gd name="connsiteX286" fmla="*/ 465964 w 977755"/>
                <a:gd name="connsiteY286" fmla="*/ 189584 h 361466"/>
                <a:gd name="connsiteX287" fmla="*/ 464536 w 977755"/>
                <a:gd name="connsiteY287" fmla="*/ 186871 h 361466"/>
                <a:gd name="connsiteX288" fmla="*/ 463608 w 977755"/>
                <a:gd name="connsiteY288" fmla="*/ 183873 h 361466"/>
                <a:gd name="connsiteX289" fmla="*/ 463323 w 977755"/>
                <a:gd name="connsiteY289" fmla="*/ 180661 h 361466"/>
                <a:gd name="connsiteX290" fmla="*/ 463608 w 977755"/>
                <a:gd name="connsiteY290" fmla="*/ 177449 h 361466"/>
                <a:gd name="connsiteX291" fmla="*/ 465964 w 977755"/>
                <a:gd name="connsiteY291" fmla="*/ 171810 h 361466"/>
                <a:gd name="connsiteX292" fmla="*/ 467891 w 977755"/>
                <a:gd name="connsiteY292" fmla="*/ 169455 h 361466"/>
                <a:gd name="connsiteX293" fmla="*/ 475886 w 977755"/>
                <a:gd name="connsiteY293" fmla="*/ 165172 h 361466"/>
                <a:gd name="connsiteX294" fmla="*/ 479098 w 977755"/>
                <a:gd name="connsiteY294" fmla="*/ 164815 h 361466"/>
                <a:gd name="connsiteX295" fmla="*/ 636061 w 977755"/>
                <a:gd name="connsiteY295" fmla="*/ 161317 h 361466"/>
                <a:gd name="connsiteX296" fmla="*/ 652193 w 977755"/>
                <a:gd name="connsiteY296" fmla="*/ 169883 h 361466"/>
                <a:gd name="connsiteX297" fmla="*/ 655476 w 977755"/>
                <a:gd name="connsiteY297" fmla="*/ 180732 h 361466"/>
                <a:gd name="connsiteX298" fmla="*/ 653977 w 977755"/>
                <a:gd name="connsiteY298" fmla="*/ 188298 h 361466"/>
                <a:gd name="connsiteX299" fmla="*/ 652193 w 977755"/>
                <a:gd name="connsiteY299" fmla="*/ 191582 h 361466"/>
                <a:gd name="connsiteX300" fmla="*/ 649766 w 977755"/>
                <a:gd name="connsiteY300" fmla="*/ 194437 h 361466"/>
                <a:gd name="connsiteX301" fmla="*/ 636061 w 977755"/>
                <a:gd name="connsiteY301" fmla="*/ 200148 h 361466"/>
                <a:gd name="connsiteX302" fmla="*/ 632135 w 977755"/>
                <a:gd name="connsiteY302" fmla="*/ 199719 h 361466"/>
                <a:gd name="connsiteX303" fmla="*/ 622356 w 977755"/>
                <a:gd name="connsiteY303" fmla="*/ 194437 h 361466"/>
                <a:gd name="connsiteX304" fmla="*/ 620001 w 977755"/>
                <a:gd name="connsiteY304" fmla="*/ 191582 h 361466"/>
                <a:gd name="connsiteX305" fmla="*/ 618216 w 977755"/>
                <a:gd name="connsiteY305" fmla="*/ 188298 h 361466"/>
                <a:gd name="connsiteX306" fmla="*/ 617074 w 977755"/>
                <a:gd name="connsiteY306" fmla="*/ 184658 h 361466"/>
                <a:gd name="connsiteX307" fmla="*/ 616646 w 977755"/>
                <a:gd name="connsiteY307" fmla="*/ 180732 h 361466"/>
                <a:gd name="connsiteX308" fmla="*/ 617074 w 977755"/>
                <a:gd name="connsiteY308" fmla="*/ 176806 h 361466"/>
                <a:gd name="connsiteX309" fmla="*/ 620001 w 977755"/>
                <a:gd name="connsiteY309" fmla="*/ 169883 h 361466"/>
                <a:gd name="connsiteX310" fmla="*/ 622356 w 977755"/>
                <a:gd name="connsiteY310" fmla="*/ 167027 h 361466"/>
                <a:gd name="connsiteX311" fmla="*/ 632135 w 977755"/>
                <a:gd name="connsiteY311" fmla="*/ 161745 h 361466"/>
                <a:gd name="connsiteX312" fmla="*/ 636061 w 977755"/>
                <a:gd name="connsiteY312" fmla="*/ 161317 h 361466"/>
                <a:gd name="connsiteX313" fmla="*/ 714579 w 977755"/>
                <a:gd name="connsiteY313" fmla="*/ 159247 h 361466"/>
                <a:gd name="connsiteX314" fmla="*/ 736064 w 977755"/>
                <a:gd name="connsiteY314" fmla="*/ 180732 h 361466"/>
                <a:gd name="connsiteX315" fmla="*/ 734351 w 977755"/>
                <a:gd name="connsiteY315" fmla="*/ 189084 h 361466"/>
                <a:gd name="connsiteX316" fmla="*/ 729854 w 977755"/>
                <a:gd name="connsiteY316" fmla="*/ 195936 h 361466"/>
                <a:gd name="connsiteX317" fmla="*/ 714651 w 977755"/>
                <a:gd name="connsiteY317" fmla="*/ 202218 h 361466"/>
                <a:gd name="connsiteX318" fmla="*/ 699447 w 977755"/>
                <a:gd name="connsiteY318" fmla="*/ 195936 h 361466"/>
                <a:gd name="connsiteX319" fmla="*/ 694807 w 977755"/>
                <a:gd name="connsiteY319" fmla="*/ 189084 h 361466"/>
                <a:gd name="connsiteX320" fmla="*/ 693094 w 977755"/>
                <a:gd name="connsiteY320" fmla="*/ 180732 h 361466"/>
                <a:gd name="connsiteX321" fmla="*/ 714579 w 977755"/>
                <a:gd name="connsiteY321" fmla="*/ 159247 h 361466"/>
                <a:gd name="connsiteX322" fmla="*/ 871470 w 977755"/>
                <a:gd name="connsiteY322" fmla="*/ 154322 h 361466"/>
                <a:gd name="connsiteX323" fmla="*/ 897881 w 977755"/>
                <a:gd name="connsiteY323" fmla="*/ 180732 h 361466"/>
                <a:gd name="connsiteX324" fmla="*/ 895811 w 977755"/>
                <a:gd name="connsiteY324" fmla="*/ 191011 h 361466"/>
                <a:gd name="connsiteX325" fmla="*/ 890172 w 977755"/>
                <a:gd name="connsiteY325" fmla="*/ 199434 h 361466"/>
                <a:gd name="connsiteX326" fmla="*/ 871470 w 977755"/>
                <a:gd name="connsiteY326" fmla="*/ 207143 h 361466"/>
                <a:gd name="connsiteX327" fmla="*/ 852769 w 977755"/>
                <a:gd name="connsiteY327" fmla="*/ 199434 h 361466"/>
                <a:gd name="connsiteX328" fmla="*/ 847130 w 977755"/>
                <a:gd name="connsiteY328" fmla="*/ 191011 h 361466"/>
                <a:gd name="connsiteX329" fmla="*/ 845060 w 977755"/>
                <a:gd name="connsiteY329" fmla="*/ 180732 h 361466"/>
                <a:gd name="connsiteX330" fmla="*/ 871470 w 977755"/>
                <a:gd name="connsiteY330" fmla="*/ 154322 h 361466"/>
                <a:gd name="connsiteX331" fmla="*/ 126198 w 977755"/>
                <a:gd name="connsiteY331" fmla="*/ 131481 h 361466"/>
                <a:gd name="connsiteX332" fmla="*/ 136191 w 977755"/>
                <a:gd name="connsiteY332" fmla="*/ 141474 h 361466"/>
                <a:gd name="connsiteX333" fmla="*/ 126198 w 977755"/>
                <a:gd name="connsiteY333" fmla="*/ 151467 h 361466"/>
                <a:gd name="connsiteX334" fmla="*/ 116205 w 977755"/>
                <a:gd name="connsiteY334" fmla="*/ 141474 h 361466"/>
                <a:gd name="connsiteX335" fmla="*/ 126198 w 977755"/>
                <a:gd name="connsiteY335" fmla="*/ 131481 h 361466"/>
                <a:gd name="connsiteX336" fmla="*/ 204644 w 977755"/>
                <a:gd name="connsiteY336" fmla="*/ 130410 h 361466"/>
                <a:gd name="connsiteX337" fmla="*/ 215708 w 977755"/>
                <a:gd name="connsiteY337" fmla="*/ 141474 h 361466"/>
                <a:gd name="connsiteX338" fmla="*/ 204644 w 977755"/>
                <a:gd name="connsiteY338" fmla="*/ 152538 h 361466"/>
                <a:gd name="connsiteX339" fmla="*/ 193580 w 977755"/>
                <a:gd name="connsiteY339" fmla="*/ 141474 h 361466"/>
                <a:gd name="connsiteX340" fmla="*/ 204644 w 977755"/>
                <a:gd name="connsiteY340" fmla="*/ 130410 h 361466"/>
                <a:gd name="connsiteX341" fmla="*/ 361536 w 977755"/>
                <a:gd name="connsiteY341" fmla="*/ 127912 h 361466"/>
                <a:gd name="connsiteX342" fmla="*/ 375098 w 977755"/>
                <a:gd name="connsiteY342" fmla="*/ 141474 h 361466"/>
                <a:gd name="connsiteX343" fmla="*/ 361536 w 977755"/>
                <a:gd name="connsiteY343" fmla="*/ 155036 h 361466"/>
                <a:gd name="connsiteX344" fmla="*/ 347974 w 977755"/>
                <a:gd name="connsiteY344" fmla="*/ 141474 h 361466"/>
                <a:gd name="connsiteX345" fmla="*/ 361536 w 977755"/>
                <a:gd name="connsiteY345" fmla="*/ 127912 h 361466"/>
                <a:gd name="connsiteX346" fmla="*/ 440054 w 977755"/>
                <a:gd name="connsiteY346" fmla="*/ 126484 h 361466"/>
                <a:gd name="connsiteX347" fmla="*/ 455043 w 977755"/>
                <a:gd name="connsiteY347" fmla="*/ 141474 h 361466"/>
                <a:gd name="connsiteX348" fmla="*/ 440054 w 977755"/>
                <a:gd name="connsiteY348" fmla="*/ 156463 h 361466"/>
                <a:gd name="connsiteX349" fmla="*/ 425064 w 977755"/>
                <a:gd name="connsiteY349" fmla="*/ 141474 h 361466"/>
                <a:gd name="connsiteX350" fmla="*/ 440054 w 977755"/>
                <a:gd name="connsiteY350" fmla="*/ 126484 h 361466"/>
                <a:gd name="connsiteX351" fmla="*/ 596946 w 977755"/>
                <a:gd name="connsiteY351" fmla="*/ 123058 h 361466"/>
                <a:gd name="connsiteX352" fmla="*/ 615362 w 977755"/>
                <a:gd name="connsiteY352" fmla="*/ 141474 h 361466"/>
                <a:gd name="connsiteX353" fmla="*/ 596946 w 977755"/>
                <a:gd name="connsiteY353" fmla="*/ 159890 h 361466"/>
                <a:gd name="connsiteX354" fmla="*/ 578530 w 977755"/>
                <a:gd name="connsiteY354" fmla="*/ 141474 h 361466"/>
                <a:gd name="connsiteX355" fmla="*/ 596946 w 977755"/>
                <a:gd name="connsiteY355" fmla="*/ 123058 h 361466"/>
                <a:gd name="connsiteX356" fmla="*/ 675321 w 977755"/>
                <a:gd name="connsiteY356" fmla="*/ 121059 h 361466"/>
                <a:gd name="connsiteX357" fmla="*/ 695735 w 977755"/>
                <a:gd name="connsiteY357" fmla="*/ 141474 h 361466"/>
                <a:gd name="connsiteX358" fmla="*/ 675321 w 977755"/>
                <a:gd name="connsiteY358" fmla="*/ 161888 h 361466"/>
                <a:gd name="connsiteX359" fmla="*/ 654906 w 977755"/>
                <a:gd name="connsiteY359" fmla="*/ 141474 h 361466"/>
                <a:gd name="connsiteX360" fmla="*/ 675321 w 977755"/>
                <a:gd name="connsiteY360" fmla="*/ 121059 h 361466"/>
                <a:gd name="connsiteX361" fmla="*/ 832283 w 977755"/>
                <a:gd name="connsiteY361" fmla="*/ 116348 h 361466"/>
                <a:gd name="connsiteX362" fmla="*/ 857337 w 977755"/>
                <a:gd name="connsiteY362" fmla="*/ 141474 h 361466"/>
                <a:gd name="connsiteX363" fmla="*/ 832283 w 977755"/>
                <a:gd name="connsiteY363" fmla="*/ 166528 h 361466"/>
                <a:gd name="connsiteX364" fmla="*/ 807229 w 977755"/>
                <a:gd name="connsiteY364" fmla="*/ 141474 h 361466"/>
                <a:gd name="connsiteX365" fmla="*/ 832283 w 977755"/>
                <a:gd name="connsiteY365" fmla="*/ 116348 h 361466"/>
                <a:gd name="connsiteX366" fmla="*/ 910730 w 977755"/>
                <a:gd name="connsiteY366" fmla="*/ 113636 h 361466"/>
                <a:gd name="connsiteX367" fmla="*/ 938496 w 977755"/>
                <a:gd name="connsiteY367" fmla="*/ 141474 h 361466"/>
                <a:gd name="connsiteX368" fmla="*/ 930397 w 977755"/>
                <a:gd name="connsiteY368" fmla="*/ 161004 h 361466"/>
                <a:gd name="connsiteX369" fmla="*/ 949989 w 977755"/>
                <a:gd name="connsiteY369" fmla="*/ 152895 h 361466"/>
                <a:gd name="connsiteX370" fmla="*/ 977755 w 977755"/>
                <a:gd name="connsiteY370" fmla="*/ 180662 h 361466"/>
                <a:gd name="connsiteX371" fmla="*/ 975542 w 977755"/>
                <a:gd name="connsiteY371" fmla="*/ 191511 h 361466"/>
                <a:gd name="connsiteX372" fmla="*/ 969618 w 977755"/>
                <a:gd name="connsiteY372" fmla="*/ 200362 h 361466"/>
                <a:gd name="connsiteX373" fmla="*/ 949989 w 977755"/>
                <a:gd name="connsiteY373" fmla="*/ 208500 h 361466"/>
                <a:gd name="connsiteX374" fmla="*/ 930410 w 977755"/>
                <a:gd name="connsiteY374" fmla="*/ 200383 h 361466"/>
                <a:gd name="connsiteX375" fmla="*/ 938496 w 977755"/>
                <a:gd name="connsiteY375" fmla="*/ 219920 h 361466"/>
                <a:gd name="connsiteX376" fmla="*/ 910730 w 977755"/>
                <a:gd name="connsiteY376" fmla="*/ 247758 h 361466"/>
                <a:gd name="connsiteX377" fmla="*/ 882963 w 977755"/>
                <a:gd name="connsiteY377" fmla="*/ 219920 h 361466"/>
                <a:gd name="connsiteX378" fmla="*/ 910730 w 977755"/>
                <a:gd name="connsiteY378" fmla="*/ 192153 h 361466"/>
                <a:gd name="connsiteX379" fmla="*/ 930281 w 977755"/>
                <a:gd name="connsiteY379" fmla="*/ 200246 h 361466"/>
                <a:gd name="connsiteX380" fmla="*/ 924435 w 977755"/>
                <a:gd name="connsiteY380" fmla="*/ 191511 h 361466"/>
                <a:gd name="connsiteX381" fmla="*/ 922222 w 977755"/>
                <a:gd name="connsiteY381" fmla="*/ 180662 h 361466"/>
                <a:gd name="connsiteX382" fmla="*/ 930295 w 977755"/>
                <a:gd name="connsiteY382" fmla="*/ 161159 h 361466"/>
                <a:gd name="connsiteX383" fmla="*/ 910730 w 977755"/>
                <a:gd name="connsiteY383" fmla="*/ 169241 h 361466"/>
                <a:gd name="connsiteX384" fmla="*/ 882963 w 977755"/>
                <a:gd name="connsiteY384" fmla="*/ 141474 h 361466"/>
                <a:gd name="connsiteX385" fmla="*/ 910730 w 977755"/>
                <a:gd name="connsiteY385" fmla="*/ 113636 h 361466"/>
                <a:gd name="connsiteX386" fmla="*/ 86939 w 977755"/>
                <a:gd name="connsiteY386" fmla="*/ 92793 h 361466"/>
                <a:gd name="connsiteX387" fmla="*/ 96433 w 977755"/>
                <a:gd name="connsiteY387" fmla="*/ 102286 h 361466"/>
                <a:gd name="connsiteX388" fmla="*/ 86939 w 977755"/>
                <a:gd name="connsiteY388" fmla="*/ 111780 h 361466"/>
                <a:gd name="connsiteX389" fmla="*/ 77446 w 977755"/>
                <a:gd name="connsiteY389" fmla="*/ 102286 h 361466"/>
                <a:gd name="connsiteX390" fmla="*/ 86939 w 977755"/>
                <a:gd name="connsiteY390" fmla="*/ 92793 h 361466"/>
                <a:gd name="connsiteX391" fmla="*/ 165457 w 977755"/>
                <a:gd name="connsiteY391" fmla="*/ 91794 h 361466"/>
                <a:gd name="connsiteX392" fmla="*/ 174165 w 977755"/>
                <a:gd name="connsiteY392" fmla="*/ 96434 h 361466"/>
                <a:gd name="connsiteX393" fmla="*/ 175950 w 977755"/>
                <a:gd name="connsiteY393" fmla="*/ 102287 h 361466"/>
                <a:gd name="connsiteX394" fmla="*/ 174165 w 977755"/>
                <a:gd name="connsiteY394" fmla="*/ 108140 h 361466"/>
                <a:gd name="connsiteX395" fmla="*/ 165457 w 977755"/>
                <a:gd name="connsiteY395" fmla="*/ 112922 h 361466"/>
                <a:gd name="connsiteX396" fmla="*/ 163315 w 977755"/>
                <a:gd name="connsiteY396" fmla="*/ 112708 h 361466"/>
                <a:gd name="connsiteX397" fmla="*/ 158033 w 977755"/>
                <a:gd name="connsiteY397" fmla="*/ 109853 h 361466"/>
                <a:gd name="connsiteX398" fmla="*/ 156748 w 977755"/>
                <a:gd name="connsiteY398" fmla="*/ 108283 h 361466"/>
                <a:gd name="connsiteX399" fmla="*/ 155178 w 977755"/>
                <a:gd name="connsiteY399" fmla="*/ 104500 h 361466"/>
                <a:gd name="connsiteX400" fmla="*/ 154964 w 977755"/>
                <a:gd name="connsiteY400" fmla="*/ 102358 h 361466"/>
                <a:gd name="connsiteX401" fmla="*/ 155178 w 977755"/>
                <a:gd name="connsiteY401" fmla="*/ 100217 h 361466"/>
                <a:gd name="connsiteX402" fmla="*/ 156748 w 977755"/>
                <a:gd name="connsiteY402" fmla="*/ 96434 h 361466"/>
                <a:gd name="connsiteX403" fmla="*/ 158033 w 977755"/>
                <a:gd name="connsiteY403" fmla="*/ 94863 h 361466"/>
                <a:gd name="connsiteX404" fmla="*/ 163315 w 977755"/>
                <a:gd name="connsiteY404" fmla="*/ 92008 h 361466"/>
                <a:gd name="connsiteX405" fmla="*/ 165457 w 977755"/>
                <a:gd name="connsiteY405" fmla="*/ 91794 h 361466"/>
                <a:gd name="connsiteX406" fmla="*/ 322349 w 977755"/>
                <a:gd name="connsiteY406" fmla="*/ 89367 h 361466"/>
                <a:gd name="connsiteX407" fmla="*/ 329559 w 977755"/>
                <a:gd name="connsiteY407" fmla="*/ 91580 h 361466"/>
                <a:gd name="connsiteX408" fmla="*/ 335198 w 977755"/>
                <a:gd name="connsiteY408" fmla="*/ 102287 h 361466"/>
                <a:gd name="connsiteX409" fmla="*/ 329559 w 977755"/>
                <a:gd name="connsiteY409" fmla="*/ 112994 h 361466"/>
                <a:gd name="connsiteX410" fmla="*/ 322349 w 977755"/>
                <a:gd name="connsiteY410" fmla="*/ 115206 h 361466"/>
                <a:gd name="connsiteX411" fmla="*/ 319780 w 977755"/>
                <a:gd name="connsiteY411" fmla="*/ 114921 h 361466"/>
                <a:gd name="connsiteX412" fmla="*/ 309501 w 977755"/>
                <a:gd name="connsiteY412" fmla="*/ 102287 h 361466"/>
                <a:gd name="connsiteX413" fmla="*/ 319780 w 977755"/>
                <a:gd name="connsiteY413" fmla="*/ 89653 h 361466"/>
                <a:gd name="connsiteX414" fmla="*/ 322349 w 977755"/>
                <a:gd name="connsiteY414" fmla="*/ 89367 h 361466"/>
                <a:gd name="connsiteX415" fmla="*/ 400795 w 977755"/>
                <a:gd name="connsiteY415" fmla="*/ 88011 h 361466"/>
                <a:gd name="connsiteX416" fmla="*/ 415071 w 977755"/>
                <a:gd name="connsiteY416" fmla="*/ 102287 h 361466"/>
                <a:gd name="connsiteX417" fmla="*/ 400795 w 977755"/>
                <a:gd name="connsiteY417" fmla="*/ 116563 h 361466"/>
                <a:gd name="connsiteX418" fmla="*/ 386519 w 977755"/>
                <a:gd name="connsiteY418" fmla="*/ 102287 h 361466"/>
                <a:gd name="connsiteX419" fmla="*/ 400795 w 977755"/>
                <a:gd name="connsiteY419" fmla="*/ 88011 h 361466"/>
                <a:gd name="connsiteX420" fmla="*/ 557687 w 977755"/>
                <a:gd name="connsiteY420" fmla="*/ 84798 h 361466"/>
                <a:gd name="connsiteX421" fmla="*/ 575175 w 977755"/>
                <a:gd name="connsiteY421" fmla="*/ 102286 h 361466"/>
                <a:gd name="connsiteX422" fmla="*/ 557687 w 977755"/>
                <a:gd name="connsiteY422" fmla="*/ 119774 h 361466"/>
                <a:gd name="connsiteX423" fmla="*/ 540199 w 977755"/>
                <a:gd name="connsiteY423" fmla="*/ 102286 h 361466"/>
                <a:gd name="connsiteX424" fmla="*/ 557687 w 977755"/>
                <a:gd name="connsiteY424" fmla="*/ 84798 h 361466"/>
                <a:gd name="connsiteX425" fmla="*/ 636061 w 977755"/>
                <a:gd name="connsiteY425" fmla="*/ 82871 h 361466"/>
                <a:gd name="connsiteX426" fmla="*/ 652193 w 977755"/>
                <a:gd name="connsiteY426" fmla="*/ 91437 h 361466"/>
                <a:gd name="connsiteX427" fmla="*/ 655476 w 977755"/>
                <a:gd name="connsiteY427" fmla="*/ 102286 h 361466"/>
                <a:gd name="connsiteX428" fmla="*/ 652193 w 977755"/>
                <a:gd name="connsiteY428" fmla="*/ 113136 h 361466"/>
                <a:gd name="connsiteX429" fmla="*/ 636061 w 977755"/>
                <a:gd name="connsiteY429" fmla="*/ 121702 h 361466"/>
                <a:gd name="connsiteX430" fmla="*/ 632135 w 977755"/>
                <a:gd name="connsiteY430" fmla="*/ 121273 h 361466"/>
                <a:gd name="connsiteX431" fmla="*/ 622356 w 977755"/>
                <a:gd name="connsiteY431" fmla="*/ 115991 h 361466"/>
                <a:gd name="connsiteX432" fmla="*/ 620001 w 977755"/>
                <a:gd name="connsiteY432" fmla="*/ 113136 h 361466"/>
                <a:gd name="connsiteX433" fmla="*/ 617074 w 977755"/>
                <a:gd name="connsiteY433" fmla="*/ 106212 h 361466"/>
                <a:gd name="connsiteX434" fmla="*/ 616646 w 977755"/>
                <a:gd name="connsiteY434" fmla="*/ 102286 h 361466"/>
                <a:gd name="connsiteX435" fmla="*/ 617074 w 977755"/>
                <a:gd name="connsiteY435" fmla="*/ 98360 h 361466"/>
                <a:gd name="connsiteX436" fmla="*/ 620001 w 977755"/>
                <a:gd name="connsiteY436" fmla="*/ 91437 h 361466"/>
                <a:gd name="connsiteX437" fmla="*/ 622356 w 977755"/>
                <a:gd name="connsiteY437" fmla="*/ 88581 h 361466"/>
                <a:gd name="connsiteX438" fmla="*/ 632135 w 977755"/>
                <a:gd name="connsiteY438" fmla="*/ 83299 h 361466"/>
                <a:gd name="connsiteX439" fmla="*/ 636061 w 977755"/>
                <a:gd name="connsiteY439" fmla="*/ 82871 h 361466"/>
                <a:gd name="connsiteX440" fmla="*/ 793025 w 977755"/>
                <a:gd name="connsiteY440" fmla="*/ 78446 h 361466"/>
                <a:gd name="connsiteX441" fmla="*/ 806373 w 977755"/>
                <a:gd name="connsiteY441" fmla="*/ 82515 h 361466"/>
                <a:gd name="connsiteX442" fmla="*/ 816865 w 977755"/>
                <a:gd name="connsiteY442" fmla="*/ 102287 h 361466"/>
                <a:gd name="connsiteX443" fmla="*/ 806373 w 977755"/>
                <a:gd name="connsiteY443" fmla="*/ 122059 h 361466"/>
                <a:gd name="connsiteX444" fmla="*/ 793025 w 977755"/>
                <a:gd name="connsiteY444" fmla="*/ 126128 h 361466"/>
                <a:gd name="connsiteX445" fmla="*/ 788242 w 977755"/>
                <a:gd name="connsiteY445" fmla="*/ 125628 h 361466"/>
                <a:gd name="connsiteX446" fmla="*/ 769184 w 977755"/>
                <a:gd name="connsiteY446" fmla="*/ 102287 h 361466"/>
                <a:gd name="connsiteX447" fmla="*/ 788242 w 977755"/>
                <a:gd name="connsiteY447" fmla="*/ 78946 h 361466"/>
                <a:gd name="connsiteX448" fmla="*/ 793025 w 977755"/>
                <a:gd name="connsiteY448" fmla="*/ 78446 h 361466"/>
                <a:gd name="connsiteX449" fmla="*/ 871470 w 977755"/>
                <a:gd name="connsiteY449" fmla="*/ 75876 h 361466"/>
                <a:gd name="connsiteX450" fmla="*/ 897881 w 977755"/>
                <a:gd name="connsiteY450" fmla="*/ 102286 h 361466"/>
                <a:gd name="connsiteX451" fmla="*/ 871470 w 977755"/>
                <a:gd name="connsiteY451" fmla="*/ 128697 h 361466"/>
                <a:gd name="connsiteX452" fmla="*/ 845060 w 977755"/>
                <a:gd name="connsiteY452" fmla="*/ 102286 h 361466"/>
                <a:gd name="connsiteX453" fmla="*/ 871470 w 977755"/>
                <a:gd name="connsiteY453" fmla="*/ 75876 h 361466"/>
                <a:gd name="connsiteX454" fmla="*/ 47753 w 977755"/>
                <a:gd name="connsiteY454" fmla="*/ 54034 h 361466"/>
                <a:gd name="connsiteX455" fmla="*/ 56747 w 977755"/>
                <a:gd name="connsiteY455" fmla="*/ 63028 h 361466"/>
                <a:gd name="connsiteX456" fmla="*/ 47753 w 977755"/>
                <a:gd name="connsiteY456" fmla="*/ 72022 h 361466"/>
                <a:gd name="connsiteX457" fmla="*/ 38759 w 977755"/>
                <a:gd name="connsiteY457" fmla="*/ 63028 h 361466"/>
                <a:gd name="connsiteX458" fmla="*/ 47753 w 977755"/>
                <a:gd name="connsiteY458" fmla="*/ 54034 h 361466"/>
                <a:gd name="connsiteX459" fmla="*/ 126198 w 977755"/>
                <a:gd name="connsiteY459" fmla="*/ 53035 h 361466"/>
                <a:gd name="connsiteX460" fmla="*/ 136191 w 977755"/>
                <a:gd name="connsiteY460" fmla="*/ 63028 h 361466"/>
                <a:gd name="connsiteX461" fmla="*/ 126198 w 977755"/>
                <a:gd name="connsiteY461" fmla="*/ 73021 h 361466"/>
                <a:gd name="connsiteX462" fmla="*/ 116205 w 977755"/>
                <a:gd name="connsiteY462" fmla="*/ 63028 h 361466"/>
                <a:gd name="connsiteX463" fmla="*/ 126198 w 977755"/>
                <a:gd name="connsiteY463" fmla="*/ 53035 h 361466"/>
                <a:gd name="connsiteX464" fmla="*/ 283162 w 977755"/>
                <a:gd name="connsiteY464" fmla="*/ 50822 h 361466"/>
                <a:gd name="connsiteX465" fmla="*/ 295368 w 977755"/>
                <a:gd name="connsiteY465" fmla="*/ 63028 h 361466"/>
                <a:gd name="connsiteX466" fmla="*/ 283162 w 977755"/>
                <a:gd name="connsiteY466" fmla="*/ 75234 h 361466"/>
                <a:gd name="connsiteX467" fmla="*/ 270956 w 977755"/>
                <a:gd name="connsiteY467" fmla="*/ 63028 h 361466"/>
                <a:gd name="connsiteX468" fmla="*/ 283162 w 977755"/>
                <a:gd name="connsiteY468" fmla="*/ 50822 h 361466"/>
                <a:gd name="connsiteX469" fmla="*/ 361536 w 977755"/>
                <a:gd name="connsiteY469" fmla="*/ 49466 h 361466"/>
                <a:gd name="connsiteX470" fmla="*/ 375098 w 977755"/>
                <a:gd name="connsiteY470" fmla="*/ 63028 h 361466"/>
                <a:gd name="connsiteX471" fmla="*/ 361536 w 977755"/>
                <a:gd name="connsiteY471" fmla="*/ 76590 h 361466"/>
                <a:gd name="connsiteX472" fmla="*/ 347974 w 977755"/>
                <a:gd name="connsiteY472" fmla="*/ 63028 h 361466"/>
                <a:gd name="connsiteX473" fmla="*/ 361536 w 977755"/>
                <a:gd name="connsiteY473" fmla="*/ 49466 h 361466"/>
                <a:gd name="connsiteX474" fmla="*/ 518428 w 977755"/>
                <a:gd name="connsiteY474" fmla="*/ 46396 h 361466"/>
                <a:gd name="connsiteX475" fmla="*/ 535060 w 977755"/>
                <a:gd name="connsiteY475" fmla="*/ 63027 h 361466"/>
                <a:gd name="connsiteX476" fmla="*/ 518428 w 977755"/>
                <a:gd name="connsiteY476" fmla="*/ 79659 h 361466"/>
                <a:gd name="connsiteX477" fmla="*/ 501797 w 977755"/>
                <a:gd name="connsiteY477" fmla="*/ 63027 h 361466"/>
                <a:gd name="connsiteX478" fmla="*/ 518428 w 977755"/>
                <a:gd name="connsiteY478" fmla="*/ 46396 h 361466"/>
                <a:gd name="connsiteX479" fmla="*/ 596946 w 977755"/>
                <a:gd name="connsiteY479" fmla="*/ 44612 h 361466"/>
                <a:gd name="connsiteX480" fmla="*/ 615362 w 977755"/>
                <a:gd name="connsiteY480" fmla="*/ 63028 h 361466"/>
                <a:gd name="connsiteX481" fmla="*/ 596946 w 977755"/>
                <a:gd name="connsiteY481" fmla="*/ 81444 h 361466"/>
                <a:gd name="connsiteX482" fmla="*/ 578530 w 977755"/>
                <a:gd name="connsiteY482" fmla="*/ 63028 h 361466"/>
                <a:gd name="connsiteX483" fmla="*/ 596946 w 977755"/>
                <a:gd name="connsiteY483" fmla="*/ 44612 h 361466"/>
                <a:gd name="connsiteX484" fmla="*/ 753766 w 977755"/>
                <a:gd name="connsiteY484" fmla="*/ 40400 h 361466"/>
                <a:gd name="connsiteX485" fmla="*/ 776394 w 977755"/>
                <a:gd name="connsiteY485" fmla="*/ 63027 h 361466"/>
                <a:gd name="connsiteX486" fmla="*/ 753766 w 977755"/>
                <a:gd name="connsiteY486" fmla="*/ 85655 h 361466"/>
                <a:gd name="connsiteX487" fmla="*/ 731139 w 977755"/>
                <a:gd name="connsiteY487" fmla="*/ 63027 h 361466"/>
                <a:gd name="connsiteX488" fmla="*/ 753766 w 977755"/>
                <a:gd name="connsiteY488" fmla="*/ 40400 h 361466"/>
                <a:gd name="connsiteX489" fmla="*/ 832283 w 977755"/>
                <a:gd name="connsiteY489" fmla="*/ 37973 h 361466"/>
                <a:gd name="connsiteX490" fmla="*/ 857337 w 977755"/>
                <a:gd name="connsiteY490" fmla="*/ 63027 h 361466"/>
                <a:gd name="connsiteX491" fmla="*/ 832283 w 977755"/>
                <a:gd name="connsiteY491" fmla="*/ 88153 h 361466"/>
                <a:gd name="connsiteX492" fmla="*/ 807229 w 977755"/>
                <a:gd name="connsiteY492" fmla="*/ 63027 h 361466"/>
                <a:gd name="connsiteX493" fmla="*/ 832283 w 977755"/>
                <a:gd name="connsiteY493" fmla="*/ 37973 h 361466"/>
                <a:gd name="connsiteX494" fmla="*/ 8566 w 977755"/>
                <a:gd name="connsiteY494" fmla="*/ 15275 h 361466"/>
                <a:gd name="connsiteX495" fmla="*/ 15632 w 977755"/>
                <a:gd name="connsiteY495" fmla="*/ 19058 h 361466"/>
                <a:gd name="connsiteX496" fmla="*/ 17060 w 977755"/>
                <a:gd name="connsiteY496" fmla="*/ 23841 h 361466"/>
                <a:gd name="connsiteX497" fmla="*/ 16917 w 977755"/>
                <a:gd name="connsiteY497" fmla="*/ 25554 h 361466"/>
                <a:gd name="connsiteX498" fmla="*/ 15632 w 977755"/>
                <a:gd name="connsiteY498" fmla="*/ 28623 h 361466"/>
                <a:gd name="connsiteX499" fmla="*/ 8566 w 977755"/>
                <a:gd name="connsiteY499" fmla="*/ 32406 h 361466"/>
                <a:gd name="connsiteX500" fmla="*/ 6852 w 977755"/>
                <a:gd name="connsiteY500" fmla="*/ 32192 h 361466"/>
                <a:gd name="connsiteX501" fmla="*/ 2498 w 977755"/>
                <a:gd name="connsiteY501" fmla="*/ 29836 h 361466"/>
                <a:gd name="connsiteX502" fmla="*/ 1428 w 977755"/>
                <a:gd name="connsiteY502" fmla="*/ 28623 h 361466"/>
                <a:gd name="connsiteX503" fmla="*/ 143 w 977755"/>
                <a:gd name="connsiteY503" fmla="*/ 25554 h 361466"/>
                <a:gd name="connsiteX504" fmla="*/ 0 w 977755"/>
                <a:gd name="connsiteY504" fmla="*/ 23841 h 361466"/>
                <a:gd name="connsiteX505" fmla="*/ 143 w 977755"/>
                <a:gd name="connsiteY505" fmla="*/ 22127 h 361466"/>
                <a:gd name="connsiteX506" fmla="*/ 1428 w 977755"/>
                <a:gd name="connsiteY506" fmla="*/ 19058 h 361466"/>
                <a:gd name="connsiteX507" fmla="*/ 2498 w 977755"/>
                <a:gd name="connsiteY507" fmla="*/ 17773 h 361466"/>
                <a:gd name="connsiteX508" fmla="*/ 6852 w 977755"/>
                <a:gd name="connsiteY508" fmla="*/ 15418 h 361466"/>
                <a:gd name="connsiteX509" fmla="*/ 8566 w 977755"/>
                <a:gd name="connsiteY509" fmla="*/ 15275 h 361466"/>
                <a:gd name="connsiteX510" fmla="*/ 87011 w 977755"/>
                <a:gd name="connsiteY510" fmla="*/ 14347 h 361466"/>
                <a:gd name="connsiteX511" fmla="*/ 96505 w 977755"/>
                <a:gd name="connsiteY511" fmla="*/ 23840 h 361466"/>
                <a:gd name="connsiteX512" fmla="*/ 96291 w 977755"/>
                <a:gd name="connsiteY512" fmla="*/ 25768 h 361466"/>
                <a:gd name="connsiteX513" fmla="*/ 87011 w 977755"/>
                <a:gd name="connsiteY513" fmla="*/ 33334 h 361466"/>
                <a:gd name="connsiteX514" fmla="*/ 77732 w 977755"/>
                <a:gd name="connsiteY514" fmla="*/ 25768 h 361466"/>
                <a:gd name="connsiteX515" fmla="*/ 77518 w 977755"/>
                <a:gd name="connsiteY515" fmla="*/ 23840 h 361466"/>
                <a:gd name="connsiteX516" fmla="*/ 87011 w 977755"/>
                <a:gd name="connsiteY516" fmla="*/ 14347 h 361466"/>
                <a:gd name="connsiteX517" fmla="*/ 243832 w 977755"/>
                <a:gd name="connsiteY517" fmla="*/ 12205 h 361466"/>
                <a:gd name="connsiteX518" fmla="*/ 255467 w 977755"/>
                <a:gd name="connsiteY518" fmla="*/ 23840 h 361466"/>
                <a:gd name="connsiteX519" fmla="*/ 255253 w 977755"/>
                <a:gd name="connsiteY519" fmla="*/ 26195 h 361466"/>
                <a:gd name="connsiteX520" fmla="*/ 243832 w 977755"/>
                <a:gd name="connsiteY520" fmla="*/ 35475 h 361466"/>
                <a:gd name="connsiteX521" fmla="*/ 232411 w 977755"/>
                <a:gd name="connsiteY521" fmla="*/ 26195 h 361466"/>
                <a:gd name="connsiteX522" fmla="*/ 232197 w 977755"/>
                <a:gd name="connsiteY522" fmla="*/ 23840 h 361466"/>
                <a:gd name="connsiteX523" fmla="*/ 243832 w 977755"/>
                <a:gd name="connsiteY523" fmla="*/ 12205 h 361466"/>
                <a:gd name="connsiteX524" fmla="*/ 322349 w 977755"/>
                <a:gd name="connsiteY524" fmla="*/ 10921 h 361466"/>
                <a:gd name="connsiteX525" fmla="*/ 329559 w 977755"/>
                <a:gd name="connsiteY525" fmla="*/ 13134 h 361466"/>
                <a:gd name="connsiteX526" fmla="*/ 335198 w 977755"/>
                <a:gd name="connsiteY526" fmla="*/ 23841 h 361466"/>
                <a:gd name="connsiteX527" fmla="*/ 334912 w 977755"/>
                <a:gd name="connsiteY527" fmla="*/ 26410 h 361466"/>
                <a:gd name="connsiteX528" fmla="*/ 329559 w 977755"/>
                <a:gd name="connsiteY528" fmla="*/ 34476 h 361466"/>
                <a:gd name="connsiteX529" fmla="*/ 322349 w 977755"/>
                <a:gd name="connsiteY529" fmla="*/ 36689 h 361466"/>
                <a:gd name="connsiteX530" fmla="*/ 319780 w 977755"/>
                <a:gd name="connsiteY530" fmla="*/ 36404 h 361466"/>
                <a:gd name="connsiteX531" fmla="*/ 309787 w 977755"/>
                <a:gd name="connsiteY531" fmla="*/ 26410 h 361466"/>
                <a:gd name="connsiteX532" fmla="*/ 309501 w 977755"/>
                <a:gd name="connsiteY532" fmla="*/ 23841 h 361466"/>
                <a:gd name="connsiteX533" fmla="*/ 319780 w 977755"/>
                <a:gd name="connsiteY533" fmla="*/ 11207 h 361466"/>
                <a:gd name="connsiteX534" fmla="*/ 322349 w 977755"/>
                <a:gd name="connsiteY534" fmla="*/ 10921 h 361466"/>
                <a:gd name="connsiteX535" fmla="*/ 479098 w 977755"/>
                <a:gd name="connsiteY535" fmla="*/ 7994 h 361466"/>
                <a:gd name="connsiteX536" fmla="*/ 492232 w 977755"/>
                <a:gd name="connsiteY536" fmla="*/ 14989 h 361466"/>
                <a:gd name="connsiteX537" fmla="*/ 494944 w 977755"/>
                <a:gd name="connsiteY537" fmla="*/ 23840 h 361466"/>
                <a:gd name="connsiteX538" fmla="*/ 494659 w 977755"/>
                <a:gd name="connsiteY538" fmla="*/ 27052 h 361466"/>
                <a:gd name="connsiteX539" fmla="*/ 492303 w 977755"/>
                <a:gd name="connsiteY539" fmla="*/ 32691 h 361466"/>
                <a:gd name="connsiteX540" fmla="*/ 479098 w 977755"/>
                <a:gd name="connsiteY540" fmla="*/ 39615 h 361466"/>
                <a:gd name="connsiteX541" fmla="*/ 475886 w 977755"/>
                <a:gd name="connsiteY541" fmla="*/ 39258 h 361466"/>
                <a:gd name="connsiteX542" fmla="*/ 467891 w 977755"/>
                <a:gd name="connsiteY542" fmla="*/ 34975 h 361466"/>
                <a:gd name="connsiteX543" fmla="*/ 465964 w 977755"/>
                <a:gd name="connsiteY543" fmla="*/ 32620 h 361466"/>
                <a:gd name="connsiteX544" fmla="*/ 463608 w 977755"/>
                <a:gd name="connsiteY544" fmla="*/ 26981 h 361466"/>
                <a:gd name="connsiteX545" fmla="*/ 463323 w 977755"/>
                <a:gd name="connsiteY545" fmla="*/ 23769 h 361466"/>
                <a:gd name="connsiteX546" fmla="*/ 463608 w 977755"/>
                <a:gd name="connsiteY546" fmla="*/ 20557 h 361466"/>
                <a:gd name="connsiteX547" fmla="*/ 465964 w 977755"/>
                <a:gd name="connsiteY547" fmla="*/ 14918 h 361466"/>
                <a:gd name="connsiteX548" fmla="*/ 467891 w 977755"/>
                <a:gd name="connsiteY548" fmla="*/ 12562 h 361466"/>
                <a:gd name="connsiteX549" fmla="*/ 475886 w 977755"/>
                <a:gd name="connsiteY549" fmla="*/ 8280 h 361466"/>
                <a:gd name="connsiteX550" fmla="*/ 479098 w 977755"/>
                <a:gd name="connsiteY550" fmla="*/ 7994 h 361466"/>
                <a:gd name="connsiteX551" fmla="*/ 557687 w 977755"/>
                <a:gd name="connsiteY551" fmla="*/ 6352 h 361466"/>
                <a:gd name="connsiteX552" fmla="*/ 575175 w 977755"/>
                <a:gd name="connsiteY552" fmla="*/ 23840 h 361466"/>
                <a:gd name="connsiteX553" fmla="*/ 574818 w 977755"/>
                <a:gd name="connsiteY553" fmla="*/ 27338 h 361466"/>
                <a:gd name="connsiteX554" fmla="*/ 557687 w 977755"/>
                <a:gd name="connsiteY554" fmla="*/ 41328 h 361466"/>
                <a:gd name="connsiteX555" fmla="*/ 540556 w 977755"/>
                <a:gd name="connsiteY555" fmla="*/ 27338 h 361466"/>
                <a:gd name="connsiteX556" fmla="*/ 540199 w 977755"/>
                <a:gd name="connsiteY556" fmla="*/ 23840 h 361466"/>
                <a:gd name="connsiteX557" fmla="*/ 557687 w 977755"/>
                <a:gd name="connsiteY557" fmla="*/ 6352 h 361466"/>
                <a:gd name="connsiteX558" fmla="*/ 714579 w 977755"/>
                <a:gd name="connsiteY558" fmla="*/ 2284 h 361466"/>
                <a:gd name="connsiteX559" fmla="*/ 736064 w 977755"/>
                <a:gd name="connsiteY559" fmla="*/ 23769 h 361466"/>
                <a:gd name="connsiteX560" fmla="*/ 735636 w 977755"/>
                <a:gd name="connsiteY560" fmla="*/ 28123 h 361466"/>
                <a:gd name="connsiteX561" fmla="*/ 714579 w 977755"/>
                <a:gd name="connsiteY561" fmla="*/ 45326 h 361466"/>
                <a:gd name="connsiteX562" fmla="*/ 693522 w 977755"/>
                <a:gd name="connsiteY562" fmla="*/ 28123 h 361466"/>
                <a:gd name="connsiteX563" fmla="*/ 693094 w 977755"/>
                <a:gd name="connsiteY563" fmla="*/ 23769 h 361466"/>
                <a:gd name="connsiteX564" fmla="*/ 714579 w 977755"/>
                <a:gd name="connsiteY564" fmla="*/ 2284 h 361466"/>
                <a:gd name="connsiteX565" fmla="*/ 793025 w 977755"/>
                <a:gd name="connsiteY565" fmla="*/ 0 h 361466"/>
                <a:gd name="connsiteX566" fmla="*/ 806373 w 977755"/>
                <a:gd name="connsiteY566" fmla="*/ 4069 h 361466"/>
                <a:gd name="connsiteX567" fmla="*/ 816865 w 977755"/>
                <a:gd name="connsiteY567" fmla="*/ 23841 h 361466"/>
                <a:gd name="connsiteX568" fmla="*/ 816366 w 977755"/>
                <a:gd name="connsiteY568" fmla="*/ 28623 h 361466"/>
                <a:gd name="connsiteX569" fmla="*/ 806373 w 977755"/>
                <a:gd name="connsiteY569" fmla="*/ 43613 h 361466"/>
                <a:gd name="connsiteX570" fmla="*/ 793025 w 977755"/>
                <a:gd name="connsiteY570" fmla="*/ 47682 h 361466"/>
                <a:gd name="connsiteX571" fmla="*/ 788242 w 977755"/>
                <a:gd name="connsiteY571" fmla="*/ 47182 h 361466"/>
                <a:gd name="connsiteX572" fmla="*/ 769684 w 977755"/>
                <a:gd name="connsiteY572" fmla="*/ 28623 h 361466"/>
                <a:gd name="connsiteX573" fmla="*/ 769184 w 977755"/>
                <a:gd name="connsiteY573" fmla="*/ 23841 h 361466"/>
                <a:gd name="connsiteX574" fmla="*/ 788242 w 977755"/>
                <a:gd name="connsiteY574" fmla="*/ 500 h 361466"/>
                <a:gd name="connsiteX575" fmla="*/ 793025 w 977755"/>
                <a:gd name="connsiteY575" fmla="*/ 0 h 361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Lst>
              <a:rect l="l" t="t" r="r" b="b"/>
              <a:pathLst>
                <a:path w="977755" h="361466">
                  <a:moveTo>
                    <a:pt x="8566" y="329059"/>
                  </a:moveTo>
                  <a:cubicBezTo>
                    <a:pt x="11492" y="329059"/>
                    <a:pt x="14062" y="330558"/>
                    <a:pt x="15632" y="332842"/>
                  </a:cubicBezTo>
                  <a:cubicBezTo>
                    <a:pt x="16489" y="334198"/>
                    <a:pt x="17060" y="335840"/>
                    <a:pt x="17060" y="337625"/>
                  </a:cubicBezTo>
                  <a:cubicBezTo>
                    <a:pt x="17060" y="338838"/>
                    <a:pt x="16846" y="339980"/>
                    <a:pt x="16417" y="340979"/>
                  </a:cubicBezTo>
                  <a:cubicBezTo>
                    <a:pt x="16203" y="341479"/>
                    <a:pt x="15918" y="341979"/>
                    <a:pt x="15632" y="342407"/>
                  </a:cubicBezTo>
                  <a:cubicBezTo>
                    <a:pt x="15347" y="342835"/>
                    <a:pt x="14990" y="343264"/>
                    <a:pt x="14633" y="343620"/>
                  </a:cubicBezTo>
                  <a:cubicBezTo>
                    <a:pt x="13062" y="345191"/>
                    <a:pt x="10921" y="346119"/>
                    <a:pt x="8566" y="346119"/>
                  </a:cubicBezTo>
                  <a:cubicBezTo>
                    <a:pt x="7994" y="346119"/>
                    <a:pt x="7423" y="346119"/>
                    <a:pt x="6852" y="345976"/>
                  </a:cubicBezTo>
                  <a:cubicBezTo>
                    <a:pt x="5139" y="345619"/>
                    <a:pt x="3640" y="344763"/>
                    <a:pt x="2498" y="343620"/>
                  </a:cubicBezTo>
                  <a:cubicBezTo>
                    <a:pt x="2070" y="343192"/>
                    <a:pt x="1713" y="342764"/>
                    <a:pt x="1428" y="342336"/>
                  </a:cubicBezTo>
                  <a:cubicBezTo>
                    <a:pt x="1142" y="341907"/>
                    <a:pt x="857" y="341408"/>
                    <a:pt x="642" y="340908"/>
                  </a:cubicBezTo>
                  <a:cubicBezTo>
                    <a:pt x="428" y="340408"/>
                    <a:pt x="286" y="339909"/>
                    <a:pt x="143" y="339338"/>
                  </a:cubicBezTo>
                  <a:cubicBezTo>
                    <a:pt x="71" y="338767"/>
                    <a:pt x="0" y="338196"/>
                    <a:pt x="0" y="337625"/>
                  </a:cubicBezTo>
                  <a:cubicBezTo>
                    <a:pt x="0" y="336982"/>
                    <a:pt x="71" y="336411"/>
                    <a:pt x="143" y="335911"/>
                  </a:cubicBezTo>
                  <a:cubicBezTo>
                    <a:pt x="357" y="334769"/>
                    <a:pt x="785" y="333770"/>
                    <a:pt x="1428" y="332842"/>
                  </a:cubicBezTo>
                  <a:cubicBezTo>
                    <a:pt x="1784" y="332342"/>
                    <a:pt x="2141" y="331914"/>
                    <a:pt x="2498" y="331557"/>
                  </a:cubicBezTo>
                  <a:cubicBezTo>
                    <a:pt x="3712" y="330344"/>
                    <a:pt x="5211" y="329559"/>
                    <a:pt x="6852" y="329202"/>
                  </a:cubicBezTo>
                  <a:cubicBezTo>
                    <a:pt x="7423" y="329130"/>
                    <a:pt x="7994" y="329059"/>
                    <a:pt x="8566" y="329059"/>
                  </a:cubicBezTo>
                  <a:close/>
                  <a:moveTo>
                    <a:pt x="86939" y="328060"/>
                  </a:moveTo>
                  <a:cubicBezTo>
                    <a:pt x="92222" y="328060"/>
                    <a:pt x="96433" y="332343"/>
                    <a:pt x="96433" y="337554"/>
                  </a:cubicBezTo>
                  <a:cubicBezTo>
                    <a:pt x="96433" y="338910"/>
                    <a:pt x="96219" y="340123"/>
                    <a:pt x="95719" y="341265"/>
                  </a:cubicBezTo>
                  <a:cubicBezTo>
                    <a:pt x="95219" y="342407"/>
                    <a:pt x="94506" y="343407"/>
                    <a:pt x="93578" y="344263"/>
                  </a:cubicBezTo>
                  <a:cubicBezTo>
                    <a:pt x="91865" y="345976"/>
                    <a:pt x="89509" y="347047"/>
                    <a:pt x="86868" y="347047"/>
                  </a:cubicBezTo>
                  <a:cubicBezTo>
                    <a:pt x="84227" y="347047"/>
                    <a:pt x="81872" y="345976"/>
                    <a:pt x="80158" y="344263"/>
                  </a:cubicBezTo>
                  <a:cubicBezTo>
                    <a:pt x="79302" y="343407"/>
                    <a:pt x="78659" y="342407"/>
                    <a:pt x="78160" y="341265"/>
                  </a:cubicBezTo>
                  <a:cubicBezTo>
                    <a:pt x="77732" y="340123"/>
                    <a:pt x="77446" y="338838"/>
                    <a:pt x="77446" y="337554"/>
                  </a:cubicBezTo>
                  <a:cubicBezTo>
                    <a:pt x="77446" y="332271"/>
                    <a:pt x="81729" y="328060"/>
                    <a:pt x="86939" y="328060"/>
                  </a:cubicBezTo>
                  <a:close/>
                  <a:moveTo>
                    <a:pt x="243903" y="325990"/>
                  </a:moveTo>
                  <a:cubicBezTo>
                    <a:pt x="250327" y="325990"/>
                    <a:pt x="255538" y="331201"/>
                    <a:pt x="255538" y="337625"/>
                  </a:cubicBezTo>
                  <a:cubicBezTo>
                    <a:pt x="255538" y="339195"/>
                    <a:pt x="255181" y="340766"/>
                    <a:pt x="254610" y="342122"/>
                  </a:cubicBezTo>
                  <a:cubicBezTo>
                    <a:pt x="253967" y="343478"/>
                    <a:pt x="253182" y="344763"/>
                    <a:pt x="252111" y="345834"/>
                  </a:cubicBezTo>
                  <a:cubicBezTo>
                    <a:pt x="250041" y="347975"/>
                    <a:pt x="247115" y="349260"/>
                    <a:pt x="243903" y="349260"/>
                  </a:cubicBezTo>
                  <a:cubicBezTo>
                    <a:pt x="240691" y="349260"/>
                    <a:pt x="237764" y="347904"/>
                    <a:pt x="235694" y="345834"/>
                  </a:cubicBezTo>
                  <a:cubicBezTo>
                    <a:pt x="234624" y="344763"/>
                    <a:pt x="233767" y="343478"/>
                    <a:pt x="233196" y="342122"/>
                  </a:cubicBezTo>
                  <a:cubicBezTo>
                    <a:pt x="232625" y="340766"/>
                    <a:pt x="232268" y="339195"/>
                    <a:pt x="232268" y="337625"/>
                  </a:cubicBezTo>
                  <a:cubicBezTo>
                    <a:pt x="232268" y="331201"/>
                    <a:pt x="237479" y="325990"/>
                    <a:pt x="243903" y="325990"/>
                  </a:cubicBezTo>
                  <a:close/>
                  <a:moveTo>
                    <a:pt x="322349" y="324705"/>
                  </a:moveTo>
                  <a:cubicBezTo>
                    <a:pt x="324990" y="324705"/>
                    <a:pt x="327489" y="325562"/>
                    <a:pt x="329559" y="326918"/>
                  </a:cubicBezTo>
                  <a:cubicBezTo>
                    <a:pt x="332913" y="329273"/>
                    <a:pt x="335198" y="333199"/>
                    <a:pt x="335198" y="337625"/>
                  </a:cubicBezTo>
                  <a:cubicBezTo>
                    <a:pt x="335198" y="339409"/>
                    <a:pt x="334841" y="341051"/>
                    <a:pt x="334198" y="342621"/>
                  </a:cubicBezTo>
                  <a:cubicBezTo>
                    <a:pt x="333556" y="344120"/>
                    <a:pt x="332557" y="345548"/>
                    <a:pt x="331414" y="346690"/>
                  </a:cubicBezTo>
                  <a:cubicBezTo>
                    <a:pt x="330843" y="347261"/>
                    <a:pt x="330201" y="347832"/>
                    <a:pt x="329559" y="348260"/>
                  </a:cubicBezTo>
                  <a:cubicBezTo>
                    <a:pt x="327489" y="349688"/>
                    <a:pt x="324990" y="350473"/>
                    <a:pt x="322349" y="350473"/>
                  </a:cubicBezTo>
                  <a:cubicBezTo>
                    <a:pt x="321493" y="350473"/>
                    <a:pt x="320636" y="350330"/>
                    <a:pt x="319780" y="350188"/>
                  </a:cubicBezTo>
                  <a:cubicBezTo>
                    <a:pt x="317281" y="349688"/>
                    <a:pt x="314997" y="348403"/>
                    <a:pt x="313284" y="346690"/>
                  </a:cubicBezTo>
                  <a:cubicBezTo>
                    <a:pt x="312071" y="345548"/>
                    <a:pt x="311143" y="344192"/>
                    <a:pt x="310500" y="342621"/>
                  </a:cubicBezTo>
                  <a:cubicBezTo>
                    <a:pt x="309858" y="341122"/>
                    <a:pt x="309501" y="339409"/>
                    <a:pt x="309501" y="337625"/>
                  </a:cubicBezTo>
                  <a:cubicBezTo>
                    <a:pt x="309501" y="331415"/>
                    <a:pt x="313927" y="326204"/>
                    <a:pt x="319780" y="324990"/>
                  </a:cubicBezTo>
                  <a:cubicBezTo>
                    <a:pt x="320565" y="324776"/>
                    <a:pt x="321493" y="324705"/>
                    <a:pt x="322349" y="324705"/>
                  </a:cubicBezTo>
                  <a:close/>
                  <a:moveTo>
                    <a:pt x="479098" y="321707"/>
                  </a:moveTo>
                  <a:cubicBezTo>
                    <a:pt x="484594" y="321707"/>
                    <a:pt x="489376" y="324491"/>
                    <a:pt x="492232" y="328702"/>
                  </a:cubicBezTo>
                  <a:cubicBezTo>
                    <a:pt x="493945" y="331272"/>
                    <a:pt x="494944" y="334270"/>
                    <a:pt x="494944" y="337553"/>
                  </a:cubicBezTo>
                  <a:cubicBezTo>
                    <a:pt x="494944" y="339695"/>
                    <a:pt x="494516" y="341836"/>
                    <a:pt x="493731" y="343692"/>
                  </a:cubicBezTo>
                  <a:cubicBezTo>
                    <a:pt x="493374" y="344691"/>
                    <a:pt x="492874" y="345548"/>
                    <a:pt x="492303" y="346404"/>
                  </a:cubicBezTo>
                  <a:cubicBezTo>
                    <a:pt x="491732" y="347261"/>
                    <a:pt x="491090" y="348046"/>
                    <a:pt x="490304" y="348760"/>
                  </a:cubicBezTo>
                  <a:cubicBezTo>
                    <a:pt x="487449" y="351615"/>
                    <a:pt x="483452" y="353400"/>
                    <a:pt x="479098" y="353400"/>
                  </a:cubicBezTo>
                  <a:cubicBezTo>
                    <a:pt x="477956" y="353400"/>
                    <a:pt x="476885" y="353257"/>
                    <a:pt x="475886" y="353043"/>
                  </a:cubicBezTo>
                  <a:cubicBezTo>
                    <a:pt x="472816" y="352472"/>
                    <a:pt x="470033" y="350901"/>
                    <a:pt x="467891" y="348760"/>
                  </a:cubicBezTo>
                  <a:cubicBezTo>
                    <a:pt x="467177" y="348046"/>
                    <a:pt x="466535" y="347261"/>
                    <a:pt x="465964" y="346404"/>
                  </a:cubicBezTo>
                  <a:cubicBezTo>
                    <a:pt x="465393" y="345548"/>
                    <a:pt x="464965" y="344620"/>
                    <a:pt x="464536" y="343692"/>
                  </a:cubicBezTo>
                  <a:cubicBezTo>
                    <a:pt x="464108" y="342693"/>
                    <a:pt x="463823" y="341693"/>
                    <a:pt x="463608" y="340694"/>
                  </a:cubicBezTo>
                  <a:cubicBezTo>
                    <a:pt x="463466" y="339623"/>
                    <a:pt x="463323" y="338553"/>
                    <a:pt x="463323" y="337482"/>
                  </a:cubicBezTo>
                  <a:cubicBezTo>
                    <a:pt x="463323" y="336340"/>
                    <a:pt x="463394" y="335269"/>
                    <a:pt x="463608" y="334270"/>
                  </a:cubicBezTo>
                  <a:cubicBezTo>
                    <a:pt x="464037" y="332200"/>
                    <a:pt x="464822" y="330344"/>
                    <a:pt x="465964" y="328631"/>
                  </a:cubicBezTo>
                  <a:cubicBezTo>
                    <a:pt x="466535" y="327774"/>
                    <a:pt x="467177" y="326989"/>
                    <a:pt x="467891" y="326275"/>
                  </a:cubicBezTo>
                  <a:cubicBezTo>
                    <a:pt x="470033" y="324134"/>
                    <a:pt x="472816" y="322635"/>
                    <a:pt x="475886" y="321993"/>
                  </a:cubicBezTo>
                  <a:cubicBezTo>
                    <a:pt x="476956" y="321850"/>
                    <a:pt x="478027" y="321707"/>
                    <a:pt x="479098" y="321707"/>
                  </a:cubicBezTo>
                  <a:close/>
                  <a:moveTo>
                    <a:pt x="557687" y="320066"/>
                  </a:moveTo>
                  <a:cubicBezTo>
                    <a:pt x="567323" y="320066"/>
                    <a:pt x="575175" y="327918"/>
                    <a:pt x="575175" y="337554"/>
                  </a:cubicBezTo>
                  <a:cubicBezTo>
                    <a:pt x="575175" y="339981"/>
                    <a:pt x="574675" y="342336"/>
                    <a:pt x="573819" y="344406"/>
                  </a:cubicBezTo>
                  <a:cubicBezTo>
                    <a:pt x="572891" y="346476"/>
                    <a:pt x="571606" y="348404"/>
                    <a:pt x="570178" y="349974"/>
                  </a:cubicBezTo>
                  <a:cubicBezTo>
                    <a:pt x="566966" y="353115"/>
                    <a:pt x="562612" y="355113"/>
                    <a:pt x="557758" y="355113"/>
                  </a:cubicBezTo>
                  <a:cubicBezTo>
                    <a:pt x="552905" y="355113"/>
                    <a:pt x="548479" y="353115"/>
                    <a:pt x="545338" y="349974"/>
                  </a:cubicBezTo>
                  <a:cubicBezTo>
                    <a:pt x="543697" y="348404"/>
                    <a:pt x="542412" y="346476"/>
                    <a:pt x="541555" y="344406"/>
                  </a:cubicBezTo>
                  <a:cubicBezTo>
                    <a:pt x="540699" y="342265"/>
                    <a:pt x="540199" y="339981"/>
                    <a:pt x="540199" y="337554"/>
                  </a:cubicBezTo>
                  <a:cubicBezTo>
                    <a:pt x="540199" y="327918"/>
                    <a:pt x="548051" y="320066"/>
                    <a:pt x="557687" y="320066"/>
                  </a:cubicBezTo>
                  <a:close/>
                  <a:moveTo>
                    <a:pt x="714579" y="316140"/>
                  </a:moveTo>
                  <a:cubicBezTo>
                    <a:pt x="726428" y="316140"/>
                    <a:pt x="736064" y="325776"/>
                    <a:pt x="736064" y="337625"/>
                  </a:cubicBezTo>
                  <a:cubicBezTo>
                    <a:pt x="736064" y="340552"/>
                    <a:pt x="735422" y="343407"/>
                    <a:pt x="734351" y="345977"/>
                  </a:cubicBezTo>
                  <a:cubicBezTo>
                    <a:pt x="733281" y="348546"/>
                    <a:pt x="731710" y="350830"/>
                    <a:pt x="729854" y="352829"/>
                  </a:cubicBezTo>
                  <a:cubicBezTo>
                    <a:pt x="726000" y="356684"/>
                    <a:pt x="720575" y="359111"/>
                    <a:pt x="714651" y="359111"/>
                  </a:cubicBezTo>
                  <a:cubicBezTo>
                    <a:pt x="708726" y="359111"/>
                    <a:pt x="703373" y="356755"/>
                    <a:pt x="699447" y="352829"/>
                  </a:cubicBezTo>
                  <a:cubicBezTo>
                    <a:pt x="697448" y="350902"/>
                    <a:pt x="695878" y="348546"/>
                    <a:pt x="694807" y="345977"/>
                  </a:cubicBezTo>
                  <a:cubicBezTo>
                    <a:pt x="693665" y="343407"/>
                    <a:pt x="693094" y="340623"/>
                    <a:pt x="693094" y="337625"/>
                  </a:cubicBezTo>
                  <a:cubicBezTo>
                    <a:pt x="693094" y="325776"/>
                    <a:pt x="702730" y="316140"/>
                    <a:pt x="714579" y="316140"/>
                  </a:cubicBezTo>
                  <a:close/>
                  <a:moveTo>
                    <a:pt x="793025" y="313784"/>
                  </a:moveTo>
                  <a:cubicBezTo>
                    <a:pt x="797950" y="313784"/>
                    <a:pt x="802590" y="315283"/>
                    <a:pt x="806373" y="317853"/>
                  </a:cubicBezTo>
                  <a:cubicBezTo>
                    <a:pt x="812725" y="322135"/>
                    <a:pt x="816865" y="329416"/>
                    <a:pt x="816865" y="337625"/>
                  </a:cubicBezTo>
                  <a:cubicBezTo>
                    <a:pt x="816865" y="340908"/>
                    <a:pt x="816223" y="344049"/>
                    <a:pt x="815010" y="346904"/>
                  </a:cubicBezTo>
                  <a:cubicBezTo>
                    <a:pt x="813796" y="349759"/>
                    <a:pt x="812012" y="352329"/>
                    <a:pt x="809870" y="354470"/>
                  </a:cubicBezTo>
                  <a:cubicBezTo>
                    <a:pt x="808800" y="355541"/>
                    <a:pt x="807586" y="356469"/>
                    <a:pt x="806373" y="357397"/>
                  </a:cubicBezTo>
                  <a:cubicBezTo>
                    <a:pt x="802518" y="359967"/>
                    <a:pt x="797950" y="361466"/>
                    <a:pt x="793025" y="361466"/>
                  </a:cubicBezTo>
                  <a:cubicBezTo>
                    <a:pt x="791383" y="361466"/>
                    <a:pt x="789813" y="361251"/>
                    <a:pt x="788242" y="360966"/>
                  </a:cubicBezTo>
                  <a:cubicBezTo>
                    <a:pt x="783603" y="360038"/>
                    <a:pt x="779391" y="357682"/>
                    <a:pt x="776179" y="354470"/>
                  </a:cubicBezTo>
                  <a:cubicBezTo>
                    <a:pt x="773966" y="352329"/>
                    <a:pt x="772253" y="349759"/>
                    <a:pt x="771040" y="346904"/>
                  </a:cubicBezTo>
                  <a:cubicBezTo>
                    <a:pt x="769826" y="344049"/>
                    <a:pt x="769184" y="340908"/>
                    <a:pt x="769184" y="337625"/>
                  </a:cubicBezTo>
                  <a:cubicBezTo>
                    <a:pt x="769184" y="326133"/>
                    <a:pt x="777393" y="316496"/>
                    <a:pt x="788242" y="314284"/>
                  </a:cubicBezTo>
                  <a:cubicBezTo>
                    <a:pt x="789741" y="313927"/>
                    <a:pt x="791383" y="313784"/>
                    <a:pt x="793025" y="313784"/>
                  </a:cubicBezTo>
                  <a:close/>
                  <a:moveTo>
                    <a:pt x="47753" y="289372"/>
                  </a:moveTo>
                  <a:cubicBezTo>
                    <a:pt x="52749" y="289372"/>
                    <a:pt x="56747" y="293369"/>
                    <a:pt x="56747" y="298366"/>
                  </a:cubicBezTo>
                  <a:cubicBezTo>
                    <a:pt x="56747" y="303362"/>
                    <a:pt x="52749" y="307360"/>
                    <a:pt x="47753" y="307360"/>
                  </a:cubicBezTo>
                  <a:cubicBezTo>
                    <a:pt x="42756" y="307360"/>
                    <a:pt x="38759" y="303362"/>
                    <a:pt x="38759" y="298366"/>
                  </a:cubicBezTo>
                  <a:cubicBezTo>
                    <a:pt x="38759" y="293369"/>
                    <a:pt x="42756" y="289372"/>
                    <a:pt x="47753" y="289372"/>
                  </a:cubicBezTo>
                  <a:close/>
                  <a:moveTo>
                    <a:pt x="126198" y="288373"/>
                  </a:moveTo>
                  <a:cubicBezTo>
                    <a:pt x="131694" y="288373"/>
                    <a:pt x="136191" y="292870"/>
                    <a:pt x="136191" y="298366"/>
                  </a:cubicBezTo>
                  <a:cubicBezTo>
                    <a:pt x="136191" y="303862"/>
                    <a:pt x="131694" y="308359"/>
                    <a:pt x="126198" y="308359"/>
                  </a:cubicBezTo>
                  <a:cubicBezTo>
                    <a:pt x="120631" y="308359"/>
                    <a:pt x="116205" y="303862"/>
                    <a:pt x="116205" y="298366"/>
                  </a:cubicBezTo>
                  <a:cubicBezTo>
                    <a:pt x="116205" y="292799"/>
                    <a:pt x="120702" y="288373"/>
                    <a:pt x="126198" y="288373"/>
                  </a:cubicBezTo>
                  <a:close/>
                  <a:moveTo>
                    <a:pt x="283162" y="286160"/>
                  </a:moveTo>
                  <a:cubicBezTo>
                    <a:pt x="289872" y="286160"/>
                    <a:pt x="295368" y="291585"/>
                    <a:pt x="295368" y="298366"/>
                  </a:cubicBezTo>
                  <a:cubicBezTo>
                    <a:pt x="295368" y="305147"/>
                    <a:pt x="289872" y="310572"/>
                    <a:pt x="283162" y="310572"/>
                  </a:cubicBezTo>
                  <a:cubicBezTo>
                    <a:pt x="276452" y="310572"/>
                    <a:pt x="270956" y="305147"/>
                    <a:pt x="270956" y="298366"/>
                  </a:cubicBezTo>
                  <a:cubicBezTo>
                    <a:pt x="270956" y="291656"/>
                    <a:pt x="276381" y="286160"/>
                    <a:pt x="283162" y="286160"/>
                  </a:cubicBezTo>
                  <a:close/>
                  <a:moveTo>
                    <a:pt x="361536" y="284804"/>
                  </a:moveTo>
                  <a:cubicBezTo>
                    <a:pt x="369031" y="284804"/>
                    <a:pt x="375098" y="290871"/>
                    <a:pt x="375098" y="298366"/>
                  </a:cubicBezTo>
                  <a:cubicBezTo>
                    <a:pt x="375098" y="305861"/>
                    <a:pt x="369031" y="311928"/>
                    <a:pt x="361536" y="311928"/>
                  </a:cubicBezTo>
                  <a:cubicBezTo>
                    <a:pt x="354041" y="311928"/>
                    <a:pt x="347974" y="305861"/>
                    <a:pt x="347974" y="298366"/>
                  </a:cubicBezTo>
                  <a:cubicBezTo>
                    <a:pt x="347974" y="290871"/>
                    <a:pt x="354041" y="284804"/>
                    <a:pt x="361536" y="284804"/>
                  </a:cubicBezTo>
                  <a:close/>
                  <a:moveTo>
                    <a:pt x="518428" y="281735"/>
                  </a:moveTo>
                  <a:cubicBezTo>
                    <a:pt x="527636" y="281735"/>
                    <a:pt x="535060" y="289158"/>
                    <a:pt x="535060" y="298366"/>
                  </a:cubicBezTo>
                  <a:cubicBezTo>
                    <a:pt x="535060" y="307574"/>
                    <a:pt x="527636" y="314998"/>
                    <a:pt x="518428" y="314998"/>
                  </a:cubicBezTo>
                  <a:cubicBezTo>
                    <a:pt x="509220" y="314998"/>
                    <a:pt x="501797" y="307574"/>
                    <a:pt x="501797" y="298366"/>
                  </a:cubicBezTo>
                  <a:cubicBezTo>
                    <a:pt x="501797" y="289158"/>
                    <a:pt x="509220" y="281735"/>
                    <a:pt x="518428" y="281735"/>
                  </a:cubicBezTo>
                  <a:close/>
                  <a:moveTo>
                    <a:pt x="596946" y="279950"/>
                  </a:moveTo>
                  <a:cubicBezTo>
                    <a:pt x="607082" y="279950"/>
                    <a:pt x="615362" y="288159"/>
                    <a:pt x="615362" y="298366"/>
                  </a:cubicBezTo>
                  <a:cubicBezTo>
                    <a:pt x="615362" y="308573"/>
                    <a:pt x="607082" y="316782"/>
                    <a:pt x="596946" y="316782"/>
                  </a:cubicBezTo>
                  <a:cubicBezTo>
                    <a:pt x="586810" y="316782"/>
                    <a:pt x="578530" y="308573"/>
                    <a:pt x="578530" y="298366"/>
                  </a:cubicBezTo>
                  <a:cubicBezTo>
                    <a:pt x="578530" y="288230"/>
                    <a:pt x="586739" y="279950"/>
                    <a:pt x="596946" y="279950"/>
                  </a:cubicBezTo>
                  <a:close/>
                  <a:moveTo>
                    <a:pt x="753766" y="275739"/>
                  </a:moveTo>
                  <a:cubicBezTo>
                    <a:pt x="766258" y="275739"/>
                    <a:pt x="776394" y="285875"/>
                    <a:pt x="776394" y="298366"/>
                  </a:cubicBezTo>
                  <a:cubicBezTo>
                    <a:pt x="776394" y="310858"/>
                    <a:pt x="766258" y="320994"/>
                    <a:pt x="753766" y="320994"/>
                  </a:cubicBezTo>
                  <a:cubicBezTo>
                    <a:pt x="741275" y="320994"/>
                    <a:pt x="731139" y="310858"/>
                    <a:pt x="731139" y="298366"/>
                  </a:cubicBezTo>
                  <a:cubicBezTo>
                    <a:pt x="731139" y="285875"/>
                    <a:pt x="741275" y="275739"/>
                    <a:pt x="753766" y="275739"/>
                  </a:cubicBezTo>
                  <a:close/>
                  <a:moveTo>
                    <a:pt x="832283" y="273241"/>
                  </a:moveTo>
                  <a:cubicBezTo>
                    <a:pt x="846131" y="273241"/>
                    <a:pt x="857337" y="284519"/>
                    <a:pt x="857337" y="298367"/>
                  </a:cubicBezTo>
                  <a:cubicBezTo>
                    <a:pt x="857337" y="312214"/>
                    <a:pt x="846059" y="323421"/>
                    <a:pt x="832283" y="323421"/>
                  </a:cubicBezTo>
                  <a:cubicBezTo>
                    <a:pt x="818436" y="323421"/>
                    <a:pt x="807229" y="312214"/>
                    <a:pt x="807229" y="298367"/>
                  </a:cubicBezTo>
                  <a:cubicBezTo>
                    <a:pt x="807229" y="284448"/>
                    <a:pt x="818436" y="273241"/>
                    <a:pt x="832283" y="273241"/>
                  </a:cubicBezTo>
                  <a:close/>
                  <a:moveTo>
                    <a:pt x="86939" y="249685"/>
                  </a:moveTo>
                  <a:cubicBezTo>
                    <a:pt x="92222" y="249685"/>
                    <a:pt x="96433" y="253968"/>
                    <a:pt x="96433" y="259179"/>
                  </a:cubicBezTo>
                  <a:cubicBezTo>
                    <a:pt x="96433" y="264389"/>
                    <a:pt x="92222" y="268601"/>
                    <a:pt x="86939" y="268672"/>
                  </a:cubicBezTo>
                  <a:cubicBezTo>
                    <a:pt x="81657" y="268672"/>
                    <a:pt x="77446" y="264389"/>
                    <a:pt x="77446" y="259179"/>
                  </a:cubicBezTo>
                  <a:cubicBezTo>
                    <a:pt x="77446" y="253896"/>
                    <a:pt x="81729" y="249685"/>
                    <a:pt x="86939" y="249685"/>
                  </a:cubicBezTo>
                  <a:close/>
                  <a:moveTo>
                    <a:pt x="165457" y="248686"/>
                  </a:moveTo>
                  <a:cubicBezTo>
                    <a:pt x="169097" y="248686"/>
                    <a:pt x="172309" y="250542"/>
                    <a:pt x="174165" y="253326"/>
                  </a:cubicBezTo>
                  <a:cubicBezTo>
                    <a:pt x="175307" y="254967"/>
                    <a:pt x="175950" y="257037"/>
                    <a:pt x="175950" y="259179"/>
                  </a:cubicBezTo>
                  <a:cubicBezTo>
                    <a:pt x="175950" y="261320"/>
                    <a:pt x="175307" y="263390"/>
                    <a:pt x="174165" y="265032"/>
                  </a:cubicBezTo>
                  <a:cubicBezTo>
                    <a:pt x="172238" y="267816"/>
                    <a:pt x="169026" y="269672"/>
                    <a:pt x="165457" y="269814"/>
                  </a:cubicBezTo>
                  <a:cubicBezTo>
                    <a:pt x="164672" y="269814"/>
                    <a:pt x="164029" y="269743"/>
                    <a:pt x="163315" y="269600"/>
                  </a:cubicBezTo>
                  <a:cubicBezTo>
                    <a:pt x="161317" y="269172"/>
                    <a:pt x="159461" y="268173"/>
                    <a:pt x="158033" y="266745"/>
                  </a:cubicBezTo>
                  <a:cubicBezTo>
                    <a:pt x="157534" y="266245"/>
                    <a:pt x="157105" y="265746"/>
                    <a:pt x="156748" y="265175"/>
                  </a:cubicBezTo>
                  <a:cubicBezTo>
                    <a:pt x="156035" y="264033"/>
                    <a:pt x="155464" y="262748"/>
                    <a:pt x="155178" y="261392"/>
                  </a:cubicBezTo>
                  <a:cubicBezTo>
                    <a:pt x="155035" y="260678"/>
                    <a:pt x="154964" y="259964"/>
                    <a:pt x="154964" y="259250"/>
                  </a:cubicBezTo>
                  <a:cubicBezTo>
                    <a:pt x="154964" y="258465"/>
                    <a:pt x="155035" y="257823"/>
                    <a:pt x="155178" y="257109"/>
                  </a:cubicBezTo>
                  <a:cubicBezTo>
                    <a:pt x="155464" y="255681"/>
                    <a:pt x="155963" y="254468"/>
                    <a:pt x="156748" y="253326"/>
                  </a:cubicBezTo>
                  <a:cubicBezTo>
                    <a:pt x="157105" y="252755"/>
                    <a:pt x="157534" y="252255"/>
                    <a:pt x="158033" y="251755"/>
                  </a:cubicBezTo>
                  <a:cubicBezTo>
                    <a:pt x="159461" y="250328"/>
                    <a:pt x="161245" y="249328"/>
                    <a:pt x="163315" y="248900"/>
                  </a:cubicBezTo>
                  <a:cubicBezTo>
                    <a:pt x="164029" y="248757"/>
                    <a:pt x="164743" y="248686"/>
                    <a:pt x="165457" y="248686"/>
                  </a:cubicBezTo>
                  <a:close/>
                  <a:moveTo>
                    <a:pt x="322349" y="246259"/>
                  </a:moveTo>
                  <a:cubicBezTo>
                    <a:pt x="324990" y="246259"/>
                    <a:pt x="327489" y="247116"/>
                    <a:pt x="329559" y="248472"/>
                  </a:cubicBezTo>
                  <a:cubicBezTo>
                    <a:pt x="332913" y="250827"/>
                    <a:pt x="335198" y="254753"/>
                    <a:pt x="335198" y="259179"/>
                  </a:cubicBezTo>
                  <a:cubicBezTo>
                    <a:pt x="335198" y="263604"/>
                    <a:pt x="332985" y="267530"/>
                    <a:pt x="329559" y="269886"/>
                  </a:cubicBezTo>
                  <a:cubicBezTo>
                    <a:pt x="327489" y="271313"/>
                    <a:pt x="324990" y="272098"/>
                    <a:pt x="322349" y="272098"/>
                  </a:cubicBezTo>
                  <a:cubicBezTo>
                    <a:pt x="321493" y="272098"/>
                    <a:pt x="320636" y="271956"/>
                    <a:pt x="319780" y="271813"/>
                  </a:cubicBezTo>
                  <a:cubicBezTo>
                    <a:pt x="313927" y="270599"/>
                    <a:pt x="309501" y="265389"/>
                    <a:pt x="309501" y="259179"/>
                  </a:cubicBezTo>
                  <a:cubicBezTo>
                    <a:pt x="309501" y="252969"/>
                    <a:pt x="313927" y="247758"/>
                    <a:pt x="319780" y="246545"/>
                  </a:cubicBezTo>
                  <a:cubicBezTo>
                    <a:pt x="320565" y="246330"/>
                    <a:pt x="321493" y="246259"/>
                    <a:pt x="322349" y="246259"/>
                  </a:cubicBezTo>
                  <a:close/>
                  <a:moveTo>
                    <a:pt x="400795" y="244903"/>
                  </a:moveTo>
                  <a:cubicBezTo>
                    <a:pt x="408718" y="244903"/>
                    <a:pt x="415071" y="251327"/>
                    <a:pt x="415071" y="259179"/>
                  </a:cubicBezTo>
                  <a:cubicBezTo>
                    <a:pt x="415071" y="267031"/>
                    <a:pt x="408647" y="273455"/>
                    <a:pt x="400795" y="273455"/>
                  </a:cubicBezTo>
                  <a:cubicBezTo>
                    <a:pt x="392943" y="273455"/>
                    <a:pt x="386519" y="267031"/>
                    <a:pt x="386519" y="259179"/>
                  </a:cubicBezTo>
                  <a:cubicBezTo>
                    <a:pt x="386519" y="251256"/>
                    <a:pt x="392943" y="244903"/>
                    <a:pt x="400795" y="244903"/>
                  </a:cubicBezTo>
                  <a:close/>
                  <a:moveTo>
                    <a:pt x="557687" y="241691"/>
                  </a:moveTo>
                  <a:cubicBezTo>
                    <a:pt x="567323" y="241691"/>
                    <a:pt x="575175" y="249543"/>
                    <a:pt x="575175" y="259179"/>
                  </a:cubicBezTo>
                  <a:cubicBezTo>
                    <a:pt x="575175" y="268815"/>
                    <a:pt x="567323" y="276667"/>
                    <a:pt x="557687" y="276667"/>
                  </a:cubicBezTo>
                  <a:cubicBezTo>
                    <a:pt x="548051" y="276667"/>
                    <a:pt x="540199" y="268815"/>
                    <a:pt x="540199" y="259179"/>
                  </a:cubicBezTo>
                  <a:cubicBezTo>
                    <a:pt x="540199" y="249543"/>
                    <a:pt x="548051" y="241691"/>
                    <a:pt x="557687" y="241691"/>
                  </a:cubicBezTo>
                  <a:close/>
                  <a:moveTo>
                    <a:pt x="636061" y="239764"/>
                  </a:moveTo>
                  <a:cubicBezTo>
                    <a:pt x="642771" y="239764"/>
                    <a:pt x="648695" y="243190"/>
                    <a:pt x="652193" y="248330"/>
                  </a:cubicBezTo>
                  <a:cubicBezTo>
                    <a:pt x="654263" y="251399"/>
                    <a:pt x="655476" y="255182"/>
                    <a:pt x="655476" y="259179"/>
                  </a:cubicBezTo>
                  <a:cubicBezTo>
                    <a:pt x="655476" y="263177"/>
                    <a:pt x="654263" y="266960"/>
                    <a:pt x="652193" y="270029"/>
                  </a:cubicBezTo>
                  <a:cubicBezTo>
                    <a:pt x="648695" y="275168"/>
                    <a:pt x="642842" y="278594"/>
                    <a:pt x="636061" y="278594"/>
                  </a:cubicBezTo>
                  <a:cubicBezTo>
                    <a:pt x="634705" y="278594"/>
                    <a:pt x="633420" y="278452"/>
                    <a:pt x="632135" y="278166"/>
                  </a:cubicBezTo>
                  <a:cubicBezTo>
                    <a:pt x="628352" y="277381"/>
                    <a:pt x="624997" y="275525"/>
                    <a:pt x="622356" y="272884"/>
                  </a:cubicBezTo>
                  <a:cubicBezTo>
                    <a:pt x="621500" y="272028"/>
                    <a:pt x="620715" y="271028"/>
                    <a:pt x="620001" y="270029"/>
                  </a:cubicBezTo>
                  <a:cubicBezTo>
                    <a:pt x="618573" y="267959"/>
                    <a:pt x="617574" y="265603"/>
                    <a:pt x="617074" y="263105"/>
                  </a:cubicBezTo>
                  <a:cubicBezTo>
                    <a:pt x="616789" y="261820"/>
                    <a:pt x="616646" y="260535"/>
                    <a:pt x="616646" y="259179"/>
                  </a:cubicBezTo>
                  <a:cubicBezTo>
                    <a:pt x="616646" y="257823"/>
                    <a:pt x="616789" y="256538"/>
                    <a:pt x="617074" y="255253"/>
                  </a:cubicBezTo>
                  <a:cubicBezTo>
                    <a:pt x="617574" y="252755"/>
                    <a:pt x="618573" y="250400"/>
                    <a:pt x="620001" y="248330"/>
                  </a:cubicBezTo>
                  <a:cubicBezTo>
                    <a:pt x="620715" y="247330"/>
                    <a:pt x="621500" y="246331"/>
                    <a:pt x="622356" y="245474"/>
                  </a:cubicBezTo>
                  <a:cubicBezTo>
                    <a:pt x="624926" y="242833"/>
                    <a:pt x="628352" y="240977"/>
                    <a:pt x="632135" y="240192"/>
                  </a:cubicBezTo>
                  <a:cubicBezTo>
                    <a:pt x="633420" y="239907"/>
                    <a:pt x="634705" y="239764"/>
                    <a:pt x="636061" y="239764"/>
                  </a:cubicBezTo>
                  <a:close/>
                  <a:moveTo>
                    <a:pt x="793025" y="235338"/>
                  </a:moveTo>
                  <a:cubicBezTo>
                    <a:pt x="797950" y="235338"/>
                    <a:pt x="802590" y="236837"/>
                    <a:pt x="806373" y="239407"/>
                  </a:cubicBezTo>
                  <a:cubicBezTo>
                    <a:pt x="812725" y="243689"/>
                    <a:pt x="816865" y="250970"/>
                    <a:pt x="816865" y="259179"/>
                  </a:cubicBezTo>
                  <a:cubicBezTo>
                    <a:pt x="816865" y="267387"/>
                    <a:pt x="812654" y="274597"/>
                    <a:pt x="806373" y="278951"/>
                  </a:cubicBezTo>
                  <a:cubicBezTo>
                    <a:pt x="802518" y="281521"/>
                    <a:pt x="797950" y="283020"/>
                    <a:pt x="793025" y="283020"/>
                  </a:cubicBezTo>
                  <a:cubicBezTo>
                    <a:pt x="791383" y="283020"/>
                    <a:pt x="789813" y="282805"/>
                    <a:pt x="788242" y="282520"/>
                  </a:cubicBezTo>
                  <a:cubicBezTo>
                    <a:pt x="777321" y="280307"/>
                    <a:pt x="769184" y="270671"/>
                    <a:pt x="769184" y="259179"/>
                  </a:cubicBezTo>
                  <a:cubicBezTo>
                    <a:pt x="769184" y="247687"/>
                    <a:pt x="777393" y="238050"/>
                    <a:pt x="788242" y="235838"/>
                  </a:cubicBezTo>
                  <a:cubicBezTo>
                    <a:pt x="789741" y="235481"/>
                    <a:pt x="791383" y="235338"/>
                    <a:pt x="793025" y="235338"/>
                  </a:cubicBezTo>
                  <a:close/>
                  <a:moveTo>
                    <a:pt x="871470" y="232768"/>
                  </a:moveTo>
                  <a:cubicBezTo>
                    <a:pt x="886032" y="232768"/>
                    <a:pt x="897881" y="244617"/>
                    <a:pt x="897881" y="259178"/>
                  </a:cubicBezTo>
                  <a:cubicBezTo>
                    <a:pt x="897881" y="273740"/>
                    <a:pt x="886032" y="285589"/>
                    <a:pt x="871470" y="285589"/>
                  </a:cubicBezTo>
                  <a:cubicBezTo>
                    <a:pt x="856909" y="285589"/>
                    <a:pt x="845060" y="273740"/>
                    <a:pt x="845060" y="259178"/>
                  </a:cubicBezTo>
                  <a:cubicBezTo>
                    <a:pt x="845060" y="244617"/>
                    <a:pt x="856909" y="232768"/>
                    <a:pt x="871470" y="232768"/>
                  </a:cubicBezTo>
                  <a:close/>
                  <a:moveTo>
                    <a:pt x="126198" y="209927"/>
                  </a:moveTo>
                  <a:cubicBezTo>
                    <a:pt x="131694" y="209927"/>
                    <a:pt x="136191" y="214424"/>
                    <a:pt x="136191" y="219920"/>
                  </a:cubicBezTo>
                  <a:cubicBezTo>
                    <a:pt x="136191" y="225416"/>
                    <a:pt x="131694" y="229913"/>
                    <a:pt x="126198" y="229913"/>
                  </a:cubicBezTo>
                  <a:cubicBezTo>
                    <a:pt x="120631" y="229913"/>
                    <a:pt x="116205" y="225416"/>
                    <a:pt x="116205" y="219920"/>
                  </a:cubicBezTo>
                  <a:cubicBezTo>
                    <a:pt x="116205" y="214353"/>
                    <a:pt x="120702" y="209927"/>
                    <a:pt x="126198" y="209927"/>
                  </a:cubicBezTo>
                  <a:close/>
                  <a:moveTo>
                    <a:pt x="204644" y="208856"/>
                  </a:moveTo>
                  <a:cubicBezTo>
                    <a:pt x="210782" y="208856"/>
                    <a:pt x="215708" y="213853"/>
                    <a:pt x="215708" y="219920"/>
                  </a:cubicBezTo>
                  <a:cubicBezTo>
                    <a:pt x="215708" y="226058"/>
                    <a:pt x="210782" y="230984"/>
                    <a:pt x="204644" y="230984"/>
                  </a:cubicBezTo>
                  <a:cubicBezTo>
                    <a:pt x="198505" y="230984"/>
                    <a:pt x="193580" y="225987"/>
                    <a:pt x="193580" y="219920"/>
                  </a:cubicBezTo>
                  <a:cubicBezTo>
                    <a:pt x="193580" y="213781"/>
                    <a:pt x="198577" y="208856"/>
                    <a:pt x="204644" y="208856"/>
                  </a:cubicBezTo>
                  <a:close/>
                  <a:moveTo>
                    <a:pt x="361536" y="206358"/>
                  </a:moveTo>
                  <a:cubicBezTo>
                    <a:pt x="369031" y="206358"/>
                    <a:pt x="375098" y="212425"/>
                    <a:pt x="375098" y="219920"/>
                  </a:cubicBezTo>
                  <a:cubicBezTo>
                    <a:pt x="375098" y="227415"/>
                    <a:pt x="369031" y="233482"/>
                    <a:pt x="361536" y="233482"/>
                  </a:cubicBezTo>
                  <a:cubicBezTo>
                    <a:pt x="354041" y="233482"/>
                    <a:pt x="347974" y="227415"/>
                    <a:pt x="347974" y="219920"/>
                  </a:cubicBezTo>
                  <a:cubicBezTo>
                    <a:pt x="347974" y="212425"/>
                    <a:pt x="354041" y="206358"/>
                    <a:pt x="361536" y="206358"/>
                  </a:cubicBezTo>
                  <a:close/>
                  <a:moveTo>
                    <a:pt x="440054" y="204930"/>
                  </a:moveTo>
                  <a:cubicBezTo>
                    <a:pt x="448334" y="204930"/>
                    <a:pt x="455043" y="211640"/>
                    <a:pt x="455043" y="219920"/>
                  </a:cubicBezTo>
                  <a:cubicBezTo>
                    <a:pt x="455043" y="228200"/>
                    <a:pt x="448262" y="234981"/>
                    <a:pt x="440054" y="234909"/>
                  </a:cubicBezTo>
                  <a:cubicBezTo>
                    <a:pt x="431774" y="234909"/>
                    <a:pt x="425064" y="228200"/>
                    <a:pt x="425064" y="219920"/>
                  </a:cubicBezTo>
                  <a:cubicBezTo>
                    <a:pt x="425064" y="211640"/>
                    <a:pt x="431774" y="204930"/>
                    <a:pt x="440054" y="204930"/>
                  </a:cubicBezTo>
                  <a:close/>
                  <a:moveTo>
                    <a:pt x="596946" y="201504"/>
                  </a:moveTo>
                  <a:cubicBezTo>
                    <a:pt x="607082" y="201504"/>
                    <a:pt x="615362" y="209713"/>
                    <a:pt x="615362" y="219920"/>
                  </a:cubicBezTo>
                  <a:cubicBezTo>
                    <a:pt x="615362" y="230127"/>
                    <a:pt x="607082" y="238407"/>
                    <a:pt x="596946" y="238336"/>
                  </a:cubicBezTo>
                  <a:cubicBezTo>
                    <a:pt x="586810" y="238336"/>
                    <a:pt x="578530" y="230127"/>
                    <a:pt x="578530" y="219920"/>
                  </a:cubicBezTo>
                  <a:cubicBezTo>
                    <a:pt x="578530" y="209784"/>
                    <a:pt x="586739" y="201504"/>
                    <a:pt x="596946" y="201504"/>
                  </a:cubicBezTo>
                  <a:close/>
                  <a:moveTo>
                    <a:pt x="675321" y="199506"/>
                  </a:moveTo>
                  <a:cubicBezTo>
                    <a:pt x="686598" y="199506"/>
                    <a:pt x="695735" y="208643"/>
                    <a:pt x="695735" y="219921"/>
                  </a:cubicBezTo>
                  <a:cubicBezTo>
                    <a:pt x="695735" y="231199"/>
                    <a:pt x="686598" y="240407"/>
                    <a:pt x="675321" y="240335"/>
                  </a:cubicBezTo>
                  <a:cubicBezTo>
                    <a:pt x="664043" y="240335"/>
                    <a:pt x="654906" y="231199"/>
                    <a:pt x="654906" y="219921"/>
                  </a:cubicBezTo>
                  <a:cubicBezTo>
                    <a:pt x="654906" y="208643"/>
                    <a:pt x="664043" y="199506"/>
                    <a:pt x="675321" y="199506"/>
                  </a:cubicBezTo>
                  <a:close/>
                  <a:moveTo>
                    <a:pt x="832283" y="194866"/>
                  </a:moveTo>
                  <a:cubicBezTo>
                    <a:pt x="846131" y="194866"/>
                    <a:pt x="857337" y="206073"/>
                    <a:pt x="857337" y="219920"/>
                  </a:cubicBezTo>
                  <a:cubicBezTo>
                    <a:pt x="857337" y="233768"/>
                    <a:pt x="846059" y="245046"/>
                    <a:pt x="832283" y="245046"/>
                  </a:cubicBezTo>
                  <a:cubicBezTo>
                    <a:pt x="818436" y="245046"/>
                    <a:pt x="807229" y="233768"/>
                    <a:pt x="807229" y="219920"/>
                  </a:cubicBezTo>
                  <a:cubicBezTo>
                    <a:pt x="807229" y="206073"/>
                    <a:pt x="818436" y="194866"/>
                    <a:pt x="832283" y="194866"/>
                  </a:cubicBezTo>
                  <a:close/>
                  <a:moveTo>
                    <a:pt x="165529" y="170240"/>
                  </a:moveTo>
                  <a:cubicBezTo>
                    <a:pt x="169169" y="170240"/>
                    <a:pt x="172381" y="172096"/>
                    <a:pt x="174237" y="174880"/>
                  </a:cubicBezTo>
                  <a:cubicBezTo>
                    <a:pt x="175379" y="176521"/>
                    <a:pt x="176022" y="178591"/>
                    <a:pt x="176022" y="180733"/>
                  </a:cubicBezTo>
                  <a:cubicBezTo>
                    <a:pt x="176022" y="182160"/>
                    <a:pt x="175665" y="183517"/>
                    <a:pt x="175165" y="184801"/>
                  </a:cubicBezTo>
                  <a:cubicBezTo>
                    <a:pt x="174879" y="185444"/>
                    <a:pt x="174523" y="186015"/>
                    <a:pt x="174166" y="186586"/>
                  </a:cubicBezTo>
                  <a:cubicBezTo>
                    <a:pt x="173737" y="187157"/>
                    <a:pt x="173309" y="187657"/>
                    <a:pt x="173024" y="188299"/>
                  </a:cubicBezTo>
                  <a:cubicBezTo>
                    <a:pt x="171096" y="190226"/>
                    <a:pt x="168527" y="191368"/>
                    <a:pt x="165600" y="191368"/>
                  </a:cubicBezTo>
                  <a:cubicBezTo>
                    <a:pt x="164815" y="191368"/>
                    <a:pt x="164173" y="191297"/>
                    <a:pt x="163459" y="191154"/>
                  </a:cubicBezTo>
                  <a:cubicBezTo>
                    <a:pt x="161460" y="190726"/>
                    <a:pt x="159604" y="189727"/>
                    <a:pt x="158177" y="188299"/>
                  </a:cubicBezTo>
                  <a:cubicBezTo>
                    <a:pt x="157677" y="187799"/>
                    <a:pt x="157249" y="187300"/>
                    <a:pt x="156892" y="186729"/>
                  </a:cubicBezTo>
                  <a:cubicBezTo>
                    <a:pt x="156464" y="186158"/>
                    <a:pt x="156178" y="185587"/>
                    <a:pt x="155893" y="184944"/>
                  </a:cubicBezTo>
                  <a:cubicBezTo>
                    <a:pt x="155607" y="184302"/>
                    <a:pt x="155393" y="183659"/>
                    <a:pt x="155250" y="182946"/>
                  </a:cubicBezTo>
                  <a:cubicBezTo>
                    <a:pt x="155107" y="182232"/>
                    <a:pt x="155036" y="181518"/>
                    <a:pt x="155036" y="180804"/>
                  </a:cubicBezTo>
                  <a:cubicBezTo>
                    <a:pt x="155036" y="180019"/>
                    <a:pt x="155107" y="179377"/>
                    <a:pt x="155250" y="178663"/>
                  </a:cubicBezTo>
                  <a:cubicBezTo>
                    <a:pt x="155536" y="177235"/>
                    <a:pt x="156035" y="176022"/>
                    <a:pt x="156820" y="174880"/>
                  </a:cubicBezTo>
                  <a:cubicBezTo>
                    <a:pt x="157177" y="174309"/>
                    <a:pt x="157606" y="173809"/>
                    <a:pt x="158105" y="173309"/>
                  </a:cubicBezTo>
                  <a:cubicBezTo>
                    <a:pt x="159533" y="171882"/>
                    <a:pt x="161317" y="170882"/>
                    <a:pt x="163387" y="170454"/>
                  </a:cubicBezTo>
                  <a:cubicBezTo>
                    <a:pt x="164101" y="170311"/>
                    <a:pt x="164815" y="170240"/>
                    <a:pt x="165529" y="170240"/>
                  </a:cubicBezTo>
                  <a:close/>
                  <a:moveTo>
                    <a:pt x="243903" y="169098"/>
                  </a:moveTo>
                  <a:cubicBezTo>
                    <a:pt x="250327" y="169098"/>
                    <a:pt x="255538" y="174309"/>
                    <a:pt x="255538" y="180733"/>
                  </a:cubicBezTo>
                  <a:cubicBezTo>
                    <a:pt x="255538" y="182303"/>
                    <a:pt x="255181" y="183874"/>
                    <a:pt x="254610" y="185230"/>
                  </a:cubicBezTo>
                  <a:cubicBezTo>
                    <a:pt x="253967" y="186657"/>
                    <a:pt x="253182" y="187871"/>
                    <a:pt x="252111" y="188942"/>
                  </a:cubicBezTo>
                  <a:cubicBezTo>
                    <a:pt x="250041" y="191083"/>
                    <a:pt x="247115" y="192368"/>
                    <a:pt x="243903" y="192368"/>
                  </a:cubicBezTo>
                  <a:cubicBezTo>
                    <a:pt x="240691" y="192368"/>
                    <a:pt x="237764" y="191012"/>
                    <a:pt x="235694" y="188942"/>
                  </a:cubicBezTo>
                  <a:cubicBezTo>
                    <a:pt x="234624" y="187871"/>
                    <a:pt x="233767" y="186586"/>
                    <a:pt x="233196" y="185230"/>
                  </a:cubicBezTo>
                  <a:cubicBezTo>
                    <a:pt x="232625" y="183874"/>
                    <a:pt x="232268" y="182303"/>
                    <a:pt x="232268" y="180733"/>
                  </a:cubicBezTo>
                  <a:cubicBezTo>
                    <a:pt x="232268" y="174309"/>
                    <a:pt x="237479" y="169098"/>
                    <a:pt x="243903" y="169098"/>
                  </a:cubicBezTo>
                  <a:close/>
                  <a:moveTo>
                    <a:pt x="400795" y="166385"/>
                  </a:moveTo>
                  <a:cubicBezTo>
                    <a:pt x="408718" y="166385"/>
                    <a:pt x="415071" y="172809"/>
                    <a:pt x="415071" y="180661"/>
                  </a:cubicBezTo>
                  <a:cubicBezTo>
                    <a:pt x="415071" y="182660"/>
                    <a:pt x="414642" y="184515"/>
                    <a:pt x="413929" y="186229"/>
                  </a:cubicBezTo>
                  <a:cubicBezTo>
                    <a:pt x="413215" y="187942"/>
                    <a:pt x="412144" y="189512"/>
                    <a:pt x="410859" y="190797"/>
                  </a:cubicBezTo>
                  <a:cubicBezTo>
                    <a:pt x="408290" y="193438"/>
                    <a:pt x="404721" y="195008"/>
                    <a:pt x="400795" y="195008"/>
                  </a:cubicBezTo>
                  <a:cubicBezTo>
                    <a:pt x="396869" y="195008"/>
                    <a:pt x="393300" y="193366"/>
                    <a:pt x="390730" y="190797"/>
                  </a:cubicBezTo>
                  <a:cubicBezTo>
                    <a:pt x="389446" y="189441"/>
                    <a:pt x="388375" y="187942"/>
                    <a:pt x="387661" y="186229"/>
                  </a:cubicBezTo>
                  <a:cubicBezTo>
                    <a:pt x="386947" y="184515"/>
                    <a:pt x="386519" y="182660"/>
                    <a:pt x="386519" y="180661"/>
                  </a:cubicBezTo>
                  <a:cubicBezTo>
                    <a:pt x="386519" y="172738"/>
                    <a:pt x="392943" y="166385"/>
                    <a:pt x="400795" y="166385"/>
                  </a:cubicBezTo>
                  <a:close/>
                  <a:moveTo>
                    <a:pt x="479098" y="164815"/>
                  </a:moveTo>
                  <a:cubicBezTo>
                    <a:pt x="484594" y="164815"/>
                    <a:pt x="489376" y="167599"/>
                    <a:pt x="492232" y="171810"/>
                  </a:cubicBezTo>
                  <a:cubicBezTo>
                    <a:pt x="493945" y="174380"/>
                    <a:pt x="494944" y="177378"/>
                    <a:pt x="494944" y="180661"/>
                  </a:cubicBezTo>
                  <a:cubicBezTo>
                    <a:pt x="494944" y="182803"/>
                    <a:pt x="494516" y="184873"/>
                    <a:pt x="493731" y="186800"/>
                  </a:cubicBezTo>
                  <a:cubicBezTo>
                    <a:pt x="493374" y="187799"/>
                    <a:pt x="492874" y="188656"/>
                    <a:pt x="492303" y="189512"/>
                  </a:cubicBezTo>
                  <a:cubicBezTo>
                    <a:pt x="491732" y="190369"/>
                    <a:pt x="491090" y="191154"/>
                    <a:pt x="490304" y="191939"/>
                  </a:cubicBezTo>
                  <a:cubicBezTo>
                    <a:pt x="487449" y="194794"/>
                    <a:pt x="483452" y="196579"/>
                    <a:pt x="479098" y="196579"/>
                  </a:cubicBezTo>
                  <a:cubicBezTo>
                    <a:pt x="477956" y="196579"/>
                    <a:pt x="476885" y="196436"/>
                    <a:pt x="475886" y="196222"/>
                  </a:cubicBezTo>
                  <a:cubicBezTo>
                    <a:pt x="472816" y="195651"/>
                    <a:pt x="470033" y="194081"/>
                    <a:pt x="467891" y="191939"/>
                  </a:cubicBezTo>
                  <a:cubicBezTo>
                    <a:pt x="467177" y="191225"/>
                    <a:pt x="466535" y="190440"/>
                    <a:pt x="465964" y="189584"/>
                  </a:cubicBezTo>
                  <a:cubicBezTo>
                    <a:pt x="465393" y="188727"/>
                    <a:pt x="464965" y="187799"/>
                    <a:pt x="464536" y="186871"/>
                  </a:cubicBezTo>
                  <a:cubicBezTo>
                    <a:pt x="464108" y="185872"/>
                    <a:pt x="463823" y="184873"/>
                    <a:pt x="463608" y="183873"/>
                  </a:cubicBezTo>
                  <a:cubicBezTo>
                    <a:pt x="463466" y="182803"/>
                    <a:pt x="463323" y="181732"/>
                    <a:pt x="463323" y="180661"/>
                  </a:cubicBezTo>
                  <a:cubicBezTo>
                    <a:pt x="463323" y="179519"/>
                    <a:pt x="463394" y="178449"/>
                    <a:pt x="463608" y="177449"/>
                  </a:cubicBezTo>
                  <a:cubicBezTo>
                    <a:pt x="464037" y="175379"/>
                    <a:pt x="464822" y="173523"/>
                    <a:pt x="465964" y="171810"/>
                  </a:cubicBezTo>
                  <a:cubicBezTo>
                    <a:pt x="466535" y="170954"/>
                    <a:pt x="467177" y="170168"/>
                    <a:pt x="467891" y="169455"/>
                  </a:cubicBezTo>
                  <a:cubicBezTo>
                    <a:pt x="470033" y="167313"/>
                    <a:pt x="472816" y="165814"/>
                    <a:pt x="475886" y="165172"/>
                  </a:cubicBezTo>
                  <a:cubicBezTo>
                    <a:pt x="476956" y="164958"/>
                    <a:pt x="478027" y="164815"/>
                    <a:pt x="479098" y="164815"/>
                  </a:cubicBezTo>
                  <a:close/>
                  <a:moveTo>
                    <a:pt x="636061" y="161317"/>
                  </a:moveTo>
                  <a:cubicBezTo>
                    <a:pt x="642771" y="161317"/>
                    <a:pt x="648695" y="164743"/>
                    <a:pt x="652193" y="169883"/>
                  </a:cubicBezTo>
                  <a:cubicBezTo>
                    <a:pt x="654263" y="172952"/>
                    <a:pt x="655476" y="176735"/>
                    <a:pt x="655476" y="180732"/>
                  </a:cubicBezTo>
                  <a:cubicBezTo>
                    <a:pt x="655476" y="183445"/>
                    <a:pt x="654977" y="185943"/>
                    <a:pt x="653977" y="188298"/>
                  </a:cubicBezTo>
                  <a:cubicBezTo>
                    <a:pt x="653478" y="189441"/>
                    <a:pt x="652907" y="190583"/>
                    <a:pt x="652193" y="191582"/>
                  </a:cubicBezTo>
                  <a:cubicBezTo>
                    <a:pt x="651479" y="192581"/>
                    <a:pt x="650694" y="193581"/>
                    <a:pt x="649766" y="194437"/>
                  </a:cubicBezTo>
                  <a:cubicBezTo>
                    <a:pt x="646268" y="198006"/>
                    <a:pt x="641415" y="200148"/>
                    <a:pt x="636061" y="200148"/>
                  </a:cubicBezTo>
                  <a:cubicBezTo>
                    <a:pt x="634705" y="200148"/>
                    <a:pt x="633420" y="200005"/>
                    <a:pt x="632135" y="199719"/>
                  </a:cubicBezTo>
                  <a:cubicBezTo>
                    <a:pt x="628352" y="198934"/>
                    <a:pt x="624997" y="197078"/>
                    <a:pt x="622356" y="194437"/>
                  </a:cubicBezTo>
                  <a:cubicBezTo>
                    <a:pt x="621500" y="193581"/>
                    <a:pt x="620715" y="192581"/>
                    <a:pt x="620001" y="191582"/>
                  </a:cubicBezTo>
                  <a:cubicBezTo>
                    <a:pt x="619287" y="190583"/>
                    <a:pt x="618716" y="189441"/>
                    <a:pt x="618216" y="188298"/>
                  </a:cubicBezTo>
                  <a:cubicBezTo>
                    <a:pt x="617717" y="187156"/>
                    <a:pt x="617360" y="185943"/>
                    <a:pt x="617074" y="184658"/>
                  </a:cubicBezTo>
                  <a:cubicBezTo>
                    <a:pt x="616789" y="183373"/>
                    <a:pt x="616646" y="182088"/>
                    <a:pt x="616646" y="180732"/>
                  </a:cubicBezTo>
                  <a:cubicBezTo>
                    <a:pt x="616646" y="179376"/>
                    <a:pt x="616789" y="178091"/>
                    <a:pt x="617074" y="176806"/>
                  </a:cubicBezTo>
                  <a:cubicBezTo>
                    <a:pt x="617574" y="174308"/>
                    <a:pt x="618573" y="171953"/>
                    <a:pt x="620001" y="169883"/>
                  </a:cubicBezTo>
                  <a:cubicBezTo>
                    <a:pt x="620715" y="168883"/>
                    <a:pt x="621500" y="167884"/>
                    <a:pt x="622356" y="167027"/>
                  </a:cubicBezTo>
                  <a:cubicBezTo>
                    <a:pt x="624926" y="164386"/>
                    <a:pt x="628352" y="162530"/>
                    <a:pt x="632135" y="161745"/>
                  </a:cubicBezTo>
                  <a:cubicBezTo>
                    <a:pt x="633420" y="161460"/>
                    <a:pt x="634705" y="161317"/>
                    <a:pt x="636061" y="161317"/>
                  </a:cubicBezTo>
                  <a:close/>
                  <a:moveTo>
                    <a:pt x="714579" y="159247"/>
                  </a:moveTo>
                  <a:cubicBezTo>
                    <a:pt x="726428" y="159247"/>
                    <a:pt x="736064" y="168883"/>
                    <a:pt x="736064" y="180732"/>
                  </a:cubicBezTo>
                  <a:cubicBezTo>
                    <a:pt x="736064" y="183659"/>
                    <a:pt x="735422" y="186514"/>
                    <a:pt x="734351" y="189084"/>
                  </a:cubicBezTo>
                  <a:cubicBezTo>
                    <a:pt x="733281" y="191653"/>
                    <a:pt x="731710" y="193937"/>
                    <a:pt x="729854" y="195936"/>
                  </a:cubicBezTo>
                  <a:cubicBezTo>
                    <a:pt x="726000" y="199791"/>
                    <a:pt x="720575" y="202218"/>
                    <a:pt x="714651" y="202218"/>
                  </a:cubicBezTo>
                  <a:cubicBezTo>
                    <a:pt x="708726" y="202218"/>
                    <a:pt x="703373" y="199862"/>
                    <a:pt x="699447" y="195936"/>
                  </a:cubicBezTo>
                  <a:cubicBezTo>
                    <a:pt x="697448" y="194009"/>
                    <a:pt x="695878" y="191653"/>
                    <a:pt x="694807" y="189084"/>
                  </a:cubicBezTo>
                  <a:cubicBezTo>
                    <a:pt x="693665" y="186514"/>
                    <a:pt x="693094" y="183730"/>
                    <a:pt x="693094" y="180732"/>
                  </a:cubicBezTo>
                  <a:cubicBezTo>
                    <a:pt x="693094" y="168883"/>
                    <a:pt x="702730" y="159247"/>
                    <a:pt x="714579" y="159247"/>
                  </a:cubicBezTo>
                  <a:close/>
                  <a:moveTo>
                    <a:pt x="871470" y="154322"/>
                  </a:moveTo>
                  <a:cubicBezTo>
                    <a:pt x="886032" y="154322"/>
                    <a:pt x="897881" y="166171"/>
                    <a:pt x="897881" y="180732"/>
                  </a:cubicBezTo>
                  <a:cubicBezTo>
                    <a:pt x="897881" y="184373"/>
                    <a:pt x="897167" y="187870"/>
                    <a:pt x="895811" y="191011"/>
                  </a:cubicBezTo>
                  <a:cubicBezTo>
                    <a:pt x="894455" y="194152"/>
                    <a:pt x="892527" y="197007"/>
                    <a:pt x="890172" y="199434"/>
                  </a:cubicBezTo>
                  <a:cubicBezTo>
                    <a:pt x="885389" y="204216"/>
                    <a:pt x="878751" y="207143"/>
                    <a:pt x="871470" y="207143"/>
                  </a:cubicBezTo>
                  <a:cubicBezTo>
                    <a:pt x="864118" y="207143"/>
                    <a:pt x="857551" y="204216"/>
                    <a:pt x="852769" y="199434"/>
                  </a:cubicBezTo>
                  <a:cubicBezTo>
                    <a:pt x="850413" y="197007"/>
                    <a:pt x="848486" y="194152"/>
                    <a:pt x="847130" y="191011"/>
                  </a:cubicBezTo>
                  <a:cubicBezTo>
                    <a:pt x="845774" y="187870"/>
                    <a:pt x="845060" y="184373"/>
                    <a:pt x="845060" y="180732"/>
                  </a:cubicBezTo>
                  <a:cubicBezTo>
                    <a:pt x="845060" y="166171"/>
                    <a:pt x="856909" y="154322"/>
                    <a:pt x="871470" y="154322"/>
                  </a:cubicBezTo>
                  <a:close/>
                  <a:moveTo>
                    <a:pt x="126198" y="131481"/>
                  </a:moveTo>
                  <a:cubicBezTo>
                    <a:pt x="131694" y="131481"/>
                    <a:pt x="136191" y="135978"/>
                    <a:pt x="136191" y="141474"/>
                  </a:cubicBezTo>
                  <a:cubicBezTo>
                    <a:pt x="136191" y="146970"/>
                    <a:pt x="131694" y="151467"/>
                    <a:pt x="126198" y="151467"/>
                  </a:cubicBezTo>
                  <a:cubicBezTo>
                    <a:pt x="120631" y="151467"/>
                    <a:pt x="116205" y="146970"/>
                    <a:pt x="116205" y="141474"/>
                  </a:cubicBezTo>
                  <a:cubicBezTo>
                    <a:pt x="116205" y="135907"/>
                    <a:pt x="120702" y="131481"/>
                    <a:pt x="126198" y="131481"/>
                  </a:cubicBezTo>
                  <a:close/>
                  <a:moveTo>
                    <a:pt x="204644" y="130410"/>
                  </a:moveTo>
                  <a:cubicBezTo>
                    <a:pt x="210782" y="130410"/>
                    <a:pt x="215708" y="135407"/>
                    <a:pt x="215708" y="141474"/>
                  </a:cubicBezTo>
                  <a:cubicBezTo>
                    <a:pt x="215708" y="147612"/>
                    <a:pt x="210782" y="152538"/>
                    <a:pt x="204644" y="152538"/>
                  </a:cubicBezTo>
                  <a:cubicBezTo>
                    <a:pt x="198505" y="152538"/>
                    <a:pt x="193580" y="147541"/>
                    <a:pt x="193580" y="141474"/>
                  </a:cubicBezTo>
                  <a:cubicBezTo>
                    <a:pt x="193580" y="135335"/>
                    <a:pt x="198577" y="130410"/>
                    <a:pt x="204644" y="130410"/>
                  </a:cubicBezTo>
                  <a:close/>
                  <a:moveTo>
                    <a:pt x="361536" y="127912"/>
                  </a:moveTo>
                  <a:cubicBezTo>
                    <a:pt x="369031" y="127912"/>
                    <a:pt x="375098" y="133979"/>
                    <a:pt x="375098" y="141474"/>
                  </a:cubicBezTo>
                  <a:cubicBezTo>
                    <a:pt x="375098" y="148969"/>
                    <a:pt x="369031" y="155036"/>
                    <a:pt x="361536" y="155036"/>
                  </a:cubicBezTo>
                  <a:cubicBezTo>
                    <a:pt x="354041" y="155036"/>
                    <a:pt x="347974" y="148969"/>
                    <a:pt x="347974" y="141474"/>
                  </a:cubicBezTo>
                  <a:cubicBezTo>
                    <a:pt x="347974" y="133979"/>
                    <a:pt x="354041" y="127912"/>
                    <a:pt x="361536" y="127912"/>
                  </a:cubicBezTo>
                  <a:close/>
                  <a:moveTo>
                    <a:pt x="440054" y="126484"/>
                  </a:moveTo>
                  <a:cubicBezTo>
                    <a:pt x="448334" y="126484"/>
                    <a:pt x="455043" y="133194"/>
                    <a:pt x="455043" y="141474"/>
                  </a:cubicBezTo>
                  <a:cubicBezTo>
                    <a:pt x="455043" y="149754"/>
                    <a:pt x="448262" y="156535"/>
                    <a:pt x="440054" y="156463"/>
                  </a:cubicBezTo>
                  <a:cubicBezTo>
                    <a:pt x="431774" y="156463"/>
                    <a:pt x="425064" y="149754"/>
                    <a:pt x="425064" y="141474"/>
                  </a:cubicBezTo>
                  <a:cubicBezTo>
                    <a:pt x="425064" y="133194"/>
                    <a:pt x="431774" y="126484"/>
                    <a:pt x="440054" y="126484"/>
                  </a:cubicBezTo>
                  <a:close/>
                  <a:moveTo>
                    <a:pt x="596946" y="123058"/>
                  </a:moveTo>
                  <a:cubicBezTo>
                    <a:pt x="607082" y="123058"/>
                    <a:pt x="615362" y="131267"/>
                    <a:pt x="615362" y="141474"/>
                  </a:cubicBezTo>
                  <a:cubicBezTo>
                    <a:pt x="615362" y="151681"/>
                    <a:pt x="607082" y="159890"/>
                    <a:pt x="596946" y="159890"/>
                  </a:cubicBezTo>
                  <a:cubicBezTo>
                    <a:pt x="586810" y="159890"/>
                    <a:pt x="578530" y="151681"/>
                    <a:pt x="578530" y="141474"/>
                  </a:cubicBezTo>
                  <a:cubicBezTo>
                    <a:pt x="578530" y="131338"/>
                    <a:pt x="586739" y="123058"/>
                    <a:pt x="596946" y="123058"/>
                  </a:cubicBezTo>
                  <a:close/>
                  <a:moveTo>
                    <a:pt x="675321" y="121059"/>
                  </a:moveTo>
                  <a:cubicBezTo>
                    <a:pt x="686598" y="121059"/>
                    <a:pt x="695735" y="130196"/>
                    <a:pt x="695735" y="141474"/>
                  </a:cubicBezTo>
                  <a:cubicBezTo>
                    <a:pt x="695735" y="152752"/>
                    <a:pt x="686598" y="161888"/>
                    <a:pt x="675321" y="161888"/>
                  </a:cubicBezTo>
                  <a:cubicBezTo>
                    <a:pt x="664043" y="161888"/>
                    <a:pt x="654906" y="152752"/>
                    <a:pt x="654906" y="141474"/>
                  </a:cubicBezTo>
                  <a:cubicBezTo>
                    <a:pt x="654906" y="130196"/>
                    <a:pt x="664043" y="121059"/>
                    <a:pt x="675321" y="121059"/>
                  </a:cubicBezTo>
                  <a:close/>
                  <a:moveTo>
                    <a:pt x="832283" y="116348"/>
                  </a:moveTo>
                  <a:cubicBezTo>
                    <a:pt x="846131" y="116348"/>
                    <a:pt x="857337" y="127626"/>
                    <a:pt x="857337" y="141474"/>
                  </a:cubicBezTo>
                  <a:cubicBezTo>
                    <a:pt x="857337" y="155321"/>
                    <a:pt x="846059" y="166599"/>
                    <a:pt x="832283" y="166528"/>
                  </a:cubicBezTo>
                  <a:cubicBezTo>
                    <a:pt x="818436" y="166528"/>
                    <a:pt x="807229" y="155321"/>
                    <a:pt x="807229" y="141474"/>
                  </a:cubicBezTo>
                  <a:cubicBezTo>
                    <a:pt x="807229" y="127555"/>
                    <a:pt x="818436" y="116348"/>
                    <a:pt x="832283" y="116348"/>
                  </a:cubicBezTo>
                  <a:close/>
                  <a:moveTo>
                    <a:pt x="910730" y="113636"/>
                  </a:moveTo>
                  <a:cubicBezTo>
                    <a:pt x="926076" y="113636"/>
                    <a:pt x="938496" y="126127"/>
                    <a:pt x="938496" y="141474"/>
                  </a:cubicBezTo>
                  <a:lnTo>
                    <a:pt x="930397" y="161004"/>
                  </a:lnTo>
                  <a:lnTo>
                    <a:pt x="949989" y="152895"/>
                  </a:lnTo>
                  <a:cubicBezTo>
                    <a:pt x="965335" y="152895"/>
                    <a:pt x="977755" y="165315"/>
                    <a:pt x="977755" y="180662"/>
                  </a:cubicBezTo>
                  <a:cubicBezTo>
                    <a:pt x="977755" y="184516"/>
                    <a:pt x="976970" y="188157"/>
                    <a:pt x="975542" y="191511"/>
                  </a:cubicBezTo>
                  <a:cubicBezTo>
                    <a:pt x="974115" y="194866"/>
                    <a:pt x="972045" y="197864"/>
                    <a:pt x="969618" y="200362"/>
                  </a:cubicBezTo>
                  <a:cubicBezTo>
                    <a:pt x="964621" y="205359"/>
                    <a:pt x="957698" y="208500"/>
                    <a:pt x="949989" y="208500"/>
                  </a:cubicBezTo>
                  <a:lnTo>
                    <a:pt x="930410" y="200383"/>
                  </a:lnTo>
                  <a:lnTo>
                    <a:pt x="938496" y="219920"/>
                  </a:lnTo>
                  <a:cubicBezTo>
                    <a:pt x="938496" y="235266"/>
                    <a:pt x="926005" y="247758"/>
                    <a:pt x="910730" y="247758"/>
                  </a:cubicBezTo>
                  <a:cubicBezTo>
                    <a:pt x="895383" y="247758"/>
                    <a:pt x="882963" y="235266"/>
                    <a:pt x="882963" y="219920"/>
                  </a:cubicBezTo>
                  <a:cubicBezTo>
                    <a:pt x="882963" y="204573"/>
                    <a:pt x="895383" y="192153"/>
                    <a:pt x="910730" y="192153"/>
                  </a:cubicBezTo>
                  <a:lnTo>
                    <a:pt x="930281" y="200246"/>
                  </a:lnTo>
                  <a:lnTo>
                    <a:pt x="924435" y="191511"/>
                  </a:lnTo>
                  <a:cubicBezTo>
                    <a:pt x="923007" y="188157"/>
                    <a:pt x="922222" y="184516"/>
                    <a:pt x="922222" y="180662"/>
                  </a:cubicBezTo>
                  <a:lnTo>
                    <a:pt x="930295" y="161159"/>
                  </a:lnTo>
                  <a:lnTo>
                    <a:pt x="910730" y="169241"/>
                  </a:lnTo>
                  <a:cubicBezTo>
                    <a:pt x="895383" y="169241"/>
                    <a:pt x="882963" y="156821"/>
                    <a:pt x="882963" y="141474"/>
                  </a:cubicBezTo>
                  <a:cubicBezTo>
                    <a:pt x="882963" y="126056"/>
                    <a:pt x="895383" y="113636"/>
                    <a:pt x="910730" y="113636"/>
                  </a:cubicBezTo>
                  <a:close/>
                  <a:moveTo>
                    <a:pt x="86939" y="92793"/>
                  </a:moveTo>
                  <a:cubicBezTo>
                    <a:pt x="92222" y="92793"/>
                    <a:pt x="96433" y="97076"/>
                    <a:pt x="96433" y="102286"/>
                  </a:cubicBezTo>
                  <a:cubicBezTo>
                    <a:pt x="96433" y="107497"/>
                    <a:pt x="92222" y="111709"/>
                    <a:pt x="86939" y="111780"/>
                  </a:cubicBezTo>
                  <a:cubicBezTo>
                    <a:pt x="81657" y="111780"/>
                    <a:pt x="77446" y="107497"/>
                    <a:pt x="77446" y="102286"/>
                  </a:cubicBezTo>
                  <a:cubicBezTo>
                    <a:pt x="77446" y="97004"/>
                    <a:pt x="81729" y="92793"/>
                    <a:pt x="86939" y="92793"/>
                  </a:cubicBezTo>
                  <a:close/>
                  <a:moveTo>
                    <a:pt x="165457" y="91794"/>
                  </a:moveTo>
                  <a:cubicBezTo>
                    <a:pt x="169097" y="91794"/>
                    <a:pt x="172309" y="93650"/>
                    <a:pt x="174165" y="96434"/>
                  </a:cubicBezTo>
                  <a:cubicBezTo>
                    <a:pt x="175307" y="98075"/>
                    <a:pt x="175950" y="100145"/>
                    <a:pt x="175950" y="102287"/>
                  </a:cubicBezTo>
                  <a:cubicBezTo>
                    <a:pt x="175950" y="104428"/>
                    <a:pt x="175307" y="106498"/>
                    <a:pt x="174165" y="108140"/>
                  </a:cubicBezTo>
                  <a:cubicBezTo>
                    <a:pt x="172238" y="110924"/>
                    <a:pt x="169026" y="112780"/>
                    <a:pt x="165457" y="112922"/>
                  </a:cubicBezTo>
                  <a:cubicBezTo>
                    <a:pt x="164672" y="112922"/>
                    <a:pt x="164029" y="112851"/>
                    <a:pt x="163315" y="112708"/>
                  </a:cubicBezTo>
                  <a:cubicBezTo>
                    <a:pt x="161317" y="112280"/>
                    <a:pt x="159461" y="111281"/>
                    <a:pt x="158033" y="109853"/>
                  </a:cubicBezTo>
                  <a:cubicBezTo>
                    <a:pt x="157534" y="109353"/>
                    <a:pt x="157105" y="108854"/>
                    <a:pt x="156748" y="108283"/>
                  </a:cubicBezTo>
                  <a:cubicBezTo>
                    <a:pt x="156035" y="107141"/>
                    <a:pt x="155464" y="105856"/>
                    <a:pt x="155178" y="104500"/>
                  </a:cubicBezTo>
                  <a:cubicBezTo>
                    <a:pt x="155035" y="103786"/>
                    <a:pt x="154964" y="103072"/>
                    <a:pt x="154964" y="102358"/>
                  </a:cubicBezTo>
                  <a:cubicBezTo>
                    <a:pt x="154964" y="101573"/>
                    <a:pt x="155035" y="100931"/>
                    <a:pt x="155178" y="100217"/>
                  </a:cubicBezTo>
                  <a:cubicBezTo>
                    <a:pt x="155464" y="98789"/>
                    <a:pt x="155963" y="97576"/>
                    <a:pt x="156748" y="96434"/>
                  </a:cubicBezTo>
                  <a:cubicBezTo>
                    <a:pt x="157105" y="95863"/>
                    <a:pt x="157534" y="95363"/>
                    <a:pt x="158033" y="94863"/>
                  </a:cubicBezTo>
                  <a:cubicBezTo>
                    <a:pt x="159461" y="93436"/>
                    <a:pt x="161245" y="92436"/>
                    <a:pt x="163315" y="92008"/>
                  </a:cubicBezTo>
                  <a:cubicBezTo>
                    <a:pt x="164029" y="91865"/>
                    <a:pt x="164743" y="91794"/>
                    <a:pt x="165457" y="91794"/>
                  </a:cubicBezTo>
                  <a:close/>
                  <a:moveTo>
                    <a:pt x="322349" y="89367"/>
                  </a:moveTo>
                  <a:cubicBezTo>
                    <a:pt x="324990" y="89367"/>
                    <a:pt x="327489" y="90224"/>
                    <a:pt x="329559" y="91580"/>
                  </a:cubicBezTo>
                  <a:cubicBezTo>
                    <a:pt x="332913" y="93935"/>
                    <a:pt x="335198" y="97861"/>
                    <a:pt x="335198" y="102287"/>
                  </a:cubicBezTo>
                  <a:cubicBezTo>
                    <a:pt x="335198" y="106712"/>
                    <a:pt x="332985" y="110638"/>
                    <a:pt x="329559" y="112994"/>
                  </a:cubicBezTo>
                  <a:cubicBezTo>
                    <a:pt x="327489" y="114421"/>
                    <a:pt x="324990" y="115206"/>
                    <a:pt x="322349" y="115206"/>
                  </a:cubicBezTo>
                  <a:cubicBezTo>
                    <a:pt x="321493" y="115206"/>
                    <a:pt x="320636" y="115064"/>
                    <a:pt x="319780" y="114921"/>
                  </a:cubicBezTo>
                  <a:cubicBezTo>
                    <a:pt x="313927" y="113707"/>
                    <a:pt x="309501" y="108497"/>
                    <a:pt x="309501" y="102287"/>
                  </a:cubicBezTo>
                  <a:cubicBezTo>
                    <a:pt x="309501" y="96077"/>
                    <a:pt x="313927" y="90866"/>
                    <a:pt x="319780" y="89653"/>
                  </a:cubicBezTo>
                  <a:cubicBezTo>
                    <a:pt x="320565" y="89438"/>
                    <a:pt x="321493" y="89367"/>
                    <a:pt x="322349" y="89367"/>
                  </a:cubicBezTo>
                  <a:close/>
                  <a:moveTo>
                    <a:pt x="400795" y="88011"/>
                  </a:moveTo>
                  <a:cubicBezTo>
                    <a:pt x="408718" y="88011"/>
                    <a:pt x="415071" y="94435"/>
                    <a:pt x="415071" y="102287"/>
                  </a:cubicBezTo>
                  <a:cubicBezTo>
                    <a:pt x="415071" y="110139"/>
                    <a:pt x="408647" y="116563"/>
                    <a:pt x="400795" y="116563"/>
                  </a:cubicBezTo>
                  <a:cubicBezTo>
                    <a:pt x="392943" y="116563"/>
                    <a:pt x="386519" y="110139"/>
                    <a:pt x="386519" y="102287"/>
                  </a:cubicBezTo>
                  <a:cubicBezTo>
                    <a:pt x="386519" y="94364"/>
                    <a:pt x="392943" y="88011"/>
                    <a:pt x="400795" y="88011"/>
                  </a:cubicBezTo>
                  <a:close/>
                  <a:moveTo>
                    <a:pt x="557687" y="84798"/>
                  </a:moveTo>
                  <a:cubicBezTo>
                    <a:pt x="567323" y="84798"/>
                    <a:pt x="575175" y="92650"/>
                    <a:pt x="575175" y="102286"/>
                  </a:cubicBezTo>
                  <a:cubicBezTo>
                    <a:pt x="575175" y="111922"/>
                    <a:pt x="567323" y="119774"/>
                    <a:pt x="557687" y="119774"/>
                  </a:cubicBezTo>
                  <a:cubicBezTo>
                    <a:pt x="548051" y="119774"/>
                    <a:pt x="540199" y="111922"/>
                    <a:pt x="540199" y="102286"/>
                  </a:cubicBezTo>
                  <a:cubicBezTo>
                    <a:pt x="540199" y="92650"/>
                    <a:pt x="548051" y="84798"/>
                    <a:pt x="557687" y="84798"/>
                  </a:cubicBezTo>
                  <a:close/>
                  <a:moveTo>
                    <a:pt x="636061" y="82871"/>
                  </a:moveTo>
                  <a:cubicBezTo>
                    <a:pt x="642771" y="82871"/>
                    <a:pt x="648695" y="86297"/>
                    <a:pt x="652193" y="91437"/>
                  </a:cubicBezTo>
                  <a:cubicBezTo>
                    <a:pt x="654263" y="94506"/>
                    <a:pt x="655476" y="98289"/>
                    <a:pt x="655476" y="102286"/>
                  </a:cubicBezTo>
                  <a:cubicBezTo>
                    <a:pt x="655476" y="106284"/>
                    <a:pt x="654263" y="110067"/>
                    <a:pt x="652193" y="113136"/>
                  </a:cubicBezTo>
                  <a:cubicBezTo>
                    <a:pt x="648695" y="118275"/>
                    <a:pt x="642842" y="121702"/>
                    <a:pt x="636061" y="121702"/>
                  </a:cubicBezTo>
                  <a:cubicBezTo>
                    <a:pt x="634705" y="121702"/>
                    <a:pt x="633420" y="121559"/>
                    <a:pt x="632135" y="121273"/>
                  </a:cubicBezTo>
                  <a:cubicBezTo>
                    <a:pt x="628352" y="120488"/>
                    <a:pt x="624997" y="118632"/>
                    <a:pt x="622356" y="115991"/>
                  </a:cubicBezTo>
                  <a:cubicBezTo>
                    <a:pt x="621500" y="115135"/>
                    <a:pt x="620715" y="114135"/>
                    <a:pt x="620001" y="113136"/>
                  </a:cubicBezTo>
                  <a:cubicBezTo>
                    <a:pt x="618573" y="111066"/>
                    <a:pt x="617574" y="108710"/>
                    <a:pt x="617074" y="106212"/>
                  </a:cubicBezTo>
                  <a:cubicBezTo>
                    <a:pt x="616789" y="104927"/>
                    <a:pt x="616646" y="103642"/>
                    <a:pt x="616646" y="102286"/>
                  </a:cubicBezTo>
                  <a:cubicBezTo>
                    <a:pt x="616646" y="100930"/>
                    <a:pt x="616789" y="99645"/>
                    <a:pt x="617074" y="98360"/>
                  </a:cubicBezTo>
                  <a:cubicBezTo>
                    <a:pt x="617574" y="95862"/>
                    <a:pt x="618573" y="93507"/>
                    <a:pt x="620001" y="91437"/>
                  </a:cubicBezTo>
                  <a:cubicBezTo>
                    <a:pt x="620715" y="90437"/>
                    <a:pt x="621500" y="89438"/>
                    <a:pt x="622356" y="88581"/>
                  </a:cubicBezTo>
                  <a:cubicBezTo>
                    <a:pt x="624926" y="85940"/>
                    <a:pt x="628352" y="84084"/>
                    <a:pt x="632135" y="83299"/>
                  </a:cubicBezTo>
                  <a:cubicBezTo>
                    <a:pt x="633420" y="83014"/>
                    <a:pt x="634705" y="82871"/>
                    <a:pt x="636061" y="82871"/>
                  </a:cubicBezTo>
                  <a:close/>
                  <a:moveTo>
                    <a:pt x="793025" y="78446"/>
                  </a:moveTo>
                  <a:cubicBezTo>
                    <a:pt x="797950" y="78446"/>
                    <a:pt x="802590" y="79945"/>
                    <a:pt x="806373" y="82515"/>
                  </a:cubicBezTo>
                  <a:cubicBezTo>
                    <a:pt x="812725" y="86797"/>
                    <a:pt x="816865" y="94078"/>
                    <a:pt x="816865" y="102287"/>
                  </a:cubicBezTo>
                  <a:cubicBezTo>
                    <a:pt x="816865" y="110495"/>
                    <a:pt x="812654" y="117776"/>
                    <a:pt x="806373" y="122059"/>
                  </a:cubicBezTo>
                  <a:cubicBezTo>
                    <a:pt x="802518" y="124629"/>
                    <a:pt x="797950" y="126128"/>
                    <a:pt x="793025" y="126128"/>
                  </a:cubicBezTo>
                  <a:cubicBezTo>
                    <a:pt x="791383" y="126128"/>
                    <a:pt x="789813" y="125913"/>
                    <a:pt x="788242" y="125628"/>
                  </a:cubicBezTo>
                  <a:cubicBezTo>
                    <a:pt x="777321" y="123415"/>
                    <a:pt x="769184" y="113779"/>
                    <a:pt x="769184" y="102287"/>
                  </a:cubicBezTo>
                  <a:cubicBezTo>
                    <a:pt x="769184" y="90795"/>
                    <a:pt x="777393" y="81158"/>
                    <a:pt x="788242" y="78946"/>
                  </a:cubicBezTo>
                  <a:cubicBezTo>
                    <a:pt x="789741" y="78589"/>
                    <a:pt x="791383" y="78446"/>
                    <a:pt x="793025" y="78446"/>
                  </a:cubicBezTo>
                  <a:close/>
                  <a:moveTo>
                    <a:pt x="871470" y="75876"/>
                  </a:moveTo>
                  <a:cubicBezTo>
                    <a:pt x="886032" y="75876"/>
                    <a:pt x="897881" y="87725"/>
                    <a:pt x="897881" y="102286"/>
                  </a:cubicBezTo>
                  <a:cubicBezTo>
                    <a:pt x="897881" y="116848"/>
                    <a:pt x="886032" y="128697"/>
                    <a:pt x="871470" y="128697"/>
                  </a:cubicBezTo>
                  <a:cubicBezTo>
                    <a:pt x="856909" y="128697"/>
                    <a:pt x="845060" y="116848"/>
                    <a:pt x="845060" y="102286"/>
                  </a:cubicBezTo>
                  <a:cubicBezTo>
                    <a:pt x="845060" y="87725"/>
                    <a:pt x="856909" y="75876"/>
                    <a:pt x="871470" y="75876"/>
                  </a:cubicBezTo>
                  <a:close/>
                  <a:moveTo>
                    <a:pt x="47753" y="54034"/>
                  </a:moveTo>
                  <a:cubicBezTo>
                    <a:pt x="52749" y="54034"/>
                    <a:pt x="56747" y="58031"/>
                    <a:pt x="56747" y="63028"/>
                  </a:cubicBezTo>
                  <a:cubicBezTo>
                    <a:pt x="56747" y="68024"/>
                    <a:pt x="52749" y="72022"/>
                    <a:pt x="47753" y="72022"/>
                  </a:cubicBezTo>
                  <a:cubicBezTo>
                    <a:pt x="42756" y="72022"/>
                    <a:pt x="38759" y="68024"/>
                    <a:pt x="38759" y="63028"/>
                  </a:cubicBezTo>
                  <a:cubicBezTo>
                    <a:pt x="38759" y="58031"/>
                    <a:pt x="42756" y="54034"/>
                    <a:pt x="47753" y="54034"/>
                  </a:cubicBezTo>
                  <a:close/>
                  <a:moveTo>
                    <a:pt x="126198" y="53035"/>
                  </a:moveTo>
                  <a:cubicBezTo>
                    <a:pt x="131694" y="53035"/>
                    <a:pt x="136191" y="57532"/>
                    <a:pt x="136191" y="63028"/>
                  </a:cubicBezTo>
                  <a:cubicBezTo>
                    <a:pt x="136191" y="68524"/>
                    <a:pt x="131694" y="73021"/>
                    <a:pt x="126198" y="73021"/>
                  </a:cubicBezTo>
                  <a:cubicBezTo>
                    <a:pt x="120631" y="73021"/>
                    <a:pt x="116205" y="68524"/>
                    <a:pt x="116205" y="63028"/>
                  </a:cubicBezTo>
                  <a:cubicBezTo>
                    <a:pt x="116205" y="57461"/>
                    <a:pt x="120702" y="53035"/>
                    <a:pt x="126198" y="53035"/>
                  </a:cubicBezTo>
                  <a:close/>
                  <a:moveTo>
                    <a:pt x="283162" y="50822"/>
                  </a:moveTo>
                  <a:cubicBezTo>
                    <a:pt x="289872" y="50822"/>
                    <a:pt x="295368" y="56247"/>
                    <a:pt x="295368" y="63028"/>
                  </a:cubicBezTo>
                  <a:cubicBezTo>
                    <a:pt x="295368" y="69809"/>
                    <a:pt x="289872" y="75305"/>
                    <a:pt x="283162" y="75234"/>
                  </a:cubicBezTo>
                  <a:cubicBezTo>
                    <a:pt x="276452" y="75234"/>
                    <a:pt x="270956" y="69809"/>
                    <a:pt x="270956" y="63028"/>
                  </a:cubicBezTo>
                  <a:cubicBezTo>
                    <a:pt x="270956" y="56318"/>
                    <a:pt x="276381" y="50822"/>
                    <a:pt x="283162" y="50822"/>
                  </a:cubicBezTo>
                  <a:close/>
                  <a:moveTo>
                    <a:pt x="361536" y="49466"/>
                  </a:moveTo>
                  <a:cubicBezTo>
                    <a:pt x="369031" y="49466"/>
                    <a:pt x="375098" y="55533"/>
                    <a:pt x="375098" y="63028"/>
                  </a:cubicBezTo>
                  <a:cubicBezTo>
                    <a:pt x="375098" y="70523"/>
                    <a:pt x="369031" y="76590"/>
                    <a:pt x="361536" y="76590"/>
                  </a:cubicBezTo>
                  <a:cubicBezTo>
                    <a:pt x="354041" y="76590"/>
                    <a:pt x="347974" y="70523"/>
                    <a:pt x="347974" y="63028"/>
                  </a:cubicBezTo>
                  <a:cubicBezTo>
                    <a:pt x="347974" y="55533"/>
                    <a:pt x="354041" y="49466"/>
                    <a:pt x="361536" y="49466"/>
                  </a:cubicBezTo>
                  <a:close/>
                  <a:moveTo>
                    <a:pt x="518428" y="46396"/>
                  </a:moveTo>
                  <a:cubicBezTo>
                    <a:pt x="527636" y="46396"/>
                    <a:pt x="535060" y="53819"/>
                    <a:pt x="535060" y="63027"/>
                  </a:cubicBezTo>
                  <a:cubicBezTo>
                    <a:pt x="535060" y="72235"/>
                    <a:pt x="527636" y="79730"/>
                    <a:pt x="518428" y="79659"/>
                  </a:cubicBezTo>
                  <a:cubicBezTo>
                    <a:pt x="509220" y="79659"/>
                    <a:pt x="501797" y="72235"/>
                    <a:pt x="501797" y="63027"/>
                  </a:cubicBezTo>
                  <a:cubicBezTo>
                    <a:pt x="501797" y="53819"/>
                    <a:pt x="509220" y="46396"/>
                    <a:pt x="518428" y="46396"/>
                  </a:cubicBezTo>
                  <a:close/>
                  <a:moveTo>
                    <a:pt x="596946" y="44612"/>
                  </a:moveTo>
                  <a:cubicBezTo>
                    <a:pt x="607082" y="44612"/>
                    <a:pt x="615362" y="52821"/>
                    <a:pt x="615362" y="63028"/>
                  </a:cubicBezTo>
                  <a:cubicBezTo>
                    <a:pt x="615362" y="73235"/>
                    <a:pt x="607082" y="81515"/>
                    <a:pt x="596946" y="81444"/>
                  </a:cubicBezTo>
                  <a:cubicBezTo>
                    <a:pt x="586810" y="81444"/>
                    <a:pt x="578530" y="73235"/>
                    <a:pt x="578530" y="63028"/>
                  </a:cubicBezTo>
                  <a:cubicBezTo>
                    <a:pt x="578530" y="52892"/>
                    <a:pt x="586739" y="44612"/>
                    <a:pt x="596946" y="44612"/>
                  </a:cubicBezTo>
                  <a:close/>
                  <a:moveTo>
                    <a:pt x="753766" y="40400"/>
                  </a:moveTo>
                  <a:cubicBezTo>
                    <a:pt x="766258" y="40400"/>
                    <a:pt x="776394" y="50536"/>
                    <a:pt x="776394" y="63027"/>
                  </a:cubicBezTo>
                  <a:cubicBezTo>
                    <a:pt x="776394" y="75519"/>
                    <a:pt x="766258" y="85726"/>
                    <a:pt x="753766" y="85655"/>
                  </a:cubicBezTo>
                  <a:cubicBezTo>
                    <a:pt x="741275" y="85655"/>
                    <a:pt x="731139" y="75519"/>
                    <a:pt x="731139" y="63027"/>
                  </a:cubicBezTo>
                  <a:cubicBezTo>
                    <a:pt x="731139" y="50536"/>
                    <a:pt x="741275" y="40400"/>
                    <a:pt x="753766" y="40400"/>
                  </a:cubicBezTo>
                  <a:close/>
                  <a:moveTo>
                    <a:pt x="832283" y="37973"/>
                  </a:moveTo>
                  <a:cubicBezTo>
                    <a:pt x="846131" y="37973"/>
                    <a:pt x="857337" y="49180"/>
                    <a:pt x="857337" y="63027"/>
                  </a:cubicBezTo>
                  <a:cubicBezTo>
                    <a:pt x="857337" y="76875"/>
                    <a:pt x="846059" y="88153"/>
                    <a:pt x="832283" y="88153"/>
                  </a:cubicBezTo>
                  <a:cubicBezTo>
                    <a:pt x="818436" y="88153"/>
                    <a:pt x="807229" y="76875"/>
                    <a:pt x="807229" y="63027"/>
                  </a:cubicBezTo>
                  <a:cubicBezTo>
                    <a:pt x="807229" y="49180"/>
                    <a:pt x="818436" y="37973"/>
                    <a:pt x="832283" y="37973"/>
                  </a:cubicBezTo>
                  <a:close/>
                  <a:moveTo>
                    <a:pt x="8566" y="15275"/>
                  </a:moveTo>
                  <a:cubicBezTo>
                    <a:pt x="11492" y="15275"/>
                    <a:pt x="14062" y="16774"/>
                    <a:pt x="15632" y="19058"/>
                  </a:cubicBezTo>
                  <a:cubicBezTo>
                    <a:pt x="16489" y="20414"/>
                    <a:pt x="17060" y="22056"/>
                    <a:pt x="17060" y="23841"/>
                  </a:cubicBezTo>
                  <a:cubicBezTo>
                    <a:pt x="17060" y="24412"/>
                    <a:pt x="17060" y="24983"/>
                    <a:pt x="16917" y="25554"/>
                  </a:cubicBezTo>
                  <a:cubicBezTo>
                    <a:pt x="16703" y="26696"/>
                    <a:pt x="16275" y="27695"/>
                    <a:pt x="15632" y="28623"/>
                  </a:cubicBezTo>
                  <a:cubicBezTo>
                    <a:pt x="14062" y="30907"/>
                    <a:pt x="11492" y="32406"/>
                    <a:pt x="8566" y="32406"/>
                  </a:cubicBezTo>
                  <a:cubicBezTo>
                    <a:pt x="7923" y="32406"/>
                    <a:pt x="7352" y="32335"/>
                    <a:pt x="6852" y="32192"/>
                  </a:cubicBezTo>
                  <a:cubicBezTo>
                    <a:pt x="5139" y="31835"/>
                    <a:pt x="3640" y="30979"/>
                    <a:pt x="2498" y="29836"/>
                  </a:cubicBezTo>
                  <a:cubicBezTo>
                    <a:pt x="2141" y="29480"/>
                    <a:pt x="1784" y="29051"/>
                    <a:pt x="1428" y="28623"/>
                  </a:cubicBezTo>
                  <a:cubicBezTo>
                    <a:pt x="785" y="27695"/>
                    <a:pt x="357" y="26696"/>
                    <a:pt x="143" y="25554"/>
                  </a:cubicBezTo>
                  <a:cubicBezTo>
                    <a:pt x="71" y="24983"/>
                    <a:pt x="0" y="24412"/>
                    <a:pt x="0" y="23841"/>
                  </a:cubicBezTo>
                  <a:cubicBezTo>
                    <a:pt x="0" y="23270"/>
                    <a:pt x="71" y="22627"/>
                    <a:pt x="143" y="22127"/>
                  </a:cubicBezTo>
                  <a:cubicBezTo>
                    <a:pt x="428" y="20985"/>
                    <a:pt x="857" y="19986"/>
                    <a:pt x="1428" y="19058"/>
                  </a:cubicBezTo>
                  <a:cubicBezTo>
                    <a:pt x="1784" y="18630"/>
                    <a:pt x="2141" y="18202"/>
                    <a:pt x="2498" y="17773"/>
                  </a:cubicBezTo>
                  <a:cubicBezTo>
                    <a:pt x="3640" y="16631"/>
                    <a:pt x="5139" y="15775"/>
                    <a:pt x="6852" y="15418"/>
                  </a:cubicBezTo>
                  <a:cubicBezTo>
                    <a:pt x="7423" y="15346"/>
                    <a:pt x="7994" y="15275"/>
                    <a:pt x="8566" y="15275"/>
                  </a:cubicBezTo>
                  <a:close/>
                  <a:moveTo>
                    <a:pt x="87011" y="14347"/>
                  </a:moveTo>
                  <a:cubicBezTo>
                    <a:pt x="92294" y="14347"/>
                    <a:pt x="96505" y="18630"/>
                    <a:pt x="96505" y="23840"/>
                  </a:cubicBezTo>
                  <a:cubicBezTo>
                    <a:pt x="96505" y="24483"/>
                    <a:pt x="96434" y="25125"/>
                    <a:pt x="96291" y="25768"/>
                  </a:cubicBezTo>
                  <a:cubicBezTo>
                    <a:pt x="95363" y="30051"/>
                    <a:pt x="91580" y="33263"/>
                    <a:pt x="87011" y="33334"/>
                  </a:cubicBezTo>
                  <a:cubicBezTo>
                    <a:pt x="82443" y="33334"/>
                    <a:pt x="78589" y="30051"/>
                    <a:pt x="77732" y="25768"/>
                  </a:cubicBezTo>
                  <a:cubicBezTo>
                    <a:pt x="77589" y="25125"/>
                    <a:pt x="77518" y="24483"/>
                    <a:pt x="77518" y="23840"/>
                  </a:cubicBezTo>
                  <a:cubicBezTo>
                    <a:pt x="77518" y="18558"/>
                    <a:pt x="81801" y="14347"/>
                    <a:pt x="87011" y="14347"/>
                  </a:cubicBezTo>
                  <a:close/>
                  <a:moveTo>
                    <a:pt x="243832" y="12205"/>
                  </a:moveTo>
                  <a:cubicBezTo>
                    <a:pt x="250256" y="12205"/>
                    <a:pt x="255467" y="17416"/>
                    <a:pt x="255467" y="23840"/>
                  </a:cubicBezTo>
                  <a:cubicBezTo>
                    <a:pt x="255467" y="24625"/>
                    <a:pt x="255395" y="25410"/>
                    <a:pt x="255253" y="26195"/>
                  </a:cubicBezTo>
                  <a:cubicBezTo>
                    <a:pt x="254182" y="31477"/>
                    <a:pt x="249471" y="35475"/>
                    <a:pt x="243832" y="35475"/>
                  </a:cubicBezTo>
                  <a:cubicBezTo>
                    <a:pt x="238193" y="35475"/>
                    <a:pt x="233482" y="31477"/>
                    <a:pt x="232411" y="26195"/>
                  </a:cubicBezTo>
                  <a:cubicBezTo>
                    <a:pt x="232268" y="25410"/>
                    <a:pt x="232197" y="24625"/>
                    <a:pt x="232197" y="23840"/>
                  </a:cubicBezTo>
                  <a:cubicBezTo>
                    <a:pt x="232197" y="17416"/>
                    <a:pt x="237408" y="12205"/>
                    <a:pt x="243832" y="12205"/>
                  </a:cubicBezTo>
                  <a:close/>
                  <a:moveTo>
                    <a:pt x="322349" y="10921"/>
                  </a:moveTo>
                  <a:cubicBezTo>
                    <a:pt x="324990" y="10921"/>
                    <a:pt x="327489" y="11778"/>
                    <a:pt x="329559" y="13134"/>
                  </a:cubicBezTo>
                  <a:cubicBezTo>
                    <a:pt x="332913" y="15489"/>
                    <a:pt x="335198" y="19415"/>
                    <a:pt x="335198" y="23841"/>
                  </a:cubicBezTo>
                  <a:cubicBezTo>
                    <a:pt x="335198" y="24697"/>
                    <a:pt x="335055" y="25554"/>
                    <a:pt x="334912" y="26410"/>
                  </a:cubicBezTo>
                  <a:cubicBezTo>
                    <a:pt x="334270" y="29765"/>
                    <a:pt x="332271" y="32620"/>
                    <a:pt x="329559" y="34476"/>
                  </a:cubicBezTo>
                  <a:cubicBezTo>
                    <a:pt x="327489" y="35904"/>
                    <a:pt x="324990" y="36689"/>
                    <a:pt x="322349" y="36689"/>
                  </a:cubicBezTo>
                  <a:cubicBezTo>
                    <a:pt x="321493" y="36689"/>
                    <a:pt x="320636" y="36546"/>
                    <a:pt x="319780" y="36404"/>
                  </a:cubicBezTo>
                  <a:cubicBezTo>
                    <a:pt x="314783" y="35404"/>
                    <a:pt x="310786" y="31407"/>
                    <a:pt x="309787" y="26410"/>
                  </a:cubicBezTo>
                  <a:cubicBezTo>
                    <a:pt x="309572" y="25625"/>
                    <a:pt x="309501" y="24697"/>
                    <a:pt x="309501" y="23841"/>
                  </a:cubicBezTo>
                  <a:cubicBezTo>
                    <a:pt x="309501" y="17631"/>
                    <a:pt x="313927" y="12420"/>
                    <a:pt x="319780" y="11207"/>
                  </a:cubicBezTo>
                  <a:cubicBezTo>
                    <a:pt x="320565" y="10992"/>
                    <a:pt x="321493" y="10921"/>
                    <a:pt x="322349" y="10921"/>
                  </a:cubicBezTo>
                  <a:close/>
                  <a:moveTo>
                    <a:pt x="479098" y="7994"/>
                  </a:moveTo>
                  <a:cubicBezTo>
                    <a:pt x="484594" y="7994"/>
                    <a:pt x="489376" y="10778"/>
                    <a:pt x="492232" y="14989"/>
                  </a:cubicBezTo>
                  <a:cubicBezTo>
                    <a:pt x="493945" y="17559"/>
                    <a:pt x="494944" y="20557"/>
                    <a:pt x="494944" y="23840"/>
                  </a:cubicBezTo>
                  <a:cubicBezTo>
                    <a:pt x="494944" y="24982"/>
                    <a:pt x="494873" y="26053"/>
                    <a:pt x="494659" y="27052"/>
                  </a:cubicBezTo>
                  <a:cubicBezTo>
                    <a:pt x="494230" y="29122"/>
                    <a:pt x="493445" y="30978"/>
                    <a:pt x="492303" y="32691"/>
                  </a:cubicBezTo>
                  <a:cubicBezTo>
                    <a:pt x="489519" y="36903"/>
                    <a:pt x="484665" y="39615"/>
                    <a:pt x="479098" y="39615"/>
                  </a:cubicBezTo>
                  <a:cubicBezTo>
                    <a:pt x="477956" y="39615"/>
                    <a:pt x="476885" y="39472"/>
                    <a:pt x="475886" y="39258"/>
                  </a:cubicBezTo>
                  <a:cubicBezTo>
                    <a:pt x="472816" y="38687"/>
                    <a:pt x="470033" y="37117"/>
                    <a:pt x="467891" y="34975"/>
                  </a:cubicBezTo>
                  <a:cubicBezTo>
                    <a:pt x="467177" y="34262"/>
                    <a:pt x="466535" y="33477"/>
                    <a:pt x="465964" y="32620"/>
                  </a:cubicBezTo>
                  <a:cubicBezTo>
                    <a:pt x="464822" y="30978"/>
                    <a:pt x="464037" y="29051"/>
                    <a:pt x="463608" y="26981"/>
                  </a:cubicBezTo>
                  <a:cubicBezTo>
                    <a:pt x="463466" y="25910"/>
                    <a:pt x="463323" y="24911"/>
                    <a:pt x="463323" y="23769"/>
                  </a:cubicBezTo>
                  <a:cubicBezTo>
                    <a:pt x="463323" y="22627"/>
                    <a:pt x="463394" y="21556"/>
                    <a:pt x="463608" y="20557"/>
                  </a:cubicBezTo>
                  <a:cubicBezTo>
                    <a:pt x="464037" y="18487"/>
                    <a:pt x="464822" y="16631"/>
                    <a:pt x="465964" y="14918"/>
                  </a:cubicBezTo>
                  <a:cubicBezTo>
                    <a:pt x="466535" y="14061"/>
                    <a:pt x="467177" y="13276"/>
                    <a:pt x="467891" y="12562"/>
                  </a:cubicBezTo>
                  <a:cubicBezTo>
                    <a:pt x="470033" y="10421"/>
                    <a:pt x="472816" y="8922"/>
                    <a:pt x="475886" y="8280"/>
                  </a:cubicBezTo>
                  <a:cubicBezTo>
                    <a:pt x="476956" y="8137"/>
                    <a:pt x="478027" y="7994"/>
                    <a:pt x="479098" y="7994"/>
                  </a:cubicBezTo>
                  <a:close/>
                  <a:moveTo>
                    <a:pt x="557687" y="6352"/>
                  </a:moveTo>
                  <a:cubicBezTo>
                    <a:pt x="567323" y="6352"/>
                    <a:pt x="575175" y="14204"/>
                    <a:pt x="575175" y="23840"/>
                  </a:cubicBezTo>
                  <a:cubicBezTo>
                    <a:pt x="575175" y="24982"/>
                    <a:pt x="575032" y="26196"/>
                    <a:pt x="574818" y="27338"/>
                  </a:cubicBezTo>
                  <a:cubicBezTo>
                    <a:pt x="573176" y="35332"/>
                    <a:pt x="566110" y="41328"/>
                    <a:pt x="557687" y="41328"/>
                  </a:cubicBezTo>
                  <a:cubicBezTo>
                    <a:pt x="549264" y="41328"/>
                    <a:pt x="542198" y="35332"/>
                    <a:pt x="540556" y="27338"/>
                  </a:cubicBezTo>
                  <a:cubicBezTo>
                    <a:pt x="540342" y="26196"/>
                    <a:pt x="540199" y="25053"/>
                    <a:pt x="540199" y="23840"/>
                  </a:cubicBezTo>
                  <a:cubicBezTo>
                    <a:pt x="540199" y="14204"/>
                    <a:pt x="548051" y="6352"/>
                    <a:pt x="557687" y="6352"/>
                  </a:cubicBezTo>
                  <a:close/>
                  <a:moveTo>
                    <a:pt x="714579" y="2284"/>
                  </a:moveTo>
                  <a:cubicBezTo>
                    <a:pt x="726428" y="2284"/>
                    <a:pt x="736064" y="11920"/>
                    <a:pt x="736064" y="23769"/>
                  </a:cubicBezTo>
                  <a:cubicBezTo>
                    <a:pt x="736064" y="25268"/>
                    <a:pt x="735922" y="26696"/>
                    <a:pt x="735636" y="28123"/>
                  </a:cubicBezTo>
                  <a:cubicBezTo>
                    <a:pt x="733638" y="37974"/>
                    <a:pt x="724929" y="45326"/>
                    <a:pt x="714579" y="45326"/>
                  </a:cubicBezTo>
                  <a:cubicBezTo>
                    <a:pt x="704229" y="45326"/>
                    <a:pt x="695521" y="37902"/>
                    <a:pt x="693522" y="28123"/>
                  </a:cubicBezTo>
                  <a:cubicBezTo>
                    <a:pt x="693237" y="26696"/>
                    <a:pt x="693094" y="25268"/>
                    <a:pt x="693094" y="23769"/>
                  </a:cubicBezTo>
                  <a:cubicBezTo>
                    <a:pt x="693094" y="11920"/>
                    <a:pt x="702730" y="2284"/>
                    <a:pt x="714579" y="2284"/>
                  </a:cubicBezTo>
                  <a:close/>
                  <a:moveTo>
                    <a:pt x="793025" y="0"/>
                  </a:moveTo>
                  <a:cubicBezTo>
                    <a:pt x="797950" y="0"/>
                    <a:pt x="802518" y="1499"/>
                    <a:pt x="806373" y="4069"/>
                  </a:cubicBezTo>
                  <a:cubicBezTo>
                    <a:pt x="812725" y="8351"/>
                    <a:pt x="816865" y="15632"/>
                    <a:pt x="816865" y="23841"/>
                  </a:cubicBezTo>
                  <a:cubicBezTo>
                    <a:pt x="816865" y="25483"/>
                    <a:pt x="816651" y="27053"/>
                    <a:pt x="816366" y="28623"/>
                  </a:cubicBezTo>
                  <a:cubicBezTo>
                    <a:pt x="815081" y="34833"/>
                    <a:pt x="811369" y="40187"/>
                    <a:pt x="806373" y="43613"/>
                  </a:cubicBezTo>
                  <a:cubicBezTo>
                    <a:pt x="802518" y="46183"/>
                    <a:pt x="797950" y="47682"/>
                    <a:pt x="793025" y="47682"/>
                  </a:cubicBezTo>
                  <a:cubicBezTo>
                    <a:pt x="791383" y="47682"/>
                    <a:pt x="789813" y="47467"/>
                    <a:pt x="788242" y="47182"/>
                  </a:cubicBezTo>
                  <a:cubicBezTo>
                    <a:pt x="778892" y="45255"/>
                    <a:pt x="771611" y="37903"/>
                    <a:pt x="769684" y="28623"/>
                  </a:cubicBezTo>
                  <a:cubicBezTo>
                    <a:pt x="769327" y="27124"/>
                    <a:pt x="769184" y="25483"/>
                    <a:pt x="769184" y="23841"/>
                  </a:cubicBezTo>
                  <a:cubicBezTo>
                    <a:pt x="769184" y="12349"/>
                    <a:pt x="777393" y="2712"/>
                    <a:pt x="788242" y="500"/>
                  </a:cubicBezTo>
                  <a:cubicBezTo>
                    <a:pt x="789741" y="143"/>
                    <a:pt x="791383" y="0"/>
                    <a:pt x="793025" y="0"/>
                  </a:cubicBezTo>
                  <a:close/>
                </a:path>
              </a:pathLst>
            </a:custGeom>
            <a:gradFill>
              <a:gsLst>
                <a:gs pos="0">
                  <a:srgbClr val="018C42"/>
                </a:gs>
                <a:gs pos="100000">
                  <a:schemeClr val="accent6">
                    <a:lumMod val="20000"/>
                    <a:lumOff val="80000"/>
                  </a:schemeClr>
                </a:gs>
              </a:gsLst>
              <a:lin ang="10800000" scaled="0"/>
            </a:gradFill>
            <a:ln w="7092" cap="flat">
              <a:noFill/>
              <a:prstDash val="solid"/>
              <a:miter/>
            </a:ln>
          </p:spPr>
          <p:txBody>
            <a:bodyPr rtlCol="0" anchor="ctr"/>
            <a:lstStyle/>
            <a:p>
              <a:endParaRPr lang="zh-CN" altLang="en-US" sz="1600" kern="0">
                <a:solidFill>
                  <a:prstClr val="black"/>
                </a:solidFill>
                <a:cs typeface="+mn-ea"/>
                <a:sym typeface="+mn-lt"/>
              </a:endParaRPr>
            </a:p>
          </p:txBody>
        </p:sp>
      </p:grpSp>
      <p:sp>
        <p:nvSpPr>
          <p:cNvPr id="11" name="文本框 10"/>
          <p:cNvSpPr txBox="1"/>
          <p:nvPr/>
        </p:nvSpPr>
        <p:spPr>
          <a:xfrm>
            <a:off x="922866" y="5798234"/>
            <a:ext cx="4834467" cy="215444"/>
          </a:xfrm>
          <a:prstGeom prst="rect">
            <a:avLst/>
          </a:prstGeom>
          <a:noFill/>
        </p:spPr>
        <p:txBody>
          <a:bodyPr wrap="square">
            <a:spAutoFit/>
          </a:bodyPr>
          <a:lstStyle/>
          <a:p>
            <a:r>
              <a:rPr lang="zh-CN" altLang="en-US" sz="800" b="0" i="0" dirty="0">
                <a:solidFill>
                  <a:srgbClr val="212121"/>
                </a:solidFill>
                <a:effectLst/>
                <a:latin typeface="BlinkMacSystemFont"/>
              </a:rPr>
              <a:t>一项多中心临床试验旨在比较银杏叶提取物和倍他司汀在推荐剂量下治疗眩晕患者的疗效和安全性</a:t>
            </a:r>
            <a:endParaRPr lang="zh-CN" altLang="en-US" sz="800" dirty="0"/>
          </a:p>
        </p:txBody>
      </p:sp>
      <p:graphicFrame>
        <p:nvGraphicFramePr>
          <p:cNvPr id="13" name="图表 12"/>
          <p:cNvGraphicFramePr/>
          <p:nvPr/>
        </p:nvGraphicFramePr>
        <p:xfrm>
          <a:off x="567891" y="2666198"/>
          <a:ext cx="2704699" cy="297162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4" name="图表 13"/>
          <p:cNvGraphicFramePr/>
          <p:nvPr/>
        </p:nvGraphicFramePr>
        <p:xfrm>
          <a:off x="3391301" y="2675823"/>
          <a:ext cx="2704699" cy="2971621"/>
        </p:xfrm>
        <a:graphic>
          <a:graphicData uri="http://schemas.openxmlformats.org/drawingml/2006/chart">
            <c:chart xmlns:c="http://schemas.openxmlformats.org/drawingml/2006/chart" xmlns:r="http://schemas.openxmlformats.org/officeDocument/2006/relationships" r:id="rId4"/>
          </a:graphicData>
        </a:graphic>
      </p:graphicFrame>
      <p:cxnSp>
        <p:nvCxnSpPr>
          <p:cNvPr id="16" name="直接连接符 15"/>
          <p:cNvCxnSpPr/>
          <p:nvPr/>
        </p:nvCxnSpPr>
        <p:spPr>
          <a:xfrm>
            <a:off x="3234088" y="2781701"/>
            <a:ext cx="0" cy="2849078"/>
          </a:xfrm>
          <a:prstGeom prst="line">
            <a:avLst/>
          </a:prstGeom>
          <a:ln>
            <a:solidFill>
              <a:schemeClr val="bg1">
                <a:lumMod val="50000"/>
              </a:schemeClr>
            </a:solidFill>
            <a:prstDash val="dash"/>
          </a:ln>
        </p:spPr>
        <p:style>
          <a:lnRef idx="2">
            <a:schemeClr val="accent1"/>
          </a:lnRef>
          <a:fillRef idx="0">
            <a:schemeClr val="accent1"/>
          </a:fillRef>
          <a:effectRef idx="1">
            <a:schemeClr val="accent1"/>
          </a:effectRef>
          <a:fontRef idx="minor">
            <a:schemeClr val="tx1"/>
          </a:fontRef>
        </p:style>
      </p:cxnSp>
      <p:sp>
        <p:nvSpPr>
          <p:cNvPr id="17" name="矩形: 圆角 16"/>
          <p:cNvSpPr/>
          <p:nvPr/>
        </p:nvSpPr>
        <p:spPr>
          <a:xfrm>
            <a:off x="6251036" y="2144486"/>
            <a:ext cx="5351645" cy="3875314"/>
          </a:xfrm>
          <a:prstGeom prst="roundRect">
            <a:avLst>
              <a:gd name="adj" fmla="val 2535"/>
            </a:avLst>
          </a:prstGeom>
          <a:solidFill>
            <a:schemeClr val="bg1"/>
          </a:solidFill>
          <a:ln w="6350">
            <a:solidFill>
              <a:srgbClr val="018C42"/>
            </a:solidFill>
          </a:ln>
          <a:effectLst>
            <a:outerShdw blurRad="63500" algn="ctr" rotWithShape="0">
              <a:srgbClr val="830051">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sz="2000" b="1" dirty="0">
              <a:solidFill>
                <a:srgbClr val="002060"/>
              </a:solidFill>
              <a:cs typeface="+mn-ea"/>
              <a:sym typeface="+mn-lt"/>
            </a:endParaRPr>
          </a:p>
        </p:txBody>
      </p:sp>
      <p:grpSp>
        <p:nvGrpSpPr>
          <p:cNvPr id="18" name="组合 17"/>
          <p:cNvGrpSpPr/>
          <p:nvPr/>
        </p:nvGrpSpPr>
        <p:grpSpPr>
          <a:xfrm>
            <a:off x="6780666" y="2244165"/>
            <a:ext cx="4288787" cy="253502"/>
            <a:chOff x="1613294" y="1113911"/>
            <a:chExt cx="4288787" cy="253502"/>
          </a:xfrm>
        </p:grpSpPr>
        <p:sp>
          <p:nvSpPr>
            <p:cNvPr id="19" name="标题 1"/>
            <p:cNvSpPr txBox="1"/>
            <p:nvPr/>
          </p:nvSpPr>
          <p:spPr>
            <a:xfrm>
              <a:off x="2403056" y="1113911"/>
              <a:ext cx="2949767" cy="253502"/>
            </a:xfrm>
            <a:prstGeom prst="rect">
              <a:avLst/>
            </a:prstGeom>
          </p:spPr>
          <p:txBody>
            <a:bodyPr vert="horz" lIns="0" tIns="0" rIns="0" bIns="0" anchor="b"/>
            <a:lstStyle>
              <a:lvl1pPr algn="l" defTabSz="914400" rtl="0" eaLnBrk="1" latinLnBrk="0" hangingPunct="1">
                <a:lnSpc>
                  <a:spcPct val="100000"/>
                </a:lnSpc>
                <a:spcBef>
                  <a:spcPct val="0"/>
                </a:spcBef>
                <a:buNone/>
                <a:defRPr sz="2400" b="1" kern="1200" baseline="0">
                  <a:solidFill>
                    <a:srgbClr val="851450"/>
                  </a:solidFill>
                  <a:latin typeface="Arial" panose="020B0604020202020204" pitchFamily="34" charset="0"/>
                  <a:ea typeface="微软雅黑" panose="020B0503020204020204" charset="-122"/>
                  <a:cs typeface="Arial" panose="020B0604020202020204" pitchFamily="34" charset="0"/>
                </a:defRPr>
              </a:lvl1pPr>
            </a:lstStyle>
            <a:p>
              <a:pPr algn="ctr" defTabSz="342900">
                <a:lnSpc>
                  <a:spcPct val="120000"/>
                </a:lnSpc>
                <a:spcBef>
                  <a:spcPts val="0"/>
                </a:spcBef>
                <a:defRPr/>
              </a:pPr>
              <a:r>
                <a:rPr lang="zh-CN" altLang="en-US" sz="1400" kern="0" dirty="0">
                  <a:solidFill>
                    <a:srgbClr val="018C42"/>
                  </a:solidFill>
                  <a:latin typeface="+mn-lt"/>
                  <a:ea typeface="+mn-ea"/>
                  <a:cs typeface="+mn-ea"/>
                  <a:sym typeface="+mn-lt"/>
                </a:rPr>
                <a:t>增强前庭代偿药物用药方案推荐</a:t>
              </a:r>
              <a:r>
                <a:rPr lang="en-US" altLang="zh-CN" sz="1400" kern="0" baseline="30000" dirty="0">
                  <a:solidFill>
                    <a:srgbClr val="018C42"/>
                  </a:solidFill>
                  <a:latin typeface="+mn-lt"/>
                  <a:ea typeface="+mn-ea"/>
                  <a:cs typeface="+mn-ea"/>
                  <a:sym typeface="+mn-lt"/>
                </a:rPr>
                <a:t>1</a:t>
              </a:r>
            </a:p>
          </p:txBody>
        </p:sp>
        <p:sp>
          <p:nvSpPr>
            <p:cNvPr id="20" name="任意多边形: 形状 19"/>
            <p:cNvSpPr/>
            <p:nvPr/>
          </p:nvSpPr>
          <p:spPr>
            <a:xfrm>
              <a:off x="1613294" y="1187193"/>
              <a:ext cx="365353" cy="166202"/>
            </a:xfrm>
            <a:custGeom>
              <a:avLst/>
              <a:gdLst>
                <a:gd name="connsiteX0" fmla="*/ 8566 w 977755"/>
                <a:gd name="connsiteY0" fmla="*/ 329059 h 361466"/>
                <a:gd name="connsiteX1" fmla="*/ 15632 w 977755"/>
                <a:gd name="connsiteY1" fmla="*/ 332842 h 361466"/>
                <a:gd name="connsiteX2" fmla="*/ 17060 w 977755"/>
                <a:gd name="connsiteY2" fmla="*/ 337625 h 361466"/>
                <a:gd name="connsiteX3" fmla="*/ 16417 w 977755"/>
                <a:gd name="connsiteY3" fmla="*/ 340979 h 361466"/>
                <a:gd name="connsiteX4" fmla="*/ 15632 w 977755"/>
                <a:gd name="connsiteY4" fmla="*/ 342407 h 361466"/>
                <a:gd name="connsiteX5" fmla="*/ 14633 w 977755"/>
                <a:gd name="connsiteY5" fmla="*/ 343620 h 361466"/>
                <a:gd name="connsiteX6" fmla="*/ 8566 w 977755"/>
                <a:gd name="connsiteY6" fmla="*/ 346119 h 361466"/>
                <a:gd name="connsiteX7" fmla="*/ 6852 w 977755"/>
                <a:gd name="connsiteY7" fmla="*/ 345976 h 361466"/>
                <a:gd name="connsiteX8" fmla="*/ 2498 w 977755"/>
                <a:gd name="connsiteY8" fmla="*/ 343620 h 361466"/>
                <a:gd name="connsiteX9" fmla="*/ 1428 w 977755"/>
                <a:gd name="connsiteY9" fmla="*/ 342336 h 361466"/>
                <a:gd name="connsiteX10" fmla="*/ 642 w 977755"/>
                <a:gd name="connsiteY10" fmla="*/ 340908 h 361466"/>
                <a:gd name="connsiteX11" fmla="*/ 143 w 977755"/>
                <a:gd name="connsiteY11" fmla="*/ 339338 h 361466"/>
                <a:gd name="connsiteX12" fmla="*/ 0 w 977755"/>
                <a:gd name="connsiteY12" fmla="*/ 337625 h 361466"/>
                <a:gd name="connsiteX13" fmla="*/ 143 w 977755"/>
                <a:gd name="connsiteY13" fmla="*/ 335911 h 361466"/>
                <a:gd name="connsiteX14" fmla="*/ 1428 w 977755"/>
                <a:gd name="connsiteY14" fmla="*/ 332842 h 361466"/>
                <a:gd name="connsiteX15" fmla="*/ 2498 w 977755"/>
                <a:gd name="connsiteY15" fmla="*/ 331557 h 361466"/>
                <a:gd name="connsiteX16" fmla="*/ 6852 w 977755"/>
                <a:gd name="connsiteY16" fmla="*/ 329202 h 361466"/>
                <a:gd name="connsiteX17" fmla="*/ 8566 w 977755"/>
                <a:gd name="connsiteY17" fmla="*/ 329059 h 361466"/>
                <a:gd name="connsiteX18" fmla="*/ 86939 w 977755"/>
                <a:gd name="connsiteY18" fmla="*/ 328060 h 361466"/>
                <a:gd name="connsiteX19" fmla="*/ 96433 w 977755"/>
                <a:gd name="connsiteY19" fmla="*/ 337554 h 361466"/>
                <a:gd name="connsiteX20" fmla="*/ 95719 w 977755"/>
                <a:gd name="connsiteY20" fmla="*/ 341265 h 361466"/>
                <a:gd name="connsiteX21" fmla="*/ 93578 w 977755"/>
                <a:gd name="connsiteY21" fmla="*/ 344263 h 361466"/>
                <a:gd name="connsiteX22" fmla="*/ 86868 w 977755"/>
                <a:gd name="connsiteY22" fmla="*/ 347047 h 361466"/>
                <a:gd name="connsiteX23" fmla="*/ 80158 w 977755"/>
                <a:gd name="connsiteY23" fmla="*/ 344263 h 361466"/>
                <a:gd name="connsiteX24" fmla="*/ 78160 w 977755"/>
                <a:gd name="connsiteY24" fmla="*/ 341265 h 361466"/>
                <a:gd name="connsiteX25" fmla="*/ 77446 w 977755"/>
                <a:gd name="connsiteY25" fmla="*/ 337554 h 361466"/>
                <a:gd name="connsiteX26" fmla="*/ 86939 w 977755"/>
                <a:gd name="connsiteY26" fmla="*/ 328060 h 361466"/>
                <a:gd name="connsiteX27" fmla="*/ 243903 w 977755"/>
                <a:gd name="connsiteY27" fmla="*/ 325990 h 361466"/>
                <a:gd name="connsiteX28" fmla="*/ 255538 w 977755"/>
                <a:gd name="connsiteY28" fmla="*/ 337625 h 361466"/>
                <a:gd name="connsiteX29" fmla="*/ 254610 w 977755"/>
                <a:gd name="connsiteY29" fmla="*/ 342122 h 361466"/>
                <a:gd name="connsiteX30" fmla="*/ 252111 w 977755"/>
                <a:gd name="connsiteY30" fmla="*/ 345834 h 361466"/>
                <a:gd name="connsiteX31" fmla="*/ 243903 w 977755"/>
                <a:gd name="connsiteY31" fmla="*/ 349260 h 361466"/>
                <a:gd name="connsiteX32" fmla="*/ 235694 w 977755"/>
                <a:gd name="connsiteY32" fmla="*/ 345834 h 361466"/>
                <a:gd name="connsiteX33" fmla="*/ 233196 w 977755"/>
                <a:gd name="connsiteY33" fmla="*/ 342122 h 361466"/>
                <a:gd name="connsiteX34" fmla="*/ 232268 w 977755"/>
                <a:gd name="connsiteY34" fmla="*/ 337625 h 361466"/>
                <a:gd name="connsiteX35" fmla="*/ 243903 w 977755"/>
                <a:gd name="connsiteY35" fmla="*/ 325990 h 361466"/>
                <a:gd name="connsiteX36" fmla="*/ 322349 w 977755"/>
                <a:gd name="connsiteY36" fmla="*/ 324705 h 361466"/>
                <a:gd name="connsiteX37" fmla="*/ 329559 w 977755"/>
                <a:gd name="connsiteY37" fmla="*/ 326918 h 361466"/>
                <a:gd name="connsiteX38" fmla="*/ 335198 w 977755"/>
                <a:gd name="connsiteY38" fmla="*/ 337625 h 361466"/>
                <a:gd name="connsiteX39" fmla="*/ 334198 w 977755"/>
                <a:gd name="connsiteY39" fmla="*/ 342621 h 361466"/>
                <a:gd name="connsiteX40" fmla="*/ 331414 w 977755"/>
                <a:gd name="connsiteY40" fmla="*/ 346690 h 361466"/>
                <a:gd name="connsiteX41" fmla="*/ 329559 w 977755"/>
                <a:gd name="connsiteY41" fmla="*/ 348260 h 361466"/>
                <a:gd name="connsiteX42" fmla="*/ 322349 w 977755"/>
                <a:gd name="connsiteY42" fmla="*/ 350473 h 361466"/>
                <a:gd name="connsiteX43" fmla="*/ 319780 w 977755"/>
                <a:gd name="connsiteY43" fmla="*/ 350188 h 361466"/>
                <a:gd name="connsiteX44" fmla="*/ 313284 w 977755"/>
                <a:gd name="connsiteY44" fmla="*/ 346690 h 361466"/>
                <a:gd name="connsiteX45" fmla="*/ 310500 w 977755"/>
                <a:gd name="connsiteY45" fmla="*/ 342621 h 361466"/>
                <a:gd name="connsiteX46" fmla="*/ 309501 w 977755"/>
                <a:gd name="connsiteY46" fmla="*/ 337625 h 361466"/>
                <a:gd name="connsiteX47" fmla="*/ 319780 w 977755"/>
                <a:gd name="connsiteY47" fmla="*/ 324990 h 361466"/>
                <a:gd name="connsiteX48" fmla="*/ 322349 w 977755"/>
                <a:gd name="connsiteY48" fmla="*/ 324705 h 361466"/>
                <a:gd name="connsiteX49" fmla="*/ 479098 w 977755"/>
                <a:gd name="connsiteY49" fmla="*/ 321707 h 361466"/>
                <a:gd name="connsiteX50" fmla="*/ 492232 w 977755"/>
                <a:gd name="connsiteY50" fmla="*/ 328702 h 361466"/>
                <a:gd name="connsiteX51" fmla="*/ 494944 w 977755"/>
                <a:gd name="connsiteY51" fmla="*/ 337553 h 361466"/>
                <a:gd name="connsiteX52" fmla="*/ 493731 w 977755"/>
                <a:gd name="connsiteY52" fmla="*/ 343692 h 361466"/>
                <a:gd name="connsiteX53" fmla="*/ 492303 w 977755"/>
                <a:gd name="connsiteY53" fmla="*/ 346404 h 361466"/>
                <a:gd name="connsiteX54" fmla="*/ 490304 w 977755"/>
                <a:gd name="connsiteY54" fmla="*/ 348760 h 361466"/>
                <a:gd name="connsiteX55" fmla="*/ 479098 w 977755"/>
                <a:gd name="connsiteY55" fmla="*/ 353400 h 361466"/>
                <a:gd name="connsiteX56" fmla="*/ 475886 w 977755"/>
                <a:gd name="connsiteY56" fmla="*/ 353043 h 361466"/>
                <a:gd name="connsiteX57" fmla="*/ 467891 w 977755"/>
                <a:gd name="connsiteY57" fmla="*/ 348760 h 361466"/>
                <a:gd name="connsiteX58" fmla="*/ 465964 w 977755"/>
                <a:gd name="connsiteY58" fmla="*/ 346404 h 361466"/>
                <a:gd name="connsiteX59" fmla="*/ 464536 w 977755"/>
                <a:gd name="connsiteY59" fmla="*/ 343692 h 361466"/>
                <a:gd name="connsiteX60" fmla="*/ 463608 w 977755"/>
                <a:gd name="connsiteY60" fmla="*/ 340694 h 361466"/>
                <a:gd name="connsiteX61" fmla="*/ 463323 w 977755"/>
                <a:gd name="connsiteY61" fmla="*/ 337482 h 361466"/>
                <a:gd name="connsiteX62" fmla="*/ 463608 w 977755"/>
                <a:gd name="connsiteY62" fmla="*/ 334270 h 361466"/>
                <a:gd name="connsiteX63" fmla="*/ 465964 w 977755"/>
                <a:gd name="connsiteY63" fmla="*/ 328631 h 361466"/>
                <a:gd name="connsiteX64" fmla="*/ 467891 w 977755"/>
                <a:gd name="connsiteY64" fmla="*/ 326275 h 361466"/>
                <a:gd name="connsiteX65" fmla="*/ 475886 w 977755"/>
                <a:gd name="connsiteY65" fmla="*/ 321993 h 361466"/>
                <a:gd name="connsiteX66" fmla="*/ 479098 w 977755"/>
                <a:gd name="connsiteY66" fmla="*/ 321707 h 361466"/>
                <a:gd name="connsiteX67" fmla="*/ 557687 w 977755"/>
                <a:gd name="connsiteY67" fmla="*/ 320066 h 361466"/>
                <a:gd name="connsiteX68" fmla="*/ 575175 w 977755"/>
                <a:gd name="connsiteY68" fmla="*/ 337554 h 361466"/>
                <a:gd name="connsiteX69" fmla="*/ 573819 w 977755"/>
                <a:gd name="connsiteY69" fmla="*/ 344406 h 361466"/>
                <a:gd name="connsiteX70" fmla="*/ 570178 w 977755"/>
                <a:gd name="connsiteY70" fmla="*/ 349974 h 361466"/>
                <a:gd name="connsiteX71" fmla="*/ 557758 w 977755"/>
                <a:gd name="connsiteY71" fmla="*/ 355113 h 361466"/>
                <a:gd name="connsiteX72" fmla="*/ 545338 w 977755"/>
                <a:gd name="connsiteY72" fmla="*/ 349974 h 361466"/>
                <a:gd name="connsiteX73" fmla="*/ 541555 w 977755"/>
                <a:gd name="connsiteY73" fmla="*/ 344406 h 361466"/>
                <a:gd name="connsiteX74" fmla="*/ 540199 w 977755"/>
                <a:gd name="connsiteY74" fmla="*/ 337554 h 361466"/>
                <a:gd name="connsiteX75" fmla="*/ 557687 w 977755"/>
                <a:gd name="connsiteY75" fmla="*/ 320066 h 361466"/>
                <a:gd name="connsiteX76" fmla="*/ 714579 w 977755"/>
                <a:gd name="connsiteY76" fmla="*/ 316140 h 361466"/>
                <a:gd name="connsiteX77" fmla="*/ 736064 w 977755"/>
                <a:gd name="connsiteY77" fmla="*/ 337625 h 361466"/>
                <a:gd name="connsiteX78" fmla="*/ 734351 w 977755"/>
                <a:gd name="connsiteY78" fmla="*/ 345977 h 361466"/>
                <a:gd name="connsiteX79" fmla="*/ 729854 w 977755"/>
                <a:gd name="connsiteY79" fmla="*/ 352829 h 361466"/>
                <a:gd name="connsiteX80" fmla="*/ 714651 w 977755"/>
                <a:gd name="connsiteY80" fmla="*/ 359111 h 361466"/>
                <a:gd name="connsiteX81" fmla="*/ 699447 w 977755"/>
                <a:gd name="connsiteY81" fmla="*/ 352829 h 361466"/>
                <a:gd name="connsiteX82" fmla="*/ 694807 w 977755"/>
                <a:gd name="connsiteY82" fmla="*/ 345977 h 361466"/>
                <a:gd name="connsiteX83" fmla="*/ 693094 w 977755"/>
                <a:gd name="connsiteY83" fmla="*/ 337625 h 361466"/>
                <a:gd name="connsiteX84" fmla="*/ 714579 w 977755"/>
                <a:gd name="connsiteY84" fmla="*/ 316140 h 361466"/>
                <a:gd name="connsiteX85" fmla="*/ 793025 w 977755"/>
                <a:gd name="connsiteY85" fmla="*/ 313784 h 361466"/>
                <a:gd name="connsiteX86" fmla="*/ 806373 w 977755"/>
                <a:gd name="connsiteY86" fmla="*/ 317853 h 361466"/>
                <a:gd name="connsiteX87" fmla="*/ 816865 w 977755"/>
                <a:gd name="connsiteY87" fmla="*/ 337625 h 361466"/>
                <a:gd name="connsiteX88" fmla="*/ 815010 w 977755"/>
                <a:gd name="connsiteY88" fmla="*/ 346904 h 361466"/>
                <a:gd name="connsiteX89" fmla="*/ 809870 w 977755"/>
                <a:gd name="connsiteY89" fmla="*/ 354470 h 361466"/>
                <a:gd name="connsiteX90" fmla="*/ 806373 w 977755"/>
                <a:gd name="connsiteY90" fmla="*/ 357397 h 361466"/>
                <a:gd name="connsiteX91" fmla="*/ 793025 w 977755"/>
                <a:gd name="connsiteY91" fmla="*/ 361466 h 361466"/>
                <a:gd name="connsiteX92" fmla="*/ 788242 w 977755"/>
                <a:gd name="connsiteY92" fmla="*/ 360966 h 361466"/>
                <a:gd name="connsiteX93" fmla="*/ 776179 w 977755"/>
                <a:gd name="connsiteY93" fmla="*/ 354470 h 361466"/>
                <a:gd name="connsiteX94" fmla="*/ 771040 w 977755"/>
                <a:gd name="connsiteY94" fmla="*/ 346904 h 361466"/>
                <a:gd name="connsiteX95" fmla="*/ 769184 w 977755"/>
                <a:gd name="connsiteY95" fmla="*/ 337625 h 361466"/>
                <a:gd name="connsiteX96" fmla="*/ 788242 w 977755"/>
                <a:gd name="connsiteY96" fmla="*/ 314284 h 361466"/>
                <a:gd name="connsiteX97" fmla="*/ 793025 w 977755"/>
                <a:gd name="connsiteY97" fmla="*/ 313784 h 361466"/>
                <a:gd name="connsiteX98" fmla="*/ 47753 w 977755"/>
                <a:gd name="connsiteY98" fmla="*/ 289372 h 361466"/>
                <a:gd name="connsiteX99" fmla="*/ 56747 w 977755"/>
                <a:gd name="connsiteY99" fmla="*/ 298366 h 361466"/>
                <a:gd name="connsiteX100" fmla="*/ 47753 w 977755"/>
                <a:gd name="connsiteY100" fmla="*/ 307360 h 361466"/>
                <a:gd name="connsiteX101" fmla="*/ 38759 w 977755"/>
                <a:gd name="connsiteY101" fmla="*/ 298366 h 361466"/>
                <a:gd name="connsiteX102" fmla="*/ 47753 w 977755"/>
                <a:gd name="connsiteY102" fmla="*/ 289372 h 361466"/>
                <a:gd name="connsiteX103" fmla="*/ 126198 w 977755"/>
                <a:gd name="connsiteY103" fmla="*/ 288373 h 361466"/>
                <a:gd name="connsiteX104" fmla="*/ 136191 w 977755"/>
                <a:gd name="connsiteY104" fmla="*/ 298366 h 361466"/>
                <a:gd name="connsiteX105" fmla="*/ 126198 w 977755"/>
                <a:gd name="connsiteY105" fmla="*/ 308359 h 361466"/>
                <a:gd name="connsiteX106" fmla="*/ 116205 w 977755"/>
                <a:gd name="connsiteY106" fmla="*/ 298366 h 361466"/>
                <a:gd name="connsiteX107" fmla="*/ 126198 w 977755"/>
                <a:gd name="connsiteY107" fmla="*/ 288373 h 361466"/>
                <a:gd name="connsiteX108" fmla="*/ 283162 w 977755"/>
                <a:gd name="connsiteY108" fmla="*/ 286160 h 361466"/>
                <a:gd name="connsiteX109" fmla="*/ 295368 w 977755"/>
                <a:gd name="connsiteY109" fmla="*/ 298366 h 361466"/>
                <a:gd name="connsiteX110" fmla="*/ 283162 w 977755"/>
                <a:gd name="connsiteY110" fmla="*/ 310572 h 361466"/>
                <a:gd name="connsiteX111" fmla="*/ 270956 w 977755"/>
                <a:gd name="connsiteY111" fmla="*/ 298366 h 361466"/>
                <a:gd name="connsiteX112" fmla="*/ 283162 w 977755"/>
                <a:gd name="connsiteY112" fmla="*/ 286160 h 361466"/>
                <a:gd name="connsiteX113" fmla="*/ 361536 w 977755"/>
                <a:gd name="connsiteY113" fmla="*/ 284804 h 361466"/>
                <a:gd name="connsiteX114" fmla="*/ 375098 w 977755"/>
                <a:gd name="connsiteY114" fmla="*/ 298366 h 361466"/>
                <a:gd name="connsiteX115" fmla="*/ 361536 w 977755"/>
                <a:gd name="connsiteY115" fmla="*/ 311928 h 361466"/>
                <a:gd name="connsiteX116" fmla="*/ 347974 w 977755"/>
                <a:gd name="connsiteY116" fmla="*/ 298366 h 361466"/>
                <a:gd name="connsiteX117" fmla="*/ 361536 w 977755"/>
                <a:gd name="connsiteY117" fmla="*/ 284804 h 361466"/>
                <a:gd name="connsiteX118" fmla="*/ 518428 w 977755"/>
                <a:gd name="connsiteY118" fmla="*/ 281735 h 361466"/>
                <a:gd name="connsiteX119" fmla="*/ 535060 w 977755"/>
                <a:gd name="connsiteY119" fmla="*/ 298366 h 361466"/>
                <a:gd name="connsiteX120" fmla="*/ 518428 w 977755"/>
                <a:gd name="connsiteY120" fmla="*/ 314998 h 361466"/>
                <a:gd name="connsiteX121" fmla="*/ 501797 w 977755"/>
                <a:gd name="connsiteY121" fmla="*/ 298366 h 361466"/>
                <a:gd name="connsiteX122" fmla="*/ 518428 w 977755"/>
                <a:gd name="connsiteY122" fmla="*/ 281735 h 361466"/>
                <a:gd name="connsiteX123" fmla="*/ 596946 w 977755"/>
                <a:gd name="connsiteY123" fmla="*/ 279950 h 361466"/>
                <a:gd name="connsiteX124" fmla="*/ 615362 w 977755"/>
                <a:gd name="connsiteY124" fmla="*/ 298366 h 361466"/>
                <a:gd name="connsiteX125" fmla="*/ 596946 w 977755"/>
                <a:gd name="connsiteY125" fmla="*/ 316782 h 361466"/>
                <a:gd name="connsiteX126" fmla="*/ 578530 w 977755"/>
                <a:gd name="connsiteY126" fmla="*/ 298366 h 361466"/>
                <a:gd name="connsiteX127" fmla="*/ 596946 w 977755"/>
                <a:gd name="connsiteY127" fmla="*/ 279950 h 361466"/>
                <a:gd name="connsiteX128" fmla="*/ 753766 w 977755"/>
                <a:gd name="connsiteY128" fmla="*/ 275739 h 361466"/>
                <a:gd name="connsiteX129" fmla="*/ 776394 w 977755"/>
                <a:gd name="connsiteY129" fmla="*/ 298366 h 361466"/>
                <a:gd name="connsiteX130" fmla="*/ 753766 w 977755"/>
                <a:gd name="connsiteY130" fmla="*/ 320994 h 361466"/>
                <a:gd name="connsiteX131" fmla="*/ 731139 w 977755"/>
                <a:gd name="connsiteY131" fmla="*/ 298366 h 361466"/>
                <a:gd name="connsiteX132" fmla="*/ 753766 w 977755"/>
                <a:gd name="connsiteY132" fmla="*/ 275739 h 361466"/>
                <a:gd name="connsiteX133" fmla="*/ 832283 w 977755"/>
                <a:gd name="connsiteY133" fmla="*/ 273241 h 361466"/>
                <a:gd name="connsiteX134" fmla="*/ 857337 w 977755"/>
                <a:gd name="connsiteY134" fmla="*/ 298367 h 361466"/>
                <a:gd name="connsiteX135" fmla="*/ 832283 w 977755"/>
                <a:gd name="connsiteY135" fmla="*/ 323421 h 361466"/>
                <a:gd name="connsiteX136" fmla="*/ 807229 w 977755"/>
                <a:gd name="connsiteY136" fmla="*/ 298367 h 361466"/>
                <a:gd name="connsiteX137" fmla="*/ 832283 w 977755"/>
                <a:gd name="connsiteY137" fmla="*/ 273241 h 361466"/>
                <a:gd name="connsiteX138" fmla="*/ 86939 w 977755"/>
                <a:gd name="connsiteY138" fmla="*/ 249685 h 361466"/>
                <a:gd name="connsiteX139" fmla="*/ 96433 w 977755"/>
                <a:gd name="connsiteY139" fmla="*/ 259179 h 361466"/>
                <a:gd name="connsiteX140" fmla="*/ 86939 w 977755"/>
                <a:gd name="connsiteY140" fmla="*/ 268672 h 361466"/>
                <a:gd name="connsiteX141" fmla="*/ 77446 w 977755"/>
                <a:gd name="connsiteY141" fmla="*/ 259179 h 361466"/>
                <a:gd name="connsiteX142" fmla="*/ 86939 w 977755"/>
                <a:gd name="connsiteY142" fmla="*/ 249685 h 361466"/>
                <a:gd name="connsiteX143" fmla="*/ 165457 w 977755"/>
                <a:gd name="connsiteY143" fmla="*/ 248686 h 361466"/>
                <a:gd name="connsiteX144" fmla="*/ 174165 w 977755"/>
                <a:gd name="connsiteY144" fmla="*/ 253326 h 361466"/>
                <a:gd name="connsiteX145" fmla="*/ 175950 w 977755"/>
                <a:gd name="connsiteY145" fmla="*/ 259179 h 361466"/>
                <a:gd name="connsiteX146" fmla="*/ 174165 w 977755"/>
                <a:gd name="connsiteY146" fmla="*/ 265032 h 361466"/>
                <a:gd name="connsiteX147" fmla="*/ 165457 w 977755"/>
                <a:gd name="connsiteY147" fmla="*/ 269814 h 361466"/>
                <a:gd name="connsiteX148" fmla="*/ 163315 w 977755"/>
                <a:gd name="connsiteY148" fmla="*/ 269600 h 361466"/>
                <a:gd name="connsiteX149" fmla="*/ 158033 w 977755"/>
                <a:gd name="connsiteY149" fmla="*/ 266745 h 361466"/>
                <a:gd name="connsiteX150" fmla="*/ 156748 w 977755"/>
                <a:gd name="connsiteY150" fmla="*/ 265175 h 361466"/>
                <a:gd name="connsiteX151" fmla="*/ 155178 w 977755"/>
                <a:gd name="connsiteY151" fmla="*/ 261392 h 361466"/>
                <a:gd name="connsiteX152" fmla="*/ 154964 w 977755"/>
                <a:gd name="connsiteY152" fmla="*/ 259250 h 361466"/>
                <a:gd name="connsiteX153" fmla="*/ 155178 w 977755"/>
                <a:gd name="connsiteY153" fmla="*/ 257109 h 361466"/>
                <a:gd name="connsiteX154" fmla="*/ 156748 w 977755"/>
                <a:gd name="connsiteY154" fmla="*/ 253326 h 361466"/>
                <a:gd name="connsiteX155" fmla="*/ 158033 w 977755"/>
                <a:gd name="connsiteY155" fmla="*/ 251755 h 361466"/>
                <a:gd name="connsiteX156" fmla="*/ 163315 w 977755"/>
                <a:gd name="connsiteY156" fmla="*/ 248900 h 361466"/>
                <a:gd name="connsiteX157" fmla="*/ 165457 w 977755"/>
                <a:gd name="connsiteY157" fmla="*/ 248686 h 361466"/>
                <a:gd name="connsiteX158" fmla="*/ 322349 w 977755"/>
                <a:gd name="connsiteY158" fmla="*/ 246259 h 361466"/>
                <a:gd name="connsiteX159" fmla="*/ 329559 w 977755"/>
                <a:gd name="connsiteY159" fmla="*/ 248472 h 361466"/>
                <a:gd name="connsiteX160" fmla="*/ 335198 w 977755"/>
                <a:gd name="connsiteY160" fmla="*/ 259179 h 361466"/>
                <a:gd name="connsiteX161" fmla="*/ 329559 w 977755"/>
                <a:gd name="connsiteY161" fmla="*/ 269886 h 361466"/>
                <a:gd name="connsiteX162" fmla="*/ 322349 w 977755"/>
                <a:gd name="connsiteY162" fmla="*/ 272098 h 361466"/>
                <a:gd name="connsiteX163" fmla="*/ 319780 w 977755"/>
                <a:gd name="connsiteY163" fmla="*/ 271813 h 361466"/>
                <a:gd name="connsiteX164" fmla="*/ 309501 w 977755"/>
                <a:gd name="connsiteY164" fmla="*/ 259179 h 361466"/>
                <a:gd name="connsiteX165" fmla="*/ 319780 w 977755"/>
                <a:gd name="connsiteY165" fmla="*/ 246545 h 361466"/>
                <a:gd name="connsiteX166" fmla="*/ 322349 w 977755"/>
                <a:gd name="connsiteY166" fmla="*/ 246259 h 361466"/>
                <a:gd name="connsiteX167" fmla="*/ 400795 w 977755"/>
                <a:gd name="connsiteY167" fmla="*/ 244903 h 361466"/>
                <a:gd name="connsiteX168" fmla="*/ 415071 w 977755"/>
                <a:gd name="connsiteY168" fmla="*/ 259179 h 361466"/>
                <a:gd name="connsiteX169" fmla="*/ 400795 w 977755"/>
                <a:gd name="connsiteY169" fmla="*/ 273455 h 361466"/>
                <a:gd name="connsiteX170" fmla="*/ 386519 w 977755"/>
                <a:gd name="connsiteY170" fmla="*/ 259179 h 361466"/>
                <a:gd name="connsiteX171" fmla="*/ 400795 w 977755"/>
                <a:gd name="connsiteY171" fmla="*/ 244903 h 361466"/>
                <a:gd name="connsiteX172" fmla="*/ 557687 w 977755"/>
                <a:gd name="connsiteY172" fmla="*/ 241691 h 361466"/>
                <a:gd name="connsiteX173" fmla="*/ 575175 w 977755"/>
                <a:gd name="connsiteY173" fmla="*/ 259179 h 361466"/>
                <a:gd name="connsiteX174" fmla="*/ 557687 w 977755"/>
                <a:gd name="connsiteY174" fmla="*/ 276667 h 361466"/>
                <a:gd name="connsiteX175" fmla="*/ 540199 w 977755"/>
                <a:gd name="connsiteY175" fmla="*/ 259179 h 361466"/>
                <a:gd name="connsiteX176" fmla="*/ 557687 w 977755"/>
                <a:gd name="connsiteY176" fmla="*/ 241691 h 361466"/>
                <a:gd name="connsiteX177" fmla="*/ 636061 w 977755"/>
                <a:gd name="connsiteY177" fmla="*/ 239764 h 361466"/>
                <a:gd name="connsiteX178" fmla="*/ 652193 w 977755"/>
                <a:gd name="connsiteY178" fmla="*/ 248330 h 361466"/>
                <a:gd name="connsiteX179" fmla="*/ 655476 w 977755"/>
                <a:gd name="connsiteY179" fmla="*/ 259179 h 361466"/>
                <a:gd name="connsiteX180" fmla="*/ 652193 w 977755"/>
                <a:gd name="connsiteY180" fmla="*/ 270029 h 361466"/>
                <a:gd name="connsiteX181" fmla="*/ 636061 w 977755"/>
                <a:gd name="connsiteY181" fmla="*/ 278594 h 361466"/>
                <a:gd name="connsiteX182" fmla="*/ 632135 w 977755"/>
                <a:gd name="connsiteY182" fmla="*/ 278166 h 361466"/>
                <a:gd name="connsiteX183" fmla="*/ 622356 w 977755"/>
                <a:gd name="connsiteY183" fmla="*/ 272884 h 361466"/>
                <a:gd name="connsiteX184" fmla="*/ 620001 w 977755"/>
                <a:gd name="connsiteY184" fmla="*/ 270029 h 361466"/>
                <a:gd name="connsiteX185" fmla="*/ 617074 w 977755"/>
                <a:gd name="connsiteY185" fmla="*/ 263105 h 361466"/>
                <a:gd name="connsiteX186" fmla="*/ 616646 w 977755"/>
                <a:gd name="connsiteY186" fmla="*/ 259179 h 361466"/>
                <a:gd name="connsiteX187" fmla="*/ 617074 w 977755"/>
                <a:gd name="connsiteY187" fmla="*/ 255253 h 361466"/>
                <a:gd name="connsiteX188" fmla="*/ 620001 w 977755"/>
                <a:gd name="connsiteY188" fmla="*/ 248330 h 361466"/>
                <a:gd name="connsiteX189" fmla="*/ 622356 w 977755"/>
                <a:gd name="connsiteY189" fmla="*/ 245474 h 361466"/>
                <a:gd name="connsiteX190" fmla="*/ 632135 w 977755"/>
                <a:gd name="connsiteY190" fmla="*/ 240192 h 361466"/>
                <a:gd name="connsiteX191" fmla="*/ 636061 w 977755"/>
                <a:gd name="connsiteY191" fmla="*/ 239764 h 361466"/>
                <a:gd name="connsiteX192" fmla="*/ 793025 w 977755"/>
                <a:gd name="connsiteY192" fmla="*/ 235338 h 361466"/>
                <a:gd name="connsiteX193" fmla="*/ 806373 w 977755"/>
                <a:gd name="connsiteY193" fmla="*/ 239407 h 361466"/>
                <a:gd name="connsiteX194" fmla="*/ 816865 w 977755"/>
                <a:gd name="connsiteY194" fmla="*/ 259179 h 361466"/>
                <a:gd name="connsiteX195" fmla="*/ 806373 w 977755"/>
                <a:gd name="connsiteY195" fmla="*/ 278951 h 361466"/>
                <a:gd name="connsiteX196" fmla="*/ 793025 w 977755"/>
                <a:gd name="connsiteY196" fmla="*/ 283020 h 361466"/>
                <a:gd name="connsiteX197" fmla="*/ 788242 w 977755"/>
                <a:gd name="connsiteY197" fmla="*/ 282520 h 361466"/>
                <a:gd name="connsiteX198" fmla="*/ 769184 w 977755"/>
                <a:gd name="connsiteY198" fmla="*/ 259179 h 361466"/>
                <a:gd name="connsiteX199" fmla="*/ 788242 w 977755"/>
                <a:gd name="connsiteY199" fmla="*/ 235838 h 361466"/>
                <a:gd name="connsiteX200" fmla="*/ 793025 w 977755"/>
                <a:gd name="connsiteY200" fmla="*/ 235338 h 361466"/>
                <a:gd name="connsiteX201" fmla="*/ 871470 w 977755"/>
                <a:gd name="connsiteY201" fmla="*/ 232768 h 361466"/>
                <a:gd name="connsiteX202" fmla="*/ 897881 w 977755"/>
                <a:gd name="connsiteY202" fmla="*/ 259178 h 361466"/>
                <a:gd name="connsiteX203" fmla="*/ 871470 w 977755"/>
                <a:gd name="connsiteY203" fmla="*/ 285589 h 361466"/>
                <a:gd name="connsiteX204" fmla="*/ 845060 w 977755"/>
                <a:gd name="connsiteY204" fmla="*/ 259178 h 361466"/>
                <a:gd name="connsiteX205" fmla="*/ 871470 w 977755"/>
                <a:gd name="connsiteY205" fmla="*/ 232768 h 361466"/>
                <a:gd name="connsiteX206" fmla="*/ 126198 w 977755"/>
                <a:gd name="connsiteY206" fmla="*/ 209927 h 361466"/>
                <a:gd name="connsiteX207" fmla="*/ 136191 w 977755"/>
                <a:gd name="connsiteY207" fmla="*/ 219920 h 361466"/>
                <a:gd name="connsiteX208" fmla="*/ 126198 w 977755"/>
                <a:gd name="connsiteY208" fmla="*/ 229913 h 361466"/>
                <a:gd name="connsiteX209" fmla="*/ 116205 w 977755"/>
                <a:gd name="connsiteY209" fmla="*/ 219920 h 361466"/>
                <a:gd name="connsiteX210" fmla="*/ 126198 w 977755"/>
                <a:gd name="connsiteY210" fmla="*/ 209927 h 361466"/>
                <a:gd name="connsiteX211" fmla="*/ 204644 w 977755"/>
                <a:gd name="connsiteY211" fmla="*/ 208856 h 361466"/>
                <a:gd name="connsiteX212" fmla="*/ 215708 w 977755"/>
                <a:gd name="connsiteY212" fmla="*/ 219920 h 361466"/>
                <a:gd name="connsiteX213" fmla="*/ 204644 w 977755"/>
                <a:gd name="connsiteY213" fmla="*/ 230984 h 361466"/>
                <a:gd name="connsiteX214" fmla="*/ 193580 w 977755"/>
                <a:gd name="connsiteY214" fmla="*/ 219920 h 361466"/>
                <a:gd name="connsiteX215" fmla="*/ 204644 w 977755"/>
                <a:gd name="connsiteY215" fmla="*/ 208856 h 361466"/>
                <a:gd name="connsiteX216" fmla="*/ 361536 w 977755"/>
                <a:gd name="connsiteY216" fmla="*/ 206358 h 361466"/>
                <a:gd name="connsiteX217" fmla="*/ 375098 w 977755"/>
                <a:gd name="connsiteY217" fmla="*/ 219920 h 361466"/>
                <a:gd name="connsiteX218" fmla="*/ 361536 w 977755"/>
                <a:gd name="connsiteY218" fmla="*/ 233482 h 361466"/>
                <a:gd name="connsiteX219" fmla="*/ 347974 w 977755"/>
                <a:gd name="connsiteY219" fmla="*/ 219920 h 361466"/>
                <a:gd name="connsiteX220" fmla="*/ 361536 w 977755"/>
                <a:gd name="connsiteY220" fmla="*/ 206358 h 361466"/>
                <a:gd name="connsiteX221" fmla="*/ 440054 w 977755"/>
                <a:gd name="connsiteY221" fmla="*/ 204930 h 361466"/>
                <a:gd name="connsiteX222" fmla="*/ 455043 w 977755"/>
                <a:gd name="connsiteY222" fmla="*/ 219920 h 361466"/>
                <a:gd name="connsiteX223" fmla="*/ 440054 w 977755"/>
                <a:gd name="connsiteY223" fmla="*/ 234909 h 361466"/>
                <a:gd name="connsiteX224" fmla="*/ 425064 w 977755"/>
                <a:gd name="connsiteY224" fmla="*/ 219920 h 361466"/>
                <a:gd name="connsiteX225" fmla="*/ 440054 w 977755"/>
                <a:gd name="connsiteY225" fmla="*/ 204930 h 361466"/>
                <a:gd name="connsiteX226" fmla="*/ 596946 w 977755"/>
                <a:gd name="connsiteY226" fmla="*/ 201504 h 361466"/>
                <a:gd name="connsiteX227" fmla="*/ 615362 w 977755"/>
                <a:gd name="connsiteY227" fmla="*/ 219920 h 361466"/>
                <a:gd name="connsiteX228" fmla="*/ 596946 w 977755"/>
                <a:gd name="connsiteY228" fmla="*/ 238336 h 361466"/>
                <a:gd name="connsiteX229" fmla="*/ 578530 w 977755"/>
                <a:gd name="connsiteY229" fmla="*/ 219920 h 361466"/>
                <a:gd name="connsiteX230" fmla="*/ 596946 w 977755"/>
                <a:gd name="connsiteY230" fmla="*/ 201504 h 361466"/>
                <a:gd name="connsiteX231" fmla="*/ 675321 w 977755"/>
                <a:gd name="connsiteY231" fmla="*/ 199506 h 361466"/>
                <a:gd name="connsiteX232" fmla="*/ 695735 w 977755"/>
                <a:gd name="connsiteY232" fmla="*/ 219921 h 361466"/>
                <a:gd name="connsiteX233" fmla="*/ 675321 w 977755"/>
                <a:gd name="connsiteY233" fmla="*/ 240335 h 361466"/>
                <a:gd name="connsiteX234" fmla="*/ 654906 w 977755"/>
                <a:gd name="connsiteY234" fmla="*/ 219921 h 361466"/>
                <a:gd name="connsiteX235" fmla="*/ 675321 w 977755"/>
                <a:gd name="connsiteY235" fmla="*/ 199506 h 361466"/>
                <a:gd name="connsiteX236" fmla="*/ 832283 w 977755"/>
                <a:gd name="connsiteY236" fmla="*/ 194866 h 361466"/>
                <a:gd name="connsiteX237" fmla="*/ 857337 w 977755"/>
                <a:gd name="connsiteY237" fmla="*/ 219920 h 361466"/>
                <a:gd name="connsiteX238" fmla="*/ 832283 w 977755"/>
                <a:gd name="connsiteY238" fmla="*/ 245046 h 361466"/>
                <a:gd name="connsiteX239" fmla="*/ 807229 w 977755"/>
                <a:gd name="connsiteY239" fmla="*/ 219920 h 361466"/>
                <a:gd name="connsiteX240" fmla="*/ 832283 w 977755"/>
                <a:gd name="connsiteY240" fmla="*/ 194866 h 361466"/>
                <a:gd name="connsiteX241" fmla="*/ 165529 w 977755"/>
                <a:gd name="connsiteY241" fmla="*/ 170240 h 361466"/>
                <a:gd name="connsiteX242" fmla="*/ 174237 w 977755"/>
                <a:gd name="connsiteY242" fmla="*/ 174880 h 361466"/>
                <a:gd name="connsiteX243" fmla="*/ 176022 w 977755"/>
                <a:gd name="connsiteY243" fmla="*/ 180733 h 361466"/>
                <a:gd name="connsiteX244" fmla="*/ 175165 w 977755"/>
                <a:gd name="connsiteY244" fmla="*/ 184801 h 361466"/>
                <a:gd name="connsiteX245" fmla="*/ 174166 w 977755"/>
                <a:gd name="connsiteY245" fmla="*/ 186586 h 361466"/>
                <a:gd name="connsiteX246" fmla="*/ 173024 w 977755"/>
                <a:gd name="connsiteY246" fmla="*/ 188299 h 361466"/>
                <a:gd name="connsiteX247" fmla="*/ 165600 w 977755"/>
                <a:gd name="connsiteY247" fmla="*/ 191368 h 361466"/>
                <a:gd name="connsiteX248" fmla="*/ 163459 w 977755"/>
                <a:gd name="connsiteY248" fmla="*/ 191154 h 361466"/>
                <a:gd name="connsiteX249" fmla="*/ 158177 w 977755"/>
                <a:gd name="connsiteY249" fmla="*/ 188299 h 361466"/>
                <a:gd name="connsiteX250" fmla="*/ 156892 w 977755"/>
                <a:gd name="connsiteY250" fmla="*/ 186729 h 361466"/>
                <a:gd name="connsiteX251" fmla="*/ 155893 w 977755"/>
                <a:gd name="connsiteY251" fmla="*/ 184944 h 361466"/>
                <a:gd name="connsiteX252" fmla="*/ 155250 w 977755"/>
                <a:gd name="connsiteY252" fmla="*/ 182946 h 361466"/>
                <a:gd name="connsiteX253" fmla="*/ 155036 w 977755"/>
                <a:gd name="connsiteY253" fmla="*/ 180804 h 361466"/>
                <a:gd name="connsiteX254" fmla="*/ 155250 w 977755"/>
                <a:gd name="connsiteY254" fmla="*/ 178663 h 361466"/>
                <a:gd name="connsiteX255" fmla="*/ 156820 w 977755"/>
                <a:gd name="connsiteY255" fmla="*/ 174880 h 361466"/>
                <a:gd name="connsiteX256" fmla="*/ 158105 w 977755"/>
                <a:gd name="connsiteY256" fmla="*/ 173309 h 361466"/>
                <a:gd name="connsiteX257" fmla="*/ 163387 w 977755"/>
                <a:gd name="connsiteY257" fmla="*/ 170454 h 361466"/>
                <a:gd name="connsiteX258" fmla="*/ 165529 w 977755"/>
                <a:gd name="connsiteY258" fmla="*/ 170240 h 361466"/>
                <a:gd name="connsiteX259" fmla="*/ 243903 w 977755"/>
                <a:gd name="connsiteY259" fmla="*/ 169098 h 361466"/>
                <a:gd name="connsiteX260" fmla="*/ 255538 w 977755"/>
                <a:gd name="connsiteY260" fmla="*/ 180733 h 361466"/>
                <a:gd name="connsiteX261" fmla="*/ 254610 w 977755"/>
                <a:gd name="connsiteY261" fmla="*/ 185230 h 361466"/>
                <a:gd name="connsiteX262" fmla="*/ 252111 w 977755"/>
                <a:gd name="connsiteY262" fmla="*/ 188942 h 361466"/>
                <a:gd name="connsiteX263" fmla="*/ 243903 w 977755"/>
                <a:gd name="connsiteY263" fmla="*/ 192368 h 361466"/>
                <a:gd name="connsiteX264" fmla="*/ 235694 w 977755"/>
                <a:gd name="connsiteY264" fmla="*/ 188942 h 361466"/>
                <a:gd name="connsiteX265" fmla="*/ 233196 w 977755"/>
                <a:gd name="connsiteY265" fmla="*/ 185230 h 361466"/>
                <a:gd name="connsiteX266" fmla="*/ 232268 w 977755"/>
                <a:gd name="connsiteY266" fmla="*/ 180733 h 361466"/>
                <a:gd name="connsiteX267" fmla="*/ 243903 w 977755"/>
                <a:gd name="connsiteY267" fmla="*/ 169098 h 361466"/>
                <a:gd name="connsiteX268" fmla="*/ 400795 w 977755"/>
                <a:gd name="connsiteY268" fmla="*/ 166385 h 361466"/>
                <a:gd name="connsiteX269" fmla="*/ 415071 w 977755"/>
                <a:gd name="connsiteY269" fmla="*/ 180661 h 361466"/>
                <a:gd name="connsiteX270" fmla="*/ 413929 w 977755"/>
                <a:gd name="connsiteY270" fmla="*/ 186229 h 361466"/>
                <a:gd name="connsiteX271" fmla="*/ 410859 w 977755"/>
                <a:gd name="connsiteY271" fmla="*/ 190797 h 361466"/>
                <a:gd name="connsiteX272" fmla="*/ 400795 w 977755"/>
                <a:gd name="connsiteY272" fmla="*/ 195008 h 361466"/>
                <a:gd name="connsiteX273" fmla="*/ 390730 w 977755"/>
                <a:gd name="connsiteY273" fmla="*/ 190797 h 361466"/>
                <a:gd name="connsiteX274" fmla="*/ 387661 w 977755"/>
                <a:gd name="connsiteY274" fmla="*/ 186229 h 361466"/>
                <a:gd name="connsiteX275" fmla="*/ 386519 w 977755"/>
                <a:gd name="connsiteY275" fmla="*/ 180661 h 361466"/>
                <a:gd name="connsiteX276" fmla="*/ 400795 w 977755"/>
                <a:gd name="connsiteY276" fmla="*/ 166385 h 361466"/>
                <a:gd name="connsiteX277" fmla="*/ 479098 w 977755"/>
                <a:gd name="connsiteY277" fmla="*/ 164815 h 361466"/>
                <a:gd name="connsiteX278" fmla="*/ 492232 w 977755"/>
                <a:gd name="connsiteY278" fmla="*/ 171810 h 361466"/>
                <a:gd name="connsiteX279" fmla="*/ 494944 w 977755"/>
                <a:gd name="connsiteY279" fmla="*/ 180661 h 361466"/>
                <a:gd name="connsiteX280" fmla="*/ 493731 w 977755"/>
                <a:gd name="connsiteY280" fmla="*/ 186800 h 361466"/>
                <a:gd name="connsiteX281" fmla="*/ 492303 w 977755"/>
                <a:gd name="connsiteY281" fmla="*/ 189512 h 361466"/>
                <a:gd name="connsiteX282" fmla="*/ 490304 w 977755"/>
                <a:gd name="connsiteY282" fmla="*/ 191939 h 361466"/>
                <a:gd name="connsiteX283" fmla="*/ 479098 w 977755"/>
                <a:gd name="connsiteY283" fmla="*/ 196579 h 361466"/>
                <a:gd name="connsiteX284" fmla="*/ 475886 w 977755"/>
                <a:gd name="connsiteY284" fmla="*/ 196222 h 361466"/>
                <a:gd name="connsiteX285" fmla="*/ 467891 w 977755"/>
                <a:gd name="connsiteY285" fmla="*/ 191939 h 361466"/>
                <a:gd name="connsiteX286" fmla="*/ 465964 w 977755"/>
                <a:gd name="connsiteY286" fmla="*/ 189584 h 361466"/>
                <a:gd name="connsiteX287" fmla="*/ 464536 w 977755"/>
                <a:gd name="connsiteY287" fmla="*/ 186871 h 361466"/>
                <a:gd name="connsiteX288" fmla="*/ 463608 w 977755"/>
                <a:gd name="connsiteY288" fmla="*/ 183873 h 361466"/>
                <a:gd name="connsiteX289" fmla="*/ 463323 w 977755"/>
                <a:gd name="connsiteY289" fmla="*/ 180661 h 361466"/>
                <a:gd name="connsiteX290" fmla="*/ 463608 w 977755"/>
                <a:gd name="connsiteY290" fmla="*/ 177449 h 361466"/>
                <a:gd name="connsiteX291" fmla="*/ 465964 w 977755"/>
                <a:gd name="connsiteY291" fmla="*/ 171810 h 361466"/>
                <a:gd name="connsiteX292" fmla="*/ 467891 w 977755"/>
                <a:gd name="connsiteY292" fmla="*/ 169455 h 361466"/>
                <a:gd name="connsiteX293" fmla="*/ 475886 w 977755"/>
                <a:gd name="connsiteY293" fmla="*/ 165172 h 361466"/>
                <a:gd name="connsiteX294" fmla="*/ 479098 w 977755"/>
                <a:gd name="connsiteY294" fmla="*/ 164815 h 361466"/>
                <a:gd name="connsiteX295" fmla="*/ 636061 w 977755"/>
                <a:gd name="connsiteY295" fmla="*/ 161317 h 361466"/>
                <a:gd name="connsiteX296" fmla="*/ 652193 w 977755"/>
                <a:gd name="connsiteY296" fmla="*/ 169883 h 361466"/>
                <a:gd name="connsiteX297" fmla="*/ 655476 w 977755"/>
                <a:gd name="connsiteY297" fmla="*/ 180732 h 361466"/>
                <a:gd name="connsiteX298" fmla="*/ 653977 w 977755"/>
                <a:gd name="connsiteY298" fmla="*/ 188298 h 361466"/>
                <a:gd name="connsiteX299" fmla="*/ 652193 w 977755"/>
                <a:gd name="connsiteY299" fmla="*/ 191582 h 361466"/>
                <a:gd name="connsiteX300" fmla="*/ 649766 w 977755"/>
                <a:gd name="connsiteY300" fmla="*/ 194437 h 361466"/>
                <a:gd name="connsiteX301" fmla="*/ 636061 w 977755"/>
                <a:gd name="connsiteY301" fmla="*/ 200148 h 361466"/>
                <a:gd name="connsiteX302" fmla="*/ 632135 w 977755"/>
                <a:gd name="connsiteY302" fmla="*/ 199719 h 361466"/>
                <a:gd name="connsiteX303" fmla="*/ 622356 w 977755"/>
                <a:gd name="connsiteY303" fmla="*/ 194437 h 361466"/>
                <a:gd name="connsiteX304" fmla="*/ 620001 w 977755"/>
                <a:gd name="connsiteY304" fmla="*/ 191582 h 361466"/>
                <a:gd name="connsiteX305" fmla="*/ 618216 w 977755"/>
                <a:gd name="connsiteY305" fmla="*/ 188298 h 361466"/>
                <a:gd name="connsiteX306" fmla="*/ 617074 w 977755"/>
                <a:gd name="connsiteY306" fmla="*/ 184658 h 361466"/>
                <a:gd name="connsiteX307" fmla="*/ 616646 w 977755"/>
                <a:gd name="connsiteY307" fmla="*/ 180732 h 361466"/>
                <a:gd name="connsiteX308" fmla="*/ 617074 w 977755"/>
                <a:gd name="connsiteY308" fmla="*/ 176806 h 361466"/>
                <a:gd name="connsiteX309" fmla="*/ 620001 w 977755"/>
                <a:gd name="connsiteY309" fmla="*/ 169883 h 361466"/>
                <a:gd name="connsiteX310" fmla="*/ 622356 w 977755"/>
                <a:gd name="connsiteY310" fmla="*/ 167027 h 361466"/>
                <a:gd name="connsiteX311" fmla="*/ 632135 w 977755"/>
                <a:gd name="connsiteY311" fmla="*/ 161745 h 361466"/>
                <a:gd name="connsiteX312" fmla="*/ 636061 w 977755"/>
                <a:gd name="connsiteY312" fmla="*/ 161317 h 361466"/>
                <a:gd name="connsiteX313" fmla="*/ 714579 w 977755"/>
                <a:gd name="connsiteY313" fmla="*/ 159247 h 361466"/>
                <a:gd name="connsiteX314" fmla="*/ 736064 w 977755"/>
                <a:gd name="connsiteY314" fmla="*/ 180732 h 361466"/>
                <a:gd name="connsiteX315" fmla="*/ 734351 w 977755"/>
                <a:gd name="connsiteY315" fmla="*/ 189084 h 361466"/>
                <a:gd name="connsiteX316" fmla="*/ 729854 w 977755"/>
                <a:gd name="connsiteY316" fmla="*/ 195936 h 361466"/>
                <a:gd name="connsiteX317" fmla="*/ 714651 w 977755"/>
                <a:gd name="connsiteY317" fmla="*/ 202218 h 361466"/>
                <a:gd name="connsiteX318" fmla="*/ 699447 w 977755"/>
                <a:gd name="connsiteY318" fmla="*/ 195936 h 361466"/>
                <a:gd name="connsiteX319" fmla="*/ 694807 w 977755"/>
                <a:gd name="connsiteY319" fmla="*/ 189084 h 361466"/>
                <a:gd name="connsiteX320" fmla="*/ 693094 w 977755"/>
                <a:gd name="connsiteY320" fmla="*/ 180732 h 361466"/>
                <a:gd name="connsiteX321" fmla="*/ 714579 w 977755"/>
                <a:gd name="connsiteY321" fmla="*/ 159247 h 361466"/>
                <a:gd name="connsiteX322" fmla="*/ 871470 w 977755"/>
                <a:gd name="connsiteY322" fmla="*/ 154322 h 361466"/>
                <a:gd name="connsiteX323" fmla="*/ 897881 w 977755"/>
                <a:gd name="connsiteY323" fmla="*/ 180732 h 361466"/>
                <a:gd name="connsiteX324" fmla="*/ 895811 w 977755"/>
                <a:gd name="connsiteY324" fmla="*/ 191011 h 361466"/>
                <a:gd name="connsiteX325" fmla="*/ 890172 w 977755"/>
                <a:gd name="connsiteY325" fmla="*/ 199434 h 361466"/>
                <a:gd name="connsiteX326" fmla="*/ 871470 w 977755"/>
                <a:gd name="connsiteY326" fmla="*/ 207143 h 361466"/>
                <a:gd name="connsiteX327" fmla="*/ 852769 w 977755"/>
                <a:gd name="connsiteY327" fmla="*/ 199434 h 361466"/>
                <a:gd name="connsiteX328" fmla="*/ 847130 w 977755"/>
                <a:gd name="connsiteY328" fmla="*/ 191011 h 361466"/>
                <a:gd name="connsiteX329" fmla="*/ 845060 w 977755"/>
                <a:gd name="connsiteY329" fmla="*/ 180732 h 361466"/>
                <a:gd name="connsiteX330" fmla="*/ 871470 w 977755"/>
                <a:gd name="connsiteY330" fmla="*/ 154322 h 361466"/>
                <a:gd name="connsiteX331" fmla="*/ 126198 w 977755"/>
                <a:gd name="connsiteY331" fmla="*/ 131481 h 361466"/>
                <a:gd name="connsiteX332" fmla="*/ 136191 w 977755"/>
                <a:gd name="connsiteY332" fmla="*/ 141474 h 361466"/>
                <a:gd name="connsiteX333" fmla="*/ 126198 w 977755"/>
                <a:gd name="connsiteY333" fmla="*/ 151467 h 361466"/>
                <a:gd name="connsiteX334" fmla="*/ 116205 w 977755"/>
                <a:gd name="connsiteY334" fmla="*/ 141474 h 361466"/>
                <a:gd name="connsiteX335" fmla="*/ 126198 w 977755"/>
                <a:gd name="connsiteY335" fmla="*/ 131481 h 361466"/>
                <a:gd name="connsiteX336" fmla="*/ 204644 w 977755"/>
                <a:gd name="connsiteY336" fmla="*/ 130410 h 361466"/>
                <a:gd name="connsiteX337" fmla="*/ 215708 w 977755"/>
                <a:gd name="connsiteY337" fmla="*/ 141474 h 361466"/>
                <a:gd name="connsiteX338" fmla="*/ 204644 w 977755"/>
                <a:gd name="connsiteY338" fmla="*/ 152538 h 361466"/>
                <a:gd name="connsiteX339" fmla="*/ 193580 w 977755"/>
                <a:gd name="connsiteY339" fmla="*/ 141474 h 361466"/>
                <a:gd name="connsiteX340" fmla="*/ 204644 w 977755"/>
                <a:gd name="connsiteY340" fmla="*/ 130410 h 361466"/>
                <a:gd name="connsiteX341" fmla="*/ 361536 w 977755"/>
                <a:gd name="connsiteY341" fmla="*/ 127912 h 361466"/>
                <a:gd name="connsiteX342" fmla="*/ 375098 w 977755"/>
                <a:gd name="connsiteY342" fmla="*/ 141474 h 361466"/>
                <a:gd name="connsiteX343" fmla="*/ 361536 w 977755"/>
                <a:gd name="connsiteY343" fmla="*/ 155036 h 361466"/>
                <a:gd name="connsiteX344" fmla="*/ 347974 w 977755"/>
                <a:gd name="connsiteY344" fmla="*/ 141474 h 361466"/>
                <a:gd name="connsiteX345" fmla="*/ 361536 w 977755"/>
                <a:gd name="connsiteY345" fmla="*/ 127912 h 361466"/>
                <a:gd name="connsiteX346" fmla="*/ 440054 w 977755"/>
                <a:gd name="connsiteY346" fmla="*/ 126484 h 361466"/>
                <a:gd name="connsiteX347" fmla="*/ 455043 w 977755"/>
                <a:gd name="connsiteY347" fmla="*/ 141474 h 361466"/>
                <a:gd name="connsiteX348" fmla="*/ 440054 w 977755"/>
                <a:gd name="connsiteY348" fmla="*/ 156463 h 361466"/>
                <a:gd name="connsiteX349" fmla="*/ 425064 w 977755"/>
                <a:gd name="connsiteY349" fmla="*/ 141474 h 361466"/>
                <a:gd name="connsiteX350" fmla="*/ 440054 w 977755"/>
                <a:gd name="connsiteY350" fmla="*/ 126484 h 361466"/>
                <a:gd name="connsiteX351" fmla="*/ 596946 w 977755"/>
                <a:gd name="connsiteY351" fmla="*/ 123058 h 361466"/>
                <a:gd name="connsiteX352" fmla="*/ 615362 w 977755"/>
                <a:gd name="connsiteY352" fmla="*/ 141474 h 361466"/>
                <a:gd name="connsiteX353" fmla="*/ 596946 w 977755"/>
                <a:gd name="connsiteY353" fmla="*/ 159890 h 361466"/>
                <a:gd name="connsiteX354" fmla="*/ 578530 w 977755"/>
                <a:gd name="connsiteY354" fmla="*/ 141474 h 361466"/>
                <a:gd name="connsiteX355" fmla="*/ 596946 w 977755"/>
                <a:gd name="connsiteY355" fmla="*/ 123058 h 361466"/>
                <a:gd name="connsiteX356" fmla="*/ 675321 w 977755"/>
                <a:gd name="connsiteY356" fmla="*/ 121059 h 361466"/>
                <a:gd name="connsiteX357" fmla="*/ 695735 w 977755"/>
                <a:gd name="connsiteY357" fmla="*/ 141474 h 361466"/>
                <a:gd name="connsiteX358" fmla="*/ 675321 w 977755"/>
                <a:gd name="connsiteY358" fmla="*/ 161888 h 361466"/>
                <a:gd name="connsiteX359" fmla="*/ 654906 w 977755"/>
                <a:gd name="connsiteY359" fmla="*/ 141474 h 361466"/>
                <a:gd name="connsiteX360" fmla="*/ 675321 w 977755"/>
                <a:gd name="connsiteY360" fmla="*/ 121059 h 361466"/>
                <a:gd name="connsiteX361" fmla="*/ 832283 w 977755"/>
                <a:gd name="connsiteY361" fmla="*/ 116348 h 361466"/>
                <a:gd name="connsiteX362" fmla="*/ 857337 w 977755"/>
                <a:gd name="connsiteY362" fmla="*/ 141474 h 361466"/>
                <a:gd name="connsiteX363" fmla="*/ 832283 w 977755"/>
                <a:gd name="connsiteY363" fmla="*/ 166528 h 361466"/>
                <a:gd name="connsiteX364" fmla="*/ 807229 w 977755"/>
                <a:gd name="connsiteY364" fmla="*/ 141474 h 361466"/>
                <a:gd name="connsiteX365" fmla="*/ 832283 w 977755"/>
                <a:gd name="connsiteY365" fmla="*/ 116348 h 361466"/>
                <a:gd name="connsiteX366" fmla="*/ 910730 w 977755"/>
                <a:gd name="connsiteY366" fmla="*/ 113636 h 361466"/>
                <a:gd name="connsiteX367" fmla="*/ 938496 w 977755"/>
                <a:gd name="connsiteY367" fmla="*/ 141474 h 361466"/>
                <a:gd name="connsiteX368" fmla="*/ 930397 w 977755"/>
                <a:gd name="connsiteY368" fmla="*/ 161004 h 361466"/>
                <a:gd name="connsiteX369" fmla="*/ 949989 w 977755"/>
                <a:gd name="connsiteY369" fmla="*/ 152895 h 361466"/>
                <a:gd name="connsiteX370" fmla="*/ 977755 w 977755"/>
                <a:gd name="connsiteY370" fmla="*/ 180662 h 361466"/>
                <a:gd name="connsiteX371" fmla="*/ 975542 w 977755"/>
                <a:gd name="connsiteY371" fmla="*/ 191511 h 361466"/>
                <a:gd name="connsiteX372" fmla="*/ 969618 w 977755"/>
                <a:gd name="connsiteY372" fmla="*/ 200362 h 361466"/>
                <a:gd name="connsiteX373" fmla="*/ 949989 w 977755"/>
                <a:gd name="connsiteY373" fmla="*/ 208500 h 361466"/>
                <a:gd name="connsiteX374" fmla="*/ 930410 w 977755"/>
                <a:gd name="connsiteY374" fmla="*/ 200383 h 361466"/>
                <a:gd name="connsiteX375" fmla="*/ 938496 w 977755"/>
                <a:gd name="connsiteY375" fmla="*/ 219920 h 361466"/>
                <a:gd name="connsiteX376" fmla="*/ 910730 w 977755"/>
                <a:gd name="connsiteY376" fmla="*/ 247758 h 361466"/>
                <a:gd name="connsiteX377" fmla="*/ 882963 w 977755"/>
                <a:gd name="connsiteY377" fmla="*/ 219920 h 361466"/>
                <a:gd name="connsiteX378" fmla="*/ 910730 w 977755"/>
                <a:gd name="connsiteY378" fmla="*/ 192153 h 361466"/>
                <a:gd name="connsiteX379" fmla="*/ 930281 w 977755"/>
                <a:gd name="connsiteY379" fmla="*/ 200246 h 361466"/>
                <a:gd name="connsiteX380" fmla="*/ 924435 w 977755"/>
                <a:gd name="connsiteY380" fmla="*/ 191511 h 361466"/>
                <a:gd name="connsiteX381" fmla="*/ 922222 w 977755"/>
                <a:gd name="connsiteY381" fmla="*/ 180662 h 361466"/>
                <a:gd name="connsiteX382" fmla="*/ 930295 w 977755"/>
                <a:gd name="connsiteY382" fmla="*/ 161159 h 361466"/>
                <a:gd name="connsiteX383" fmla="*/ 910730 w 977755"/>
                <a:gd name="connsiteY383" fmla="*/ 169241 h 361466"/>
                <a:gd name="connsiteX384" fmla="*/ 882963 w 977755"/>
                <a:gd name="connsiteY384" fmla="*/ 141474 h 361466"/>
                <a:gd name="connsiteX385" fmla="*/ 910730 w 977755"/>
                <a:gd name="connsiteY385" fmla="*/ 113636 h 361466"/>
                <a:gd name="connsiteX386" fmla="*/ 86939 w 977755"/>
                <a:gd name="connsiteY386" fmla="*/ 92793 h 361466"/>
                <a:gd name="connsiteX387" fmla="*/ 96433 w 977755"/>
                <a:gd name="connsiteY387" fmla="*/ 102286 h 361466"/>
                <a:gd name="connsiteX388" fmla="*/ 86939 w 977755"/>
                <a:gd name="connsiteY388" fmla="*/ 111780 h 361466"/>
                <a:gd name="connsiteX389" fmla="*/ 77446 w 977755"/>
                <a:gd name="connsiteY389" fmla="*/ 102286 h 361466"/>
                <a:gd name="connsiteX390" fmla="*/ 86939 w 977755"/>
                <a:gd name="connsiteY390" fmla="*/ 92793 h 361466"/>
                <a:gd name="connsiteX391" fmla="*/ 165457 w 977755"/>
                <a:gd name="connsiteY391" fmla="*/ 91794 h 361466"/>
                <a:gd name="connsiteX392" fmla="*/ 174165 w 977755"/>
                <a:gd name="connsiteY392" fmla="*/ 96434 h 361466"/>
                <a:gd name="connsiteX393" fmla="*/ 175950 w 977755"/>
                <a:gd name="connsiteY393" fmla="*/ 102287 h 361466"/>
                <a:gd name="connsiteX394" fmla="*/ 174165 w 977755"/>
                <a:gd name="connsiteY394" fmla="*/ 108140 h 361466"/>
                <a:gd name="connsiteX395" fmla="*/ 165457 w 977755"/>
                <a:gd name="connsiteY395" fmla="*/ 112922 h 361466"/>
                <a:gd name="connsiteX396" fmla="*/ 163315 w 977755"/>
                <a:gd name="connsiteY396" fmla="*/ 112708 h 361466"/>
                <a:gd name="connsiteX397" fmla="*/ 158033 w 977755"/>
                <a:gd name="connsiteY397" fmla="*/ 109853 h 361466"/>
                <a:gd name="connsiteX398" fmla="*/ 156748 w 977755"/>
                <a:gd name="connsiteY398" fmla="*/ 108283 h 361466"/>
                <a:gd name="connsiteX399" fmla="*/ 155178 w 977755"/>
                <a:gd name="connsiteY399" fmla="*/ 104500 h 361466"/>
                <a:gd name="connsiteX400" fmla="*/ 154964 w 977755"/>
                <a:gd name="connsiteY400" fmla="*/ 102358 h 361466"/>
                <a:gd name="connsiteX401" fmla="*/ 155178 w 977755"/>
                <a:gd name="connsiteY401" fmla="*/ 100217 h 361466"/>
                <a:gd name="connsiteX402" fmla="*/ 156748 w 977755"/>
                <a:gd name="connsiteY402" fmla="*/ 96434 h 361466"/>
                <a:gd name="connsiteX403" fmla="*/ 158033 w 977755"/>
                <a:gd name="connsiteY403" fmla="*/ 94863 h 361466"/>
                <a:gd name="connsiteX404" fmla="*/ 163315 w 977755"/>
                <a:gd name="connsiteY404" fmla="*/ 92008 h 361466"/>
                <a:gd name="connsiteX405" fmla="*/ 165457 w 977755"/>
                <a:gd name="connsiteY405" fmla="*/ 91794 h 361466"/>
                <a:gd name="connsiteX406" fmla="*/ 322349 w 977755"/>
                <a:gd name="connsiteY406" fmla="*/ 89367 h 361466"/>
                <a:gd name="connsiteX407" fmla="*/ 329559 w 977755"/>
                <a:gd name="connsiteY407" fmla="*/ 91580 h 361466"/>
                <a:gd name="connsiteX408" fmla="*/ 335198 w 977755"/>
                <a:gd name="connsiteY408" fmla="*/ 102287 h 361466"/>
                <a:gd name="connsiteX409" fmla="*/ 329559 w 977755"/>
                <a:gd name="connsiteY409" fmla="*/ 112994 h 361466"/>
                <a:gd name="connsiteX410" fmla="*/ 322349 w 977755"/>
                <a:gd name="connsiteY410" fmla="*/ 115206 h 361466"/>
                <a:gd name="connsiteX411" fmla="*/ 319780 w 977755"/>
                <a:gd name="connsiteY411" fmla="*/ 114921 h 361466"/>
                <a:gd name="connsiteX412" fmla="*/ 309501 w 977755"/>
                <a:gd name="connsiteY412" fmla="*/ 102287 h 361466"/>
                <a:gd name="connsiteX413" fmla="*/ 319780 w 977755"/>
                <a:gd name="connsiteY413" fmla="*/ 89653 h 361466"/>
                <a:gd name="connsiteX414" fmla="*/ 322349 w 977755"/>
                <a:gd name="connsiteY414" fmla="*/ 89367 h 361466"/>
                <a:gd name="connsiteX415" fmla="*/ 400795 w 977755"/>
                <a:gd name="connsiteY415" fmla="*/ 88011 h 361466"/>
                <a:gd name="connsiteX416" fmla="*/ 415071 w 977755"/>
                <a:gd name="connsiteY416" fmla="*/ 102287 h 361466"/>
                <a:gd name="connsiteX417" fmla="*/ 400795 w 977755"/>
                <a:gd name="connsiteY417" fmla="*/ 116563 h 361466"/>
                <a:gd name="connsiteX418" fmla="*/ 386519 w 977755"/>
                <a:gd name="connsiteY418" fmla="*/ 102287 h 361466"/>
                <a:gd name="connsiteX419" fmla="*/ 400795 w 977755"/>
                <a:gd name="connsiteY419" fmla="*/ 88011 h 361466"/>
                <a:gd name="connsiteX420" fmla="*/ 557687 w 977755"/>
                <a:gd name="connsiteY420" fmla="*/ 84798 h 361466"/>
                <a:gd name="connsiteX421" fmla="*/ 575175 w 977755"/>
                <a:gd name="connsiteY421" fmla="*/ 102286 h 361466"/>
                <a:gd name="connsiteX422" fmla="*/ 557687 w 977755"/>
                <a:gd name="connsiteY422" fmla="*/ 119774 h 361466"/>
                <a:gd name="connsiteX423" fmla="*/ 540199 w 977755"/>
                <a:gd name="connsiteY423" fmla="*/ 102286 h 361466"/>
                <a:gd name="connsiteX424" fmla="*/ 557687 w 977755"/>
                <a:gd name="connsiteY424" fmla="*/ 84798 h 361466"/>
                <a:gd name="connsiteX425" fmla="*/ 636061 w 977755"/>
                <a:gd name="connsiteY425" fmla="*/ 82871 h 361466"/>
                <a:gd name="connsiteX426" fmla="*/ 652193 w 977755"/>
                <a:gd name="connsiteY426" fmla="*/ 91437 h 361466"/>
                <a:gd name="connsiteX427" fmla="*/ 655476 w 977755"/>
                <a:gd name="connsiteY427" fmla="*/ 102286 h 361466"/>
                <a:gd name="connsiteX428" fmla="*/ 652193 w 977755"/>
                <a:gd name="connsiteY428" fmla="*/ 113136 h 361466"/>
                <a:gd name="connsiteX429" fmla="*/ 636061 w 977755"/>
                <a:gd name="connsiteY429" fmla="*/ 121702 h 361466"/>
                <a:gd name="connsiteX430" fmla="*/ 632135 w 977755"/>
                <a:gd name="connsiteY430" fmla="*/ 121273 h 361466"/>
                <a:gd name="connsiteX431" fmla="*/ 622356 w 977755"/>
                <a:gd name="connsiteY431" fmla="*/ 115991 h 361466"/>
                <a:gd name="connsiteX432" fmla="*/ 620001 w 977755"/>
                <a:gd name="connsiteY432" fmla="*/ 113136 h 361466"/>
                <a:gd name="connsiteX433" fmla="*/ 617074 w 977755"/>
                <a:gd name="connsiteY433" fmla="*/ 106212 h 361466"/>
                <a:gd name="connsiteX434" fmla="*/ 616646 w 977755"/>
                <a:gd name="connsiteY434" fmla="*/ 102286 h 361466"/>
                <a:gd name="connsiteX435" fmla="*/ 617074 w 977755"/>
                <a:gd name="connsiteY435" fmla="*/ 98360 h 361466"/>
                <a:gd name="connsiteX436" fmla="*/ 620001 w 977755"/>
                <a:gd name="connsiteY436" fmla="*/ 91437 h 361466"/>
                <a:gd name="connsiteX437" fmla="*/ 622356 w 977755"/>
                <a:gd name="connsiteY437" fmla="*/ 88581 h 361466"/>
                <a:gd name="connsiteX438" fmla="*/ 632135 w 977755"/>
                <a:gd name="connsiteY438" fmla="*/ 83299 h 361466"/>
                <a:gd name="connsiteX439" fmla="*/ 636061 w 977755"/>
                <a:gd name="connsiteY439" fmla="*/ 82871 h 361466"/>
                <a:gd name="connsiteX440" fmla="*/ 793025 w 977755"/>
                <a:gd name="connsiteY440" fmla="*/ 78446 h 361466"/>
                <a:gd name="connsiteX441" fmla="*/ 806373 w 977755"/>
                <a:gd name="connsiteY441" fmla="*/ 82515 h 361466"/>
                <a:gd name="connsiteX442" fmla="*/ 816865 w 977755"/>
                <a:gd name="connsiteY442" fmla="*/ 102287 h 361466"/>
                <a:gd name="connsiteX443" fmla="*/ 806373 w 977755"/>
                <a:gd name="connsiteY443" fmla="*/ 122059 h 361466"/>
                <a:gd name="connsiteX444" fmla="*/ 793025 w 977755"/>
                <a:gd name="connsiteY444" fmla="*/ 126128 h 361466"/>
                <a:gd name="connsiteX445" fmla="*/ 788242 w 977755"/>
                <a:gd name="connsiteY445" fmla="*/ 125628 h 361466"/>
                <a:gd name="connsiteX446" fmla="*/ 769184 w 977755"/>
                <a:gd name="connsiteY446" fmla="*/ 102287 h 361466"/>
                <a:gd name="connsiteX447" fmla="*/ 788242 w 977755"/>
                <a:gd name="connsiteY447" fmla="*/ 78946 h 361466"/>
                <a:gd name="connsiteX448" fmla="*/ 793025 w 977755"/>
                <a:gd name="connsiteY448" fmla="*/ 78446 h 361466"/>
                <a:gd name="connsiteX449" fmla="*/ 871470 w 977755"/>
                <a:gd name="connsiteY449" fmla="*/ 75876 h 361466"/>
                <a:gd name="connsiteX450" fmla="*/ 897881 w 977755"/>
                <a:gd name="connsiteY450" fmla="*/ 102286 h 361466"/>
                <a:gd name="connsiteX451" fmla="*/ 871470 w 977755"/>
                <a:gd name="connsiteY451" fmla="*/ 128697 h 361466"/>
                <a:gd name="connsiteX452" fmla="*/ 845060 w 977755"/>
                <a:gd name="connsiteY452" fmla="*/ 102286 h 361466"/>
                <a:gd name="connsiteX453" fmla="*/ 871470 w 977755"/>
                <a:gd name="connsiteY453" fmla="*/ 75876 h 361466"/>
                <a:gd name="connsiteX454" fmla="*/ 47753 w 977755"/>
                <a:gd name="connsiteY454" fmla="*/ 54034 h 361466"/>
                <a:gd name="connsiteX455" fmla="*/ 56747 w 977755"/>
                <a:gd name="connsiteY455" fmla="*/ 63028 h 361466"/>
                <a:gd name="connsiteX456" fmla="*/ 47753 w 977755"/>
                <a:gd name="connsiteY456" fmla="*/ 72022 h 361466"/>
                <a:gd name="connsiteX457" fmla="*/ 38759 w 977755"/>
                <a:gd name="connsiteY457" fmla="*/ 63028 h 361466"/>
                <a:gd name="connsiteX458" fmla="*/ 47753 w 977755"/>
                <a:gd name="connsiteY458" fmla="*/ 54034 h 361466"/>
                <a:gd name="connsiteX459" fmla="*/ 126198 w 977755"/>
                <a:gd name="connsiteY459" fmla="*/ 53035 h 361466"/>
                <a:gd name="connsiteX460" fmla="*/ 136191 w 977755"/>
                <a:gd name="connsiteY460" fmla="*/ 63028 h 361466"/>
                <a:gd name="connsiteX461" fmla="*/ 126198 w 977755"/>
                <a:gd name="connsiteY461" fmla="*/ 73021 h 361466"/>
                <a:gd name="connsiteX462" fmla="*/ 116205 w 977755"/>
                <a:gd name="connsiteY462" fmla="*/ 63028 h 361466"/>
                <a:gd name="connsiteX463" fmla="*/ 126198 w 977755"/>
                <a:gd name="connsiteY463" fmla="*/ 53035 h 361466"/>
                <a:gd name="connsiteX464" fmla="*/ 283162 w 977755"/>
                <a:gd name="connsiteY464" fmla="*/ 50822 h 361466"/>
                <a:gd name="connsiteX465" fmla="*/ 295368 w 977755"/>
                <a:gd name="connsiteY465" fmla="*/ 63028 h 361466"/>
                <a:gd name="connsiteX466" fmla="*/ 283162 w 977755"/>
                <a:gd name="connsiteY466" fmla="*/ 75234 h 361466"/>
                <a:gd name="connsiteX467" fmla="*/ 270956 w 977755"/>
                <a:gd name="connsiteY467" fmla="*/ 63028 h 361466"/>
                <a:gd name="connsiteX468" fmla="*/ 283162 w 977755"/>
                <a:gd name="connsiteY468" fmla="*/ 50822 h 361466"/>
                <a:gd name="connsiteX469" fmla="*/ 361536 w 977755"/>
                <a:gd name="connsiteY469" fmla="*/ 49466 h 361466"/>
                <a:gd name="connsiteX470" fmla="*/ 375098 w 977755"/>
                <a:gd name="connsiteY470" fmla="*/ 63028 h 361466"/>
                <a:gd name="connsiteX471" fmla="*/ 361536 w 977755"/>
                <a:gd name="connsiteY471" fmla="*/ 76590 h 361466"/>
                <a:gd name="connsiteX472" fmla="*/ 347974 w 977755"/>
                <a:gd name="connsiteY472" fmla="*/ 63028 h 361466"/>
                <a:gd name="connsiteX473" fmla="*/ 361536 w 977755"/>
                <a:gd name="connsiteY473" fmla="*/ 49466 h 361466"/>
                <a:gd name="connsiteX474" fmla="*/ 518428 w 977755"/>
                <a:gd name="connsiteY474" fmla="*/ 46396 h 361466"/>
                <a:gd name="connsiteX475" fmla="*/ 535060 w 977755"/>
                <a:gd name="connsiteY475" fmla="*/ 63027 h 361466"/>
                <a:gd name="connsiteX476" fmla="*/ 518428 w 977755"/>
                <a:gd name="connsiteY476" fmla="*/ 79659 h 361466"/>
                <a:gd name="connsiteX477" fmla="*/ 501797 w 977755"/>
                <a:gd name="connsiteY477" fmla="*/ 63027 h 361466"/>
                <a:gd name="connsiteX478" fmla="*/ 518428 w 977755"/>
                <a:gd name="connsiteY478" fmla="*/ 46396 h 361466"/>
                <a:gd name="connsiteX479" fmla="*/ 596946 w 977755"/>
                <a:gd name="connsiteY479" fmla="*/ 44612 h 361466"/>
                <a:gd name="connsiteX480" fmla="*/ 615362 w 977755"/>
                <a:gd name="connsiteY480" fmla="*/ 63028 h 361466"/>
                <a:gd name="connsiteX481" fmla="*/ 596946 w 977755"/>
                <a:gd name="connsiteY481" fmla="*/ 81444 h 361466"/>
                <a:gd name="connsiteX482" fmla="*/ 578530 w 977755"/>
                <a:gd name="connsiteY482" fmla="*/ 63028 h 361466"/>
                <a:gd name="connsiteX483" fmla="*/ 596946 w 977755"/>
                <a:gd name="connsiteY483" fmla="*/ 44612 h 361466"/>
                <a:gd name="connsiteX484" fmla="*/ 753766 w 977755"/>
                <a:gd name="connsiteY484" fmla="*/ 40400 h 361466"/>
                <a:gd name="connsiteX485" fmla="*/ 776394 w 977755"/>
                <a:gd name="connsiteY485" fmla="*/ 63027 h 361466"/>
                <a:gd name="connsiteX486" fmla="*/ 753766 w 977755"/>
                <a:gd name="connsiteY486" fmla="*/ 85655 h 361466"/>
                <a:gd name="connsiteX487" fmla="*/ 731139 w 977755"/>
                <a:gd name="connsiteY487" fmla="*/ 63027 h 361466"/>
                <a:gd name="connsiteX488" fmla="*/ 753766 w 977755"/>
                <a:gd name="connsiteY488" fmla="*/ 40400 h 361466"/>
                <a:gd name="connsiteX489" fmla="*/ 832283 w 977755"/>
                <a:gd name="connsiteY489" fmla="*/ 37973 h 361466"/>
                <a:gd name="connsiteX490" fmla="*/ 857337 w 977755"/>
                <a:gd name="connsiteY490" fmla="*/ 63027 h 361466"/>
                <a:gd name="connsiteX491" fmla="*/ 832283 w 977755"/>
                <a:gd name="connsiteY491" fmla="*/ 88153 h 361466"/>
                <a:gd name="connsiteX492" fmla="*/ 807229 w 977755"/>
                <a:gd name="connsiteY492" fmla="*/ 63027 h 361466"/>
                <a:gd name="connsiteX493" fmla="*/ 832283 w 977755"/>
                <a:gd name="connsiteY493" fmla="*/ 37973 h 361466"/>
                <a:gd name="connsiteX494" fmla="*/ 8566 w 977755"/>
                <a:gd name="connsiteY494" fmla="*/ 15275 h 361466"/>
                <a:gd name="connsiteX495" fmla="*/ 15632 w 977755"/>
                <a:gd name="connsiteY495" fmla="*/ 19058 h 361466"/>
                <a:gd name="connsiteX496" fmla="*/ 17060 w 977755"/>
                <a:gd name="connsiteY496" fmla="*/ 23841 h 361466"/>
                <a:gd name="connsiteX497" fmla="*/ 16917 w 977755"/>
                <a:gd name="connsiteY497" fmla="*/ 25554 h 361466"/>
                <a:gd name="connsiteX498" fmla="*/ 15632 w 977755"/>
                <a:gd name="connsiteY498" fmla="*/ 28623 h 361466"/>
                <a:gd name="connsiteX499" fmla="*/ 8566 w 977755"/>
                <a:gd name="connsiteY499" fmla="*/ 32406 h 361466"/>
                <a:gd name="connsiteX500" fmla="*/ 6852 w 977755"/>
                <a:gd name="connsiteY500" fmla="*/ 32192 h 361466"/>
                <a:gd name="connsiteX501" fmla="*/ 2498 w 977755"/>
                <a:gd name="connsiteY501" fmla="*/ 29836 h 361466"/>
                <a:gd name="connsiteX502" fmla="*/ 1428 w 977755"/>
                <a:gd name="connsiteY502" fmla="*/ 28623 h 361466"/>
                <a:gd name="connsiteX503" fmla="*/ 143 w 977755"/>
                <a:gd name="connsiteY503" fmla="*/ 25554 h 361466"/>
                <a:gd name="connsiteX504" fmla="*/ 0 w 977755"/>
                <a:gd name="connsiteY504" fmla="*/ 23841 h 361466"/>
                <a:gd name="connsiteX505" fmla="*/ 143 w 977755"/>
                <a:gd name="connsiteY505" fmla="*/ 22127 h 361466"/>
                <a:gd name="connsiteX506" fmla="*/ 1428 w 977755"/>
                <a:gd name="connsiteY506" fmla="*/ 19058 h 361466"/>
                <a:gd name="connsiteX507" fmla="*/ 2498 w 977755"/>
                <a:gd name="connsiteY507" fmla="*/ 17773 h 361466"/>
                <a:gd name="connsiteX508" fmla="*/ 6852 w 977755"/>
                <a:gd name="connsiteY508" fmla="*/ 15418 h 361466"/>
                <a:gd name="connsiteX509" fmla="*/ 8566 w 977755"/>
                <a:gd name="connsiteY509" fmla="*/ 15275 h 361466"/>
                <a:gd name="connsiteX510" fmla="*/ 87011 w 977755"/>
                <a:gd name="connsiteY510" fmla="*/ 14347 h 361466"/>
                <a:gd name="connsiteX511" fmla="*/ 96505 w 977755"/>
                <a:gd name="connsiteY511" fmla="*/ 23840 h 361466"/>
                <a:gd name="connsiteX512" fmla="*/ 96291 w 977755"/>
                <a:gd name="connsiteY512" fmla="*/ 25768 h 361466"/>
                <a:gd name="connsiteX513" fmla="*/ 87011 w 977755"/>
                <a:gd name="connsiteY513" fmla="*/ 33334 h 361466"/>
                <a:gd name="connsiteX514" fmla="*/ 77732 w 977755"/>
                <a:gd name="connsiteY514" fmla="*/ 25768 h 361466"/>
                <a:gd name="connsiteX515" fmla="*/ 77518 w 977755"/>
                <a:gd name="connsiteY515" fmla="*/ 23840 h 361466"/>
                <a:gd name="connsiteX516" fmla="*/ 87011 w 977755"/>
                <a:gd name="connsiteY516" fmla="*/ 14347 h 361466"/>
                <a:gd name="connsiteX517" fmla="*/ 243832 w 977755"/>
                <a:gd name="connsiteY517" fmla="*/ 12205 h 361466"/>
                <a:gd name="connsiteX518" fmla="*/ 255467 w 977755"/>
                <a:gd name="connsiteY518" fmla="*/ 23840 h 361466"/>
                <a:gd name="connsiteX519" fmla="*/ 255253 w 977755"/>
                <a:gd name="connsiteY519" fmla="*/ 26195 h 361466"/>
                <a:gd name="connsiteX520" fmla="*/ 243832 w 977755"/>
                <a:gd name="connsiteY520" fmla="*/ 35475 h 361466"/>
                <a:gd name="connsiteX521" fmla="*/ 232411 w 977755"/>
                <a:gd name="connsiteY521" fmla="*/ 26195 h 361466"/>
                <a:gd name="connsiteX522" fmla="*/ 232197 w 977755"/>
                <a:gd name="connsiteY522" fmla="*/ 23840 h 361466"/>
                <a:gd name="connsiteX523" fmla="*/ 243832 w 977755"/>
                <a:gd name="connsiteY523" fmla="*/ 12205 h 361466"/>
                <a:gd name="connsiteX524" fmla="*/ 322349 w 977755"/>
                <a:gd name="connsiteY524" fmla="*/ 10921 h 361466"/>
                <a:gd name="connsiteX525" fmla="*/ 329559 w 977755"/>
                <a:gd name="connsiteY525" fmla="*/ 13134 h 361466"/>
                <a:gd name="connsiteX526" fmla="*/ 335198 w 977755"/>
                <a:gd name="connsiteY526" fmla="*/ 23841 h 361466"/>
                <a:gd name="connsiteX527" fmla="*/ 334912 w 977755"/>
                <a:gd name="connsiteY527" fmla="*/ 26410 h 361466"/>
                <a:gd name="connsiteX528" fmla="*/ 329559 w 977755"/>
                <a:gd name="connsiteY528" fmla="*/ 34476 h 361466"/>
                <a:gd name="connsiteX529" fmla="*/ 322349 w 977755"/>
                <a:gd name="connsiteY529" fmla="*/ 36689 h 361466"/>
                <a:gd name="connsiteX530" fmla="*/ 319780 w 977755"/>
                <a:gd name="connsiteY530" fmla="*/ 36404 h 361466"/>
                <a:gd name="connsiteX531" fmla="*/ 309787 w 977755"/>
                <a:gd name="connsiteY531" fmla="*/ 26410 h 361466"/>
                <a:gd name="connsiteX532" fmla="*/ 309501 w 977755"/>
                <a:gd name="connsiteY532" fmla="*/ 23841 h 361466"/>
                <a:gd name="connsiteX533" fmla="*/ 319780 w 977755"/>
                <a:gd name="connsiteY533" fmla="*/ 11207 h 361466"/>
                <a:gd name="connsiteX534" fmla="*/ 322349 w 977755"/>
                <a:gd name="connsiteY534" fmla="*/ 10921 h 361466"/>
                <a:gd name="connsiteX535" fmla="*/ 479098 w 977755"/>
                <a:gd name="connsiteY535" fmla="*/ 7994 h 361466"/>
                <a:gd name="connsiteX536" fmla="*/ 492232 w 977755"/>
                <a:gd name="connsiteY536" fmla="*/ 14989 h 361466"/>
                <a:gd name="connsiteX537" fmla="*/ 494944 w 977755"/>
                <a:gd name="connsiteY537" fmla="*/ 23840 h 361466"/>
                <a:gd name="connsiteX538" fmla="*/ 494659 w 977755"/>
                <a:gd name="connsiteY538" fmla="*/ 27052 h 361466"/>
                <a:gd name="connsiteX539" fmla="*/ 492303 w 977755"/>
                <a:gd name="connsiteY539" fmla="*/ 32691 h 361466"/>
                <a:gd name="connsiteX540" fmla="*/ 479098 w 977755"/>
                <a:gd name="connsiteY540" fmla="*/ 39615 h 361466"/>
                <a:gd name="connsiteX541" fmla="*/ 475886 w 977755"/>
                <a:gd name="connsiteY541" fmla="*/ 39258 h 361466"/>
                <a:gd name="connsiteX542" fmla="*/ 467891 w 977755"/>
                <a:gd name="connsiteY542" fmla="*/ 34975 h 361466"/>
                <a:gd name="connsiteX543" fmla="*/ 465964 w 977755"/>
                <a:gd name="connsiteY543" fmla="*/ 32620 h 361466"/>
                <a:gd name="connsiteX544" fmla="*/ 463608 w 977755"/>
                <a:gd name="connsiteY544" fmla="*/ 26981 h 361466"/>
                <a:gd name="connsiteX545" fmla="*/ 463323 w 977755"/>
                <a:gd name="connsiteY545" fmla="*/ 23769 h 361466"/>
                <a:gd name="connsiteX546" fmla="*/ 463608 w 977755"/>
                <a:gd name="connsiteY546" fmla="*/ 20557 h 361466"/>
                <a:gd name="connsiteX547" fmla="*/ 465964 w 977755"/>
                <a:gd name="connsiteY547" fmla="*/ 14918 h 361466"/>
                <a:gd name="connsiteX548" fmla="*/ 467891 w 977755"/>
                <a:gd name="connsiteY548" fmla="*/ 12562 h 361466"/>
                <a:gd name="connsiteX549" fmla="*/ 475886 w 977755"/>
                <a:gd name="connsiteY549" fmla="*/ 8280 h 361466"/>
                <a:gd name="connsiteX550" fmla="*/ 479098 w 977755"/>
                <a:gd name="connsiteY550" fmla="*/ 7994 h 361466"/>
                <a:gd name="connsiteX551" fmla="*/ 557687 w 977755"/>
                <a:gd name="connsiteY551" fmla="*/ 6352 h 361466"/>
                <a:gd name="connsiteX552" fmla="*/ 575175 w 977755"/>
                <a:gd name="connsiteY552" fmla="*/ 23840 h 361466"/>
                <a:gd name="connsiteX553" fmla="*/ 574818 w 977755"/>
                <a:gd name="connsiteY553" fmla="*/ 27338 h 361466"/>
                <a:gd name="connsiteX554" fmla="*/ 557687 w 977755"/>
                <a:gd name="connsiteY554" fmla="*/ 41328 h 361466"/>
                <a:gd name="connsiteX555" fmla="*/ 540556 w 977755"/>
                <a:gd name="connsiteY555" fmla="*/ 27338 h 361466"/>
                <a:gd name="connsiteX556" fmla="*/ 540199 w 977755"/>
                <a:gd name="connsiteY556" fmla="*/ 23840 h 361466"/>
                <a:gd name="connsiteX557" fmla="*/ 557687 w 977755"/>
                <a:gd name="connsiteY557" fmla="*/ 6352 h 361466"/>
                <a:gd name="connsiteX558" fmla="*/ 714579 w 977755"/>
                <a:gd name="connsiteY558" fmla="*/ 2284 h 361466"/>
                <a:gd name="connsiteX559" fmla="*/ 736064 w 977755"/>
                <a:gd name="connsiteY559" fmla="*/ 23769 h 361466"/>
                <a:gd name="connsiteX560" fmla="*/ 735636 w 977755"/>
                <a:gd name="connsiteY560" fmla="*/ 28123 h 361466"/>
                <a:gd name="connsiteX561" fmla="*/ 714579 w 977755"/>
                <a:gd name="connsiteY561" fmla="*/ 45326 h 361466"/>
                <a:gd name="connsiteX562" fmla="*/ 693522 w 977755"/>
                <a:gd name="connsiteY562" fmla="*/ 28123 h 361466"/>
                <a:gd name="connsiteX563" fmla="*/ 693094 w 977755"/>
                <a:gd name="connsiteY563" fmla="*/ 23769 h 361466"/>
                <a:gd name="connsiteX564" fmla="*/ 714579 w 977755"/>
                <a:gd name="connsiteY564" fmla="*/ 2284 h 361466"/>
                <a:gd name="connsiteX565" fmla="*/ 793025 w 977755"/>
                <a:gd name="connsiteY565" fmla="*/ 0 h 361466"/>
                <a:gd name="connsiteX566" fmla="*/ 806373 w 977755"/>
                <a:gd name="connsiteY566" fmla="*/ 4069 h 361466"/>
                <a:gd name="connsiteX567" fmla="*/ 816865 w 977755"/>
                <a:gd name="connsiteY567" fmla="*/ 23841 h 361466"/>
                <a:gd name="connsiteX568" fmla="*/ 816366 w 977755"/>
                <a:gd name="connsiteY568" fmla="*/ 28623 h 361466"/>
                <a:gd name="connsiteX569" fmla="*/ 806373 w 977755"/>
                <a:gd name="connsiteY569" fmla="*/ 43613 h 361466"/>
                <a:gd name="connsiteX570" fmla="*/ 793025 w 977755"/>
                <a:gd name="connsiteY570" fmla="*/ 47682 h 361466"/>
                <a:gd name="connsiteX571" fmla="*/ 788242 w 977755"/>
                <a:gd name="connsiteY571" fmla="*/ 47182 h 361466"/>
                <a:gd name="connsiteX572" fmla="*/ 769684 w 977755"/>
                <a:gd name="connsiteY572" fmla="*/ 28623 h 361466"/>
                <a:gd name="connsiteX573" fmla="*/ 769184 w 977755"/>
                <a:gd name="connsiteY573" fmla="*/ 23841 h 361466"/>
                <a:gd name="connsiteX574" fmla="*/ 788242 w 977755"/>
                <a:gd name="connsiteY574" fmla="*/ 500 h 361466"/>
                <a:gd name="connsiteX575" fmla="*/ 793025 w 977755"/>
                <a:gd name="connsiteY575" fmla="*/ 0 h 361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Lst>
              <a:rect l="l" t="t" r="r" b="b"/>
              <a:pathLst>
                <a:path w="977755" h="361466">
                  <a:moveTo>
                    <a:pt x="8566" y="329059"/>
                  </a:moveTo>
                  <a:cubicBezTo>
                    <a:pt x="11492" y="329059"/>
                    <a:pt x="14062" y="330558"/>
                    <a:pt x="15632" y="332842"/>
                  </a:cubicBezTo>
                  <a:cubicBezTo>
                    <a:pt x="16489" y="334198"/>
                    <a:pt x="17060" y="335840"/>
                    <a:pt x="17060" y="337625"/>
                  </a:cubicBezTo>
                  <a:cubicBezTo>
                    <a:pt x="17060" y="338838"/>
                    <a:pt x="16846" y="339980"/>
                    <a:pt x="16417" y="340979"/>
                  </a:cubicBezTo>
                  <a:cubicBezTo>
                    <a:pt x="16203" y="341479"/>
                    <a:pt x="15918" y="341979"/>
                    <a:pt x="15632" y="342407"/>
                  </a:cubicBezTo>
                  <a:cubicBezTo>
                    <a:pt x="15347" y="342835"/>
                    <a:pt x="14990" y="343264"/>
                    <a:pt x="14633" y="343620"/>
                  </a:cubicBezTo>
                  <a:cubicBezTo>
                    <a:pt x="13062" y="345191"/>
                    <a:pt x="10921" y="346119"/>
                    <a:pt x="8566" y="346119"/>
                  </a:cubicBezTo>
                  <a:cubicBezTo>
                    <a:pt x="7994" y="346119"/>
                    <a:pt x="7423" y="346119"/>
                    <a:pt x="6852" y="345976"/>
                  </a:cubicBezTo>
                  <a:cubicBezTo>
                    <a:pt x="5139" y="345619"/>
                    <a:pt x="3640" y="344763"/>
                    <a:pt x="2498" y="343620"/>
                  </a:cubicBezTo>
                  <a:cubicBezTo>
                    <a:pt x="2070" y="343192"/>
                    <a:pt x="1713" y="342764"/>
                    <a:pt x="1428" y="342336"/>
                  </a:cubicBezTo>
                  <a:cubicBezTo>
                    <a:pt x="1142" y="341907"/>
                    <a:pt x="857" y="341408"/>
                    <a:pt x="642" y="340908"/>
                  </a:cubicBezTo>
                  <a:cubicBezTo>
                    <a:pt x="428" y="340408"/>
                    <a:pt x="286" y="339909"/>
                    <a:pt x="143" y="339338"/>
                  </a:cubicBezTo>
                  <a:cubicBezTo>
                    <a:pt x="71" y="338767"/>
                    <a:pt x="0" y="338196"/>
                    <a:pt x="0" y="337625"/>
                  </a:cubicBezTo>
                  <a:cubicBezTo>
                    <a:pt x="0" y="336982"/>
                    <a:pt x="71" y="336411"/>
                    <a:pt x="143" y="335911"/>
                  </a:cubicBezTo>
                  <a:cubicBezTo>
                    <a:pt x="357" y="334769"/>
                    <a:pt x="785" y="333770"/>
                    <a:pt x="1428" y="332842"/>
                  </a:cubicBezTo>
                  <a:cubicBezTo>
                    <a:pt x="1784" y="332342"/>
                    <a:pt x="2141" y="331914"/>
                    <a:pt x="2498" y="331557"/>
                  </a:cubicBezTo>
                  <a:cubicBezTo>
                    <a:pt x="3712" y="330344"/>
                    <a:pt x="5211" y="329559"/>
                    <a:pt x="6852" y="329202"/>
                  </a:cubicBezTo>
                  <a:cubicBezTo>
                    <a:pt x="7423" y="329130"/>
                    <a:pt x="7994" y="329059"/>
                    <a:pt x="8566" y="329059"/>
                  </a:cubicBezTo>
                  <a:close/>
                  <a:moveTo>
                    <a:pt x="86939" y="328060"/>
                  </a:moveTo>
                  <a:cubicBezTo>
                    <a:pt x="92222" y="328060"/>
                    <a:pt x="96433" y="332343"/>
                    <a:pt x="96433" y="337554"/>
                  </a:cubicBezTo>
                  <a:cubicBezTo>
                    <a:pt x="96433" y="338910"/>
                    <a:pt x="96219" y="340123"/>
                    <a:pt x="95719" y="341265"/>
                  </a:cubicBezTo>
                  <a:cubicBezTo>
                    <a:pt x="95219" y="342407"/>
                    <a:pt x="94506" y="343407"/>
                    <a:pt x="93578" y="344263"/>
                  </a:cubicBezTo>
                  <a:cubicBezTo>
                    <a:pt x="91865" y="345976"/>
                    <a:pt x="89509" y="347047"/>
                    <a:pt x="86868" y="347047"/>
                  </a:cubicBezTo>
                  <a:cubicBezTo>
                    <a:pt x="84227" y="347047"/>
                    <a:pt x="81872" y="345976"/>
                    <a:pt x="80158" y="344263"/>
                  </a:cubicBezTo>
                  <a:cubicBezTo>
                    <a:pt x="79302" y="343407"/>
                    <a:pt x="78659" y="342407"/>
                    <a:pt x="78160" y="341265"/>
                  </a:cubicBezTo>
                  <a:cubicBezTo>
                    <a:pt x="77732" y="340123"/>
                    <a:pt x="77446" y="338838"/>
                    <a:pt x="77446" y="337554"/>
                  </a:cubicBezTo>
                  <a:cubicBezTo>
                    <a:pt x="77446" y="332271"/>
                    <a:pt x="81729" y="328060"/>
                    <a:pt x="86939" y="328060"/>
                  </a:cubicBezTo>
                  <a:close/>
                  <a:moveTo>
                    <a:pt x="243903" y="325990"/>
                  </a:moveTo>
                  <a:cubicBezTo>
                    <a:pt x="250327" y="325990"/>
                    <a:pt x="255538" y="331201"/>
                    <a:pt x="255538" y="337625"/>
                  </a:cubicBezTo>
                  <a:cubicBezTo>
                    <a:pt x="255538" y="339195"/>
                    <a:pt x="255181" y="340766"/>
                    <a:pt x="254610" y="342122"/>
                  </a:cubicBezTo>
                  <a:cubicBezTo>
                    <a:pt x="253967" y="343478"/>
                    <a:pt x="253182" y="344763"/>
                    <a:pt x="252111" y="345834"/>
                  </a:cubicBezTo>
                  <a:cubicBezTo>
                    <a:pt x="250041" y="347975"/>
                    <a:pt x="247115" y="349260"/>
                    <a:pt x="243903" y="349260"/>
                  </a:cubicBezTo>
                  <a:cubicBezTo>
                    <a:pt x="240691" y="349260"/>
                    <a:pt x="237764" y="347904"/>
                    <a:pt x="235694" y="345834"/>
                  </a:cubicBezTo>
                  <a:cubicBezTo>
                    <a:pt x="234624" y="344763"/>
                    <a:pt x="233767" y="343478"/>
                    <a:pt x="233196" y="342122"/>
                  </a:cubicBezTo>
                  <a:cubicBezTo>
                    <a:pt x="232625" y="340766"/>
                    <a:pt x="232268" y="339195"/>
                    <a:pt x="232268" y="337625"/>
                  </a:cubicBezTo>
                  <a:cubicBezTo>
                    <a:pt x="232268" y="331201"/>
                    <a:pt x="237479" y="325990"/>
                    <a:pt x="243903" y="325990"/>
                  </a:cubicBezTo>
                  <a:close/>
                  <a:moveTo>
                    <a:pt x="322349" y="324705"/>
                  </a:moveTo>
                  <a:cubicBezTo>
                    <a:pt x="324990" y="324705"/>
                    <a:pt x="327489" y="325562"/>
                    <a:pt x="329559" y="326918"/>
                  </a:cubicBezTo>
                  <a:cubicBezTo>
                    <a:pt x="332913" y="329273"/>
                    <a:pt x="335198" y="333199"/>
                    <a:pt x="335198" y="337625"/>
                  </a:cubicBezTo>
                  <a:cubicBezTo>
                    <a:pt x="335198" y="339409"/>
                    <a:pt x="334841" y="341051"/>
                    <a:pt x="334198" y="342621"/>
                  </a:cubicBezTo>
                  <a:cubicBezTo>
                    <a:pt x="333556" y="344120"/>
                    <a:pt x="332557" y="345548"/>
                    <a:pt x="331414" y="346690"/>
                  </a:cubicBezTo>
                  <a:cubicBezTo>
                    <a:pt x="330843" y="347261"/>
                    <a:pt x="330201" y="347832"/>
                    <a:pt x="329559" y="348260"/>
                  </a:cubicBezTo>
                  <a:cubicBezTo>
                    <a:pt x="327489" y="349688"/>
                    <a:pt x="324990" y="350473"/>
                    <a:pt x="322349" y="350473"/>
                  </a:cubicBezTo>
                  <a:cubicBezTo>
                    <a:pt x="321493" y="350473"/>
                    <a:pt x="320636" y="350330"/>
                    <a:pt x="319780" y="350188"/>
                  </a:cubicBezTo>
                  <a:cubicBezTo>
                    <a:pt x="317281" y="349688"/>
                    <a:pt x="314997" y="348403"/>
                    <a:pt x="313284" y="346690"/>
                  </a:cubicBezTo>
                  <a:cubicBezTo>
                    <a:pt x="312071" y="345548"/>
                    <a:pt x="311143" y="344192"/>
                    <a:pt x="310500" y="342621"/>
                  </a:cubicBezTo>
                  <a:cubicBezTo>
                    <a:pt x="309858" y="341122"/>
                    <a:pt x="309501" y="339409"/>
                    <a:pt x="309501" y="337625"/>
                  </a:cubicBezTo>
                  <a:cubicBezTo>
                    <a:pt x="309501" y="331415"/>
                    <a:pt x="313927" y="326204"/>
                    <a:pt x="319780" y="324990"/>
                  </a:cubicBezTo>
                  <a:cubicBezTo>
                    <a:pt x="320565" y="324776"/>
                    <a:pt x="321493" y="324705"/>
                    <a:pt x="322349" y="324705"/>
                  </a:cubicBezTo>
                  <a:close/>
                  <a:moveTo>
                    <a:pt x="479098" y="321707"/>
                  </a:moveTo>
                  <a:cubicBezTo>
                    <a:pt x="484594" y="321707"/>
                    <a:pt x="489376" y="324491"/>
                    <a:pt x="492232" y="328702"/>
                  </a:cubicBezTo>
                  <a:cubicBezTo>
                    <a:pt x="493945" y="331272"/>
                    <a:pt x="494944" y="334270"/>
                    <a:pt x="494944" y="337553"/>
                  </a:cubicBezTo>
                  <a:cubicBezTo>
                    <a:pt x="494944" y="339695"/>
                    <a:pt x="494516" y="341836"/>
                    <a:pt x="493731" y="343692"/>
                  </a:cubicBezTo>
                  <a:cubicBezTo>
                    <a:pt x="493374" y="344691"/>
                    <a:pt x="492874" y="345548"/>
                    <a:pt x="492303" y="346404"/>
                  </a:cubicBezTo>
                  <a:cubicBezTo>
                    <a:pt x="491732" y="347261"/>
                    <a:pt x="491090" y="348046"/>
                    <a:pt x="490304" y="348760"/>
                  </a:cubicBezTo>
                  <a:cubicBezTo>
                    <a:pt x="487449" y="351615"/>
                    <a:pt x="483452" y="353400"/>
                    <a:pt x="479098" y="353400"/>
                  </a:cubicBezTo>
                  <a:cubicBezTo>
                    <a:pt x="477956" y="353400"/>
                    <a:pt x="476885" y="353257"/>
                    <a:pt x="475886" y="353043"/>
                  </a:cubicBezTo>
                  <a:cubicBezTo>
                    <a:pt x="472816" y="352472"/>
                    <a:pt x="470033" y="350901"/>
                    <a:pt x="467891" y="348760"/>
                  </a:cubicBezTo>
                  <a:cubicBezTo>
                    <a:pt x="467177" y="348046"/>
                    <a:pt x="466535" y="347261"/>
                    <a:pt x="465964" y="346404"/>
                  </a:cubicBezTo>
                  <a:cubicBezTo>
                    <a:pt x="465393" y="345548"/>
                    <a:pt x="464965" y="344620"/>
                    <a:pt x="464536" y="343692"/>
                  </a:cubicBezTo>
                  <a:cubicBezTo>
                    <a:pt x="464108" y="342693"/>
                    <a:pt x="463823" y="341693"/>
                    <a:pt x="463608" y="340694"/>
                  </a:cubicBezTo>
                  <a:cubicBezTo>
                    <a:pt x="463466" y="339623"/>
                    <a:pt x="463323" y="338553"/>
                    <a:pt x="463323" y="337482"/>
                  </a:cubicBezTo>
                  <a:cubicBezTo>
                    <a:pt x="463323" y="336340"/>
                    <a:pt x="463394" y="335269"/>
                    <a:pt x="463608" y="334270"/>
                  </a:cubicBezTo>
                  <a:cubicBezTo>
                    <a:pt x="464037" y="332200"/>
                    <a:pt x="464822" y="330344"/>
                    <a:pt x="465964" y="328631"/>
                  </a:cubicBezTo>
                  <a:cubicBezTo>
                    <a:pt x="466535" y="327774"/>
                    <a:pt x="467177" y="326989"/>
                    <a:pt x="467891" y="326275"/>
                  </a:cubicBezTo>
                  <a:cubicBezTo>
                    <a:pt x="470033" y="324134"/>
                    <a:pt x="472816" y="322635"/>
                    <a:pt x="475886" y="321993"/>
                  </a:cubicBezTo>
                  <a:cubicBezTo>
                    <a:pt x="476956" y="321850"/>
                    <a:pt x="478027" y="321707"/>
                    <a:pt x="479098" y="321707"/>
                  </a:cubicBezTo>
                  <a:close/>
                  <a:moveTo>
                    <a:pt x="557687" y="320066"/>
                  </a:moveTo>
                  <a:cubicBezTo>
                    <a:pt x="567323" y="320066"/>
                    <a:pt x="575175" y="327918"/>
                    <a:pt x="575175" y="337554"/>
                  </a:cubicBezTo>
                  <a:cubicBezTo>
                    <a:pt x="575175" y="339981"/>
                    <a:pt x="574675" y="342336"/>
                    <a:pt x="573819" y="344406"/>
                  </a:cubicBezTo>
                  <a:cubicBezTo>
                    <a:pt x="572891" y="346476"/>
                    <a:pt x="571606" y="348404"/>
                    <a:pt x="570178" y="349974"/>
                  </a:cubicBezTo>
                  <a:cubicBezTo>
                    <a:pt x="566966" y="353115"/>
                    <a:pt x="562612" y="355113"/>
                    <a:pt x="557758" y="355113"/>
                  </a:cubicBezTo>
                  <a:cubicBezTo>
                    <a:pt x="552905" y="355113"/>
                    <a:pt x="548479" y="353115"/>
                    <a:pt x="545338" y="349974"/>
                  </a:cubicBezTo>
                  <a:cubicBezTo>
                    <a:pt x="543697" y="348404"/>
                    <a:pt x="542412" y="346476"/>
                    <a:pt x="541555" y="344406"/>
                  </a:cubicBezTo>
                  <a:cubicBezTo>
                    <a:pt x="540699" y="342265"/>
                    <a:pt x="540199" y="339981"/>
                    <a:pt x="540199" y="337554"/>
                  </a:cubicBezTo>
                  <a:cubicBezTo>
                    <a:pt x="540199" y="327918"/>
                    <a:pt x="548051" y="320066"/>
                    <a:pt x="557687" y="320066"/>
                  </a:cubicBezTo>
                  <a:close/>
                  <a:moveTo>
                    <a:pt x="714579" y="316140"/>
                  </a:moveTo>
                  <a:cubicBezTo>
                    <a:pt x="726428" y="316140"/>
                    <a:pt x="736064" y="325776"/>
                    <a:pt x="736064" y="337625"/>
                  </a:cubicBezTo>
                  <a:cubicBezTo>
                    <a:pt x="736064" y="340552"/>
                    <a:pt x="735422" y="343407"/>
                    <a:pt x="734351" y="345977"/>
                  </a:cubicBezTo>
                  <a:cubicBezTo>
                    <a:pt x="733281" y="348546"/>
                    <a:pt x="731710" y="350830"/>
                    <a:pt x="729854" y="352829"/>
                  </a:cubicBezTo>
                  <a:cubicBezTo>
                    <a:pt x="726000" y="356684"/>
                    <a:pt x="720575" y="359111"/>
                    <a:pt x="714651" y="359111"/>
                  </a:cubicBezTo>
                  <a:cubicBezTo>
                    <a:pt x="708726" y="359111"/>
                    <a:pt x="703373" y="356755"/>
                    <a:pt x="699447" y="352829"/>
                  </a:cubicBezTo>
                  <a:cubicBezTo>
                    <a:pt x="697448" y="350902"/>
                    <a:pt x="695878" y="348546"/>
                    <a:pt x="694807" y="345977"/>
                  </a:cubicBezTo>
                  <a:cubicBezTo>
                    <a:pt x="693665" y="343407"/>
                    <a:pt x="693094" y="340623"/>
                    <a:pt x="693094" y="337625"/>
                  </a:cubicBezTo>
                  <a:cubicBezTo>
                    <a:pt x="693094" y="325776"/>
                    <a:pt x="702730" y="316140"/>
                    <a:pt x="714579" y="316140"/>
                  </a:cubicBezTo>
                  <a:close/>
                  <a:moveTo>
                    <a:pt x="793025" y="313784"/>
                  </a:moveTo>
                  <a:cubicBezTo>
                    <a:pt x="797950" y="313784"/>
                    <a:pt x="802590" y="315283"/>
                    <a:pt x="806373" y="317853"/>
                  </a:cubicBezTo>
                  <a:cubicBezTo>
                    <a:pt x="812725" y="322135"/>
                    <a:pt x="816865" y="329416"/>
                    <a:pt x="816865" y="337625"/>
                  </a:cubicBezTo>
                  <a:cubicBezTo>
                    <a:pt x="816865" y="340908"/>
                    <a:pt x="816223" y="344049"/>
                    <a:pt x="815010" y="346904"/>
                  </a:cubicBezTo>
                  <a:cubicBezTo>
                    <a:pt x="813796" y="349759"/>
                    <a:pt x="812012" y="352329"/>
                    <a:pt x="809870" y="354470"/>
                  </a:cubicBezTo>
                  <a:cubicBezTo>
                    <a:pt x="808800" y="355541"/>
                    <a:pt x="807586" y="356469"/>
                    <a:pt x="806373" y="357397"/>
                  </a:cubicBezTo>
                  <a:cubicBezTo>
                    <a:pt x="802518" y="359967"/>
                    <a:pt x="797950" y="361466"/>
                    <a:pt x="793025" y="361466"/>
                  </a:cubicBezTo>
                  <a:cubicBezTo>
                    <a:pt x="791383" y="361466"/>
                    <a:pt x="789813" y="361251"/>
                    <a:pt x="788242" y="360966"/>
                  </a:cubicBezTo>
                  <a:cubicBezTo>
                    <a:pt x="783603" y="360038"/>
                    <a:pt x="779391" y="357682"/>
                    <a:pt x="776179" y="354470"/>
                  </a:cubicBezTo>
                  <a:cubicBezTo>
                    <a:pt x="773966" y="352329"/>
                    <a:pt x="772253" y="349759"/>
                    <a:pt x="771040" y="346904"/>
                  </a:cubicBezTo>
                  <a:cubicBezTo>
                    <a:pt x="769826" y="344049"/>
                    <a:pt x="769184" y="340908"/>
                    <a:pt x="769184" y="337625"/>
                  </a:cubicBezTo>
                  <a:cubicBezTo>
                    <a:pt x="769184" y="326133"/>
                    <a:pt x="777393" y="316496"/>
                    <a:pt x="788242" y="314284"/>
                  </a:cubicBezTo>
                  <a:cubicBezTo>
                    <a:pt x="789741" y="313927"/>
                    <a:pt x="791383" y="313784"/>
                    <a:pt x="793025" y="313784"/>
                  </a:cubicBezTo>
                  <a:close/>
                  <a:moveTo>
                    <a:pt x="47753" y="289372"/>
                  </a:moveTo>
                  <a:cubicBezTo>
                    <a:pt x="52749" y="289372"/>
                    <a:pt x="56747" y="293369"/>
                    <a:pt x="56747" y="298366"/>
                  </a:cubicBezTo>
                  <a:cubicBezTo>
                    <a:pt x="56747" y="303362"/>
                    <a:pt x="52749" y="307360"/>
                    <a:pt x="47753" y="307360"/>
                  </a:cubicBezTo>
                  <a:cubicBezTo>
                    <a:pt x="42756" y="307360"/>
                    <a:pt x="38759" y="303362"/>
                    <a:pt x="38759" y="298366"/>
                  </a:cubicBezTo>
                  <a:cubicBezTo>
                    <a:pt x="38759" y="293369"/>
                    <a:pt x="42756" y="289372"/>
                    <a:pt x="47753" y="289372"/>
                  </a:cubicBezTo>
                  <a:close/>
                  <a:moveTo>
                    <a:pt x="126198" y="288373"/>
                  </a:moveTo>
                  <a:cubicBezTo>
                    <a:pt x="131694" y="288373"/>
                    <a:pt x="136191" y="292870"/>
                    <a:pt x="136191" y="298366"/>
                  </a:cubicBezTo>
                  <a:cubicBezTo>
                    <a:pt x="136191" y="303862"/>
                    <a:pt x="131694" y="308359"/>
                    <a:pt x="126198" y="308359"/>
                  </a:cubicBezTo>
                  <a:cubicBezTo>
                    <a:pt x="120631" y="308359"/>
                    <a:pt x="116205" y="303862"/>
                    <a:pt x="116205" y="298366"/>
                  </a:cubicBezTo>
                  <a:cubicBezTo>
                    <a:pt x="116205" y="292799"/>
                    <a:pt x="120702" y="288373"/>
                    <a:pt x="126198" y="288373"/>
                  </a:cubicBezTo>
                  <a:close/>
                  <a:moveTo>
                    <a:pt x="283162" y="286160"/>
                  </a:moveTo>
                  <a:cubicBezTo>
                    <a:pt x="289872" y="286160"/>
                    <a:pt x="295368" y="291585"/>
                    <a:pt x="295368" y="298366"/>
                  </a:cubicBezTo>
                  <a:cubicBezTo>
                    <a:pt x="295368" y="305147"/>
                    <a:pt x="289872" y="310572"/>
                    <a:pt x="283162" y="310572"/>
                  </a:cubicBezTo>
                  <a:cubicBezTo>
                    <a:pt x="276452" y="310572"/>
                    <a:pt x="270956" y="305147"/>
                    <a:pt x="270956" y="298366"/>
                  </a:cubicBezTo>
                  <a:cubicBezTo>
                    <a:pt x="270956" y="291656"/>
                    <a:pt x="276381" y="286160"/>
                    <a:pt x="283162" y="286160"/>
                  </a:cubicBezTo>
                  <a:close/>
                  <a:moveTo>
                    <a:pt x="361536" y="284804"/>
                  </a:moveTo>
                  <a:cubicBezTo>
                    <a:pt x="369031" y="284804"/>
                    <a:pt x="375098" y="290871"/>
                    <a:pt x="375098" y="298366"/>
                  </a:cubicBezTo>
                  <a:cubicBezTo>
                    <a:pt x="375098" y="305861"/>
                    <a:pt x="369031" y="311928"/>
                    <a:pt x="361536" y="311928"/>
                  </a:cubicBezTo>
                  <a:cubicBezTo>
                    <a:pt x="354041" y="311928"/>
                    <a:pt x="347974" y="305861"/>
                    <a:pt x="347974" y="298366"/>
                  </a:cubicBezTo>
                  <a:cubicBezTo>
                    <a:pt x="347974" y="290871"/>
                    <a:pt x="354041" y="284804"/>
                    <a:pt x="361536" y="284804"/>
                  </a:cubicBezTo>
                  <a:close/>
                  <a:moveTo>
                    <a:pt x="518428" y="281735"/>
                  </a:moveTo>
                  <a:cubicBezTo>
                    <a:pt x="527636" y="281735"/>
                    <a:pt x="535060" y="289158"/>
                    <a:pt x="535060" y="298366"/>
                  </a:cubicBezTo>
                  <a:cubicBezTo>
                    <a:pt x="535060" y="307574"/>
                    <a:pt x="527636" y="314998"/>
                    <a:pt x="518428" y="314998"/>
                  </a:cubicBezTo>
                  <a:cubicBezTo>
                    <a:pt x="509220" y="314998"/>
                    <a:pt x="501797" y="307574"/>
                    <a:pt x="501797" y="298366"/>
                  </a:cubicBezTo>
                  <a:cubicBezTo>
                    <a:pt x="501797" y="289158"/>
                    <a:pt x="509220" y="281735"/>
                    <a:pt x="518428" y="281735"/>
                  </a:cubicBezTo>
                  <a:close/>
                  <a:moveTo>
                    <a:pt x="596946" y="279950"/>
                  </a:moveTo>
                  <a:cubicBezTo>
                    <a:pt x="607082" y="279950"/>
                    <a:pt x="615362" y="288159"/>
                    <a:pt x="615362" y="298366"/>
                  </a:cubicBezTo>
                  <a:cubicBezTo>
                    <a:pt x="615362" y="308573"/>
                    <a:pt x="607082" y="316782"/>
                    <a:pt x="596946" y="316782"/>
                  </a:cubicBezTo>
                  <a:cubicBezTo>
                    <a:pt x="586810" y="316782"/>
                    <a:pt x="578530" y="308573"/>
                    <a:pt x="578530" y="298366"/>
                  </a:cubicBezTo>
                  <a:cubicBezTo>
                    <a:pt x="578530" y="288230"/>
                    <a:pt x="586739" y="279950"/>
                    <a:pt x="596946" y="279950"/>
                  </a:cubicBezTo>
                  <a:close/>
                  <a:moveTo>
                    <a:pt x="753766" y="275739"/>
                  </a:moveTo>
                  <a:cubicBezTo>
                    <a:pt x="766258" y="275739"/>
                    <a:pt x="776394" y="285875"/>
                    <a:pt x="776394" y="298366"/>
                  </a:cubicBezTo>
                  <a:cubicBezTo>
                    <a:pt x="776394" y="310858"/>
                    <a:pt x="766258" y="320994"/>
                    <a:pt x="753766" y="320994"/>
                  </a:cubicBezTo>
                  <a:cubicBezTo>
                    <a:pt x="741275" y="320994"/>
                    <a:pt x="731139" y="310858"/>
                    <a:pt x="731139" y="298366"/>
                  </a:cubicBezTo>
                  <a:cubicBezTo>
                    <a:pt x="731139" y="285875"/>
                    <a:pt x="741275" y="275739"/>
                    <a:pt x="753766" y="275739"/>
                  </a:cubicBezTo>
                  <a:close/>
                  <a:moveTo>
                    <a:pt x="832283" y="273241"/>
                  </a:moveTo>
                  <a:cubicBezTo>
                    <a:pt x="846131" y="273241"/>
                    <a:pt x="857337" y="284519"/>
                    <a:pt x="857337" y="298367"/>
                  </a:cubicBezTo>
                  <a:cubicBezTo>
                    <a:pt x="857337" y="312214"/>
                    <a:pt x="846059" y="323421"/>
                    <a:pt x="832283" y="323421"/>
                  </a:cubicBezTo>
                  <a:cubicBezTo>
                    <a:pt x="818436" y="323421"/>
                    <a:pt x="807229" y="312214"/>
                    <a:pt x="807229" y="298367"/>
                  </a:cubicBezTo>
                  <a:cubicBezTo>
                    <a:pt x="807229" y="284448"/>
                    <a:pt x="818436" y="273241"/>
                    <a:pt x="832283" y="273241"/>
                  </a:cubicBezTo>
                  <a:close/>
                  <a:moveTo>
                    <a:pt x="86939" y="249685"/>
                  </a:moveTo>
                  <a:cubicBezTo>
                    <a:pt x="92222" y="249685"/>
                    <a:pt x="96433" y="253968"/>
                    <a:pt x="96433" y="259179"/>
                  </a:cubicBezTo>
                  <a:cubicBezTo>
                    <a:pt x="96433" y="264389"/>
                    <a:pt x="92222" y="268601"/>
                    <a:pt x="86939" y="268672"/>
                  </a:cubicBezTo>
                  <a:cubicBezTo>
                    <a:pt x="81657" y="268672"/>
                    <a:pt x="77446" y="264389"/>
                    <a:pt x="77446" y="259179"/>
                  </a:cubicBezTo>
                  <a:cubicBezTo>
                    <a:pt x="77446" y="253896"/>
                    <a:pt x="81729" y="249685"/>
                    <a:pt x="86939" y="249685"/>
                  </a:cubicBezTo>
                  <a:close/>
                  <a:moveTo>
                    <a:pt x="165457" y="248686"/>
                  </a:moveTo>
                  <a:cubicBezTo>
                    <a:pt x="169097" y="248686"/>
                    <a:pt x="172309" y="250542"/>
                    <a:pt x="174165" y="253326"/>
                  </a:cubicBezTo>
                  <a:cubicBezTo>
                    <a:pt x="175307" y="254967"/>
                    <a:pt x="175950" y="257037"/>
                    <a:pt x="175950" y="259179"/>
                  </a:cubicBezTo>
                  <a:cubicBezTo>
                    <a:pt x="175950" y="261320"/>
                    <a:pt x="175307" y="263390"/>
                    <a:pt x="174165" y="265032"/>
                  </a:cubicBezTo>
                  <a:cubicBezTo>
                    <a:pt x="172238" y="267816"/>
                    <a:pt x="169026" y="269672"/>
                    <a:pt x="165457" y="269814"/>
                  </a:cubicBezTo>
                  <a:cubicBezTo>
                    <a:pt x="164672" y="269814"/>
                    <a:pt x="164029" y="269743"/>
                    <a:pt x="163315" y="269600"/>
                  </a:cubicBezTo>
                  <a:cubicBezTo>
                    <a:pt x="161317" y="269172"/>
                    <a:pt x="159461" y="268173"/>
                    <a:pt x="158033" y="266745"/>
                  </a:cubicBezTo>
                  <a:cubicBezTo>
                    <a:pt x="157534" y="266245"/>
                    <a:pt x="157105" y="265746"/>
                    <a:pt x="156748" y="265175"/>
                  </a:cubicBezTo>
                  <a:cubicBezTo>
                    <a:pt x="156035" y="264033"/>
                    <a:pt x="155464" y="262748"/>
                    <a:pt x="155178" y="261392"/>
                  </a:cubicBezTo>
                  <a:cubicBezTo>
                    <a:pt x="155035" y="260678"/>
                    <a:pt x="154964" y="259964"/>
                    <a:pt x="154964" y="259250"/>
                  </a:cubicBezTo>
                  <a:cubicBezTo>
                    <a:pt x="154964" y="258465"/>
                    <a:pt x="155035" y="257823"/>
                    <a:pt x="155178" y="257109"/>
                  </a:cubicBezTo>
                  <a:cubicBezTo>
                    <a:pt x="155464" y="255681"/>
                    <a:pt x="155963" y="254468"/>
                    <a:pt x="156748" y="253326"/>
                  </a:cubicBezTo>
                  <a:cubicBezTo>
                    <a:pt x="157105" y="252755"/>
                    <a:pt x="157534" y="252255"/>
                    <a:pt x="158033" y="251755"/>
                  </a:cubicBezTo>
                  <a:cubicBezTo>
                    <a:pt x="159461" y="250328"/>
                    <a:pt x="161245" y="249328"/>
                    <a:pt x="163315" y="248900"/>
                  </a:cubicBezTo>
                  <a:cubicBezTo>
                    <a:pt x="164029" y="248757"/>
                    <a:pt x="164743" y="248686"/>
                    <a:pt x="165457" y="248686"/>
                  </a:cubicBezTo>
                  <a:close/>
                  <a:moveTo>
                    <a:pt x="322349" y="246259"/>
                  </a:moveTo>
                  <a:cubicBezTo>
                    <a:pt x="324990" y="246259"/>
                    <a:pt x="327489" y="247116"/>
                    <a:pt x="329559" y="248472"/>
                  </a:cubicBezTo>
                  <a:cubicBezTo>
                    <a:pt x="332913" y="250827"/>
                    <a:pt x="335198" y="254753"/>
                    <a:pt x="335198" y="259179"/>
                  </a:cubicBezTo>
                  <a:cubicBezTo>
                    <a:pt x="335198" y="263604"/>
                    <a:pt x="332985" y="267530"/>
                    <a:pt x="329559" y="269886"/>
                  </a:cubicBezTo>
                  <a:cubicBezTo>
                    <a:pt x="327489" y="271313"/>
                    <a:pt x="324990" y="272098"/>
                    <a:pt x="322349" y="272098"/>
                  </a:cubicBezTo>
                  <a:cubicBezTo>
                    <a:pt x="321493" y="272098"/>
                    <a:pt x="320636" y="271956"/>
                    <a:pt x="319780" y="271813"/>
                  </a:cubicBezTo>
                  <a:cubicBezTo>
                    <a:pt x="313927" y="270599"/>
                    <a:pt x="309501" y="265389"/>
                    <a:pt x="309501" y="259179"/>
                  </a:cubicBezTo>
                  <a:cubicBezTo>
                    <a:pt x="309501" y="252969"/>
                    <a:pt x="313927" y="247758"/>
                    <a:pt x="319780" y="246545"/>
                  </a:cubicBezTo>
                  <a:cubicBezTo>
                    <a:pt x="320565" y="246330"/>
                    <a:pt x="321493" y="246259"/>
                    <a:pt x="322349" y="246259"/>
                  </a:cubicBezTo>
                  <a:close/>
                  <a:moveTo>
                    <a:pt x="400795" y="244903"/>
                  </a:moveTo>
                  <a:cubicBezTo>
                    <a:pt x="408718" y="244903"/>
                    <a:pt x="415071" y="251327"/>
                    <a:pt x="415071" y="259179"/>
                  </a:cubicBezTo>
                  <a:cubicBezTo>
                    <a:pt x="415071" y="267031"/>
                    <a:pt x="408647" y="273455"/>
                    <a:pt x="400795" y="273455"/>
                  </a:cubicBezTo>
                  <a:cubicBezTo>
                    <a:pt x="392943" y="273455"/>
                    <a:pt x="386519" y="267031"/>
                    <a:pt x="386519" y="259179"/>
                  </a:cubicBezTo>
                  <a:cubicBezTo>
                    <a:pt x="386519" y="251256"/>
                    <a:pt x="392943" y="244903"/>
                    <a:pt x="400795" y="244903"/>
                  </a:cubicBezTo>
                  <a:close/>
                  <a:moveTo>
                    <a:pt x="557687" y="241691"/>
                  </a:moveTo>
                  <a:cubicBezTo>
                    <a:pt x="567323" y="241691"/>
                    <a:pt x="575175" y="249543"/>
                    <a:pt x="575175" y="259179"/>
                  </a:cubicBezTo>
                  <a:cubicBezTo>
                    <a:pt x="575175" y="268815"/>
                    <a:pt x="567323" y="276667"/>
                    <a:pt x="557687" y="276667"/>
                  </a:cubicBezTo>
                  <a:cubicBezTo>
                    <a:pt x="548051" y="276667"/>
                    <a:pt x="540199" y="268815"/>
                    <a:pt x="540199" y="259179"/>
                  </a:cubicBezTo>
                  <a:cubicBezTo>
                    <a:pt x="540199" y="249543"/>
                    <a:pt x="548051" y="241691"/>
                    <a:pt x="557687" y="241691"/>
                  </a:cubicBezTo>
                  <a:close/>
                  <a:moveTo>
                    <a:pt x="636061" y="239764"/>
                  </a:moveTo>
                  <a:cubicBezTo>
                    <a:pt x="642771" y="239764"/>
                    <a:pt x="648695" y="243190"/>
                    <a:pt x="652193" y="248330"/>
                  </a:cubicBezTo>
                  <a:cubicBezTo>
                    <a:pt x="654263" y="251399"/>
                    <a:pt x="655476" y="255182"/>
                    <a:pt x="655476" y="259179"/>
                  </a:cubicBezTo>
                  <a:cubicBezTo>
                    <a:pt x="655476" y="263177"/>
                    <a:pt x="654263" y="266960"/>
                    <a:pt x="652193" y="270029"/>
                  </a:cubicBezTo>
                  <a:cubicBezTo>
                    <a:pt x="648695" y="275168"/>
                    <a:pt x="642842" y="278594"/>
                    <a:pt x="636061" y="278594"/>
                  </a:cubicBezTo>
                  <a:cubicBezTo>
                    <a:pt x="634705" y="278594"/>
                    <a:pt x="633420" y="278452"/>
                    <a:pt x="632135" y="278166"/>
                  </a:cubicBezTo>
                  <a:cubicBezTo>
                    <a:pt x="628352" y="277381"/>
                    <a:pt x="624997" y="275525"/>
                    <a:pt x="622356" y="272884"/>
                  </a:cubicBezTo>
                  <a:cubicBezTo>
                    <a:pt x="621500" y="272028"/>
                    <a:pt x="620715" y="271028"/>
                    <a:pt x="620001" y="270029"/>
                  </a:cubicBezTo>
                  <a:cubicBezTo>
                    <a:pt x="618573" y="267959"/>
                    <a:pt x="617574" y="265603"/>
                    <a:pt x="617074" y="263105"/>
                  </a:cubicBezTo>
                  <a:cubicBezTo>
                    <a:pt x="616789" y="261820"/>
                    <a:pt x="616646" y="260535"/>
                    <a:pt x="616646" y="259179"/>
                  </a:cubicBezTo>
                  <a:cubicBezTo>
                    <a:pt x="616646" y="257823"/>
                    <a:pt x="616789" y="256538"/>
                    <a:pt x="617074" y="255253"/>
                  </a:cubicBezTo>
                  <a:cubicBezTo>
                    <a:pt x="617574" y="252755"/>
                    <a:pt x="618573" y="250400"/>
                    <a:pt x="620001" y="248330"/>
                  </a:cubicBezTo>
                  <a:cubicBezTo>
                    <a:pt x="620715" y="247330"/>
                    <a:pt x="621500" y="246331"/>
                    <a:pt x="622356" y="245474"/>
                  </a:cubicBezTo>
                  <a:cubicBezTo>
                    <a:pt x="624926" y="242833"/>
                    <a:pt x="628352" y="240977"/>
                    <a:pt x="632135" y="240192"/>
                  </a:cubicBezTo>
                  <a:cubicBezTo>
                    <a:pt x="633420" y="239907"/>
                    <a:pt x="634705" y="239764"/>
                    <a:pt x="636061" y="239764"/>
                  </a:cubicBezTo>
                  <a:close/>
                  <a:moveTo>
                    <a:pt x="793025" y="235338"/>
                  </a:moveTo>
                  <a:cubicBezTo>
                    <a:pt x="797950" y="235338"/>
                    <a:pt x="802590" y="236837"/>
                    <a:pt x="806373" y="239407"/>
                  </a:cubicBezTo>
                  <a:cubicBezTo>
                    <a:pt x="812725" y="243689"/>
                    <a:pt x="816865" y="250970"/>
                    <a:pt x="816865" y="259179"/>
                  </a:cubicBezTo>
                  <a:cubicBezTo>
                    <a:pt x="816865" y="267387"/>
                    <a:pt x="812654" y="274597"/>
                    <a:pt x="806373" y="278951"/>
                  </a:cubicBezTo>
                  <a:cubicBezTo>
                    <a:pt x="802518" y="281521"/>
                    <a:pt x="797950" y="283020"/>
                    <a:pt x="793025" y="283020"/>
                  </a:cubicBezTo>
                  <a:cubicBezTo>
                    <a:pt x="791383" y="283020"/>
                    <a:pt x="789813" y="282805"/>
                    <a:pt x="788242" y="282520"/>
                  </a:cubicBezTo>
                  <a:cubicBezTo>
                    <a:pt x="777321" y="280307"/>
                    <a:pt x="769184" y="270671"/>
                    <a:pt x="769184" y="259179"/>
                  </a:cubicBezTo>
                  <a:cubicBezTo>
                    <a:pt x="769184" y="247687"/>
                    <a:pt x="777393" y="238050"/>
                    <a:pt x="788242" y="235838"/>
                  </a:cubicBezTo>
                  <a:cubicBezTo>
                    <a:pt x="789741" y="235481"/>
                    <a:pt x="791383" y="235338"/>
                    <a:pt x="793025" y="235338"/>
                  </a:cubicBezTo>
                  <a:close/>
                  <a:moveTo>
                    <a:pt x="871470" y="232768"/>
                  </a:moveTo>
                  <a:cubicBezTo>
                    <a:pt x="886032" y="232768"/>
                    <a:pt x="897881" y="244617"/>
                    <a:pt x="897881" y="259178"/>
                  </a:cubicBezTo>
                  <a:cubicBezTo>
                    <a:pt x="897881" y="273740"/>
                    <a:pt x="886032" y="285589"/>
                    <a:pt x="871470" y="285589"/>
                  </a:cubicBezTo>
                  <a:cubicBezTo>
                    <a:pt x="856909" y="285589"/>
                    <a:pt x="845060" y="273740"/>
                    <a:pt x="845060" y="259178"/>
                  </a:cubicBezTo>
                  <a:cubicBezTo>
                    <a:pt x="845060" y="244617"/>
                    <a:pt x="856909" y="232768"/>
                    <a:pt x="871470" y="232768"/>
                  </a:cubicBezTo>
                  <a:close/>
                  <a:moveTo>
                    <a:pt x="126198" y="209927"/>
                  </a:moveTo>
                  <a:cubicBezTo>
                    <a:pt x="131694" y="209927"/>
                    <a:pt x="136191" y="214424"/>
                    <a:pt x="136191" y="219920"/>
                  </a:cubicBezTo>
                  <a:cubicBezTo>
                    <a:pt x="136191" y="225416"/>
                    <a:pt x="131694" y="229913"/>
                    <a:pt x="126198" y="229913"/>
                  </a:cubicBezTo>
                  <a:cubicBezTo>
                    <a:pt x="120631" y="229913"/>
                    <a:pt x="116205" y="225416"/>
                    <a:pt x="116205" y="219920"/>
                  </a:cubicBezTo>
                  <a:cubicBezTo>
                    <a:pt x="116205" y="214353"/>
                    <a:pt x="120702" y="209927"/>
                    <a:pt x="126198" y="209927"/>
                  </a:cubicBezTo>
                  <a:close/>
                  <a:moveTo>
                    <a:pt x="204644" y="208856"/>
                  </a:moveTo>
                  <a:cubicBezTo>
                    <a:pt x="210782" y="208856"/>
                    <a:pt x="215708" y="213853"/>
                    <a:pt x="215708" y="219920"/>
                  </a:cubicBezTo>
                  <a:cubicBezTo>
                    <a:pt x="215708" y="226058"/>
                    <a:pt x="210782" y="230984"/>
                    <a:pt x="204644" y="230984"/>
                  </a:cubicBezTo>
                  <a:cubicBezTo>
                    <a:pt x="198505" y="230984"/>
                    <a:pt x="193580" y="225987"/>
                    <a:pt x="193580" y="219920"/>
                  </a:cubicBezTo>
                  <a:cubicBezTo>
                    <a:pt x="193580" y="213781"/>
                    <a:pt x="198577" y="208856"/>
                    <a:pt x="204644" y="208856"/>
                  </a:cubicBezTo>
                  <a:close/>
                  <a:moveTo>
                    <a:pt x="361536" y="206358"/>
                  </a:moveTo>
                  <a:cubicBezTo>
                    <a:pt x="369031" y="206358"/>
                    <a:pt x="375098" y="212425"/>
                    <a:pt x="375098" y="219920"/>
                  </a:cubicBezTo>
                  <a:cubicBezTo>
                    <a:pt x="375098" y="227415"/>
                    <a:pt x="369031" y="233482"/>
                    <a:pt x="361536" y="233482"/>
                  </a:cubicBezTo>
                  <a:cubicBezTo>
                    <a:pt x="354041" y="233482"/>
                    <a:pt x="347974" y="227415"/>
                    <a:pt x="347974" y="219920"/>
                  </a:cubicBezTo>
                  <a:cubicBezTo>
                    <a:pt x="347974" y="212425"/>
                    <a:pt x="354041" y="206358"/>
                    <a:pt x="361536" y="206358"/>
                  </a:cubicBezTo>
                  <a:close/>
                  <a:moveTo>
                    <a:pt x="440054" y="204930"/>
                  </a:moveTo>
                  <a:cubicBezTo>
                    <a:pt x="448334" y="204930"/>
                    <a:pt x="455043" y="211640"/>
                    <a:pt x="455043" y="219920"/>
                  </a:cubicBezTo>
                  <a:cubicBezTo>
                    <a:pt x="455043" y="228200"/>
                    <a:pt x="448262" y="234981"/>
                    <a:pt x="440054" y="234909"/>
                  </a:cubicBezTo>
                  <a:cubicBezTo>
                    <a:pt x="431774" y="234909"/>
                    <a:pt x="425064" y="228200"/>
                    <a:pt x="425064" y="219920"/>
                  </a:cubicBezTo>
                  <a:cubicBezTo>
                    <a:pt x="425064" y="211640"/>
                    <a:pt x="431774" y="204930"/>
                    <a:pt x="440054" y="204930"/>
                  </a:cubicBezTo>
                  <a:close/>
                  <a:moveTo>
                    <a:pt x="596946" y="201504"/>
                  </a:moveTo>
                  <a:cubicBezTo>
                    <a:pt x="607082" y="201504"/>
                    <a:pt x="615362" y="209713"/>
                    <a:pt x="615362" y="219920"/>
                  </a:cubicBezTo>
                  <a:cubicBezTo>
                    <a:pt x="615362" y="230127"/>
                    <a:pt x="607082" y="238407"/>
                    <a:pt x="596946" y="238336"/>
                  </a:cubicBezTo>
                  <a:cubicBezTo>
                    <a:pt x="586810" y="238336"/>
                    <a:pt x="578530" y="230127"/>
                    <a:pt x="578530" y="219920"/>
                  </a:cubicBezTo>
                  <a:cubicBezTo>
                    <a:pt x="578530" y="209784"/>
                    <a:pt x="586739" y="201504"/>
                    <a:pt x="596946" y="201504"/>
                  </a:cubicBezTo>
                  <a:close/>
                  <a:moveTo>
                    <a:pt x="675321" y="199506"/>
                  </a:moveTo>
                  <a:cubicBezTo>
                    <a:pt x="686598" y="199506"/>
                    <a:pt x="695735" y="208643"/>
                    <a:pt x="695735" y="219921"/>
                  </a:cubicBezTo>
                  <a:cubicBezTo>
                    <a:pt x="695735" y="231199"/>
                    <a:pt x="686598" y="240407"/>
                    <a:pt x="675321" y="240335"/>
                  </a:cubicBezTo>
                  <a:cubicBezTo>
                    <a:pt x="664043" y="240335"/>
                    <a:pt x="654906" y="231199"/>
                    <a:pt x="654906" y="219921"/>
                  </a:cubicBezTo>
                  <a:cubicBezTo>
                    <a:pt x="654906" y="208643"/>
                    <a:pt x="664043" y="199506"/>
                    <a:pt x="675321" y="199506"/>
                  </a:cubicBezTo>
                  <a:close/>
                  <a:moveTo>
                    <a:pt x="832283" y="194866"/>
                  </a:moveTo>
                  <a:cubicBezTo>
                    <a:pt x="846131" y="194866"/>
                    <a:pt x="857337" y="206073"/>
                    <a:pt x="857337" y="219920"/>
                  </a:cubicBezTo>
                  <a:cubicBezTo>
                    <a:pt x="857337" y="233768"/>
                    <a:pt x="846059" y="245046"/>
                    <a:pt x="832283" y="245046"/>
                  </a:cubicBezTo>
                  <a:cubicBezTo>
                    <a:pt x="818436" y="245046"/>
                    <a:pt x="807229" y="233768"/>
                    <a:pt x="807229" y="219920"/>
                  </a:cubicBezTo>
                  <a:cubicBezTo>
                    <a:pt x="807229" y="206073"/>
                    <a:pt x="818436" y="194866"/>
                    <a:pt x="832283" y="194866"/>
                  </a:cubicBezTo>
                  <a:close/>
                  <a:moveTo>
                    <a:pt x="165529" y="170240"/>
                  </a:moveTo>
                  <a:cubicBezTo>
                    <a:pt x="169169" y="170240"/>
                    <a:pt x="172381" y="172096"/>
                    <a:pt x="174237" y="174880"/>
                  </a:cubicBezTo>
                  <a:cubicBezTo>
                    <a:pt x="175379" y="176521"/>
                    <a:pt x="176022" y="178591"/>
                    <a:pt x="176022" y="180733"/>
                  </a:cubicBezTo>
                  <a:cubicBezTo>
                    <a:pt x="176022" y="182160"/>
                    <a:pt x="175665" y="183517"/>
                    <a:pt x="175165" y="184801"/>
                  </a:cubicBezTo>
                  <a:cubicBezTo>
                    <a:pt x="174879" y="185444"/>
                    <a:pt x="174523" y="186015"/>
                    <a:pt x="174166" y="186586"/>
                  </a:cubicBezTo>
                  <a:cubicBezTo>
                    <a:pt x="173737" y="187157"/>
                    <a:pt x="173309" y="187657"/>
                    <a:pt x="173024" y="188299"/>
                  </a:cubicBezTo>
                  <a:cubicBezTo>
                    <a:pt x="171096" y="190226"/>
                    <a:pt x="168527" y="191368"/>
                    <a:pt x="165600" y="191368"/>
                  </a:cubicBezTo>
                  <a:cubicBezTo>
                    <a:pt x="164815" y="191368"/>
                    <a:pt x="164173" y="191297"/>
                    <a:pt x="163459" y="191154"/>
                  </a:cubicBezTo>
                  <a:cubicBezTo>
                    <a:pt x="161460" y="190726"/>
                    <a:pt x="159604" y="189727"/>
                    <a:pt x="158177" y="188299"/>
                  </a:cubicBezTo>
                  <a:cubicBezTo>
                    <a:pt x="157677" y="187799"/>
                    <a:pt x="157249" y="187300"/>
                    <a:pt x="156892" y="186729"/>
                  </a:cubicBezTo>
                  <a:cubicBezTo>
                    <a:pt x="156464" y="186158"/>
                    <a:pt x="156178" y="185587"/>
                    <a:pt x="155893" y="184944"/>
                  </a:cubicBezTo>
                  <a:cubicBezTo>
                    <a:pt x="155607" y="184302"/>
                    <a:pt x="155393" y="183659"/>
                    <a:pt x="155250" y="182946"/>
                  </a:cubicBezTo>
                  <a:cubicBezTo>
                    <a:pt x="155107" y="182232"/>
                    <a:pt x="155036" y="181518"/>
                    <a:pt x="155036" y="180804"/>
                  </a:cubicBezTo>
                  <a:cubicBezTo>
                    <a:pt x="155036" y="180019"/>
                    <a:pt x="155107" y="179377"/>
                    <a:pt x="155250" y="178663"/>
                  </a:cubicBezTo>
                  <a:cubicBezTo>
                    <a:pt x="155536" y="177235"/>
                    <a:pt x="156035" y="176022"/>
                    <a:pt x="156820" y="174880"/>
                  </a:cubicBezTo>
                  <a:cubicBezTo>
                    <a:pt x="157177" y="174309"/>
                    <a:pt x="157606" y="173809"/>
                    <a:pt x="158105" y="173309"/>
                  </a:cubicBezTo>
                  <a:cubicBezTo>
                    <a:pt x="159533" y="171882"/>
                    <a:pt x="161317" y="170882"/>
                    <a:pt x="163387" y="170454"/>
                  </a:cubicBezTo>
                  <a:cubicBezTo>
                    <a:pt x="164101" y="170311"/>
                    <a:pt x="164815" y="170240"/>
                    <a:pt x="165529" y="170240"/>
                  </a:cubicBezTo>
                  <a:close/>
                  <a:moveTo>
                    <a:pt x="243903" y="169098"/>
                  </a:moveTo>
                  <a:cubicBezTo>
                    <a:pt x="250327" y="169098"/>
                    <a:pt x="255538" y="174309"/>
                    <a:pt x="255538" y="180733"/>
                  </a:cubicBezTo>
                  <a:cubicBezTo>
                    <a:pt x="255538" y="182303"/>
                    <a:pt x="255181" y="183874"/>
                    <a:pt x="254610" y="185230"/>
                  </a:cubicBezTo>
                  <a:cubicBezTo>
                    <a:pt x="253967" y="186657"/>
                    <a:pt x="253182" y="187871"/>
                    <a:pt x="252111" y="188942"/>
                  </a:cubicBezTo>
                  <a:cubicBezTo>
                    <a:pt x="250041" y="191083"/>
                    <a:pt x="247115" y="192368"/>
                    <a:pt x="243903" y="192368"/>
                  </a:cubicBezTo>
                  <a:cubicBezTo>
                    <a:pt x="240691" y="192368"/>
                    <a:pt x="237764" y="191012"/>
                    <a:pt x="235694" y="188942"/>
                  </a:cubicBezTo>
                  <a:cubicBezTo>
                    <a:pt x="234624" y="187871"/>
                    <a:pt x="233767" y="186586"/>
                    <a:pt x="233196" y="185230"/>
                  </a:cubicBezTo>
                  <a:cubicBezTo>
                    <a:pt x="232625" y="183874"/>
                    <a:pt x="232268" y="182303"/>
                    <a:pt x="232268" y="180733"/>
                  </a:cubicBezTo>
                  <a:cubicBezTo>
                    <a:pt x="232268" y="174309"/>
                    <a:pt x="237479" y="169098"/>
                    <a:pt x="243903" y="169098"/>
                  </a:cubicBezTo>
                  <a:close/>
                  <a:moveTo>
                    <a:pt x="400795" y="166385"/>
                  </a:moveTo>
                  <a:cubicBezTo>
                    <a:pt x="408718" y="166385"/>
                    <a:pt x="415071" y="172809"/>
                    <a:pt x="415071" y="180661"/>
                  </a:cubicBezTo>
                  <a:cubicBezTo>
                    <a:pt x="415071" y="182660"/>
                    <a:pt x="414642" y="184515"/>
                    <a:pt x="413929" y="186229"/>
                  </a:cubicBezTo>
                  <a:cubicBezTo>
                    <a:pt x="413215" y="187942"/>
                    <a:pt x="412144" y="189512"/>
                    <a:pt x="410859" y="190797"/>
                  </a:cubicBezTo>
                  <a:cubicBezTo>
                    <a:pt x="408290" y="193438"/>
                    <a:pt x="404721" y="195008"/>
                    <a:pt x="400795" y="195008"/>
                  </a:cubicBezTo>
                  <a:cubicBezTo>
                    <a:pt x="396869" y="195008"/>
                    <a:pt x="393300" y="193366"/>
                    <a:pt x="390730" y="190797"/>
                  </a:cubicBezTo>
                  <a:cubicBezTo>
                    <a:pt x="389446" y="189441"/>
                    <a:pt x="388375" y="187942"/>
                    <a:pt x="387661" y="186229"/>
                  </a:cubicBezTo>
                  <a:cubicBezTo>
                    <a:pt x="386947" y="184515"/>
                    <a:pt x="386519" y="182660"/>
                    <a:pt x="386519" y="180661"/>
                  </a:cubicBezTo>
                  <a:cubicBezTo>
                    <a:pt x="386519" y="172738"/>
                    <a:pt x="392943" y="166385"/>
                    <a:pt x="400795" y="166385"/>
                  </a:cubicBezTo>
                  <a:close/>
                  <a:moveTo>
                    <a:pt x="479098" y="164815"/>
                  </a:moveTo>
                  <a:cubicBezTo>
                    <a:pt x="484594" y="164815"/>
                    <a:pt x="489376" y="167599"/>
                    <a:pt x="492232" y="171810"/>
                  </a:cubicBezTo>
                  <a:cubicBezTo>
                    <a:pt x="493945" y="174380"/>
                    <a:pt x="494944" y="177378"/>
                    <a:pt x="494944" y="180661"/>
                  </a:cubicBezTo>
                  <a:cubicBezTo>
                    <a:pt x="494944" y="182803"/>
                    <a:pt x="494516" y="184873"/>
                    <a:pt x="493731" y="186800"/>
                  </a:cubicBezTo>
                  <a:cubicBezTo>
                    <a:pt x="493374" y="187799"/>
                    <a:pt x="492874" y="188656"/>
                    <a:pt x="492303" y="189512"/>
                  </a:cubicBezTo>
                  <a:cubicBezTo>
                    <a:pt x="491732" y="190369"/>
                    <a:pt x="491090" y="191154"/>
                    <a:pt x="490304" y="191939"/>
                  </a:cubicBezTo>
                  <a:cubicBezTo>
                    <a:pt x="487449" y="194794"/>
                    <a:pt x="483452" y="196579"/>
                    <a:pt x="479098" y="196579"/>
                  </a:cubicBezTo>
                  <a:cubicBezTo>
                    <a:pt x="477956" y="196579"/>
                    <a:pt x="476885" y="196436"/>
                    <a:pt x="475886" y="196222"/>
                  </a:cubicBezTo>
                  <a:cubicBezTo>
                    <a:pt x="472816" y="195651"/>
                    <a:pt x="470033" y="194081"/>
                    <a:pt x="467891" y="191939"/>
                  </a:cubicBezTo>
                  <a:cubicBezTo>
                    <a:pt x="467177" y="191225"/>
                    <a:pt x="466535" y="190440"/>
                    <a:pt x="465964" y="189584"/>
                  </a:cubicBezTo>
                  <a:cubicBezTo>
                    <a:pt x="465393" y="188727"/>
                    <a:pt x="464965" y="187799"/>
                    <a:pt x="464536" y="186871"/>
                  </a:cubicBezTo>
                  <a:cubicBezTo>
                    <a:pt x="464108" y="185872"/>
                    <a:pt x="463823" y="184873"/>
                    <a:pt x="463608" y="183873"/>
                  </a:cubicBezTo>
                  <a:cubicBezTo>
                    <a:pt x="463466" y="182803"/>
                    <a:pt x="463323" y="181732"/>
                    <a:pt x="463323" y="180661"/>
                  </a:cubicBezTo>
                  <a:cubicBezTo>
                    <a:pt x="463323" y="179519"/>
                    <a:pt x="463394" y="178449"/>
                    <a:pt x="463608" y="177449"/>
                  </a:cubicBezTo>
                  <a:cubicBezTo>
                    <a:pt x="464037" y="175379"/>
                    <a:pt x="464822" y="173523"/>
                    <a:pt x="465964" y="171810"/>
                  </a:cubicBezTo>
                  <a:cubicBezTo>
                    <a:pt x="466535" y="170954"/>
                    <a:pt x="467177" y="170168"/>
                    <a:pt x="467891" y="169455"/>
                  </a:cubicBezTo>
                  <a:cubicBezTo>
                    <a:pt x="470033" y="167313"/>
                    <a:pt x="472816" y="165814"/>
                    <a:pt x="475886" y="165172"/>
                  </a:cubicBezTo>
                  <a:cubicBezTo>
                    <a:pt x="476956" y="164958"/>
                    <a:pt x="478027" y="164815"/>
                    <a:pt x="479098" y="164815"/>
                  </a:cubicBezTo>
                  <a:close/>
                  <a:moveTo>
                    <a:pt x="636061" y="161317"/>
                  </a:moveTo>
                  <a:cubicBezTo>
                    <a:pt x="642771" y="161317"/>
                    <a:pt x="648695" y="164743"/>
                    <a:pt x="652193" y="169883"/>
                  </a:cubicBezTo>
                  <a:cubicBezTo>
                    <a:pt x="654263" y="172952"/>
                    <a:pt x="655476" y="176735"/>
                    <a:pt x="655476" y="180732"/>
                  </a:cubicBezTo>
                  <a:cubicBezTo>
                    <a:pt x="655476" y="183445"/>
                    <a:pt x="654977" y="185943"/>
                    <a:pt x="653977" y="188298"/>
                  </a:cubicBezTo>
                  <a:cubicBezTo>
                    <a:pt x="653478" y="189441"/>
                    <a:pt x="652907" y="190583"/>
                    <a:pt x="652193" y="191582"/>
                  </a:cubicBezTo>
                  <a:cubicBezTo>
                    <a:pt x="651479" y="192581"/>
                    <a:pt x="650694" y="193581"/>
                    <a:pt x="649766" y="194437"/>
                  </a:cubicBezTo>
                  <a:cubicBezTo>
                    <a:pt x="646268" y="198006"/>
                    <a:pt x="641415" y="200148"/>
                    <a:pt x="636061" y="200148"/>
                  </a:cubicBezTo>
                  <a:cubicBezTo>
                    <a:pt x="634705" y="200148"/>
                    <a:pt x="633420" y="200005"/>
                    <a:pt x="632135" y="199719"/>
                  </a:cubicBezTo>
                  <a:cubicBezTo>
                    <a:pt x="628352" y="198934"/>
                    <a:pt x="624997" y="197078"/>
                    <a:pt x="622356" y="194437"/>
                  </a:cubicBezTo>
                  <a:cubicBezTo>
                    <a:pt x="621500" y="193581"/>
                    <a:pt x="620715" y="192581"/>
                    <a:pt x="620001" y="191582"/>
                  </a:cubicBezTo>
                  <a:cubicBezTo>
                    <a:pt x="619287" y="190583"/>
                    <a:pt x="618716" y="189441"/>
                    <a:pt x="618216" y="188298"/>
                  </a:cubicBezTo>
                  <a:cubicBezTo>
                    <a:pt x="617717" y="187156"/>
                    <a:pt x="617360" y="185943"/>
                    <a:pt x="617074" y="184658"/>
                  </a:cubicBezTo>
                  <a:cubicBezTo>
                    <a:pt x="616789" y="183373"/>
                    <a:pt x="616646" y="182088"/>
                    <a:pt x="616646" y="180732"/>
                  </a:cubicBezTo>
                  <a:cubicBezTo>
                    <a:pt x="616646" y="179376"/>
                    <a:pt x="616789" y="178091"/>
                    <a:pt x="617074" y="176806"/>
                  </a:cubicBezTo>
                  <a:cubicBezTo>
                    <a:pt x="617574" y="174308"/>
                    <a:pt x="618573" y="171953"/>
                    <a:pt x="620001" y="169883"/>
                  </a:cubicBezTo>
                  <a:cubicBezTo>
                    <a:pt x="620715" y="168883"/>
                    <a:pt x="621500" y="167884"/>
                    <a:pt x="622356" y="167027"/>
                  </a:cubicBezTo>
                  <a:cubicBezTo>
                    <a:pt x="624926" y="164386"/>
                    <a:pt x="628352" y="162530"/>
                    <a:pt x="632135" y="161745"/>
                  </a:cubicBezTo>
                  <a:cubicBezTo>
                    <a:pt x="633420" y="161460"/>
                    <a:pt x="634705" y="161317"/>
                    <a:pt x="636061" y="161317"/>
                  </a:cubicBezTo>
                  <a:close/>
                  <a:moveTo>
                    <a:pt x="714579" y="159247"/>
                  </a:moveTo>
                  <a:cubicBezTo>
                    <a:pt x="726428" y="159247"/>
                    <a:pt x="736064" y="168883"/>
                    <a:pt x="736064" y="180732"/>
                  </a:cubicBezTo>
                  <a:cubicBezTo>
                    <a:pt x="736064" y="183659"/>
                    <a:pt x="735422" y="186514"/>
                    <a:pt x="734351" y="189084"/>
                  </a:cubicBezTo>
                  <a:cubicBezTo>
                    <a:pt x="733281" y="191653"/>
                    <a:pt x="731710" y="193937"/>
                    <a:pt x="729854" y="195936"/>
                  </a:cubicBezTo>
                  <a:cubicBezTo>
                    <a:pt x="726000" y="199791"/>
                    <a:pt x="720575" y="202218"/>
                    <a:pt x="714651" y="202218"/>
                  </a:cubicBezTo>
                  <a:cubicBezTo>
                    <a:pt x="708726" y="202218"/>
                    <a:pt x="703373" y="199862"/>
                    <a:pt x="699447" y="195936"/>
                  </a:cubicBezTo>
                  <a:cubicBezTo>
                    <a:pt x="697448" y="194009"/>
                    <a:pt x="695878" y="191653"/>
                    <a:pt x="694807" y="189084"/>
                  </a:cubicBezTo>
                  <a:cubicBezTo>
                    <a:pt x="693665" y="186514"/>
                    <a:pt x="693094" y="183730"/>
                    <a:pt x="693094" y="180732"/>
                  </a:cubicBezTo>
                  <a:cubicBezTo>
                    <a:pt x="693094" y="168883"/>
                    <a:pt x="702730" y="159247"/>
                    <a:pt x="714579" y="159247"/>
                  </a:cubicBezTo>
                  <a:close/>
                  <a:moveTo>
                    <a:pt x="871470" y="154322"/>
                  </a:moveTo>
                  <a:cubicBezTo>
                    <a:pt x="886032" y="154322"/>
                    <a:pt x="897881" y="166171"/>
                    <a:pt x="897881" y="180732"/>
                  </a:cubicBezTo>
                  <a:cubicBezTo>
                    <a:pt x="897881" y="184373"/>
                    <a:pt x="897167" y="187870"/>
                    <a:pt x="895811" y="191011"/>
                  </a:cubicBezTo>
                  <a:cubicBezTo>
                    <a:pt x="894455" y="194152"/>
                    <a:pt x="892527" y="197007"/>
                    <a:pt x="890172" y="199434"/>
                  </a:cubicBezTo>
                  <a:cubicBezTo>
                    <a:pt x="885389" y="204216"/>
                    <a:pt x="878751" y="207143"/>
                    <a:pt x="871470" y="207143"/>
                  </a:cubicBezTo>
                  <a:cubicBezTo>
                    <a:pt x="864118" y="207143"/>
                    <a:pt x="857551" y="204216"/>
                    <a:pt x="852769" y="199434"/>
                  </a:cubicBezTo>
                  <a:cubicBezTo>
                    <a:pt x="850413" y="197007"/>
                    <a:pt x="848486" y="194152"/>
                    <a:pt x="847130" y="191011"/>
                  </a:cubicBezTo>
                  <a:cubicBezTo>
                    <a:pt x="845774" y="187870"/>
                    <a:pt x="845060" y="184373"/>
                    <a:pt x="845060" y="180732"/>
                  </a:cubicBezTo>
                  <a:cubicBezTo>
                    <a:pt x="845060" y="166171"/>
                    <a:pt x="856909" y="154322"/>
                    <a:pt x="871470" y="154322"/>
                  </a:cubicBezTo>
                  <a:close/>
                  <a:moveTo>
                    <a:pt x="126198" y="131481"/>
                  </a:moveTo>
                  <a:cubicBezTo>
                    <a:pt x="131694" y="131481"/>
                    <a:pt x="136191" y="135978"/>
                    <a:pt x="136191" y="141474"/>
                  </a:cubicBezTo>
                  <a:cubicBezTo>
                    <a:pt x="136191" y="146970"/>
                    <a:pt x="131694" y="151467"/>
                    <a:pt x="126198" y="151467"/>
                  </a:cubicBezTo>
                  <a:cubicBezTo>
                    <a:pt x="120631" y="151467"/>
                    <a:pt x="116205" y="146970"/>
                    <a:pt x="116205" y="141474"/>
                  </a:cubicBezTo>
                  <a:cubicBezTo>
                    <a:pt x="116205" y="135907"/>
                    <a:pt x="120702" y="131481"/>
                    <a:pt x="126198" y="131481"/>
                  </a:cubicBezTo>
                  <a:close/>
                  <a:moveTo>
                    <a:pt x="204644" y="130410"/>
                  </a:moveTo>
                  <a:cubicBezTo>
                    <a:pt x="210782" y="130410"/>
                    <a:pt x="215708" y="135407"/>
                    <a:pt x="215708" y="141474"/>
                  </a:cubicBezTo>
                  <a:cubicBezTo>
                    <a:pt x="215708" y="147612"/>
                    <a:pt x="210782" y="152538"/>
                    <a:pt x="204644" y="152538"/>
                  </a:cubicBezTo>
                  <a:cubicBezTo>
                    <a:pt x="198505" y="152538"/>
                    <a:pt x="193580" y="147541"/>
                    <a:pt x="193580" y="141474"/>
                  </a:cubicBezTo>
                  <a:cubicBezTo>
                    <a:pt x="193580" y="135335"/>
                    <a:pt x="198577" y="130410"/>
                    <a:pt x="204644" y="130410"/>
                  </a:cubicBezTo>
                  <a:close/>
                  <a:moveTo>
                    <a:pt x="361536" y="127912"/>
                  </a:moveTo>
                  <a:cubicBezTo>
                    <a:pt x="369031" y="127912"/>
                    <a:pt x="375098" y="133979"/>
                    <a:pt x="375098" y="141474"/>
                  </a:cubicBezTo>
                  <a:cubicBezTo>
                    <a:pt x="375098" y="148969"/>
                    <a:pt x="369031" y="155036"/>
                    <a:pt x="361536" y="155036"/>
                  </a:cubicBezTo>
                  <a:cubicBezTo>
                    <a:pt x="354041" y="155036"/>
                    <a:pt x="347974" y="148969"/>
                    <a:pt x="347974" y="141474"/>
                  </a:cubicBezTo>
                  <a:cubicBezTo>
                    <a:pt x="347974" y="133979"/>
                    <a:pt x="354041" y="127912"/>
                    <a:pt x="361536" y="127912"/>
                  </a:cubicBezTo>
                  <a:close/>
                  <a:moveTo>
                    <a:pt x="440054" y="126484"/>
                  </a:moveTo>
                  <a:cubicBezTo>
                    <a:pt x="448334" y="126484"/>
                    <a:pt x="455043" y="133194"/>
                    <a:pt x="455043" y="141474"/>
                  </a:cubicBezTo>
                  <a:cubicBezTo>
                    <a:pt x="455043" y="149754"/>
                    <a:pt x="448262" y="156535"/>
                    <a:pt x="440054" y="156463"/>
                  </a:cubicBezTo>
                  <a:cubicBezTo>
                    <a:pt x="431774" y="156463"/>
                    <a:pt x="425064" y="149754"/>
                    <a:pt x="425064" y="141474"/>
                  </a:cubicBezTo>
                  <a:cubicBezTo>
                    <a:pt x="425064" y="133194"/>
                    <a:pt x="431774" y="126484"/>
                    <a:pt x="440054" y="126484"/>
                  </a:cubicBezTo>
                  <a:close/>
                  <a:moveTo>
                    <a:pt x="596946" y="123058"/>
                  </a:moveTo>
                  <a:cubicBezTo>
                    <a:pt x="607082" y="123058"/>
                    <a:pt x="615362" y="131267"/>
                    <a:pt x="615362" y="141474"/>
                  </a:cubicBezTo>
                  <a:cubicBezTo>
                    <a:pt x="615362" y="151681"/>
                    <a:pt x="607082" y="159890"/>
                    <a:pt x="596946" y="159890"/>
                  </a:cubicBezTo>
                  <a:cubicBezTo>
                    <a:pt x="586810" y="159890"/>
                    <a:pt x="578530" y="151681"/>
                    <a:pt x="578530" y="141474"/>
                  </a:cubicBezTo>
                  <a:cubicBezTo>
                    <a:pt x="578530" y="131338"/>
                    <a:pt x="586739" y="123058"/>
                    <a:pt x="596946" y="123058"/>
                  </a:cubicBezTo>
                  <a:close/>
                  <a:moveTo>
                    <a:pt x="675321" y="121059"/>
                  </a:moveTo>
                  <a:cubicBezTo>
                    <a:pt x="686598" y="121059"/>
                    <a:pt x="695735" y="130196"/>
                    <a:pt x="695735" y="141474"/>
                  </a:cubicBezTo>
                  <a:cubicBezTo>
                    <a:pt x="695735" y="152752"/>
                    <a:pt x="686598" y="161888"/>
                    <a:pt x="675321" y="161888"/>
                  </a:cubicBezTo>
                  <a:cubicBezTo>
                    <a:pt x="664043" y="161888"/>
                    <a:pt x="654906" y="152752"/>
                    <a:pt x="654906" y="141474"/>
                  </a:cubicBezTo>
                  <a:cubicBezTo>
                    <a:pt x="654906" y="130196"/>
                    <a:pt x="664043" y="121059"/>
                    <a:pt x="675321" y="121059"/>
                  </a:cubicBezTo>
                  <a:close/>
                  <a:moveTo>
                    <a:pt x="832283" y="116348"/>
                  </a:moveTo>
                  <a:cubicBezTo>
                    <a:pt x="846131" y="116348"/>
                    <a:pt x="857337" y="127626"/>
                    <a:pt x="857337" y="141474"/>
                  </a:cubicBezTo>
                  <a:cubicBezTo>
                    <a:pt x="857337" y="155321"/>
                    <a:pt x="846059" y="166599"/>
                    <a:pt x="832283" y="166528"/>
                  </a:cubicBezTo>
                  <a:cubicBezTo>
                    <a:pt x="818436" y="166528"/>
                    <a:pt x="807229" y="155321"/>
                    <a:pt x="807229" y="141474"/>
                  </a:cubicBezTo>
                  <a:cubicBezTo>
                    <a:pt x="807229" y="127555"/>
                    <a:pt x="818436" y="116348"/>
                    <a:pt x="832283" y="116348"/>
                  </a:cubicBezTo>
                  <a:close/>
                  <a:moveTo>
                    <a:pt x="910730" y="113636"/>
                  </a:moveTo>
                  <a:cubicBezTo>
                    <a:pt x="926076" y="113636"/>
                    <a:pt x="938496" y="126127"/>
                    <a:pt x="938496" y="141474"/>
                  </a:cubicBezTo>
                  <a:lnTo>
                    <a:pt x="930397" y="161004"/>
                  </a:lnTo>
                  <a:lnTo>
                    <a:pt x="949989" y="152895"/>
                  </a:lnTo>
                  <a:cubicBezTo>
                    <a:pt x="965335" y="152895"/>
                    <a:pt x="977755" y="165315"/>
                    <a:pt x="977755" y="180662"/>
                  </a:cubicBezTo>
                  <a:cubicBezTo>
                    <a:pt x="977755" y="184516"/>
                    <a:pt x="976970" y="188157"/>
                    <a:pt x="975542" y="191511"/>
                  </a:cubicBezTo>
                  <a:cubicBezTo>
                    <a:pt x="974115" y="194866"/>
                    <a:pt x="972045" y="197864"/>
                    <a:pt x="969618" y="200362"/>
                  </a:cubicBezTo>
                  <a:cubicBezTo>
                    <a:pt x="964621" y="205359"/>
                    <a:pt x="957698" y="208500"/>
                    <a:pt x="949989" y="208500"/>
                  </a:cubicBezTo>
                  <a:lnTo>
                    <a:pt x="930410" y="200383"/>
                  </a:lnTo>
                  <a:lnTo>
                    <a:pt x="938496" y="219920"/>
                  </a:lnTo>
                  <a:cubicBezTo>
                    <a:pt x="938496" y="235266"/>
                    <a:pt x="926005" y="247758"/>
                    <a:pt x="910730" y="247758"/>
                  </a:cubicBezTo>
                  <a:cubicBezTo>
                    <a:pt x="895383" y="247758"/>
                    <a:pt x="882963" y="235266"/>
                    <a:pt x="882963" y="219920"/>
                  </a:cubicBezTo>
                  <a:cubicBezTo>
                    <a:pt x="882963" y="204573"/>
                    <a:pt x="895383" y="192153"/>
                    <a:pt x="910730" y="192153"/>
                  </a:cubicBezTo>
                  <a:lnTo>
                    <a:pt x="930281" y="200246"/>
                  </a:lnTo>
                  <a:lnTo>
                    <a:pt x="924435" y="191511"/>
                  </a:lnTo>
                  <a:cubicBezTo>
                    <a:pt x="923007" y="188157"/>
                    <a:pt x="922222" y="184516"/>
                    <a:pt x="922222" y="180662"/>
                  </a:cubicBezTo>
                  <a:lnTo>
                    <a:pt x="930295" y="161159"/>
                  </a:lnTo>
                  <a:lnTo>
                    <a:pt x="910730" y="169241"/>
                  </a:lnTo>
                  <a:cubicBezTo>
                    <a:pt x="895383" y="169241"/>
                    <a:pt x="882963" y="156821"/>
                    <a:pt x="882963" y="141474"/>
                  </a:cubicBezTo>
                  <a:cubicBezTo>
                    <a:pt x="882963" y="126056"/>
                    <a:pt x="895383" y="113636"/>
                    <a:pt x="910730" y="113636"/>
                  </a:cubicBezTo>
                  <a:close/>
                  <a:moveTo>
                    <a:pt x="86939" y="92793"/>
                  </a:moveTo>
                  <a:cubicBezTo>
                    <a:pt x="92222" y="92793"/>
                    <a:pt x="96433" y="97076"/>
                    <a:pt x="96433" y="102286"/>
                  </a:cubicBezTo>
                  <a:cubicBezTo>
                    <a:pt x="96433" y="107497"/>
                    <a:pt x="92222" y="111709"/>
                    <a:pt x="86939" y="111780"/>
                  </a:cubicBezTo>
                  <a:cubicBezTo>
                    <a:pt x="81657" y="111780"/>
                    <a:pt x="77446" y="107497"/>
                    <a:pt x="77446" y="102286"/>
                  </a:cubicBezTo>
                  <a:cubicBezTo>
                    <a:pt x="77446" y="97004"/>
                    <a:pt x="81729" y="92793"/>
                    <a:pt x="86939" y="92793"/>
                  </a:cubicBezTo>
                  <a:close/>
                  <a:moveTo>
                    <a:pt x="165457" y="91794"/>
                  </a:moveTo>
                  <a:cubicBezTo>
                    <a:pt x="169097" y="91794"/>
                    <a:pt x="172309" y="93650"/>
                    <a:pt x="174165" y="96434"/>
                  </a:cubicBezTo>
                  <a:cubicBezTo>
                    <a:pt x="175307" y="98075"/>
                    <a:pt x="175950" y="100145"/>
                    <a:pt x="175950" y="102287"/>
                  </a:cubicBezTo>
                  <a:cubicBezTo>
                    <a:pt x="175950" y="104428"/>
                    <a:pt x="175307" y="106498"/>
                    <a:pt x="174165" y="108140"/>
                  </a:cubicBezTo>
                  <a:cubicBezTo>
                    <a:pt x="172238" y="110924"/>
                    <a:pt x="169026" y="112780"/>
                    <a:pt x="165457" y="112922"/>
                  </a:cubicBezTo>
                  <a:cubicBezTo>
                    <a:pt x="164672" y="112922"/>
                    <a:pt x="164029" y="112851"/>
                    <a:pt x="163315" y="112708"/>
                  </a:cubicBezTo>
                  <a:cubicBezTo>
                    <a:pt x="161317" y="112280"/>
                    <a:pt x="159461" y="111281"/>
                    <a:pt x="158033" y="109853"/>
                  </a:cubicBezTo>
                  <a:cubicBezTo>
                    <a:pt x="157534" y="109353"/>
                    <a:pt x="157105" y="108854"/>
                    <a:pt x="156748" y="108283"/>
                  </a:cubicBezTo>
                  <a:cubicBezTo>
                    <a:pt x="156035" y="107141"/>
                    <a:pt x="155464" y="105856"/>
                    <a:pt x="155178" y="104500"/>
                  </a:cubicBezTo>
                  <a:cubicBezTo>
                    <a:pt x="155035" y="103786"/>
                    <a:pt x="154964" y="103072"/>
                    <a:pt x="154964" y="102358"/>
                  </a:cubicBezTo>
                  <a:cubicBezTo>
                    <a:pt x="154964" y="101573"/>
                    <a:pt x="155035" y="100931"/>
                    <a:pt x="155178" y="100217"/>
                  </a:cubicBezTo>
                  <a:cubicBezTo>
                    <a:pt x="155464" y="98789"/>
                    <a:pt x="155963" y="97576"/>
                    <a:pt x="156748" y="96434"/>
                  </a:cubicBezTo>
                  <a:cubicBezTo>
                    <a:pt x="157105" y="95863"/>
                    <a:pt x="157534" y="95363"/>
                    <a:pt x="158033" y="94863"/>
                  </a:cubicBezTo>
                  <a:cubicBezTo>
                    <a:pt x="159461" y="93436"/>
                    <a:pt x="161245" y="92436"/>
                    <a:pt x="163315" y="92008"/>
                  </a:cubicBezTo>
                  <a:cubicBezTo>
                    <a:pt x="164029" y="91865"/>
                    <a:pt x="164743" y="91794"/>
                    <a:pt x="165457" y="91794"/>
                  </a:cubicBezTo>
                  <a:close/>
                  <a:moveTo>
                    <a:pt x="322349" y="89367"/>
                  </a:moveTo>
                  <a:cubicBezTo>
                    <a:pt x="324990" y="89367"/>
                    <a:pt x="327489" y="90224"/>
                    <a:pt x="329559" y="91580"/>
                  </a:cubicBezTo>
                  <a:cubicBezTo>
                    <a:pt x="332913" y="93935"/>
                    <a:pt x="335198" y="97861"/>
                    <a:pt x="335198" y="102287"/>
                  </a:cubicBezTo>
                  <a:cubicBezTo>
                    <a:pt x="335198" y="106712"/>
                    <a:pt x="332985" y="110638"/>
                    <a:pt x="329559" y="112994"/>
                  </a:cubicBezTo>
                  <a:cubicBezTo>
                    <a:pt x="327489" y="114421"/>
                    <a:pt x="324990" y="115206"/>
                    <a:pt x="322349" y="115206"/>
                  </a:cubicBezTo>
                  <a:cubicBezTo>
                    <a:pt x="321493" y="115206"/>
                    <a:pt x="320636" y="115064"/>
                    <a:pt x="319780" y="114921"/>
                  </a:cubicBezTo>
                  <a:cubicBezTo>
                    <a:pt x="313927" y="113707"/>
                    <a:pt x="309501" y="108497"/>
                    <a:pt x="309501" y="102287"/>
                  </a:cubicBezTo>
                  <a:cubicBezTo>
                    <a:pt x="309501" y="96077"/>
                    <a:pt x="313927" y="90866"/>
                    <a:pt x="319780" y="89653"/>
                  </a:cubicBezTo>
                  <a:cubicBezTo>
                    <a:pt x="320565" y="89438"/>
                    <a:pt x="321493" y="89367"/>
                    <a:pt x="322349" y="89367"/>
                  </a:cubicBezTo>
                  <a:close/>
                  <a:moveTo>
                    <a:pt x="400795" y="88011"/>
                  </a:moveTo>
                  <a:cubicBezTo>
                    <a:pt x="408718" y="88011"/>
                    <a:pt x="415071" y="94435"/>
                    <a:pt x="415071" y="102287"/>
                  </a:cubicBezTo>
                  <a:cubicBezTo>
                    <a:pt x="415071" y="110139"/>
                    <a:pt x="408647" y="116563"/>
                    <a:pt x="400795" y="116563"/>
                  </a:cubicBezTo>
                  <a:cubicBezTo>
                    <a:pt x="392943" y="116563"/>
                    <a:pt x="386519" y="110139"/>
                    <a:pt x="386519" y="102287"/>
                  </a:cubicBezTo>
                  <a:cubicBezTo>
                    <a:pt x="386519" y="94364"/>
                    <a:pt x="392943" y="88011"/>
                    <a:pt x="400795" y="88011"/>
                  </a:cubicBezTo>
                  <a:close/>
                  <a:moveTo>
                    <a:pt x="557687" y="84798"/>
                  </a:moveTo>
                  <a:cubicBezTo>
                    <a:pt x="567323" y="84798"/>
                    <a:pt x="575175" y="92650"/>
                    <a:pt x="575175" y="102286"/>
                  </a:cubicBezTo>
                  <a:cubicBezTo>
                    <a:pt x="575175" y="111922"/>
                    <a:pt x="567323" y="119774"/>
                    <a:pt x="557687" y="119774"/>
                  </a:cubicBezTo>
                  <a:cubicBezTo>
                    <a:pt x="548051" y="119774"/>
                    <a:pt x="540199" y="111922"/>
                    <a:pt x="540199" y="102286"/>
                  </a:cubicBezTo>
                  <a:cubicBezTo>
                    <a:pt x="540199" y="92650"/>
                    <a:pt x="548051" y="84798"/>
                    <a:pt x="557687" y="84798"/>
                  </a:cubicBezTo>
                  <a:close/>
                  <a:moveTo>
                    <a:pt x="636061" y="82871"/>
                  </a:moveTo>
                  <a:cubicBezTo>
                    <a:pt x="642771" y="82871"/>
                    <a:pt x="648695" y="86297"/>
                    <a:pt x="652193" y="91437"/>
                  </a:cubicBezTo>
                  <a:cubicBezTo>
                    <a:pt x="654263" y="94506"/>
                    <a:pt x="655476" y="98289"/>
                    <a:pt x="655476" y="102286"/>
                  </a:cubicBezTo>
                  <a:cubicBezTo>
                    <a:pt x="655476" y="106284"/>
                    <a:pt x="654263" y="110067"/>
                    <a:pt x="652193" y="113136"/>
                  </a:cubicBezTo>
                  <a:cubicBezTo>
                    <a:pt x="648695" y="118275"/>
                    <a:pt x="642842" y="121702"/>
                    <a:pt x="636061" y="121702"/>
                  </a:cubicBezTo>
                  <a:cubicBezTo>
                    <a:pt x="634705" y="121702"/>
                    <a:pt x="633420" y="121559"/>
                    <a:pt x="632135" y="121273"/>
                  </a:cubicBezTo>
                  <a:cubicBezTo>
                    <a:pt x="628352" y="120488"/>
                    <a:pt x="624997" y="118632"/>
                    <a:pt x="622356" y="115991"/>
                  </a:cubicBezTo>
                  <a:cubicBezTo>
                    <a:pt x="621500" y="115135"/>
                    <a:pt x="620715" y="114135"/>
                    <a:pt x="620001" y="113136"/>
                  </a:cubicBezTo>
                  <a:cubicBezTo>
                    <a:pt x="618573" y="111066"/>
                    <a:pt x="617574" y="108710"/>
                    <a:pt x="617074" y="106212"/>
                  </a:cubicBezTo>
                  <a:cubicBezTo>
                    <a:pt x="616789" y="104927"/>
                    <a:pt x="616646" y="103642"/>
                    <a:pt x="616646" y="102286"/>
                  </a:cubicBezTo>
                  <a:cubicBezTo>
                    <a:pt x="616646" y="100930"/>
                    <a:pt x="616789" y="99645"/>
                    <a:pt x="617074" y="98360"/>
                  </a:cubicBezTo>
                  <a:cubicBezTo>
                    <a:pt x="617574" y="95862"/>
                    <a:pt x="618573" y="93507"/>
                    <a:pt x="620001" y="91437"/>
                  </a:cubicBezTo>
                  <a:cubicBezTo>
                    <a:pt x="620715" y="90437"/>
                    <a:pt x="621500" y="89438"/>
                    <a:pt x="622356" y="88581"/>
                  </a:cubicBezTo>
                  <a:cubicBezTo>
                    <a:pt x="624926" y="85940"/>
                    <a:pt x="628352" y="84084"/>
                    <a:pt x="632135" y="83299"/>
                  </a:cubicBezTo>
                  <a:cubicBezTo>
                    <a:pt x="633420" y="83014"/>
                    <a:pt x="634705" y="82871"/>
                    <a:pt x="636061" y="82871"/>
                  </a:cubicBezTo>
                  <a:close/>
                  <a:moveTo>
                    <a:pt x="793025" y="78446"/>
                  </a:moveTo>
                  <a:cubicBezTo>
                    <a:pt x="797950" y="78446"/>
                    <a:pt x="802590" y="79945"/>
                    <a:pt x="806373" y="82515"/>
                  </a:cubicBezTo>
                  <a:cubicBezTo>
                    <a:pt x="812725" y="86797"/>
                    <a:pt x="816865" y="94078"/>
                    <a:pt x="816865" y="102287"/>
                  </a:cubicBezTo>
                  <a:cubicBezTo>
                    <a:pt x="816865" y="110495"/>
                    <a:pt x="812654" y="117776"/>
                    <a:pt x="806373" y="122059"/>
                  </a:cubicBezTo>
                  <a:cubicBezTo>
                    <a:pt x="802518" y="124629"/>
                    <a:pt x="797950" y="126128"/>
                    <a:pt x="793025" y="126128"/>
                  </a:cubicBezTo>
                  <a:cubicBezTo>
                    <a:pt x="791383" y="126128"/>
                    <a:pt x="789813" y="125913"/>
                    <a:pt x="788242" y="125628"/>
                  </a:cubicBezTo>
                  <a:cubicBezTo>
                    <a:pt x="777321" y="123415"/>
                    <a:pt x="769184" y="113779"/>
                    <a:pt x="769184" y="102287"/>
                  </a:cubicBezTo>
                  <a:cubicBezTo>
                    <a:pt x="769184" y="90795"/>
                    <a:pt x="777393" y="81158"/>
                    <a:pt x="788242" y="78946"/>
                  </a:cubicBezTo>
                  <a:cubicBezTo>
                    <a:pt x="789741" y="78589"/>
                    <a:pt x="791383" y="78446"/>
                    <a:pt x="793025" y="78446"/>
                  </a:cubicBezTo>
                  <a:close/>
                  <a:moveTo>
                    <a:pt x="871470" y="75876"/>
                  </a:moveTo>
                  <a:cubicBezTo>
                    <a:pt x="886032" y="75876"/>
                    <a:pt x="897881" y="87725"/>
                    <a:pt x="897881" y="102286"/>
                  </a:cubicBezTo>
                  <a:cubicBezTo>
                    <a:pt x="897881" y="116848"/>
                    <a:pt x="886032" y="128697"/>
                    <a:pt x="871470" y="128697"/>
                  </a:cubicBezTo>
                  <a:cubicBezTo>
                    <a:pt x="856909" y="128697"/>
                    <a:pt x="845060" y="116848"/>
                    <a:pt x="845060" y="102286"/>
                  </a:cubicBezTo>
                  <a:cubicBezTo>
                    <a:pt x="845060" y="87725"/>
                    <a:pt x="856909" y="75876"/>
                    <a:pt x="871470" y="75876"/>
                  </a:cubicBezTo>
                  <a:close/>
                  <a:moveTo>
                    <a:pt x="47753" y="54034"/>
                  </a:moveTo>
                  <a:cubicBezTo>
                    <a:pt x="52749" y="54034"/>
                    <a:pt x="56747" y="58031"/>
                    <a:pt x="56747" y="63028"/>
                  </a:cubicBezTo>
                  <a:cubicBezTo>
                    <a:pt x="56747" y="68024"/>
                    <a:pt x="52749" y="72022"/>
                    <a:pt x="47753" y="72022"/>
                  </a:cubicBezTo>
                  <a:cubicBezTo>
                    <a:pt x="42756" y="72022"/>
                    <a:pt x="38759" y="68024"/>
                    <a:pt x="38759" y="63028"/>
                  </a:cubicBezTo>
                  <a:cubicBezTo>
                    <a:pt x="38759" y="58031"/>
                    <a:pt x="42756" y="54034"/>
                    <a:pt x="47753" y="54034"/>
                  </a:cubicBezTo>
                  <a:close/>
                  <a:moveTo>
                    <a:pt x="126198" y="53035"/>
                  </a:moveTo>
                  <a:cubicBezTo>
                    <a:pt x="131694" y="53035"/>
                    <a:pt x="136191" y="57532"/>
                    <a:pt x="136191" y="63028"/>
                  </a:cubicBezTo>
                  <a:cubicBezTo>
                    <a:pt x="136191" y="68524"/>
                    <a:pt x="131694" y="73021"/>
                    <a:pt x="126198" y="73021"/>
                  </a:cubicBezTo>
                  <a:cubicBezTo>
                    <a:pt x="120631" y="73021"/>
                    <a:pt x="116205" y="68524"/>
                    <a:pt x="116205" y="63028"/>
                  </a:cubicBezTo>
                  <a:cubicBezTo>
                    <a:pt x="116205" y="57461"/>
                    <a:pt x="120702" y="53035"/>
                    <a:pt x="126198" y="53035"/>
                  </a:cubicBezTo>
                  <a:close/>
                  <a:moveTo>
                    <a:pt x="283162" y="50822"/>
                  </a:moveTo>
                  <a:cubicBezTo>
                    <a:pt x="289872" y="50822"/>
                    <a:pt x="295368" y="56247"/>
                    <a:pt x="295368" y="63028"/>
                  </a:cubicBezTo>
                  <a:cubicBezTo>
                    <a:pt x="295368" y="69809"/>
                    <a:pt x="289872" y="75305"/>
                    <a:pt x="283162" y="75234"/>
                  </a:cubicBezTo>
                  <a:cubicBezTo>
                    <a:pt x="276452" y="75234"/>
                    <a:pt x="270956" y="69809"/>
                    <a:pt x="270956" y="63028"/>
                  </a:cubicBezTo>
                  <a:cubicBezTo>
                    <a:pt x="270956" y="56318"/>
                    <a:pt x="276381" y="50822"/>
                    <a:pt x="283162" y="50822"/>
                  </a:cubicBezTo>
                  <a:close/>
                  <a:moveTo>
                    <a:pt x="361536" y="49466"/>
                  </a:moveTo>
                  <a:cubicBezTo>
                    <a:pt x="369031" y="49466"/>
                    <a:pt x="375098" y="55533"/>
                    <a:pt x="375098" y="63028"/>
                  </a:cubicBezTo>
                  <a:cubicBezTo>
                    <a:pt x="375098" y="70523"/>
                    <a:pt x="369031" y="76590"/>
                    <a:pt x="361536" y="76590"/>
                  </a:cubicBezTo>
                  <a:cubicBezTo>
                    <a:pt x="354041" y="76590"/>
                    <a:pt x="347974" y="70523"/>
                    <a:pt x="347974" y="63028"/>
                  </a:cubicBezTo>
                  <a:cubicBezTo>
                    <a:pt x="347974" y="55533"/>
                    <a:pt x="354041" y="49466"/>
                    <a:pt x="361536" y="49466"/>
                  </a:cubicBezTo>
                  <a:close/>
                  <a:moveTo>
                    <a:pt x="518428" y="46396"/>
                  </a:moveTo>
                  <a:cubicBezTo>
                    <a:pt x="527636" y="46396"/>
                    <a:pt x="535060" y="53819"/>
                    <a:pt x="535060" y="63027"/>
                  </a:cubicBezTo>
                  <a:cubicBezTo>
                    <a:pt x="535060" y="72235"/>
                    <a:pt x="527636" y="79730"/>
                    <a:pt x="518428" y="79659"/>
                  </a:cubicBezTo>
                  <a:cubicBezTo>
                    <a:pt x="509220" y="79659"/>
                    <a:pt x="501797" y="72235"/>
                    <a:pt x="501797" y="63027"/>
                  </a:cubicBezTo>
                  <a:cubicBezTo>
                    <a:pt x="501797" y="53819"/>
                    <a:pt x="509220" y="46396"/>
                    <a:pt x="518428" y="46396"/>
                  </a:cubicBezTo>
                  <a:close/>
                  <a:moveTo>
                    <a:pt x="596946" y="44612"/>
                  </a:moveTo>
                  <a:cubicBezTo>
                    <a:pt x="607082" y="44612"/>
                    <a:pt x="615362" y="52821"/>
                    <a:pt x="615362" y="63028"/>
                  </a:cubicBezTo>
                  <a:cubicBezTo>
                    <a:pt x="615362" y="73235"/>
                    <a:pt x="607082" y="81515"/>
                    <a:pt x="596946" y="81444"/>
                  </a:cubicBezTo>
                  <a:cubicBezTo>
                    <a:pt x="586810" y="81444"/>
                    <a:pt x="578530" y="73235"/>
                    <a:pt x="578530" y="63028"/>
                  </a:cubicBezTo>
                  <a:cubicBezTo>
                    <a:pt x="578530" y="52892"/>
                    <a:pt x="586739" y="44612"/>
                    <a:pt x="596946" y="44612"/>
                  </a:cubicBezTo>
                  <a:close/>
                  <a:moveTo>
                    <a:pt x="753766" y="40400"/>
                  </a:moveTo>
                  <a:cubicBezTo>
                    <a:pt x="766258" y="40400"/>
                    <a:pt x="776394" y="50536"/>
                    <a:pt x="776394" y="63027"/>
                  </a:cubicBezTo>
                  <a:cubicBezTo>
                    <a:pt x="776394" y="75519"/>
                    <a:pt x="766258" y="85726"/>
                    <a:pt x="753766" y="85655"/>
                  </a:cubicBezTo>
                  <a:cubicBezTo>
                    <a:pt x="741275" y="85655"/>
                    <a:pt x="731139" y="75519"/>
                    <a:pt x="731139" y="63027"/>
                  </a:cubicBezTo>
                  <a:cubicBezTo>
                    <a:pt x="731139" y="50536"/>
                    <a:pt x="741275" y="40400"/>
                    <a:pt x="753766" y="40400"/>
                  </a:cubicBezTo>
                  <a:close/>
                  <a:moveTo>
                    <a:pt x="832283" y="37973"/>
                  </a:moveTo>
                  <a:cubicBezTo>
                    <a:pt x="846131" y="37973"/>
                    <a:pt x="857337" y="49180"/>
                    <a:pt x="857337" y="63027"/>
                  </a:cubicBezTo>
                  <a:cubicBezTo>
                    <a:pt x="857337" y="76875"/>
                    <a:pt x="846059" y="88153"/>
                    <a:pt x="832283" y="88153"/>
                  </a:cubicBezTo>
                  <a:cubicBezTo>
                    <a:pt x="818436" y="88153"/>
                    <a:pt x="807229" y="76875"/>
                    <a:pt x="807229" y="63027"/>
                  </a:cubicBezTo>
                  <a:cubicBezTo>
                    <a:pt x="807229" y="49180"/>
                    <a:pt x="818436" y="37973"/>
                    <a:pt x="832283" y="37973"/>
                  </a:cubicBezTo>
                  <a:close/>
                  <a:moveTo>
                    <a:pt x="8566" y="15275"/>
                  </a:moveTo>
                  <a:cubicBezTo>
                    <a:pt x="11492" y="15275"/>
                    <a:pt x="14062" y="16774"/>
                    <a:pt x="15632" y="19058"/>
                  </a:cubicBezTo>
                  <a:cubicBezTo>
                    <a:pt x="16489" y="20414"/>
                    <a:pt x="17060" y="22056"/>
                    <a:pt x="17060" y="23841"/>
                  </a:cubicBezTo>
                  <a:cubicBezTo>
                    <a:pt x="17060" y="24412"/>
                    <a:pt x="17060" y="24983"/>
                    <a:pt x="16917" y="25554"/>
                  </a:cubicBezTo>
                  <a:cubicBezTo>
                    <a:pt x="16703" y="26696"/>
                    <a:pt x="16275" y="27695"/>
                    <a:pt x="15632" y="28623"/>
                  </a:cubicBezTo>
                  <a:cubicBezTo>
                    <a:pt x="14062" y="30907"/>
                    <a:pt x="11492" y="32406"/>
                    <a:pt x="8566" y="32406"/>
                  </a:cubicBezTo>
                  <a:cubicBezTo>
                    <a:pt x="7923" y="32406"/>
                    <a:pt x="7352" y="32335"/>
                    <a:pt x="6852" y="32192"/>
                  </a:cubicBezTo>
                  <a:cubicBezTo>
                    <a:pt x="5139" y="31835"/>
                    <a:pt x="3640" y="30979"/>
                    <a:pt x="2498" y="29836"/>
                  </a:cubicBezTo>
                  <a:cubicBezTo>
                    <a:pt x="2141" y="29480"/>
                    <a:pt x="1784" y="29051"/>
                    <a:pt x="1428" y="28623"/>
                  </a:cubicBezTo>
                  <a:cubicBezTo>
                    <a:pt x="785" y="27695"/>
                    <a:pt x="357" y="26696"/>
                    <a:pt x="143" y="25554"/>
                  </a:cubicBezTo>
                  <a:cubicBezTo>
                    <a:pt x="71" y="24983"/>
                    <a:pt x="0" y="24412"/>
                    <a:pt x="0" y="23841"/>
                  </a:cubicBezTo>
                  <a:cubicBezTo>
                    <a:pt x="0" y="23270"/>
                    <a:pt x="71" y="22627"/>
                    <a:pt x="143" y="22127"/>
                  </a:cubicBezTo>
                  <a:cubicBezTo>
                    <a:pt x="428" y="20985"/>
                    <a:pt x="857" y="19986"/>
                    <a:pt x="1428" y="19058"/>
                  </a:cubicBezTo>
                  <a:cubicBezTo>
                    <a:pt x="1784" y="18630"/>
                    <a:pt x="2141" y="18202"/>
                    <a:pt x="2498" y="17773"/>
                  </a:cubicBezTo>
                  <a:cubicBezTo>
                    <a:pt x="3640" y="16631"/>
                    <a:pt x="5139" y="15775"/>
                    <a:pt x="6852" y="15418"/>
                  </a:cubicBezTo>
                  <a:cubicBezTo>
                    <a:pt x="7423" y="15346"/>
                    <a:pt x="7994" y="15275"/>
                    <a:pt x="8566" y="15275"/>
                  </a:cubicBezTo>
                  <a:close/>
                  <a:moveTo>
                    <a:pt x="87011" y="14347"/>
                  </a:moveTo>
                  <a:cubicBezTo>
                    <a:pt x="92294" y="14347"/>
                    <a:pt x="96505" y="18630"/>
                    <a:pt x="96505" y="23840"/>
                  </a:cubicBezTo>
                  <a:cubicBezTo>
                    <a:pt x="96505" y="24483"/>
                    <a:pt x="96434" y="25125"/>
                    <a:pt x="96291" y="25768"/>
                  </a:cubicBezTo>
                  <a:cubicBezTo>
                    <a:pt x="95363" y="30051"/>
                    <a:pt x="91580" y="33263"/>
                    <a:pt x="87011" y="33334"/>
                  </a:cubicBezTo>
                  <a:cubicBezTo>
                    <a:pt x="82443" y="33334"/>
                    <a:pt x="78589" y="30051"/>
                    <a:pt x="77732" y="25768"/>
                  </a:cubicBezTo>
                  <a:cubicBezTo>
                    <a:pt x="77589" y="25125"/>
                    <a:pt x="77518" y="24483"/>
                    <a:pt x="77518" y="23840"/>
                  </a:cubicBezTo>
                  <a:cubicBezTo>
                    <a:pt x="77518" y="18558"/>
                    <a:pt x="81801" y="14347"/>
                    <a:pt x="87011" y="14347"/>
                  </a:cubicBezTo>
                  <a:close/>
                  <a:moveTo>
                    <a:pt x="243832" y="12205"/>
                  </a:moveTo>
                  <a:cubicBezTo>
                    <a:pt x="250256" y="12205"/>
                    <a:pt x="255467" y="17416"/>
                    <a:pt x="255467" y="23840"/>
                  </a:cubicBezTo>
                  <a:cubicBezTo>
                    <a:pt x="255467" y="24625"/>
                    <a:pt x="255395" y="25410"/>
                    <a:pt x="255253" y="26195"/>
                  </a:cubicBezTo>
                  <a:cubicBezTo>
                    <a:pt x="254182" y="31477"/>
                    <a:pt x="249471" y="35475"/>
                    <a:pt x="243832" y="35475"/>
                  </a:cubicBezTo>
                  <a:cubicBezTo>
                    <a:pt x="238193" y="35475"/>
                    <a:pt x="233482" y="31477"/>
                    <a:pt x="232411" y="26195"/>
                  </a:cubicBezTo>
                  <a:cubicBezTo>
                    <a:pt x="232268" y="25410"/>
                    <a:pt x="232197" y="24625"/>
                    <a:pt x="232197" y="23840"/>
                  </a:cubicBezTo>
                  <a:cubicBezTo>
                    <a:pt x="232197" y="17416"/>
                    <a:pt x="237408" y="12205"/>
                    <a:pt x="243832" y="12205"/>
                  </a:cubicBezTo>
                  <a:close/>
                  <a:moveTo>
                    <a:pt x="322349" y="10921"/>
                  </a:moveTo>
                  <a:cubicBezTo>
                    <a:pt x="324990" y="10921"/>
                    <a:pt x="327489" y="11778"/>
                    <a:pt x="329559" y="13134"/>
                  </a:cubicBezTo>
                  <a:cubicBezTo>
                    <a:pt x="332913" y="15489"/>
                    <a:pt x="335198" y="19415"/>
                    <a:pt x="335198" y="23841"/>
                  </a:cubicBezTo>
                  <a:cubicBezTo>
                    <a:pt x="335198" y="24697"/>
                    <a:pt x="335055" y="25554"/>
                    <a:pt x="334912" y="26410"/>
                  </a:cubicBezTo>
                  <a:cubicBezTo>
                    <a:pt x="334270" y="29765"/>
                    <a:pt x="332271" y="32620"/>
                    <a:pt x="329559" y="34476"/>
                  </a:cubicBezTo>
                  <a:cubicBezTo>
                    <a:pt x="327489" y="35904"/>
                    <a:pt x="324990" y="36689"/>
                    <a:pt x="322349" y="36689"/>
                  </a:cubicBezTo>
                  <a:cubicBezTo>
                    <a:pt x="321493" y="36689"/>
                    <a:pt x="320636" y="36546"/>
                    <a:pt x="319780" y="36404"/>
                  </a:cubicBezTo>
                  <a:cubicBezTo>
                    <a:pt x="314783" y="35404"/>
                    <a:pt x="310786" y="31407"/>
                    <a:pt x="309787" y="26410"/>
                  </a:cubicBezTo>
                  <a:cubicBezTo>
                    <a:pt x="309572" y="25625"/>
                    <a:pt x="309501" y="24697"/>
                    <a:pt x="309501" y="23841"/>
                  </a:cubicBezTo>
                  <a:cubicBezTo>
                    <a:pt x="309501" y="17631"/>
                    <a:pt x="313927" y="12420"/>
                    <a:pt x="319780" y="11207"/>
                  </a:cubicBezTo>
                  <a:cubicBezTo>
                    <a:pt x="320565" y="10992"/>
                    <a:pt x="321493" y="10921"/>
                    <a:pt x="322349" y="10921"/>
                  </a:cubicBezTo>
                  <a:close/>
                  <a:moveTo>
                    <a:pt x="479098" y="7994"/>
                  </a:moveTo>
                  <a:cubicBezTo>
                    <a:pt x="484594" y="7994"/>
                    <a:pt x="489376" y="10778"/>
                    <a:pt x="492232" y="14989"/>
                  </a:cubicBezTo>
                  <a:cubicBezTo>
                    <a:pt x="493945" y="17559"/>
                    <a:pt x="494944" y="20557"/>
                    <a:pt x="494944" y="23840"/>
                  </a:cubicBezTo>
                  <a:cubicBezTo>
                    <a:pt x="494944" y="24982"/>
                    <a:pt x="494873" y="26053"/>
                    <a:pt x="494659" y="27052"/>
                  </a:cubicBezTo>
                  <a:cubicBezTo>
                    <a:pt x="494230" y="29122"/>
                    <a:pt x="493445" y="30978"/>
                    <a:pt x="492303" y="32691"/>
                  </a:cubicBezTo>
                  <a:cubicBezTo>
                    <a:pt x="489519" y="36903"/>
                    <a:pt x="484665" y="39615"/>
                    <a:pt x="479098" y="39615"/>
                  </a:cubicBezTo>
                  <a:cubicBezTo>
                    <a:pt x="477956" y="39615"/>
                    <a:pt x="476885" y="39472"/>
                    <a:pt x="475886" y="39258"/>
                  </a:cubicBezTo>
                  <a:cubicBezTo>
                    <a:pt x="472816" y="38687"/>
                    <a:pt x="470033" y="37117"/>
                    <a:pt x="467891" y="34975"/>
                  </a:cubicBezTo>
                  <a:cubicBezTo>
                    <a:pt x="467177" y="34262"/>
                    <a:pt x="466535" y="33477"/>
                    <a:pt x="465964" y="32620"/>
                  </a:cubicBezTo>
                  <a:cubicBezTo>
                    <a:pt x="464822" y="30978"/>
                    <a:pt x="464037" y="29051"/>
                    <a:pt x="463608" y="26981"/>
                  </a:cubicBezTo>
                  <a:cubicBezTo>
                    <a:pt x="463466" y="25910"/>
                    <a:pt x="463323" y="24911"/>
                    <a:pt x="463323" y="23769"/>
                  </a:cubicBezTo>
                  <a:cubicBezTo>
                    <a:pt x="463323" y="22627"/>
                    <a:pt x="463394" y="21556"/>
                    <a:pt x="463608" y="20557"/>
                  </a:cubicBezTo>
                  <a:cubicBezTo>
                    <a:pt x="464037" y="18487"/>
                    <a:pt x="464822" y="16631"/>
                    <a:pt x="465964" y="14918"/>
                  </a:cubicBezTo>
                  <a:cubicBezTo>
                    <a:pt x="466535" y="14061"/>
                    <a:pt x="467177" y="13276"/>
                    <a:pt x="467891" y="12562"/>
                  </a:cubicBezTo>
                  <a:cubicBezTo>
                    <a:pt x="470033" y="10421"/>
                    <a:pt x="472816" y="8922"/>
                    <a:pt x="475886" y="8280"/>
                  </a:cubicBezTo>
                  <a:cubicBezTo>
                    <a:pt x="476956" y="8137"/>
                    <a:pt x="478027" y="7994"/>
                    <a:pt x="479098" y="7994"/>
                  </a:cubicBezTo>
                  <a:close/>
                  <a:moveTo>
                    <a:pt x="557687" y="6352"/>
                  </a:moveTo>
                  <a:cubicBezTo>
                    <a:pt x="567323" y="6352"/>
                    <a:pt x="575175" y="14204"/>
                    <a:pt x="575175" y="23840"/>
                  </a:cubicBezTo>
                  <a:cubicBezTo>
                    <a:pt x="575175" y="24982"/>
                    <a:pt x="575032" y="26196"/>
                    <a:pt x="574818" y="27338"/>
                  </a:cubicBezTo>
                  <a:cubicBezTo>
                    <a:pt x="573176" y="35332"/>
                    <a:pt x="566110" y="41328"/>
                    <a:pt x="557687" y="41328"/>
                  </a:cubicBezTo>
                  <a:cubicBezTo>
                    <a:pt x="549264" y="41328"/>
                    <a:pt x="542198" y="35332"/>
                    <a:pt x="540556" y="27338"/>
                  </a:cubicBezTo>
                  <a:cubicBezTo>
                    <a:pt x="540342" y="26196"/>
                    <a:pt x="540199" y="25053"/>
                    <a:pt x="540199" y="23840"/>
                  </a:cubicBezTo>
                  <a:cubicBezTo>
                    <a:pt x="540199" y="14204"/>
                    <a:pt x="548051" y="6352"/>
                    <a:pt x="557687" y="6352"/>
                  </a:cubicBezTo>
                  <a:close/>
                  <a:moveTo>
                    <a:pt x="714579" y="2284"/>
                  </a:moveTo>
                  <a:cubicBezTo>
                    <a:pt x="726428" y="2284"/>
                    <a:pt x="736064" y="11920"/>
                    <a:pt x="736064" y="23769"/>
                  </a:cubicBezTo>
                  <a:cubicBezTo>
                    <a:pt x="736064" y="25268"/>
                    <a:pt x="735922" y="26696"/>
                    <a:pt x="735636" y="28123"/>
                  </a:cubicBezTo>
                  <a:cubicBezTo>
                    <a:pt x="733638" y="37974"/>
                    <a:pt x="724929" y="45326"/>
                    <a:pt x="714579" y="45326"/>
                  </a:cubicBezTo>
                  <a:cubicBezTo>
                    <a:pt x="704229" y="45326"/>
                    <a:pt x="695521" y="37902"/>
                    <a:pt x="693522" y="28123"/>
                  </a:cubicBezTo>
                  <a:cubicBezTo>
                    <a:pt x="693237" y="26696"/>
                    <a:pt x="693094" y="25268"/>
                    <a:pt x="693094" y="23769"/>
                  </a:cubicBezTo>
                  <a:cubicBezTo>
                    <a:pt x="693094" y="11920"/>
                    <a:pt x="702730" y="2284"/>
                    <a:pt x="714579" y="2284"/>
                  </a:cubicBezTo>
                  <a:close/>
                  <a:moveTo>
                    <a:pt x="793025" y="0"/>
                  </a:moveTo>
                  <a:cubicBezTo>
                    <a:pt x="797950" y="0"/>
                    <a:pt x="802518" y="1499"/>
                    <a:pt x="806373" y="4069"/>
                  </a:cubicBezTo>
                  <a:cubicBezTo>
                    <a:pt x="812725" y="8351"/>
                    <a:pt x="816865" y="15632"/>
                    <a:pt x="816865" y="23841"/>
                  </a:cubicBezTo>
                  <a:cubicBezTo>
                    <a:pt x="816865" y="25483"/>
                    <a:pt x="816651" y="27053"/>
                    <a:pt x="816366" y="28623"/>
                  </a:cubicBezTo>
                  <a:cubicBezTo>
                    <a:pt x="815081" y="34833"/>
                    <a:pt x="811369" y="40187"/>
                    <a:pt x="806373" y="43613"/>
                  </a:cubicBezTo>
                  <a:cubicBezTo>
                    <a:pt x="802518" y="46183"/>
                    <a:pt x="797950" y="47682"/>
                    <a:pt x="793025" y="47682"/>
                  </a:cubicBezTo>
                  <a:cubicBezTo>
                    <a:pt x="791383" y="47682"/>
                    <a:pt x="789813" y="47467"/>
                    <a:pt x="788242" y="47182"/>
                  </a:cubicBezTo>
                  <a:cubicBezTo>
                    <a:pt x="778892" y="45255"/>
                    <a:pt x="771611" y="37903"/>
                    <a:pt x="769684" y="28623"/>
                  </a:cubicBezTo>
                  <a:cubicBezTo>
                    <a:pt x="769327" y="27124"/>
                    <a:pt x="769184" y="25483"/>
                    <a:pt x="769184" y="23841"/>
                  </a:cubicBezTo>
                  <a:cubicBezTo>
                    <a:pt x="769184" y="12349"/>
                    <a:pt x="777393" y="2712"/>
                    <a:pt x="788242" y="500"/>
                  </a:cubicBezTo>
                  <a:cubicBezTo>
                    <a:pt x="789741" y="143"/>
                    <a:pt x="791383" y="0"/>
                    <a:pt x="793025" y="0"/>
                  </a:cubicBezTo>
                  <a:close/>
                </a:path>
              </a:pathLst>
            </a:custGeom>
            <a:gradFill>
              <a:gsLst>
                <a:gs pos="0">
                  <a:srgbClr val="018C42"/>
                </a:gs>
                <a:gs pos="100000">
                  <a:schemeClr val="accent6">
                    <a:lumMod val="20000"/>
                    <a:lumOff val="80000"/>
                  </a:schemeClr>
                </a:gs>
              </a:gsLst>
              <a:lin ang="10800000" scaled="0"/>
            </a:gradFill>
            <a:ln w="709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600" b="0" i="0" u="none" strike="noStrike" kern="0" cap="none" spc="0" normalizeH="0" baseline="0" noProof="0">
                <a:ln>
                  <a:noFill/>
                </a:ln>
                <a:solidFill>
                  <a:prstClr val="black"/>
                </a:solidFill>
                <a:effectLst/>
                <a:uLnTx/>
                <a:uFillTx/>
                <a:cs typeface="+mn-ea"/>
                <a:sym typeface="+mn-lt"/>
              </a:endParaRPr>
            </a:p>
          </p:txBody>
        </p:sp>
        <p:sp>
          <p:nvSpPr>
            <p:cNvPr id="21" name="任意多边形: 形状 6"/>
            <p:cNvSpPr/>
            <p:nvPr/>
          </p:nvSpPr>
          <p:spPr>
            <a:xfrm flipH="1">
              <a:off x="5536728" y="1187193"/>
              <a:ext cx="365353" cy="166202"/>
            </a:xfrm>
            <a:custGeom>
              <a:avLst/>
              <a:gdLst>
                <a:gd name="connsiteX0" fmla="*/ 8566 w 977755"/>
                <a:gd name="connsiteY0" fmla="*/ 329059 h 361466"/>
                <a:gd name="connsiteX1" fmla="*/ 15632 w 977755"/>
                <a:gd name="connsiteY1" fmla="*/ 332842 h 361466"/>
                <a:gd name="connsiteX2" fmla="*/ 17060 w 977755"/>
                <a:gd name="connsiteY2" fmla="*/ 337625 h 361466"/>
                <a:gd name="connsiteX3" fmla="*/ 16417 w 977755"/>
                <a:gd name="connsiteY3" fmla="*/ 340979 h 361466"/>
                <a:gd name="connsiteX4" fmla="*/ 15632 w 977755"/>
                <a:gd name="connsiteY4" fmla="*/ 342407 h 361466"/>
                <a:gd name="connsiteX5" fmla="*/ 14633 w 977755"/>
                <a:gd name="connsiteY5" fmla="*/ 343620 h 361466"/>
                <a:gd name="connsiteX6" fmla="*/ 8566 w 977755"/>
                <a:gd name="connsiteY6" fmla="*/ 346119 h 361466"/>
                <a:gd name="connsiteX7" fmla="*/ 6852 w 977755"/>
                <a:gd name="connsiteY7" fmla="*/ 345976 h 361466"/>
                <a:gd name="connsiteX8" fmla="*/ 2498 w 977755"/>
                <a:gd name="connsiteY8" fmla="*/ 343620 h 361466"/>
                <a:gd name="connsiteX9" fmla="*/ 1428 w 977755"/>
                <a:gd name="connsiteY9" fmla="*/ 342336 h 361466"/>
                <a:gd name="connsiteX10" fmla="*/ 642 w 977755"/>
                <a:gd name="connsiteY10" fmla="*/ 340908 h 361466"/>
                <a:gd name="connsiteX11" fmla="*/ 143 w 977755"/>
                <a:gd name="connsiteY11" fmla="*/ 339338 h 361466"/>
                <a:gd name="connsiteX12" fmla="*/ 0 w 977755"/>
                <a:gd name="connsiteY12" fmla="*/ 337625 h 361466"/>
                <a:gd name="connsiteX13" fmla="*/ 143 w 977755"/>
                <a:gd name="connsiteY13" fmla="*/ 335911 h 361466"/>
                <a:gd name="connsiteX14" fmla="*/ 1428 w 977755"/>
                <a:gd name="connsiteY14" fmla="*/ 332842 h 361466"/>
                <a:gd name="connsiteX15" fmla="*/ 2498 w 977755"/>
                <a:gd name="connsiteY15" fmla="*/ 331557 h 361466"/>
                <a:gd name="connsiteX16" fmla="*/ 6852 w 977755"/>
                <a:gd name="connsiteY16" fmla="*/ 329202 h 361466"/>
                <a:gd name="connsiteX17" fmla="*/ 8566 w 977755"/>
                <a:gd name="connsiteY17" fmla="*/ 329059 h 361466"/>
                <a:gd name="connsiteX18" fmla="*/ 86939 w 977755"/>
                <a:gd name="connsiteY18" fmla="*/ 328060 h 361466"/>
                <a:gd name="connsiteX19" fmla="*/ 96433 w 977755"/>
                <a:gd name="connsiteY19" fmla="*/ 337554 h 361466"/>
                <a:gd name="connsiteX20" fmla="*/ 95719 w 977755"/>
                <a:gd name="connsiteY20" fmla="*/ 341265 h 361466"/>
                <a:gd name="connsiteX21" fmla="*/ 93578 w 977755"/>
                <a:gd name="connsiteY21" fmla="*/ 344263 h 361466"/>
                <a:gd name="connsiteX22" fmla="*/ 86868 w 977755"/>
                <a:gd name="connsiteY22" fmla="*/ 347047 h 361466"/>
                <a:gd name="connsiteX23" fmla="*/ 80158 w 977755"/>
                <a:gd name="connsiteY23" fmla="*/ 344263 h 361466"/>
                <a:gd name="connsiteX24" fmla="*/ 78160 w 977755"/>
                <a:gd name="connsiteY24" fmla="*/ 341265 h 361466"/>
                <a:gd name="connsiteX25" fmla="*/ 77446 w 977755"/>
                <a:gd name="connsiteY25" fmla="*/ 337554 h 361466"/>
                <a:gd name="connsiteX26" fmla="*/ 86939 w 977755"/>
                <a:gd name="connsiteY26" fmla="*/ 328060 h 361466"/>
                <a:gd name="connsiteX27" fmla="*/ 243903 w 977755"/>
                <a:gd name="connsiteY27" fmla="*/ 325990 h 361466"/>
                <a:gd name="connsiteX28" fmla="*/ 255538 w 977755"/>
                <a:gd name="connsiteY28" fmla="*/ 337625 h 361466"/>
                <a:gd name="connsiteX29" fmla="*/ 254610 w 977755"/>
                <a:gd name="connsiteY29" fmla="*/ 342122 h 361466"/>
                <a:gd name="connsiteX30" fmla="*/ 252111 w 977755"/>
                <a:gd name="connsiteY30" fmla="*/ 345834 h 361466"/>
                <a:gd name="connsiteX31" fmla="*/ 243903 w 977755"/>
                <a:gd name="connsiteY31" fmla="*/ 349260 h 361466"/>
                <a:gd name="connsiteX32" fmla="*/ 235694 w 977755"/>
                <a:gd name="connsiteY32" fmla="*/ 345834 h 361466"/>
                <a:gd name="connsiteX33" fmla="*/ 233196 w 977755"/>
                <a:gd name="connsiteY33" fmla="*/ 342122 h 361466"/>
                <a:gd name="connsiteX34" fmla="*/ 232268 w 977755"/>
                <a:gd name="connsiteY34" fmla="*/ 337625 h 361466"/>
                <a:gd name="connsiteX35" fmla="*/ 243903 w 977755"/>
                <a:gd name="connsiteY35" fmla="*/ 325990 h 361466"/>
                <a:gd name="connsiteX36" fmla="*/ 322349 w 977755"/>
                <a:gd name="connsiteY36" fmla="*/ 324705 h 361466"/>
                <a:gd name="connsiteX37" fmla="*/ 329559 w 977755"/>
                <a:gd name="connsiteY37" fmla="*/ 326918 h 361466"/>
                <a:gd name="connsiteX38" fmla="*/ 335198 w 977755"/>
                <a:gd name="connsiteY38" fmla="*/ 337625 h 361466"/>
                <a:gd name="connsiteX39" fmla="*/ 334198 w 977755"/>
                <a:gd name="connsiteY39" fmla="*/ 342621 h 361466"/>
                <a:gd name="connsiteX40" fmla="*/ 331414 w 977755"/>
                <a:gd name="connsiteY40" fmla="*/ 346690 h 361466"/>
                <a:gd name="connsiteX41" fmla="*/ 329559 w 977755"/>
                <a:gd name="connsiteY41" fmla="*/ 348260 h 361466"/>
                <a:gd name="connsiteX42" fmla="*/ 322349 w 977755"/>
                <a:gd name="connsiteY42" fmla="*/ 350473 h 361466"/>
                <a:gd name="connsiteX43" fmla="*/ 319780 w 977755"/>
                <a:gd name="connsiteY43" fmla="*/ 350188 h 361466"/>
                <a:gd name="connsiteX44" fmla="*/ 313284 w 977755"/>
                <a:gd name="connsiteY44" fmla="*/ 346690 h 361466"/>
                <a:gd name="connsiteX45" fmla="*/ 310500 w 977755"/>
                <a:gd name="connsiteY45" fmla="*/ 342621 h 361466"/>
                <a:gd name="connsiteX46" fmla="*/ 309501 w 977755"/>
                <a:gd name="connsiteY46" fmla="*/ 337625 h 361466"/>
                <a:gd name="connsiteX47" fmla="*/ 319780 w 977755"/>
                <a:gd name="connsiteY47" fmla="*/ 324990 h 361466"/>
                <a:gd name="connsiteX48" fmla="*/ 322349 w 977755"/>
                <a:gd name="connsiteY48" fmla="*/ 324705 h 361466"/>
                <a:gd name="connsiteX49" fmla="*/ 479098 w 977755"/>
                <a:gd name="connsiteY49" fmla="*/ 321707 h 361466"/>
                <a:gd name="connsiteX50" fmla="*/ 492232 w 977755"/>
                <a:gd name="connsiteY50" fmla="*/ 328702 h 361466"/>
                <a:gd name="connsiteX51" fmla="*/ 494944 w 977755"/>
                <a:gd name="connsiteY51" fmla="*/ 337553 h 361466"/>
                <a:gd name="connsiteX52" fmla="*/ 493731 w 977755"/>
                <a:gd name="connsiteY52" fmla="*/ 343692 h 361466"/>
                <a:gd name="connsiteX53" fmla="*/ 492303 w 977755"/>
                <a:gd name="connsiteY53" fmla="*/ 346404 h 361466"/>
                <a:gd name="connsiteX54" fmla="*/ 490304 w 977755"/>
                <a:gd name="connsiteY54" fmla="*/ 348760 h 361466"/>
                <a:gd name="connsiteX55" fmla="*/ 479098 w 977755"/>
                <a:gd name="connsiteY55" fmla="*/ 353400 h 361466"/>
                <a:gd name="connsiteX56" fmla="*/ 475886 w 977755"/>
                <a:gd name="connsiteY56" fmla="*/ 353043 h 361466"/>
                <a:gd name="connsiteX57" fmla="*/ 467891 w 977755"/>
                <a:gd name="connsiteY57" fmla="*/ 348760 h 361466"/>
                <a:gd name="connsiteX58" fmla="*/ 465964 w 977755"/>
                <a:gd name="connsiteY58" fmla="*/ 346404 h 361466"/>
                <a:gd name="connsiteX59" fmla="*/ 464536 w 977755"/>
                <a:gd name="connsiteY59" fmla="*/ 343692 h 361466"/>
                <a:gd name="connsiteX60" fmla="*/ 463608 w 977755"/>
                <a:gd name="connsiteY60" fmla="*/ 340694 h 361466"/>
                <a:gd name="connsiteX61" fmla="*/ 463323 w 977755"/>
                <a:gd name="connsiteY61" fmla="*/ 337482 h 361466"/>
                <a:gd name="connsiteX62" fmla="*/ 463608 w 977755"/>
                <a:gd name="connsiteY62" fmla="*/ 334270 h 361466"/>
                <a:gd name="connsiteX63" fmla="*/ 465964 w 977755"/>
                <a:gd name="connsiteY63" fmla="*/ 328631 h 361466"/>
                <a:gd name="connsiteX64" fmla="*/ 467891 w 977755"/>
                <a:gd name="connsiteY64" fmla="*/ 326275 h 361466"/>
                <a:gd name="connsiteX65" fmla="*/ 475886 w 977755"/>
                <a:gd name="connsiteY65" fmla="*/ 321993 h 361466"/>
                <a:gd name="connsiteX66" fmla="*/ 479098 w 977755"/>
                <a:gd name="connsiteY66" fmla="*/ 321707 h 361466"/>
                <a:gd name="connsiteX67" fmla="*/ 557687 w 977755"/>
                <a:gd name="connsiteY67" fmla="*/ 320066 h 361466"/>
                <a:gd name="connsiteX68" fmla="*/ 575175 w 977755"/>
                <a:gd name="connsiteY68" fmla="*/ 337554 h 361466"/>
                <a:gd name="connsiteX69" fmla="*/ 573819 w 977755"/>
                <a:gd name="connsiteY69" fmla="*/ 344406 h 361466"/>
                <a:gd name="connsiteX70" fmla="*/ 570178 w 977755"/>
                <a:gd name="connsiteY70" fmla="*/ 349974 h 361466"/>
                <a:gd name="connsiteX71" fmla="*/ 557758 w 977755"/>
                <a:gd name="connsiteY71" fmla="*/ 355113 h 361466"/>
                <a:gd name="connsiteX72" fmla="*/ 545338 w 977755"/>
                <a:gd name="connsiteY72" fmla="*/ 349974 h 361466"/>
                <a:gd name="connsiteX73" fmla="*/ 541555 w 977755"/>
                <a:gd name="connsiteY73" fmla="*/ 344406 h 361466"/>
                <a:gd name="connsiteX74" fmla="*/ 540199 w 977755"/>
                <a:gd name="connsiteY74" fmla="*/ 337554 h 361466"/>
                <a:gd name="connsiteX75" fmla="*/ 557687 w 977755"/>
                <a:gd name="connsiteY75" fmla="*/ 320066 h 361466"/>
                <a:gd name="connsiteX76" fmla="*/ 714579 w 977755"/>
                <a:gd name="connsiteY76" fmla="*/ 316140 h 361466"/>
                <a:gd name="connsiteX77" fmla="*/ 736064 w 977755"/>
                <a:gd name="connsiteY77" fmla="*/ 337625 h 361466"/>
                <a:gd name="connsiteX78" fmla="*/ 734351 w 977755"/>
                <a:gd name="connsiteY78" fmla="*/ 345977 h 361466"/>
                <a:gd name="connsiteX79" fmla="*/ 729854 w 977755"/>
                <a:gd name="connsiteY79" fmla="*/ 352829 h 361466"/>
                <a:gd name="connsiteX80" fmla="*/ 714651 w 977755"/>
                <a:gd name="connsiteY80" fmla="*/ 359111 h 361466"/>
                <a:gd name="connsiteX81" fmla="*/ 699447 w 977755"/>
                <a:gd name="connsiteY81" fmla="*/ 352829 h 361466"/>
                <a:gd name="connsiteX82" fmla="*/ 694807 w 977755"/>
                <a:gd name="connsiteY82" fmla="*/ 345977 h 361466"/>
                <a:gd name="connsiteX83" fmla="*/ 693094 w 977755"/>
                <a:gd name="connsiteY83" fmla="*/ 337625 h 361466"/>
                <a:gd name="connsiteX84" fmla="*/ 714579 w 977755"/>
                <a:gd name="connsiteY84" fmla="*/ 316140 h 361466"/>
                <a:gd name="connsiteX85" fmla="*/ 793025 w 977755"/>
                <a:gd name="connsiteY85" fmla="*/ 313784 h 361466"/>
                <a:gd name="connsiteX86" fmla="*/ 806373 w 977755"/>
                <a:gd name="connsiteY86" fmla="*/ 317853 h 361466"/>
                <a:gd name="connsiteX87" fmla="*/ 816865 w 977755"/>
                <a:gd name="connsiteY87" fmla="*/ 337625 h 361466"/>
                <a:gd name="connsiteX88" fmla="*/ 815010 w 977755"/>
                <a:gd name="connsiteY88" fmla="*/ 346904 h 361466"/>
                <a:gd name="connsiteX89" fmla="*/ 809870 w 977755"/>
                <a:gd name="connsiteY89" fmla="*/ 354470 h 361466"/>
                <a:gd name="connsiteX90" fmla="*/ 806373 w 977755"/>
                <a:gd name="connsiteY90" fmla="*/ 357397 h 361466"/>
                <a:gd name="connsiteX91" fmla="*/ 793025 w 977755"/>
                <a:gd name="connsiteY91" fmla="*/ 361466 h 361466"/>
                <a:gd name="connsiteX92" fmla="*/ 788242 w 977755"/>
                <a:gd name="connsiteY92" fmla="*/ 360966 h 361466"/>
                <a:gd name="connsiteX93" fmla="*/ 776179 w 977755"/>
                <a:gd name="connsiteY93" fmla="*/ 354470 h 361466"/>
                <a:gd name="connsiteX94" fmla="*/ 771040 w 977755"/>
                <a:gd name="connsiteY94" fmla="*/ 346904 h 361466"/>
                <a:gd name="connsiteX95" fmla="*/ 769184 w 977755"/>
                <a:gd name="connsiteY95" fmla="*/ 337625 h 361466"/>
                <a:gd name="connsiteX96" fmla="*/ 788242 w 977755"/>
                <a:gd name="connsiteY96" fmla="*/ 314284 h 361466"/>
                <a:gd name="connsiteX97" fmla="*/ 793025 w 977755"/>
                <a:gd name="connsiteY97" fmla="*/ 313784 h 361466"/>
                <a:gd name="connsiteX98" fmla="*/ 47753 w 977755"/>
                <a:gd name="connsiteY98" fmla="*/ 289372 h 361466"/>
                <a:gd name="connsiteX99" fmla="*/ 56747 w 977755"/>
                <a:gd name="connsiteY99" fmla="*/ 298366 h 361466"/>
                <a:gd name="connsiteX100" fmla="*/ 47753 w 977755"/>
                <a:gd name="connsiteY100" fmla="*/ 307360 h 361466"/>
                <a:gd name="connsiteX101" fmla="*/ 38759 w 977755"/>
                <a:gd name="connsiteY101" fmla="*/ 298366 h 361466"/>
                <a:gd name="connsiteX102" fmla="*/ 47753 w 977755"/>
                <a:gd name="connsiteY102" fmla="*/ 289372 h 361466"/>
                <a:gd name="connsiteX103" fmla="*/ 126198 w 977755"/>
                <a:gd name="connsiteY103" fmla="*/ 288373 h 361466"/>
                <a:gd name="connsiteX104" fmla="*/ 136191 w 977755"/>
                <a:gd name="connsiteY104" fmla="*/ 298366 h 361466"/>
                <a:gd name="connsiteX105" fmla="*/ 126198 w 977755"/>
                <a:gd name="connsiteY105" fmla="*/ 308359 h 361466"/>
                <a:gd name="connsiteX106" fmla="*/ 116205 w 977755"/>
                <a:gd name="connsiteY106" fmla="*/ 298366 h 361466"/>
                <a:gd name="connsiteX107" fmla="*/ 126198 w 977755"/>
                <a:gd name="connsiteY107" fmla="*/ 288373 h 361466"/>
                <a:gd name="connsiteX108" fmla="*/ 283162 w 977755"/>
                <a:gd name="connsiteY108" fmla="*/ 286160 h 361466"/>
                <a:gd name="connsiteX109" fmla="*/ 295368 w 977755"/>
                <a:gd name="connsiteY109" fmla="*/ 298366 h 361466"/>
                <a:gd name="connsiteX110" fmla="*/ 283162 w 977755"/>
                <a:gd name="connsiteY110" fmla="*/ 310572 h 361466"/>
                <a:gd name="connsiteX111" fmla="*/ 270956 w 977755"/>
                <a:gd name="connsiteY111" fmla="*/ 298366 h 361466"/>
                <a:gd name="connsiteX112" fmla="*/ 283162 w 977755"/>
                <a:gd name="connsiteY112" fmla="*/ 286160 h 361466"/>
                <a:gd name="connsiteX113" fmla="*/ 361536 w 977755"/>
                <a:gd name="connsiteY113" fmla="*/ 284804 h 361466"/>
                <a:gd name="connsiteX114" fmla="*/ 375098 w 977755"/>
                <a:gd name="connsiteY114" fmla="*/ 298366 h 361466"/>
                <a:gd name="connsiteX115" fmla="*/ 361536 w 977755"/>
                <a:gd name="connsiteY115" fmla="*/ 311928 h 361466"/>
                <a:gd name="connsiteX116" fmla="*/ 347974 w 977755"/>
                <a:gd name="connsiteY116" fmla="*/ 298366 h 361466"/>
                <a:gd name="connsiteX117" fmla="*/ 361536 w 977755"/>
                <a:gd name="connsiteY117" fmla="*/ 284804 h 361466"/>
                <a:gd name="connsiteX118" fmla="*/ 518428 w 977755"/>
                <a:gd name="connsiteY118" fmla="*/ 281735 h 361466"/>
                <a:gd name="connsiteX119" fmla="*/ 535060 w 977755"/>
                <a:gd name="connsiteY119" fmla="*/ 298366 h 361466"/>
                <a:gd name="connsiteX120" fmla="*/ 518428 w 977755"/>
                <a:gd name="connsiteY120" fmla="*/ 314998 h 361466"/>
                <a:gd name="connsiteX121" fmla="*/ 501797 w 977755"/>
                <a:gd name="connsiteY121" fmla="*/ 298366 h 361466"/>
                <a:gd name="connsiteX122" fmla="*/ 518428 w 977755"/>
                <a:gd name="connsiteY122" fmla="*/ 281735 h 361466"/>
                <a:gd name="connsiteX123" fmla="*/ 596946 w 977755"/>
                <a:gd name="connsiteY123" fmla="*/ 279950 h 361466"/>
                <a:gd name="connsiteX124" fmla="*/ 615362 w 977755"/>
                <a:gd name="connsiteY124" fmla="*/ 298366 h 361466"/>
                <a:gd name="connsiteX125" fmla="*/ 596946 w 977755"/>
                <a:gd name="connsiteY125" fmla="*/ 316782 h 361466"/>
                <a:gd name="connsiteX126" fmla="*/ 578530 w 977755"/>
                <a:gd name="connsiteY126" fmla="*/ 298366 h 361466"/>
                <a:gd name="connsiteX127" fmla="*/ 596946 w 977755"/>
                <a:gd name="connsiteY127" fmla="*/ 279950 h 361466"/>
                <a:gd name="connsiteX128" fmla="*/ 753766 w 977755"/>
                <a:gd name="connsiteY128" fmla="*/ 275739 h 361466"/>
                <a:gd name="connsiteX129" fmla="*/ 776394 w 977755"/>
                <a:gd name="connsiteY129" fmla="*/ 298366 h 361466"/>
                <a:gd name="connsiteX130" fmla="*/ 753766 w 977755"/>
                <a:gd name="connsiteY130" fmla="*/ 320994 h 361466"/>
                <a:gd name="connsiteX131" fmla="*/ 731139 w 977755"/>
                <a:gd name="connsiteY131" fmla="*/ 298366 h 361466"/>
                <a:gd name="connsiteX132" fmla="*/ 753766 w 977755"/>
                <a:gd name="connsiteY132" fmla="*/ 275739 h 361466"/>
                <a:gd name="connsiteX133" fmla="*/ 832283 w 977755"/>
                <a:gd name="connsiteY133" fmla="*/ 273241 h 361466"/>
                <a:gd name="connsiteX134" fmla="*/ 857337 w 977755"/>
                <a:gd name="connsiteY134" fmla="*/ 298367 h 361466"/>
                <a:gd name="connsiteX135" fmla="*/ 832283 w 977755"/>
                <a:gd name="connsiteY135" fmla="*/ 323421 h 361466"/>
                <a:gd name="connsiteX136" fmla="*/ 807229 w 977755"/>
                <a:gd name="connsiteY136" fmla="*/ 298367 h 361466"/>
                <a:gd name="connsiteX137" fmla="*/ 832283 w 977755"/>
                <a:gd name="connsiteY137" fmla="*/ 273241 h 361466"/>
                <a:gd name="connsiteX138" fmla="*/ 86939 w 977755"/>
                <a:gd name="connsiteY138" fmla="*/ 249685 h 361466"/>
                <a:gd name="connsiteX139" fmla="*/ 96433 w 977755"/>
                <a:gd name="connsiteY139" fmla="*/ 259179 h 361466"/>
                <a:gd name="connsiteX140" fmla="*/ 86939 w 977755"/>
                <a:gd name="connsiteY140" fmla="*/ 268672 h 361466"/>
                <a:gd name="connsiteX141" fmla="*/ 77446 w 977755"/>
                <a:gd name="connsiteY141" fmla="*/ 259179 h 361466"/>
                <a:gd name="connsiteX142" fmla="*/ 86939 w 977755"/>
                <a:gd name="connsiteY142" fmla="*/ 249685 h 361466"/>
                <a:gd name="connsiteX143" fmla="*/ 165457 w 977755"/>
                <a:gd name="connsiteY143" fmla="*/ 248686 h 361466"/>
                <a:gd name="connsiteX144" fmla="*/ 174165 w 977755"/>
                <a:gd name="connsiteY144" fmla="*/ 253326 h 361466"/>
                <a:gd name="connsiteX145" fmla="*/ 175950 w 977755"/>
                <a:gd name="connsiteY145" fmla="*/ 259179 h 361466"/>
                <a:gd name="connsiteX146" fmla="*/ 174165 w 977755"/>
                <a:gd name="connsiteY146" fmla="*/ 265032 h 361466"/>
                <a:gd name="connsiteX147" fmla="*/ 165457 w 977755"/>
                <a:gd name="connsiteY147" fmla="*/ 269814 h 361466"/>
                <a:gd name="connsiteX148" fmla="*/ 163315 w 977755"/>
                <a:gd name="connsiteY148" fmla="*/ 269600 h 361466"/>
                <a:gd name="connsiteX149" fmla="*/ 158033 w 977755"/>
                <a:gd name="connsiteY149" fmla="*/ 266745 h 361466"/>
                <a:gd name="connsiteX150" fmla="*/ 156748 w 977755"/>
                <a:gd name="connsiteY150" fmla="*/ 265175 h 361466"/>
                <a:gd name="connsiteX151" fmla="*/ 155178 w 977755"/>
                <a:gd name="connsiteY151" fmla="*/ 261392 h 361466"/>
                <a:gd name="connsiteX152" fmla="*/ 154964 w 977755"/>
                <a:gd name="connsiteY152" fmla="*/ 259250 h 361466"/>
                <a:gd name="connsiteX153" fmla="*/ 155178 w 977755"/>
                <a:gd name="connsiteY153" fmla="*/ 257109 h 361466"/>
                <a:gd name="connsiteX154" fmla="*/ 156748 w 977755"/>
                <a:gd name="connsiteY154" fmla="*/ 253326 h 361466"/>
                <a:gd name="connsiteX155" fmla="*/ 158033 w 977755"/>
                <a:gd name="connsiteY155" fmla="*/ 251755 h 361466"/>
                <a:gd name="connsiteX156" fmla="*/ 163315 w 977755"/>
                <a:gd name="connsiteY156" fmla="*/ 248900 h 361466"/>
                <a:gd name="connsiteX157" fmla="*/ 165457 w 977755"/>
                <a:gd name="connsiteY157" fmla="*/ 248686 h 361466"/>
                <a:gd name="connsiteX158" fmla="*/ 322349 w 977755"/>
                <a:gd name="connsiteY158" fmla="*/ 246259 h 361466"/>
                <a:gd name="connsiteX159" fmla="*/ 329559 w 977755"/>
                <a:gd name="connsiteY159" fmla="*/ 248472 h 361466"/>
                <a:gd name="connsiteX160" fmla="*/ 335198 w 977755"/>
                <a:gd name="connsiteY160" fmla="*/ 259179 h 361466"/>
                <a:gd name="connsiteX161" fmla="*/ 329559 w 977755"/>
                <a:gd name="connsiteY161" fmla="*/ 269886 h 361466"/>
                <a:gd name="connsiteX162" fmla="*/ 322349 w 977755"/>
                <a:gd name="connsiteY162" fmla="*/ 272098 h 361466"/>
                <a:gd name="connsiteX163" fmla="*/ 319780 w 977755"/>
                <a:gd name="connsiteY163" fmla="*/ 271813 h 361466"/>
                <a:gd name="connsiteX164" fmla="*/ 309501 w 977755"/>
                <a:gd name="connsiteY164" fmla="*/ 259179 h 361466"/>
                <a:gd name="connsiteX165" fmla="*/ 319780 w 977755"/>
                <a:gd name="connsiteY165" fmla="*/ 246545 h 361466"/>
                <a:gd name="connsiteX166" fmla="*/ 322349 w 977755"/>
                <a:gd name="connsiteY166" fmla="*/ 246259 h 361466"/>
                <a:gd name="connsiteX167" fmla="*/ 400795 w 977755"/>
                <a:gd name="connsiteY167" fmla="*/ 244903 h 361466"/>
                <a:gd name="connsiteX168" fmla="*/ 415071 w 977755"/>
                <a:gd name="connsiteY168" fmla="*/ 259179 h 361466"/>
                <a:gd name="connsiteX169" fmla="*/ 400795 w 977755"/>
                <a:gd name="connsiteY169" fmla="*/ 273455 h 361466"/>
                <a:gd name="connsiteX170" fmla="*/ 386519 w 977755"/>
                <a:gd name="connsiteY170" fmla="*/ 259179 h 361466"/>
                <a:gd name="connsiteX171" fmla="*/ 400795 w 977755"/>
                <a:gd name="connsiteY171" fmla="*/ 244903 h 361466"/>
                <a:gd name="connsiteX172" fmla="*/ 557687 w 977755"/>
                <a:gd name="connsiteY172" fmla="*/ 241691 h 361466"/>
                <a:gd name="connsiteX173" fmla="*/ 575175 w 977755"/>
                <a:gd name="connsiteY173" fmla="*/ 259179 h 361466"/>
                <a:gd name="connsiteX174" fmla="*/ 557687 w 977755"/>
                <a:gd name="connsiteY174" fmla="*/ 276667 h 361466"/>
                <a:gd name="connsiteX175" fmla="*/ 540199 w 977755"/>
                <a:gd name="connsiteY175" fmla="*/ 259179 h 361466"/>
                <a:gd name="connsiteX176" fmla="*/ 557687 w 977755"/>
                <a:gd name="connsiteY176" fmla="*/ 241691 h 361466"/>
                <a:gd name="connsiteX177" fmla="*/ 636061 w 977755"/>
                <a:gd name="connsiteY177" fmla="*/ 239764 h 361466"/>
                <a:gd name="connsiteX178" fmla="*/ 652193 w 977755"/>
                <a:gd name="connsiteY178" fmla="*/ 248330 h 361466"/>
                <a:gd name="connsiteX179" fmla="*/ 655476 w 977755"/>
                <a:gd name="connsiteY179" fmla="*/ 259179 h 361466"/>
                <a:gd name="connsiteX180" fmla="*/ 652193 w 977755"/>
                <a:gd name="connsiteY180" fmla="*/ 270029 h 361466"/>
                <a:gd name="connsiteX181" fmla="*/ 636061 w 977755"/>
                <a:gd name="connsiteY181" fmla="*/ 278594 h 361466"/>
                <a:gd name="connsiteX182" fmla="*/ 632135 w 977755"/>
                <a:gd name="connsiteY182" fmla="*/ 278166 h 361466"/>
                <a:gd name="connsiteX183" fmla="*/ 622356 w 977755"/>
                <a:gd name="connsiteY183" fmla="*/ 272884 h 361466"/>
                <a:gd name="connsiteX184" fmla="*/ 620001 w 977755"/>
                <a:gd name="connsiteY184" fmla="*/ 270029 h 361466"/>
                <a:gd name="connsiteX185" fmla="*/ 617074 w 977755"/>
                <a:gd name="connsiteY185" fmla="*/ 263105 h 361466"/>
                <a:gd name="connsiteX186" fmla="*/ 616646 w 977755"/>
                <a:gd name="connsiteY186" fmla="*/ 259179 h 361466"/>
                <a:gd name="connsiteX187" fmla="*/ 617074 w 977755"/>
                <a:gd name="connsiteY187" fmla="*/ 255253 h 361466"/>
                <a:gd name="connsiteX188" fmla="*/ 620001 w 977755"/>
                <a:gd name="connsiteY188" fmla="*/ 248330 h 361466"/>
                <a:gd name="connsiteX189" fmla="*/ 622356 w 977755"/>
                <a:gd name="connsiteY189" fmla="*/ 245474 h 361466"/>
                <a:gd name="connsiteX190" fmla="*/ 632135 w 977755"/>
                <a:gd name="connsiteY190" fmla="*/ 240192 h 361466"/>
                <a:gd name="connsiteX191" fmla="*/ 636061 w 977755"/>
                <a:gd name="connsiteY191" fmla="*/ 239764 h 361466"/>
                <a:gd name="connsiteX192" fmla="*/ 793025 w 977755"/>
                <a:gd name="connsiteY192" fmla="*/ 235338 h 361466"/>
                <a:gd name="connsiteX193" fmla="*/ 806373 w 977755"/>
                <a:gd name="connsiteY193" fmla="*/ 239407 h 361466"/>
                <a:gd name="connsiteX194" fmla="*/ 816865 w 977755"/>
                <a:gd name="connsiteY194" fmla="*/ 259179 h 361466"/>
                <a:gd name="connsiteX195" fmla="*/ 806373 w 977755"/>
                <a:gd name="connsiteY195" fmla="*/ 278951 h 361466"/>
                <a:gd name="connsiteX196" fmla="*/ 793025 w 977755"/>
                <a:gd name="connsiteY196" fmla="*/ 283020 h 361466"/>
                <a:gd name="connsiteX197" fmla="*/ 788242 w 977755"/>
                <a:gd name="connsiteY197" fmla="*/ 282520 h 361466"/>
                <a:gd name="connsiteX198" fmla="*/ 769184 w 977755"/>
                <a:gd name="connsiteY198" fmla="*/ 259179 h 361466"/>
                <a:gd name="connsiteX199" fmla="*/ 788242 w 977755"/>
                <a:gd name="connsiteY199" fmla="*/ 235838 h 361466"/>
                <a:gd name="connsiteX200" fmla="*/ 793025 w 977755"/>
                <a:gd name="connsiteY200" fmla="*/ 235338 h 361466"/>
                <a:gd name="connsiteX201" fmla="*/ 871470 w 977755"/>
                <a:gd name="connsiteY201" fmla="*/ 232768 h 361466"/>
                <a:gd name="connsiteX202" fmla="*/ 897881 w 977755"/>
                <a:gd name="connsiteY202" fmla="*/ 259178 h 361466"/>
                <a:gd name="connsiteX203" fmla="*/ 871470 w 977755"/>
                <a:gd name="connsiteY203" fmla="*/ 285589 h 361466"/>
                <a:gd name="connsiteX204" fmla="*/ 845060 w 977755"/>
                <a:gd name="connsiteY204" fmla="*/ 259178 h 361466"/>
                <a:gd name="connsiteX205" fmla="*/ 871470 w 977755"/>
                <a:gd name="connsiteY205" fmla="*/ 232768 h 361466"/>
                <a:gd name="connsiteX206" fmla="*/ 126198 w 977755"/>
                <a:gd name="connsiteY206" fmla="*/ 209927 h 361466"/>
                <a:gd name="connsiteX207" fmla="*/ 136191 w 977755"/>
                <a:gd name="connsiteY207" fmla="*/ 219920 h 361466"/>
                <a:gd name="connsiteX208" fmla="*/ 126198 w 977755"/>
                <a:gd name="connsiteY208" fmla="*/ 229913 h 361466"/>
                <a:gd name="connsiteX209" fmla="*/ 116205 w 977755"/>
                <a:gd name="connsiteY209" fmla="*/ 219920 h 361466"/>
                <a:gd name="connsiteX210" fmla="*/ 126198 w 977755"/>
                <a:gd name="connsiteY210" fmla="*/ 209927 h 361466"/>
                <a:gd name="connsiteX211" fmla="*/ 204644 w 977755"/>
                <a:gd name="connsiteY211" fmla="*/ 208856 h 361466"/>
                <a:gd name="connsiteX212" fmla="*/ 215708 w 977755"/>
                <a:gd name="connsiteY212" fmla="*/ 219920 h 361466"/>
                <a:gd name="connsiteX213" fmla="*/ 204644 w 977755"/>
                <a:gd name="connsiteY213" fmla="*/ 230984 h 361466"/>
                <a:gd name="connsiteX214" fmla="*/ 193580 w 977755"/>
                <a:gd name="connsiteY214" fmla="*/ 219920 h 361466"/>
                <a:gd name="connsiteX215" fmla="*/ 204644 w 977755"/>
                <a:gd name="connsiteY215" fmla="*/ 208856 h 361466"/>
                <a:gd name="connsiteX216" fmla="*/ 361536 w 977755"/>
                <a:gd name="connsiteY216" fmla="*/ 206358 h 361466"/>
                <a:gd name="connsiteX217" fmla="*/ 375098 w 977755"/>
                <a:gd name="connsiteY217" fmla="*/ 219920 h 361466"/>
                <a:gd name="connsiteX218" fmla="*/ 361536 w 977755"/>
                <a:gd name="connsiteY218" fmla="*/ 233482 h 361466"/>
                <a:gd name="connsiteX219" fmla="*/ 347974 w 977755"/>
                <a:gd name="connsiteY219" fmla="*/ 219920 h 361466"/>
                <a:gd name="connsiteX220" fmla="*/ 361536 w 977755"/>
                <a:gd name="connsiteY220" fmla="*/ 206358 h 361466"/>
                <a:gd name="connsiteX221" fmla="*/ 440054 w 977755"/>
                <a:gd name="connsiteY221" fmla="*/ 204930 h 361466"/>
                <a:gd name="connsiteX222" fmla="*/ 455043 w 977755"/>
                <a:gd name="connsiteY222" fmla="*/ 219920 h 361466"/>
                <a:gd name="connsiteX223" fmla="*/ 440054 w 977755"/>
                <a:gd name="connsiteY223" fmla="*/ 234909 h 361466"/>
                <a:gd name="connsiteX224" fmla="*/ 425064 w 977755"/>
                <a:gd name="connsiteY224" fmla="*/ 219920 h 361466"/>
                <a:gd name="connsiteX225" fmla="*/ 440054 w 977755"/>
                <a:gd name="connsiteY225" fmla="*/ 204930 h 361466"/>
                <a:gd name="connsiteX226" fmla="*/ 596946 w 977755"/>
                <a:gd name="connsiteY226" fmla="*/ 201504 h 361466"/>
                <a:gd name="connsiteX227" fmla="*/ 615362 w 977755"/>
                <a:gd name="connsiteY227" fmla="*/ 219920 h 361466"/>
                <a:gd name="connsiteX228" fmla="*/ 596946 w 977755"/>
                <a:gd name="connsiteY228" fmla="*/ 238336 h 361466"/>
                <a:gd name="connsiteX229" fmla="*/ 578530 w 977755"/>
                <a:gd name="connsiteY229" fmla="*/ 219920 h 361466"/>
                <a:gd name="connsiteX230" fmla="*/ 596946 w 977755"/>
                <a:gd name="connsiteY230" fmla="*/ 201504 h 361466"/>
                <a:gd name="connsiteX231" fmla="*/ 675321 w 977755"/>
                <a:gd name="connsiteY231" fmla="*/ 199506 h 361466"/>
                <a:gd name="connsiteX232" fmla="*/ 695735 w 977755"/>
                <a:gd name="connsiteY232" fmla="*/ 219921 h 361466"/>
                <a:gd name="connsiteX233" fmla="*/ 675321 w 977755"/>
                <a:gd name="connsiteY233" fmla="*/ 240335 h 361466"/>
                <a:gd name="connsiteX234" fmla="*/ 654906 w 977755"/>
                <a:gd name="connsiteY234" fmla="*/ 219921 h 361466"/>
                <a:gd name="connsiteX235" fmla="*/ 675321 w 977755"/>
                <a:gd name="connsiteY235" fmla="*/ 199506 h 361466"/>
                <a:gd name="connsiteX236" fmla="*/ 832283 w 977755"/>
                <a:gd name="connsiteY236" fmla="*/ 194866 h 361466"/>
                <a:gd name="connsiteX237" fmla="*/ 857337 w 977755"/>
                <a:gd name="connsiteY237" fmla="*/ 219920 h 361466"/>
                <a:gd name="connsiteX238" fmla="*/ 832283 w 977755"/>
                <a:gd name="connsiteY238" fmla="*/ 245046 h 361466"/>
                <a:gd name="connsiteX239" fmla="*/ 807229 w 977755"/>
                <a:gd name="connsiteY239" fmla="*/ 219920 h 361466"/>
                <a:gd name="connsiteX240" fmla="*/ 832283 w 977755"/>
                <a:gd name="connsiteY240" fmla="*/ 194866 h 361466"/>
                <a:gd name="connsiteX241" fmla="*/ 165529 w 977755"/>
                <a:gd name="connsiteY241" fmla="*/ 170240 h 361466"/>
                <a:gd name="connsiteX242" fmla="*/ 174237 w 977755"/>
                <a:gd name="connsiteY242" fmla="*/ 174880 h 361466"/>
                <a:gd name="connsiteX243" fmla="*/ 176022 w 977755"/>
                <a:gd name="connsiteY243" fmla="*/ 180733 h 361466"/>
                <a:gd name="connsiteX244" fmla="*/ 175165 w 977755"/>
                <a:gd name="connsiteY244" fmla="*/ 184801 h 361466"/>
                <a:gd name="connsiteX245" fmla="*/ 174166 w 977755"/>
                <a:gd name="connsiteY245" fmla="*/ 186586 h 361466"/>
                <a:gd name="connsiteX246" fmla="*/ 173024 w 977755"/>
                <a:gd name="connsiteY246" fmla="*/ 188299 h 361466"/>
                <a:gd name="connsiteX247" fmla="*/ 165600 w 977755"/>
                <a:gd name="connsiteY247" fmla="*/ 191368 h 361466"/>
                <a:gd name="connsiteX248" fmla="*/ 163459 w 977755"/>
                <a:gd name="connsiteY248" fmla="*/ 191154 h 361466"/>
                <a:gd name="connsiteX249" fmla="*/ 158177 w 977755"/>
                <a:gd name="connsiteY249" fmla="*/ 188299 h 361466"/>
                <a:gd name="connsiteX250" fmla="*/ 156892 w 977755"/>
                <a:gd name="connsiteY250" fmla="*/ 186729 h 361466"/>
                <a:gd name="connsiteX251" fmla="*/ 155893 w 977755"/>
                <a:gd name="connsiteY251" fmla="*/ 184944 h 361466"/>
                <a:gd name="connsiteX252" fmla="*/ 155250 w 977755"/>
                <a:gd name="connsiteY252" fmla="*/ 182946 h 361466"/>
                <a:gd name="connsiteX253" fmla="*/ 155036 w 977755"/>
                <a:gd name="connsiteY253" fmla="*/ 180804 h 361466"/>
                <a:gd name="connsiteX254" fmla="*/ 155250 w 977755"/>
                <a:gd name="connsiteY254" fmla="*/ 178663 h 361466"/>
                <a:gd name="connsiteX255" fmla="*/ 156820 w 977755"/>
                <a:gd name="connsiteY255" fmla="*/ 174880 h 361466"/>
                <a:gd name="connsiteX256" fmla="*/ 158105 w 977755"/>
                <a:gd name="connsiteY256" fmla="*/ 173309 h 361466"/>
                <a:gd name="connsiteX257" fmla="*/ 163387 w 977755"/>
                <a:gd name="connsiteY257" fmla="*/ 170454 h 361466"/>
                <a:gd name="connsiteX258" fmla="*/ 165529 w 977755"/>
                <a:gd name="connsiteY258" fmla="*/ 170240 h 361466"/>
                <a:gd name="connsiteX259" fmla="*/ 243903 w 977755"/>
                <a:gd name="connsiteY259" fmla="*/ 169098 h 361466"/>
                <a:gd name="connsiteX260" fmla="*/ 255538 w 977755"/>
                <a:gd name="connsiteY260" fmla="*/ 180733 h 361466"/>
                <a:gd name="connsiteX261" fmla="*/ 254610 w 977755"/>
                <a:gd name="connsiteY261" fmla="*/ 185230 h 361466"/>
                <a:gd name="connsiteX262" fmla="*/ 252111 w 977755"/>
                <a:gd name="connsiteY262" fmla="*/ 188942 h 361466"/>
                <a:gd name="connsiteX263" fmla="*/ 243903 w 977755"/>
                <a:gd name="connsiteY263" fmla="*/ 192368 h 361466"/>
                <a:gd name="connsiteX264" fmla="*/ 235694 w 977755"/>
                <a:gd name="connsiteY264" fmla="*/ 188942 h 361466"/>
                <a:gd name="connsiteX265" fmla="*/ 233196 w 977755"/>
                <a:gd name="connsiteY265" fmla="*/ 185230 h 361466"/>
                <a:gd name="connsiteX266" fmla="*/ 232268 w 977755"/>
                <a:gd name="connsiteY266" fmla="*/ 180733 h 361466"/>
                <a:gd name="connsiteX267" fmla="*/ 243903 w 977755"/>
                <a:gd name="connsiteY267" fmla="*/ 169098 h 361466"/>
                <a:gd name="connsiteX268" fmla="*/ 400795 w 977755"/>
                <a:gd name="connsiteY268" fmla="*/ 166385 h 361466"/>
                <a:gd name="connsiteX269" fmla="*/ 415071 w 977755"/>
                <a:gd name="connsiteY269" fmla="*/ 180661 h 361466"/>
                <a:gd name="connsiteX270" fmla="*/ 413929 w 977755"/>
                <a:gd name="connsiteY270" fmla="*/ 186229 h 361466"/>
                <a:gd name="connsiteX271" fmla="*/ 410859 w 977755"/>
                <a:gd name="connsiteY271" fmla="*/ 190797 h 361466"/>
                <a:gd name="connsiteX272" fmla="*/ 400795 w 977755"/>
                <a:gd name="connsiteY272" fmla="*/ 195008 h 361466"/>
                <a:gd name="connsiteX273" fmla="*/ 390730 w 977755"/>
                <a:gd name="connsiteY273" fmla="*/ 190797 h 361466"/>
                <a:gd name="connsiteX274" fmla="*/ 387661 w 977755"/>
                <a:gd name="connsiteY274" fmla="*/ 186229 h 361466"/>
                <a:gd name="connsiteX275" fmla="*/ 386519 w 977755"/>
                <a:gd name="connsiteY275" fmla="*/ 180661 h 361466"/>
                <a:gd name="connsiteX276" fmla="*/ 400795 w 977755"/>
                <a:gd name="connsiteY276" fmla="*/ 166385 h 361466"/>
                <a:gd name="connsiteX277" fmla="*/ 479098 w 977755"/>
                <a:gd name="connsiteY277" fmla="*/ 164815 h 361466"/>
                <a:gd name="connsiteX278" fmla="*/ 492232 w 977755"/>
                <a:gd name="connsiteY278" fmla="*/ 171810 h 361466"/>
                <a:gd name="connsiteX279" fmla="*/ 494944 w 977755"/>
                <a:gd name="connsiteY279" fmla="*/ 180661 h 361466"/>
                <a:gd name="connsiteX280" fmla="*/ 493731 w 977755"/>
                <a:gd name="connsiteY280" fmla="*/ 186800 h 361466"/>
                <a:gd name="connsiteX281" fmla="*/ 492303 w 977755"/>
                <a:gd name="connsiteY281" fmla="*/ 189512 h 361466"/>
                <a:gd name="connsiteX282" fmla="*/ 490304 w 977755"/>
                <a:gd name="connsiteY282" fmla="*/ 191939 h 361466"/>
                <a:gd name="connsiteX283" fmla="*/ 479098 w 977755"/>
                <a:gd name="connsiteY283" fmla="*/ 196579 h 361466"/>
                <a:gd name="connsiteX284" fmla="*/ 475886 w 977755"/>
                <a:gd name="connsiteY284" fmla="*/ 196222 h 361466"/>
                <a:gd name="connsiteX285" fmla="*/ 467891 w 977755"/>
                <a:gd name="connsiteY285" fmla="*/ 191939 h 361466"/>
                <a:gd name="connsiteX286" fmla="*/ 465964 w 977755"/>
                <a:gd name="connsiteY286" fmla="*/ 189584 h 361466"/>
                <a:gd name="connsiteX287" fmla="*/ 464536 w 977755"/>
                <a:gd name="connsiteY287" fmla="*/ 186871 h 361466"/>
                <a:gd name="connsiteX288" fmla="*/ 463608 w 977755"/>
                <a:gd name="connsiteY288" fmla="*/ 183873 h 361466"/>
                <a:gd name="connsiteX289" fmla="*/ 463323 w 977755"/>
                <a:gd name="connsiteY289" fmla="*/ 180661 h 361466"/>
                <a:gd name="connsiteX290" fmla="*/ 463608 w 977755"/>
                <a:gd name="connsiteY290" fmla="*/ 177449 h 361466"/>
                <a:gd name="connsiteX291" fmla="*/ 465964 w 977755"/>
                <a:gd name="connsiteY291" fmla="*/ 171810 h 361466"/>
                <a:gd name="connsiteX292" fmla="*/ 467891 w 977755"/>
                <a:gd name="connsiteY292" fmla="*/ 169455 h 361466"/>
                <a:gd name="connsiteX293" fmla="*/ 475886 w 977755"/>
                <a:gd name="connsiteY293" fmla="*/ 165172 h 361466"/>
                <a:gd name="connsiteX294" fmla="*/ 479098 w 977755"/>
                <a:gd name="connsiteY294" fmla="*/ 164815 h 361466"/>
                <a:gd name="connsiteX295" fmla="*/ 636061 w 977755"/>
                <a:gd name="connsiteY295" fmla="*/ 161317 h 361466"/>
                <a:gd name="connsiteX296" fmla="*/ 652193 w 977755"/>
                <a:gd name="connsiteY296" fmla="*/ 169883 h 361466"/>
                <a:gd name="connsiteX297" fmla="*/ 655476 w 977755"/>
                <a:gd name="connsiteY297" fmla="*/ 180732 h 361466"/>
                <a:gd name="connsiteX298" fmla="*/ 653977 w 977755"/>
                <a:gd name="connsiteY298" fmla="*/ 188298 h 361466"/>
                <a:gd name="connsiteX299" fmla="*/ 652193 w 977755"/>
                <a:gd name="connsiteY299" fmla="*/ 191582 h 361466"/>
                <a:gd name="connsiteX300" fmla="*/ 649766 w 977755"/>
                <a:gd name="connsiteY300" fmla="*/ 194437 h 361466"/>
                <a:gd name="connsiteX301" fmla="*/ 636061 w 977755"/>
                <a:gd name="connsiteY301" fmla="*/ 200148 h 361466"/>
                <a:gd name="connsiteX302" fmla="*/ 632135 w 977755"/>
                <a:gd name="connsiteY302" fmla="*/ 199719 h 361466"/>
                <a:gd name="connsiteX303" fmla="*/ 622356 w 977755"/>
                <a:gd name="connsiteY303" fmla="*/ 194437 h 361466"/>
                <a:gd name="connsiteX304" fmla="*/ 620001 w 977755"/>
                <a:gd name="connsiteY304" fmla="*/ 191582 h 361466"/>
                <a:gd name="connsiteX305" fmla="*/ 618216 w 977755"/>
                <a:gd name="connsiteY305" fmla="*/ 188298 h 361466"/>
                <a:gd name="connsiteX306" fmla="*/ 617074 w 977755"/>
                <a:gd name="connsiteY306" fmla="*/ 184658 h 361466"/>
                <a:gd name="connsiteX307" fmla="*/ 616646 w 977755"/>
                <a:gd name="connsiteY307" fmla="*/ 180732 h 361466"/>
                <a:gd name="connsiteX308" fmla="*/ 617074 w 977755"/>
                <a:gd name="connsiteY308" fmla="*/ 176806 h 361466"/>
                <a:gd name="connsiteX309" fmla="*/ 620001 w 977755"/>
                <a:gd name="connsiteY309" fmla="*/ 169883 h 361466"/>
                <a:gd name="connsiteX310" fmla="*/ 622356 w 977755"/>
                <a:gd name="connsiteY310" fmla="*/ 167027 h 361466"/>
                <a:gd name="connsiteX311" fmla="*/ 632135 w 977755"/>
                <a:gd name="connsiteY311" fmla="*/ 161745 h 361466"/>
                <a:gd name="connsiteX312" fmla="*/ 636061 w 977755"/>
                <a:gd name="connsiteY312" fmla="*/ 161317 h 361466"/>
                <a:gd name="connsiteX313" fmla="*/ 714579 w 977755"/>
                <a:gd name="connsiteY313" fmla="*/ 159247 h 361466"/>
                <a:gd name="connsiteX314" fmla="*/ 736064 w 977755"/>
                <a:gd name="connsiteY314" fmla="*/ 180732 h 361466"/>
                <a:gd name="connsiteX315" fmla="*/ 734351 w 977755"/>
                <a:gd name="connsiteY315" fmla="*/ 189084 h 361466"/>
                <a:gd name="connsiteX316" fmla="*/ 729854 w 977755"/>
                <a:gd name="connsiteY316" fmla="*/ 195936 h 361466"/>
                <a:gd name="connsiteX317" fmla="*/ 714651 w 977755"/>
                <a:gd name="connsiteY317" fmla="*/ 202218 h 361466"/>
                <a:gd name="connsiteX318" fmla="*/ 699447 w 977755"/>
                <a:gd name="connsiteY318" fmla="*/ 195936 h 361466"/>
                <a:gd name="connsiteX319" fmla="*/ 694807 w 977755"/>
                <a:gd name="connsiteY319" fmla="*/ 189084 h 361466"/>
                <a:gd name="connsiteX320" fmla="*/ 693094 w 977755"/>
                <a:gd name="connsiteY320" fmla="*/ 180732 h 361466"/>
                <a:gd name="connsiteX321" fmla="*/ 714579 w 977755"/>
                <a:gd name="connsiteY321" fmla="*/ 159247 h 361466"/>
                <a:gd name="connsiteX322" fmla="*/ 871470 w 977755"/>
                <a:gd name="connsiteY322" fmla="*/ 154322 h 361466"/>
                <a:gd name="connsiteX323" fmla="*/ 897881 w 977755"/>
                <a:gd name="connsiteY323" fmla="*/ 180732 h 361466"/>
                <a:gd name="connsiteX324" fmla="*/ 895811 w 977755"/>
                <a:gd name="connsiteY324" fmla="*/ 191011 h 361466"/>
                <a:gd name="connsiteX325" fmla="*/ 890172 w 977755"/>
                <a:gd name="connsiteY325" fmla="*/ 199434 h 361466"/>
                <a:gd name="connsiteX326" fmla="*/ 871470 w 977755"/>
                <a:gd name="connsiteY326" fmla="*/ 207143 h 361466"/>
                <a:gd name="connsiteX327" fmla="*/ 852769 w 977755"/>
                <a:gd name="connsiteY327" fmla="*/ 199434 h 361466"/>
                <a:gd name="connsiteX328" fmla="*/ 847130 w 977755"/>
                <a:gd name="connsiteY328" fmla="*/ 191011 h 361466"/>
                <a:gd name="connsiteX329" fmla="*/ 845060 w 977755"/>
                <a:gd name="connsiteY329" fmla="*/ 180732 h 361466"/>
                <a:gd name="connsiteX330" fmla="*/ 871470 w 977755"/>
                <a:gd name="connsiteY330" fmla="*/ 154322 h 361466"/>
                <a:gd name="connsiteX331" fmla="*/ 126198 w 977755"/>
                <a:gd name="connsiteY331" fmla="*/ 131481 h 361466"/>
                <a:gd name="connsiteX332" fmla="*/ 136191 w 977755"/>
                <a:gd name="connsiteY332" fmla="*/ 141474 h 361466"/>
                <a:gd name="connsiteX333" fmla="*/ 126198 w 977755"/>
                <a:gd name="connsiteY333" fmla="*/ 151467 h 361466"/>
                <a:gd name="connsiteX334" fmla="*/ 116205 w 977755"/>
                <a:gd name="connsiteY334" fmla="*/ 141474 h 361466"/>
                <a:gd name="connsiteX335" fmla="*/ 126198 w 977755"/>
                <a:gd name="connsiteY335" fmla="*/ 131481 h 361466"/>
                <a:gd name="connsiteX336" fmla="*/ 204644 w 977755"/>
                <a:gd name="connsiteY336" fmla="*/ 130410 h 361466"/>
                <a:gd name="connsiteX337" fmla="*/ 215708 w 977755"/>
                <a:gd name="connsiteY337" fmla="*/ 141474 h 361466"/>
                <a:gd name="connsiteX338" fmla="*/ 204644 w 977755"/>
                <a:gd name="connsiteY338" fmla="*/ 152538 h 361466"/>
                <a:gd name="connsiteX339" fmla="*/ 193580 w 977755"/>
                <a:gd name="connsiteY339" fmla="*/ 141474 h 361466"/>
                <a:gd name="connsiteX340" fmla="*/ 204644 w 977755"/>
                <a:gd name="connsiteY340" fmla="*/ 130410 h 361466"/>
                <a:gd name="connsiteX341" fmla="*/ 361536 w 977755"/>
                <a:gd name="connsiteY341" fmla="*/ 127912 h 361466"/>
                <a:gd name="connsiteX342" fmla="*/ 375098 w 977755"/>
                <a:gd name="connsiteY342" fmla="*/ 141474 h 361466"/>
                <a:gd name="connsiteX343" fmla="*/ 361536 w 977755"/>
                <a:gd name="connsiteY343" fmla="*/ 155036 h 361466"/>
                <a:gd name="connsiteX344" fmla="*/ 347974 w 977755"/>
                <a:gd name="connsiteY344" fmla="*/ 141474 h 361466"/>
                <a:gd name="connsiteX345" fmla="*/ 361536 w 977755"/>
                <a:gd name="connsiteY345" fmla="*/ 127912 h 361466"/>
                <a:gd name="connsiteX346" fmla="*/ 440054 w 977755"/>
                <a:gd name="connsiteY346" fmla="*/ 126484 h 361466"/>
                <a:gd name="connsiteX347" fmla="*/ 455043 w 977755"/>
                <a:gd name="connsiteY347" fmla="*/ 141474 h 361466"/>
                <a:gd name="connsiteX348" fmla="*/ 440054 w 977755"/>
                <a:gd name="connsiteY348" fmla="*/ 156463 h 361466"/>
                <a:gd name="connsiteX349" fmla="*/ 425064 w 977755"/>
                <a:gd name="connsiteY349" fmla="*/ 141474 h 361466"/>
                <a:gd name="connsiteX350" fmla="*/ 440054 w 977755"/>
                <a:gd name="connsiteY350" fmla="*/ 126484 h 361466"/>
                <a:gd name="connsiteX351" fmla="*/ 596946 w 977755"/>
                <a:gd name="connsiteY351" fmla="*/ 123058 h 361466"/>
                <a:gd name="connsiteX352" fmla="*/ 615362 w 977755"/>
                <a:gd name="connsiteY352" fmla="*/ 141474 h 361466"/>
                <a:gd name="connsiteX353" fmla="*/ 596946 w 977755"/>
                <a:gd name="connsiteY353" fmla="*/ 159890 h 361466"/>
                <a:gd name="connsiteX354" fmla="*/ 578530 w 977755"/>
                <a:gd name="connsiteY354" fmla="*/ 141474 h 361466"/>
                <a:gd name="connsiteX355" fmla="*/ 596946 w 977755"/>
                <a:gd name="connsiteY355" fmla="*/ 123058 h 361466"/>
                <a:gd name="connsiteX356" fmla="*/ 675321 w 977755"/>
                <a:gd name="connsiteY356" fmla="*/ 121059 h 361466"/>
                <a:gd name="connsiteX357" fmla="*/ 695735 w 977755"/>
                <a:gd name="connsiteY357" fmla="*/ 141474 h 361466"/>
                <a:gd name="connsiteX358" fmla="*/ 675321 w 977755"/>
                <a:gd name="connsiteY358" fmla="*/ 161888 h 361466"/>
                <a:gd name="connsiteX359" fmla="*/ 654906 w 977755"/>
                <a:gd name="connsiteY359" fmla="*/ 141474 h 361466"/>
                <a:gd name="connsiteX360" fmla="*/ 675321 w 977755"/>
                <a:gd name="connsiteY360" fmla="*/ 121059 h 361466"/>
                <a:gd name="connsiteX361" fmla="*/ 832283 w 977755"/>
                <a:gd name="connsiteY361" fmla="*/ 116348 h 361466"/>
                <a:gd name="connsiteX362" fmla="*/ 857337 w 977755"/>
                <a:gd name="connsiteY362" fmla="*/ 141474 h 361466"/>
                <a:gd name="connsiteX363" fmla="*/ 832283 w 977755"/>
                <a:gd name="connsiteY363" fmla="*/ 166528 h 361466"/>
                <a:gd name="connsiteX364" fmla="*/ 807229 w 977755"/>
                <a:gd name="connsiteY364" fmla="*/ 141474 h 361466"/>
                <a:gd name="connsiteX365" fmla="*/ 832283 w 977755"/>
                <a:gd name="connsiteY365" fmla="*/ 116348 h 361466"/>
                <a:gd name="connsiteX366" fmla="*/ 910730 w 977755"/>
                <a:gd name="connsiteY366" fmla="*/ 113636 h 361466"/>
                <a:gd name="connsiteX367" fmla="*/ 938496 w 977755"/>
                <a:gd name="connsiteY367" fmla="*/ 141474 h 361466"/>
                <a:gd name="connsiteX368" fmla="*/ 930397 w 977755"/>
                <a:gd name="connsiteY368" fmla="*/ 161004 h 361466"/>
                <a:gd name="connsiteX369" fmla="*/ 949989 w 977755"/>
                <a:gd name="connsiteY369" fmla="*/ 152895 h 361466"/>
                <a:gd name="connsiteX370" fmla="*/ 977755 w 977755"/>
                <a:gd name="connsiteY370" fmla="*/ 180662 h 361466"/>
                <a:gd name="connsiteX371" fmla="*/ 975542 w 977755"/>
                <a:gd name="connsiteY371" fmla="*/ 191511 h 361466"/>
                <a:gd name="connsiteX372" fmla="*/ 969618 w 977755"/>
                <a:gd name="connsiteY372" fmla="*/ 200362 h 361466"/>
                <a:gd name="connsiteX373" fmla="*/ 949989 w 977755"/>
                <a:gd name="connsiteY373" fmla="*/ 208500 h 361466"/>
                <a:gd name="connsiteX374" fmla="*/ 930410 w 977755"/>
                <a:gd name="connsiteY374" fmla="*/ 200383 h 361466"/>
                <a:gd name="connsiteX375" fmla="*/ 938496 w 977755"/>
                <a:gd name="connsiteY375" fmla="*/ 219920 h 361466"/>
                <a:gd name="connsiteX376" fmla="*/ 910730 w 977755"/>
                <a:gd name="connsiteY376" fmla="*/ 247758 h 361466"/>
                <a:gd name="connsiteX377" fmla="*/ 882963 w 977755"/>
                <a:gd name="connsiteY377" fmla="*/ 219920 h 361466"/>
                <a:gd name="connsiteX378" fmla="*/ 910730 w 977755"/>
                <a:gd name="connsiteY378" fmla="*/ 192153 h 361466"/>
                <a:gd name="connsiteX379" fmla="*/ 930281 w 977755"/>
                <a:gd name="connsiteY379" fmla="*/ 200246 h 361466"/>
                <a:gd name="connsiteX380" fmla="*/ 924435 w 977755"/>
                <a:gd name="connsiteY380" fmla="*/ 191511 h 361466"/>
                <a:gd name="connsiteX381" fmla="*/ 922222 w 977755"/>
                <a:gd name="connsiteY381" fmla="*/ 180662 h 361466"/>
                <a:gd name="connsiteX382" fmla="*/ 930295 w 977755"/>
                <a:gd name="connsiteY382" fmla="*/ 161159 h 361466"/>
                <a:gd name="connsiteX383" fmla="*/ 910730 w 977755"/>
                <a:gd name="connsiteY383" fmla="*/ 169241 h 361466"/>
                <a:gd name="connsiteX384" fmla="*/ 882963 w 977755"/>
                <a:gd name="connsiteY384" fmla="*/ 141474 h 361466"/>
                <a:gd name="connsiteX385" fmla="*/ 910730 w 977755"/>
                <a:gd name="connsiteY385" fmla="*/ 113636 h 361466"/>
                <a:gd name="connsiteX386" fmla="*/ 86939 w 977755"/>
                <a:gd name="connsiteY386" fmla="*/ 92793 h 361466"/>
                <a:gd name="connsiteX387" fmla="*/ 96433 w 977755"/>
                <a:gd name="connsiteY387" fmla="*/ 102286 h 361466"/>
                <a:gd name="connsiteX388" fmla="*/ 86939 w 977755"/>
                <a:gd name="connsiteY388" fmla="*/ 111780 h 361466"/>
                <a:gd name="connsiteX389" fmla="*/ 77446 w 977755"/>
                <a:gd name="connsiteY389" fmla="*/ 102286 h 361466"/>
                <a:gd name="connsiteX390" fmla="*/ 86939 w 977755"/>
                <a:gd name="connsiteY390" fmla="*/ 92793 h 361466"/>
                <a:gd name="connsiteX391" fmla="*/ 165457 w 977755"/>
                <a:gd name="connsiteY391" fmla="*/ 91794 h 361466"/>
                <a:gd name="connsiteX392" fmla="*/ 174165 w 977755"/>
                <a:gd name="connsiteY392" fmla="*/ 96434 h 361466"/>
                <a:gd name="connsiteX393" fmla="*/ 175950 w 977755"/>
                <a:gd name="connsiteY393" fmla="*/ 102287 h 361466"/>
                <a:gd name="connsiteX394" fmla="*/ 174165 w 977755"/>
                <a:gd name="connsiteY394" fmla="*/ 108140 h 361466"/>
                <a:gd name="connsiteX395" fmla="*/ 165457 w 977755"/>
                <a:gd name="connsiteY395" fmla="*/ 112922 h 361466"/>
                <a:gd name="connsiteX396" fmla="*/ 163315 w 977755"/>
                <a:gd name="connsiteY396" fmla="*/ 112708 h 361466"/>
                <a:gd name="connsiteX397" fmla="*/ 158033 w 977755"/>
                <a:gd name="connsiteY397" fmla="*/ 109853 h 361466"/>
                <a:gd name="connsiteX398" fmla="*/ 156748 w 977755"/>
                <a:gd name="connsiteY398" fmla="*/ 108283 h 361466"/>
                <a:gd name="connsiteX399" fmla="*/ 155178 w 977755"/>
                <a:gd name="connsiteY399" fmla="*/ 104500 h 361466"/>
                <a:gd name="connsiteX400" fmla="*/ 154964 w 977755"/>
                <a:gd name="connsiteY400" fmla="*/ 102358 h 361466"/>
                <a:gd name="connsiteX401" fmla="*/ 155178 w 977755"/>
                <a:gd name="connsiteY401" fmla="*/ 100217 h 361466"/>
                <a:gd name="connsiteX402" fmla="*/ 156748 w 977755"/>
                <a:gd name="connsiteY402" fmla="*/ 96434 h 361466"/>
                <a:gd name="connsiteX403" fmla="*/ 158033 w 977755"/>
                <a:gd name="connsiteY403" fmla="*/ 94863 h 361466"/>
                <a:gd name="connsiteX404" fmla="*/ 163315 w 977755"/>
                <a:gd name="connsiteY404" fmla="*/ 92008 h 361466"/>
                <a:gd name="connsiteX405" fmla="*/ 165457 w 977755"/>
                <a:gd name="connsiteY405" fmla="*/ 91794 h 361466"/>
                <a:gd name="connsiteX406" fmla="*/ 322349 w 977755"/>
                <a:gd name="connsiteY406" fmla="*/ 89367 h 361466"/>
                <a:gd name="connsiteX407" fmla="*/ 329559 w 977755"/>
                <a:gd name="connsiteY407" fmla="*/ 91580 h 361466"/>
                <a:gd name="connsiteX408" fmla="*/ 335198 w 977755"/>
                <a:gd name="connsiteY408" fmla="*/ 102287 h 361466"/>
                <a:gd name="connsiteX409" fmla="*/ 329559 w 977755"/>
                <a:gd name="connsiteY409" fmla="*/ 112994 h 361466"/>
                <a:gd name="connsiteX410" fmla="*/ 322349 w 977755"/>
                <a:gd name="connsiteY410" fmla="*/ 115206 h 361466"/>
                <a:gd name="connsiteX411" fmla="*/ 319780 w 977755"/>
                <a:gd name="connsiteY411" fmla="*/ 114921 h 361466"/>
                <a:gd name="connsiteX412" fmla="*/ 309501 w 977755"/>
                <a:gd name="connsiteY412" fmla="*/ 102287 h 361466"/>
                <a:gd name="connsiteX413" fmla="*/ 319780 w 977755"/>
                <a:gd name="connsiteY413" fmla="*/ 89653 h 361466"/>
                <a:gd name="connsiteX414" fmla="*/ 322349 w 977755"/>
                <a:gd name="connsiteY414" fmla="*/ 89367 h 361466"/>
                <a:gd name="connsiteX415" fmla="*/ 400795 w 977755"/>
                <a:gd name="connsiteY415" fmla="*/ 88011 h 361466"/>
                <a:gd name="connsiteX416" fmla="*/ 415071 w 977755"/>
                <a:gd name="connsiteY416" fmla="*/ 102287 h 361466"/>
                <a:gd name="connsiteX417" fmla="*/ 400795 w 977755"/>
                <a:gd name="connsiteY417" fmla="*/ 116563 h 361466"/>
                <a:gd name="connsiteX418" fmla="*/ 386519 w 977755"/>
                <a:gd name="connsiteY418" fmla="*/ 102287 h 361466"/>
                <a:gd name="connsiteX419" fmla="*/ 400795 w 977755"/>
                <a:gd name="connsiteY419" fmla="*/ 88011 h 361466"/>
                <a:gd name="connsiteX420" fmla="*/ 557687 w 977755"/>
                <a:gd name="connsiteY420" fmla="*/ 84798 h 361466"/>
                <a:gd name="connsiteX421" fmla="*/ 575175 w 977755"/>
                <a:gd name="connsiteY421" fmla="*/ 102286 h 361466"/>
                <a:gd name="connsiteX422" fmla="*/ 557687 w 977755"/>
                <a:gd name="connsiteY422" fmla="*/ 119774 h 361466"/>
                <a:gd name="connsiteX423" fmla="*/ 540199 w 977755"/>
                <a:gd name="connsiteY423" fmla="*/ 102286 h 361466"/>
                <a:gd name="connsiteX424" fmla="*/ 557687 w 977755"/>
                <a:gd name="connsiteY424" fmla="*/ 84798 h 361466"/>
                <a:gd name="connsiteX425" fmla="*/ 636061 w 977755"/>
                <a:gd name="connsiteY425" fmla="*/ 82871 h 361466"/>
                <a:gd name="connsiteX426" fmla="*/ 652193 w 977755"/>
                <a:gd name="connsiteY426" fmla="*/ 91437 h 361466"/>
                <a:gd name="connsiteX427" fmla="*/ 655476 w 977755"/>
                <a:gd name="connsiteY427" fmla="*/ 102286 h 361466"/>
                <a:gd name="connsiteX428" fmla="*/ 652193 w 977755"/>
                <a:gd name="connsiteY428" fmla="*/ 113136 h 361466"/>
                <a:gd name="connsiteX429" fmla="*/ 636061 w 977755"/>
                <a:gd name="connsiteY429" fmla="*/ 121702 h 361466"/>
                <a:gd name="connsiteX430" fmla="*/ 632135 w 977755"/>
                <a:gd name="connsiteY430" fmla="*/ 121273 h 361466"/>
                <a:gd name="connsiteX431" fmla="*/ 622356 w 977755"/>
                <a:gd name="connsiteY431" fmla="*/ 115991 h 361466"/>
                <a:gd name="connsiteX432" fmla="*/ 620001 w 977755"/>
                <a:gd name="connsiteY432" fmla="*/ 113136 h 361466"/>
                <a:gd name="connsiteX433" fmla="*/ 617074 w 977755"/>
                <a:gd name="connsiteY433" fmla="*/ 106212 h 361466"/>
                <a:gd name="connsiteX434" fmla="*/ 616646 w 977755"/>
                <a:gd name="connsiteY434" fmla="*/ 102286 h 361466"/>
                <a:gd name="connsiteX435" fmla="*/ 617074 w 977755"/>
                <a:gd name="connsiteY435" fmla="*/ 98360 h 361466"/>
                <a:gd name="connsiteX436" fmla="*/ 620001 w 977755"/>
                <a:gd name="connsiteY436" fmla="*/ 91437 h 361466"/>
                <a:gd name="connsiteX437" fmla="*/ 622356 w 977755"/>
                <a:gd name="connsiteY437" fmla="*/ 88581 h 361466"/>
                <a:gd name="connsiteX438" fmla="*/ 632135 w 977755"/>
                <a:gd name="connsiteY438" fmla="*/ 83299 h 361466"/>
                <a:gd name="connsiteX439" fmla="*/ 636061 w 977755"/>
                <a:gd name="connsiteY439" fmla="*/ 82871 h 361466"/>
                <a:gd name="connsiteX440" fmla="*/ 793025 w 977755"/>
                <a:gd name="connsiteY440" fmla="*/ 78446 h 361466"/>
                <a:gd name="connsiteX441" fmla="*/ 806373 w 977755"/>
                <a:gd name="connsiteY441" fmla="*/ 82515 h 361466"/>
                <a:gd name="connsiteX442" fmla="*/ 816865 w 977755"/>
                <a:gd name="connsiteY442" fmla="*/ 102287 h 361466"/>
                <a:gd name="connsiteX443" fmla="*/ 806373 w 977755"/>
                <a:gd name="connsiteY443" fmla="*/ 122059 h 361466"/>
                <a:gd name="connsiteX444" fmla="*/ 793025 w 977755"/>
                <a:gd name="connsiteY444" fmla="*/ 126128 h 361466"/>
                <a:gd name="connsiteX445" fmla="*/ 788242 w 977755"/>
                <a:gd name="connsiteY445" fmla="*/ 125628 h 361466"/>
                <a:gd name="connsiteX446" fmla="*/ 769184 w 977755"/>
                <a:gd name="connsiteY446" fmla="*/ 102287 h 361466"/>
                <a:gd name="connsiteX447" fmla="*/ 788242 w 977755"/>
                <a:gd name="connsiteY447" fmla="*/ 78946 h 361466"/>
                <a:gd name="connsiteX448" fmla="*/ 793025 w 977755"/>
                <a:gd name="connsiteY448" fmla="*/ 78446 h 361466"/>
                <a:gd name="connsiteX449" fmla="*/ 871470 w 977755"/>
                <a:gd name="connsiteY449" fmla="*/ 75876 h 361466"/>
                <a:gd name="connsiteX450" fmla="*/ 897881 w 977755"/>
                <a:gd name="connsiteY450" fmla="*/ 102286 h 361466"/>
                <a:gd name="connsiteX451" fmla="*/ 871470 w 977755"/>
                <a:gd name="connsiteY451" fmla="*/ 128697 h 361466"/>
                <a:gd name="connsiteX452" fmla="*/ 845060 w 977755"/>
                <a:gd name="connsiteY452" fmla="*/ 102286 h 361466"/>
                <a:gd name="connsiteX453" fmla="*/ 871470 w 977755"/>
                <a:gd name="connsiteY453" fmla="*/ 75876 h 361466"/>
                <a:gd name="connsiteX454" fmla="*/ 47753 w 977755"/>
                <a:gd name="connsiteY454" fmla="*/ 54034 h 361466"/>
                <a:gd name="connsiteX455" fmla="*/ 56747 w 977755"/>
                <a:gd name="connsiteY455" fmla="*/ 63028 h 361466"/>
                <a:gd name="connsiteX456" fmla="*/ 47753 w 977755"/>
                <a:gd name="connsiteY456" fmla="*/ 72022 h 361466"/>
                <a:gd name="connsiteX457" fmla="*/ 38759 w 977755"/>
                <a:gd name="connsiteY457" fmla="*/ 63028 h 361466"/>
                <a:gd name="connsiteX458" fmla="*/ 47753 w 977755"/>
                <a:gd name="connsiteY458" fmla="*/ 54034 h 361466"/>
                <a:gd name="connsiteX459" fmla="*/ 126198 w 977755"/>
                <a:gd name="connsiteY459" fmla="*/ 53035 h 361466"/>
                <a:gd name="connsiteX460" fmla="*/ 136191 w 977755"/>
                <a:gd name="connsiteY460" fmla="*/ 63028 h 361466"/>
                <a:gd name="connsiteX461" fmla="*/ 126198 w 977755"/>
                <a:gd name="connsiteY461" fmla="*/ 73021 h 361466"/>
                <a:gd name="connsiteX462" fmla="*/ 116205 w 977755"/>
                <a:gd name="connsiteY462" fmla="*/ 63028 h 361466"/>
                <a:gd name="connsiteX463" fmla="*/ 126198 w 977755"/>
                <a:gd name="connsiteY463" fmla="*/ 53035 h 361466"/>
                <a:gd name="connsiteX464" fmla="*/ 283162 w 977755"/>
                <a:gd name="connsiteY464" fmla="*/ 50822 h 361466"/>
                <a:gd name="connsiteX465" fmla="*/ 295368 w 977755"/>
                <a:gd name="connsiteY465" fmla="*/ 63028 h 361466"/>
                <a:gd name="connsiteX466" fmla="*/ 283162 w 977755"/>
                <a:gd name="connsiteY466" fmla="*/ 75234 h 361466"/>
                <a:gd name="connsiteX467" fmla="*/ 270956 w 977755"/>
                <a:gd name="connsiteY467" fmla="*/ 63028 h 361466"/>
                <a:gd name="connsiteX468" fmla="*/ 283162 w 977755"/>
                <a:gd name="connsiteY468" fmla="*/ 50822 h 361466"/>
                <a:gd name="connsiteX469" fmla="*/ 361536 w 977755"/>
                <a:gd name="connsiteY469" fmla="*/ 49466 h 361466"/>
                <a:gd name="connsiteX470" fmla="*/ 375098 w 977755"/>
                <a:gd name="connsiteY470" fmla="*/ 63028 h 361466"/>
                <a:gd name="connsiteX471" fmla="*/ 361536 w 977755"/>
                <a:gd name="connsiteY471" fmla="*/ 76590 h 361466"/>
                <a:gd name="connsiteX472" fmla="*/ 347974 w 977755"/>
                <a:gd name="connsiteY472" fmla="*/ 63028 h 361466"/>
                <a:gd name="connsiteX473" fmla="*/ 361536 w 977755"/>
                <a:gd name="connsiteY473" fmla="*/ 49466 h 361466"/>
                <a:gd name="connsiteX474" fmla="*/ 518428 w 977755"/>
                <a:gd name="connsiteY474" fmla="*/ 46396 h 361466"/>
                <a:gd name="connsiteX475" fmla="*/ 535060 w 977755"/>
                <a:gd name="connsiteY475" fmla="*/ 63027 h 361466"/>
                <a:gd name="connsiteX476" fmla="*/ 518428 w 977755"/>
                <a:gd name="connsiteY476" fmla="*/ 79659 h 361466"/>
                <a:gd name="connsiteX477" fmla="*/ 501797 w 977755"/>
                <a:gd name="connsiteY477" fmla="*/ 63027 h 361466"/>
                <a:gd name="connsiteX478" fmla="*/ 518428 w 977755"/>
                <a:gd name="connsiteY478" fmla="*/ 46396 h 361466"/>
                <a:gd name="connsiteX479" fmla="*/ 596946 w 977755"/>
                <a:gd name="connsiteY479" fmla="*/ 44612 h 361466"/>
                <a:gd name="connsiteX480" fmla="*/ 615362 w 977755"/>
                <a:gd name="connsiteY480" fmla="*/ 63028 h 361466"/>
                <a:gd name="connsiteX481" fmla="*/ 596946 w 977755"/>
                <a:gd name="connsiteY481" fmla="*/ 81444 h 361466"/>
                <a:gd name="connsiteX482" fmla="*/ 578530 w 977755"/>
                <a:gd name="connsiteY482" fmla="*/ 63028 h 361466"/>
                <a:gd name="connsiteX483" fmla="*/ 596946 w 977755"/>
                <a:gd name="connsiteY483" fmla="*/ 44612 h 361466"/>
                <a:gd name="connsiteX484" fmla="*/ 753766 w 977755"/>
                <a:gd name="connsiteY484" fmla="*/ 40400 h 361466"/>
                <a:gd name="connsiteX485" fmla="*/ 776394 w 977755"/>
                <a:gd name="connsiteY485" fmla="*/ 63027 h 361466"/>
                <a:gd name="connsiteX486" fmla="*/ 753766 w 977755"/>
                <a:gd name="connsiteY486" fmla="*/ 85655 h 361466"/>
                <a:gd name="connsiteX487" fmla="*/ 731139 w 977755"/>
                <a:gd name="connsiteY487" fmla="*/ 63027 h 361466"/>
                <a:gd name="connsiteX488" fmla="*/ 753766 w 977755"/>
                <a:gd name="connsiteY488" fmla="*/ 40400 h 361466"/>
                <a:gd name="connsiteX489" fmla="*/ 832283 w 977755"/>
                <a:gd name="connsiteY489" fmla="*/ 37973 h 361466"/>
                <a:gd name="connsiteX490" fmla="*/ 857337 w 977755"/>
                <a:gd name="connsiteY490" fmla="*/ 63027 h 361466"/>
                <a:gd name="connsiteX491" fmla="*/ 832283 w 977755"/>
                <a:gd name="connsiteY491" fmla="*/ 88153 h 361466"/>
                <a:gd name="connsiteX492" fmla="*/ 807229 w 977755"/>
                <a:gd name="connsiteY492" fmla="*/ 63027 h 361466"/>
                <a:gd name="connsiteX493" fmla="*/ 832283 w 977755"/>
                <a:gd name="connsiteY493" fmla="*/ 37973 h 361466"/>
                <a:gd name="connsiteX494" fmla="*/ 8566 w 977755"/>
                <a:gd name="connsiteY494" fmla="*/ 15275 h 361466"/>
                <a:gd name="connsiteX495" fmla="*/ 15632 w 977755"/>
                <a:gd name="connsiteY495" fmla="*/ 19058 h 361466"/>
                <a:gd name="connsiteX496" fmla="*/ 17060 w 977755"/>
                <a:gd name="connsiteY496" fmla="*/ 23841 h 361466"/>
                <a:gd name="connsiteX497" fmla="*/ 16917 w 977755"/>
                <a:gd name="connsiteY497" fmla="*/ 25554 h 361466"/>
                <a:gd name="connsiteX498" fmla="*/ 15632 w 977755"/>
                <a:gd name="connsiteY498" fmla="*/ 28623 h 361466"/>
                <a:gd name="connsiteX499" fmla="*/ 8566 w 977755"/>
                <a:gd name="connsiteY499" fmla="*/ 32406 h 361466"/>
                <a:gd name="connsiteX500" fmla="*/ 6852 w 977755"/>
                <a:gd name="connsiteY500" fmla="*/ 32192 h 361466"/>
                <a:gd name="connsiteX501" fmla="*/ 2498 w 977755"/>
                <a:gd name="connsiteY501" fmla="*/ 29836 h 361466"/>
                <a:gd name="connsiteX502" fmla="*/ 1428 w 977755"/>
                <a:gd name="connsiteY502" fmla="*/ 28623 h 361466"/>
                <a:gd name="connsiteX503" fmla="*/ 143 w 977755"/>
                <a:gd name="connsiteY503" fmla="*/ 25554 h 361466"/>
                <a:gd name="connsiteX504" fmla="*/ 0 w 977755"/>
                <a:gd name="connsiteY504" fmla="*/ 23841 h 361466"/>
                <a:gd name="connsiteX505" fmla="*/ 143 w 977755"/>
                <a:gd name="connsiteY505" fmla="*/ 22127 h 361466"/>
                <a:gd name="connsiteX506" fmla="*/ 1428 w 977755"/>
                <a:gd name="connsiteY506" fmla="*/ 19058 h 361466"/>
                <a:gd name="connsiteX507" fmla="*/ 2498 w 977755"/>
                <a:gd name="connsiteY507" fmla="*/ 17773 h 361466"/>
                <a:gd name="connsiteX508" fmla="*/ 6852 w 977755"/>
                <a:gd name="connsiteY508" fmla="*/ 15418 h 361466"/>
                <a:gd name="connsiteX509" fmla="*/ 8566 w 977755"/>
                <a:gd name="connsiteY509" fmla="*/ 15275 h 361466"/>
                <a:gd name="connsiteX510" fmla="*/ 87011 w 977755"/>
                <a:gd name="connsiteY510" fmla="*/ 14347 h 361466"/>
                <a:gd name="connsiteX511" fmla="*/ 96505 w 977755"/>
                <a:gd name="connsiteY511" fmla="*/ 23840 h 361466"/>
                <a:gd name="connsiteX512" fmla="*/ 96291 w 977755"/>
                <a:gd name="connsiteY512" fmla="*/ 25768 h 361466"/>
                <a:gd name="connsiteX513" fmla="*/ 87011 w 977755"/>
                <a:gd name="connsiteY513" fmla="*/ 33334 h 361466"/>
                <a:gd name="connsiteX514" fmla="*/ 77732 w 977755"/>
                <a:gd name="connsiteY514" fmla="*/ 25768 h 361466"/>
                <a:gd name="connsiteX515" fmla="*/ 77518 w 977755"/>
                <a:gd name="connsiteY515" fmla="*/ 23840 h 361466"/>
                <a:gd name="connsiteX516" fmla="*/ 87011 w 977755"/>
                <a:gd name="connsiteY516" fmla="*/ 14347 h 361466"/>
                <a:gd name="connsiteX517" fmla="*/ 243832 w 977755"/>
                <a:gd name="connsiteY517" fmla="*/ 12205 h 361466"/>
                <a:gd name="connsiteX518" fmla="*/ 255467 w 977755"/>
                <a:gd name="connsiteY518" fmla="*/ 23840 h 361466"/>
                <a:gd name="connsiteX519" fmla="*/ 255253 w 977755"/>
                <a:gd name="connsiteY519" fmla="*/ 26195 h 361466"/>
                <a:gd name="connsiteX520" fmla="*/ 243832 w 977755"/>
                <a:gd name="connsiteY520" fmla="*/ 35475 h 361466"/>
                <a:gd name="connsiteX521" fmla="*/ 232411 w 977755"/>
                <a:gd name="connsiteY521" fmla="*/ 26195 h 361466"/>
                <a:gd name="connsiteX522" fmla="*/ 232197 w 977755"/>
                <a:gd name="connsiteY522" fmla="*/ 23840 h 361466"/>
                <a:gd name="connsiteX523" fmla="*/ 243832 w 977755"/>
                <a:gd name="connsiteY523" fmla="*/ 12205 h 361466"/>
                <a:gd name="connsiteX524" fmla="*/ 322349 w 977755"/>
                <a:gd name="connsiteY524" fmla="*/ 10921 h 361466"/>
                <a:gd name="connsiteX525" fmla="*/ 329559 w 977755"/>
                <a:gd name="connsiteY525" fmla="*/ 13134 h 361466"/>
                <a:gd name="connsiteX526" fmla="*/ 335198 w 977755"/>
                <a:gd name="connsiteY526" fmla="*/ 23841 h 361466"/>
                <a:gd name="connsiteX527" fmla="*/ 334912 w 977755"/>
                <a:gd name="connsiteY527" fmla="*/ 26410 h 361466"/>
                <a:gd name="connsiteX528" fmla="*/ 329559 w 977755"/>
                <a:gd name="connsiteY528" fmla="*/ 34476 h 361466"/>
                <a:gd name="connsiteX529" fmla="*/ 322349 w 977755"/>
                <a:gd name="connsiteY529" fmla="*/ 36689 h 361466"/>
                <a:gd name="connsiteX530" fmla="*/ 319780 w 977755"/>
                <a:gd name="connsiteY530" fmla="*/ 36404 h 361466"/>
                <a:gd name="connsiteX531" fmla="*/ 309787 w 977755"/>
                <a:gd name="connsiteY531" fmla="*/ 26410 h 361466"/>
                <a:gd name="connsiteX532" fmla="*/ 309501 w 977755"/>
                <a:gd name="connsiteY532" fmla="*/ 23841 h 361466"/>
                <a:gd name="connsiteX533" fmla="*/ 319780 w 977755"/>
                <a:gd name="connsiteY533" fmla="*/ 11207 h 361466"/>
                <a:gd name="connsiteX534" fmla="*/ 322349 w 977755"/>
                <a:gd name="connsiteY534" fmla="*/ 10921 h 361466"/>
                <a:gd name="connsiteX535" fmla="*/ 479098 w 977755"/>
                <a:gd name="connsiteY535" fmla="*/ 7994 h 361466"/>
                <a:gd name="connsiteX536" fmla="*/ 492232 w 977755"/>
                <a:gd name="connsiteY536" fmla="*/ 14989 h 361466"/>
                <a:gd name="connsiteX537" fmla="*/ 494944 w 977755"/>
                <a:gd name="connsiteY537" fmla="*/ 23840 h 361466"/>
                <a:gd name="connsiteX538" fmla="*/ 494659 w 977755"/>
                <a:gd name="connsiteY538" fmla="*/ 27052 h 361466"/>
                <a:gd name="connsiteX539" fmla="*/ 492303 w 977755"/>
                <a:gd name="connsiteY539" fmla="*/ 32691 h 361466"/>
                <a:gd name="connsiteX540" fmla="*/ 479098 w 977755"/>
                <a:gd name="connsiteY540" fmla="*/ 39615 h 361466"/>
                <a:gd name="connsiteX541" fmla="*/ 475886 w 977755"/>
                <a:gd name="connsiteY541" fmla="*/ 39258 h 361466"/>
                <a:gd name="connsiteX542" fmla="*/ 467891 w 977755"/>
                <a:gd name="connsiteY542" fmla="*/ 34975 h 361466"/>
                <a:gd name="connsiteX543" fmla="*/ 465964 w 977755"/>
                <a:gd name="connsiteY543" fmla="*/ 32620 h 361466"/>
                <a:gd name="connsiteX544" fmla="*/ 463608 w 977755"/>
                <a:gd name="connsiteY544" fmla="*/ 26981 h 361466"/>
                <a:gd name="connsiteX545" fmla="*/ 463323 w 977755"/>
                <a:gd name="connsiteY545" fmla="*/ 23769 h 361466"/>
                <a:gd name="connsiteX546" fmla="*/ 463608 w 977755"/>
                <a:gd name="connsiteY546" fmla="*/ 20557 h 361466"/>
                <a:gd name="connsiteX547" fmla="*/ 465964 w 977755"/>
                <a:gd name="connsiteY547" fmla="*/ 14918 h 361466"/>
                <a:gd name="connsiteX548" fmla="*/ 467891 w 977755"/>
                <a:gd name="connsiteY548" fmla="*/ 12562 h 361466"/>
                <a:gd name="connsiteX549" fmla="*/ 475886 w 977755"/>
                <a:gd name="connsiteY549" fmla="*/ 8280 h 361466"/>
                <a:gd name="connsiteX550" fmla="*/ 479098 w 977755"/>
                <a:gd name="connsiteY550" fmla="*/ 7994 h 361466"/>
                <a:gd name="connsiteX551" fmla="*/ 557687 w 977755"/>
                <a:gd name="connsiteY551" fmla="*/ 6352 h 361466"/>
                <a:gd name="connsiteX552" fmla="*/ 575175 w 977755"/>
                <a:gd name="connsiteY552" fmla="*/ 23840 h 361466"/>
                <a:gd name="connsiteX553" fmla="*/ 574818 w 977755"/>
                <a:gd name="connsiteY553" fmla="*/ 27338 h 361466"/>
                <a:gd name="connsiteX554" fmla="*/ 557687 w 977755"/>
                <a:gd name="connsiteY554" fmla="*/ 41328 h 361466"/>
                <a:gd name="connsiteX555" fmla="*/ 540556 w 977755"/>
                <a:gd name="connsiteY555" fmla="*/ 27338 h 361466"/>
                <a:gd name="connsiteX556" fmla="*/ 540199 w 977755"/>
                <a:gd name="connsiteY556" fmla="*/ 23840 h 361466"/>
                <a:gd name="connsiteX557" fmla="*/ 557687 w 977755"/>
                <a:gd name="connsiteY557" fmla="*/ 6352 h 361466"/>
                <a:gd name="connsiteX558" fmla="*/ 714579 w 977755"/>
                <a:gd name="connsiteY558" fmla="*/ 2284 h 361466"/>
                <a:gd name="connsiteX559" fmla="*/ 736064 w 977755"/>
                <a:gd name="connsiteY559" fmla="*/ 23769 h 361466"/>
                <a:gd name="connsiteX560" fmla="*/ 735636 w 977755"/>
                <a:gd name="connsiteY560" fmla="*/ 28123 h 361466"/>
                <a:gd name="connsiteX561" fmla="*/ 714579 w 977755"/>
                <a:gd name="connsiteY561" fmla="*/ 45326 h 361466"/>
                <a:gd name="connsiteX562" fmla="*/ 693522 w 977755"/>
                <a:gd name="connsiteY562" fmla="*/ 28123 h 361466"/>
                <a:gd name="connsiteX563" fmla="*/ 693094 w 977755"/>
                <a:gd name="connsiteY563" fmla="*/ 23769 h 361466"/>
                <a:gd name="connsiteX564" fmla="*/ 714579 w 977755"/>
                <a:gd name="connsiteY564" fmla="*/ 2284 h 361466"/>
                <a:gd name="connsiteX565" fmla="*/ 793025 w 977755"/>
                <a:gd name="connsiteY565" fmla="*/ 0 h 361466"/>
                <a:gd name="connsiteX566" fmla="*/ 806373 w 977755"/>
                <a:gd name="connsiteY566" fmla="*/ 4069 h 361466"/>
                <a:gd name="connsiteX567" fmla="*/ 816865 w 977755"/>
                <a:gd name="connsiteY567" fmla="*/ 23841 h 361466"/>
                <a:gd name="connsiteX568" fmla="*/ 816366 w 977755"/>
                <a:gd name="connsiteY568" fmla="*/ 28623 h 361466"/>
                <a:gd name="connsiteX569" fmla="*/ 806373 w 977755"/>
                <a:gd name="connsiteY569" fmla="*/ 43613 h 361466"/>
                <a:gd name="connsiteX570" fmla="*/ 793025 w 977755"/>
                <a:gd name="connsiteY570" fmla="*/ 47682 h 361466"/>
                <a:gd name="connsiteX571" fmla="*/ 788242 w 977755"/>
                <a:gd name="connsiteY571" fmla="*/ 47182 h 361466"/>
                <a:gd name="connsiteX572" fmla="*/ 769684 w 977755"/>
                <a:gd name="connsiteY572" fmla="*/ 28623 h 361466"/>
                <a:gd name="connsiteX573" fmla="*/ 769184 w 977755"/>
                <a:gd name="connsiteY573" fmla="*/ 23841 h 361466"/>
                <a:gd name="connsiteX574" fmla="*/ 788242 w 977755"/>
                <a:gd name="connsiteY574" fmla="*/ 500 h 361466"/>
                <a:gd name="connsiteX575" fmla="*/ 793025 w 977755"/>
                <a:gd name="connsiteY575" fmla="*/ 0 h 361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Lst>
              <a:rect l="l" t="t" r="r" b="b"/>
              <a:pathLst>
                <a:path w="977755" h="361466">
                  <a:moveTo>
                    <a:pt x="8566" y="329059"/>
                  </a:moveTo>
                  <a:cubicBezTo>
                    <a:pt x="11492" y="329059"/>
                    <a:pt x="14062" y="330558"/>
                    <a:pt x="15632" y="332842"/>
                  </a:cubicBezTo>
                  <a:cubicBezTo>
                    <a:pt x="16489" y="334198"/>
                    <a:pt x="17060" y="335840"/>
                    <a:pt x="17060" y="337625"/>
                  </a:cubicBezTo>
                  <a:cubicBezTo>
                    <a:pt x="17060" y="338838"/>
                    <a:pt x="16846" y="339980"/>
                    <a:pt x="16417" y="340979"/>
                  </a:cubicBezTo>
                  <a:cubicBezTo>
                    <a:pt x="16203" y="341479"/>
                    <a:pt x="15918" y="341979"/>
                    <a:pt x="15632" y="342407"/>
                  </a:cubicBezTo>
                  <a:cubicBezTo>
                    <a:pt x="15347" y="342835"/>
                    <a:pt x="14990" y="343264"/>
                    <a:pt x="14633" y="343620"/>
                  </a:cubicBezTo>
                  <a:cubicBezTo>
                    <a:pt x="13062" y="345191"/>
                    <a:pt x="10921" y="346119"/>
                    <a:pt x="8566" y="346119"/>
                  </a:cubicBezTo>
                  <a:cubicBezTo>
                    <a:pt x="7994" y="346119"/>
                    <a:pt x="7423" y="346119"/>
                    <a:pt x="6852" y="345976"/>
                  </a:cubicBezTo>
                  <a:cubicBezTo>
                    <a:pt x="5139" y="345619"/>
                    <a:pt x="3640" y="344763"/>
                    <a:pt x="2498" y="343620"/>
                  </a:cubicBezTo>
                  <a:cubicBezTo>
                    <a:pt x="2070" y="343192"/>
                    <a:pt x="1713" y="342764"/>
                    <a:pt x="1428" y="342336"/>
                  </a:cubicBezTo>
                  <a:cubicBezTo>
                    <a:pt x="1142" y="341907"/>
                    <a:pt x="857" y="341408"/>
                    <a:pt x="642" y="340908"/>
                  </a:cubicBezTo>
                  <a:cubicBezTo>
                    <a:pt x="428" y="340408"/>
                    <a:pt x="286" y="339909"/>
                    <a:pt x="143" y="339338"/>
                  </a:cubicBezTo>
                  <a:cubicBezTo>
                    <a:pt x="71" y="338767"/>
                    <a:pt x="0" y="338196"/>
                    <a:pt x="0" y="337625"/>
                  </a:cubicBezTo>
                  <a:cubicBezTo>
                    <a:pt x="0" y="336982"/>
                    <a:pt x="71" y="336411"/>
                    <a:pt x="143" y="335911"/>
                  </a:cubicBezTo>
                  <a:cubicBezTo>
                    <a:pt x="357" y="334769"/>
                    <a:pt x="785" y="333770"/>
                    <a:pt x="1428" y="332842"/>
                  </a:cubicBezTo>
                  <a:cubicBezTo>
                    <a:pt x="1784" y="332342"/>
                    <a:pt x="2141" y="331914"/>
                    <a:pt x="2498" y="331557"/>
                  </a:cubicBezTo>
                  <a:cubicBezTo>
                    <a:pt x="3712" y="330344"/>
                    <a:pt x="5211" y="329559"/>
                    <a:pt x="6852" y="329202"/>
                  </a:cubicBezTo>
                  <a:cubicBezTo>
                    <a:pt x="7423" y="329130"/>
                    <a:pt x="7994" y="329059"/>
                    <a:pt x="8566" y="329059"/>
                  </a:cubicBezTo>
                  <a:close/>
                  <a:moveTo>
                    <a:pt x="86939" y="328060"/>
                  </a:moveTo>
                  <a:cubicBezTo>
                    <a:pt x="92222" y="328060"/>
                    <a:pt x="96433" y="332343"/>
                    <a:pt x="96433" y="337554"/>
                  </a:cubicBezTo>
                  <a:cubicBezTo>
                    <a:pt x="96433" y="338910"/>
                    <a:pt x="96219" y="340123"/>
                    <a:pt x="95719" y="341265"/>
                  </a:cubicBezTo>
                  <a:cubicBezTo>
                    <a:pt x="95219" y="342407"/>
                    <a:pt x="94506" y="343407"/>
                    <a:pt x="93578" y="344263"/>
                  </a:cubicBezTo>
                  <a:cubicBezTo>
                    <a:pt x="91865" y="345976"/>
                    <a:pt x="89509" y="347047"/>
                    <a:pt x="86868" y="347047"/>
                  </a:cubicBezTo>
                  <a:cubicBezTo>
                    <a:pt x="84227" y="347047"/>
                    <a:pt x="81872" y="345976"/>
                    <a:pt x="80158" y="344263"/>
                  </a:cubicBezTo>
                  <a:cubicBezTo>
                    <a:pt x="79302" y="343407"/>
                    <a:pt x="78659" y="342407"/>
                    <a:pt x="78160" y="341265"/>
                  </a:cubicBezTo>
                  <a:cubicBezTo>
                    <a:pt x="77732" y="340123"/>
                    <a:pt x="77446" y="338838"/>
                    <a:pt x="77446" y="337554"/>
                  </a:cubicBezTo>
                  <a:cubicBezTo>
                    <a:pt x="77446" y="332271"/>
                    <a:pt x="81729" y="328060"/>
                    <a:pt x="86939" y="328060"/>
                  </a:cubicBezTo>
                  <a:close/>
                  <a:moveTo>
                    <a:pt x="243903" y="325990"/>
                  </a:moveTo>
                  <a:cubicBezTo>
                    <a:pt x="250327" y="325990"/>
                    <a:pt x="255538" y="331201"/>
                    <a:pt x="255538" y="337625"/>
                  </a:cubicBezTo>
                  <a:cubicBezTo>
                    <a:pt x="255538" y="339195"/>
                    <a:pt x="255181" y="340766"/>
                    <a:pt x="254610" y="342122"/>
                  </a:cubicBezTo>
                  <a:cubicBezTo>
                    <a:pt x="253967" y="343478"/>
                    <a:pt x="253182" y="344763"/>
                    <a:pt x="252111" y="345834"/>
                  </a:cubicBezTo>
                  <a:cubicBezTo>
                    <a:pt x="250041" y="347975"/>
                    <a:pt x="247115" y="349260"/>
                    <a:pt x="243903" y="349260"/>
                  </a:cubicBezTo>
                  <a:cubicBezTo>
                    <a:pt x="240691" y="349260"/>
                    <a:pt x="237764" y="347904"/>
                    <a:pt x="235694" y="345834"/>
                  </a:cubicBezTo>
                  <a:cubicBezTo>
                    <a:pt x="234624" y="344763"/>
                    <a:pt x="233767" y="343478"/>
                    <a:pt x="233196" y="342122"/>
                  </a:cubicBezTo>
                  <a:cubicBezTo>
                    <a:pt x="232625" y="340766"/>
                    <a:pt x="232268" y="339195"/>
                    <a:pt x="232268" y="337625"/>
                  </a:cubicBezTo>
                  <a:cubicBezTo>
                    <a:pt x="232268" y="331201"/>
                    <a:pt x="237479" y="325990"/>
                    <a:pt x="243903" y="325990"/>
                  </a:cubicBezTo>
                  <a:close/>
                  <a:moveTo>
                    <a:pt x="322349" y="324705"/>
                  </a:moveTo>
                  <a:cubicBezTo>
                    <a:pt x="324990" y="324705"/>
                    <a:pt x="327489" y="325562"/>
                    <a:pt x="329559" y="326918"/>
                  </a:cubicBezTo>
                  <a:cubicBezTo>
                    <a:pt x="332913" y="329273"/>
                    <a:pt x="335198" y="333199"/>
                    <a:pt x="335198" y="337625"/>
                  </a:cubicBezTo>
                  <a:cubicBezTo>
                    <a:pt x="335198" y="339409"/>
                    <a:pt x="334841" y="341051"/>
                    <a:pt x="334198" y="342621"/>
                  </a:cubicBezTo>
                  <a:cubicBezTo>
                    <a:pt x="333556" y="344120"/>
                    <a:pt x="332557" y="345548"/>
                    <a:pt x="331414" y="346690"/>
                  </a:cubicBezTo>
                  <a:cubicBezTo>
                    <a:pt x="330843" y="347261"/>
                    <a:pt x="330201" y="347832"/>
                    <a:pt x="329559" y="348260"/>
                  </a:cubicBezTo>
                  <a:cubicBezTo>
                    <a:pt x="327489" y="349688"/>
                    <a:pt x="324990" y="350473"/>
                    <a:pt x="322349" y="350473"/>
                  </a:cubicBezTo>
                  <a:cubicBezTo>
                    <a:pt x="321493" y="350473"/>
                    <a:pt x="320636" y="350330"/>
                    <a:pt x="319780" y="350188"/>
                  </a:cubicBezTo>
                  <a:cubicBezTo>
                    <a:pt x="317281" y="349688"/>
                    <a:pt x="314997" y="348403"/>
                    <a:pt x="313284" y="346690"/>
                  </a:cubicBezTo>
                  <a:cubicBezTo>
                    <a:pt x="312071" y="345548"/>
                    <a:pt x="311143" y="344192"/>
                    <a:pt x="310500" y="342621"/>
                  </a:cubicBezTo>
                  <a:cubicBezTo>
                    <a:pt x="309858" y="341122"/>
                    <a:pt x="309501" y="339409"/>
                    <a:pt x="309501" y="337625"/>
                  </a:cubicBezTo>
                  <a:cubicBezTo>
                    <a:pt x="309501" y="331415"/>
                    <a:pt x="313927" y="326204"/>
                    <a:pt x="319780" y="324990"/>
                  </a:cubicBezTo>
                  <a:cubicBezTo>
                    <a:pt x="320565" y="324776"/>
                    <a:pt x="321493" y="324705"/>
                    <a:pt x="322349" y="324705"/>
                  </a:cubicBezTo>
                  <a:close/>
                  <a:moveTo>
                    <a:pt x="479098" y="321707"/>
                  </a:moveTo>
                  <a:cubicBezTo>
                    <a:pt x="484594" y="321707"/>
                    <a:pt x="489376" y="324491"/>
                    <a:pt x="492232" y="328702"/>
                  </a:cubicBezTo>
                  <a:cubicBezTo>
                    <a:pt x="493945" y="331272"/>
                    <a:pt x="494944" y="334270"/>
                    <a:pt x="494944" y="337553"/>
                  </a:cubicBezTo>
                  <a:cubicBezTo>
                    <a:pt x="494944" y="339695"/>
                    <a:pt x="494516" y="341836"/>
                    <a:pt x="493731" y="343692"/>
                  </a:cubicBezTo>
                  <a:cubicBezTo>
                    <a:pt x="493374" y="344691"/>
                    <a:pt x="492874" y="345548"/>
                    <a:pt x="492303" y="346404"/>
                  </a:cubicBezTo>
                  <a:cubicBezTo>
                    <a:pt x="491732" y="347261"/>
                    <a:pt x="491090" y="348046"/>
                    <a:pt x="490304" y="348760"/>
                  </a:cubicBezTo>
                  <a:cubicBezTo>
                    <a:pt x="487449" y="351615"/>
                    <a:pt x="483452" y="353400"/>
                    <a:pt x="479098" y="353400"/>
                  </a:cubicBezTo>
                  <a:cubicBezTo>
                    <a:pt x="477956" y="353400"/>
                    <a:pt x="476885" y="353257"/>
                    <a:pt x="475886" y="353043"/>
                  </a:cubicBezTo>
                  <a:cubicBezTo>
                    <a:pt x="472816" y="352472"/>
                    <a:pt x="470033" y="350901"/>
                    <a:pt x="467891" y="348760"/>
                  </a:cubicBezTo>
                  <a:cubicBezTo>
                    <a:pt x="467177" y="348046"/>
                    <a:pt x="466535" y="347261"/>
                    <a:pt x="465964" y="346404"/>
                  </a:cubicBezTo>
                  <a:cubicBezTo>
                    <a:pt x="465393" y="345548"/>
                    <a:pt x="464965" y="344620"/>
                    <a:pt x="464536" y="343692"/>
                  </a:cubicBezTo>
                  <a:cubicBezTo>
                    <a:pt x="464108" y="342693"/>
                    <a:pt x="463823" y="341693"/>
                    <a:pt x="463608" y="340694"/>
                  </a:cubicBezTo>
                  <a:cubicBezTo>
                    <a:pt x="463466" y="339623"/>
                    <a:pt x="463323" y="338553"/>
                    <a:pt x="463323" y="337482"/>
                  </a:cubicBezTo>
                  <a:cubicBezTo>
                    <a:pt x="463323" y="336340"/>
                    <a:pt x="463394" y="335269"/>
                    <a:pt x="463608" y="334270"/>
                  </a:cubicBezTo>
                  <a:cubicBezTo>
                    <a:pt x="464037" y="332200"/>
                    <a:pt x="464822" y="330344"/>
                    <a:pt x="465964" y="328631"/>
                  </a:cubicBezTo>
                  <a:cubicBezTo>
                    <a:pt x="466535" y="327774"/>
                    <a:pt x="467177" y="326989"/>
                    <a:pt x="467891" y="326275"/>
                  </a:cubicBezTo>
                  <a:cubicBezTo>
                    <a:pt x="470033" y="324134"/>
                    <a:pt x="472816" y="322635"/>
                    <a:pt x="475886" y="321993"/>
                  </a:cubicBezTo>
                  <a:cubicBezTo>
                    <a:pt x="476956" y="321850"/>
                    <a:pt x="478027" y="321707"/>
                    <a:pt x="479098" y="321707"/>
                  </a:cubicBezTo>
                  <a:close/>
                  <a:moveTo>
                    <a:pt x="557687" y="320066"/>
                  </a:moveTo>
                  <a:cubicBezTo>
                    <a:pt x="567323" y="320066"/>
                    <a:pt x="575175" y="327918"/>
                    <a:pt x="575175" y="337554"/>
                  </a:cubicBezTo>
                  <a:cubicBezTo>
                    <a:pt x="575175" y="339981"/>
                    <a:pt x="574675" y="342336"/>
                    <a:pt x="573819" y="344406"/>
                  </a:cubicBezTo>
                  <a:cubicBezTo>
                    <a:pt x="572891" y="346476"/>
                    <a:pt x="571606" y="348404"/>
                    <a:pt x="570178" y="349974"/>
                  </a:cubicBezTo>
                  <a:cubicBezTo>
                    <a:pt x="566966" y="353115"/>
                    <a:pt x="562612" y="355113"/>
                    <a:pt x="557758" y="355113"/>
                  </a:cubicBezTo>
                  <a:cubicBezTo>
                    <a:pt x="552905" y="355113"/>
                    <a:pt x="548479" y="353115"/>
                    <a:pt x="545338" y="349974"/>
                  </a:cubicBezTo>
                  <a:cubicBezTo>
                    <a:pt x="543697" y="348404"/>
                    <a:pt x="542412" y="346476"/>
                    <a:pt x="541555" y="344406"/>
                  </a:cubicBezTo>
                  <a:cubicBezTo>
                    <a:pt x="540699" y="342265"/>
                    <a:pt x="540199" y="339981"/>
                    <a:pt x="540199" y="337554"/>
                  </a:cubicBezTo>
                  <a:cubicBezTo>
                    <a:pt x="540199" y="327918"/>
                    <a:pt x="548051" y="320066"/>
                    <a:pt x="557687" y="320066"/>
                  </a:cubicBezTo>
                  <a:close/>
                  <a:moveTo>
                    <a:pt x="714579" y="316140"/>
                  </a:moveTo>
                  <a:cubicBezTo>
                    <a:pt x="726428" y="316140"/>
                    <a:pt x="736064" y="325776"/>
                    <a:pt x="736064" y="337625"/>
                  </a:cubicBezTo>
                  <a:cubicBezTo>
                    <a:pt x="736064" y="340552"/>
                    <a:pt x="735422" y="343407"/>
                    <a:pt x="734351" y="345977"/>
                  </a:cubicBezTo>
                  <a:cubicBezTo>
                    <a:pt x="733281" y="348546"/>
                    <a:pt x="731710" y="350830"/>
                    <a:pt x="729854" y="352829"/>
                  </a:cubicBezTo>
                  <a:cubicBezTo>
                    <a:pt x="726000" y="356684"/>
                    <a:pt x="720575" y="359111"/>
                    <a:pt x="714651" y="359111"/>
                  </a:cubicBezTo>
                  <a:cubicBezTo>
                    <a:pt x="708726" y="359111"/>
                    <a:pt x="703373" y="356755"/>
                    <a:pt x="699447" y="352829"/>
                  </a:cubicBezTo>
                  <a:cubicBezTo>
                    <a:pt x="697448" y="350902"/>
                    <a:pt x="695878" y="348546"/>
                    <a:pt x="694807" y="345977"/>
                  </a:cubicBezTo>
                  <a:cubicBezTo>
                    <a:pt x="693665" y="343407"/>
                    <a:pt x="693094" y="340623"/>
                    <a:pt x="693094" y="337625"/>
                  </a:cubicBezTo>
                  <a:cubicBezTo>
                    <a:pt x="693094" y="325776"/>
                    <a:pt x="702730" y="316140"/>
                    <a:pt x="714579" y="316140"/>
                  </a:cubicBezTo>
                  <a:close/>
                  <a:moveTo>
                    <a:pt x="793025" y="313784"/>
                  </a:moveTo>
                  <a:cubicBezTo>
                    <a:pt x="797950" y="313784"/>
                    <a:pt x="802590" y="315283"/>
                    <a:pt x="806373" y="317853"/>
                  </a:cubicBezTo>
                  <a:cubicBezTo>
                    <a:pt x="812725" y="322135"/>
                    <a:pt x="816865" y="329416"/>
                    <a:pt x="816865" y="337625"/>
                  </a:cubicBezTo>
                  <a:cubicBezTo>
                    <a:pt x="816865" y="340908"/>
                    <a:pt x="816223" y="344049"/>
                    <a:pt x="815010" y="346904"/>
                  </a:cubicBezTo>
                  <a:cubicBezTo>
                    <a:pt x="813796" y="349759"/>
                    <a:pt x="812012" y="352329"/>
                    <a:pt x="809870" y="354470"/>
                  </a:cubicBezTo>
                  <a:cubicBezTo>
                    <a:pt x="808800" y="355541"/>
                    <a:pt x="807586" y="356469"/>
                    <a:pt x="806373" y="357397"/>
                  </a:cubicBezTo>
                  <a:cubicBezTo>
                    <a:pt x="802518" y="359967"/>
                    <a:pt x="797950" y="361466"/>
                    <a:pt x="793025" y="361466"/>
                  </a:cubicBezTo>
                  <a:cubicBezTo>
                    <a:pt x="791383" y="361466"/>
                    <a:pt x="789813" y="361251"/>
                    <a:pt x="788242" y="360966"/>
                  </a:cubicBezTo>
                  <a:cubicBezTo>
                    <a:pt x="783603" y="360038"/>
                    <a:pt x="779391" y="357682"/>
                    <a:pt x="776179" y="354470"/>
                  </a:cubicBezTo>
                  <a:cubicBezTo>
                    <a:pt x="773966" y="352329"/>
                    <a:pt x="772253" y="349759"/>
                    <a:pt x="771040" y="346904"/>
                  </a:cubicBezTo>
                  <a:cubicBezTo>
                    <a:pt x="769826" y="344049"/>
                    <a:pt x="769184" y="340908"/>
                    <a:pt x="769184" y="337625"/>
                  </a:cubicBezTo>
                  <a:cubicBezTo>
                    <a:pt x="769184" y="326133"/>
                    <a:pt x="777393" y="316496"/>
                    <a:pt x="788242" y="314284"/>
                  </a:cubicBezTo>
                  <a:cubicBezTo>
                    <a:pt x="789741" y="313927"/>
                    <a:pt x="791383" y="313784"/>
                    <a:pt x="793025" y="313784"/>
                  </a:cubicBezTo>
                  <a:close/>
                  <a:moveTo>
                    <a:pt x="47753" y="289372"/>
                  </a:moveTo>
                  <a:cubicBezTo>
                    <a:pt x="52749" y="289372"/>
                    <a:pt x="56747" y="293369"/>
                    <a:pt x="56747" y="298366"/>
                  </a:cubicBezTo>
                  <a:cubicBezTo>
                    <a:pt x="56747" y="303362"/>
                    <a:pt x="52749" y="307360"/>
                    <a:pt x="47753" y="307360"/>
                  </a:cubicBezTo>
                  <a:cubicBezTo>
                    <a:pt x="42756" y="307360"/>
                    <a:pt x="38759" y="303362"/>
                    <a:pt x="38759" y="298366"/>
                  </a:cubicBezTo>
                  <a:cubicBezTo>
                    <a:pt x="38759" y="293369"/>
                    <a:pt x="42756" y="289372"/>
                    <a:pt x="47753" y="289372"/>
                  </a:cubicBezTo>
                  <a:close/>
                  <a:moveTo>
                    <a:pt x="126198" y="288373"/>
                  </a:moveTo>
                  <a:cubicBezTo>
                    <a:pt x="131694" y="288373"/>
                    <a:pt x="136191" y="292870"/>
                    <a:pt x="136191" y="298366"/>
                  </a:cubicBezTo>
                  <a:cubicBezTo>
                    <a:pt x="136191" y="303862"/>
                    <a:pt x="131694" y="308359"/>
                    <a:pt x="126198" y="308359"/>
                  </a:cubicBezTo>
                  <a:cubicBezTo>
                    <a:pt x="120631" y="308359"/>
                    <a:pt x="116205" y="303862"/>
                    <a:pt x="116205" y="298366"/>
                  </a:cubicBezTo>
                  <a:cubicBezTo>
                    <a:pt x="116205" y="292799"/>
                    <a:pt x="120702" y="288373"/>
                    <a:pt x="126198" y="288373"/>
                  </a:cubicBezTo>
                  <a:close/>
                  <a:moveTo>
                    <a:pt x="283162" y="286160"/>
                  </a:moveTo>
                  <a:cubicBezTo>
                    <a:pt x="289872" y="286160"/>
                    <a:pt x="295368" y="291585"/>
                    <a:pt x="295368" y="298366"/>
                  </a:cubicBezTo>
                  <a:cubicBezTo>
                    <a:pt x="295368" y="305147"/>
                    <a:pt x="289872" y="310572"/>
                    <a:pt x="283162" y="310572"/>
                  </a:cubicBezTo>
                  <a:cubicBezTo>
                    <a:pt x="276452" y="310572"/>
                    <a:pt x="270956" y="305147"/>
                    <a:pt x="270956" y="298366"/>
                  </a:cubicBezTo>
                  <a:cubicBezTo>
                    <a:pt x="270956" y="291656"/>
                    <a:pt x="276381" y="286160"/>
                    <a:pt x="283162" y="286160"/>
                  </a:cubicBezTo>
                  <a:close/>
                  <a:moveTo>
                    <a:pt x="361536" y="284804"/>
                  </a:moveTo>
                  <a:cubicBezTo>
                    <a:pt x="369031" y="284804"/>
                    <a:pt x="375098" y="290871"/>
                    <a:pt x="375098" y="298366"/>
                  </a:cubicBezTo>
                  <a:cubicBezTo>
                    <a:pt x="375098" y="305861"/>
                    <a:pt x="369031" y="311928"/>
                    <a:pt x="361536" y="311928"/>
                  </a:cubicBezTo>
                  <a:cubicBezTo>
                    <a:pt x="354041" y="311928"/>
                    <a:pt x="347974" y="305861"/>
                    <a:pt x="347974" y="298366"/>
                  </a:cubicBezTo>
                  <a:cubicBezTo>
                    <a:pt x="347974" y="290871"/>
                    <a:pt x="354041" y="284804"/>
                    <a:pt x="361536" y="284804"/>
                  </a:cubicBezTo>
                  <a:close/>
                  <a:moveTo>
                    <a:pt x="518428" y="281735"/>
                  </a:moveTo>
                  <a:cubicBezTo>
                    <a:pt x="527636" y="281735"/>
                    <a:pt x="535060" y="289158"/>
                    <a:pt x="535060" y="298366"/>
                  </a:cubicBezTo>
                  <a:cubicBezTo>
                    <a:pt x="535060" y="307574"/>
                    <a:pt x="527636" y="314998"/>
                    <a:pt x="518428" y="314998"/>
                  </a:cubicBezTo>
                  <a:cubicBezTo>
                    <a:pt x="509220" y="314998"/>
                    <a:pt x="501797" y="307574"/>
                    <a:pt x="501797" y="298366"/>
                  </a:cubicBezTo>
                  <a:cubicBezTo>
                    <a:pt x="501797" y="289158"/>
                    <a:pt x="509220" y="281735"/>
                    <a:pt x="518428" y="281735"/>
                  </a:cubicBezTo>
                  <a:close/>
                  <a:moveTo>
                    <a:pt x="596946" y="279950"/>
                  </a:moveTo>
                  <a:cubicBezTo>
                    <a:pt x="607082" y="279950"/>
                    <a:pt x="615362" y="288159"/>
                    <a:pt x="615362" y="298366"/>
                  </a:cubicBezTo>
                  <a:cubicBezTo>
                    <a:pt x="615362" y="308573"/>
                    <a:pt x="607082" y="316782"/>
                    <a:pt x="596946" y="316782"/>
                  </a:cubicBezTo>
                  <a:cubicBezTo>
                    <a:pt x="586810" y="316782"/>
                    <a:pt x="578530" y="308573"/>
                    <a:pt x="578530" y="298366"/>
                  </a:cubicBezTo>
                  <a:cubicBezTo>
                    <a:pt x="578530" y="288230"/>
                    <a:pt x="586739" y="279950"/>
                    <a:pt x="596946" y="279950"/>
                  </a:cubicBezTo>
                  <a:close/>
                  <a:moveTo>
                    <a:pt x="753766" y="275739"/>
                  </a:moveTo>
                  <a:cubicBezTo>
                    <a:pt x="766258" y="275739"/>
                    <a:pt x="776394" y="285875"/>
                    <a:pt x="776394" y="298366"/>
                  </a:cubicBezTo>
                  <a:cubicBezTo>
                    <a:pt x="776394" y="310858"/>
                    <a:pt x="766258" y="320994"/>
                    <a:pt x="753766" y="320994"/>
                  </a:cubicBezTo>
                  <a:cubicBezTo>
                    <a:pt x="741275" y="320994"/>
                    <a:pt x="731139" y="310858"/>
                    <a:pt x="731139" y="298366"/>
                  </a:cubicBezTo>
                  <a:cubicBezTo>
                    <a:pt x="731139" y="285875"/>
                    <a:pt x="741275" y="275739"/>
                    <a:pt x="753766" y="275739"/>
                  </a:cubicBezTo>
                  <a:close/>
                  <a:moveTo>
                    <a:pt x="832283" y="273241"/>
                  </a:moveTo>
                  <a:cubicBezTo>
                    <a:pt x="846131" y="273241"/>
                    <a:pt x="857337" y="284519"/>
                    <a:pt x="857337" y="298367"/>
                  </a:cubicBezTo>
                  <a:cubicBezTo>
                    <a:pt x="857337" y="312214"/>
                    <a:pt x="846059" y="323421"/>
                    <a:pt x="832283" y="323421"/>
                  </a:cubicBezTo>
                  <a:cubicBezTo>
                    <a:pt x="818436" y="323421"/>
                    <a:pt x="807229" y="312214"/>
                    <a:pt x="807229" y="298367"/>
                  </a:cubicBezTo>
                  <a:cubicBezTo>
                    <a:pt x="807229" y="284448"/>
                    <a:pt x="818436" y="273241"/>
                    <a:pt x="832283" y="273241"/>
                  </a:cubicBezTo>
                  <a:close/>
                  <a:moveTo>
                    <a:pt x="86939" y="249685"/>
                  </a:moveTo>
                  <a:cubicBezTo>
                    <a:pt x="92222" y="249685"/>
                    <a:pt x="96433" y="253968"/>
                    <a:pt x="96433" y="259179"/>
                  </a:cubicBezTo>
                  <a:cubicBezTo>
                    <a:pt x="96433" y="264389"/>
                    <a:pt x="92222" y="268601"/>
                    <a:pt x="86939" y="268672"/>
                  </a:cubicBezTo>
                  <a:cubicBezTo>
                    <a:pt x="81657" y="268672"/>
                    <a:pt x="77446" y="264389"/>
                    <a:pt x="77446" y="259179"/>
                  </a:cubicBezTo>
                  <a:cubicBezTo>
                    <a:pt x="77446" y="253896"/>
                    <a:pt x="81729" y="249685"/>
                    <a:pt x="86939" y="249685"/>
                  </a:cubicBezTo>
                  <a:close/>
                  <a:moveTo>
                    <a:pt x="165457" y="248686"/>
                  </a:moveTo>
                  <a:cubicBezTo>
                    <a:pt x="169097" y="248686"/>
                    <a:pt x="172309" y="250542"/>
                    <a:pt x="174165" y="253326"/>
                  </a:cubicBezTo>
                  <a:cubicBezTo>
                    <a:pt x="175307" y="254967"/>
                    <a:pt x="175950" y="257037"/>
                    <a:pt x="175950" y="259179"/>
                  </a:cubicBezTo>
                  <a:cubicBezTo>
                    <a:pt x="175950" y="261320"/>
                    <a:pt x="175307" y="263390"/>
                    <a:pt x="174165" y="265032"/>
                  </a:cubicBezTo>
                  <a:cubicBezTo>
                    <a:pt x="172238" y="267816"/>
                    <a:pt x="169026" y="269672"/>
                    <a:pt x="165457" y="269814"/>
                  </a:cubicBezTo>
                  <a:cubicBezTo>
                    <a:pt x="164672" y="269814"/>
                    <a:pt x="164029" y="269743"/>
                    <a:pt x="163315" y="269600"/>
                  </a:cubicBezTo>
                  <a:cubicBezTo>
                    <a:pt x="161317" y="269172"/>
                    <a:pt x="159461" y="268173"/>
                    <a:pt x="158033" y="266745"/>
                  </a:cubicBezTo>
                  <a:cubicBezTo>
                    <a:pt x="157534" y="266245"/>
                    <a:pt x="157105" y="265746"/>
                    <a:pt x="156748" y="265175"/>
                  </a:cubicBezTo>
                  <a:cubicBezTo>
                    <a:pt x="156035" y="264033"/>
                    <a:pt x="155464" y="262748"/>
                    <a:pt x="155178" y="261392"/>
                  </a:cubicBezTo>
                  <a:cubicBezTo>
                    <a:pt x="155035" y="260678"/>
                    <a:pt x="154964" y="259964"/>
                    <a:pt x="154964" y="259250"/>
                  </a:cubicBezTo>
                  <a:cubicBezTo>
                    <a:pt x="154964" y="258465"/>
                    <a:pt x="155035" y="257823"/>
                    <a:pt x="155178" y="257109"/>
                  </a:cubicBezTo>
                  <a:cubicBezTo>
                    <a:pt x="155464" y="255681"/>
                    <a:pt x="155963" y="254468"/>
                    <a:pt x="156748" y="253326"/>
                  </a:cubicBezTo>
                  <a:cubicBezTo>
                    <a:pt x="157105" y="252755"/>
                    <a:pt x="157534" y="252255"/>
                    <a:pt x="158033" y="251755"/>
                  </a:cubicBezTo>
                  <a:cubicBezTo>
                    <a:pt x="159461" y="250328"/>
                    <a:pt x="161245" y="249328"/>
                    <a:pt x="163315" y="248900"/>
                  </a:cubicBezTo>
                  <a:cubicBezTo>
                    <a:pt x="164029" y="248757"/>
                    <a:pt x="164743" y="248686"/>
                    <a:pt x="165457" y="248686"/>
                  </a:cubicBezTo>
                  <a:close/>
                  <a:moveTo>
                    <a:pt x="322349" y="246259"/>
                  </a:moveTo>
                  <a:cubicBezTo>
                    <a:pt x="324990" y="246259"/>
                    <a:pt x="327489" y="247116"/>
                    <a:pt x="329559" y="248472"/>
                  </a:cubicBezTo>
                  <a:cubicBezTo>
                    <a:pt x="332913" y="250827"/>
                    <a:pt x="335198" y="254753"/>
                    <a:pt x="335198" y="259179"/>
                  </a:cubicBezTo>
                  <a:cubicBezTo>
                    <a:pt x="335198" y="263604"/>
                    <a:pt x="332985" y="267530"/>
                    <a:pt x="329559" y="269886"/>
                  </a:cubicBezTo>
                  <a:cubicBezTo>
                    <a:pt x="327489" y="271313"/>
                    <a:pt x="324990" y="272098"/>
                    <a:pt x="322349" y="272098"/>
                  </a:cubicBezTo>
                  <a:cubicBezTo>
                    <a:pt x="321493" y="272098"/>
                    <a:pt x="320636" y="271956"/>
                    <a:pt x="319780" y="271813"/>
                  </a:cubicBezTo>
                  <a:cubicBezTo>
                    <a:pt x="313927" y="270599"/>
                    <a:pt x="309501" y="265389"/>
                    <a:pt x="309501" y="259179"/>
                  </a:cubicBezTo>
                  <a:cubicBezTo>
                    <a:pt x="309501" y="252969"/>
                    <a:pt x="313927" y="247758"/>
                    <a:pt x="319780" y="246545"/>
                  </a:cubicBezTo>
                  <a:cubicBezTo>
                    <a:pt x="320565" y="246330"/>
                    <a:pt x="321493" y="246259"/>
                    <a:pt x="322349" y="246259"/>
                  </a:cubicBezTo>
                  <a:close/>
                  <a:moveTo>
                    <a:pt x="400795" y="244903"/>
                  </a:moveTo>
                  <a:cubicBezTo>
                    <a:pt x="408718" y="244903"/>
                    <a:pt x="415071" y="251327"/>
                    <a:pt x="415071" y="259179"/>
                  </a:cubicBezTo>
                  <a:cubicBezTo>
                    <a:pt x="415071" y="267031"/>
                    <a:pt x="408647" y="273455"/>
                    <a:pt x="400795" y="273455"/>
                  </a:cubicBezTo>
                  <a:cubicBezTo>
                    <a:pt x="392943" y="273455"/>
                    <a:pt x="386519" y="267031"/>
                    <a:pt x="386519" y="259179"/>
                  </a:cubicBezTo>
                  <a:cubicBezTo>
                    <a:pt x="386519" y="251256"/>
                    <a:pt x="392943" y="244903"/>
                    <a:pt x="400795" y="244903"/>
                  </a:cubicBezTo>
                  <a:close/>
                  <a:moveTo>
                    <a:pt x="557687" y="241691"/>
                  </a:moveTo>
                  <a:cubicBezTo>
                    <a:pt x="567323" y="241691"/>
                    <a:pt x="575175" y="249543"/>
                    <a:pt x="575175" y="259179"/>
                  </a:cubicBezTo>
                  <a:cubicBezTo>
                    <a:pt x="575175" y="268815"/>
                    <a:pt x="567323" y="276667"/>
                    <a:pt x="557687" y="276667"/>
                  </a:cubicBezTo>
                  <a:cubicBezTo>
                    <a:pt x="548051" y="276667"/>
                    <a:pt x="540199" y="268815"/>
                    <a:pt x="540199" y="259179"/>
                  </a:cubicBezTo>
                  <a:cubicBezTo>
                    <a:pt x="540199" y="249543"/>
                    <a:pt x="548051" y="241691"/>
                    <a:pt x="557687" y="241691"/>
                  </a:cubicBezTo>
                  <a:close/>
                  <a:moveTo>
                    <a:pt x="636061" y="239764"/>
                  </a:moveTo>
                  <a:cubicBezTo>
                    <a:pt x="642771" y="239764"/>
                    <a:pt x="648695" y="243190"/>
                    <a:pt x="652193" y="248330"/>
                  </a:cubicBezTo>
                  <a:cubicBezTo>
                    <a:pt x="654263" y="251399"/>
                    <a:pt x="655476" y="255182"/>
                    <a:pt x="655476" y="259179"/>
                  </a:cubicBezTo>
                  <a:cubicBezTo>
                    <a:pt x="655476" y="263177"/>
                    <a:pt x="654263" y="266960"/>
                    <a:pt x="652193" y="270029"/>
                  </a:cubicBezTo>
                  <a:cubicBezTo>
                    <a:pt x="648695" y="275168"/>
                    <a:pt x="642842" y="278594"/>
                    <a:pt x="636061" y="278594"/>
                  </a:cubicBezTo>
                  <a:cubicBezTo>
                    <a:pt x="634705" y="278594"/>
                    <a:pt x="633420" y="278452"/>
                    <a:pt x="632135" y="278166"/>
                  </a:cubicBezTo>
                  <a:cubicBezTo>
                    <a:pt x="628352" y="277381"/>
                    <a:pt x="624997" y="275525"/>
                    <a:pt x="622356" y="272884"/>
                  </a:cubicBezTo>
                  <a:cubicBezTo>
                    <a:pt x="621500" y="272028"/>
                    <a:pt x="620715" y="271028"/>
                    <a:pt x="620001" y="270029"/>
                  </a:cubicBezTo>
                  <a:cubicBezTo>
                    <a:pt x="618573" y="267959"/>
                    <a:pt x="617574" y="265603"/>
                    <a:pt x="617074" y="263105"/>
                  </a:cubicBezTo>
                  <a:cubicBezTo>
                    <a:pt x="616789" y="261820"/>
                    <a:pt x="616646" y="260535"/>
                    <a:pt x="616646" y="259179"/>
                  </a:cubicBezTo>
                  <a:cubicBezTo>
                    <a:pt x="616646" y="257823"/>
                    <a:pt x="616789" y="256538"/>
                    <a:pt x="617074" y="255253"/>
                  </a:cubicBezTo>
                  <a:cubicBezTo>
                    <a:pt x="617574" y="252755"/>
                    <a:pt x="618573" y="250400"/>
                    <a:pt x="620001" y="248330"/>
                  </a:cubicBezTo>
                  <a:cubicBezTo>
                    <a:pt x="620715" y="247330"/>
                    <a:pt x="621500" y="246331"/>
                    <a:pt x="622356" y="245474"/>
                  </a:cubicBezTo>
                  <a:cubicBezTo>
                    <a:pt x="624926" y="242833"/>
                    <a:pt x="628352" y="240977"/>
                    <a:pt x="632135" y="240192"/>
                  </a:cubicBezTo>
                  <a:cubicBezTo>
                    <a:pt x="633420" y="239907"/>
                    <a:pt x="634705" y="239764"/>
                    <a:pt x="636061" y="239764"/>
                  </a:cubicBezTo>
                  <a:close/>
                  <a:moveTo>
                    <a:pt x="793025" y="235338"/>
                  </a:moveTo>
                  <a:cubicBezTo>
                    <a:pt x="797950" y="235338"/>
                    <a:pt x="802590" y="236837"/>
                    <a:pt x="806373" y="239407"/>
                  </a:cubicBezTo>
                  <a:cubicBezTo>
                    <a:pt x="812725" y="243689"/>
                    <a:pt x="816865" y="250970"/>
                    <a:pt x="816865" y="259179"/>
                  </a:cubicBezTo>
                  <a:cubicBezTo>
                    <a:pt x="816865" y="267387"/>
                    <a:pt x="812654" y="274597"/>
                    <a:pt x="806373" y="278951"/>
                  </a:cubicBezTo>
                  <a:cubicBezTo>
                    <a:pt x="802518" y="281521"/>
                    <a:pt x="797950" y="283020"/>
                    <a:pt x="793025" y="283020"/>
                  </a:cubicBezTo>
                  <a:cubicBezTo>
                    <a:pt x="791383" y="283020"/>
                    <a:pt x="789813" y="282805"/>
                    <a:pt x="788242" y="282520"/>
                  </a:cubicBezTo>
                  <a:cubicBezTo>
                    <a:pt x="777321" y="280307"/>
                    <a:pt x="769184" y="270671"/>
                    <a:pt x="769184" y="259179"/>
                  </a:cubicBezTo>
                  <a:cubicBezTo>
                    <a:pt x="769184" y="247687"/>
                    <a:pt x="777393" y="238050"/>
                    <a:pt x="788242" y="235838"/>
                  </a:cubicBezTo>
                  <a:cubicBezTo>
                    <a:pt x="789741" y="235481"/>
                    <a:pt x="791383" y="235338"/>
                    <a:pt x="793025" y="235338"/>
                  </a:cubicBezTo>
                  <a:close/>
                  <a:moveTo>
                    <a:pt x="871470" y="232768"/>
                  </a:moveTo>
                  <a:cubicBezTo>
                    <a:pt x="886032" y="232768"/>
                    <a:pt x="897881" y="244617"/>
                    <a:pt x="897881" y="259178"/>
                  </a:cubicBezTo>
                  <a:cubicBezTo>
                    <a:pt x="897881" y="273740"/>
                    <a:pt x="886032" y="285589"/>
                    <a:pt x="871470" y="285589"/>
                  </a:cubicBezTo>
                  <a:cubicBezTo>
                    <a:pt x="856909" y="285589"/>
                    <a:pt x="845060" y="273740"/>
                    <a:pt x="845060" y="259178"/>
                  </a:cubicBezTo>
                  <a:cubicBezTo>
                    <a:pt x="845060" y="244617"/>
                    <a:pt x="856909" y="232768"/>
                    <a:pt x="871470" y="232768"/>
                  </a:cubicBezTo>
                  <a:close/>
                  <a:moveTo>
                    <a:pt x="126198" y="209927"/>
                  </a:moveTo>
                  <a:cubicBezTo>
                    <a:pt x="131694" y="209927"/>
                    <a:pt x="136191" y="214424"/>
                    <a:pt x="136191" y="219920"/>
                  </a:cubicBezTo>
                  <a:cubicBezTo>
                    <a:pt x="136191" y="225416"/>
                    <a:pt x="131694" y="229913"/>
                    <a:pt x="126198" y="229913"/>
                  </a:cubicBezTo>
                  <a:cubicBezTo>
                    <a:pt x="120631" y="229913"/>
                    <a:pt x="116205" y="225416"/>
                    <a:pt x="116205" y="219920"/>
                  </a:cubicBezTo>
                  <a:cubicBezTo>
                    <a:pt x="116205" y="214353"/>
                    <a:pt x="120702" y="209927"/>
                    <a:pt x="126198" y="209927"/>
                  </a:cubicBezTo>
                  <a:close/>
                  <a:moveTo>
                    <a:pt x="204644" y="208856"/>
                  </a:moveTo>
                  <a:cubicBezTo>
                    <a:pt x="210782" y="208856"/>
                    <a:pt x="215708" y="213853"/>
                    <a:pt x="215708" y="219920"/>
                  </a:cubicBezTo>
                  <a:cubicBezTo>
                    <a:pt x="215708" y="226058"/>
                    <a:pt x="210782" y="230984"/>
                    <a:pt x="204644" y="230984"/>
                  </a:cubicBezTo>
                  <a:cubicBezTo>
                    <a:pt x="198505" y="230984"/>
                    <a:pt x="193580" y="225987"/>
                    <a:pt x="193580" y="219920"/>
                  </a:cubicBezTo>
                  <a:cubicBezTo>
                    <a:pt x="193580" y="213781"/>
                    <a:pt x="198577" y="208856"/>
                    <a:pt x="204644" y="208856"/>
                  </a:cubicBezTo>
                  <a:close/>
                  <a:moveTo>
                    <a:pt x="361536" y="206358"/>
                  </a:moveTo>
                  <a:cubicBezTo>
                    <a:pt x="369031" y="206358"/>
                    <a:pt x="375098" y="212425"/>
                    <a:pt x="375098" y="219920"/>
                  </a:cubicBezTo>
                  <a:cubicBezTo>
                    <a:pt x="375098" y="227415"/>
                    <a:pt x="369031" y="233482"/>
                    <a:pt x="361536" y="233482"/>
                  </a:cubicBezTo>
                  <a:cubicBezTo>
                    <a:pt x="354041" y="233482"/>
                    <a:pt x="347974" y="227415"/>
                    <a:pt x="347974" y="219920"/>
                  </a:cubicBezTo>
                  <a:cubicBezTo>
                    <a:pt x="347974" y="212425"/>
                    <a:pt x="354041" y="206358"/>
                    <a:pt x="361536" y="206358"/>
                  </a:cubicBezTo>
                  <a:close/>
                  <a:moveTo>
                    <a:pt x="440054" y="204930"/>
                  </a:moveTo>
                  <a:cubicBezTo>
                    <a:pt x="448334" y="204930"/>
                    <a:pt x="455043" y="211640"/>
                    <a:pt x="455043" y="219920"/>
                  </a:cubicBezTo>
                  <a:cubicBezTo>
                    <a:pt x="455043" y="228200"/>
                    <a:pt x="448262" y="234981"/>
                    <a:pt x="440054" y="234909"/>
                  </a:cubicBezTo>
                  <a:cubicBezTo>
                    <a:pt x="431774" y="234909"/>
                    <a:pt x="425064" y="228200"/>
                    <a:pt x="425064" y="219920"/>
                  </a:cubicBezTo>
                  <a:cubicBezTo>
                    <a:pt x="425064" y="211640"/>
                    <a:pt x="431774" y="204930"/>
                    <a:pt x="440054" y="204930"/>
                  </a:cubicBezTo>
                  <a:close/>
                  <a:moveTo>
                    <a:pt x="596946" y="201504"/>
                  </a:moveTo>
                  <a:cubicBezTo>
                    <a:pt x="607082" y="201504"/>
                    <a:pt x="615362" y="209713"/>
                    <a:pt x="615362" y="219920"/>
                  </a:cubicBezTo>
                  <a:cubicBezTo>
                    <a:pt x="615362" y="230127"/>
                    <a:pt x="607082" y="238407"/>
                    <a:pt x="596946" y="238336"/>
                  </a:cubicBezTo>
                  <a:cubicBezTo>
                    <a:pt x="586810" y="238336"/>
                    <a:pt x="578530" y="230127"/>
                    <a:pt x="578530" y="219920"/>
                  </a:cubicBezTo>
                  <a:cubicBezTo>
                    <a:pt x="578530" y="209784"/>
                    <a:pt x="586739" y="201504"/>
                    <a:pt x="596946" y="201504"/>
                  </a:cubicBezTo>
                  <a:close/>
                  <a:moveTo>
                    <a:pt x="675321" y="199506"/>
                  </a:moveTo>
                  <a:cubicBezTo>
                    <a:pt x="686598" y="199506"/>
                    <a:pt x="695735" y="208643"/>
                    <a:pt x="695735" y="219921"/>
                  </a:cubicBezTo>
                  <a:cubicBezTo>
                    <a:pt x="695735" y="231199"/>
                    <a:pt x="686598" y="240407"/>
                    <a:pt x="675321" y="240335"/>
                  </a:cubicBezTo>
                  <a:cubicBezTo>
                    <a:pt x="664043" y="240335"/>
                    <a:pt x="654906" y="231199"/>
                    <a:pt x="654906" y="219921"/>
                  </a:cubicBezTo>
                  <a:cubicBezTo>
                    <a:pt x="654906" y="208643"/>
                    <a:pt x="664043" y="199506"/>
                    <a:pt x="675321" y="199506"/>
                  </a:cubicBezTo>
                  <a:close/>
                  <a:moveTo>
                    <a:pt x="832283" y="194866"/>
                  </a:moveTo>
                  <a:cubicBezTo>
                    <a:pt x="846131" y="194866"/>
                    <a:pt x="857337" y="206073"/>
                    <a:pt x="857337" y="219920"/>
                  </a:cubicBezTo>
                  <a:cubicBezTo>
                    <a:pt x="857337" y="233768"/>
                    <a:pt x="846059" y="245046"/>
                    <a:pt x="832283" y="245046"/>
                  </a:cubicBezTo>
                  <a:cubicBezTo>
                    <a:pt x="818436" y="245046"/>
                    <a:pt x="807229" y="233768"/>
                    <a:pt x="807229" y="219920"/>
                  </a:cubicBezTo>
                  <a:cubicBezTo>
                    <a:pt x="807229" y="206073"/>
                    <a:pt x="818436" y="194866"/>
                    <a:pt x="832283" y="194866"/>
                  </a:cubicBezTo>
                  <a:close/>
                  <a:moveTo>
                    <a:pt x="165529" y="170240"/>
                  </a:moveTo>
                  <a:cubicBezTo>
                    <a:pt x="169169" y="170240"/>
                    <a:pt x="172381" y="172096"/>
                    <a:pt x="174237" y="174880"/>
                  </a:cubicBezTo>
                  <a:cubicBezTo>
                    <a:pt x="175379" y="176521"/>
                    <a:pt x="176022" y="178591"/>
                    <a:pt x="176022" y="180733"/>
                  </a:cubicBezTo>
                  <a:cubicBezTo>
                    <a:pt x="176022" y="182160"/>
                    <a:pt x="175665" y="183517"/>
                    <a:pt x="175165" y="184801"/>
                  </a:cubicBezTo>
                  <a:cubicBezTo>
                    <a:pt x="174879" y="185444"/>
                    <a:pt x="174523" y="186015"/>
                    <a:pt x="174166" y="186586"/>
                  </a:cubicBezTo>
                  <a:cubicBezTo>
                    <a:pt x="173737" y="187157"/>
                    <a:pt x="173309" y="187657"/>
                    <a:pt x="173024" y="188299"/>
                  </a:cubicBezTo>
                  <a:cubicBezTo>
                    <a:pt x="171096" y="190226"/>
                    <a:pt x="168527" y="191368"/>
                    <a:pt x="165600" y="191368"/>
                  </a:cubicBezTo>
                  <a:cubicBezTo>
                    <a:pt x="164815" y="191368"/>
                    <a:pt x="164173" y="191297"/>
                    <a:pt x="163459" y="191154"/>
                  </a:cubicBezTo>
                  <a:cubicBezTo>
                    <a:pt x="161460" y="190726"/>
                    <a:pt x="159604" y="189727"/>
                    <a:pt x="158177" y="188299"/>
                  </a:cubicBezTo>
                  <a:cubicBezTo>
                    <a:pt x="157677" y="187799"/>
                    <a:pt x="157249" y="187300"/>
                    <a:pt x="156892" y="186729"/>
                  </a:cubicBezTo>
                  <a:cubicBezTo>
                    <a:pt x="156464" y="186158"/>
                    <a:pt x="156178" y="185587"/>
                    <a:pt x="155893" y="184944"/>
                  </a:cubicBezTo>
                  <a:cubicBezTo>
                    <a:pt x="155607" y="184302"/>
                    <a:pt x="155393" y="183659"/>
                    <a:pt x="155250" y="182946"/>
                  </a:cubicBezTo>
                  <a:cubicBezTo>
                    <a:pt x="155107" y="182232"/>
                    <a:pt x="155036" y="181518"/>
                    <a:pt x="155036" y="180804"/>
                  </a:cubicBezTo>
                  <a:cubicBezTo>
                    <a:pt x="155036" y="180019"/>
                    <a:pt x="155107" y="179377"/>
                    <a:pt x="155250" y="178663"/>
                  </a:cubicBezTo>
                  <a:cubicBezTo>
                    <a:pt x="155536" y="177235"/>
                    <a:pt x="156035" y="176022"/>
                    <a:pt x="156820" y="174880"/>
                  </a:cubicBezTo>
                  <a:cubicBezTo>
                    <a:pt x="157177" y="174309"/>
                    <a:pt x="157606" y="173809"/>
                    <a:pt x="158105" y="173309"/>
                  </a:cubicBezTo>
                  <a:cubicBezTo>
                    <a:pt x="159533" y="171882"/>
                    <a:pt x="161317" y="170882"/>
                    <a:pt x="163387" y="170454"/>
                  </a:cubicBezTo>
                  <a:cubicBezTo>
                    <a:pt x="164101" y="170311"/>
                    <a:pt x="164815" y="170240"/>
                    <a:pt x="165529" y="170240"/>
                  </a:cubicBezTo>
                  <a:close/>
                  <a:moveTo>
                    <a:pt x="243903" y="169098"/>
                  </a:moveTo>
                  <a:cubicBezTo>
                    <a:pt x="250327" y="169098"/>
                    <a:pt x="255538" y="174309"/>
                    <a:pt x="255538" y="180733"/>
                  </a:cubicBezTo>
                  <a:cubicBezTo>
                    <a:pt x="255538" y="182303"/>
                    <a:pt x="255181" y="183874"/>
                    <a:pt x="254610" y="185230"/>
                  </a:cubicBezTo>
                  <a:cubicBezTo>
                    <a:pt x="253967" y="186657"/>
                    <a:pt x="253182" y="187871"/>
                    <a:pt x="252111" y="188942"/>
                  </a:cubicBezTo>
                  <a:cubicBezTo>
                    <a:pt x="250041" y="191083"/>
                    <a:pt x="247115" y="192368"/>
                    <a:pt x="243903" y="192368"/>
                  </a:cubicBezTo>
                  <a:cubicBezTo>
                    <a:pt x="240691" y="192368"/>
                    <a:pt x="237764" y="191012"/>
                    <a:pt x="235694" y="188942"/>
                  </a:cubicBezTo>
                  <a:cubicBezTo>
                    <a:pt x="234624" y="187871"/>
                    <a:pt x="233767" y="186586"/>
                    <a:pt x="233196" y="185230"/>
                  </a:cubicBezTo>
                  <a:cubicBezTo>
                    <a:pt x="232625" y="183874"/>
                    <a:pt x="232268" y="182303"/>
                    <a:pt x="232268" y="180733"/>
                  </a:cubicBezTo>
                  <a:cubicBezTo>
                    <a:pt x="232268" y="174309"/>
                    <a:pt x="237479" y="169098"/>
                    <a:pt x="243903" y="169098"/>
                  </a:cubicBezTo>
                  <a:close/>
                  <a:moveTo>
                    <a:pt x="400795" y="166385"/>
                  </a:moveTo>
                  <a:cubicBezTo>
                    <a:pt x="408718" y="166385"/>
                    <a:pt x="415071" y="172809"/>
                    <a:pt x="415071" y="180661"/>
                  </a:cubicBezTo>
                  <a:cubicBezTo>
                    <a:pt x="415071" y="182660"/>
                    <a:pt x="414642" y="184515"/>
                    <a:pt x="413929" y="186229"/>
                  </a:cubicBezTo>
                  <a:cubicBezTo>
                    <a:pt x="413215" y="187942"/>
                    <a:pt x="412144" y="189512"/>
                    <a:pt x="410859" y="190797"/>
                  </a:cubicBezTo>
                  <a:cubicBezTo>
                    <a:pt x="408290" y="193438"/>
                    <a:pt x="404721" y="195008"/>
                    <a:pt x="400795" y="195008"/>
                  </a:cubicBezTo>
                  <a:cubicBezTo>
                    <a:pt x="396869" y="195008"/>
                    <a:pt x="393300" y="193366"/>
                    <a:pt x="390730" y="190797"/>
                  </a:cubicBezTo>
                  <a:cubicBezTo>
                    <a:pt x="389446" y="189441"/>
                    <a:pt x="388375" y="187942"/>
                    <a:pt x="387661" y="186229"/>
                  </a:cubicBezTo>
                  <a:cubicBezTo>
                    <a:pt x="386947" y="184515"/>
                    <a:pt x="386519" y="182660"/>
                    <a:pt x="386519" y="180661"/>
                  </a:cubicBezTo>
                  <a:cubicBezTo>
                    <a:pt x="386519" y="172738"/>
                    <a:pt x="392943" y="166385"/>
                    <a:pt x="400795" y="166385"/>
                  </a:cubicBezTo>
                  <a:close/>
                  <a:moveTo>
                    <a:pt x="479098" y="164815"/>
                  </a:moveTo>
                  <a:cubicBezTo>
                    <a:pt x="484594" y="164815"/>
                    <a:pt x="489376" y="167599"/>
                    <a:pt x="492232" y="171810"/>
                  </a:cubicBezTo>
                  <a:cubicBezTo>
                    <a:pt x="493945" y="174380"/>
                    <a:pt x="494944" y="177378"/>
                    <a:pt x="494944" y="180661"/>
                  </a:cubicBezTo>
                  <a:cubicBezTo>
                    <a:pt x="494944" y="182803"/>
                    <a:pt x="494516" y="184873"/>
                    <a:pt x="493731" y="186800"/>
                  </a:cubicBezTo>
                  <a:cubicBezTo>
                    <a:pt x="493374" y="187799"/>
                    <a:pt x="492874" y="188656"/>
                    <a:pt x="492303" y="189512"/>
                  </a:cubicBezTo>
                  <a:cubicBezTo>
                    <a:pt x="491732" y="190369"/>
                    <a:pt x="491090" y="191154"/>
                    <a:pt x="490304" y="191939"/>
                  </a:cubicBezTo>
                  <a:cubicBezTo>
                    <a:pt x="487449" y="194794"/>
                    <a:pt x="483452" y="196579"/>
                    <a:pt x="479098" y="196579"/>
                  </a:cubicBezTo>
                  <a:cubicBezTo>
                    <a:pt x="477956" y="196579"/>
                    <a:pt x="476885" y="196436"/>
                    <a:pt x="475886" y="196222"/>
                  </a:cubicBezTo>
                  <a:cubicBezTo>
                    <a:pt x="472816" y="195651"/>
                    <a:pt x="470033" y="194081"/>
                    <a:pt x="467891" y="191939"/>
                  </a:cubicBezTo>
                  <a:cubicBezTo>
                    <a:pt x="467177" y="191225"/>
                    <a:pt x="466535" y="190440"/>
                    <a:pt x="465964" y="189584"/>
                  </a:cubicBezTo>
                  <a:cubicBezTo>
                    <a:pt x="465393" y="188727"/>
                    <a:pt x="464965" y="187799"/>
                    <a:pt x="464536" y="186871"/>
                  </a:cubicBezTo>
                  <a:cubicBezTo>
                    <a:pt x="464108" y="185872"/>
                    <a:pt x="463823" y="184873"/>
                    <a:pt x="463608" y="183873"/>
                  </a:cubicBezTo>
                  <a:cubicBezTo>
                    <a:pt x="463466" y="182803"/>
                    <a:pt x="463323" y="181732"/>
                    <a:pt x="463323" y="180661"/>
                  </a:cubicBezTo>
                  <a:cubicBezTo>
                    <a:pt x="463323" y="179519"/>
                    <a:pt x="463394" y="178449"/>
                    <a:pt x="463608" y="177449"/>
                  </a:cubicBezTo>
                  <a:cubicBezTo>
                    <a:pt x="464037" y="175379"/>
                    <a:pt x="464822" y="173523"/>
                    <a:pt x="465964" y="171810"/>
                  </a:cubicBezTo>
                  <a:cubicBezTo>
                    <a:pt x="466535" y="170954"/>
                    <a:pt x="467177" y="170168"/>
                    <a:pt x="467891" y="169455"/>
                  </a:cubicBezTo>
                  <a:cubicBezTo>
                    <a:pt x="470033" y="167313"/>
                    <a:pt x="472816" y="165814"/>
                    <a:pt x="475886" y="165172"/>
                  </a:cubicBezTo>
                  <a:cubicBezTo>
                    <a:pt x="476956" y="164958"/>
                    <a:pt x="478027" y="164815"/>
                    <a:pt x="479098" y="164815"/>
                  </a:cubicBezTo>
                  <a:close/>
                  <a:moveTo>
                    <a:pt x="636061" y="161317"/>
                  </a:moveTo>
                  <a:cubicBezTo>
                    <a:pt x="642771" y="161317"/>
                    <a:pt x="648695" y="164743"/>
                    <a:pt x="652193" y="169883"/>
                  </a:cubicBezTo>
                  <a:cubicBezTo>
                    <a:pt x="654263" y="172952"/>
                    <a:pt x="655476" y="176735"/>
                    <a:pt x="655476" y="180732"/>
                  </a:cubicBezTo>
                  <a:cubicBezTo>
                    <a:pt x="655476" y="183445"/>
                    <a:pt x="654977" y="185943"/>
                    <a:pt x="653977" y="188298"/>
                  </a:cubicBezTo>
                  <a:cubicBezTo>
                    <a:pt x="653478" y="189441"/>
                    <a:pt x="652907" y="190583"/>
                    <a:pt x="652193" y="191582"/>
                  </a:cubicBezTo>
                  <a:cubicBezTo>
                    <a:pt x="651479" y="192581"/>
                    <a:pt x="650694" y="193581"/>
                    <a:pt x="649766" y="194437"/>
                  </a:cubicBezTo>
                  <a:cubicBezTo>
                    <a:pt x="646268" y="198006"/>
                    <a:pt x="641415" y="200148"/>
                    <a:pt x="636061" y="200148"/>
                  </a:cubicBezTo>
                  <a:cubicBezTo>
                    <a:pt x="634705" y="200148"/>
                    <a:pt x="633420" y="200005"/>
                    <a:pt x="632135" y="199719"/>
                  </a:cubicBezTo>
                  <a:cubicBezTo>
                    <a:pt x="628352" y="198934"/>
                    <a:pt x="624997" y="197078"/>
                    <a:pt x="622356" y="194437"/>
                  </a:cubicBezTo>
                  <a:cubicBezTo>
                    <a:pt x="621500" y="193581"/>
                    <a:pt x="620715" y="192581"/>
                    <a:pt x="620001" y="191582"/>
                  </a:cubicBezTo>
                  <a:cubicBezTo>
                    <a:pt x="619287" y="190583"/>
                    <a:pt x="618716" y="189441"/>
                    <a:pt x="618216" y="188298"/>
                  </a:cubicBezTo>
                  <a:cubicBezTo>
                    <a:pt x="617717" y="187156"/>
                    <a:pt x="617360" y="185943"/>
                    <a:pt x="617074" y="184658"/>
                  </a:cubicBezTo>
                  <a:cubicBezTo>
                    <a:pt x="616789" y="183373"/>
                    <a:pt x="616646" y="182088"/>
                    <a:pt x="616646" y="180732"/>
                  </a:cubicBezTo>
                  <a:cubicBezTo>
                    <a:pt x="616646" y="179376"/>
                    <a:pt x="616789" y="178091"/>
                    <a:pt x="617074" y="176806"/>
                  </a:cubicBezTo>
                  <a:cubicBezTo>
                    <a:pt x="617574" y="174308"/>
                    <a:pt x="618573" y="171953"/>
                    <a:pt x="620001" y="169883"/>
                  </a:cubicBezTo>
                  <a:cubicBezTo>
                    <a:pt x="620715" y="168883"/>
                    <a:pt x="621500" y="167884"/>
                    <a:pt x="622356" y="167027"/>
                  </a:cubicBezTo>
                  <a:cubicBezTo>
                    <a:pt x="624926" y="164386"/>
                    <a:pt x="628352" y="162530"/>
                    <a:pt x="632135" y="161745"/>
                  </a:cubicBezTo>
                  <a:cubicBezTo>
                    <a:pt x="633420" y="161460"/>
                    <a:pt x="634705" y="161317"/>
                    <a:pt x="636061" y="161317"/>
                  </a:cubicBezTo>
                  <a:close/>
                  <a:moveTo>
                    <a:pt x="714579" y="159247"/>
                  </a:moveTo>
                  <a:cubicBezTo>
                    <a:pt x="726428" y="159247"/>
                    <a:pt x="736064" y="168883"/>
                    <a:pt x="736064" y="180732"/>
                  </a:cubicBezTo>
                  <a:cubicBezTo>
                    <a:pt x="736064" y="183659"/>
                    <a:pt x="735422" y="186514"/>
                    <a:pt x="734351" y="189084"/>
                  </a:cubicBezTo>
                  <a:cubicBezTo>
                    <a:pt x="733281" y="191653"/>
                    <a:pt x="731710" y="193937"/>
                    <a:pt x="729854" y="195936"/>
                  </a:cubicBezTo>
                  <a:cubicBezTo>
                    <a:pt x="726000" y="199791"/>
                    <a:pt x="720575" y="202218"/>
                    <a:pt x="714651" y="202218"/>
                  </a:cubicBezTo>
                  <a:cubicBezTo>
                    <a:pt x="708726" y="202218"/>
                    <a:pt x="703373" y="199862"/>
                    <a:pt x="699447" y="195936"/>
                  </a:cubicBezTo>
                  <a:cubicBezTo>
                    <a:pt x="697448" y="194009"/>
                    <a:pt x="695878" y="191653"/>
                    <a:pt x="694807" y="189084"/>
                  </a:cubicBezTo>
                  <a:cubicBezTo>
                    <a:pt x="693665" y="186514"/>
                    <a:pt x="693094" y="183730"/>
                    <a:pt x="693094" y="180732"/>
                  </a:cubicBezTo>
                  <a:cubicBezTo>
                    <a:pt x="693094" y="168883"/>
                    <a:pt x="702730" y="159247"/>
                    <a:pt x="714579" y="159247"/>
                  </a:cubicBezTo>
                  <a:close/>
                  <a:moveTo>
                    <a:pt x="871470" y="154322"/>
                  </a:moveTo>
                  <a:cubicBezTo>
                    <a:pt x="886032" y="154322"/>
                    <a:pt x="897881" y="166171"/>
                    <a:pt x="897881" y="180732"/>
                  </a:cubicBezTo>
                  <a:cubicBezTo>
                    <a:pt x="897881" y="184373"/>
                    <a:pt x="897167" y="187870"/>
                    <a:pt x="895811" y="191011"/>
                  </a:cubicBezTo>
                  <a:cubicBezTo>
                    <a:pt x="894455" y="194152"/>
                    <a:pt x="892527" y="197007"/>
                    <a:pt x="890172" y="199434"/>
                  </a:cubicBezTo>
                  <a:cubicBezTo>
                    <a:pt x="885389" y="204216"/>
                    <a:pt x="878751" y="207143"/>
                    <a:pt x="871470" y="207143"/>
                  </a:cubicBezTo>
                  <a:cubicBezTo>
                    <a:pt x="864118" y="207143"/>
                    <a:pt x="857551" y="204216"/>
                    <a:pt x="852769" y="199434"/>
                  </a:cubicBezTo>
                  <a:cubicBezTo>
                    <a:pt x="850413" y="197007"/>
                    <a:pt x="848486" y="194152"/>
                    <a:pt x="847130" y="191011"/>
                  </a:cubicBezTo>
                  <a:cubicBezTo>
                    <a:pt x="845774" y="187870"/>
                    <a:pt x="845060" y="184373"/>
                    <a:pt x="845060" y="180732"/>
                  </a:cubicBezTo>
                  <a:cubicBezTo>
                    <a:pt x="845060" y="166171"/>
                    <a:pt x="856909" y="154322"/>
                    <a:pt x="871470" y="154322"/>
                  </a:cubicBezTo>
                  <a:close/>
                  <a:moveTo>
                    <a:pt x="126198" y="131481"/>
                  </a:moveTo>
                  <a:cubicBezTo>
                    <a:pt x="131694" y="131481"/>
                    <a:pt x="136191" y="135978"/>
                    <a:pt x="136191" y="141474"/>
                  </a:cubicBezTo>
                  <a:cubicBezTo>
                    <a:pt x="136191" y="146970"/>
                    <a:pt x="131694" y="151467"/>
                    <a:pt x="126198" y="151467"/>
                  </a:cubicBezTo>
                  <a:cubicBezTo>
                    <a:pt x="120631" y="151467"/>
                    <a:pt x="116205" y="146970"/>
                    <a:pt x="116205" y="141474"/>
                  </a:cubicBezTo>
                  <a:cubicBezTo>
                    <a:pt x="116205" y="135907"/>
                    <a:pt x="120702" y="131481"/>
                    <a:pt x="126198" y="131481"/>
                  </a:cubicBezTo>
                  <a:close/>
                  <a:moveTo>
                    <a:pt x="204644" y="130410"/>
                  </a:moveTo>
                  <a:cubicBezTo>
                    <a:pt x="210782" y="130410"/>
                    <a:pt x="215708" y="135407"/>
                    <a:pt x="215708" y="141474"/>
                  </a:cubicBezTo>
                  <a:cubicBezTo>
                    <a:pt x="215708" y="147612"/>
                    <a:pt x="210782" y="152538"/>
                    <a:pt x="204644" y="152538"/>
                  </a:cubicBezTo>
                  <a:cubicBezTo>
                    <a:pt x="198505" y="152538"/>
                    <a:pt x="193580" y="147541"/>
                    <a:pt x="193580" y="141474"/>
                  </a:cubicBezTo>
                  <a:cubicBezTo>
                    <a:pt x="193580" y="135335"/>
                    <a:pt x="198577" y="130410"/>
                    <a:pt x="204644" y="130410"/>
                  </a:cubicBezTo>
                  <a:close/>
                  <a:moveTo>
                    <a:pt x="361536" y="127912"/>
                  </a:moveTo>
                  <a:cubicBezTo>
                    <a:pt x="369031" y="127912"/>
                    <a:pt x="375098" y="133979"/>
                    <a:pt x="375098" y="141474"/>
                  </a:cubicBezTo>
                  <a:cubicBezTo>
                    <a:pt x="375098" y="148969"/>
                    <a:pt x="369031" y="155036"/>
                    <a:pt x="361536" y="155036"/>
                  </a:cubicBezTo>
                  <a:cubicBezTo>
                    <a:pt x="354041" y="155036"/>
                    <a:pt x="347974" y="148969"/>
                    <a:pt x="347974" y="141474"/>
                  </a:cubicBezTo>
                  <a:cubicBezTo>
                    <a:pt x="347974" y="133979"/>
                    <a:pt x="354041" y="127912"/>
                    <a:pt x="361536" y="127912"/>
                  </a:cubicBezTo>
                  <a:close/>
                  <a:moveTo>
                    <a:pt x="440054" y="126484"/>
                  </a:moveTo>
                  <a:cubicBezTo>
                    <a:pt x="448334" y="126484"/>
                    <a:pt x="455043" y="133194"/>
                    <a:pt x="455043" y="141474"/>
                  </a:cubicBezTo>
                  <a:cubicBezTo>
                    <a:pt x="455043" y="149754"/>
                    <a:pt x="448262" y="156535"/>
                    <a:pt x="440054" y="156463"/>
                  </a:cubicBezTo>
                  <a:cubicBezTo>
                    <a:pt x="431774" y="156463"/>
                    <a:pt x="425064" y="149754"/>
                    <a:pt x="425064" y="141474"/>
                  </a:cubicBezTo>
                  <a:cubicBezTo>
                    <a:pt x="425064" y="133194"/>
                    <a:pt x="431774" y="126484"/>
                    <a:pt x="440054" y="126484"/>
                  </a:cubicBezTo>
                  <a:close/>
                  <a:moveTo>
                    <a:pt x="596946" y="123058"/>
                  </a:moveTo>
                  <a:cubicBezTo>
                    <a:pt x="607082" y="123058"/>
                    <a:pt x="615362" y="131267"/>
                    <a:pt x="615362" y="141474"/>
                  </a:cubicBezTo>
                  <a:cubicBezTo>
                    <a:pt x="615362" y="151681"/>
                    <a:pt x="607082" y="159890"/>
                    <a:pt x="596946" y="159890"/>
                  </a:cubicBezTo>
                  <a:cubicBezTo>
                    <a:pt x="586810" y="159890"/>
                    <a:pt x="578530" y="151681"/>
                    <a:pt x="578530" y="141474"/>
                  </a:cubicBezTo>
                  <a:cubicBezTo>
                    <a:pt x="578530" y="131338"/>
                    <a:pt x="586739" y="123058"/>
                    <a:pt x="596946" y="123058"/>
                  </a:cubicBezTo>
                  <a:close/>
                  <a:moveTo>
                    <a:pt x="675321" y="121059"/>
                  </a:moveTo>
                  <a:cubicBezTo>
                    <a:pt x="686598" y="121059"/>
                    <a:pt x="695735" y="130196"/>
                    <a:pt x="695735" y="141474"/>
                  </a:cubicBezTo>
                  <a:cubicBezTo>
                    <a:pt x="695735" y="152752"/>
                    <a:pt x="686598" y="161888"/>
                    <a:pt x="675321" y="161888"/>
                  </a:cubicBezTo>
                  <a:cubicBezTo>
                    <a:pt x="664043" y="161888"/>
                    <a:pt x="654906" y="152752"/>
                    <a:pt x="654906" y="141474"/>
                  </a:cubicBezTo>
                  <a:cubicBezTo>
                    <a:pt x="654906" y="130196"/>
                    <a:pt x="664043" y="121059"/>
                    <a:pt x="675321" y="121059"/>
                  </a:cubicBezTo>
                  <a:close/>
                  <a:moveTo>
                    <a:pt x="832283" y="116348"/>
                  </a:moveTo>
                  <a:cubicBezTo>
                    <a:pt x="846131" y="116348"/>
                    <a:pt x="857337" y="127626"/>
                    <a:pt x="857337" y="141474"/>
                  </a:cubicBezTo>
                  <a:cubicBezTo>
                    <a:pt x="857337" y="155321"/>
                    <a:pt x="846059" y="166599"/>
                    <a:pt x="832283" y="166528"/>
                  </a:cubicBezTo>
                  <a:cubicBezTo>
                    <a:pt x="818436" y="166528"/>
                    <a:pt x="807229" y="155321"/>
                    <a:pt x="807229" y="141474"/>
                  </a:cubicBezTo>
                  <a:cubicBezTo>
                    <a:pt x="807229" y="127555"/>
                    <a:pt x="818436" y="116348"/>
                    <a:pt x="832283" y="116348"/>
                  </a:cubicBezTo>
                  <a:close/>
                  <a:moveTo>
                    <a:pt x="910730" y="113636"/>
                  </a:moveTo>
                  <a:cubicBezTo>
                    <a:pt x="926076" y="113636"/>
                    <a:pt x="938496" y="126127"/>
                    <a:pt x="938496" y="141474"/>
                  </a:cubicBezTo>
                  <a:lnTo>
                    <a:pt x="930397" y="161004"/>
                  </a:lnTo>
                  <a:lnTo>
                    <a:pt x="949989" y="152895"/>
                  </a:lnTo>
                  <a:cubicBezTo>
                    <a:pt x="965335" y="152895"/>
                    <a:pt x="977755" y="165315"/>
                    <a:pt x="977755" y="180662"/>
                  </a:cubicBezTo>
                  <a:cubicBezTo>
                    <a:pt x="977755" y="184516"/>
                    <a:pt x="976970" y="188157"/>
                    <a:pt x="975542" y="191511"/>
                  </a:cubicBezTo>
                  <a:cubicBezTo>
                    <a:pt x="974115" y="194866"/>
                    <a:pt x="972045" y="197864"/>
                    <a:pt x="969618" y="200362"/>
                  </a:cubicBezTo>
                  <a:cubicBezTo>
                    <a:pt x="964621" y="205359"/>
                    <a:pt x="957698" y="208500"/>
                    <a:pt x="949989" y="208500"/>
                  </a:cubicBezTo>
                  <a:lnTo>
                    <a:pt x="930410" y="200383"/>
                  </a:lnTo>
                  <a:lnTo>
                    <a:pt x="938496" y="219920"/>
                  </a:lnTo>
                  <a:cubicBezTo>
                    <a:pt x="938496" y="235266"/>
                    <a:pt x="926005" y="247758"/>
                    <a:pt x="910730" y="247758"/>
                  </a:cubicBezTo>
                  <a:cubicBezTo>
                    <a:pt x="895383" y="247758"/>
                    <a:pt x="882963" y="235266"/>
                    <a:pt x="882963" y="219920"/>
                  </a:cubicBezTo>
                  <a:cubicBezTo>
                    <a:pt x="882963" y="204573"/>
                    <a:pt x="895383" y="192153"/>
                    <a:pt x="910730" y="192153"/>
                  </a:cubicBezTo>
                  <a:lnTo>
                    <a:pt x="930281" y="200246"/>
                  </a:lnTo>
                  <a:lnTo>
                    <a:pt x="924435" y="191511"/>
                  </a:lnTo>
                  <a:cubicBezTo>
                    <a:pt x="923007" y="188157"/>
                    <a:pt x="922222" y="184516"/>
                    <a:pt x="922222" y="180662"/>
                  </a:cubicBezTo>
                  <a:lnTo>
                    <a:pt x="930295" y="161159"/>
                  </a:lnTo>
                  <a:lnTo>
                    <a:pt x="910730" y="169241"/>
                  </a:lnTo>
                  <a:cubicBezTo>
                    <a:pt x="895383" y="169241"/>
                    <a:pt x="882963" y="156821"/>
                    <a:pt x="882963" y="141474"/>
                  </a:cubicBezTo>
                  <a:cubicBezTo>
                    <a:pt x="882963" y="126056"/>
                    <a:pt x="895383" y="113636"/>
                    <a:pt x="910730" y="113636"/>
                  </a:cubicBezTo>
                  <a:close/>
                  <a:moveTo>
                    <a:pt x="86939" y="92793"/>
                  </a:moveTo>
                  <a:cubicBezTo>
                    <a:pt x="92222" y="92793"/>
                    <a:pt x="96433" y="97076"/>
                    <a:pt x="96433" y="102286"/>
                  </a:cubicBezTo>
                  <a:cubicBezTo>
                    <a:pt x="96433" y="107497"/>
                    <a:pt x="92222" y="111709"/>
                    <a:pt x="86939" y="111780"/>
                  </a:cubicBezTo>
                  <a:cubicBezTo>
                    <a:pt x="81657" y="111780"/>
                    <a:pt x="77446" y="107497"/>
                    <a:pt x="77446" y="102286"/>
                  </a:cubicBezTo>
                  <a:cubicBezTo>
                    <a:pt x="77446" y="97004"/>
                    <a:pt x="81729" y="92793"/>
                    <a:pt x="86939" y="92793"/>
                  </a:cubicBezTo>
                  <a:close/>
                  <a:moveTo>
                    <a:pt x="165457" y="91794"/>
                  </a:moveTo>
                  <a:cubicBezTo>
                    <a:pt x="169097" y="91794"/>
                    <a:pt x="172309" y="93650"/>
                    <a:pt x="174165" y="96434"/>
                  </a:cubicBezTo>
                  <a:cubicBezTo>
                    <a:pt x="175307" y="98075"/>
                    <a:pt x="175950" y="100145"/>
                    <a:pt x="175950" y="102287"/>
                  </a:cubicBezTo>
                  <a:cubicBezTo>
                    <a:pt x="175950" y="104428"/>
                    <a:pt x="175307" y="106498"/>
                    <a:pt x="174165" y="108140"/>
                  </a:cubicBezTo>
                  <a:cubicBezTo>
                    <a:pt x="172238" y="110924"/>
                    <a:pt x="169026" y="112780"/>
                    <a:pt x="165457" y="112922"/>
                  </a:cubicBezTo>
                  <a:cubicBezTo>
                    <a:pt x="164672" y="112922"/>
                    <a:pt x="164029" y="112851"/>
                    <a:pt x="163315" y="112708"/>
                  </a:cubicBezTo>
                  <a:cubicBezTo>
                    <a:pt x="161317" y="112280"/>
                    <a:pt x="159461" y="111281"/>
                    <a:pt x="158033" y="109853"/>
                  </a:cubicBezTo>
                  <a:cubicBezTo>
                    <a:pt x="157534" y="109353"/>
                    <a:pt x="157105" y="108854"/>
                    <a:pt x="156748" y="108283"/>
                  </a:cubicBezTo>
                  <a:cubicBezTo>
                    <a:pt x="156035" y="107141"/>
                    <a:pt x="155464" y="105856"/>
                    <a:pt x="155178" y="104500"/>
                  </a:cubicBezTo>
                  <a:cubicBezTo>
                    <a:pt x="155035" y="103786"/>
                    <a:pt x="154964" y="103072"/>
                    <a:pt x="154964" y="102358"/>
                  </a:cubicBezTo>
                  <a:cubicBezTo>
                    <a:pt x="154964" y="101573"/>
                    <a:pt x="155035" y="100931"/>
                    <a:pt x="155178" y="100217"/>
                  </a:cubicBezTo>
                  <a:cubicBezTo>
                    <a:pt x="155464" y="98789"/>
                    <a:pt x="155963" y="97576"/>
                    <a:pt x="156748" y="96434"/>
                  </a:cubicBezTo>
                  <a:cubicBezTo>
                    <a:pt x="157105" y="95863"/>
                    <a:pt x="157534" y="95363"/>
                    <a:pt x="158033" y="94863"/>
                  </a:cubicBezTo>
                  <a:cubicBezTo>
                    <a:pt x="159461" y="93436"/>
                    <a:pt x="161245" y="92436"/>
                    <a:pt x="163315" y="92008"/>
                  </a:cubicBezTo>
                  <a:cubicBezTo>
                    <a:pt x="164029" y="91865"/>
                    <a:pt x="164743" y="91794"/>
                    <a:pt x="165457" y="91794"/>
                  </a:cubicBezTo>
                  <a:close/>
                  <a:moveTo>
                    <a:pt x="322349" y="89367"/>
                  </a:moveTo>
                  <a:cubicBezTo>
                    <a:pt x="324990" y="89367"/>
                    <a:pt x="327489" y="90224"/>
                    <a:pt x="329559" y="91580"/>
                  </a:cubicBezTo>
                  <a:cubicBezTo>
                    <a:pt x="332913" y="93935"/>
                    <a:pt x="335198" y="97861"/>
                    <a:pt x="335198" y="102287"/>
                  </a:cubicBezTo>
                  <a:cubicBezTo>
                    <a:pt x="335198" y="106712"/>
                    <a:pt x="332985" y="110638"/>
                    <a:pt x="329559" y="112994"/>
                  </a:cubicBezTo>
                  <a:cubicBezTo>
                    <a:pt x="327489" y="114421"/>
                    <a:pt x="324990" y="115206"/>
                    <a:pt x="322349" y="115206"/>
                  </a:cubicBezTo>
                  <a:cubicBezTo>
                    <a:pt x="321493" y="115206"/>
                    <a:pt x="320636" y="115064"/>
                    <a:pt x="319780" y="114921"/>
                  </a:cubicBezTo>
                  <a:cubicBezTo>
                    <a:pt x="313927" y="113707"/>
                    <a:pt x="309501" y="108497"/>
                    <a:pt x="309501" y="102287"/>
                  </a:cubicBezTo>
                  <a:cubicBezTo>
                    <a:pt x="309501" y="96077"/>
                    <a:pt x="313927" y="90866"/>
                    <a:pt x="319780" y="89653"/>
                  </a:cubicBezTo>
                  <a:cubicBezTo>
                    <a:pt x="320565" y="89438"/>
                    <a:pt x="321493" y="89367"/>
                    <a:pt x="322349" y="89367"/>
                  </a:cubicBezTo>
                  <a:close/>
                  <a:moveTo>
                    <a:pt x="400795" y="88011"/>
                  </a:moveTo>
                  <a:cubicBezTo>
                    <a:pt x="408718" y="88011"/>
                    <a:pt x="415071" y="94435"/>
                    <a:pt x="415071" y="102287"/>
                  </a:cubicBezTo>
                  <a:cubicBezTo>
                    <a:pt x="415071" y="110139"/>
                    <a:pt x="408647" y="116563"/>
                    <a:pt x="400795" y="116563"/>
                  </a:cubicBezTo>
                  <a:cubicBezTo>
                    <a:pt x="392943" y="116563"/>
                    <a:pt x="386519" y="110139"/>
                    <a:pt x="386519" y="102287"/>
                  </a:cubicBezTo>
                  <a:cubicBezTo>
                    <a:pt x="386519" y="94364"/>
                    <a:pt x="392943" y="88011"/>
                    <a:pt x="400795" y="88011"/>
                  </a:cubicBezTo>
                  <a:close/>
                  <a:moveTo>
                    <a:pt x="557687" y="84798"/>
                  </a:moveTo>
                  <a:cubicBezTo>
                    <a:pt x="567323" y="84798"/>
                    <a:pt x="575175" y="92650"/>
                    <a:pt x="575175" y="102286"/>
                  </a:cubicBezTo>
                  <a:cubicBezTo>
                    <a:pt x="575175" y="111922"/>
                    <a:pt x="567323" y="119774"/>
                    <a:pt x="557687" y="119774"/>
                  </a:cubicBezTo>
                  <a:cubicBezTo>
                    <a:pt x="548051" y="119774"/>
                    <a:pt x="540199" y="111922"/>
                    <a:pt x="540199" y="102286"/>
                  </a:cubicBezTo>
                  <a:cubicBezTo>
                    <a:pt x="540199" y="92650"/>
                    <a:pt x="548051" y="84798"/>
                    <a:pt x="557687" y="84798"/>
                  </a:cubicBezTo>
                  <a:close/>
                  <a:moveTo>
                    <a:pt x="636061" y="82871"/>
                  </a:moveTo>
                  <a:cubicBezTo>
                    <a:pt x="642771" y="82871"/>
                    <a:pt x="648695" y="86297"/>
                    <a:pt x="652193" y="91437"/>
                  </a:cubicBezTo>
                  <a:cubicBezTo>
                    <a:pt x="654263" y="94506"/>
                    <a:pt x="655476" y="98289"/>
                    <a:pt x="655476" y="102286"/>
                  </a:cubicBezTo>
                  <a:cubicBezTo>
                    <a:pt x="655476" y="106284"/>
                    <a:pt x="654263" y="110067"/>
                    <a:pt x="652193" y="113136"/>
                  </a:cubicBezTo>
                  <a:cubicBezTo>
                    <a:pt x="648695" y="118275"/>
                    <a:pt x="642842" y="121702"/>
                    <a:pt x="636061" y="121702"/>
                  </a:cubicBezTo>
                  <a:cubicBezTo>
                    <a:pt x="634705" y="121702"/>
                    <a:pt x="633420" y="121559"/>
                    <a:pt x="632135" y="121273"/>
                  </a:cubicBezTo>
                  <a:cubicBezTo>
                    <a:pt x="628352" y="120488"/>
                    <a:pt x="624997" y="118632"/>
                    <a:pt x="622356" y="115991"/>
                  </a:cubicBezTo>
                  <a:cubicBezTo>
                    <a:pt x="621500" y="115135"/>
                    <a:pt x="620715" y="114135"/>
                    <a:pt x="620001" y="113136"/>
                  </a:cubicBezTo>
                  <a:cubicBezTo>
                    <a:pt x="618573" y="111066"/>
                    <a:pt x="617574" y="108710"/>
                    <a:pt x="617074" y="106212"/>
                  </a:cubicBezTo>
                  <a:cubicBezTo>
                    <a:pt x="616789" y="104927"/>
                    <a:pt x="616646" y="103642"/>
                    <a:pt x="616646" y="102286"/>
                  </a:cubicBezTo>
                  <a:cubicBezTo>
                    <a:pt x="616646" y="100930"/>
                    <a:pt x="616789" y="99645"/>
                    <a:pt x="617074" y="98360"/>
                  </a:cubicBezTo>
                  <a:cubicBezTo>
                    <a:pt x="617574" y="95862"/>
                    <a:pt x="618573" y="93507"/>
                    <a:pt x="620001" y="91437"/>
                  </a:cubicBezTo>
                  <a:cubicBezTo>
                    <a:pt x="620715" y="90437"/>
                    <a:pt x="621500" y="89438"/>
                    <a:pt x="622356" y="88581"/>
                  </a:cubicBezTo>
                  <a:cubicBezTo>
                    <a:pt x="624926" y="85940"/>
                    <a:pt x="628352" y="84084"/>
                    <a:pt x="632135" y="83299"/>
                  </a:cubicBezTo>
                  <a:cubicBezTo>
                    <a:pt x="633420" y="83014"/>
                    <a:pt x="634705" y="82871"/>
                    <a:pt x="636061" y="82871"/>
                  </a:cubicBezTo>
                  <a:close/>
                  <a:moveTo>
                    <a:pt x="793025" y="78446"/>
                  </a:moveTo>
                  <a:cubicBezTo>
                    <a:pt x="797950" y="78446"/>
                    <a:pt x="802590" y="79945"/>
                    <a:pt x="806373" y="82515"/>
                  </a:cubicBezTo>
                  <a:cubicBezTo>
                    <a:pt x="812725" y="86797"/>
                    <a:pt x="816865" y="94078"/>
                    <a:pt x="816865" y="102287"/>
                  </a:cubicBezTo>
                  <a:cubicBezTo>
                    <a:pt x="816865" y="110495"/>
                    <a:pt x="812654" y="117776"/>
                    <a:pt x="806373" y="122059"/>
                  </a:cubicBezTo>
                  <a:cubicBezTo>
                    <a:pt x="802518" y="124629"/>
                    <a:pt x="797950" y="126128"/>
                    <a:pt x="793025" y="126128"/>
                  </a:cubicBezTo>
                  <a:cubicBezTo>
                    <a:pt x="791383" y="126128"/>
                    <a:pt x="789813" y="125913"/>
                    <a:pt x="788242" y="125628"/>
                  </a:cubicBezTo>
                  <a:cubicBezTo>
                    <a:pt x="777321" y="123415"/>
                    <a:pt x="769184" y="113779"/>
                    <a:pt x="769184" y="102287"/>
                  </a:cubicBezTo>
                  <a:cubicBezTo>
                    <a:pt x="769184" y="90795"/>
                    <a:pt x="777393" y="81158"/>
                    <a:pt x="788242" y="78946"/>
                  </a:cubicBezTo>
                  <a:cubicBezTo>
                    <a:pt x="789741" y="78589"/>
                    <a:pt x="791383" y="78446"/>
                    <a:pt x="793025" y="78446"/>
                  </a:cubicBezTo>
                  <a:close/>
                  <a:moveTo>
                    <a:pt x="871470" y="75876"/>
                  </a:moveTo>
                  <a:cubicBezTo>
                    <a:pt x="886032" y="75876"/>
                    <a:pt x="897881" y="87725"/>
                    <a:pt x="897881" y="102286"/>
                  </a:cubicBezTo>
                  <a:cubicBezTo>
                    <a:pt x="897881" y="116848"/>
                    <a:pt x="886032" y="128697"/>
                    <a:pt x="871470" y="128697"/>
                  </a:cubicBezTo>
                  <a:cubicBezTo>
                    <a:pt x="856909" y="128697"/>
                    <a:pt x="845060" y="116848"/>
                    <a:pt x="845060" y="102286"/>
                  </a:cubicBezTo>
                  <a:cubicBezTo>
                    <a:pt x="845060" y="87725"/>
                    <a:pt x="856909" y="75876"/>
                    <a:pt x="871470" y="75876"/>
                  </a:cubicBezTo>
                  <a:close/>
                  <a:moveTo>
                    <a:pt x="47753" y="54034"/>
                  </a:moveTo>
                  <a:cubicBezTo>
                    <a:pt x="52749" y="54034"/>
                    <a:pt x="56747" y="58031"/>
                    <a:pt x="56747" y="63028"/>
                  </a:cubicBezTo>
                  <a:cubicBezTo>
                    <a:pt x="56747" y="68024"/>
                    <a:pt x="52749" y="72022"/>
                    <a:pt x="47753" y="72022"/>
                  </a:cubicBezTo>
                  <a:cubicBezTo>
                    <a:pt x="42756" y="72022"/>
                    <a:pt x="38759" y="68024"/>
                    <a:pt x="38759" y="63028"/>
                  </a:cubicBezTo>
                  <a:cubicBezTo>
                    <a:pt x="38759" y="58031"/>
                    <a:pt x="42756" y="54034"/>
                    <a:pt x="47753" y="54034"/>
                  </a:cubicBezTo>
                  <a:close/>
                  <a:moveTo>
                    <a:pt x="126198" y="53035"/>
                  </a:moveTo>
                  <a:cubicBezTo>
                    <a:pt x="131694" y="53035"/>
                    <a:pt x="136191" y="57532"/>
                    <a:pt x="136191" y="63028"/>
                  </a:cubicBezTo>
                  <a:cubicBezTo>
                    <a:pt x="136191" y="68524"/>
                    <a:pt x="131694" y="73021"/>
                    <a:pt x="126198" y="73021"/>
                  </a:cubicBezTo>
                  <a:cubicBezTo>
                    <a:pt x="120631" y="73021"/>
                    <a:pt x="116205" y="68524"/>
                    <a:pt x="116205" y="63028"/>
                  </a:cubicBezTo>
                  <a:cubicBezTo>
                    <a:pt x="116205" y="57461"/>
                    <a:pt x="120702" y="53035"/>
                    <a:pt x="126198" y="53035"/>
                  </a:cubicBezTo>
                  <a:close/>
                  <a:moveTo>
                    <a:pt x="283162" y="50822"/>
                  </a:moveTo>
                  <a:cubicBezTo>
                    <a:pt x="289872" y="50822"/>
                    <a:pt x="295368" y="56247"/>
                    <a:pt x="295368" y="63028"/>
                  </a:cubicBezTo>
                  <a:cubicBezTo>
                    <a:pt x="295368" y="69809"/>
                    <a:pt x="289872" y="75305"/>
                    <a:pt x="283162" y="75234"/>
                  </a:cubicBezTo>
                  <a:cubicBezTo>
                    <a:pt x="276452" y="75234"/>
                    <a:pt x="270956" y="69809"/>
                    <a:pt x="270956" y="63028"/>
                  </a:cubicBezTo>
                  <a:cubicBezTo>
                    <a:pt x="270956" y="56318"/>
                    <a:pt x="276381" y="50822"/>
                    <a:pt x="283162" y="50822"/>
                  </a:cubicBezTo>
                  <a:close/>
                  <a:moveTo>
                    <a:pt x="361536" y="49466"/>
                  </a:moveTo>
                  <a:cubicBezTo>
                    <a:pt x="369031" y="49466"/>
                    <a:pt x="375098" y="55533"/>
                    <a:pt x="375098" y="63028"/>
                  </a:cubicBezTo>
                  <a:cubicBezTo>
                    <a:pt x="375098" y="70523"/>
                    <a:pt x="369031" y="76590"/>
                    <a:pt x="361536" y="76590"/>
                  </a:cubicBezTo>
                  <a:cubicBezTo>
                    <a:pt x="354041" y="76590"/>
                    <a:pt x="347974" y="70523"/>
                    <a:pt x="347974" y="63028"/>
                  </a:cubicBezTo>
                  <a:cubicBezTo>
                    <a:pt x="347974" y="55533"/>
                    <a:pt x="354041" y="49466"/>
                    <a:pt x="361536" y="49466"/>
                  </a:cubicBezTo>
                  <a:close/>
                  <a:moveTo>
                    <a:pt x="518428" y="46396"/>
                  </a:moveTo>
                  <a:cubicBezTo>
                    <a:pt x="527636" y="46396"/>
                    <a:pt x="535060" y="53819"/>
                    <a:pt x="535060" y="63027"/>
                  </a:cubicBezTo>
                  <a:cubicBezTo>
                    <a:pt x="535060" y="72235"/>
                    <a:pt x="527636" y="79730"/>
                    <a:pt x="518428" y="79659"/>
                  </a:cubicBezTo>
                  <a:cubicBezTo>
                    <a:pt x="509220" y="79659"/>
                    <a:pt x="501797" y="72235"/>
                    <a:pt x="501797" y="63027"/>
                  </a:cubicBezTo>
                  <a:cubicBezTo>
                    <a:pt x="501797" y="53819"/>
                    <a:pt x="509220" y="46396"/>
                    <a:pt x="518428" y="46396"/>
                  </a:cubicBezTo>
                  <a:close/>
                  <a:moveTo>
                    <a:pt x="596946" y="44612"/>
                  </a:moveTo>
                  <a:cubicBezTo>
                    <a:pt x="607082" y="44612"/>
                    <a:pt x="615362" y="52821"/>
                    <a:pt x="615362" y="63028"/>
                  </a:cubicBezTo>
                  <a:cubicBezTo>
                    <a:pt x="615362" y="73235"/>
                    <a:pt x="607082" y="81515"/>
                    <a:pt x="596946" y="81444"/>
                  </a:cubicBezTo>
                  <a:cubicBezTo>
                    <a:pt x="586810" y="81444"/>
                    <a:pt x="578530" y="73235"/>
                    <a:pt x="578530" y="63028"/>
                  </a:cubicBezTo>
                  <a:cubicBezTo>
                    <a:pt x="578530" y="52892"/>
                    <a:pt x="586739" y="44612"/>
                    <a:pt x="596946" y="44612"/>
                  </a:cubicBezTo>
                  <a:close/>
                  <a:moveTo>
                    <a:pt x="753766" y="40400"/>
                  </a:moveTo>
                  <a:cubicBezTo>
                    <a:pt x="766258" y="40400"/>
                    <a:pt x="776394" y="50536"/>
                    <a:pt x="776394" y="63027"/>
                  </a:cubicBezTo>
                  <a:cubicBezTo>
                    <a:pt x="776394" y="75519"/>
                    <a:pt x="766258" y="85726"/>
                    <a:pt x="753766" y="85655"/>
                  </a:cubicBezTo>
                  <a:cubicBezTo>
                    <a:pt x="741275" y="85655"/>
                    <a:pt x="731139" y="75519"/>
                    <a:pt x="731139" y="63027"/>
                  </a:cubicBezTo>
                  <a:cubicBezTo>
                    <a:pt x="731139" y="50536"/>
                    <a:pt x="741275" y="40400"/>
                    <a:pt x="753766" y="40400"/>
                  </a:cubicBezTo>
                  <a:close/>
                  <a:moveTo>
                    <a:pt x="832283" y="37973"/>
                  </a:moveTo>
                  <a:cubicBezTo>
                    <a:pt x="846131" y="37973"/>
                    <a:pt x="857337" y="49180"/>
                    <a:pt x="857337" y="63027"/>
                  </a:cubicBezTo>
                  <a:cubicBezTo>
                    <a:pt x="857337" y="76875"/>
                    <a:pt x="846059" y="88153"/>
                    <a:pt x="832283" y="88153"/>
                  </a:cubicBezTo>
                  <a:cubicBezTo>
                    <a:pt x="818436" y="88153"/>
                    <a:pt x="807229" y="76875"/>
                    <a:pt x="807229" y="63027"/>
                  </a:cubicBezTo>
                  <a:cubicBezTo>
                    <a:pt x="807229" y="49180"/>
                    <a:pt x="818436" y="37973"/>
                    <a:pt x="832283" y="37973"/>
                  </a:cubicBezTo>
                  <a:close/>
                  <a:moveTo>
                    <a:pt x="8566" y="15275"/>
                  </a:moveTo>
                  <a:cubicBezTo>
                    <a:pt x="11492" y="15275"/>
                    <a:pt x="14062" y="16774"/>
                    <a:pt x="15632" y="19058"/>
                  </a:cubicBezTo>
                  <a:cubicBezTo>
                    <a:pt x="16489" y="20414"/>
                    <a:pt x="17060" y="22056"/>
                    <a:pt x="17060" y="23841"/>
                  </a:cubicBezTo>
                  <a:cubicBezTo>
                    <a:pt x="17060" y="24412"/>
                    <a:pt x="17060" y="24983"/>
                    <a:pt x="16917" y="25554"/>
                  </a:cubicBezTo>
                  <a:cubicBezTo>
                    <a:pt x="16703" y="26696"/>
                    <a:pt x="16275" y="27695"/>
                    <a:pt x="15632" y="28623"/>
                  </a:cubicBezTo>
                  <a:cubicBezTo>
                    <a:pt x="14062" y="30907"/>
                    <a:pt x="11492" y="32406"/>
                    <a:pt x="8566" y="32406"/>
                  </a:cubicBezTo>
                  <a:cubicBezTo>
                    <a:pt x="7923" y="32406"/>
                    <a:pt x="7352" y="32335"/>
                    <a:pt x="6852" y="32192"/>
                  </a:cubicBezTo>
                  <a:cubicBezTo>
                    <a:pt x="5139" y="31835"/>
                    <a:pt x="3640" y="30979"/>
                    <a:pt x="2498" y="29836"/>
                  </a:cubicBezTo>
                  <a:cubicBezTo>
                    <a:pt x="2141" y="29480"/>
                    <a:pt x="1784" y="29051"/>
                    <a:pt x="1428" y="28623"/>
                  </a:cubicBezTo>
                  <a:cubicBezTo>
                    <a:pt x="785" y="27695"/>
                    <a:pt x="357" y="26696"/>
                    <a:pt x="143" y="25554"/>
                  </a:cubicBezTo>
                  <a:cubicBezTo>
                    <a:pt x="71" y="24983"/>
                    <a:pt x="0" y="24412"/>
                    <a:pt x="0" y="23841"/>
                  </a:cubicBezTo>
                  <a:cubicBezTo>
                    <a:pt x="0" y="23270"/>
                    <a:pt x="71" y="22627"/>
                    <a:pt x="143" y="22127"/>
                  </a:cubicBezTo>
                  <a:cubicBezTo>
                    <a:pt x="428" y="20985"/>
                    <a:pt x="857" y="19986"/>
                    <a:pt x="1428" y="19058"/>
                  </a:cubicBezTo>
                  <a:cubicBezTo>
                    <a:pt x="1784" y="18630"/>
                    <a:pt x="2141" y="18202"/>
                    <a:pt x="2498" y="17773"/>
                  </a:cubicBezTo>
                  <a:cubicBezTo>
                    <a:pt x="3640" y="16631"/>
                    <a:pt x="5139" y="15775"/>
                    <a:pt x="6852" y="15418"/>
                  </a:cubicBezTo>
                  <a:cubicBezTo>
                    <a:pt x="7423" y="15346"/>
                    <a:pt x="7994" y="15275"/>
                    <a:pt x="8566" y="15275"/>
                  </a:cubicBezTo>
                  <a:close/>
                  <a:moveTo>
                    <a:pt x="87011" y="14347"/>
                  </a:moveTo>
                  <a:cubicBezTo>
                    <a:pt x="92294" y="14347"/>
                    <a:pt x="96505" y="18630"/>
                    <a:pt x="96505" y="23840"/>
                  </a:cubicBezTo>
                  <a:cubicBezTo>
                    <a:pt x="96505" y="24483"/>
                    <a:pt x="96434" y="25125"/>
                    <a:pt x="96291" y="25768"/>
                  </a:cubicBezTo>
                  <a:cubicBezTo>
                    <a:pt x="95363" y="30051"/>
                    <a:pt x="91580" y="33263"/>
                    <a:pt x="87011" y="33334"/>
                  </a:cubicBezTo>
                  <a:cubicBezTo>
                    <a:pt x="82443" y="33334"/>
                    <a:pt x="78589" y="30051"/>
                    <a:pt x="77732" y="25768"/>
                  </a:cubicBezTo>
                  <a:cubicBezTo>
                    <a:pt x="77589" y="25125"/>
                    <a:pt x="77518" y="24483"/>
                    <a:pt x="77518" y="23840"/>
                  </a:cubicBezTo>
                  <a:cubicBezTo>
                    <a:pt x="77518" y="18558"/>
                    <a:pt x="81801" y="14347"/>
                    <a:pt x="87011" y="14347"/>
                  </a:cubicBezTo>
                  <a:close/>
                  <a:moveTo>
                    <a:pt x="243832" y="12205"/>
                  </a:moveTo>
                  <a:cubicBezTo>
                    <a:pt x="250256" y="12205"/>
                    <a:pt x="255467" y="17416"/>
                    <a:pt x="255467" y="23840"/>
                  </a:cubicBezTo>
                  <a:cubicBezTo>
                    <a:pt x="255467" y="24625"/>
                    <a:pt x="255395" y="25410"/>
                    <a:pt x="255253" y="26195"/>
                  </a:cubicBezTo>
                  <a:cubicBezTo>
                    <a:pt x="254182" y="31477"/>
                    <a:pt x="249471" y="35475"/>
                    <a:pt x="243832" y="35475"/>
                  </a:cubicBezTo>
                  <a:cubicBezTo>
                    <a:pt x="238193" y="35475"/>
                    <a:pt x="233482" y="31477"/>
                    <a:pt x="232411" y="26195"/>
                  </a:cubicBezTo>
                  <a:cubicBezTo>
                    <a:pt x="232268" y="25410"/>
                    <a:pt x="232197" y="24625"/>
                    <a:pt x="232197" y="23840"/>
                  </a:cubicBezTo>
                  <a:cubicBezTo>
                    <a:pt x="232197" y="17416"/>
                    <a:pt x="237408" y="12205"/>
                    <a:pt x="243832" y="12205"/>
                  </a:cubicBezTo>
                  <a:close/>
                  <a:moveTo>
                    <a:pt x="322349" y="10921"/>
                  </a:moveTo>
                  <a:cubicBezTo>
                    <a:pt x="324990" y="10921"/>
                    <a:pt x="327489" y="11778"/>
                    <a:pt x="329559" y="13134"/>
                  </a:cubicBezTo>
                  <a:cubicBezTo>
                    <a:pt x="332913" y="15489"/>
                    <a:pt x="335198" y="19415"/>
                    <a:pt x="335198" y="23841"/>
                  </a:cubicBezTo>
                  <a:cubicBezTo>
                    <a:pt x="335198" y="24697"/>
                    <a:pt x="335055" y="25554"/>
                    <a:pt x="334912" y="26410"/>
                  </a:cubicBezTo>
                  <a:cubicBezTo>
                    <a:pt x="334270" y="29765"/>
                    <a:pt x="332271" y="32620"/>
                    <a:pt x="329559" y="34476"/>
                  </a:cubicBezTo>
                  <a:cubicBezTo>
                    <a:pt x="327489" y="35904"/>
                    <a:pt x="324990" y="36689"/>
                    <a:pt x="322349" y="36689"/>
                  </a:cubicBezTo>
                  <a:cubicBezTo>
                    <a:pt x="321493" y="36689"/>
                    <a:pt x="320636" y="36546"/>
                    <a:pt x="319780" y="36404"/>
                  </a:cubicBezTo>
                  <a:cubicBezTo>
                    <a:pt x="314783" y="35404"/>
                    <a:pt x="310786" y="31407"/>
                    <a:pt x="309787" y="26410"/>
                  </a:cubicBezTo>
                  <a:cubicBezTo>
                    <a:pt x="309572" y="25625"/>
                    <a:pt x="309501" y="24697"/>
                    <a:pt x="309501" y="23841"/>
                  </a:cubicBezTo>
                  <a:cubicBezTo>
                    <a:pt x="309501" y="17631"/>
                    <a:pt x="313927" y="12420"/>
                    <a:pt x="319780" y="11207"/>
                  </a:cubicBezTo>
                  <a:cubicBezTo>
                    <a:pt x="320565" y="10992"/>
                    <a:pt x="321493" y="10921"/>
                    <a:pt x="322349" y="10921"/>
                  </a:cubicBezTo>
                  <a:close/>
                  <a:moveTo>
                    <a:pt x="479098" y="7994"/>
                  </a:moveTo>
                  <a:cubicBezTo>
                    <a:pt x="484594" y="7994"/>
                    <a:pt x="489376" y="10778"/>
                    <a:pt x="492232" y="14989"/>
                  </a:cubicBezTo>
                  <a:cubicBezTo>
                    <a:pt x="493945" y="17559"/>
                    <a:pt x="494944" y="20557"/>
                    <a:pt x="494944" y="23840"/>
                  </a:cubicBezTo>
                  <a:cubicBezTo>
                    <a:pt x="494944" y="24982"/>
                    <a:pt x="494873" y="26053"/>
                    <a:pt x="494659" y="27052"/>
                  </a:cubicBezTo>
                  <a:cubicBezTo>
                    <a:pt x="494230" y="29122"/>
                    <a:pt x="493445" y="30978"/>
                    <a:pt x="492303" y="32691"/>
                  </a:cubicBezTo>
                  <a:cubicBezTo>
                    <a:pt x="489519" y="36903"/>
                    <a:pt x="484665" y="39615"/>
                    <a:pt x="479098" y="39615"/>
                  </a:cubicBezTo>
                  <a:cubicBezTo>
                    <a:pt x="477956" y="39615"/>
                    <a:pt x="476885" y="39472"/>
                    <a:pt x="475886" y="39258"/>
                  </a:cubicBezTo>
                  <a:cubicBezTo>
                    <a:pt x="472816" y="38687"/>
                    <a:pt x="470033" y="37117"/>
                    <a:pt x="467891" y="34975"/>
                  </a:cubicBezTo>
                  <a:cubicBezTo>
                    <a:pt x="467177" y="34262"/>
                    <a:pt x="466535" y="33477"/>
                    <a:pt x="465964" y="32620"/>
                  </a:cubicBezTo>
                  <a:cubicBezTo>
                    <a:pt x="464822" y="30978"/>
                    <a:pt x="464037" y="29051"/>
                    <a:pt x="463608" y="26981"/>
                  </a:cubicBezTo>
                  <a:cubicBezTo>
                    <a:pt x="463466" y="25910"/>
                    <a:pt x="463323" y="24911"/>
                    <a:pt x="463323" y="23769"/>
                  </a:cubicBezTo>
                  <a:cubicBezTo>
                    <a:pt x="463323" y="22627"/>
                    <a:pt x="463394" y="21556"/>
                    <a:pt x="463608" y="20557"/>
                  </a:cubicBezTo>
                  <a:cubicBezTo>
                    <a:pt x="464037" y="18487"/>
                    <a:pt x="464822" y="16631"/>
                    <a:pt x="465964" y="14918"/>
                  </a:cubicBezTo>
                  <a:cubicBezTo>
                    <a:pt x="466535" y="14061"/>
                    <a:pt x="467177" y="13276"/>
                    <a:pt x="467891" y="12562"/>
                  </a:cubicBezTo>
                  <a:cubicBezTo>
                    <a:pt x="470033" y="10421"/>
                    <a:pt x="472816" y="8922"/>
                    <a:pt x="475886" y="8280"/>
                  </a:cubicBezTo>
                  <a:cubicBezTo>
                    <a:pt x="476956" y="8137"/>
                    <a:pt x="478027" y="7994"/>
                    <a:pt x="479098" y="7994"/>
                  </a:cubicBezTo>
                  <a:close/>
                  <a:moveTo>
                    <a:pt x="557687" y="6352"/>
                  </a:moveTo>
                  <a:cubicBezTo>
                    <a:pt x="567323" y="6352"/>
                    <a:pt x="575175" y="14204"/>
                    <a:pt x="575175" y="23840"/>
                  </a:cubicBezTo>
                  <a:cubicBezTo>
                    <a:pt x="575175" y="24982"/>
                    <a:pt x="575032" y="26196"/>
                    <a:pt x="574818" y="27338"/>
                  </a:cubicBezTo>
                  <a:cubicBezTo>
                    <a:pt x="573176" y="35332"/>
                    <a:pt x="566110" y="41328"/>
                    <a:pt x="557687" y="41328"/>
                  </a:cubicBezTo>
                  <a:cubicBezTo>
                    <a:pt x="549264" y="41328"/>
                    <a:pt x="542198" y="35332"/>
                    <a:pt x="540556" y="27338"/>
                  </a:cubicBezTo>
                  <a:cubicBezTo>
                    <a:pt x="540342" y="26196"/>
                    <a:pt x="540199" y="25053"/>
                    <a:pt x="540199" y="23840"/>
                  </a:cubicBezTo>
                  <a:cubicBezTo>
                    <a:pt x="540199" y="14204"/>
                    <a:pt x="548051" y="6352"/>
                    <a:pt x="557687" y="6352"/>
                  </a:cubicBezTo>
                  <a:close/>
                  <a:moveTo>
                    <a:pt x="714579" y="2284"/>
                  </a:moveTo>
                  <a:cubicBezTo>
                    <a:pt x="726428" y="2284"/>
                    <a:pt x="736064" y="11920"/>
                    <a:pt x="736064" y="23769"/>
                  </a:cubicBezTo>
                  <a:cubicBezTo>
                    <a:pt x="736064" y="25268"/>
                    <a:pt x="735922" y="26696"/>
                    <a:pt x="735636" y="28123"/>
                  </a:cubicBezTo>
                  <a:cubicBezTo>
                    <a:pt x="733638" y="37974"/>
                    <a:pt x="724929" y="45326"/>
                    <a:pt x="714579" y="45326"/>
                  </a:cubicBezTo>
                  <a:cubicBezTo>
                    <a:pt x="704229" y="45326"/>
                    <a:pt x="695521" y="37902"/>
                    <a:pt x="693522" y="28123"/>
                  </a:cubicBezTo>
                  <a:cubicBezTo>
                    <a:pt x="693237" y="26696"/>
                    <a:pt x="693094" y="25268"/>
                    <a:pt x="693094" y="23769"/>
                  </a:cubicBezTo>
                  <a:cubicBezTo>
                    <a:pt x="693094" y="11920"/>
                    <a:pt x="702730" y="2284"/>
                    <a:pt x="714579" y="2284"/>
                  </a:cubicBezTo>
                  <a:close/>
                  <a:moveTo>
                    <a:pt x="793025" y="0"/>
                  </a:moveTo>
                  <a:cubicBezTo>
                    <a:pt x="797950" y="0"/>
                    <a:pt x="802518" y="1499"/>
                    <a:pt x="806373" y="4069"/>
                  </a:cubicBezTo>
                  <a:cubicBezTo>
                    <a:pt x="812725" y="8351"/>
                    <a:pt x="816865" y="15632"/>
                    <a:pt x="816865" y="23841"/>
                  </a:cubicBezTo>
                  <a:cubicBezTo>
                    <a:pt x="816865" y="25483"/>
                    <a:pt x="816651" y="27053"/>
                    <a:pt x="816366" y="28623"/>
                  </a:cubicBezTo>
                  <a:cubicBezTo>
                    <a:pt x="815081" y="34833"/>
                    <a:pt x="811369" y="40187"/>
                    <a:pt x="806373" y="43613"/>
                  </a:cubicBezTo>
                  <a:cubicBezTo>
                    <a:pt x="802518" y="46183"/>
                    <a:pt x="797950" y="47682"/>
                    <a:pt x="793025" y="47682"/>
                  </a:cubicBezTo>
                  <a:cubicBezTo>
                    <a:pt x="791383" y="47682"/>
                    <a:pt x="789813" y="47467"/>
                    <a:pt x="788242" y="47182"/>
                  </a:cubicBezTo>
                  <a:cubicBezTo>
                    <a:pt x="778892" y="45255"/>
                    <a:pt x="771611" y="37903"/>
                    <a:pt x="769684" y="28623"/>
                  </a:cubicBezTo>
                  <a:cubicBezTo>
                    <a:pt x="769327" y="27124"/>
                    <a:pt x="769184" y="25483"/>
                    <a:pt x="769184" y="23841"/>
                  </a:cubicBezTo>
                  <a:cubicBezTo>
                    <a:pt x="769184" y="12349"/>
                    <a:pt x="777393" y="2712"/>
                    <a:pt x="788242" y="500"/>
                  </a:cubicBezTo>
                  <a:cubicBezTo>
                    <a:pt x="789741" y="143"/>
                    <a:pt x="791383" y="0"/>
                    <a:pt x="793025" y="0"/>
                  </a:cubicBezTo>
                  <a:close/>
                </a:path>
              </a:pathLst>
            </a:custGeom>
            <a:gradFill>
              <a:gsLst>
                <a:gs pos="0">
                  <a:srgbClr val="018C42"/>
                </a:gs>
                <a:gs pos="100000">
                  <a:schemeClr val="accent6">
                    <a:lumMod val="20000"/>
                    <a:lumOff val="80000"/>
                  </a:schemeClr>
                </a:gs>
              </a:gsLst>
              <a:lin ang="10800000" scaled="0"/>
            </a:gradFill>
            <a:ln w="7092" cap="flat">
              <a:noFill/>
              <a:prstDash val="solid"/>
              <a:miter/>
            </a:ln>
          </p:spPr>
          <p:txBody>
            <a:bodyPr rtlCol="0" anchor="ctr"/>
            <a:lstStyle/>
            <a:p>
              <a:endParaRPr lang="zh-CN" altLang="en-US" sz="1600" kern="0">
                <a:solidFill>
                  <a:prstClr val="black"/>
                </a:solidFill>
                <a:cs typeface="+mn-ea"/>
                <a:sym typeface="+mn-lt"/>
              </a:endParaRPr>
            </a:p>
          </p:txBody>
        </p:sp>
      </p:grpSp>
      <p:graphicFrame>
        <p:nvGraphicFramePr>
          <p:cNvPr id="22" name="表格 21"/>
          <p:cNvGraphicFramePr>
            <a:graphicFrameLocks noGrp="1"/>
          </p:cNvGraphicFramePr>
          <p:nvPr/>
        </p:nvGraphicFramePr>
        <p:xfrm>
          <a:off x="6440714" y="2856894"/>
          <a:ext cx="4826726" cy="2616805"/>
        </p:xfrm>
        <a:graphic>
          <a:graphicData uri="http://schemas.openxmlformats.org/drawingml/2006/table">
            <a:tbl>
              <a:tblPr firstRow="1" bandRow="1">
                <a:tableStyleId>{5C22544A-7EE6-4342-B048-85BDC9FD1C3A}</a:tableStyleId>
              </a:tblPr>
              <a:tblGrid>
                <a:gridCol w="704707">
                  <a:extLst>
                    <a:ext uri="{9D8B030D-6E8A-4147-A177-3AD203B41FA5}">
                      <a16:colId xmlns:a16="http://schemas.microsoft.com/office/drawing/2014/main" val="20000"/>
                    </a:ext>
                  </a:extLst>
                </a:gridCol>
                <a:gridCol w="904775">
                  <a:extLst>
                    <a:ext uri="{9D8B030D-6E8A-4147-A177-3AD203B41FA5}">
                      <a16:colId xmlns:a16="http://schemas.microsoft.com/office/drawing/2014/main" val="20001"/>
                    </a:ext>
                  </a:extLst>
                </a:gridCol>
                <a:gridCol w="1145406">
                  <a:extLst>
                    <a:ext uri="{9D8B030D-6E8A-4147-A177-3AD203B41FA5}">
                      <a16:colId xmlns:a16="http://schemas.microsoft.com/office/drawing/2014/main" val="20002"/>
                    </a:ext>
                  </a:extLst>
                </a:gridCol>
                <a:gridCol w="2071838">
                  <a:extLst>
                    <a:ext uri="{9D8B030D-6E8A-4147-A177-3AD203B41FA5}">
                      <a16:colId xmlns:a16="http://schemas.microsoft.com/office/drawing/2014/main" val="20003"/>
                    </a:ext>
                  </a:extLst>
                </a:gridCol>
              </a:tblGrid>
              <a:tr h="402695">
                <a:tc>
                  <a:txBody>
                    <a:bodyPr/>
                    <a:lstStyle/>
                    <a:p>
                      <a:pPr algn="ctr">
                        <a:lnSpc>
                          <a:spcPct val="120000"/>
                        </a:lnSpc>
                      </a:pPr>
                      <a:r>
                        <a:rPr lang="zh-CN" altLang="en-US" sz="1000" dirty="0"/>
                        <a:t>药物名称</a:t>
                      </a:r>
                    </a:p>
                  </a:txBody>
                  <a:tcPr anchor="ctr">
                    <a:solidFill>
                      <a:srgbClr val="018C42"/>
                    </a:solidFill>
                  </a:tcPr>
                </a:tc>
                <a:tc>
                  <a:txBody>
                    <a:bodyPr/>
                    <a:lstStyle/>
                    <a:p>
                      <a:pPr algn="ctr">
                        <a:lnSpc>
                          <a:spcPct val="120000"/>
                        </a:lnSpc>
                      </a:pPr>
                      <a:r>
                        <a:rPr lang="zh-CN" altLang="en-US" sz="1000" dirty="0"/>
                        <a:t>常用剂量</a:t>
                      </a:r>
                      <a:r>
                        <a:rPr lang="en-US" altLang="zh-CN" sz="1000" dirty="0"/>
                        <a:t>/</a:t>
                      </a:r>
                      <a:r>
                        <a:rPr lang="zh-CN" altLang="en-US" sz="1000" dirty="0"/>
                        <a:t>次</a:t>
                      </a:r>
                    </a:p>
                  </a:txBody>
                  <a:tcPr anchor="ctr">
                    <a:solidFill>
                      <a:srgbClr val="018C42"/>
                    </a:solidFill>
                  </a:tcPr>
                </a:tc>
                <a:tc>
                  <a:txBody>
                    <a:bodyPr/>
                    <a:lstStyle/>
                    <a:p>
                      <a:pPr algn="ctr">
                        <a:lnSpc>
                          <a:spcPct val="120000"/>
                        </a:lnSpc>
                      </a:pPr>
                      <a:r>
                        <a:rPr lang="zh-CN" altLang="en-US" sz="1000" dirty="0"/>
                        <a:t>给药时间</a:t>
                      </a:r>
                    </a:p>
                  </a:txBody>
                  <a:tcPr anchor="ctr">
                    <a:solidFill>
                      <a:srgbClr val="018C42"/>
                    </a:solidFill>
                  </a:tcPr>
                </a:tc>
                <a:tc>
                  <a:txBody>
                    <a:bodyPr/>
                    <a:lstStyle/>
                    <a:p>
                      <a:pPr algn="ctr">
                        <a:lnSpc>
                          <a:spcPct val="120000"/>
                        </a:lnSpc>
                      </a:pPr>
                      <a:r>
                        <a:rPr lang="zh-CN" altLang="en-US" sz="1000" dirty="0"/>
                        <a:t>不良反应及注意事项</a:t>
                      </a:r>
                    </a:p>
                  </a:txBody>
                  <a:tcPr anchor="ctr">
                    <a:solidFill>
                      <a:srgbClr val="018C42"/>
                    </a:solidFill>
                  </a:tcPr>
                </a:tc>
                <a:extLst>
                  <a:ext uri="{0D108BD9-81ED-4DB2-BD59-A6C34878D82A}">
                    <a16:rowId xmlns:a16="http://schemas.microsoft.com/office/drawing/2014/main" val="10000"/>
                  </a:ext>
                </a:extLst>
              </a:tr>
              <a:tr h="998520">
                <a:tc>
                  <a:txBody>
                    <a:bodyPr/>
                    <a:lstStyle/>
                    <a:p>
                      <a:pPr algn="ctr">
                        <a:lnSpc>
                          <a:spcPct val="120000"/>
                        </a:lnSpc>
                      </a:pPr>
                      <a:r>
                        <a:rPr lang="zh-CN" altLang="en-US" sz="1000" dirty="0"/>
                        <a:t>甲磺酸倍他司汀</a:t>
                      </a:r>
                    </a:p>
                  </a:txBody>
                  <a:tcPr anchor="ctr">
                    <a:solidFill>
                      <a:schemeClr val="bg1">
                        <a:lumMod val="95000"/>
                      </a:schemeClr>
                    </a:solidFill>
                  </a:tcPr>
                </a:tc>
                <a:tc>
                  <a:txBody>
                    <a:bodyPr/>
                    <a:lstStyle/>
                    <a:p>
                      <a:pPr algn="ctr">
                        <a:lnSpc>
                          <a:spcPct val="120000"/>
                        </a:lnSpc>
                      </a:pPr>
                      <a:r>
                        <a:rPr lang="en-US" altLang="zh-CN" sz="1000" dirty="0"/>
                        <a:t>6~18mg</a:t>
                      </a:r>
                      <a:endParaRPr lang="zh-CN" altLang="en-US" sz="1000" dirty="0"/>
                    </a:p>
                  </a:txBody>
                  <a:tcPr anchor="ctr">
                    <a:solidFill>
                      <a:schemeClr val="bg1">
                        <a:lumMod val="95000"/>
                      </a:schemeClr>
                    </a:solidFill>
                  </a:tcPr>
                </a:tc>
                <a:tc>
                  <a:txBody>
                    <a:bodyPr/>
                    <a:lstStyle/>
                    <a:p>
                      <a:pPr algn="ctr">
                        <a:lnSpc>
                          <a:spcPct val="120000"/>
                        </a:lnSpc>
                      </a:pPr>
                      <a:r>
                        <a:rPr lang="zh-CN" altLang="en-US" sz="1000" dirty="0"/>
                        <a:t>一日</a:t>
                      </a:r>
                      <a:r>
                        <a:rPr lang="en-US" altLang="zh-CN" sz="1000" dirty="0"/>
                        <a:t>3</a:t>
                      </a:r>
                      <a:r>
                        <a:rPr lang="zh-CN" altLang="en-US" sz="1000" dirty="0"/>
                        <a:t>次，饭后口服，连续</a:t>
                      </a:r>
                      <a:r>
                        <a:rPr lang="en-US" altLang="zh-CN" sz="1000" dirty="0"/>
                        <a:t>3~6</a:t>
                      </a:r>
                      <a:r>
                        <a:rPr lang="zh-CN" altLang="en-US" sz="1000" dirty="0"/>
                        <a:t>个月</a:t>
                      </a:r>
                    </a:p>
                  </a:txBody>
                  <a:tcPr anchor="ctr">
                    <a:solidFill>
                      <a:schemeClr val="bg1">
                        <a:lumMod val="95000"/>
                      </a:schemeClr>
                    </a:solidFill>
                  </a:tcPr>
                </a:tc>
                <a:tc>
                  <a:txBody>
                    <a:bodyPr/>
                    <a:lstStyle/>
                    <a:p>
                      <a:pPr algn="ctr">
                        <a:lnSpc>
                          <a:spcPct val="120000"/>
                        </a:lnSpc>
                      </a:pPr>
                      <a:r>
                        <a:rPr lang="zh-CN" altLang="en-US" sz="1000" dirty="0"/>
                        <a:t>不良反应少见，包括偶有恶心、呕吐、皮疹；有消化道溃疡史、支气管哮喘、肾上腺髓质瘤患者应慎用</a:t>
                      </a:r>
                    </a:p>
                  </a:txBody>
                  <a:tcPr anchor="ctr">
                    <a:solidFill>
                      <a:schemeClr val="bg1">
                        <a:lumMod val="95000"/>
                      </a:schemeClr>
                    </a:solidFill>
                  </a:tcPr>
                </a:tc>
                <a:extLst>
                  <a:ext uri="{0D108BD9-81ED-4DB2-BD59-A6C34878D82A}">
                    <a16:rowId xmlns:a16="http://schemas.microsoft.com/office/drawing/2014/main" val="10001"/>
                  </a:ext>
                </a:extLst>
              </a:tr>
              <a:tr h="1215590">
                <a:tc>
                  <a:txBody>
                    <a:bodyPr/>
                    <a:lstStyle/>
                    <a:p>
                      <a:pPr algn="ctr">
                        <a:lnSpc>
                          <a:spcPct val="120000"/>
                        </a:lnSpc>
                      </a:pPr>
                      <a:r>
                        <a:rPr lang="zh-CN" altLang="en-US" sz="1000" dirty="0"/>
                        <a:t>银杏叶提取物 </a:t>
                      </a:r>
                    </a:p>
                  </a:txBody>
                  <a:tcPr anchor="ctr">
                    <a:lnB w="12700" cap="flat" cmpd="sng" algn="ctr">
                      <a:solidFill>
                        <a:srgbClr val="018C42"/>
                      </a:solidFill>
                      <a:prstDash val="solid"/>
                      <a:round/>
                      <a:headEnd type="none" w="med" len="med"/>
                      <a:tailEnd type="none" w="med" len="med"/>
                    </a:lnB>
                    <a:solidFill>
                      <a:schemeClr val="bg1">
                        <a:lumMod val="95000"/>
                      </a:schemeClr>
                    </a:solidFill>
                  </a:tcPr>
                </a:tc>
                <a:tc>
                  <a:txBody>
                    <a:bodyPr/>
                    <a:lstStyle/>
                    <a:p>
                      <a:pPr algn="ctr">
                        <a:lnSpc>
                          <a:spcPct val="120000"/>
                        </a:lnSpc>
                      </a:pPr>
                      <a:r>
                        <a:rPr lang="en-US" altLang="zh-CN" sz="1000" dirty="0"/>
                        <a:t>40~80mg</a:t>
                      </a:r>
                      <a:endParaRPr lang="zh-CN" altLang="en-US" sz="1000" dirty="0"/>
                    </a:p>
                  </a:txBody>
                  <a:tcPr anchor="ctr">
                    <a:lnB w="12700" cap="flat" cmpd="sng" algn="ctr">
                      <a:solidFill>
                        <a:srgbClr val="018C42"/>
                      </a:solidFill>
                      <a:prstDash val="solid"/>
                      <a:round/>
                      <a:headEnd type="none" w="med" len="med"/>
                      <a:tailEnd type="none" w="med" len="med"/>
                    </a:lnB>
                    <a:solidFill>
                      <a:schemeClr val="bg1">
                        <a:lumMod val="95000"/>
                      </a:schemeClr>
                    </a:solidFill>
                  </a:tcPr>
                </a:tc>
                <a:tc>
                  <a:txBody>
                    <a:bodyPr/>
                    <a:lstStyle/>
                    <a:p>
                      <a:pPr algn="ctr">
                        <a:lnSpc>
                          <a:spcPct val="120000"/>
                        </a:lnSpc>
                      </a:pPr>
                      <a:r>
                        <a:rPr lang="zh-CN" altLang="en-US" sz="1000" dirty="0"/>
                        <a:t>一日</a:t>
                      </a:r>
                      <a:r>
                        <a:rPr lang="en-US" altLang="zh-CN" sz="1000" dirty="0"/>
                        <a:t>2~3</a:t>
                      </a:r>
                      <a:r>
                        <a:rPr lang="zh-CN" altLang="en-US" sz="1000" dirty="0"/>
                        <a:t>次，连续</a:t>
                      </a:r>
                      <a:r>
                        <a:rPr lang="en-US" altLang="zh-CN" sz="1000" dirty="0"/>
                        <a:t>3~6</a:t>
                      </a:r>
                      <a:r>
                        <a:rPr lang="zh-CN" altLang="en-US" sz="1000" dirty="0"/>
                        <a:t>个月；急性期可考虑静脉滴注</a:t>
                      </a:r>
                      <a:r>
                        <a:rPr lang="en-US" altLang="zh-CN" sz="1000" dirty="0"/>
                        <a:t>70~87.5mg</a:t>
                      </a:r>
                      <a:r>
                        <a:rPr lang="zh-CN" altLang="en-US" sz="1000" dirty="0"/>
                        <a:t>，一日</a:t>
                      </a:r>
                      <a:r>
                        <a:rPr lang="en-US" altLang="zh-CN" sz="1000" dirty="0"/>
                        <a:t>1</a:t>
                      </a:r>
                      <a:r>
                        <a:rPr lang="zh-CN" altLang="en-US" sz="1000" dirty="0"/>
                        <a:t>次，</a:t>
                      </a:r>
                      <a:r>
                        <a:rPr lang="en-US" altLang="zh-CN" sz="1000" dirty="0"/>
                        <a:t>3~7</a:t>
                      </a:r>
                      <a:r>
                        <a:rPr lang="zh-CN" altLang="en-US" sz="1000" dirty="0"/>
                        <a:t>天</a:t>
                      </a:r>
                    </a:p>
                  </a:txBody>
                  <a:tcPr anchor="ctr">
                    <a:lnB w="12700" cap="flat" cmpd="sng" algn="ctr">
                      <a:solidFill>
                        <a:srgbClr val="018C42"/>
                      </a:solidFill>
                      <a:prstDash val="solid"/>
                      <a:round/>
                      <a:headEnd type="none" w="med" len="med"/>
                      <a:tailEnd type="none" w="med" len="med"/>
                    </a:lnB>
                    <a:solidFill>
                      <a:schemeClr val="bg1">
                        <a:lumMod val="95000"/>
                      </a:schemeClr>
                    </a:solidFill>
                  </a:tcPr>
                </a:tc>
                <a:tc>
                  <a:txBody>
                    <a:bodyPr/>
                    <a:lstStyle/>
                    <a:p>
                      <a:pPr algn="ctr">
                        <a:lnSpc>
                          <a:spcPct val="120000"/>
                        </a:lnSpc>
                      </a:pPr>
                      <a:r>
                        <a:rPr lang="zh-CN" altLang="en-US" sz="1000" dirty="0"/>
                        <a:t>罕见的不良反应有胃肠道不适、头痛、过敏反应等；高乳酸血症、甲醇中毒、果糖山梨醇耐受不佳者，给药剂量不能过大</a:t>
                      </a:r>
                    </a:p>
                  </a:txBody>
                  <a:tcPr anchor="ctr">
                    <a:lnB w="12700" cap="flat" cmpd="sng" algn="ctr">
                      <a:solidFill>
                        <a:srgbClr val="018C42"/>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2"/>
                  </a:ext>
                </a:extLst>
              </a:tr>
            </a:tbl>
          </a:graphicData>
        </a:graphic>
      </p:graphicFrame>
      <p:sp>
        <p:nvSpPr>
          <p:cNvPr id="10" name="圆角矩形 9"/>
          <p:cNvSpPr/>
          <p:nvPr/>
        </p:nvSpPr>
        <p:spPr>
          <a:xfrm>
            <a:off x="100965" y="193040"/>
            <a:ext cx="10236200" cy="709930"/>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标题 1"/>
          <p:cNvSpPr>
            <a:spLocks noGrp="1"/>
          </p:cNvSpPr>
          <p:nvPr/>
        </p:nvSpPr>
        <p:spPr>
          <a:xfrm>
            <a:off x="838200" y="355600"/>
            <a:ext cx="10514965" cy="4641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charset="-122"/>
                <a:ea typeface="微软雅黑" panose="020B0503020204020204" charset="-122"/>
                <a:cs typeface="Arial" panose="020B0604020202020204" pitchFamily="34" charset="0"/>
              </a:defRPr>
            </a:lvl1pPr>
          </a:lstStyle>
          <a:p>
            <a:r>
              <a:rPr lang="zh-CN" altLang="en-US" dirty="0">
                <a:solidFill>
                  <a:schemeClr val="bg1"/>
                </a:solidFill>
                <a:latin typeface="+mn-lt"/>
                <a:ea typeface="+mn-ea"/>
                <a:cs typeface="+mn-ea"/>
                <a:sym typeface="+mn-lt"/>
              </a:rPr>
              <a:t>增强前庭代偿药物</a:t>
            </a:r>
          </a:p>
        </p:txBody>
      </p:sp>
      <p:sp>
        <p:nvSpPr>
          <p:cNvPr id="15" name="圆角矩形 14"/>
          <p:cNvSpPr/>
          <p:nvPr/>
        </p:nvSpPr>
        <p:spPr>
          <a:xfrm>
            <a:off x="268605" y="186690"/>
            <a:ext cx="99695" cy="78930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3" name="圆角矩形 22"/>
          <p:cNvSpPr/>
          <p:nvPr/>
        </p:nvSpPr>
        <p:spPr>
          <a:xfrm>
            <a:off x="443230" y="186690"/>
            <a:ext cx="45720" cy="78930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sz="quarter" idx="13"/>
          </p:nvPr>
        </p:nvSpPr>
        <p:spPr/>
        <p:txBody>
          <a:bodyPr/>
          <a:lstStyle/>
          <a:p>
            <a:pPr marL="228600" indent="-228600">
              <a:lnSpc>
                <a:spcPct val="120000"/>
              </a:lnSpc>
              <a:buFont typeface="+mj-lt"/>
              <a:buAutoNum type="arabicPeriod"/>
            </a:pPr>
            <a:r>
              <a:rPr lang="zh-CN" altLang="en-US" dirty="0">
                <a:cs typeface="+mn-ea"/>
                <a:sym typeface="+mn-lt"/>
              </a:rPr>
              <a:t>中国医师协会神经内科分会眩晕专业委员会</a:t>
            </a:r>
            <a:r>
              <a:rPr lang="en-US" altLang="zh-CN" dirty="0">
                <a:cs typeface="+mn-ea"/>
                <a:sym typeface="+mn-lt"/>
              </a:rPr>
              <a:t>,</a:t>
            </a:r>
            <a:r>
              <a:rPr lang="zh-CN" altLang="en-US" dirty="0">
                <a:cs typeface="+mn-ea"/>
                <a:sym typeface="+mn-lt"/>
              </a:rPr>
              <a:t>中国卒中学会卒中与眩晕分会</a:t>
            </a:r>
            <a:r>
              <a:rPr lang="en-US" altLang="zh-CN" dirty="0">
                <a:cs typeface="+mn-ea"/>
                <a:sym typeface="+mn-lt"/>
              </a:rPr>
              <a:t>,</a:t>
            </a:r>
            <a:r>
              <a:rPr lang="zh-CN" altLang="en-US" dirty="0">
                <a:cs typeface="+mn-ea"/>
                <a:sym typeface="+mn-lt"/>
              </a:rPr>
              <a:t>李斐</a:t>
            </a:r>
            <a:r>
              <a:rPr lang="en-US" altLang="zh-CN" dirty="0">
                <a:cs typeface="+mn-ea"/>
                <a:sym typeface="+mn-lt"/>
              </a:rPr>
              <a:t>,</a:t>
            </a:r>
            <a:r>
              <a:rPr lang="zh-CN" altLang="en-US" dirty="0">
                <a:cs typeface="+mn-ea"/>
                <a:sym typeface="+mn-lt"/>
              </a:rPr>
              <a:t>等</a:t>
            </a:r>
            <a:r>
              <a:rPr lang="en-US" altLang="zh-CN" dirty="0">
                <a:cs typeface="+mn-ea"/>
                <a:sym typeface="+mn-lt"/>
              </a:rPr>
              <a:t>.</a:t>
            </a:r>
            <a:r>
              <a:rPr lang="zh-CN" altLang="en-US" dirty="0">
                <a:cs typeface="+mn-ea"/>
                <a:sym typeface="+mn-lt"/>
              </a:rPr>
              <a:t>前庭神经炎诊治多学科专家共识</a:t>
            </a:r>
            <a:r>
              <a:rPr lang="en-US" altLang="zh-CN" dirty="0">
                <a:cs typeface="+mn-ea"/>
                <a:sym typeface="+mn-lt"/>
              </a:rPr>
              <a:t>[J].</a:t>
            </a:r>
            <a:r>
              <a:rPr lang="zh-CN" altLang="en-US" dirty="0">
                <a:cs typeface="+mn-ea"/>
                <a:sym typeface="+mn-lt"/>
              </a:rPr>
              <a:t>中华老年医学杂志</a:t>
            </a:r>
            <a:r>
              <a:rPr lang="en-US" altLang="zh-CN" dirty="0">
                <a:cs typeface="+mn-ea"/>
                <a:sym typeface="+mn-lt"/>
              </a:rPr>
              <a:t>, 2020, 039(009):985-994.</a:t>
            </a:r>
          </a:p>
          <a:p>
            <a:endParaRPr lang="zh-CN" altLang="en-US" dirty="0">
              <a:cs typeface="+mn-ea"/>
              <a:sym typeface="+mn-lt"/>
            </a:endParaRPr>
          </a:p>
        </p:txBody>
      </p:sp>
      <p:sp>
        <p:nvSpPr>
          <p:cNvPr id="2" name="Freeform 7_1"/>
          <p:cNvSpPr/>
          <p:nvPr/>
        </p:nvSpPr>
        <p:spPr bwMode="auto">
          <a:xfrm>
            <a:off x="4811539" y="2266881"/>
            <a:ext cx="2647579" cy="2731046"/>
          </a:xfrm>
          <a:custGeom>
            <a:avLst/>
            <a:gdLst>
              <a:gd name="T0" fmla="*/ 1 w 336"/>
              <a:gd name="T1" fmla="*/ 195 h 346"/>
              <a:gd name="T2" fmla="*/ 0 w 336"/>
              <a:gd name="T3" fmla="*/ 163 h 346"/>
              <a:gd name="T4" fmla="*/ 175 w 336"/>
              <a:gd name="T5" fmla="*/ 6 h 346"/>
              <a:gd name="T6" fmla="*/ 331 w 336"/>
              <a:gd name="T7" fmla="*/ 183 h 346"/>
              <a:gd name="T8" fmla="*/ 155 w 336"/>
              <a:gd name="T9" fmla="*/ 340 h 346"/>
              <a:gd name="T10" fmla="*/ 8 w 336"/>
              <a:gd name="T11" fmla="*/ 226 h 346"/>
              <a:gd name="T12" fmla="*/ 1 w 336"/>
              <a:gd name="T13" fmla="*/ 195 h 346"/>
            </a:gdLst>
            <a:ahLst/>
            <a:cxnLst>
              <a:cxn ang="0">
                <a:pos x="T0" y="T1"/>
              </a:cxn>
              <a:cxn ang="0">
                <a:pos x="T2" y="T3"/>
              </a:cxn>
              <a:cxn ang="0">
                <a:pos x="T4" y="T5"/>
              </a:cxn>
              <a:cxn ang="0">
                <a:pos x="T6" y="T7"/>
              </a:cxn>
              <a:cxn ang="0">
                <a:pos x="T8" y="T9"/>
              </a:cxn>
              <a:cxn ang="0">
                <a:pos x="T10" y="T11"/>
              </a:cxn>
              <a:cxn ang="0">
                <a:pos x="T12" y="T13"/>
              </a:cxn>
            </a:cxnLst>
            <a:rect l="0" t="0" r="r" b="b"/>
            <a:pathLst>
              <a:path w="336" h="346">
                <a:moveTo>
                  <a:pt x="1" y="195"/>
                </a:moveTo>
                <a:cubicBezTo>
                  <a:pt x="0" y="163"/>
                  <a:pt x="0" y="163"/>
                  <a:pt x="0" y="163"/>
                </a:cubicBezTo>
                <a:cubicBezTo>
                  <a:pt x="5" y="70"/>
                  <a:pt x="84" y="0"/>
                  <a:pt x="175" y="6"/>
                </a:cubicBezTo>
                <a:cubicBezTo>
                  <a:pt x="266" y="11"/>
                  <a:pt x="336" y="91"/>
                  <a:pt x="331" y="183"/>
                </a:cubicBezTo>
                <a:cubicBezTo>
                  <a:pt x="325" y="275"/>
                  <a:pt x="247" y="346"/>
                  <a:pt x="155" y="340"/>
                </a:cubicBezTo>
                <a:cubicBezTo>
                  <a:pt x="88" y="336"/>
                  <a:pt x="30" y="291"/>
                  <a:pt x="8" y="226"/>
                </a:cubicBezTo>
                <a:lnTo>
                  <a:pt x="1" y="195"/>
                </a:lnTo>
                <a:close/>
              </a:path>
            </a:pathLst>
          </a:custGeom>
          <a:solidFill>
            <a:schemeClr val="bg1"/>
          </a:solidFill>
          <a:ln w="19050">
            <a:solidFill>
              <a:schemeClr val="bg1">
                <a:lumMod val="50000"/>
                <a:alpha val="35000"/>
              </a:schemeClr>
            </a:solidFill>
          </a:ln>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cs typeface="+mn-ea"/>
              <a:sym typeface="Arial" panose="020B0604020202020204"/>
            </a:endParaRPr>
          </a:p>
        </p:txBody>
      </p:sp>
      <p:sp>
        <p:nvSpPr>
          <p:cNvPr id="3" name="Freeform 7_1"/>
          <p:cNvSpPr/>
          <p:nvPr/>
        </p:nvSpPr>
        <p:spPr bwMode="auto">
          <a:xfrm>
            <a:off x="4980753" y="2441430"/>
            <a:ext cx="2309151" cy="2381949"/>
          </a:xfrm>
          <a:custGeom>
            <a:avLst/>
            <a:gdLst>
              <a:gd name="T0" fmla="*/ 1 w 336"/>
              <a:gd name="T1" fmla="*/ 195 h 346"/>
              <a:gd name="T2" fmla="*/ 0 w 336"/>
              <a:gd name="T3" fmla="*/ 163 h 346"/>
              <a:gd name="T4" fmla="*/ 175 w 336"/>
              <a:gd name="T5" fmla="*/ 6 h 346"/>
              <a:gd name="T6" fmla="*/ 331 w 336"/>
              <a:gd name="T7" fmla="*/ 183 h 346"/>
              <a:gd name="T8" fmla="*/ 155 w 336"/>
              <a:gd name="T9" fmla="*/ 340 h 346"/>
              <a:gd name="T10" fmla="*/ 8 w 336"/>
              <a:gd name="T11" fmla="*/ 226 h 346"/>
              <a:gd name="T12" fmla="*/ 1 w 336"/>
              <a:gd name="T13" fmla="*/ 195 h 346"/>
            </a:gdLst>
            <a:ahLst/>
            <a:cxnLst>
              <a:cxn ang="0">
                <a:pos x="T0" y="T1"/>
              </a:cxn>
              <a:cxn ang="0">
                <a:pos x="T2" y="T3"/>
              </a:cxn>
              <a:cxn ang="0">
                <a:pos x="T4" y="T5"/>
              </a:cxn>
              <a:cxn ang="0">
                <a:pos x="T6" y="T7"/>
              </a:cxn>
              <a:cxn ang="0">
                <a:pos x="T8" y="T9"/>
              </a:cxn>
              <a:cxn ang="0">
                <a:pos x="T10" y="T11"/>
              </a:cxn>
              <a:cxn ang="0">
                <a:pos x="T12" y="T13"/>
              </a:cxn>
            </a:cxnLst>
            <a:rect l="0" t="0" r="r" b="b"/>
            <a:pathLst>
              <a:path w="336" h="346">
                <a:moveTo>
                  <a:pt x="1" y="195"/>
                </a:moveTo>
                <a:cubicBezTo>
                  <a:pt x="0" y="163"/>
                  <a:pt x="0" y="163"/>
                  <a:pt x="0" y="163"/>
                </a:cubicBezTo>
                <a:cubicBezTo>
                  <a:pt x="5" y="70"/>
                  <a:pt x="84" y="0"/>
                  <a:pt x="175" y="6"/>
                </a:cubicBezTo>
                <a:cubicBezTo>
                  <a:pt x="266" y="11"/>
                  <a:pt x="336" y="91"/>
                  <a:pt x="331" y="183"/>
                </a:cubicBezTo>
                <a:cubicBezTo>
                  <a:pt x="325" y="275"/>
                  <a:pt x="247" y="346"/>
                  <a:pt x="155" y="340"/>
                </a:cubicBezTo>
                <a:cubicBezTo>
                  <a:pt x="88" y="336"/>
                  <a:pt x="30" y="291"/>
                  <a:pt x="8" y="226"/>
                </a:cubicBezTo>
                <a:lnTo>
                  <a:pt x="1" y="195"/>
                </a:lnTo>
                <a:close/>
              </a:path>
            </a:pathLst>
          </a:custGeom>
          <a:solidFill>
            <a:schemeClr val="bg1"/>
          </a:solidFill>
          <a:ln w="127000">
            <a:solidFill>
              <a:schemeClr val="bg1">
                <a:lumMod val="50000"/>
                <a:alpha val="35000"/>
              </a:schemeClr>
            </a:solidFill>
          </a:ln>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cs typeface="+mn-ea"/>
              <a:sym typeface="Arial" panose="020B0604020202020204"/>
            </a:endParaRPr>
          </a:p>
        </p:txBody>
      </p:sp>
      <p:sp>
        <p:nvSpPr>
          <p:cNvPr id="6" name="Freeform 7"/>
          <p:cNvSpPr/>
          <p:nvPr/>
        </p:nvSpPr>
        <p:spPr bwMode="auto">
          <a:xfrm>
            <a:off x="6816052" y="2006702"/>
            <a:ext cx="1333370" cy="1375407"/>
          </a:xfrm>
          <a:custGeom>
            <a:avLst/>
            <a:gdLst>
              <a:gd name="T0" fmla="*/ 1 w 336"/>
              <a:gd name="T1" fmla="*/ 195 h 346"/>
              <a:gd name="T2" fmla="*/ 0 w 336"/>
              <a:gd name="T3" fmla="*/ 163 h 346"/>
              <a:gd name="T4" fmla="*/ 175 w 336"/>
              <a:gd name="T5" fmla="*/ 6 h 346"/>
              <a:gd name="T6" fmla="*/ 331 w 336"/>
              <a:gd name="T7" fmla="*/ 183 h 346"/>
              <a:gd name="T8" fmla="*/ 155 w 336"/>
              <a:gd name="T9" fmla="*/ 340 h 346"/>
              <a:gd name="T10" fmla="*/ 8 w 336"/>
              <a:gd name="T11" fmla="*/ 226 h 346"/>
              <a:gd name="T12" fmla="*/ 1 w 336"/>
              <a:gd name="T13" fmla="*/ 195 h 346"/>
            </a:gdLst>
            <a:ahLst/>
            <a:cxnLst>
              <a:cxn ang="0">
                <a:pos x="T0" y="T1"/>
              </a:cxn>
              <a:cxn ang="0">
                <a:pos x="T2" y="T3"/>
              </a:cxn>
              <a:cxn ang="0">
                <a:pos x="T4" y="T5"/>
              </a:cxn>
              <a:cxn ang="0">
                <a:pos x="T6" y="T7"/>
              </a:cxn>
              <a:cxn ang="0">
                <a:pos x="T8" y="T9"/>
              </a:cxn>
              <a:cxn ang="0">
                <a:pos x="T10" y="T11"/>
              </a:cxn>
              <a:cxn ang="0">
                <a:pos x="T12" y="T13"/>
              </a:cxn>
            </a:cxnLst>
            <a:rect l="0" t="0" r="r" b="b"/>
            <a:pathLst>
              <a:path w="336" h="346">
                <a:moveTo>
                  <a:pt x="1" y="195"/>
                </a:moveTo>
                <a:cubicBezTo>
                  <a:pt x="0" y="163"/>
                  <a:pt x="0" y="163"/>
                  <a:pt x="0" y="163"/>
                </a:cubicBezTo>
                <a:cubicBezTo>
                  <a:pt x="5" y="70"/>
                  <a:pt x="84" y="0"/>
                  <a:pt x="175" y="6"/>
                </a:cubicBezTo>
                <a:cubicBezTo>
                  <a:pt x="266" y="11"/>
                  <a:pt x="336" y="91"/>
                  <a:pt x="331" y="183"/>
                </a:cubicBezTo>
                <a:cubicBezTo>
                  <a:pt x="325" y="275"/>
                  <a:pt x="247" y="346"/>
                  <a:pt x="155" y="340"/>
                </a:cubicBezTo>
                <a:cubicBezTo>
                  <a:pt x="88" y="336"/>
                  <a:pt x="30" y="291"/>
                  <a:pt x="8" y="226"/>
                </a:cubicBezTo>
                <a:lnTo>
                  <a:pt x="1" y="195"/>
                </a:lnTo>
                <a:close/>
              </a:path>
            </a:pathLst>
          </a:cu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a:ea typeface="微软雅黑" panose="020B0503020204020204" charset="-122"/>
              <a:cs typeface="+mn-ea"/>
              <a:sym typeface="Arial" panose="020B0604020202020204"/>
            </a:endParaRPr>
          </a:p>
        </p:txBody>
      </p:sp>
      <p:sp>
        <p:nvSpPr>
          <p:cNvPr id="7" name="Freeform 7"/>
          <p:cNvSpPr/>
          <p:nvPr/>
        </p:nvSpPr>
        <p:spPr bwMode="auto">
          <a:xfrm>
            <a:off x="4120865" y="2006702"/>
            <a:ext cx="1333370" cy="1375407"/>
          </a:xfrm>
          <a:custGeom>
            <a:avLst/>
            <a:gdLst>
              <a:gd name="T0" fmla="*/ 1 w 336"/>
              <a:gd name="T1" fmla="*/ 195 h 346"/>
              <a:gd name="T2" fmla="*/ 0 w 336"/>
              <a:gd name="T3" fmla="*/ 163 h 346"/>
              <a:gd name="T4" fmla="*/ 175 w 336"/>
              <a:gd name="T5" fmla="*/ 6 h 346"/>
              <a:gd name="T6" fmla="*/ 331 w 336"/>
              <a:gd name="T7" fmla="*/ 183 h 346"/>
              <a:gd name="T8" fmla="*/ 155 w 336"/>
              <a:gd name="T9" fmla="*/ 340 h 346"/>
              <a:gd name="T10" fmla="*/ 8 w 336"/>
              <a:gd name="T11" fmla="*/ 226 h 346"/>
              <a:gd name="T12" fmla="*/ 1 w 336"/>
              <a:gd name="T13" fmla="*/ 195 h 346"/>
            </a:gdLst>
            <a:ahLst/>
            <a:cxnLst>
              <a:cxn ang="0">
                <a:pos x="T0" y="T1"/>
              </a:cxn>
              <a:cxn ang="0">
                <a:pos x="T2" y="T3"/>
              </a:cxn>
              <a:cxn ang="0">
                <a:pos x="T4" y="T5"/>
              </a:cxn>
              <a:cxn ang="0">
                <a:pos x="T6" y="T7"/>
              </a:cxn>
              <a:cxn ang="0">
                <a:pos x="T8" y="T9"/>
              </a:cxn>
              <a:cxn ang="0">
                <a:pos x="T10" y="T11"/>
              </a:cxn>
              <a:cxn ang="0">
                <a:pos x="T12" y="T13"/>
              </a:cxn>
            </a:cxnLst>
            <a:rect l="0" t="0" r="r" b="b"/>
            <a:pathLst>
              <a:path w="336" h="346">
                <a:moveTo>
                  <a:pt x="1" y="195"/>
                </a:moveTo>
                <a:cubicBezTo>
                  <a:pt x="0" y="163"/>
                  <a:pt x="0" y="163"/>
                  <a:pt x="0" y="163"/>
                </a:cubicBezTo>
                <a:cubicBezTo>
                  <a:pt x="5" y="70"/>
                  <a:pt x="84" y="0"/>
                  <a:pt x="175" y="6"/>
                </a:cubicBezTo>
                <a:cubicBezTo>
                  <a:pt x="266" y="11"/>
                  <a:pt x="336" y="91"/>
                  <a:pt x="331" y="183"/>
                </a:cubicBezTo>
                <a:cubicBezTo>
                  <a:pt x="325" y="275"/>
                  <a:pt x="247" y="346"/>
                  <a:pt x="155" y="340"/>
                </a:cubicBezTo>
                <a:cubicBezTo>
                  <a:pt x="88" y="336"/>
                  <a:pt x="30" y="291"/>
                  <a:pt x="8" y="226"/>
                </a:cubicBezTo>
                <a:lnTo>
                  <a:pt x="1" y="195"/>
                </a:lnTo>
                <a:close/>
              </a:path>
            </a:pathLst>
          </a:cu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a:ea typeface="微软雅黑" panose="020B0503020204020204" charset="-122"/>
              <a:cs typeface="+mn-ea"/>
              <a:sym typeface="Arial" panose="020B0604020202020204"/>
            </a:endParaRPr>
          </a:p>
        </p:txBody>
      </p:sp>
      <p:sp>
        <p:nvSpPr>
          <p:cNvPr id="8" name="Freeform 75"/>
          <p:cNvSpPr/>
          <p:nvPr/>
        </p:nvSpPr>
        <p:spPr bwMode="auto">
          <a:xfrm rot="5153058">
            <a:off x="7333021" y="2428124"/>
            <a:ext cx="1366896" cy="449020"/>
          </a:xfrm>
          <a:custGeom>
            <a:avLst/>
            <a:gdLst>
              <a:gd name="T0" fmla="*/ 554 w 554"/>
              <a:gd name="T1" fmla="*/ 182 h 182"/>
              <a:gd name="T2" fmla="*/ 277 w 554"/>
              <a:gd name="T3" fmla="*/ 0 h 182"/>
              <a:gd name="T4" fmla="*/ 0 w 554"/>
              <a:gd name="T5" fmla="*/ 182 h 182"/>
            </a:gdLst>
            <a:ahLst/>
            <a:cxnLst>
              <a:cxn ang="0">
                <a:pos x="T0" y="T1"/>
              </a:cxn>
              <a:cxn ang="0">
                <a:pos x="T2" y="T3"/>
              </a:cxn>
              <a:cxn ang="0">
                <a:pos x="T4" y="T5"/>
              </a:cxn>
            </a:cxnLst>
            <a:rect l="0" t="0" r="r" b="b"/>
            <a:pathLst>
              <a:path w="554" h="182">
                <a:moveTo>
                  <a:pt x="554" y="182"/>
                </a:moveTo>
                <a:cubicBezTo>
                  <a:pt x="508" y="75"/>
                  <a:pt x="402" y="0"/>
                  <a:pt x="277" y="0"/>
                </a:cubicBezTo>
                <a:cubicBezTo>
                  <a:pt x="153" y="0"/>
                  <a:pt x="47" y="75"/>
                  <a:pt x="0" y="182"/>
                </a:cubicBezTo>
              </a:path>
            </a:pathLst>
          </a:custGeom>
          <a:noFill/>
          <a:ln w="28575" cap="flat">
            <a:solidFill>
              <a:srgbClr val="018C42"/>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cs typeface="+mn-ea"/>
              <a:sym typeface="Arial" panose="020B0604020202020204"/>
            </a:endParaRPr>
          </a:p>
        </p:txBody>
      </p:sp>
      <p:sp>
        <p:nvSpPr>
          <p:cNvPr id="10" name="Freeform 75"/>
          <p:cNvSpPr/>
          <p:nvPr/>
        </p:nvSpPr>
        <p:spPr bwMode="auto">
          <a:xfrm rot="16446942" flipH="1">
            <a:off x="3550913" y="2428125"/>
            <a:ext cx="1366896" cy="449020"/>
          </a:xfrm>
          <a:custGeom>
            <a:avLst/>
            <a:gdLst>
              <a:gd name="T0" fmla="*/ 554 w 554"/>
              <a:gd name="T1" fmla="*/ 182 h 182"/>
              <a:gd name="T2" fmla="*/ 277 w 554"/>
              <a:gd name="T3" fmla="*/ 0 h 182"/>
              <a:gd name="T4" fmla="*/ 0 w 554"/>
              <a:gd name="T5" fmla="*/ 182 h 182"/>
            </a:gdLst>
            <a:ahLst/>
            <a:cxnLst>
              <a:cxn ang="0">
                <a:pos x="T0" y="T1"/>
              </a:cxn>
              <a:cxn ang="0">
                <a:pos x="T2" y="T3"/>
              </a:cxn>
              <a:cxn ang="0">
                <a:pos x="T4" y="T5"/>
              </a:cxn>
            </a:cxnLst>
            <a:rect l="0" t="0" r="r" b="b"/>
            <a:pathLst>
              <a:path w="554" h="182">
                <a:moveTo>
                  <a:pt x="554" y="182"/>
                </a:moveTo>
                <a:cubicBezTo>
                  <a:pt x="508" y="75"/>
                  <a:pt x="402" y="0"/>
                  <a:pt x="277" y="0"/>
                </a:cubicBezTo>
                <a:cubicBezTo>
                  <a:pt x="153" y="0"/>
                  <a:pt x="47" y="75"/>
                  <a:pt x="0" y="182"/>
                </a:cubicBezTo>
              </a:path>
            </a:pathLst>
          </a:custGeom>
          <a:noFill/>
          <a:ln w="19050" cap="flat">
            <a:solidFill>
              <a:srgbClr val="018C42"/>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cs typeface="+mn-ea"/>
              <a:sym typeface="Arial" panose="020B0604020202020204"/>
            </a:endParaRPr>
          </a:p>
        </p:txBody>
      </p:sp>
      <p:sp>
        <p:nvSpPr>
          <p:cNvPr id="12" name="Freeform 7_2"/>
          <p:cNvSpPr/>
          <p:nvPr/>
        </p:nvSpPr>
        <p:spPr bwMode="auto">
          <a:xfrm>
            <a:off x="4236571" y="2126055"/>
            <a:ext cx="1101958" cy="1136699"/>
          </a:xfrm>
          <a:custGeom>
            <a:avLst/>
            <a:gdLst>
              <a:gd name="T0" fmla="*/ 1 w 336"/>
              <a:gd name="T1" fmla="*/ 195 h 346"/>
              <a:gd name="T2" fmla="*/ 0 w 336"/>
              <a:gd name="T3" fmla="*/ 163 h 346"/>
              <a:gd name="T4" fmla="*/ 175 w 336"/>
              <a:gd name="T5" fmla="*/ 6 h 346"/>
              <a:gd name="T6" fmla="*/ 331 w 336"/>
              <a:gd name="T7" fmla="*/ 183 h 346"/>
              <a:gd name="T8" fmla="*/ 155 w 336"/>
              <a:gd name="T9" fmla="*/ 340 h 346"/>
              <a:gd name="T10" fmla="*/ 8 w 336"/>
              <a:gd name="T11" fmla="*/ 226 h 346"/>
              <a:gd name="T12" fmla="*/ 1 w 336"/>
              <a:gd name="T13" fmla="*/ 195 h 346"/>
            </a:gdLst>
            <a:ahLst/>
            <a:cxnLst>
              <a:cxn ang="0">
                <a:pos x="T0" y="T1"/>
              </a:cxn>
              <a:cxn ang="0">
                <a:pos x="T2" y="T3"/>
              </a:cxn>
              <a:cxn ang="0">
                <a:pos x="T4" y="T5"/>
              </a:cxn>
              <a:cxn ang="0">
                <a:pos x="T6" y="T7"/>
              </a:cxn>
              <a:cxn ang="0">
                <a:pos x="T8" y="T9"/>
              </a:cxn>
              <a:cxn ang="0">
                <a:pos x="T10" y="T11"/>
              </a:cxn>
              <a:cxn ang="0">
                <a:pos x="T12" y="T13"/>
              </a:cxn>
            </a:cxnLst>
            <a:rect l="0" t="0" r="r" b="b"/>
            <a:pathLst>
              <a:path w="336" h="346">
                <a:moveTo>
                  <a:pt x="1" y="195"/>
                </a:moveTo>
                <a:cubicBezTo>
                  <a:pt x="0" y="163"/>
                  <a:pt x="0" y="163"/>
                  <a:pt x="0" y="163"/>
                </a:cubicBezTo>
                <a:cubicBezTo>
                  <a:pt x="5" y="70"/>
                  <a:pt x="84" y="0"/>
                  <a:pt x="175" y="6"/>
                </a:cubicBezTo>
                <a:cubicBezTo>
                  <a:pt x="266" y="11"/>
                  <a:pt x="336" y="91"/>
                  <a:pt x="331" y="183"/>
                </a:cubicBezTo>
                <a:cubicBezTo>
                  <a:pt x="325" y="275"/>
                  <a:pt x="247" y="346"/>
                  <a:pt x="155" y="340"/>
                </a:cubicBezTo>
                <a:cubicBezTo>
                  <a:pt x="88" y="336"/>
                  <a:pt x="30" y="291"/>
                  <a:pt x="8" y="226"/>
                </a:cubicBezTo>
                <a:lnTo>
                  <a:pt x="1" y="195"/>
                </a:lnTo>
                <a:close/>
              </a:path>
            </a:pathLst>
          </a:custGeom>
          <a:solidFill>
            <a:schemeClr val="bg1"/>
          </a:solidFill>
          <a:ln>
            <a:noFill/>
          </a:ln>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cs typeface="+mn-ea"/>
              <a:sym typeface="Arial" panose="020B0604020202020204"/>
            </a:endParaRPr>
          </a:p>
        </p:txBody>
      </p:sp>
      <p:sp>
        <p:nvSpPr>
          <p:cNvPr id="13" name="Freeform 7_2"/>
          <p:cNvSpPr/>
          <p:nvPr/>
        </p:nvSpPr>
        <p:spPr bwMode="auto">
          <a:xfrm>
            <a:off x="6931758" y="2126055"/>
            <a:ext cx="1101958" cy="1136699"/>
          </a:xfrm>
          <a:custGeom>
            <a:avLst/>
            <a:gdLst>
              <a:gd name="T0" fmla="*/ 1 w 336"/>
              <a:gd name="T1" fmla="*/ 195 h 346"/>
              <a:gd name="T2" fmla="*/ 0 w 336"/>
              <a:gd name="T3" fmla="*/ 163 h 346"/>
              <a:gd name="T4" fmla="*/ 175 w 336"/>
              <a:gd name="T5" fmla="*/ 6 h 346"/>
              <a:gd name="T6" fmla="*/ 331 w 336"/>
              <a:gd name="T7" fmla="*/ 183 h 346"/>
              <a:gd name="T8" fmla="*/ 155 w 336"/>
              <a:gd name="T9" fmla="*/ 340 h 346"/>
              <a:gd name="T10" fmla="*/ 8 w 336"/>
              <a:gd name="T11" fmla="*/ 226 h 346"/>
              <a:gd name="T12" fmla="*/ 1 w 336"/>
              <a:gd name="T13" fmla="*/ 195 h 346"/>
            </a:gdLst>
            <a:ahLst/>
            <a:cxnLst>
              <a:cxn ang="0">
                <a:pos x="T0" y="T1"/>
              </a:cxn>
              <a:cxn ang="0">
                <a:pos x="T2" y="T3"/>
              </a:cxn>
              <a:cxn ang="0">
                <a:pos x="T4" y="T5"/>
              </a:cxn>
              <a:cxn ang="0">
                <a:pos x="T6" y="T7"/>
              </a:cxn>
              <a:cxn ang="0">
                <a:pos x="T8" y="T9"/>
              </a:cxn>
              <a:cxn ang="0">
                <a:pos x="T10" y="T11"/>
              </a:cxn>
              <a:cxn ang="0">
                <a:pos x="T12" y="T13"/>
              </a:cxn>
            </a:cxnLst>
            <a:rect l="0" t="0" r="r" b="b"/>
            <a:pathLst>
              <a:path w="336" h="346">
                <a:moveTo>
                  <a:pt x="1" y="195"/>
                </a:moveTo>
                <a:cubicBezTo>
                  <a:pt x="0" y="163"/>
                  <a:pt x="0" y="163"/>
                  <a:pt x="0" y="163"/>
                </a:cubicBezTo>
                <a:cubicBezTo>
                  <a:pt x="5" y="70"/>
                  <a:pt x="84" y="0"/>
                  <a:pt x="175" y="6"/>
                </a:cubicBezTo>
                <a:cubicBezTo>
                  <a:pt x="266" y="11"/>
                  <a:pt x="336" y="91"/>
                  <a:pt x="331" y="183"/>
                </a:cubicBezTo>
                <a:cubicBezTo>
                  <a:pt x="325" y="275"/>
                  <a:pt x="247" y="346"/>
                  <a:pt x="155" y="340"/>
                </a:cubicBezTo>
                <a:cubicBezTo>
                  <a:pt x="88" y="336"/>
                  <a:pt x="30" y="291"/>
                  <a:pt x="8" y="226"/>
                </a:cubicBezTo>
                <a:lnTo>
                  <a:pt x="1" y="195"/>
                </a:lnTo>
                <a:close/>
              </a:path>
            </a:pathLst>
          </a:custGeom>
          <a:solidFill>
            <a:schemeClr val="bg1"/>
          </a:solidFill>
          <a:ln>
            <a:noFill/>
          </a:ln>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cs typeface="+mn-ea"/>
              <a:sym typeface="Arial" panose="020B0604020202020204"/>
            </a:endParaRPr>
          </a:p>
        </p:txBody>
      </p:sp>
      <p:sp>
        <p:nvSpPr>
          <p:cNvPr id="14" name="椭圆 13"/>
          <p:cNvSpPr/>
          <p:nvPr/>
        </p:nvSpPr>
        <p:spPr>
          <a:xfrm rot="10800000" flipH="1">
            <a:off x="3949472" y="2598283"/>
            <a:ext cx="117216" cy="108703"/>
          </a:xfrm>
          <a:prstGeom prst="ellipse">
            <a:avLst/>
          </a:prstGeom>
          <a:solidFill>
            <a:srgbClr val="018C42"/>
          </a:solidFill>
          <a:ln w="57150">
            <a:solidFill>
              <a:srgbClr val="018C42">
                <a:alpha val="50000"/>
              </a:srgbClr>
            </a:solidFill>
          </a:ln>
          <a:effectLst>
            <a:glow>
              <a:srgbClr val="018C42">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charset="-122"/>
              <a:cs typeface="+mn-ea"/>
              <a:sym typeface="Arial" panose="020B0604020202020204"/>
            </a:endParaRPr>
          </a:p>
        </p:txBody>
      </p:sp>
      <p:sp>
        <p:nvSpPr>
          <p:cNvPr id="15" name="椭圆 14"/>
          <p:cNvSpPr/>
          <p:nvPr/>
        </p:nvSpPr>
        <p:spPr>
          <a:xfrm rot="10800000" flipH="1">
            <a:off x="8176036" y="2598283"/>
            <a:ext cx="117216" cy="108703"/>
          </a:xfrm>
          <a:prstGeom prst="ellipse">
            <a:avLst/>
          </a:prstGeom>
          <a:solidFill>
            <a:srgbClr val="018C42"/>
          </a:solidFill>
          <a:ln w="57150">
            <a:solidFill>
              <a:srgbClr val="018C42">
                <a:alpha val="50000"/>
              </a:srgbClr>
            </a:solidFill>
          </a:ln>
          <a:effectLst>
            <a:glow>
              <a:srgbClr val="018C42">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charset="-122"/>
              <a:cs typeface="+mn-ea"/>
              <a:sym typeface="Arial" panose="020B0604020202020204"/>
            </a:endParaRPr>
          </a:p>
        </p:txBody>
      </p:sp>
      <p:sp>
        <p:nvSpPr>
          <p:cNvPr id="16" name="ïŝlîḋè"/>
          <p:cNvSpPr/>
          <p:nvPr/>
        </p:nvSpPr>
        <p:spPr bwMode="auto">
          <a:xfrm>
            <a:off x="3346298" y="2652635"/>
            <a:ext cx="661784" cy="0"/>
          </a:xfrm>
          <a:prstGeom prst="line">
            <a:avLst/>
          </a:prstGeom>
          <a:noFill/>
          <a:ln w="19050" cap="flat">
            <a:solidFill>
              <a:srgbClr val="018C42"/>
            </a:solidFill>
            <a:prstDash val="sys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ltLang="en-US">
              <a:latin typeface="Arial" panose="020B0604020202020204"/>
              <a:ea typeface="微软雅黑" panose="020B0503020204020204" charset="-122"/>
              <a:cs typeface="+mn-ea"/>
              <a:sym typeface="Arial" panose="020B0604020202020204"/>
            </a:endParaRPr>
          </a:p>
        </p:txBody>
      </p:sp>
      <p:sp>
        <p:nvSpPr>
          <p:cNvPr id="17" name="ïŝlîḋè"/>
          <p:cNvSpPr/>
          <p:nvPr/>
        </p:nvSpPr>
        <p:spPr bwMode="auto">
          <a:xfrm>
            <a:off x="8285990" y="2652634"/>
            <a:ext cx="197608" cy="0"/>
          </a:xfrm>
          <a:prstGeom prst="line">
            <a:avLst/>
          </a:prstGeom>
          <a:noFill/>
          <a:ln w="19050" cap="flat">
            <a:solidFill>
              <a:srgbClr val="018C42"/>
            </a:solidFill>
            <a:prstDash val="sys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ltLang="en-US">
              <a:latin typeface="Arial" panose="020B0604020202020204"/>
              <a:ea typeface="微软雅黑" panose="020B0503020204020204" charset="-122"/>
              <a:cs typeface="+mn-ea"/>
              <a:sym typeface="Arial" panose="020B0604020202020204"/>
            </a:endParaRPr>
          </a:p>
        </p:txBody>
      </p:sp>
      <p:sp>
        <p:nvSpPr>
          <p:cNvPr id="18" name="圆角矩形 212"/>
          <p:cNvSpPr/>
          <p:nvPr/>
        </p:nvSpPr>
        <p:spPr>
          <a:xfrm rot="10800000">
            <a:off x="770255" y="1837690"/>
            <a:ext cx="2930525" cy="1644650"/>
          </a:xfrm>
          <a:prstGeom prst="roundRect">
            <a:avLst>
              <a:gd name="adj" fmla="val 14873"/>
            </a:avLst>
          </a:prstGeom>
          <a:solidFill>
            <a:schemeClr val="bg1"/>
          </a:solidFill>
          <a:ln w="19050" cap="flat">
            <a:solidFill>
              <a:srgbClr val="008D38"/>
            </a:solidFill>
            <a:prstDash val="solid"/>
            <a:miter lim="800000"/>
          </a:ln>
        </p:spPr>
        <p:txBody>
          <a:bodyPr vert="horz" wrap="square" lIns="91440" tIns="45720" rIns="91440" bIns="45720" numCol="1" anchor="t" anchorCtr="0" compatLnSpc="1"/>
          <a:lstStyle/>
          <a:p>
            <a:endParaRPr lang="zh-CN" altLang="en-US" dirty="0" err="1">
              <a:latin typeface="Arial" panose="020B0604020202020204"/>
              <a:ea typeface="微软雅黑" panose="020B0503020204020204" charset="-122"/>
              <a:cs typeface="+mn-ea"/>
              <a:sym typeface="Arial" panose="020B0604020202020204"/>
            </a:endParaRPr>
          </a:p>
        </p:txBody>
      </p:sp>
      <p:sp>
        <p:nvSpPr>
          <p:cNvPr id="19" name="Freeform 7"/>
          <p:cNvSpPr/>
          <p:nvPr/>
        </p:nvSpPr>
        <p:spPr bwMode="auto">
          <a:xfrm>
            <a:off x="6816052" y="3882700"/>
            <a:ext cx="1333370" cy="1375407"/>
          </a:xfrm>
          <a:custGeom>
            <a:avLst/>
            <a:gdLst>
              <a:gd name="T0" fmla="*/ 1 w 336"/>
              <a:gd name="T1" fmla="*/ 195 h 346"/>
              <a:gd name="T2" fmla="*/ 0 w 336"/>
              <a:gd name="T3" fmla="*/ 163 h 346"/>
              <a:gd name="T4" fmla="*/ 175 w 336"/>
              <a:gd name="T5" fmla="*/ 6 h 346"/>
              <a:gd name="T6" fmla="*/ 331 w 336"/>
              <a:gd name="T7" fmla="*/ 183 h 346"/>
              <a:gd name="T8" fmla="*/ 155 w 336"/>
              <a:gd name="T9" fmla="*/ 340 h 346"/>
              <a:gd name="T10" fmla="*/ 8 w 336"/>
              <a:gd name="T11" fmla="*/ 226 h 346"/>
              <a:gd name="T12" fmla="*/ 1 w 336"/>
              <a:gd name="T13" fmla="*/ 195 h 346"/>
            </a:gdLst>
            <a:ahLst/>
            <a:cxnLst>
              <a:cxn ang="0">
                <a:pos x="T0" y="T1"/>
              </a:cxn>
              <a:cxn ang="0">
                <a:pos x="T2" y="T3"/>
              </a:cxn>
              <a:cxn ang="0">
                <a:pos x="T4" y="T5"/>
              </a:cxn>
              <a:cxn ang="0">
                <a:pos x="T6" y="T7"/>
              </a:cxn>
              <a:cxn ang="0">
                <a:pos x="T8" y="T9"/>
              </a:cxn>
              <a:cxn ang="0">
                <a:pos x="T10" y="T11"/>
              </a:cxn>
              <a:cxn ang="0">
                <a:pos x="T12" y="T13"/>
              </a:cxn>
            </a:cxnLst>
            <a:rect l="0" t="0" r="r" b="b"/>
            <a:pathLst>
              <a:path w="336" h="346">
                <a:moveTo>
                  <a:pt x="1" y="195"/>
                </a:moveTo>
                <a:cubicBezTo>
                  <a:pt x="0" y="163"/>
                  <a:pt x="0" y="163"/>
                  <a:pt x="0" y="163"/>
                </a:cubicBezTo>
                <a:cubicBezTo>
                  <a:pt x="5" y="70"/>
                  <a:pt x="84" y="0"/>
                  <a:pt x="175" y="6"/>
                </a:cubicBezTo>
                <a:cubicBezTo>
                  <a:pt x="266" y="11"/>
                  <a:pt x="336" y="91"/>
                  <a:pt x="331" y="183"/>
                </a:cubicBezTo>
                <a:cubicBezTo>
                  <a:pt x="325" y="275"/>
                  <a:pt x="247" y="346"/>
                  <a:pt x="155" y="340"/>
                </a:cubicBezTo>
                <a:cubicBezTo>
                  <a:pt x="88" y="336"/>
                  <a:pt x="30" y="291"/>
                  <a:pt x="8" y="226"/>
                </a:cubicBezTo>
                <a:lnTo>
                  <a:pt x="1" y="195"/>
                </a:lnTo>
                <a:close/>
              </a:path>
            </a:pathLst>
          </a:cu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a:ea typeface="微软雅黑" panose="020B0503020204020204" charset="-122"/>
              <a:cs typeface="+mn-ea"/>
              <a:sym typeface="Arial" panose="020B0604020202020204"/>
            </a:endParaRPr>
          </a:p>
        </p:txBody>
      </p:sp>
      <p:sp>
        <p:nvSpPr>
          <p:cNvPr id="20" name="Freeform 7"/>
          <p:cNvSpPr/>
          <p:nvPr/>
        </p:nvSpPr>
        <p:spPr bwMode="auto">
          <a:xfrm>
            <a:off x="4120865" y="3882700"/>
            <a:ext cx="1333370" cy="1375407"/>
          </a:xfrm>
          <a:custGeom>
            <a:avLst/>
            <a:gdLst>
              <a:gd name="T0" fmla="*/ 1 w 336"/>
              <a:gd name="T1" fmla="*/ 195 h 346"/>
              <a:gd name="T2" fmla="*/ 0 w 336"/>
              <a:gd name="T3" fmla="*/ 163 h 346"/>
              <a:gd name="T4" fmla="*/ 175 w 336"/>
              <a:gd name="T5" fmla="*/ 6 h 346"/>
              <a:gd name="T6" fmla="*/ 331 w 336"/>
              <a:gd name="T7" fmla="*/ 183 h 346"/>
              <a:gd name="T8" fmla="*/ 155 w 336"/>
              <a:gd name="T9" fmla="*/ 340 h 346"/>
              <a:gd name="T10" fmla="*/ 8 w 336"/>
              <a:gd name="T11" fmla="*/ 226 h 346"/>
              <a:gd name="T12" fmla="*/ 1 w 336"/>
              <a:gd name="T13" fmla="*/ 195 h 346"/>
            </a:gdLst>
            <a:ahLst/>
            <a:cxnLst>
              <a:cxn ang="0">
                <a:pos x="T0" y="T1"/>
              </a:cxn>
              <a:cxn ang="0">
                <a:pos x="T2" y="T3"/>
              </a:cxn>
              <a:cxn ang="0">
                <a:pos x="T4" y="T5"/>
              </a:cxn>
              <a:cxn ang="0">
                <a:pos x="T6" y="T7"/>
              </a:cxn>
              <a:cxn ang="0">
                <a:pos x="T8" y="T9"/>
              </a:cxn>
              <a:cxn ang="0">
                <a:pos x="T10" y="T11"/>
              </a:cxn>
              <a:cxn ang="0">
                <a:pos x="T12" y="T13"/>
              </a:cxn>
            </a:cxnLst>
            <a:rect l="0" t="0" r="r" b="b"/>
            <a:pathLst>
              <a:path w="336" h="346">
                <a:moveTo>
                  <a:pt x="1" y="195"/>
                </a:moveTo>
                <a:cubicBezTo>
                  <a:pt x="0" y="163"/>
                  <a:pt x="0" y="163"/>
                  <a:pt x="0" y="163"/>
                </a:cubicBezTo>
                <a:cubicBezTo>
                  <a:pt x="5" y="70"/>
                  <a:pt x="84" y="0"/>
                  <a:pt x="175" y="6"/>
                </a:cubicBezTo>
                <a:cubicBezTo>
                  <a:pt x="266" y="11"/>
                  <a:pt x="336" y="91"/>
                  <a:pt x="331" y="183"/>
                </a:cubicBezTo>
                <a:cubicBezTo>
                  <a:pt x="325" y="275"/>
                  <a:pt x="247" y="346"/>
                  <a:pt x="155" y="340"/>
                </a:cubicBezTo>
                <a:cubicBezTo>
                  <a:pt x="88" y="336"/>
                  <a:pt x="30" y="291"/>
                  <a:pt x="8" y="226"/>
                </a:cubicBezTo>
                <a:lnTo>
                  <a:pt x="1" y="195"/>
                </a:lnTo>
                <a:close/>
              </a:path>
            </a:pathLst>
          </a:cu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a:ea typeface="微软雅黑" panose="020B0503020204020204" charset="-122"/>
              <a:cs typeface="+mn-ea"/>
              <a:sym typeface="Arial" panose="020B0604020202020204"/>
            </a:endParaRPr>
          </a:p>
        </p:txBody>
      </p:sp>
      <p:sp>
        <p:nvSpPr>
          <p:cNvPr id="21" name="Freeform 75"/>
          <p:cNvSpPr/>
          <p:nvPr/>
        </p:nvSpPr>
        <p:spPr bwMode="auto">
          <a:xfrm rot="5153058">
            <a:off x="7333021" y="4304124"/>
            <a:ext cx="1366896" cy="449020"/>
          </a:xfrm>
          <a:custGeom>
            <a:avLst/>
            <a:gdLst>
              <a:gd name="T0" fmla="*/ 554 w 554"/>
              <a:gd name="T1" fmla="*/ 182 h 182"/>
              <a:gd name="T2" fmla="*/ 277 w 554"/>
              <a:gd name="T3" fmla="*/ 0 h 182"/>
              <a:gd name="T4" fmla="*/ 0 w 554"/>
              <a:gd name="T5" fmla="*/ 182 h 182"/>
            </a:gdLst>
            <a:ahLst/>
            <a:cxnLst>
              <a:cxn ang="0">
                <a:pos x="T0" y="T1"/>
              </a:cxn>
              <a:cxn ang="0">
                <a:pos x="T2" y="T3"/>
              </a:cxn>
              <a:cxn ang="0">
                <a:pos x="T4" y="T5"/>
              </a:cxn>
            </a:cxnLst>
            <a:rect l="0" t="0" r="r" b="b"/>
            <a:pathLst>
              <a:path w="554" h="182">
                <a:moveTo>
                  <a:pt x="554" y="182"/>
                </a:moveTo>
                <a:cubicBezTo>
                  <a:pt x="508" y="75"/>
                  <a:pt x="402" y="0"/>
                  <a:pt x="277" y="0"/>
                </a:cubicBezTo>
                <a:cubicBezTo>
                  <a:pt x="153" y="0"/>
                  <a:pt x="47" y="75"/>
                  <a:pt x="0" y="182"/>
                </a:cubicBezTo>
              </a:path>
            </a:pathLst>
          </a:custGeom>
          <a:noFill/>
          <a:ln w="28575" cap="flat">
            <a:solidFill>
              <a:srgbClr val="018C42"/>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cs typeface="+mn-ea"/>
              <a:sym typeface="Arial" panose="020B0604020202020204"/>
            </a:endParaRPr>
          </a:p>
        </p:txBody>
      </p:sp>
      <p:sp>
        <p:nvSpPr>
          <p:cNvPr id="22" name="Freeform 75"/>
          <p:cNvSpPr/>
          <p:nvPr/>
        </p:nvSpPr>
        <p:spPr bwMode="auto">
          <a:xfrm rot="16446942" flipH="1">
            <a:off x="3550913" y="4304126"/>
            <a:ext cx="1366896" cy="449020"/>
          </a:xfrm>
          <a:custGeom>
            <a:avLst/>
            <a:gdLst>
              <a:gd name="T0" fmla="*/ 554 w 554"/>
              <a:gd name="T1" fmla="*/ 182 h 182"/>
              <a:gd name="T2" fmla="*/ 277 w 554"/>
              <a:gd name="T3" fmla="*/ 0 h 182"/>
              <a:gd name="T4" fmla="*/ 0 w 554"/>
              <a:gd name="T5" fmla="*/ 182 h 182"/>
            </a:gdLst>
            <a:ahLst/>
            <a:cxnLst>
              <a:cxn ang="0">
                <a:pos x="T0" y="T1"/>
              </a:cxn>
              <a:cxn ang="0">
                <a:pos x="T2" y="T3"/>
              </a:cxn>
              <a:cxn ang="0">
                <a:pos x="T4" y="T5"/>
              </a:cxn>
            </a:cxnLst>
            <a:rect l="0" t="0" r="r" b="b"/>
            <a:pathLst>
              <a:path w="554" h="182">
                <a:moveTo>
                  <a:pt x="554" y="182"/>
                </a:moveTo>
                <a:cubicBezTo>
                  <a:pt x="508" y="75"/>
                  <a:pt x="402" y="0"/>
                  <a:pt x="277" y="0"/>
                </a:cubicBezTo>
                <a:cubicBezTo>
                  <a:pt x="153" y="0"/>
                  <a:pt x="47" y="75"/>
                  <a:pt x="0" y="182"/>
                </a:cubicBezTo>
              </a:path>
            </a:pathLst>
          </a:custGeom>
          <a:noFill/>
          <a:ln w="19050" cap="flat">
            <a:solidFill>
              <a:srgbClr val="018C42"/>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cs typeface="+mn-ea"/>
              <a:sym typeface="Arial" panose="020B0604020202020204"/>
            </a:endParaRPr>
          </a:p>
        </p:txBody>
      </p:sp>
      <p:sp>
        <p:nvSpPr>
          <p:cNvPr id="23" name="Freeform 7_2"/>
          <p:cNvSpPr/>
          <p:nvPr/>
        </p:nvSpPr>
        <p:spPr bwMode="auto">
          <a:xfrm>
            <a:off x="4236571" y="4002054"/>
            <a:ext cx="1101958" cy="1136699"/>
          </a:xfrm>
          <a:custGeom>
            <a:avLst/>
            <a:gdLst>
              <a:gd name="T0" fmla="*/ 1 w 336"/>
              <a:gd name="T1" fmla="*/ 195 h 346"/>
              <a:gd name="T2" fmla="*/ 0 w 336"/>
              <a:gd name="T3" fmla="*/ 163 h 346"/>
              <a:gd name="T4" fmla="*/ 175 w 336"/>
              <a:gd name="T5" fmla="*/ 6 h 346"/>
              <a:gd name="T6" fmla="*/ 331 w 336"/>
              <a:gd name="T7" fmla="*/ 183 h 346"/>
              <a:gd name="T8" fmla="*/ 155 w 336"/>
              <a:gd name="T9" fmla="*/ 340 h 346"/>
              <a:gd name="T10" fmla="*/ 8 w 336"/>
              <a:gd name="T11" fmla="*/ 226 h 346"/>
              <a:gd name="T12" fmla="*/ 1 w 336"/>
              <a:gd name="T13" fmla="*/ 195 h 346"/>
            </a:gdLst>
            <a:ahLst/>
            <a:cxnLst>
              <a:cxn ang="0">
                <a:pos x="T0" y="T1"/>
              </a:cxn>
              <a:cxn ang="0">
                <a:pos x="T2" y="T3"/>
              </a:cxn>
              <a:cxn ang="0">
                <a:pos x="T4" y="T5"/>
              </a:cxn>
              <a:cxn ang="0">
                <a:pos x="T6" y="T7"/>
              </a:cxn>
              <a:cxn ang="0">
                <a:pos x="T8" y="T9"/>
              </a:cxn>
              <a:cxn ang="0">
                <a:pos x="T10" y="T11"/>
              </a:cxn>
              <a:cxn ang="0">
                <a:pos x="T12" y="T13"/>
              </a:cxn>
            </a:cxnLst>
            <a:rect l="0" t="0" r="r" b="b"/>
            <a:pathLst>
              <a:path w="336" h="346">
                <a:moveTo>
                  <a:pt x="1" y="195"/>
                </a:moveTo>
                <a:cubicBezTo>
                  <a:pt x="0" y="163"/>
                  <a:pt x="0" y="163"/>
                  <a:pt x="0" y="163"/>
                </a:cubicBezTo>
                <a:cubicBezTo>
                  <a:pt x="5" y="70"/>
                  <a:pt x="84" y="0"/>
                  <a:pt x="175" y="6"/>
                </a:cubicBezTo>
                <a:cubicBezTo>
                  <a:pt x="266" y="11"/>
                  <a:pt x="336" y="91"/>
                  <a:pt x="331" y="183"/>
                </a:cubicBezTo>
                <a:cubicBezTo>
                  <a:pt x="325" y="275"/>
                  <a:pt x="247" y="346"/>
                  <a:pt x="155" y="340"/>
                </a:cubicBezTo>
                <a:cubicBezTo>
                  <a:pt x="88" y="336"/>
                  <a:pt x="30" y="291"/>
                  <a:pt x="8" y="226"/>
                </a:cubicBezTo>
                <a:lnTo>
                  <a:pt x="1" y="195"/>
                </a:lnTo>
                <a:close/>
              </a:path>
            </a:pathLst>
          </a:custGeom>
          <a:solidFill>
            <a:schemeClr val="bg1"/>
          </a:solidFill>
          <a:ln>
            <a:noFill/>
          </a:ln>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cs typeface="+mn-ea"/>
              <a:sym typeface="Arial" panose="020B0604020202020204"/>
            </a:endParaRPr>
          </a:p>
        </p:txBody>
      </p:sp>
      <p:sp>
        <p:nvSpPr>
          <p:cNvPr id="24" name="Freeform 7_2"/>
          <p:cNvSpPr/>
          <p:nvPr/>
        </p:nvSpPr>
        <p:spPr bwMode="auto">
          <a:xfrm>
            <a:off x="6931758" y="4002054"/>
            <a:ext cx="1101958" cy="1136699"/>
          </a:xfrm>
          <a:custGeom>
            <a:avLst/>
            <a:gdLst>
              <a:gd name="T0" fmla="*/ 1 w 336"/>
              <a:gd name="T1" fmla="*/ 195 h 346"/>
              <a:gd name="T2" fmla="*/ 0 w 336"/>
              <a:gd name="T3" fmla="*/ 163 h 346"/>
              <a:gd name="T4" fmla="*/ 175 w 336"/>
              <a:gd name="T5" fmla="*/ 6 h 346"/>
              <a:gd name="T6" fmla="*/ 331 w 336"/>
              <a:gd name="T7" fmla="*/ 183 h 346"/>
              <a:gd name="T8" fmla="*/ 155 w 336"/>
              <a:gd name="T9" fmla="*/ 340 h 346"/>
              <a:gd name="T10" fmla="*/ 8 w 336"/>
              <a:gd name="T11" fmla="*/ 226 h 346"/>
              <a:gd name="T12" fmla="*/ 1 w 336"/>
              <a:gd name="T13" fmla="*/ 195 h 346"/>
            </a:gdLst>
            <a:ahLst/>
            <a:cxnLst>
              <a:cxn ang="0">
                <a:pos x="T0" y="T1"/>
              </a:cxn>
              <a:cxn ang="0">
                <a:pos x="T2" y="T3"/>
              </a:cxn>
              <a:cxn ang="0">
                <a:pos x="T4" y="T5"/>
              </a:cxn>
              <a:cxn ang="0">
                <a:pos x="T6" y="T7"/>
              </a:cxn>
              <a:cxn ang="0">
                <a:pos x="T8" y="T9"/>
              </a:cxn>
              <a:cxn ang="0">
                <a:pos x="T10" y="T11"/>
              </a:cxn>
              <a:cxn ang="0">
                <a:pos x="T12" y="T13"/>
              </a:cxn>
            </a:cxnLst>
            <a:rect l="0" t="0" r="r" b="b"/>
            <a:pathLst>
              <a:path w="336" h="346">
                <a:moveTo>
                  <a:pt x="1" y="195"/>
                </a:moveTo>
                <a:cubicBezTo>
                  <a:pt x="0" y="163"/>
                  <a:pt x="0" y="163"/>
                  <a:pt x="0" y="163"/>
                </a:cubicBezTo>
                <a:cubicBezTo>
                  <a:pt x="5" y="70"/>
                  <a:pt x="84" y="0"/>
                  <a:pt x="175" y="6"/>
                </a:cubicBezTo>
                <a:cubicBezTo>
                  <a:pt x="266" y="11"/>
                  <a:pt x="336" y="91"/>
                  <a:pt x="331" y="183"/>
                </a:cubicBezTo>
                <a:cubicBezTo>
                  <a:pt x="325" y="275"/>
                  <a:pt x="247" y="346"/>
                  <a:pt x="155" y="340"/>
                </a:cubicBezTo>
                <a:cubicBezTo>
                  <a:pt x="88" y="336"/>
                  <a:pt x="30" y="291"/>
                  <a:pt x="8" y="226"/>
                </a:cubicBezTo>
                <a:lnTo>
                  <a:pt x="1" y="195"/>
                </a:lnTo>
                <a:close/>
              </a:path>
            </a:pathLst>
          </a:custGeom>
          <a:solidFill>
            <a:schemeClr val="bg1"/>
          </a:solidFill>
          <a:ln>
            <a:noFill/>
          </a:ln>
        </p:spPr>
        <p:txBody>
          <a:bodyPr vert="horz" wrap="square" lIns="91440" tIns="45720" rIns="91440" bIns="45720" numCol="1" anchor="t" anchorCtr="0" compatLnSpc="1"/>
          <a:lstStyle/>
          <a:p>
            <a:endParaRPr lang="zh-CN" altLang="en-US">
              <a:latin typeface="Arial" panose="020B0604020202020204"/>
              <a:ea typeface="微软雅黑" panose="020B0503020204020204" charset="-122"/>
              <a:cs typeface="+mn-ea"/>
              <a:sym typeface="Arial" panose="020B0604020202020204"/>
            </a:endParaRPr>
          </a:p>
        </p:txBody>
      </p:sp>
      <p:sp>
        <p:nvSpPr>
          <p:cNvPr id="25" name="椭圆 24"/>
          <p:cNvSpPr/>
          <p:nvPr/>
        </p:nvSpPr>
        <p:spPr>
          <a:xfrm rot="10800000" flipH="1">
            <a:off x="3949472" y="4474283"/>
            <a:ext cx="117216" cy="108703"/>
          </a:xfrm>
          <a:prstGeom prst="ellipse">
            <a:avLst/>
          </a:prstGeom>
          <a:solidFill>
            <a:srgbClr val="018C42"/>
          </a:solidFill>
          <a:ln w="57150">
            <a:solidFill>
              <a:srgbClr val="018C42">
                <a:alpha val="50000"/>
              </a:srgbClr>
            </a:solidFill>
          </a:ln>
          <a:effectLst>
            <a:glow>
              <a:srgbClr val="018C42">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charset="-122"/>
              <a:cs typeface="+mn-ea"/>
              <a:sym typeface="Arial" panose="020B0604020202020204"/>
            </a:endParaRPr>
          </a:p>
        </p:txBody>
      </p:sp>
      <p:sp>
        <p:nvSpPr>
          <p:cNvPr id="26" name="椭圆 25"/>
          <p:cNvSpPr/>
          <p:nvPr/>
        </p:nvSpPr>
        <p:spPr>
          <a:xfrm rot="10800000" flipH="1">
            <a:off x="8176036" y="4474282"/>
            <a:ext cx="117216" cy="108703"/>
          </a:xfrm>
          <a:prstGeom prst="ellipse">
            <a:avLst/>
          </a:prstGeom>
          <a:solidFill>
            <a:srgbClr val="018C42"/>
          </a:solidFill>
          <a:ln w="57150">
            <a:solidFill>
              <a:srgbClr val="018C42">
                <a:alpha val="50000"/>
              </a:srgbClr>
            </a:solidFill>
          </a:ln>
          <a:effectLst>
            <a:glow>
              <a:srgbClr val="018C42">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charset="-122"/>
              <a:cs typeface="+mn-ea"/>
              <a:sym typeface="Arial" panose="020B0604020202020204"/>
            </a:endParaRPr>
          </a:p>
        </p:txBody>
      </p:sp>
      <p:sp>
        <p:nvSpPr>
          <p:cNvPr id="27" name="ïŝlîḋè"/>
          <p:cNvSpPr/>
          <p:nvPr/>
        </p:nvSpPr>
        <p:spPr bwMode="auto">
          <a:xfrm>
            <a:off x="3559555" y="4528634"/>
            <a:ext cx="470379" cy="0"/>
          </a:xfrm>
          <a:prstGeom prst="line">
            <a:avLst/>
          </a:prstGeom>
          <a:noFill/>
          <a:ln w="19050" cap="flat">
            <a:solidFill>
              <a:srgbClr val="018C42"/>
            </a:solidFill>
            <a:prstDash val="sys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ltLang="en-US">
              <a:latin typeface="Arial" panose="020B0604020202020204"/>
              <a:ea typeface="微软雅黑" panose="020B0503020204020204" charset="-122"/>
              <a:cs typeface="+mn-ea"/>
              <a:sym typeface="Arial" panose="020B0604020202020204"/>
            </a:endParaRPr>
          </a:p>
        </p:txBody>
      </p:sp>
      <p:sp>
        <p:nvSpPr>
          <p:cNvPr id="28" name="ïŝlîḋè"/>
          <p:cNvSpPr/>
          <p:nvPr/>
        </p:nvSpPr>
        <p:spPr bwMode="auto">
          <a:xfrm>
            <a:off x="8269322" y="4528634"/>
            <a:ext cx="394595" cy="0"/>
          </a:xfrm>
          <a:prstGeom prst="line">
            <a:avLst/>
          </a:prstGeom>
          <a:noFill/>
          <a:ln w="19050" cap="flat">
            <a:solidFill>
              <a:srgbClr val="018C42"/>
            </a:solidFill>
            <a:prstDash val="sys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ltLang="en-US">
              <a:latin typeface="Arial" panose="020B0604020202020204"/>
              <a:ea typeface="微软雅黑" panose="020B0503020204020204" charset="-122"/>
              <a:cs typeface="+mn-ea"/>
              <a:sym typeface="Arial" panose="020B0604020202020204"/>
            </a:endParaRPr>
          </a:p>
        </p:txBody>
      </p:sp>
      <p:sp>
        <p:nvSpPr>
          <p:cNvPr id="31" name="标题 1"/>
          <p:cNvSpPr txBox="1"/>
          <p:nvPr/>
        </p:nvSpPr>
        <p:spPr>
          <a:xfrm>
            <a:off x="5328461" y="3103700"/>
            <a:ext cx="1569820" cy="1011776"/>
          </a:xfrm>
          <a:prstGeom prst="rect">
            <a:avLst/>
          </a:prstGeom>
        </p:spPr>
        <p:txBody>
          <a:bodyPr vert="horz" lIns="0" tIns="0" rIns="0" bIns="0" rtlCol="0" anchor="ctr" anchorCtr="0">
            <a:noAutofit/>
          </a:bodyPr>
          <a:lstStyle>
            <a:lvl1pPr algn="l" defTabSz="914400" rtl="0" eaLnBrk="1" latinLnBrk="0" hangingPunct="1">
              <a:spcBef>
                <a:spcPct val="0"/>
              </a:spcBef>
              <a:buNone/>
              <a:defRPr sz="2800" b="1" kern="1200">
                <a:solidFill>
                  <a:schemeClr val="accent2"/>
                </a:solidFill>
                <a:latin typeface="+mj-lt"/>
                <a:ea typeface="+mj-ea"/>
                <a:cs typeface="+mj-cs"/>
              </a:defRPr>
            </a:lvl1pPr>
          </a:lstStyle>
          <a:p>
            <a:pPr algn="ctr">
              <a:lnSpc>
                <a:spcPct val="120000"/>
              </a:lnSpc>
            </a:pPr>
            <a:r>
              <a:rPr lang="zh-CN" altLang="en-US" dirty="0">
                <a:solidFill>
                  <a:srgbClr val="018C42"/>
                </a:solidFill>
                <a:latin typeface="Arial" panose="020B0604020202020204"/>
                <a:ea typeface="微软雅黑" panose="020B0503020204020204" charset="-122"/>
                <a:cs typeface="+mn-ea"/>
                <a:sym typeface="Arial" panose="020B0604020202020204"/>
              </a:rPr>
              <a:t>康复训练</a:t>
            </a:r>
          </a:p>
        </p:txBody>
      </p:sp>
      <p:sp>
        <p:nvSpPr>
          <p:cNvPr id="32" name="圆角矩形 212"/>
          <p:cNvSpPr/>
          <p:nvPr/>
        </p:nvSpPr>
        <p:spPr>
          <a:xfrm rot="10800000">
            <a:off x="8491220" y="1837690"/>
            <a:ext cx="2914650" cy="1644650"/>
          </a:xfrm>
          <a:prstGeom prst="roundRect">
            <a:avLst>
              <a:gd name="adj" fmla="val 14873"/>
            </a:avLst>
          </a:prstGeom>
          <a:solidFill>
            <a:schemeClr val="bg1"/>
          </a:solidFill>
          <a:ln w="19050" cap="flat">
            <a:solidFill>
              <a:srgbClr val="008D38"/>
            </a:solidFill>
            <a:prstDash val="solid"/>
            <a:miter lim="800000"/>
          </a:ln>
        </p:spPr>
        <p:txBody>
          <a:bodyPr vert="horz" wrap="square" lIns="91440" tIns="45720" rIns="91440" bIns="45720" numCol="1" anchor="t" anchorCtr="0" compatLnSpc="1"/>
          <a:lstStyle/>
          <a:p>
            <a:endParaRPr lang="zh-CN" altLang="en-US" dirty="0" err="1">
              <a:latin typeface="Arial" panose="020B0604020202020204"/>
              <a:ea typeface="微软雅黑" panose="020B0503020204020204" charset="-122"/>
              <a:cs typeface="+mn-ea"/>
              <a:sym typeface="Arial" panose="020B0604020202020204"/>
            </a:endParaRPr>
          </a:p>
        </p:txBody>
      </p:sp>
      <p:sp>
        <p:nvSpPr>
          <p:cNvPr id="34" name="圆角矩形 212"/>
          <p:cNvSpPr/>
          <p:nvPr/>
        </p:nvSpPr>
        <p:spPr>
          <a:xfrm rot="10800000">
            <a:off x="798830" y="3716020"/>
            <a:ext cx="2901950" cy="1644650"/>
          </a:xfrm>
          <a:prstGeom prst="roundRect">
            <a:avLst>
              <a:gd name="adj" fmla="val 14873"/>
            </a:avLst>
          </a:prstGeom>
          <a:solidFill>
            <a:schemeClr val="bg1"/>
          </a:solidFill>
          <a:ln w="19050" cap="flat">
            <a:solidFill>
              <a:srgbClr val="008D38"/>
            </a:solidFill>
            <a:prstDash val="solid"/>
            <a:miter lim="800000"/>
          </a:ln>
        </p:spPr>
        <p:txBody>
          <a:bodyPr vert="horz" wrap="square" lIns="91440" tIns="45720" rIns="91440" bIns="45720" numCol="1" anchor="t" anchorCtr="0" compatLnSpc="1"/>
          <a:lstStyle/>
          <a:p>
            <a:endParaRPr lang="zh-CN" altLang="en-US" dirty="0" err="1">
              <a:latin typeface="Arial" panose="020B0604020202020204"/>
              <a:ea typeface="微软雅黑" panose="020B0503020204020204" charset="-122"/>
              <a:cs typeface="+mn-ea"/>
              <a:sym typeface="Arial" panose="020B0604020202020204"/>
            </a:endParaRPr>
          </a:p>
        </p:txBody>
      </p:sp>
      <p:sp>
        <p:nvSpPr>
          <p:cNvPr id="36" name="圆角矩形 212"/>
          <p:cNvSpPr/>
          <p:nvPr/>
        </p:nvSpPr>
        <p:spPr>
          <a:xfrm rot="10800000">
            <a:off x="8491220" y="3716020"/>
            <a:ext cx="2895600" cy="1644650"/>
          </a:xfrm>
          <a:prstGeom prst="roundRect">
            <a:avLst>
              <a:gd name="adj" fmla="val 14873"/>
            </a:avLst>
          </a:prstGeom>
          <a:solidFill>
            <a:schemeClr val="bg1"/>
          </a:solidFill>
          <a:ln w="19050" cap="flat">
            <a:solidFill>
              <a:srgbClr val="008D38"/>
            </a:solidFill>
            <a:prstDash val="solid"/>
            <a:miter lim="800000"/>
          </a:ln>
        </p:spPr>
        <p:txBody>
          <a:bodyPr vert="horz" wrap="square" lIns="91440" tIns="45720" rIns="91440" bIns="45720" numCol="1" anchor="t" anchorCtr="0" compatLnSpc="1"/>
          <a:lstStyle/>
          <a:p>
            <a:endParaRPr lang="zh-CN" altLang="en-US" dirty="0" err="1">
              <a:latin typeface="Arial" panose="020B0604020202020204"/>
              <a:ea typeface="微软雅黑" panose="020B0503020204020204" charset="-122"/>
              <a:cs typeface="+mn-ea"/>
              <a:sym typeface="Arial" panose="020B0604020202020204"/>
            </a:endParaRPr>
          </a:p>
        </p:txBody>
      </p:sp>
      <p:sp>
        <p:nvSpPr>
          <p:cNvPr id="54" name="矩形 53"/>
          <p:cNvSpPr/>
          <p:nvPr/>
        </p:nvSpPr>
        <p:spPr>
          <a:xfrm>
            <a:off x="837400" y="2143881"/>
            <a:ext cx="2704699" cy="1104144"/>
          </a:xfrm>
          <a:prstGeom prst="rect">
            <a:avLst/>
          </a:prstGeom>
        </p:spPr>
        <p:txBody>
          <a:bodyPr wrap="square" lIns="91436" tIns="45718" rIns="91436" bIns="45718" anchor="b" anchorCtr="0">
            <a:spAutoFit/>
          </a:bodyPr>
          <a:lstStyle/>
          <a:p>
            <a:pPr algn="just" fontAlgn="base">
              <a:lnSpc>
                <a:spcPct val="120000"/>
              </a:lnSpc>
              <a:spcBef>
                <a:spcPct val="0"/>
              </a:spcBef>
              <a:spcAft>
                <a:spcPct val="0"/>
              </a:spcAft>
            </a:pPr>
            <a:r>
              <a:rPr lang="zh-CN" altLang="en-US" sz="1400" b="1" dirty="0">
                <a:solidFill>
                  <a:srgbClr val="008D38"/>
                </a:solidFill>
                <a:cs typeface="+mn-ea"/>
                <a:sym typeface="Arial" panose="020B0604020202020204"/>
              </a:rPr>
              <a:t>具体训练措施：</a:t>
            </a:r>
            <a:r>
              <a:rPr lang="zh-CN" altLang="en-US" sz="1400" dirty="0">
                <a:cs typeface="+mn-ea"/>
                <a:sym typeface="Arial" panose="020B0604020202020204"/>
              </a:rPr>
              <a:t>包括改善</a:t>
            </a:r>
            <a:r>
              <a:rPr lang="en-US" altLang="zh-CN" sz="1400" dirty="0">
                <a:cs typeface="+mn-ea"/>
                <a:sym typeface="Arial" panose="020B0604020202020204"/>
              </a:rPr>
              <a:t>VOR </a:t>
            </a:r>
            <a:r>
              <a:rPr lang="zh-CN" altLang="en-US" sz="1400" dirty="0">
                <a:cs typeface="+mn-ea"/>
                <a:sym typeface="Arial" panose="020B0604020202020204"/>
              </a:rPr>
              <a:t>的眼动训练和 </a:t>
            </a:r>
            <a:r>
              <a:rPr lang="en-US" altLang="zh-CN" sz="1400" dirty="0">
                <a:cs typeface="+mn-ea"/>
                <a:sym typeface="Arial" panose="020B0604020202020204"/>
              </a:rPr>
              <a:t>VSR </a:t>
            </a:r>
            <a:r>
              <a:rPr lang="zh-CN" altLang="en-US" sz="1400" dirty="0">
                <a:cs typeface="+mn-ea"/>
                <a:sym typeface="Arial" panose="020B0604020202020204"/>
              </a:rPr>
              <a:t>的平衡训练</a:t>
            </a:r>
            <a:r>
              <a:rPr lang="en-US" altLang="zh-CN" sz="1400" dirty="0">
                <a:cs typeface="+mn-ea"/>
                <a:sym typeface="Arial" panose="020B0604020202020204"/>
              </a:rPr>
              <a:t>,</a:t>
            </a:r>
            <a:r>
              <a:rPr lang="zh-CN" altLang="en-US" sz="1400" dirty="0">
                <a:cs typeface="+mn-ea"/>
                <a:sym typeface="Arial" panose="020B0604020202020204"/>
              </a:rPr>
              <a:t>如凝视稳定性训练、习服性训练、平衡与步态训练、行走训练等</a:t>
            </a:r>
            <a:endParaRPr lang="en-GB" altLang="zh-CN" sz="1400" dirty="0">
              <a:latin typeface="Arial" panose="020B0604020202020204"/>
              <a:ea typeface="微软雅黑" panose="020B0503020204020204" charset="-122"/>
              <a:cs typeface="+mn-ea"/>
              <a:sym typeface="Arial" panose="020B0604020202020204"/>
            </a:endParaRPr>
          </a:p>
        </p:txBody>
      </p:sp>
      <p:sp>
        <p:nvSpPr>
          <p:cNvPr id="29" name="矩形 28"/>
          <p:cNvSpPr/>
          <p:nvPr/>
        </p:nvSpPr>
        <p:spPr>
          <a:xfrm>
            <a:off x="885524" y="3846545"/>
            <a:ext cx="2704699" cy="1362677"/>
          </a:xfrm>
          <a:prstGeom prst="rect">
            <a:avLst/>
          </a:prstGeom>
        </p:spPr>
        <p:txBody>
          <a:bodyPr wrap="square" lIns="91436" tIns="45718" rIns="91436" bIns="45718" anchor="b" anchorCtr="0">
            <a:spAutoFit/>
          </a:bodyPr>
          <a:lstStyle/>
          <a:p>
            <a:pPr fontAlgn="base">
              <a:lnSpc>
                <a:spcPct val="120000"/>
              </a:lnSpc>
              <a:spcBef>
                <a:spcPct val="0"/>
              </a:spcBef>
              <a:spcAft>
                <a:spcPct val="0"/>
              </a:spcAft>
            </a:pPr>
            <a:r>
              <a:rPr lang="zh-CN" altLang="en-US" sz="1400" b="1" dirty="0">
                <a:solidFill>
                  <a:srgbClr val="008D38"/>
                </a:solidFill>
                <a:cs typeface="+mn-ea"/>
                <a:sym typeface="Arial" panose="020B0604020202020204"/>
              </a:rPr>
              <a:t>注意事项：</a:t>
            </a:r>
            <a:r>
              <a:rPr lang="zh-CN" altLang="en-US" sz="1400" dirty="0">
                <a:cs typeface="+mn-ea"/>
                <a:sym typeface="Arial" panose="020B0604020202020204"/>
              </a:rPr>
              <a:t>要考虑患者是否存在功能限制，如背部问题、肥胖和关节病等。如果训练方案对于患者简单易行，不能引起感觉冲突，则需调整方案以增加难度</a:t>
            </a:r>
            <a:endParaRPr lang="en-GB" altLang="zh-CN" sz="1400" dirty="0">
              <a:latin typeface="Arial" panose="020B0604020202020204"/>
              <a:ea typeface="微软雅黑" panose="020B0503020204020204" charset="-122"/>
              <a:cs typeface="+mn-ea"/>
              <a:sym typeface="Arial" panose="020B0604020202020204"/>
            </a:endParaRPr>
          </a:p>
        </p:txBody>
      </p:sp>
      <p:sp>
        <p:nvSpPr>
          <p:cNvPr id="55" name="矩形 54"/>
          <p:cNvSpPr/>
          <p:nvPr/>
        </p:nvSpPr>
        <p:spPr>
          <a:xfrm>
            <a:off x="8515687" y="1938688"/>
            <a:ext cx="2869863" cy="1362677"/>
          </a:xfrm>
          <a:prstGeom prst="rect">
            <a:avLst/>
          </a:prstGeom>
        </p:spPr>
        <p:txBody>
          <a:bodyPr wrap="square" lIns="91436" tIns="45718" rIns="91436" bIns="45718" anchor="b" anchorCtr="0">
            <a:spAutoFit/>
          </a:bodyPr>
          <a:lstStyle/>
          <a:p>
            <a:pPr fontAlgn="base">
              <a:lnSpc>
                <a:spcPct val="120000"/>
              </a:lnSpc>
              <a:spcBef>
                <a:spcPct val="0"/>
              </a:spcBef>
              <a:spcAft>
                <a:spcPct val="0"/>
              </a:spcAft>
            </a:pPr>
            <a:r>
              <a:rPr lang="zh-CN" altLang="en-US" sz="1400" b="1" dirty="0">
                <a:solidFill>
                  <a:srgbClr val="008D38"/>
                </a:solidFill>
                <a:cs typeface="+mn-ea"/>
                <a:sym typeface="Arial" panose="020B0604020202020204"/>
              </a:rPr>
              <a:t>训练频次：</a:t>
            </a:r>
            <a:r>
              <a:rPr lang="zh-CN" altLang="en-US" sz="1400" dirty="0">
                <a:cs typeface="+mn-ea"/>
                <a:sym typeface="Arial" panose="020B0604020202020204"/>
              </a:rPr>
              <a:t>理疗师指导下的康复训练一般每周</a:t>
            </a:r>
            <a:r>
              <a:rPr lang="en-US" altLang="zh-CN" sz="1400" dirty="0">
                <a:cs typeface="+mn-ea"/>
                <a:sym typeface="Arial" panose="020B0604020202020204"/>
              </a:rPr>
              <a:t>2</a:t>
            </a:r>
            <a:r>
              <a:rPr lang="zh-CN" altLang="en-US" sz="1400" dirty="0">
                <a:cs typeface="+mn-ea"/>
                <a:sym typeface="Arial" panose="020B0604020202020204"/>
              </a:rPr>
              <a:t>次，每次 </a:t>
            </a:r>
            <a:r>
              <a:rPr lang="en-US" altLang="zh-CN" sz="1400" dirty="0">
                <a:cs typeface="+mn-ea"/>
                <a:sym typeface="Arial" panose="020B0604020202020204"/>
              </a:rPr>
              <a:t>1.0~1.5h </a:t>
            </a:r>
            <a:r>
              <a:rPr lang="zh-CN" altLang="en-US" sz="1400" dirty="0">
                <a:cs typeface="+mn-ea"/>
                <a:sym typeface="Arial" panose="020B0604020202020204"/>
              </a:rPr>
              <a:t>；家庭训练每天练习 </a:t>
            </a:r>
            <a:r>
              <a:rPr lang="en-US" altLang="zh-CN" sz="1400" dirty="0">
                <a:cs typeface="+mn-ea"/>
                <a:sym typeface="Arial" panose="020B0604020202020204"/>
              </a:rPr>
              <a:t>2~3</a:t>
            </a:r>
            <a:r>
              <a:rPr lang="zh-CN" altLang="en-US" sz="1400" dirty="0">
                <a:cs typeface="+mn-ea"/>
                <a:sym typeface="Arial" panose="020B0604020202020204"/>
              </a:rPr>
              <a:t>次</a:t>
            </a:r>
            <a:r>
              <a:rPr lang="en-US" altLang="zh-CN" sz="1400" dirty="0">
                <a:cs typeface="+mn-ea"/>
                <a:sym typeface="Arial" panose="020B0604020202020204"/>
              </a:rPr>
              <a:t>,</a:t>
            </a:r>
            <a:r>
              <a:rPr lang="zh-CN" altLang="en-US" sz="1400" dirty="0">
                <a:cs typeface="+mn-ea"/>
                <a:sym typeface="Arial" panose="020B0604020202020204"/>
              </a:rPr>
              <a:t>每个方案 </a:t>
            </a:r>
            <a:r>
              <a:rPr lang="en-US" altLang="zh-CN" sz="1400" dirty="0">
                <a:cs typeface="+mn-ea"/>
                <a:sym typeface="Arial" panose="020B0604020202020204"/>
              </a:rPr>
              <a:t>30s </a:t>
            </a:r>
            <a:r>
              <a:rPr lang="zh-CN" altLang="en-US" sz="1400" dirty="0">
                <a:cs typeface="+mn-ea"/>
                <a:sym typeface="Arial" panose="020B0604020202020204"/>
              </a:rPr>
              <a:t>至 </a:t>
            </a:r>
            <a:r>
              <a:rPr lang="en-US" altLang="zh-CN" sz="1400" dirty="0">
                <a:cs typeface="+mn-ea"/>
                <a:sym typeface="Arial" panose="020B0604020202020204"/>
              </a:rPr>
              <a:t>1min</a:t>
            </a:r>
            <a:r>
              <a:rPr lang="zh-CN" altLang="en-US" sz="1400" dirty="0">
                <a:cs typeface="+mn-ea"/>
                <a:sym typeface="Arial" panose="020B0604020202020204"/>
              </a:rPr>
              <a:t>。与患者的临床表现、病变部位和疾病性质等有关</a:t>
            </a:r>
            <a:endParaRPr lang="en-GB" altLang="zh-CN" sz="1400" dirty="0">
              <a:latin typeface="Arial" panose="020B0604020202020204"/>
              <a:ea typeface="微软雅黑" panose="020B0503020204020204" charset="-122"/>
              <a:cs typeface="+mn-ea"/>
              <a:sym typeface="Arial" panose="020B0604020202020204"/>
            </a:endParaRPr>
          </a:p>
        </p:txBody>
      </p:sp>
      <p:sp>
        <p:nvSpPr>
          <p:cNvPr id="56" name="矩形 55"/>
          <p:cNvSpPr/>
          <p:nvPr/>
        </p:nvSpPr>
        <p:spPr>
          <a:xfrm>
            <a:off x="8553228" y="3863479"/>
            <a:ext cx="2704699" cy="1362677"/>
          </a:xfrm>
          <a:prstGeom prst="rect">
            <a:avLst/>
          </a:prstGeom>
        </p:spPr>
        <p:txBody>
          <a:bodyPr wrap="square" lIns="91436" tIns="45718" rIns="91436" bIns="45718" anchor="b" anchorCtr="0">
            <a:spAutoFit/>
          </a:bodyPr>
          <a:lstStyle/>
          <a:p>
            <a:pPr algn="just" fontAlgn="base">
              <a:lnSpc>
                <a:spcPct val="120000"/>
              </a:lnSpc>
              <a:spcBef>
                <a:spcPct val="0"/>
              </a:spcBef>
              <a:spcAft>
                <a:spcPct val="0"/>
              </a:spcAft>
            </a:pPr>
            <a:r>
              <a:rPr lang="zh-CN" altLang="en-US" sz="1400" b="1" dirty="0">
                <a:solidFill>
                  <a:srgbClr val="008D38"/>
                </a:solidFill>
                <a:cs typeface="+mn-ea"/>
                <a:sym typeface="Arial" panose="020B0604020202020204"/>
              </a:rPr>
              <a:t>训练原则：</a:t>
            </a:r>
            <a:r>
              <a:rPr lang="zh-CN" altLang="en-US" sz="1400" dirty="0">
                <a:cs typeface="+mn-ea"/>
                <a:sym typeface="Arial" panose="020B0604020202020204"/>
              </a:rPr>
              <a:t>先简后繁、先慢后快，开始时每 </a:t>
            </a:r>
            <a:r>
              <a:rPr lang="en-US" altLang="zh-CN" sz="1400" dirty="0">
                <a:cs typeface="+mn-ea"/>
                <a:sym typeface="Arial" panose="020B0604020202020204"/>
              </a:rPr>
              <a:t>1~2 </a:t>
            </a:r>
            <a:r>
              <a:rPr lang="zh-CN" altLang="en-US" sz="1400" dirty="0">
                <a:cs typeface="+mn-ea"/>
                <a:sym typeface="Arial" panose="020B0604020202020204"/>
              </a:rPr>
              <a:t>周调整 </a:t>
            </a:r>
            <a:r>
              <a:rPr lang="en-US" altLang="zh-CN" sz="1400" dirty="0">
                <a:cs typeface="+mn-ea"/>
                <a:sym typeface="Arial" panose="020B0604020202020204"/>
              </a:rPr>
              <a:t>1 </a:t>
            </a:r>
            <a:r>
              <a:rPr lang="zh-CN" altLang="en-US" sz="1400" dirty="0">
                <a:cs typeface="+mn-ea"/>
                <a:sym typeface="Arial" panose="020B0604020202020204"/>
              </a:rPr>
              <a:t>次方案，</a:t>
            </a:r>
            <a:r>
              <a:rPr lang="en-US" altLang="zh-CN" sz="1400" dirty="0">
                <a:cs typeface="+mn-ea"/>
                <a:sym typeface="Arial" panose="020B0604020202020204"/>
              </a:rPr>
              <a:t>1~2</a:t>
            </a:r>
            <a:r>
              <a:rPr lang="zh-CN" altLang="en-US" sz="1400" dirty="0">
                <a:cs typeface="+mn-ea"/>
                <a:sym typeface="Arial" panose="020B0604020202020204"/>
              </a:rPr>
              <a:t>个月后可逐渐延长调整方案的间隔时间。越早开始康复锻炼，前庭功能恢复越快、越完全</a:t>
            </a:r>
            <a:endParaRPr lang="en-GB" altLang="zh-CN" sz="1400" dirty="0">
              <a:latin typeface="Arial" panose="020B0604020202020204"/>
              <a:ea typeface="微软雅黑" panose="020B0503020204020204" charset="-122"/>
              <a:cs typeface="+mn-ea"/>
              <a:sym typeface="Arial" panose="020B0604020202020204"/>
            </a:endParaRPr>
          </a:p>
        </p:txBody>
      </p:sp>
      <p:sp>
        <p:nvSpPr>
          <p:cNvPr id="57" name="pedestrian-man_76859"/>
          <p:cNvSpPr/>
          <p:nvPr/>
        </p:nvSpPr>
        <p:spPr>
          <a:xfrm>
            <a:off x="4564393" y="2375916"/>
            <a:ext cx="405540" cy="711242"/>
          </a:xfrm>
          <a:custGeom>
            <a:avLst/>
            <a:gdLst>
              <a:gd name="connsiteX0" fmla="*/ 104496 w 279914"/>
              <a:gd name="connsiteY0" fmla="*/ 143708 h 596405"/>
              <a:gd name="connsiteX1" fmla="*/ 127925 w 279914"/>
              <a:gd name="connsiteY1" fmla="*/ 143708 h 596405"/>
              <a:gd name="connsiteX2" fmla="*/ 186257 w 279914"/>
              <a:gd name="connsiteY2" fmla="*/ 143708 h 596405"/>
              <a:gd name="connsiteX3" fmla="*/ 205383 w 279914"/>
              <a:gd name="connsiteY3" fmla="*/ 162809 h 596405"/>
              <a:gd name="connsiteX4" fmla="*/ 205383 w 279914"/>
              <a:gd name="connsiteY4" fmla="*/ 164720 h 596405"/>
              <a:gd name="connsiteX5" fmla="*/ 207774 w 279914"/>
              <a:gd name="connsiteY5" fmla="*/ 233006 h 596405"/>
              <a:gd name="connsiteX6" fmla="*/ 214946 w 279914"/>
              <a:gd name="connsiteY6" fmla="*/ 251152 h 596405"/>
              <a:gd name="connsiteX7" fmla="*/ 274713 w 279914"/>
              <a:gd name="connsiteY7" fmla="*/ 317051 h 596405"/>
              <a:gd name="connsiteX8" fmla="*/ 274713 w 279914"/>
              <a:gd name="connsiteY8" fmla="*/ 344270 h 596405"/>
              <a:gd name="connsiteX9" fmla="*/ 268019 w 279914"/>
              <a:gd name="connsiteY9" fmla="*/ 351433 h 596405"/>
              <a:gd name="connsiteX10" fmla="*/ 254631 w 279914"/>
              <a:gd name="connsiteY10" fmla="*/ 357163 h 596405"/>
              <a:gd name="connsiteX11" fmla="*/ 241243 w 279914"/>
              <a:gd name="connsiteY11" fmla="*/ 351433 h 596405"/>
              <a:gd name="connsiteX12" fmla="*/ 205383 w 279914"/>
              <a:gd name="connsiteY12" fmla="*/ 314186 h 596405"/>
              <a:gd name="connsiteX13" fmla="*/ 205383 w 279914"/>
              <a:gd name="connsiteY13" fmla="*/ 345225 h 596405"/>
              <a:gd name="connsiteX14" fmla="*/ 206339 w 279914"/>
              <a:gd name="connsiteY14" fmla="*/ 346658 h 596405"/>
              <a:gd name="connsiteX15" fmla="*/ 226421 w 279914"/>
              <a:gd name="connsiteY15" fmla="*/ 392023 h 596405"/>
              <a:gd name="connsiteX16" fmla="*/ 240287 w 279914"/>
              <a:gd name="connsiteY16" fmla="*/ 442641 h 596405"/>
              <a:gd name="connsiteX17" fmla="*/ 254631 w 279914"/>
              <a:gd name="connsiteY17" fmla="*/ 556293 h 596405"/>
              <a:gd name="connsiteX18" fmla="*/ 228334 w 279914"/>
              <a:gd name="connsiteY18" fmla="*/ 594495 h 596405"/>
              <a:gd name="connsiteX19" fmla="*/ 224030 w 279914"/>
              <a:gd name="connsiteY19" fmla="*/ 595450 h 596405"/>
              <a:gd name="connsiteX20" fmla="*/ 216858 w 279914"/>
              <a:gd name="connsiteY20" fmla="*/ 596405 h 596405"/>
              <a:gd name="connsiteX21" fmla="*/ 189126 w 279914"/>
              <a:gd name="connsiteY21" fmla="*/ 570619 h 596405"/>
              <a:gd name="connsiteX22" fmla="*/ 179085 w 279914"/>
              <a:gd name="connsiteY22" fmla="*/ 477501 h 596405"/>
              <a:gd name="connsiteX23" fmla="*/ 167132 w 279914"/>
              <a:gd name="connsiteY23" fmla="*/ 430225 h 596405"/>
              <a:gd name="connsiteX24" fmla="*/ 146572 w 279914"/>
              <a:gd name="connsiteY24" fmla="*/ 379607 h 596405"/>
              <a:gd name="connsiteX25" fmla="*/ 88239 w 279914"/>
              <a:gd name="connsiteY25" fmla="*/ 562023 h 596405"/>
              <a:gd name="connsiteX26" fmla="*/ 56681 w 279914"/>
              <a:gd name="connsiteY26" fmla="*/ 584945 h 596405"/>
              <a:gd name="connsiteX27" fmla="*/ 48075 w 279914"/>
              <a:gd name="connsiteY27" fmla="*/ 583989 h 596405"/>
              <a:gd name="connsiteX28" fmla="*/ 43772 w 279914"/>
              <a:gd name="connsiteY28" fmla="*/ 582557 h 596405"/>
              <a:gd name="connsiteX29" fmla="*/ 24646 w 279914"/>
              <a:gd name="connsiteY29" fmla="*/ 567754 h 596405"/>
              <a:gd name="connsiteX30" fmla="*/ 22734 w 279914"/>
              <a:gd name="connsiteY30" fmla="*/ 543877 h 596405"/>
              <a:gd name="connsiteX31" fmla="*/ 84892 w 279914"/>
              <a:gd name="connsiteY31" fmla="*/ 348568 h 596405"/>
              <a:gd name="connsiteX32" fmla="*/ 85370 w 279914"/>
              <a:gd name="connsiteY32" fmla="*/ 347135 h 596405"/>
              <a:gd name="connsiteX33" fmla="*/ 85370 w 279914"/>
              <a:gd name="connsiteY33" fmla="*/ 273596 h 596405"/>
              <a:gd name="connsiteX34" fmla="*/ 48553 w 279914"/>
              <a:gd name="connsiteY34" fmla="*/ 347135 h 596405"/>
              <a:gd name="connsiteX35" fmla="*/ 30862 w 279914"/>
              <a:gd name="connsiteY35" fmla="*/ 357641 h 596405"/>
              <a:gd name="connsiteX36" fmla="*/ 22734 w 279914"/>
              <a:gd name="connsiteY36" fmla="*/ 356208 h 596405"/>
              <a:gd name="connsiteX37" fmla="*/ 11258 w 279914"/>
              <a:gd name="connsiteY37" fmla="*/ 350956 h 596405"/>
              <a:gd name="connsiteX38" fmla="*/ 1217 w 279914"/>
              <a:gd name="connsiteY38" fmla="*/ 340450 h 596405"/>
              <a:gd name="connsiteX39" fmla="*/ 1695 w 279914"/>
              <a:gd name="connsiteY39" fmla="*/ 325647 h 596405"/>
              <a:gd name="connsiteX40" fmla="*/ 80588 w 279914"/>
              <a:gd name="connsiteY40" fmla="*/ 158512 h 596405"/>
              <a:gd name="connsiteX41" fmla="*/ 104496 w 279914"/>
              <a:gd name="connsiteY41" fmla="*/ 143708 h 596405"/>
              <a:gd name="connsiteX42" fmla="*/ 150882 w 279914"/>
              <a:gd name="connsiteY42" fmla="*/ 0 h 596405"/>
              <a:gd name="connsiteX43" fmla="*/ 214484 w 279914"/>
              <a:gd name="connsiteY43" fmla="*/ 63755 h 596405"/>
              <a:gd name="connsiteX44" fmla="*/ 150882 w 279914"/>
              <a:gd name="connsiteY44" fmla="*/ 127510 h 596405"/>
              <a:gd name="connsiteX45" fmla="*/ 87280 w 279914"/>
              <a:gd name="connsiteY45" fmla="*/ 63755 h 596405"/>
              <a:gd name="connsiteX46" fmla="*/ 150882 w 279914"/>
              <a:gd name="connsiteY46" fmla="*/ 0 h 596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279914" h="596405">
                <a:moveTo>
                  <a:pt x="104496" y="143708"/>
                </a:moveTo>
                <a:lnTo>
                  <a:pt x="127925" y="143708"/>
                </a:lnTo>
                <a:lnTo>
                  <a:pt x="186257" y="143708"/>
                </a:lnTo>
                <a:cubicBezTo>
                  <a:pt x="196777" y="143708"/>
                  <a:pt x="205383" y="152304"/>
                  <a:pt x="205383" y="162809"/>
                </a:cubicBezTo>
                <a:lnTo>
                  <a:pt x="205383" y="164720"/>
                </a:lnTo>
                <a:lnTo>
                  <a:pt x="207774" y="233006"/>
                </a:lnTo>
                <a:cubicBezTo>
                  <a:pt x="207774" y="238259"/>
                  <a:pt x="211121" y="246854"/>
                  <a:pt x="214946" y="251152"/>
                </a:cubicBezTo>
                <a:lnTo>
                  <a:pt x="274713" y="317051"/>
                </a:lnTo>
                <a:cubicBezTo>
                  <a:pt x="281885" y="324692"/>
                  <a:pt x="281407" y="336630"/>
                  <a:pt x="274713" y="344270"/>
                </a:cubicBezTo>
                <a:lnTo>
                  <a:pt x="268019" y="351433"/>
                </a:lnTo>
                <a:cubicBezTo>
                  <a:pt x="264672" y="355253"/>
                  <a:pt x="259891" y="357163"/>
                  <a:pt x="254631" y="357163"/>
                </a:cubicBezTo>
                <a:cubicBezTo>
                  <a:pt x="249372" y="357163"/>
                  <a:pt x="244590" y="355253"/>
                  <a:pt x="241243" y="351433"/>
                </a:cubicBezTo>
                <a:lnTo>
                  <a:pt x="205383" y="314186"/>
                </a:lnTo>
                <a:lnTo>
                  <a:pt x="205383" y="345225"/>
                </a:lnTo>
                <a:cubicBezTo>
                  <a:pt x="205861" y="345703"/>
                  <a:pt x="206339" y="346180"/>
                  <a:pt x="206339" y="346658"/>
                </a:cubicBezTo>
                <a:lnTo>
                  <a:pt x="226421" y="392023"/>
                </a:lnTo>
                <a:cubicBezTo>
                  <a:pt x="232159" y="405394"/>
                  <a:pt x="238375" y="428315"/>
                  <a:pt x="240287" y="442641"/>
                </a:cubicBezTo>
                <a:lnTo>
                  <a:pt x="254631" y="556293"/>
                </a:lnTo>
                <a:cubicBezTo>
                  <a:pt x="257022" y="573006"/>
                  <a:pt x="245069" y="590197"/>
                  <a:pt x="228334" y="594495"/>
                </a:cubicBezTo>
                <a:lnTo>
                  <a:pt x="224030" y="595450"/>
                </a:lnTo>
                <a:cubicBezTo>
                  <a:pt x="221640" y="595928"/>
                  <a:pt x="219249" y="596405"/>
                  <a:pt x="216858" y="596405"/>
                </a:cubicBezTo>
                <a:cubicBezTo>
                  <a:pt x="202514" y="596405"/>
                  <a:pt x="190561" y="585422"/>
                  <a:pt x="189126" y="570619"/>
                </a:cubicBezTo>
                <a:lnTo>
                  <a:pt x="179085" y="477501"/>
                </a:lnTo>
                <a:cubicBezTo>
                  <a:pt x="177651" y="464130"/>
                  <a:pt x="172391" y="442641"/>
                  <a:pt x="167132" y="430225"/>
                </a:cubicBezTo>
                <a:lnTo>
                  <a:pt x="146572" y="379607"/>
                </a:lnTo>
                <a:lnTo>
                  <a:pt x="88239" y="562023"/>
                </a:lnTo>
                <a:cubicBezTo>
                  <a:pt x="83935" y="575394"/>
                  <a:pt x="71026" y="584945"/>
                  <a:pt x="56681" y="584945"/>
                </a:cubicBezTo>
                <a:cubicBezTo>
                  <a:pt x="53813" y="584945"/>
                  <a:pt x="50944" y="584467"/>
                  <a:pt x="48075" y="583989"/>
                </a:cubicBezTo>
                <a:lnTo>
                  <a:pt x="43772" y="582557"/>
                </a:lnTo>
                <a:cubicBezTo>
                  <a:pt x="35643" y="580647"/>
                  <a:pt x="28949" y="574916"/>
                  <a:pt x="24646" y="567754"/>
                </a:cubicBezTo>
                <a:cubicBezTo>
                  <a:pt x="20821" y="560113"/>
                  <a:pt x="19865" y="551995"/>
                  <a:pt x="22734" y="543877"/>
                </a:cubicBezTo>
                <a:lnTo>
                  <a:pt x="84892" y="348568"/>
                </a:lnTo>
                <a:cubicBezTo>
                  <a:pt x="85370" y="348090"/>
                  <a:pt x="85370" y="347613"/>
                  <a:pt x="85370" y="347135"/>
                </a:cubicBezTo>
                <a:lnTo>
                  <a:pt x="85370" y="273596"/>
                </a:lnTo>
                <a:lnTo>
                  <a:pt x="48553" y="347135"/>
                </a:lnTo>
                <a:cubicBezTo>
                  <a:pt x="45206" y="353343"/>
                  <a:pt x="38512" y="357641"/>
                  <a:pt x="30862" y="357641"/>
                </a:cubicBezTo>
                <a:cubicBezTo>
                  <a:pt x="27993" y="357641"/>
                  <a:pt x="25602" y="357163"/>
                  <a:pt x="22734" y="356208"/>
                </a:cubicBezTo>
                <a:lnTo>
                  <a:pt x="11258" y="350956"/>
                </a:lnTo>
                <a:cubicBezTo>
                  <a:pt x="6477" y="349045"/>
                  <a:pt x="3130" y="345225"/>
                  <a:pt x="1217" y="340450"/>
                </a:cubicBezTo>
                <a:cubicBezTo>
                  <a:pt x="-695" y="335675"/>
                  <a:pt x="-217" y="330422"/>
                  <a:pt x="1695" y="325647"/>
                </a:cubicBezTo>
                <a:lnTo>
                  <a:pt x="80588" y="158512"/>
                </a:lnTo>
                <a:cubicBezTo>
                  <a:pt x="84892" y="150394"/>
                  <a:pt x="95411" y="143708"/>
                  <a:pt x="104496" y="143708"/>
                </a:cubicBezTo>
                <a:close/>
                <a:moveTo>
                  <a:pt x="150882" y="0"/>
                </a:moveTo>
                <a:cubicBezTo>
                  <a:pt x="186008" y="0"/>
                  <a:pt x="214484" y="28544"/>
                  <a:pt x="214484" y="63755"/>
                </a:cubicBezTo>
                <a:cubicBezTo>
                  <a:pt x="214484" y="98966"/>
                  <a:pt x="186008" y="127510"/>
                  <a:pt x="150882" y="127510"/>
                </a:cubicBezTo>
                <a:cubicBezTo>
                  <a:pt x="115756" y="127510"/>
                  <a:pt x="87280" y="98966"/>
                  <a:pt x="87280" y="63755"/>
                </a:cubicBezTo>
                <a:cubicBezTo>
                  <a:pt x="87280" y="28544"/>
                  <a:pt x="115756" y="0"/>
                  <a:pt x="150882" y="0"/>
                </a:cubicBezTo>
                <a:close/>
              </a:path>
            </a:pathLst>
          </a:custGeom>
          <a:solidFill>
            <a:srgbClr val="018C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warning_159469"/>
          <p:cNvSpPr/>
          <p:nvPr/>
        </p:nvSpPr>
        <p:spPr>
          <a:xfrm>
            <a:off x="4478824" y="4256678"/>
            <a:ext cx="609685" cy="556560"/>
          </a:xfrm>
          <a:custGeom>
            <a:avLst/>
            <a:gdLst>
              <a:gd name="connsiteX0" fmla="*/ 303285 w 606581"/>
              <a:gd name="connsiteY0" fmla="*/ 389098 h 553727"/>
              <a:gd name="connsiteX1" fmla="*/ 333656 w 606581"/>
              <a:gd name="connsiteY1" fmla="*/ 420953 h 553727"/>
              <a:gd name="connsiteX2" fmla="*/ 303285 w 606581"/>
              <a:gd name="connsiteY2" fmla="*/ 451407 h 553727"/>
              <a:gd name="connsiteX3" fmla="*/ 272165 w 606581"/>
              <a:gd name="connsiteY3" fmla="*/ 420206 h 553727"/>
              <a:gd name="connsiteX4" fmla="*/ 303285 w 606581"/>
              <a:gd name="connsiteY4" fmla="*/ 389098 h 553727"/>
              <a:gd name="connsiteX5" fmla="*/ 295497 w 606581"/>
              <a:gd name="connsiteY5" fmla="*/ 170624 h 553727"/>
              <a:gd name="connsiteX6" fmla="*/ 331598 w 606581"/>
              <a:gd name="connsiteY6" fmla="*/ 188175 h 553727"/>
              <a:gd name="connsiteX7" fmla="*/ 334404 w 606581"/>
              <a:gd name="connsiteY7" fmla="*/ 203765 h 553727"/>
              <a:gd name="connsiteX8" fmla="*/ 331598 w 606581"/>
              <a:gd name="connsiteY8" fmla="*/ 250442 h 553727"/>
              <a:gd name="connsiteX9" fmla="*/ 327296 w 606581"/>
              <a:gd name="connsiteY9" fmla="*/ 322511 h 553727"/>
              <a:gd name="connsiteX10" fmla="*/ 326548 w 606581"/>
              <a:gd name="connsiteY10" fmla="*/ 345103 h 553727"/>
              <a:gd name="connsiteX11" fmla="*/ 303259 w 606581"/>
              <a:gd name="connsiteY11" fmla="*/ 367788 h 553727"/>
              <a:gd name="connsiteX12" fmla="*/ 279971 w 606581"/>
              <a:gd name="connsiteY12" fmla="*/ 345850 h 553727"/>
              <a:gd name="connsiteX13" fmla="*/ 273611 w 606581"/>
              <a:gd name="connsiteY13" fmla="*/ 234199 h 553727"/>
              <a:gd name="connsiteX14" fmla="*/ 271460 w 606581"/>
              <a:gd name="connsiteY14" fmla="*/ 204605 h 553727"/>
              <a:gd name="connsiteX15" fmla="*/ 295497 w 606581"/>
              <a:gd name="connsiteY15" fmla="*/ 170624 h 553727"/>
              <a:gd name="connsiteX16" fmla="*/ 303378 w 606581"/>
              <a:gd name="connsiteY16" fmla="*/ 48836 h 553727"/>
              <a:gd name="connsiteX17" fmla="*/ 252412 w 606581"/>
              <a:gd name="connsiteY17" fmla="*/ 78343 h 553727"/>
              <a:gd name="connsiteX18" fmla="*/ 56869 w 606581"/>
              <a:gd name="connsiteY18" fmla="*/ 416276 h 553727"/>
              <a:gd name="connsiteX19" fmla="*/ 57056 w 606581"/>
              <a:gd name="connsiteY19" fmla="*/ 475664 h 553727"/>
              <a:gd name="connsiteX20" fmla="*/ 107929 w 606581"/>
              <a:gd name="connsiteY20" fmla="*/ 504798 h 553727"/>
              <a:gd name="connsiteX21" fmla="*/ 497892 w 606581"/>
              <a:gd name="connsiteY21" fmla="*/ 504798 h 553727"/>
              <a:gd name="connsiteX22" fmla="*/ 549419 w 606581"/>
              <a:gd name="connsiteY22" fmla="*/ 475010 h 553727"/>
              <a:gd name="connsiteX23" fmla="*/ 549793 w 606581"/>
              <a:gd name="connsiteY23" fmla="*/ 416369 h 553727"/>
              <a:gd name="connsiteX24" fmla="*/ 354438 w 606581"/>
              <a:gd name="connsiteY24" fmla="*/ 78437 h 553727"/>
              <a:gd name="connsiteX25" fmla="*/ 303378 w 606581"/>
              <a:gd name="connsiteY25" fmla="*/ 48836 h 553727"/>
              <a:gd name="connsiteX26" fmla="*/ 303378 w 606581"/>
              <a:gd name="connsiteY26" fmla="*/ 0 h 553727"/>
              <a:gd name="connsiteX27" fmla="*/ 396801 w 606581"/>
              <a:gd name="connsiteY27" fmla="*/ 54159 h 553727"/>
              <a:gd name="connsiteX28" fmla="*/ 592063 w 606581"/>
              <a:gd name="connsiteY28" fmla="*/ 391811 h 553727"/>
              <a:gd name="connsiteX29" fmla="*/ 591782 w 606581"/>
              <a:gd name="connsiteY29" fmla="*/ 499382 h 553727"/>
              <a:gd name="connsiteX30" fmla="*/ 498079 w 606581"/>
              <a:gd name="connsiteY30" fmla="*/ 553727 h 553727"/>
              <a:gd name="connsiteX31" fmla="*/ 108023 w 606581"/>
              <a:gd name="connsiteY31" fmla="*/ 553727 h 553727"/>
              <a:gd name="connsiteX32" fmla="*/ 14880 w 606581"/>
              <a:gd name="connsiteY32" fmla="*/ 500315 h 553727"/>
              <a:gd name="connsiteX33" fmla="*/ 14506 w 606581"/>
              <a:gd name="connsiteY33" fmla="*/ 392091 h 553727"/>
              <a:gd name="connsiteX34" fmla="*/ 210049 w 606581"/>
              <a:gd name="connsiteY34" fmla="*/ 54065 h 553727"/>
              <a:gd name="connsiteX35" fmla="*/ 303378 w 606581"/>
              <a:gd name="connsiteY35" fmla="*/ 0 h 55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581" h="553727">
                <a:moveTo>
                  <a:pt x="303285" y="389098"/>
                </a:moveTo>
                <a:cubicBezTo>
                  <a:pt x="320386" y="389098"/>
                  <a:pt x="334404" y="403204"/>
                  <a:pt x="333656" y="420953"/>
                </a:cubicBezTo>
                <a:cubicBezTo>
                  <a:pt x="334404" y="437208"/>
                  <a:pt x="319639" y="451407"/>
                  <a:pt x="303285" y="451407"/>
                </a:cubicBezTo>
                <a:cubicBezTo>
                  <a:pt x="286370" y="451407"/>
                  <a:pt x="272165" y="437208"/>
                  <a:pt x="272165" y="420206"/>
                </a:cubicBezTo>
                <a:cubicBezTo>
                  <a:pt x="272165" y="403298"/>
                  <a:pt x="286370" y="389098"/>
                  <a:pt x="303285" y="389098"/>
                </a:cubicBezTo>
                <a:close/>
                <a:moveTo>
                  <a:pt x="295497" y="170624"/>
                </a:moveTo>
                <a:cubicBezTo>
                  <a:pt x="310367" y="167170"/>
                  <a:pt x="325238" y="174265"/>
                  <a:pt x="331598" y="188175"/>
                </a:cubicBezTo>
                <a:cubicBezTo>
                  <a:pt x="333656" y="193123"/>
                  <a:pt x="334404" y="198164"/>
                  <a:pt x="334404" y="203765"/>
                </a:cubicBezTo>
                <a:cubicBezTo>
                  <a:pt x="333656" y="219262"/>
                  <a:pt x="332346" y="234852"/>
                  <a:pt x="331598" y="250442"/>
                </a:cubicBezTo>
                <a:cubicBezTo>
                  <a:pt x="330195" y="274434"/>
                  <a:pt x="328699" y="298426"/>
                  <a:pt x="327296" y="322511"/>
                </a:cubicBezTo>
                <a:cubicBezTo>
                  <a:pt x="326548" y="330353"/>
                  <a:pt x="326548" y="337448"/>
                  <a:pt x="326548" y="345103"/>
                </a:cubicBezTo>
                <a:cubicBezTo>
                  <a:pt x="325987" y="357986"/>
                  <a:pt x="315979" y="367788"/>
                  <a:pt x="303259" y="367788"/>
                </a:cubicBezTo>
                <a:cubicBezTo>
                  <a:pt x="290540" y="367788"/>
                  <a:pt x="280719" y="358546"/>
                  <a:pt x="279971" y="345850"/>
                </a:cubicBezTo>
                <a:cubicBezTo>
                  <a:pt x="277820" y="308415"/>
                  <a:pt x="275669" y="271727"/>
                  <a:pt x="273611" y="234199"/>
                </a:cubicBezTo>
                <a:cubicBezTo>
                  <a:pt x="272863" y="224396"/>
                  <a:pt x="272208" y="214407"/>
                  <a:pt x="271460" y="204605"/>
                </a:cubicBezTo>
                <a:cubicBezTo>
                  <a:pt x="271460" y="188268"/>
                  <a:pt x="280719" y="174825"/>
                  <a:pt x="295497" y="170624"/>
                </a:cubicBezTo>
                <a:close/>
                <a:moveTo>
                  <a:pt x="303378" y="48836"/>
                </a:moveTo>
                <a:cubicBezTo>
                  <a:pt x="281963" y="48836"/>
                  <a:pt x="262979" y="59761"/>
                  <a:pt x="252412" y="78343"/>
                </a:cubicBezTo>
                <a:lnTo>
                  <a:pt x="56869" y="416276"/>
                </a:lnTo>
                <a:cubicBezTo>
                  <a:pt x="46208" y="434951"/>
                  <a:pt x="46302" y="457082"/>
                  <a:pt x="57056" y="475664"/>
                </a:cubicBezTo>
                <a:cubicBezTo>
                  <a:pt x="67624" y="493966"/>
                  <a:pt x="86701" y="504798"/>
                  <a:pt x="107929" y="504798"/>
                </a:cubicBezTo>
                <a:lnTo>
                  <a:pt x="497892" y="504798"/>
                </a:lnTo>
                <a:cubicBezTo>
                  <a:pt x="519401" y="504798"/>
                  <a:pt x="538571" y="493686"/>
                  <a:pt x="549419" y="475010"/>
                </a:cubicBezTo>
                <a:cubicBezTo>
                  <a:pt x="560174" y="456428"/>
                  <a:pt x="560267" y="434578"/>
                  <a:pt x="549793" y="416369"/>
                </a:cubicBezTo>
                <a:lnTo>
                  <a:pt x="354438" y="78437"/>
                </a:lnTo>
                <a:cubicBezTo>
                  <a:pt x="343777" y="59948"/>
                  <a:pt x="324700" y="48836"/>
                  <a:pt x="303378" y="48836"/>
                </a:cubicBezTo>
                <a:close/>
                <a:moveTo>
                  <a:pt x="303378" y="0"/>
                </a:moveTo>
                <a:cubicBezTo>
                  <a:pt x="342561" y="0"/>
                  <a:pt x="377443" y="20169"/>
                  <a:pt x="396801" y="54159"/>
                </a:cubicBezTo>
                <a:lnTo>
                  <a:pt x="592063" y="391811"/>
                </a:lnTo>
                <a:cubicBezTo>
                  <a:pt x="611514" y="425427"/>
                  <a:pt x="611421" y="465673"/>
                  <a:pt x="591782" y="499382"/>
                </a:cubicBezTo>
                <a:cubicBezTo>
                  <a:pt x="572144" y="533371"/>
                  <a:pt x="537075" y="553727"/>
                  <a:pt x="498079" y="553727"/>
                </a:cubicBezTo>
                <a:lnTo>
                  <a:pt x="108023" y="553727"/>
                </a:lnTo>
                <a:cubicBezTo>
                  <a:pt x="69120" y="553727"/>
                  <a:pt x="34332" y="533651"/>
                  <a:pt x="14880" y="500315"/>
                </a:cubicBezTo>
                <a:cubicBezTo>
                  <a:pt x="-4851" y="466513"/>
                  <a:pt x="-4945" y="426081"/>
                  <a:pt x="14506" y="392091"/>
                </a:cubicBezTo>
                <a:lnTo>
                  <a:pt x="210049" y="54065"/>
                </a:lnTo>
                <a:cubicBezTo>
                  <a:pt x="229313" y="20356"/>
                  <a:pt x="264288" y="0"/>
                  <a:pt x="303378" y="0"/>
                </a:cubicBezTo>
                <a:close/>
              </a:path>
            </a:pathLst>
          </a:custGeom>
          <a:solidFill>
            <a:srgbClr val="018C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annual-calendar-variant_42316"/>
          <p:cNvSpPr/>
          <p:nvPr/>
        </p:nvSpPr>
        <p:spPr>
          <a:xfrm>
            <a:off x="7194903" y="2409783"/>
            <a:ext cx="545391" cy="609685"/>
          </a:xfrm>
          <a:custGeom>
            <a:avLst/>
            <a:gdLst>
              <a:gd name="connsiteX0" fmla="*/ 373496 w 509672"/>
              <a:gd name="connsiteY0" fmla="*/ 303618 h 569755"/>
              <a:gd name="connsiteX1" fmla="*/ 419265 w 509672"/>
              <a:gd name="connsiteY1" fmla="*/ 303618 h 569755"/>
              <a:gd name="connsiteX2" fmla="*/ 419265 w 509672"/>
              <a:gd name="connsiteY2" fmla="*/ 349387 h 569755"/>
              <a:gd name="connsiteX3" fmla="*/ 373496 w 509672"/>
              <a:gd name="connsiteY3" fmla="*/ 349387 h 569755"/>
              <a:gd name="connsiteX4" fmla="*/ 303053 w 509672"/>
              <a:gd name="connsiteY4" fmla="*/ 303618 h 569755"/>
              <a:gd name="connsiteX5" fmla="*/ 348822 w 509672"/>
              <a:gd name="connsiteY5" fmla="*/ 303618 h 569755"/>
              <a:gd name="connsiteX6" fmla="*/ 348822 w 509672"/>
              <a:gd name="connsiteY6" fmla="*/ 349387 h 569755"/>
              <a:gd name="connsiteX7" fmla="*/ 303053 w 509672"/>
              <a:gd name="connsiteY7" fmla="*/ 349387 h 569755"/>
              <a:gd name="connsiteX8" fmla="*/ 232422 w 509672"/>
              <a:gd name="connsiteY8" fmla="*/ 303618 h 569755"/>
              <a:gd name="connsiteX9" fmla="*/ 277061 w 509672"/>
              <a:gd name="connsiteY9" fmla="*/ 303618 h 569755"/>
              <a:gd name="connsiteX10" fmla="*/ 277061 w 509672"/>
              <a:gd name="connsiteY10" fmla="*/ 349387 h 569755"/>
              <a:gd name="connsiteX11" fmla="*/ 232422 w 509672"/>
              <a:gd name="connsiteY11" fmla="*/ 349387 h 569755"/>
              <a:gd name="connsiteX12" fmla="*/ 160850 w 509672"/>
              <a:gd name="connsiteY12" fmla="*/ 303618 h 569755"/>
              <a:gd name="connsiteX13" fmla="*/ 206619 w 509672"/>
              <a:gd name="connsiteY13" fmla="*/ 303618 h 569755"/>
              <a:gd name="connsiteX14" fmla="*/ 206619 w 509672"/>
              <a:gd name="connsiteY14" fmla="*/ 349387 h 569755"/>
              <a:gd name="connsiteX15" fmla="*/ 160850 w 509672"/>
              <a:gd name="connsiteY15" fmla="*/ 349387 h 569755"/>
              <a:gd name="connsiteX16" fmla="*/ 90407 w 509672"/>
              <a:gd name="connsiteY16" fmla="*/ 303618 h 569755"/>
              <a:gd name="connsiteX17" fmla="*/ 136176 w 509672"/>
              <a:gd name="connsiteY17" fmla="*/ 303618 h 569755"/>
              <a:gd name="connsiteX18" fmla="*/ 136176 w 509672"/>
              <a:gd name="connsiteY18" fmla="*/ 349387 h 569755"/>
              <a:gd name="connsiteX19" fmla="*/ 90407 w 509672"/>
              <a:gd name="connsiteY19" fmla="*/ 349387 h 569755"/>
              <a:gd name="connsiteX20" fmla="*/ 373496 w 509672"/>
              <a:gd name="connsiteY20" fmla="*/ 233364 h 569755"/>
              <a:gd name="connsiteX21" fmla="*/ 419265 w 509672"/>
              <a:gd name="connsiteY21" fmla="*/ 233364 h 569755"/>
              <a:gd name="connsiteX22" fmla="*/ 419265 w 509672"/>
              <a:gd name="connsiteY22" fmla="*/ 279133 h 569755"/>
              <a:gd name="connsiteX23" fmla="*/ 373496 w 509672"/>
              <a:gd name="connsiteY23" fmla="*/ 279133 h 569755"/>
              <a:gd name="connsiteX24" fmla="*/ 303053 w 509672"/>
              <a:gd name="connsiteY24" fmla="*/ 233364 h 569755"/>
              <a:gd name="connsiteX25" fmla="*/ 348822 w 509672"/>
              <a:gd name="connsiteY25" fmla="*/ 233364 h 569755"/>
              <a:gd name="connsiteX26" fmla="*/ 348822 w 509672"/>
              <a:gd name="connsiteY26" fmla="*/ 279133 h 569755"/>
              <a:gd name="connsiteX27" fmla="*/ 303053 w 509672"/>
              <a:gd name="connsiteY27" fmla="*/ 279133 h 569755"/>
              <a:gd name="connsiteX28" fmla="*/ 232422 w 509672"/>
              <a:gd name="connsiteY28" fmla="*/ 233364 h 569755"/>
              <a:gd name="connsiteX29" fmla="*/ 277061 w 509672"/>
              <a:gd name="connsiteY29" fmla="*/ 233364 h 569755"/>
              <a:gd name="connsiteX30" fmla="*/ 277061 w 509672"/>
              <a:gd name="connsiteY30" fmla="*/ 279133 h 569755"/>
              <a:gd name="connsiteX31" fmla="*/ 232422 w 509672"/>
              <a:gd name="connsiteY31" fmla="*/ 279133 h 569755"/>
              <a:gd name="connsiteX32" fmla="*/ 160850 w 509672"/>
              <a:gd name="connsiteY32" fmla="*/ 233364 h 569755"/>
              <a:gd name="connsiteX33" fmla="*/ 206619 w 509672"/>
              <a:gd name="connsiteY33" fmla="*/ 233364 h 569755"/>
              <a:gd name="connsiteX34" fmla="*/ 206619 w 509672"/>
              <a:gd name="connsiteY34" fmla="*/ 279133 h 569755"/>
              <a:gd name="connsiteX35" fmla="*/ 160850 w 509672"/>
              <a:gd name="connsiteY35" fmla="*/ 279133 h 569755"/>
              <a:gd name="connsiteX36" fmla="*/ 90407 w 509672"/>
              <a:gd name="connsiteY36" fmla="*/ 233364 h 569755"/>
              <a:gd name="connsiteX37" fmla="*/ 136176 w 509672"/>
              <a:gd name="connsiteY37" fmla="*/ 233364 h 569755"/>
              <a:gd name="connsiteX38" fmla="*/ 136176 w 509672"/>
              <a:gd name="connsiteY38" fmla="*/ 279133 h 569755"/>
              <a:gd name="connsiteX39" fmla="*/ 90407 w 509672"/>
              <a:gd name="connsiteY39" fmla="*/ 279133 h 569755"/>
              <a:gd name="connsiteX40" fmla="*/ 0 w 509672"/>
              <a:gd name="connsiteY40" fmla="*/ 188725 h 569755"/>
              <a:gd name="connsiteX41" fmla="*/ 39928 w 509672"/>
              <a:gd name="connsiteY41" fmla="*/ 188725 h 569755"/>
              <a:gd name="connsiteX42" fmla="*/ 39928 w 509672"/>
              <a:gd name="connsiteY42" fmla="*/ 362240 h 569755"/>
              <a:gd name="connsiteX43" fmla="*/ 66938 w 509672"/>
              <a:gd name="connsiteY43" fmla="*/ 390378 h 569755"/>
              <a:gd name="connsiteX44" fmla="*/ 442734 w 509672"/>
              <a:gd name="connsiteY44" fmla="*/ 390378 h 569755"/>
              <a:gd name="connsiteX45" fmla="*/ 469744 w 509672"/>
              <a:gd name="connsiteY45" fmla="*/ 362240 h 569755"/>
              <a:gd name="connsiteX46" fmla="*/ 469744 w 509672"/>
              <a:gd name="connsiteY46" fmla="*/ 188725 h 569755"/>
              <a:gd name="connsiteX47" fmla="*/ 509672 w 509672"/>
              <a:gd name="connsiteY47" fmla="*/ 188725 h 569755"/>
              <a:gd name="connsiteX48" fmla="*/ 509672 w 509672"/>
              <a:gd name="connsiteY48" fmla="*/ 502928 h 569755"/>
              <a:gd name="connsiteX49" fmla="*/ 442734 w 509672"/>
              <a:gd name="connsiteY49" fmla="*/ 569755 h 569755"/>
              <a:gd name="connsiteX50" fmla="*/ 66938 w 509672"/>
              <a:gd name="connsiteY50" fmla="*/ 569755 h 569755"/>
              <a:gd name="connsiteX51" fmla="*/ 0 w 509672"/>
              <a:gd name="connsiteY51" fmla="*/ 502928 h 569755"/>
              <a:gd name="connsiteX52" fmla="*/ 384016 w 509672"/>
              <a:gd name="connsiteY52" fmla="*/ 23460 h 569755"/>
              <a:gd name="connsiteX53" fmla="*/ 365226 w 509672"/>
              <a:gd name="connsiteY53" fmla="*/ 43402 h 569755"/>
              <a:gd name="connsiteX54" fmla="*/ 365226 w 509672"/>
              <a:gd name="connsiteY54" fmla="*/ 119648 h 569755"/>
              <a:gd name="connsiteX55" fmla="*/ 384016 w 509672"/>
              <a:gd name="connsiteY55" fmla="*/ 139589 h 569755"/>
              <a:gd name="connsiteX56" fmla="*/ 401631 w 509672"/>
              <a:gd name="connsiteY56" fmla="*/ 119648 h 569755"/>
              <a:gd name="connsiteX57" fmla="*/ 401631 w 509672"/>
              <a:gd name="connsiteY57" fmla="*/ 43402 h 569755"/>
              <a:gd name="connsiteX58" fmla="*/ 384016 w 509672"/>
              <a:gd name="connsiteY58" fmla="*/ 23460 h 569755"/>
              <a:gd name="connsiteX59" fmla="*/ 257185 w 509672"/>
              <a:gd name="connsiteY59" fmla="*/ 23460 h 569755"/>
              <a:gd name="connsiteX60" fmla="*/ 238395 w 509672"/>
              <a:gd name="connsiteY60" fmla="*/ 43402 h 569755"/>
              <a:gd name="connsiteX61" fmla="*/ 238395 w 509672"/>
              <a:gd name="connsiteY61" fmla="*/ 119648 h 569755"/>
              <a:gd name="connsiteX62" fmla="*/ 257185 w 509672"/>
              <a:gd name="connsiteY62" fmla="*/ 139589 h 569755"/>
              <a:gd name="connsiteX63" fmla="*/ 275974 w 509672"/>
              <a:gd name="connsiteY63" fmla="*/ 119648 h 569755"/>
              <a:gd name="connsiteX64" fmla="*/ 275974 w 509672"/>
              <a:gd name="connsiteY64" fmla="*/ 43402 h 569755"/>
              <a:gd name="connsiteX65" fmla="*/ 257185 w 509672"/>
              <a:gd name="connsiteY65" fmla="*/ 23460 h 569755"/>
              <a:gd name="connsiteX66" fmla="*/ 130354 w 509672"/>
              <a:gd name="connsiteY66" fmla="*/ 23460 h 569755"/>
              <a:gd name="connsiteX67" fmla="*/ 112738 w 509672"/>
              <a:gd name="connsiteY67" fmla="*/ 43402 h 569755"/>
              <a:gd name="connsiteX68" fmla="*/ 112738 w 509672"/>
              <a:gd name="connsiteY68" fmla="*/ 119648 h 569755"/>
              <a:gd name="connsiteX69" fmla="*/ 130354 w 509672"/>
              <a:gd name="connsiteY69" fmla="*/ 139589 h 569755"/>
              <a:gd name="connsiteX70" fmla="*/ 149144 w 509672"/>
              <a:gd name="connsiteY70" fmla="*/ 119648 h 569755"/>
              <a:gd name="connsiteX71" fmla="*/ 149144 w 509672"/>
              <a:gd name="connsiteY71" fmla="*/ 43402 h 569755"/>
              <a:gd name="connsiteX72" fmla="*/ 130354 w 509672"/>
              <a:gd name="connsiteY72" fmla="*/ 23460 h 569755"/>
              <a:gd name="connsiteX73" fmla="*/ 130354 w 509672"/>
              <a:gd name="connsiteY73" fmla="*/ 0 h 569755"/>
              <a:gd name="connsiteX74" fmla="*/ 172631 w 509672"/>
              <a:gd name="connsiteY74" fmla="*/ 43402 h 569755"/>
              <a:gd name="connsiteX75" fmla="*/ 172631 w 509672"/>
              <a:gd name="connsiteY75" fmla="*/ 62170 h 569755"/>
              <a:gd name="connsiteX76" fmla="*/ 214908 w 509672"/>
              <a:gd name="connsiteY76" fmla="*/ 62170 h 569755"/>
              <a:gd name="connsiteX77" fmla="*/ 214908 w 509672"/>
              <a:gd name="connsiteY77" fmla="*/ 43402 h 569755"/>
              <a:gd name="connsiteX78" fmla="*/ 257185 w 509672"/>
              <a:gd name="connsiteY78" fmla="*/ 0 h 569755"/>
              <a:gd name="connsiteX79" fmla="*/ 299462 w 509672"/>
              <a:gd name="connsiteY79" fmla="*/ 43402 h 569755"/>
              <a:gd name="connsiteX80" fmla="*/ 299462 w 509672"/>
              <a:gd name="connsiteY80" fmla="*/ 62170 h 569755"/>
              <a:gd name="connsiteX81" fmla="*/ 341739 w 509672"/>
              <a:gd name="connsiteY81" fmla="*/ 62170 h 569755"/>
              <a:gd name="connsiteX82" fmla="*/ 341739 w 509672"/>
              <a:gd name="connsiteY82" fmla="*/ 43402 h 569755"/>
              <a:gd name="connsiteX83" fmla="*/ 384016 w 509672"/>
              <a:gd name="connsiteY83" fmla="*/ 0 h 569755"/>
              <a:gd name="connsiteX84" fmla="*/ 425118 w 509672"/>
              <a:gd name="connsiteY84" fmla="*/ 43402 h 569755"/>
              <a:gd name="connsiteX85" fmla="*/ 425118 w 509672"/>
              <a:gd name="connsiteY85" fmla="*/ 62170 h 569755"/>
              <a:gd name="connsiteX86" fmla="*/ 442734 w 509672"/>
              <a:gd name="connsiteY86" fmla="*/ 62170 h 569755"/>
              <a:gd name="connsiteX87" fmla="*/ 509672 w 509672"/>
              <a:gd name="connsiteY87" fmla="*/ 127859 h 569755"/>
              <a:gd name="connsiteX88" fmla="*/ 509672 w 509672"/>
              <a:gd name="connsiteY88" fmla="*/ 159531 h 569755"/>
              <a:gd name="connsiteX89" fmla="*/ 469744 w 509672"/>
              <a:gd name="connsiteY89" fmla="*/ 159531 h 569755"/>
              <a:gd name="connsiteX90" fmla="*/ 39928 w 509672"/>
              <a:gd name="connsiteY90" fmla="*/ 159531 h 569755"/>
              <a:gd name="connsiteX91" fmla="*/ 0 w 509672"/>
              <a:gd name="connsiteY91" fmla="*/ 159531 h 569755"/>
              <a:gd name="connsiteX92" fmla="*/ 0 w 509672"/>
              <a:gd name="connsiteY92" fmla="*/ 127859 h 569755"/>
              <a:gd name="connsiteX93" fmla="*/ 66938 w 509672"/>
              <a:gd name="connsiteY93" fmla="*/ 62170 h 569755"/>
              <a:gd name="connsiteX94" fmla="*/ 89251 w 509672"/>
              <a:gd name="connsiteY94" fmla="*/ 62170 h 569755"/>
              <a:gd name="connsiteX95" fmla="*/ 89251 w 509672"/>
              <a:gd name="connsiteY95" fmla="*/ 43402 h 569755"/>
              <a:gd name="connsiteX96" fmla="*/ 130354 w 509672"/>
              <a:gd name="connsiteY96" fmla="*/ 0 h 569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509672" h="569755">
                <a:moveTo>
                  <a:pt x="373496" y="303618"/>
                </a:moveTo>
                <a:lnTo>
                  <a:pt x="419265" y="303618"/>
                </a:lnTo>
                <a:lnTo>
                  <a:pt x="419265" y="349387"/>
                </a:lnTo>
                <a:lnTo>
                  <a:pt x="373496" y="349387"/>
                </a:lnTo>
                <a:close/>
                <a:moveTo>
                  <a:pt x="303053" y="303618"/>
                </a:moveTo>
                <a:lnTo>
                  <a:pt x="348822" y="303618"/>
                </a:lnTo>
                <a:lnTo>
                  <a:pt x="348822" y="349387"/>
                </a:lnTo>
                <a:lnTo>
                  <a:pt x="303053" y="349387"/>
                </a:lnTo>
                <a:close/>
                <a:moveTo>
                  <a:pt x="232422" y="303618"/>
                </a:moveTo>
                <a:lnTo>
                  <a:pt x="277061" y="303618"/>
                </a:lnTo>
                <a:lnTo>
                  <a:pt x="277061" y="349387"/>
                </a:lnTo>
                <a:lnTo>
                  <a:pt x="232422" y="349387"/>
                </a:lnTo>
                <a:close/>
                <a:moveTo>
                  <a:pt x="160850" y="303618"/>
                </a:moveTo>
                <a:lnTo>
                  <a:pt x="206619" y="303618"/>
                </a:lnTo>
                <a:lnTo>
                  <a:pt x="206619" y="349387"/>
                </a:lnTo>
                <a:lnTo>
                  <a:pt x="160850" y="349387"/>
                </a:lnTo>
                <a:close/>
                <a:moveTo>
                  <a:pt x="90407" y="303618"/>
                </a:moveTo>
                <a:lnTo>
                  <a:pt x="136176" y="303618"/>
                </a:lnTo>
                <a:lnTo>
                  <a:pt x="136176" y="349387"/>
                </a:lnTo>
                <a:lnTo>
                  <a:pt x="90407" y="349387"/>
                </a:lnTo>
                <a:close/>
                <a:moveTo>
                  <a:pt x="373496" y="233364"/>
                </a:moveTo>
                <a:lnTo>
                  <a:pt x="419265" y="233364"/>
                </a:lnTo>
                <a:lnTo>
                  <a:pt x="419265" y="279133"/>
                </a:lnTo>
                <a:lnTo>
                  <a:pt x="373496" y="279133"/>
                </a:lnTo>
                <a:close/>
                <a:moveTo>
                  <a:pt x="303053" y="233364"/>
                </a:moveTo>
                <a:lnTo>
                  <a:pt x="348822" y="233364"/>
                </a:lnTo>
                <a:lnTo>
                  <a:pt x="348822" y="279133"/>
                </a:lnTo>
                <a:lnTo>
                  <a:pt x="303053" y="279133"/>
                </a:lnTo>
                <a:close/>
                <a:moveTo>
                  <a:pt x="232422" y="233364"/>
                </a:moveTo>
                <a:lnTo>
                  <a:pt x="277061" y="233364"/>
                </a:lnTo>
                <a:lnTo>
                  <a:pt x="277061" y="279133"/>
                </a:lnTo>
                <a:lnTo>
                  <a:pt x="232422" y="279133"/>
                </a:lnTo>
                <a:close/>
                <a:moveTo>
                  <a:pt x="160850" y="233364"/>
                </a:moveTo>
                <a:lnTo>
                  <a:pt x="206619" y="233364"/>
                </a:lnTo>
                <a:lnTo>
                  <a:pt x="206619" y="279133"/>
                </a:lnTo>
                <a:lnTo>
                  <a:pt x="160850" y="279133"/>
                </a:lnTo>
                <a:close/>
                <a:moveTo>
                  <a:pt x="90407" y="233364"/>
                </a:moveTo>
                <a:lnTo>
                  <a:pt x="136176" y="233364"/>
                </a:lnTo>
                <a:lnTo>
                  <a:pt x="136176" y="279133"/>
                </a:lnTo>
                <a:lnTo>
                  <a:pt x="90407" y="279133"/>
                </a:lnTo>
                <a:close/>
                <a:moveTo>
                  <a:pt x="0" y="188725"/>
                </a:moveTo>
                <a:lnTo>
                  <a:pt x="39928" y="188725"/>
                </a:lnTo>
                <a:lnTo>
                  <a:pt x="39928" y="362240"/>
                </a:lnTo>
                <a:cubicBezTo>
                  <a:pt x="39928" y="377482"/>
                  <a:pt x="51672" y="390378"/>
                  <a:pt x="66938" y="390378"/>
                </a:cubicBezTo>
                <a:lnTo>
                  <a:pt x="442734" y="390378"/>
                </a:lnTo>
                <a:cubicBezTo>
                  <a:pt x="458000" y="390378"/>
                  <a:pt x="469744" y="377482"/>
                  <a:pt x="469744" y="362240"/>
                </a:cubicBezTo>
                <a:lnTo>
                  <a:pt x="469744" y="188725"/>
                </a:lnTo>
                <a:lnTo>
                  <a:pt x="509672" y="188725"/>
                </a:lnTo>
                <a:lnTo>
                  <a:pt x="509672" y="502928"/>
                </a:lnTo>
                <a:cubicBezTo>
                  <a:pt x="509672" y="540445"/>
                  <a:pt x="479139" y="569755"/>
                  <a:pt x="442734" y="569755"/>
                </a:cubicBezTo>
                <a:lnTo>
                  <a:pt x="66938" y="569755"/>
                </a:lnTo>
                <a:cubicBezTo>
                  <a:pt x="30533" y="569755"/>
                  <a:pt x="0" y="540445"/>
                  <a:pt x="0" y="502928"/>
                </a:cubicBezTo>
                <a:close/>
                <a:moveTo>
                  <a:pt x="384016" y="23460"/>
                </a:moveTo>
                <a:cubicBezTo>
                  <a:pt x="373446" y="23460"/>
                  <a:pt x="365226" y="31671"/>
                  <a:pt x="365226" y="43402"/>
                </a:cubicBezTo>
                <a:lnTo>
                  <a:pt x="365226" y="119648"/>
                </a:lnTo>
                <a:cubicBezTo>
                  <a:pt x="365226" y="130205"/>
                  <a:pt x="373446" y="139589"/>
                  <a:pt x="384016" y="139589"/>
                </a:cubicBezTo>
                <a:cubicBezTo>
                  <a:pt x="393410" y="139589"/>
                  <a:pt x="401631" y="130205"/>
                  <a:pt x="401631" y="119648"/>
                </a:cubicBezTo>
                <a:lnTo>
                  <a:pt x="401631" y="43402"/>
                </a:lnTo>
                <a:cubicBezTo>
                  <a:pt x="401631" y="31671"/>
                  <a:pt x="393410" y="23460"/>
                  <a:pt x="384016" y="23460"/>
                </a:cubicBezTo>
                <a:close/>
                <a:moveTo>
                  <a:pt x="257185" y="23460"/>
                </a:moveTo>
                <a:cubicBezTo>
                  <a:pt x="246615" y="23460"/>
                  <a:pt x="238395" y="31671"/>
                  <a:pt x="238395" y="43402"/>
                </a:cubicBezTo>
                <a:lnTo>
                  <a:pt x="238395" y="119648"/>
                </a:lnTo>
                <a:cubicBezTo>
                  <a:pt x="238395" y="130205"/>
                  <a:pt x="246615" y="139589"/>
                  <a:pt x="257185" y="139589"/>
                </a:cubicBezTo>
                <a:cubicBezTo>
                  <a:pt x="267754" y="139589"/>
                  <a:pt x="275974" y="130205"/>
                  <a:pt x="275974" y="119648"/>
                </a:cubicBezTo>
                <a:lnTo>
                  <a:pt x="275974" y="43402"/>
                </a:lnTo>
                <a:cubicBezTo>
                  <a:pt x="275974" y="31671"/>
                  <a:pt x="267754" y="23460"/>
                  <a:pt x="257185" y="23460"/>
                </a:cubicBezTo>
                <a:close/>
                <a:moveTo>
                  <a:pt x="130354" y="23460"/>
                </a:moveTo>
                <a:cubicBezTo>
                  <a:pt x="120959" y="23460"/>
                  <a:pt x="112738" y="31671"/>
                  <a:pt x="112738" y="43402"/>
                </a:cubicBezTo>
                <a:lnTo>
                  <a:pt x="112738" y="119648"/>
                </a:lnTo>
                <a:cubicBezTo>
                  <a:pt x="112738" y="130205"/>
                  <a:pt x="120959" y="139589"/>
                  <a:pt x="130354" y="139589"/>
                </a:cubicBezTo>
                <a:cubicBezTo>
                  <a:pt x="140923" y="139589"/>
                  <a:pt x="149144" y="130205"/>
                  <a:pt x="149144" y="119648"/>
                </a:cubicBezTo>
                <a:lnTo>
                  <a:pt x="149144" y="43402"/>
                </a:lnTo>
                <a:cubicBezTo>
                  <a:pt x="149144" y="31671"/>
                  <a:pt x="140923" y="23460"/>
                  <a:pt x="130354" y="23460"/>
                </a:cubicBezTo>
                <a:close/>
                <a:moveTo>
                  <a:pt x="130354" y="0"/>
                </a:moveTo>
                <a:cubicBezTo>
                  <a:pt x="153841" y="0"/>
                  <a:pt x="172631" y="18768"/>
                  <a:pt x="172631" y="43402"/>
                </a:cubicBezTo>
                <a:lnTo>
                  <a:pt x="172631" y="62170"/>
                </a:lnTo>
                <a:lnTo>
                  <a:pt x="214908" y="62170"/>
                </a:lnTo>
                <a:lnTo>
                  <a:pt x="214908" y="43402"/>
                </a:lnTo>
                <a:cubicBezTo>
                  <a:pt x="214908" y="18768"/>
                  <a:pt x="233697" y="0"/>
                  <a:pt x="257185" y="0"/>
                </a:cubicBezTo>
                <a:cubicBezTo>
                  <a:pt x="280672" y="0"/>
                  <a:pt x="299462" y="18768"/>
                  <a:pt x="299462" y="43402"/>
                </a:cubicBezTo>
                <a:lnTo>
                  <a:pt x="299462" y="62170"/>
                </a:lnTo>
                <a:lnTo>
                  <a:pt x="341739" y="62170"/>
                </a:lnTo>
                <a:lnTo>
                  <a:pt x="341739" y="43402"/>
                </a:lnTo>
                <a:cubicBezTo>
                  <a:pt x="341739" y="18768"/>
                  <a:pt x="360528" y="0"/>
                  <a:pt x="384016" y="0"/>
                </a:cubicBezTo>
                <a:cubicBezTo>
                  <a:pt x="406328" y="0"/>
                  <a:pt x="425118" y="18768"/>
                  <a:pt x="425118" y="43402"/>
                </a:cubicBezTo>
                <a:lnTo>
                  <a:pt x="425118" y="62170"/>
                </a:lnTo>
                <a:lnTo>
                  <a:pt x="442734" y="62170"/>
                </a:lnTo>
                <a:cubicBezTo>
                  <a:pt x="479139" y="62170"/>
                  <a:pt x="509672" y="91495"/>
                  <a:pt x="509672" y="127859"/>
                </a:cubicBezTo>
                <a:lnTo>
                  <a:pt x="509672" y="159531"/>
                </a:lnTo>
                <a:lnTo>
                  <a:pt x="469744" y="159531"/>
                </a:lnTo>
                <a:lnTo>
                  <a:pt x="39928" y="159531"/>
                </a:lnTo>
                <a:lnTo>
                  <a:pt x="0" y="159531"/>
                </a:lnTo>
                <a:lnTo>
                  <a:pt x="0" y="127859"/>
                </a:lnTo>
                <a:cubicBezTo>
                  <a:pt x="0" y="91495"/>
                  <a:pt x="30533" y="62170"/>
                  <a:pt x="66938" y="62170"/>
                </a:cubicBezTo>
                <a:lnTo>
                  <a:pt x="89251" y="62170"/>
                </a:lnTo>
                <a:lnTo>
                  <a:pt x="89251" y="43402"/>
                </a:lnTo>
                <a:cubicBezTo>
                  <a:pt x="89251" y="18768"/>
                  <a:pt x="108041" y="0"/>
                  <a:pt x="130354" y="0"/>
                </a:cubicBezTo>
                <a:close/>
              </a:path>
            </a:pathLst>
          </a:custGeom>
          <a:solidFill>
            <a:srgbClr val="018C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iconfont-11119-5252497"/>
          <p:cNvSpPr/>
          <p:nvPr/>
        </p:nvSpPr>
        <p:spPr>
          <a:xfrm>
            <a:off x="7283416" y="4247050"/>
            <a:ext cx="469966" cy="609685"/>
          </a:xfrm>
          <a:custGeom>
            <a:avLst/>
            <a:gdLst>
              <a:gd name="connsiteX0" fmla="*/ 195950 w 469813"/>
              <a:gd name="connsiteY0" fmla="*/ 502544 h 609487"/>
              <a:gd name="connsiteX1" fmla="*/ 195950 w 469813"/>
              <a:gd name="connsiteY1" fmla="*/ 528497 h 609487"/>
              <a:gd name="connsiteX2" fmla="*/ 273813 w 469813"/>
              <a:gd name="connsiteY2" fmla="*/ 528497 h 609487"/>
              <a:gd name="connsiteX3" fmla="*/ 273813 w 469813"/>
              <a:gd name="connsiteY3" fmla="*/ 502544 h 609487"/>
              <a:gd name="connsiteX4" fmla="*/ 173187 w 469813"/>
              <a:gd name="connsiteY4" fmla="*/ 477352 h 609487"/>
              <a:gd name="connsiteX5" fmla="*/ 296528 w 469813"/>
              <a:gd name="connsiteY5" fmla="*/ 477352 h 609487"/>
              <a:gd name="connsiteX6" fmla="*/ 296528 w 469813"/>
              <a:gd name="connsiteY6" fmla="*/ 553736 h 609487"/>
              <a:gd name="connsiteX7" fmla="*/ 173187 w 469813"/>
              <a:gd name="connsiteY7" fmla="*/ 553736 h 609487"/>
              <a:gd name="connsiteX8" fmla="*/ 46948 w 469813"/>
              <a:gd name="connsiteY8" fmla="*/ 468518 h 609487"/>
              <a:gd name="connsiteX9" fmla="*/ 70470 w 469813"/>
              <a:gd name="connsiteY9" fmla="*/ 468518 h 609487"/>
              <a:gd name="connsiteX10" fmla="*/ 70470 w 469813"/>
              <a:gd name="connsiteY10" fmla="*/ 609487 h 609487"/>
              <a:gd name="connsiteX11" fmla="*/ 46948 w 469813"/>
              <a:gd name="connsiteY11" fmla="*/ 609487 h 609487"/>
              <a:gd name="connsiteX12" fmla="*/ 375822 w 469813"/>
              <a:gd name="connsiteY12" fmla="*/ 421560 h 609487"/>
              <a:gd name="connsiteX13" fmla="*/ 399343 w 469813"/>
              <a:gd name="connsiteY13" fmla="*/ 421560 h 609487"/>
              <a:gd name="connsiteX14" fmla="*/ 399343 w 469813"/>
              <a:gd name="connsiteY14" fmla="*/ 492045 h 609487"/>
              <a:gd name="connsiteX15" fmla="*/ 375822 w 469813"/>
              <a:gd name="connsiteY15" fmla="*/ 492045 h 609487"/>
              <a:gd name="connsiteX16" fmla="*/ 446291 w 469813"/>
              <a:gd name="connsiteY16" fmla="*/ 210059 h 609487"/>
              <a:gd name="connsiteX17" fmla="*/ 469813 w 469813"/>
              <a:gd name="connsiteY17" fmla="*/ 210059 h 609487"/>
              <a:gd name="connsiteX18" fmla="*/ 469813 w 469813"/>
              <a:gd name="connsiteY18" fmla="*/ 351028 h 609487"/>
              <a:gd name="connsiteX19" fmla="*/ 446291 w 469813"/>
              <a:gd name="connsiteY19" fmla="*/ 351028 h 609487"/>
              <a:gd name="connsiteX20" fmla="*/ 0 w 469813"/>
              <a:gd name="connsiteY20" fmla="*/ 139575 h 609487"/>
              <a:gd name="connsiteX21" fmla="*/ 23522 w 469813"/>
              <a:gd name="connsiteY21" fmla="*/ 139575 h 609487"/>
              <a:gd name="connsiteX22" fmla="*/ 23522 w 469813"/>
              <a:gd name="connsiteY22" fmla="*/ 327597 h 609487"/>
              <a:gd name="connsiteX23" fmla="*/ 0 w 469813"/>
              <a:gd name="connsiteY23" fmla="*/ 327597 h 609487"/>
              <a:gd name="connsiteX24" fmla="*/ 234858 w 469813"/>
              <a:gd name="connsiteY24" fmla="*/ 45002 h 609487"/>
              <a:gd name="connsiteX25" fmla="*/ 125755 w 469813"/>
              <a:gd name="connsiteY25" fmla="*/ 171769 h 609487"/>
              <a:gd name="connsiteX26" fmla="*/ 202617 w 469813"/>
              <a:gd name="connsiteY26" fmla="*/ 171769 h 609487"/>
              <a:gd name="connsiteX27" fmla="*/ 202617 w 469813"/>
              <a:gd name="connsiteY27" fmla="*/ 406873 h 609487"/>
              <a:gd name="connsiteX28" fmla="*/ 267193 w 469813"/>
              <a:gd name="connsiteY28" fmla="*/ 406873 h 609487"/>
              <a:gd name="connsiteX29" fmla="*/ 267193 w 469813"/>
              <a:gd name="connsiteY29" fmla="*/ 171769 h 609487"/>
              <a:gd name="connsiteX30" fmla="*/ 344055 w 469813"/>
              <a:gd name="connsiteY30" fmla="*/ 171769 h 609487"/>
              <a:gd name="connsiteX31" fmla="*/ 234858 w 469813"/>
              <a:gd name="connsiteY31" fmla="*/ 0 h 609487"/>
              <a:gd name="connsiteX32" fmla="*/ 408012 w 469813"/>
              <a:gd name="connsiteY32" fmla="*/ 201151 h 609487"/>
              <a:gd name="connsiteX33" fmla="*/ 296528 w 469813"/>
              <a:gd name="connsiteY33" fmla="*/ 201151 h 609487"/>
              <a:gd name="connsiteX34" fmla="*/ 296528 w 469813"/>
              <a:gd name="connsiteY34" fmla="*/ 436255 h 609487"/>
              <a:gd name="connsiteX35" fmla="*/ 173187 w 469813"/>
              <a:gd name="connsiteY35" fmla="*/ 436255 h 609487"/>
              <a:gd name="connsiteX36" fmla="*/ 173187 w 469813"/>
              <a:gd name="connsiteY36" fmla="*/ 201151 h 609487"/>
              <a:gd name="connsiteX37" fmla="*/ 61703 w 469813"/>
              <a:gd name="connsiteY37" fmla="*/ 201151 h 609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69813" h="609487">
                <a:moveTo>
                  <a:pt x="195950" y="502544"/>
                </a:moveTo>
                <a:lnTo>
                  <a:pt x="195950" y="528497"/>
                </a:lnTo>
                <a:lnTo>
                  <a:pt x="273813" y="528497"/>
                </a:lnTo>
                <a:lnTo>
                  <a:pt x="273813" y="502544"/>
                </a:lnTo>
                <a:close/>
                <a:moveTo>
                  <a:pt x="173187" y="477352"/>
                </a:moveTo>
                <a:lnTo>
                  <a:pt x="296528" y="477352"/>
                </a:lnTo>
                <a:lnTo>
                  <a:pt x="296528" y="553736"/>
                </a:lnTo>
                <a:lnTo>
                  <a:pt x="173187" y="553736"/>
                </a:lnTo>
                <a:close/>
                <a:moveTo>
                  <a:pt x="46948" y="468518"/>
                </a:moveTo>
                <a:lnTo>
                  <a:pt x="70470" y="468518"/>
                </a:lnTo>
                <a:lnTo>
                  <a:pt x="70470" y="609487"/>
                </a:lnTo>
                <a:lnTo>
                  <a:pt x="46948" y="609487"/>
                </a:lnTo>
                <a:close/>
                <a:moveTo>
                  <a:pt x="375822" y="421560"/>
                </a:moveTo>
                <a:lnTo>
                  <a:pt x="399343" y="421560"/>
                </a:lnTo>
                <a:lnTo>
                  <a:pt x="399343" y="492045"/>
                </a:lnTo>
                <a:lnTo>
                  <a:pt x="375822" y="492045"/>
                </a:lnTo>
                <a:close/>
                <a:moveTo>
                  <a:pt x="446291" y="210059"/>
                </a:moveTo>
                <a:lnTo>
                  <a:pt x="469813" y="210059"/>
                </a:lnTo>
                <a:lnTo>
                  <a:pt x="469813" y="351028"/>
                </a:lnTo>
                <a:lnTo>
                  <a:pt x="446291" y="351028"/>
                </a:lnTo>
                <a:close/>
                <a:moveTo>
                  <a:pt x="0" y="139575"/>
                </a:moveTo>
                <a:lnTo>
                  <a:pt x="23522" y="139575"/>
                </a:lnTo>
                <a:lnTo>
                  <a:pt x="23522" y="327597"/>
                </a:lnTo>
                <a:lnTo>
                  <a:pt x="0" y="327597"/>
                </a:lnTo>
                <a:close/>
                <a:moveTo>
                  <a:pt x="234858" y="45002"/>
                </a:moveTo>
                <a:lnTo>
                  <a:pt x="125755" y="171769"/>
                </a:lnTo>
                <a:lnTo>
                  <a:pt x="202617" y="171769"/>
                </a:lnTo>
                <a:lnTo>
                  <a:pt x="202617" y="406873"/>
                </a:lnTo>
                <a:lnTo>
                  <a:pt x="267193" y="406873"/>
                </a:lnTo>
                <a:lnTo>
                  <a:pt x="267193" y="171769"/>
                </a:lnTo>
                <a:lnTo>
                  <a:pt x="344055" y="171769"/>
                </a:lnTo>
                <a:close/>
                <a:moveTo>
                  <a:pt x="234858" y="0"/>
                </a:moveTo>
                <a:lnTo>
                  <a:pt x="408012" y="201151"/>
                </a:lnTo>
                <a:lnTo>
                  <a:pt x="296528" y="201151"/>
                </a:lnTo>
                <a:lnTo>
                  <a:pt x="296528" y="436255"/>
                </a:lnTo>
                <a:lnTo>
                  <a:pt x="173187" y="436255"/>
                </a:lnTo>
                <a:lnTo>
                  <a:pt x="173187" y="201151"/>
                </a:lnTo>
                <a:lnTo>
                  <a:pt x="61703" y="201151"/>
                </a:lnTo>
                <a:close/>
              </a:path>
            </a:pathLst>
          </a:custGeom>
          <a:solidFill>
            <a:srgbClr val="018C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圆角矩形 8"/>
          <p:cNvSpPr/>
          <p:nvPr/>
        </p:nvSpPr>
        <p:spPr>
          <a:xfrm>
            <a:off x="100965" y="193040"/>
            <a:ext cx="10236200" cy="709930"/>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标题 1"/>
          <p:cNvSpPr>
            <a:spLocks noGrp="1"/>
          </p:cNvSpPr>
          <p:nvPr/>
        </p:nvSpPr>
        <p:spPr>
          <a:xfrm>
            <a:off x="838200" y="355600"/>
            <a:ext cx="10514965" cy="4641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charset="-122"/>
                <a:ea typeface="微软雅黑" panose="020B0503020204020204" charset="-122"/>
                <a:cs typeface="Arial" panose="020B0604020202020204" pitchFamily="34" charset="0"/>
              </a:defRPr>
            </a:lvl1pPr>
          </a:lstStyle>
          <a:p>
            <a:r>
              <a:rPr lang="zh-CN" altLang="en-US" dirty="0">
                <a:solidFill>
                  <a:schemeClr val="bg1"/>
                </a:solidFill>
                <a:latin typeface="+mn-lt"/>
                <a:ea typeface="+mn-ea"/>
                <a:cs typeface="+mn-ea"/>
                <a:sym typeface="+mn-lt"/>
              </a:rPr>
              <a:t>前庭康复治疗</a:t>
            </a:r>
          </a:p>
        </p:txBody>
      </p:sp>
      <p:sp>
        <p:nvSpPr>
          <p:cNvPr id="30" name="圆角矩形 29"/>
          <p:cNvSpPr/>
          <p:nvPr/>
        </p:nvSpPr>
        <p:spPr>
          <a:xfrm>
            <a:off x="268605" y="186690"/>
            <a:ext cx="99695" cy="78930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3" name="圆角矩形 32"/>
          <p:cNvSpPr/>
          <p:nvPr/>
        </p:nvSpPr>
        <p:spPr>
          <a:xfrm>
            <a:off x="443230" y="186690"/>
            <a:ext cx="45720" cy="78930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1"/>
          <p:cNvSpPr/>
          <p:nvPr/>
        </p:nvSpPr>
        <p:spPr>
          <a:xfrm>
            <a:off x="6282690" y="1976755"/>
            <a:ext cx="5417185" cy="3543935"/>
          </a:xfrm>
          <a:prstGeom prst="roundRect">
            <a:avLst>
              <a:gd name="adj" fmla="val 4437"/>
            </a:avLst>
          </a:prstGeom>
          <a:solidFill>
            <a:schemeClr val="bg1"/>
          </a:solidFill>
          <a:ln>
            <a:solidFill>
              <a:schemeClr val="accent6">
                <a:lumMod val="20000"/>
                <a:lumOff val="80000"/>
              </a:schemeClr>
            </a:solidFill>
          </a:ln>
          <a:effectLst>
            <a:outerShdw blurRad="190500" dist="635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34" name="组合 33"/>
          <p:cNvGrpSpPr/>
          <p:nvPr/>
        </p:nvGrpSpPr>
        <p:grpSpPr>
          <a:xfrm>
            <a:off x="7199029" y="2752090"/>
            <a:ext cx="1364581" cy="293510"/>
            <a:chOff x="7259955" y="2466384"/>
            <a:chExt cx="2613812" cy="709250"/>
          </a:xfrm>
        </p:grpSpPr>
        <p:cxnSp>
          <p:nvCxnSpPr>
            <p:cNvPr id="35" name="直接连接符 34"/>
            <p:cNvCxnSpPr/>
            <p:nvPr/>
          </p:nvCxnSpPr>
          <p:spPr>
            <a:xfrm flipV="1">
              <a:off x="7259955" y="2486025"/>
              <a:ext cx="360766" cy="689609"/>
            </a:xfrm>
            <a:prstGeom prst="line">
              <a:avLst/>
            </a:prstGeom>
            <a:ln w="127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7620721" y="2466384"/>
              <a:ext cx="2253046" cy="0"/>
            </a:xfrm>
            <a:prstGeom prst="line">
              <a:avLst/>
            </a:prstGeom>
            <a:ln w="12700">
              <a:solidFill>
                <a:schemeClr val="accent6">
                  <a:lumMod val="40000"/>
                  <a:lumOff val="60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11" name="内容占位符 10"/>
          <p:cNvSpPr>
            <a:spLocks noGrp="1"/>
          </p:cNvSpPr>
          <p:nvPr>
            <p:ph sz="quarter" idx="13"/>
          </p:nvPr>
        </p:nvSpPr>
        <p:spPr/>
        <p:txBody>
          <a:bodyPr>
            <a:normAutofit fontScale="92500"/>
          </a:bodyPr>
          <a:lstStyle/>
          <a:p>
            <a:pPr marL="228600" indent="-228600">
              <a:lnSpc>
                <a:spcPct val="120000"/>
              </a:lnSpc>
              <a:buFont typeface="+mj-lt"/>
              <a:buAutoNum type="arabicPeriod"/>
            </a:pPr>
            <a:r>
              <a:rPr lang="zh-CN" altLang="en-US" dirty="0">
                <a:cs typeface="+mn-ea"/>
                <a:sym typeface="+mn-lt"/>
              </a:rPr>
              <a:t>神经症状定位鉴别诊断学张化彪，韩新巍主编</a:t>
            </a:r>
            <a:r>
              <a:rPr lang="en-US" altLang="zh-CN" dirty="0">
                <a:cs typeface="+mn-ea"/>
                <a:sym typeface="+mn-lt"/>
              </a:rPr>
              <a:t>2021</a:t>
            </a:r>
            <a:r>
              <a:rPr lang="zh-CN" altLang="en-US" dirty="0">
                <a:cs typeface="+mn-ea"/>
                <a:sym typeface="+mn-lt"/>
              </a:rPr>
              <a:t>年</a:t>
            </a:r>
            <a:endParaRPr lang="en-US" altLang="zh-CN" dirty="0">
              <a:cs typeface="+mn-ea"/>
              <a:sym typeface="+mn-lt"/>
            </a:endParaRPr>
          </a:p>
          <a:p>
            <a:pPr marL="228600" indent="-228600">
              <a:lnSpc>
                <a:spcPct val="120000"/>
              </a:lnSpc>
              <a:buFont typeface="+mj-lt"/>
              <a:buAutoNum type="arabicPeriod"/>
            </a:pPr>
            <a:r>
              <a:rPr lang="zh-CN" altLang="en-US" dirty="0">
                <a:cs typeface="+mn-ea"/>
                <a:sym typeface="+mn-lt"/>
              </a:rPr>
              <a:t>中国医药教育协会眩晕专业委员会</a:t>
            </a:r>
            <a:r>
              <a:rPr lang="en-US" altLang="zh-CN" dirty="0">
                <a:cs typeface="+mn-ea"/>
                <a:sym typeface="+mn-lt"/>
              </a:rPr>
              <a:t>,</a:t>
            </a:r>
            <a:r>
              <a:rPr lang="zh-CN" altLang="en-US" dirty="0">
                <a:cs typeface="+mn-ea"/>
                <a:sym typeface="+mn-lt"/>
              </a:rPr>
              <a:t>赵永</a:t>
            </a:r>
            <a:r>
              <a:rPr lang="en-US" altLang="zh-CN" dirty="0">
                <a:cs typeface="+mn-ea"/>
                <a:sym typeface="+mn-lt"/>
              </a:rPr>
              <a:t>,</a:t>
            </a:r>
            <a:r>
              <a:rPr lang="zh-CN" altLang="en-US" dirty="0">
                <a:cs typeface="+mn-ea"/>
                <a:sym typeface="+mn-lt"/>
              </a:rPr>
              <a:t>韩军良</a:t>
            </a:r>
            <a:r>
              <a:rPr lang="en-US" altLang="zh-CN" dirty="0">
                <a:cs typeface="+mn-ea"/>
                <a:sym typeface="+mn-lt"/>
              </a:rPr>
              <a:t>,</a:t>
            </a:r>
            <a:r>
              <a:rPr lang="zh-CN" altLang="en-US" dirty="0">
                <a:cs typeface="+mn-ea"/>
                <a:sym typeface="+mn-lt"/>
              </a:rPr>
              <a:t>等</a:t>
            </a:r>
            <a:r>
              <a:rPr lang="en-US" altLang="zh-CN" dirty="0">
                <a:cs typeface="+mn-ea"/>
                <a:sym typeface="+mn-lt"/>
              </a:rPr>
              <a:t>.</a:t>
            </a:r>
            <a:r>
              <a:rPr lang="zh-CN" altLang="en-US" dirty="0">
                <a:cs typeface="+mn-ea"/>
                <a:sym typeface="+mn-lt"/>
              </a:rPr>
              <a:t>常见眩晕症诊断思路与鉴别诊断</a:t>
            </a:r>
            <a:r>
              <a:rPr lang="en-US" altLang="zh-CN" dirty="0">
                <a:cs typeface="+mn-ea"/>
                <a:sym typeface="+mn-lt"/>
              </a:rPr>
              <a:t>[J].</a:t>
            </a:r>
            <a:r>
              <a:rPr lang="zh-CN" altLang="en-US" dirty="0">
                <a:cs typeface="+mn-ea"/>
                <a:sym typeface="+mn-lt"/>
              </a:rPr>
              <a:t>听力学及言语疾病杂志</a:t>
            </a:r>
            <a:r>
              <a:rPr lang="en-US" altLang="zh-CN" dirty="0">
                <a:cs typeface="+mn-ea"/>
                <a:sym typeface="+mn-lt"/>
              </a:rPr>
              <a:t>, 2023, 31(6):574-577.</a:t>
            </a:r>
            <a:endParaRPr lang="zh-CN" altLang="en-US" dirty="0">
              <a:cs typeface="+mn-ea"/>
              <a:sym typeface="+mn-lt"/>
            </a:endParaRPr>
          </a:p>
        </p:txBody>
      </p:sp>
      <p:sp>
        <p:nvSpPr>
          <p:cNvPr id="7" name="矩形: 圆角 6"/>
          <p:cNvSpPr/>
          <p:nvPr/>
        </p:nvSpPr>
        <p:spPr>
          <a:xfrm>
            <a:off x="19977100" y="1371600"/>
            <a:ext cx="1790700" cy="469900"/>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cs typeface="+mn-ea"/>
                <a:sym typeface="+mn-lt"/>
              </a:rPr>
              <a:t>流行病学</a:t>
            </a:r>
            <a:r>
              <a:rPr lang="en-US" altLang="zh-CN" b="1" baseline="30000" dirty="0">
                <a:cs typeface="+mn-ea"/>
                <a:sym typeface="+mn-lt"/>
              </a:rPr>
              <a:t>2</a:t>
            </a:r>
            <a:endParaRPr lang="zh-CN" altLang="en-US" b="1" baseline="30000" dirty="0">
              <a:cs typeface="+mn-ea"/>
              <a:sym typeface="+mn-lt"/>
            </a:endParaRPr>
          </a:p>
        </p:txBody>
      </p:sp>
      <p:grpSp>
        <p:nvGrpSpPr>
          <p:cNvPr id="9" name="组合 8"/>
          <p:cNvGrpSpPr/>
          <p:nvPr/>
        </p:nvGrpSpPr>
        <p:grpSpPr>
          <a:xfrm>
            <a:off x="730620" y="1519430"/>
            <a:ext cx="5190407" cy="4055935"/>
            <a:chOff x="6439050" y="2299502"/>
            <a:chExt cx="4905376" cy="3611403"/>
          </a:xfrm>
        </p:grpSpPr>
        <p:grpSp>
          <p:nvGrpSpPr>
            <p:cNvPr id="10" name="组合 9"/>
            <p:cNvGrpSpPr/>
            <p:nvPr/>
          </p:nvGrpSpPr>
          <p:grpSpPr>
            <a:xfrm>
              <a:off x="6439050" y="2348715"/>
              <a:ext cx="4905376" cy="3562190"/>
              <a:chOff x="6439050" y="2348715"/>
              <a:chExt cx="4905376" cy="3084730"/>
            </a:xfrm>
          </p:grpSpPr>
          <p:sp>
            <p:nvSpPr>
              <p:cNvPr id="18" name="Freeform 69"/>
              <p:cNvSpPr/>
              <p:nvPr/>
            </p:nvSpPr>
            <p:spPr bwMode="auto">
              <a:xfrm>
                <a:off x="6439050" y="2348715"/>
                <a:ext cx="4905376" cy="3084730"/>
              </a:xfrm>
              <a:custGeom>
                <a:avLst/>
                <a:gdLst>
                  <a:gd name="T0" fmla="*/ 415 w 415"/>
                  <a:gd name="T1" fmla="*/ 430 h 433"/>
                  <a:gd name="T2" fmla="*/ 412 w 415"/>
                  <a:gd name="T3" fmla="*/ 433 h 433"/>
                  <a:gd name="T4" fmla="*/ 3 w 415"/>
                  <a:gd name="T5" fmla="*/ 433 h 433"/>
                  <a:gd name="T6" fmla="*/ 0 w 415"/>
                  <a:gd name="T7" fmla="*/ 430 h 433"/>
                  <a:gd name="T8" fmla="*/ 0 w 415"/>
                  <a:gd name="T9" fmla="*/ 2 h 433"/>
                  <a:gd name="T10" fmla="*/ 3 w 415"/>
                  <a:gd name="T11" fmla="*/ 0 h 433"/>
                  <a:gd name="T12" fmla="*/ 412 w 415"/>
                  <a:gd name="T13" fmla="*/ 0 h 433"/>
                  <a:gd name="T14" fmla="*/ 415 w 415"/>
                  <a:gd name="T15" fmla="*/ 2 h 433"/>
                  <a:gd name="T16" fmla="*/ 415 w 415"/>
                  <a:gd name="T17" fmla="*/ 430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5" h="433">
                    <a:moveTo>
                      <a:pt x="415" y="430"/>
                    </a:moveTo>
                    <a:cubicBezTo>
                      <a:pt x="415" y="431"/>
                      <a:pt x="413" y="433"/>
                      <a:pt x="412" y="433"/>
                    </a:cubicBezTo>
                    <a:cubicBezTo>
                      <a:pt x="3" y="433"/>
                      <a:pt x="3" y="433"/>
                      <a:pt x="3" y="433"/>
                    </a:cubicBezTo>
                    <a:cubicBezTo>
                      <a:pt x="1" y="433"/>
                      <a:pt x="0" y="431"/>
                      <a:pt x="0" y="430"/>
                    </a:cubicBezTo>
                    <a:cubicBezTo>
                      <a:pt x="0" y="2"/>
                      <a:pt x="0" y="2"/>
                      <a:pt x="0" y="2"/>
                    </a:cubicBezTo>
                    <a:cubicBezTo>
                      <a:pt x="0" y="1"/>
                      <a:pt x="1" y="0"/>
                      <a:pt x="3" y="0"/>
                    </a:cubicBezTo>
                    <a:cubicBezTo>
                      <a:pt x="412" y="0"/>
                      <a:pt x="412" y="0"/>
                      <a:pt x="412" y="0"/>
                    </a:cubicBezTo>
                    <a:cubicBezTo>
                      <a:pt x="413" y="0"/>
                      <a:pt x="415" y="1"/>
                      <a:pt x="415" y="2"/>
                    </a:cubicBezTo>
                    <a:cubicBezTo>
                      <a:pt x="415" y="430"/>
                      <a:pt x="415" y="430"/>
                      <a:pt x="415" y="430"/>
                    </a:cubicBezTo>
                  </a:path>
                </a:pathLst>
              </a:custGeom>
              <a:solidFill>
                <a:srgbClr val="018C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9" name="Rectangle 72"/>
              <p:cNvSpPr>
                <a:spLocks noChangeArrowheads="1"/>
              </p:cNvSpPr>
              <p:nvPr/>
            </p:nvSpPr>
            <p:spPr bwMode="auto">
              <a:xfrm>
                <a:off x="6542786" y="2427882"/>
                <a:ext cx="4697905" cy="292798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12" name="组合 11"/>
            <p:cNvGrpSpPr/>
            <p:nvPr/>
          </p:nvGrpSpPr>
          <p:grpSpPr>
            <a:xfrm>
              <a:off x="8494863" y="2299502"/>
              <a:ext cx="793750" cy="211138"/>
              <a:chOff x="8358338" y="2299502"/>
              <a:chExt cx="793750" cy="211138"/>
            </a:xfrm>
          </p:grpSpPr>
          <p:sp>
            <p:nvSpPr>
              <p:cNvPr id="13" name="Freeform 73"/>
              <p:cNvSpPr>
                <a:spLocks noEditPoints="1"/>
              </p:cNvSpPr>
              <p:nvPr/>
            </p:nvSpPr>
            <p:spPr bwMode="auto">
              <a:xfrm>
                <a:off x="8371038" y="2324902"/>
                <a:ext cx="769938" cy="179388"/>
              </a:xfrm>
              <a:custGeom>
                <a:avLst/>
                <a:gdLst>
                  <a:gd name="T0" fmla="*/ 119 w 124"/>
                  <a:gd name="T1" fmla="*/ 29 h 29"/>
                  <a:gd name="T2" fmla="*/ 5 w 124"/>
                  <a:gd name="T3" fmla="*/ 29 h 29"/>
                  <a:gd name="T4" fmla="*/ 0 w 124"/>
                  <a:gd name="T5" fmla="*/ 23 h 29"/>
                  <a:gd name="T6" fmla="*/ 0 w 124"/>
                  <a:gd name="T7" fmla="*/ 5 h 29"/>
                  <a:gd name="T8" fmla="*/ 5 w 124"/>
                  <a:gd name="T9" fmla="*/ 0 h 29"/>
                  <a:gd name="T10" fmla="*/ 119 w 124"/>
                  <a:gd name="T11" fmla="*/ 0 h 29"/>
                  <a:gd name="T12" fmla="*/ 124 w 124"/>
                  <a:gd name="T13" fmla="*/ 5 h 29"/>
                  <a:gd name="T14" fmla="*/ 124 w 124"/>
                  <a:gd name="T15" fmla="*/ 23 h 29"/>
                  <a:gd name="T16" fmla="*/ 119 w 124"/>
                  <a:gd name="T17" fmla="*/ 29 h 29"/>
                  <a:gd name="T18" fmla="*/ 5 w 124"/>
                  <a:gd name="T19" fmla="*/ 3 h 29"/>
                  <a:gd name="T20" fmla="*/ 3 w 124"/>
                  <a:gd name="T21" fmla="*/ 5 h 29"/>
                  <a:gd name="T22" fmla="*/ 3 w 124"/>
                  <a:gd name="T23" fmla="*/ 23 h 29"/>
                  <a:gd name="T24" fmla="*/ 5 w 124"/>
                  <a:gd name="T25" fmla="*/ 25 h 29"/>
                  <a:gd name="T26" fmla="*/ 119 w 124"/>
                  <a:gd name="T27" fmla="*/ 25 h 29"/>
                  <a:gd name="T28" fmla="*/ 121 w 124"/>
                  <a:gd name="T29" fmla="*/ 23 h 29"/>
                  <a:gd name="T30" fmla="*/ 121 w 124"/>
                  <a:gd name="T31" fmla="*/ 5 h 29"/>
                  <a:gd name="T32" fmla="*/ 119 w 124"/>
                  <a:gd name="T33" fmla="*/ 3 h 29"/>
                  <a:gd name="T34" fmla="*/ 5 w 124"/>
                  <a:gd name="T35" fmla="*/ 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4" h="29">
                    <a:moveTo>
                      <a:pt x="119" y="29"/>
                    </a:moveTo>
                    <a:cubicBezTo>
                      <a:pt x="5" y="29"/>
                      <a:pt x="5" y="29"/>
                      <a:pt x="5" y="29"/>
                    </a:cubicBezTo>
                    <a:cubicBezTo>
                      <a:pt x="2" y="29"/>
                      <a:pt x="0" y="26"/>
                      <a:pt x="0" y="23"/>
                    </a:cubicBezTo>
                    <a:cubicBezTo>
                      <a:pt x="0" y="5"/>
                      <a:pt x="0" y="5"/>
                      <a:pt x="0" y="5"/>
                    </a:cubicBezTo>
                    <a:cubicBezTo>
                      <a:pt x="0" y="2"/>
                      <a:pt x="2" y="0"/>
                      <a:pt x="5" y="0"/>
                    </a:cubicBezTo>
                    <a:cubicBezTo>
                      <a:pt x="119" y="0"/>
                      <a:pt x="119" y="0"/>
                      <a:pt x="119" y="0"/>
                    </a:cubicBezTo>
                    <a:cubicBezTo>
                      <a:pt x="122" y="0"/>
                      <a:pt x="124" y="2"/>
                      <a:pt x="124" y="5"/>
                    </a:cubicBezTo>
                    <a:cubicBezTo>
                      <a:pt x="124" y="23"/>
                      <a:pt x="124" y="23"/>
                      <a:pt x="124" y="23"/>
                    </a:cubicBezTo>
                    <a:cubicBezTo>
                      <a:pt x="124" y="26"/>
                      <a:pt x="122" y="29"/>
                      <a:pt x="119" y="29"/>
                    </a:cubicBezTo>
                    <a:close/>
                    <a:moveTo>
                      <a:pt x="5" y="3"/>
                    </a:moveTo>
                    <a:cubicBezTo>
                      <a:pt x="4" y="3"/>
                      <a:pt x="3" y="4"/>
                      <a:pt x="3" y="5"/>
                    </a:cubicBezTo>
                    <a:cubicBezTo>
                      <a:pt x="3" y="23"/>
                      <a:pt x="3" y="23"/>
                      <a:pt x="3" y="23"/>
                    </a:cubicBezTo>
                    <a:cubicBezTo>
                      <a:pt x="3" y="24"/>
                      <a:pt x="4" y="25"/>
                      <a:pt x="5" y="25"/>
                    </a:cubicBezTo>
                    <a:cubicBezTo>
                      <a:pt x="119" y="25"/>
                      <a:pt x="119" y="25"/>
                      <a:pt x="119" y="25"/>
                    </a:cubicBezTo>
                    <a:cubicBezTo>
                      <a:pt x="120" y="25"/>
                      <a:pt x="121" y="24"/>
                      <a:pt x="121" y="23"/>
                    </a:cubicBezTo>
                    <a:cubicBezTo>
                      <a:pt x="121" y="5"/>
                      <a:pt x="121" y="5"/>
                      <a:pt x="121" y="5"/>
                    </a:cubicBezTo>
                    <a:cubicBezTo>
                      <a:pt x="121" y="4"/>
                      <a:pt x="120" y="3"/>
                      <a:pt x="119" y="3"/>
                    </a:cubicBezTo>
                    <a:lnTo>
                      <a:pt x="5" y="3"/>
                    </a:lnTo>
                    <a:close/>
                  </a:path>
                </a:pathLst>
              </a:custGeom>
              <a:solidFill>
                <a:srgbClr val="A7A9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4" name="Freeform 74"/>
              <p:cNvSpPr/>
              <p:nvPr/>
            </p:nvSpPr>
            <p:spPr bwMode="auto">
              <a:xfrm>
                <a:off x="8358338" y="2405865"/>
                <a:ext cx="100013" cy="104775"/>
              </a:xfrm>
              <a:custGeom>
                <a:avLst/>
                <a:gdLst>
                  <a:gd name="T0" fmla="*/ 13 w 16"/>
                  <a:gd name="T1" fmla="*/ 17 h 17"/>
                  <a:gd name="T2" fmla="*/ 7 w 16"/>
                  <a:gd name="T3" fmla="*/ 17 h 17"/>
                  <a:gd name="T4" fmla="*/ 0 w 16"/>
                  <a:gd name="T5" fmla="*/ 10 h 17"/>
                  <a:gd name="T6" fmla="*/ 0 w 16"/>
                  <a:gd name="T7" fmla="*/ 3 h 17"/>
                  <a:gd name="T8" fmla="*/ 3 w 16"/>
                  <a:gd name="T9" fmla="*/ 0 h 17"/>
                  <a:gd name="T10" fmla="*/ 6 w 16"/>
                  <a:gd name="T11" fmla="*/ 3 h 17"/>
                  <a:gd name="T12" fmla="*/ 6 w 16"/>
                  <a:gd name="T13" fmla="*/ 10 h 17"/>
                  <a:gd name="T14" fmla="*/ 7 w 16"/>
                  <a:gd name="T15" fmla="*/ 11 h 17"/>
                  <a:gd name="T16" fmla="*/ 13 w 16"/>
                  <a:gd name="T17" fmla="*/ 11 h 17"/>
                  <a:gd name="T18" fmla="*/ 16 w 16"/>
                  <a:gd name="T19" fmla="*/ 14 h 17"/>
                  <a:gd name="T20" fmla="*/ 13 w 16"/>
                  <a:gd name="T2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7">
                    <a:moveTo>
                      <a:pt x="13" y="17"/>
                    </a:moveTo>
                    <a:cubicBezTo>
                      <a:pt x="7" y="17"/>
                      <a:pt x="7" y="17"/>
                      <a:pt x="7" y="17"/>
                    </a:cubicBezTo>
                    <a:cubicBezTo>
                      <a:pt x="3" y="17"/>
                      <a:pt x="0" y="14"/>
                      <a:pt x="0" y="10"/>
                    </a:cubicBezTo>
                    <a:cubicBezTo>
                      <a:pt x="0" y="3"/>
                      <a:pt x="0" y="3"/>
                      <a:pt x="0" y="3"/>
                    </a:cubicBezTo>
                    <a:cubicBezTo>
                      <a:pt x="0" y="1"/>
                      <a:pt x="2" y="0"/>
                      <a:pt x="3" y="0"/>
                    </a:cubicBezTo>
                    <a:cubicBezTo>
                      <a:pt x="5" y="0"/>
                      <a:pt x="6" y="1"/>
                      <a:pt x="6" y="3"/>
                    </a:cubicBezTo>
                    <a:cubicBezTo>
                      <a:pt x="6" y="10"/>
                      <a:pt x="6" y="10"/>
                      <a:pt x="6" y="10"/>
                    </a:cubicBezTo>
                    <a:cubicBezTo>
                      <a:pt x="6" y="11"/>
                      <a:pt x="7" y="11"/>
                      <a:pt x="7" y="11"/>
                    </a:cubicBezTo>
                    <a:cubicBezTo>
                      <a:pt x="13" y="11"/>
                      <a:pt x="13" y="11"/>
                      <a:pt x="13" y="11"/>
                    </a:cubicBezTo>
                    <a:cubicBezTo>
                      <a:pt x="15" y="11"/>
                      <a:pt x="16" y="12"/>
                      <a:pt x="16" y="14"/>
                    </a:cubicBezTo>
                    <a:cubicBezTo>
                      <a:pt x="16" y="16"/>
                      <a:pt x="15" y="17"/>
                      <a:pt x="13" y="17"/>
                    </a:cubicBez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5" name="Freeform 75"/>
              <p:cNvSpPr/>
              <p:nvPr/>
            </p:nvSpPr>
            <p:spPr bwMode="auto">
              <a:xfrm>
                <a:off x="9053663" y="2405865"/>
                <a:ext cx="98425" cy="104775"/>
              </a:xfrm>
              <a:custGeom>
                <a:avLst/>
                <a:gdLst>
                  <a:gd name="T0" fmla="*/ 9 w 16"/>
                  <a:gd name="T1" fmla="*/ 17 h 17"/>
                  <a:gd name="T2" fmla="*/ 3 w 16"/>
                  <a:gd name="T3" fmla="*/ 17 h 17"/>
                  <a:gd name="T4" fmla="*/ 0 w 16"/>
                  <a:gd name="T5" fmla="*/ 14 h 17"/>
                  <a:gd name="T6" fmla="*/ 3 w 16"/>
                  <a:gd name="T7" fmla="*/ 11 h 17"/>
                  <a:gd name="T8" fmla="*/ 9 w 16"/>
                  <a:gd name="T9" fmla="*/ 11 h 17"/>
                  <a:gd name="T10" fmla="*/ 10 w 16"/>
                  <a:gd name="T11" fmla="*/ 10 h 17"/>
                  <a:gd name="T12" fmla="*/ 10 w 16"/>
                  <a:gd name="T13" fmla="*/ 3 h 17"/>
                  <a:gd name="T14" fmla="*/ 13 w 16"/>
                  <a:gd name="T15" fmla="*/ 0 h 17"/>
                  <a:gd name="T16" fmla="*/ 16 w 16"/>
                  <a:gd name="T17" fmla="*/ 3 h 17"/>
                  <a:gd name="T18" fmla="*/ 16 w 16"/>
                  <a:gd name="T19" fmla="*/ 10 h 17"/>
                  <a:gd name="T20" fmla="*/ 9 w 16"/>
                  <a:gd name="T2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7">
                    <a:moveTo>
                      <a:pt x="9" y="17"/>
                    </a:moveTo>
                    <a:cubicBezTo>
                      <a:pt x="3" y="17"/>
                      <a:pt x="3" y="17"/>
                      <a:pt x="3" y="17"/>
                    </a:cubicBezTo>
                    <a:cubicBezTo>
                      <a:pt x="2" y="17"/>
                      <a:pt x="0" y="16"/>
                      <a:pt x="0" y="14"/>
                    </a:cubicBezTo>
                    <a:cubicBezTo>
                      <a:pt x="0" y="12"/>
                      <a:pt x="2" y="11"/>
                      <a:pt x="3" y="11"/>
                    </a:cubicBezTo>
                    <a:cubicBezTo>
                      <a:pt x="9" y="11"/>
                      <a:pt x="9" y="11"/>
                      <a:pt x="9" y="11"/>
                    </a:cubicBezTo>
                    <a:cubicBezTo>
                      <a:pt x="10" y="11"/>
                      <a:pt x="10" y="11"/>
                      <a:pt x="10" y="10"/>
                    </a:cubicBezTo>
                    <a:cubicBezTo>
                      <a:pt x="10" y="3"/>
                      <a:pt x="10" y="3"/>
                      <a:pt x="10" y="3"/>
                    </a:cubicBezTo>
                    <a:cubicBezTo>
                      <a:pt x="10" y="1"/>
                      <a:pt x="11" y="0"/>
                      <a:pt x="13" y="0"/>
                    </a:cubicBezTo>
                    <a:cubicBezTo>
                      <a:pt x="15" y="0"/>
                      <a:pt x="16" y="1"/>
                      <a:pt x="16" y="3"/>
                    </a:cubicBezTo>
                    <a:cubicBezTo>
                      <a:pt x="16" y="10"/>
                      <a:pt x="16" y="10"/>
                      <a:pt x="16" y="10"/>
                    </a:cubicBezTo>
                    <a:cubicBezTo>
                      <a:pt x="16" y="14"/>
                      <a:pt x="13" y="17"/>
                      <a:pt x="9" y="17"/>
                    </a:cubicBez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6" name="Freeform 76"/>
              <p:cNvSpPr/>
              <p:nvPr/>
            </p:nvSpPr>
            <p:spPr bwMode="auto">
              <a:xfrm>
                <a:off x="8402788" y="2299502"/>
                <a:ext cx="712788" cy="68263"/>
              </a:xfrm>
              <a:custGeom>
                <a:avLst/>
                <a:gdLst>
                  <a:gd name="T0" fmla="*/ 115 w 115"/>
                  <a:gd name="T1" fmla="*/ 7 h 11"/>
                  <a:gd name="T2" fmla="*/ 111 w 115"/>
                  <a:gd name="T3" fmla="*/ 11 h 11"/>
                  <a:gd name="T4" fmla="*/ 4 w 115"/>
                  <a:gd name="T5" fmla="*/ 11 h 11"/>
                  <a:gd name="T6" fmla="*/ 0 w 115"/>
                  <a:gd name="T7" fmla="*/ 7 h 11"/>
                  <a:gd name="T8" fmla="*/ 0 w 115"/>
                  <a:gd name="T9" fmla="*/ 4 h 11"/>
                  <a:gd name="T10" fmla="*/ 4 w 115"/>
                  <a:gd name="T11" fmla="*/ 0 h 11"/>
                  <a:gd name="T12" fmla="*/ 111 w 115"/>
                  <a:gd name="T13" fmla="*/ 0 h 11"/>
                  <a:gd name="T14" fmla="*/ 115 w 115"/>
                  <a:gd name="T15" fmla="*/ 4 h 11"/>
                  <a:gd name="T16" fmla="*/ 115 w 115"/>
                  <a:gd name="T1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5" h="11">
                    <a:moveTo>
                      <a:pt x="115" y="7"/>
                    </a:moveTo>
                    <a:cubicBezTo>
                      <a:pt x="115" y="9"/>
                      <a:pt x="113" y="11"/>
                      <a:pt x="111" y="11"/>
                    </a:cubicBezTo>
                    <a:cubicBezTo>
                      <a:pt x="4" y="11"/>
                      <a:pt x="4" y="11"/>
                      <a:pt x="4" y="11"/>
                    </a:cubicBezTo>
                    <a:cubicBezTo>
                      <a:pt x="2" y="11"/>
                      <a:pt x="0" y="9"/>
                      <a:pt x="0" y="7"/>
                    </a:cubicBezTo>
                    <a:cubicBezTo>
                      <a:pt x="0" y="4"/>
                      <a:pt x="0" y="4"/>
                      <a:pt x="0" y="4"/>
                    </a:cubicBezTo>
                    <a:cubicBezTo>
                      <a:pt x="0" y="2"/>
                      <a:pt x="2" y="0"/>
                      <a:pt x="4" y="0"/>
                    </a:cubicBezTo>
                    <a:cubicBezTo>
                      <a:pt x="111" y="0"/>
                      <a:pt x="111" y="0"/>
                      <a:pt x="111" y="0"/>
                    </a:cubicBezTo>
                    <a:cubicBezTo>
                      <a:pt x="113" y="0"/>
                      <a:pt x="115" y="2"/>
                      <a:pt x="115" y="4"/>
                    </a:cubicBezTo>
                    <a:lnTo>
                      <a:pt x="115" y="7"/>
                    </a:lnTo>
                    <a:close/>
                  </a:path>
                </a:pathLst>
              </a:custGeom>
              <a:solidFill>
                <a:srgbClr val="9395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7" name="Freeform 77"/>
              <p:cNvSpPr/>
              <p:nvPr/>
            </p:nvSpPr>
            <p:spPr bwMode="auto">
              <a:xfrm>
                <a:off x="8402788" y="2312202"/>
                <a:ext cx="712788" cy="31750"/>
              </a:xfrm>
              <a:custGeom>
                <a:avLst/>
                <a:gdLst>
                  <a:gd name="T0" fmla="*/ 115 w 115"/>
                  <a:gd name="T1" fmla="*/ 3 h 5"/>
                  <a:gd name="T2" fmla="*/ 111 w 115"/>
                  <a:gd name="T3" fmla="*/ 5 h 5"/>
                  <a:gd name="T4" fmla="*/ 4 w 115"/>
                  <a:gd name="T5" fmla="*/ 5 h 5"/>
                  <a:gd name="T6" fmla="*/ 0 w 115"/>
                  <a:gd name="T7" fmla="*/ 3 h 5"/>
                  <a:gd name="T8" fmla="*/ 0 w 115"/>
                  <a:gd name="T9" fmla="*/ 1 h 5"/>
                  <a:gd name="T10" fmla="*/ 4 w 115"/>
                  <a:gd name="T11" fmla="*/ 0 h 5"/>
                  <a:gd name="T12" fmla="*/ 111 w 115"/>
                  <a:gd name="T13" fmla="*/ 0 h 5"/>
                  <a:gd name="T14" fmla="*/ 115 w 115"/>
                  <a:gd name="T15" fmla="*/ 1 h 5"/>
                  <a:gd name="T16" fmla="*/ 115 w 115"/>
                  <a:gd name="T17"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5" h="5">
                    <a:moveTo>
                      <a:pt x="115" y="3"/>
                    </a:moveTo>
                    <a:cubicBezTo>
                      <a:pt x="115" y="4"/>
                      <a:pt x="113" y="5"/>
                      <a:pt x="111" y="5"/>
                    </a:cubicBezTo>
                    <a:cubicBezTo>
                      <a:pt x="4" y="5"/>
                      <a:pt x="4" y="5"/>
                      <a:pt x="4" y="5"/>
                    </a:cubicBezTo>
                    <a:cubicBezTo>
                      <a:pt x="2" y="5"/>
                      <a:pt x="0" y="4"/>
                      <a:pt x="0" y="3"/>
                    </a:cubicBezTo>
                    <a:cubicBezTo>
                      <a:pt x="0" y="1"/>
                      <a:pt x="0" y="1"/>
                      <a:pt x="0" y="1"/>
                    </a:cubicBezTo>
                    <a:cubicBezTo>
                      <a:pt x="0" y="0"/>
                      <a:pt x="2" y="0"/>
                      <a:pt x="4" y="0"/>
                    </a:cubicBezTo>
                    <a:cubicBezTo>
                      <a:pt x="111" y="0"/>
                      <a:pt x="111" y="0"/>
                      <a:pt x="111" y="0"/>
                    </a:cubicBezTo>
                    <a:cubicBezTo>
                      <a:pt x="113" y="0"/>
                      <a:pt x="115" y="0"/>
                      <a:pt x="115" y="1"/>
                    </a:cubicBezTo>
                    <a:lnTo>
                      <a:pt x="115" y="3"/>
                    </a:ln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grpSp>
        <p:nvGrpSpPr>
          <p:cNvPr id="21" name="组合 20"/>
          <p:cNvGrpSpPr/>
          <p:nvPr/>
        </p:nvGrpSpPr>
        <p:grpSpPr>
          <a:xfrm>
            <a:off x="972071" y="1933728"/>
            <a:ext cx="3991133" cy="550993"/>
            <a:chOff x="422401" y="5129973"/>
            <a:chExt cx="7768314" cy="771647"/>
          </a:xfrm>
        </p:grpSpPr>
        <p:sp>
          <p:nvSpPr>
            <p:cNvPr id="22" name="剪去对角的矩形 260"/>
            <p:cNvSpPr/>
            <p:nvPr/>
          </p:nvSpPr>
          <p:spPr>
            <a:xfrm rot="10800000" flipV="1">
              <a:off x="1076397" y="5180546"/>
              <a:ext cx="7114318" cy="581504"/>
            </a:xfrm>
            <a:prstGeom prst="snip2DiagRect">
              <a:avLst>
                <a:gd name="adj1" fmla="val 0"/>
                <a:gd name="adj2" fmla="val 31725"/>
              </a:avLst>
            </a:prstGeom>
            <a:solidFill>
              <a:schemeClr val="accent6">
                <a:lumMod val="20000"/>
                <a:lumOff val="80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23" name="剪去对角的矩形 261"/>
            <p:cNvSpPr/>
            <p:nvPr/>
          </p:nvSpPr>
          <p:spPr>
            <a:xfrm rot="10800000" flipV="1">
              <a:off x="863831" y="5180546"/>
              <a:ext cx="7088944" cy="581503"/>
            </a:xfrm>
            <a:prstGeom prst="snip2DiagRect">
              <a:avLst>
                <a:gd name="adj1" fmla="val 0"/>
                <a:gd name="adj2" fmla="val 31725"/>
              </a:avLst>
            </a:prstGeom>
            <a:solidFill>
              <a:schemeClr val="accent6">
                <a:lumMod val="40000"/>
                <a:lumOff val="60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24" name="剪去对角的矩形 262"/>
            <p:cNvSpPr/>
            <p:nvPr/>
          </p:nvSpPr>
          <p:spPr>
            <a:xfrm rot="10800000" flipV="1">
              <a:off x="651262" y="5180546"/>
              <a:ext cx="7088943" cy="581503"/>
            </a:xfrm>
            <a:prstGeom prst="snip2DiagRect">
              <a:avLst>
                <a:gd name="adj1" fmla="val 0"/>
                <a:gd name="adj2" fmla="val 31725"/>
              </a:avLst>
            </a:prstGeom>
            <a:solidFill>
              <a:srgbClr val="018C42"/>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25" name="燕尾形 264"/>
            <p:cNvSpPr/>
            <p:nvPr/>
          </p:nvSpPr>
          <p:spPr>
            <a:xfrm>
              <a:off x="422401" y="5129973"/>
              <a:ext cx="695260" cy="771647"/>
            </a:xfrm>
            <a:prstGeom prst="chevron">
              <a:avLst/>
            </a:prstGeom>
            <a:solidFill>
              <a:srgbClr val="F0CC30"/>
            </a:solidFill>
            <a:ln w="5715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26" name="文本框 25"/>
            <p:cNvSpPr txBox="1"/>
            <p:nvPr/>
          </p:nvSpPr>
          <p:spPr>
            <a:xfrm>
              <a:off x="1338669" y="5305461"/>
              <a:ext cx="6476473" cy="344824"/>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prstClr val="white"/>
                  </a:solidFill>
                  <a:effectLst/>
                  <a:uLnTx/>
                  <a:uFillTx/>
                  <a:cs typeface="+mn-ea"/>
                  <a:sym typeface="+mn-lt"/>
                </a:rPr>
                <a:t>眩晕定义</a:t>
              </a:r>
              <a:endParaRPr kumimoji="0" lang="zh-CN" altLang="en-US" sz="1600" b="1" i="0" u="none" strike="noStrike" kern="0" cap="none" spc="0" normalizeH="0" baseline="30000" noProof="0" dirty="0">
                <a:ln>
                  <a:noFill/>
                </a:ln>
                <a:solidFill>
                  <a:prstClr val="white"/>
                </a:solidFill>
                <a:effectLst/>
                <a:uLnTx/>
                <a:uFillTx/>
                <a:cs typeface="+mn-ea"/>
                <a:sym typeface="+mn-lt"/>
              </a:endParaRPr>
            </a:p>
          </p:txBody>
        </p:sp>
      </p:grpSp>
      <p:sp>
        <p:nvSpPr>
          <p:cNvPr id="5" name="文本框 4"/>
          <p:cNvSpPr txBox="1"/>
          <p:nvPr/>
        </p:nvSpPr>
        <p:spPr>
          <a:xfrm>
            <a:off x="1181100" y="2804160"/>
            <a:ext cx="4379294" cy="2014855"/>
          </a:xfrm>
          <a:prstGeom prst="rect">
            <a:avLst/>
          </a:prstGeom>
          <a:noFill/>
        </p:spPr>
        <p:txBody>
          <a:bodyPr wrap="square">
            <a:spAutoFit/>
          </a:bodyPr>
          <a:lstStyle/>
          <a:p>
            <a:pPr marL="285750" indent="-285750">
              <a:lnSpc>
                <a:spcPct val="120000"/>
              </a:lnSpc>
              <a:spcBef>
                <a:spcPts val="600"/>
              </a:spcBef>
              <a:buClr>
                <a:srgbClr val="018C42"/>
              </a:buClr>
              <a:buFont typeface="Arial" panose="020B0604020202020204" pitchFamily="34" charset="0"/>
              <a:buChar char="•"/>
            </a:pPr>
            <a:r>
              <a:rPr lang="zh-CN" altLang="en-US" sz="1600" dirty="0">
                <a:cs typeface="+mn-ea"/>
                <a:sym typeface="+mn-lt"/>
              </a:rPr>
              <a:t>眩晕是由</a:t>
            </a:r>
            <a:r>
              <a:rPr lang="zh-CN" altLang="en-US" sz="1600" b="1" dirty="0">
                <a:solidFill>
                  <a:srgbClr val="008D38"/>
                </a:solidFill>
                <a:cs typeface="+mn-ea"/>
                <a:sym typeface="+mn-lt"/>
              </a:rPr>
              <a:t>前庭神经系统功能失调</a:t>
            </a:r>
            <a:r>
              <a:rPr lang="zh-CN" altLang="en-US" sz="1600" dirty="0">
                <a:cs typeface="+mn-ea"/>
                <a:sym typeface="+mn-lt"/>
              </a:rPr>
              <a:t>导致的一种错觉或运动幻觉。前庭系统功能失调主要表现为三大症状一</a:t>
            </a:r>
            <a:r>
              <a:rPr lang="en-US" altLang="zh-CN" sz="1600" dirty="0">
                <a:cs typeface="+mn-ea"/>
                <a:sym typeface="+mn-lt"/>
              </a:rPr>
              <a:t>—</a:t>
            </a:r>
            <a:r>
              <a:rPr lang="zh-CN" altLang="en-US" sz="1600" dirty="0">
                <a:cs typeface="+mn-ea"/>
                <a:sym typeface="+mn-lt"/>
              </a:rPr>
              <a:t>眩晕、眼震、平衡障碍</a:t>
            </a:r>
            <a:endParaRPr lang="en-US" altLang="zh-CN" sz="1600" dirty="0">
              <a:cs typeface="+mn-ea"/>
              <a:sym typeface="+mn-lt"/>
            </a:endParaRPr>
          </a:p>
          <a:p>
            <a:pPr marL="285750" indent="-285750">
              <a:lnSpc>
                <a:spcPct val="120000"/>
              </a:lnSpc>
              <a:spcBef>
                <a:spcPts val="600"/>
              </a:spcBef>
              <a:buClr>
                <a:srgbClr val="018C42"/>
              </a:buClr>
              <a:buFont typeface="Arial" panose="020B0604020202020204" pitchFamily="34" charset="0"/>
              <a:buChar char="•"/>
            </a:pPr>
            <a:endParaRPr lang="en-US" altLang="zh-CN" sz="1600" dirty="0">
              <a:cs typeface="+mn-ea"/>
              <a:sym typeface="+mn-lt"/>
            </a:endParaRPr>
          </a:p>
          <a:p>
            <a:pPr marL="285750" indent="-285750">
              <a:lnSpc>
                <a:spcPct val="120000"/>
              </a:lnSpc>
              <a:spcBef>
                <a:spcPts val="600"/>
              </a:spcBef>
              <a:buClr>
                <a:srgbClr val="018C42"/>
              </a:buClr>
              <a:buFont typeface="Arial" panose="020B0604020202020204" pitchFamily="34" charset="0"/>
              <a:buChar char="•"/>
            </a:pPr>
            <a:r>
              <a:rPr lang="zh-CN" altLang="en-US" sz="1600" dirty="0">
                <a:cs typeface="+mn-ea"/>
                <a:sym typeface="+mn-lt"/>
              </a:rPr>
              <a:t>根据症状的不同和临床定位的实用性将眩晕分为</a:t>
            </a:r>
            <a:r>
              <a:rPr lang="zh-CN" altLang="en-US" sz="1600" b="1" dirty="0">
                <a:solidFill>
                  <a:srgbClr val="008D38"/>
                </a:solidFill>
                <a:cs typeface="+mn-ea"/>
                <a:sym typeface="+mn-lt"/>
              </a:rPr>
              <a:t>周围性眩晕和中枢性眩晕</a:t>
            </a:r>
            <a:r>
              <a:rPr lang="zh-CN" altLang="en-US" sz="1600" dirty="0">
                <a:cs typeface="+mn-ea"/>
                <a:sym typeface="+mn-lt"/>
              </a:rPr>
              <a:t>两种</a:t>
            </a:r>
            <a:endParaRPr lang="zh-CN" altLang="en-US" sz="1600" b="1" dirty="0">
              <a:cs typeface="+mn-ea"/>
              <a:sym typeface="+mn-lt"/>
            </a:endParaRPr>
          </a:p>
        </p:txBody>
      </p:sp>
      <p:grpSp>
        <p:nvGrpSpPr>
          <p:cNvPr id="27" name="组合 26"/>
          <p:cNvGrpSpPr/>
          <p:nvPr/>
        </p:nvGrpSpPr>
        <p:grpSpPr>
          <a:xfrm>
            <a:off x="6362586" y="1684808"/>
            <a:ext cx="3991133" cy="550993"/>
            <a:chOff x="422401" y="5129973"/>
            <a:chExt cx="7768314" cy="771647"/>
          </a:xfrm>
        </p:grpSpPr>
        <p:sp>
          <p:nvSpPr>
            <p:cNvPr id="28" name="剪去对角的矩形 260"/>
            <p:cNvSpPr/>
            <p:nvPr/>
          </p:nvSpPr>
          <p:spPr>
            <a:xfrm rot="10800000" flipV="1">
              <a:off x="1076397" y="5180546"/>
              <a:ext cx="7114318" cy="581504"/>
            </a:xfrm>
            <a:prstGeom prst="snip2DiagRect">
              <a:avLst>
                <a:gd name="adj1" fmla="val 0"/>
                <a:gd name="adj2" fmla="val 31725"/>
              </a:avLst>
            </a:prstGeom>
            <a:solidFill>
              <a:schemeClr val="accent6">
                <a:lumMod val="20000"/>
                <a:lumOff val="80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29" name="剪去对角的矩形 261"/>
            <p:cNvSpPr/>
            <p:nvPr/>
          </p:nvSpPr>
          <p:spPr>
            <a:xfrm rot="10800000" flipV="1">
              <a:off x="863831" y="5180546"/>
              <a:ext cx="7088944" cy="581503"/>
            </a:xfrm>
            <a:prstGeom prst="snip2DiagRect">
              <a:avLst>
                <a:gd name="adj1" fmla="val 0"/>
                <a:gd name="adj2" fmla="val 31725"/>
              </a:avLst>
            </a:prstGeom>
            <a:solidFill>
              <a:schemeClr val="accent6">
                <a:lumMod val="40000"/>
                <a:lumOff val="60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30" name="剪去对角的矩形 262"/>
            <p:cNvSpPr/>
            <p:nvPr/>
          </p:nvSpPr>
          <p:spPr>
            <a:xfrm rot="10800000" flipV="1">
              <a:off x="651262" y="5180546"/>
              <a:ext cx="7088943" cy="581503"/>
            </a:xfrm>
            <a:prstGeom prst="snip2DiagRect">
              <a:avLst>
                <a:gd name="adj1" fmla="val 0"/>
                <a:gd name="adj2" fmla="val 31725"/>
              </a:avLst>
            </a:prstGeom>
            <a:solidFill>
              <a:srgbClr val="018C42"/>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31" name="燕尾形 264"/>
            <p:cNvSpPr/>
            <p:nvPr/>
          </p:nvSpPr>
          <p:spPr>
            <a:xfrm>
              <a:off x="422401" y="5129973"/>
              <a:ext cx="695260" cy="771647"/>
            </a:xfrm>
            <a:prstGeom prst="chevron">
              <a:avLst/>
            </a:prstGeom>
            <a:solidFill>
              <a:srgbClr val="F0CC30"/>
            </a:solidFill>
            <a:ln w="5715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2" name="文本框 31"/>
            <p:cNvSpPr txBox="1"/>
            <p:nvPr/>
          </p:nvSpPr>
          <p:spPr>
            <a:xfrm>
              <a:off x="1338669" y="5305461"/>
              <a:ext cx="6476473" cy="344824"/>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prstClr val="white"/>
                  </a:solidFill>
                  <a:effectLst/>
                  <a:uLnTx/>
                  <a:uFillTx/>
                  <a:cs typeface="+mn-ea"/>
                  <a:sym typeface="+mn-lt"/>
                </a:rPr>
                <a:t>国内外眩晕的流行病学</a:t>
              </a:r>
              <a:endParaRPr kumimoji="0" lang="zh-CN" altLang="en-US" sz="1600" b="1" i="0" u="none" strike="noStrike" kern="0" cap="none" spc="0" normalizeH="0" baseline="30000" noProof="0" dirty="0">
                <a:ln>
                  <a:noFill/>
                </a:ln>
                <a:solidFill>
                  <a:prstClr val="white"/>
                </a:solidFill>
                <a:effectLst/>
                <a:uLnTx/>
                <a:uFillTx/>
                <a:cs typeface="+mn-ea"/>
                <a:sym typeface="+mn-lt"/>
              </a:endParaRPr>
            </a:p>
          </p:txBody>
        </p:sp>
      </p:grpSp>
      <p:graphicFrame>
        <p:nvGraphicFramePr>
          <p:cNvPr id="33" name="图表 32"/>
          <p:cNvGraphicFramePr/>
          <p:nvPr/>
        </p:nvGraphicFramePr>
        <p:xfrm>
          <a:off x="5927090" y="2774950"/>
          <a:ext cx="2320290" cy="1268730"/>
        </p:xfrm>
        <a:graphic>
          <a:graphicData uri="http://schemas.openxmlformats.org/drawingml/2006/chart">
            <c:chart xmlns:c="http://schemas.openxmlformats.org/drawingml/2006/chart" xmlns:r="http://schemas.openxmlformats.org/officeDocument/2006/relationships" r:id="rId3"/>
          </a:graphicData>
        </a:graphic>
      </p:graphicFrame>
      <p:sp>
        <p:nvSpPr>
          <p:cNvPr id="37" name="文本框 36"/>
          <p:cNvSpPr txBox="1"/>
          <p:nvPr/>
        </p:nvSpPr>
        <p:spPr>
          <a:xfrm>
            <a:off x="8522675" y="2817506"/>
            <a:ext cx="3057503" cy="584775"/>
          </a:xfrm>
          <a:prstGeom prst="rect">
            <a:avLst/>
          </a:prstGeom>
          <a:noFill/>
        </p:spPr>
        <p:txBody>
          <a:bodyPr wrap="square">
            <a:spAutoFit/>
          </a:bodyPr>
          <a:lstStyle/>
          <a:p>
            <a:pPr lvl="0" algn="ctr">
              <a:defRPr/>
            </a:pPr>
            <a:r>
              <a:rPr lang="zh-CN" altLang="en-US" sz="1200" b="1" dirty="0">
                <a:solidFill>
                  <a:prstClr val="black"/>
                </a:solidFill>
                <a:cs typeface="+mn-ea"/>
                <a:sym typeface="+mn-lt"/>
              </a:rPr>
              <a:t>国外</a:t>
            </a:r>
            <a:r>
              <a:rPr lang="zh-CN" altLang="en-US" sz="1200" dirty="0">
                <a:solidFill>
                  <a:prstClr val="black"/>
                </a:solidFill>
                <a:cs typeface="+mn-ea"/>
                <a:sym typeface="+mn-lt"/>
              </a:rPr>
              <a:t>研究显示，</a:t>
            </a:r>
            <a:r>
              <a:rPr lang="en-US" altLang="zh-CN" sz="1200" dirty="0">
                <a:solidFill>
                  <a:prstClr val="black"/>
                </a:solidFill>
                <a:cs typeface="+mn-ea"/>
                <a:sym typeface="+mn-lt"/>
              </a:rPr>
              <a:t>18</a:t>
            </a:r>
            <a:r>
              <a:rPr lang="zh-CN" altLang="en-US" sz="1200" dirty="0">
                <a:solidFill>
                  <a:prstClr val="black"/>
                </a:solidFill>
                <a:cs typeface="+mn-ea"/>
                <a:sym typeface="+mn-lt"/>
              </a:rPr>
              <a:t>～</a:t>
            </a:r>
            <a:r>
              <a:rPr lang="en-US" altLang="zh-CN" sz="1200" dirty="0">
                <a:solidFill>
                  <a:prstClr val="black"/>
                </a:solidFill>
                <a:cs typeface="+mn-ea"/>
                <a:sym typeface="+mn-lt"/>
              </a:rPr>
              <a:t>79</a:t>
            </a:r>
            <a:r>
              <a:rPr lang="zh-CN" altLang="en-US" sz="1200" dirty="0">
                <a:solidFill>
                  <a:prstClr val="black"/>
                </a:solidFill>
                <a:cs typeface="+mn-ea"/>
                <a:sym typeface="+mn-lt"/>
              </a:rPr>
              <a:t>岁的成年人中，</a:t>
            </a:r>
            <a:endParaRPr lang="en-US" altLang="zh-CN" sz="1200" dirty="0">
              <a:solidFill>
                <a:prstClr val="black"/>
              </a:solidFill>
              <a:cs typeface="+mn-ea"/>
              <a:sym typeface="+mn-lt"/>
            </a:endParaRPr>
          </a:p>
          <a:p>
            <a:pPr lvl="0" algn="ctr">
              <a:defRPr/>
            </a:pPr>
            <a:r>
              <a:rPr lang="zh-CN" altLang="en-US" sz="1200" dirty="0">
                <a:solidFill>
                  <a:prstClr val="black"/>
                </a:solidFill>
                <a:cs typeface="+mn-ea"/>
                <a:sym typeface="+mn-lt"/>
              </a:rPr>
              <a:t>眩晕的终生患病率为</a:t>
            </a:r>
            <a:r>
              <a:rPr lang="en-US" altLang="zh-CN" sz="2000" b="1" dirty="0">
                <a:solidFill>
                  <a:srgbClr val="018C42"/>
                </a:solidFill>
                <a:cs typeface="+mn-ea"/>
                <a:sym typeface="+mn-lt"/>
              </a:rPr>
              <a:t>7.4%</a:t>
            </a:r>
            <a:endParaRPr kumimoji="0" lang="en-US" altLang="zh-CN" sz="1200" b="1" i="0" u="none" strike="noStrike" kern="1200" cap="none" spc="0" normalizeH="0" baseline="0" noProof="0" dirty="0">
              <a:ln>
                <a:noFill/>
              </a:ln>
              <a:solidFill>
                <a:srgbClr val="018C42"/>
              </a:solidFill>
              <a:effectLst/>
              <a:uLnTx/>
              <a:uFillTx/>
              <a:cs typeface="+mn-ea"/>
              <a:sym typeface="+mn-lt"/>
            </a:endParaRPr>
          </a:p>
        </p:txBody>
      </p:sp>
      <p:sp>
        <p:nvSpPr>
          <p:cNvPr id="38" name="矩形: 圆角 20"/>
          <p:cNvSpPr/>
          <p:nvPr/>
        </p:nvSpPr>
        <p:spPr>
          <a:xfrm rot="10800000" flipV="1">
            <a:off x="8584568" y="2477769"/>
            <a:ext cx="2861327" cy="972263"/>
          </a:xfrm>
          <a:custGeom>
            <a:avLst/>
            <a:gdLst>
              <a:gd name="connsiteX0" fmla="*/ 0 w 4966288"/>
              <a:gd name="connsiteY0" fmla="*/ 0 h 1503564"/>
              <a:gd name="connsiteX1" fmla="*/ 4822848 w 4966288"/>
              <a:gd name="connsiteY1" fmla="*/ 0 h 1503564"/>
              <a:gd name="connsiteX2" fmla="*/ 4966288 w 4966288"/>
              <a:gd name="connsiteY2" fmla="*/ 143440 h 1503564"/>
              <a:gd name="connsiteX3" fmla="*/ 4966288 w 4966288"/>
              <a:gd name="connsiteY3" fmla="*/ 1503564 h 1503564"/>
              <a:gd name="connsiteX4" fmla="*/ 4966288 w 4966288"/>
              <a:gd name="connsiteY4" fmla="*/ 1503564 h 1503564"/>
              <a:gd name="connsiteX5" fmla="*/ 143440 w 4966288"/>
              <a:gd name="connsiteY5" fmla="*/ 1503564 h 1503564"/>
              <a:gd name="connsiteX6" fmla="*/ 0 w 4966288"/>
              <a:gd name="connsiteY6" fmla="*/ 1360124 h 1503564"/>
              <a:gd name="connsiteX7" fmla="*/ 0 w 4966288"/>
              <a:gd name="connsiteY7" fmla="*/ 0 h 1503564"/>
              <a:gd name="connsiteX0-1" fmla="*/ 4822848 w 4966288"/>
              <a:gd name="connsiteY0-2" fmla="*/ 0 h 1503564"/>
              <a:gd name="connsiteX1-3" fmla="*/ 4966288 w 4966288"/>
              <a:gd name="connsiteY1-4" fmla="*/ 143440 h 1503564"/>
              <a:gd name="connsiteX2-5" fmla="*/ 4966288 w 4966288"/>
              <a:gd name="connsiteY2-6" fmla="*/ 1503564 h 1503564"/>
              <a:gd name="connsiteX3-7" fmla="*/ 4966288 w 4966288"/>
              <a:gd name="connsiteY3-8" fmla="*/ 1503564 h 1503564"/>
              <a:gd name="connsiteX4-9" fmla="*/ 143440 w 4966288"/>
              <a:gd name="connsiteY4-10" fmla="*/ 1503564 h 1503564"/>
              <a:gd name="connsiteX5-11" fmla="*/ 0 w 4966288"/>
              <a:gd name="connsiteY5-12" fmla="*/ 1360124 h 1503564"/>
              <a:gd name="connsiteX6-13" fmla="*/ 0 w 4966288"/>
              <a:gd name="connsiteY6-14" fmla="*/ 0 h 1503564"/>
              <a:gd name="connsiteX7-15" fmla="*/ 4914288 w 4966288"/>
              <a:gd name="connsiteY7-16" fmla="*/ 91440 h 1503564"/>
              <a:gd name="connsiteX0-17" fmla="*/ 4822848 w 4966288"/>
              <a:gd name="connsiteY0-18" fmla="*/ 0 h 1503564"/>
              <a:gd name="connsiteX1-19" fmla="*/ 4966288 w 4966288"/>
              <a:gd name="connsiteY1-20" fmla="*/ 143440 h 1503564"/>
              <a:gd name="connsiteX2-21" fmla="*/ 4966288 w 4966288"/>
              <a:gd name="connsiteY2-22" fmla="*/ 1503564 h 1503564"/>
              <a:gd name="connsiteX3-23" fmla="*/ 4966288 w 4966288"/>
              <a:gd name="connsiteY3-24" fmla="*/ 1503564 h 1503564"/>
              <a:gd name="connsiteX4-25" fmla="*/ 143440 w 4966288"/>
              <a:gd name="connsiteY4-26" fmla="*/ 1503564 h 1503564"/>
              <a:gd name="connsiteX5-27" fmla="*/ 0 w 4966288"/>
              <a:gd name="connsiteY5-28" fmla="*/ 1360124 h 1503564"/>
              <a:gd name="connsiteX6-29" fmla="*/ 0 w 4966288"/>
              <a:gd name="connsiteY6-30" fmla="*/ 0 h 1503564"/>
              <a:gd name="connsiteX0-31" fmla="*/ 4352948 w 4966288"/>
              <a:gd name="connsiteY0-32" fmla="*/ 0 h 1909964"/>
              <a:gd name="connsiteX1-33" fmla="*/ 4966288 w 4966288"/>
              <a:gd name="connsiteY1-34" fmla="*/ 549840 h 1909964"/>
              <a:gd name="connsiteX2-35" fmla="*/ 4966288 w 4966288"/>
              <a:gd name="connsiteY2-36" fmla="*/ 1909964 h 1909964"/>
              <a:gd name="connsiteX3-37" fmla="*/ 4966288 w 4966288"/>
              <a:gd name="connsiteY3-38" fmla="*/ 1909964 h 1909964"/>
              <a:gd name="connsiteX4-39" fmla="*/ 143440 w 4966288"/>
              <a:gd name="connsiteY4-40" fmla="*/ 1909964 h 1909964"/>
              <a:gd name="connsiteX5-41" fmla="*/ 0 w 4966288"/>
              <a:gd name="connsiteY5-42" fmla="*/ 1766524 h 1909964"/>
              <a:gd name="connsiteX6-43" fmla="*/ 0 w 4966288"/>
              <a:gd name="connsiteY6-44" fmla="*/ 406400 h 1909964"/>
              <a:gd name="connsiteX0-45" fmla="*/ 4352948 w 4966288"/>
              <a:gd name="connsiteY0-46" fmla="*/ 0 h 1909964"/>
              <a:gd name="connsiteX1-47" fmla="*/ 4966288 w 4966288"/>
              <a:gd name="connsiteY1-48" fmla="*/ 549840 h 1909964"/>
              <a:gd name="connsiteX2-49" fmla="*/ 4966288 w 4966288"/>
              <a:gd name="connsiteY2-50" fmla="*/ 1909964 h 1909964"/>
              <a:gd name="connsiteX3-51" fmla="*/ 4966288 w 4966288"/>
              <a:gd name="connsiteY3-52" fmla="*/ 1909964 h 1909964"/>
              <a:gd name="connsiteX4-53" fmla="*/ 143440 w 4966288"/>
              <a:gd name="connsiteY4-54" fmla="*/ 1909964 h 1909964"/>
              <a:gd name="connsiteX5-55" fmla="*/ 0 w 4966288"/>
              <a:gd name="connsiteY5-56" fmla="*/ 1766524 h 190996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4966288" h="1909964">
                <a:moveTo>
                  <a:pt x="4352948" y="0"/>
                </a:moveTo>
                <a:lnTo>
                  <a:pt x="4966288" y="549840"/>
                </a:lnTo>
                <a:lnTo>
                  <a:pt x="4966288" y="1909964"/>
                </a:lnTo>
                <a:lnTo>
                  <a:pt x="4966288" y="1909964"/>
                </a:lnTo>
                <a:lnTo>
                  <a:pt x="143440" y="1909964"/>
                </a:lnTo>
                <a:lnTo>
                  <a:pt x="0" y="1766524"/>
                </a:lnTo>
              </a:path>
            </a:pathLst>
          </a:custGeom>
          <a:ln w="127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aphicFrame>
        <p:nvGraphicFramePr>
          <p:cNvPr id="39" name="图表 38"/>
          <p:cNvGraphicFramePr/>
          <p:nvPr/>
        </p:nvGraphicFramePr>
        <p:xfrm>
          <a:off x="5927090" y="4252383"/>
          <a:ext cx="2320290" cy="1268730"/>
        </p:xfrm>
        <a:graphic>
          <a:graphicData uri="http://schemas.openxmlformats.org/drawingml/2006/chart">
            <c:chart xmlns:c="http://schemas.openxmlformats.org/drawingml/2006/chart" xmlns:r="http://schemas.openxmlformats.org/officeDocument/2006/relationships" r:id="rId4"/>
          </a:graphicData>
        </a:graphic>
      </p:graphicFrame>
      <p:grpSp>
        <p:nvGrpSpPr>
          <p:cNvPr id="40" name="组合 39"/>
          <p:cNvGrpSpPr/>
          <p:nvPr/>
        </p:nvGrpSpPr>
        <p:grpSpPr>
          <a:xfrm>
            <a:off x="7199029" y="4242224"/>
            <a:ext cx="1364581" cy="293510"/>
            <a:chOff x="7259955" y="2466384"/>
            <a:chExt cx="2613812" cy="709250"/>
          </a:xfrm>
        </p:grpSpPr>
        <p:cxnSp>
          <p:nvCxnSpPr>
            <p:cNvPr id="41" name="直接连接符 40"/>
            <p:cNvCxnSpPr/>
            <p:nvPr/>
          </p:nvCxnSpPr>
          <p:spPr>
            <a:xfrm flipV="1">
              <a:off x="7259955" y="2486025"/>
              <a:ext cx="360766" cy="689609"/>
            </a:xfrm>
            <a:prstGeom prst="line">
              <a:avLst/>
            </a:prstGeom>
            <a:ln w="127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7620721" y="2466384"/>
              <a:ext cx="2253046" cy="0"/>
            </a:xfrm>
            <a:prstGeom prst="line">
              <a:avLst/>
            </a:prstGeom>
            <a:ln w="12700">
              <a:solidFill>
                <a:schemeClr val="accent6">
                  <a:lumMod val="40000"/>
                  <a:lumOff val="60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43" name="文本框 42"/>
          <p:cNvSpPr txBox="1"/>
          <p:nvPr/>
        </p:nvSpPr>
        <p:spPr>
          <a:xfrm>
            <a:off x="8522675" y="4307640"/>
            <a:ext cx="3057503" cy="584775"/>
          </a:xfrm>
          <a:prstGeom prst="rect">
            <a:avLst/>
          </a:prstGeom>
          <a:noFill/>
        </p:spPr>
        <p:txBody>
          <a:bodyPr wrap="square">
            <a:spAutoFit/>
          </a:bodyPr>
          <a:lstStyle/>
          <a:p>
            <a:pPr lvl="0" algn="ctr">
              <a:defRPr/>
            </a:pPr>
            <a:r>
              <a:rPr lang="zh-CN" altLang="en-US" sz="1200" b="1" dirty="0">
                <a:solidFill>
                  <a:prstClr val="black"/>
                </a:solidFill>
                <a:cs typeface="+mn-ea"/>
                <a:sym typeface="+mn-lt"/>
              </a:rPr>
              <a:t>我国</a:t>
            </a:r>
            <a:r>
              <a:rPr lang="zh-CN" altLang="en-US" sz="1200" dirty="0">
                <a:solidFill>
                  <a:prstClr val="black"/>
                </a:solidFill>
                <a:cs typeface="+mn-ea"/>
                <a:sym typeface="+mn-lt"/>
              </a:rPr>
              <a:t>的一项流行病学调查研究发现</a:t>
            </a:r>
            <a:r>
              <a:rPr lang="en-US" altLang="zh-CN" sz="1200" dirty="0">
                <a:solidFill>
                  <a:prstClr val="black"/>
                </a:solidFill>
                <a:cs typeface="+mn-ea"/>
                <a:sym typeface="+mn-lt"/>
              </a:rPr>
              <a:t>10</a:t>
            </a:r>
            <a:r>
              <a:rPr lang="zh-CN" altLang="en-US" sz="1200" dirty="0">
                <a:solidFill>
                  <a:prstClr val="black"/>
                </a:solidFill>
                <a:cs typeface="+mn-ea"/>
                <a:sym typeface="+mn-lt"/>
              </a:rPr>
              <a:t>岁以上人群的眩晕总体患病率为</a:t>
            </a:r>
            <a:r>
              <a:rPr lang="en-US" altLang="zh-CN" sz="2000" b="1" dirty="0">
                <a:solidFill>
                  <a:srgbClr val="018C42"/>
                </a:solidFill>
                <a:cs typeface="+mn-ea"/>
                <a:sym typeface="+mn-lt"/>
              </a:rPr>
              <a:t>4.1%</a:t>
            </a:r>
          </a:p>
        </p:txBody>
      </p:sp>
      <p:sp>
        <p:nvSpPr>
          <p:cNvPr id="44" name="矩形: 圆角 20"/>
          <p:cNvSpPr/>
          <p:nvPr/>
        </p:nvSpPr>
        <p:spPr>
          <a:xfrm rot="10800000" flipV="1">
            <a:off x="8584568" y="3967903"/>
            <a:ext cx="2861327" cy="972263"/>
          </a:xfrm>
          <a:custGeom>
            <a:avLst/>
            <a:gdLst>
              <a:gd name="connsiteX0" fmla="*/ 0 w 4966288"/>
              <a:gd name="connsiteY0" fmla="*/ 0 h 1503564"/>
              <a:gd name="connsiteX1" fmla="*/ 4822848 w 4966288"/>
              <a:gd name="connsiteY1" fmla="*/ 0 h 1503564"/>
              <a:gd name="connsiteX2" fmla="*/ 4966288 w 4966288"/>
              <a:gd name="connsiteY2" fmla="*/ 143440 h 1503564"/>
              <a:gd name="connsiteX3" fmla="*/ 4966288 w 4966288"/>
              <a:gd name="connsiteY3" fmla="*/ 1503564 h 1503564"/>
              <a:gd name="connsiteX4" fmla="*/ 4966288 w 4966288"/>
              <a:gd name="connsiteY4" fmla="*/ 1503564 h 1503564"/>
              <a:gd name="connsiteX5" fmla="*/ 143440 w 4966288"/>
              <a:gd name="connsiteY5" fmla="*/ 1503564 h 1503564"/>
              <a:gd name="connsiteX6" fmla="*/ 0 w 4966288"/>
              <a:gd name="connsiteY6" fmla="*/ 1360124 h 1503564"/>
              <a:gd name="connsiteX7" fmla="*/ 0 w 4966288"/>
              <a:gd name="connsiteY7" fmla="*/ 0 h 1503564"/>
              <a:gd name="connsiteX0-1" fmla="*/ 4822848 w 4966288"/>
              <a:gd name="connsiteY0-2" fmla="*/ 0 h 1503564"/>
              <a:gd name="connsiteX1-3" fmla="*/ 4966288 w 4966288"/>
              <a:gd name="connsiteY1-4" fmla="*/ 143440 h 1503564"/>
              <a:gd name="connsiteX2-5" fmla="*/ 4966288 w 4966288"/>
              <a:gd name="connsiteY2-6" fmla="*/ 1503564 h 1503564"/>
              <a:gd name="connsiteX3-7" fmla="*/ 4966288 w 4966288"/>
              <a:gd name="connsiteY3-8" fmla="*/ 1503564 h 1503564"/>
              <a:gd name="connsiteX4-9" fmla="*/ 143440 w 4966288"/>
              <a:gd name="connsiteY4-10" fmla="*/ 1503564 h 1503564"/>
              <a:gd name="connsiteX5-11" fmla="*/ 0 w 4966288"/>
              <a:gd name="connsiteY5-12" fmla="*/ 1360124 h 1503564"/>
              <a:gd name="connsiteX6-13" fmla="*/ 0 w 4966288"/>
              <a:gd name="connsiteY6-14" fmla="*/ 0 h 1503564"/>
              <a:gd name="connsiteX7-15" fmla="*/ 4914288 w 4966288"/>
              <a:gd name="connsiteY7-16" fmla="*/ 91440 h 1503564"/>
              <a:gd name="connsiteX0-17" fmla="*/ 4822848 w 4966288"/>
              <a:gd name="connsiteY0-18" fmla="*/ 0 h 1503564"/>
              <a:gd name="connsiteX1-19" fmla="*/ 4966288 w 4966288"/>
              <a:gd name="connsiteY1-20" fmla="*/ 143440 h 1503564"/>
              <a:gd name="connsiteX2-21" fmla="*/ 4966288 w 4966288"/>
              <a:gd name="connsiteY2-22" fmla="*/ 1503564 h 1503564"/>
              <a:gd name="connsiteX3-23" fmla="*/ 4966288 w 4966288"/>
              <a:gd name="connsiteY3-24" fmla="*/ 1503564 h 1503564"/>
              <a:gd name="connsiteX4-25" fmla="*/ 143440 w 4966288"/>
              <a:gd name="connsiteY4-26" fmla="*/ 1503564 h 1503564"/>
              <a:gd name="connsiteX5-27" fmla="*/ 0 w 4966288"/>
              <a:gd name="connsiteY5-28" fmla="*/ 1360124 h 1503564"/>
              <a:gd name="connsiteX6-29" fmla="*/ 0 w 4966288"/>
              <a:gd name="connsiteY6-30" fmla="*/ 0 h 1503564"/>
              <a:gd name="connsiteX0-31" fmla="*/ 4352948 w 4966288"/>
              <a:gd name="connsiteY0-32" fmla="*/ 0 h 1909964"/>
              <a:gd name="connsiteX1-33" fmla="*/ 4966288 w 4966288"/>
              <a:gd name="connsiteY1-34" fmla="*/ 549840 h 1909964"/>
              <a:gd name="connsiteX2-35" fmla="*/ 4966288 w 4966288"/>
              <a:gd name="connsiteY2-36" fmla="*/ 1909964 h 1909964"/>
              <a:gd name="connsiteX3-37" fmla="*/ 4966288 w 4966288"/>
              <a:gd name="connsiteY3-38" fmla="*/ 1909964 h 1909964"/>
              <a:gd name="connsiteX4-39" fmla="*/ 143440 w 4966288"/>
              <a:gd name="connsiteY4-40" fmla="*/ 1909964 h 1909964"/>
              <a:gd name="connsiteX5-41" fmla="*/ 0 w 4966288"/>
              <a:gd name="connsiteY5-42" fmla="*/ 1766524 h 1909964"/>
              <a:gd name="connsiteX6-43" fmla="*/ 0 w 4966288"/>
              <a:gd name="connsiteY6-44" fmla="*/ 406400 h 1909964"/>
              <a:gd name="connsiteX0-45" fmla="*/ 4352948 w 4966288"/>
              <a:gd name="connsiteY0-46" fmla="*/ 0 h 1909964"/>
              <a:gd name="connsiteX1-47" fmla="*/ 4966288 w 4966288"/>
              <a:gd name="connsiteY1-48" fmla="*/ 549840 h 1909964"/>
              <a:gd name="connsiteX2-49" fmla="*/ 4966288 w 4966288"/>
              <a:gd name="connsiteY2-50" fmla="*/ 1909964 h 1909964"/>
              <a:gd name="connsiteX3-51" fmla="*/ 4966288 w 4966288"/>
              <a:gd name="connsiteY3-52" fmla="*/ 1909964 h 1909964"/>
              <a:gd name="connsiteX4-53" fmla="*/ 143440 w 4966288"/>
              <a:gd name="connsiteY4-54" fmla="*/ 1909964 h 1909964"/>
              <a:gd name="connsiteX5-55" fmla="*/ 0 w 4966288"/>
              <a:gd name="connsiteY5-56" fmla="*/ 1766524 h 190996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4966288" h="1909964">
                <a:moveTo>
                  <a:pt x="4352948" y="0"/>
                </a:moveTo>
                <a:lnTo>
                  <a:pt x="4966288" y="549840"/>
                </a:lnTo>
                <a:lnTo>
                  <a:pt x="4966288" y="1909964"/>
                </a:lnTo>
                <a:lnTo>
                  <a:pt x="4966288" y="1909964"/>
                </a:lnTo>
                <a:lnTo>
                  <a:pt x="143440" y="1909964"/>
                </a:lnTo>
                <a:lnTo>
                  <a:pt x="0" y="1766524"/>
                </a:lnTo>
              </a:path>
            </a:pathLst>
          </a:custGeom>
          <a:ln w="127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8" name="圆角矩形 47"/>
          <p:cNvSpPr/>
          <p:nvPr/>
        </p:nvSpPr>
        <p:spPr>
          <a:xfrm>
            <a:off x="100965" y="193040"/>
            <a:ext cx="10616565" cy="709930"/>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9" name="标题 1"/>
          <p:cNvSpPr>
            <a:spLocks noGrp="1"/>
          </p:cNvSpPr>
          <p:nvPr/>
        </p:nvSpPr>
        <p:spPr>
          <a:xfrm>
            <a:off x="838200" y="355600"/>
            <a:ext cx="10514965" cy="4641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charset="-122"/>
                <a:ea typeface="微软雅黑" panose="020B0503020204020204" charset="-122"/>
                <a:cs typeface="Arial" panose="020B0604020202020204" pitchFamily="34" charset="0"/>
              </a:defRPr>
            </a:lvl1pPr>
          </a:lstStyle>
          <a:p>
            <a:r>
              <a:rPr lang="zh-CN" altLang="en-US" dirty="0">
                <a:solidFill>
                  <a:schemeClr val="bg1"/>
                </a:solidFill>
                <a:latin typeface="+mn-lt"/>
                <a:ea typeface="+mn-ea"/>
                <a:cs typeface="+mn-ea"/>
                <a:sym typeface="+mn-lt"/>
              </a:rPr>
              <a:t>眩晕是一种临床常见症状，主要分为周围性眩晕和中枢性眩晕</a:t>
            </a:r>
          </a:p>
        </p:txBody>
      </p:sp>
      <p:sp>
        <p:nvSpPr>
          <p:cNvPr id="50" name="圆角矩形 49"/>
          <p:cNvSpPr/>
          <p:nvPr/>
        </p:nvSpPr>
        <p:spPr>
          <a:xfrm>
            <a:off x="268605" y="186690"/>
            <a:ext cx="99695" cy="78930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1" name="圆角矩形 50"/>
          <p:cNvSpPr/>
          <p:nvPr/>
        </p:nvSpPr>
        <p:spPr>
          <a:xfrm>
            <a:off x="443230" y="186690"/>
            <a:ext cx="45720" cy="78930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p:cNvSpPr/>
          <p:nvPr/>
        </p:nvSpPr>
        <p:spPr>
          <a:xfrm>
            <a:off x="503902" y="1196974"/>
            <a:ext cx="11208673" cy="4824413"/>
          </a:xfrm>
          <a:prstGeom prst="roundRect">
            <a:avLst>
              <a:gd name="adj" fmla="val 2094"/>
            </a:avLst>
          </a:prstGeom>
          <a:solidFill>
            <a:schemeClr val="bg1"/>
          </a:solidFill>
          <a:ln>
            <a:gradFill>
              <a:gsLst>
                <a:gs pos="0">
                  <a:srgbClr val="018C42"/>
                </a:gs>
                <a:gs pos="100000">
                  <a:schemeClr val="accent1">
                    <a:alpha val="0"/>
                  </a:schemeClr>
                </a:gs>
              </a:gsLst>
              <a:lin ang="5400000" scaled="1"/>
            </a:gradFill>
          </a:ln>
          <a:effectLst>
            <a:outerShdw blurRad="63500" algn="ctr"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3" name="矩形: 圆角 2"/>
          <p:cNvSpPr/>
          <p:nvPr/>
        </p:nvSpPr>
        <p:spPr>
          <a:xfrm>
            <a:off x="1553210" y="1394460"/>
            <a:ext cx="10005060" cy="871855"/>
          </a:xfrm>
          <a:prstGeom prst="roundRect">
            <a:avLst>
              <a:gd name="adj" fmla="val 11521"/>
            </a:avLst>
          </a:prstGeom>
          <a:gradFill>
            <a:gsLst>
              <a:gs pos="0">
                <a:schemeClr val="bg1"/>
              </a:gs>
              <a:gs pos="100000">
                <a:schemeClr val="accent6">
                  <a:lumMod val="20000"/>
                  <a:lumOff val="80000"/>
                </a:schemeClr>
              </a:gs>
            </a:gsLst>
            <a:lin ang="0" scaled="0"/>
          </a:gra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endParaRPr lang="zh-CN" altLang="en-US" b="1" dirty="0">
              <a:solidFill>
                <a:schemeClr val="accent1"/>
              </a:solidFill>
              <a:latin typeface="Arial" panose="020B0604020202020204" pitchFamily="34" charset="0"/>
              <a:ea typeface="微软雅黑" panose="020B0503020204020204" charset="-122"/>
              <a:cs typeface="Arial" panose="020B0604020202020204" pitchFamily="34" charset="0"/>
            </a:endParaRPr>
          </a:p>
        </p:txBody>
      </p:sp>
      <p:sp>
        <p:nvSpPr>
          <p:cNvPr id="6" name="矩形: 圆角 5"/>
          <p:cNvSpPr/>
          <p:nvPr/>
        </p:nvSpPr>
        <p:spPr>
          <a:xfrm>
            <a:off x="1553210" y="2569210"/>
            <a:ext cx="10005060" cy="871855"/>
          </a:xfrm>
          <a:prstGeom prst="roundRect">
            <a:avLst>
              <a:gd name="adj" fmla="val 11521"/>
            </a:avLst>
          </a:prstGeom>
          <a:gradFill>
            <a:gsLst>
              <a:gs pos="0">
                <a:schemeClr val="bg1"/>
              </a:gs>
              <a:gs pos="100000">
                <a:schemeClr val="accent6">
                  <a:lumMod val="20000"/>
                  <a:lumOff val="80000"/>
                </a:schemeClr>
              </a:gs>
            </a:gsLst>
            <a:lin ang="0" scaled="0"/>
          </a:gra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endParaRPr lang="zh-CN" altLang="en-US" b="1" dirty="0">
              <a:solidFill>
                <a:schemeClr val="accent1"/>
              </a:solidFill>
              <a:latin typeface="Arial" panose="020B0604020202020204" pitchFamily="34" charset="0"/>
              <a:ea typeface="微软雅黑" panose="020B0503020204020204" charset="-122"/>
              <a:cs typeface="Arial" panose="020B0604020202020204" pitchFamily="34" charset="0"/>
            </a:endParaRPr>
          </a:p>
        </p:txBody>
      </p:sp>
      <p:sp>
        <p:nvSpPr>
          <p:cNvPr id="7" name="矩形: 圆角 6"/>
          <p:cNvSpPr/>
          <p:nvPr/>
        </p:nvSpPr>
        <p:spPr>
          <a:xfrm>
            <a:off x="1553210" y="3743960"/>
            <a:ext cx="10005060" cy="871855"/>
          </a:xfrm>
          <a:prstGeom prst="roundRect">
            <a:avLst>
              <a:gd name="adj" fmla="val 11521"/>
            </a:avLst>
          </a:prstGeom>
          <a:gradFill>
            <a:gsLst>
              <a:gs pos="0">
                <a:schemeClr val="bg1"/>
              </a:gs>
              <a:gs pos="100000">
                <a:schemeClr val="accent6">
                  <a:lumMod val="20000"/>
                  <a:lumOff val="80000"/>
                </a:schemeClr>
              </a:gs>
            </a:gsLst>
            <a:lin ang="0" scaled="0"/>
          </a:gra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endParaRPr lang="zh-CN" altLang="en-US" b="1" dirty="0">
              <a:solidFill>
                <a:schemeClr val="accent1"/>
              </a:solidFill>
              <a:latin typeface="Arial" panose="020B0604020202020204" pitchFamily="34" charset="0"/>
              <a:ea typeface="微软雅黑" panose="020B0503020204020204" charset="-122"/>
              <a:cs typeface="Arial" panose="020B0604020202020204" pitchFamily="34" charset="0"/>
            </a:endParaRPr>
          </a:p>
        </p:txBody>
      </p:sp>
      <p:sp>
        <p:nvSpPr>
          <p:cNvPr id="8" name="矩形: 圆角 7"/>
          <p:cNvSpPr/>
          <p:nvPr/>
        </p:nvSpPr>
        <p:spPr>
          <a:xfrm>
            <a:off x="1553210" y="4918710"/>
            <a:ext cx="10005060" cy="871855"/>
          </a:xfrm>
          <a:prstGeom prst="roundRect">
            <a:avLst>
              <a:gd name="adj" fmla="val 11521"/>
            </a:avLst>
          </a:prstGeom>
          <a:gradFill>
            <a:gsLst>
              <a:gs pos="0">
                <a:schemeClr val="bg1"/>
              </a:gs>
              <a:gs pos="100000">
                <a:schemeClr val="accent6">
                  <a:lumMod val="20000"/>
                  <a:lumOff val="80000"/>
                </a:schemeClr>
              </a:gs>
            </a:gsLst>
            <a:lin ang="0" scaled="0"/>
          </a:gra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endParaRPr lang="zh-CN" altLang="en-US" b="1" dirty="0">
              <a:solidFill>
                <a:schemeClr val="accent1"/>
              </a:solidFill>
              <a:latin typeface="Arial" panose="020B0604020202020204" pitchFamily="34" charset="0"/>
              <a:ea typeface="微软雅黑" panose="020B0503020204020204" charset="-122"/>
              <a:cs typeface="Arial" panose="020B0604020202020204" pitchFamily="34" charset="0"/>
            </a:endParaRPr>
          </a:p>
        </p:txBody>
      </p:sp>
      <p:sp>
        <p:nvSpPr>
          <p:cNvPr id="9" name="文本框 8"/>
          <p:cNvSpPr txBox="1"/>
          <p:nvPr/>
        </p:nvSpPr>
        <p:spPr>
          <a:xfrm>
            <a:off x="1621393" y="1623303"/>
            <a:ext cx="10005310" cy="362343"/>
          </a:xfrm>
          <a:prstGeom prst="rect">
            <a:avLst/>
          </a:prstGeom>
          <a:noFill/>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lang="zh-CN" altLang="en-US" sz="1600" b="1" dirty="0">
                <a:solidFill>
                  <a:prstClr val="black"/>
                </a:solidFill>
                <a:cs typeface="+mn-ea"/>
                <a:sym typeface="+mn-lt"/>
              </a:rPr>
              <a:t>前庭神经炎</a:t>
            </a:r>
            <a:r>
              <a:rPr kumimoji="0" lang="zh-CN" altLang="en-US" sz="1600" b="1" i="0" u="none" strike="noStrike" kern="1200" cap="none" spc="0" normalizeH="0" baseline="0" noProof="0" dirty="0">
                <a:ln>
                  <a:noFill/>
                </a:ln>
                <a:solidFill>
                  <a:prstClr val="black"/>
                </a:solidFill>
                <a:effectLst/>
                <a:uLnTx/>
                <a:uFillTx/>
                <a:cs typeface="+mn-ea"/>
                <a:sym typeface="+mn-lt"/>
              </a:rPr>
              <a:t>是外周前庭疾病的第</a:t>
            </a:r>
            <a:r>
              <a:rPr kumimoji="0" lang="en-US" altLang="zh-CN" sz="1600" b="1" i="0" u="none" strike="noStrike" kern="1200" cap="none" spc="0" normalizeH="0" baseline="0" noProof="0" dirty="0">
                <a:ln>
                  <a:noFill/>
                </a:ln>
                <a:solidFill>
                  <a:prstClr val="black"/>
                </a:solidFill>
                <a:effectLst/>
                <a:uLnTx/>
                <a:uFillTx/>
                <a:cs typeface="+mn-ea"/>
                <a:sym typeface="+mn-lt"/>
              </a:rPr>
              <a:t>3</a:t>
            </a:r>
            <a:r>
              <a:rPr kumimoji="0" lang="zh-CN" altLang="en-US" sz="1600" b="1" i="0" u="none" strike="noStrike" kern="1200" cap="none" spc="0" normalizeH="0" baseline="0" noProof="0" dirty="0">
                <a:ln>
                  <a:noFill/>
                </a:ln>
                <a:solidFill>
                  <a:prstClr val="black"/>
                </a:solidFill>
                <a:effectLst/>
                <a:uLnTx/>
                <a:uFillTx/>
                <a:cs typeface="+mn-ea"/>
                <a:sym typeface="+mn-lt"/>
              </a:rPr>
              <a:t>大常见原因，容易与多种疾病混淆，准确的诊断和鉴别诊断至关重要</a:t>
            </a:r>
          </a:p>
        </p:txBody>
      </p:sp>
      <p:sp>
        <p:nvSpPr>
          <p:cNvPr id="10" name="文本框 9"/>
          <p:cNvSpPr txBox="1"/>
          <p:nvPr/>
        </p:nvSpPr>
        <p:spPr>
          <a:xfrm>
            <a:off x="1646793" y="2604808"/>
            <a:ext cx="9707007" cy="657809"/>
          </a:xfrm>
          <a:prstGeom prst="rect">
            <a:avLst/>
          </a:prstGeom>
          <a:noFill/>
        </p:spPr>
        <p:txBody>
          <a:bodyPr wrap="square">
            <a:spAutoFit/>
          </a:bodyPr>
          <a:lstStyle/>
          <a:p>
            <a:pPr lvl="0" algn="just">
              <a:lnSpc>
                <a:spcPct val="120000"/>
              </a:lnSpc>
              <a:defRPr/>
            </a:pPr>
            <a:r>
              <a:rPr kumimoji="0" lang="zh-CN" altLang="en-US" sz="1600" b="1" i="0" u="none" strike="noStrike" kern="1200" cap="none" spc="0" normalizeH="0" baseline="0" noProof="0" dirty="0">
                <a:ln>
                  <a:noFill/>
                </a:ln>
                <a:effectLst/>
                <a:uLnTx/>
                <a:uFillTx/>
                <a:cs typeface="+mn-ea"/>
                <a:sym typeface="+mn-lt"/>
              </a:rPr>
              <a:t>目前</a:t>
            </a:r>
            <a:r>
              <a:rPr lang="zh-CN" altLang="en-US" sz="1600" b="1" dirty="0">
                <a:solidFill>
                  <a:prstClr val="black"/>
                </a:solidFill>
                <a:cs typeface="+mn-ea"/>
                <a:sym typeface="+mn-lt"/>
              </a:rPr>
              <a:t>前庭神经炎</a:t>
            </a:r>
            <a:r>
              <a:rPr kumimoji="0" lang="zh-CN" altLang="en-US" sz="1600" b="1" i="0" u="none" strike="noStrike" kern="1200" cap="none" spc="0" normalizeH="0" baseline="0" noProof="0" dirty="0">
                <a:ln>
                  <a:noFill/>
                </a:ln>
                <a:effectLst/>
                <a:uLnTx/>
                <a:uFillTx/>
                <a:cs typeface="+mn-ea"/>
                <a:sym typeface="+mn-lt"/>
              </a:rPr>
              <a:t>诊断尚缺少确定性诊断试验，辅助检查的发展虽然基本可以定位在外周前庭，但</a:t>
            </a:r>
            <a:r>
              <a:rPr lang="zh-CN" altLang="en-US" sz="1600" b="1" dirty="0">
                <a:solidFill>
                  <a:prstClr val="black"/>
                </a:solidFill>
                <a:cs typeface="+mn-ea"/>
                <a:sym typeface="+mn-lt"/>
              </a:rPr>
              <a:t>前庭神经炎</a:t>
            </a:r>
            <a:r>
              <a:rPr kumimoji="0" lang="zh-CN" altLang="en-US" sz="1600" b="1" i="0" u="none" strike="noStrike" kern="1200" cap="none" spc="0" normalizeH="0" baseline="0" noProof="0" dirty="0">
                <a:ln>
                  <a:noFill/>
                </a:ln>
                <a:effectLst/>
                <a:uLnTx/>
                <a:uFillTx/>
                <a:cs typeface="+mn-ea"/>
                <a:sym typeface="+mn-lt"/>
              </a:rPr>
              <a:t>本质上是一个排他性诊断</a:t>
            </a:r>
          </a:p>
        </p:txBody>
      </p:sp>
      <p:sp>
        <p:nvSpPr>
          <p:cNvPr id="11" name="文本框 10"/>
          <p:cNvSpPr txBox="1"/>
          <p:nvPr/>
        </p:nvSpPr>
        <p:spPr>
          <a:xfrm>
            <a:off x="1622384" y="3849669"/>
            <a:ext cx="10569616" cy="951543"/>
          </a:xfrm>
          <a:prstGeom prst="rect">
            <a:avLst/>
          </a:prstGeom>
          <a:noFill/>
        </p:spPr>
        <p:txBody>
          <a:bodyPr wrap="square">
            <a:spAutoFit/>
          </a:bodyPr>
          <a:lstStyle/>
          <a:p>
            <a:pPr algn="just">
              <a:lnSpc>
                <a:spcPct val="120000"/>
              </a:lnSpc>
              <a:defRPr/>
            </a:pPr>
            <a:r>
              <a:rPr lang="zh-CN" altLang="en-US" sz="1600" b="1" dirty="0">
                <a:solidFill>
                  <a:prstClr val="black"/>
                </a:solidFill>
                <a:cs typeface="+mn-ea"/>
                <a:sym typeface="+mn-lt"/>
              </a:rPr>
              <a:t>临床诊断前庭神经炎时务必注意鉴别一些累及中枢前庭系统的疾病，如</a:t>
            </a:r>
            <a:r>
              <a:rPr lang="zh-CN" altLang="en-US" sz="1600" b="1" dirty="0">
                <a:cs typeface="+mn-ea"/>
                <a:sym typeface="+mn-lt"/>
              </a:rPr>
              <a:t>急性中枢前庭综合征和前庭性偏头痛</a:t>
            </a:r>
            <a:r>
              <a:rPr lang="en-US" altLang="zh-CN" sz="1600" b="1" dirty="0">
                <a:cs typeface="+mn-ea"/>
                <a:sym typeface="+mn-lt"/>
              </a:rPr>
              <a:t>;</a:t>
            </a:r>
          </a:p>
          <a:p>
            <a:pPr algn="just">
              <a:lnSpc>
                <a:spcPct val="120000"/>
              </a:lnSpc>
              <a:defRPr/>
            </a:pPr>
            <a:r>
              <a:rPr lang="zh-CN" altLang="en-US" sz="1600" b="1" dirty="0">
                <a:cs typeface="+mn-ea"/>
                <a:sym typeface="+mn-lt"/>
              </a:rPr>
              <a:t>还需鉴别累及外周的疾病，如迷路炎、梅尼埃病、复发性前庭病和</a:t>
            </a:r>
            <a:r>
              <a:rPr lang="zh-CN" altLang="en-US" sz="1600" b="1" dirty="0">
                <a:solidFill>
                  <a:srgbClr val="000000"/>
                </a:solidFill>
                <a:cs typeface="+mn-ea"/>
                <a:sym typeface="+mn-lt"/>
              </a:rPr>
              <a:t>孤立性耳石器功能障碍等</a:t>
            </a:r>
            <a:endParaRPr lang="zh-CN" altLang="en-US" sz="1600" b="1" dirty="0">
              <a:cs typeface="+mn-ea"/>
              <a:sym typeface="+mn-lt"/>
            </a:endParaRPr>
          </a:p>
          <a:p>
            <a:pPr lvl="0" algn="just">
              <a:lnSpc>
                <a:spcPct val="120000"/>
              </a:lnSpc>
              <a:defRPr/>
            </a:pPr>
            <a:endParaRPr kumimoji="0" lang="zh-CN" altLang="en-US" sz="1600" b="1" i="0" u="none" strike="noStrike" kern="1200" cap="none" spc="0" normalizeH="0" baseline="0" noProof="0" dirty="0">
              <a:ln>
                <a:noFill/>
              </a:ln>
              <a:solidFill>
                <a:prstClr val="black"/>
              </a:solidFill>
              <a:effectLst/>
              <a:uLnTx/>
              <a:uFillTx/>
              <a:cs typeface="+mn-ea"/>
              <a:sym typeface="+mn-lt"/>
            </a:endParaRPr>
          </a:p>
        </p:txBody>
      </p:sp>
      <p:sp>
        <p:nvSpPr>
          <p:cNvPr id="13" name="文本框 12"/>
          <p:cNvSpPr txBox="1"/>
          <p:nvPr/>
        </p:nvSpPr>
        <p:spPr>
          <a:xfrm>
            <a:off x="1621393" y="5064426"/>
            <a:ext cx="9937333" cy="658257"/>
          </a:xfrm>
          <a:prstGeom prst="rect">
            <a:avLst/>
          </a:prstGeom>
          <a:noFill/>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black"/>
                </a:solidFill>
                <a:effectLst/>
                <a:uLnTx/>
                <a:uFillTx/>
                <a:cs typeface="+mn-ea"/>
                <a:sym typeface="+mn-lt"/>
              </a:rPr>
              <a:t>推荐使用增强前庭代偿的药物如倍他司汀和银杏叶提取物治疗前庭神经炎，使用疗程应贯穿急性期和恢复期与前庭代偿时间相匹配</a:t>
            </a:r>
          </a:p>
        </p:txBody>
      </p:sp>
      <p:grpSp>
        <p:nvGrpSpPr>
          <p:cNvPr id="14" name="组合 13"/>
          <p:cNvGrpSpPr/>
          <p:nvPr/>
        </p:nvGrpSpPr>
        <p:grpSpPr>
          <a:xfrm>
            <a:off x="731070" y="1563218"/>
            <a:ext cx="752974" cy="751756"/>
            <a:chOff x="959411" y="2636912"/>
            <a:chExt cx="1233415" cy="1231420"/>
          </a:xfrm>
        </p:grpSpPr>
        <p:grpSp>
          <p:nvGrpSpPr>
            <p:cNvPr id="15" name="组合 14"/>
            <p:cNvGrpSpPr/>
            <p:nvPr/>
          </p:nvGrpSpPr>
          <p:grpSpPr>
            <a:xfrm>
              <a:off x="968937" y="2644443"/>
              <a:ext cx="1223889" cy="1223889"/>
              <a:chOff x="1066542" y="2618317"/>
              <a:chExt cx="1223889" cy="1223889"/>
            </a:xfrm>
          </p:grpSpPr>
          <p:sp>
            <p:nvSpPr>
              <p:cNvPr id="18" name="椭圆 17"/>
              <p:cNvSpPr/>
              <p:nvPr/>
            </p:nvSpPr>
            <p:spPr>
              <a:xfrm>
                <a:off x="1066542" y="2618317"/>
                <a:ext cx="1223889" cy="1223889"/>
              </a:xfrm>
              <a:prstGeom prst="ellipse">
                <a:avLst/>
              </a:prstGeom>
              <a:gradFill>
                <a:gsLst>
                  <a:gs pos="0">
                    <a:srgbClr val="018C42">
                      <a:alpha val="0"/>
                    </a:srgbClr>
                  </a:gs>
                  <a:gs pos="100000">
                    <a:srgbClr val="018C42">
                      <a:alpha val="10000"/>
                    </a:srgbClr>
                  </a:gs>
                </a:gsLst>
                <a:path path="shape">
                  <a:fillToRect l="50000" t="50000" r="50000" b="50000"/>
                </a:path>
              </a:gradFill>
              <a:ln>
                <a:noFill/>
              </a:ln>
              <a:effectLst>
                <a:innerShdw blurRad="469900">
                  <a:schemeClr val="accent1">
                    <a:lumMod val="60000"/>
                    <a:lumOff val="40000"/>
                    <a:alpha val="32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a:off x="1289142" y="2840917"/>
                <a:ext cx="778688" cy="778688"/>
              </a:xfrm>
              <a:prstGeom prst="ellipse">
                <a:avLst/>
              </a:prstGeom>
              <a:gradFill>
                <a:gsLst>
                  <a:gs pos="100000">
                    <a:schemeClr val="accent6">
                      <a:lumMod val="75000"/>
                    </a:schemeClr>
                  </a:gs>
                  <a:gs pos="0">
                    <a:srgbClr val="018C42"/>
                  </a:gs>
                </a:gsLst>
                <a:lin ang="0" scaled="0"/>
              </a:gradFill>
              <a:ln>
                <a:noFill/>
              </a:ln>
              <a:effectLst>
                <a:innerShdw blurRad="469900">
                  <a:schemeClr val="accent1">
                    <a:lumMod val="60000"/>
                    <a:lumOff val="40000"/>
                    <a:alpha val="32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600" dirty="0">
                    <a:latin typeface="微软雅黑" panose="020B0503020204020204" charset="-122"/>
                    <a:ea typeface="微软雅黑" panose="020B0503020204020204" charset="-122"/>
                    <a:sym typeface="微软雅黑" panose="020B0503020204020204" charset="-122"/>
                  </a:rPr>
                  <a:t>01</a:t>
                </a:r>
                <a:endParaRPr lang="zh-CN" altLang="en-US" sz="1600" dirty="0">
                  <a:latin typeface="微软雅黑" panose="020B0503020204020204" charset="-122"/>
                  <a:ea typeface="微软雅黑" panose="020B0503020204020204" charset="-122"/>
                  <a:sym typeface="微软雅黑" panose="020B0503020204020204" charset="-122"/>
                </a:endParaRPr>
              </a:p>
            </p:txBody>
          </p:sp>
        </p:grpSp>
        <p:sp>
          <p:nvSpPr>
            <p:cNvPr id="16" name="弧形 15"/>
            <p:cNvSpPr/>
            <p:nvPr/>
          </p:nvSpPr>
          <p:spPr>
            <a:xfrm>
              <a:off x="968936" y="2643662"/>
              <a:ext cx="1223889" cy="1223889"/>
            </a:xfrm>
            <a:prstGeom prst="arc">
              <a:avLst>
                <a:gd name="adj1" fmla="val 14287472"/>
                <a:gd name="adj2" fmla="val 18493697"/>
              </a:avLst>
            </a:prstGeom>
            <a:ln w="12700" cap="rnd">
              <a:gradFill>
                <a:gsLst>
                  <a:gs pos="0">
                    <a:srgbClr val="018C42"/>
                  </a:gs>
                  <a:gs pos="100000">
                    <a:schemeClr val="accent1">
                      <a:alpha val="0"/>
                    </a:schemeClr>
                  </a:gs>
                </a:gsLst>
                <a:lin ang="0" scaled="0"/>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latin typeface="微软雅黑" panose="020B0503020204020204" charset="-122"/>
                <a:ea typeface="微软雅黑" panose="020B0503020204020204" charset="-122"/>
                <a:sym typeface="微软雅黑" panose="020B0503020204020204" charset="-122"/>
              </a:endParaRPr>
            </a:p>
          </p:txBody>
        </p:sp>
        <p:sp>
          <p:nvSpPr>
            <p:cNvPr id="17" name="弧形 16"/>
            <p:cNvSpPr/>
            <p:nvPr/>
          </p:nvSpPr>
          <p:spPr>
            <a:xfrm rot="10800000">
              <a:off x="959411" y="2636912"/>
              <a:ext cx="1223889" cy="1223889"/>
            </a:xfrm>
            <a:prstGeom prst="arc">
              <a:avLst>
                <a:gd name="adj1" fmla="val 14287472"/>
                <a:gd name="adj2" fmla="val 18493697"/>
              </a:avLst>
            </a:prstGeom>
            <a:ln w="12700" cap="rnd">
              <a:gradFill>
                <a:gsLst>
                  <a:gs pos="0">
                    <a:srgbClr val="018C42"/>
                  </a:gs>
                  <a:gs pos="100000">
                    <a:schemeClr val="accent1">
                      <a:alpha val="0"/>
                    </a:schemeClr>
                  </a:gs>
                </a:gsLst>
                <a:lin ang="0" scaled="0"/>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latin typeface="微软雅黑" panose="020B0503020204020204" charset="-122"/>
                <a:ea typeface="微软雅黑" panose="020B0503020204020204" charset="-122"/>
                <a:sym typeface="微软雅黑" panose="020B0503020204020204" charset="-122"/>
              </a:endParaRPr>
            </a:p>
          </p:txBody>
        </p:sp>
      </p:grpSp>
      <p:grpSp>
        <p:nvGrpSpPr>
          <p:cNvPr id="45" name="组合 44"/>
          <p:cNvGrpSpPr/>
          <p:nvPr/>
        </p:nvGrpSpPr>
        <p:grpSpPr>
          <a:xfrm>
            <a:off x="731070" y="2714389"/>
            <a:ext cx="752974" cy="751205"/>
            <a:chOff x="959411" y="2636912"/>
            <a:chExt cx="1233415" cy="1231420"/>
          </a:xfrm>
        </p:grpSpPr>
        <p:grpSp>
          <p:nvGrpSpPr>
            <p:cNvPr id="46" name="组合 45"/>
            <p:cNvGrpSpPr/>
            <p:nvPr/>
          </p:nvGrpSpPr>
          <p:grpSpPr>
            <a:xfrm>
              <a:off x="968937" y="2644443"/>
              <a:ext cx="1223889" cy="1223889"/>
              <a:chOff x="1066542" y="2618317"/>
              <a:chExt cx="1223889" cy="1223889"/>
            </a:xfrm>
          </p:grpSpPr>
          <p:sp>
            <p:nvSpPr>
              <p:cNvPr id="49" name="椭圆 48"/>
              <p:cNvSpPr/>
              <p:nvPr/>
            </p:nvSpPr>
            <p:spPr>
              <a:xfrm>
                <a:off x="1066542" y="2618317"/>
                <a:ext cx="1223889" cy="1223889"/>
              </a:xfrm>
              <a:prstGeom prst="ellipse">
                <a:avLst/>
              </a:prstGeom>
              <a:gradFill>
                <a:gsLst>
                  <a:gs pos="0">
                    <a:srgbClr val="018C42">
                      <a:alpha val="0"/>
                    </a:srgbClr>
                  </a:gs>
                  <a:gs pos="100000">
                    <a:srgbClr val="018C42">
                      <a:alpha val="10000"/>
                    </a:srgbClr>
                  </a:gs>
                </a:gsLst>
                <a:path path="shape">
                  <a:fillToRect l="50000" t="50000" r="50000" b="50000"/>
                </a:path>
              </a:gradFill>
              <a:ln>
                <a:noFill/>
              </a:ln>
              <a:effectLst>
                <a:innerShdw blurRad="469900">
                  <a:schemeClr val="accent1">
                    <a:lumMod val="60000"/>
                    <a:lumOff val="40000"/>
                    <a:alpha val="32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charset="-122"/>
                  <a:ea typeface="微软雅黑" panose="020B0503020204020204" charset="-122"/>
                  <a:sym typeface="微软雅黑" panose="020B0503020204020204" charset="-122"/>
                </a:endParaRPr>
              </a:p>
            </p:txBody>
          </p:sp>
          <p:sp>
            <p:nvSpPr>
              <p:cNvPr id="50" name="椭圆 49"/>
              <p:cNvSpPr/>
              <p:nvPr/>
            </p:nvSpPr>
            <p:spPr>
              <a:xfrm>
                <a:off x="1289142" y="2840917"/>
                <a:ext cx="778688" cy="778688"/>
              </a:xfrm>
              <a:prstGeom prst="ellipse">
                <a:avLst/>
              </a:prstGeom>
              <a:gradFill>
                <a:gsLst>
                  <a:gs pos="100000">
                    <a:schemeClr val="accent6">
                      <a:lumMod val="75000"/>
                    </a:schemeClr>
                  </a:gs>
                  <a:gs pos="0">
                    <a:srgbClr val="018C42"/>
                  </a:gs>
                </a:gsLst>
                <a:lin ang="0" scaled="0"/>
              </a:gradFill>
              <a:ln>
                <a:noFill/>
              </a:ln>
              <a:effectLst>
                <a:innerShdw blurRad="469900">
                  <a:schemeClr val="accent1">
                    <a:lumMod val="60000"/>
                    <a:lumOff val="40000"/>
                    <a:alpha val="32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600" dirty="0">
                    <a:latin typeface="微软雅黑" panose="020B0503020204020204" charset="-122"/>
                    <a:ea typeface="微软雅黑" panose="020B0503020204020204" charset="-122"/>
                    <a:sym typeface="微软雅黑" panose="020B0503020204020204" charset="-122"/>
                  </a:rPr>
                  <a:t>02</a:t>
                </a:r>
                <a:endParaRPr lang="zh-CN" altLang="en-US" sz="1600" dirty="0">
                  <a:latin typeface="微软雅黑" panose="020B0503020204020204" charset="-122"/>
                  <a:ea typeface="微软雅黑" panose="020B0503020204020204" charset="-122"/>
                  <a:sym typeface="微软雅黑" panose="020B0503020204020204" charset="-122"/>
                </a:endParaRPr>
              </a:p>
            </p:txBody>
          </p:sp>
        </p:grpSp>
        <p:sp>
          <p:nvSpPr>
            <p:cNvPr id="47" name="弧形 46"/>
            <p:cNvSpPr/>
            <p:nvPr/>
          </p:nvSpPr>
          <p:spPr>
            <a:xfrm>
              <a:off x="968936" y="2643662"/>
              <a:ext cx="1223889" cy="1223889"/>
            </a:xfrm>
            <a:prstGeom prst="arc">
              <a:avLst>
                <a:gd name="adj1" fmla="val 14287472"/>
                <a:gd name="adj2" fmla="val 18493697"/>
              </a:avLst>
            </a:prstGeom>
            <a:ln w="12700" cap="rnd">
              <a:gradFill>
                <a:gsLst>
                  <a:gs pos="0">
                    <a:srgbClr val="018C42"/>
                  </a:gs>
                  <a:gs pos="100000">
                    <a:schemeClr val="accent1">
                      <a:alpha val="0"/>
                    </a:schemeClr>
                  </a:gs>
                </a:gsLst>
                <a:lin ang="0" scaled="0"/>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latin typeface="微软雅黑" panose="020B0503020204020204" charset="-122"/>
                <a:ea typeface="微软雅黑" panose="020B0503020204020204" charset="-122"/>
                <a:sym typeface="微软雅黑" panose="020B0503020204020204" charset="-122"/>
              </a:endParaRPr>
            </a:p>
          </p:txBody>
        </p:sp>
        <p:sp>
          <p:nvSpPr>
            <p:cNvPr id="48" name="弧形 47"/>
            <p:cNvSpPr/>
            <p:nvPr/>
          </p:nvSpPr>
          <p:spPr>
            <a:xfrm rot="10800000">
              <a:off x="959411" y="2636912"/>
              <a:ext cx="1223889" cy="1223889"/>
            </a:xfrm>
            <a:prstGeom prst="arc">
              <a:avLst>
                <a:gd name="adj1" fmla="val 14287472"/>
                <a:gd name="adj2" fmla="val 18493697"/>
              </a:avLst>
            </a:prstGeom>
            <a:ln w="12700" cap="rnd">
              <a:gradFill>
                <a:gsLst>
                  <a:gs pos="0">
                    <a:srgbClr val="018C42"/>
                  </a:gs>
                  <a:gs pos="100000">
                    <a:schemeClr val="accent1">
                      <a:alpha val="0"/>
                    </a:schemeClr>
                  </a:gs>
                </a:gsLst>
                <a:lin ang="0" scaled="0"/>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latin typeface="微软雅黑" panose="020B0503020204020204" charset="-122"/>
                <a:ea typeface="微软雅黑" panose="020B0503020204020204" charset="-122"/>
                <a:sym typeface="微软雅黑" panose="020B0503020204020204" charset="-122"/>
              </a:endParaRPr>
            </a:p>
          </p:txBody>
        </p:sp>
      </p:grpSp>
      <p:grpSp>
        <p:nvGrpSpPr>
          <p:cNvPr id="51" name="组合 50"/>
          <p:cNvGrpSpPr/>
          <p:nvPr/>
        </p:nvGrpSpPr>
        <p:grpSpPr>
          <a:xfrm>
            <a:off x="731070" y="3865009"/>
            <a:ext cx="752974" cy="751205"/>
            <a:chOff x="959411" y="2636912"/>
            <a:chExt cx="1233415" cy="1231420"/>
          </a:xfrm>
        </p:grpSpPr>
        <p:grpSp>
          <p:nvGrpSpPr>
            <p:cNvPr id="52" name="组合 51"/>
            <p:cNvGrpSpPr/>
            <p:nvPr/>
          </p:nvGrpSpPr>
          <p:grpSpPr>
            <a:xfrm>
              <a:off x="968937" y="2644443"/>
              <a:ext cx="1223889" cy="1223889"/>
              <a:chOff x="1066542" y="2618317"/>
              <a:chExt cx="1223889" cy="1223889"/>
            </a:xfrm>
          </p:grpSpPr>
          <p:sp>
            <p:nvSpPr>
              <p:cNvPr id="55" name="椭圆 54"/>
              <p:cNvSpPr/>
              <p:nvPr/>
            </p:nvSpPr>
            <p:spPr>
              <a:xfrm>
                <a:off x="1066542" y="2618317"/>
                <a:ext cx="1223889" cy="1223889"/>
              </a:xfrm>
              <a:prstGeom prst="ellipse">
                <a:avLst/>
              </a:prstGeom>
              <a:gradFill>
                <a:gsLst>
                  <a:gs pos="0">
                    <a:srgbClr val="018C42">
                      <a:alpha val="0"/>
                    </a:srgbClr>
                  </a:gs>
                  <a:gs pos="100000">
                    <a:srgbClr val="018C42">
                      <a:alpha val="10000"/>
                    </a:srgbClr>
                  </a:gs>
                </a:gsLst>
                <a:path path="shape">
                  <a:fillToRect l="50000" t="50000" r="50000" b="50000"/>
                </a:path>
              </a:gradFill>
              <a:ln>
                <a:noFill/>
              </a:ln>
              <a:effectLst>
                <a:innerShdw blurRad="469900">
                  <a:schemeClr val="accent1">
                    <a:lumMod val="60000"/>
                    <a:lumOff val="40000"/>
                    <a:alpha val="32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charset="-122"/>
                  <a:ea typeface="微软雅黑" panose="020B0503020204020204" charset="-122"/>
                  <a:sym typeface="微软雅黑" panose="020B0503020204020204" charset="-122"/>
                </a:endParaRPr>
              </a:p>
            </p:txBody>
          </p:sp>
          <p:sp>
            <p:nvSpPr>
              <p:cNvPr id="56" name="椭圆 55"/>
              <p:cNvSpPr/>
              <p:nvPr/>
            </p:nvSpPr>
            <p:spPr>
              <a:xfrm>
                <a:off x="1289142" y="2840917"/>
                <a:ext cx="778688" cy="778688"/>
              </a:xfrm>
              <a:prstGeom prst="ellipse">
                <a:avLst/>
              </a:prstGeom>
              <a:gradFill>
                <a:gsLst>
                  <a:gs pos="100000">
                    <a:schemeClr val="accent6">
                      <a:lumMod val="75000"/>
                    </a:schemeClr>
                  </a:gs>
                  <a:gs pos="0">
                    <a:srgbClr val="018C42"/>
                  </a:gs>
                </a:gsLst>
                <a:lin ang="0" scaled="0"/>
              </a:gradFill>
              <a:ln>
                <a:noFill/>
              </a:ln>
              <a:effectLst>
                <a:innerShdw blurRad="469900">
                  <a:schemeClr val="accent1">
                    <a:lumMod val="60000"/>
                    <a:lumOff val="40000"/>
                    <a:alpha val="32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600" dirty="0">
                    <a:latin typeface="微软雅黑" panose="020B0503020204020204" charset="-122"/>
                    <a:ea typeface="微软雅黑" panose="020B0503020204020204" charset="-122"/>
                    <a:sym typeface="微软雅黑" panose="020B0503020204020204" charset="-122"/>
                  </a:rPr>
                  <a:t>03</a:t>
                </a:r>
                <a:endParaRPr lang="zh-CN" altLang="en-US" sz="1600" dirty="0">
                  <a:latin typeface="微软雅黑" panose="020B0503020204020204" charset="-122"/>
                  <a:ea typeface="微软雅黑" panose="020B0503020204020204" charset="-122"/>
                  <a:sym typeface="微软雅黑" panose="020B0503020204020204" charset="-122"/>
                </a:endParaRPr>
              </a:p>
            </p:txBody>
          </p:sp>
        </p:grpSp>
        <p:sp>
          <p:nvSpPr>
            <p:cNvPr id="53" name="弧形 52"/>
            <p:cNvSpPr/>
            <p:nvPr/>
          </p:nvSpPr>
          <p:spPr>
            <a:xfrm>
              <a:off x="968936" y="2643662"/>
              <a:ext cx="1223889" cy="1223889"/>
            </a:xfrm>
            <a:prstGeom prst="arc">
              <a:avLst>
                <a:gd name="adj1" fmla="val 14287472"/>
                <a:gd name="adj2" fmla="val 18493697"/>
              </a:avLst>
            </a:prstGeom>
            <a:ln w="12700" cap="rnd">
              <a:gradFill>
                <a:gsLst>
                  <a:gs pos="0">
                    <a:srgbClr val="018C42"/>
                  </a:gs>
                  <a:gs pos="100000">
                    <a:schemeClr val="accent1">
                      <a:alpha val="0"/>
                    </a:schemeClr>
                  </a:gs>
                </a:gsLst>
                <a:lin ang="0" scaled="0"/>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latin typeface="微软雅黑" panose="020B0503020204020204" charset="-122"/>
                <a:ea typeface="微软雅黑" panose="020B0503020204020204" charset="-122"/>
                <a:sym typeface="微软雅黑" panose="020B0503020204020204" charset="-122"/>
              </a:endParaRPr>
            </a:p>
          </p:txBody>
        </p:sp>
        <p:sp>
          <p:nvSpPr>
            <p:cNvPr id="54" name="弧形 53"/>
            <p:cNvSpPr/>
            <p:nvPr/>
          </p:nvSpPr>
          <p:spPr>
            <a:xfrm rot="10800000">
              <a:off x="959411" y="2636912"/>
              <a:ext cx="1223889" cy="1223889"/>
            </a:xfrm>
            <a:prstGeom prst="arc">
              <a:avLst>
                <a:gd name="adj1" fmla="val 14287472"/>
                <a:gd name="adj2" fmla="val 18493697"/>
              </a:avLst>
            </a:prstGeom>
            <a:ln w="12700" cap="rnd">
              <a:gradFill>
                <a:gsLst>
                  <a:gs pos="0">
                    <a:srgbClr val="018C42"/>
                  </a:gs>
                  <a:gs pos="100000">
                    <a:schemeClr val="accent1">
                      <a:alpha val="0"/>
                    </a:schemeClr>
                  </a:gs>
                </a:gsLst>
                <a:lin ang="0" scaled="0"/>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latin typeface="微软雅黑" panose="020B0503020204020204" charset="-122"/>
                <a:ea typeface="微软雅黑" panose="020B0503020204020204" charset="-122"/>
                <a:sym typeface="微软雅黑" panose="020B0503020204020204" charset="-122"/>
              </a:endParaRPr>
            </a:p>
          </p:txBody>
        </p:sp>
      </p:grpSp>
      <p:grpSp>
        <p:nvGrpSpPr>
          <p:cNvPr id="57" name="组合 56"/>
          <p:cNvGrpSpPr/>
          <p:nvPr/>
        </p:nvGrpSpPr>
        <p:grpSpPr>
          <a:xfrm>
            <a:off x="731070" y="5015629"/>
            <a:ext cx="752974" cy="751205"/>
            <a:chOff x="959411" y="2636912"/>
            <a:chExt cx="1233415" cy="1231420"/>
          </a:xfrm>
        </p:grpSpPr>
        <p:grpSp>
          <p:nvGrpSpPr>
            <p:cNvPr id="58" name="组合 57"/>
            <p:cNvGrpSpPr/>
            <p:nvPr/>
          </p:nvGrpSpPr>
          <p:grpSpPr>
            <a:xfrm>
              <a:off x="968937" y="2644443"/>
              <a:ext cx="1223889" cy="1223889"/>
              <a:chOff x="1066542" y="2618317"/>
              <a:chExt cx="1223889" cy="1223889"/>
            </a:xfrm>
          </p:grpSpPr>
          <p:sp>
            <p:nvSpPr>
              <p:cNvPr id="61" name="椭圆 60"/>
              <p:cNvSpPr/>
              <p:nvPr/>
            </p:nvSpPr>
            <p:spPr>
              <a:xfrm>
                <a:off x="1066542" y="2618317"/>
                <a:ext cx="1223889" cy="1223889"/>
              </a:xfrm>
              <a:prstGeom prst="ellipse">
                <a:avLst/>
              </a:prstGeom>
              <a:gradFill>
                <a:gsLst>
                  <a:gs pos="0">
                    <a:srgbClr val="018C42">
                      <a:alpha val="0"/>
                    </a:srgbClr>
                  </a:gs>
                  <a:gs pos="100000">
                    <a:srgbClr val="018C42">
                      <a:alpha val="10000"/>
                    </a:srgbClr>
                  </a:gs>
                </a:gsLst>
                <a:path path="shape">
                  <a:fillToRect l="50000" t="50000" r="50000" b="50000"/>
                </a:path>
              </a:gradFill>
              <a:ln>
                <a:noFill/>
              </a:ln>
              <a:effectLst>
                <a:innerShdw blurRad="469900">
                  <a:schemeClr val="accent1">
                    <a:lumMod val="60000"/>
                    <a:lumOff val="40000"/>
                    <a:alpha val="32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charset="-122"/>
                  <a:ea typeface="微软雅黑" panose="020B0503020204020204" charset="-122"/>
                  <a:sym typeface="微软雅黑" panose="020B0503020204020204" charset="-122"/>
                </a:endParaRPr>
              </a:p>
            </p:txBody>
          </p:sp>
          <p:sp>
            <p:nvSpPr>
              <p:cNvPr id="62" name="椭圆 61"/>
              <p:cNvSpPr/>
              <p:nvPr/>
            </p:nvSpPr>
            <p:spPr>
              <a:xfrm>
                <a:off x="1289142" y="2840917"/>
                <a:ext cx="778688" cy="778688"/>
              </a:xfrm>
              <a:prstGeom prst="ellipse">
                <a:avLst/>
              </a:prstGeom>
              <a:gradFill>
                <a:gsLst>
                  <a:gs pos="100000">
                    <a:schemeClr val="accent6">
                      <a:lumMod val="75000"/>
                    </a:schemeClr>
                  </a:gs>
                  <a:gs pos="0">
                    <a:srgbClr val="018C42"/>
                  </a:gs>
                </a:gsLst>
                <a:lin ang="0" scaled="0"/>
              </a:gradFill>
              <a:ln>
                <a:noFill/>
              </a:ln>
              <a:effectLst>
                <a:innerShdw blurRad="469900">
                  <a:schemeClr val="accent1">
                    <a:lumMod val="60000"/>
                    <a:lumOff val="40000"/>
                    <a:alpha val="32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600" dirty="0">
                    <a:latin typeface="微软雅黑" panose="020B0503020204020204" charset="-122"/>
                    <a:ea typeface="微软雅黑" panose="020B0503020204020204" charset="-122"/>
                    <a:sym typeface="微软雅黑" panose="020B0503020204020204" charset="-122"/>
                  </a:rPr>
                  <a:t>04</a:t>
                </a:r>
                <a:endParaRPr lang="zh-CN" altLang="en-US" sz="1600" dirty="0">
                  <a:latin typeface="微软雅黑" panose="020B0503020204020204" charset="-122"/>
                  <a:ea typeface="微软雅黑" panose="020B0503020204020204" charset="-122"/>
                  <a:sym typeface="微软雅黑" panose="020B0503020204020204" charset="-122"/>
                </a:endParaRPr>
              </a:p>
            </p:txBody>
          </p:sp>
        </p:grpSp>
        <p:sp>
          <p:nvSpPr>
            <p:cNvPr id="59" name="弧形 58"/>
            <p:cNvSpPr/>
            <p:nvPr/>
          </p:nvSpPr>
          <p:spPr>
            <a:xfrm>
              <a:off x="968936" y="2643662"/>
              <a:ext cx="1223889" cy="1223889"/>
            </a:xfrm>
            <a:prstGeom prst="arc">
              <a:avLst>
                <a:gd name="adj1" fmla="val 14287472"/>
                <a:gd name="adj2" fmla="val 18493697"/>
              </a:avLst>
            </a:prstGeom>
            <a:ln w="12700" cap="rnd">
              <a:gradFill>
                <a:gsLst>
                  <a:gs pos="0">
                    <a:srgbClr val="018C42"/>
                  </a:gs>
                  <a:gs pos="100000">
                    <a:schemeClr val="accent1">
                      <a:alpha val="0"/>
                    </a:schemeClr>
                  </a:gs>
                </a:gsLst>
                <a:lin ang="0" scaled="0"/>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latin typeface="微软雅黑" panose="020B0503020204020204" charset="-122"/>
                <a:ea typeface="微软雅黑" panose="020B0503020204020204" charset="-122"/>
                <a:sym typeface="微软雅黑" panose="020B0503020204020204" charset="-122"/>
              </a:endParaRPr>
            </a:p>
          </p:txBody>
        </p:sp>
        <p:sp>
          <p:nvSpPr>
            <p:cNvPr id="60" name="弧形 59"/>
            <p:cNvSpPr/>
            <p:nvPr/>
          </p:nvSpPr>
          <p:spPr>
            <a:xfrm rot="10800000">
              <a:off x="959411" y="2636912"/>
              <a:ext cx="1223889" cy="1223889"/>
            </a:xfrm>
            <a:prstGeom prst="arc">
              <a:avLst>
                <a:gd name="adj1" fmla="val 14287472"/>
                <a:gd name="adj2" fmla="val 18493697"/>
              </a:avLst>
            </a:prstGeom>
            <a:ln w="12700" cap="rnd">
              <a:gradFill>
                <a:gsLst>
                  <a:gs pos="0">
                    <a:srgbClr val="018C42"/>
                  </a:gs>
                  <a:gs pos="100000">
                    <a:schemeClr val="accent1">
                      <a:alpha val="0"/>
                    </a:schemeClr>
                  </a:gs>
                </a:gsLst>
                <a:lin ang="0" scaled="0"/>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latin typeface="微软雅黑" panose="020B0503020204020204" charset="-122"/>
                <a:ea typeface="微软雅黑" panose="020B0503020204020204" charset="-122"/>
                <a:sym typeface="微软雅黑" panose="020B0503020204020204" charset="-122"/>
              </a:endParaRPr>
            </a:p>
          </p:txBody>
        </p:sp>
      </p:grpSp>
      <p:sp>
        <p:nvSpPr>
          <p:cNvPr id="12" name="圆角矩形 11"/>
          <p:cNvSpPr/>
          <p:nvPr/>
        </p:nvSpPr>
        <p:spPr>
          <a:xfrm>
            <a:off x="100965" y="193040"/>
            <a:ext cx="10236200" cy="709930"/>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0" name="标题 1"/>
          <p:cNvSpPr>
            <a:spLocks noGrp="1"/>
          </p:cNvSpPr>
          <p:nvPr/>
        </p:nvSpPr>
        <p:spPr>
          <a:xfrm>
            <a:off x="838200" y="355600"/>
            <a:ext cx="10514965" cy="4641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charset="-122"/>
                <a:ea typeface="微软雅黑" panose="020B0503020204020204" charset="-122"/>
                <a:cs typeface="Arial" panose="020B0604020202020204" pitchFamily="34" charset="0"/>
              </a:defRPr>
            </a:lvl1pPr>
          </a:lstStyle>
          <a:p>
            <a:r>
              <a:rPr lang="zh-CN" altLang="en-US" dirty="0">
                <a:solidFill>
                  <a:schemeClr val="bg1"/>
                </a:solidFill>
                <a:latin typeface="+mn-lt"/>
                <a:ea typeface="+mn-ea"/>
                <a:cs typeface="+mn-ea"/>
                <a:sym typeface="+mn-lt"/>
              </a:rPr>
              <a:t>总结</a:t>
            </a:r>
          </a:p>
        </p:txBody>
      </p:sp>
      <p:sp>
        <p:nvSpPr>
          <p:cNvPr id="21" name="圆角矩形 20"/>
          <p:cNvSpPr/>
          <p:nvPr/>
        </p:nvSpPr>
        <p:spPr>
          <a:xfrm>
            <a:off x="268605" y="186690"/>
            <a:ext cx="99695" cy="78930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2" name="圆角矩形 21"/>
          <p:cNvSpPr/>
          <p:nvPr/>
        </p:nvSpPr>
        <p:spPr>
          <a:xfrm>
            <a:off x="443230" y="186690"/>
            <a:ext cx="45720" cy="78930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3">
            <a:extLst>
              <a:ext uri="{FF2B5EF4-FFF2-40B4-BE49-F238E27FC236}">
                <a16:creationId xmlns:a16="http://schemas.microsoft.com/office/drawing/2014/main" id="{639CE374-0ACA-D535-9935-274641E2D978}"/>
              </a:ext>
            </a:extLst>
          </p:cNvPr>
          <p:cNvSpPr txBox="1">
            <a:spLocks/>
          </p:cNvSpPr>
          <p:nvPr/>
        </p:nvSpPr>
        <p:spPr>
          <a:xfrm>
            <a:off x="2859492" y="2766218"/>
            <a:ext cx="6203142"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3200" b="1" kern="1200">
                <a:solidFill>
                  <a:schemeClr val="tx1"/>
                </a:solidFill>
                <a:latin typeface="Arial" panose="020B0604020202020204" pitchFamily="34" charset="0"/>
                <a:ea typeface="微软雅黑" panose="020B0503020204020204" pitchFamily="34" charset="-122"/>
                <a:cs typeface="Arial" panose="020B060402020202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altLang="zh-CN" sz="8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THANKS</a:t>
            </a:r>
            <a:endParaRPr kumimoji="0" lang="zh-CN" altLang="en-US" sz="8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Tree>
    <p:extLst>
      <p:ext uri="{BB962C8B-B14F-4D97-AF65-F5344CB8AC3E}">
        <p14:creationId xmlns:p14="http://schemas.microsoft.com/office/powerpoint/2010/main" val="201587494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内容占位符 3"/>
          <p:cNvSpPr>
            <a:spLocks noGrp="1"/>
          </p:cNvSpPr>
          <p:nvPr>
            <p:ph sz="quarter" idx="13"/>
          </p:nvPr>
        </p:nvSpPr>
        <p:spPr/>
        <p:txBody>
          <a:bodyPr/>
          <a:lstStyle/>
          <a:p>
            <a:endParaRPr lang="zh-CN" altLang="en-US">
              <a:cs typeface="+mn-ea"/>
              <a:sym typeface="+mn-lt"/>
            </a:endParaRPr>
          </a:p>
        </p:txBody>
      </p:sp>
      <p:sp>
        <p:nvSpPr>
          <p:cNvPr id="2" name="圆角矩形 1"/>
          <p:cNvSpPr/>
          <p:nvPr/>
        </p:nvSpPr>
        <p:spPr>
          <a:xfrm>
            <a:off x="100965" y="193040"/>
            <a:ext cx="10236200" cy="709930"/>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标题 1"/>
          <p:cNvSpPr>
            <a:spLocks noGrp="1"/>
          </p:cNvSpPr>
          <p:nvPr/>
        </p:nvSpPr>
        <p:spPr>
          <a:xfrm>
            <a:off x="838200" y="355600"/>
            <a:ext cx="10514965" cy="4641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charset="-122"/>
                <a:ea typeface="微软雅黑" panose="020B0503020204020204" charset="-122"/>
                <a:cs typeface="Arial" panose="020B0604020202020204" pitchFamily="34" charset="0"/>
              </a:defRPr>
            </a:lvl1pPr>
          </a:lstStyle>
          <a:p>
            <a:r>
              <a:rPr lang="zh-CN" altLang="en-US" dirty="0">
                <a:solidFill>
                  <a:schemeClr val="bg1"/>
                </a:solidFill>
                <a:latin typeface="+mn-lt"/>
                <a:ea typeface="+mn-ea"/>
                <a:cs typeface="+mn-ea"/>
                <a:sym typeface="+mn-lt"/>
              </a:rPr>
              <a:t>病例</a:t>
            </a:r>
          </a:p>
        </p:txBody>
      </p:sp>
      <p:sp>
        <p:nvSpPr>
          <p:cNvPr id="7" name="圆角矩形 6"/>
          <p:cNvSpPr/>
          <p:nvPr/>
        </p:nvSpPr>
        <p:spPr>
          <a:xfrm>
            <a:off x="268605" y="186690"/>
            <a:ext cx="99695" cy="78930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圆角矩形 7"/>
          <p:cNvSpPr/>
          <p:nvPr/>
        </p:nvSpPr>
        <p:spPr>
          <a:xfrm>
            <a:off x="443230" y="186690"/>
            <a:ext cx="45720" cy="78930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内容占位符 3"/>
          <p:cNvSpPr>
            <a:spLocks noGrp="1"/>
          </p:cNvSpPr>
          <p:nvPr>
            <p:ph sz="quarter" idx="13"/>
          </p:nvPr>
        </p:nvSpPr>
        <p:spPr/>
        <p:txBody>
          <a:bodyPr/>
          <a:lstStyle/>
          <a:p>
            <a:endParaRPr lang="zh-CN" altLang="en-US">
              <a:cs typeface="+mn-ea"/>
              <a:sym typeface="+mn-lt"/>
            </a:endParaRPr>
          </a:p>
        </p:txBody>
      </p:sp>
      <p:sp>
        <p:nvSpPr>
          <p:cNvPr id="2" name="圆角矩形 1"/>
          <p:cNvSpPr/>
          <p:nvPr/>
        </p:nvSpPr>
        <p:spPr>
          <a:xfrm>
            <a:off x="100965" y="193040"/>
            <a:ext cx="10236200" cy="709930"/>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标题 1"/>
          <p:cNvSpPr>
            <a:spLocks noGrp="1"/>
          </p:cNvSpPr>
          <p:nvPr/>
        </p:nvSpPr>
        <p:spPr>
          <a:xfrm>
            <a:off x="838200" y="355600"/>
            <a:ext cx="10514965" cy="4641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charset="-122"/>
                <a:ea typeface="微软雅黑" panose="020B0503020204020204" charset="-122"/>
                <a:cs typeface="Arial" panose="020B0604020202020204" pitchFamily="34" charset="0"/>
              </a:defRPr>
            </a:lvl1pPr>
          </a:lstStyle>
          <a:p>
            <a:r>
              <a:rPr lang="zh-CN" altLang="en-US" dirty="0">
                <a:solidFill>
                  <a:schemeClr val="bg1"/>
                </a:solidFill>
                <a:latin typeface="+mn-lt"/>
                <a:ea typeface="+mn-ea"/>
                <a:cs typeface="+mn-ea"/>
                <a:sym typeface="+mn-lt"/>
              </a:rPr>
              <a:t>病例</a:t>
            </a:r>
          </a:p>
        </p:txBody>
      </p:sp>
      <p:sp>
        <p:nvSpPr>
          <p:cNvPr id="7" name="圆角矩形 6"/>
          <p:cNvSpPr/>
          <p:nvPr/>
        </p:nvSpPr>
        <p:spPr>
          <a:xfrm>
            <a:off x="268605" y="186690"/>
            <a:ext cx="99695" cy="78930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圆角矩形 7"/>
          <p:cNvSpPr/>
          <p:nvPr/>
        </p:nvSpPr>
        <p:spPr>
          <a:xfrm>
            <a:off x="443230" y="186690"/>
            <a:ext cx="45720" cy="78930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圆角矩形 47"/>
          <p:cNvSpPr/>
          <p:nvPr/>
        </p:nvSpPr>
        <p:spPr>
          <a:xfrm>
            <a:off x="100965" y="193040"/>
            <a:ext cx="10857230" cy="709930"/>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矩形: 圆角 1"/>
          <p:cNvSpPr/>
          <p:nvPr/>
        </p:nvSpPr>
        <p:spPr>
          <a:xfrm>
            <a:off x="1007048" y="1691067"/>
            <a:ext cx="2988000" cy="3819675"/>
          </a:xfrm>
          <a:prstGeom prst="roundRect">
            <a:avLst>
              <a:gd name="adj" fmla="val 4437"/>
            </a:avLst>
          </a:prstGeom>
          <a:solidFill>
            <a:schemeClr val="bg1"/>
          </a:solidFill>
          <a:ln>
            <a:solidFill>
              <a:schemeClr val="accent6">
                <a:lumMod val="20000"/>
                <a:lumOff val="80000"/>
              </a:schemeClr>
            </a:solidFill>
          </a:ln>
          <a:effectLst>
            <a:outerShdw blurRad="190500" dist="635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 name="内容占位符 9"/>
          <p:cNvSpPr>
            <a:spLocks noGrp="1"/>
          </p:cNvSpPr>
          <p:nvPr>
            <p:ph sz="quarter" idx="13"/>
          </p:nvPr>
        </p:nvSpPr>
        <p:spPr/>
        <p:txBody>
          <a:bodyPr/>
          <a:lstStyle/>
          <a:p>
            <a:r>
              <a:rPr lang="zh-CN" altLang="en-US" dirty="0">
                <a:cs typeface="+mn-ea"/>
                <a:sym typeface="+mn-lt"/>
              </a:rPr>
              <a:t>中华医学会神经病学分会，中华神经科杂志编辑委员会</a:t>
            </a:r>
            <a:r>
              <a:rPr lang="en-US" altLang="zh-CN" dirty="0">
                <a:cs typeface="+mn-ea"/>
                <a:sym typeface="+mn-lt"/>
              </a:rPr>
              <a:t>. </a:t>
            </a:r>
            <a:r>
              <a:rPr lang="zh-CN" altLang="en-US" dirty="0">
                <a:cs typeface="+mn-ea"/>
                <a:sym typeface="+mn-lt"/>
              </a:rPr>
              <a:t>眩晕诊治多学科专家共识</a:t>
            </a:r>
            <a:r>
              <a:rPr lang="en-US" altLang="zh-CN" dirty="0">
                <a:cs typeface="+mn-ea"/>
                <a:sym typeface="+mn-lt"/>
              </a:rPr>
              <a:t>[J]. </a:t>
            </a:r>
            <a:r>
              <a:rPr lang="zh-CN" altLang="en-US" dirty="0">
                <a:cs typeface="+mn-ea"/>
                <a:sym typeface="+mn-lt"/>
              </a:rPr>
              <a:t>中华神经科杂志， </a:t>
            </a:r>
            <a:r>
              <a:rPr lang="en-US" altLang="zh-CN" dirty="0">
                <a:cs typeface="+mn-ea"/>
                <a:sym typeface="+mn-lt"/>
              </a:rPr>
              <a:t>2017,50(11):805-812.</a:t>
            </a:r>
            <a:endParaRPr lang="zh-CN" altLang="en-US" dirty="0">
              <a:cs typeface="+mn-ea"/>
              <a:sym typeface="+mn-lt"/>
            </a:endParaRPr>
          </a:p>
        </p:txBody>
      </p:sp>
      <p:sp>
        <p:nvSpPr>
          <p:cNvPr id="4" name="矩形: 圆角 11"/>
          <p:cNvSpPr/>
          <p:nvPr/>
        </p:nvSpPr>
        <p:spPr>
          <a:xfrm>
            <a:off x="4640606" y="1691067"/>
            <a:ext cx="2966170" cy="3828141"/>
          </a:xfrm>
          <a:prstGeom prst="roundRect">
            <a:avLst>
              <a:gd name="adj" fmla="val 4437"/>
            </a:avLst>
          </a:prstGeom>
          <a:solidFill>
            <a:schemeClr val="bg1"/>
          </a:solidFill>
          <a:ln>
            <a:solidFill>
              <a:schemeClr val="accent6">
                <a:lumMod val="20000"/>
                <a:lumOff val="80000"/>
              </a:schemeClr>
            </a:solidFill>
          </a:ln>
          <a:effectLst>
            <a:outerShdw blurRad="190500" dist="635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矩形: 圆角 11"/>
          <p:cNvSpPr/>
          <p:nvPr/>
        </p:nvSpPr>
        <p:spPr>
          <a:xfrm>
            <a:off x="8274164" y="1691068"/>
            <a:ext cx="2966170" cy="3811208"/>
          </a:xfrm>
          <a:prstGeom prst="roundRect">
            <a:avLst>
              <a:gd name="adj" fmla="val 4437"/>
            </a:avLst>
          </a:prstGeom>
          <a:solidFill>
            <a:schemeClr val="bg1"/>
          </a:solidFill>
          <a:ln>
            <a:solidFill>
              <a:schemeClr val="accent6">
                <a:lumMod val="20000"/>
                <a:lumOff val="80000"/>
              </a:schemeClr>
            </a:solidFill>
          </a:ln>
          <a:effectLst>
            <a:outerShdw blurRad="190500" dist="635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 name="矩形: 圆角 7"/>
          <p:cNvSpPr/>
          <p:nvPr/>
        </p:nvSpPr>
        <p:spPr>
          <a:xfrm>
            <a:off x="1078955" y="1700063"/>
            <a:ext cx="2844000" cy="72000"/>
          </a:xfrm>
          <a:prstGeom prst="roundRect">
            <a:avLst/>
          </a:prstGeom>
          <a:solidFill>
            <a:srgbClr val="018C4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2" name="矩形: 圆角 11"/>
          <p:cNvSpPr/>
          <p:nvPr/>
        </p:nvSpPr>
        <p:spPr>
          <a:xfrm>
            <a:off x="4711155" y="1700063"/>
            <a:ext cx="2844000" cy="72000"/>
          </a:xfrm>
          <a:prstGeom prst="roundRect">
            <a:avLst/>
          </a:prstGeom>
          <a:solidFill>
            <a:srgbClr val="018C4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3" name="矩形: 圆角 12"/>
          <p:cNvSpPr/>
          <p:nvPr/>
        </p:nvSpPr>
        <p:spPr>
          <a:xfrm>
            <a:off x="8351822" y="1700063"/>
            <a:ext cx="2844000" cy="72000"/>
          </a:xfrm>
          <a:prstGeom prst="roundRect">
            <a:avLst/>
          </a:prstGeom>
          <a:solidFill>
            <a:srgbClr val="018C4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7" name="文本框 16"/>
          <p:cNvSpPr txBox="1"/>
          <p:nvPr/>
        </p:nvSpPr>
        <p:spPr>
          <a:xfrm>
            <a:off x="1080135" y="2652379"/>
            <a:ext cx="2823845" cy="2579370"/>
          </a:xfrm>
          <a:prstGeom prst="rect">
            <a:avLst/>
          </a:prstGeom>
          <a:noFill/>
        </p:spPr>
        <p:txBody>
          <a:bodyPr wrap="square">
            <a:spAutoFit/>
          </a:bodyPr>
          <a:lstStyle/>
          <a:p>
            <a:pPr marL="285750" indent="-285750">
              <a:lnSpc>
                <a:spcPct val="120000"/>
              </a:lnSpc>
              <a:spcBef>
                <a:spcPts val="600"/>
              </a:spcBef>
              <a:buFont typeface="Arial" panose="020B0604020202020204" pitchFamily="34" charset="0"/>
              <a:buChar char="•"/>
            </a:pPr>
            <a:r>
              <a:rPr lang="zh-CN" altLang="en-US" sz="1100" dirty="0">
                <a:cs typeface="+mn-ea"/>
                <a:sym typeface="+mn-lt"/>
              </a:rPr>
              <a:t>在眩晕/头晕疾病谱中占</a:t>
            </a:r>
            <a:r>
              <a:rPr lang="zh-CN" altLang="en-US" sz="1100" b="1" dirty="0">
                <a:solidFill>
                  <a:srgbClr val="018C42"/>
                </a:solidFill>
                <a:cs typeface="+mn-ea"/>
                <a:sym typeface="+mn-lt"/>
              </a:rPr>
              <a:t>7%～12%</a:t>
            </a:r>
            <a:r>
              <a:rPr lang="zh-CN" altLang="en-US" sz="1100" dirty="0">
                <a:cs typeface="+mn-ea"/>
                <a:sym typeface="+mn-lt"/>
              </a:rPr>
              <a:t>，</a:t>
            </a:r>
            <a:r>
              <a:rPr lang="zh-CN" altLang="en-US" sz="1100" b="1" dirty="0">
                <a:solidFill>
                  <a:srgbClr val="018C42"/>
                </a:solidFill>
                <a:cs typeface="+mn-ea"/>
                <a:sym typeface="+mn-lt"/>
              </a:rPr>
              <a:t>病因以脑梗死最多</a:t>
            </a:r>
            <a:r>
              <a:rPr lang="zh-CN" altLang="en-US" sz="1100" dirty="0">
                <a:cs typeface="+mn-ea"/>
                <a:sym typeface="+mn-lt"/>
              </a:rPr>
              <a:t>，其次为脑出血、多发性硬化、肿瘤、感染和变性病等</a:t>
            </a:r>
            <a:endParaRPr lang="en-US" altLang="zh-CN" sz="1100" dirty="0">
              <a:cs typeface="+mn-ea"/>
              <a:sym typeface="+mn-lt"/>
            </a:endParaRPr>
          </a:p>
          <a:p>
            <a:pPr marL="431800" indent="-285750">
              <a:lnSpc>
                <a:spcPct val="120000"/>
              </a:lnSpc>
              <a:spcBef>
                <a:spcPts val="1200"/>
              </a:spcBef>
              <a:buFont typeface="Wingdings" panose="05000000000000000000" pitchFamily="2" charset="2"/>
              <a:buChar char="ü"/>
            </a:pPr>
            <a:r>
              <a:rPr lang="zh-CN" altLang="en-US" sz="1100" dirty="0">
                <a:cs typeface="+mn-ea"/>
                <a:sym typeface="+mn-lt"/>
              </a:rPr>
              <a:t>眩晕持续数分钟到数小时者多见于短暂性脑缺血发作和部分多发性硬化</a:t>
            </a:r>
            <a:endParaRPr lang="en-US" altLang="zh-CN" sz="1100" dirty="0">
              <a:cs typeface="+mn-ea"/>
              <a:sym typeface="+mn-lt"/>
            </a:endParaRPr>
          </a:p>
          <a:p>
            <a:pPr marL="431800" indent="-285750">
              <a:lnSpc>
                <a:spcPct val="120000"/>
              </a:lnSpc>
              <a:spcBef>
                <a:spcPts val="1200"/>
              </a:spcBef>
              <a:buFont typeface="Wingdings" panose="05000000000000000000" pitchFamily="2" charset="2"/>
              <a:buChar char="ü"/>
            </a:pPr>
            <a:r>
              <a:rPr lang="zh-CN" altLang="en-US" sz="1100" dirty="0">
                <a:cs typeface="+mn-ea"/>
                <a:sym typeface="+mn-lt"/>
              </a:rPr>
              <a:t>持续数小时到数天者多见于脑梗死、脑出血、多发性硬化或感染性疾病</a:t>
            </a:r>
            <a:endParaRPr lang="en-US" altLang="zh-CN" sz="1100" dirty="0">
              <a:cs typeface="+mn-ea"/>
              <a:sym typeface="+mn-lt"/>
            </a:endParaRPr>
          </a:p>
          <a:p>
            <a:pPr marL="431800" indent="-285750">
              <a:lnSpc>
                <a:spcPct val="120000"/>
              </a:lnSpc>
              <a:spcBef>
                <a:spcPts val="1200"/>
              </a:spcBef>
              <a:buFont typeface="Wingdings" panose="05000000000000000000" pitchFamily="2" charset="2"/>
              <a:buChar char="ü"/>
            </a:pPr>
            <a:r>
              <a:rPr lang="zh-CN" altLang="en-US" sz="1100" dirty="0">
                <a:cs typeface="+mn-ea"/>
                <a:sym typeface="+mn-lt"/>
              </a:rPr>
              <a:t>持续数周以上者多见于肿瘤或变性病</a:t>
            </a:r>
          </a:p>
        </p:txBody>
      </p:sp>
      <p:sp>
        <p:nvSpPr>
          <p:cNvPr id="19" name="文本框 18"/>
          <p:cNvSpPr txBox="1"/>
          <p:nvPr/>
        </p:nvSpPr>
        <p:spPr>
          <a:xfrm>
            <a:off x="1625600" y="1964810"/>
            <a:ext cx="1820334" cy="369332"/>
          </a:xfrm>
          <a:prstGeom prst="rect">
            <a:avLst/>
          </a:prstGeom>
          <a:noFill/>
        </p:spPr>
        <p:txBody>
          <a:bodyPr wrap="square">
            <a:spAutoFit/>
          </a:bodyPr>
          <a:lstStyle/>
          <a:p>
            <a:r>
              <a:rPr lang="zh-CN" altLang="en-US" b="1" dirty="0">
                <a:cs typeface="+mn-ea"/>
                <a:sym typeface="+mn-lt"/>
              </a:rPr>
              <a:t>脑干和小脑病变</a:t>
            </a:r>
          </a:p>
        </p:txBody>
      </p:sp>
      <p:cxnSp>
        <p:nvCxnSpPr>
          <p:cNvPr id="21" name="直接连接符 20"/>
          <p:cNvCxnSpPr/>
          <p:nvPr/>
        </p:nvCxnSpPr>
        <p:spPr>
          <a:xfrm>
            <a:off x="1422399" y="2378075"/>
            <a:ext cx="2192867" cy="0"/>
          </a:xfrm>
          <a:prstGeom prst="line">
            <a:avLst/>
          </a:prstGeom>
          <a:ln>
            <a:gradFill flip="none" rotWithShape="1">
              <a:gsLst>
                <a:gs pos="0">
                  <a:schemeClr val="accent6">
                    <a:lumMod val="40000"/>
                    <a:lumOff val="60000"/>
                  </a:schemeClr>
                </a:gs>
                <a:gs pos="46000">
                  <a:schemeClr val="accent6">
                    <a:lumMod val="95000"/>
                    <a:lumOff val="5000"/>
                  </a:schemeClr>
                </a:gs>
                <a:gs pos="100000">
                  <a:schemeClr val="accent6">
                    <a:lumMod val="60000"/>
                  </a:schemeClr>
                </a:gs>
              </a:gsLst>
              <a:path path="circle">
                <a:fillToRect l="50000" t="130000" r="50000" b="-30000"/>
              </a:path>
              <a:tileRect/>
            </a:gradFill>
          </a:ln>
        </p:spPr>
        <p:style>
          <a:lnRef idx="2">
            <a:schemeClr val="accent1"/>
          </a:lnRef>
          <a:fillRef idx="0">
            <a:schemeClr val="accent1"/>
          </a:fillRef>
          <a:effectRef idx="1">
            <a:schemeClr val="accent1"/>
          </a:effectRef>
          <a:fontRef idx="minor">
            <a:schemeClr val="tx1"/>
          </a:fontRef>
        </p:style>
      </p:cxnSp>
      <p:sp>
        <p:nvSpPr>
          <p:cNvPr id="3" name="文本框 2"/>
          <p:cNvSpPr txBox="1"/>
          <p:nvPr/>
        </p:nvSpPr>
        <p:spPr>
          <a:xfrm>
            <a:off x="5076371" y="1964810"/>
            <a:ext cx="2227944" cy="369332"/>
          </a:xfrm>
          <a:prstGeom prst="rect">
            <a:avLst/>
          </a:prstGeom>
          <a:noFill/>
        </p:spPr>
        <p:txBody>
          <a:bodyPr wrap="square">
            <a:spAutoFit/>
          </a:bodyPr>
          <a:lstStyle/>
          <a:p>
            <a:r>
              <a:rPr lang="zh-CN" altLang="en-US" b="1" dirty="0">
                <a:cs typeface="+mn-ea"/>
                <a:sym typeface="+mn-lt"/>
              </a:rPr>
              <a:t>前庭性偏头痛（</a:t>
            </a:r>
            <a:r>
              <a:rPr lang="en-US" altLang="zh-CN" b="1" dirty="0">
                <a:cs typeface="+mn-ea"/>
                <a:sym typeface="+mn-lt"/>
              </a:rPr>
              <a:t>VM</a:t>
            </a:r>
            <a:r>
              <a:rPr lang="zh-CN" altLang="en-US" b="1" dirty="0">
                <a:cs typeface="+mn-ea"/>
                <a:sym typeface="+mn-lt"/>
              </a:rPr>
              <a:t>）</a:t>
            </a:r>
          </a:p>
        </p:txBody>
      </p:sp>
      <p:cxnSp>
        <p:nvCxnSpPr>
          <p:cNvPr id="5" name="直接连接符 4"/>
          <p:cNvCxnSpPr/>
          <p:nvPr/>
        </p:nvCxnSpPr>
        <p:spPr>
          <a:xfrm>
            <a:off x="5090884" y="2378075"/>
            <a:ext cx="2192867" cy="0"/>
          </a:xfrm>
          <a:prstGeom prst="line">
            <a:avLst/>
          </a:prstGeom>
          <a:ln>
            <a:gradFill flip="none" rotWithShape="1">
              <a:gsLst>
                <a:gs pos="0">
                  <a:schemeClr val="accent6">
                    <a:lumMod val="40000"/>
                    <a:lumOff val="60000"/>
                  </a:schemeClr>
                </a:gs>
                <a:gs pos="46000">
                  <a:schemeClr val="accent6">
                    <a:lumMod val="95000"/>
                    <a:lumOff val="5000"/>
                  </a:schemeClr>
                </a:gs>
                <a:gs pos="100000">
                  <a:schemeClr val="accent6">
                    <a:lumMod val="60000"/>
                  </a:schemeClr>
                </a:gs>
              </a:gsLst>
              <a:path path="circle">
                <a:fillToRect l="50000" t="130000" r="50000" b="-30000"/>
              </a:path>
              <a:tileRect/>
            </a:gradFill>
          </a:ln>
        </p:spPr>
        <p:style>
          <a:lnRef idx="2">
            <a:schemeClr val="accent1"/>
          </a:lnRef>
          <a:fillRef idx="0">
            <a:schemeClr val="accent1"/>
          </a:fillRef>
          <a:effectRef idx="1">
            <a:schemeClr val="accent1"/>
          </a:effectRef>
          <a:fontRef idx="minor">
            <a:schemeClr val="tx1"/>
          </a:fontRef>
        </p:style>
      </p:cxnSp>
      <p:sp>
        <p:nvSpPr>
          <p:cNvPr id="7" name="文本框 6"/>
          <p:cNvSpPr txBox="1"/>
          <p:nvPr/>
        </p:nvSpPr>
        <p:spPr>
          <a:xfrm>
            <a:off x="4723795" y="2652379"/>
            <a:ext cx="2781905" cy="1244380"/>
          </a:xfrm>
          <a:prstGeom prst="rect">
            <a:avLst/>
          </a:prstGeom>
          <a:noFill/>
        </p:spPr>
        <p:txBody>
          <a:bodyPr wrap="square">
            <a:spAutoFit/>
          </a:bodyPr>
          <a:lstStyle/>
          <a:p>
            <a:pPr marL="285750" indent="-285750">
              <a:lnSpc>
                <a:spcPct val="120000"/>
              </a:lnSpc>
              <a:spcBef>
                <a:spcPts val="600"/>
              </a:spcBef>
              <a:buFont typeface="Arial" panose="020B0604020202020204" pitchFamily="34" charset="0"/>
              <a:buChar char="•"/>
            </a:pPr>
            <a:r>
              <a:rPr lang="zh-CN" altLang="en-US" sz="1100" dirty="0">
                <a:cs typeface="+mn-ea"/>
                <a:sym typeface="+mn-lt"/>
              </a:rPr>
              <a:t>在眩晕</a:t>
            </a:r>
            <a:r>
              <a:rPr lang="en-US" altLang="zh-CN" sz="1100" dirty="0">
                <a:cs typeface="+mn-ea"/>
                <a:sym typeface="+mn-lt"/>
              </a:rPr>
              <a:t>/</a:t>
            </a:r>
            <a:r>
              <a:rPr lang="zh-CN" altLang="en-US" sz="1100" dirty="0">
                <a:cs typeface="+mn-ea"/>
                <a:sym typeface="+mn-lt"/>
              </a:rPr>
              <a:t>头晕疾病谱中约占</a:t>
            </a:r>
            <a:r>
              <a:rPr lang="en-US" altLang="zh-CN" sz="1100" b="1" dirty="0">
                <a:solidFill>
                  <a:srgbClr val="018C42"/>
                </a:solidFill>
                <a:cs typeface="+mn-ea"/>
                <a:sym typeface="+mn-lt"/>
              </a:rPr>
              <a:t>6.7%</a:t>
            </a:r>
            <a:r>
              <a:rPr lang="zh-CN" altLang="en-US" sz="1100" b="1" dirty="0">
                <a:solidFill>
                  <a:srgbClr val="018C42"/>
                </a:solidFill>
                <a:cs typeface="+mn-ea"/>
                <a:sym typeface="+mn-lt"/>
              </a:rPr>
              <a:t>～</a:t>
            </a:r>
            <a:r>
              <a:rPr lang="en-US" altLang="zh-CN" sz="1100" b="1" dirty="0">
                <a:solidFill>
                  <a:srgbClr val="018C42"/>
                </a:solidFill>
                <a:cs typeface="+mn-ea"/>
                <a:sym typeface="+mn-lt"/>
              </a:rPr>
              <a:t>11.2%</a:t>
            </a:r>
            <a:r>
              <a:rPr lang="zh-CN" altLang="en-US" sz="1100" dirty="0">
                <a:cs typeface="+mn-ea"/>
                <a:sym typeface="+mn-lt"/>
              </a:rPr>
              <a:t>，曾称为偏头痛性眩晕，女性患病率明显高于男性</a:t>
            </a:r>
            <a:endParaRPr lang="en-US" altLang="zh-CN" sz="1100" dirty="0">
              <a:cs typeface="+mn-ea"/>
              <a:sym typeface="+mn-lt"/>
            </a:endParaRPr>
          </a:p>
          <a:p>
            <a:pPr marL="431800" indent="-285750">
              <a:lnSpc>
                <a:spcPct val="120000"/>
              </a:lnSpc>
              <a:spcBef>
                <a:spcPts val="1200"/>
              </a:spcBef>
              <a:buFont typeface="Wingdings" panose="05000000000000000000" pitchFamily="2" charset="2"/>
              <a:buChar char="ü"/>
            </a:pPr>
            <a:r>
              <a:rPr lang="en-US" altLang="zh-CN" sz="1100" dirty="0">
                <a:cs typeface="+mn-ea"/>
                <a:sym typeface="+mn-lt"/>
              </a:rPr>
              <a:t>VM</a:t>
            </a:r>
            <a:r>
              <a:rPr lang="zh-CN" altLang="en-US" sz="1100" dirty="0">
                <a:cs typeface="+mn-ea"/>
                <a:sym typeface="+mn-lt"/>
              </a:rPr>
              <a:t>患者除眩晕</a:t>
            </a:r>
            <a:r>
              <a:rPr lang="en-US" altLang="zh-CN" sz="1100" dirty="0">
                <a:cs typeface="+mn-ea"/>
                <a:sym typeface="+mn-lt"/>
              </a:rPr>
              <a:t>/</a:t>
            </a:r>
            <a:r>
              <a:rPr lang="zh-CN" altLang="en-US" sz="1100" dirty="0">
                <a:cs typeface="+mn-ea"/>
                <a:sym typeface="+mn-lt"/>
              </a:rPr>
              <a:t>头晕和头痛之外，没有中枢损害的其他表现</a:t>
            </a:r>
          </a:p>
        </p:txBody>
      </p:sp>
      <p:sp>
        <p:nvSpPr>
          <p:cNvPr id="9" name="文本框 8"/>
          <p:cNvSpPr txBox="1"/>
          <p:nvPr/>
        </p:nvSpPr>
        <p:spPr>
          <a:xfrm>
            <a:off x="8674708" y="1964810"/>
            <a:ext cx="2227944" cy="369332"/>
          </a:xfrm>
          <a:prstGeom prst="rect">
            <a:avLst/>
          </a:prstGeom>
          <a:noFill/>
        </p:spPr>
        <p:txBody>
          <a:bodyPr wrap="square">
            <a:spAutoFit/>
          </a:bodyPr>
          <a:lstStyle/>
          <a:p>
            <a:pPr algn="ctr"/>
            <a:r>
              <a:rPr lang="zh-CN" altLang="en-US" b="1" dirty="0">
                <a:cs typeface="+mn-ea"/>
                <a:sym typeface="+mn-lt"/>
              </a:rPr>
              <a:t>其他罕见疾病</a:t>
            </a:r>
          </a:p>
        </p:txBody>
      </p:sp>
      <p:cxnSp>
        <p:nvCxnSpPr>
          <p:cNvPr id="14" name="直接连接符 13"/>
          <p:cNvCxnSpPr/>
          <p:nvPr/>
        </p:nvCxnSpPr>
        <p:spPr>
          <a:xfrm>
            <a:off x="8689221" y="2378075"/>
            <a:ext cx="2192867" cy="0"/>
          </a:xfrm>
          <a:prstGeom prst="line">
            <a:avLst/>
          </a:prstGeom>
          <a:ln>
            <a:gradFill flip="none" rotWithShape="1">
              <a:gsLst>
                <a:gs pos="0">
                  <a:schemeClr val="accent6">
                    <a:lumMod val="40000"/>
                    <a:lumOff val="60000"/>
                  </a:schemeClr>
                </a:gs>
                <a:gs pos="46000">
                  <a:schemeClr val="accent6">
                    <a:lumMod val="95000"/>
                    <a:lumOff val="5000"/>
                  </a:schemeClr>
                </a:gs>
                <a:gs pos="100000">
                  <a:schemeClr val="accent6">
                    <a:lumMod val="60000"/>
                  </a:schemeClr>
                </a:gs>
              </a:gsLst>
              <a:path path="circle">
                <a:fillToRect l="50000" t="130000" r="50000" b="-30000"/>
              </a:path>
              <a:tileRect/>
            </a:gradFill>
          </a:ln>
        </p:spPr>
        <p:style>
          <a:lnRef idx="2">
            <a:schemeClr val="accent1"/>
          </a:lnRef>
          <a:fillRef idx="0">
            <a:schemeClr val="accent1"/>
          </a:fillRef>
          <a:effectRef idx="1">
            <a:schemeClr val="accent1"/>
          </a:effectRef>
          <a:fontRef idx="minor">
            <a:schemeClr val="tx1"/>
          </a:fontRef>
        </p:style>
      </p:cxnSp>
      <p:sp>
        <p:nvSpPr>
          <p:cNvPr id="15" name="文本框 14"/>
          <p:cNvSpPr txBox="1"/>
          <p:nvPr/>
        </p:nvSpPr>
        <p:spPr>
          <a:xfrm>
            <a:off x="8394095" y="2652379"/>
            <a:ext cx="2670145" cy="558038"/>
          </a:xfrm>
          <a:prstGeom prst="rect">
            <a:avLst/>
          </a:prstGeom>
          <a:noFill/>
        </p:spPr>
        <p:txBody>
          <a:bodyPr wrap="square">
            <a:spAutoFit/>
          </a:bodyPr>
          <a:lstStyle/>
          <a:p>
            <a:pPr marL="285750" indent="-285750">
              <a:lnSpc>
                <a:spcPct val="120000"/>
              </a:lnSpc>
              <a:spcBef>
                <a:spcPts val="600"/>
              </a:spcBef>
              <a:buFont typeface="Arial" panose="020B0604020202020204" pitchFamily="34" charset="0"/>
              <a:buChar char="•"/>
            </a:pPr>
            <a:r>
              <a:rPr lang="zh-CN" altLang="en-US" sz="1100" dirty="0">
                <a:cs typeface="+mn-ea"/>
                <a:sym typeface="+mn-lt"/>
              </a:rPr>
              <a:t>癫痫性眩晕</a:t>
            </a:r>
            <a:endParaRPr lang="en-US" altLang="zh-CN" sz="1100" dirty="0">
              <a:cs typeface="+mn-ea"/>
              <a:sym typeface="+mn-lt"/>
            </a:endParaRPr>
          </a:p>
          <a:p>
            <a:pPr marL="285750" indent="-285750">
              <a:lnSpc>
                <a:spcPct val="120000"/>
              </a:lnSpc>
              <a:spcBef>
                <a:spcPts val="600"/>
              </a:spcBef>
              <a:buFont typeface="Arial" panose="020B0604020202020204" pitchFamily="34" charset="0"/>
              <a:buChar char="•"/>
            </a:pPr>
            <a:r>
              <a:rPr lang="zh-CN" altLang="en-US" sz="1100" dirty="0">
                <a:cs typeface="+mn-ea"/>
                <a:sym typeface="+mn-lt"/>
              </a:rPr>
              <a:t>发作性共济失调</a:t>
            </a:r>
          </a:p>
        </p:txBody>
      </p:sp>
      <p:sp>
        <p:nvSpPr>
          <p:cNvPr id="18" name="标题 1"/>
          <p:cNvSpPr>
            <a:spLocks noGrp="1"/>
          </p:cNvSpPr>
          <p:nvPr/>
        </p:nvSpPr>
        <p:spPr>
          <a:xfrm>
            <a:off x="838200" y="355600"/>
            <a:ext cx="10514965" cy="4641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charset="-122"/>
                <a:ea typeface="微软雅黑" panose="020B0503020204020204" charset="-122"/>
                <a:cs typeface="Arial" panose="020B0604020202020204" pitchFamily="34" charset="0"/>
              </a:defRPr>
            </a:lvl1pPr>
          </a:lstStyle>
          <a:p>
            <a:r>
              <a:rPr lang="zh-CN" altLang="en-US" dirty="0">
                <a:solidFill>
                  <a:schemeClr val="bg1"/>
                </a:solidFill>
                <a:latin typeface="+mn-lt"/>
                <a:ea typeface="+mn-ea"/>
                <a:cs typeface="+mn-ea"/>
                <a:sym typeface="+mn-lt"/>
              </a:rPr>
              <a:t>中枢性眩晕分为三类，主要为脑干和小脑病变及前庭性偏头痛等</a:t>
            </a:r>
          </a:p>
        </p:txBody>
      </p:sp>
      <p:sp>
        <p:nvSpPr>
          <p:cNvPr id="20" name="圆角矩形 19"/>
          <p:cNvSpPr/>
          <p:nvPr/>
        </p:nvSpPr>
        <p:spPr>
          <a:xfrm>
            <a:off x="268605" y="186690"/>
            <a:ext cx="99695" cy="78930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2" name="圆角矩形 21"/>
          <p:cNvSpPr/>
          <p:nvPr/>
        </p:nvSpPr>
        <p:spPr>
          <a:xfrm>
            <a:off x="443230" y="186690"/>
            <a:ext cx="45720" cy="78930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9"/>
          <p:cNvSpPr>
            <a:spLocks noGrp="1"/>
          </p:cNvSpPr>
          <p:nvPr>
            <p:ph sz="quarter" idx="13"/>
          </p:nvPr>
        </p:nvSpPr>
        <p:spPr/>
        <p:txBody>
          <a:bodyPr/>
          <a:lstStyle/>
          <a:p>
            <a:r>
              <a:rPr lang="zh-CN" altLang="en-US" dirty="0">
                <a:cs typeface="+mn-ea"/>
                <a:sym typeface="+mn-lt"/>
              </a:rPr>
              <a:t>中华医学会神经病学分会，中华神经科杂志编辑委员会</a:t>
            </a:r>
            <a:r>
              <a:rPr lang="en-US" altLang="zh-CN" dirty="0">
                <a:cs typeface="+mn-ea"/>
                <a:sym typeface="+mn-lt"/>
              </a:rPr>
              <a:t>. </a:t>
            </a:r>
            <a:r>
              <a:rPr lang="zh-CN" altLang="en-US" dirty="0">
                <a:cs typeface="+mn-ea"/>
                <a:sym typeface="+mn-lt"/>
              </a:rPr>
              <a:t>眩晕诊治多学科专家共识</a:t>
            </a:r>
            <a:r>
              <a:rPr lang="en-US" altLang="zh-CN" dirty="0">
                <a:cs typeface="+mn-ea"/>
                <a:sym typeface="+mn-lt"/>
              </a:rPr>
              <a:t>[J]. </a:t>
            </a:r>
            <a:r>
              <a:rPr lang="zh-CN" altLang="en-US" dirty="0">
                <a:cs typeface="+mn-ea"/>
                <a:sym typeface="+mn-lt"/>
              </a:rPr>
              <a:t>中华神经科杂志， </a:t>
            </a:r>
            <a:r>
              <a:rPr lang="en-US" altLang="zh-CN" dirty="0">
                <a:cs typeface="+mn-ea"/>
                <a:sym typeface="+mn-lt"/>
              </a:rPr>
              <a:t>2017,50(11):805-812.</a:t>
            </a:r>
            <a:endParaRPr lang="zh-CN" altLang="en-US" dirty="0">
              <a:cs typeface="+mn-ea"/>
              <a:sym typeface="+mn-lt"/>
            </a:endParaRPr>
          </a:p>
        </p:txBody>
      </p:sp>
      <p:grpSp>
        <p:nvGrpSpPr>
          <p:cNvPr id="37" name="组合 36"/>
          <p:cNvGrpSpPr/>
          <p:nvPr/>
        </p:nvGrpSpPr>
        <p:grpSpPr>
          <a:xfrm>
            <a:off x="18859101" y="1196975"/>
            <a:ext cx="3205212" cy="413888"/>
            <a:chOff x="2824162" y="3252787"/>
            <a:chExt cx="6543675" cy="751723"/>
          </a:xfrm>
        </p:grpSpPr>
        <p:pic>
          <p:nvPicPr>
            <p:cNvPr id="34" name="图片 33"/>
            <p:cNvPicPr>
              <a:picLocks noChangeAspect="1"/>
            </p:cNvPicPr>
            <p:nvPr/>
          </p:nvPicPr>
          <p:blipFill>
            <a:blip r:embed="rId4"/>
            <a:stretch>
              <a:fillRect/>
            </a:stretch>
          </p:blipFill>
          <p:spPr>
            <a:xfrm>
              <a:off x="2824162" y="3252787"/>
              <a:ext cx="6543675" cy="352425"/>
            </a:xfrm>
            <a:prstGeom prst="rect">
              <a:avLst/>
            </a:prstGeom>
          </p:spPr>
        </p:pic>
        <p:pic>
          <p:nvPicPr>
            <p:cNvPr id="36" name="图片 35"/>
            <p:cNvPicPr>
              <a:picLocks noChangeAspect="1"/>
            </p:cNvPicPr>
            <p:nvPr/>
          </p:nvPicPr>
          <p:blipFill>
            <a:blip r:embed="rId5"/>
            <a:stretch>
              <a:fillRect/>
            </a:stretch>
          </p:blipFill>
          <p:spPr>
            <a:xfrm>
              <a:off x="3242560" y="3623510"/>
              <a:ext cx="5572125" cy="381000"/>
            </a:xfrm>
            <a:prstGeom prst="rect">
              <a:avLst/>
            </a:prstGeom>
          </p:spPr>
        </p:pic>
      </p:grpSp>
      <p:pic>
        <p:nvPicPr>
          <p:cNvPr id="39" name="图片 38"/>
          <p:cNvPicPr>
            <a:picLocks noChangeAspect="1"/>
          </p:cNvPicPr>
          <p:nvPr/>
        </p:nvPicPr>
        <p:blipFill>
          <a:blip r:embed="rId6"/>
          <a:stretch>
            <a:fillRect/>
          </a:stretch>
        </p:blipFill>
        <p:spPr>
          <a:xfrm>
            <a:off x="18743595" y="1703147"/>
            <a:ext cx="3123097" cy="610309"/>
          </a:xfrm>
          <a:prstGeom prst="rect">
            <a:avLst/>
          </a:prstGeom>
        </p:spPr>
      </p:pic>
      <p:pic>
        <p:nvPicPr>
          <p:cNvPr id="41" name="图片 40"/>
          <p:cNvPicPr>
            <a:picLocks noChangeAspect="1"/>
          </p:cNvPicPr>
          <p:nvPr/>
        </p:nvPicPr>
        <p:blipFill>
          <a:blip r:embed="rId7"/>
          <a:stretch>
            <a:fillRect/>
          </a:stretch>
        </p:blipFill>
        <p:spPr>
          <a:xfrm>
            <a:off x="18762847" y="2413532"/>
            <a:ext cx="2758289" cy="228272"/>
          </a:xfrm>
          <a:prstGeom prst="rect">
            <a:avLst/>
          </a:prstGeom>
        </p:spPr>
      </p:pic>
      <p:pic>
        <p:nvPicPr>
          <p:cNvPr id="43" name="图片 42"/>
          <p:cNvPicPr>
            <a:picLocks noChangeAspect="1"/>
          </p:cNvPicPr>
          <p:nvPr/>
        </p:nvPicPr>
        <p:blipFill>
          <a:blip r:embed="rId8"/>
          <a:stretch>
            <a:fillRect/>
          </a:stretch>
        </p:blipFill>
        <p:spPr>
          <a:xfrm>
            <a:off x="18875872" y="2621514"/>
            <a:ext cx="1120712" cy="2423160"/>
          </a:xfrm>
          <a:prstGeom prst="rect">
            <a:avLst/>
          </a:prstGeom>
        </p:spPr>
      </p:pic>
      <p:sp>
        <p:nvSpPr>
          <p:cNvPr id="2" name="ïšľïḓe"/>
          <p:cNvSpPr/>
          <p:nvPr/>
        </p:nvSpPr>
        <p:spPr>
          <a:xfrm>
            <a:off x="4424545" y="2438400"/>
            <a:ext cx="5066517" cy="295697"/>
          </a:xfrm>
          <a:prstGeom prst="roundRect">
            <a:avLst/>
          </a:prstGeom>
          <a:solidFill>
            <a:srgbClr val="018C42">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cs typeface="+mn-ea"/>
              <a:sym typeface="+mn-lt"/>
            </a:endParaRPr>
          </a:p>
        </p:txBody>
      </p:sp>
      <p:sp>
        <p:nvSpPr>
          <p:cNvPr id="3" name="文本框 2"/>
          <p:cNvSpPr txBox="1"/>
          <p:nvPr/>
        </p:nvSpPr>
        <p:spPr>
          <a:xfrm>
            <a:off x="4558040" y="2455287"/>
            <a:ext cx="5077026" cy="307777"/>
          </a:xfrm>
          <a:prstGeom prst="rect">
            <a:avLst/>
          </a:prstGeom>
          <a:noFill/>
        </p:spPr>
        <p:txBody>
          <a:bodyPr wrap="square">
            <a:spAutoFit/>
          </a:bodyPr>
          <a:lstStyle/>
          <a:p>
            <a:r>
              <a:rPr lang="en-US" altLang="zh-CN" sz="1400" kern="100" dirty="0">
                <a:solidFill>
                  <a:srgbClr val="000000"/>
                </a:solidFill>
                <a:cs typeface="+mn-ea"/>
                <a:sym typeface="+mn-lt"/>
              </a:rPr>
              <a:t>BPPV</a:t>
            </a:r>
            <a:r>
              <a:rPr lang="zh-CN" altLang="en-US" sz="1400" kern="100" dirty="0">
                <a:solidFill>
                  <a:srgbClr val="000000"/>
                </a:solidFill>
                <a:cs typeface="+mn-ea"/>
                <a:sym typeface="+mn-lt"/>
              </a:rPr>
              <a:t>在眩晕</a:t>
            </a:r>
            <a:r>
              <a:rPr lang="en-US" altLang="zh-CN" sz="1400" kern="100" dirty="0">
                <a:solidFill>
                  <a:srgbClr val="000000"/>
                </a:solidFill>
                <a:cs typeface="+mn-ea"/>
                <a:sym typeface="+mn-lt"/>
              </a:rPr>
              <a:t>/</a:t>
            </a:r>
            <a:r>
              <a:rPr lang="zh-CN" altLang="en-US" sz="1400" kern="100" dirty="0">
                <a:solidFill>
                  <a:srgbClr val="000000"/>
                </a:solidFill>
                <a:cs typeface="+mn-ea"/>
                <a:sym typeface="+mn-lt"/>
              </a:rPr>
              <a:t>头晕疾病谱中占比为</a:t>
            </a:r>
            <a:r>
              <a:rPr lang="en-US" altLang="zh-CN" sz="1400" b="1" kern="100" dirty="0">
                <a:solidFill>
                  <a:srgbClr val="000000"/>
                </a:solidFill>
                <a:cs typeface="+mn-ea"/>
                <a:sym typeface="+mn-lt"/>
              </a:rPr>
              <a:t>17%~30%</a:t>
            </a:r>
            <a:endParaRPr lang="zh-CN" altLang="en-US" sz="1400" b="1" kern="100" dirty="0">
              <a:solidFill>
                <a:srgbClr val="000000"/>
              </a:solidFill>
              <a:cs typeface="+mn-ea"/>
              <a:sym typeface="+mn-lt"/>
            </a:endParaRPr>
          </a:p>
        </p:txBody>
      </p:sp>
      <p:grpSp>
        <p:nvGrpSpPr>
          <p:cNvPr id="4" name="ïşḷîḓè"/>
          <p:cNvGrpSpPr/>
          <p:nvPr/>
        </p:nvGrpSpPr>
        <p:grpSpPr>
          <a:xfrm>
            <a:off x="1854200" y="2546350"/>
            <a:ext cx="3447724" cy="3238842"/>
            <a:chOff x="859632" y="2146300"/>
            <a:chExt cx="3565526" cy="3565526"/>
          </a:xfrm>
        </p:grpSpPr>
        <p:sp>
          <p:nvSpPr>
            <p:cNvPr id="5" name="îşḷiḋê"/>
            <p:cNvSpPr/>
            <p:nvPr/>
          </p:nvSpPr>
          <p:spPr>
            <a:xfrm>
              <a:off x="1588295" y="2874963"/>
              <a:ext cx="2108198" cy="2108198"/>
            </a:xfrm>
            <a:prstGeom prst="ellipse">
              <a:avLst/>
            </a:prstGeom>
            <a:gradFill>
              <a:gsLst>
                <a:gs pos="16000">
                  <a:schemeClr val="accent6">
                    <a:lumMod val="20000"/>
                    <a:lumOff val="80000"/>
                  </a:schemeClr>
                </a:gs>
                <a:gs pos="77000">
                  <a:srgbClr val="018C42"/>
                </a:gs>
              </a:gsLst>
              <a:path path="circle">
                <a:fillToRect r="100000" b="100000"/>
              </a:path>
            </a:gradFill>
            <a:ln w="12700" cap="flat" cmpd="sng" algn="ctr">
              <a:noFill/>
              <a:prstDash val="solid"/>
              <a:miter lim="800000"/>
            </a:ln>
            <a:effectLst>
              <a:outerShdw blurRad="279400" dist="101600" dir="5400000" sx="88000" sy="88000" algn="t" rotWithShape="0">
                <a:srgbClr val="830051">
                  <a:alpha val="34000"/>
                </a:srgbClr>
              </a:outerShdw>
            </a:effectLst>
          </p:spPr>
          <p:txBody>
            <a:bodyPr rtlCol="0" anchor="ctr"/>
            <a:lstStyle/>
            <a:p>
              <a:pPr algn="ctr"/>
              <a:endParaRPr lang="zh-CN" altLang="en-US" sz="3200" kern="0" dirty="0">
                <a:solidFill>
                  <a:prstClr val="white"/>
                </a:solidFill>
                <a:cs typeface="+mn-ea"/>
                <a:sym typeface="+mn-lt"/>
              </a:endParaRPr>
            </a:p>
          </p:txBody>
        </p:sp>
        <p:sp>
          <p:nvSpPr>
            <p:cNvPr id="6" name="ïśḻîḓé"/>
            <p:cNvSpPr/>
            <p:nvPr/>
          </p:nvSpPr>
          <p:spPr>
            <a:xfrm>
              <a:off x="1370807" y="2657475"/>
              <a:ext cx="2543176" cy="2543176"/>
            </a:xfrm>
            <a:prstGeom prst="arc">
              <a:avLst>
                <a:gd name="adj1" fmla="val 6064427"/>
                <a:gd name="adj2" fmla="val 20530132"/>
              </a:avLst>
            </a:prstGeom>
            <a:ln>
              <a:gradFill>
                <a:gsLst>
                  <a:gs pos="89000">
                    <a:srgbClr val="018C42"/>
                  </a:gs>
                  <a:gs pos="0">
                    <a:srgbClr val="F9F2F6"/>
                  </a:gs>
                </a:gsLst>
                <a:lin ang="5400000" scaled="1"/>
              </a:gradFill>
              <a:headEnd type="non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cs typeface="+mn-ea"/>
                <a:sym typeface="+mn-lt"/>
              </a:endParaRPr>
            </a:p>
          </p:txBody>
        </p:sp>
        <p:sp>
          <p:nvSpPr>
            <p:cNvPr id="7" name="íṣļîḋê"/>
            <p:cNvSpPr/>
            <p:nvPr/>
          </p:nvSpPr>
          <p:spPr>
            <a:xfrm>
              <a:off x="859632" y="2146300"/>
              <a:ext cx="3565526" cy="3565526"/>
            </a:xfrm>
            <a:prstGeom prst="arc">
              <a:avLst>
                <a:gd name="adj1" fmla="val 13816326"/>
                <a:gd name="adj2" fmla="val 7603683"/>
              </a:avLst>
            </a:prstGeom>
            <a:ln>
              <a:gradFill>
                <a:gsLst>
                  <a:gs pos="0">
                    <a:srgbClr val="018C42"/>
                  </a:gs>
                  <a:gs pos="100000">
                    <a:schemeClr val="accent6">
                      <a:lumMod val="20000"/>
                      <a:lumOff val="80000"/>
                    </a:schemeClr>
                  </a:gs>
                </a:gsLst>
                <a:lin ang="5400000" scaled="1"/>
              </a:gradFill>
              <a:headEnd type="non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cs typeface="+mn-ea"/>
                <a:sym typeface="+mn-lt"/>
              </a:endParaRPr>
            </a:p>
          </p:txBody>
        </p:sp>
      </p:grpSp>
      <p:sp>
        <p:nvSpPr>
          <p:cNvPr id="8" name="ïšľïḓe"/>
          <p:cNvSpPr/>
          <p:nvPr/>
        </p:nvSpPr>
        <p:spPr>
          <a:xfrm>
            <a:off x="5133010" y="2985264"/>
            <a:ext cx="5066517" cy="295697"/>
          </a:xfrm>
          <a:prstGeom prst="roundRect">
            <a:avLst/>
          </a:prstGeom>
          <a:solidFill>
            <a:srgbClr val="018C42">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cs typeface="+mn-ea"/>
              <a:sym typeface="+mn-lt"/>
            </a:endParaRPr>
          </a:p>
        </p:txBody>
      </p:sp>
      <p:sp>
        <p:nvSpPr>
          <p:cNvPr id="9" name="ïšľïḓe"/>
          <p:cNvSpPr/>
          <p:nvPr/>
        </p:nvSpPr>
        <p:spPr>
          <a:xfrm>
            <a:off x="5489679" y="3506252"/>
            <a:ext cx="5066517" cy="286852"/>
          </a:xfrm>
          <a:prstGeom prst="roundRect">
            <a:avLst/>
          </a:prstGeom>
          <a:solidFill>
            <a:srgbClr val="018C42">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cs typeface="+mn-ea"/>
              <a:sym typeface="+mn-lt"/>
            </a:endParaRPr>
          </a:p>
        </p:txBody>
      </p:sp>
      <p:sp>
        <p:nvSpPr>
          <p:cNvPr id="12" name="ïšľïḓe"/>
          <p:cNvSpPr/>
          <p:nvPr/>
        </p:nvSpPr>
        <p:spPr>
          <a:xfrm>
            <a:off x="5706681" y="4018395"/>
            <a:ext cx="5066517" cy="295697"/>
          </a:xfrm>
          <a:prstGeom prst="roundRect">
            <a:avLst/>
          </a:prstGeom>
          <a:solidFill>
            <a:srgbClr val="018C42">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cs typeface="+mn-ea"/>
              <a:sym typeface="+mn-lt"/>
            </a:endParaRPr>
          </a:p>
        </p:txBody>
      </p:sp>
      <p:sp>
        <p:nvSpPr>
          <p:cNvPr id="13" name="ïšľïḓe"/>
          <p:cNvSpPr/>
          <p:nvPr/>
        </p:nvSpPr>
        <p:spPr>
          <a:xfrm>
            <a:off x="5667374" y="4539383"/>
            <a:ext cx="5066517" cy="295697"/>
          </a:xfrm>
          <a:prstGeom prst="roundRect">
            <a:avLst/>
          </a:prstGeom>
          <a:solidFill>
            <a:srgbClr val="018C42">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cs typeface="+mn-ea"/>
              <a:sym typeface="+mn-lt"/>
            </a:endParaRPr>
          </a:p>
        </p:txBody>
      </p:sp>
      <p:sp>
        <p:nvSpPr>
          <p:cNvPr id="20" name="ïšľïḓe"/>
          <p:cNvSpPr/>
          <p:nvPr/>
        </p:nvSpPr>
        <p:spPr>
          <a:xfrm>
            <a:off x="5498213" y="5060371"/>
            <a:ext cx="5066517" cy="295697"/>
          </a:xfrm>
          <a:prstGeom prst="roundRect">
            <a:avLst/>
          </a:prstGeom>
          <a:solidFill>
            <a:srgbClr val="018C42">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cs typeface="+mn-ea"/>
              <a:sym typeface="+mn-lt"/>
            </a:endParaRPr>
          </a:p>
        </p:txBody>
      </p:sp>
      <p:sp>
        <p:nvSpPr>
          <p:cNvPr id="21" name="ïšľïḓe"/>
          <p:cNvSpPr/>
          <p:nvPr/>
        </p:nvSpPr>
        <p:spPr>
          <a:xfrm>
            <a:off x="4959332" y="5581357"/>
            <a:ext cx="5066517" cy="295697"/>
          </a:xfrm>
          <a:prstGeom prst="roundRect">
            <a:avLst/>
          </a:prstGeom>
          <a:solidFill>
            <a:srgbClr val="018C42">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cs typeface="+mn-ea"/>
              <a:sym typeface="+mn-lt"/>
            </a:endParaRPr>
          </a:p>
        </p:txBody>
      </p:sp>
      <p:sp>
        <p:nvSpPr>
          <p:cNvPr id="80" name="文本框 79"/>
          <p:cNvSpPr txBox="1"/>
          <p:nvPr/>
        </p:nvSpPr>
        <p:spPr>
          <a:xfrm>
            <a:off x="5208288" y="2974939"/>
            <a:ext cx="2589511" cy="307777"/>
          </a:xfrm>
          <a:prstGeom prst="rect">
            <a:avLst/>
          </a:prstGeom>
          <a:noFill/>
        </p:spPr>
        <p:txBody>
          <a:bodyPr wrap="square">
            <a:spAutoFit/>
          </a:bodyPr>
          <a:lstStyle/>
          <a:p>
            <a:r>
              <a:rPr lang="en-US" altLang="zh-CN" sz="1400" b="1" kern="100" dirty="0">
                <a:solidFill>
                  <a:srgbClr val="C00000"/>
                </a:solidFill>
                <a:cs typeface="+mn-ea"/>
                <a:sym typeface="+mn-lt"/>
              </a:rPr>
              <a:t>VN</a:t>
            </a:r>
            <a:r>
              <a:rPr lang="zh-CN" altLang="en-US" sz="1400" b="1" kern="100" dirty="0">
                <a:solidFill>
                  <a:srgbClr val="C00000"/>
                </a:solidFill>
                <a:cs typeface="+mn-ea"/>
                <a:sym typeface="+mn-lt"/>
              </a:rPr>
              <a:t>占比为</a:t>
            </a:r>
            <a:r>
              <a:rPr lang="en-US" altLang="zh-CN" sz="1400" b="1" kern="100" dirty="0">
                <a:solidFill>
                  <a:srgbClr val="C00000"/>
                </a:solidFill>
                <a:cs typeface="+mn-ea"/>
                <a:sym typeface="+mn-lt"/>
              </a:rPr>
              <a:t>5%~9%</a:t>
            </a:r>
            <a:endParaRPr lang="zh-CN" altLang="en-US" sz="1400" b="1" kern="100" dirty="0">
              <a:solidFill>
                <a:srgbClr val="C00000"/>
              </a:solidFill>
              <a:cs typeface="+mn-ea"/>
              <a:sym typeface="+mn-lt"/>
            </a:endParaRPr>
          </a:p>
        </p:txBody>
      </p:sp>
      <p:sp>
        <p:nvSpPr>
          <p:cNvPr id="81" name="文本框 80"/>
          <p:cNvSpPr txBox="1"/>
          <p:nvPr/>
        </p:nvSpPr>
        <p:spPr>
          <a:xfrm>
            <a:off x="5542011" y="3494591"/>
            <a:ext cx="4221436" cy="307777"/>
          </a:xfrm>
          <a:prstGeom prst="rect">
            <a:avLst/>
          </a:prstGeom>
          <a:noFill/>
        </p:spPr>
        <p:txBody>
          <a:bodyPr wrap="square">
            <a:spAutoFit/>
          </a:bodyPr>
          <a:lstStyle/>
          <a:p>
            <a:r>
              <a:rPr lang="zh-CN" altLang="en-US" sz="1400" kern="100" dirty="0">
                <a:solidFill>
                  <a:srgbClr val="000000"/>
                </a:solidFill>
                <a:cs typeface="+mn-ea"/>
                <a:sym typeface="+mn-lt"/>
              </a:rPr>
              <a:t>梅尼埃病占比为</a:t>
            </a:r>
            <a:r>
              <a:rPr lang="en-US" altLang="zh-CN" sz="1400" b="1" kern="100" dirty="0">
                <a:solidFill>
                  <a:srgbClr val="000000"/>
                </a:solidFill>
                <a:cs typeface="+mn-ea"/>
                <a:sym typeface="+mn-lt"/>
              </a:rPr>
              <a:t>4.4%~10%</a:t>
            </a:r>
            <a:endParaRPr lang="zh-CN" altLang="en-US" sz="1400" b="1" kern="100" dirty="0">
              <a:solidFill>
                <a:srgbClr val="000000"/>
              </a:solidFill>
              <a:cs typeface="+mn-ea"/>
              <a:sym typeface="+mn-lt"/>
            </a:endParaRPr>
          </a:p>
        </p:txBody>
      </p:sp>
      <p:sp>
        <p:nvSpPr>
          <p:cNvPr id="82" name="文本框 81"/>
          <p:cNvSpPr txBox="1"/>
          <p:nvPr/>
        </p:nvSpPr>
        <p:spPr>
          <a:xfrm>
            <a:off x="5774605" y="4014243"/>
            <a:ext cx="4221436" cy="307777"/>
          </a:xfrm>
          <a:prstGeom prst="rect">
            <a:avLst/>
          </a:prstGeom>
          <a:noFill/>
        </p:spPr>
        <p:txBody>
          <a:bodyPr wrap="square">
            <a:spAutoFit/>
          </a:bodyPr>
          <a:lstStyle/>
          <a:p>
            <a:r>
              <a:rPr lang="zh-CN" altLang="en-US" sz="1400" kern="100" dirty="0">
                <a:solidFill>
                  <a:srgbClr val="000000"/>
                </a:solidFill>
                <a:cs typeface="+mn-ea"/>
                <a:sym typeface="+mn-lt"/>
              </a:rPr>
              <a:t>突发性感音性聋（</a:t>
            </a:r>
            <a:r>
              <a:rPr lang="en-US" altLang="zh-CN" sz="1400" kern="100" dirty="0">
                <a:solidFill>
                  <a:srgbClr val="000000"/>
                </a:solidFill>
                <a:cs typeface="+mn-ea"/>
                <a:sym typeface="+mn-lt"/>
              </a:rPr>
              <a:t>SSHL</a:t>
            </a:r>
            <a:r>
              <a:rPr lang="zh-CN" altLang="en-US" sz="1400" kern="100" dirty="0">
                <a:solidFill>
                  <a:srgbClr val="000000"/>
                </a:solidFill>
                <a:cs typeface="+mn-ea"/>
                <a:sym typeface="+mn-lt"/>
              </a:rPr>
              <a:t>）占比为</a:t>
            </a:r>
            <a:r>
              <a:rPr lang="en-US" altLang="zh-CN" sz="1400" b="1" kern="100" dirty="0">
                <a:solidFill>
                  <a:srgbClr val="000000"/>
                </a:solidFill>
                <a:cs typeface="+mn-ea"/>
                <a:sym typeface="+mn-lt"/>
              </a:rPr>
              <a:t>30%~40%</a:t>
            </a:r>
            <a:endParaRPr lang="zh-CN" altLang="en-US" sz="1400" b="1" kern="100" dirty="0">
              <a:solidFill>
                <a:srgbClr val="000000"/>
              </a:solidFill>
              <a:cs typeface="+mn-ea"/>
              <a:sym typeface="+mn-lt"/>
            </a:endParaRPr>
          </a:p>
        </p:txBody>
      </p:sp>
      <p:sp>
        <p:nvSpPr>
          <p:cNvPr id="83" name="文本框 82"/>
          <p:cNvSpPr txBox="1"/>
          <p:nvPr/>
        </p:nvSpPr>
        <p:spPr>
          <a:xfrm>
            <a:off x="5784718" y="4533895"/>
            <a:ext cx="4221436" cy="307777"/>
          </a:xfrm>
          <a:prstGeom prst="rect">
            <a:avLst/>
          </a:prstGeom>
          <a:noFill/>
        </p:spPr>
        <p:txBody>
          <a:bodyPr wrap="square">
            <a:spAutoFit/>
          </a:bodyPr>
          <a:lstStyle/>
          <a:p>
            <a:r>
              <a:rPr lang="zh-CN" altLang="en-US" sz="1400" kern="100" dirty="0">
                <a:solidFill>
                  <a:srgbClr val="000000"/>
                </a:solidFill>
                <a:cs typeface="+mn-ea"/>
                <a:sym typeface="+mn-lt"/>
              </a:rPr>
              <a:t>前庭阵发症（</a:t>
            </a:r>
            <a:r>
              <a:rPr lang="en-US" altLang="zh-CN" sz="1400" kern="100" dirty="0">
                <a:solidFill>
                  <a:srgbClr val="000000"/>
                </a:solidFill>
                <a:cs typeface="+mn-ea"/>
                <a:sym typeface="+mn-lt"/>
              </a:rPr>
              <a:t>VP</a:t>
            </a:r>
            <a:r>
              <a:rPr lang="zh-CN" altLang="en-US" sz="1400" kern="100" dirty="0">
                <a:solidFill>
                  <a:srgbClr val="000000"/>
                </a:solidFill>
                <a:cs typeface="+mn-ea"/>
                <a:sym typeface="+mn-lt"/>
              </a:rPr>
              <a:t>）占比为</a:t>
            </a:r>
            <a:r>
              <a:rPr lang="en-US" altLang="zh-CN" sz="1400" b="1" kern="100" dirty="0">
                <a:solidFill>
                  <a:srgbClr val="000000"/>
                </a:solidFill>
                <a:cs typeface="+mn-ea"/>
                <a:sym typeface="+mn-lt"/>
              </a:rPr>
              <a:t>3%~4%</a:t>
            </a:r>
            <a:endParaRPr lang="zh-CN" altLang="en-US" sz="1400" b="1" kern="100" dirty="0">
              <a:solidFill>
                <a:srgbClr val="000000"/>
              </a:solidFill>
              <a:cs typeface="+mn-ea"/>
              <a:sym typeface="+mn-lt"/>
            </a:endParaRPr>
          </a:p>
        </p:txBody>
      </p:sp>
      <p:sp>
        <p:nvSpPr>
          <p:cNvPr id="84" name="文本框 83"/>
          <p:cNvSpPr txBox="1"/>
          <p:nvPr/>
        </p:nvSpPr>
        <p:spPr>
          <a:xfrm>
            <a:off x="5592575" y="5053547"/>
            <a:ext cx="4221436" cy="307777"/>
          </a:xfrm>
          <a:prstGeom prst="rect">
            <a:avLst/>
          </a:prstGeom>
          <a:noFill/>
        </p:spPr>
        <p:txBody>
          <a:bodyPr wrap="square">
            <a:spAutoFit/>
          </a:bodyPr>
          <a:lstStyle/>
          <a:p>
            <a:r>
              <a:rPr lang="zh-CN" altLang="en-US" sz="1400" kern="100" dirty="0">
                <a:solidFill>
                  <a:srgbClr val="000000"/>
                </a:solidFill>
                <a:cs typeface="+mn-ea"/>
                <a:sym typeface="+mn-lt"/>
              </a:rPr>
              <a:t>双侧前庭病（</a:t>
            </a:r>
            <a:r>
              <a:rPr lang="en-US" altLang="zh-CN" sz="1400" kern="100" dirty="0">
                <a:solidFill>
                  <a:srgbClr val="000000"/>
                </a:solidFill>
                <a:cs typeface="+mn-ea"/>
                <a:sym typeface="+mn-lt"/>
              </a:rPr>
              <a:t>BVP</a:t>
            </a:r>
            <a:r>
              <a:rPr lang="zh-CN" altLang="en-US" sz="1400" kern="100" dirty="0">
                <a:solidFill>
                  <a:srgbClr val="000000"/>
                </a:solidFill>
                <a:cs typeface="+mn-ea"/>
                <a:sym typeface="+mn-lt"/>
              </a:rPr>
              <a:t>）占比为</a:t>
            </a:r>
            <a:r>
              <a:rPr lang="en-US" altLang="zh-CN" sz="1400" b="1" kern="100" dirty="0">
                <a:solidFill>
                  <a:srgbClr val="000000"/>
                </a:solidFill>
                <a:cs typeface="+mn-ea"/>
                <a:sym typeface="+mn-lt"/>
              </a:rPr>
              <a:t>4%~7%</a:t>
            </a:r>
            <a:endParaRPr lang="zh-CN" altLang="en-US" sz="1400" b="1" kern="100" dirty="0">
              <a:solidFill>
                <a:srgbClr val="000000"/>
              </a:solidFill>
              <a:cs typeface="+mn-ea"/>
              <a:sym typeface="+mn-lt"/>
            </a:endParaRPr>
          </a:p>
        </p:txBody>
      </p:sp>
      <p:sp>
        <p:nvSpPr>
          <p:cNvPr id="85" name="文本框 84"/>
          <p:cNvSpPr txBox="1"/>
          <p:nvPr/>
        </p:nvSpPr>
        <p:spPr>
          <a:xfrm>
            <a:off x="4930131" y="5573200"/>
            <a:ext cx="4406374" cy="307777"/>
          </a:xfrm>
          <a:prstGeom prst="rect">
            <a:avLst/>
          </a:prstGeom>
          <a:noFill/>
        </p:spPr>
        <p:txBody>
          <a:bodyPr wrap="square">
            <a:spAutoFit/>
          </a:bodyPr>
          <a:lstStyle/>
          <a:p>
            <a:r>
              <a:rPr lang="zh-CN" altLang="en-US" sz="1400" kern="100" dirty="0">
                <a:solidFill>
                  <a:srgbClr val="000000"/>
                </a:solidFill>
                <a:cs typeface="+mn-ea"/>
                <a:sym typeface="+mn-lt"/>
              </a:rPr>
              <a:t>少见疾病（耳带状孢疹、迷路炎、听神经瘤等）</a:t>
            </a:r>
          </a:p>
        </p:txBody>
      </p:sp>
      <p:pic>
        <p:nvPicPr>
          <p:cNvPr id="117" name="图形 116"/>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034111" y="5726608"/>
            <a:ext cx="114676" cy="109073"/>
          </a:xfrm>
          <a:prstGeom prst="rect">
            <a:avLst/>
          </a:prstGeom>
        </p:spPr>
      </p:pic>
      <p:sp>
        <p:nvSpPr>
          <p:cNvPr id="120" name="文本框 119"/>
          <p:cNvSpPr txBox="1"/>
          <p:nvPr/>
        </p:nvSpPr>
        <p:spPr>
          <a:xfrm>
            <a:off x="695325" y="1354435"/>
            <a:ext cx="10493375" cy="657809"/>
          </a:xfrm>
          <a:prstGeom prst="rect">
            <a:avLst/>
          </a:prstGeom>
          <a:noFill/>
        </p:spPr>
        <p:txBody>
          <a:bodyPr wrap="square">
            <a:spAutoFit/>
          </a:bodyPr>
          <a:lstStyle/>
          <a:p>
            <a:pPr marL="285750" indent="-285750">
              <a:lnSpc>
                <a:spcPct val="120000"/>
              </a:lnSpc>
              <a:buFont typeface="Arial" panose="020B0604020202020204" pitchFamily="34" charset="0"/>
              <a:buChar char="•"/>
            </a:pPr>
            <a:r>
              <a:rPr lang="zh-CN" altLang="en-US" sz="1600" dirty="0">
                <a:cs typeface="+mn-ea"/>
                <a:sym typeface="+mn-lt"/>
              </a:rPr>
              <a:t>前庭周围性病变在眩晕/头晕疾病谱中的占比为44%～65%，其中，良性发作性位置性眩晕</a:t>
            </a:r>
            <a:r>
              <a:rPr lang="en-US" altLang="zh-CN" sz="1600" dirty="0">
                <a:cs typeface="+mn-ea"/>
                <a:sym typeface="+mn-lt"/>
              </a:rPr>
              <a:t>(</a:t>
            </a:r>
            <a:r>
              <a:rPr lang="zh-CN" altLang="en-US" sz="1600" dirty="0">
                <a:cs typeface="+mn-ea"/>
                <a:sym typeface="+mn-lt"/>
              </a:rPr>
              <a:t>BPPV)、</a:t>
            </a:r>
            <a:r>
              <a:rPr lang="zh-CN" altLang="en-US" sz="1600" b="1" dirty="0">
                <a:cs typeface="+mn-ea"/>
                <a:sym typeface="+mn-lt"/>
              </a:rPr>
              <a:t>前庭神经炎（VN）</a:t>
            </a:r>
            <a:r>
              <a:rPr lang="zh-CN" altLang="en-US" sz="1600" dirty="0">
                <a:cs typeface="+mn-ea"/>
                <a:sym typeface="+mn-lt"/>
              </a:rPr>
              <a:t>、梅尼埃病、突发性聋伴眩晕等相对常见</a:t>
            </a:r>
          </a:p>
        </p:txBody>
      </p:sp>
      <p:grpSp>
        <p:nvGrpSpPr>
          <p:cNvPr id="121" name="组合 120"/>
          <p:cNvGrpSpPr/>
          <p:nvPr/>
        </p:nvGrpSpPr>
        <p:grpSpPr>
          <a:xfrm>
            <a:off x="2666197" y="3429000"/>
            <a:ext cx="1580884" cy="1525739"/>
            <a:chOff x="3609976" y="1231901"/>
            <a:chExt cx="5006975" cy="4394200"/>
          </a:xfrm>
        </p:grpSpPr>
        <p:sp>
          <p:nvSpPr>
            <p:cNvPr id="122" name="任意多边形 4"/>
            <p:cNvSpPr/>
            <p:nvPr/>
          </p:nvSpPr>
          <p:spPr bwMode="auto">
            <a:xfrm>
              <a:off x="3609976" y="1517651"/>
              <a:ext cx="5006975" cy="4108450"/>
            </a:xfrm>
            <a:custGeom>
              <a:avLst/>
              <a:gdLst>
                <a:gd name="T0" fmla="*/ 890 w 983"/>
                <a:gd name="T1" fmla="*/ 315 h 806"/>
                <a:gd name="T2" fmla="*/ 809 w 983"/>
                <a:gd name="T3" fmla="*/ 148 h 806"/>
                <a:gd name="T4" fmla="*/ 709 w 983"/>
                <a:gd name="T5" fmla="*/ 81 h 806"/>
                <a:gd name="T6" fmla="*/ 548 w 983"/>
                <a:gd name="T7" fmla="*/ 0 h 806"/>
                <a:gd name="T8" fmla="*/ 382 w 983"/>
                <a:gd name="T9" fmla="*/ 103 h 806"/>
                <a:gd name="T10" fmla="*/ 335 w 983"/>
                <a:gd name="T11" fmla="*/ 60 h 806"/>
                <a:gd name="T12" fmla="*/ 187 w 983"/>
                <a:gd name="T13" fmla="*/ 54 h 806"/>
                <a:gd name="T14" fmla="*/ 135 w 983"/>
                <a:gd name="T15" fmla="*/ 212 h 806"/>
                <a:gd name="T16" fmla="*/ 0 w 983"/>
                <a:gd name="T17" fmla="*/ 318 h 806"/>
                <a:gd name="T18" fmla="*/ 59 w 983"/>
                <a:gd name="T19" fmla="*/ 407 h 806"/>
                <a:gd name="T20" fmla="*/ 140 w 983"/>
                <a:gd name="T21" fmla="*/ 571 h 806"/>
                <a:gd name="T22" fmla="*/ 194 w 983"/>
                <a:gd name="T23" fmla="*/ 551 h 806"/>
                <a:gd name="T24" fmla="*/ 296 w 983"/>
                <a:gd name="T25" fmla="*/ 640 h 806"/>
                <a:gd name="T26" fmla="*/ 375 w 983"/>
                <a:gd name="T27" fmla="*/ 607 h 806"/>
                <a:gd name="T28" fmla="*/ 432 w 983"/>
                <a:gd name="T29" fmla="*/ 639 h 806"/>
                <a:gd name="T30" fmla="*/ 519 w 983"/>
                <a:gd name="T31" fmla="*/ 656 h 806"/>
                <a:gd name="T32" fmla="*/ 646 w 983"/>
                <a:gd name="T33" fmla="*/ 774 h 806"/>
                <a:gd name="T34" fmla="*/ 662 w 983"/>
                <a:gd name="T35" fmla="*/ 800 h 806"/>
                <a:gd name="T36" fmla="*/ 702 w 983"/>
                <a:gd name="T37" fmla="*/ 799 h 806"/>
                <a:gd name="T38" fmla="*/ 720 w 983"/>
                <a:gd name="T39" fmla="*/ 758 h 806"/>
                <a:gd name="T40" fmla="*/ 778 w 983"/>
                <a:gd name="T41" fmla="*/ 751 h 806"/>
                <a:gd name="T42" fmla="*/ 842 w 983"/>
                <a:gd name="T43" fmla="*/ 734 h 806"/>
                <a:gd name="T44" fmla="*/ 872 w 983"/>
                <a:gd name="T45" fmla="*/ 607 h 806"/>
                <a:gd name="T46" fmla="*/ 875 w 983"/>
                <a:gd name="T47" fmla="*/ 604 h 806"/>
                <a:gd name="T48" fmla="*/ 900 w 983"/>
                <a:gd name="T49" fmla="*/ 538 h 806"/>
                <a:gd name="T50" fmla="*/ 903 w 983"/>
                <a:gd name="T51" fmla="*/ 538 h 806"/>
                <a:gd name="T52" fmla="*/ 976 w 983"/>
                <a:gd name="T53" fmla="*/ 455 h 806"/>
                <a:gd name="T54" fmla="*/ 711 w 983"/>
                <a:gd name="T55" fmla="*/ 756 h 806"/>
                <a:gd name="T56" fmla="*/ 696 w 983"/>
                <a:gd name="T57" fmla="*/ 791 h 806"/>
                <a:gd name="T58" fmla="*/ 656 w 983"/>
                <a:gd name="T59" fmla="*/ 773 h 806"/>
                <a:gd name="T60" fmla="*/ 532 w 983"/>
                <a:gd name="T61" fmla="*/ 651 h 806"/>
                <a:gd name="T62" fmla="*/ 588 w 983"/>
                <a:gd name="T63" fmla="*/ 635 h 806"/>
                <a:gd name="T64" fmla="*/ 668 w 983"/>
                <a:gd name="T65" fmla="*/ 674 h 806"/>
                <a:gd name="T66" fmla="*/ 677 w 983"/>
                <a:gd name="T67" fmla="*/ 674 h 806"/>
                <a:gd name="T68" fmla="*/ 716 w 983"/>
                <a:gd name="T69" fmla="*/ 735 h 8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3" h="806">
                  <a:moveTo>
                    <a:pt x="927" y="335"/>
                  </a:moveTo>
                  <a:cubicBezTo>
                    <a:pt x="916" y="326"/>
                    <a:pt x="903" y="320"/>
                    <a:pt x="890" y="315"/>
                  </a:cubicBezTo>
                  <a:cubicBezTo>
                    <a:pt x="909" y="285"/>
                    <a:pt x="911" y="244"/>
                    <a:pt x="894" y="211"/>
                  </a:cubicBezTo>
                  <a:cubicBezTo>
                    <a:pt x="878" y="179"/>
                    <a:pt x="845" y="155"/>
                    <a:pt x="809" y="148"/>
                  </a:cubicBezTo>
                  <a:cubicBezTo>
                    <a:pt x="779" y="143"/>
                    <a:pt x="748" y="148"/>
                    <a:pt x="720" y="162"/>
                  </a:cubicBezTo>
                  <a:cubicBezTo>
                    <a:pt x="726" y="136"/>
                    <a:pt x="723" y="107"/>
                    <a:pt x="709" y="81"/>
                  </a:cubicBezTo>
                  <a:cubicBezTo>
                    <a:pt x="695" y="54"/>
                    <a:pt x="670" y="32"/>
                    <a:pt x="640" y="18"/>
                  </a:cubicBezTo>
                  <a:cubicBezTo>
                    <a:pt x="613" y="5"/>
                    <a:pt x="582" y="0"/>
                    <a:pt x="548" y="0"/>
                  </a:cubicBezTo>
                  <a:cubicBezTo>
                    <a:pt x="511" y="1"/>
                    <a:pt x="476" y="10"/>
                    <a:pt x="448" y="26"/>
                  </a:cubicBezTo>
                  <a:cubicBezTo>
                    <a:pt x="417" y="44"/>
                    <a:pt x="393" y="72"/>
                    <a:pt x="382" y="103"/>
                  </a:cubicBezTo>
                  <a:cubicBezTo>
                    <a:pt x="377" y="103"/>
                    <a:pt x="372" y="104"/>
                    <a:pt x="368" y="105"/>
                  </a:cubicBezTo>
                  <a:cubicBezTo>
                    <a:pt x="363" y="88"/>
                    <a:pt x="352" y="72"/>
                    <a:pt x="335" y="60"/>
                  </a:cubicBezTo>
                  <a:cubicBezTo>
                    <a:pt x="321" y="50"/>
                    <a:pt x="302" y="43"/>
                    <a:pt x="280" y="40"/>
                  </a:cubicBezTo>
                  <a:cubicBezTo>
                    <a:pt x="247" y="36"/>
                    <a:pt x="214" y="41"/>
                    <a:pt x="187" y="54"/>
                  </a:cubicBezTo>
                  <a:cubicBezTo>
                    <a:pt x="157" y="69"/>
                    <a:pt x="134" y="94"/>
                    <a:pt x="125" y="124"/>
                  </a:cubicBezTo>
                  <a:cubicBezTo>
                    <a:pt x="114" y="154"/>
                    <a:pt x="118" y="187"/>
                    <a:pt x="135" y="212"/>
                  </a:cubicBezTo>
                  <a:cubicBezTo>
                    <a:pt x="104" y="204"/>
                    <a:pt x="70" y="211"/>
                    <a:pt x="44" y="229"/>
                  </a:cubicBezTo>
                  <a:cubicBezTo>
                    <a:pt x="16" y="250"/>
                    <a:pt x="0" y="284"/>
                    <a:pt x="0" y="318"/>
                  </a:cubicBezTo>
                  <a:cubicBezTo>
                    <a:pt x="1" y="352"/>
                    <a:pt x="21" y="385"/>
                    <a:pt x="50" y="402"/>
                  </a:cubicBezTo>
                  <a:cubicBezTo>
                    <a:pt x="53" y="404"/>
                    <a:pt x="56" y="406"/>
                    <a:pt x="59" y="407"/>
                  </a:cubicBezTo>
                  <a:cubicBezTo>
                    <a:pt x="38" y="437"/>
                    <a:pt x="35" y="479"/>
                    <a:pt x="51" y="512"/>
                  </a:cubicBezTo>
                  <a:cubicBezTo>
                    <a:pt x="67" y="546"/>
                    <a:pt x="103" y="570"/>
                    <a:pt x="140" y="571"/>
                  </a:cubicBezTo>
                  <a:cubicBezTo>
                    <a:pt x="142" y="572"/>
                    <a:pt x="143" y="572"/>
                    <a:pt x="144" y="572"/>
                  </a:cubicBezTo>
                  <a:cubicBezTo>
                    <a:pt x="162" y="572"/>
                    <a:pt x="182" y="566"/>
                    <a:pt x="194" y="551"/>
                  </a:cubicBezTo>
                  <a:cubicBezTo>
                    <a:pt x="195" y="579"/>
                    <a:pt x="211" y="606"/>
                    <a:pt x="235" y="622"/>
                  </a:cubicBezTo>
                  <a:cubicBezTo>
                    <a:pt x="253" y="634"/>
                    <a:pt x="274" y="640"/>
                    <a:pt x="296" y="640"/>
                  </a:cubicBezTo>
                  <a:cubicBezTo>
                    <a:pt x="306" y="640"/>
                    <a:pt x="315" y="639"/>
                    <a:pt x="325" y="636"/>
                  </a:cubicBezTo>
                  <a:cubicBezTo>
                    <a:pt x="345" y="631"/>
                    <a:pt x="363" y="621"/>
                    <a:pt x="375" y="607"/>
                  </a:cubicBezTo>
                  <a:cubicBezTo>
                    <a:pt x="382" y="600"/>
                    <a:pt x="388" y="590"/>
                    <a:pt x="391" y="581"/>
                  </a:cubicBezTo>
                  <a:cubicBezTo>
                    <a:pt x="398" y="604"/>
                    <a:pt x="413" y="625"/>
                    <a:pt x="432" y="639"/>
                  </a:cubicBezTo>
                  <a:cubicBezTo>
                    <a:pt x="450" y="653"/>
                    <a:pt x="472" y="660"/>
                    <a:pt x="493" y="660"/>
                  </a:cubicBezTo>
                  <a:cubicBezTo>
                    <a:pt x="502" y="660"/>
                    <a:pt x="511" y="658"/>
                    <a:pt x="519" y="656"/>
                  </a:cubicBezTo>
                  <a:cubicBezTo>
                    <a:pt x="520" y="656"/>
                    <a:pt x="520" y="657"/>
                    <a:pt x="521" y="657"/>
                  </a:cubicBezTo>
                  <a:cubicBezTo>
                    <a:pt x="576" y="677"/>
                    <a:pt x="623" y="721"/>
                    <a:pt x="646" y="774"/>
                  </a:cubicBezTo>
                  <a:cubicBezTo>
                    <a:pt x="647" y="777"/>
                    <a:pt x="647" y="777"/>
                    <a:pt x="647" y="777"/>
                  </a:cubicBezTo>
                  <a:cubicBezTo>
                    <a:pt x="650" y="785"/>
                    <a:pt x="654" y="794"/>
                    <a:pt x="662" y="800"/>
                  </a:cubicBezTo>
                  <a:cubicBezTo>
                    <a:pt x="668" y="804"/>
                    <a:pt x="674" y="806"/>
                    <a:pt x="681" y="806"/>
                  </a:cubicBezTo>
                  <a:cubicBezTo>
                    <a:pt x="688" y="806"/>
                    <a:pt x="696" y="804"/>
                    <a:pt x="702" y="799"/>
                  </a:cubicBezTo>
                  <a:cubicBezTo>
                    <a:pt x="710" y="793"/>
                    <a:pt x="715" y="782"/>
                    <a:pt x="718" y="768"/>
                  </a:cubicBezTo>
                  <a:cubicBezTo>
                    <a:pt x="719" y="765"/>
                    <a:pt x="720" y="761"/>
                    <a:pt x="720" y="758"/>
                  </a:cubicBezTo>
                  <a:cubicBezTo>
                    <a:pt x="721" y="751"/>
                    <a:pt x="722" y="745"/>
                    <a:pt x="724" y="740"/>
                  </a:cubicBezTo>
                  <a:cubicBezTo>
                    <a:pt x="743" y="749"/>
                    <a:pt x="763" y="751"/>
                    <a:pt x="778" y="751"/>
                  </a:cubicBezTo>
                  <a:cubicBezTo>
                    <a:pt x="779" y="751"/>
                    <a:pt x="781" y="751"/>
                    <a:pt x="782" y="751"/>
                  </a:cubicBezTo>
                  <a:cubicBezTo>
                    <a:pt x="805" y="750"/>
                    <a:pt x="826" y="744"/>
                    <a:pt x="842" y="734"/>
                  </a:cubicBezTo>
                  <a:cubicBezTo>
                    <a:pt x="863" y="720"/>
                    <a:pt x="877" y="699"/>
                    <a:pt x="883" y="676"/>
                  </a:cubicBezTo>
                  <a:cubicBezTo>
                    <a:pt x="888" y="653"/>
                    <a:pt x="884" y="627"/>
                    <a:pt x="872" y="607"/>
                  </a:cubicBezTo>
                  <a:cubicBezTo>
                    <a:pt x="872" y="606"/>
                    <a:pt x="871" y="606"/>
                    <a:pt x="871" y="606"/>
                  </a:cubicBezTo>
                  <a:cubicBezTo>
                    <a:pt x="872" y="605"/>
                    <a:pt x="874" y="604"/>
                    <a:pt x="875" y="604"/>
                  </a:cubicBezTo>
                  <a:cubicBezTo>
                    <a:pt x="894" y="590"/>
                    <a:pt x="905" y="565"/>
                    <a:pt x="901" y="541"/>
                  </a:cubicBezTo>
                  <a:cubicBezTo>
                    <a:pt x="901" y="540"/>
                    <a:pt x="900" y="539"/>
                    <a:pt x="900" y="538"/>
                  </a:cubicBezTo>
                  <a:cubicBezTo>
                    <a:pt x="901" y="538"/>
                    <a:pt x="901" y="538"/>
                    <a:pt x="902" y="538"/>
                  </a:cubicBezTo>
                  <a:cubicBezTo>
                    <a:pt x="902" y="538"/>
                    <a:pt x="902" y="538"/>
                    <a:pt x="903" y="538"/>
                  </a:cubicBezTo>
                  <a:cubicBezTo>
                    <a:pt x="922" y="535"/>
                    <a:pt x="940" y="525"/>
                    <a:pt x="953" y="508"/>
                  </a:cubicBezTo>
                  <a:cubicBezTo>
                    <a:pt x="965" y="494"/>
                    <a:pt x="973" y="475"/>
                    <a:pt x="976" y="455"/>
                  </a:cubicBezTo>
                  <a:cubicBezTo>
                    <a:pt x="983" y="409"/>
                    <a:pt x="963" y="362"/>
                    <a:pt x="927" y="335"/>
                  </a:cubicBezTo>
                  <a:close/>
                  <a:moveTo>
                    <a:pt x="711" y="756"/>
                  </a:moveTo>
                  <a:cubicBezTo>
                    <a:pt x="710" y="759"/>
                    <a:pt x="709" y="763"/>
                    <a:pt x="709" y="766"/>
                  </a:cubicBezTo>
                  <a:cubicBezTo>
                    <a:pt x="706" y="778"/>
                    <a:pt x="702" y="786"/>
                    <a:pt x="696" y="791"/>
                  </a:cubicBezTo>
                  <a:cubicBezTo>
                    <a:pt x="688" y="798"/>
                    <a:pt x="676" y="798"/>
                    <a:pt x="668" y="792"/>
                  </a:cubicBezTo>
                  <a:cubicBezTo>
                    <a:pt x="662" y="788"/>
                    <a:pt x="659" y="780"/>
                    <a:pt x="656" y="773"/>
                  </a:cubicBezTo>
                  <a:cubicBezTo>
                    <a:pt x="655" y="770"/>
                    <a:pt x="655" y="770"/>
                    <a:pt x="655" y="770"/>
                  </a:cubicBezTo>
                  <a:cubicBezTo>
                    <a:pt x="631" y="717"/>
                    <a:pt x="586" y="673"/>
                    <a:pt x="532" y="651"/>
                  </a:cubicBezTo>
                  <a:cubicBezTo>
                    <a:pt x="551" y="642"/>
                    <a:pt x="566" y="626"/>
                    <a:pt x="575" y="607"/>
                  </a:cubicBezTo>
                  <a:cubicBezTo>
                    <a:pt x="577" y="617"/>
                    <a:pt x="582" y="626"/>
                    <a:pt x="588" y="635"/>
                  </a:cubicBezTo>
                  <a:cubicBezTo>
                    <a:pt x="602" y="653"/>
                    <a:pt x="624" y="667"/>
                    <a:pt x="649" y="672"/>
                  </a:cubicBezTo>
                  <a:cubicBezTo>
                    <a:pt x="655" y="673"/>
                    <a:pt x="662" y="674"/>
                    <a:pt x="668" y="674"/>
                  </a:cubicBezTo>
                  <a:cubicBezTo>
                    <a:pt x="671" y="674"/>
                    <a:pt x="674" y="674"/>
                    <a:pt x="677" y="674"/>
                  </a:cubicBezTo>
                  <a:cubicBezTo>
                    <a:pt x="677" y="674"/>
                    <a:pt x="677" y="674"/>
                    <a:pt x="677" y="674"/>
                  </a:cubicBezTo>
                  <a:cubicBezTo>
                    <a:pt x="679" y="697"/>
                    <a:pt x="693" y="720"/>
                    <a:pt x="714" y="734"/>
                  </a:cubicBezTo>
                  <a:cubicBezTo>
                    <a:pt x="715" y="734"/>
                    <a:pt x="715" y="734"/>
                    <a:pt x="716" y="735"/>
                  </a:cubicBezTo>
                  <a:cubicBezTo>
                    <a:pt x="713" y="742"/>
                    <a:pt x="712" y="749"/>
                    <a:pt x="711" y="75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3" name="椭圆 122"/>
            <p:cNvSpPr/>
            <p:nvPr/>
          </p:nvSpPr>
          <p:spPr bwMode="auto">
            <a:xfrm>
              <a:off x="6788151" y="1231901"/>
              <a:ext cx="1447800" cy="1447800"/>
            </a:xfrm>
            <a:prstGeom prst="ellipse">
              <a:avLst/>
            </a:prstGeom>
            <a:solidFill>
              <a:srgbClr val="EF55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4" name="任意多边形 6"/>
            <p:cNvSpPr/>
            <p:nvPr/>
          </p:nvSpPr>
          <p:spPr bwMode="auto">
            <a:xfrm>
              <a:off x="6997701" y="1446213"/>
              <a:ext cx="1023938" cy="1023938"/>
            </a:xfrm>
            <a:custGeom>
              <a:avLst/>
              <a:gdLst>
                <a:gd name="T0" fmla="*/ 191 w 201"/>
                <a:gd name="T1" fmla="*/ 72 h 201"/>
                <a:gd name="T2" fmla="*/ 129 w 201"/>
                <a:gd name="T3" fmla="*/ 72 h 201"/>
                <a:gd name="T4" fmla="*/ 129 w 201"/>
                <a:gd name="T5" fmla="*/ 10 h 201"/>
                <a:gd name="T6" fmla="*/ 119 w 201"/>
                <a:gd name="T7" fmla="*/ 0 h 201"/>
                <a:gd name="T8" fmla="*/ 83 w 201"/>
                <a:gd name="T9" fmla="*/ 0 h 201"/>
                <a:gd name="T10" fmla="*/ 73 w 201"/>
                <a:gd name="T11" fmla="*/ 10 h 201"/>
                <a:gd name="T12" fmla="*/ 73 w 201"/>
                <a:gd name="T13" fmla="*/ 72 h 201"/>
                <a:gd name="T14" fmla="*/ 10 w 201"/>
                <a:gd name="T15" fmla="*/ 72 h 201"/>
                <a:gd name="T16" fmla="*/ 0 w 201"/>
                <a:gd name="T17" fmla="*/ 82 h 201"/>
                <a:gd name="T18" fmla="*/ 0 w 201"/>
                <a:gd name="T19" fmla="*/ 118 h 201"/>
                <a:gd name="T20" fmla="*/ 10 w 201"/>
                <a:gd name="T21" fmla="*/ 128 h 201"/>
                <a:gd name="T22" fmla="*/ 73 w 201"/>
                <a:gd name="T23" fmla="*/ 128 h 201"/>
                <a:gd name="T24" fmla="*/ 73 w 201"/>
                <a:gd name="T25" fmla="*/ 191 h 201"/>
                <a:gd name="T26" fmla="*/ 83 w 201"/>
                <a:gd name="T27" fmla="*/ 201 h 201"/>
                <a:gd name="T28" fmla="*/ 119 w 201"/>
                <a:gd name="T29" fmla="*/ 201 h 201"/>
                <a:gd name="T30" fmla="*/ 129 w 201"/>
                <a:gd name="T31" fmla="*/ 191 h 201"/>
                <a:gd name="T32" fmla="*/ 129 w 201"/>
                <a:gd name="T33" fmla="*/ 128 h 201"/>
                <a:gd name="T34" fmla="*/ 191 w 201"/>
                <a:gd name="T35" fmla="*/ 128 h 201"/>
                <a:gd name="T36" fmla="*/ 201 w 201"/>
                <a:gd name="T37" fmla="*/ 118 h 201"/>
                <a:gd name="T38" fmla="*/ 201 w 201"/>
                <a:gd name="T39" fmla="*/ 82 h 201"/>
                <a:gd name="T40" fmla="*/ 191 w 201"/>
                <a:gd name="T41" fmla="*/ 7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1" h="201">
                  <a:moveTo>
                    <a:pt x="191" y="72"/>
                  </a:moveTo>
                  <a:cubicBezTo>
                    <a:pt x="129" y="72"/>
                    <a:pt x="129" y="72"/>
                    <a:pt x="129" y="72"/>
                  </a:cubicBezTo>
                  <a:cubicBezTo>
                    <a:pt x="129" y="10"/>
                    <a:pt x="129" y="10"/>
                    <a:pt x="129" y="10"/>
                  </a:cubicBezTo>
                  <a:cubicBezTo>
                    <a:pt x="129" y="4"/>
                    <a:pt x="124" y="0"/>
                    <a:pt x="119" y="0"/>
                  </a:cubicBezTo>
                  <a:cubicBezTo>
                    <a:pt x="83" y="0"/>
                    <a:pt x="83" y="0"/>
                    <a:pt x="83" y="0"/>
                  </a:cubicBezTo>
                  <a:cubicBezTo>
                    <a:pt x="77" y="0"/>
                    <a:pt x="73" y="4"/>
                    <a:pt x="73" y="10"/>
                  </a:cubicBezTo>
                  <a:cubicBezTo>
                    <a:pt x="73" y="72"/>
                    <a:pt x="73" y="72"/>
                    <a:pt x="73" y="72"/>
                  </a:cubicBezTo>
                  <a:cubicBezTo>
                    <a:pt x="10" y="72"/>
                    <a:pt x="10" y="72"/>
                    <a:pt x="10" y="72"/>
                  </a:cubicBezTo>
                  <a:cubicBezTo>
                    <a:pt x="5" y="72"/>
                    <a:pt x="0" y="77"/>
                    <a:pt x="0" y="82"/>
                  </a:cubicBezTo>
                  <a:cubicBezTo>
                    <a:pt x="0" y="118"/>
                    <a:pt x="0" y="118"/>
                    <a:pt x="0" y="118"/>
                  </a:cubicBezTo>
                  <a:cubicBezTo>
                    <a:pt x="0" y="124"/>
                    <a:pt x="5" y="128"/>
                    <a:pt x="10" y="128"/>
                  </a:cubicBezTo>
                  <a:cubicBezTo>
                    <a:pt x="73" y="128"/>
                    <a:pt x="73" y="128"/>
                    <a:pt x="73" y="128"/>
                  </a:cubicBezTo>
                  <a:cubicBezTo>
                    <a:pt x="73" y="191"/>
                    <a:pt x="73" y="191"/>
                    <a:pt x="73" y="191"/>
                  </a:cubicBezTo>
                  <a:cubicBezTo>
                    <a:pt x="73" y="196"/>
                    <a:pt x="77" y="201"/>
                    <a:pt x="83" y="201"/>
                  </a:cubicBezTo>
                  <a:cubicBezTo>
                    <a:pt x="119" y="201"/>
                    <a:pt x="119" y="201"/>
                    <a:pt x="119" y="201"/>
                  </a:cubicBezTo>
                  <a:cubicBezTo>
                    <a:pt x="124" y="201"/>
                    <a:pt x="129" y="196"/>
                    <a:pt x="129" y="191"/>
                  </a:cubicBezTo>
                  <a:cubicBezTo>
                    <a:pt x="129" y="128"/>
                    <a:pt x="129" y="128"/>
                    <a:pt x="129" y="128"/>
                  </a:cubicBezTo>
                  <a:cubicBezTo>
                    <a:pt x="191" y="128"/>
                    <a:pt x="191" y="128"/>
                    <a:pt x="191" y="128"/>
                  </a:cubicBezTo>
                  <a:cubicBezTo>
                    <a:pt x="197" y="128"/>
                    <a:pt x="201" y="124"/>
                    <a:pt x="201" y="118"/>
                  </a:cubicBezTo>
                  <a:cubicBezTo>
                    <a:pt x="201" y="82"/>
                    <a:pt x="201" y="82"/>
                    <a:pt x="201" y="82"/>
                  </a:cubicBezTo>
                  <a:cubicBezTo>
                    <a:pt x="201" y="77"/>
                    <a:pt x="197" y="72"/>
                    <a:pt x="191" y="7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5" name="任意多边形 7"/>
            <p:cNvSpPr/>
            <p:nvPr/>
          </p:nvSpPr>
          <p:spPr bwMode="auto">
            <a:xfrm>
              <a:off x="3609976" y="1517651"/>
              <a:ext cx="5006975" cy="4108450"/>
            </a:xfrm>
            <a:custGeom>
              <a:avLst/>
              <a:gdLst>
                <a:gd name="T0" fmla="*/ 809 w 983"/>
                <a:gd name="T1" fmla="*/ 148 h 806"/>
                <a:gd name="T2" fmla="*/ 548 w 983"/>
                <a:gd name="T3" fmla="*/ 0 h 806"/>
                <a:gd name="T4" fmla="*/ 335 w 983"/>
                <a:gd name="T5" fmla="*/ 60 h 806"/>
                <a:gd name="T6" fmla="*/ 135 w 983"/>
                <a:gd name="T7" fmla="*/ 212 h 806"/>
                <a:gd name="T8" fmla="*/ 59 w 983"/>
                <a:gd name="T9" fmla="*/ 407 h 806"/>
                <a:gd name="T10" fmla="*/ 194 w 983"/>
                <a:gd name="T11" fmla="*/ 551 h 806"/>
                <a:gd name="T12" fmla="*/ 375 w 983"/>
                <a:gd name="T13" fmla="*/ 607 h 806"/>
                <a:gd name="T14" fmla="*/ 519 w 983"/>
                <a:gd name="T15" fmla="*/ 656 h 806"/>
                <a:gd name="T16" fmla="*/ 662 w 983"/>
                <a:gd name="T17" fmla="*/ 800 h 806"/>
                <a:gd name="T18" fmla="*/ 720 w 983"/>
                <a:gd name="T19" fmla="*/ 758 h 806"/>
                <a:gd name="T20" fmla="*/ 842 w 983"/>
                <a:gd name="T21" fmla="*/ 734 h 806"/>
                <a:gd name="T22" fmla="*/ 875 w 983"/>
                <a:gd name="T23" fmla="*/ 604 h 806"/>
                <a:gd name="T24" fmla="*/ 903 w 983"/>
                <a:gd name="T25" fmla="*/ 538 h 806"/>
                <a:gd name="T26" fmla="*/ 711 w 983"/>
                <a:gd name="T27" fmla="*/ 756 h 806"/>
                <a:gd name="T28" fmla="*/ 656 w 983"/>
                <a:gd name="T29" fmla="*/ 773 h 806"/>
                <a:gd name="T30" fmla="*/ 588 w 983"/>
                <a:gd name="T31" fmla="*/ 635 h 806"/>
                <a:gd name="T32" fmla="*/ 677 w 983"/>
                <a:gd name="T33" fmla="*/ 674 h 806"/>
                <a:gd name="T34" fmla="*/ 967 w 983"/>
                <a:gd name="T35" fmla="*/ 453 h 806"/>
                <a:gd name="T36" fmla="*/ 859 w 983"/>
                <a:gd name="T37" fmla="*/ 488 h 806"/>
                <a:gd name="T38" fmla="*/ 847 w 983"/>
                <a:gd name="T39" fmla="*/ 434 h 806"/>
                <a:gd name="T40" fmla="*/ 782 w 983"/>
                <a:gd name="T41" fmla="*/ 520 h 806"/>
                <a:gd name="T42" fmla="*/ 855 w 983"/>
                <a:gd name="T43" fmla="*/ 497 h 806"/>
                <a:gd name="T44" fmla="*/ 807 w 983"/>
                <a:gd name="T45" fmla="*/ 594 h 806"/>
                <a:gd name="T46" fmla="*/ 864 w 983"/>
                <a:gd name="T47" fmla="*/ 612 h 806"/>
                <a:gd name="T48" fmla="*/ 720 w 983"/>
                <a:gd name="T49" fmla="*/ 726 h 806"/>
                <a:gd name="T50" fmla="*/ 734 w 983"/>
                <a:gd name="T51" fmla="*/ 584 h 806"/>
                <a:gd name="T52" fmla="*/ 651 w 983"/>
                <a:gd name="T53" fmla="*/ 662 h 806"/>
                <a:gd name="T54" fmla="*/ 574 w 983"/>
                <a:gd name="T55" fmla="*/ 565 h 806"/>
                <a:gd name="T56" fmla="*/ 438 w 983"/>
                <a:gd name="T57" fmla="*/ 632 h 806"/>
                <a:gd name="T58" fmla="*/ 389 w 983"/>
                <a:gd name="T59" fmla="*/ 548 h 806"/>
                <a:gd name="T60" fmla="*/ 241 w 983"/>
                <a:gd name="T61" fmla="*/ 614 h 806"/>
                <a:gd name="T62" fmla="*/ 272 w 983"/>
                <a:gd name="T63" fmla="*/ 532 h 806"/>
                <a:gd name="T64" fmla="*/ 177 w 983"/>
                <a:gd name="T65" fmla="*/ 520 h 806"/>
                <a:gd name="T66" fmla="*/ 169 w 983"/>
                <a:gd name="T67" fmla="*/ 527 h 806"/>
                <a:gd name="T68" fmla="*/ 68 w 983"/>
                <a:gd name="T69" fmla="*/ 411 h 806"/>
                <a:gd name="T70" fmla="*/ 143 w 983"/>
                <a:gd name="T71" fmla="*/ 395 h 806"/>
                <a:gd name="T72" fmla="*/ 139 w 983"/>
                <a:gd name="T73" fmla="*/ 223 h 806"/>
                <a:gd name="T74" fmla="*/ 134 w 983"/>
                <a:gd name="T75" fmla="*/ 127 h 806"/>
                <a:gd name="T76" fmla="*/ 358 w 983"/>
                <a:gd name="T77" fmla="*/ 107 h 806"/>
                <a:gd name="T78" fmla="*/ 318 w 983"/>
                <a:gd name="T79" fmla="*/ 177 h 806"/>
                <a:gd name="T80" fmla="*/ 440 w 983"/>
                <a:gd name="T81" fmla="*/ 159 h 806"/>
                <a:gd name="T82" fmla="*/ 392 w 983"/>
                <a:gd name="T83" fmla="*/ 104 h 806"/>
                <a:gd name="T84" fmla="*/ 701 w 983"/>
                <a:gd name="T85" fmla="*/ 86 h 806"/>
                <a:gd name="T86" fmla="*/ 617 w 983"/>
                <a:gd name="T87" fmla="*/ 191 h 806"/>
                <a:gd name="T88" fmla="*/ 739 w 983"/>
                <a:gd name="T89" fmla="*/ 256 h 806"/>
                <a:gd name="T90" fmla="*/ 715 w 983"/>
                <a:gd name="T91" fmla="*/ 176 h 806"/>
                <a:gd name="T92" fmla="*/ 881 w 983"/>
                <a:gd name="T93" fmla="*/ 313 h 806"/>
                <a:gd name="T94" fmla="*/ 921 w 983"/>
                <a:gd name="T95" fmla="*/ 342 h 8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83" h="806">
                  <a:moveTo>
                    <a:pt x="927" y="335"/>
                  </a:moveTo>
                  <a:cubicBezTo>
                    <a:pt x="916" y="326"/>
                    <a:pt x="903" y="320"/>
                    <a:pt x="890" y="315"/>
                  </a:cubicBezTo>
                  <a:cubicBezTo>
                    <a:pt x="909" y="285"/>
                    <a:pt x="911" y="244"/>
                    <a:pt x="894" y="211"/>
                  </a:cubicBezTo>
                  <a:cubicBezTo>
                    <a:pt x="878" y="179"/>
                    <a:pt x="845" y="155"/>
                    <a:pt x="809" y="148"/>
                  </a:cubicBezTo>
                  <a:cubicBezTo>
                    <a:pt x="779" y="143"/>
                    <a:pt x="748" y="148"/>
                    <a:pt x="720" y="162"/>
                  </a:cubicBezTo>
                  <a:cubicBezTo>
                    <a:pt x="726" y="136"/>
                    <a:pt x="723" y="107"/>
                    <a:pt x="709" y="81"/>
                  </a:cubicBezTo>
                  <a:cubicBezTo>
                    <a:pt x="695" y="54"/>
                    <a:pt x="670" y="32"/>
                    <a:pt x="640" y="18"/>
                  </a:cubicBezTo>
                  <a:cubicBezTo>
                    <a:pt x="613" y="5"/>
                    <a:pt x="582" y="0"/>
                    <a:pt x="548" y="0"/>
                  </a:cubicBezTo>
                  <a:cubicBezTo>
                    <a:pt x="511" y="1"/>
                    <a:pt x="476" y="10"/>
                    <a:pt x="448" y="26"/>
                  </a:cubicBezTo>
                  <a:cubicBezTo>
                    <a:pt x="417" y="44"/>
                    <a:pt x="393" y="72"/>
                    <a:pt x="382" y="103"/>
                  </a:cubicBezTo>
                  <a:cubicBezTo>
                    <a:pt x="377" y="103"/>
                    <a:pt x="372" y="104"/>
                    <a:pt x="368" y="105"/>
                  </a:cubicBezTo>
                  <a:cubicBezTo>
                    <a:pt x="363" y="88"/>
                    <a:pt x="352" y="72"/>
                    <a:pt x="335" y="60"/>
                  </a:cubicBezTo>
                  <a:cubicBezTo>
                    <a:pt x="321" y="50"/>
                    <a:pt x="302" y="43"/>
                    <a:pt x="280" y="40"/>
                  </a:cubicBezTo>
                  <a:cubicBezTo>
                    <a:pt x="247" y="36"/>
                    <a:pt x="214" y="41"/>
                    <a:pt x="187" y="54"/>
                  </a:cubicBezTo>
                  <a:cubicBezTo>
                    <a:pt x="157" y="69"/>
                    <a:pt x="134" y="94"/>
                    <a:pt x="125" y="124"/>
                  </a:cubicBezTo>
                  <a:cubicBezTo>
                    <a:pt x="114" y="154"/>
                    <a:pt x="118" y="187"/>
                    <a:pt x="135" y="212"/>
                  </a:cubicBezTo>
                  <a:cubicBezTo>
                    <a:pt x="104" y="204"/>
                    <a:pt x="70" y="211"/>
                    <a:pt x="44" y="229"/>
                  </a:cubicBezTo>
                  <a:cubicBezTo>
                    <a:pt x="16" y="250"/>
                    <a:pt x="0" y="284"/>
                    <a:pt x="0" y="318"/>
                  </a:cubicBezTo>
                  <a:cubicBezTo>
                    <a:pt x="1" y="352"/>
                    <a:pt x="21" y="385"/>
                    <a:pt x="50" y="402"/>
                  </a:cubicBezTo>
                  <a:cubicBezTo>
                    <a:pt x="53" y="404"/>
                    <a:pt x="56" y="406"/>
                    <a:pt x="59" y="407"/>
                  </a:cubicBezTo>
                  <a:cubicBezTo>
                    <a:pt x="38" y="437"/>
                    <a:pt x="35" y="479"/>
                    <a:pt x="51" y="512"/>
                  </a:cubicBezTo>
                  <a:cubicBezTo>
                    <a:pt x="67" y="546"/>
                    <a:pt x="103" y="570"/>
                    <a:pt x="140" y="571"/>
                  </a:cubicBezTo>
                  <a:cubicBezTo>
                    <a:pt x="142" y="572"/>
                    <a:pt x="143" y="572"/>
                    <a:pt x="144" y="572"/>
                  </a:cubicBezTo>
                  <a:cubicBezTo>
                    <a:pt x="162" y="572"/>
                    <a:pt x="182" y="566"/>
                    <a:pt x="194" y="551"/>
                  </a:cubicBezTo>
                  <a:cubicBezTo>
                    <a:pt x="195" y="579"/>
                    <a:pt x="211" y="606"/>
                    <a:pt x="235" y="622"/>
                  </a:cubicBezTo>
                  <a:cubicBezTo>
                    <a:pt x="253" y="634"/>
                    <a:pt x="274" y="640"/>
                    <a:pt x="296" y="640"/>
                  </a:cubicBezTo>
                  <a:cubicBezTo>
                    <a:pt x="306" y="640"/>
                    <a:pt x="315" y="639"/>
                    <a:pt x="325" y="636"/>
                  </a:cubicBezTo>
                  <a:cubicBezTo>
                    <a:pt x="345" y="631"/>
                    <a:pt x="363" y="621"/>
                    <a:pt x="375" y="607"/>
                  </a:cubicBezTo>
                  <a:cubicBezTo>
                    <a:pt x="382" y="600"/>
                    <a:pt x="388" y="590"/>
                    <a:pt x="391" y="581"/>
                  </a:cubicBezTo>
                  <a:cubicBezTo>
                    <a:pt x="398" y="604"/>
                    <a:pt x="413" y="625"/>
                    <a:pt x="432" y="639"/>
                  </a:cubicBezTo>
                  <a:cubicBezTo>
                    <a:pt x="450" y="653"/>
                    <a:pt x="472" y="660"/>
                    <a:pt x="493" y="660"/>
                  </a:cubicBezTo>
                  <a:cubicBezTo>
                    <a:pt x="502" y="660"/>
                    <a:pt x="511" y="658"/>
                    <a:pt x="519" y="656"/>
                  </a:cubicBezTo>
                  <a:cubicBezTo>
                    <a:pt x="520" y="656"/>
                    <a:pt x="520" y="657"/>
                    <a:pt x="521" y="657"/>
                  </a:cubicBezTo>
                  <a:cubicBezTo>
                    <a:pt x="576" y="677"/>
                    <a:pt x="623" y="721"/>
                    <a:pt x="646" y="774"/>
                  </a:cubicBezTo>
                  <a:cubicBezTo>
                    <a:pt x="647" y="777"/>
                    <a:pt x="647" y="777"/>
                    <a:pt x="647" y="777"/>
                  </a:cubicBezTo>
                  <a:cubicBezTo>
                    <a:pt x="650" y="785"/>
                    <a:pt x="654" y="794"/>
                    <a:pt x="662" y="800"/>
                  </a:cubicBezTo>
                  <a:cubicBezTo>
                    <a:pt x="668" y="804"/>
                    <a:pt x="674" y="806"/>
                    <a:pt x="681" y="806"/>
                  </a:cubicBezTo>
                  <a:cubicBezTo>
                    <a:pt x="688" y="806"/>
                    <a:pt x="696" y="804"/>
                    <a:pt x="702" y="799"/>
                  </a:cubicBezTo>
                  <a:cubicBezTo>
                    <a:pt x="710" y="793"/>
                    <a:pt x="715" y="782"/>
                    <a:pt x="718" y="768"/>
                  </a:cubicBezTo>
                  <a:cubicBezTo>
                    <a:pt x="719" y="765"/>
                    <a:pt x="720" y="761"/>
                    <a:pt x="720" y="758"/>
                  </a:cubicBezTo>
                  <a:cubicBezTo>
                    <a:pt x="721" y="751"/>
                    <a:pt x="722" y="745"/>
                    <a:pt x="724" y="740"/>
                  </a:cubicBezTo>
                  <a:cubicBezTo>
                    <a:pt x="743" y="749"/>
                    <a:pt x="763" y="751"/>
                    <a:pt x="778" y="751"/>
                  </a:cubicBezTo>
                  <a:cubicBezTo>
                    <a:pt x="779" y="751"/>
                    <a:pt x="781" y="751"/>
                    <a:pt x="782" y="751"/>
                  </a:cubicBezTo>
                  <a:cubicBezTo>
                    <a:pt x="805" y="750"/>
                    <a:pt x="826" y="744"/>
                    <a:pt x="842" y="734"/>
                  </a:cubicBezTo>
                  <a:cubicBezTo>
                    <a:pt x="863" y="720"/>
                    <a:pt x="877" y="699"/>
                    <a:pt x="883" y="676"/>
                  </a:cubicBezTo>
                  <a:cubicBezTo>
                    <a:pt x="888" y="653"/>
                    <a:pt x="884" y="627"/>
                    <a:pt x="872" y="607"/>
                  </a:cubicBezTo>
                  <a:cubicBezTo>
                    <a:pt x="872" y="606"/>
                    <a:pt x="871" y="606"/>
                    <a:pt x="871" y="606"/>
                  </a:cubicBezTo>
                  <a:cubicBezTo>
                    <a:pt x="872" y="605"/>
                    <a:pt x="874" y="604"/>
                    <a:pt x="875" y="604"/>
                  </a:cubicBezTo>
                  <a:cubicBezTo>
                    <a:pt x="894" y="590"/>
                    <a:pt x="905" y="565"/>
                    <a:pt x="901" y="541"/>
                  </a:cubicBezTo>
                  <a:cubicBezTo>
                    <a:pt x="901" y="540"/>
                    <a:pt x="900" y="539"/>
                    <a:pt x="900" y="538"/>
                  </a:cubicBezTo>
                  <a:cubicBezTo>
                    <a:pt x="901" y="538"/>
                    <a:pt x="901" y="538"/>
                    <a:pt x="902" y="538"/>
                  </a:cubicBezTo>
                  <a:cubicBezTo>
                    <a:pt x="902" y="538"/>
                    <a:pt x="902" y="538"/>
                    <a:pt x="903" y="538"/>
                  </a:cubicBezTo>
                  <a:cubicBezTo>
                    <a:pt x="922" y="535"/>
                    <a:pt x="940" y="525"/>
                    <a:pt x="953" y="508"/>
                  </a:cubicBezTo>
                  <a:cubicBezTo>
                    <a:pt x="965" y="494"/>
                    <a:pt x="973" y="475"/>
                    <a:pt x="976" y="455"/>
                  </a:cubicBezTo>
                  <a:cubicBezTo>
                    <a:pt x="983" y="409"/>
                    <a:pt x="963" y="362"/>
                    <a:pt x="927" y="335"/>
                  </a:cubicBezTo>
                  <a:close/>
                  <a:moveTo>
                    <a:pt x="711" y="756"/>
                  </a:moveTo>
                  <a:cubicBezTo>
                    <a:pt x="710" y="759"/>
                    <a:pt x="709" y="763"/>
                    <a:pt x="709" y="766"/>
                  </a:cubicBezTo>
                  <a:cubicBezTo>
                    <a:pt x="706" y="778"/>
                    <a:pt x="702" y="786"/>
                    <a:pt x="696" y="791"/>
                  </a:cubicBezTo>
                  <a:cubicBezTo>
                    <a:pt x="688" y="798"/>
                    <a:pt x="676" y="798"/>
                    <a:pt x="668" y="792"/>
                  </a:cubicBezTo>
                  <a:cubicBezTo>
                    <a:pt x="662" y="788"/>
                    <a:pt x="659" y="780"/>
                    <a:pt x="656" y="773"/>
                  </a:cubicBezTo>
                  <a:cubicBezTo>
                    <a:pt x="655" y="770"/>
                    <a:pt x="655" y="770"/>
                    <a:pt x="655" y="770"/>
                  </a:cubicBezTo>
                  <a:cubicBezTo>
                    <a:pt x="631" y="717"/>
                    <a:pt x="586" y="673"/>
                    <a:pt x="532" y="651"/>
                  </a:cubicBezTo>
                  <a:cubicBezTo>
                    <a:pt x="551" y="642"/>
                    <a:pt x="566" y="626"/>
                    <a:pt x="575" y="607"/>
                  </a:cubicBezTo>
                  <a:cubicBezTo>
                    <a:pt x="577" y="617"/>
                    <a:pt x="582" y="626"/>
                    <a:pt x="588" y="635"/>
                  </a:cubicBezTo>
                  <a:cubicBezTo>
                    <a:pt x="602" y="653"/>
                    <a:pt x="624" y="667"/>
                    <a:pt x="649" y="672"/>
                  </a:cubicBezTo>
                  <a:cubicBezTo>
                    <a:pt x="655" y="673"/>
                    <a:pt x="662" y="674"/>
                    <a:pt x="668" y="674"/>
                  </a:cubicBezTo>
                  <a:cubicBezTo>
                    <a:pt x="671" y="674"/>
                    <a:pt x="674" y="674"/>
                    <a:pt x="677" y="674"/>
                  </a:cubicBezTo>
                  <a:cubicBezTo>
                    <a:pt x="677" y="674"/>
                    <a:pt x="677" y="674"/>
                    <a:pt x="677" y="674"/>
                  </a:cubicBezTo>
                  <a:cubicBezTo>
                    <a:pt x="679" y="697"/>
                    <a:pt x="693" y="720"/>
                    <a:pt x="714" y="734"/>
                  </a:cubicBezTo>
                  <a:cubicBezTo>
                    <a:pt x="715" y="734"/>
                    <a:pt x="715" y="734"/>
                    <a:pt x="716" y="735"/>
                  </a:cubicBezTo>
                  <a:cubicBezTo>
                    <a:pt x="713" y="742"/>
                    <a:pt x="712" y="749"/>
                    <a:pt x="711" y="756"/>
                  </a:cubicBezTo>
                  <a:close/>
                  <a:moveTo>
                    <a:pt x="967" y="453"/>
                  </a:moveTo>
                  <a:cubicBezTo>
                    <a:pt x="964" y="472"/>
                    <a:pt x="957" y="489"/>
                    <a:pt x="946" y="502"/>
                  </a:cubicBezTo>
                  <a:cubicBezTo>
                    <a:pt x="934" y="516"/>
                    <a:pt x="918" y="526"/>
                    <a:pt x="901" y="529"/>
                  </a:cubicBezTo>
                  <a:cubicBezTo>
                    <a:pt x="900" y="529"/>
                    <a:pt x="899" y="530"/>
                    <a:pt x="898" y="530"/>
                  </a:cubicBezTo>
                  <a:cubicBezTo>
                    <a:pt x="892" y="512"/>
                    <a:pt x="877" y="496"/>
                    <a:pt x="859" y="488"/>
                  </a:cubicBezTo>
                  <a:cubicBezTo>
                    <a:pt x="859" y="488"/>
                    <a:pt x="858" y="488"/>
                    <a:pt x="858" y="488"/>
                  </a:cubicBezTo>
                  <a:cubicBezTo>
                    <a:pt x="867" y="469"/>
                    <a:pt x="866" y="446"/>
                    <a:pt x="855" y="429"/>
                  </a:cubicBezTo>
                  <a:cubicBezTo>
                    <a:pt x="854" y="427"/>
                    <a:pt x="851" y="426"/>
                    <a:pt x="849" y="428"/>
                  </a:cubicBezTo>
                  <a:cubicBezTo>
                    <a:pt x="846" y="429"/>
                    <a:pt x="846" y="432"/>
                    <a:pt x="847" y="434"/>
                  </a:cubicBezTo>
                  <a:cubicBezTo>
                    <a:pt x="858" y="452"/>
                    <a:pt x="857" y="478"/>
                    <a:pt x="843" y="494"/>
                  </a:cubicBezTo>
                  <a:cubicBezTo>
                    <a:pt x="830" y="511"/>
                    <a:pt x="806" y="518"/>
                    <a:pt x="786" y="511"/>
                  </a:cubicBezTo>
                  <a:cubicBezTo>
                    <a:pt x="783" y="510"/>
                    <a:pt x="780" y="511"/>
                    <a:pt x="779" y="514"/>
                  </a:cubicBezTo>
                  <a:cubicBezTo>
                    <a:pt x="779" y="516"/>
                    <a:pt x="780" y="519"/>
                    <a:pt x="782" y="520"/>
                  </a:cubicBezTo>
                  <a:cubicBezTo>
                    <a:pt x="789" y="522"/>
                    <a:pt x="795" y="523"/>
                    <a:pt x="802" y="523"/>
                  </a:cubicBezTo>
                  <a:cubicBezTo>
                    <a:pt x="820" y="523"/>
                    <a:pt x="839" y="515"/>
                    <a:pt x="851" y="500"/>
                  </a:cubicBezTo>
                  <a:cubicBezTo>
                    <a:pt x="852" y="499"/>
                    <a:pt x="853" y="498"/>
                    <a:pt x="854" y="496"/>
                  </a:cubicBezTo>
                  <a:cubicBezTo>
                    <a:pt x="854" y="496"/>
                    <a:pt x="854" y="497"/>
                    <a:pt x="855" y="497"/>
                  </a:cubicBezTo>
                  <a:cubicBezTo>
                    <a:pt x="874" y="505"/>
                    <a:pt x="888" y="523"/>
                    <a:pt x="891" y="543"/>
                  </a:cubicBezTo>
                  <a:cubicBezTo>
                    <a:pt x="895" y="563"/>
                    <a:pt x="886" y="585"/>
                    <a:pt x="869" y="596"/>
                  </a:cubicBezTo>
                  <a:cubicBezTo>
                    <a:pt x="852" y="607"/>
                    <a:pt x="829" y="606"/>
                    <a:pt x="814" y="593"/>
                  </a:cubicBezTo>
                  <a:cubicBezTo>
                    <a:pt x="812" y="591"/>
                    <a:pt x="809" y="592"/>
                    <a:pt x="807" y="594"/>
                  </a:cubicBezTo>
                  <a:cubicBezTo>
                    <a:pt x="805" y="596"/>
                    <a:pt x="805" y="599"/>
                    <a:pt x="807" y="601"/>
                  </a:cubicBezTo>
                  <a:cubicBezTo>
                    <a:pt x="817" y="609"/>
                    <a:pt x="830" y="613"/>
                    <a:pt x="843" y="613"/>
                  </a:cubicBezTo>
                  <a:cubicBezTo>
                    <a:pt x="850" y="613"/>
                    <a:pt x="857" y="612"/>
                    <a:pt x="863" y="610"/>
                  </a:cubicBezTo>
                  <a:cubicBezTo>
                    <a:pt x="863" y="610"/>
                    <a:pt x="863" y="611"/>
                    <a:pt x="864" y="612"/>
                  </a:cubicBezTo>
                  <a:cubicBezTo>
                    <a:pt x="875" y="630"/>
                    <a:pt x="878" y="653"/>
                    <a:pt x="873" y="674"/>
                  </a:cubicBezTo>
                  <a:cubicBezTo>
                    <a:pt x="868" y="695"/>
                    <a:pt x="855" y="714"/>
                    <a:pt x="837" y="725"/>
                  </a:cubicBezTo>
                  <a:cubicBezTo>
                    <a:pt x="822" y="735"/>
                    <a:pt x="803" y="741"/>
                    <a:pt x="782" y="741"/>
                  </a:cubicBezTo>
                  <a:cubicBezTo>
                    <a:pt x="765" y="742"/>
                    <a:pt x="741" y="740"/>
                    <a:pt x="720" y="726"/>
                  </a:cubicBezTo>
                  <a:cubicBezTo>
                    <a:pt x="701" y="713"/>
                    <a:pt x="688" y="693"/>
                    <a:pt x="687" y="673"/>
                  </a:cubicBezTo>
                  <a:cubicBezTo>
                    <a:pt x="687" y="673"/>
                    <a:pt x="686" y="673"/>
                    <a:pt x="686" y="672"/>
                  </a:cubicBezTo>
                  <a:cubicBezTo>
                    <a:pt x="699" y="669"/>
                    <a:pt x="711" y="664"/>
                    <a:pt x="721" y="656"/>
                  </a:cubicBezTo>
                  <a:cubicBezTo>
                    <a:pt x="742" y="638"/>
                    <a:pt x="747" y="606"/>
                    <a:pt x="734" y="584"/>
                  </a:cubicBezTo>
                  <a:cubicBezTo>
                    <a:pt x="732" y="582"/>
                    <a:pt x="729" y="581"/>
                    <a:pt x="727" y="583"/>
                  </a:cubicBezTo>
                  <a:cubicBezTo>
                    <a:pt x="725" y="584"/>
                    <a:pt x="724" y="587"/>
                    <a:pt x="726" y="590"/>
                  </a:cubicBezTo>
                  <a:cubicBezTo>
                    <a:pt x="737" y="607"/>
                    <a:pt x="732" y="633"/>
                    <a:pt x="714" y="648"/>
                  </a:cubicBezTo>
                  <a:cubicBezTo>
                    <a:pt x="699" y="662"/>
                    <a:pt x="675" y="667"/>
                    <a:pt x="651" y="662"/>
                  </a:cubicBezTo>
                  <a:cubicBezTo>
                    <a:pt x="628" y="658"/>
                    <a:pt x="608" y="646"/>
                    <a:pt x="596" y="629"/>
                  </a:cubicBezTo>
                  <a:cubicBezTo>
                    <a:pt x="583" y="611"/>
                    <a:pt x="578" y="587"/>
                    <a:pt x="584" y="568"/>
                  </a:cubicBezTo>
                  <a:cubicBezTo>
                    <a:pt x="584" y="565"/>
                    <a:pt x="583" y="562"/>
                    <a:pt x="580" y="561"/>
                  </a:cubicBezTo>
                  <a:cubicBezTo>
                    <a:pt x="578" y="561"/>
                    <a:pt x="575" y="562"/>
                    <a:pt x="574" y="565"/>
                  </a:cubicBezTo>
                  <a:cubicBezTo>
                    <a:pt x="573" y="570"/>
                    <a:pt x="572" y="576"/>
                    <a:pt x="572" y="582"/>
                  </a:cubicBezTo>
                  <a:cubicBezTo>
                    <a:pt x="572" y="582"/>
                    <a:pt x="571" y="582"/>
                    <a:pt x="571" y="582"/>
                  </a:cubicBezTo>
                  <a:cubicBezTo>
                    <a:pt x="569" y="610"/>
                    <a:pt x="547" y="636"/>
                    <a:pt x="520" y="645"/>
                  </a:cubicBezTo>
                  <a:cubicBezTo>
                    <a:pt x="493" y="655"/>
                    <a:pt x="462" y="649"/>
                    <a:pt x="438" y="632"/>
                  </a:cubicBezTo>
                  <a:cubicBezTo>
                    <a:pt x="415" y="615"/>
                    <a:pt x="400" y="587"/>
                    <a:pt x="396" y="558"/>
                  </a:cubicBezTo>
                  <a:cubicBezTo>
                    <a:pt x="396" y="557"/>
                    <a:pt x="395" y="556"/>
                    <a:pt x="395" y="555"/>
                  </a:cubicBezTo>
                  <a:cubicBezTo>
                    <a:pt x="395" y="554"/>
                    <a:pt x="395" y="554"/>
                    <a:pt x="395" y="553"/>
                  </a:cubicBezTo>
                  <a:cubicBezTo>
                    <a:pt x="394" y="550"/>
                    <a:pt x="392" y="548"/>
                    <a:pt x="389" y="548"/>
                  </a:cubicBezTo>
                  <a:cubicBezTo>
                    <a:pt x="387" y="549"/>
                    <a:pt x="385" y="551"/>
                    <a:pt x="385" y="554"/>
                  </a:cubicBezTo>
                  <a:cubicBezTo>
                    <a:pt x="386" y="570"/>
                    <a:pt x="380" y="587"/>
                    <a:pt x="368" y="601"/>
                  </a:cubicBezTo>
                  <a:cubicBezTo>
                    <a:pt x="357" y="613"/>
                    <a:pt x="341" y="622"/>
                    <a:pt x="323" y="627"/>
                  </a:cubicBezTo>
                  <a:cubicBezTo>
                    <a:pt x="294" y="634"/>
                    <a:pt x="263" y="629"/>
                    <a:pt x="241" y="614"/>
                  </a:cubicBezTo>
                  <a:cubicBezTo>
                    <a:pt x="218" y="599"/>
                    <a:pt x="204" y="573"/>
                    <a:pt x="204" y="547"/>
                  </a:cubicBezTo>
                  <a:cubicBezTo>
                    <a:pt x="209" y="548"/>
                    <a:pt x="214" y="549"/>
                    <a:pt x="219" y="549"/>
                  </a:cubicBezTo>
                  <a:cubicBezTo>
                    <a:pt x="220" y="549"/>
                    <a:pt x="220" y="549"/>
                    <a:pt x="220" y="549"/>
                  </a:cubicBezTo>
                  <a:cubicBezTo>
                    <a:pt x="237" y="549"/>
                    <a:pt x="254" y="543"/>
                    <a:pt x="272" y="532"/>
                  </a:cubicBezTo>
                  <a:cubicBezTo>
                    <a:pt x="274" y="531"/>
                    <a:pt x="274" y="528"/>
                    <a:pt x="273" y="525"/>
                  </a:cubicBezTo>
                  <a:cubicBezTo>
                    <a:pt x="272" y="523"/>
                    <a:pt x="269" y="522"/>
                    <a:pt x="266" y="524"/>
                  </a:cubicBezTo>
                  <a:cubicBezTo>
                    <a:pt x="251" y="534"/>
                    <a:pt x="235" y="539"/>
                    <a:pt x="220" y="539"/>
                  </a:cubicBezTo>
                  <a:cubicBezTo>
                    <a:pt x="203" y="539"/>
                    <a:pt x="187" y="532"/>
                    <a:pt x="177" y="520"/>
                  </a:cubicBezTo>
                  <a:cubicBezTo>
                    <a:pt x="167" y="508"/>
                    <a:pt x="164" y="490"/>
                    <a:pt x="172" y="477"/>
                  </a:cubicBezTo>
                  <a:cubicBezTo>
                    <a:pt x="173" y="475"/>
                    <a:pt x="172" y="472"/>
                    <a:pt x="170" y="470"/>
                  </a:cubicBezTo>
                  <a:cubicBezTo>
                    <a:pt x="167" y="469"/>
                    <a:pt x="164" y="470"/>
                    <a:pt x="163" y="472"/>
                  </a:cubicBezTo>
                  <a:cubicBezTo>
                    <a:pt x="154" y="489"/>
                    <a:pt x="156" y="511"/>
                    <a:pt x="169" y="527"/>
                  </a:cubicBezTo>
                  <a:cubicBezTo>
                    <a:pt x="175" y="533"/>
                    <a:pt x="181" y="538"/>
                    <a:pt x="189" y="542"/>
                  </a:cubicBezTo>
                  <a:cubicBezTo>
                    <a:pt x="179" y="558"/>
                    <a:pt x="158" y="563"/>
                    <a:pt x="141" y="562"/>
                  </a:cubicBezTo>
                  <a:cubicBezTo>
                    <a:pt x="107" y="560"/>
                    <a:pt x="74" y="538"/>
                    <a:pt x="60" y="508"/>
                  </a:cubicBezTo>
                  <a:cubicBezTo>
                    <a:pt x="45" y="477"/>
                    <a:pt x="48" y="438"/>
                    <a:pt x="68" y="411"/>
                  </a:cubicBezTo>
                  <a:cubicBezTo>
                    <a:pt x="78" y="414"/>
                    <a:pt x="89" y="416"/>
                    <a:pt x="100" y="416"/>
                  </a:cubicBezTo>
                  <a:cubicBezTo>
                    <a:pt x="117" y="416"/>
                    <a:pt x="133" y="412"/>
                    <a:pt x="148" y="404"/>
                  </a:cubicBezTo>
                  <a:cubicBezTo>
                    <a:pt x="150" y="403"/>
                    <a:pt x="151" y="400"/>
                    <a:pt x="149" y="397"/>
                  </a:cubicBezTo>
                  <a:cubicBezTo>
                    <a:pt x="148" y="395"/>
                    <a:pt x="145" y="394"/>
                    <a:pt x="143" y="395"/>
                  </a:cubicBezTo>
                  <a:cubicBezTo>
                    <a:pt x="116" y="411"/>
                    <a:pt x="81" y="410"/>
                    <a:pt x="55" y="394"/>
                  </a:cubicBezTo>
                  <a:cubicBezTo>
                    <a:pt x="28" y="378"/>
                    <a:pt x="11" y="348"/>
                    <a:pt x="10" y="317"/>
                  </a:cubicBezTo>
                  <a:cubicBezTo>
                    <a:pt x="9" y="286"/>
                    <a:pt x="25" y="256"/>
                    <a:pt x="50" y="237"/>
                  </a:cubicBezTo>
                  <a:cubicBezTo>
                    <a:pt x="75" y="219"/>
                    <a:pt x="109" y="213"/>
                    <a:pt x="139" y="223"/>
                  </a:cubicBezTo>
                  <a:cubicBezTo>
                    <a:pt x="142" y="224"/>
                    <a:pt x="144" y="223"/>
                    <a:pt x="145" y="220"/>
                  </a:cubicBezTo>
                  <a:cubicBezTo>
                    <a:pt x="146" y="219"/>
                    <a:pt x="146" y="217"/>
                    <a:pt x="145" y="216"/>
                  </a:cubicBezTo>
                  <a:cubicBezTo>
                    <a:pt x="146" y="215"/>
                    <a:pt x="147" y="212"/>
                    <a:pt x="145" y="210"/>
                  </a:cubicBezTo>
                  <a:cubicBezTo>
                    <a:pt x="128" y="187"/>
                    <a:pt x="124" y="155"/>
                    <a:pt x="134" y="127"/>
                  </a:cubicBezTo>
                  <a:cubicBezTo>
                    <a:pt x="143" y="100"/>
                    <a:pt x="164" y="77"/>
                    <a:pt x="191" y="63"/>
                  </a:cubicBezTo>
                  <a:cubicBezTo>
                    <a:pt x="216" y="50"/>
                    <a:pt x="247" y="46"/>
                    <a:pt x="278" y="50"/>
                  </a:cubicBezTo>
                  <a:cubicBezTo>
                    <a:pt x="299" y="53"/>
                    <a:pt x="316" y="59"/>
                    <a:pt x="330" y="68"/>
                  </a:cubicBezTo>
                  <a:cubicBezTo>
                    <a:pt x="344" y="78"/>
                    <a:pt x="354" y="92"/>
                    <a:pt x="358" y="107"/>
                  </a:cubicBezTo>
                  <a:cubicBezTo>
                    <a:pt x="353" y="109"/>
                    <a:pt x="348" y="112"/>
                    <a:pt x="343" y="115"/>
                  </a:cubicBezTo>
                  <a:cubicBezTo>
                    <a:pt x="325" y="128"/>
                    <a:pt x="313" y="150"/>
                    <a:pt x="313" y="172"/>
                  </a:cubicBezTo>
                  <a:cubicBezTo>
                    <a:pt x="313" y="175"/>
                    <a:pt x="315" y="177"/>
                    <a:pt x="318" y="177"/>
                  </a:cubicBezTo>
                  <a:cubicBezTo>
                    <a:pt x="318" y="177"/>
                    <a:pt x="318" y="177"/>
                    <a:pt x="318" y="177"/>
                  </a:cubicBezTo>
                  <a:cubicBezTo>
                    <a:pt x="321" y="177"/>
                    <a:pt x="323" y="175"/>
                    <a:pt x="323" y="172"/>
                  </a:cubicBezTo>
                  <a:cubicBezTo>
                    <a:pt x="323" y="153"/>
                    <a:pt x="333" y="134"/>
                    <a:pt x="349" y="123"/>
                  </a:cubicBezTo>
                  <a:cubicBezTo>
                    <a:pt x="365" y="112"/>
                    <a:pt x="386" y="110"/>
                    <a:pt x="404" y="117"/>
                  </a:cubicBezTo>
                  <a:cubicBezTo>
                    <a:pt x="422" y="124"/>
                    <a:pt x="436" y="140"/>
                    <a:pt x="440" y="159"/>
                  </a:cubicBezTo>
                  <a:cubicBezTo>
                    <a:pt x="441" y="161"/>
                    <a:pt x="443" y="163"/>
                    <a:pt x="446" y="162"/>
                  </a:cubicBezTo>
                  <a:cubicBezTo>
                    <a:pt x="449" y="162"/>
                    <a:pt x="450" y="159"/>
                    <a:pt x="450" y="156"/>
                  </a:cubicBezTo>
                  <a:cubicBezTo>
                    <a:pt x="444" y="135"/>
                    <a:pt x="428" y="116"/>
                    <a:pt x="407" y="108"/>
                  </a:cubicBezTo>
                  <a:cubicBezTo>
                    <a:pt x="402" y="106"/>
                    <a:pt x="397" y="105"/>
                    <a:pt x="392" y="104"/>
                  </a:cubicBezTo>
                  <a:cubicBezTo>
                    <a:pt x="402" y="76"/>
                    <a:pt x="425" y="51"/>
                    <a:pt x="453" y="34"/>
                  </a:cubicBezTo>
                  <a:cubicBezTo>
                    <a:pt x="480" y="19"/>
                    <a:pt x="513" y="11"/>
                    <a:pt x="548" y="10"/>
                  </a:cubicBezTo>
                  <a:cubicBezTo>
                    <a:pt x="581" y="9"/>
                    <a:pt x="610" y="15"/>
                    <a:pt x="636" y="27"/>
                  </a:cubicBezTo>
                  <a:cubicBezTo>
                    <a:pt x="664" y="40"/>
                    <a:pt x="687" y="61"/>
                    <a:pt x="701" y="86"/>
                  </a:cubicBezTo>
                  <a:cubicBezTo>
                    <a:pt x="714" y="112"/>
                    <a:pt x="717" y="143"/>
                    <a:pt x="708" y="169"/>
                  </a:cubicBezTo>
                  <a:cubicBezTo>
                    <a:pt x="707" y="169"/>
                    <a:pt x="706" y="170"/>
                    <a:pt x="705" y="171"/>
                  </a:cubicBezTo>
                  <a:cubicBezTo>
                    <a:pt x="677" y="156"/>
                    <a:pt x="640" y="162"/>
                    <a:pt x="617" y="184"/>
                  </a:cubicBezTo>
                  <a:cubicBezTo>
                    <a:pt x="615" y="186"/>
                    <a:pt x="615" y="189"/>
                    <a:pt x="617" y="191"/>
                  </a:cubicBezTo>
                  <a:cubicBezTo>
                    <a:pt x="619" y="193"/>
                    <a:pt x="622" y="193"/>
                    <a:pt x="624" y="191"/>
                  </a:cubicBezTo>
                  <a:cubicBezTo>
                    <a:pt x="644" y="171"/>
                    <a:pt x="677" y="167"/>
                    <a:pt x="701" y="180"/>
                  </a:cubicBezTo>
                  <a:cubicBezTo>
                    <a:pt x="726" y="193"/>
                    <a:pt x="741" y="223"/>
                    <a:pt x="736" y="250"/>
                  </a:cubicBezTo>
                  <a:cubicBezTo>
                    <a:pt x="735" y="253"/>
                    <a:pt x="737" y="256"/>
                    <a:pt x="739" y="256"/>
                  </a:cubicBezTo>
                  <a:cubicBezTo>
                    <a:pt x="740" y="256"/>
                    <a:pt x="740" y="256"/>
                    <a:pt x="740" y="256"/>
                  </a:cubicBezTo>
                  <a:cubicBezTo>
                    <a:pt x="743" y="256"/>
                    <a:pt x="745" y="254"/>
                    <a:pt x="745" y="252"/>
                  </a:cubicBezTo>
                  <a:cubicBezTo>
                    <a:pt x="750" y="224"/>
                    <a:pt x="738" y="193"/>
                    <a:pt x="715" y="177"/>
                  </a:cubicBezTo>
                  <a:cubicBezTo>
                    <a:pt x="715" y="176"/>
                    <a:pt x="715" y="176"/>
                    <a:pt x="715" y="176"/>
                  </a:cubicBezTo>
                  <a:cubicBezTo>
                    <a:pt x="743" y="159"/>
                    <a:pt x="776" y="152"/>
                    <a:pt x="807" y="158"/>
                  </a:cubicBezTo>
                  <a:cubicBezTo>
                    <a:pt x="840" y="164"/>
                    <a:pt x="870" y="186"/>
                    <a:pt x="885" y="216"/>
                  </a:cubicBezTo>
                  <a:cubicBezTo>
                    <a:pt x="901" y="246"/>
                    <a:pt x="899" y="283"/>
                    <a:pt x="881" y="311"/>
                  </a:cubicBezTo>
                  <a:cubicBezTo>
                    <a:pt x="881" y="311"/>
                    <a:pt x="881" y="312"/>
                    <a:pt x="881" y="313"/>
                  </a:cubicBezTo>
                  <a:cubicBezTo>
                    <a:pt x="853" y="306"/>
                    <a:pt x="824" y="308"/>
                    <a:pt x="798" y="319"/>
                  </a:cubicBezTo>
                  <a:cubicBezTo>
                    <a:pt x="796" y="320"/>
                    <a:pt x="794" y="323"/>
                    <a:pt x="796" y="326"/>
                  </a:cubicBezTo>
                  <a:cubicBezTo>
                    <a:pt x="797" y="328"/>
                    <a:pt x="799" y="329"/>
                    <a:pt x="802" y="328"/>
                  </a:cubicBezTo>
                  <a:cubicBezTo>
                    <a:pt x="840" y="311"/>
                    <a:pt x="888" y="317"/>
                    <a:pt x="921" y="342"/>
                  </a:cubicBezTo>
                  <a:cubicBezTo>
                    <a:pt x="954" y="367"/>
                    <a:pt x="972" y="412"/>
                    <a:pt x="967" y="453"/>
                  </a:cubicBezTo>
                  <a:close/>
                </a:path>
              </a:pathLst>
            </a:custGeom>
            <a:solidFill>
              <a:srgbClr val="7C8C9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6" name="任意多边形 8"/>
            <p:cNvSpPr/>
            <p:nvPr/>
          </p:nvSpPr>
          <p:spPr bwMode="auto">
            <a:xfrm>
              <a:off x="4986338" y="2792413"/>
              <a:ext cx="676275" cy="498475"/>
            </a:xfrm>
            <a:custGeom>
              <a:avLst/>
              <a:gdLst>
                <a:gd name="T0" fmla="*/ 105 w 133"/>
                <a:gd name="T1" fmla="*/ 33 h 98"/>
                <a:gd name="T2" fmla="*/ 115 w 133"/>
                <a:gd name="T3" fmla="*/ 91 h 98"/>
                <a:gd name="T4" fmla="*/ 117 w 133"/>
                <a:gd name="T5" fmla="*/ 97 h 98"/>
                <a:gd name="T6" fmla="*/ 119 w 133"/>
                <a:gd name="T7" fmla="*/ 98 h 98"/>
                <a:gd name="T8" fmla="*/ 124 w 133"/>
                <a:gd name="T9" fmla="*/ 95 h 98"/>
                <a:gd name="T10" fmla="*/ 113 w 133"/>
                <a:gd name="T11" fmla="*/ 26 h 98"/>
                <a:gd name="T12" fmla="*/ 46 w 133"/>
                <a:gd name="T13" fmla="*/ 7 h 98"/>
                <a:gd name="T14" fmla="*/ 1 w 133"/>
                <a:gd name="T15" fmla="*/ 59 h 98"/>
                <a:gd name="T16" fmla="*/ 5 w 133"/>
                <a:gd name="T17" fmla="*/ 65 h 98"/>
                <a:gd name="T18" fmla="*/ 10 w 133"/>
                <a:gd name="T19" fmla="*/ 61 h 98"/>
                <a:gd name="T20" fmla="*/ 49 w 133"/>
                <a:gd name="T21" fmla="*/ 16 h 98"/>
                <a:gd name="T22" fmla="*/ 105 w 133"/>
                <a:gd name="T23" fmla="*/ 3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98">
                  <a:moveTo>
                    <a:pt x="105" y="33"/>
                  </a:moveTo>
                  <a:cubicBezTo>
                    <a:pt x="119" y="48"/>
                    <a:pt x="123" y="72"/>
                    <a:pt x="115" y="91"/>
                  </a:cubicBezTo>
                  <a:cubicBezTo>
                    <a:pt x="114" y="93"/>
                    <a:pt x="115" y="96"/>
                    <a:pt x="117" y="97"/>
                  </a:cubicBezTo>
                  <a:cubicBezTo>
                    <a:pt x="118" y="97"/>
                    <a:pt x="119" y="98"/>
                    <a:pt x="119" y="98"/>
                  </a:cubicBezTo>
                  <a:cubicBezTo>
                    <a:pt x="121" y="98"/>
                    <a:pt x="123" y="97"/>
                    <a:pt x="124" y="95"/>
                  </a:cubicBezTo>
                  <a:cubicBezTo>
                    <a:pt x="133" y="72"/>
                    <a:pt x="129" y="45"/>
                    <a:pt x="113" y="26"/>
                  </a:cubicBezTo>
                  <a:cubicBezTo>
                    <a:pt x="96" y="8"/>
                    <a:pt x="70" y="0"/>
                    <a:pt x="46" y="7"/>
                  </a:cubicBezTo>
                  <a:cubicBezTo>
                    <a:pt x="23" y="14"/>
                    <a:pt x="4" y="35"/>
                    <a:pt x="1" y="59"/>
                  </a:cubicBezTo>
                  <a:cubicBezTo>
                    <a:pt x="0" y="62"/>
                    <a:pt x="2" y="64"/>
                    <a:pt x="5" y="65"/>
                  </a:cubicBezTo>
                  <a:cubicBezTo>
                    <a:pt x="7" y="65"/>
                    <a:pt x="10" y="63"/>
                    <a:pt x="10" y="61"/>
                  </a:cubicBezTo>
                  <a:cubicBezTo>
                    <a:pt x="13" y="40"/>
                    <a:pt x="29" y="22"/>
                    <a:pt x="49" y="16"/>
                  </a:cubicBezTo>
                  <a:cubicBezTo>
                    <a:pt x="69" y="11"/>
                    <a:pt x="92" y="17"/>
                    <a:pt x="105" y="33"/>
                  </a:cubicBezTo>
                  <a:close/>
                </a:path>
              </a:pathLst>
            </a:custGeom>
            <a:solidFill>
              <a:srgbClr val="7C8C9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7" name="任意多边形 9"/>
            <p:cNvSpPr/>
            <p:nvPr/>
          </p:nvSpPr>
          <p:spPr bwMode="auto">
            <a:xfrm>
              <a:off x="6997701" y="3387726"/>
              <a:ext cx="539750" cy="857250"/>
            </a:xfrm>
            <a:custGeom>
              <a:avLst/>
              <a:gdLst>
                <a:gd name="T0" fmla="*/ 4 w 106"/>
                <a:gd name="T1" fmla="*/ 3 h 168"/>
                <a:gd name="T2" fmla="*/ 0 w 106"/>
                <a:gd name="T3" fmla="*/ 9 h 168"/>
                <a:gd name="T4" fmla="*/ 5 w 106"/>
                <a:gd name="T5" fmla="*/ 13 h 168"/>
                <a:gd name="T6" fmla="*/ 77 w 106"/>
                <a:gd name="T7" fmla="*/ 44 h 168"/>
                <a:gd name="T8" fmla="*/ 83 w 106"/>
                <a:gd name="T9" fmla="*/ 121 h 168"/>
                <a:gd name="T10" fmla="*/ 15 w 106"/>
                <a:gd name="T11" fmla="*/ 157 h 168"/>
                <a:gd name="T12" fmla="*/ 10 w 106"/>
                <a:gd name="T13" fmla="*/ 162 h 168"/>
                <a:gd name="T14" fmla="*/ 14 w 106"/>
                <a:gd name="T15" fmla="*/ 167 h 168"/>
                <a:gd name="T16" fmla="*/ 22 w 106"/>
                <a:gd name="T17" fmla="*/ 168 h 168"/>
                <a:gd name="T18" fmla="*/ 92 w 106"/>
                <a:gd name="T19" fmla="*/ 126 h 168"/>
                <a:gd name="T20" fmla="*/ 85 w 106"/>
                <a:gd name="T21" fmla="*/ 38 h 168"/>
                <a:gd name="T22" fmla="*/ 4 w 106"/>
                <a:gd name="T23" fmla="*/ 3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6" h="168">
                  <a:moveTo>
                    <a:pt x="4" y="3"/>
                  </a:moveTo>
                  <a:cubicBezTo>
                    <a:pt x="2" y="4"/>
                    <a:pt x="0" y="6"/>
                    <a:pt x="0" y="9"/>
                  </a:cubicBezTo>
                  <a:cubicBezTo>
                    <a:pt x="0" y="12"/>
                    <a:pt x="3" y="13"/>
                    <a:pt x="5" y="13"/>
                  </a:cubicBezTo>
                  <a:cubicBezTo>
                    <a:pt x="33" y="10"/>
                    <a:pt x="62" y="22"/>
                    <a:pt x="77" y="44"/>
                  </a:cubicBezTo>
                  <a:cubicBezTo>
                    <a:pt x="94" y="66"/>
                    <a:pt x="96" y="98"/>
                    <a:pt x="83" y="121"/>
                  </a:cubicBezTo>
                  <a:cubicBezTo>
                    <a:pt x="70" y="146"/>
                    <a:pt x="42" y="160"/>
                    <a:pt x="15" y="157"/>
                  </a:cubicBezTo>
                  <a:cubicBezTo>
                    <a:pt x="12" y="157"/>
                    <a:pt x="10" y="159"/>
                    <a:pt x="10" y="162"/>
                  </a:cubicBezTo>
                  <a:cubicBezTo>
                    <a:pt x="9" y="164"/>
                    <a:pt x="11" y="167"/>
                    <a:pt x="14" y="167"/>
                  </a:cubicBezTo>
                  <a:cubicBezTo>
                    <a:pt x="17" y="167"/>
                    <a:pt x="19" y="168"/>
                    <a:pt x="22" y="168"/>
                  </a:cubicBezTo>
                  <a:cubicBezTo>
                    <a:pt x="50" y="168"/>
                    <a:pt x="78" y="151"/>
                    <a:pt x="92" y="126"/>
                  </a:cubicBezTo>
                  <a:cubicBezTo>
                    <a:pt x="106" y="99"/>
                    <a:pt x="104" y="64"/>
                    <a:pt x="85" y="38"/>
                  </a:cubicBezTo>
                  <a:cubicBezTo>
                    <a:pt x="67" y="13"/>
                    <a:pt x="35" y="0"/>
                    <a:pt x="4" y="3"/>
                  </a:cubicBezTo>
                  <a:close/>
                </a:path>
              </a:pathLst>
            </a:custGeom>
            <a:solidFill>
              <a:srgbClr val="7C8C9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8" name="任意多边形 10"/>
            <p:cNvSpPr/>
            <p:nvPr/>
          </p:nvSpPr>
          <p:spPr bwMode="auto">
            <a:xfrm>
              <a:off x="6121401" y="3113088"/>
              <a:ext cx="841375" cy="922338"/>
            </a:xfrm>
            <a:custGeom>
              <a:avLst/>
              <a:gdLst>
                <a:gd name="T0" fmla="*/ 163 w 165"/>
                <a:gd name="T1" fmla="*/ 151 h 181"/>
                <a:gd name="T2" fmla="*/ 156 w 165"/>
                <a:gd name="T3" fmla="*/ 151 h 181"/>
                <a:gd name="T4" fmla="*/ 98 w 165"/>
                <a:gd name="T5" fmla="*/ 170 h 181"/>
                <a:gd name="T6" fmla="*/ 48 w 165"/>
                <a:gd name="T7" fmla="*/ 135 h 181"/>
                <a:gd name="T8" fmla="*/ 44 w 165"/>
                <a:gd name="T9" fmla="*/ 78 h 181"/>
                <a:gd name="T10" fmla="*/ 76 w 165"/>
                <a:gd name="T11" fmla="*/ 86 h 181"/>
                <a:gd name="T12" fmla="*/ 94 w 165"/>
                <a:gd name="T13" fmla="*/ 84 h 181"/>
                <a:gd name="T14" fmla="*/ 135 w 165"/>
                <a:gd name="T15" fmla="*/ 37 h 181"/>
                <a:gd name="T16" fmla="*/ 130 w 165"/>
                <a:gd name="T17" fmla="*/ 32 h 181"/>
                <a:gd name="T18" fmla="*/ 125 w 165"/>
                <a:gd name="T19" fmla="*/ 37 h 181"/>
                <a:gd name="T20" fmla="*/ 92 w 165"/>
                <a:gd name="T21" fmla="*/ 74 h 181"/>
                <a:gd name="T22" fmla="*/ 34 w 165"/>
                <a:gd name="T23" fmla="*/ 61 h 181"/>
                <a:gd name="T24" fmla="*/ 13 w 165"/>
                <a:gd name="T25" fmla="*/ 5 h 181"/>
                <a:gd name="T26" fmla="*/ 9 w 165"/>
                <a:gd name="T27" fmla="*/ 0 h 181"/>
                <a:gd name="T28" fmla="*/ 3 w 165"/>
                <a:gd name="T29" fmla="*/ 4 h 181"/>
                <a:gd name="T30" fmla="*/ 28 w 165"/>
                <a:gd name="T31" fmla="*/ 68 h 181"/>
                <a:gd name="T32" fmla="*/ 35 w 165"/>
                <a:gd name="T33" fmla="*/ 74 h 181"/>
                <a:gd name="T34" fmla="*/ 35 w 165"/>
                <a:gd name="T35" fmla="*/ 130 h 181"/>
                <a:gd name="T36" fmla="*/ 40 w 165"/>
                <a:gd name="T37" fmla="*/ 141 h 181"/>
                <a:gd name="T38" fmla="*/ 97 w 165"/>
                <a:gd name="T39" fmla="*/ 180 h 181"/>
                <a:gd name="T40" fmla="*/ 107 w 165"/>
                <a:gd name="T41" fmla="*/ 181 h 181"/>
                <a:gd name="T42" fmla="*/ 163 w 165"/>
                <a:gd name="T43" fmla="*/ 158 h 181"/>
                <a:gd name="T44" fmla="*/ 163 w 165"/>
                <a:gd name="T45" fmla="*/ 15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5" h="181">
                  <a:moveTo>
                    <a:pt x="163" y="151"/>
                  </a:moveTo>
                  <a:cubicBezTo>
                    <a:pt x="161" y="149"/>
                    <a:pt x="158" y="149"/>
                    <a:pt x="156" y="151"/>
                  </a:cubicBezTo>
                  <a:cubicBezTo>
                    <a:pt x="141" y="166"/>
                    <a:pt x="119" y="173"/>
                    <a:pt x="98" y="170"/>
                  </a:cubicBezTo>
                  <a:cubicBezTo>
                    <a:pt x="77" y="167"/>
                    <a:pt x="58" y="154"/>
                    <a:pt x="48" y="135"/>
                  </a:cubicBezTo>
                  <a:cubicBezTo>
                    <a:pt x="38" y="118"/>
                    <a:pt x="37" y="97"/>
                    <a:pt x="44" y="78"/>
                  </a:cubicBezTo>
                  <a:cubicBezTo>
                    <a:pt x="54" y="83"/>
                    <a:pt x="65" y="86"/>
                    <a:pt x="76" y="86"/>
                  </a:cubicBezTo>
                  <a:cubicBezTo>
                    <a:pt x="82" y="86"/>
                    <a:pt x="88" y="85"/>
                    <a:pt x="94" y="84"/>
                  </a:cubicBezTo>
                  <a:cubicBezTo>
                    <a:pt x="115" y="79"/>
                    <a:pt x="136" y="60"/>
                    <a:pt x="135" y="37"/>
                  </a:cubicBezTo>
                  <a:cubicBezTo>
                    <a:pt x="135" y="34"/>
                    <a:pt x="133" y="32"/>
                    <a:pt x="130" y="32"/>
                  </a:cubicBezTo>
                  <a:cubicBezTo>
                    <a:pt x="127" y="32"/>
                    <a:pt x="125" y="34"/>
                    <a:pt x="125" y="37"/>
                  </a:cubicBezTo>
                  <a:cubicBezTo>
                    <a:pt x="126" y="56"/>
                    <a:pt x="109" y="70"/>
                    <a:pt x="92" y="74"/>
                  </a:cubicBezTo>
                  <a:cubicBezTo>
                    <a:pt x="72" y="80"/>
                    <a:pt x="50" y="74"/>
                    <a:pt x="34" y="61"/>
                  </a:cubicBezTo>
                  <a:cubicBezTo>
                    <a:pt x="19" y="47"/>
                    <a:pt x="11" y="26"/>
                    <a:pt x="13" y="5"/>
                  </a:cubicBezTo>
                  <a:cubicBezTo>
                    <a:pt x="13" y="3"/>
                    <a:pt x="11" y="0"/>
                    <a:pt x="9" y="0"/>
                  </a:cubicBezTo>
                  <a:cubicBezTo>
                    <a:pt x="6" y="0"/>
                    <a:pt x="4" y="2"/>
                    <a:pt x="3" y="4"/>
                  </a:cubicBezTo>
                  <a:cubicBezTo>
                    <a:pt x="0" y="28"/>
                    <a:pt x="10" y="52"/>
                    <a:pt x="28" y="68"/>
                  </a:cubicBezTo>
                  <a:cubicBezTo>
                    <a:pt x="30" y="70"/>
                    <a:pt x="33" y="72"/>
                    <a:pt x="35" y="74"/>
                  </a:cubicBezTo>
                  <a:cubicBezTo>
                    <a:pt x="28" y="91"/>
                    <a:pt x="28" y="112"/>
                    <a:pt x="35" y="130"/>
                  </a:cubicBezTo>
                  <a:cubicBezTo>
                    <a:pt x="40" y="141"/>
                    <a:pt x="40" y="141"/>
                    <a:pt x="40" y="141"/>
                  </a:cubicBezTo>
                  <a:cubicBezTo>
                    <a:pt x="51" y="162"/>
                    <a:pt x="73" y="177"/>
                    <a:pt x="97" y="180"/>
                  </a:cubicBezTo>
                  <a:cubicBezTo>
                    <a:pt x="100" y="180"/>
                    <a:pt x="104" y="181"/>
                    <a:pt x="107" y="181"/>
                  </a:cubicBezTo>
                  <a:cubicBezTo>
                    <a:pt x="128" y="181"/>
                    <a:pt x="149" y="172"/>
                    <a:pt x="163" y="158"/>
                  </a:cubicBezTo>
                  <a:cubicBezTo>
                    <a:pt x="165" y="156"/>
                    <a:pt x="165" y="153"/>
                    <a:pt x="163" y="151"/>
                  </a:cubicBezTo>
                  <a:close/>
                </a:path>
              </a:pathLst>
            </a:custGeom>
            <a:solidFill>
              <a:srgbClr val="7C8C9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9" name="任意多边形 11"/>
            <p:cNvSpPr/>
            <p:nvPr/>
          </p:nvSpPr>
          <p:spPr bwMode="auto">
            <a:xfrm>
              <a:off x="5276851" y="3795713"/>
              <a:ext cx="544513" cy="239713"/>
            </a:xfrm>
            <a:custGeom>
              <a:avLst/>
              <a:gdLst>
                <a:gd name="T0" fmla="*/ 107 w 107"/>
                <a:gd name="T1" fmla="*/ 29 h 47"/>
                <a:gd name="T2" fmla="*/ 99 w 107"/>
                <a:gd name="T3" fmla="*/ 26 h 47"/>
                <a:gd name="T4" fmla="*/ 65 w 107"/>
                <a:gd name="T5" fmla="*/ 37 h 47"/>
                <a:gd name="T6" fmla="*/ 24 w 107"/>
                <a:gd name="T7" fmla="*/ 24 h 47"/>
                <a:gd name="T8" fmla="*/ 10 w 107"/>
                <a:gd name="T9" fmla="*/ 4 h 47"/>
                <a:gd name="T10" fmla="*/ 5 w 107"/>
                <a:gd name="T11" fmla="*/ 0 h 47"/>
                <a:gd name="T12" fmla="*/ 1 w 107"/>
                <a:gd name="T13" fmla="*/ 5 h 47"/>
                <a:gd name="T14" fmla="*/ 18 w 107"/>
                <a:gd name="T15" fmla="*/ 32 h 47"/>
                <a:gd name="T16" fmla="*/ 27 w 107"/>
                <a:gd name="T17" fmla="*/ 38 h 47"/>
                <a:gd name="T18" fmla="*/ 66 w 107"/>
                <a:gd name="T19" fmla="*/ 47 h 47"/>
                <a:gd name="T20" fmla="*/ 105 w 107"/>
                <a:gd name="T21" fmla="*/ 34 h 47"/>
                <a:gd name="T22" fmla="*/ 107 w 107"/>
                <a:gd name="T23" fmla="*/ 2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7" h="47">
                  <a:moveTo>
                    <a:pt x="107" y="29"/>
                  </a:moveTo>
                  <a:cubicBezTo>
                    <a:pt x="106" y="26"/>
                    <a:pt x="102" y="24"/>
                    <a:pt x="99" y="26"/>
                  </a:cubicBezTo>
                  <a:cubicBezTo>
                    <a:pt x="89" y="32"/>
                    <a:pt x="77" y="36"/>
                    <a:pt x="65" y="37"/>
                  </a:cubicBezTo>
                  <a:cubicBezTo>
                    <a:pt x="51" y="37"/>
                    <a:pt x="36" y="33"/>
                    <a:pt x="24" y="24"/>
                  </a:cubicBezTo>
                  <a:cubicBezTo>
                    <a:pt x="18" y="20"/>
                    <a:pt x="11" y="13"/>
                    <a:pt x="10" y="4"/>
                  </a:cubicBezTo>
                  <a:cubicBezTo>
                    <a:pt x="10" y="2"/>
                    <a:pt x="8" y="0"/>
                    <a:pt x="5" y="0"/>
                  </a:cubicBezTo>
                  <a:cubicBezTo>
                    <a:pt x="2" y="0"/>
                    <a:pt x="0" y="3"/>
                    <a:pt x="1" y="5"/>
                  </a:cubicBezTo>
                  <a:cubicBezTo>
                    <a:pt x="2" y="18"/>
                    <a:pt x="11" y="26"/>
                    <a:pt x="18" y="32"/>
                  </a:cubicBezTo>
                  <a:cubicBezTo>
                    <a:pt x="21" y="34"/>
                    <a:pt x="24" y="36"/>
                    <a:pt x="27" y="38"/>
                  </a:cubicBezTo>
                  <a:cubicBezTo>
                    <a:pt x="39" y="44"/>
                    <a:pt x="52" y="47"/>
                    <a:pt x="66" y="47"/>
                  </a:cubicBezTo>
                  <a:cubicBezTo>
                    <a:pt x="80" y="46"/>
                    <a:pt x="93" y="42"/>
                    <a:pt x="105" y="34"/>
                  </a:cubicBezTo>
                  <a:cubicBezTo>
                    <a:pt x="106" y="33"/>
                    <a:pt x="107" y="31"/>
                    <a:pt x="107" y="29"/>
                  </a:cubicBezTo>
                  <a:close/>
                </a:path>
              </a:pathLst>
            </a:custGeom>
            <a:solidFill>
              <a:srgbClr val="7C8C9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0" name="任意多边形 12"/>
            <p:cNvSpPr/>
            <p:nvPr/>
          </p:nvSpPr>
          <p:spPr bwMode="auto">
            <a:xfrm>
              <a:off x="5938838" y="2490788"/>
              <a:ext cx="773113" cy="546100"/>
            </a:xfrm>
            <a:custGeom>
              <a:avLst/>
              <a:gdLst>
                <a:gd name="T0" fmla="*/ 3 w 152"/>
                <a:gd name="T1" fmla="*/ 50 h 107"/>
                <a:gd name="T2" fmla="*/ 10 w 152"/>
                <a:gd name="T3" fmla="*/ 49 h 107"/>
                <a:gd name="T4" fmla="*/ 94 w 152"/>
                <a:gd name="T5" fmla="*/ 23 h 107"/>
                <a:gd name="T6" fmla="*/ 135 w 152"/>
                <a:gd name="T7" fmla="*/ 101 h 107"/>
                <a:gd name="T8" fmla="*/ 139 w 152"/>
                <a:gd name="T9" fmla="*/ 106 h 107"/>
                <a:gd name="T10" fmla="*/ 140 w 152"/>
                <a:gd name="T11" fmla="*/ 107 h 107"/>
                <a:gd name="T12" fmla="*/ 145 w 152"/>
                <a:gd name="T13" fmla="*/ 103 h 107"/>
                <a:gd name="T14" fmla="*/ 98 w 152"/>
                <a:gd name="T15" fmla="*/ 14 h 107"/>
                <a:gd name="T16" fmla="*/ 2 w 152"/>
                <a:gd name="T17" fmla="*/ 44 h 107"/>
                <a:gd name="T18" fmla="*/ 3 w 152"/>
                <a:gd name="T19" fmla="*/ 5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2" h="107">
                  <a:moveTo>
                    <a:pt x="3" y="50"/>
                  </a:moveTo>
                  <a:cubicBezTo>
                    <a:pt x="5" y="52"/>
                    <a:pt x="8" y="51"/>
                    <a:pt x="10" y="49"/>
                  </a:cubicBezTo>
                  <a:cubicBezTo>
                    <a:pt x="27" y="23"/>
                    <a:pt x="65" y="11"/>
                    <a:pt x="94" y="23"/>
                  </a:cubicBezTo>
                  <a:cubicBezTo>
                    <a:pt x="123" y="35"/>
                    <a:pt x="141" y="70"/>
                    <a:pt x="135" y="101"/>
                  </a:cubicBezTo>
                  <a:cubicBezTo>
                    <a:pt x="135" y="103"/>
                    <a:pt x="136" y="106"/>
                    <a:pt x="139" y="106"/>
                  </a:cubicBezTo>
                  <a:cubicBezTo>
                    <a:pt x="139" y="107"/>
                    <a:pt x="140" y="107"/>
                    <a:pt x="140" y="107"/>
                  </a:cubicBezTo>
                  <a:cubicBezTo>
                    <a:pt x="142" y="107"/>
                    <a:pt x="144" y="105"/>
                    <a:pt x="145" y="103"/>
                  </a:cubicBezTo>
                  <a:cubicBezTo>
                    <a:pt x="152" y="67"/>
                    <a:pt x="131" y="28"/>
                    <a:pt x="98" y="14"/>
                  </a:cubicBezTo>
                  <a:cubicBezTo>
                    <a:pt x="64" y="0"/>
                    <a:pt x="22" y="13"/>
                    <a:pt x="2" y="44"/>
                  </a:cubicBezTo>
                  <a:cubicBezTo>
                    <a:pt x="0" y="46"/>
                    <a:pt x="1" y="49"/>
                    <a:pt x="3" y="50"/>
                  </a:cubicBezTo>
                  <a:close/>
                </a:path>
              </a:pathLst>
            </a:custGeom>
            <a:solidFill>
              <a:srgbClr val="7C8C9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1" name="椭圆 130"/>
            <p:cNvSpPr/>
            <p:nvPr/>
          </p:nvSpPr>
          <p:spPr bwMode="auto">
            <a:xfrm>
              <a:off x="6788151" y="1231901"/>
              <a:ext cx="1447800" cy="1447800"/>
            </a:xfrm>
            <a:prstGeom prst="ellipse">
              <a:avLst/>
            </a:prstGeom>
            <a:solidFill>
              <a:srgbClr val="B994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32" name="任意多边形 14"/>
            <p:cNvSpPr/>
            <p:nvPr/>
          </p:nvSpPr>
          <p:spPr bwMode="auto">
            <a:xfrm>
              <a:off x="6997701" y="1446213"/>
              <a:ext cx="1023938" cy="1023938"/>
            </a:xfrm>
            <a:custGeom>
              <a:avLst/>
              <a:gdLst>
                <a:gd name="T0" fmla="*/ 191 w 201"/>
                <a:gd name="T1" fmla="*/ 72 h 201"/>
                <a:gd name="T2" fmla="*/ 129 w 201"/>
                <a:gd name="T3" fmla="*/ 72 h 201"/>
                <a:gd name="T4" fmla="*/ 129 w 201"/>
                <a:gd name="T5" fmla="*/ 10 h 201"/>
                <a:gd name="T6" fmla="*/ 119 w 201"/>
                <a:gd name="T7" fmla="*/ 0 h 201"/>
                <a:gd name="T8" fmla="*/ 83 w 201"/>
                <a:gd name="T9" fmla="*/ 0 h 201"/>
                <a:gd name="T10" fmla="*/ 73 w 201"/>
                <a:gd name="T11" fmla="*/ 10 h 201"/>
                <a:gd name="T12" fmla="*/ 73 w 201"/>
                <a:gd name="T13" fmla="*/ 72 h 201"/>
                <a:gd name="T14" fmla="*/ 10 w 201"/>
                <a:gd name="T15" fmla="*/ 72 h 201"/>
                <a:gd name="T16" fmla="*/ 0 w 201"/>
                <a:gd name="T17" fmla="*/ 82 h 201"/>
                <a:gd name="T18" fmla="*/ 0 w 201"/>
                <a:gd name="T19" fmla="*/ 118 h 201"/>
                <a:gd name="T20" fmla="*/ 10 w 201"/>
                <a:gd name="T21" fmla="*/ 128 h 201"/>
                <a:gd name="T22" fmla="*/ 73 w 201"/>
                <a:gd name="T23" fmla="*/ 128 h 201"/>
                <a:gd name="T24" fmla="*/ 73 w 201"/>
                <a:gd name="T25" fmla="*/ 191 h 201"/>
                <a:gd name="T26" fmla="*/ 83 w 201"/>
                <a:gd name="T27" fmla="*/ 201 h 201"/>
                <a:gd name="T28" fmla="*/ 119 w 201"/>
                <a:gd name="T29" fmla="*/ 201 h 201"/>
                <a:gd name="T30" fmla="*/ 129 w 201"/>
                <a:gd name="T31" fmla="*/ 191 h 201"/>
                <a:gd name="T32" fmla="*/ 129 w 201"/>
                <a:gd name="T33" fmla="*/ 128 h 201"/>
                <a:gd name="T34" fmla="*/ 191 w 201"/>
                <a:gd name="T35" fmla="*/ 128 h 201"/>
                <a:gd name="T36" fmla="*/ 201 w 201"/>
                <a:gd name="T37" fmla="*/ 118 h 201"/>
                <a:gd name="T38" fmla="*/ 201 w 201"/>
                <a:gd name="T39" fmla="*/ 82 h 201"/>
                <a:gd name="T40" fmla="*/ 191 w 201"/>
                <a:gd name="T41" fmla="*/ 7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1" h="201">
                  <a:moveTo>
                    <a:pt x="191" y="72"/>
                  </a:moveTo>
                  <a:cubicBezTo>
                    <a:pt x="129" y="72"/>
                    <a:pt x="129" y="72"/>
                    <a:pt x="129" y="72"/>
                  </a:cubicBezTo>
                  <a:cubicBezTo>
                    <a:pt x="129" y="10"/>
                    <a:pt x="129" y="10"/>
                    <a:pt x="129" y="10"/>
                  </a:cubicBezTo>
                  <a:cubicBezTo>
                    <a:pt x="129" y="4"/>
                    <a:pt x="124" y="0"/>
                    <a:pt x="119" y="0"/>
                  </a:cubicBezTo>
                  <a:cubicBezTo>
                    <a:pt x="83" y="0"/>
                    <a:pt x="83" y="0"/>
                    <a:pt x="83" y="0"/>
                  </a:cubicBezTo>
                  <a:cubicBezTo>
                    <a:pt x="77" y="0"/>
                    <a:pt x="73" y="4"/>
                    <a:pt x="73" y="10"/>
                  </a:cubicBezTo>
                  <a:cubicBezTo>
                    <a:pt x="73" y="72"/>
                    <a:pt x="73" y="72"/>
                    <a:pt x="73" y="72"/>
                  </a:cubicBezTo>
                  <a:cubicBezTo>
                    <a:pt x="10" y="72"/>
                    <a:pt x="10" y="72"/>
                    <a:pt x="10" y="72"/>
                  </a:cubicBezTo>
                  <a:cubicBezTo>
                    <a:pt x="5" y="72"/>
                    <a:pt x="0" y="77"/>
                    <a:pt x="0" y="82"/>
                  </a:cubicBezTo>
                  <a:cubicBezTo>
                    <a:pt x="0" y="118"/>
                    <a:pt x="0" y="118"/>
                    <a:pt x="0" y="118"/>
                  </a:cubicBezTo>
                  <a:cubicBezTo>
                    <a:pt x="0" y="124"/>
                    <a:pt x="5" y="128"/>
                    <a:pt x="10" y="128"/>
                  </a:cubicBezTo>
                  <a:cubicBezTo>
                    <a:pt x="73" y="128"/>
                    <a:pt x="73" y="128"/>
                    <a:pt x="73" y="128"/>
                  </a:cubicBezTo>
                  <a:cubicBezTo>
                    <a:pt x="73" y="191"/>
                    <a:pt x="73" y="191"/>
                    <a:pt x="73" y="191"/>
                  </a:cubicBezTo>
                  <a:cubicBezTo>
                    <a:pt x="73" y="196"/>
                    <a:pt x="77" y="201"/>
                    <a:pt x="83" y="201"/>
                  </a:cubicBezTo>
                  <a:cubicBezTo>
                    <a:pt x="119" y="201"/>
                    <a:pt x="119" y="201"/>
                    <a:pt x="119" y="201"/>
                  </a:cubicBezTo>
                  <a:cubicBezTo>
                    <a:pt x="124" y="201"/>
                    <a:pt x="129" y="196"/>
                    <a:pt x="129" y="191"/>
                  </a:cubicBezTo>
                  <a:cubicBezTo>
                    <a:pt x="129" y="128"/>
                    <a:pt x="129" y="128"/>
                    <a:pt x="129" y="128"/>
                  </a:cubicBezTo>
                  <a:cubicBezTo>
                    <a:pt x="191" y="128"/>
                    <a:pt x="191" y="128"/>
                    <a:pt x="191" y="128"/>
                  </a:cubicBezTo>
                  <a:cubicBezTo>
                    <a:pt x="197" y="128"/>
                    <a:pt x="201" y="124"/>
                    <a:pt x="201" y="118"/>
                  </a:cubicBezTo>
                  <a:cubicBezTo>
                    <a:pt x="201" y="82"/>
                    <a:pt x="201" y="82"/>
                    <a:pt x="201" y="82"/>
                  </a:cubicBezTo>
                  <a:cubicBezTo>
                    <a:pt x="201" y="77"/>
                    <a:pt x="197" y="72"/>
                    <a:pt x="191" y="7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37" name="组合 136"/>
          <p:cNvGrpSpPr/>
          <p:nvPr/>
        </p:nvGrpSpPr>
        <p:grpSpPr>
          <a:xfrm>
            <a:off x="3736815" y="2426222"/>
            <a:ext cx="340969" cy="309863"/>
            <a:chOff x="3736815" y="2426222"/>
            <a:chExt cx="340969" cy="309863"/>
          </a:xfrm>
        </p:grpSpPr>
        <p:grpSp>
          <p:nvGrpSpPr>
            <p:cNvPr id="15" name="组合 14"/>
            <p:cNvGrpSpPr/>
            <p:nvPr/>
          </p:nvGrpSpPr>
          <p:grpSpPr>
            <a:xfrm>
              <a:off x="3736815" y="2426222"/>
              <a:ext cx="340969" cy="309863"/>
              <a:chOff x="1466755" y="5289858"/>
              <a:chExt cx="485474" cy="485473"/>
            </a:xfrm>
          </p:grpSpPr>
          <p:sp>
            <p:nvSpPr>
              <p:cNvPr id="17" name="椭圆 26"/>
              <p:cNvSpPr/>
              <p:nvPr/>
            </p:nvSpPr>
            <p:spPr>
              <a:xfrm rot="19741494">
                <a:off x="1466755" y="5289858"/>
                <a:ext cx="485474" cy="485473"/>
              </a:xfrm>
              <a:prstGeom prst="ellipse">
                <a:avLst/>
              </a:prstGeom>
              <a:gradFill flip="none" rotWithShape="1">
                <a:gsLst>
                  <a:gs pos="53000">
                    <a:srgbClr val="018C42">
                      <a:alpha val="10000"/>
                    </a:srgbClr>
                  </a:gs>
                  <a:gs pos="100000">
                    <a:srgbClr val="3E669C">
                      <a:alpha val="10000"/>
                    </a:srgbClr>
                  </a:gs>
                </a:gsLst>
                <a:path path="circle">
                  <a:fillToRect l="50000" t="50000" r="50000" b="50000"/>
                </a:path>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8" name="椭圆 17"/>
              <p:cNvSpPr/>
              <p:nvPr/>
            </p:nvSpPr>
            <p:spPr>
              <a:xfrm>
                <a:off x="1544233" y="5367336"/>
                <a:ext cx="330517" cy="330518"/>
              </a:xfrm>
              <a:prstGeom prst="ellipse">
                <a:avLst/>
              </a:prstGeom>
              <a:gradFill>
                <a:gsLst>
                  <a:gs pos="16000">
                    <a:schemeClr val="accent6">
                      <a:lumMod val="20000"/>
                      <a:lumOff val="80000"/>
                    </a:schemeClr>
                  </a:gs>
                  <a:gs pos="77000">
                    <a:srgbClr val="018C42"/>
                  </a:gs>
                </a:gsLst>
                <a:path path="circle">
                  <a:fillToRect r="100000" b="100000"/>
                </a:path>
              </a:gradFill>
              <a:ln w="12700" cap="flat" cmpd="sng" algn="ctr">
                <a:noFill/>
                <a:prstDash val="solid"/>
                <a:miter lim="800000"/>
              </a:ln>
              <a:effectLst>
                <a:outerShdw blurRad="279400" dist="101600" dir="5400000" sx="88000" sy="88000" algn="t" rotWithShape="0">
                  <a:srgbClr val="830051">
                    <a:alpha val="34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3200" b="0" i="0" u="none" strike="noStrike" kern="0" cap="none" spc="0" normalizeH="0" baseline="0" noProof="0" dirty="0">
                  <a:ln>
                    <a:noFill/>
                  </a:ln>
                  <a:solidFill>
                    <a:prstClr val="white"/>
                  </a:solidFill>
                  <a:effectLst/>
                  <a:uLnTx/>
                  <a:uFillTx/>
                  <a:cs typeface="+mn-ea"/>
                  <a:sym typeface="+mn-lt"/>
                </a:endParaRPr>
              </a:p>
            </p:txBody>
          </p:sp>
        </p:grpSp>
        <p:sp>
          <p:nvSpPr>
            <p:cNvPr id="136" name="25405c7b-fce5-47ea-9f26-3543e5ace05e"/>
            <p:cNvSpPr/>
            <p:nvPr/>
          </p:nvSpPr>
          <p:spPr>
            <a:xfrm>
              <a:off x="3851274" y="2500313"/>
              <a:ext cx="95251" cy="149797"/>
            </a:xfrm>
            <a:custGeom>
              <a:avLst/>
              <a:gdLst>
                <a:gd name="connsiteX0" fmla="*/ 138930 w 228600"/>
                <a:gd name="connsiteY0" fmla="*/ 53205 h 381000"/>
                <a:gd name="connsiteX1" fmla="*/ 165870 w 228600"/>
                <a:gd name="connsiteY1" fmla="*/ 53205 h 381000"/>
                <a:gd name="connsiteX2" fmla="*/ 223020 w 228600"/>
                <a:gd name="connsiteY2" fmla="*/ 110355 h 381000"/>
                <a:gd name="connsiteX3" fmla="*/ 227150 w 228600"/>
                <a:gd name="connsiteY3" fmla="*/ 131115 h 381000"/>
                <a:gd name="connsiteX4" fmla="*/ 209550 w 228600"/>
                <a:gd name="connsiteY4" fmla="*/ 142875 h 381000"/>
                <a:gd name="connsiteX5" fmla="*/ 171450 w 228600"/>
                <a:gd name="connsiteY5" fmla="*/ 142875 h 381000"/>
                <a:gd name="connsiteX6" fmla="*/ 171450 w 228600"/>
                <a:gd name="connsiteY6" fmla="*/ 361950 h 381000"/>
                <a:gd name="connsiteX7" fmla="*/ 153192 w 228600"/>
                <a:gd name="connsiteY7" fmla="*/ 380984 h 381000"/>
                <a:gd name="connsiteX8" fmla="*/ 133416 w 228600"/>
                <a:gd name="connsiteY8" fmla="*/ 363532 h 381000"/>
                <a:gd name="connsiteX9" fmla="*/ 125346 w 228600"/>
                <a:gd name="connsiteY9" fmla="*/ 266700 h 381000"/>
                <a:gd name="connsiteX10" fmla="*/ 103254 w 228600"/>
                <a:gd name="connsiteY10" fmla="*/ 266700 h 381000"/>
                <a:gd name="connsiteX11" fmla="*/ 95184 w 228600"/>
                <a:gd name="connsiteY11" fmla="*/ 363532 h 381000"/>
                <a:gd name="connsiteX12" fmla="*/ 75409 w 228600"/>
                <a:gd name="connsiteY12" fmla="*/ 380984 h 381000"/>
                <a:gd name="connsiteX13" fmla="*/ 57150 w 228600"/>
                <a:gd name="connsiteY13" fmla="*/ 361950 h 381000"/>
                <a:gd name="connsiteX14" fmla="*/ 57150 w 228600"/>
                <a:gd name="connsiteY14" fmla="*/ 247650 h 381000"/>
                <a:gd name="connsiteX15" fmla="*/ 85725 w 228600"/>
                <a:gd name="connsiteY15" fmla="*/ 247650 h 381000"/>
                <a:gd name="connsiteX16" fmla="*/ 123825 w 228600"/>
                <a:gd name="connsiteY16" fmla="*/ 209550 h 381000"/>
                <a:gd name="connsiteX17" fmla="*/ 85725 w 228600"/>
                <a:gd name="connsiteY17" fmla="*/ 171450 h 381000"/>
                <a:gd name="connsiteX18" fmla="*/ 57150 w 228600"/>
                <a:gd name="connsiteY18" fmla="*/ 171450 h 381000"/>
                <a:gd name="connsiteX19" fmla="*/ 57150 w 228600"/>
                <a:gd name="connsiteY19" fmla="*/ 143911 h 381000"/>
                <a:gd name="connsiteX20" fmla="*/ 44710 w 228600"/>
                <a:gd name="connsiteY20" fmla="*/ 150612 h 381000"/>
                <a:gd name="connsiteX21" fmla="*/ 38101 w 228600"/>
                <a:gd name="connsiteY21" fmla="*/ 166870 h 381000"/>
                <a:gd name="connsiteX22" fmla="*/ 44289 w 228600"/>
                <a:gd name="connsiteY22" fmla="*/ 182808 h 381000"/>
                <a:gd name="connsiteX23" fmla="*/ 66565 w 228600"/>
                <a:gd name="connsiteY23" fmla="*/ 190500 h 381000"/>
                <a:gd name="connsiteX24" fmla="*/ 85642 w 228600"/>
                <a:gd name="connsiteY24" fmla="*/ 190500 h 381000"/>
                <a:gd name="connsiteX25" fmla="*/ 104692 w 228600"/>
                <a:gd name="connsiteY25" fmla="*/ 209550 h 381000"/>
                <a:gd name="connsiteX26" fmla="*/ 85642 w 228600"/>
                <a:gd name="connsiteY26" fmla="*/ 228600 h 381000"/>
                <a:gd name="connsiteX27" fmla="*/ 66573 w 228600"/>
                <a:gd name="connsiteY27" fmla="*/ 228600 h 381000"/>
                <a:gd name="connsiteX28" fmla="*/ 17107 w 228600"/>
                <a:gd name="connsiteY28" fmla="*/ 209503 h 381000"/>
                <a:gd name="connsiteX29" fmla="*/ 3 w 228600"/>
                <a:gd name="connsiteY29" fmla="*/ 166505 h 381000"/>
                <a:gd name="connsiteX30" fmla="*/ 17615 w 228600"/>
                <a:gd name="connsiteY30" fmla="*/ 123827 h 381000"/>
                <a:gd name="connsiteX31" fmla="*/ 66565 w 228600"/>
                <a:gd name="connsiteY31" fmla="*/ 104775 h 381000"/>
                <a:gd name="connsiteX32" fmla="*/ 163560 w 228600"/>
                <a:gd name="connsiteY32" fmla="*/ 104775 h 381000"/>
                <a:gd name="connsiteX33" fmla="*/ 138930 w 228600"/>
                <a:gd name="connsiteY33" fmla="*/ 80145 h 381000"/>
                <a:gd name="connsiteX34" fmla="*/ 138930 w 228600"/>
                <a:gd name="connsiteY34" fmla="*/ 53205 h 381000"/>
                <a:gd name="connsiteX35" fmla="*/ 114301 w 228600"/>
                <a:gd name="connsiteY35" fmla="*/ 0 h 381000"/>
                <a:gd name="connsiteX36" fmla="*/ 154749 w 228600"/>
                <a:gd name="connsiteY36" fmla="*/ 28647 h 381000"/>
                <a:gd name="connsiteX37" fmla="*/ 125460 w 228600"/>
                <a:gd name="connsiteY37" fmla="*/ 39734 h 381000"/>
                <a:gd name="connsiteX38" fmla="*/ 119234 w 228600"/>
                <a:gd name="connsiteY38" fmla="*/ 85444 h 381000"/>
                <a:gd name="connsiteX39" fmla="*/ 114301 w 228600"/>
                <a:gd name="connsiteY39" fmla="*/ 85725 h 381000"/>
                <a:gd name="connsiteX40" fmla="*/ 71438 w 228600"/>
                <a:gd name="connsiteY40" fmla="*/ 42863 h 381000"/>
                <a:gd name="connsiteX41" fmla="*/ 114301 w 228600"/>
                <a:gd name="connsiteY41"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228600" h="381000">
                  <a:moveTo>
                    <a:pt x="138930" y="53205"/>
                  </a:moveTo>
                  <a:cubicBezTo>
                    <a:pt x="146369" y="45765"/>
                    <a:pt x="158431" y="45765"/>
                    <a:pt x="165870" y="53205"/>
                  </a:cubicBezTo>
                  <a:lnTo>
                    <a:pt x="223020" y="110355"/>
                  </a:lnTo>
                  <a:cubicBezTo>
                    <a:pt x="228469" y="115803"/>
                    <a:pt x="230098" y="123996"/>
                    <a:pt x="227150" y="131115"/>
                  </a:cubicBezTo>
                  <a:cubicBezTo>
                    <a:pt x="224201" y="138233"/>
                    <a:pt x="217255" y="142875"/>
                    <a:pt x="209550" y="142875"/>
                  </a:cubicBezTo>
                  <a:lnTo>
                    <a:pt x="171450" y="142875"/>
                  </a:lnTo>
                  <a:lnTo>
                    <a:pt x="171450" y="361950"/>
                  </a:lnTo>
                  <a:cubicBezTo>
                    <a:pt x="171450" y="372163"/>
                    <a:pt x="163396" y="380559"/>
                    <a:pt x="153192" y="380984"/>
                  </a:cubicBezTo>
                  <a:cubicBezTo>
                    <a:pt x="142987" y="381408"/>
                    <a:pt x="134264" y="373710"/>
                    <a:pt x="133416" y="363532"/>
                  </a:cubicBezTo>
                  <a:lnTo>
                    <a:pt x="125346" y="266700"/>
                  </a:lnTo>
                  <a:lnTo>
                    <a:pt x="103254" y="266700"/>
                  </a:lnTo>
                  <a:lnTo>
                    <a:pt x="95184" y="363532"/>
                  </a:lnTo>
                  <a:cubicBezTo>
                    <a:pt x="94336" y="373710"/>
                    <a:pt x="85613" y="381408"/>
                    <a:pt x="75409" y="380984"/>
                  </a:cubicBezTo>
                  <a:cubicBezTo>
                    <a:pt x="65204" y="380559"/>
                    <a:pt x="57150" y="372163"/>
                    <a:pt x="57150" y="361950"/>
                  </a:cubicBezTo>
                  <a:lnTo>
                    <a:pt x="57150" y="247650"/>
                  </a:lnTo>
                  <a:lnTo>
                    <a:pt x="85725" y="247650"/>
                  </a:lnTo>
                  <a:cubicBezTo>
                    <a:pt x="106767" y="247650"/>
                    <a:pt x="123825" y="230592"/>
                    <a:pt x="123825" y="209550"/>
                  </a:cubicBezTo>
                  <a:cubicBezTo>
                    <a:pt x="123825" y="188508"/>
                    <a:pt x="106767" y="171450"/>
                    <a:pt x="85725" y="171450"/>
                  </a:cubicBezTo>
                  <a:lnTo>
                    <a:pt x="57150" y="171450"/>
                  </a:lnTo>
                  <a:lnTo>
                    <a:pt x="57150" y="143911"/>
                  </a:lnTo>
                  <a:cubicBezTo>
                    <a:pt x="51431" y="145282"/>
                    <a:pt x="47439" y="147851"/>
                    <a:pt x="44710" y="150612"/>
                  </a:cubicBezTo>
                  <a:cubicBezTo>
                    <a:pt x="40474" y="154897"/>
                    <a:pt x="38160" y="160772"/>
                    <a:pt x="38101" y="166870"/>
                  </a:cubicBezTo>
                  <a:cubicBezTo>
                    <a:pt x="38043" y="172955"/>
                    <a:pt x="40227" y="178670"/>
                    <a:pt x="44289" y="182808"/>
                  </a:cubicBezTo>
                  <a:cubicBezTo>
                    <a:pt x="48163" y="186751"/>
                    <a:pt x="54973" y="190500"/>
                    <a:pt x="66565" y="190500"/>
                  </a:cubicBezTo>
                  <a:lnTo>
                    <a:pt x="85642" y="190500"/>
                  </a:lnTo>
                  <a:cubicBezTo>
                    <a:pt x="96163" y="190500"/>
                    <a:pt x="104692" y="199029"/>
                    <a:pt x="104692" y="209550"/>
                  </a:cubicBezTo>
                  <a:cubicBezTo>
                    <a:pt x="104692" y="220071"/>
                    <a:pt x="96163" y="228600"/>
                    <a:pt x="85642" y="228600"/>
                  </a:cubicBezTo>
                  <a:lnTo>
                    <a:pt x="66573" y="228600"/>
                  </a:lnTo>
                  <a:cubicBezTo>
                    <a:pt x="46077" y="228600"/>
                    <a:pt x="29019" y="221633"/>
                    <a:pt x="17107" y="209503"/>
                  </a:cubicBezTo>
                  <a:cubicBezTo>
                    <a:pt x="5384" y="197568"/>
                    <a:pt x="-145" y="181851"/>
                    <a:pt x="3" y="166505"/>
                  </a:cubicBezTo>
                  <a:cubicBezTo>
                    <a:pt x="151" y="151171"/>
                    <a:pt x="5962" y="135615"/>
                    <a:pt x="17615" y="123827"/>
                  </a:cubicBezTo>
                  <a:cubicBezTo>
                    <a:pt x="29471" y="111832"/>
                    <a:pt x="46338" y="104775"/>
                    <a:pt x="66565" y="104775"/>
                  </a:cubicBezTo>
                  <a:lnTo>
                    <a:pt x="163560" y="104775"/>
                  </a:lnTo>
                  <a:lnTo>
                    <a:pt x="138930" y="80145"/>
                  </a:lnTo>
                  <a:cubicBezTo>
                    <a:pt x="131490" y="72706"/>
                    <a:pt x="131490" y="60644"/>
                    <a:pt x="138930" y="53205"/>
                  </a:cubicBezTo>
                  <a:close/>
                  <a:moveTo>
                    <a:pt x="114301" y="0"/>
                  </a:moveTo>
                  <a:cubicBezTo>
                    <a:pt x="132990" y="0"/>
                    <a:pt x="148886" y="11962"/>
                    <a:pt x="154749" y="28647"/>
                  </a:cubicBezTo>
                  <a:cubicBezTo>
                    <a:pt x="144232" y="28001"/>
                    <a:pt x="133497" y="31697"/>
                    <a:pt x="125460" y="39734"/>
                  </a:cubicBezTo>
                  <a:cubicBezTo>
                    <a:pt x="113074" y="52120"/>
                    <a:pt x="110998" y="70912"/>
                    <a:pt x="119234" y="85444"/>
                  </a:cubicBezTo>
                  <a:cubicBezTo>
                    <a:pt x="117615" y="85630"/>
                    <a:pt x="115968" y="85725"/>
                    <a:pt x="114301" y="85725"/>
                  </a:cubicBezTo>
                  <a:cubicBezTo>
                    <a:pt x="90628" y="85725"/>
                    <a:pt x="71438" y="66535"/>
                    <a:pt x="71438" y="42863"/>
                  </a:cubicBezTo>
                  <a:cubicBezTo>
                    <a:pt x="71438" y="19190"/>
                    <a:pt x="90628" y="0"/>
                    <a:pt x="11430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138" name="组合 137"/>
          <p:cNvGrpSpPr/>
          <p:nvPr/>
        </p:nvGrpSpPr>
        <p:grpSpPr>
          <a:xfrm>
            <a:off x="4766718" y="2984487"/>
            <a:ext cx="340969" cy="309863"/>
            <a:chOff x="3736815" y="2426222"/>
            <a:chExt cx="340969" cy="309863"/>
          </a:xfrm>
        </p:grpSpPr>
        <p:grpSp>
          <p:nvGrpSpPr>
            <p:cNvPr id="139" name="组合 138"/>
            <p:cNvGrpSpPr/>
            <p:nvPr/>
          </p:nvGrpSpPr>
          <p:grpSpPr>
            <a:xfrm>
              <a:off x="3736815" y="2426222"/>
              <a:ext cx="340969" cy="309863"/>
              <a:chOff x="1466755" y="5289858"/>
              <a:chExt cx="485474" cy="485473"/>
            </a:xfrm>
          </p:grpSpPr>
          <p:sp>
            <p:nvSpPr>
              <p:cNvPr id="141" name="椭圆 26"/>
              <p:cNvSpPr/>
              <p:nvPr/>
            </p:nvSpPr>
            <p:spPr>
              <a:xfrm rot="19741494">
                <a:off x="1466755" y="5289858"/>
                <a:ext cx="485474" cy="485473"/>
              </a:xfrm>
              <a:prstGeom prst="ellipse">
                <a:avLst/>
              </a:prstGeom>
              <a:gradFill flip="none" rotWithShape="1">
                <a:gsLst>
                  <a:gs pos="53000">
                    <a:srgbClr val="018C42">
                      <a:alpha val="10000"/>
                    </a:srgbClr>
                  </a:gs>
                  <a:gs pos="100000">
                    <a:srgbClr val="3E669C">
                      <a:alpha val="10000"/>
                    </a:srgbClr>
                  </a:gs>
                </a:gsLst>
                <a:path path="circle">
                  <a:fillToRect l="50000" t="50000" r="50000" b="50000"/>
                </a:path>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42" name="椭圆 141"/>
              <p:cNvSpPr/>
              <p:nvPr/>
            </p:nvSpPr>
            <p:spPr>
              <a:xfrm>
                <a:off x="1544233" y="5367336"/>
                <a:ext cx="330517" cy="330518"/>
              </a:xfrm>
              <a:prstGeom prst="ellipse">
                <a:avLst/>
              </a:prstGeom>
              <a:gradFill>
                <a:gsLst>
                  <a:gs pos="16000">
                    <a:schemeClr val="accent6">
                      <a:lumMod val="20000"/>
                      <a:lumOff val="80000"/>
                    </a:schemeClr>
                  </a:gs>
                  <a:gs pos="77000">
                    <a:srgbClr val="018C42"/>
                  </a:gs>
                </a:gsLst>
                <a:path path="circle">
                  <a:fillToRect r="100000" b="100000"/>
                </a:path>
              </a:gradFill>
              <a:ln w="12700" cap="flat" cmpd="sng" algn="ctr">
                <a:noFill/>
                <a:prstDash val="solid"/>
                <a:miter lim="800000"/>
              </a:ln>
              <a:effectLst>
                <a:outerShdw blurRad="279400" dist="101600" dir="5400000" sx="88000" sy="88000" algn="t" rotWithShape="0">
                  <a:srgbClr val="830051">
                    <a:alpha val="34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3200" b="0" i="0" u="none" strike="noStrike" kern="0" cap="none" spc="0" normalizeH="0" baseline="0" noProof="0" dirty="0">
                  <a:ln>
                    <a:noFill/>
                  </a:ln>
                  <a:solidFill>
                    <a:prstClr val="white"/>
                  </a:solidFill>
                  <a:effectLst/>
                  <a:uLnTx/>
                  <a:uFillTx/>
                  <a:cs typeface="+mn-ea"/>
                  <a:sym typeface="+mn-lt"/>
                </a:endParaRPr>
              </a:p>
            </p:txBody>
          </p:sp>
        </p:grpSp>
        <p:sp>
          <p:nvSpPr>
            <p:cNvPr id="140" name="25405c7b-fce5-47ea-9f26-3543e5ace05e"/>
            <p:cNvSpPr/>
            <p:nvPr/>
          </p:nvSpPr>
          <p:spPr>
            <a:xfrm>
              <a:off x="3851274" y="2500313"/>
              <a:ext cx="95251" cy="149797"/>
            </a:xfrm>
            <a:custGeom>
              <a:avLst/>
              <a:gdLst>
                <a:gd name="connsiteX0" fmla="*/ 138930 w 228600"/>
                <a:gd name="connsiteY0" fmla="*/ 53205 h 381000"/>
                <a:gd name="connsiteX1" fmla="*/ 165870 w 228600"/>
                <a:gd name="connsiteY1" fmla="*/ 53205 h 381000"/>
                <a:gd name="connsiteX2" fmla="*/ 223020 w 228600"/>
                <a:gd name="connsiteY2" fmla="*/ 110355 h 381000"/>
                <a:gd name="connsiteX3" fmla="*/ 227150 w 228600"/>
                <a:gd name="connsiteY3" fmla="*/ 131115 h 381000"/>
                <a:gd name="connsiteX4" fmla="*/ 209550 w 228600"/>
                <a:gd name="connsiteY4" fmla="*/ 142875 h 381000"/>
                <a:gd name="connsiteX5" fmla="*/ 171450 w 228600"/>
                <a:gd name="connsiteY5" fmla="*/ 142875 h 381000"/>
                <a:gd name="connsiteX6" fmla="*/ 171450 w 228600"/>
                <a:gd name="connsiteY6" fmla="*/ 361950 h 381000"/>
                <a:gd name="connsiteX7" fmla="*/ 153192 w 228600"/>
                <a:gd name="connsiteY7" fmla="*/ 380984 h 381000"/>
                <a:gd name="connsiteX8" fmla="*/ 133416 w 228600"/>
                <a:gd name="connsiteY8" fmla="*/ 363532 h 381000"/>
                <a:gd name="connsiteX9" fmla="*/ 125346 w 228600"/>
                <a:gd name="connsiteY9" fmla="*/ 266700 h 381000"/>
                <a:gd name="connsiteX10" fmla="*/ 103254 w 228600"/>
                <a:gd name="connsiteY10" fmla="*/ 266700 h 381000"/>
                <a:gd name="connsiteX11" fmla="*/ 95184 w 228600"/>
                <a:gd name="connsiteY11" fmla="*/ 363532 h 381000"/>
                <a:gd name="connsiteX12" fmla="*/ 75409 w 228600"/>
                <a:gd name="connsiteY12" fmla="*/ 380984 h 381000"/>
                <a:gd name="connsiteX13" fmla="*/ 57150 w 228600"/>
                <a:gd name="connsiteY13" fmla="*/ 361950 h 381000"/>
                <a:gd name="connsiteX14" fmla="*/ 57150 w 228600"/>
                <a:gd name="connsiteY14" fmla="*/ 247650 h 381000"/>
                <a:gd name="connsiteX15" fmla="*/ 85725 w 228600"/>
                <a:gd name="connsiteY15" fmla="*/ 247650 h 381000"/>
                <a:gd name="connsiteX16" fmla="*/ 123825 w 228600"/>
                <a:gd name="connsiteY16" fmla="*/ 209550 h 381000"/>
                <a:gd name="connsiteX17" fmla="*/ 85725 w 228600"/>
                <a:gd name="connsiteY17" fmla="*/ 171450 h 381000"/>
                <a:gd name="connsiteX18" fmla="*/ 57150 w 228600"/>
                <a:gd name="connsiteY18" fmla="*/ 171450 h 381000"/>
                <a:gd name="connsiteX19" fmla="*/ 57150 w 228600"/>
                <a:gd name="connsiteY19" fmla="*/ 143911 h 381000"/>
                <a:gd name="connsiteX20" fmla="*/ 44710 w 228600"/>
                <a:gd name="connsiteY20" fmla="*/ 150612 h 381000"/>
                <a:gd name="connsiteX21" fmla="*/ 38101 w 228600"/>
                <a:gd name="connsiteY21" fmla="*/ 166870 h 381000"/>
                <a:gd name="connsiteX22" fmla="*/ 44289 w 228600"/>
                <a:gd name="connsiteY22" fmla="*/ 182808 h 381000"/>
                <a:gd name="connsiteX23" fmla="*/ 66565 w 228600"/>
                <a:gd name="connsiteY23" fmla="*/ 190500 h 381000"/>
                <a:gd name="connsiteX24" fmla="*/ 85642 w 228600"/>
                <a:gd name="connsiteY24" fmla="*/ 190500 h 381000"/>
                <a:gd name="connsiteX25" fmla="*/ 104692 w 228600"/>
                <a:gd name="connsiteY25" fmla="*/ 209550 h 381000"/>
                <a:gd name="connsiteX26" fmla="*/ 85642 w 228600"/>
                <a:gd name="connsiteY26" fmla="*/ 228600 h 381000"/>
                <a:gd name="connsiteX27" fmla="*/ 66573 w 228600"/>
                <a:gd name="connsiteY27" fmla="*/ 228600 h 381000"/>
                <a:gd name="connsiteX28" fmla="*/ 17107 w 228600"/>
                <a:gd name="connsiteY28" fmla="*/ 209503 h 381000"/>
                <a:gd name="connsiteX29" fmla="*/ 3 w 228600"/>
                <a:gd name="connsiteY29" fmla="*/ 166505 h 381000"/>
                <a:gd name="connsiteX30" fmla="*/ 17615 w 228600"/>
                <a:gd name="connsiteY30" fmla="*/ 123827 h 381000"/>
                <a:gd name="connsiteX31" fmla="*/ 66565 w 228600"/>
                <a:gd name="connsiteY31" fmla="*/ 104775 h 381000"/>
                <a:gd name="connsiteX32" fmla="*/ 163560 w 228600"/>
                <a:gd name="connsiteY32" fmla="*/ 104775 h 381000"/>
                <a:gd name="connsiteX33" fmla="*/ 138930 w 228600"/>
                <a:gd name="connsiteY33" fmla="*/ 80145 h 381000"/>
                <a:gd name="connsiteX34" fmla="*/ 138930 w 228600"/>
                <a:gd name="connsiteY34" fmla="*/ 53205 h 381000"/>
                <a:gd name="connsiteX35" fmla="*/ 114301 w 228600"/>
                <a:gd name="connsiteY35" fmla="*/ 0 h 381000"/>
                <a:gd name="connsiteX36" fmla="*/ 154749 w 228600"/>
                <a:gd name="connsiteY36" fmla="*/ 28647 h 381000"/>
                <a:gd name="connsiteX37" fmla="*/ 125460 w 228600"/>
                <a:gd name="connsiteY37" fmla="*/ 39734 h 381000"/>
                <a:gd name="connsiteX38" fmla="*/ 119234 w 228600"/>
                <a:gd name="connsiteY38" fmla="*/ 85444 h 381000"/>
                <a:gd name="connsiteX39" fmla="*/ 114301 w 228600"/>
                <a:gd name="connsiteY39" fmla="*/ 85725 h 381000"/>
                <a:gd name="connsiteX40" fmla="*/ 71438 w 228600"/>
                <a:gd name="connsiteY40" fmla="*/ 42863 h 381000"/>
                <a:gd name="connsiteX41" fmla="*/ 114301 w 228600"/>
                <a:gd name="connsiteY41"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228600" h="381000">
                  <a:moveTo>
                    <a:pt x="138930" y="53205"/>
                  </a:moveTo>
                  <a:cubicBezTo>
                    <a:pt x="146369" y="45765"/>
                    <a:pt x="158431" y="45765"/>
                    <a:pt x="165870" y="53205"/>
                  </a:cubicBezTo>
                  <a:lnTo>
                    <a:pt x="223020" y="110355"/>
                  </a:lnTo>
                  <a:cubicBezTo>
                    <a:pt x="228469" y="115803"/>
                    <a:pt x="230098" y="123996"/>
                    <a:pt x="227150" y="131115"/>
                  </a:cubicBezTo>
                  <a:cubicBezTo>
                    <a:pt x="224201" y="138233"/>
                    <a:pt x="217255" y="142875"/>
                    <a:pt x="209550" y="142875"/>
                  </a:cubicBezTo>
                  <a:lnTo>
                    <a:pt x="171450" y="142875"/>
                  </a:lnTo>
                  <a:lnTo>
                    <a:pt x="171450" y="361950"/>
                  </a:lnTo>
                  <a:cubicBezTo>
                    <a:pt x="171450" y="372163"/>
                    <a:pt x="163396" y="380559"/>
                    <a:pt x="153192" y="380984"/>
                  </a:cubicBezTo>
                  <a:cubicBezTo>
                    <a:pt x="142987" y="381408"/>
                    <a:pt x="134264" y="373710"/>
                    <a:pt x="133416" y="363532"/>
                  </a:cubicBezTo>
                  <a:lnTo>
                    <a:pt x="125346" y="266700"/>
                  </a:lnTo>
                  <a:lnTo>
                    <a:pt x="103254" y="266700"/>
                  </a:lnTo>
                  <a:lnTo>
                    <a:pt x="95184" y="363532"/>
                  </a:lnTo>
                  <a:cubicBezTo>
                    <a:pt x="94336" y="373710"/>
                    <a:pt x="85613" y="381408"/>
                    <a:pt x="75409" y="380984"/>
                  </a:cubicBezTo>
                  <a:cubicBezTo>
                    <a:pt x="65204" y="380559"/>
                    <a:pt x="57150" y="372163"/>
                    <a:pt x="57150" y="361950"/>
                  </a:cubicBezTo>
                  <a:lnTo>
                    <a:pt x="57150" y="247650"/>
                  </a:lnTo>
                  <a:lnTo>
                    <a:pt x="85725" y="247650"/>
                  </a:lnTo>
                  <a:cubicBezTo>
                    <a:pt x="106767" y="247650"/>
                    <a:pt x="123825" y="230592"/>
                    <a:pt x="123825" y="209550"/>
                  </a:cubicBezTo>
                  <a:cubicBezTo>
                    <a:pt x="123825" y="188508"/>
                    <a:pt x="106767" y="171450"/>
                    <a:pt x="85725" y="171450"/>
                  </a:cubicBezTo>
                  <a:lnTo>
                    <a:pt x="57150" y="171450"/>
                  </a:lnTo>
                  <a:lnTo>
                    <a:pt x="57150" y="143911"/>
                  </a:lnTo>
                  <a:cubicBezTo>
                    <a:pt x="51431" y="145282"/>
                    <a:pt x="47439" y="147851"/>
                    <a:pt x="44710" y="150612"/>
                  </a:cubicBezTo>
                  <a:cubicBezTo>
                    <a:pt x="40474" y="154897"/>
                    <a:pt x="38160" y="160772"/>
                    <a:pt x="38101" y="166870"/>
                  </a:cubicBezTo>
                  <a:cubicBezTo>
                    <a:pt x="38043" y="172955"/>
                    <a:pt x="40227" y="178670"/>
                    <a:pt x="44289" y="182808"/>
                  </a:cubicBezTo>
                  <a:cubicBezTo>
                    <a:pt x="48163" y="186751"/>
                    <a:pt x="54973" y="190500"/>
                    <a:pt x="66565" y="190500"/>
                  </a:cubicBezTo>
                  <a:lnTo>
                    <a:pt x="85642" y="190500"/>
                  </a:lnTo>
                  <a:cubicBezTo>
                    <a:pt x="96163" y="190500"/>
                    <a:pt x="104692" y="199029"/>
                    <a:pt x="104692" y="209550"/>
                  </a:cubicBezTo>
                  <a:cubicBezTo>
                    <a:pt x="104692" y="220071"/>
                    <a:pt x="96163" y="228600"/>
                    <a:pt x="85642" y="228600"/>
                  </a:cubicBezTo>
                  <a:lnTo>
                    <a:pt x="66573" y="228600"/>
                  </a:lnTo>
                  <a:cubicBezTo>
                    <a:pt x="46077" y="228600"/>
                    <a:pt x="29019" y="221633"/>
                    <a:pt x="17107" y="209503"/>
                  </a:cubicBezTo>
                  <a:cubicBezTo>
                    <a:pt x="5384" y="197568"/>
                    <a:pt x="-145" y="181851"/>
                    <a:pt x="3" y="166505"/>
                  </a:cubicBezTo>
                  <a:cubicBezTo>
                    <a:pt x="151" y="151171"/>
                    <a:pt x="5962" y="135615"/>
                    <a:pt x="17615" y="123827"/>
                  </a:cubicBezTo>
                  <a:cubicBezTo>
                    <a:pt x="29471" y="111832"/>
                    <a:pt x="46338" y="104775"/>
                    <a:pt x="66565" y="104775"/>
                  </a:cubicBezTo>
                  <a:lnTo>
                    <a:pt x="163560" y="104775"/>
                  </a:lnTo>
                  <a:lnTo>
                    <a:pt x="138930" y="80145"/>
                  </a:lnTo>
                  <a:cubicBezTo>
                    <a:pt x="131490" y="72706"/>
                    <a:pt x="131490" y="60644"/>
                    <a:pt x="138930" y="53205"/>
                  </a:cubicBezTo>
                  <a:close/>
                  <a:moveTo>
                    <a:pt x="114301" y="0"/>
                  </a:moveTo>
                  <a:cubicBezTo>
                    <a:pt x="132990" y="0"/>
                    <a:pt x="148886" y="11962"/>
                    <a:pt x="154749" y="28647"/>
                  </a:cubicBezTo>
                  <a:cubicBezTo>
                    <a:pt x="144232" y="28001"/>
                    <a:pt x="133497" y="31697"/>
                    <a:pt x="125460" y="39734"/>
                  </a:cubicBezTo>
                  <a:cubicBezTo>
                    <a:pt x="113074" y="52120"/>
                    <a:pt x="110998" y="70912"/>
                    <a:pt x="119234" y="85444"/>
                  </a:cubicBezTo>
                  <a:cubicBezTo>
                    <a:pt x="117615" y="85630"/>
                    <a:pt x="115968" y="85725"/>
                    <a:pt x="114301" y="85725"/>
                  </a:cubicBezTo>
                  <a:cubicBezTo>
                    <a:pt x="90628" y="85725"/>
                    <a:pt x="71438" y="66535"/>
                    <a:pt x="71438" y="42863"/>
                  </a:cubicBezTo>
                  <a:cubicBezTo>
                    <a:pt x="71438" y="19190"/>
                    <a:pt x="90628" y="0"/>
                    <a:pt x="11430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143" name="组合 142"/>
          <p:cNvGrpSpPr/>
          <p:nvPr/>
        </p:nvGrpSpPr>
        <p:grpSpPr>
          <a:xfrm>
            <a:off x="5015880" y="3501008"/>
            <a:ext cx="340969" cy="309863"/>
            <a:chOff x="3736815" y="2426222"/>
            <a:chExt cx="340969" cy="309863"/>
          </a:xfrm>
        </p:grpSpPr>
        <p:grpSp>
          <p:nvGrpSpPr>
            <p:cNvPr id="144" name="组合 143"/>
            <p:cNvGrpSpPr/>
            <p:nvPr/>
          </p:nvGrpSpPr>
          <p:grpSpPr>
            <a:xfrm>
              <a:off x="3736815" y="2426222"/>
              <a:ext cx="340969" cy="309863"/>
              <a:chOff x="1466755" y="5289858"/>
              <a:chExt cx="485474" cy="485473"/>
            </a:xfrm>
          </p:grpSpPr>
          <p:sp>
            <p:nvSpPr>
              <p:cNvPr id="146" name="椭圆 26"/>
              <p:cNvSpPr/>
              <p:nvPr/>
            </p:nvSpPr>
            <p:spPr>
              <a:xfrm rot="19741494">
                <a:off x="1466755" y="5289858"/>
                <a:ext cx="485474" cy="485473"/>
              </a:xfrm>
              <a:prstGeom prst="ellipse">
                <a:avLst/>
              </a:prstGeom>
              <a:gradFill flip="none" rotWithShape="1">
                <a:gsLst>
                  <a:gs pos="53000">
                    <a:srgbClr val="018C42">
                      <a:alpha val="10000"/>
                    </a:srgbClr>
                  </a:gs>
                  <a:gs pos="100000">
                    <a:srgbClr val="3E669C">
                      <a:alpha val="10000"/>
                    </a:srgbClr>
                  </a:gs>
                </a:gsLst>
                <a:path path="circle">
                  <a:fillToRect l="50000" t="50000" r="50000" b="50000"/>
                </a:path>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47" name="椭圆 146"/>
              <p:cNvSpPr/>
              <p:nvPr/>
            </p:nvSpPr>
            <p:spPr>
              <a:xfrm>
                <a:off x="1544233" y="5367336"/>
                <a:ext cx="330517" cy="330518"/>
              </a:xfrm>
              <a:prstGeom prst="ellipse">
                <a:avLst/>
              </a:prstGeom>
              <a:gradFill>
                <a:gsLst>
                  <a:gs pos="16000">
                    <a:schemeClr val="accent6">
                      <a:lumMod val="20000"/>
                      <a:lumOff val="80000"/>
                    </a:schemeClr>
                  </a:gs>
                  <a:gs pos="77000">
                    <a:srgbClr val="018C42"/>
                  </a:gs>
                </a:gsLst>
                <a:path path="circle">
                  <a:fillToRect r="100000" b="100000"/>
                </a:path>
              </a:gradFill>
              <a:ln w="12700" cap="flat" cmpd="sng" algn="ctr">
                <a:noFill/>
                <a:prstDash val="solid"/>
                <a:miter lim="800000"/>
              </a:ln>
              <a:effectLst>
                <a:outerShdw blurRad="279400" dist="101600" dir="5400000" sx="88000" sy="88000" algn="t" rotWithShape="0">
                  <a:srgbClr val="830051">
                    <a:alpha val="34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3200" b="0" i="0" u="none" strike="noStrike" kern="0" cap="none" spc="0" normalizeH="0" baseline="0" noProof="0" dirty="0">
                  <a:ln>
                    <a:noFill/>
                  </a:ln>
                  <a:solidFill>
                    <a:prstClr val="white"/>
                  </a:solidFill>
                  <a:effectLst/>
                  <a:uLnTx/>
                  <a:uFillTx/>
                  <a:cs typeface="+mn-ea"/>
                  <a:sym typeface="+mn-lt"/>
                </a:endParaRPr>
              </a:p>
            </p:txBody>
          </p:sp>
        </p:grpSp>
        <p:sp>
          <p:nvSpPr>
            <p:cNvPr id="145" name="25405c7b-fce5-47ea-9f26-3543e5ace05e"/>
            <p:cNvSpPr/>
            <p:nvPr/>
          </p:nvSpPr>
          <p:spPr>
            <a:xfrm>
              <a:off x="3851274" y="2500313"/>
              <a:ext cx="95251" cy="149797"/>
            </a:xfrm>
            <a:custGeom>
              <a:avLst/>
              <a:gdLst>
                <a:gd name="connsiteX0" fmla="*/ 138930 w 228600"/>
                <a:gd name="connsiteY0" fmla="*/ 53205 h 381000"/>
                <a:gd name="connsiteX1" fmla="*/ 165870 w 228600"/>
                <a:gd name="connsiteY1" fmla="*/ 53205 h 381000"/>
                <a:gd name="connsiteX2" fmla="*/ 223020 w 228600"/>
                <a:gd name="connsiteY2" fmla="*/ 110355 h 381000"/>
                <a:gd name="connsiteX3" fmla="*/ 227150 w 228600"/>
                <a:gd name="connsiteY3" fmla="*/ 131115 h 381000"/>
                <a:gd name="connsiteX4" fmla="*/ 209550 w 228600"/>
                <a:gd name="connsiteY4" fmla="*/ 142875 h 381000"/>
                <a:gd name="connsiteX5" fmla="*/ 171450 w 228600"/>
                <a:gd name="connsiteY5" fmla="*/ 142875 h 381000"/>
                <a:gd name="connsiteX6" fmla="*/ 171450 w 228600"/>
                <a:gd name="connsiteY6" fmla="*/ 361950 h 381000"/>
                <a:gd name="connsiteX7" fmla="*/ 153192 w 228600"/>
                <a:gd name="connsiteY7" fmla="*/ 380984 h 381000"/>
                <a:gd name="connsiteX8" fmla="*/ 133416 w 228600"/>
                <a:gd name="connsiteY8" fmla="*/ 363532 h 381000"/>
                <a:gd name="connsiteX9" fmla="*/ 125346 w 228600"/>
                <a:gd name="connsiteY9" fmla="*/ 266700 h 381000"/>
                <a:gd name="connsiteX10" fmla="*/ 103254 w 228600"/>
                <a:gd name="connsiteY10" fmla="*/ 266700 h 381000"/>
                <a:gd name="connsiteX11" fmla="*/ 95184 w 228600"/>
                <a:gd name="connsiteY11" fmla="*/ 363532 h 381000"/>
                <a:gd name="connsiteX12" fmla="*/ 75409 w 228600"/>
                <a:gd name="connsiteY12" fmla="*/ 380984 h 381000"/>
                <a:gd name="connsiteX13" fmla="*/ 57150 w 228600"/>
                <a:gd name="connsiteY13" fmla="*/ 361950 h 381000"/>
                <a:gd name="connsiteX14" fmla="*/ 57150 w 228600"/>
                <a:gd name="connsiteY14" fmla="*/ 247650 h 381000"/>
                <a:gd name="connsiteX15" fmla="*/ 85725 w 228600"/>
                <a:gd name="connsiteY15" fmla="*/ 247650 h 381000"/>
                <a:gd name="connsiteX16" fmla="*/ 123825 w 228600"/>
                <a:gd name="connsiteY16" fmla="*/ 209550 h 381000"/>
                <a:gd name="connsiteX17" fmla="*/ 85725 w 228600"/>
                <a:gd name="connsiteY17" fmla="*/ 171450 h 381000"/>
                <a:gd name="connsiteX18" fmla="*/ 57150 w 228600"/>
                <a:gd name="connsiteY18" fmla="*/ 171450 h 381000"/>
                <a:gd name="connsiteX19" fmla="*/ 57150 w 228600"/>
                <a:gd name="connsiteY19" fmla="*/ 143911 h 381000"/>
                <a:gd name="connsiteX20" fmla="*/ 44710 w 228600"/>
                <a:gd name="connsiteY20" fmla="*/ 150612 h 381000"/>
                <a:gd name="connsiteX21" fmla="*/ 38101 w 228600"/>
                <a:gd name="connsiteY21" fmla="*/ 166870 h 381000"/>
                <a:gd name="connsiteX22" fmla="*/ 44289 w 228600"/>
                <a:gd name="connsiteY22" fmla="*/ 182808 h 381000"/>
                <a:gd name="connsiteX23" fmla="*/ 66565 w 228600"/>
                <a:gd name="connsiteY23" fmla="*/ 190500 h 381000"/>
                <a:gd name="connsiteX24" fmla="*/ 85642 w 228600"/>
                <a:gd name="connsiteY24" fmla="*/ 190500 h 381000"/>
                <a:gd name="connsiteX25" fmla="*/ 104692 w 228600"/>
                <a:gd name="connsiteY25" fmla="*/ 209550 h 381000"/>
                <a:gd name="connsiteX26" fmla="*/ 85642 w 228600"/>
                <a:gd name="connsiteY26" fmla="*/ 228600 h 381000"/>
                <a:gd name="connsiteX27" fmla="*/ 66573 w 228600"/>
                <a:gd name="connsiteY27" fmla="*/ 228600 h 381000"/>
                <a:gd name="connsiteX28" fmla="*/ 17107 w 228600"/>
                <a:gd name="connsiteY28" fmla="*/ 209503 h 381000"/>
                <a:gd name="connsiteX29" fmla="*/ 3 w 228600"/>
                <a:gd name="connsiteY29" fmla="*/ 166505 h 381000"/>
                <a:gd name="connsiteX30" fmla="*/ 17615 w 228600"/>
                <a:gd name="connsiteY30" fmla="*/ 123827 h 381000"/>
                <a:gd name="connsiteX31" fmla="*/ 66565 w 228600"/>
                <a:gd name="connsiteY31" fmla="*/ 104775 h 381000"/>
                <a:gd name="connsiteX32" fmla="*/ 163560 w 228600"/>
                <a:gd name="connsiteY32" fmla="*/ 104775 h 381000"/>
                <a:gd name="connsiteX33" fmla="*/ 138930 w 228600"/>
                <a:gd name="connsiteY33" fmla="*/ 80145 h 381000"/>
                <a:gd name="connsiteX34" fmla="*/ 138930 w 228600"/>
                <a:gd name="connsiteY34" fmla="*/ 53205 h 381000"/>
                <a:gd name="connsiteX35" fmla="*/ 114301 w 228600"/>
                <a:gd name="connsiteY35" fmla="*/ 0 h 381000"/>
                <a:gd name="connsiteX36" fmla="*/ 154749 w 228600"/>
                <a:gd name="connsiteY36" fmla="*/ 28647 h 381000"/>
                <a:gd name="connsiteX37" fmla="*/ 125460 w 228600"/>
                <a:gd name="connsiteY37" fmla="*/ 39734 h 381000"/>
                <a:gd name="connsiteX38" fmla="*/ 119234 w 228600"/>
                <a:gd name="connsiteY38" fmla="*/ 85444 h 381000"/>
                <a:gd name="connsiteX39" fmla="*/ 114301 w 228600"/>
                <a:gd name="connsiteY39" fmla="*/ 85725 h 381000"/>
                <a:gd name="connsiteX40" fmla="*/ 71438 w 228600"/>
                <a:gd name="connsiteY40" fmla="*/ 42863 h 381000"/>
                <a:gd name="connsiteX41" fmla="*/ 114301 w 228600"/>
                <a:gd name="connsiteY41"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228600" h="381000">
                  <a:moveTo>
                    <a:pt x="138930" y="53205"/>
                  </a:moveTo>
                  <a:cubicBezTo>
                    <a:pt x="146369" y="45765"/>
                    <a:pt x="158431" y="45765"/>
                    <a:pt x="165870" y="53205"/>
                  </a:cubicBezTo>
                  <a:lnTo>
                    <a:pt x="223020" y="110355"/>
                  </a:lnTo>
                  <a:cubicBezTo>
                    <a:pt x="228469" y="115803"/>
                    <a:pt x="230098" y="123996"/>
                    <a:pt x="227150" y="131115"/>
                  </a:cubicBezTo>
                  <a:cubicBezTo>
                    <a:pt x="224201" y="138233"/>
                    <a:pt x="217255" y="142875"/>
                    <a:pt x="209550" y="142875"/>
                  </a:cubicBezTo>
                  <a:lnTo>
                    <a:pt x="171450" y="142875"/>
                  </a:lnTo>
                  <a:lnTo>
                    <a:pt x="171450" y="361950"/>
                  </a:lnTo>
                  <a:cubicBezTo>
                    <a:pt x="171450" y="372163"/>
                    <a:pt x="163396" y="380559"/>
                    <a:pt x="153192" y="380984"/>
                  </a:cubicBezTo>
                  <a:cubicBezTo>
                    <a:pt x="142987" y="381408"/>
                    <a:pt x="134264" y="373710"/>
                    <a:pt x="133416" y="363532"/>
                  </a:cubicBezTo>
                  <a:lnTo>
                    <a:pt x="125346" y="266700"/>
                  </a:lnTo>
                  <a:lnTo>
                    <a:pt x="103254" y="266700"/>
                  </a:lnTo>
                  <a:lnTo>
                    <a:pt x="95184" y="363532"/>
                  </a:lnTo>
                  <a:cubicBezTo>
                    <a:pt x="94336" y="373710"/>
                    <a:pt x="85613" y="381408"/>
                    <a:pt x="75409" y="380984"/>
                  </a:cubicBezTo>
                  <a:cubicBezTo>
                    <a:pt x="65204" y="380559"/>
                    <a:pt x="57150" y="372163"/>
                    <a:pt x="57150" y="361950"/>
                  </a:cubicBezTo>
                  <a:lnTo>
                    <a:pt x="57150" y="247650"/>
                  </a:lnTo>
                  <a:lnTo>
                    <a:pt x="85725" y="247650"/>
                  </a:lnTo>
                  <a:cubicBezTo>
                    <a:pt x="106767" y="247650"/>
                    <a:pt x="123825" y="230592"/>
                    <a:pt x="123825" y="209550"/>
                  </a:cubicBezTo>
                  <a:cubicBezTo>
                    <a:pt x="123825" y="188508"/>
                    <a:pt x="106767" y="171450"/>
                    <a:pt x="85725" y="171450"/>
                  </a:cubicBezTo>
                  <a:lnTo>
                    <a:pt x="57150" y="171450"/>
                  </a:lnTo>
                  <a:lnTo>
                    <a:pt x="57150" y="143911"/>
                  </a:lnTo>
                  <a:cubicBezTo>
                    <a:pt x="51431" y="145282"/>
                    <a:pt x="47439" y="147851"/>
                    <a:pt x="44710" y="150612"/>
                  </a:cubicBezTo>
                  <a:cubicBezTo>
                    <a:pt x="40474" y="154897"/>
                    <a:pt x="38160" y="160772"/>
                    <a:pt x="38101" y="166870"/>
                  </a:cubicBezTo>
                  <a:cubicBezTo>
                    <a:pt x="38043" y="172955"/>
                    <a:pt x="40227" y="178670"/>
                    <a:pt x="44289" y="182808"/>
                  </a:cubicBezTo>
                  <a:cubicBezTo>
                    <a:pt x="48163" y="186751"/>
                    <a:pt x="54973" y="190500"/>
                    <a:pt x="66565" y="190500"/>
                  </a:cubicBezTo>
                  <a:lnTo>
                    <a:pt x="85642" y="190500"/>
                  </a:lnTo>
                  <a:cubicBezTo>
                    <a:pt x="96163" y="190500"/>
                    <a:pt x="104692" y="199029"/>
                    <a:pt x="104692" y="209550"/>
                  </a:cubicBezTo>
                  <a:cubicBezTo>
                    <a:pt x="104692" y="220071"/>
                    <a:pt x="96163" y="228600"/>
                    <a:pt x="85642" y="228600"/>
                  </a:cubicBezTo>
                  <a:lnTo>
                    <a:pt x="66573" y="228600"/>
                  </a:lnTo>
                  <a:cubicBezTo>
                    <a:pt x="46077" y="228600"/>
                    <a:pt x="29019" y="221633"/>
                    <a:pt x="17107" y="209503"/>
                  </a:cubicBezTo>
                  <a:cubicBezTo>
                    <a:pt x="5384" y="197568"/>
                    <a:pt x="-145" y="181851"/>
                    <a:pt x="3" y="166505"/>
                  </a:cubicBezTo>
                  <a:cubicBezTo>
                    <a:pt x="151" y="151171"/>
                    <a:pt x="5962" y="135615"/>
                    <a:pt x="17615" y="123827"/>
                  </a:cubicBezTo>
                  <a:cubicBezTo>
                    <a:pt x="29471" y="111832"/>
                    <a:pt x="46338" y="104775"/>
                    <a:pt x="66565" y="104775"/>
                  </a:cubicBezTo>
                  <a:lnTo>
                    <a:pt x="163560" y="104775"/>
                  </a:lnTo>
                  <a:lnTo>
                    <a:pt x="138930" y="80145"/>
                  </a:lnTo>
                  <a:cubicBezTo>
                    <a:pt x="131490" y="72706"/>
                    <a:pt x="131490" y="60644"/>
                    <a:pt x="138930" y="53205"/>
                  </a:cubicBezTo>
                  <a:close/>
                  <a:moveTo>
                    <a:pt x="114301" y="0"/>
                  </a:moveTo>
                  <a:cubicBezTo>
                    <a:pt x="132990" y="0"/>
                    <a:pt x="148886" y="11962"/>
                    <a:pt x="154749" y="28647"/>
                  </a:cubicBezTo>
                  <a:cubicBezTo>
                    <a:pt x="144232" y="28001"/>
                    <a:pt x="133497" y="31697"/>
                    <a:pt x="125460" y="39734"/>
                  </a:cubicBezTo>
                  <a:cubicBezTo>
                    <a:pt x="113074" y="52120"/>
                    <a:pt x="110998" y="70912"/>
                    <a:pt x="119234" y="85444"/>
                  </a:cubicBezTo>
                  <a:cubicBezTo>
                    <a:pt x="117615" y="85630"/>
                    <a:pt x="115968" y="85725"/>
                    <a:pt x="114301" y="85725"/>
                  </a:cubicBezTo>
                  <a:cubicBezTo>
                    <a:pt x="90628" y="85725"/>
                    <a:pt x="71438" y="66535"/>
                    <a:pt x="71438" y="42863"/>
                  </a:cubicBezTo>
                  <a:cubicBezTo>
                    <a:pt x="71438" y="19190"/>
                    <a:pt x="90628" y="0"/>
                    <a:pt x="11430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148" name="组合 147"/>
          <p:cNvGrpSpPr/>
          <p:nvPr/>
        </p:nvGrpSpPr>
        <p:grpSpPr>
          <a:xfrm>
            <a:off x="5159896" y="4005064"/>
            <a:ext cx="340969" cy="309863"/>
            <a:chOff x="3736815" y="2426222"/>
            <a:chExt cx="340969" cy="309863"/>
          </a:xfrm>
        </p:grpSpPr>
        <p:grpSp>
          <p:nvGrpSpPr>
            <p:cNvPr id="149" name="组合 148"/>
            <p:cNvGrpSpPr/>
            <p:nvPr/>
          </p:nvGrpSpPr>
          <p:grpSpPr>
            <a:xfrm>
              <a:off x="3736815" y="2426222"/>
              <a:ext cx="340969" cy="309863"/>
              <a:chOff x="1466755" y="5289858"/>
              <a:chExt cx="485474" cy="485473"/>
            </a:xfrm>
          </p:grpSpPr>
          <p:sp>
            <p:nvSpPr>
              <p:cNvPr id="151" name="椭圆 26"/>
              <p:cNvSpPr/>
              <p:nvPr/>
            </p:nvSpPr>
            <p:spPr>
              <a:xfrm rot="19741494">
                <a:off x="1466755" y="5289858"/>
                <a:ext cx="485474" cy="485473"/>
              </a:xfrm>
              <a:prstGeom prst="ellipse">
                <a:avLst/>
              </a:prstGeom>
              <a:gradFill flip="none" rotWithShape="1">
                <a:gsLst>
                  <a:gs pos="53000">
                    <a:srgbClr val="018C42">
                      <a:alpha val="10000"/>
                    </a:srgbClr>
                  </a:gs>
                  <a:gs pos="100000">
                    <a:srgbClr val="3E669C">
                      <a:alpha val="10000"/>
                    </a:srgbClr>
                  </a:gs>
                </a:gsLst>
                <a:path path="circle">
                  <a:fillToRect l="50000" t="50000" r="50000" b="50000"/>
                </a:path>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52" name="椭圆 151"/>
              <p:cNvSpPr/>
              <p:nvPr/>
            </p:nvSpPr>
            <p:spPr>
              <a:xfrm>
                <a:off x="1544233" y="5367336"/>
                <a:ext cx="330517" cy="330518"/>
              </a:xfrm>
              <a:prstGeom prst="ellipse">
                <a:avLst/>
              </a:prstGeom>
              <a:gradFill>
                <a:gsLst>
                  <a:gs pos="16000">
                    <a:schemeClr val="accent6">
                      <a:lumMod val="20000"/>
                      <a:lumOff val="80000"/>
                    </a:schemeClr>
                  </a:gs>
                  <a:gs pos="77000">
                    <a:srgbClr val="018C42"/>
                  </a:gs>
                </a:gsLst>
                <a:path path="circle">
                  <a:fillToRect r="100000" b="100000"/>
                </a:path>
              </a:gradFill>
              <a:ln w="12700" cap="flat" cmpd="sng" algn="ctr">
                <a:noFill/>
                <a:prstDash val="solid"/>
                <a:miter lim="800000"/>
              </a:ln>
              <a:effectLst>
                <a:outerShdw blurRad="279400" dist="101600" dir="5400000" sx="88000" sy="88000" algn="t" rotWithShape="0">
                  <a:srgbClr val="830051">
                    <a:alpha val="34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3200" b="0" i="0" u="none" strike="noStrike" kern="0" cap="none" spc="0" normalizeH="0" baseline="0" noProof="0" dirty="0">
                  <a:ln>
                    <a:noFill/>
                  </a:ln>
                  <a:solidFill>
                    <a:prstClr val="white"/>
                  </a:solidFill>
                  <a:effectLst/>
                  <a:uLnTx/>
                  <a:uFillTx/>
                  <a:cs typeface="+mn-ea"/>
                  <a:sym typeface="+mn-lt"/>
                </a:endParaRPr>
              </a:p>
            </p:txBody>
          </p:sp>
        </p:grpSp>
        <p:sp>
          <p:nvSpPr>
            <p:cNvPr id="150" name="25405c7b-fce5-47ea-9f26-3543e5ace05e"/>
            <p:cNvSpPr/>
            <p:nvPr/>
          </p:nvSpPr>
          <p:spPr>
            <a:xfrm>
              <a:off x="3851274" y="2500313"/>
              <a:ext cx="95251" cy="149797"/>
            </a:xfrm>
            <a:custGeom>
              <a:avLst/>
              <a:gdLst>
                <a:gd name="connsiteX0" fmla="*/ 138930 w 228600"/>
                <a:gd name="connsiteY0" fmla="*/ 53205 h 381000"/>
                <a:gd name="connsiteX1" fmla="*/ 165870 w 228600"/>
                <a:gd name="connsiteY1" fmla="*/ 53205 h 381000"/>
                <a:gd name="connsiteX2" fmla="*/ 223020 w 228600"/>
                <a:gd name="connsiteY2" fmla="*/ 110355 h 381000"/>
                <a:gd name="connsiteX3" fmla="*/ 227150 w 228600"/>
                <a:gd name="connsiteY3" fmla="*/ 131115 h 381000"/>
                <a:gd name="connsiteX4" fmla="*/ 209550 w 228600"/>
                <a:gd name="connsiteY4" fmla="*/ 142875 h 381000"/>
                <a:gd name="connsiteX5" fmla="*/ 171450 w 228600"/>
                <a:gd name="connsiteY5" fmla="*/ 142875 h 381000"/>
                <a:gd name="connsiteX6" fmla="*/ 171450 w 228600"/>
                <a:gd name="connsiteY6" fmla="*/ 361950 h 381000"/>
                <a:gd name="connsiteX7" fmla="*/ 153192 w 228600"/>
                <a:gd name="connsiteY7" fmla="*/ 380984 h 381000"/>
                <a:gd name="connsiteX8" fmla="*/ 133416 w 228600"/>
                <a:gd name="connsiteY8" fmla="*/ 363532 h 381000"/>
                <a:gd name="connsiteX9" fmla="*/ 125346 w 228600"/>
                <a:gd name="connsiteY9" fmla="*/ 266700 h 381000"/>
                <a:gd name="connsiteX10" fmla="*/ 103254 w 228600"/>
                <a:gd name="connsiteY10" fmla="*/ 266700 h 381000"/>
                <a:gd name="connsiteX11" fmla="*/ 95184 w 228600"/>
                <a:gd name="connsiteY11" fmla="*/ 363532 h 381000"/>
                <a:gd name="connsiteX12" fmla="*/ 75409 w 228600"/>
                <a:gd name="connsiteY12" fmla="*/ 380984 h 381000"/>
                <a:gd name="connsiteX13" fmla="*/ 57150 w 228600"/>
                <a:gd name="connsiteY13" fmla="*/ 361950 h 381000"/>
                <a:gd name="connsiteX14" fmla="*/ 57150 w 228600"/>
                <a:gd name="connsiteY14" fmla="*/ 247650 h 381000"/>
                <a:gd name="connsiteX15" fmla="*/ 85725 w 228600"/>
                <a:gd name="connsiteY15" fmla="*/ 247650 h 381000"/>
                <a:gd name="connsiteX16" fmla="*/ 123825 w 228600"/>
                <a:gd name="connsiteY16" fmla="*/ 209550 h 381000"/>
                <a:gd name="connsiteX17" fmla="*/ 85725 w 228600"/>
                <a:gd name="connsiteY17" fmla="*/ 171450 h 381000"/>
                <a:gd name="connsiteX18" fmla="*/ 57150 w 228600"/>
                <a:gd name="connsiteY18" fmla="*/ 171450 h 381000"/>
                <a:gd name="connsiteX19" fmla="*/ 57150 w 228600"/>
                <a:gd name="connsiteY19" fmla="*/ 143911 h 381000"/>
                <a:gd name="connsiteX20" fmla="*/ 44710 w 228600"/>
                <a:gd name="connsiteY20" fmla="*/ 150612 h 381000"/>
                <a:gd name="connsiteX21" fmla="*/ 38101 w 228600"/>
                <a:gd name="connsiteY21" fmla="*/ 166870 h 381000"/>
                <a:gd name="connsiteX22" fmla="*/ 44289 w 228600"/>
                <a:gd name="connsiteY22" fmla="*/ 182808 h 381000"/>
                <a:gd name="connsiteX23" fmla="*/ 66565 w 228600"/>
                <a:gd name="connsiteY23" fmla="*/ 190500 h 381000"/>
                <a:gd name="connsiteX24" fmla="*/ 85642 w 228600"/>
                <a:gd name="connsiteY24" fmla="*/ 190500 h 381000"/>
                <a:gd name="connsiteX25" fmla="*/ 104692 w 228600"/>
                <a:gd name="connsiteY25" fmla="*/ 209550 h 381000"/>
                <a:gd name="connsiteX26" fmla="*/ 85642 w 228600"/>
                <a:gd name="connsiteY26" fmla="*/ 228600 h 381000"/>
                <a:gd name="connsiteX27" fmla="*/ 66573 w 228600"/>
                <a:gd name="connsiteY27" fmla="*/ 228600 h 381000"/>
                <a:gd name="connsiteX28" fmla="*/ 17107 w 228600"/>
                <a:gd name="connsiteY28" fmla="*/ 209503 h 381000"/>
                <a:gd name="connsiteX29" fmla="*/ 3 w 228600"/>
                <a:gd name="connsiteY29" fmla="*/ 166505 h 381000"/>
                <a:gd name="connsiteX30" fmla="*/ 17615 w 228600"/>
                <a:gd name="connsiteY30" fmla="*/ 123827 h 381000"/>
                <a:gd name="connsiteX31" fmla="*/ 66565 w 228600"/>
                <a:gd name="connsiteY31" fmla="*/ 104775 h 381000"/>
                <a:gd name="connsiteX32" fmla="*/ 163560 w 228600"/>
                <a:gd name="connsiteY32" fmla="*/ 104775 h 381000"/>
                <a:gd name="connsiteX33" fmla="*/ 138930 w 228600"/>
                <a:gd name="connsiteY33" fmla="*/ 80145 h 381000"/>
                <a:gd name="connsiteX34" fmla="*/ 138930 w 228600"/>
                <a:gd name="connsiteY34" fmla="*/ 53205 h 381000"/>
                <a:gd name="connsiteX35" fmla="*/ 114301 w 228600"/>
                <a:gd name="connsiteY35" fmla="*/ 0 h 381000"/>
                <a:gd name="connsiteX36" fmla="*/ 154749 w 228600"/>
                <a:gd name="connsiteY36" fmla="*/ 28647 h 381000"/>
                <a:gd name="connsiteX37" fmla="*/ 125460 w 228600"/>
                <a:gd name="connsiteY37" fmla="*/ 39734 h 381000"/>
                <a:gd name="connsiteX38" fmla="*/ 119234 w 228600"/>
                <a:gd name="connsiteY38" fmla="*/ 85444 h 381000"/>
                <a:gd name="connsiteX39" fmla="*/ 114301 w 228600"/>
                <a:gd name="connsiteY39" fmla="*/ 85725 h 381000"/>
                <a:gd name="connsiteX40" fmla="*/ 71438 w 228600"/>
                <a:gd name="connsiteY40" fmla="*/ 42863 h 381000"/>
                <a:gd name="connsiteX41" fmla="*/ 114301 w 228600"/>
                <a:gd name="connsiteY41"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228600" h="381000">
                  <a:moveTo>
                    <a:pt x="138930" y="53205"/>
                  </a:moveTo>
                  <a:cubicBezTo>
                    <a:pt x="146369" y="45765"/>
                    <a:pt x="158431" y="45765"/>
                    <a:pt x="165870" y="53205"/>
                  </a:cubicBezTo>
                  <a:lnTo>
                    <a:pt x="223020" y="110355"/>
                  </a:lnTo>
                  <a:cubicBezTo>
                    <a:pt x="228469" y="115803"/>
                    <a:pt x="230098" y="123996"/>
                    <a:pt x="227150" y="131115"/>
                  </a:cubicBezTo>
                  <a:cubicBezTo>
                    <a:pt x="224201" y="138233"/>
                    <a:pt x="217255" y="142875"/>
                    <a:pt x="209550" y="142875"/>
                  </a:cubicBezTo>
                  <a:lnTo>
                    <a:pt x="171450" y="142875"/>
                  </a:lnTo>
                  <a:lnTo>
                    <a:pt x="171450" y="361950"/>
                  </a:lnTo>
                  <a:cubicBezTo>
                    <a:pt x="171450" y="372163"/>
                    <a:pt x="163396" y="380559"/>
                    <a:pt x="153192" y="380984"/>
                  </a:cubicBezTo>
                  <a:cubicBezTo>
                    <a:pt x="142987" y="381408"/>
                    <a:pt x="134264" y="373710"/>
                    <a:pt x="133416" y="363532"/>
                  </a:cubicBezTo>
                  <a:lnTo>
                    <a:pt x="125346" y="266700"/>
                  </a:lnTo>
                  <a:lnTo>
                    <a:pt x="103254" y="266700"/>
                  </a:lnTo>
                  <a:lnTo>
                    <a:pt x="95184" y="363532"/>
                  </a:lnTo>
                  <a:cubicBezTo>
                    <a:pt x="94336" y="373710"/>
                    <a:pt x="85613" y="381408"/>
                    <a:pt x="75409" y="380984"/>
                  </a:cubicBezTo>
                  <a:cubicBezTo>
                    <a:pt x="65204" y="380559"/>
                    <a:pt x="57150" y="372163"/>
                    <a:pt x="57150" y="361950"/>
                  </a:cubicBezTo>
                  <a:lnTo>
                    <a:pt x="57150" y="247650"/>
                  </a:lnTo>
                  <a:lnTo>
                    <a:pt x="85725" y="247650"/>
                  </a:lnTo>
                  <a:cubicBezTo>
                    <a:pt x="106767" y="247650"/>
                    <a:pt x="123825" y="230592"/>
                    <a:pt x="123825" y="209550"/>
                  </a:cubicBezTo>
                  <a:cubicBezTo>
                    <a:pt x="123825" y="188508"/>
                    <a:pt x="106767" y="171450"/>
                    <a:pt x="85725" y="171450"/>
                  </a:cubicBezTo>
                  <a:lnTo>
                    <a:pt x="57150" y="171450"/>
                  </a:lnTo>
                  <a:lnTo>
                    <a:pt x="57150" y="143911"/>
                  </a:lnTo>
                  <a:cubicBezTo>
                    <a:pt x="51431" y="145282"/>
                    <a:pt x="47439" y="147851"/>
                    <a:pt x="44710" y="150612"/>
                  </a:cubicBezTo>
                  <a:cubicBezTo>
                    <a:pt x="40474" y="154897"/>
                    <a:pt x="38160" y="160772"/>
                    <a:pt x="38101" y="166870"/>
                  </a:cubicBezTo>
                  <a:cubicBezTo>
                    <a:pt x="38043" y="172955"/>
                    <a:pt x="40227" y="178670"/>
                    <a:pt x="44289" y="182808"/>
                  </a:cubicBezTo>
                  <a:cubicBezTo>
                    <a:pt x="48163" y="186751"/>
                    <a:pt x="54973" y="190500"/>
                    <a:pt x="66565" y="190500"/>
                  </a:cubicBezTo>
                  <a:lnTo>
                    <a:pt x="85642" y="190500"/>
                  </a:lnTo>
                  <a:cubicBezTo>
                    <a:pt x="96163" y="190500"/>
                    <a:pt x="104692" y="199029"/>
                    <a:pt x="104692" y="209550"/>
                  </a:cubicBezTo>
                  <a:cubicBezTo>
                    <a:pt x="104692" y="220071"/>
                    <a:pt x="96163" y="228600"/>
                    <a:pt x="85642" y="228600"/>
                  </a:cubicBezTo>
                  <a:lnTo>
                    <a:pt x="66573" y="228600"/>
                  </a:lnTo>
                  <a:cubicBezTo>
                    <a:pt x="46077" y="228600"/>
                    <a:pt x="29019" y="221633"/>
                    <a:pt x="17107" y="209503"/>
                  </a:cubicBezTo>
                  <a:cubicBezTo>
                    <a:pt x="5384" y="197568"/>
                    <a:pt x="-145" y="181851"/>
                    <a:pt x="3" y="166505"/>
                  </a:cubicBezTo>
                  <a:cubicBezTo>
                    <a:pt x="151" y="151171"/>
                    <a:pt x="5962" y="135615"/>
                    <a:pt x="17615" y="123827"/>
                  </a:cubicBezTo>
                  <a:cubicBezTo>
                    <a:pt x="29471" y="111832"/>
                    <a:pt x="46338" y="104775"/>
                    <a:pt x="66565" y="104775"/>
                  </a:cubicBezTo>
                  <a:lnTo>
                    <a:pt x="163560" y="104775"/>
                  </a:lnTo>
                  <a:lnTo>
                    <a:pt x="138930" y="80145"/>
                  </a:lnTo>
                  <a:cubicBezTo>
                    <a:pt x="131490" y="72706"/>
                    <a:pt x="131490" y="60644"/>
                    <a:pt x="138930" y="53205"/>
                  </a:cubicBezTo>
                  <a:close/>
                  <a:moveTo>
                    <a:pt x="114301" y="0"/>
                  </a:moveTo>
                  <a:cubicBezTo>
                    <a:pt x="132990" y="0"/>
                    <a:pt x="148886" y="11962"/>
                    <a:pt x="154749" y="28647"/>
                  </a:cubicBezTo>
                  <a:cubicBezTo>
                    <a:pt x="144232" y="28001"/>
                    <a:pt x="133497" y="31697"/>
                    <a:pt x="125460" y="39734"/>
                  </a:cubicBezTo>
                  <a:cubicBezTo>
                    <a:pt x="113074" y="52120"/>
                    <a:pt x="110998" y="70912"/>
                    <a:pt x="119234" y="85444"/>
                  </a:cubicBezTo>
                  <a:cubicBezTo>
                    <a:pt x="117615" y="85630"/>
                    <a:pt x="115968" y="85725"/>
                    <a:pt x="114301" y="85725"/>
                  </a:cubicBezTo>
                  <a:cubicBezTo>
                    <a:pt x="90628" y="85725"/>
                    <a:pt x="71438" y="66535"/>
                    <a:pt x="71438" y="42863"/>
                  </a:cubicBezTo>
                  <a:cubicBezTo>
                    <a:pt x="71438" y="19190"/>
                    <a:pt x="90628" y="0"/>
                    <a:pt x="11430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153" name="组合 152"/>
          <p:cNvGrpSpPr/>
          <p:nvPr/>
        </p:nvGrpSpPr>
        <p:grpSpPr>
          <a:xfrm>
            <a:off x="5015880" y="4509120"/>
            <a:ext cx="340969" cy="309863"/>
            <a:chOff x="3736815" y="2426222"/>
            <a:chExt cx="340969" cy="309863"/>
          </a:xfrm>
        </p:grpSpPr>
        <p:grpSp>
          <p:nvGrpSpPr>
            <p:cNvPr id="154" name="组合 153"/>
            <p:cNvGrpSpPr/>
            <p:nvPr/>
          </p:nvGrpSpPr>
          <p:grpSpPr>
            <a:xfrm>
              <a:off x="3736815" y="2426222"/>
              <a:ext cx="340969" cy="309863"/>
              <a:chOff x="1466755" y="5289858"/>
              <a:chExt cx="485474" cy="485473"/>
            </a:xfrm>
          </p:grpSpPr>
          <p:sp>
            <p:nvSpPr>
              <p:cNvPr id="156" name="椭圆 26"/>
              <p:cNvSpPr/>
              <p:nvPr/>
            </p:nvSpPr>
            <p:spPr>
              <a:xfrm rot="19741494">
                <a:off x="1466755" y="5289858"/>
                <a:ext cx="485474" cy="485473"/>
              </a:xfrm>
              <a:prstGeom prst="ellipse">
                <a:avLst/>
              </a:prstGeom>
              <a:gradFill flip="none" rotWithShape="1">
                <a:gsLst>
                  <a:gs pos="53000">
                    <a:srgbClr val="018C42">
                      <a:alpha val="10000"/>
                    </a:srgbClr>
                  </a:gs>
                  <a:gs pos="100000">
                    <a:srgbClr val="3E669C">
                      <a:alpha val="10000"/>
                    </a:srgbClr>
                  </a:gs>
                </a:gsLst>
                <a:path path="circle">
                  <a:fillToRect l="50000" t="50000" r="50000" b="50000"/>
                </a:path>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57" name="椭圆 156"/>
              <p:cNvSpPr/>
              <p:nvPr/>
            </p:nvSpPr>
            <p:spPr>
              <a:xfrm>
                <a:off x="1544233" y="5367336"/>
                <a:ext cx="330517" cy="330518"/>
              </a:xfrm>
              <a:prstGeom prst="ellipse">
                <a:avLst/>
              </a:prstGeom>
              <a:gradFill>
                <a:gsLst>
                  <a:gs pos="16000">
                    <a:schemeClr val="accent6">
                      <a:lumMod val="20000"/>
                      <a:lumOff val="80000"/>
                    </a:schemeClr>
                  </a:gs>
                  <a:gs pos="77000">
                    <a:srgbClr val="018C42"/>
                  </a:gs>
                </a:gsLst>
                <a:path path="circle">
                  <a:fillToRect r="100000" b="100000"/>
                </a:path>
              </a:gradFill>
              <a:ln w="12700" cap="flat" cmpd="sng" algn="ctr">
                <a:noFill/>
                <a:prstDash val="solid"/>
                <a:miter lim="800000"/>
              </a:ln>
              <a:effectLst>
                <a:outerShdw blurRad="279400" dist="101600" dir="5400000" sx="88000" sy="88000" algn="t" rotWithShape="0">
                  <a:srgbClr val="830051">
                    <a:alpha val="34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3200" b="0" i="0" u="none" strike="noStrike" kern="0" cap="none" spc="0" normalizeH="0" baseline="0" noProof="0" dirty="0">
                  <a:ln>
                    <a:noFill/>
                  </a:ln>
                  <a:solidFill>
                    <a:prstClr val="white"/>
                  </a:solidFill>
                  <a:effectLst/>
                  <a:uLnTx/>
                  <a:uFillTx/>
                  <a:cs typeface="+mn-ea"/>
                  <a:sym typeface="+mn-lt"/>
                </a:endParaRPr>
              </a:p>
            </p:txBody>
          </p:sp>
        </p:grpSp>
        <p:sp>
          <p:nvSpPr>
            <p:cNvPr id="155" name="25405c7b-fce5-47ea-9f26-3543e5ace05e"/>
            <p:cNvSpPr/>
            <p:nvPr/>
          </p:nvSpPr>
          <p:spPr>
            <a:xfrm>
              <a:off x="3851274" y="2500313"/>
              <a:ext cx="95251" cy="149797"/>
            </a:xfrm>
            <a:custGeom>
              <a:avLst/>
              <a:gdLst>
                <a:gd name="connsiteX0" fmla="*/ 138930 w 228600"/>
                <a:gd name="connsiteY0" fmla="*/ 53205 h 381000"/>
                <a:gd name="connsiteX1" fmla="*/ 165870 w 228600"/>
                <a:gd name="connsiteY1" fmla="*/ 53205 h 381000"/>
                <a:gd name="connsiteX2" fmla="*/ 223020 w 228600"/>
                <a:gd name="connsiteY2" fmla="*/ 110355 h 381000"/>
                <a:gd name="connsiteX3" fmla="*/ 227150 w 228600"/>
                <a:gd name="connsiteY3" fmla="*/ 131115 h 381000"/>
                <a:gd name="connsiteX4" fmla="*/ 209550 w 228600"/>
                <a:gd name="connsiteY4" fmla="*/ 142875 h 381000"/>
                <a:gd name="connsiteX5" fmla="*/ 171450 w 228600"/>
                <a:gd name="connsiteY5" fmla="*/ 142875 h 381000"/>
                <a:gd name="connsiteX6" fmla="*/ 171450 w 228600"/>
                <a:gd name="connsiteY6" fmla="*/ 361950 h 381000"/>
                <a:gd name="connsiteX7" fmla="*/ 153192 w 228600"/>
                <a:gd name="connsiteY7" fmla="*/ 380984 h 381000"/>
                <a:gd name="connsiteX8" fmla="*/ 133416 w 228600"/>
                <a:gd name="connsiteY8" fmla="*/ 363532 h 381000"/>
                <a:gd name="connsiteX9" fmla="*/ 125346 w 228600"/>
                <a:gd name="connsiteY9" fmla="*/ 266700 h 381000"/>
                <a:gd name="connsiteX10" fmla="*/ 103254 w 228600"/>
                <a:gd name="connsiteY10" fmla="*/ 266700 h 381000"/>
                <a:gd name="connsiteX11" fmla="*/ 95184 w 228600"/>
                <a:gd name="connsiteY11" fmla="*/ 363532 h 381000"/>
                <a:gd name="connsiteX12" fmla="*/ 75409 w 228600"/>
                <a:gd name="connsiteY12" fmla="*/ 380984 h 381000"/>
                <a:gd name="connsiteX13" fmla="*/ 57150 w 228600"/>
                <a:gd name="connsiteY13" fmla="*/ 361950 h 381000"/>
                <a:gd name="connsiteX14" fmla="*/ 57150 w 228600"/>
                <a:gd name="connsiteY14" fmla="*/ 247650 h 381000"/>
                <a:gd name="connsiteX15" fmla="*/ 85725 w 228600"/>
                <a:gd name="connsiteY15" fmla="*/ 247650 h 381000"/>
                <a:gd name="connsiteX16" fmla="*/ 123825 w 228600"/>
                <a:gd name="connsiteY16" fmla="*/ 209550 h 381000"/>
                <a:gd name="connsiteX17" fmla="*/ 85725 w 228600"/>
                <a:gd name="connsiteY17" fmla="*/ 171450 h 381000"/>
                <a:gd name="connsiteX18" fmla="*/ 57150 w 228600"/>
                <a:gd name="connsiteY18" fmla="*/ 171450 h 381000"/>
                <a:gd name="connsiteX19" fmla="*/ 57150 w 228600"/>
                <a:gd name="connsiteY19" fmla="*/ 143911 h 381000"/>
                <a:gd name="connsiteX20" fmla="*/ 44710 w 228600"/>
                <a:gd name="connsiteY20" fmla="*/ 150612 h 381000"/>
                <a:gd name="connsiteX21" fmla="*/ 38101 w 228600"/>
                <a:gd name="connsiteY21" fmla="*/ 166870 h 381000"/>
                <a:gd name="connsiteX22" fmla="*/ 44289 w 228600"/>
                <a:gd name="connsiteY22" fmla="*/ 182808 h 381000"/>
                <a:gd name="connsiteX23" fmla="*/ 66565 w 228600"/>
                <a:gd name="connsiteY23" fmla="*/ 190500 h 381000"/>
                <a:gd name="connsiteX24" fmla="*/ 85642 w 228600"/>
                <a:gd name="connsiteY24" fmla="*/ 190500 h 381000"/>
                <a:gd name="connsiteX25" fmla="*/ 104692 w 228600"/>
                <a:gd name="connsiteY25" fmla="*/ 209550 h 381000"/>
                <a:gd name="connsiteX26" fmla="*/ 85642 w 228600"/>
                <a:gd name="connsiteY26" fmla="*/ 228600 h 381000"/>
                <a:gd name="connsiteX27" fmla="*/ 66573 w 228600"/>
                <a:gd name="connsiteY27" fmla="*/ 228600 h 381000"/>
                <a:gd name="connsiteX28" fmla="*/ 17107 w 228600"/>
                <a:gd name="connsiteY28" fmla="*/ 209503 h 381000"/>
                <a:gd name="connsiteX29" fmla="*/ 3 w 228600"/>
                <a:gd name="connsiteY29" fmla="*/ 166505 h 381000"/>
                <a:gd name="connsiteX30" fmla="*/ 17615 w 228600"/>
                <a:gd name="connsiteY30" fmla="*/ 123827 h 381000"/>
                <a:gd name="connsiteX31" fmla="*/ 66565 w 228600"/>
                <a:gd name="connsiteY31" fmla="*/ 104775 h 381000"/>
                <a:gd name="connsiteX32" fmla="*/ 163560 w 228600"/>
                <a:gd name="connsiteY32" fmla="*/ 104775 h 381000"/>
                <a:gd name="connsiteX33" fmla="*/ 138930 w 228600"/>
                <a:gd name="connsiteY33" fmla="*/ 80145 h 381000"/>
                <a:gd name="connsiteX34" fmla="*/ 138930 w 228600"/>
                <a:gd name="connsiteY34" fmla="*/ 53205 h 381000"/>
                <a:gd name="connsiteX35" fmla="*/ 114301 w 228600"/>
                <a:gd name="connsiteY35" fmla="*/ 0 h 381000"/>
                <a:gd name="connsiteX36" fmla="*/ 154749 w 228600"/>
                <a:gd name="connsiteY36" fmla="*/ 28647 h 381000"/>
                <a:gd name="connsiteX37" fmla="*/ 125460 w 228600"/>
                <a:gd name="connsiteY37" fmla="*/ 39734 h 381000"/>
                <a:gd name="connsiteX38" fmla="*/ 119234 w 228600"/>
                <a:gd name="connsiteY38" fmla="*/ 85444 h 381000"/>
                <a:gd name="connsiteX39" fmla="*/ 114301 w 228600"/>
                <a:gd name="connsiteY39" fmla="*/ 85725 h 381000"/>
                <a:gd name="connsiteX40" fmla="*/ 71438 w 228600"/>
                <a:gd name="connsiteY40" fmla="*/ 42863 h 381000"/>
                <a:gd name="connsiteX41" fmla="*/ 114301 w 228600"/>
                <a:gd name="connsiteY41"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228600" h="381000">
                  <a:moveTo>
                    <a:pt x="138930" y="53205"/>
                  </a:moveTo>
                  <a:cubicBezTo>
                    <a:pt x="146369" y="45765"/>
                    <a:pt x="158431" y="45765"/>
                    <a:pt x="165870" y="53205"/>
                  </a:cubicBezTo>
                  <a:lnTo>
                    <a:pt x="223020" y="110355"/>
                  </a:lnTo>
                  <a:cubicBezTo>
                    <a:pt x="228469" y="115803"/>
                    <a:pt x="230098" y="123996"/>
                    <a:pt x="227150" y="131115"/>
                  </a:cubicBezTo>
                  <a:cubicBezTo>
                    <a:pt x="224201" y="138233"/>
                    <a:pt x="217255" y="142875"/>
                    <a:pt x="209550" y="142875"/>
                  </a:cubicBezTo>
                  <a:lnTo>
                    <a:pt x="171450" y="142875"/>
                  </a:lnTo>
                  <a:lnTo>
                    <a:pt x="171450" y="361950"/>
                  </a:lnTo>
                  <a:cubicBezTo>
                    <a:pt x="171450" y="372163"/>
                    <a:pt x="163396" y="380559"/>
                    <a:pt x="153192" y="380984"/>
                  </a:cubicBezTo>
                  <a:cubicBezTo>
                    <a:pt x="142987" y="381408"/>
                    <a:pt x="134264" y="373710"/>
                    <a:pt x="133416" y="363532"/>
                  </a:cubicBezTo>
                  <a:lnTo>
                    <a:pt x="125346" y="266700"/>
                  </a:lnTo>
                  <a:lnTo>
                    <a:pt x="103254" y="266700"/>
                  </a:lnTo>
                  <a:lnTo>
                    <a:pt x="95184" y="363532"/>
                  </a:lnTo>
                  <a:cubicBezTo>
                    <a:pt x="94336" y="373710"/>
                    <a:pt x="85613" y="381408"/>
                    <a:pt x="75409" y="380984"/>
                  </a:cubicBezTo>
                  <a:cubicBezTo>
                    <a:pt x="65204" y="380559"/>
                    <a:pt x="57150" y="372163"/>
                    <a:pt x="57150" y="361950"/>
                  </a:cubicBezTo>
                  <a:lnTo>
                    <a:pt x="57150" y="247650"/>
                  </a:lnTo>
                  <a:lnTo>
                    <a:pt x="85725" y="247650"/>
                  </a:lnTo>
                  <a:cubicBezTo>
                    <a:pt x="106767" y="247650"/>
                    <a:pt x="123825" y="230592"/>
                    <a:pt x="123825" y="209550"/>
                  </a:cubicBezTo>
                  <a:cubicBezTo>
                    <a:pt x="123825" y="188508"/>
                    <a:pt x="106767" y="171450"/>
                    <a:pt x="85725" y="171450"/>
                  </a:cubicBezTo>
                  <a:lnTo>
                    <a:pt x="57150" y="171450"/>
                  </a:lnTo>
                  <a:lnTo>
                    <a:pt x="57150" y="143911"/>
                  </a:lnTo>
                  <a:cubicBezTo>
                    <a:pt x="51431" y="145282"/>
                    <a:pt x="47439" y="147851"/>
                    <a:pt x="44710" y="150612"/>
                  </a:cubicBezTo>
                  <a:cubicBezTo>
                    <a:pt x="40474" y="154897"/>
                    <a:pt x="38160" y="160772"/>
                    <a:pt x="38101" y="166870"/>
                  </a:cubicBezTo>
                  <a:cubicBezTo>
                    <a:pt x="38043" y="172955"/>
                    <a:pt x="40227" y="178670"/>
                    <a:pt x="44289" y="182808"/>
                  </a:cubicBezTo>
                  <a:cubicBezTo>
                    <a:pt x="48163" y="186751"/>
                    <a:pt x="54973" y="190500"/>
                    <a:pt x="66565" y="190500"/>
                  </a:cubicBezTo>
                  <a:lnTo>
                    <a:pt x="85642" y="190500"/>
                  </a:lnTo>
                  <a:cubicBezTo>
                    <a:pt x="96163" y="190500"/>
                    <a:pt x="104692" y="199029"/>
                    <a:pt x="104692" y="209550"/>
                  </a:cubicBezTo>
                  <a:cubicBezTo>
                    <a:pt x="104692" y="220071"/>
                    <a:pt x="96163" y="228600"/>
                    <a:pt x="85642" y="228600"/>
                  </a:cubicBezTo>
                  <a:lnTo>
                    <a:pt x="66573" y="228600"/>
                  </a:lnTo>
                  <a:cubicBezTo>
                    <a:pt x="46077" y="228600"/>
                    <a:pt x="29019" y="221633"/>
                    <a:pt x="17107" y="209503"/>
                  </a:cubicBezTo>
                  <a:cubicBezTo>
                    <a:pt x="5384" y="197568"/>
                    <a:pt x="-145" y="181851"/>
                    <a:pt x="3" y="166505"/>
                  </a:cubicBezTo>
                  <a:cubicBezTo>
                    <a:pt x="151" y="151171"/>
                    <a:pt x="5962" y="135615"/>
                    <a:pt x="17615" y="123827"/>
                  </a:cubicBezTo>
                  <a:cubicBezTo>
                    <a:pt x="29471" y="111832"/>
                    <a:pt x="46338" y="104775"/>
                    <a:pt x="66565" y="104775"/>
                  </a:cubicBezTo>
                  <a:lnTo>
                    <a:pt x="163560" y="104775"/>
                  </a:lnTo>
                  <a:lnTo>
                    <a:pt x="138930" y="80145"/>
                  </a:lnTo>
                  <a:cubicBezTo>
                    <a:pt x="131490" y="72706"/>
                    <a:pt x="131490" y="60644"/>
                    <a:pt x="138930" y="53205"/>
                  </a:cubicBezTo>
                  <a:close/>
                  <a:moveTo>
                    <a:pt x="114301" y="0"/>
                  </a:moveTo>
                  <a:cubicBezTo>
                    <a:pt x="132990" y="0"/>
                    <a:pt x="148886" y="11962"/>
                    <a:pt x="154749" y="28647"/>
                  </a:cubicBezTo>
                  <a:cubicBezTo>
                    <a:pt x="144232" y="28001"/>
                    <a:pt x="133497" y="31697"/>
                    <a:pt x="125460" y="39734"/>
                  </a:cubicBezTo>
                  <a:cubicBezTo>
                    <a:pt x="113074" y="52120"/>
                    <a:pt x="110998" y="70912"/>
                    <a:pt x="119234" y="85444"/>
                  </a:cubicBezTo>
                  <a:cubicBezTo>
                    <a:pt x="117615" y="85630"/>
                    <a:pt x="115968" y="85725"/>
                    <a:pt x="114301" y="85725"/>
                  </a:cubicBezTo>
                  <a:cubicBezTo>
                    <a:pt x="90628" y="85725"/>
                    <a:pt x="71438" y="66535"/>
                    <a:pt x="71438" y="42863"/>
                  </a:cubicBezTo>
                  <a:cubicBezTo>
                    <a:pt x="71438" y="19190"/>
                    <a:pt x="90628" y="0"/>
                    <a:pt x="11430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158" name="组合 157"/>
          <p:cNvGrpSpPr/>
          <p:nvPr/>
        </p:nvGrpSpPr>
        <p:grpSpPr>
          <a:xfrm>
            <a:off x="4727848" y="5013176"/>
            <a:ext cx="340969" cy="309863"/>
            <a:chOff x="3736815" y="2426222"/>
            <a:chExt cx="340969" cy="309863"/>
          </a:xfrm>
        </p:grpSpPr>
        <p:grpSp>
          <p:nvGrpSpPr>
            <p:cNvPr id="159" name="组合 158"/>
            <p:cNvGrpSpPr/>
            <p:nvPr/>
          </p:nvGrpSpPr>
          <p:grpSpPr>
            <a:xfrm>
              <a:off x="3736815" y="2426222"/>
              <a:ext cx="340969" cy="309863"/>
              <a:chOff x="1466755" y="5289858"/>
              <a:chExt cx="485474" cy="485473"/>
            </a:xfrm>
          </p:grpSpPr>
          <p:sp>
            <p:nvSpPr>
              <p:cNvPr id="161" name="椭圆 26"/>
              <p:cNvSpPr/>
              <p:nvPr/>
            </p:nvSpPr>
            <p:spPr>
              <a:xfrm rot="19741494">
                <a:off x="1466755" y="5289858"/>
                <a:ext cx="485474" cy="485473"/>
              </a:xfrm>
              <a:prstGeom prst="ellipse">
                <a:avLst/>
              </a:prstGeom>
              <a:gradFill flip="none" rotWithShape="1">
                <a:gsLst>
                  <a:gs pos="53000">
                    <a:srgbClr val="018C42">
                      <a:alpha val="10000"/>
                    </a:srgbClr>
                  </a:gs>
                  <a:gs pos="100000">
                    <a:srgbClr val="3E669C">
                      <a:alpha val="10000"/>
                    </a:srgbClr>
                  </a:gs>
                </a:gsLst>
                <a:path path="circle">
                  <a:fillToRect l="50000" t="50000" r="50000" b="50000"/>
                </a:path>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62" name="椭圆 161"/>
              <p:cNvSpPr/>
              <p:nvPr/>
            </p:nvSpPr>
            <p:spPr>
              <a:xfrm>
                <a:off x="1544233" y="5367336"/>
                <a:ext cx="330517" cy="330518"/>
              </a:xfrm>
              <a:prstGeom prst="ellipse">
                <a:avLst/>
              </a:prstGeom>
              <a:gradFill>
                <a:gsLst>
                  <a:gs pos="16000">
                    <a:schemeClr val="accent6">
                      <a:lumMod val="20000"/>
                      <a:lumOff val="80000"/>
                    </a:schemeClr>
                  </a:gs>
                  <a:gs pos="77000">
                    <a:srgbClr val="018C42"/>
                  </a:gs>
                </a:gsLst>
                <a:path path="circle">
                  <a:fillToRect r="100000" b="100000"/>
                </a:path>
              </a:gradFill>
              <a:ln w="12700" cap="flat" cmpd="sng" algn="ctr">
                <a:noFill/>
                <a:prstDash val="solid"/>
                <a:miter lim="800000"/>
              </a:ln>
              <a:effectLst>
                <a:outerShdw blurRad="279400" dist="101600" dir="5400000" sx="88000" sy="88000" algn="t" rotWithShape="0">
                  <a:srgbClr val="830051">
                    <a:alpha val="34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3200" b="0" i="0" u="none" strike="noStrike" kern="0" cap="none" spc="0" normalizeH="0" baseline="0" noProof="0" dirty="0">
                  <a:ln>
                    <a:noFill/>
                  </a:ln>
                  <a:solidFill>
                    <a:prstClr val="white"/>
                  </a:solidFill>
                  <a:effectLst/>
                  <a:uLnTx/>
                  <a:uFillTx/>
                  <a:cs typeface="+mn-ea"/>
                  <a:sym typeface="+mn-lt"/>
                </a:endParaRPr>
              </a:p>
            </p:txBody>
          </p:sp>
        </p:grpSp>
        <p:sp>
          <p:nvSpPr>
            <p:cNvPr id="160" name="25405c7b-fce5-47ea-9f26-3543e5ace05e"/>
            <p:cNvSpPr/>
            <p:nvPr/>
          </p:nvSpPr>
          <p:spPr>
            <a:xfrm>
              <a:off x="3851274" y="2500313"/>
              <a:ext cx="95251" cy="149797"/>
            </a:xfrm>
            <a:custGeom>
              <a:avLst/>
              <a:gdLst>
                <a:gd name="connsiteX0" fmla="*/ 138930 w 228600"/>
                <a:gd name="connsiteY0" fmla="*/ 53205 h 381000"/>
                <a:gd name="connsiteX1" fmla="*/ 165870 w 228600"/>
                <a:gd name="connsiteY1" fmla="*/ 53205 h 381000"/>
                <a:gd name="connsiteX2" fmla="*/ 223020 w 228600"/>
                <a:gd name="connsiteY2" fmla="*/ 110355 h 381000"/>
                <a:gd name="connsiteX3" fmla="*/ 227150 w 228600"/>
                <a:gd name="connsiteY3" fmla="*/ 131115 h 381000"/>
                <a:gd name="connsiteX4" fmla="*/ 209550 w 228600"/>
                <a:gd name="connsiteY4" fmla="*/ 142875 h 381000"/>
                <a:gd name="connsiteX5" fmla="*/ 171450 w 228600"/>
                <a:gd name="connsiteY5" fmla="*/ 142875 h 381000"/>
                <a:gd name="connsiteX6" fmla="*/ 171450 w 228600"/>
                <a:gd name="connsiteY6" fmla="*/ 361950 h 381000"/>
                <a:gd name="connsiteX7" fmla="*/ 153192 w 228600"/>
                <a:gd name="connsiteY7" fmla="*/ 380984 h 381000"/>
                <a:gd name="connsiteX8" fmla="*/ 133416 w 228600"/>
                <a:gd name="connsiteY8" fmla="*/ 363532 h 381000"/>
                <a:gd name="connsiteX9" fmla="*/ 125346 w 228600"/>
                <a:gd name="connsiteY9" fmla="*/ 266700 h 381000"/>
                <a:gd name="connsiteX10" fmla="*/ 103254 w 228600"/>
                <a:gd name="connsiteY10" fmla="*/ 266700 h 381000"/>
                <a:gd name="connsiteX11" fmla="*/ 95184 w 228600"/>
                <a:gd name="connsiteY11" fmla="*/ 363532 h 381000"/>
                <a:gd name="connsiteX12" fmla="*/ 75409 w 228600"/>
                <a:gd name="connsiteY12" fmla="*/ 380984 h 381000"/>
                <a:gd name="connsiteX13" fmla="*/ 57150 w 228600"/>
                <a:gd name="connsiteY13" fmla="*/ 361950 h 381000"/>
                <a:gd name="connsiteX14" fmla="*/ 57150 w 228600"/>
                <a:gd name="connsiteY14" fmla="*/ 247650 h 381000"/>
                <a:gd name="connsiteX15" fmla="*/ 85725 w 228600"/>
                <a:gd name="connsiteY15" fmla="*/ 247650 h 381000"/>
                <a:gd name="connsiteX16" fmla="*/ 123825 w 228600"/>
                <a:gd name="connsiteY16" fmla="*/ 209550 h 381000"/>
                <a:gd name="connsiteX17" fmla="*/ 85725 w 228600"/>
                <a:gd name="connsiteY17" fmla="*/ 171450 h 381000"/>
                <a:gd name="connsiteX18" fmla="*/ 57150 w 228600"/>
                <a:gd name="connsiteY18" fmla="*/ 171450 h 381000"/>
                <a:gd name="connsiteX19" fmla="*/ 57150 w 228600"/>
                <a:gd name="connsiteY19" fmla="*/ 143911 h 381000"/>
                <a:gd name="connsiteX20" fmla="*/ 44710 w 228600"/>
                <a:gd name="connsiteY20" fmla="*/ 150612 h 381000"/>
                <a:gd name="connsiteX21" fmla="*/ 38101 w 228600"/>
                <a:gd name="connsiteY21" fmla="*/ 166870 h 381000"/>
                <a:gd name="connsiteX22" fmla="*/ 44289 w 228600"/>
                <a:gd name="connsiteY22" fmla="*/ 182808 h 381000"/>
                <a:gd name="connsiteX23" fmla="*/ 66565 w 228600"/>
                <a:gd name="connsiteY23" fmla="*/ 190500 h 381000"/>
                <a:gd name="connsiteX24" fmla="*/ 85642 w 228600"/>
                <a:gd name="connsiteY24" fmla="*/ 190500 h 381000"/>
                <a:gd name="connsiteX25" fmla="*/ 104692 w 228600"/>
                <a:gd name="connsiteY25" fmla="*/ 209550 h 381000"/>
                <a:gd name="connsiteX26" fmla="*/ 85642 w 228600"/>
                <a:gd name="connsiteY26" fmla="*/ 228600 h 381000"/>
                <a:gd name="connsiteX27" fmla="*/ 66573 w 228600"/>
                <a:gd name="connsiteY27" fmla="*/ 228600 h 381000"/>
                <a:gd name="connsiteX28" fmla="*/ 17107 w 228600"/>
                <a:gd name="connsiteY28" fmla="*/ 209503 h 381000"/>
                <a:gd name="connsiteX29" fmla="*/ 3 w 228600"/>
                <a:gd name="connsiteY29" fmla="*/ 166505 h 381000"/>
                <a:gd name="connsiteX30" fmla="*/ 17615 w 228600"/>
                <a:gd name="connsiteY30" fmla="*/ 123827 h 381000"/>
                <a:gd name="connsiteX31" fmla="*/ 66565 w 228600"/>
                <a:gd name="connsiteY31" fmla="*/ 104775 h 381000"/>
                <a:gd name="connsiteX32" fmla="*/ 163560 w 228600"/>
                <a:gd name="connsiteY32" fmla="*/ 104775 h 381000"/>
                <a:gd name="connsiteX33" fmla="*/ 138930 w 228600"/>
                <a:gd name="connsiteY33" fmla="*/ 80145 h 381000"/>
                <a:gd name="connsiteX34" fmla="*/ 138930 w 228600"/>
                <a:gd name="connsiteY34" fmla="*/ 53205 h 381000"/>
                <a:gd name="connsiteX35" fmla="*/ 114301 w 228600"/>
                <a:gd name="connsiteY35" fmla="*/ 0 h 381000"/>
                <a:gd name="connsiteX36" fmla="*/ 154749 w 228600"/>
                <a:gd name="connsiteY36" fmla="*/ 28647 h 381000"/>
                <a:gd name="connsiteX37" fmla="*/ 125460 w 228600"/>
                <a:gd name="connsiteY37" fmla="*/ 39734 h 381000"/>
                <a:gd name="connsiteX38" fmla="*/ 119234 w 228600"/>
                <a:gd name="connsiteY38" fmla="*/ 85444 h 381000"/>
                <a:gd name="connsiteX39" fmla="*/ 114301 w 228600"/>
                <a:gd name="connsiteY39" fmla="*/ 85725 h 381000"/>
                <a:gd name="connsiteX40" fmla="*/ 71438 w 228600"/>
                <a:gd name="connsiteY40" fmla="*/ 42863 h 381000"/>
                <a:gd name="connsiteX41" fmla="*/ 114301 w 228600"/>
                <a:gd name="connsiteY41"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228600" h="381000">
                  <a:moveTo>
                    <a:pt x="138930" y="53205"/>
                  </a:moveTo>
                  <a:cubicBezTo>
                    <a:pt x="146369" y="45765"/>
                    <a:pt x="158431" y="45765"/>
                    <a:pt x="165870" y="53205"/>
                  </a:cubicBezTo>
                  <a:lnTo>
                    <a:pt x="223020" y="110355"/>
                  </a:lnTo>
                  <a:cubicBezTo>
                    <a:pt x="228469" y="115803"/>
                    <a:pt x="230098" y="123996"/>
                    <a:pt x="227150" y="131115"/>
                  </a:cubicBezTo>
                  <a:cubicBezTo>
                    <a:pt x="224201" y="138233"/>
                    <a:pt x="217255" y="142875"/>
                    <a:pt x="209550" y="142875"/>
                  </a:cubicBezTo>
                  <a:lnTo>
                    <a:pt x="171450" y="142875"/>
                  </a:lnTo>
                  <a:lnTo>
                    <a:pt x="171450" y="361950"/>
                  </a:lnTo>
                  <a:cubicBezTo>
                    <a:pt x="171450" y="372163"/>
                    <a:pt x="163396" y="380559"/>
                    <a:pt x="153192" y="380984"/>
                  </a:cubicBezTo>
                  <a:cubicBezTo>
                    <a:pt x="142987" y="381408"/>
                    <a:pt x="134264" y="373710"/>
                    <a:pt x="133416" y="363532"/>
                  </a:cubicBezTo>
                  <a:lnTo>
                    <a:pt x="125346" y="266700"/>
                  </a:lnTo>
                  <a:lnTo>
                    <a:pt x="103254" y="266700"/>
                  </a:lnTo>
                  <a:lnTo>
                    <a:pt x="95184" y="363532"/>
                  </a:lnTo>
                  <a:cubicBezTo>
                    <a:pt x="94336" y="373710"/>
                    <a:pt x="85613" y="381408"/>
                    <a:pt x="75409" y="380984"/>
                  </a:cubicBezTo>
                  <a:cubicBezTo>
                    <a:pt x="65204" y="380559"/>
                    <a:pt x="57150" y="372163"/>
                    <a:pt x="57150" y="361950"/>
                  </a:cubicBezTo>
                  <a:lnTo>
                    <a:pt x="57150" y="247650"/>
                  </a:lnTo>
                  <a:lnTo>
                    <a:pt x="85725" y="247650"/>
                  </a:lnTo>
                  <a:cubicBezTo>
                    <a:pt x="106767" y="247650"/>
                    <a:pt x="123825" y="230592"/>
                    <a:pt x="123825" y="209550"/>
                  </a:cubicBezTo>
                  <a:cubicBezTo>
                    <a:pt x="123825" y="188508"/>
                    <a:pt x="106767" y="171450"/>
                    <a:pt x="85725" y="171450"/>
                  </a:cubicBezTo>
                  <a:lnTo>
                    <a:pt x="57150" y="171450"/>
                  </a:lnTo>
                  <a:lnTo>
                    <a:pt x="57150" y="143911"/>
                  </a:lnTo>
                  <a:cubicBezTo>
                    <a:pt x="51431" y="145282"/>
                    <a:pt x="47439" y="147851"/>
                    <a:pt x="44710" y="150612"/>
                  </a:cubicBezTo>
                  <a:cubicBezTo>
                    <a:pt x="40474" y="154897"/>
                    <a:pt x="38160" y="160772"/>
                    <a:pt x="38101" y="166870"/>
                  </a:cubicBezTo>
                  <a:cubicBezTo>
                    <a:pt x="38043" y="172955"/>
                    <a:pt x="40227" y="178670"/>
                    <a:pt x="44289" y="182808"/>
                  </a:cubicBezTo>
                  <a:cubicBezTo>
                    <a:pt x="48163" y="186751"/>
                    <a:pt x="54973" y="190500"/>
                    <a:pt x="66565" y="190500"/>
                  </a:cubicBezTo>
                  <a:lnTo>
                    <a:pt x="85642" y="190500"/>
                  </a:lnTo>
                  <a:cubicBezTo>
                    <a:pt x="96163" y="190500"/>
                    <a:pt x="104692" y="199029"/>
                    <a:pt x="104692" y="209550"/>
                  </a:cubicBezTo>
                  <a:cubicBezTo>
                    <a:pt x="104692" y="220071"/>
                    <a:pt x="96163" y="228600"/>
                    <a:pt x="85642" y="228600"/>
                  </a:cubicBezTo>
                  <a:lnTo>
                    <a:pt x="66573" y="228600"/>
                  </a:lnTo>
                  <a:cubicBezTo>
                    <a:pt x="46077" y="228600"/>
                    <a:pt x="29019" y="221633"/>
                    <a:pt x="17107" y="209503"/>
                  </a:cubicBezTo>
                  <a:cubicBezTo>
                    <a:pt x="5384" y="197568"/>
                    <a:pt x="-145" y="181851"/>
                    <a:pt x="3" y="166505"/>
                  </a:cubicBezTo>
                  <a:cubicBezTo>
                    <a:pt x="151" y="151171"/>
                    <a:pt x="5962" y="135615"/>
                    <a:pt x="17615" y="123827"/>
                  </a:cubicBezTo>
                  <a:cubicBezTo>
                    <a:pt x="29471" y="111832"/>
                    <a:pt x="46338" y="104775"/>
                    <a:pt x="66565" y="104775"/>
                  </a:cubicBezTo>
                  <a:lnTo>
                    <a:pt x="163560" y="104775"/>
                  </a:lnTo>
                  <a:lnTo>
                    <a:pt x="138930" y="80145"/>
                  </a:lnTo>
                  <a:cubicBezTo>
                    <a:pt x="131490" y="72706"/>
                    <a:pt x="131490" y="60644"/>
                    <a:pt x="138930" y="53205"/>
                  </a:cubicBezTo>
                  <a:close/>
                  <a:moveTo>
                    <a:pt x="114301" y="0"/>
                  </a:moveTo>
                  <a:cubicBezTo>
                    <a:pt x="132990" y="0"/>
                    <a:pt x="148886" y="11962"/>
                    <a:pt x="154749" y="28647"/>
                  </a:cubicBezTo>
                  <a:cubicBezTo>
                    <a:pt x="144232" y="28001"/>
                    <a:pt x="133497" y="31697"/>
                    <a:pt x="125460" y="39734"/>
                  </a:cubicBezTo>
                  <a:cubicBezTo>
                    <a:pt x="113074" y="52120"/>
                    <a:pt x="110998" y="70912"/>
                    <a:pt x="119234" y="85444"/>
                  </a:cubicBezTo>
                  <a:cubicBezTo>
                    <a:pt x="117615" y="85630"/>
                    <a:pt x="115968" y="85725"/>
                    <a:pt x="114301" y="85725"/>
                  </a:cubicBezTo>
                  <a:cubicBezTo>
                    <a:pt x="90628" y="85725"/>
                    <a:pt x="71438" y="66535"/>
                    <a:pt x="71438" y="42863"/>
                  </a:cubicBezTo>
                  <a:cubicBezTo>
                    <a:pt x="71438" y="19190"/>
                    <a:pt x="90628" y="0"/>
                    <a:pt x="11430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163" name="组合 162"/>
          <p:cNvGrpSpPr/>
          <p:nvPr/>
        </p:nvGrpSpPr>
        <p:grpSpPr>
          <a:xfrm>
            <a:off x="4151784" y="5517232"/>
            <a:ext cx="340969" cy="309863"/>
            <a:chOff x="3736815" y="2426222"/>
            <a:chExt cx="340969" cy="309863"/>
          </a:xfrm>
        </p:grpSpPr>
        <p:grpSp>
          <p:nvGrpSpPr>
            <p:cNvPr id="164" name="组合 163"/>
            <p:cNvGrpSpPr/>
            <p:nvPr/>
          </p:nvGrpSpPr>
          <p:grpSpPr>
            <a:xfrm>
              <a:off x="3736815" y="2426222"/>
              <a:ext cx="340969" cy="309863"/>
              <a:chOff x="1466755" y="5289858"/>
              <a:chExt cx="485474" cy="485473"/>
            </a:xfrm>
          </p:grpSpPr>
          <p:sp>
            <p:nvSpPr>
              <p:cNvPr id="166" name="椭圆 26"/>
              <p:cNvSpPr/>
              <p:nvPr/>
            </p:nvSpPr>
            <p:spPr>
              <a:xfrm rot="19741494">
                <a:off x="1466755" y="5289858"/>
                <a:ext cx="485474" cy="485473"/>
              </a:xfrm>
              <a:prstGeom prst="ellipse">
                <a:avLst/>
              </a:prstGeom>
              <a:gradFill flip="none" rotWithShape="1">
                <a:gsLst>
                  <a:gs pos="53000">
                    <a:srgbClr val="018C42">
                      <a:alpha val="10000"/>
                    </a:srgbClr>
                  </a:gs>
                  <a:gs pos="100000">
                    <a:srgbClr val="3E669C">
                      <a:alpha val="10000"/>
                    </a:srgbClr>
                  </a:gs>
                </a:gsLst>
                <a:path path="circle">
                  <a:fillToRect l="50000" t="50000" r="50000" b="50000"/>
                </a:path>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67" name="椭圆 166"/>
              <p:cNvSpPr/>
              <p:nvPr/>
            </p:nvSpPr>
            <p:spPr>
              <a:xfrm>
                <a:off x="1544233" y="5367336"/>
                <a:ext cx="330517" cy="330518"/>
              </a:xfrm>
              <a:prstGeom prst="ellipse">
                <a:avLst/>
              </a:prstGeom>
              <a:gradFill>
                <a:gsLst>
                  <a:gs pos="16000">
                    <a:schemeClr val="accent6">
                      <a:lumMod val="20000"/>
                      <a:lumOff val="80000"/>
                    </a:schemeClr>
                  </a:gs>
                  <a:gs pos="77000">
                    <a:srgbClr val="018C42"/>
                  </a:gs>
                </a:gsLst>
                <a:path path="circle">
                  <a:fillToRect r="100000" b="100000"/>
                </a:path>
              </a:gradFill>
              <a:ln w="12700" cap="flat" cmpd="sng" algn="ctr">
                <a:noFill/>
                <a:prstDash val="solid"/>
                <a:miter lim="800000"/>
              </a:ln>
              <a:effectLst>
                <a:outerShdw blurRad="279400" dist="101600" dir="5400000" sx="88000" sy="88000" algn="t" rotWithShape="0">
                  <a:srgbClr val="830051">
                    <a:alpha val="34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3200" b="0" i="0" u="none" strike="noStrike" kern="0" cap="none" spc="0" normalizeH="0" baseline="0" noProof="0" dirty="0">
                  <a:ln>
                    <a:noFill/>
                  </a:ln>
                  <a:solidFill>
                    <a:prstClr val="white"/>
                  </a:solidFill>
                  <a:effectLst/>
                  <a:uLnTx/>
                  <a:uFillTx/>
                  <a:cs typeface="+mn-ea"/>
                  <a:sym typeface="+mn-lt"/>
                </a:endParaRPr>
              </a:p>
            </p:txBody>
          </p:sp>
        </p:grpSp>
        <p:sp>
          <p:nvSpPr>
            <p:cNvPr id="165" name="25405c7b-fce5-47ea-9f26-3543e5ace05e"/>
            <p:cNvSpPr/>
            <p:nvPr/>
          </p:nvSpPr>
          <p:spPr>
            <a:xfrm>
              <a:off x="3851274" y="2500313"/>
              <a:ext cx="95251" cy="149797"/>
            </a:xfrm>
            <a:custGeom>
              <a:avLst/>
              <a:gdLst>
                <a:gd name="connsiteX0" fmla="*/ 138930 w 228600"/>
                <a:gd name="connsiteY0" fmla="*/ 53205 h 381000"/>
                <a:gd name="connsiteX1" fmla="*/ 165870 w 228600"/>
                <a:gd name="connsiteY1" fmla="*/ 53205 h 381000"/>
                <a:gd name="connsiteX2" fmla="*/ 223020 w 228600"/>
                <a:gd name="connsiteY2" fmla="*/ 110355 h 381000"/>
                <a:gd name="connsiteX3" fmla="*/ 227150 w 228600"/>
                <a:gd name="connsiteY3" fmla="*/ 131115 h 381000"/>
                <a:gd name="connsiteX4" fmla="*/ 209550 w 228600"/>
                <a:gd name="connsiteY4" fmla="*/ 142875 h 381000"/>
                <a:gd name="connsiteX5" fmla="*/ 171450 w 228600"/>
                <a:gd name="connsiteY5" fmla="*/ 142875 h 381000"/>
                <a:gd name="connsiteX6" fmla="*/ 171450 w 228600"/>
                <a:gd name="connsiteY6" fmla="*/ 361950 h 381000"/>
                <a:gd name="connsiteX7" fmla="*/ 153192 w 228600"/>
                <a:gd name="connsiteY7" fmla="*/ 380984 h 381000"/>
                <a:gd name="connsiteX8" fmla="*/ 133416 w 228600"/>
                <a:gd name="connsiteY8" fmla="*/ 363532 h 381000"/>
                <a:gd name="connsiteX9" fmla="*/ 125346 w 228600"/>
                <a:gd name="connsiteY9" fmla="*/ 266700 h 381000"/>
                <a:gd name="connsiteX10" fmla="*/ 103254 w 228600"/>
                <a:gd name="connsiteY10" fmla="*/ 266700 h 381000"/>
                <a:gd name="connsiteX11" fmla="*/ 95184 w 228600"/>
                <a:gd name="connsiteY11" fmla="*/ 363532 h 381000"/>
                <a:gd name="connsiteX12" fmla="*/ 75409 w 228600"/>
                <a:gd name="connsiteY12" fmla="*/ 380984 h 381000"/>
                <a:gd name="connsiteX13" fmla="*/ 57150 w 228600"/>
                <a:gd name="connsiteY13" fmla="*/ 361950 h 381000"/>
                <a:gd name="connsiteX14" fmla="*/ 57150 w 228600"/>
                <a:gd name="connsiteY14" fmla="*/ 247650 h 381000"/>
                <a:gd name="connsiteX15" fmla="*/ 85725 w 228600"/>
                <a:gd name="connsiteY15" fmla="*/ 247650 h 381000"/>
                <a:gd name="connsiteX16" fmla="*/ 123825 w 228600"/>
                <a:gd name="connsiteY16" fmla="*/ 209550 h 381000"/>
                <a:gd name="connsiteX17" fmla="*/ 85725 w 228600"/>
                <a:gd name="connsiteY17" fmla="*/ 171450 h 381000"/>
                <a:gd name="connsiteX18" fmla="*/ 57150 w 228600"/>
                <a:gd name="connsiteY18" fmla="*/ 171450 h 381000"/>
                <a:gd name="connsiteX19" fmla="*/ 57150 w 228600"/>
                <a:gd name="connsiteY19" fmla="*/ 143911 h 381000"/>
                <a:gd name="connsiteX20" fmla="*/ 44710 w 228600"/>
                <a:gd name="connsiteY20" fmla="*/ 150612 h 381000"/>
                <a:gd name="connsiteX21" fmla="*/ 38101 w 228600"/>
                <a:gd name="connsiteY21" fmla="*/ 166870 h 381000"/>
                <a:gd name="connsiteX22" fmla="*/ 44289 w 228600"/>
                <a:gd name="connsiteY22" fmla="*/ 182808 h 381000"/>
                <a:gd name="connsiteX23" fmla="*/ 66565 w 228600"/>
                <a:gd name="connsiteY23" fmla="*/ 190500 h 381000"/>
                <a:gd name="connsiteX24" fmla="*/ 85642 w 228600"/>
                <a:gd name="connsiteY24" fmla="*/ 190500 h 381000"/>
                <a:gd name="connsiteX25" fmla="*/ 104692 w 228600"/>
                <a:gd name="connsiteY25" fmla="*/ 209550 h 381000"/>
                <a:gd name="connsiteX26" fmla="*/ 85642 w 228600"/>
                <a:gd name="connsiteY26" fmla="*/ 228600 h 381000"/>
                <a:gd name="connsiteX27" fmla="*/ 66573 w 228600"/>
                <a:gd name="connsiteY27" fmla="*/ 228600 h 381000"/>
                <a:gd name="connsiteX28" fmla="*/ 17107 w 228600"/>
                <a:gd name="connsiteY28" fmla="*/ 209503 h 381000"/>
                <a:gd name="connsiteX29" fmla="*/ 3 w 228600"/>
                <a:gd name="connsiteY29" fmla="*/ 166505 h 381000"/>
                <a:gd name="connsiteX30" fmla="*/ 17615 w 228600"/>
                <a:gd name="connsiteY30" fmla="*/ 123827 h 381000"/>
                <a:gd name="connsiteX31" fmla="*/ 66565 w 228600"/>
                <a:gd name="connsiteY31" fmla="*/ 104775 h 381000"/>
                <a:gd name="connsiteX32" fmla="*/ 163560 w 228600"/>
                <a:gd name="connsiteY32" fmla="*/ 104775 h 381000"/>
                <a:gd name="connsiteX33" fmla="*/ 138930 w 228600"/>
                <a:gd name="connsiteY33" fmla="*/ 80145 h 381000"/>
                <a:gd name="connsiteX34" fmla="*/ 138930 w 228600"/>
                <a:gd name="connsiteY34" fmla="*/ 53205 h 381000"/>
                <a:gd name="connsiteX35" fmla="*/ 114301 w 228600"/>
                <a:gd name="connsiteY35" fmla="*/ 0 h 381000"/>
                <a:gd name="connsiteX36" fmla="*/ 154749 w 228600"/>
                <a:gd name="connsiteY36" fmla="*/ 28647 h 381000"/>
                <a:gd name="connsiteX37" fmla="*/ 125460 w 228600"/>
                <a:gd name="connsiteY37" fmla="*/ 39734 h 381000"/>
                <a:gd name="connsiteX38" fmla="*/ 119234 w 228600"/>
                <a:gd name="connsiteY38" fmla="*/ 85444 h 381000"/>
                <a:gd name="connsiteX39" fmla="*/ 114301 w 228600"/>
                <a:gd name="connsiteY39" fmla="*/ 85725 h 381000"/>
                <a:gd name="connsiteX40" fmla="*/ 71438 w 228600"/>
                <a:gd name="connsiteY40" fmla="*/ 42863 h 381000"/>
                <a:gd name="connsiteX41" fmla="*/ 114301 w 228600"/>
                <a:gd name="connsiteY41"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228600" h="381000">
                  <a:moveTo>
                    <a:pt x="138930" y="53205"/>
                  </a:moveTo>
                  <a:cubicBezTo>
                    <a:pt x="146369" y="45765"/>
                    <a:pt x="158431" y="45765"/>
                    <a:pt x="165870" y="53205"/>
                  </a:cubicBezTo>
                  <a:lnTo>
                    <a:pt x="223020" y="110355"/>
                  </a:lnTo>
                  <a:cubicBezTo>
                    <a:pt x="228469" y="115803"/>
                    <a:pt x="230098" y="123996"/>
                    <a:pt x="227150" y="131115"/>
                  </a:cubicBezTo>
                  <a:cubicBezTo>
                    <a:pt x="224201" y="138233"/>
                    <a:pt x="217255" y="142875"/>
                    <a:pt x="209550" y="142875"/>
                  </a:cubicBezTo>
                  <a:lnTo>
                    <a:pt x="171450" y="142875"/>
                  </a:lnTo>
                  <a:lnTo>
                    <a:pt x="171450" y="361950"/>
                  </a:lnTo>
                  <a:cubicBezTo>
                    <a:pt x="171450" y="372163"/>
                    <a:pt x="163396" y="380559"/>
                    <a:pt x="153192" y="380984"/>
                  </a:cubicBezTo>
                  <a:cubicBezTo>
                    <a:pt x="142987" y="381408"/>
                    <a:pt x="134264" y="373710"/>
                    <a:pt x="133416" y="363532"/>
                  </a:cubicBezTo>
                  <a:lnTo>
                    <a:pt x="125346" y="266700"/>
                  </a:lnTo>
                  <a:lnTo>
                    <a:pt x="103254" y="266700"/>
                  </a:lnTo>
                  <a:lnTo>
                    <a:pt x="95184" y="363532"/>
                  </a:lnTo>
                  <a:cubicBezTo>
                    <a:pt x="94336" y="373710"/>
                    <a:pt x="85613" y="381408"/>
                    <a:pt x="75409" y="380984"/>
                  </a:cubicBezTo>
                  <a:cubicBezTo>
                    <a:pt x="65204" y="380559"/>
                    <a:pt x="57150" y="372163"/>
                    <a:pt x="57150" y="361950"/>
                  </a:cubicBezTo>
                  <a:lnTo>
                    <a:pt x="57150" y="247650"/>
                  </a:lnTo>
                  <a:lnTo>
                    <a:pt x="85725" y="247650"/>
                  </a:lnTo>
                  <a:cubicBezTo>
                    <a:pt x="106767" y="247650"/>
                    <a:pt x="123825" y="230592"/>
                    <a:pt x="123825" y="209550"/>
                  </a:cubicBezTo>
                  <a:cubicBezTo>
                    <a:pt x="123825" y="188508"/>
                    <a:pt x="106767" y="171450"/>
                    <a:pt x="85725" y="171450"/>
                  </a:cubicBezTo>
                  <a:lnTo>
                    <a:pt x="57150" y="171450"/>
                  </a:lnTo>
                  <a:lnTo>
                    <a:pt x="57150" y="143911"/>
                  </a:lnTo>
                  <a:cubicBezTo>
                    <a:pt x="51431" y="145282"/>
                    <a:pt x="47439" y="147851"/>
                    <a:pt x="44710" y="150612"/>
                  </a:cubicBezTo>
                  <a:cubicBezTo>
                    <a:pt x="40474" y="154897"/>
                    <a:pt x="38160" y="160772"/>
                    <a:pt x="38101" y="166870"/>
                  </a:cubicBezTo>
                  <a:cubicBezTo>
                    <a:pt x="38043" y="172955"/>
                    <a:pt x="40227" y="178670"/>
                    <a:pt x="44289" y="182808"/>
                  </a:cubicBezTo>
                  <a:cubicBezTo>
                    <a:pt x="48163" y="186751"/>
                    <a:pt x="54973" y="190500"/>
                    <a:pt x="66565" y="190500"/>
                  </a:cubicBezTo>
                  <a:lnTo>
                    <a:pt x="85642" y="190500"/>
                  </a:lnTo>
                  <a:cubicBezTo>
                    <a:pt x="96163" y="190500"/>
                    <a:pt x="104692" y="199029"/>
                    <a:pt x="104692" y="209550"/>
                  </a:cubicBezTo>
                  <a:cubicBezTo>
                    <a:pt x="104692" y="220071"/>
                    <a:pt x="96163" y="228600"/>
                    <a:pt x="85642" y="228600"/>
                  </a:cubicBezTo>
                  <a:lnTo>
                    <a:pt x="66573" y="228600"/>
                  </a:lnTo>
                  <a:cubicBezTo>
                    <a:pt x="46077" y="228600"/>
                    <a:pt x="29019" y="221633"/>
                    <a:pt x="17107" y="209503"/>
                  </a:cubicBezTo>
                  <a:cubicBezTo>
                    <a:pt x="5384" y="197568"/>
                    <a:pt x="-145" y="181851"/>
                    <a:pt x="3" y="166505"/>
                  </a:cubicBezTo>
                  <a:cubicBezTo>
                    <a:pt x="151" y="151171"/>
                    <a:pt x="5962" y="135615"/>
                    <a:pt x="17615" y="123827"/>
                  </a:cubicBezTo>
                  <a:cubicBezTo>
                    <a:pt x="29471" y="111832"/>
                    <a:pt x="46338" y="104775"/>
                    <a:pt x="66565" y="104775"/>
                  </a:cubicBezTo>
                  <a:lnTo>
                    <a:pt x="163560" y="104775"/>
                  </a:lnTo>
                  <a:lnTo>
                    <a:pt x="138930" y="80145"/>
                  </a:lnTo>
                  <a:cubicBezTo>
                    <a:pt x="131490" y="72706"/>
                    <a:pt x="131490" y="60644"/>
                    <a:pt x="138930" y="53205"/>
                  </a:cubicBezTo>
                  <a:close/>
                  <a:moveTo>
                    <a:pt x="114301" y="0"/>
                  </a:moveTo>
                  <a:cubicBezTo>
                    <a:pt x="132990" y="0"/>
                    <a:pt x="148886" y="11962"/>
                    <a:pt x="154749" y="28647"/>
                  </a:cubicBezTo>
                  <a:cubicBezTo>
                    <a:pt x="144232" y="28001"/>
                    <a:pt x="133497" y="31697"/>
                    <a:pt x="125460" y="39734"/>
                  </a:cubicBezTo>
                  <a:cubicBezTo>
                    <a:pt x="113074" y="52120"/>
                    <a:pt x="110998" y="70912"/>
                    <a:pt x="119234" y="85444"/>
                  </a:cubicBezTo>
                  <a:cubicBezTo>
                    <a:pt x="117615" y="85630"/>
                    <a:pt x="115968" y="85725"/>
                    <a:pt x="114301" y="85725"/>
                  </a:cubicBezTo>
                  <a:cubicBezTo>
                    <a:pt x="90628" y="85725"/>
                    <a:pt x="71438" y="66535"/>
                    <a:pt x="71438" y="42863"/>
                  </a:cubicBezTo>
                  <a:cubicBezTo>
                    <a:pt x="71438" y="19190"/>
                    <a:pt x="90628" y="0"/>
                    <a:pt x="11430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sp>
        <p:nvSpPr>
          <p:cNvPr id="14" name="圆角矩形 13"/>
          <p:cNvSpPr/>
          <p:nvPr/>
        </p:nvSpPr>
        <p:spPr>
          <a:xfrm>
            <a:off x="100965" y="193040"/>
            <a:ext cx="10236200" cy="709930"/>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标题 1"/>
          <p:cNvSpPr>
            <a:spLocks noGrp="1"/>
          </p:cNvSpPr>
          <p:nvPr/>
        </p:nvSpPr>
        <p:spPr>
          <a:xfrm>
            <a:off x="838200" y="355600"/>
            <a:ext cx="10514965" cy="4641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charset="-122"/>
                <a:ea typeface="微软雅黑" panose="020B0503020204020204" charset="-122"/>
                <a:cs typeface="Arial" panose="020B0604020202020204" pitchFamily="34" charset="0"/>
              </a:defRPr>
            </a:lvl1pPr>
          </a:lstStyle>
          <a:p>
            <a:r>
              <a:rPr lang="zh-CN" altLang="en-US" dirty="0">
                <a:solidFill>
                  <a:schemeClr val="bg1"/>
                </a:solidFill>
                <a:latin typeface="+mn-lt"/>
                <a:ea typeface="+mn-ea"/>
                <a:cs typeface="+mn-ea"/>
                <a:sym typeface="+mn-lt"/>
              </a:rPr>
              <a:t>外周性眩晕常见于</a:t>
            </a:r>
            <a:r>
              <a:rPr lang="en-US" altLang="zh-CN" dirty="0">
                <a:solidFill>
                  <a:schemeClr val="bg1"/>
                </a:solidFill>
                <a:latin typeface="+mn-lt"/>
                <a:ea typeface="+mn-ea"/>
                <a:cs typeface="+mn-ea"/>
                <a:sym typeface="+mn-lt"/>
              </a:rPr>
              <a:t>7</a:t>
            </a:r>
            <a:r>
              <a:rPr lang="zh-CN" altLang="en-US" dirty="0">
                <a:solidFill>
                  <a:schemeClr val="bg1"/>
                </a:solidFill>
                <a:latin typeface="+mn-lt"/>
                <a:ea typeface="+mn-ea"/>
                <a:cs typeface="+mn-ea"/>
                <a:sym typeface="+mn-lt"/>
              </a:rPr>
              <a:t>种病变，前庭神经炎属于其中之一</a:t>
            </a:r>
          </a:p>
        </p:txBody>
      </p:sp>
      <p:sp>
        <p:nvSpPr>
          <p:cNvPr id="22" name="圆角矩形 21"/>
          <p:cNvSpPr/>
          <p:nvPr/>
        </p:nvSpPr>
        <p:spPr>
          <a:xfrm>
            <a:off x="268605" y="186690"/>
            <a:ext cx="99695" cy="78930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4" name="圆角矩形 23"/>
          <p:cNvSpPr/>
          <p:nvPr/>
        </p:nvSpPr>
        <p:spPr>
          <a:xfrm>
            <a:off x="443230" y="186690"/>
            <a:ext cx="45720" cy="78930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内容占位符 10"/>
          <p:cNvSpPr>
            <a:spLocks noGrp="1"/>
          </p:cNvSpPr>
          <p:nvPr>
            <p:ph sz="quarter" idx="13"/>
          </p:nvPr>
        </p:nvSpPr>
        <p:spPr/>
        <p:txBody>
          <a:bodyPr>
            <a:normAutofit fontScale="92500"/>
          </a:bodyPr>
          <a:lstStyle/>
          <a:p>
            <a:pPr marL="228600" indent="-228600">
              <a:lnSpc>
                <a:spcPct val="120000"/>
              </a:lnSpc>
              <a:spcBef>
                <a:spcPts val="0"/>
              </a:spcBef>
              <a:buFont typeface="+mj-lt"/>
              <a:buAutoNum type="arabicPeriod"/>
            </a:pPr>
            <a:r>
              <a:rPr lang="zh-CN" altLang="en-US" dirty="0">
                <a:cs typeface="+mn-ea"/>
                <a:sym typeface="+mn-lt"/>
              </a:rPr>
              <a:t>中国医师协会神经内科分会眩晕专业委员会</a:t>
            </a:r>
            <a:r>
              <a:rPr lang="en-US" altLang="zh-CN" dirty="0">
                <a:cs typeface="+mn-ea"/>
                <a:sym typeface="+mn-lt"/>
              </a:rPr>
              <a:t>,</a:t>
            </a:r>
            <a:r>
              <a:rPr lang="zh-CN" altLang="en-US" dirty="0">
                <a:cs typeface="+mn-ea"/>
                <a:sym typeface="+mn-lt"/>
              </a:rPr>
              <a:t>中国卒中学会卒中与眩晕分会</a:t>
            </a:r>
            <a:r>
              <a:rPr lang="en-US" altLang="zh-CN" dirty="0">
                <a:cs typeface="+mn-ea"/>
                <a:sym typeface="+mn-lt"/>
              </a:rPr>
              <a:t>,</a:t>
            </a:r>
            <a:r>
              <a:rPr lang="zh-CN" altLang="en-US" dirty="0">
                <a:cs typeface="+mn-ea"/>
                <a:sym typeface="+mn-lt"/>
              </a:rPr>
              <a:t>李斐</a:t>
            </a:r>
            <a:r>
              <a:rPr lang="en-US" altLang="zh-CN" dirty="0">
                <a:cs typeface="+mn-ea"/>
                <a:sym typeface="+mn-lt"/>
              </a:rPr>
              <a:t>,</a:t>
            </a:r>
            <a:r>
              <a:rPr lang="zh-CN" altLang="en-US" dirty="0">
                <a:cs typeface="+mn-ea"/>
                <a:sym typeface="+mn-lt"/>
              </a:rPr>
              <a:t>等</a:t>
            </a:r>
            <a:r>
              <a:rPr lang="en-US" altLang="zh-CN" dirty="0">
                <a:cs typeface="+mn-ea"/>
                <a:sym typeface="+mn-lt"/>
              </a:rPr>
              <a:t>.</a:t>
            </a:r>
            <a:r>
              <a:rPr lang="zh-CN" altLang="en-US" dirty="0">
                <a:cs typeface="+mn-ea"/>
                <a:sym typeface="+mn-lt"/>
              </a:rPr>
              <a:t>前庭神经炎诊治多学科专家共识</a:t>
            </a:r>
            <a:r>
              <a:rPr lang="en-US" altLang="zh-CN" dirty="0">
                <a:cs typeface="+mn-ea"/>
                <a:sym typeface="+mn-lt"/>
              </a:rPr>
              <a:t>[J].</a:t>
            </a:r>
            <a:r>
              <a:rPr lang="zh-CN" altLang="en-US" dirty="0">
                <a:cs typeface="+mn-ea"/>
                <a:sym typeface="+mn-lt"/>
              </a:rPr>
              <a:t>中华老年医学杂志</a:t>
            </a:r>
            <a:r>
              <a:rPr lang="en-US" altLang="zh-CN" dirty="0">
                <a:cs typeface="+mn-ea"/>
                <a:sym typeface="+mn-lt"/>
              </a:rPr>
              <a:t>, 2020, 039(009):985-994.</a:t>
            </a:r>
          </a:p>
          <a:p>
            <a:pPr marL="228600" indent="-228600">
              <a:lnSpc>
                <a:spcPct val="120000"/>
              </a:lnSpc>
              <a:buFont typeface="+mj-lt"/>
              <a:buAutoNum type="arabicPeriod"/>
            </a:pPr>
            <a:r>
              <a:rPr lang="zh-CN" altLang="en-US" dirty="0">
                <a:cs typeface="+mn-ea"/>
                <a:sym typeface="+mn-lt"/>
              </a:rPr>
              <a:t>焉双梅，等</a:t>
            </a:r>
            <a:r>
              <a:rPr lang="en-US" altLang="zh-CN" dirty="0">
                <a:cs typeface="+mn-ea"/>
                <a:sym typeface="+mn-lt"/>
              </a:rPr>
              <a:t>.</a:t>
            </a:r>
            <a:r>
              <a:rPr lang="zh-CN" altLang="en-US" dirty="0">
                <a:cs typeface="+mn-ea"/>
                <a:sym typeface="+mn-lt"/>
              </a:rPr>
              <a:t>急性单侧前庭病</a:t>
            </a:r>
            <a:r>
              <a:rPr lang="en-US" altLang="zh-CN" dirty="0">
                <a:cs typeface="+mn-ea"/>
                <a:sym typeface="+mn-lt"/>
              </a:rPr>
              <a:t>/</a:t>
            </a:r>
            <a:r>
              <a:rPr lang="zh-CN" altLang="en-US" dirty="0">
                <a:cs typeface="+mn-ea"/>
                <a:sym typeface="+mn-lt"/>
              </a:rPr>
              <a:t>前庭神经炎：诊断标准</a:t>
            </a:r>
            <a:r>
              <a:rPr lang="en-US" altLang="zh-CN" dirty="0">
                <a:cs typeface="+mn-ea"/>
                <a:sym typeface="+mn-lt"/>
              </a:rPr>
              <a:t>-</a:t>
            </a:r>
            <a:r>
              <a:rPr lang="zh-CN" altLang="en-US" dirty="0">
                <a:cs typeface="+mn-ea"/>
                <a:sym typeface="+mn-lt"/>
              </a:rPr>
              <a:t> </a:t>
            </a:r>
            <a:r>
              <a:rPr lang="en-US" altLang="zh-CN" dirty="0">
                <a:cs typeface="+mn-ea"/>
                <a:sym typeface="+mn-lt"/>
              </a:rPr>
              <a:t>Bárány</a:t>
            </a:r>
            <a:r>
              <a:rPr lang="zh-CN" altLang="en-US" dirty="0">
                <a:cs typeface="+mn-ea"/>
                <a:sym typeface="+mn-lt"/>
              </a:rPr>
              <a:t>协会前庭疾病分类委员会的共识文件</a:t>
            </a:r>
            <a:r>
              <a:rPr lang="en-US" altLang="zh-CN" dirty="0">
                <a:cs typeface="+mn-ea"/>
                <a:sym typeface="+mn-lt"/>
              </a:rPr>
              <a:t>.</a:t>
            </a:r>
            <a:endParaRPr lang="zh-CN" altLang="en-US" dirty="0">
              <a:cs typeface="+mn-ea"/>
              <a:sym typeface="+mn-lt"/>
            </a:endParaRPr>
          </a:p>
        </p:txBody>
      </p:sp>
      <p:grpSp>
        <p:nvGrpSpPr>
          <p:cNvPr id="3" name="组合 2"/>
          <p:cNvGrpSpPr/>
          <p:nvPr/>
        </p:nvGrpSpPr>
        <p:grpSpPr>
          <a:xfrm>
            <a:off x="797930" y="1530860"/>
            <a:ext cx="5190407" cy="4055935"/>
            <a:chOff x="6439050" y="2299502"/>
            <a:chExt cx="4905376" cy="3611403"/>
          </a:xfrm>
        </p:grpSpPr>
        <p:grpSp>
          <p:nvGrpSpPr>
            <p:cNvPr id="4" name="组合 3"/>
            <p:cNvGrpSpPr/>
            <p:nvPr/>
          </p:nvGrpSpPr>
          <p:grpSpPr>
            <a:xfrm>
              <a:off x="6439050" y="2348715"/>
              <a:ext cx="4905376" cy="3562190"/>
              <a:chOff x="6439050" y="2348715"/>
              <a:chExt cx="4905376" cy="3084730"/>
            </a:xfrm>
          </p:grpSpPr>
          <p:sp>
            <p:nvSpPr>
              <p:cNvPr id="16" name="Freeform 69"/>
              <p:cNvSpPr/>
              <p:nvPr/>
            </p:nvSpPr>
            <p:spPr bwMode="auto">
              <a:xfrm>
                <a:off x="6439050" y="2348715"/>
                <a:ext cx="4905376" cy="3084730"/>
              </a:xfrm>
              <a:custGeom>
                <a:avLst/>
                <a:gdLst>
                  <a:gd name="T0" fmla="*/ 415 w 415"/>
                  <a:gd name="T1" fmla="*/ 430 h 433"/>
                  <a:gd name="T2" fmla="*/ 412 w 415"/>
                  <a:gd name="T3" fmla="*/ 433 h 433"/>
                  <a:gd name="T4" fmla="*/ 3 w 415"/>
                  <a:gd name="T5" fmla="*/ 433 h 433"/>
                  <a:gd name="T6" fmla="*/ 0 w 415"/>
                  <a:gd name="T7" fmla="*/ 430 h 433"/>
                  <a:gd name="T8" fmla="*/ 0 w 415"/>
                  <a:gd name="T9" fmla="*/ 2 h 433"/>
                  <a:gd name="T10" fmla="*/ 3 w 415"/>
                  <a:gd name="T11" fmla="*/ 0 h 433"/>
                  <a:gd name="T12" fmla="*/ 412 w 415"/>
                  <a:gd name="T13" fmla="*/ 0 h 433"/>
                  <a:gd name="T14" fmla="*/ 415 w 415"/>
                  <a:gd name="T15" fmla="*/ 2 h 433"/>
                  <a:gd name="T16" fmla="*/ 415 w 415"/>
                  <a:gd name="T17" fmla="*/ 430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5" h="433">
                    <a:moveTo>
                      <a:pt x="415" y="430"/>
                    </a:moveTo>
                    <a:cubicBezTo>
                      <a:pt x="415" y="431"/>
                      <a:pt x="413" y="433"/>
                      <a:pt x="412" y="433"/>
                    </a:cubicBezTo>
                    <a:cubicBezTo>
                      <a:pt x="3" y="433"/>
                      <a:pt x="3" y="433"/>
                      <a:pt x="3" y="433"/>
                    </a:cubicBezTo>
                    <a:cubicBezTo>
                      <a:pt x="1" y="433"/>
                      <a:pt x="0" y="431"/>
                      <a:pt x="0" y="430"/>
                    </a:cubicBezTo>
                    <a:cubicBezTo>
                      <a:pt x="0" y="2"/>
                      <a:pt x="0" y="2"/>
                      <a:pt x="0" y="2"/>
                    </a:cubicBezTo>
                    <a:cubicBezTo>
                      <a:pt x="0" y="1"/>
                      <a:pt x="1" y="0"/>
                      <a:pt x="3" y="0"/>
                    </a:cubicBezTo>
                    <a:cubicBezTo>
                      <a:pt x="412" y="0"/>
                      <a:pt x="412" y="0"/>
                      <a:pt x="412" y="0"/>
                    </a:cubicBezTo>
                    <a:cubicBezTo>
                      <a:pt x="413" y="0"/>
                      <a:pt x="415" y="1"/>
                      <a:pt x="415" y="2"/>
                    </a:cubicBezTo>
                    <a:cubicBezTo>
                      <a:pt x="415" y="430"/>
                      <a:pt x="415" y="430"/>
                      <a:pt x="415" y="430"/>
                    </a:cubicBezTo>
                  </a:path>
                </a:pathLst>
              </a:custGeom>
              <a:solidFill>
                <a:srgbClr val="018C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7" name="Rectangle 72"/>
              <p:cNvSpPr>
                <a:spLocks noChangeArrowheads="1"/>
              </p:cNvSpPr>
              <p:nvPr/>
            </p:nvSpPr>
            <p:spPr bwMode="auto">
              <a:xfrm>
                <a:off x="6542786" y="2427882"/>
                <a:ext cx="4697905" cy="292798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8" name="组合 7"/>
            <p:cNvGrpSpPr/>
            <p:nvPr/>
          </p:nvGrpSpPr>
          <p:grpSpPr>
            <a:xfrm>
              <a:off x="8494863" y="2299502"/>
              <a:ext cx="793750" cy="211138"/>
              <a:chOff x="8358338" y="2299502"/>
              <a:chExt cx="793750" cy="211138"/>
            </a:xfrm>
          </p:grpSpPr>
          <p:sp>
            <p:nvSpPr>
              <p:cNvPr id="10" name="Freeform 73"/>
              <p:cNvSpPr>
                <a:spLocks noEditPoints="1"/>
              </p:cNvSpPr>
              <p:nvPr/>
            </p:nvSpPr>
            <p:spPr bwMode="auto">
              <a:xfrm>
                <a:off x="8371038" y="2324902"/>
                <a:ext cx="769938" cy="179388"/>
              </a:xfrm>
              <a:custGeom>
                <a:avLst/>
                <a:gdLst>
                  <a:gd name="T0" fmla="*/ 119 w 124"/>
                  <a:gd name="T1" fmla="*/ 29 h 29"/>
                  <a:gd name="T2" fmla="*/ 5 w 124"/>
                  <a:gd name="T3" fmla="*/ 29 h 29"/>
                  <a:gd name="T4" fmla="*/ 0 w 124"/>
                  <a:gd name="T5" fmla="*/ 23 h 29"/>
                  <a:gd name="T6" fmla="*/ 0 w 124"/>
                  <a:gd name="T7" fmla="*/ 5 h 29"/>
                  <a:gd name="T8" fmla="*/ 5 w 124"/>
                  <a:gd name="T9" fmla="*/ 0 h 29"/>
                  <a:gd name="T10" fmla="*/ 119 w 124"/>
                  <a:gd name="T11" fmla="*/ 0 h 29"/>
                  <a:gd name="T12" fmla="*/ 124 w 124"/>
                  <a:gd name="T13" fmla="*/ 5 h 29"/>
                  <a:gd name="T14" fmla="*/ 124 w 124"/>
                  <a:gd name="T15" fmla="*/ 23 h 29"/>
                  <a:gd name="T16" fmla="*/ 119 w 124"/>
                  <a:gd name="T17" fmla="*/ 29 h 29"/>
                  <a:gd name="T18" fmla="*/ 5 w 124"/>
                  <a:gd name="T19" fmla="*/ 3 h 29"/>
                  <a:gd name="T20" fmla="*/ 3 w 124"/>
                  <a:gd name="T21" fmla="*/ 5 h 29"/>
                  <a:gd name="T22" fmla="*/ 3 w 124"/>
                  <a:gd name="T23" fmla="*/ 23 h 29"/>
                  <a:gd name="T24" fmla="*/ 5 w 124"/>
                  <a:gd name="T25" fmla="*/ 25 h 29"/>
                  <a:gd name="T26" fmla="*/ 119 w 124"/>
                  <a:gd name="T27" fmla="*/ 25 h 29"/>
                  <a:gd name="T28" fmla="*/ 121 w 124"/>
                  <a:gd name="T29" fmla="*/ 23 h 29"/>
                  <a:gd name="T30" fmla="*/ 121 w 124"/>
                  <a:gd name="T31" fmla="*/ 5 h 29"/>
                  <a:gd name="T32" fmla="*/ 119 w 124"/>
                  <a:gd name="T33" fmla="*/ 3 h 29"/>
                  <a:gd name="T34" fmla="*/ 5 w 124"/>
                  <a:gd name="T35" fmla="*/ 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4" h="29">
                    <a:moveTo>
                      <a:pt x="119" y="29"/>
                    </a:moveTo>
                    <a:cubicBezTo>
                      <a:pt x="5" y="29"/>
                      <a:pt x="5" y="29"/>
                      <a:pt x="5" y="29"/>
                    </a:cubicBezTo>
                    <a:cubicBezTo>
                      <a:pt x="2" y="29"/>
                      <a:pt x="0" y="26"/>
                      <a:pt x="0" y="23"/>
                    </a:cubicBezTo>
                    <a:cubicBezTo>
                      <a:pt x="0" y="5"/>
                      <a:pt x="0" y="5"/>
                      <a:pt x="0" y="5"/>
                    </a:cubicBezTo>
                    <a:cubicBezTo>
                      <a:pt x="0" y="2"/>
                      <a:pt x="2" y="0"/>
                      <a:pt x="5" y="0"/>
                    </a:cubicBezTo>
                    <a:cubicBezTo>
                      <a:pt x="119" y="0"/>
                      <a:pt x="119" y="0"/>
                      <a:pt x="119" y="0"/>
                    </a:cubicBezTo>
                    <a:cubicBezTo>
                      <a:pt x="122" y="0"/>
                      <a:pt x="124" y="2"/>
                      <a:pt x="124" y="5"/>
                    </a:cubicBezTo>
                    <a:cubicBezTo>
                      <a:pt x="124" y="23"/>
                      <a:pt x="124" y="23"/>
                      <a:pt x="124" y="23"/>
                    </a:cubicBezTo>
                    <a:cubicBezTo>
                      <a:pt x="124" y="26"/>
                      <a:pt x="122" y="29"/>
                      <a:pt x="119" y="29"/>
                    </a:cubicBezTo>
                    <a:close/>
                    <a:moveTo>
                      <a:pt x="5" y="3"/>
                    </a:moveTo>
                    <a:cubicBezTo>
                      <a:pt x="4" y="3"/>
                      <a:pt x="3" y="4"/>
                      <a:pt x="3" y="5"/>
                    </a:cubicBezTo>
                    <a:cubicBezTo>
                      <a:pt x="3" y="23"/>
                      <a:pt x="3" y="23"/>
                      <a:pt x="3" y="23"/>
                    </a:cubicBezTo>
                    <a:cubicBezTo>
                      <a:pt x="3" y="24"/>
                      <a:pt x="4" y="25"/>
                      <a:pt x="5" y="25"/>
                    </a:cubicBezTo>
                    <a:cubicBezTo>
                      <a:pt x="119" y="25"/>
                      <a:pt x="119" y="25"/>
                      <a:pt x="119" y="25"/>
                    </a:cubicBezTo>
                    <a:cubicBezTo>
                      <a:pt x="120" y="25"/>
                      <a:pt x="121" y="24"/>
                      <a:pt x="121" y="23"/>
                    </a:cubicBezTo>
                    <a:cubicBezTo>
                      <a:pt x="121" y="5"/>
                      <a:pt x="121" y="5"/>
                      <a:pt x="121" y="5"/>
                    </a:cubicBezTo>
                    <a:cubicBezTo>
                      <a:pt x="121" y="4"/>
                      <a:pt x="120" y="3"/>
                      <a:pt x="119" y="3"/>
                    </a:cubicBezTo>
                    <a:lnTo>
                      <a:pt x="5" y="3"/>
                    </a:lnTo>
                    <a:close/>
                  </a:path>
                </a:pathLst>
              </a:custGeom>
              <a:solidFill>
                <a:srgbClr val="A7A9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2" name="Freeform 74"/>
              <p:cNvSpPr/>
              <p:nvPr/>
            </p:nvSpPr>
            <p:spPr bwMode="auto">
              <a:xfrm>
                <a:off x="8358338" y="2405865"/>
                <a:ext cx="100013" cy="104775"/>
              </a:xfrm>
              <a:custGeom>
                <a:avLst/>
                <a:gdLst>
                  <a:gd name="T0" fmla="*/ 13 w 16"/>
                  <a:gd name="T1" fmla="*/ 17 h 17"/>
                  <a:gd name="T2" fmla="*/ 7 w 16"/>
                  <a:gd name="T3" fmla="*/ 17 h 17"/>
                  <a:gd name="T4" fmla="*/ 0 w 16"/>
                  <a:gd name="T5" fmla="*/ 10 h 17"/>
                  <a:gd name="T6" fmla="*/ 0 w 16"/>
                  <a:gd name="T7" fmla="*/ 3 h 17"/>
                  <a:gd name="T8" fmla="*/ 3 w 16"/>
                  <a:gd name="T9" fmla="*/ 0 h 17"/>
                  <a:gd name="T10" fmla="*/ 6 w 16"/>
                  <a:gd name="T11" fmla="*/ 3 h 17"/>
                  <a:gd name="T12" fmla="*/ 6 w 16"/>
                  <a:gd name="T13" fmla="*/ 10 h 17"/>
                  <a:gd name="T14" fmla="*/ 7 w 16"/>
                  <a:gd name="T15" fmla="*/ 11 h 17"/>
                  <a:gd name="T16" fmla="*/ 13 w 16"/>
                  <a:gd name="T17" fmla="*/ 11 h 17"/>
                  <a:gd name="T18" fmla="*/ 16 w 16"/>
                  <a:gd name="T19" fmla="*/ 14 h 17"/>
                  <a:gd name="T20" fmla="*/ 13 w 16"/>
                  <a:gd name="T2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7">
                    <a:moveTo>
                      <a:pt x="13" y="17"/>
                    </a:moveTo>
                    <a:cubicBezTo>
                      <a:pt x="7" y="17"/>
                      <a:pt x="7" y="17"/>
                      <a:pt x="7" y="17"/>
                    </a:cubicBezTo>
                    <a:cubicBezTo>
                      <a:pt x="3" y="17"/>
                      <a:pt x="0" y="14"/>
                      <a:pt x="0" y="10"/>
                    </a:cubicBezTo>
                    <a:cubicBezTo>
                      <a:pt x="0" y="3"/>
                      <a:pt x="0" y="3"/>
                      <a:pt x="0" y="3"/>
                    </a:cubicBezTo>
                    <a:cubicBezTo>
                      <a:pt x="0" y="1"/>
                      <a:pt x="2" y="0"/>
                      <a:pt x="3" y="0"/>
                    </a:cubicBezTo>
                    <a:cubicBezTo>
                      <a:pt x="5" y="0"/>
                      <a:pt x="6" y="1"/>
                      <a:pt x="6" y="3"/>
                    </a:cubicBezTo>
                    <a:cubicBezTo>
                      <a:pt x="6" y="10"/>
                      <a:pt x="6" y="10"/>
                      <a:pt x="6" y="10"/>
                    </a:cubicBezTo>
                    <a:cubicBezTo>
                      <a:pt x="6" y="11"/>
                      <a:pt x="7" y="11"/>
                      <a:pt x="7" y="11"/>
                    </a:cubicBezTo>
                    <a:cubicBezTo>
                      <a:pt x="13" y="11"/>
                      <a:pt x="13" y="11"/>
                      <a:pt x="13" y="11"/>
                    </a:cubicBezTo>
                    <a:cubicBezTo>
                      <a:pt x="15" y="11"/>
                      <a:pt x="16" y="12"/>
                      <a:pt x="16" y="14"/>
                    </a:cubicBezTo>
                    <a:cubicBezTo>
                      <a:pt x="16" y="16"/>
                      <a:pt x="15" y="17"/>
                      <a:pt x="13" y="17"/>
                    </a:cubicBez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3" name="Freeform 75"/>
              <p:cNvSpPr/>
              <p:nvPr/>
            </p:nvSpPr>
            <p:spPr bwMode="auto">
              <a:xfrm>
                <a:off x="9053663" y="2405865"/>
                <a:ext cx="98425" cy="104775"/>
              </a:xfrm>
              <a:custGeom>
                <a:avLst/>
                <a:gdLst>
                  <a:gd name="T0" fmla="*/ 9 w 16"/>
                  <a:gd name="T1" fmla="*/ 17 h 17"/>
                  <a:gd name="T2" fmla="*/ 3 w 16"/>
                  <a:gd name="T3" fmla="*/ 17 h 17"/>
                  <a:gd name="T4" fmla="*/ 0 w 16"/>
                  <a:gd name="T5" fmla="*/ 14 h 17"/>
                  <a:gd name="T6" fmla="*/ 3 w 16"/>
                  <a:gd name="T7" fmla="*/ 11 h 17"/>
                  <a:gd name="T8" fmla="*/ 9 w 16"/>
                  <a:gd name="T9" fmla="*/ 11 h 17"/>
                  <a:gd name="T10" fmla="*/ 10 w 16"/>
                  <a:gd name="T11" fmla="*/ 10 h 17"/>
                  <a:gd name="T12" fmla="*/ 10 w 16"/>
                  <a:gd name="T13" fmla="*/ 3 h 17"/>
                  <a:gd name="T14" fmla="*/ 13 w 16"/>
                  <a:gd name="T15" fmla="*/ 0 h 17"/>
                  <a:gd name="T16" fmla="*/ 16 w 16"/>
                  <a:gd name="T17" fmla="*/ 3 h 17"/>
                  <a:gd name="T18" fmla="*/ 16 w 16"/>
                  <a:gd name="T19" fmla="*/ 10 h 17"/>
                  <a:gd name="T20" fmla="*/ 9 w 16"/>
                  <a:gd name="T2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7">
                    <a:moveTo>
                      <a:pt x="9" y="17"/>
                    </a:moveTo>
                    <a:cubicBezTo>
                      <a:pt x="3" y="17"/>
                      <a:pt x="3" y="17"/>
                      <a:pt x="3" y="17"/>
                    </a:cubicBezTo>
                    <a:cubicBezTo>
                      <a:pt x="2" y="17"/>
                      <a:pt x="0" y="16"/>
                      <a:pt x="0" y="14"/>
                    </a:cubicBezTo>
                    <a:cubicBezTo>
                      <a:pt x="0" y="12"/>
                      <a:pt x="2" y="11"/>
                      <a:pt x="3" y="11"/>
                    </a:cubicBezTo>
                    <a:cubicBezTo>
                      <a:pt x="9" y="11"/>
                      <a:pt x="9" y="11"/>
                      <a:pt x="9" y="11"/>
                    </a:cubicBezTo>
                    <a:cubicBezTo>
                      <a:pt x="10" y="11"/>
                      <a:pt x="10" y="11"/>
                      <a:pt x="10" y="10"/>
                    </a:cubicBezTo>
                    <a:cubicBezTo>
                      <a:pt x="10" y="3"/>
                      <a:pt x="10" y="3"/>
                      <a:pt x="10" y="3"/>
                    </a:cubicBezTo>
                    <a:cubicBezTo>
                      <a:pt x="10" y="1"/>
                      <a:pt x="11" y="0"/>
                      <a:pt x="13" y="0"/>
                    </a:cubicBezTo>
                    <a:cubicBezTo>
                      <a:pt x="15" y="0"/>
                      <a:pt x="16" y="1"/>
                      <a:pt x="16" y="3"/>
                    </a:cubicBezTo>
                    <a:cubicBezTo>
                      <a:pt x="16" y="10"/>
                      <a:pt x="16" y="10"/>
                      <a:pt x="16" y="10"/>
                    </a:cubicBezTo>
                    <a:cubicBezTo>
                      <a:pt x="16" y="14"/>
                      <a:pt x="13" y="17"/>
                      <a:pt x="9" y="17"/>
                    </a:cubicBez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4" name="Freeform 76"/>
              <p:cNvSpPr/>
              <p:nvPr/>
            </p:nvSpPr>
            <p:spPr bwMode="auto">
              <a:xfrm>
                <a:off x="8402788" y="2299502"/>
                <a:ext cx="712788" cy="68263"/>
              </a:xfrm>
              <a:custGeom>
                <a:avLst/>
                <a:gdLst>
                  <a:gd name="T0" fmla="*/ 115 w 115"/>
                  <a:gd name="T1" fmla="*/ 7 h 11"/>
                  <a:gd name="T2" fmla="*/ 111 w 115"/>
                  <a:gd name="T3" fmla="*/ 11 h 11"/>
                  <a:gd name="T4" fmla="*/ 4 w 115"/>
                  <a:gd name="T5" fmla="*/ 11 h 11"/>
                  <a:gd name="T6" fmla="*/ 0 w 115"/>
                  <a:gd name="T7" fmla="*/ 7 h 11"/>
                  <a:gd name="T8" fmla="*/ 0 w 115"/>
                  <a:gd name="T9" fmla="*/ 4 h 11"/>
                  <a:gd name="T10" fmla="*/ 4 w 115"/>
                  <a:gd name="T11" fmla="*/ 0 h 11"/>
                  <a:gd name="T12" fmla="*/ 111 w 115"/>
                  <a:gd name="T13" fmla="*/ 0 h 11"/>
                  <a:gd name="T14" fmla="*/ 115 w 115"/>
                  <a:gd name="T15" fmla="*/ 4 h 11"/>
                  <a:gd name="T16" fmla="*/ 115 w 115"/>
                  <a:gd name="T1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5" h="11">
                    <a:moveTo>
                      <a:pt x="115" y="7"/>
                    </a:moveTo>
                    <a:cubicBezTo>
                      <a:pt x="115" y="9"/>
                      <a:pt x="113" y="11"/>
                      <a:pt x="111" y="11"/>
                    </a:cubicBezTo>
                    <a:cubicBezTo>
                      <a:pt x="4" y="11"/>
                      <a:pt x="4" y="11"/>
                      <a:pt x="4" y="11"/>
                    </a:cubicBezTo>
                    <a:cubicBezTo>
                      <a:pt x="2" y="11"/>
                      <a:pt x="0" y="9"/>
                      <a:pt x="0" y="7"/>
                    </a:cubicBezTo>
                    <a:cubicBezTo>
                      <a:pt x="0" y="4"/>
                      <a:pt x="0" y="4"/>
                      <a:pt x="0" y="4"/>
                    </a:cubicBezTo>
                    <a:cubicBezTo>
                      <a:pt x="0" y="2"/>
                      <a:pt x="2" y="0"/>
                      <a:pt x="4" y="0"/>
                    </a:cubicBezTo>
                    <a:cubicBezTo>
                      <a:pt x="111" y="0"/>
                      <a:pt x="111" y="0"/>
                      <a:pt x="111" y="0"/>
                    </a:cubicBezTo>
                    <a:cubicBezTo>
                      <a:pt x="113" y="0"/>
                      <a:pt x="115" y="2"/>
                      <a:pt x="115" y="4"/>
                    </a:cubicBezTo>
                    <a:lnTo>
                      <a:pt x="115" y="7"/>
                    </a:lnTo>
                    <a:close/>
                  </a:path>
                </a:pathLst>
              </a:custGeom>
              <a:solidFill>
                <a:srgbClr val="9395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5" name="Freeform 77"/>
              <p:cNvSpPr/>
              <p:nvPr/>
            </p:nvSpPr>
            <p:spPr bwMode="auto">
              <a:xfrm>
                <a:off x="8402788" y="2312202"/>
                <a:ext cx="712788" cy="31750"/>
              </a:xfrm>
              <a:custGeom>
                <a:avLst/>
                <a:gdLst>
                  <a:gd name="T0" fmla="*/ 115 w 115"/>
                  <a:gd name="T1" fmla="*/ 3 h 5"/>
                  <a:gd name="T2" fmla="*/ 111 w 115"/>
                  <a:gd name="T3" fmla="*/ 5 h 5"/>
                  <a:gd name="T4" fmla="*/ 4 w 115"/>
                  <a:gd name="T5" fmla="*/ 5 h 5"/>
                  <a:gd name="T6" fmla="*/ 0 w 115"/>
                  <a:gd name="T7" fmla="*/ 3 h 5"/>
                  <a:gd name="T8" fmla="*/ 0 w 115"/>
                  <a:gd name="T9" fmla="*/ 1 h 5"/>
                  <a:gd name="T10" fmla="*/ 4 w 115"/>
                  <a:gd name="T11" fmla="*/ 0 h 5"/>
                  <a:gd name="T12" fmla="*/ 111 w 115"/>
                  <a:gd name="T13" fmla="*/ 0 h 5"/>
                  <a:gd name="T14" fmla="*/ 115 w 115"/>
                  <a:gd name="T15" fmla="*/ 1 h 5"/>
                  <a:gd name="T16" fmla="*/ 115 w 115"/>
                  <a:gd name="T17"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5" h="5">
                    <a:moveTo>
                      <a:pt x="115" y="3"/>
                    </a:moveTo>
                    <a:cubicBezTo>
                      <a:pt x="115" y="4"/>
                      <a:pt x="113" y="5"/>
                      <a:pt x="111" y="5"/>
                    </a:cubicBezTo>
                    <a:cubicBezTo>
                      <a:pt x="4" y="5"/>
                      <a:pt x="4" y="5"/>
                      <a:pt x="4" y="5"/>
                    </a:cubicBezTo>
                    <a:cubicBezTo>
                      <a:pt x="2" y="5"/>
                      <a:pt x="0" y="4"/>
                      <a:pt x="0" y="3"/>
                    </a:cubicBezTo>
                    <a:cubicBezTo>
                      <a:pt x="0" y="1"/>
                      <a:pt x="0" y="1"/>
                      <a:pt x="0" y="1"/>
                    </a:cubicBezTo>
                    <a:cubicBezTo>
                      <a:pt x="0" y="0"/>
                      <a:pt x="2" y="0"/>
                      <a:pt x="4" y="0"/>
                    </a:cubicBezTo>
                    <a:cubicBezTo>
                      <a:pt x="111" y="0"/>
                      <a:pt x="111" y="0"/>
                      <a:pt x="111" y="0"/>
                    </a:cubicBezTo>
                    <a:cubicBezTo>
                      <a:pt x="113" y="0"/>
                      <a:pt x="115" y="0"/>
                      <a:pt x="115" y="1"/>
                    </a:cubicBezTo>
                    <a:lnTo>
                      <a:pt x="115" y="3"/>
                    </a:ln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grpSp>
        <p:nvGrpSpPr>
          <p:cNvPr id="18" name="组合 17"/>
          <p:cNvGrpSpPr/>
          <p:nvPr/>
        </p:nvGrpSpPr>
        <p:grpSpPr>
          <a:xfrm>
            <a:off x="1039381" y="1945158"/>
            <a:ext cx="3991133" cy="550993"/>
            <a:chOff x="422401" y="5129973"/>
            <a:chExt cx="7768314" cy="771647"/>
          </a:xfrm>
        </p:grpSpPr>
        <p:sp>
          <p:nvSpPr>
            <p:cNvPr id="19" name="剪去对角的矩形 260"/>
            <p:cNvSpPr/>
            <p:nvPr/>
          </p:nvSpPr>
          <p:spPr>
            <a:xfrm rot="10800000" flipV="1">
              <a:off x="1076397" y="5180546"/>
              <a:ext cx="7114318" cy="581504"/>
            </a:xfrm>
            <a:prstGeom prst="snip2DiagRect">
              <a:avLst>
                <a:gd name="adj1" fmla="val 0"/>
                <a:gd name="adj2" fmla="val 31725"/>
              </a:avLst>
            </a:prstGeom>
            <a:solidFill>
              <a:schemeClr val="accent6">
                <a:lumMod val="20000"/>
                <a:lumOff val="80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20" name="剪去对角的矩形 261"/>
            <p:cNvSpPr/>
            <p:nvPr/>
          </p:nvSpPr>
          <p:spPr>
            <a:xfrm rot="10800000" flipV="1">
              <a:off x="863831" y="5180546"/>
              <a:ext cx="7088944" cy="581503"/>
            </a:xfrm>
            <a:prstGeom prst="snip2DiagRect">
              <a:avLst>
                <a:gd name="adj1" fmla="val 0"/>
                <a:gd name="adj2" fmla="val 31725"/>
              </a:avLst>
            </a:prstGeom>
            <a:solidFill>
              <a:schemeClr val="accent6">
                <a:lumMod val="40000"/>
                <a:lumOff val="60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21" name="剪去对角的矩形 262"/>
            <p:cNvSpPr/>
            <p:nvPr/>
          </p:nvSpPr>
          <p:spPr>
            <a:xfrm rot="10800000" flipV="1">
              <a:off x="651262" y="5180546"/>
              <a:ext cx="7088943" cy="581503"/>
            </a:xfrm>
            <a:prstGeom prst="snip2DiagRect">
              <a:avLst>
                <a:gd name="adj1" fmla="val 0"/>
                <a:gd name="adj2" fmla="val 31725"/>
              </a:avLst>
            </a:prstGeom>
            <a:solidFill>
              <a:srgbClr val="018C42"/>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22" name="燕尾形 264"/>
            <p:cNvSpPr/>
            <p:nvPr/>
          </p:nvSpPr>
          <p:spPr>
            <a:xfrm>
              <a:off x="422401" y="5129973"/>
              <a:ext cx="695260" cy="771647"/>
            </a:xfrm>
            <a:prstGeom prst="chevron">
              <a:avLst/>
            </a:prstGeom>
            <a:solidFill>
              <a:srgbClr val="F0CC30"/>
            </a:solidFill>
            <a:ln w="5715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23" name="文本框 22"/>
            <p:cNvSpPr txBox="1"/>
            <p:nvPr/>
          </p:nvSpPr>
          <p:spPr>
            <a:xfrm>
              <a:off x="1338669" y="5305461"/>
              <a:ext cx="6476473" cy="344824"/>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prstClr val="white"/>
                  </a:solidFill>
                  <a:effectLst/>
                  <a:uLnTx/>
                  <a:uFillTx/>
                  <a:cs typeface="+mn-ea"/>
                  <a:sym typeface="+mn-lt"/>
                </a:rPr>
                <a:t>前庭神经炎定义</a:t>
              </a:r>
              <a:endParaRPr kumimoji="0" lang="zh-CN" altLang="en-US" sz="1600" b="1" i="0" u="none" strike="noStrike" kern="0" cap="none" spc="0" normalizeH="0" baseline="30000" noProof="0" dirty="0">
                <a:ln>
                  <a:noFill/>
                </a:ln>
                <a:solidFill>
                  <a:prstClr val="white"/>
                </a:solidFill>
                <a:effectLst/>
                <a:uLnTx/>
                <a:uFillTx/>
                <a:cs typeface="+mn-ea"/>
                <a:sym typeface="+mn-lt"/>
              </a:endParaRPr>
            </a:p>
          </p:txBody>
        </p:sp>
      </p:grpSp>
      <p:sp>
        <p:nvSpPr>
          <p:cNvPr id="24" name="文本框 23"/>
          <p:cNvSpPr txBox="1"/>
          <p:nvPr/>
        </p:nvSpPr>
        <p:spPr>
          <a:xfrm>
            <a:off x="1248410" y="2851785"/>
            <a:ext cx="4179570" cy="1861185"/>
          </a:xfrm>
          <a:prstGeom prst="rect">
            <a:avLst/>
          </a:prstGeom>
          <a:noFill/>
        </p:spPr>
        <p:txBody>
          <a:bodyPr wrap="square">
            <a:spAutoFit/>
          </a:bodyPr>
          <a:lstStyle/>
          <a:p>
            <a:pPr marL="285750" indent="-285750">
              <a:lnSpc>
                <a:spcPct val="120000"/>
              </a:lnSpc>
              <a:spcBef>
                <a:spcPts val="600"/>
              </a:spcBef>
              <a:buClr>
                <a:srgbClr val="018C42"/>
              </a:buClr>
              <a:buFont typeface="Wingdings" panose="05000000000000000000" charset="0"/>
              <a:buChar char="Ø"/>
            </a:pPr>
            <a:r>
              <a:rPr lang="zh-CN" altLang="en-US" sz="1600" dirty="0">
                <a:cs typeface="+mn-ea"/>
                <a:sym typeface="+mn-lt"/>
              </a:rPr>
              <a:t>前庭神经炎（</a:t>
            </a:r>
            <a:r>
              <a:rPr lang="en-US" altLang="zh-CN" sz="1600" dirty="0">
                <a:cs typeface="+mn-ea"/>
                <a:sym typeface="+mn-lt"/>
              </a:rPr>
              <a:t>vestibular neuritis</a:t>
            </a:r>
            <a:r>
              <a:rPr lang="zh-CN" altLang="en-US" sz="1600" dirty="0">
                <a:cs typeface="+mn-ea"/>
                <a:sym typeface="+mn-lt"/>
              </a:rPr>
              <a:t>，</a:t>
            </a:r>
            <a:r>
              <a:rPr lang="en-US" altLang="zh-CN" sz="1600" dirty="0">
                <a:cs typeface="+mn-ea"/>
                <a:sym typeface="+mn-lt"/>
              </a:rPr>
              <a:t>VN)</a:t>
            </a:r>
            <a:r>
              <a:rPr lang="zh-CN" altLang="en-US" sz="1600" dirty="0">
                <a:cs typeface="+mn-ea"/>
                <a:sym typeface="+mn-lt"/>
              </a:rPr>
              <a:t>是指一侧前庭神经急性损害后出现的，临床表现为急性、持续性眩晕，伴恶心、呕吐和不稳，易向患侧倾倒等症状的一种急性前庭综合征，是临床常见的</a:t>
            </a:r>
            <a:r>
              <a:rPr lang="zh-CN" altLang="en-US" sz="1600" b="1" dirty="0">
                <a:solidFill>
                  <a:srgbClr val="008D38"/>
                </a:solidFill>
                <a:cs typeface="+mn-ea"/>
                <a:sym typeface="+mn-lt"/>
              </a:rPr>
              <a:t>急性外周性眩晕疾病</a:t>
            </a:r>
          </a:p>
        </p:txBody>
      </p:sp>
      <p:grpSp>
        <p:nvGrpSpPr>
          <p:cNvPr id="25" name="组合 24"/>
          <p:cNvGrpSpPr/>
          <p:nvPr/>
        </p:nvGrpSpPr>
        <p:grpSpPr>
          <a:xfrm>
            <a:off x="6263991" y="1740966"/>
            <a:ext cx="5298487" cy="3703524"/>
            <a:chOff x="2036562" y="1785723"/>
            <a:chExt cx="7454900" cy="3681965"/>
          </a:xfrm>
        </p:grpSpPr>
        <p:sp>
          <p:nvSpPr>
            <p:cNvPr id="26" name="Freeform 199"/>
            <p:cNvSpPr>
              <a:spLocks noEditPoints="1"/>
            </p:cNvSpPr>
            <p:nvPr/>
          </p:nvSpPr>
          <p:spPr bwMode="auto">
            <a:xfrm>
              <a:off x="2147689" y="5427449"/>
              <a:ext cx="7250114" cy="6350"/>
            </a:xfrm>
            <a:custGeom>
              <a:avLst/>
              <a:gdLst/>
              <a:ahLst/>
              <a:cxnLst>
                <a:cxn ang="0">
                  <a:pos x="15" y="0"/>
                </a:cxn>
                <a:cxn ang="0">
                  <a:pos x="0" y="0"/>
                </a:cxn>
                <a:cxn ang="0">
                  <a:pos x="0" y="2"/>
                </a:cxn>
                <a:cxn ang="0">
                  <a:pos x="0" y="4"/>
                </a:cxn>
                <a:cxn ang="0">
                  <a:pos x="15" y="4"/>
                </a:cxn>
                <a:cxn ang="0">
                  <a:pos x="15" y="2"/>
                </a:cxn>
                <a:cxn ang="0">
                  <a:pos x="15" y="0"/>
                </a:cxn>
                <a:cxn ang="0">
                  <a:pos x="4509" y="0"/>
                </a:cxn>
                <a:cxn ang="0">
                  <a:pos x="4494" y="0"/>
                </a:cxn>
                <a:cxn ang="0">
                  <a:pos x="4494" y="2"/>
                </a:cxn>
                <a:cxn ang="0">
                  <a:pos x="4494" y="4"/>
                </a:cxn>
                <a:cxn ang="0">
                  <a:pos x="4509" y="4"/>
                </a:cxn>
                <a:cxn ang="0">
                  <a:pos x="4509" y="2"/>
                </a:cxn>
                <a:cxn ang="0">
                  <a:pos x="4509" y="0"/>
                </a:cxn>
                <a:cxn ang="0">
                  <a:pos x="4567" y="0"/>
                </a:cxn>
                <a:cxn ang="0">
                  <a:pos x="4552" y="0"/>
                </a:cxn>
                <a:cxn ang="0">
                  <a:pos x="4552" y="2"/>
                </a:cxn>
                <a:cxn ang="0">
                  <a:pos x="4552" y="4"/>
                </a:cxn>
                <a:cxn ang="0">
                  <a:pos x="4567" y="4"/>
                </a:cxn>
                <a:cxn ang="0">
                  <a:pos x="4567" y="2"/>
                </a:cxn>
                <a:cxn ang="0">
                  <a:pos x="4567" y="0"/>
                </a:cxn>
              </a:cxnLst>
              <a:rect l="0" t="0" r="r" b="b"/>
              <a:pathLst>
                <a:path w="4567" h="4">
                  <a:moveTo>
                    <a:pt x="15" y="0"/>
                  </a:moveTo>
                  <a:lnTo>
                    <a:pt x="0" y="0"/>
                  </a:lnTo>
                  <a:lnTo>
                    <a:pt x="0" y="2"/>
                  </a:lnTo>
                  <a:lnTo>
                    <a:pt x="0" y="4"/>
                  </a:lnTo>
                  <a:lnTo>
                    <a:pt x="15" y="4"/>
                  </a:lnTo>
                  <a:lnTo>
                    <a:pt x="15" y="2"/>
                  </a:lnTo>
                  <a:lnTo>
                    <a:pt x="15" y="0"/>
                  </a:lnTo>
                  <a:close/>
                  <a:moveTo>
                    <a:pt x="4509" y="0"/>
                  </a:moveTo>
                  <a:lnTo>
                    <a:pt x="4494" y="0"/>
                  </a:lnTo>
                  <a:lnTo>
                    <a:pt x="4494" y="2"/>
                  </a:lnTo>
                  <a:lnTo>
                    <a:pt x="4494" y="4"/>
                  </a:lnTo>
                  <a:lnTo>
                    <a:pt x="4509" y="4"/>
                  </a:lnTo>
                  <a:lnTo>
                    <a:pt x="4509" y="2"/>
                  </a:lnTo>
                  <a:lnTo>
                    <a:pt x="4509" y="0"/>
                  </a:lnTo>
                  <a:close/>
                  <a:moveTo>
                    <a:pt x="4567" y="0"/>
                  </a:moveTo>
                  <a:lnTo>
                    <a:pt x="4552" y="0"/>
                  </a:lnTo>
                  <a:lnTo>
                    <a:pt x="4552" y="2"/>
                  </a:lnTo>
                  <a:lnTo>
                    <a:pt x="4552" y="4"/>
                  </a:lnTo>
                  <a:lnTo>
                    <a:pt x="4567" y="4"/>
                  </a:lnTo>
                  <a:lnTo>
                    <a:pt x="4567" y="2"/>
                  </a:lnTo>
                  <a:lnTo>
                    <a:pt x="4567" y="0"/>
                  </a:lnTo>
                  <a:close/>
                </a:path>
              </a:pathLst>
            </a:custGeom>
            <a:solidFill>
              <a:srgbClr val="B2E7CA"/>
            </a:solidFill>
            <a:ln w="9525">
              <a:noFill/>
              <a:round/>
            </a:ln>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sp>
          <p:nvSpPr>
            <p:cNvPr id="27" name="Freeform 200"/>
            <p:cNvSpPr>
              <a:spLocks noEditPoints="1"/>
            </p:cNvSpPr>
            <p:nvPr/>
          </p:nvSpPr>
          <p:spPr bwMode="auto">
            <a:xfrm>
              <a:off x="2147689" y="5427449"/>
              <a:ext cx="7250114" cy="6350"/>
            </a:xfrm>
            <a:custGeom>
              <a:avLst/>
              <a:gdLst/>
              <a:ahLst/>
              <a:cxnLst>
                <a:cxn ang="0">
                  <a:pos x="15" y="0"/>
                </a:cxn>
                <a:cxn ang="0">
                  <a:pos x="0" y="0"/>
                </a:cxn>
                <a:cxn ang="0">
                  <a:pos x="0" y="2"/>
                </a:cxn>
                <a:cxn ang="0">
                  <a:pos x="0" y="4"/>
                </a:cxn>
                <a:cxn ang="0">
                  <a:pos x="15" y="4"/>
                </a:cxn>
                <a:cxn ang="0">
                  <a:pos x="15" y="2"/>
                </a:cxn>
                <a:cxn ang="0">
                  <a:pos x="15" y="0"/>
                </a:cxn>
                <a:cxn ang="0">
                  <a:pos x="4509" y="0"/>
                </a:cxn>
                <a:cxn ang="0">
                  <a:pos x="4494" y="0"/>
                </a:cxn>
                <a:cxn ang="0">
                  <a:pos x="4494" y="2"/>
                </a:cxn>
                <a:cxn ang="0">
                  <a:pos x="4494" y="4"/>
                </a:cxn>
                <a:cxn ang="0">
                  <a:pos x="4509" y="4"/>
                </a:cxn>
                <a:cxn ang="0">
                  <a:pos x="4509" y="2"/>
                </a:cxn>
                <a:cxn ang="0">
                  <a:pos x="4509" y="0"/>
                </a:cxn>
                <a:cxn ang="0">
                  <a:pos x="4567" y="0"/>
                </a:cxn>
                <a:cxn ang="0">
                  <a:pos x="4552" y="0"/>
                </a:cxn>
                <a:cxn ang="0">
                  <a:pos x="4552" y="2"/>
                </a:cxn>
                <a:cxn ang="0">
                  <a:pos x="4552" y="4"/>
                </a:cxn>
                <a:cxn ang="0">
                  <a:pos x="4567" y="4"/>
                </a:cxn>
                <a:cxn ang="0">
                  <a:pos x="4567" y="2"/>
                </a:cxn>
                <a:cxn ang="0">
                  <a:pos x="4567" y="0"/>
                </a:cxn>
              </a:cxnLst>
              <a:rect l="0" t="0" r="r" b="b"/>
              <a:pathLst>
                <a:path w="4567" h="4">
                  <a:moveTo>
                    <a:pt x="15" y="0"/>
                  </a:moveTo>
                  <a:lnTo>
                    <a:pt x="0" y="0"/>
                  </a:lnTo>
                  <a:lnTo>
                    <a:pt x="0" y="2"/>
                  </a:lnTo>
                  <a:lnTo>
                    <a:pt x="0" y="4"/>
                  </a:lnTo>
                  <a:lnTo>
                    <a:pt x="15" y="4"/>
                  </a:lnTo>
                  <a:lnTo>
                    <a:pt x="15" y="2"/>
                  </a:lnTo>
                  <a:lnTo>
                    <a:pt x="15" y="0"/>
                  </a:lnTo>
                  <a:moveTo>
                    <a:pt x="4509" y="0"/>
                  </a:moveTo>
                  <a:lnTo>
                    <a:pt x="4494" y="0"/>
                  </a:lnTo>
                  <a:lnTo>
                    <a:pt x="4494" y="2"/>
                  </a:lnTo>
                  <a:lnTo>
                    <a:pt x="4494" y="4"/>
                  </a:lnTo>
                  <a:lnTo>
                    <a:pt x="4509" y="4"/>
                  </a:lnTo>
                  <a:lnTo>
                    <a:pt x="4509" y="2"/>
                  </a:lnTo>
                  <a:lnTo>
                    <a:pt x="4509" y="0"/>
                  </a:lnTo>
                  <a:moveTo>
                    <a:pt x="4567" y="0"/>
                  </a:moveTo>
                  <a:lnTo>
                    <a:pt x="4552" y="0"/>
                  </a:lnTo>
                  <a:lnTo>
                    <a:pt x="4552" y="2"/>
                  </a:lnTo>
                  <a:lnTo>
                    <a:pt x="4552" y="4"/>
                  </a:lnTo>
                  <a:lnTo>
                    <a:pt x="4567" y="4"/>
                  </a:lnTo>
                  <a:lnTo>
                    <a:pt x="4567" y="2"/>
                  </a:lnTo>
                  <a:lnTo>
                    <a:pt x="4567" y="0"/>
                  </a:lnTo>
                </a:path>
              </a:pathLst>
            </a:custGeom>
            <a:noFill/>
            <a:ln w="9525">
              <a:noFill/>
              <a:round/>
            </a:ln>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sp>
          <p:nvSpPr>
            <p:cNvPr id="28" name="Freeform 201"/>
            <p:cNvSpPr/>
            <p:nvPr/>
          </p:nvSpPr>
          <p:spPr bwMode="auto">
            <a:xfrm>
              <a:off x="2063552" y="5417924"/>
              <a:ext cx="15875" cy="15875"/>
            </a:xfrm>
            <a:custGeom>
              <a:avLst/>
              <a:gdLst/>
              <a:ahLst/>
              <a:cxnLst>
                <a:cxn ang="0">
                  <a:pos x="4" y="0"/>
                </a:cxn>
                <a:cxn ang="0">
                  <a:pos x="2" y="0"/>
                </a:cxn>
                <a:cxn ang="0">
                  <a:pos x="0" y="0"/>
                </a:cxn>
                <a:cxn ang="0">
                  <a:pos x="0" y="8"/>
                </a:cxn>
                <a:cxn ang="0">
                  <a:pos x="0" y="10"/>
                </a:cxn>
                <a:cxn ang="0">
                  <a:pos x="10" y="10"/>
                </a:cxn>
                <a:cxn ang="0">
                  <a:pos x="10" y="8"/>
                </a:cxn>
                <a:cxn ang="0">
                  <a:pos x="10" y="6"/>
                </a:cxn>
                <a:cxn ang="0">
                  <a:pos x="4" y="6"/>
                </a:cxn>
                <a:cxn ang="0">
                  <a:pos x="4" y="0"/>
                </a:cxn>
              </a:cxnLst>
              <a:rect l="0" t="0" r="r" b="b"/>
              <a:pathLst>
                <a:path w="10" h="10">
                  <a:moveTo>
                    <a:pt x="4" y="0"/>
                  </a:moveTo>
                  <a:lnTo>
                    <a:pt x="2" y="0"/>
                  </a:lnTo>
                  <a:lnTo>
                    <a:pt x="0" y="0"/>
                  </a:lnTo>
                  <a:lnTo>
                    <a:pt x="0" y="8"/>
                  </a:lnTo>
                  <a:lnTo>
                    <a:pt x="0" y="10"/>
                  </a:lnTo>
                  <a:lnTo>
                    <a:pt x="10" y="10"/>
                  </a:lnTo>
                  <a:lnTo>
                    <a:pt x="10" y="8"/>
                  </a:lnTo>
                  <a:lnTo>
                    <a:pt x="10" y="6"/>
                  </a:lnTo>
                  <a:lnTo>
                    <a:pt x="4" y="6"/>
                  </a:lnTo>
                  <a:lnTo>
                    <a:pt x="4" y="0"/>
                  </a:lnTo>
                  <a:close/>
                </a:path>
              </a:pathLst>
            </a:custGeom>
            <a:solidFill>
              <a:srgbClr val="B2E7CA"/>
            </a:solidFill>
            <a:ln w="9525">
              <a:noFill/>
              <a:round/>
            </a:ln>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sp>
          <p:nvSpPr>
            <p:cNvPr id="29" name="Freeform 202"/>
            <p:cNvSpPr/>
            <p:nvPr/>
          </p:nvSpPr>
          <p:spPr bwMode="auto">
            <a:xfrm>
              <a:off x="2063552" y="5417924"/>
              <a:ext cx="15875" cy="15875"/>
            </a:xfrm>
            <a:custGeom>
              <a:avLst/>
              <a:gdLst/>
              <a:ahLst/>
              <a:cxnLst>
                <a:cxn ang="0">
                  <a:pos x="4" y="0"/>
                </a:cxn>
                <a:cxn ang="0">
                  <a:pos x="2" y="0"/>
                </a:cxn>
                <a:cxn ang="0">
                  <a:pos x="0" y="0"/>
                </a:cxn>
                <a:cxn ang="0">
                  <a:pos x="0" y="8"/>
                </a:cxn>
                <a:cxn ang="0">
                  <a:pos x="0" y="10"/>
                </a:cxn>
                <a:cxn ang="0">
                  <a:pos x="10" y="10"/>
                </a:cxn>
                <a:cxn ang="0">
                  <a:pos x="10" y="8"/>
                </a:cxn>
                <a:cxn ang="0">
                  <a:pos x="10" y="6"/>
                </a:cxn>
                <a:cxn ang="0">
                  <a:pos x="4" y="6"/>
                </a:cxn>
                <a:cxn ang="0">
                  <a:pos x="4" y="0"/>
                </a:cxn>
              </a:cxnLst>
              <a:rect l="0" t="0" r="r" b="b"/>
              <a:pathLst>
                <a:path w="10" h="10">
                  <a:moveTo>
                    <a:pt x="4" y="0"/>
                  </a:moveTo>
                  <a:lnTo>
                    <a:pt x="2" y="0"/>
                  </a:lnTo>
                  <a:lnTo>
                    <a:pt x="0" y="0"/>
                  </a:lnTo>
                  <a:lnTo>
                    <a:pt x="0" y="8"/>
                  </a:lnTo>
                  <a:lnTo>
                    <a:pt x="0" y="10"/>
                  </a:lnTo>
                  <a:lnTo>
                    <a:pt x="10" y="10"/>
                  </a:lnTo>
                  <a:lnTo>
                    <a:pt x="10" y="8"/>
                  </a:lnTo>
                  <a:lnTo>
                    <a:pt x="10" y="6"/>
                  </a:lnTo>
                  <a:lnTo>
                    <a:pt x="4" y="6"/>
                  </a:lnTo>
                  <a:lnTo>
                    <a:pt x="4" y="0"/>
                  </a:lnTo>
                </a:path>
              </a:pathLst>
            </a:custGeom>
            <a:noFill/>
            <a:ln w="9525">
              <a:noFill/>
              <a:round/>
            </a:ln>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sp>
          <p:nvSpPr>
            <p:cNvPr id="30" name="Freeform 203"/>
            <p:cNvSpPr>
              <a:spLocks noEditPoints="1"/>
            </p:cNvSpPr>
            <p:nvPr/>
          </p:nvSpPr>
          <p:spPr bwMode="auto">
            <a:xfrm>
              <a:off x="2063552" y="1876211"/>
              <a:ext cx="6350" cy="3476625"/>
            </a:xfrm>
            <a:custGeom>
              <a:avLst/>
              <a:gdLst/>
              <a:ahLst/>
              <a:cxnLst>
                <a:cxn ang="0">
                  <a:pos x="2" y="2190"/>
                </a:cxn>
                <a:cxn ang="0">
                  <a:pos x="0" y="2118"/>
                </a:cxn>
                <a:cxn ang="0">
                  <a:pos x="4" y="2059"/>
                </a:cxn>
                <a:cxn ang="0">
                  <a:pos x="4" y="2074"/>
                </a:cxn>
                <a:cxn ang="0">
                  <a:pos x="0" y="2018"/>
                </a:cxn>
                <a:cxn ang="0">
                  <a:pos x="2" y="1946"/>
                </a:cxn>
                <a:cxn ang="0">
                  <a:pos x="4" y="1946"/>
                </a:cxn>
                <a:cxn ang="0">
                  <a:pos x="2" y="1902"/>
                </a:cxn>
                <a:cxn ang="0">
                  <a:pos x="0" y="1830"/>
                </a:cxn>
                <a:cxn ang="0">
                  <a:pos x="4" y="1774"/>
                </a:cxn>
                <a:cxn ang="0">
                  <a:pos x="4" y="1789"/>
                </a:cxn>
                <a:cxn ang="0">
                  <a:pos x="0" y="1732"/>
                </a:cxn>
                <a:cxn ang="0">
                  <a:pos x="2" y="1658"/>
                </a:cxn>
                <a:cxn ang="0">
                  <a:pos x="4" y="1658"/>
                </a:cxn>
                <a:cxn ang="0">
                  <a:pos x="2" y="1617"/>
                </a:cxn>
                <a:cxn ang="0">
                  <a:pos x="0" y="1545"/>
                </a:cxn>
                <a:cxn ang="0">
                  <a:pos x="4" y="1488"/>
                </a:cxn>
                <a:cxn ang="0">
                  <a:pos x="4" y="1503"/>
                </a:cxn>
                <a:cxn ang="0">
                  <a:pos x="0" y="1445"/>
                </a:cxn>
                <a:cxn ang="0">
                  <a:pos x="2" y="1373"/>
                </a:cxn>
                <a:cxn ang="0">
                  <a:pos x="4" y="1373"/>
                </a:cxn>
                <a:cxn ang="0">
                  <a:pos x="2" y="1331"/>
                </a:cxn>
                <a:cxn ang="0">
                  <a:pos x="0" y="1259"/>
                </a:cxn>
                <a:cxn ang="0">
                  <a:pos x="4" y="1201"/>
                </a:cxn>
                <a:cxn ang="0">
                  <a:pos x="4" y="1216"/>
                </a:cxn>
                <a:cxn ang="0">
                  <a:pos x="0" y="1159"/>
                </a:cxn>
                <a:cxn ang="0">
                  <a:pos x="2" y="1087"/>
                </a:cxn>
                <a:cxn ang="0">
                  <a:pos x="4" y="1087"/>
                </a:cxn>
                <a:cxn ang="0">
                  <a:pos x="2" y="1044"/>
                </a:cxn>
                <a:cxn ang="0">
                  <a:pos x="0" y="972"/>
                </a:cxn>
                <a:cxn ang="0">
                  <a:pos x="4" y="915"/>
                </a:cxn>
                <a:cxn ang="0">
                  <a:pos x="4" y="930"/>
                </a:cxn>
                <a:cxn ang="0">
                  <a:pos x="0" y="873"/>
                </a:cxn>
                <a:cxn ang="0">
                  <a:pos x="2" y="800"/>
                </a:cxn>
                <a:cxn ang="0">
                  <a:pos x="4" y="800"/>
                </a:cxn>
                <a:cxn ang="0">
                  <a:pos x="2" y="758"/>
                </a:cxn>
                <a:cxn ang="0">
                  <a:pos x="0" y="686"/>
                </a:cxn>
                <a:cxn ang="0">
                  <a:pos x="4" y="630"/>
                </a:cxn>
                <a:cxn ang="0">
                  <a:pos x="4" y="645"/>
                </a:cxn>
                <a:cxn ang="0">
                  <a:pos x="0" y="586"/>
                </a:cxn>
                <a:cxn ang="0">
                  <a:pos x="2" y="514"/>
                </a:cxn>
                <a:cxn ang="0">
                  <a:pos x="4" y="514"/>
                </a:cxn>
                <a:cxn ang="0">
                  <a:pos x="2" y="473"/>
                </a:cxn>
                <a:cxn ang="0">
                  <a:pos x="0" y="401"/>
                </a:cxn>
                <a:cxn ang="0">
                  <a:pos x="4" y="342"/>
                </a:cxn>
                <a:cxn ang="0">
                  <a:pos x="4" y="357"/>
                </a:cxn>
                <a:cxn ang="0">
                  <a:pos x="0" y="300"/>
                </a:cxn>
                <a:cxn ang="0">
                  <a:pos x="2" y="229"/>
                </a:cxn>
                <a:cxn ang="0">
                  <a:pos x="4" y="229"/>
                </a:cxn>
                <a:cxn ang="0">
                  <a:pos x="2" y="185"/>
                </a:cxn>
                <a:cxn ang="0">
                  <a:pos x="0" y="113"/>
                </a:cxn>
                <a:cxn ang="0">
                  <a:pos x="4" y="56"/>
                </a:cxn>
                <a:cxn ang="0">
                  <a:pos x="4" y="72"/>
                </a:cxn>
                <a:cxn ang="0">
                  <a:pos x="0" y="15"/>
                </a:cxn>
              </a:cxnLst>
              <a:rect l="0" t="0" r="r" b="b"/>
              <a:pathLst>
                <a:path w="4" h="2190">
                  <a:moveTo>
                    <a:pt x="4" y="2175"/>
                  </a:moveTo>
                  <a:lnTo>
                    <a:pt x="2" y="2175"/>
                  </a:lnTo>
                  <a:lnTo>
                    <a:pt x="0" y="2175"/>
                  </a:lnTo>
                  <a:lnTo>
                    <a:pt x="0" y="2190"/>
                  </a:lnTo>
                  <a:lnTo>
                    <a:pt x="2" y="2190"/>
                  </a:lnTo>
                  <a:lnTo>
                    <a:pt x="4" y="2190"/>
                  </a:lnTo>
                  <a:lnTo>
                    <a:pt x="4" y="2175"/>
                  </a:lnTo>
                  <a:close/>
                  <a:moveTo>
                    <a:pt x="4" y="2118"/>
                  </a:moveTo>
                  <a:lnTo>
                    <a:pt x="2" y="2118"/>
                  </a:lnTo>
                  <a:lnTo>
                    <a:pt x="0" y="2118"/>
                  </a:lnTo>
                  <a:lnTo>
                    <a:pt x="0" y="2131"/>
                  </a:lnTo>
                  <a:lnTo>
                    <a:pt x="2" y="2131"/>
                  </a:lnTo>
                  <a:lnTo>
                    <a:pt x="4" y="2131"/>
                  </a:lnTo>
                  <a:lnTo>
                    <a:pt x="4" y="2118"/>
                  </a:lnTo>
                  <a:close/>
                  <a:moveTo>
                    <a:pt x="4" y="2059"/>
                  </a:moveTo>
                  <a:lnTo>
                    <a:pt x="2" y="2059"/>
                  </a:lnTo>
                  <a:lnTo>
                    <a:pt x="0" y="2059"/>
                  </a:lnTo>
                  <a:lnTo>
                    <a:pt x="0" y="2074"/>
                  </a:lnTo>
                  <a:lnTo>
                    <a:pt x="2" y="2074"/>
                  </a:lnTo>
                  <a:lnTo>
                    <a:pt x="4" y="2074"/>
                  </a:lnTo>
                  <a:lnTo>
                    <a:pt x="4" y="2059"/>
                  </a:lnTo>
                  <a:close/>
                  <a:moveTo>
                    <a:pt x="4" y="2003"/>
                  </a:moveTo>
                  <a:lnTo>
                    <a:pt x="2" y="2003"/>
                  </a:lnTo>
                  <a:lnTo>
                    <a:pt x="0" y="2003"/>
                  </a:lnTo>
                  <a:lnTo>
                    <a:pt x="0" y="2018"/>
                  </a:lnTo>
                  <a:lnTo>
                    <a:pt x="2" y="2018"/>
                  </a:lnTo>
                  <a:lnTo>
                    <a:pt x="4" y="2018"/>
                  </a:lnTo>
                  <a:lnTo>
                    <a:pt x="4" y="2003"/>
                  </a:lnTo>
                  <a:close/>
                  <a:moveTo>
                    <a:pt x="4" y="1946"/>
                  </a:moveTo>
                  <a:lnTo>
                    <a:pt x="2" y="1946"/>
                  </a:lnTo>
                  <a:lnTo>
                    <a:pt x="0" y="1946"/>
                  </a:lnTo>
                  <a:lnTo>
                    <a:pt x="0" y="1961"/>
                  </a:lnTo>
                  <a:lnTo>
                    <a:pt x="2" y="1961"/>
                  </a:lnTo>
                  <a:lnTo>
                    <a:pt x="4" y="1961"/>
                  </a:lnTo>
                  <a:lnTo>
                    <a:pt x="4" y="1946"/>
                  </a:lnTo>
                  <a:close/>
                  <a:moveTo>
                    <a:pt x="4" y="1889"/>
                  </a:moveTo>
                  <a:lnTo>
                    <a:pt x="2" y="1889"/>
                  </a:lnTo>
                  <a:lnTo>
                    <a:pt x="0" y="1889"/>
                  </a:lnTo>
                  <a:lnTo>
                    <a:pt x="0" y="1902"/>
                  </a:lnTo>
                  <a:lnTo>
                    <a:pt x="2" y="1902"/>
                  </a:lnTo>
                  <a:lnTo>
                    <a:pt x="4" y="1902"/>
                  </a:lnTo>
                  <a:lnTo>
                    <a:pt x="4" y="1889"/>
                  </a:lnTo>
                  <a:close/>
                  <a:moveTo>
                    <a:pt x="4" y="1830"/>
                  </a:moveTo>
                  <a:lnTo>
                    <a:pt x="2" y="1830"/>
                  </a:lnTo>
                  <a:lnTo>
                    <a:pt x="0" y="1830"/>
                  </a:lnTo>
                  <a:lnTo>
                    <a:pt x="0" y="1846"/>
                  </a:lnTo>
                  <a:lnTo>
                    <a:pt x="2" y="1846"/>
                  </a:lnTo>
                  <a:lnTo>
                    <a:pt x="4" y="1846"/>
                  </a:lnTo>
                  <a:lnTo>
                    <a:pt x="4" y="1830"/>
                  </a:lnTo>
                  <a:close/>
                  <a:moveTo>
                    <a:pt x="4" y="1774"/>
                  </a:moveTo>
                  <a:lnTo>
                    <a:pt x="2" y="1774"/>
                  </a:lnTo>
                  <a:lnTo>
                    <a:pt x="0" y="1774"/>
                  </a:lnTo>
                  <a:lnTo>
                    <a:pt x="0" y="1789"/>
                  </a:lnTo>
                  <a:lnTo>
                    <a:pt x="2" y="1789"/>
                  </a:lnTo>
                  <a:lnTo>
                    <a:pt x="4" y="1789"/>
                  </a:lnTo>
                  <a:lnTo>
                    <a:pt x="4" y="1774"/>
                  </a:lnTo>
                  <a:close/>
                  <a:moveTo>
                    <a:pt x="4" y="1717"/>
                  </a:moveTo>
                  <a:lnTo>
                    <a:pt x="2" y="1717"/>
                  </a:lnTo>
                  <a:lnTo>
                    <a:pt x="0" y="1717"/>
                  </a:lnTo>
                  <a:lnTo>
                    <a:pt x="0" y="1732"/>
                  </a:lnTo>
                  <a:lnTo>
                    <a:pt x="2" y="1732"/>
                  </a:lnTo>
                  <a:lnTo>
                    <a:pt x="4" y="1732"/>
                  </a:lnTo>
                  <a:lnTo>
                    <a:pt x="4" y="1717"/>
                  </a:lnTo>
                  <a:close/>
                  <a:moveTo>
                    <a:pt x="4" y="1658"/>
                  </a:moveTo>
                  <a:lnTo>
                    <a:pt x="2" y="1658"/>
                  </a:lnTo>
                  <a:lnTo>
                    <a:pt x="0" y="1658"/>
                  </a:lnTo>
                  <a:lnTo>
                    <a:pt x="0" y="1673"/>
                  </a:lnTo>
                  <a:lnTo>
                    <a:pt x="2" y="1673"/>
                  </a:lnTo>
                  <a:lnTo>
                    <a:pt x="4" y="1673"/>
                  </a:lnTo>
                  <a:lnTo>
                    <a:pt x="4" y="1658"/>
                  </a:lnTo>
                  <a:close/>
                  <a:moveTo>
                    <a:pt x="4" y="1602"/>
                  </a:moveTo>
                  <a:lnTo>
                    <a:pt x="2" y="1602"/>
                  </a:lnTo>
                  <a:lnTo>
                    <a:pt x="0" y="1602"/>
                  </a:lnTo>
                  <a:lnTo>
                    <a:pt x="0" y="1617"/>
                  </a:lnTo>
                  <a:lnTo>
                    <a:pt x="2" y="1617"/>
                  </a:lnTo>
                  <a:lnTo>
                    <a:pt x="4" y="1617"/>
                  </a:lnTo>
                  <a:lnTo>
                    <a:pt x="4" y="1602"/>
                  </a:lnTo>
                  <a:close/>
                  <a:moveTo>
                    <a:pt x="4" y="1545"/>
                  </a:moveTo>
                  <a:lnTo>
                    <a:pt x="2" y="1545"/>
                  </a:lnTo>
                  <a:lnTo>
                    <a:pt x="0" y="1545"/>
                  </a:lnTo>
                  <a:lnTo>
                    <a:pt x="0" y="1560"/>
                  </a:lnTo>
                  <a:lnTo>
                    <a:pt x="2" y="1560"/>
                  </a:lnTo>
                  <a:lnTo>
                    <a:pt x="4" y="1560"/>
                  </a:lnTo>
                  <a:lnTo>
                    <a:pt x="4" y="1545"/>
                  </a:lnTo>
                  <a:close/>
                  <a:moveTo>
                    <a:pt x="4" y="1488"/>
                  </a:moveTo>
                  <a:lnTo>
                    <a:pt x="2" y="1488"/>
                  </a:lnTo>
                  <a:lnTo>
                    <a:pt x="0" y="1488"/>
                  </a:lnTo>
                  <a:lnTo>
                    <a:pt x="0" y="1503"/>
                  </a:lnTo>
                  <a:lnTo>
                    <a:pt x="2" y="1503"/>
                  </a:lnTo>
                  <a:lnTo>
                    <a:pt x="4" y="1503"/>
                  </a:lnTo>
                  <a:lnTo>
                    <a:pt x="4" y="1488"/>
                  </a:lnTo>
                  <a:close/>
                  <a:moveTo>
                    <a:pt x="4" y="1429"/>
                  </a:moveTo>
                  <a:lnTo>
                    <a:pt x="2" y="1429"/>
                  </a:lnTo>
                  <a:lnTo>
                    <a:pt x="0" y="1429"/>
                  </a:lnTo>
                  <a:lnTo>
                    <a:pt x="0" y="1445"/>
                  </a:lnTo>
                  <a:lnTo>
                    <a:pt x="2" y="1445"/>
                  </a:lnTo>
                  <a:lnTo>
                    <a:pt x="4" y="1445"/>
                  </a:lnTo>
                  <a:lnTo>
                    <a:pt x="4" y="1429"/>
                  </a:lnTo>
                  <a:close/>
                  <a:moveTo>
                    <a:pt x="4" y="1373"/>
                  </a:moveTo>
                  <a:lnTo>
                    <a:pt x="2" y="1373"/>
                  </a:lnTo>
                  <a:lnTo>
                    <a:pt x="0" y="1373"/>
                  </a:lnTo>
                  <a:lnTo>
                    <a:pt x="0" y="1388"/>
                  </a:lnTo>
                  <a:lnTo>
                    <a:pt x="2" y="1388"/>
                  </a:lnTo>
                  <a:lnTo>
                    <a:pt x="4" y="1388"/>
                  </a:lnTo>
                  <a:lnTo>
                    <a:pt x="4" y="1373"/>
                  </a:lnTo>
                  <a:close/>
                  <a:moveTo>
                    <a:pt x="4" y="1316"/>
                  </a:moveTo>
                  <a:lnTo>
                    <a:pt x="2" y="1316"/>
                  </a:lnTo>
                  <a:lnTo>
                    <a:pt x="0" y="1316"/>
                  </a:lnTo>
                  <a:lnTo>
                    <a:pt x="0" y="1331"/>
                  </a:lnTo>
                  <a:lnTo>
                    <a:pt x="2" y="1331"/>
                  </a:lnTo>
                  <a:lnTo>
                    <a:pt x="4" y="1331"/>
                  </a:lnTo>
                  <a:lnTo>
                    <a:pt x="4" y="1316"/>
                  </a:lnTo>
                  <a:close/>
                  <a:moveTo>
                    <a:pt x="4" y="1259"/>
                  </a:moveTo>
                  <a:lnTo>
                    <a:pt x="2" y="1259"/>
                  </a:lnTo>
                  <a:lnTo>
                    <a:pt x="0" y="1259"/>
                  </a:lnTo>
                  <a:lnTo>
                    <a:pt x="0" y="1274"/>
                  </a:lnTo>
                  <a:lnTo>
                    <a:pt x="2" y="1274"/>
                  </a:lnTo>
                  <a:lnTo>
                    <a:pt x="4" y="1274"/>
                  </a:lnTo>
                  <a:lnTo>
                    <a:pt x="4" y="1259"/>
                  </a:lnTo>
                  <a:close/>
                  <a:moveTo>
                    <a:pt x="4" y="1201"/>
                  </a:moveTo>
                  <a:lnTo>
                    <a:pt x="2" y="1201"/>
                  </a:lnTo>
                  <a:lnTo>
                    <a:pt x="0" y="1201"/>
                  </a:lnTo>
                  <a:lnTo>
                    <a:pt x="0" y="1216"/>
                  </a:lnTo>
                  <a:lnTo>
                    <a:pt x="2" y="1216"/>
                  </a:lnTo>
                  <a:lnTo>
                    <a:pt x="4" y="1216"/>
                  </a:lnTo>
                  <a:lnTo>
                    <a:pt x="4" y="1201"/>
                  </a:lnTo>
                  <a:close/>
                  <a:moveTo>
                    <a:pt x="4" y="1144"/>
                  </a:moveTo>
                  <a:lnTo>
                    <a:pt x="2" y="1144"/>
                  </a:lnTo>
                  <a:lnTo>
                    <a:pt x="0" y="1144"/>
                  </a:lnTo>
                  <a:lnTo>
                    <a:pt x="0" y="1159"/>
                  </a:lnTo>
                  <a:lnTo>
                    <a:pt x="2" y="1159"/>
                  </a:lnTo>
                  <a:lnTo>
                    <a:pt x="4" y="1159"/>
                  </a:lnTo>
                  <a:lnTo>
                    <a:pt x="4" y="1144"/>
                  </a:lnTo>
                  <a:close/>
                  <a:moveTo>
                    <a:pt x="4" y="1087"/>
                  </a:moveTo>
                  <a:lnTo>
                    <a:pt x="2" y="1087"/>
                  </a:lnTo>
                  <a:lnTo>
                    <a:pt x="0" y="1087"/>
                  </a:lnTo>
                  <a:lnTo>
                    <a:pt x="0" y="1102"/>
                  </a:lnTo>
                  <a:lnTo>
                    <a:pt x="2" y="1102"/>
                  </a:lnTo>
                  <a:lnTo>
                    <a:pt x="4" y="1102"/>
                  </a:lnTo>
                  <a:lnTo>
                    <a:pt x="4" y="1087"/>
                  </a:lnTo>
                  <a:close/>
                  <a:moveTo>
                    <a:pt x="4" y="1030"/>
                  </a:moveTo>
                  <a:lnTo>
                    <a:pt x="2" y="1030"/>
                  </a:lnTo>
                  <a:lnTo>
                    <a:pt x="0" y="1030"/>
                  </a:lnTo>
                  <a:lnTo>
                    <a:pt x="0" y="1044"/>
                  </a:lnTo>
                  <a:lnTo>
                    <a:pt x="2" y="1044"/>
                  </a:lnTo>
                  <a:lnTo>
                    <a:pt x="4" y="1044"/>
                  </a:lnTo>
                  <a:lnTo>
                    <a:pt x="4" y="1030"/>
                  </a:lnTo>
                  <a:close/>
                  <a:moveTo>
                    <a:pt x="4" y="972"/>
                  </a:moveTo>
                  <a:lnTo>
                    <a:pt x="2" y="972"/>
                  </a:lnTo>
                  <a:lnTo>
                    <a:pt x="0" y="972"/>
                  </a:lnTo>
                  <a:lnTo>
                    <a:pt x="0" y="987"/>
                  </a:lnTo>
                  <a:lnTo>
                    <a:pt x="2" y="987"/>
                  </a:lnTo>
                  <a:lnTo>
                    <a:pt x="4" y="987"/>
                  </a:lnTo>
                  <a:lnTo>
                    <a:pt x="4" y="972"/>
                  </a:lnTo>
                  <a:close/>
                  <a:moveTo>
                    <a:pt x="4" y="915"/>
                  </a:moveTo>
                  <a:lnTo>
                    <a:pt x="2" y="915"/>
                  </a:lnTo>
                  <a:lnTo>
                    <a:pt x="0" y="915"/>
                  </a:lnTo>
                  <a:lnTo>
                    <a:pt x="0" y="930"/>
                  </a:lnTo>
                  <a:lnTo>
                    <a:pt x="2" y="930"/>
                  </a:lnTo>
                  <a:lnTo>
                    <a:pt x="4" y="930"/>
                  </a:lnTo>
                  <a:lnTo>
                    <a:pt x="4" y="915"/>
                  </a:lnTo>
                  <a:close/>
                  <a:moveTo>
                    <a:pt x="4" y="858"/>
                  </a:moveTo>
                  <a:lnTo>
                    <a:pt x="2" y="858"/>
                  </a:lnTo>
                  <a:lnTo>
                    <a:pt x="0" y="858"/>
                  </a:lnTo>
                  <a:lnTo>
                    <a:pt x="0" y="873"/>
                  </a:lnTo>
                  <a:lnTo>
                    <a:pt x="2" y="873"/>
                  </a:lnTo>
                  <a:lnTo>
                    <a:pt x="4" y="873"/>
                  </a:lnTo>
                  <a:lnTo>
                    <a:pt x="4" y="858"/>
                  </a:lnTo>
                  <a:close/>
                  <a:moveTo>
                    <a:pt x="4" y="800"/>
                  </a:moveTo>
                  <a:lnTo>
                    <a:pt x="2" y="800"/>
                  </a:lnTo>
                  <a:lnTo>
                    <a:pt x="0" y="800"/>
                  </a:lnTo>
                  <a:lnTo>
                    <a:pt x="0" y="815"/>
                  </a:lnTo>
                  <a:lnTo>
                    <a:pt x="2" y="815"/>
                  </a:lnTo>
                  <a:lnTo>
                    <a:pt x="4" y="815"/>
                  </a:lnTo>
                  <a:lnTo>
                    <a:pt x="4" y="800"/>
                  </a:lnTo>
                  <a:close/>
                  <a:moveTo>
                    <a:pt x="4" y="743"/>
                  </a:moveTo>
                  <a:lnTo>
                    <a:pt x="2" y="743"/>
                  </a:lnTo>
                  <a:lnTo>
                    <a:pt x="0" y="743"/>
                  </a:lnTo>
                  <a:lnTo>
                    <a:pt x="0" y="758"/>
                  </a:lnTo>
                  <a:lnTo>
                    <a:pt x="2" y="758"/>
                  </a:lnTo>
                  <a:lnTo>
                    <a:pt x="4" y="758"/>
                  </a:lnTo>
                  <a:lnTo>
                    <a:pt x="4" y="743"/>
                  </a:lnTo>
                  <a:close/>
                  <a:moveTo>
                    <a:pt x="4" y="686"/>
                  </a:moveTo>
                  <a:lnTo>
                    <a:pt x="2" y="686"/>
                  </a:lnTo>
                  <a:lnTo>
                    <a:pt x="0" y="686"/>
                  </a:lnTo>
                  <a:lnTo>
                    <a:pt x="0" y="701"/>
                  </a:lnTo>
                  <a:lnTo>
                    <a:pt x="2" y="701"/>
                  </a:lnTo>
                  <a:lnTo>
                    <a:pt x="4" y="701"/>
                  </a:lnTo>
                  <a:lnTo>
                    <a:pt x="4" y="686"/>
                  </a:lnTo>
                  <a:close/>
                  <a:moveTo>
                    <a:pt x="4" y="630"/>
                  </a:moveTo>
                  <a:lnTo>
                    <a:pt x="2" y="630"/>
                  </a:lnTo>
                  <a:lnTo>
                    <a:pt x="0" y="630"/>
                  </a:lnTo>
                  <a:lnTo>
                    <a:pt x="0" y="645"/>
                  </a:lnTo>
                  <a:lnTo>
                    <a:pt x="2" y="645"/>
                  </a:lnTo>
                  <a:lnTo>
                    <a:pt x="4" y="645"/>
                  </a:lnTo>
                  <a:lnTo>
                    <a:pt x="4" y="630"/>
                  </a:lnTo>
                  <a:close/>
                  <a:moveTo>
                    <a:pt x="4" y="571"/>
                  </a:moveTo>
                  <a:lnTo>
                    <a:pt x="2" y="571"/>
                  </a:lnTo>
                  <a:lnTo>
                    <a:pt x="0" y="571"/>
                  </a:lnTo>
                  <a:lnTo>
                    <a:pt x="0" y="586"/>
                  </a:lnTo>
                  <a:lnTo>
                    <a:pt x="2" y="586"/>
                  </a:lnTo>
                  <a:lnTo>
                    <a:pt x="4" y="586"/>
                  </a:lnTo>
                  <a:lnTo>
                    <a:pt x="4" y="571"/>
                  </a:lnTo>
                  <a:close/>
                  <a:moveTo>
                    <a:pt x="4" y="514"/>
                  </a:moveTo>
                  <a:lnTo>
                    <a:pt x="2" y="514"/>
                  </a:lnTo>
                  <a:lnTo>
                    <a:pt x="0" y="514"/>
                  </a:lnTo>
                  <a:lnTo>
                    <a:pt x="0" y="529"/>
                  </a:lnTo>
                  <a:lnTo>
                    <a:pt x="2" y="529"/>
                  </a:lnTo>
                  <a:lnTo>
                    <a:pt x="4" y="529"/>
                  </a:lnTo>
                  <a:lnTo>
                    <a:pt x="4" y="514"/>
                  </a:lnTo>
                  <a:close/>
                  <a:moveTo>
                    <a:pt x="4" y="457"/>
                  </a:moveTo>
                  <a:lnTo>
                    <a:pt x="2" y="457"/>
                  </a:lnTo>
                  <a:lnTo>
                    <a:pt x="0" y="457"/>
                  </a:lnTo>
                  <a:lnTo>
                    <a:pt x="0" y="473"/>
                  </a:lnTo>
                  <a:lnTo>
                    <a:pt x="2" y="473"/>
                  </a:lnTo>
                  <a:lnTo>
                    <a:pt x="4" y="473"/>
                  </a:lnTo>
                  <a:lnTo>
                    <a:pt x="4" y="457"/>
                  </a:lnTo>
                  <a:close/>
                  <a:moveTo>
                    <a:pt x="4" y="401"/>
                  </a:moveTo>
                  <a:lnTo>
                    <a:pt x="2" y="401"/>
                  </a:lnTo>
                  <a:lnTo>
                    <a:pt x="0" y="401"/>
                  </a:lnTo>
                  <a:lnTo>
                    <a:pt x="0" y="416"/>
                  </a:lnTo>
                  <a:lnTo>
                    <a:pt x="2" y="416"/>
                  </a:lnTo>
                  <a:lnTo>
                    <a:pt x="4" y="416"/>
                  </a:lnTo>
                  <a:lnTo>
                    <a:pt x="4" y="401"/>
                  </a:lnTo>
                  <a:close/>
                  <a:moveTo>
                    <a:pt x="4" y="342"/>
                  </a:moveTo>
                  <a:lnTo>
                    <a:pt x="2" y="342"/>
                  </a:lnTo>
                  <a:lnTo>
                    <a:pt x="0" y="342"/>
                  </a:lnTo>
                  <a:lnTo>
                    <a:pt x="0" y="357"/>
                  </a:lnTo>
                  <a:lnTo>
                    <a:pt x="2" y="357"/>
                  </a:lnTo>
                  <a:lnTo>
                    <a:pt x="4" y="357"/>
                  </a:lnTo>
                  <a:lnTo>
                    <a:pt x="4" y="342"/>
                  </a:lnTo>
                  <a:close/>
                  <a:moveTo>
                    <a:pt x="4" y="285"/>
                  </a:moveTo>
                  <a:lnTo>
                    <a:pt x="2" y="285"/>
                  </a:lnTo>
                  <a:lnTo>
                    <a:pt x="0" y="285"/>
                  </a:lnTo>
                  <a:lnTo>
                    <a:pt x="0" y="300"/>
                  </a:lnTo>
                  <a:lnTo>
                    <a:pt x="2" y="300"/>
                  </a:lnTo>
                  <a:lnTo>
                    <a:pt x="4" y="300"/>
                  </a:lnTo>
                  <a:lnTo>
                    <a:pt x="4" y="285"/>
                  </a:lnTo>
                  <a:close/>
                  <a:moveTo>
                    <a:pt x="4" y="229"/>
                  </a:moveTo>
                  <a:lnTo>
                    <a:pt x="2" y="229"/>
                  </a:lnTo>
                  <a:lnTo>
                    <a:pt x="0" y="229"/>
                  </a:lnTo>
                  <a:lnTo>
                    <a:pt x="0" y="244"/>
                  </a:lnTo>
                  <a:lnTo>
                    <a:pt x="2" y="244"/>
                  </a:lnTo>
                  <a:lnTo>
                    <a:pt x="4" y="244"/>
                  </a:lnTo>
                  <a:lnTo>
                    <a:pt x="4" y="229"/>
                  </a:lnTo>
                  <a:close/>
                  <a:moveTo>
                    <a:pt x="4" y="172"/>
                  </a:moveTo>
                  <a:lnTo>
                    <a:pt x="2" y="172"/>
                  </a:lnTo>
                  <a:lnTo>
                    <a:pt x="0" y="172"/>
                  </a:lnTo>
                  <a:lnTo>
                    <a:pt x="0" y="185"/>
                  </a:lnTo>
                  <a:lnTo>
                    <a:pt x="2" y="185"/>
                  </a:lnTo>
                  <a:lnTo>
                    <a:pt x="4" y="185"/>
                  </a:lnTo>
                  <a:lnTo>
                    <a:pt x="4" y="172"/>
                  </a:lnTo>
                  <a:close/>
                  <a:moveTo>
                    <a:pt x="4" y="113"/>
                  </a:moveTo>
                  <a:lnTo>
                    <a:pt x="2" y="113"/>
                  </a:lnTo>
                  <a:lnTo>
                    <a:pt x="0" y="113"/>
                  </a:lnTo>
                  <a:lnTo>
                    <a:pt x="0" y="128"/>
                  </a:lnTo>
                  <a:lnTo>
                    <a:pt x="2" y="128"/>
                  </a:lnTo>
                  <a:lnTo>
                    <a:pt x="4" y="128"/>
                  </a:lnTo>
                  <a:lnTo>
                    <a:pt x="4" y="113"/>
                  </a:lnTo>
                  <a:close/>
                  <a:moveTo>
                    <a:pt x="4" y="56"/>
                  </a:moveTo>
                  <a:lnTo>
                    <a:pt x="2" y="56"/>
                  </a:lnTo>
                  <a:lnTo>
                    <a:pt x="0" y="56"/>
                  </a:lnTo>
                  <a:lnTo>
                    <a:pt x="0" y="72"/>
                  </a:lnTo>
                  <a:lnTo>
                    <a:pt x="2" y="72"/>
                  </a:lnTo>
                  <a:lnTo>
                    <a:pt x="4" y="72"/>
                  </a:lnTo>
                  <a:lnTo>
                    <a:pt x="4" y="56"/>
                  </a:lnTo>
                  <a:close/>
                  <a:moveTo>
                    <a:pt x="4" y="0"/>
                  </a:moveTo>
                  <a:lnTo>
                    <a:pt x="2" y="0"/>
                  </a:lnTo>
                  <a:lnTo>
                    <a:pt x="0" y="0"/>
                  </a:lnTo>
                  <a:lnTo>
                    <a:pt x="0" y="15"/>
                  </a:lnTo>
                  <a:lnTo>
                    <a:pt x="2" y="15"/>
                  </a:lnTo>
                  <a:lnTo>
                    <a:pt x="4" y="15"/>
                  </a:lnTo>
                  <a:lnTo>
                    <a:pt x="4" y="0"/>
                  </a:lnTo>
                  <a:close/>
                </a:path>
              </a:pathLst>
            </a:custGeom>
            <a:solidFill>
              <a:srgbClr val="C00000"/>
            </a:solidFill>
            <a:ln w="9525">
              <a:noFill/>
              <a:round/>
            </a:ln>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sp>
          <p:nvSpPr>
            <p:cNvPr id="31" name="Freeform 204"/>
            <p:cNvSpPr>
              <a:spLocks noEditPoints="1"/>
            </p:cNvSpPr>
            <p:nvPr/>
          </p:nvSpPr>
          <p:spPr bwMode="auto">
            <a:xfrm>
              <a:off x="2063552" y="1876211"/>
              <a:ext cx="6350" cy="3476625"/>
            </a:xfrm>
            <a:custGeom>
              <a:avLst/>
              <a:gdLst/>
              <a:ahLst/>
              <a:cxnLst>
                <a:cxn ang="0">
                  <a:pos x="2" y="2190"/>
                </a:cxn>
                <a:cxn ang="0">
                  <a:pos x="0" y="2118"/>
                </a:cxn>
                <a:cxn ang="0">
                  <a:pos x="4" y="2059"/>
                </a:cxn>
                <a:cxn ang="0">
                  <a:pos x="4" y="2074"/>
                </a:cxn>
                <a:cxn ang="0">
                  <a:pos x="0" y="2018"/>
                </a:cxn>
                <a:cxn ang="0">
                  <a:pos x="2" y="1946"/>
                </a:cxn>
                <a:cxn ang="0">
                  <a:pos x="4" y="1946"/>
                </a:cxn>
                <a:cxn ang="0">
                  <a:pos x="2" y="1902"/>
                </a:cxn>
                <a:cxn ang="0">
                  <a:pos x="0" y="1830"/>
                </a:cxn>
                <a:cxn ang="0">
                  <a:pos x="4" y="1774"/>
                </a:cxn>
                <a:cxn ang="0">
                  <a:pos x="4" y="1789"/>
                </a:cxn>
                <a:cxn ang="0">
                  <a:pos x="0" y="1732"/>
                </a:cxn>
                <a:cxn ang="0">
                  <a:pos x="2" y="1658"/>
                </a:cxn>
                <a:cxn ang="0">
                  <a:pos x="4" y="1658"/>
                </a:cxn>
                <a:cxn ang="0">
                  <a:pos x="2" y="1617"/>
                </a:cxn>
                <a:cxn ang="0">
                  <a:pos x="0" y="1545"/>
                </a:cxn>
                <a:cxn ang="0">
                  <a:pos x="4" y="1488"/>
                </a:cxn>
                <a:cxn ang="0">
                  <a:pos x="4" y="1503"/>
                </a:cxn>
                <a:cxn ang="0">
                  <a:pos x="0" y="1445"/>
                </a:cxn>
                <a:cxn ang="0">
                  <a:pos x="2" y="1373"/>
                </a:cxn>
                <a:cxn ang="0">
                  <a:pos x="4" y="1373"/>
                </a:cxn>
                <a:cxn ang="0">
                  <a:pos x="2" y="1331"/>
                </a:cxn>
                <a:cxn ang="0">
                  <a:pos x="0" y="1259"/>
                </a:cxn>
                <a:cxn ang="0">
                  <a:pos x="4" y="1201"/>
                </a:cxn>
                <a:cxn ang="0">
                  <a:pos x="4" y="1216"/>
                </a:cxn>
                <a:cxn ang="0">
                  <a:pos x="0" y="1159"/>
                </a:cxn>
                <a:cxn ang="0">
                  <a:pos x="2" y="1087"/>
                </a:cxn>
                <a:cxn ang="0">
                  <a:pos x="4" y="1087"/>
                </a:cxn>
                <a:cxn ang="0">
                  <a:pos x="2" y="1044"/>
                </a:cxn>
                <a:cxn ang="0">
                  <a:pos x="0" y="972"/>
                </a:cxn>
                <a:cxn ang="0">
                  <a:pos x="4" y="915"/>
                </a:cxn>
                <a:cxn ang="0">
                  <a:pos x="4" y="930"/>
                </a:cxn>
                <a:cxn ang="0">
                  <a:pos x="0" y="873"/>
                </a:cxn>
                <a:cxn ang="0">
                  <a:pos x="2" y="800"/>
                </a:cxn>
                <a:cxn ang="0">
                  <a:pos x="4" y="800"/>
                </a:cxn>
                <a:cxn ang="0">
                  <a:pos x="2" y="758"/>
                </a:cxn>
                <a:cxn ang="0">
                  <a:pos x="0" y="686"/>
                </a:cxn>
                <a:cxn ang="0">
                  <a:pos x="4" y="630"/>
                </a:cxn>
                <a:cxn ang="0">
                  <a:pos x="4" y="645"/>
                </a:cxn>
                <a:cxn ang="0">
                  <a:pos x="0" y="586"/>
                </a:cxn>
                <a:cxn ang="0">
                  <a:pos x="2" y="514"/>
                </a:cxn>
                <a:cxn ang="0">
                  <a:pos x="4" y="514"/>
                </a:cxn>
                <a:cxn ang="0">
                  <a:pos x="2" y="473"/>
                </a:cxn>
                <a:cxn ang="0">
                  <a:pos x="0" y="401"/>
                </a:cxn>
                <a:cxn ang="0">
                  <a:pos x="4" y="342"/>
                </a:cxn>
                <a:cxn ang="0">
                  <a:pos x="4" y="357"/>
                </a:cxn>
                <a:cxn ang="0">
                  <a:pos x="0" y="300"/>
                </a:cxn>
                <a:cxn ang="0">
                  <a:pos x="2" y="229"/>
                </a:cxn>
                <a:cxn ang="0">
                  <a:pos x="4" y="229"/>
                </a:cxn>
                <a:cxn ang="0">
                  <a:pos x="2" y="185"/>
                </a:cxn>
                <a:cxn ang="0">
                  <a:pos x="0" y="113"/>
                </a:cxn>
                <a:cxn ang="0">
                  <a:pos x="4" y="56"/>
                </a:cxn>
                <a:cxn ang="0">
                  <a:pos x="4" y="72"/>
                </a:cxn>
                <a:cxn ang="0">
                  <a:pos x="0" y="15"/>
                </a:cxn>
              </a:cxnLst>
              <a:rect l="0" t="0" r="r" b="b"/>
              <a:pathLst>
                <a:path w="4" h="2190">
                  <a:moveTo>
                    <a:pt x="4" y="2175"/>
                  </a:moveTo>
                  <a:lnTo>
                    <a:pt x="2" y="2175"/>
                  </a:lnTo>
                  <a:lnTo>
                    <a:pt x="0" y="2175"/>
                  </a:lnTo>
                  <a:lnTo>
                    <a:pt x="0" y="2190"/>
                  </a:lnTo>
                  <a:lnTo>
                    <a:pt x="2" y="2190"/>
                  </a:lnTo>
                  <a:lnTo>
                    <a:pt x="4" y="2190"/>
                  </a:lnTo>
                  <a:lnTo>
                    <a:pt x="4" y="2175"/>
                  </a:lnTo>
                  <a:moveTo>
                    <a:pt x="4" y="2118"/>
                  </a:moveTo>
                  <a:lnTo>
                    <a:pt x="2" y="2118"/>
                  </a:lnTo>
                  <a:lnTo>
                    <a:pt x="0" y="2118"/>
                  </a:lnTo>
                  <a:lnTo>
                    <a:pt x="0" y="2131"/>
                  </a:lnTo>
                  <a:lnTo>
                    <a:pt x="2" y="2131"/>
                  </a:lnTo>
                  <a:lnTo>
                    <a:pt x="4" y="2131"/>
                  </a:lnTo>
                  <a:lnTo>
                    <a:pt x="4" y="2118"/>
                  </a:lnTo>
                  <a:moveTo>
                    <a:pt x="4" y="2059"/>
                  </a:moveTo>
                  <a:lnTo>
                    <a:pt x="2" y="2059"/>
                  </a:lnTo>
                  <a:lnTo>
                    <a:pt x="0" y="2059"/>
                  </a:lnTo>
                  <a:lnTo>
                    <a:pt x="0" y="2074"/>
                  </a:lnTo>
                  <a:lnTo>
                    <a:pt x="2" y="2074"/>
                  </a:lnTo>
                  <a:lnTo>
                    <a:pt x="4" y="2074"/>
                  </a:lnTo>
                  <a:lnTo>
                    <a:pt x="4" y="2059"/>
                  </a:lnTo>
                  <a:moveTo>
                    <a:pt x="4" y="2003"/>
                  </a:moveTo>
                  <a:lnTo>
                    <a:pt x="2" y="2003"/>
                  </a:lnTo>
                  <a:lnTo>
                    <a:pt x="0" y="2003"/>
                  </a:lnTo>
                  <a:lnTo>
                    <a:pt x="0" y="2018"/>
                  </a:lnTo>
                  <a:lnTo>
                    <a:pt x="2" y="2018"/>
                  </a:lnTo>
                  <a:lnTo>
                    <a:pt x="4" y="2018"/>
                  </a:lnTo>
                  <a:lnTo>
                    <a:pt x="4" y="2003"/>
                  </a:lnTo>
                  <a:moveTo>
                    <a:pt x="4" y="1946"/>
                  </a:moveTo>
                  <a:lnTo>
                    <a:pt x="2" y="1946"/>
                  </a:lnTo>
                  <a:lnTo>
                    <a:pt x="0" y="1946"/>
                  </a:lnTo>
                  <a:lnTo>
                    <a:pt x="0" y="1961"/>
                  </a:lnTo>
                  <a:lnTo>
                    <a:pt x="2" y="1961"/>
                  </a:lnTo>
                  <a:lnTo>
                    <a:pt x="4" y="1961"/>
                  </a:lnTo>
                  <a:lnTo>
                    <a:pt x="4" y="1946"/>
                  </a:lnTo>
                  <a:moveTo>
                    <a:pt x="4" y="1889"/>
                  </a:moveTo>
                  <a:lnTo>
                    <a:pt x="2" y="1889"/>
                  </a:lnTo>
                  <a:lnTo>
                    <a:pt x="0" y="1889"/>
                  </a:lnTo>
                  <a:lnTo>
                    <a:pt x="0" y="1902"/>
                  </a:lnTo>
                  <a:lnTo>
                    <a:pt x="2" y="1902"/>
                  </a:lnTo>
                  <a:lnTo>
                    <a:pt x="4" y="1902"/>
                  </a:lnTo>
                  <a:lnTo>
                    <a:pt x="4" y="1889"/>
                  </a:lnTo>
                  <a:moveTo>
                    <a:pt x="4" y="1830"/>
                  </a:moveTo>
                  <a:lnTo>
                    <a:pt x="2" y="1830"/>
                  </a:lnTo>
                  <a:lnTo>
                    <a:pt x="0" y="1830"/>
                  </a:lnTo>
                  <a:lnTo>
                    <a:pt x="0" y="1846"/>
                  </a:lnTo>
                  <a:lnTo>
                    <a:pt x="2" y="1846"/>
                  </a:lnTo>
                  <a:lnTo>
                    <a:pt x="4" y="1846"/>
                  </a:lnTo>
                  <a:lnTo>
                    <a:pt x="4" y="1830"/>
                  </a:lnTo>
                  <a:moveTo>
                    <a:pt x="4" y="1774"/>
                  </a:moveTo>
                  <a:lnTo>
                    <a:pt x="2" y="1774"/>
                  </a:lnTo>
                  <a:lnTo>
                    <a:pt x="0" y="1774"/>
                  </a:lnTo>
                  <a:lnTo>
                    <a:pt x="0" y="1789"/>
                  </a:lnTo>
                  <a:lnTo>
                    <a:pt x="2" y="1789"/>
                  </a:lnTo>
                  <a:lnTo>
                    <a:pt x="4" y="1789"/>
                  </a:lnTo>
                  <a:lnTo>
                    <a:pt x="4" y="1774"/>
                  </a:lnTo>
                  <a:moveTo>
                    <a:pt x="4" y="1717"/>
                  </a:moveTo>
                  <a:lnTo>
                    <a:pt x="2" y="1717"/>
                  </a:lnTo>
                  <a:lnTo>
                    <a:pt x="0" y="1717"/>
                  </a:lnTo>
                  <a:lnTo>
                    <a:pt x="0" y="1732"/>
                  </a:lnTo>
                  <a:lnTo>
                    <a:pt x="2" y="1732"/>
                  </a:lnTo>
                  <a:lnTo>
                    <a:pt x="4" y="1732"/>
                  </a:lnTo>
                  <a:lnTo>
                    <a:pt x="4" y="1717"/>
                  </a:lnTo>
                  <a:moveTo>
                    <a:pt x="4" y="1658"/>
                  </a:moveTo>
                  <a:lnTo>
                    <a:pt x="2" y="1658"/>
                  </a:lnTo>
                  <a:lnTo>
                    <a:pt x="0" y="1658"/>
                  </a:lnTo>
                  <a:lnTo>
                    <a:pt x="0" y="1673"/>
                  </a:lnTo>
                  <a:lnTo>
                    <a:pt x="2" y="1673"/>
                  </a:lnTo>
                  <a:lnTo>
                    <a:pt x="4" y="1673"/>
                  </a:lnTo>
                  <a:lnTo>
                    <a:pt x="4" y="1658"/>
                  </a:lnTo>
                  <a:moveTo>
                    <a:pt x="4" y="1602"/>
                  </a:moveTo>
                  <a:lnTo>
                    <a:pt x="2" y="1602"/>
                  </a:lnTo>
                  <a:lnTo>
                    <a:pt x="0" y="1602"/>
                  </a:lnTo>
                  <a:lnTo>
                    <a:pt x="0" y="1617"/>
                  </a:lnTo>
                  <a:lnTo>
                    <a:pt x="2" y="1617"/>
                  </a:lnTo>
                  <a:lnTo>
                    <a:pt x="4" y="1617"/>
                  </a:lnTo>
                  <a:lnTo>
                    <a:pt x="4" y="1602"/>
                  </a:lnTo>
                  <a:moveTo>
                    <a:pt x="4" y="1545"/>
                  </a:moveTo>
                  <a:lnTo>
                    <a:pt x="2" y="1545"/>
                  </a:lnTo>
                  <a:lnTo>
                    <a:pt x="0" y="1545"/>
                  </a:lnTo>
                  <a:lnTo>
                    <a:pt x="0" y="1560"/>
                  </a:lnTo>
                  <a:lnTo>
                    <a:pt x="2" y="1560"/>
                  </a:lnTo>
                  <a:lnTo>
                    <a:pt x="4" y="1560"/>
                  </a:lnTo>
                  <a:lnTo>
                    <a:pt x="4" y="1545"/>
                  </a:lnTo>
                  <a:moveTo>
                    <a:pt x="4" y="1488"/>
                  </a:moveTo>
                  <a:lnTo>
                    <a:pt x="2" y="1488"/>
                  </a:lnTo>
                  <a:lnTo>
                    <a:pt x="0" y="1488"/>
                  </a:lnTo>
                  <a:lnTo>
                    <a:pt x="0" y="1503"/>
                  </a:lnTo>
                  <a:lnTo>
                    <a:pt x="2" y="1503"/>
                  </a:lnTo>
                  <a:lnTo>
                    <a:pt x="4" y="1503"/>
                  </a:lnTo>
                  <a:lnTo>
                    <a:pt x="4" y="1488"/>
                  </a:lnTo>
                  <a:moveTo>
                    <a:pt x="4" y="1429"/>
                  </a:moveTo>
                  <a:lnTo>
                    <a:pt x="2" y="1429"/>
                  </a:lnTo>
                  <a:lnTo>
                    <a:pt x="0" y="1429"/>
                  </a:lnTo>
                  <a:lnTo>
                    <a:pt x="0" y="1445"/>
                  </a:lnTo>
                  <a:lnTo>
                    <a:pt x="2" y="1445"/>
                  </a:lnTo>
                  <a:lnTo>
                    <a:pt x="4" y="1445"/>
                  </a:lnTo>
                  <a:lnTo>
                    <a:pt x="4" y="1429"/>
                  </a:lnTo>
                  <a:moveTo>
                    <a:pt x="4" y="1373"/>
                  </a:moveTo>
                  <a:lnTo>
                    <a:pt x="2" y="1373"/>
                  </a:lnTo>
                  <a:lnTo>
                    <a:pt x="0" y="1373"/>
                  </a:lnTo>
                  <a:lnTo>
                    <a:pt x="0" y="1388"/>
                  </a:lnTo>
                  <a:lnTo>
                    <a:pt x="2" y="1388"/>
                  </a:lnTo>
                  <a:lnTo>
                    <a:pt x="4" y="1388"/>
                  </a:lnTo>
                  <a:lnTo>
                    <a:pt x="4" y="1373"/>
                  </a:lnTo>
                  <a:moveTo>
                    <a:pt x="4" y="1316"/>
                  </a:moveTo>
                  <a:lnTo>
                    <a:pt x="2" y="1316"/>
                  </a:lnTo>
                  <a:lnTo>
                    <a:pt x="0" y="1316"/>
                  </a:lnTo>
                  <a:lnTo>
                    <a:pt x="0" y="1331"/>
                  </a:lnTo>
                  <a:lnTo>
                    <a:pt x="2" y="1331"/>
                  </a:lnTo>
                  <a:lnTo>
                    <a:pt x="4" y="1331"/>
                  </a:lnTo>
                  <a:lnTo>
                    <a:pt x="4" y="1316"/>
                  </a:lnTo>
                  <a:moveTo>
                    <a:pt x="4" y="1259"/>
                  </a:moveTo>
                  <a:lnTo>
                    <a:pt x="2" y="1259"/>
                  </a:lnTo>
                  <a:lnTo>
                    <a:pt x="0" y="1259"/>
                  </a:lnTo>
                  <a:lnTo>
                    <a:pt x="0" y="1274"/>
                  </a:lnTo>
                  <a:lnTo>
                    <a:pt x="2" y="1274"/>
                  </a:lnTo>
                  <a:lnTo>
                    <a:pt x="4" y="1274"/>
                  </a:lnTo>
                  <a:lnTo>
                    <a:pt x="4" y="1259"/>
                  </a:lnTo>
                  <a:moveTo>
                    <a:pt x="4" y="1201"/>
                  </a:moveTo>
                  <a:lnTo>
                    <a:pt x="2" y="1201"/>
                  </a:lnTo>
                  <a:lnTo>
                    <a:pt x="0" y="1201"/>
                  </a:lnTo>
                  <a:lnTo>
                    <a:pt x="0" y="1216"/>
                  </a:lnTo>
                  <a:lnTo>
                    <a:pt x="2" y="1216"/>
                  </a:lnTo>
                  <a:lnTo>
                    <a:pt x="4" y="1216"/>
                  </a:lnTo>
                  <a:lnTo>
                    <a:pt x="4" y="1201"/>
                  </a:lnTo>
                  <a:moveTo>
                    <a:pt x="4" y="1144"/>
                  </a:moveTo>
                  <a:lnTo>
                    <a:pt x="2" y="1144"/>
                  </a:lnTo>
                  <a:lnTo>
                    <a:pt x="0" y="1144"/>
                  </a:lnTo>
                  <a:lnTo>
                    <a:pt x="0" y="1159"/>
                  </a:lnTo>
                  <a:lnTo>
                    <a:pt x="2" y="1159"/>
                  </a:lnTo>
                  <a:lnTo>
                    <a:pt x="4" y="1159"/>
                  </a:lnTo>
                  <a:lnTo>
                    <a:pt x="4" y="1144"/>
                  </a:lnTo>
                  <a:moveTo>
                    <a:pt x="4" y="1087"/>
                  </a:moveTo>
                  <a:lnTo>
                    <a:pt x="2" y="1087"/>
                  </a:lnTo>
                  <a:lnTo>
                    <a:pt x="0" y="1087"/>
                  </a:lnTo>
                  <a:lnTo>
                    <a:pt x="0" y="1102"/>
                  </a:lnTo>
                  <a:lnTo>
                    <a:pt x="2" y="1102"/>
                  </a:lnTo>
                  <a:lnTo>
                    <a:pt x="4" y="1102"/>
                  </a:lnTo>
                  <a:lnTo>
                    <a:pt x="4" y="1087"/>
                  </a:lnTo>
                  <a:moveTo>
                    <a:pt x="4" y="1030"/>
                  </a:moveTo>
                  <a:lnTo>
                    <a:pt x="2" y="1030"/>
                  </a:lnTo>
                  <a:lnTo>
                    <a:pt x="0" y="1030"/>
                  </a:lnTo>
                  <a:lnTo>
                    <a:pt x="0" y="1044"/>
                  </a:lnTo>
                  <a:lnTo>
                    <a:pt x="2" y="1044"/>
                  </a:lnTo>
                  <a:lnTo>
                    <a:pt x="4" y="1044"/>
                  </a:lnTo>
                  <a:lnTo>
                    <a:pt x="4" y="1030"/>
                  </a:lnTo>
                  <a:moveTo>
                    <a:pt x="4" y="972"/>
                  </a:moveTo>
                  <a:lnTo>
                    <a:pt x="2" y="972"/>
                  </a:lnTo>
                  <a:lnTo>
                    <a:pt x="0" y="972"/>
                  </a:lnTo>
                  <a:lnTo>
                    <a:pt x="0" y="987"/>
                  </a:lnTo>
                  <a:lnTo>
                    <a:pt x="2" y="987"/>
                  </a:lnTo>
                  <a:lnTo>
                    <a:pt x="4" y="987"/>
                  </a:lnTo>
                  <a:lnTo>
                    <a:pt x="4" y="972"/>
                  </a:lnTo>
                  <a:moveTo>
                    <a:pt x="4" y="915"/>
                  </a:moveTo>
                  <a:lnTo>
                    <a:pt x="2" y="915"/>
                  </a:lnTo>
                  <a:lnTo>
                    <a:pt x="0" y="915"/>
                  </a:lnTo>
                  <a:lnTo>
                    <a:pt x="0" y="930"/>
                  </a:lnTo>
                  <a:lnTo>
                    <a:pt x="2" y="930"/>
                  </a:lnTo>
                  <a:lnTo>
                    <a:pt x="4" y="930"/>
                  </a:lnTo>
                  <a:lnTo>
                    <a:pt x="4" y="915"/>
                  </a:lnTo>
                  <a:moveTo>
                    <a:pt x="4" y="858"/>
                  </a:moveTo>
                  <a:lnTo>
                    <a:pt x="2" y="858"/>
                  </a:lnTo>
                  <a:lnTo>
                    <a:pt x="0" y="858"/>
                  </a:lnTo>
                  <a:lnTo>
                    <a:pt x="0" y="873"/>
                  </a:lnTo>
                  <a:lnTo>
                    <a:pt x="2" y="873"/>
                  </a:lnTo>
                  <a:lnTo>
                    <a:pt x="4" y="873"/>
                  </a:lnTo>
                  <a:lnTo>
                    <a:pt x="4" y="858"/>
                  </a:lnTo>
                  <a:moveTo>
                    <a:pt x="4" y="800"/>
                  </a:moveTo>
                  <a:lnTo>
                    <a:pt x="2" y="800"/>
                  </a:lnTo>
                  <a:lnTo>
                    <a:pt x="0" y="800"/>
                  </a:lnTo>
                  <a:lnTo>
                    <a:pt x="0" y="815"/>
                  </a:lnTo>
                  <a:lnTo>
                    <a:pt x="2" y="815"/>
                  </a:lnTo>
                  <a:lnTo>
                    <a:pt x="4" y="815"/>
                  </a:lnTo>
                  <a:lnTo>
                    <a:pt x="4" y="800"/>
                  </a:lnTo>
                  <a:moveTo>
                    <a:pt x="4" y="743"/>
                  </a:moveTo>
                  <a:lnTo>
                    <a:pt x="2" y="743"/>
                  </a:lnTo>
                  <a:lnTo>
                    <a:pt x="0" y="743"/>
                  </a:lnTo>
                  <a:lnTo>
                    <a:pt x="0" y="758"/>
                  </a:lnTo>
                  <a:lnTo>
                    <a:pt x="2" y="758"/>
                  </a:lnTo>
                  <a:lnTo>
                    <a:pt x="4" y="758"/>
                  </a:lnTo>
                  <a:lnTo>
                    <a:pt x="4" y="743"/>
                  </a:lnTo>
                  <a:moveTo>
                    <a:pt x="4" y="686"/>
                  </a:moveTo>
                  <a:lnTo>
                    <a:pt x="2" y="686"/>
                  </a:lnTo>
                  <a:lnTo>
                    <a:pt x="0" y="686"/>
                  </a:lnTo>
                  <a:lnTo>
                    <a:pt x="0" y="701"/>
                  </a:lnTo>
                  <a:lnTo>
                    <a:pt x="2" y="701"/>
                  </a:lnTo>
                  <a:lnTo>
                    <a:pt x="4" y="701"/>
                  </a:lnTo>
                  <a:lnTo>
                    <a:pt x="4" y="686"/>
                  </a:lnTo>
                  <a:moveTo>
                    <a:pt x="4" y="630"/>
                  </a:moveTo>
                  <a:lnTo>
                    <a:pt x="2" y="630"/>
                  </a:lnTo>
                  <a:lnTo>
                    <a:pt x="0" y="630"/>
                  </a:lnTo>
                  <a:lnTo>
                    <a:pt x="0" y="645"/>
                  </a:lnTo>
                  <a:lnTo>
                    <a:pt x="2" y="645"/>
                  </a:lnTo>
                  <a:lnTo>
                    <a:pt x="4" y="645"/>
                  </a:lnTo>
                  <a:lnTo>
                    <a:pt x="4" y="630"/>
                  </a:lnTo>
                  <a:moveTo>
                    <a:pt x="4" y="571"/>
                  </a:moveTo>
                  <a:lnTo>
                    <a:pt x="2" y="571"/>
                  </a:lnTo>
                  <a:lnTo>
                    <a:pt x="0" y="571"/>
                  </a:lnTo>
                  <a:lnTo>
                    <a:pt x="0" y="586"/>
                  </a:lnTo>
                  <a:lnTo>
                    <a:pt x="2" y="586"/>
                  </a:lnTo>
                  <a:lnTo>
                    <a:pt x="4" y="586"/>
                  </a:lnTo>
                  <a:lnTo>
                    <a:pt x="4" y="571"/>
                  </a:lnTo>
                  <a:moveTo>
                    <a:pt x="4" y="514"/>
                  </a:moveTo>
                  <a:lnTo>
                    <a:pt x="2" y="514"/>
                  </a:lnTo>
                  <a:lnTo>
                    <a:pt x="0" y="514"/>
                  </a:lnTo>
                  <a:lnTo>
                    <a:pt x="0" y="529"/>
                  </a:lnTo>
                  <a:lnTo>
                    <a:pt x="2" y="529"/>
                  </a:lnTo>
                  <a:lnTo>
                    <a:pt x="4" y="529"/>
                  </a:lnTo>
                  <a:lnTo>
                    <a:pt x="4" y="514"/>
                  </a:lnTo>
                  <a:moveTo>
                    <a:pt x="4" y="457"/>
                  </a:moveTo>
                  <a:lnTo>
                    <a:pt x="2" y="457"/>
                  </a:lnTo>
                  <a:lnTo>
                    <a:pt x="0" y="457"/>
                  </a:lnTo>
                  <a:lnTo>
                    <a:pt x="0" y="473"/>
                  </a:lnTo>
                  <a:lnTo>
                    <a:pt x="2" y="473"/>
                  </a:lnTo>
                  <a:lnTo>
                    <a:pt x="4" y="473"/>
                  </a:lnTo>
                  <a:lnTo>
                    <a:pt x="4" y="457"/>
                  </a:lnTo>
                  <a:moveTo>
                    <a:pt x="4" y="401"/>
                  </a:moveTo>
                  <a:lnTo>
                    <a:pt x="2" y="401"/>
                  </a:lnTo>
                  <a:lnTo>
                    <a:pt x="0" y="401"/>
                  </a:lnTo>
                  <a:lnTo>
                    <a:pt x="0" y="416"/>
                  </a:lnTo>
                  <a:lnTo>
                    <a:pt x="2" y="416"/>
                  </a:lnTo>
                  <a:lnTo>
                    <a:pt x="4" y="416"/>
                  </a:lnTo>
                  <a:lnTo>
                    <a:pt x="4" y="401"/>
                  </a:lnTo>
                  <a:moveTo>
                    <a:pt x="4" y="342"/>
                  </a:moveTo>
                  <a:lnTo>
                    <a:pt x="2" y="342"/>
                  </a:lnTo>
                  <a:lnTo>
                    <a:pt x="0" y="342"/>
                  </a:lnTo>
                  <a:lnTo>
                    <a:pt x="0" y="357"/>
                  </a:lnTo>
                  <a:lnTo>
                    <a:pt x="2" y="357"/>
                  </a:lnTo>
                  <a:lnTo>
                    <a:pt x="4" y="357"/>
                  </a:lnTo>
                  <a:lnTo>
                    <a:pt x="4" y="342"/>
                  </a:lnTo>
                  <a:moveTo>
                    <a:pt x="4" y="285"/>
                  </a:moveTo>
                  <a:lnTo>
                    <a:pt x="2" y="285"/>
                  </a:lnTo>
                  <a:lnTo>
                    <a:pt x="0" y="285"/>
                  </a:lnTo>
                  <a:lnTo>
                    <a:pt x="0" y="300"/>
                  </a:lnTo>
                  <a:lnTo>
                    <a:pt x="2" y="300"/>
                  </a:lnTo>
                  <a:lnTo>
                    <a:pt x="4" y="300"/>
                  </a:lnTo>
                  <a:lnTo>
                    <a:pt x="4" y="285"/>
                  </a:lnTo>
                  <a:moveTo>
                    <a:pt x="4" y="229"/>
                  </a:moveTo>
                  <a:lnTo>
                    <a:pt x="2" y="229"/>
                  </a:lnTo>
                  <a:lnTo>
                    <a:pt x="0" y="229"/>
                  </a:lnTo>
                  <a:lnTo>
                    <a:pt x="0" y="244"/>
                  </a:lnTo>
                  <a:lnTo>
                    <a:pt x="2" y="244"/>
                  </a:lnTo>
                  <a:lnTo>
                    <a:pt x="4" y="244"/>
                  </a:lnTo>
                  <a:lnTo>
                    <a:pt x="4" y="229"/>
                  </a:lnTo>
                  <a:moveTo>
                    <a:pt x="4" y="172"/>
                  </a:moveTo>
                  <a:lnTo>
                    <a:pt x="2" y="172"/>
                  </a:lnTo>
                  <a:lnTo>
                    <a:pt x="0" y="172"/>
                  </a:lnTo>
                  <a:lnTo>
                    <a:pt x="0" y="185"/>
                  </a:lnTo>
                  <a:lnTo>
                    <a:pt x="2" y="185"/>
                  </a:lnTo>
                  <a:lnTo>
                    <a:pt x="4" y="185"/>
                  </a:lnTo>
                  <a:lnTo>
                    <a:pt x="4" y="172"/>
                  </a:lnTo>
                  <a:moveTo>
                    <a:pt x="4" y="113"/>
                  </a:moveTo>
                  <a:lnTo>
                    <a:pt x="2" y="113"/>
                  </a:lnTo>
                  <a:lnTo>
                    <a:pt x="0" y="113"/>
                  </a:lnTo>
                  <a:lnTo>
                    <a:pt x="0" y="128"/>
                  </a:lnTo>
                  <a:lnTo>
                    <a:pt x="2" y="128"/>
                  </a:lnTo>
                  <a:lnTo>
                    <a:pt x="4" y="128"/>
                  </a:lnTo>
                  <a:lnTo>
                    <a:pt x="4" y="113"/>
                  </a:lnTo>
                  <a:moveTo>
                    <a:pt x="4" y="56"/>
                  </a:moveTo>
                  <a:lnTo>
                    <a:pt x="2" y="56"/>
                  </a:lnTo>
                  <a:lnTo>
                    <a:pt x="0" y="56"/>
                  </a:lnTo>
                  <a:lnTo>
                    <a:pt x="0" y="72"/>
                  </a:lnTo>
                  <a:lnTo>
                    <a:pt x="2" y="72"/>
                  </a:lnTo>
                  <a:lnTo>
                    <a:pt x="4" y="72"/>
                  </a:lnTo>
                  <a:lnTo>
                    <a:pt x="4" y="56"/>
                  </a:lnTo>
                  <a:moveTo>
                    <a:pt x="4" y="0"/>
                  </a:moveTo>
                  <a:lnTo>
                    <a:pt x="2" y="0"/>
                  </a:lnTo>
                  <a:lnTo>
                    <a:pt x="0" y="0"/>
                  </a:lnTo>
                  <a:lnTo>
                    <a:pt x="0" y="15"/>
                  </a:lnTo>
                  <a:lnTo>
                    <a:pt x="2" y="15"/>
                  </a:lnTo>
                  <a:lnTo>
                    <a:pt x="4" y="15"/>
                  </a:lnTo>
                  <a:lnTo>
                    <a:pt x="4" y="0"/>
                  </a:lnTo>
                </a:path>
              </a:pathLst>
            </a:custGeom>
            <a:noFill/>
            <a:ln w="9525">
              <a:noFill/>
              <a:round/>
            </a:ln>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sp>
          <p:nvSpPr>
            <p:cNvPr id="32" name="Freeform 210"/>
            <p:cNvSpPr/>
            <p:nvPr/>
          </p:nvSpPr>
          <p:spPr bwMode="auto">
            <a:xfrm>
              <a:off x="2036562" y="1785723"/>
              <a:ext cx="7454900" cy="26987"/>
            </a:xfrm>
            <a:custGeom>
              <a:avLst/>
              <a:gdLst/>
              <a:ahLst/>
              <a:cxnLst>
                <a:cxn ang="0">
                  <a:pos x="4696" y="0"/>
                </a:cxn>
                <a:cxn ang="0">
                  <a:pos x="2296" y="0"/>
                </a:cxn>
                <a:cxn ang="0">
                  <a:pos x="2296" y="0"/>
                </a:cxn>
                <a:cxn ang="0">
                  <a:pos x="2296" y="0"/>
                </a:cxn>
                <a:cxn ang="0">
                  <a:pos x="2285" y="0"/>
                </a:cxn>
                <a:cxn ang="0">
                  <a:pos x="2285" y="0"/>
                </a:cxn>
                <a:cxn ang="0">
                  <a:pos x="2285" y="0"/>
                </a:cxn>
                <a:cxn ang="0">
                  <a:pos x="2272" y="0"/>
                </a:cxn>
                <a:cxn ang="0">
                  <a:pos x="2272" y="0"/>
                </a:cxn>
                <a:cxn ang="0">
                  <a:pos x="2272" y="0"/>
                </a:cxn>
                <a:cxn ang="0">
                  <a:pos x="0" y="0"/>
                </a:cxn>
                <a:cxn ang="0">
                  <a:pos x="0" y="17"/>
                </a:cxn>
                <a:cxn ang="0">
                  <a:pos x="4696" y="17"/>
                </a:cxn>
                <a:cxn ang="0">
                  <a:pos x="4696" y="0"/>
                </a:cxn>
              </a:cxnLst>
              <a:rect l="0" t="0" r="r" b="b"/>
              <a:pathLst>
                <a:path w="4696" h="17">
                  <a:moveTo>
                    <a:pt x="4696" y="0"/>
                  </a:moveTo>
                  <a:lnTo>
                    <a:pt x="2296" y="0"/>
                  </a:lnTo>
                  <a:lnTo>
                    <a:pt x="2296" y="0"/>
                  </a:lnTo>
                  <a:lnTo>
                    <a:pt x="2296" y="0"/>
                  </a:lnTo>
                  <a:lnTo>
                    <a:pt x="2285" y="0"/>
                  </a:lnTo>
                  <a:lnTo>
                    <a:pt x="2285" y="0"/>
                  </a:lnTo>
                  <a:lnTo>
                    <a:pt x="2285" y="0"/>
                  </a:lnTo>
                  <a:lnTo>
                    <a:pt x="2272" y="0"/>
                  </a:lnTo>
                  <a:lnTo>
                    <a:pt x="2272" y="0"/>
                  </a:lnTo>
                  <a:lnTo>
                    <a:pt x="2272" y="0"/>
                  </a:lnTo>
                  <a:lnTo>
                    <a:pt x="0" y="0"/>
                  </a:lnTo>
                  <a:lnTo>
                    <a:pt x="0" y="17"/>
                  </a:lnTo>
                  <a:lnTo>
                    <a:pt x="4696" y="17"/>
                  </a:lnTo>
                  <a:lnTo>
                    <a:pt x="4696" y="0"/>
                  </a:lnTo>
                  <a:close/>
                </a:path>
              </a:pathLst>
            </a:custGeom>
            <a:solidFill>
              <a:srgbClr val="C00000"/>
            </a:solidFill>
            <a:ln w="9525">
              <a:noFill/>
              <a:round/>
            </a:ln>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sp>
          <p:nvSpPr>
            <p:cNvPr id="33" name="Freeform 212"/>
            <p:cNvSpPr/>
            <p:nvPr/>
          </p:nvSpPr>
          <p:spPr bwMode="auto">
            <a:xfrm>
              <a:off x="2036562" y="1812711"/>
              <a:ext cx="7454900" cy="9525"/>
            </a:xfrm>
            <a:custGeom>
              <a:avLst/>
              <a:gdLst/>
              <a:ahLst/>
              <a:cxnLst>
                <a:cxn ang="0">
                  <a:pos x="4696" y="0"/>
                </a:cxn>
                <a:cxn ang="0">
                  <a:pos x="4696" y="0"/>
                </a:cxn>
                <a:cxn ang="0">
                  <a:pos x="0" y="0"/>
                </a:cxn>
                <a:cxn ang="0">
                  <a:pos x="0" y="6"/>
                </a:cxn>
                <a:cxn ang="0">
                  <a:pos x="19" y="6"/>
                </a:cxn>
                <a:cxn ang="0">
                  <a:pos x="110" y="6"/>
                </a:cxn>
                <a:cxn ang="0">
                  <a:pos x="4543" y="6"/>
                </a:cxn>
                <a:cxn ang="0">
                  <a:pos x="4687" y="6"/>
                </a:cxn>
                <a:cxn ang="0">
                  <a:pos x="4696" y="6"/>
                </a:cxn>
                <a:cxn ang="0">
                  <a:pos x="4696" y="0"/>
                </a:cxn>
              </a:cxnLst>
              <a:rect l="0" t="0" r="r" b="b"/>
              <a:pathLst>
                <a:path w="4696" h="6">
                  <a:moveTo>
                    <a:pt x="4696" y="0"/>
                  </a:moveTo>
                  <a:lnTo>
                    <a:pt x="4696" y="0"/>
                  </a:lnTo>
                  <a:lnTo>
                    <a:pt x="0" y="0"/>
                  </a:lnTo>
                  <a:lnTo>
                    <a:pt x="0" y="6"/>
                  </a:lnTo>
                  <a:lnTo>
                    <a:pt x="19" y="6"/>
                  </a:lnTo>
                  <a:lnTo>
                    <a:pt x="110" y="6"/>
                  </a:lnTo>
                  <a:lnTo>
                    <a:pt x="4543" y="6"/>
                  </a:lnTo>
                  <a:lnTo>
                    <a:pt x="4687" y="6"/>
                  </a:lnTo>
                  <a:lnTo>
                    <a:pt x="4696" y="6"/>
                  </a:lnTo>
                  <a:lnTo>
                    <a:pt x="4696" y="0"/>
                  </a:lnTo>
                  <a:close/>
                </a:path>
              </a:pathLst>
            </a:custGeom>
            <a:solidFill>
              <a:srgbClr val="D5F1E1"/>
            </a:solidFill>
            <a:ln w="9525">
              <a:noFill/>
              <a:round/>
            </a:ln>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sp>
          <p:nvSpPr>
            <p:cNvPr id="34" name="Freeform 213"/>
            <p:cNvSpPr/>
            <p:nvPr/>
          </p:nvSpPr>
          <p:spPr bwMode="auto">
            <a:xfrm>
              <a:off x="2036562" y="1812711"/>
              <a:ext cx="7454900" cy="9525"/>
            </a:xfrm>
            <a:custGeom>
              <a:avLst/>
              <a:gdLst/>
              <a:ahLst/>
              <a:cxnLst>
                <a:cxn ang="0">
                  <a:pos x="4696" y="0"/>
                </a:cxn>
                <a:cxn ang="0">
                  <a:pos x="4696" y="0"/>
                </a:cxn>
                <a:cxn ang="0">
                  <a:pos x="0" y="0"/>
                </a:cxn>
                <a:cxn ang="0">
                  <a:pos x="0" y="6"/>
                </a:cxn>
                <a:cxn ang="0">
                  <a:pos x="19" y="6"/>
                </a:cxn>
                <a:cxn ang="0">
                  <a:pos x="110" y="6"/>
                </a:cxn>
                <a:cxn ang="0">
                  <a:pos x="4543" y="6"/>
                </a:cxn>
                <a:cxn ang="0">
                  <a:pos x="4687" y="6"/>
                </a:cxn>
                <a:cxn ang="0">
                  <a:pos x="4696" y="6"/>
                </a:cxn>
                <a:cxn ang="0">
                  <a:pos x="4696" y="0"/>
                </a:cxn>
              </a:cxnLst>
              <a:rect l="0" t="0" r="r" b="b"/>
              <a:pathLst>
                <a:path w="4696" h="6">
                  <a:moveTo>
                    <a:pt x="4696" y="0"/>
                  </a:moveTo>
                  <a:lnTo>
                    <a:pt x="4696" y="0"/>
                  </a:lnTo>
                  <a:lnTo>
                    <a:pt x="0" y="0"/>
                  </a:lnTo>
                  <a:lnTo>
                    <a:pt x="0" y="6"/>
                  </a:lnTo>
                  <a:lnTo>
                    <a:pt x="19" y="6"/>
                  </a:lnTo>
                  <a:lnTo>
                    <a:pt x="110" y="6"/>
                  </a:lnTo>
                  <a:lnTo>
                    <a:pt x="4543" y="6"/>
                  </a:lnTo>
                  <a:lnTo>
                    <a:pt x="4687" y="6"/>
                  </a:lnTo>
                  <a:lnTo>
                    <a:pt x="4696" y="6"/>
                  </a:lnTo>
                  <a:lnTo>
                    <a:pt x="4696" y="0"/>
                  </a:lnTo>
                </a:path>
              </a:pathLst>
            </a:custGeom>
            <a:noFill/>
            <a:ln w="9525">
              <a:noFill/>
              <a:round/>
            </a:ln>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sp>
          <p:nvSpPr>
            <p:cNvPr id="35" name="Freeform 414"/>
            <p:cNvSpPr/>
            <p:nvPr/>
          </p:nvSpPr>
          <p:spPr bwMode="auto">
            <a:xfrm>
              <a:off x="2312469" y="1813313"/>
              <a:ext cx="6921501" cy="644949"/>
            </a:xfrm>
            <a:custGeom>
              <a:avLst/>
              <a:gdLst/>
              <a:ahLst/>
              <a:cxnLst>
                <a:cxn ang="0">
                  <a:pos x="0" y="0"/>
                </a:cxn>
                <a:cxn ang="0">
                  <a:pos x="4" y="89"/>
                </a:cxn>
                <a:cxn ang="0">
                  <a:pos x="13" y="97"/>
                </a:cxn>
                <a:cxn ang="0">
                  <a:pos x="1131" y="97"/>
                </a:cxn>
                <a:cxn ang="0">
                  <a:pos x="1144" y="102"/>
                </a:cxn>
                <a:cxn ang="0">
                  <a:pos x="1151" y="108"/>
                </a:cxn>
                <a:cxn ang="0">
                  <a:pos x="1162" y="108"/>
                </a:cxn>
                <a:cxn ang="0">
                  <a:pos x="1169" y="102"/>
                </a:cxn>
                <a:cxn ang="0">
                  <a:pos x="1182" y="97"/>
                </a:cxn>
                <a:cxn ang="0">
                  <a:pos x="2329" y="97"/>
                </a:cxn>
                <a:cxn ang="0">
                  <a:pos x="2337" y="89"/>
                </a:cxn>
                <a:cxn ang="0">
                  <a:pos x="2342" y="0"/>
                </a:cxn>
                <a:cxn ang="0">
                  <a:pos x="0" y="0"/>
                </a:cxn>
              </a:cxnLst>
              <a:rect l="0" t="0" r="r" b="b"/>
              <a:pathLst>
                <a:path w="2342" h="111">
                  <a:moveTo>
                    <a:pt x="0" y="0"/>
                  </a:moveTo>
                  <a:cubicBezTo>
                    <a:pt x="4" y="89"/>
                    <a:pt x="4" y="89"/>
                    <a:pt x="4" y="89"/>
                  </a:cubicBezTo>
                  <a:cubicBezTo>
                    <a:pt x="5" y="93"/>
                    <a:pt x="9" y="97"/>
                    <a:pt x="13" y="97"/>
                  </a:cubicBezTo>
                  <a:cubicBezTo>
                    <a:pt x="1131" y="97"/>
                    <a:pt x="1131" y="97"/>
                    <a:pt x="1131" y="97"/>
                  </a:cubicBezTo>
                  <a:cubicBezTo>
                    <a:pt x="1135" y="97"/>
                    <a:pt x="1141" y="99"/>
                    <a:pt x="1144" y="102"/>
                  </a:cubicBezTo>
                  <a:cubicBezTo>
                    <a:pt x="1151" y="108"/>
                    <a:pt x="1151" y="108"/>
                    <a:pt x="1151" y="108"/>
                  </a:cubicBezTo>
                  <a:cubicBezTo>
                    <a:pt x="1154" y="111"/>
                    <a:pt x="1159" y="111"/>
                    <a:pt x="1162" y="108"/>
                  </a:cubicBezTo>
                  <a:cubicBezTo>
                    <a:pt x="1169" y="102"/>
                    <a:pt x="1169" y="102"/>
                    <a:pt x="1169" y="102"/>
                  </a:cubicBezTo>
                  <a:cubicBezTo>
                    <a:pt x="1172" y="99"/>
                    <a:pt x="1178" y="97"/>
                    <a:pt x="1182" y="97"/>
                  </a:cubicBezTo>
                  <a:cubicBezTo>
                    <a:pt x="2329" y="97"/>
                    <a:pt x="2329" y="97"/>
                    <a:pt x="2329" y="97"/>
                  </a:cubicBezTo>
                  <a:cubicBezTo>
                    <a:pt x="2333" y="97"/>
                    <a:pt x="2337" y="93"/>
                    <a:pt x="2337" y="89"/>
                  </a:cubicBezTo>
                  <a:cubicBezTo>
                    <a:pt x="2342" y="0"/>
                    <a:pt x="2342" y="0"/>
                    <a:pt x="2342" y="0"/>
                  </a:cubicBezTo>
                  <a:lnTo>
                    <a:pt x="0" y="0"/>
                  </a:lnTo>
                  <a:close/>
                </a:path>
              </a:pathLst>
            </a:custGeom>
            <a:solidFill>
              <a:schemeClr val="accent6">
                <a:lumMod val="20000"/>
                <a:lumOff val="80000"/>
              </a:schemeClr>
            </a:solidFill>
            <a:ln w="9525">
              <a:noFill/>
              <a:round/>
            </a:ln>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36" name="圆角矩形 50"/>
            <p:cNvSpPr/>
            <p:nvPr/>
          </p:nvSpPr>
          <p:spPr>
            <a:xfrm>
              <a:off x="2654042" y="1876211"/>
              <a:ext cx="6143667" cy="409750"/>
            </a:xfrm>
            <a:prstGeom prst="roundRect">
              <a:avLst/>
            </a:prstGeom>
            <a:noFill/>
            <a:ln>
              <a:noFill/>
            </a:ln>
          </p:spPr>
          <p:style>
            <a:lnRef idx="1">
              <a:schemeClr val="accent4"/>
            </a:lnRef>
            <a:fillRef idx="3">
              <a:schemeClr val="accent4"/>
            </a:fillRef>
            <a:effectRef idx="2">
              <a:schemeClr val="accent4"/>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tx1"/>
                  </a:solidFill>
                  <a:effectLst/>
                  <a:uLnTx/>
                  <a:uFillTx/>
                  <a:cs typeface="+mn-ea"/>
                  <a:sym typeface="+mn-lt"/>
                </a:rPr>
                <a:t>流行病学</a:t>
              </a:r>
              <a:endParaRPr kumimoji="0" lang="zh-CN" altLang="en-US" sz="1600" b="0" i="0" u="none" strike="noStrike" kern="1200" cap="none" spc="0" normalizeH="0" baseline="0" noProof="0" dirty="0">
                <a:ln>
                  <a:noFill/>
                </a:ln>
                <a:solidFill>
                  <a:schemeClr val="tx1"/>
                </a:solidFill>
                <a:effectLst/>
                <a:uLnTx/>
                <a:uFillTx/>
                <a:cs typeface="+mn-ea"/>
                <a:sym typeface="+mn-lt"/>
              </a:endParaRPr>
            </a:p>
          </p:txBody>
        </p:sp>
        <p:sp>
          <p:nvSpPr>
            <p:cNvPr id="37" name="Freeform 211"/>
            <p:cNvSpPr/>
            <p:nvPr/>
          </p:nvSpPr>
          <p:spPr bwMode="auto">
            <a:xfrm>
              <a:off x="2036562" y="1785723"/>
              <a:ext cx="7454900" cy="26987"/>
            </a:xfrm>
            <a:custGeom>
              <a:avLst/>
              <a:gdLst/>
              <a:ahLst/>
              <a:cxnLst>
                <a:cxn ang="0">
                  <a:pos x="4696" y="0"/>
                </a:cxn>
                <a:cxn ang="0">
                  <a:pos x="2296" y="0"/>
                </a:cxn>
                <a:cxn ang="0">
                  <a:pos x="2296" y="0"/>
                </a:cxn>
                <a:cxn ang="0">
                  <a:pos x="2296" y="0"/>
                </a:cxn>
                <a:cxn ang="0">
                  <a:pos x="2285" y="0"/>
                </a:cxn>
                <a:cxn ang="0">
                  <a:pos x="2285" y="0"/>
                </a:cxn>
                <a:cxn ang="0">
                  <a:pos x="2285" y="0"/>
                </a:cxn>
                <a:cxn ang="0">
                  <a:pos x="2272" y="0"/>
                </a:cxn>
                <a:cxn ang="0">
                  <a:pos x="2272" y="0"/>
                </a:cxn>
                <a:cxn ang="0">
                  <a:pos x="2272" y="0"/>
                </a:cxn>
                <a:cxn ang="0">
                  <a:pos x="0" y="0"/>
                </a:cxn>
                <a:cxn ang="0">
                  <a:pos x="0" y="17"/>
                </a:cxn>
                <a:cxn ang="0">
                  <a:pos x="4696" y="17"/>
                </a:cxn>
                <a:cxn ang="0">
                  <a:pos x="4696" y="0"/>
                </a:cxn>
              </a:cxnLst>
              <a:rect l="0" t="0" r="r" b="b"/>
              <a:pathLst>
                <a:path w="4696" h="17">
                  <a:moveTo>
                    <a:pt x="4696" y="0"/>
                  </a:moveTo>
                  <a:lnTo>
                    <a:pt x="2296" y="0"/>
                  </a:lnTo>
                  <a:lnTo>
                    <a:pt x="2296" y="0"/>
                  </a:lnTo>
                  <a:lnTo>
                    <a:pt x="2296" y="0"/>
                  </a:lnTo>
                  <a:lnTo>
                    <a:pt x="2285" y="0"/>
                  </a:lnTo>
                  <a:lnTo>
                    <a:pt x="2285" y="0"/>
                  </a:lnTo>
                  <a:lnTo>
                    <a:pt x="2285" y="0"/>
                  </a:lnTo>
                  <a:lnTo>
                    <a:pt x="2272" y="0"/>
                  </a:lnTo>
                  <a:lnTo>
                    <a:pt x="2272" y="0"/>
                  </a:lnTo>
                  <a:lnTo>
                    <a:pt x="2272" y="0"/>
                  </a:lnTo>
                  <a:lnTo>
                    <a:pt x="0" y="0"/>
                  </a:lnTo>
                  <a:lnTo>
                    <a:pt x="0" y="17"/>
                  </a:lnTo>
                  <a:lnTo>
                    <a:pt x="4696" y="17"/>
                  </a:lnTo>
                  <a:lnTo>
                    <a:pt x="4696" y="0"/>
                  </a:lnTo>
                </a:path>
              </a:pathLst>
            </a:custGeom>
            <a:solidFill>
              <a:srgbClr val="018C42"/>
            </a:solidFill>
            <a:ln w="9525">
              <a:noFill/>
              <a:round/>
            </a:ln>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sp>
          <p:nvSpPr>
            <p:cNvPr id="38" name="Freeform 211"/>
            <p:cNvSpPr/>
            <p:nvPr/>
          </p:nvSpPr>
          <p:spPr bwMode="auto">
            <a:xfrm>
              <a:off x="2036562" y="5397596"/>
              <a:ext cx="7454900" cy="26987"/>
            </a:xfrm>
            <a:custGeom>
              <a:avLst/>
              <a:gdLst/>
              <a:ahLst/>
              <a:cxnLst>
                <a:cxn ang="0">
                  <a:pos x="4696" y="0"/>
                </a:cxn>
                <a:cxn ang="0">
                  <a:pos x="2296" y="0"/>
                </a:cxn>
                <a:cxn ang="0">
                  <a:pos x="2296" y="0"/>
                </a:cxn>
                <a:cxn ang="0">
                  <a:pos x="2296" y="0"/>
                </a:cxn>
                <a:cxn ang="0">
                  <a:pos x="2285" y="0"/>
                </a:cxn>
                <a:cxn ang="0">
                  <a:pos x="2285" y="0"/>
                </a:cxn>
                <a:cxn ang="0">
                  <a:pos x="2285" y="0"/>
                </a:cxn>
                <a:cxn ang="0">
                  <a:pos x="2272" y="0"/>
                </a:cxn>
                <a:cxn ang="0">
                  <a:pos x="2272" y="0"/>
                </a:cxn>
                <a:cxn ang="0">
                  <a:pos x="2272" y="0"/>
                </a:cxn>
                <a:cxn ang="0">
                  <a:pos x="0" y="0"/>
                </a:cxn>
                <a:cxn ang="0">
                  <a:pos x="0" y="17"/>
                </a:cxn>
                <a:cxn ang="0">
                  <a:pos x="4696" y="17"/>
                </a:cxn>
                <a:cxn ang="0">
                  <a:pos x="4696" y="0"/>
                </a:cxn>
              </a:cxnLst>
              <a:rect l="0" t="0" r="r" b="b"/>
              <a:pathLst>
                <a:path w="4696" h="17">
                  <a:moveTo>
                    <a:pt x="4696" y="0"/>
                  </a:moveTo>
                  <a:lnTo>
                    <a:pt x="2296" y="0"/>
                  </a:lnTo>
                  <a:lnTo>
                    <a:pt x="2296" y="0"/>
                  </a:lnTo>
                  <a:lnTo>
                    <a:pt x="2296" y="0"/>
                  </a:lnTo>
                  <a:lnTo>
                    <a:pt x="2285" y="0"/>
                  </a:lnTo>
                  <a:lnTo>
                    <a:pt x="2285" y="0"/>
                  </a:lnTo>
                  <a:lnTo>
                    <a:pt x="2285" y="0"/>
                  </a:lnTo>
                  <a:lnTo>
                    <a:pt x="2272" y="0"/>
                  </a:lnTo>
                  <a:lnTo>
                    <a:pt x="2272" y="0"/>
                  </a:lnTo>
                  <a:lnTo>
                    <a:pt x="2272" y="0"/>
                  </a:lnTo>
                  <a:lnTo>
                    <a:pt x="0" y="0"/>
                  </a:lnTo>
                  <a:lnTo>
                    <a:pt x="0" y="17"/>
                  </a:lnTo>
                  <a:lnTo>
                    <a:pt x="4696" y="17"/>
                  </a:lnTo>
                  <a:lnTo>
                    <a:pt x="4696" y="0"/>
                  </a:lnTo>
                </a:path>
              </a:pathLst>
            </a:custGeom>
            <a:solidFill>
              <a:srgbClr val="018C42"/>
            </a:solidFill>
            <a:ln w="9525">
              <a:solidFill>
                <a:srgbClr val="018C42"/>
              </a:solidFill>
              <a:round/>
            </a:ln>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sp>
          <p:nvSpPr>
            <p:cNvPr id="39" name="Freeform 203"/>
            <p:cNvSpPr>
              <a:spLocks noEditPoints="1"/>
            </p:cNvSpPr>
            <p:nvPr/>
          </p:nvSpPr>
          <p:spPr bwMode="auto">
            <a:xfrm>
              <a:off x="9473361" y="1841031"/>
              <a:ext cx="6350" cy="3626657"/>
            </a:xfrm>
            <a:custGeom>
              <a:avLst/>
              <a:gdLst/>
              <a:ahLst/>
              <a:cxnLst>
                <a:cxn ang="0">
                  <a:pos x="2" y="2190"/>
                </a:cxn>
                <a:cxn ang="0">
                  <a:pos x="0" y="2118"/>
                </a:cxn>
                <a:cxn ang="0">
                  <a:pos x="4" y="2059"/>
                </a:cxn>
                <a:cxn ang="0">
                  <a:pos x="4" y="2074"/>
                </a:cxn>
                <a:cxn ang="0">
                  <a:pos x="0" y="2018"/>
                </a:cxn>
                <a:cxn ang="0">
                  <a:pos x="2" y="1946"/>
                </a:cxn>
                <a:cxn ang="0">
                  <a:pos x="4" y="1946"/>
                </a:cxn>
                <a:cxn ang="0">
                  <a:pos x="2" y="1902"/>
                </a:cxn>
                <a:cxn ang="0">
                  <a:pos x="0" y="1830"/>
                </a:cxn>
                <a:cxn ang="0">
                  <a:pos x="4" y="1774"/>
                </a:cxn>
                <a:cxn ang="0">
                  <a:pos x="4" y="1789"/>
                </a:cxn>
                <a:cxn ang="0">
                  <a:pos x="0" y="1732"/>
                </a:cxn>
                <a:cxn ang="0">
                  <a:pos x="2" y="1658"/>
                </a:cxn>
                <a:cxn ang="0">
                  <a:pos x="4" y="1658"/>
                </a:cxn>
                <a:cxn ang="0">
                  <a:pos x="2" y="1617"/>
                </a:cxn>
                <a:cxn ang="0">
                  <a:pos x="0" y="1545"/>
                </a:cxn>
                <a:cxn ang="0">
                  <a:pos x="4" y="1488"/>
                </a:cxn>
                <a:cxn ang="0">
                  <a:pos x="4" y="1503"/>
                </a:cxn>
                <a:cxn ang="0">
                  <a:pos x="0" y="1445"/>
                </a:cxn>
                <a:cxn ang="0">
                  <a:pos x="2" y="1373"/>
                </a:cxn>
                <a:cxn ang="0">
                  <a:pos x="4" y="1373"/>
                </a:cxn>
                <a:cxn ang="0">
                  <a:pos x="2" y="1331"/>
                </a:cxn>
                <a:cxn ang="0">
                  <a:pos x="0" y="1259"/>
                </a:cxn>
                <a:cxn ang="0">
                  <a:pos x="4" y="1201"/>
                </a:cxn>
                <a:cxn ang="0">
                  <a:pos x="4" y="1216"/>
                </a:cxn>
                <a:cxn ang="0">
                  <a:pos x="0" y="1159"/>
                </a:cxn>
                <a:cxn ang="0">
                  <a:pos x="2" y="1087"/>
                </a:cxn>
                <a:cxn ang="0">
                  <a:pos x="4" y="1087"/>
                </a:cxn>
                <a:cxn ang="0">
                  <a:pos x="2" y="1044"/>
                </a:cxn>
                <a:cxn ang="0">
                  <a:pos x="0" y="972"/>
                </a:cxn>
                <a:cxn ang="0">
                  <a:pos x="4" y="915"/>
                </a:cxn>
                <a:cxn ang="0">
                  <a:pos x="4" y="930"/>
                </a:cxn>
                <a:cxn ang="0">
                  <a:pos x="0" y="873"/>
                </a:cxn>
                <a:cxn ang="0">
                  <a:pos x="2" y="800"/>
                </a:cxn>
                <a:cxn ang="0">
                  <a:pos x="4" y="800"/>
                </a:cxn>
                <a:cxn ang="0">
                  <a:pos x="2" y="758"/>
                </a:cxn>
                <a:cxn ang="0">
                  <a:pos x="0" y="686"/>
                </a:cxn>
                <a:cxn ang="0">
                  <a:pos x="4" y="630"/>
                </a:cxn>
                <a:cxn ang="0">
                  <a:pos x="4" y="645"/>
                </a:cxn>
                <a:cxn ang="0">
                  <a:pos x="0" y="586"/>
                </a:cxn>
                <a:cxn ang="0">
                  <a:pos x="2" y="514"/>
                </a:cxn>
                <a:cxn ang="0">
                  <a:pos x="4" y="514"/>
                </a:cxn>
                <a:cxn ang="0">
                  <a:pos x="2" y="473"/>
                </a:cxn>
                <a:cxn ang="0">
                  <a:pos x="0" y="401"/>
                </a:cxn>
                <a:cxn ang="0">
                  <a:pos x="4" y="342"/>
                </a:cxn>
                <a:cxn ang="0">
                  <a:pos x="4" y="357"/>
                </a:cxn>
                <a:cxn ang="0">
                  <a:pos x="0" y="300"/>
                </a:cxn>
                <a:cxn ang="0">
                  <a:pos x="2" y="229"/>
                </a:cxn>
                <a:cxn ang="0">
                  <a:pos x="4" y="229"/>
                </a:cxn>
                <a:cxn ang="0">
                  <a:pos x="2" y="185"/>
                </a:cxn>
                <a:cxn ang="0">
                  <a:pos x="0" y="113"/>
                </a:cxn>
                <a:cxn ang="0">
                  <a:pos x="4" y="56"/>
                </a:cxn>
                <a:cxn ang="0">
                  <a:pos x="4" y="72"/>
                </a:cxn>
                <a:cxn ang="0">
                  <a:pos x="0" y="15"/>
                </a:cxn>
              </a:cxnLst>
              <a:rect l="0" t="0" r="r" b="b"/>
              <a:pathLst>
                <a:path w="4" h="2190">
                  <a:moveTo>
                    <a:pt x="4" y="2175"/>
                  </a:moveTo>
                  <a:lnTo>
                    <a:pt x="2" y="2175"/>
                  </a:lnTo>
                  <a:lnTo>
                    <a:pt x="0" y="2175"/>
                  </a:lnTo>
                  <a:lnTo>
                    <a:pt x="0" y="2190"/>
                  </a:lnTo>
                  <a:lnTo>
                    <a:pt x="2" y="2190"/>
                  </a:lnTo>
                  <a:lnTo>
                    <a:pt x="4" y="2190"/>
                  </a:lnTo>
                  <a:lnTo>
                    <a:pt x="4" y="2175"/>
                  </a:lnTo>
                  <a:close/>
                  <a:moveTo>
                    <a:pt x="4" y="2118"/>
                  </a:moveTo>
                  <a:lnTo>
                    <a:pt x="2" y="2118"/>
                  </a:lnTo>
                  <a:lnTo>
                    <a:pt x="0" y="2118"/>
                  </a:lnTo>
                  <a:lnTo>
                    <a:pt x="0" y="2131"/>
                  </a:lnTo>
                  <a:lnTo>
                    <a:pt x="2" y="2131"/>
                  </a:lnTo>
                  <a:lnTo>
                    <a:pt x="4" y="2131"/>
                  </a:lnTo>
                  <a:lnTo>
                    <a:pt x="4" y="2118"/>
                  </a:lnTo>
                  <a:close/>
                  <a:moveTo>
                    <a:pt x="4" y="2059"/>
                  </a:moveTo>
                  <a:lnTo>
                    <a:pt x="2" y="2059"/>
                  </a:lnTo>
                  <a:lnTo>
                    <a:pt x="0" y="2059"/>
                  </a:lnTo>
                  <a:lnTo>
                    <a:pt x="0" y="2074"/>
                  </a:lnTo>
                  <a:lnTo>
                    <a:pt x="2" y="2074"/>
                  </a:lnTo>
                  <a:lnTo>
                    <a:pt x="4" y="2074"/>
                  </a:lnTo>
                  <a:lnTo>
                    <a:pt x="4" y="2059"/>
                  </a:lnTo>
                  <a:close/>
                  <a:moveTo>
                    <a:pt x="4" y="2003"/>
                  </a:moveTo>
                  <a:lnTo>
                    <a:pt x="2" y="2003"/>
                  </a:lnTo>
                  <a:lnTo>
                    <a:pt x="0" y="2003"/>
                  </a:lnTo>
                  <a:lnTo>
                    <a:pt x="0" y="2018"/>
                  </a:lnTo>
                  <a:lnTo>
                    <a:pt x="2" y="2018"/>
                  </a:lnTo>
                  <a:lnTo>
                    <a:pt x="4" y="2018"/>
                  </a:lnTo>
                  <a:lnTo>
                    <a:pt x="4" y="2003"/>
                  </a:lnTo>
                  <a:close/>
                  <a:moveTo>
                    <a:pt x="4" y="1946"/>
                  </a:moveTo>
                  <a:lnTo>
                    <a:pt x="2" y="1946"/>
                  </a:lnTo>
                  <a:lnTo>
                    <a:pt x="0" y="1946"/>
                  </a:lnTo>
                  <a:lnTo>
                    <a:pt x="0" y="1961"/>
                  </a:lnTo>
                  <a:lnTo>
                    <a:pt x="2" y="1961"/>
                  </a:lnTo>
                  <a:lnTo>
                    <a:pt x="4" y="1961"/>
                  </a:lnTo>
                  <a:lnTo>
                    <a:pt x="4" y="1946"/>
                  </a:lnTo>
                  <a:close/>
                  <a:moveTo>
                    <a:pt x="4" y="1889"/>
                  </a:moveTo>
                  <a:lnTo>
                    <a:pt x="2" y="1889"/>
                  </a:lnTo>
                  <a:lnTo>
                    <a:pt x="0" y="1889"/>
                  </a:lnTo>
                  <a:lnTo>
                    <a:pt x="0" y="1902"/>
                  </a:lnTo>
                  <a:lnTo>
                    <a:pt x="2" y="1902"/>
                  </a:lnTo>
                  <a:lnTo>
                    <a:pt x="4" y="1902"/>
                  </a:lnTo>
                  <a:lnTo>
                    <a:pt x="4" y="1889"/>
                  </a:lnTo>
                  <a:close/>
                  <a:moveTo>
                    <a:pt x="4" y="1830"/>
                  </a:moveTo>
                  <a:lnTo>
                    <a:pt x="2" y="1830"/>
                  </a:lnTo>
                  <a:lnTo>
                    <a:pt x="0" y="1830"/>
                  </a:lnTo>
                  <a:lnTo>
                    <a:pt x="0" y="1846"/>
                  </a:lnTo>
                  <a:lnTo>
                    <a:pt x="2" y="1846"/>
                  </a:lnTo>
                  <a:lnTo>
                    <a:pt x="4" y="1846"/>
                  </a:lnTo>
                  <a:lnTo>
                    <a:pt x="4" y="1830"/>
                  </a:lnTo>
                  <a:close/>
                  <a:moveTo>
                    <a:pt x="4" y="1774"/>
                  </a:moveTo>
                  <a:lnTo>
                    <a:pt x="2" y="1774"/>
                  </a:lnTo>
                  <a:lnTo>
                    <a:pt x="0" y="1774"/>
                  </a:lnTo>
                  <a:lnTo>
                    <a:pt x="0" y="1789"/>
                  </a:lnTo>
                  <a:lnTo>
                    <a:pt x="2" y="1789"/>
                  </a:lnTo>
                  <a:lnTo>
                    <a:pt x="4" y="1789"/>
                  </a:lnTo>
                  <a:lnTo>
                    <a:pt x="4" y="1774"/>
                  </a:lnTo>
                  <a:close/>
                  <a:moveTo>
                    <a:pt x="4" y="1717"/>
                  </a:moveTo>
                  <a:lnTo>
                    <a:pt x="2" y="1717"/>
                  </a:lnTo>
                  <a:lnTo>
                    <a:pt x="0" y="1717"/>
                  </a:lnTo>
                  <a:lnTo>
                    <a:pt x="0" y="1732"/>
                  </a:lnTo>
                  <a:lnTo>
                    <a:pt x="2" y="1732"/>
                  </a:lnTo>
                  <a:lnTo>
                    <a:pt x="4" y="1732"/>
                  </a:lnTo>
                  <a:lnTo>
                    <a:pt x="4" y="1717"/>
                  </a:lnTo>
                  <a:close/>
                  <a:moveTo>
                    <a:pt x="4" y="1658"/>
                  </a:moveTo>
                  <a:lnTo>
                    <a:pt x="2" y="1658"/>
                  </a:lnTo>
                  <a:lnTo>
                    <a:pt x="0" y="1658"/>
                  </a:lnTo>
                  <a:lnTo>
                    <a:pt x="0" y="1673"/>
                  </a:lnTo>
                  <a:lnTo>
                    <a:pt x="2" y="1673"/>
                  </a:lnTo>
                  <a:lnTo>
                    <a:pt x="4" y="1673"/>
                  </a:lnTo>
                  <a:lnTo>
                    <a:pt x="4" y="1658"/>
                  </a:lnTo>
                  <a:close/>
                  <a:moveTo>
                    <a:pt x="4" y="1602"/>
                  </a:moveTo>
                  <a:lnTo>
                    <a:pt x="2" y="1602"/>
                  </a:lnTo>
                  <a:lnTo>
                    <a:pt x="0" y="1602"/>
                  </a:lnTo>
                  <a:lnTo>
                    <a:pt x="0" y="1617"/>
                  </a:lnTo>
                  <a:lnTo>
                    <a:pt x="2" y="1617"/>
                  </a:lnTo>
                  <a:lnTo>
                    <a:pt x="4" y="1617"/>
                  </a:lnTo>
                  <a:lnTo>
                    <a:pt x="4" y="1602"/>
                  </a:lnTo>
                  <a:close/>
                  <a:moveTo>
                    <a:pt x="4" y="1545"/>
                  </a:moveTo>
                  <a:lnTo>
                    <a:pt x="2" y="1545"/>
                  </a:lnTo>
                  <a:lnTo>
                    <a:pt x="0" y="1545"/>
                  </a:lnTo>
                  <a:lnTo>
                    <a:pt x="0" y="1560"/>
                  </a:lnTo>
                  <a:lnTo>
                    <a:pt x="2" y="1560"/>
                  </a:lnTo>
                  <a:lnTo>
                    <a:pt x="4" y="1560"/>
                  </a:lnTo>
                  <a:lnTo>
                    <a:pt x="4" y="1545"/>
                  </a:lnTo>
                  <a:close/>
                  <a:moveTo>
                    <a:pt x="4" y="1488"/>
                  </a:moveTo>
                  <a:lnTo>
                    <a:pt x="2" y="1488"/>
                  </a:lnTo>
                  <a:lnTo>
                    <a:pt x="0" y="1488"/>
                  </a:lnTo>
                  <a:lnTo>
                    <a:pt x="0" y="1503"/>
                  </a:lnTo>
                  <a:lnTo>
                    <a:pt x="2" y="1503"/>
                  </a:lnTo>
                  <a:lnTo>
                    <a:pt x="4" y="1503"/>
                  </a:lnTo>
                  <a:lnTo>
                    <a:pt x="4" y="1488"/>
                  </a:lnTo>
                  <a:close/>
                  <a:moveTo>
                    <a:pt x="4" y="1429"/>
                  </a:moveTo>
                  <a:lnTo>
                    <a:pt x="2" y="1429"/>
                  </a:lnTo>
                  <a:lnTo>
                    <a:pt x="0" y="1429"/>
                  </a:lnTo>
                  <a:lnTo>
                    <a:pt x="0" y="1445"/>
                  </a:lnTo>
                  <a:lnTo>
                    <a:pt x="2" y="1445"/>
                  </a:lnTo>
                  <a:lnTo>
                    <a:pt x="4" y="1445"/>
                  </a:lnTo>
                  <a:lnTo>
                    <a:pt x="4" y="1429"/>
                  </a:lnTo>
                  <a:close/>
                  <a:moveTo>
                    <a:pt x="4" y="1373"/>
                  </a:moveTo>
                  <a:lnTo>
                    <a:pt x="2" y="1373"/>
                  </a:lnTo>
                  <a:lnTo>
                    <a:pt x="0" y="1373"/>
                  </a:lnTo>
                  <a:lnTo>
                    <a:pt x="0" y="1388"/>
                  </a:lnTo>
                  <a:lnTo>
                    <a:pt x="2" y="1388"/>
                  </a:lnTo>
                  <a:lnTo>
                    <a:pt x="4" y="1388"/>
                  </a:lnTo>
                  <a:lnTo>
                    <a:pt x="4" y="1373"/>
                  </a:lnTo>
                  <a:close/>
                  <a:moveTo>
                    <a:pt x="4" y="1316"/>
                  </a:moveTo>
                  <a:lnTo>
                    <a:pt x="2" y="1316"/>
                  </a:lnTo>
                  <a:lnTo>
                    <a:pt x="0" y="1316"/>
                  </a:lnTo>
                  <a:lnTo>
                    <a:pt x="0" y="1331"/>
                  </a:lnTo>
                  <a:lnTo>
                    <a:pt x="2" y="1331"/>
                  </a:lnTo>
                  <a:lnTo>
                    <a:pt x="4" y="1331"/>
                  </a:lnTo>
                  <a:lnTo>
                    <a:pt x="4" y="1316"/>
                  </a:lnTo>
                  <a:close/>
                  <a:moveTo>
                    <a:pt x="4" y="1259"/>
                  </a:moveTo>
                  <a:lnTo>
                    <a:pt x="2" y="1259"/>
                  </a:lnTo>
                  <a:lnTo>
                    <a:pt x="0" y="1259"/>
                  </a:lnTo>
                  <a:lnTo>
                    <a:pt x="0" y="1274"/>
                  </a:lnTo>
                  <a:lnTo>
                    <a:pt x="2" y="1274"/>
                  </a:lnTo>
                  <a:lnTo>
                    <a:pt x="4" y="1274"/>
                  </a:lnTo>
                  <a:lnTo>
                    <a:pt x="4" y="1259"/>
                  </a:lnTo>
                  <a:close/>
                  <a:moveTo>
                    <a:pt x="4" y="1201"/>
                  </a:moveTo>
                  <a:lnTo>
                    <a:pt x="2" y="1201"/>
                  </a:lnTo>
                  <a:lnTo>
                    <a:pt x="0" y="1201"/>
                  </a:lnTo>
                  <a:lnTo>
                    <a:pt x="0" y="1216"/>
                  </a:lnTo>
                  <a:lnTo>
                    <a:pt x="2" y="1216"/>
                  </a:lnTo>
                  <a:lnTo>
                    <a:pt x="4" y="1216"/>
                  </a:lnTo>
                  <a:lnTo>
                    <a:pt x="4" y="1201"/>
                  </a:lnTo>
                  <a:close/>
                  <a:moveTo>
                    <a:pt x="4" y="1144"/>
                  </a:moveTo>
                  <a:lnTo>
                    <a:pt x="2" y="1144"/>
                  </a:lnTo>
                  <a:lnTo>
                    <a:pt x="0" y="1144"/>
                  </a:lnTo>
                  <a:lnTo>
                    <a:pt x="0" y="1159"/>
                  </a:lnTo>
                  <a:lnTo>
                    <a:pt x="2" y="1159"/>
                  </a:lnTo>
                  <a:lnTo>
                    <a:pt x="4" y="1159"/>
                  </a:lnTo>
                  <a:lnTo>
                    <a:pt x="4" y="1144"/>
                  </a:lnTo>
                  <a:close/>
                  <a:moveTo>
                    <a:pt x="4" y="1087"/>
                  </a:moveTo>
                  <a:lnTo>
                    <a:pt x="2" y="1087"/>
                  </a:lnTo>
                  <a:lnTo>
                    <a:pt x="0" y="1087"/>
                  </a:lnTo>
                  <a:lnTo>
                    <a:pt x="0" y="1102"/>
                  </a:lnTo>
                  <a:lnTo>
                    <a:pt x="2" y="1102"/>
                  </a:lnTo>
                  <a:lnTo>
                    <a:pt x="4" y="1102"/>
                  </a:lnTo>
                  <a:lnTo>
                    <a:pt x="4" y="1087"/>
                  </a:lnTo>
                  <a:close/>
                  <a:moveTo>
                    <a:pt x="4" y="1030"/>
                  </a:moveTo>
                  <a:lnTo>
                    <a:pt x="2" y="1030"/>
                  </a:lnTo>
                  <a:lnTo>
                    <a:pt x="0" y="1030"/>
                  </a:lnTo>
                  <a:lnTo>
                    <a:pt x="0" y="1044"/>
                  </a:lnTo>
                  <a:lnTo>
                    <a:pt x="2" y="1044"/>
                  </a:lnTo>
                  <a:lnTo>
                    <a:pt x="4" y="1044"/>
                  </a:lnTo>
                  <a:lnTo>
                    <a:pt x="4" y="1030"/>
                  </a:lnTo>
                  <a:close/>
                  <a:moveTo>
                    <a:pt x="4" y="972"/>
                  </a:moveTo>
                  <a:lnTo>
                    <a:pt x="2" y="972"/>
                  </a:lnTo>
                  <a:lnTo>
                    <a:pt x="0" y="972"/>
                  </a:lnTo>
                  <a:lnTo>
                    <a:pt x="0" y="987"/>
                  </a:lnTo>
                  <a:lnTo>
                    <a:pt x="2" y="987"/>
                  </a:lnTo>
                  <a:lnTo>
                    <a:pt x="4" y="987"/>
                  </a:lnTo>
                  <a:lnTo>
                    <a:pt x="4" y="972"/>
                  </a:lnTo>
                  <a:close/>
                  <a:moveTo>
                    <a:pt x="4" y="915"/>
                  </a:moveTo>
                  <a:lnTo>
                    <a:pt x="2" y="915"/>
                  </a:lnTo>
                  <a:lnTo>
                    <a:pt x="0" y="915"/>
                  </a:lnTo>
                  <a:lnTo>
                    <a:pt x="0" y="930"/>
                  </a:lnTo>
                  <a:lnTo>
                    <a:pt x="2" y="930"/>
                  </a:lnTo>
                  <a:lnTo>
                    <a:pt x="4" y="930"/>
                  </a:lnTo>
                  <a:lnTo>
                    <a:pt x="4" y="915"/>
                  </a:lnTo>
                  <a:close/>
                  <a:moveTo>
                    <a:pt x="4" y="858"/>
                  </a:moveTo>
                  <a:lnTo>
                    <a:pt x="2" y="858"/>
                  </a:lnTo>
                  <a:lnTo>
                    <a:pt x="0" y="858"/>
                  </a:lnTo>
                  <a:lnTo>
                    <a:pt x="0" y="873"/>
                  </a:lnTo>
                  <a:lnTo>
                    <a:pt x="2" y="873"/>
                  </a:lnTo>
                  <a:lnTo>
                    <a:pt x="4" y="873"/>
                  </a:lnTo>
                  <a:lnTo>
                    <a:pt x="4" y="858"/>
                  </a:lnTo>
                  <a:close/>
                  <a:moveTo>
                    <a:pt x="4" y="800"/>
                  </a:moveTo>
                  <a:lnTo>
                    <a:pt x="2" y="800"/>
                  </a:lnTo>
                  <a:lnTo>
                    <a:pt x="0" y="800"/>
                  </a:lnTo>
                  <a:lnTo>
                    <a:pt x="0" y="815"/>
                  </a:lnTo>
                  <a:lnTo>
                    <a:pt x="2" y="815"/>
                  </a:lnTo>
                  <a:lnTo>
                    <a:pt x="4" y="815"/>
                  </a:lnTo>
                  <a:lnTo>
                    <a:pt x="4" y="800"/>
                  </a:lnTo>
                  <a:close/>
                  <a:moveTo>
                    <a:pt x="4" y="743"/>
                  </a:moveTo>
                  <a:lnTo>
                    <a:pt x="2" y="743"/>
                  </a:lnTo>
                  <a:lnTo>
                    <a:pt x="0" y="743"/>
                  </a:lnTo>
                  <a:lnTo>
                    <a:pt x="0" y="758"/>
                  </a:lnTo>
                  <a:lnTo>
                    <a:pt x="2" y="758"/>
                  </a:lnTo>
                  <a:lnTo>
                    <a:pt x="4" y="758"/>
                  </a:lnTo>
                  <a:lnTo>
                    <a:pt x="4" y="743"/>
                  </a:lnTo>
                  <a:close/>
                  <a:moveTo>
                    <a:pt x="4" y="686"/>
                  </a:moveTo>
                  <a:lnTo>
                    <a:pt x="2" y="686"/>
                  </a:lnTo>
                  <a:lnTo>
                    <a:pt x="0" y="686"/>
                  </a:lnTo>
                  <a:lnTo>
                    <a:pt x="0" y="701"/>
                  </a:lnTo>
                  <a:lnTo>
                    <a:pt x="2" y="701"/>
                  </a:lnTo>
                  <a:lnTo>
                    <a:pt x="4" y="701"/>
                  </a:lnTo>
                  <a:lnTo>
                    <a:pt x="4" y="686"/>
                  </a:lnTo>
                  <a:close/>
                  <a:moveTo>
                    <a:pt x="4" y="630"/>
                  </a:moveTo>
                  <a:lnTo>
                    <a:pt x="2" y="630"/>
                  </a:lnTo>
                  <a:lnTo>
                    <a:pt x="0" y="630"/>
                  </a:lnTo>
                  <a:lnTo>
                    <a:pt x="0" y="645"/>
                  </a:lnTo>
                  <a:lnTo>
                    <a:pt x="2" y="645"/>
                  </a:lnTo>
                  <a:lnTo>
                    <a:pt x="4" y="645"/>
                  </a:lnTo>
                  <a:lnTo>
                    <a:pt x="4" y="630"/>
                  </a:lnTo>
                  <a:close/>
                  <a:moveTo>
                    <a:pt x="4" y="571"/>
                  </a:moveTo>
                  <a:lnTo>
                    <a:pt x="2" y="571"/>
                  </a:lnTo>
                  <a:lnTo>
                    <a:pt x="0" y="571"/>
                  </a:lnTo>
                  <a:lnTo>
                    <a:pt x="0" y="586"/>
                  </a:lnTo>
                  <a:lnTo>
                    <a:pt x="2" y="586"/>
                  </a:lnTo>
                  <a:lnTo>
                    <a:pt x="4" y="586"/>
                  </a:lnTo>
                  <a:lnTo>
                    <a:pt x="4" y="571"/>
                  </a:lnTo>
                  <a:close/>
                  <a:moveTo>
                    <a:pt x="4" y="514"/>
                  </a:moveTo>
                  <a:lnTo>
                    <a:pt x="2" y="514"/>
                  </a:lnTo>
                  <a:lnTo>
                    <a:pt x="0" y="514"/>
                  </a:lnTo>
                  <a:lnTo>
                    <a:pt x="0" y="529"/>
                  </a:lnTo>
                  <a:lnTo>
                    <a:pt x="2" y="529"/>
                  </a:lnTo>
                  <a:lnTo>
                    <a:pt x="4" y="529"/>
                  </a:lnTo>
                  <a:lnTo>
                    <a:pt x="4" y="514"/>
                  </a:lnTo>
                  <a:close/>
                  <a:moveTo>
                    <a:pt x="4" y="457"/>
                  </a:moveTo>
                  <a:lnTo>
                    <a:pt x="2" y="457"/>
                  </a:lnTo>
                  <a:lnTo>
                    <a:pt x="0" y="457"/>
                  </a:lnTo>
                  <a:lnTo>
                    <a:pt x="0" y="473"/>
                  </a:lnTo>
                  <a:lnTo>
                    <a:pt x="2" y="473"/>
                  </a:lnTo>
                  <a:lnTo>
                    <a:pt x="4" y="473"/>
                  </a:lnTo>
                  <a:lnTo>
                    <a:pt x="4" y="457"/>
                  </a:lnTo>
                  <a:close/>
                  <a:moveTo>
                    <a:pt x="4" y="401"/>
                  </a:moveTo>
                  <a:lnTo>
                    <a:pt x="2" y="401"/>
                  </a:lnTo>
                  <a:lnTo>
                    <a:pt x="0" y="401"/>
                  </a:lnTo>
                  <a:lnTo>
                    <a:pt x="0" y="416"/>
                  </a:lnTo>
                  <a:lnTo>
                    <a:pt x="2" y="416"/>
                  </a:lnTo>
                  <a:lnTo>
                    <a:pt x="4" y="416"/>
                  </a:lnTo>
                  <a:lnTo>
                    <a:pt x="4" y="401"/>
                  </a:lnTo>
                  <a:close/>
                  <a:moveTo>
                    <a:pt x="4" y="342"/>
                  </a:moveTo>
                  <a:lnTo>
                    <a:pt x="2" y="342"/>
                  </a:lnTo>
                  <a:lnTo>
                    <a:pt x="0" y="342"/>
                  </a:lnTo>
                  <a:lnTo>
                    <a:pt x="0" y="357"/>
                  </a:lnTo>
                  <a:lnTo>
                    <a:pt x="2" y="357"/>
                  </a:lnTo>
                  <a:lnTo>
                    <a:pt x="4" y="357"/>
                  </a:lnTo>
                  <a:lnTo>
                    <a:pt x="4" y="342"/>
                  </a:lnTo>
                  <a:close/>
                  <a:moveTo>
                    <a:pt x="4" y="285"/>
                  </a:moveTo>
                  <a:lnTo>
                    <a:pt x="2" y="285"/>
                  </a:lnTo>
                  <a:lnTo>
                    <a:pt x="0" y="285"/>
                  </a:lnTo>
                  <a:lnTo>
                    <a:pt x="0" y="300"/>
                  </a:lnTo>
                  <a:lnTo>
                    <a:pt x="2" y="300"/>
                  </a:lnTo>
                  <a:lnTo>
                    <a:pt x="4" y="300"/>
                  </a:lnTo>
                  <a:lnTo>
                    <a:pt x="4" y="285"/>
                  </a:lnTo>
                  <a:close/>
                  <a:moveTo>
                    <a:pt x="4" y="229"/>
                  </a:moveTo>
                  <a:lnTo>
                    <a:pt x="2" y="229"/>
                  </a:lnTo>
                  <a:lnTo>
                    <a:pt x="0" y="229"/>
                  </a:lnTo>
                  <a:lnTo>
                    <a:pt x="0" y="244"/>
                  </a:lnTo>
                  <a:lnTo>
                    <a:pt x="2" y="244"/>
                  </a:lnTo>
                  <a:lnTo>
                    <a:pt x="4" y="244"/>
                  </a:lnTo>
                  <a:lnTo>
                    <a:pt x="4" y="229"/>
                  </a:lnTo>
                  <a:close/>
                  <a:moveTo>
                    <a:pt x="4" y="172"/>
                  </a:moveTo>
                  <a:lnTo>
                    <a:pt x="2" y="172"/>
                  </a:lnTo>
                  <a:lnTo>
                    <a:pt x="0" y="172"/>
                  </a:lnTo>
                  <a:lnTo>
                    <a:pt x="0" y="185"/>
                  </a:lnTo>
                  <a:lnTo>
                    <a:pt x="2" y="185"/>
                  </a:lnTo>
                  <a:lnTo>
                    <a:pt x="4" y="185"/>
                  </a:lnTo>
                  <a:lnTo>
                    <a:pt x="4" y="172"/>
                  </a:lnTo>
                  <a:close/>
                  <a:moveTo>
                    <a:pt x="4" y="113"/>
                  </a:moveTo>
                  <a:lnTo>
                    <a:pt x="2" y="113"/>
                  </a:lnTo>
                  <a:lnTo>
                    <a:pt x="0" y="113"/>
                  </a:lnTo>
                  <a:lnTo>
                    <a:pt x="0" y="128"/>
                  </a:lnTo>
                  <a:lnTo>
                    <a:pt x="2" y="128"/>
                  </a:lnTo>
                  <a:lnTo>
                    <a:pt x="4" y="128"/>
                  </a:lnTo>
                  <a:lnTo>
                    <a:pt x="4" y="113"/>
                  </a:lnTo>
                  <a:close/>
                  <a:moveTo>
                    <a:pt x="4" y="56"/>
                  </a:moveTo>
                  <a:lnTo>
                    <a:pt x="2" y="56"/>
                  </a:lnTo>
                  <a:lnTo>
                    <a:pt x="0" y="56"/>
                  </a:lnTo>
                  <a:lnTo>
                    <a:pt x="0" y="72"/>
                  </a:lnTo>
                  <a:lnTo>
                    <a:pt x="2" y="72"/>
                  </a:lnTo>
                  <a:lnTo>
                    <a:pt x="4" y="72"/>
                  </a:lnTo>
                  <a:lnTo>
                    <a:pt x="4" y="56"/>
                  </a:lnTo>
                  <a:close/>
                  <a:moveTo>
                    <a:pt x="4" y="0"/>
                  </a:moveTo>
                  <a:lnTo>
                    <a:pt x="2" y="0"/>
                  </a:lnTo>
                  <a:lnTo>
                    <a:pt x="0" y="0"/>
                  </a:lnTo>
                  <a:lnTo>
                    <a:pt x="0" y="15"/>
                  </a:lnTo>
                  <a:lnTo>
                    <a:pt x="2" y="15"/>
                  </a:lnTo>
                  <a:lnTo>
                    <a:pt x="4" y="15"/>
                  </a:lnTo>
                  <a:lnTo>
                    <a:pt x="4" y="0"/>
                  </a:lnTo>
                  <a:close/>
                </a:path>
              </a:pathLst>
            </a:custGeom>
            <a:solidFill>
              <a:srgbClr val="C00000"/>
            </a:solidFill>
            <a:ln w="9525">
              <a:noFill/>
              <a:round/>
            </a:ln>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grpSp>
      <p:sp>
        <p:nvSpPr>
          <p:cNvPr id="40" name="文本框 39"/>
          <p:cNvSpPr txBox="1"/>
          <p:nvPr/>
        </p:nvSpPr>
        <p:spPr>
          <a:xfrm>
            <a:off x="6523990" y="2642870"/>
            <a:ext cx="4789170" cy="2604770"/>
          </a:xfrm>
          <a:prstGeom prst="rect">
            <a:avLst/>
          </a:prstGeom>
          <a:noFill/>
        </p:spPr>
        <p:txBody>
          <a:bodyPr wrap="square">
            <a:spAutoFit/>
          </a:bodyPr>
          <a:lstStyle/>
          <a:p>
            <a:pPr marL="285750" indent="-285750">
              <a:lnSpc>
                <a:spcPct val="120000"/>
              </a:lnSpc>
              <a:spcBef>
                <a:spcPts val="600"/>
              </a:spcBef>
              <a:buClr>
                <a:srgbClr val="018C42"/>
              </a:buClr>
              <a:buFont typeface="Arial" panose="020B0604020202020204" pitchFamily="34" charset="0"/>
              <a:buChar char="•"/>
            </a:pPr>
            <a:r>
              <a:rPr lang="zh-CN" altLang="en-US" sz="1600" dirty="0">
                <a:cs typeface="+mn-ea"/>
                <a:sym typeface="+mn-lt"/>
              </a:rPr>
              <a:t>由于前庭神经炎的诊断标准迄今尚未统一，目前尚无有效的最新流行病学研究</a:t>
            </a:r>
            <a:endParaRPr lang="en-US" altLang="zh-CN" sz="1600" dirty="0">
              <a:cs typeface="+mn-ea"/>
              <a:sym typeface="+mn-lt"/>
            </a:endParaRPr>
          </a:p>
          <a:p>
            <a:pPr marL="285750" indent="-285750">
              <a:lnSpc>
                <a:spcPct val="120000"/>
              </a:lnSpc>
              <a:spcBef>
                <a:spcPts val="600"/>
              </a:spcBef>
              <a:buClr>
                <a:srgbClr val="018C42"/>
              </a:buClr>
              <a:buFont typeface="Arial" panose="020B0604020202020204" pitchFamily="34" charset="0"/>
              <a:buChar char="•"/>
            </a:pPr>
            <a:r>
              <a:rPr lang="zh-CN" altLang="en-US" sz="1600" dirty="0">
                <a:cs typeface="+mn-ea"/>
                <a:sym typeface="+mn-lt"/>
              </a:rPr>
              <a:t>据报道，前庭神经炎年发病率为</a:t>
            </a:r>
            <a:r>
              <a:rPr lang="en-US" altLang="zh-CN" sz="1600" dirty="0">
                <a:cs typeface="+mn-ea"/>
                <a:sym typeface="+mn-lt"/>
              </a:rPr>
              <a:t>3.5~15.5</a:t>
            </a:r>
            <a:r>
              <a:rPr lang="zh-CN" altLang="en-US" sz="1600" dirty="0">
                <a:cs typeface="+mn-ea"/>
                <a:sym typeface="+mn-lt"/>
              </a:rPr>
              <a:t>例</a:t>
            </a:r>
            <a:r>
              <a:rPr lang="en-US" altLang="zh-CN" sz="1600" dirty="0">
                <a:cs typeface="+mn-ea"/>
                <a:sym typeface="+mn-lt"/>
              </a:rPr>
              <a:t>/10</a:t>
            </a:r>
            <a:r>
              <a:rPr lang="zh-CN" altLang="en-US" sz="1600" dirty="0">
                <a:cs typeface="+mn-ea"/>
                <a:sym typeface="+mn-lt"/>
              </a:rPr>
              <a:t>万人</a:t>
            </a:r>
            <a:endParaRPr lang="en-US" altLang="zh-CN" sz="1600" dirty="0">
              <a:cs typeface="+mn-ea"/>
              <a:sym typeface="+mn-lt"/>
            </a:endParaRPr>
          </a:p>
          <a:p>
            <a:pPr marL="285750" indent="-285750">
              <a:lnSpc>
                <a:spcPct val="120000"/>
              </a:lnSpc>
              <a:spcBef>
                <a:spcPts val="600"/>
              </a:spcBef>
              <a:buClr>
                <a:srgbClr val="018C42"/>
              </a:buClr>
              <a:buFont typeface="Arial" panose="020B0604020202020204" pitchFamily="34" charset="0"/>
              <a:buChar char="•"/>
            </a:pPr>
            <a:r>
              <a:rPr lang="zh-CN" altLang="en-US" sz="1600" dirty="0">
                <a:cs typeface="+mn-ea"/>
                <a:sym typeface="+mn-lt"/>
              </a:rPr>
              <a:t>在超过</a:t>
            </a:r>
            <a:r>
              <a:rPr lang="en-US" altLang="zh-CN" sz="1600" dirty="0">
                <a:cs typeface="+mn-ea"/>
                <a:sym typeface="+mn-lt"/>
              </a:rPr>
              <a:t>36000</a:t>
            </a:r>
            <a:r>
              <a:rPr lang="zh-CN" altLang="en-US" sz="1600" dirty="0">
                <a:cs typeface="+mn-ea"/>
                <a:sym typeface="+mn-lt"/>
              </a:rPr>
              <a:t>名接受标准化评估的患者中，</a:t>
            </a:r>
            <a:r>
              <a:rPr lang="zh-CN" altLang="en-US" sz="1600" b="1" dirty="0">
                <a:solidFill>
                  <a:srgbClr val="008D38"/>
                </a:solidFill>
                <a:cs typeface="+mn-ea"/>
                <a:sym typeface="+mn-lt"/>
              </a:rPr>
              <a:t>前庭神经炎是眩晕</a:t>
            </a:r>
            <a:r>
              <a:rPr lang="en-US" altLang="zh-CN" sz="1600" b="1" dirty="0">
                <a:solidFill>
                  <a:srgbClr val="008D38"/>
                </a:solidFill>
                <a:cs typeface="+mn-ea"/>
                <a:sym typeface="+mn-lt"/>
              </a:rPr>
              <a:t>/</a:t>
            </a:r>
            <a:r>
              <a:rPr lang="zh-CN" altLang="en-US" sz="1600" b="1" dirty="0">
                <a:solidFill>
                  <a:srgbClr val="008D38"/>
                </a:solidFill>
                <a:cs typeface="+mn-ea"/>
                <a:sym typeface="+mn-lt"/>
              </a:rPr>
              <a:t>头晕的第</a:t>
            </a:r>
            <a:r>
              <a:rPr lang="en-US" altLang="zh-CN" sz="1600" b="1" dirty="0">
                <a:solidFill>
                  <a:srgbClr val="008D38"/>
                </a:solidFill>
                <a:cs typeface="+mn-ea"/>
                <a:sym typeface="+mn-lt"/>
              </a:rPr>
              <a:t>6</a:t>
            </a:r>
            <a:r>
              <a:rPr lang="zh-CN" altLang="en-US" sz="1600" b="1" dirty="0">
                <a:solidFill>
                  <a:srgbClr val="008D38"/>
                </a:solidFill>
                <a:cs typeface="+mn-ea"/>
                <a:sym typeface="+mn-lt"/>
              </a:rPr>
              <a:t>大常见原因</a:t>
            </a:r>
            <a:r>
              <a:rPr lang="zh-CN" altLang="en-US" sz="1600" dirty="0">
                <a:solidFill>
                  <a:srgbClr val="008D38"/>
                </a:solidFill>
                <a:cs typeface="+mn-ea"/>
                <a:sym typeface="+mn-lt"/>
              </a:rPr>
              <a:t>，</a:t>
            </a:r>
            <a:r>
              <a:rPr lang="zh-CN" altLang="en-US" sz="1600" b="1" dirty="0">
                <a:solidFill>
                  <a:srgbClr val="008D38"/>
                </a:solidFill>
                <a:cs typeface="+mn-ea"/>
                <a:sym typeface="+mn-lt"/>
              </a:rPr>
              <a:t>也是外周前庭疾病的第</a:t>
            </a:r>
            <a:r>
              <a:rPr lang="en-US" altLang="zh-CN" sz="1600" b="1" dirty="0">
                <a:solidFill>
                  <a:srgbClr val="008D38"/>
                </a:solidFill>
                <a:cs typeface="+mn-ea"/>
                <a:sym typeface="+mn-lt"/>
              </a:rPr>
              <a:t>3</a:t>
            </a:r>
            <a:r>
              <a:rPr lang="zh-CN" altLang="en-US" sz="1600" b="1" dirty="0">
                <a:solidFill>
                  <a:srgbClr val="008D38"/>
                </a:solidFill>
                <a:cs typeface="+mn-ea"/>
                <a:sym typeface="+mn-lt"/>
              </a:rPr>
              <a:t>大常见原因</a:t>
            </a:r>
            <a:r>
              <a:rPr lang="zh-CN" altLang="en-US" sz="1600" dirty="0">
                <a:cs typeface="+mn-ea"/>
                <a:sym typeface="+mn-lt"/>
              </a:rPr>
              <a:t>（</a:t>
            </a:r>
            <a:r>
              <a:rPr lang="en-US" altLang="zh-CN" sz="1600" dirty="0">
                <a:cs typeface="+mn-ea"/>
                <a:sym typeface="+mn-lt"/>
              </a:rPr>
              <a:t>BPPV</a:t>
            </a:r>
            <a:r>
              <a:rPr lang="zh-CN" altLang="en-US" sz="1600" dirty="0">
                <a:cs typeface="+mn-ea"/>
                <a:sym typeface="+mn-lt"/>
              </a:rPr>
              <a:t>排名第一，梅尼埃病第二</a:t>
            </a:r>
            <a:r>
              <a:rPr lang="en-US" altLang="zh-CN" sz="1600" dirty="0">
                <a:cs typeface="+mn-ea"/>
                <a:sym typeface="+mn-lt"/>
              </a:rPr>
              <a:t>)</a:t>
            </a:r>
            <a:endParaRPr lang="zh-CN" altLang="en-US" sz="1600" b="1" dirty="0">
              <a:cs typeface="+mn-ea"/>
              <a:sym typeface="+mn-lt"/>
            </a:endParaRPr>
          </a:p>
        </p:txBody>
      </p:sp>
      <p:sp>
        <p:nvSpPr>
          <p:cNvPr id="41" name="圆角矩形 40"/>
          <p:cNvSpPr/>
          <p:nvPr/>
        </p:nvSpPr>
        <p:spPr>
          <a:xfrm>
            <a:off x="100965" y="193040"/>
            <a:ext cx="11188700" cy="709930"/>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2" name="标题 1"/>
          <p:cNvSpPr>
            <a:spLocks noGrp="1"/>
          </p:cNvSpPr>
          <p:nvPr/>
        </p:nvSpPr>
        <p:spPr>
          <a:xfrm>
            <a:off x="838200" y="355600"/>
            <a:ext cx="10514965" cy="4641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charset="-122"/>
                <a:ea typeface="微软雅黑" panose="020B0503020204020204" charset="-122"/>
                <a:cs typeface="Arial" panose="020B0604020202020204" pitchFamily="34" charset="0"/>
              </a:defRPr>
            </a:lvl1pPr>
          </a:lstStyle>
          <a:p>
            <a:r>
              <a:rPr lang="zh-CN" altLang="en-US" dirty="0">
                <a:solidFill>
                  <a:schemeClr val="bg1"/>
                </a:solidFill>
                <a:latin typeface="+mn-lt"/>
                <a:ea typeface="+mn-ea"/>
                <a:cs typeface="+mn-ea"/>
                <a:sym typeface="+mn-lt"/>
              </a:rPr>
              <a:t>在外周性前庭疾病中，前庭神经炎发病率仅次于</a:t>
            </a:r>
            <a:r>
              <a:rPr lang="en-US" altLang="zh-CN" dirty="0">
                <a:solidFill>
                  <a:schemeClr val="bg1"/>
                </a:solidFill>
                <a:latin typeface="+mn-lt"/>
                <a:ea typeface="+mn-ea"/>
                <a:cs typeface="+mn-ea"/>
                <a:sym typeface="+mn-lt"/>
              </a:rPr>
              <a:t>BPPV</a:t>
            </a:r>
            <a:r>
              <a:rPr lang="zh-CN" altLang="en-US" dirty="0">
                <a:solidFill>
                  <a:schemeClr val="bg1"/>
                </a:solidFill>
                <a:latin typeface="+mn-lt"/>
                <a:ea typeface="+mn-ea"/>
                <a:cs typeface="+mn-ea"/>
                <a:sym typeface="+mn-lt"/>
              </a:rPr>
              <a:t>和梅尼埃病</a:t>
            </a:r>
          </a:p>
        </p:txBody>
      </p:sp>
      <p:sp>
        <p:nvSpPr>
          <p:cNvPr id="43" name="圆角矩形 42"/>
          <p:cNvSpPr/>
          <p:nvPr/>
        </p:nvSpPr>
        <p:spPr>
          <a:xfrm>
            <a:off x="268605" y="186690"/>
            <a:ext cx="99695" cy="78930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4" name="圆角矩形 43"/>
          <p:cNvSpPr/>
          <p:nvPr/>
        </p:nvSpPr>
        <p:spPr>
          <a:xfrm>
            <a:off x="443230" y="186690"/>
            <a:ext cx="45720" cy="78930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 name="组合 64"/>
          <p:cNvGrpSpPr/>
          <p:nvPr/>
        </p:nvGrpSpPr>
        <p:grpSpPr>
          <a:xfrm>
            <a:off x="8364003" y="2278486"/>
            <a:ext cx="2927786" cy="3155601"/>
            <a:chOff x="832302" y="1558639"/>
            <a:chExt cx="2927786" cy="3155601"/>
          </a:xfrm>
        </p:grpSpPr>
        <p:grpSp>
          <p:nvGrpSpPr>
            <p:cNvPr id="66" name="组合 65"/>
            <p:cNvGrpSpPr/>
            <p:nvPr/>
          </p:nvGrpSpPr>
          <p:grpSpPr>
            <a:xfrm>
              <a:off x="832302" y="1558639"/>
              <a:ext cx="2927786" cy="3155601"/>
              <a:chOff x="832302" y="1558639"/>
              <a:chExt cx="2927786" cy="4375007"/>
            </a:xfrm>
          </p:grpSpPr>
          <p:sp>
            <p:nvSpPr>
              <p:cNvPr id="74" name="矩形: 圆角 73"/>
              <p:cNvSpPr/>
              <p:nvPr/>
            </p:nvSpPr>
            <p:spPr>
              <a:xfrm rot="348684">
                <a:off x="832302" y="1602360"/>
                <a:ext cx="2915858" cy="4331286"/>
              </a:xfrm>
              <a:prstGeom prst="roundRect">
                <a:avLst>
                  <a:gd name="adj" fmla="val 10808"/>
                </a:avLst>
              </a:prstGeom>
              <a:solidFill>
                <a:srgbClr val="018C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tLang="en-US">
                  <a:cs typeface="+mn-ea"/>
                  <a:sym typeface="+mn-lt"/>
                </a:endParaRPr>
              </a:p>
            </p:txBody>
          </p:sp>
          <p:sp>
            <p:nvSpPr>
              <p:cNvPr id="75" name="矩形: 圆角 74"/>
              <p:cNvSpPr/>
              <p:nvPr/>
            </p:nvSpPr>
            <p:spPr>
              <a:xfrm>
                <a:off x="844230" y="1558639"/>
                <a:ext cx="2915858" cy="4331286"/>
              </a:xfrm>
              <a:prstGeom prst="roundRect">
                <a:avLst>
                  <a:gd name="adj" fmla="val 10808"/>
                </a:avLst>
              </a:prstGeom>
              <a:solidFill>
                <a:schemeClr val="bg1"/>
              </a:solidFill>
              <a:ln>
                <a:solidFill>
                  <a:schemeClr val="accent6">
                    <a:lumMod val="60000"/>
                    <a:lumOff val="40000"/>
                  </a:schemeClr>
                </a:solidFill>
              </a:ln>
              <a:effectLst>
                <a:outerShdw blurRad="254000" dist="1270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en-US" altLang="en-US" b="1">
                  <a:solidFill>
                    <a:schemeClr val="tx1"/>
                  </a:solidFill>
                  <a:cs typeface="+mn-ea"/>
                  <a:sym typeface="+mn-lt"/>
                </a:endParaRPr>
              </a:p>
            </p:txBody>
          </p:sp>
        </p:grpSp>
        <p:grpSp>
          <p:nvGrpSpPr>
            <p:cNvPr id="68" name="组合 67"/>
            <p:cNvGrpSpPr/>
            <p:nvPr/>
          </p:nvGrpSpPr>
          <p:grpSpPr>
            <a:xfrm>
              <a:off x="1112820" y="1822044"/>
              <a:ext cx="722330" cy="722330"/>
              <a:chOff x="698498" y="3065321"/>
              <a:chExt cx="685800" cy="685800"/>
            </a:xfrm>
          </p:grpSpPr>
          <p:sp>
            <p:nvSpPr>
              <p:cNvPr id="72" name="椭圆 71"/>
              <p:cNvSpPr/>
              <p:nvPr/>
            </p:nvSpPr>
            <p:spPr>
              <a:xfrm>
                <a:off x="698498" y="3065321"/>
                <a:ext cx="685800" cy="685800"/>
              </a:xfrm>
              <a:prstGeom prst="ellipse">
                <a:avLst/>
              </a:prstGeom>
              <a:solidFill>
                <a:srgbClr val="018C42">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tLang="en-US">
                  <a:cs typeface="+mn-ea"/>
                  <a:sym typeface="+mn-lt"/>
                </a:endParaRPr>
              </a:p>
            </p:txBody>
          </p:sp>
          <p:sp>
            <p:nvSpPr>
              <p:cNvPr id="73" name="椭圆 72"/>
              <p:cNvSpPr/>
              <p:nvPr/>
            </p:nvSpPr>
            <p:spPr>
              <a:xfrm>
                <a:off x="763057" y="3129880"/>
                <a:ext cx="556683" cy="556683"/>
              </a:xfrm>
              <a:prstGeom prst="ellipse">
                <a:avLst/>
              </a:prstGeom>
              <a:gradFill flip="none" rotWithShape="1">
                <a:gsLst>
                  <a:gs pos="0">
                    <a:schemeClr val="accent6">
                      <a:lumMod val="40000"/>
                      <a:lumOff val="60000"/>
                    </a:schemeClr>
                  </a:gs>
                  <a:gs pos="50000">
                    <a:srgbClr val="018C42"/>
                  </a:gs>
                </a:gsLst>
                <a:lin ang="2700000" scaled="1"/>
                <a:tileRect/>
              </a:gradFill>
              <a:ln>
                <a:noFill/>
              </a:ln>
            </p:spPr>
            <p:txBody>
              <a:bodyPr wrap="square" lIns="91440" tIns="45720" rIns="91440" bIns="45720" anchor="ctr">
                <a:normAutofit/>
              </a:bodyPr>
              <a:lstStyle/>
              <a:p>
                <a:pPr algn="ctr"/>
                <a:r>
                  <a:rPr lang="en-US" altLang="en-US" b="1" dirty="0">
                    <a:solidFill>
                      <a:srgbClr val="FFFFFF"/>
                    </a:solidFill>
                    <a:cs typeface="+mn-ea"/>
                    <a:sym typeface="+mn-lt"/>
                  </a:rPr>
                  <a:t>3</a:t>
                </a:r>
              </a:p>
            </p:txBody>
          </p:sp>
        </p:grpSp>
      </p:grpSp>
      <p:grpSp>
        <p:nvGrpSpPr>
          <p:cNvPr id="54" name="组合 53"/>
          <p:cNvGrpSpPr/>
          <p:nvPr/>
        </p:nvGrpSpPr>
        <p:grpSpPr>
          <a:xfrm>
            <a:off x="4792128" y="2278486"/>
            <a:ext cx="2927786" cy="3155601"/>
            <a:chOff x="832302" y="1558639"/>
            <a:chExt cx="2927786" cy="3155601"/>
          </a:xfrm>
        </p:grpSpPr>
        <p:grpSp>
          <p:nvGrpSpPr>
            <p:cNvPr id="55" name="组合 54"/>
            <p:cNvGrpSpPr/>
            <p:nvPr/>
          </p:nvGrpSpPr>
          <p:grpSpPr>
            <a:xfrm>
              <a:off x="832302" y="1558639"/>
              <a:ext cx="2927786" cy="3155601"/>
              <a:chOff x="832302" y="1558639"/>
              <a:chExt cx="2927786" cy="4375007"/>
            </a:xfrm>
          </p:grpSpPr>
          <p:sp>
            <p:nvSpPr>
              <p:cNvPr id="63" name="矩形: 圆角 62"/>
              <p:cNvSpPr/>
              <p:nvPr/>
            </p:nvSpPr>
            <p:spPr>
              <a:xfrm rot="348684">
                <a:off x="832302" y="1602360"/>
                <a:ext cx="2915858" cy="4331286"/>
              </a:xfrm>
              <a:prstGeom prst="roundRect">
                <a:avLst>
                  <a:gd name="adj" fmla="val 10808"/>
                </a:avLst>
              </a:prstGeom>
              <a:solidFill>
                <a:srgbClr val="018C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tLang="en-US">
                  <a:cs typeface="+mn-ea"/>
                  <a:sym typeface="+mn-lt"/>
                </a:endParaRPr>
              </a:p>
            </p:txBody>
          </p:sp>
          <p:sp>
            <p:nvSpPr>
              <p:cNvPr id="64" name="矩形: 圆角 63"/>
              <p:cNvSpPr/>
              <p:nvPr/>
            </p:nvSpPr>
            <p:spPr>
              <a:xfrm>
                <a:off x="844230" y="1558639"/>
                <a:ext cx="2915858" cy="4331286"/>
              </a:xfrm>
              <a:prstGeom prst="roundRect">
                <a:avLst>
                  <a:gd name="adj" fmla="val 10808"/>
                </a:avLst>
              </a:prstGeom>
              <a:solidFill>
                <a:schemeClr val="bg1"/>
              </a:solidFill>
              <a:ln>
                <a:solidFill>
                  <a:schemeClr val="accent6">
                    <a:lumMod val="60000"/>
                    <a:lumOff val="40000"/>
                  </a:schemeClr>
                </a:solidFill>
              </a:ln>
              <a:effectLst>
                <a:outerShdw blurRad="254000" dist="1270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en-US" altLang="en-US" b="1">
                  <a:solidFill>
                    <a:schemeClr val="tx1"/>
                  </a:solidFill>
                  <a:cs typeface="+mn-ea"/>
                  <a:sym typeface="+mn-lt"/>
                </a:endParaRPr>
              </a:p>
            </p:txBody>
          </p:sp>
        </p:grpSp>
        <p:grpSp>
          <p:nvGrpSpPr>
            <p:cNvPr id="57" name="组合 56"/>
            <p:cNvGrpSpPr/>
            <p:nvPr/>
          </p:nvGrpSpPr>
          <p:grpSpPr>
            <a:xfrm>
              <a:off x="1112820" y="1822044"/>
              <a:ext cx="722330" cy="722330"/>
              <a:chOff x="698498" y="3065321"/>
              <a:chExt cx="685800" cy="685800"/>
            </a:xfrm>
          </p:grpSpPr>
          <p:sp>
            <p:nvSpPr>
              <p:cNvPr id="61" name="椭圆 60"/>
              <p:cNvSpPr/>
              <p:nvPr/>
            </p:nvSpPr>
            <p:spPr>
              <a:xfrm>
                <a:off x="698498" y="3065321"/>
                <a:ext cx="685800" cy="685800"/>
              </a:xfrm>
              <a:prstGeom prst="ellipse">
                <a:avLst/>
              </a:prstGeom>
              <a:solidFill>
                <a:srgbClr val="018C42">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tLang="en-US">
                  <a:cs typeface="+mn-ea"/>
                  <a:sym typeface="+mn-lt"/>
                </a:endParaRPr>
              </a:p>
            </p:txBody>
          </p:sp>
          <p:sp>
            <p:nvSpPr>
              <p:cNvPr id="62" name="椭圆 61"/>
              <p:cNvSpPr/>
              <p:nvPr/>
            </p:nvSpPr>
            <p:spPr>
              <a:xfrm>
                <a:off x="763057" y="3129880"/>
                <a:ext cx="556683" cy="556683"/>
              </a:xfrm>
              <a:prstGeom prst="ellipse">
                <a:avLst/>
              </a:prstGeom>
              <a:gradFill flip="none" rotWithShape="1">
                <a:gsLst>
                  <a:gs pos="0">
                    <a:schemeClr val="accent6">
                      <a:lumMod val="40000"/>
                      <a:lumOff val="60000"/>
                    </a:schemeClr>
                  </a:gs>
                  <a:gs pos="50000">
                    <a:srgbClr val="018C42"/>
                  </a:gs>
                </a:gsLst>
                <a:lin ang="2700000" scaled="1"/>
                <a:tileRect/>
              </a:gradFill>
              <a:ln>
                <a:noFill/>
              </a:ln>
            </p:spPr>
            <p:txBody>
              <a:bodyPr wrap="square" lIns="91440" tIns="45720" rIns="91440" bIns="45720" anchor="ctr">
                <a:normAutofit/>
              </a:bodyPr>
              <a:lstStyle/>
              <a:p>
                <a:pPr algn="ctr"/>
                <a:r>
                  <a:rPr lang="en-US" altLang="en-US" b="1" dirty="0">
                    <a:solidFill>
                      <a:srgbClr val="FFFFFF"/>
                    </a:solidFill>
                    <a:cs typeface="+mn-ea"/>
                    <a:sym typeface="+mn-lt"/>
                  </a:rPr>
                  <a:t>2</a:t>
                </a:r>
              </a:p>
            </p:txBody>
          </p:sp>
        </p:grpSp>
      </p:grpSp>
      <p:sp>
        <p:nvSpPr>
          <p:cNvPr id="10" name="内容占位符 9"/>
          <p:cNvSpPr>
            <a:spLocks noGrp="1"/>
          </p:cNvSpPr>
          <p:nvPr>
            <p:ph sz="quarter" idx="13"/>
          </p:nvPr>
        </p:nvSpPr>
        <p:spPr/>
        <p:txBody>
          <a:bodyPr/>
          <a:lstStyle/>
          <a:p>
            <a:r>
              <a:rPr lang="zh-CN" altLang="en-US" dirty="0">
                <a:cs typeface="+mn-ea"/>
                <a:sym typeface="+mn-lt"/>
              </a:rPr>
              <a:t>金占国</a:t>
            </a:r>
            <a:r>
              <a:rPr lang="en-US" altLang="zh-CN" dirty="0">
                <a:cs typeface="+mn-ea"/>
                <a:sym typeface="+mn-lt"/>
              </a:rPr>
              <a:t>,</a:t>
            </a:r>
            <a:r>
              <a:rPr lang="zh-CN" altLang="en-US" dirty="0">
                <a:cs typeface="+mn-ea"/>
                <a:sym typeface="+mn-lt"/>
              </a:rPr>
              <a:t>王恩彤</a:t>
            </a:r>
            <a:r>
              <a:rPr lang="en-US" altLang="zh-CN" dirty="0">
                <a:cs typeface="+mn-ea"/>
                <a:sym typeface="+mn-lt"/>
              </a:rPr>
              <a:t>.</a:t>
            </a:r>
            <a:r>
              <a:rPr lang="zh-CN" altLang="en-US" dirty="0">
                <a:cs typeface="+mn-ea"/>
                <a:sym typeface="+mn-lt"/>
              </a:rPr>
              <a:t>巴拉尼</a:t>
            </a:r>
            <a:r>
              <a:rPr lang="en-US" altLang="zh-CN" dirty="0">
                <a:cs typeface="+mn-ea"/>
                <a:sym typeface="+mn-lt"/>
              </a:rPr>
              <a:t>《</a:t>
            </a:r>
            <a:r>
              <a:rPr lang="zh-CN" altLang="en-US" dirty="0">
                <a:cs typeface="+mn-ea"/>
                <a:sym typeface="+mn-lt"/>
              </a:rPr>
              <a:t>急性单侧前庭病</a:t>
            </a:r>
            <a:r>
              <a:rPr lang="en-US" altLang="zh-CN" dirty="0">
                <a:cs typeface="+mn-ea"/>
                <a:sym typeface="+mn-lt"/>
              </a:rPr>
              <a:t>/</a:t>
            </a:r>
            <a:r>
              <a:rPr lang="zh-CN" altLang="en-US" dirty="0">
                <a:cs typeface="+mn-ea"/>
                <a:sym typeface="+mn-lt"/>
              </a:rPr>
              <a:t>前庭神经炎诊断标准</a:t>
            </a:r>
            <a:r>
              <a:rPr lang="en-US" altLang="zh-CN" dirty="0">
                <a:cs typeface="+mn-ea"/>
                <a:sym typeface="+mn-lt"/>
              </a:rPr>
              <a:t>》</a:t>
            </a:r>
            <a:r>
              <a:rPr lang="zh-CN" altLang="en-US" dirty="0">
                <a:cs typeface="+mn-ea"/>
                <a:sym typeface="+mn-lt"/>
              </a:rPr>
              <a:t>编译</a:t>
            </a:r>
            <a:r>
              <a:rPr lang="en-US" altLang="zh-CN" dirty="0">
                <a:cs typeface="+mn-ea"/>
                <a:sym typeface="+mn-lt"/>
              </a:rPr>
              <a:t>[J].</a:t>
            </a:r>
            <a:r>
              <a:rPr lang="zh-CN" altLang="en-US" dirty="0">
                <a:cs typeface="+mn-ea"/>
                <a:sym typeface="+mn-lt"/>
              </a:rPr>
              <a:t>听力学及言语疾病杂志</a:t>
            </a:r>
            <a:r>
              <a:rPr lang="en-US" altLang="zh-CN" dirty="0">
                <a:cs typeface="+mn-ea"/>
                <a:sym typeface="+mn-lt"/>
              </a:rPr>
              <a:t>, 2024, 32(5):478-481.</a:t>
            </a:r>
            <a:endParaRPr lang="zh-CN" altLang="en-US" dirty="0">
              <a:cs typeface="+mn-ea"/>
              <a:sym typeface="+mn-lt"/>
            </a:endParaRPr>
          </a:p>
          <a:p>
            <a:endParaRPr lang="zh-CN" altLang="en-US" dirty="0">
              <a:cs typeface="+mn-ea"/>
              <a:sym typeface="+mn-lt"/>
            </a:endParaRPr>
          </a:p>
        </p:txBody>
      </p:sp>
      <p:sp>
        <p:nvSpPr>
          <p:cNvPr id="12" name="内容占位符 10"/>
          <p:cNvSpPr txBox="1"/>
          <p:nvPr/>
        </p:nvSpPr>
        <p:spPr>
          <a:xfrm>
            <a:off x="992188" y="6604000"/>
            <a:ext cx="10336213" cy="406400"/>
          </a:xfrm>
          <a:prstGeom prst="rect">
            <a:avLst/>
          </a:prstGeom>
        </p:spPr>
        <p:txBody>
          <a:bodyPr vert="horz" lIns="91440" tIns="45720" rIns="91440" bIns="45720" rtlCol="0">
            <a:normAutofit/>
          </a:bodyPr>
          <a:lstStyle>
            <a:lvl1pPr marL="0" indent="0" algn="l" defTabSz="914400" rtl="0" eaLnBrk="1" latinLnBrk="0" hangingPunct="1">
              <a:lnSpc>
                <a:spcPct val="100000"/>
              </a:lnSpc>
              <a:spcBef>
                <a:spcPts val="0"/>
              </a:spcBef>
              <a:buFontTx/>
              <a:buNone/>
              <a:defRPr sz="1000" kern="1200">
                <a:solidFill>
                  <a:schemeClr val="tx1"/>
                </a:solidFill>
                <a:latin typeface="+mn-lt"/>
                <a:ea typeface="+mn-ea"/>
                <a:cs typeface="+mn-cs"/>
              </a:defRPr>
            </a:lvl1pPr>
            <a:lvl2pPr marL="457200" indent="0" algn="l" defTabSz="914400" rtl="0" eaLnBrk="1" latinLnBrk="0" hangingPunct="1">
              <a:lnSpc>
                <a:spcPct val="100000"/>
              </a:lnSpc>
              <a:spcBef>
                <a:spcPts val="0"/>
              </a:spcBef>
              <a:buFontTx/>
              <a:buNone/>
              <a:defRPr sz="1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indent="-228600">
              <a:lnSpc>
                <a:spcPct val="120000"/>
              </a:lnSpc>
              <a:buFont typeface="+mj-lt"/>
              <a:buAutoNum type="arabicPeriod"/>
            </a:pPr>
            <a:endParaRPr lang="zh-CN" altLang="en-US" dirty="0">
              <a:cs typeface="+mn-ea"/>
              <a:sym typeface="+mn-lt"/>
            </a:endParaRPr>
          </a:p>
        </p:txBody>
      </p:sp>
      <p:grpSp>
        <p:nvGrpSpPr>
          <p:cNvPr id="32" name="组合 31"/>
          <p:cNvGrpSpPr/>
          <p:nvPr/>
        </p:nvGrpSpPr>
        <p:grpSpPr>
          <a:xfrm>
            <a:off x="1220253" y="2278486"/>
            <a:ext cx="2927786" cy="3155601"/>
            <a:chOff x="832302" y="1558639"/>
            <a:chExt cx="2927786" cy="4375007"/>
          </a:xfrm>
        </p:grpSpPr>
        <p:sp>
          <p:nvSpPr>
            <p:cNvPr id="40" name="矩形: 圆角 39"/>
            <p:cNvSpPr/>
            <p:nvPr/>
          </p:nvSpPr>
          <p:spPr>
            <a:xfrm rot="348684">
              <a:off x="832302" y="1602360"/>
              <a:ext cx="2915858" cy="4331286"/>
            </a:xfrm>
            <a:prstGeom prst="roundRect">
              <a:avLst>
                <a:gd name="adj" fmla="val 10808"/>
              </a:avLst>
            </a:prstGeom>
            <a:solidFill>
              <a:srgbClr val="018C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tLang="en-US">
                <a:cs typeface="+mn-ea"/>
                <a:sym typeface="+mn-lt"/>
              </a:endParaRPr>
            </a:p>
          </p:txBody>
        </p:sp>
        <p:sp>
          <p:nvSpPr>
            <p:cNvPr id="41" name="矩形: 圆角 40"/>
            <p:cNvSpPr/>
            <p:nvPr/>
          </p:nvSpPr>
          <p:spPr>
            <a:xfrm>
              <a:off x="844230" y="1558639"/>
              <a:ext cx="2915858" cy="4331286"/>
            </a:xfrm>
            <a:prstGeom prst="roundRect">
              <a:avLst>
                <a:gd name="adj" fmla="val 10808"/>
              </a:avLst>
            </a:prstGeom>
            <a:solidFill>
              <a:schemeClr val="bg1"/>
            </a:solidFill>
            <a:ln>
              <a:solidFill>
                <a:schemeClr val="accent6">
                  <a:lumMod val="60000"/>
                  <a:lumOff val="40000"/>
                </a:schemeClr>
              </a:solidFill>
            </a:ln>
            <a:effectLst>
              <a:outerShdw blurRad="254000" dist="1270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en-US" altLang="en-US" b="1">
                <a:solidFill>
                  <a:schemeClr val="tx1"/>
                </a:solidFill>
                <a:cs typeface="+mn-ea"/>
                <a:sym typeface="+mn-lt"/>
              </a:endParaRPr>
            </a:p>
          </p:txBody>
        </p:sp>
      </p:grpSp>
      <p:grpSp>
        <p:nvGrpSpPr>
          <p:cNvPr id="33" name="组合 32"/>
          <p:cNvGrpSpPr/>
          <p:nvPr/>
        </p:nvGrpSpPr>
        <p:grpSpPr>
          <a:xfrm>
            <a:off x="1358900" y="2541891"/>
            <a:ext cx="9819491" cy="2742579"/>
            <a:chOff x="970949" y="1999364"/>
            <a:chExt cx="9819491" cy="2742579"/>
          </a:xfrm>
        </p:grpSpPr>
        <p:grpSp>
          <p:nvGrpSpPr>
            <p:cNvPr id="34" name="组合 33"/>
            <p:cNvGrpSpPr/>
            <p:nvPr/>
          </p:nvGrpSpPr>
          <p:grpSpPr>
            <a:xfrm>
              <a:off x="1112820" y="1999364"/>
              <a:ext cx="722330" cy="722330"/>
              <a:chOff x="698498" y="3065321"/>
              <a:chExt cx="685800" cy="685800"/>
            </a:xfrm>
          </p:grpSpPr>
          <p:sp>
            <p:nvSpPr>
              <p:cNvPr id="38" name="椭圆 37"/>
              <p:cNvSpPr/>
              <p:nvPr/>
            </p:nvSpPr>
            <p:spPr>
              <a:xfrm>
                <a:off x="698498" y="3065321"/>
                <a:ext cx="685800" cy="685800"/>
              </a:xfrm>
              <a:prstGeom prst="ellipse">
                <a:avLst/>
              </a:prstGeom>
              <a:solidFill>
                <a:srgbClr val="018C42">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tLang="en-US">
                  <a:cs typeface="+mn-ea"/>
                  <a:sym typeface="+mn-lt"/>
                </a:endParaRPr>
              </a:p>
            </p:txBody>
          </p:sp>
          <p:sp>
            <p:nvSpPr>
              <p:cNvPr id="39" name="椭圆 38"/>
              <p:cNvSpPr/>
              <p:nvPr/>
            </p:nvSpPr>
            <p:spPr>
              <a:xfrm>
                <a:off x="763057" y="3129880"/>
                <a:ext cx="556683" cy="556683"/>
              </a:xfrm>
              <a:prstGeom prst="ellipse">
                <a:avLst/>
              </a:prstGeom>
              <a:gradFill flip="none" rotWithShape="1">
                <a:gsLst>
                  <a:gs pos="0">
                    <a:schemeClr val="accent6">
                      <a:lumMod val="40000"/>
                      <a:lumOff val="60000"/>
                    </a:schemeClr>
                  </a:gs>
                  <a:gs pos="50000">
                    <a:srgbClr val="018C42"/>
                  </a:gs>
                </a:gsLst>
                <a:lin ang="2700000" scaled="1"/>
                <a:tileRect/>
              </a:gradFill>
              <a:ln>
                <a:noFill/>
              </a:ln>
            </p:spPr>
            <p:txBody>
              <a:bodyPr wrap="square" lIns="91440" tIns="45720" rIns="91440" bIns="45720" anchor="ctr">
                <a:normAutofit/>
              </a:bodyPr>
              <a:lstStyle/>
              <a:p>
                <a:pPr algn="ctr"/>
                <a:r>
                  <a:rPr lang="en-US" altLang="en-US" b="1" dirty="0">
                    <a:solidFill>
                      <a:srgbClr val="FFFFFF"/>
                    </a:solidFill>
                    <a:cs typeface="+mn-ea"/>
                    <a:sym typeface="+mn-lt"/>
                  </a:rPr>
                  <a:t>1</a:t>
                </a:r>
              </a:p>
            </p:txBody>
          </p:sp>
        </p:grpSp>
        <p:grpSp>
          <p:nvGrpSpPr>
            <p:cNvPr id="35" name="组合 34"/>
            <p:cNvGrpSpPr/>
            <p:nvPr/>
          </p:nvGrpSpPr>
          <p:grpSpPr>
            <a:xfrm>
              <a:off x="970949" y="2688592"/>
              <a:ext cx="9819491" cy="2053351"/>
              <a:chOff x="576729" y="3216638"/>
              <a:chExt cx="9819491" cy="2053351"/>
            </a:xfrm>
          </p:grpSpPr>
          <p:sp>
            <p:nvSpPr>
              <p:cNvPr id="36" name="Text1"/>
              <p:cNvSpPr txBox="1"/>
              <p:nvPr/>
            </p:nvSpPr>
            <p:spPr>
              <a:xfrm>
                <a:off x="576729" y="3666011"/>
                <a:ext cx="2718921" cy="1603978"/>
              </a:xfrm>
              <a:prstGeom prst="rect">
                <a:avLst/>
              </a:prstGeom>
              <a:noFill/>
            </p:spPr>
            <p:txBody>
              <a:bodyPr wrap="square" rtlCol="0" anchor="t" anchorCtr="0">
                <a:normAutofit lnSpcReduction="10000"/>
              </a:bodyPr>
              <a:lstStyle>
                <a:defPPr>
                  <a:defRPr lang="zh-CN"/>
                </a:defPPr>
                <a:lvl1pPr marL="0" algn="l" defTabSz="914400" rtl="0" eaLnBrk="1" latinLnBrk="0" hangingPunct="1">
                  <a:lnSpc>
                    <a:spcPct val="150000"/>
                  </a:lnSpc>
                  <a:defRPr kumimoji="0" sz="1050" i="0" u="none" strike="noStrike" kern="1200" cap="none" spc="0" normalizeH="0" baseline="0">
                    <a:ln>
                      <a:noFill/>
                    </a:ln>
                    <a:solidFill>
                      <a:schemeClr val="tx1"/>
                    </a:solidFill>
                    <a:effectLst/>
                    <a:uLnTx/>
                    <a:uFillTx/>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indent="-171450">
                  <a:lnSpc>
                    <a:spcPct val="120000"/>
                  </a:lnSpc>
                  <a:spcBef>
                    <a:spcPts val="600"/>
                  </a:spcBef>
                  <a:buFont typeface="Arial" panose="020B0604020202020204" pitchFamily="34" charset="0"/>
                  <a:buChar char="•"/>
                </a:pPr>
                <a:r>
                  <a:rPr lang="en-US" altLang="zh-CN" sz="1200" b="1" dirty="0">
                    <a:cs typeface="+mn-ea"/>
                    <a:sym typeface="+mn-lt"/>
                  </a:rPr>
                  <a:t>9%</a:t>
                </a:r>
                <a:r>
                  <a:rPr lang="zh-CN" altLang="en-US" sz="1200" b="1" dirty="0">
                    <a:cs typeface="+mn-ea"/>
                    <a:sym typeface="+mn-lt"/>
                  </a:rPr>
                  <a:t>的</a:t>
                </a:r>
                <a:r>
                  <a:rPr lang="en-US" altLang="zh-CN" sz="1200" b="1" dirty="0">
                    <a:cs typeface="+mn-ea"/>
                    <a:sym typeface="+mn-lt"/>
                  </a:rPr>
                  <a:t>VN</a:t>
                </a:r>
                <a:r>
                  <a:rPr lang="zh-CN" altLang="en-US" sz="1200" b="1" dirty="0">
                    <a:cs typeface="+mn-ea"/>
                    <a:sym typeface="+mn-lt"/>
                  </a:rPr>
                  <a:t>患者有水痘、带状疱疹病毒或</a:t>
                </a:r>
                <a:r>
                  <a:rPr lang="en-US" altLang="zh-CN" sz="1200" b="1" dirty="0">
                    <a:cs typeface="+mn-ea"/>
                    <a:sym typeface="+mn-lt"/>
                  </a:rPr>
                  <a:t>1</a:t>
                </a:r>
                <a:r>
                  <a:rPr lang="zh-CN" altLang="en-US" sz="1200" b="1" dirty="0">
                    <a:cs typeface="+mn-ea"/>
                    <a:sym typeface="+mn-lt"/>
                  </a:rPr>
                  <a:t>型单纯疱疹病毒感染的病史，</a:t>
                </a:r>
                <a:r>
                  <a:rPr lang="en-US" altLang="zh-CN" sz="1200" b="1" dirty="0">
                    <a:cs typeface="+mn-ea"/>
                    <a:sym typeface="+mn-lt"/>
                  </a:rPr>
                  <a:t>53%</a:t>
                </a:r>
                <a:r>
                  <a:rPr lang="zh-CN" altLang="en-US" sz="1200" b="1" dirty="0">
                    <a:cs typeface="+mn-ea"/>
                    <a:sym typeface="+mn-lt"/>
                  </a:rPr>
                  <a:t>的患者单纯疱疹病毒</a:t>
                </a:r>
                <a:r>
                  <a:rPr lang="en-US" altLang="zh-CN" sz="1200" b="1" dirty="0">
                    <a:cs typeface="+mn-ea"/>
                    <a:sym typeface="+mn-lt"/>
                  </a:rPr>
                  <a:t>IgG</a:t>
                </a:r>
                <a:r>
                  <a:rPr lang="zh-CN" altLang="en-US" sz="1200" b="1" dirty="0">
                    <a:cs typeface="+mn-ea"/>
                    <a:sym typeface="+mn-lt"/>
                  </a:rPr>
                  <a:t>抗体呈阳性</a:t>
                </a:r>
                <a:endParaRPr lang="en-US" altLang="zh-CN" sz="1200" dirty="0">
                  <a:cs typeface="+mn-ea"/>
                  <a:sym typeface="+mn-lt"/>
                </a:endParaRPr>
              </a:p>
              <a:p>
                <a:pPr marL="171450" indent="-171450">
                  <a:lnSpc>
                    <a:spcPct val="120000"/>
                  </a:lnSpc>
                  <a:spcBef>
                    <a:spcPts val="600"/>
                  </a:spcBef>
                  <a:buFont typeface="Arial" panose="020B0604020202020204" pitchFamily="34" charset="0"/>
                  <a:buChar char="•"/>
                </a:pPr>
                <a:r>
                  <a:rPr lang="zh-CN" altLang="en-US" sz="1200" dirty="0">
                    <a:cs typeface="+mn-ea"/>
                    <a:sym typeface="+mn-lt"/>
                  </a:rPr>
                  <a:t>尽管病毒感染被认为是该病最可能的病因，但目前证据尚不够充分。此外，也可能存在其他致病因素</a:t>
                </a:r>
              </a:p>
            </p:txBody>
          </p:sp>
          <p:sp>
            <p:nvSpPr>
              <p:cNvPr id="37" name="Bullet1"/>
              <p:cNvSpPr txBox="1"/>
              <p:nvPr/>
            </p:nvSpPr>
            <p:spPr>
              <a:xfrm>
                <a:off x="632081" y="3216638"/>
                <a:ext cx="2581019" cy="395761"/>
              </a:xfrm>
              <a:prstGeom prst="rect">
                <a:avLst/>
              </a:prstGeom>
              <a:noFill/>
            </p:spPr>
            <p:txBody>
              <a:bodyPr wrap="square" rtlCol="0" anchor="b" anchorCtr="0">
                <a:normAutofit/>
              </a:bodyPr>
              <a:lstStyle>
                <a:defPPr>
                  <a:defRPr lang="zh-CN"/>
                </a:defPPr>
                <a:lvl1pPr marL="0" algn="l" defTabSz="914400" rtl="0" eaLnBrk="1" latinLnBrk="0" hangingPunct="1">
                  <a:defRPr kumimoji="0" sz="1400" b="1" i="0" u="none" strike="noStrike" kern="1200" cap="none" spc="0" normalizeH="0" baseline="0">
                    <a:ln>
                      <a:noFill/>
                    </a:ln>
                    <a:solidFill>
                      <a:schemeClr val="accent1"/>
                    </a:solidFill>
                    <a:effectLst/>
                    <a:uLnTx/>
                    <a:uFillTx/>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dirty="0">
                    <a:solidFill>
                      <a:srgbClr val="018C42"/>
                    </a:solidFill>
                    <a:cs typeface="+mn-ea"/>
                    <a:sym typeface="+mn-lt"/>
                  </a:rPr>
                  <a:t>病毒感染与免疫和炎症反应</a:t>
                </a:r>
              </a:p>
            </p:txBody>
          </p:sp>
          <p:sp>
            <p:nvSpPr>
              <p:cNvPr id="76" name="Text1"/>
              <p:cNvSpPr txBox="1"/>
              <p:nvPr/>
            </p:nvSpPr>
            <p:spPr>
              <a:xfrm>
                <a:off x="4108599" y="3666011"/>
                <a:ext cx="2718921" cy="1603978"/>
              </a:xfrm>
              <a:prstGeom prst="rect">
                <a:avLst/>
              </a:prstGeom>
              <a:noFill/>
            </p:spPr>
            <p:txBody>
              <a:bodyPr wrap="square" rtlCol="0" anchor="t" anchorCtr="0">
                <a:normAutofit/>
              </a:bodyPr>
              <a:lstStyle>
                <a:defPPr>
                  <a:defRPr lang="zh-CN"/>
                </a:defPPr>
                <a:lvl1pPr marL="0" algn="l" defTabSz="914400" rtl="0" eaLnBrk="1" latinLnBrk="0" hangingPunct="1">
                  <a:lnSpc>
                    <a:spcPct val="150000"/>
                  </a:lnSpc>
                  <a:defRPr kumimoji="0" sz="1050" i="0" u="none" strike="noStrike" kern="1200" cap="none" spc="0" normalizeH="0" baseline="0">
                    <a:ln>
                      <a:noFill/>
                    </a:ln>
                    <a:solidFill>
                      <a:schemeClr val="tx1"/>
                    </a:solidFill>
                    <a:effectLst/>
                    <a:uLnTx/>
                    <a:uFillTx/>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indent="-171450">
                  <a:lnSpc>
                    <a:spcPct val="120000"/>
                  </a:lnSpc>
                  <a:spcBef>
                    <a:spcPts val="600"/>
                  </a:spcBef>
                  <a:buFont typeface="Arial" panose="020B0604020202020204" pitchFamily="34" charset="0"/>
                  <a:buChar char="•"/>
                </a:pPr>
                <a:r>
                  <a:rPr lang="en-US" altLang="zh-CN" sz="1200" dirty="0">
                    <a:cs typeface="+mn-ea"/>
                    <a:sym typeface="+mn-lt"/>
                  </a:rPr>
                  <a:t>VN</a:t>
                </a:r>
                <a:r>
                  <a:rPr lang="zh-CN" altLang="en-US" sz="1200" dirty="0">
                    <a:cs typeface="+mn-ea"/>
                    <a:sym typeface="+mn-lt"/>
                  </a:rPr>
                  <a:t>患者心血管病患病率明显高于正常人，</a:t>
                </a:r>
                <a:r>
                  <a:rPr lang="en-US" altLang="zh-CN" sz="1200" dirty="0">
                    <a:cs typeface="+mn-ea"/>
                    <a:sym typeface="+mn-lt"/>
                  </a:rPr>
                  <a:t>VN</a:t>
                </a:r>
                <a:r>
                  <a:rPr lang="zh-CN" altLang="en-US" sz="1200" dirty="0">
                    <a:cs typeface="+mn-ea"/>
                    <a:sym typeface="+mn-lt"/>
                  </a:rPr>
                  <a:t>症状和体征也可由前庭动脉梗死所致，且前庭上动脉较前庭下动脉更易发生梗死</a:t>
                </a:r>
              </a:p>
            </p:txBody>
          </p:sp>
          <p:sp>
            <p:nvSpPr>
              <p:cNvPr id="77" name="Bullet1"/>
              <p:cNvSpPr txBox="1"/>
              <p:nvPr/>
            </p:nvSpPr>
            <p:spPr>
              <a:xfrm>
                <a:off x="4163951" y="3216638"/>
                <a:ext cx="2581019" cy="395761"/>
              </a:xfrm>
              <a:prstGeom prst="rect">
                <a:avLst/>
              </a:prstGeom>
              <a:noFill/>
            </p:spPr>
            <p:txBody>
              <a:bodyPr wrap="square" rtlCol="0" anchor="b" anchorCtr="0">
                <a:normAutofit/>
              </a:bodyPr>
              <a:lstStyle>
                <a:defPPr>
                  <a:defRPr lang="zh-CN"/>
                </a:defPPr>
                <a:lvl1pPr marL="0" algn="l" defTabSz="914400" rtl="0" eaLnBrk="1" latinLnBrk="0" hangingPunct="1">
                  <a:defRPr kumimoji="0" sz="1400" b="1" i="0" u="none" strike="noStrike" kern="1200" cap="none" spc="0" normalizeH="0" baseline="0">
                    <a:ln>
                      <a:noFill/>
                    </a:ln>
                    <a:solidFill>
                      <a:schemeClr val="accent1"/>
                    </a:solidFill>
                    <a:effectLst/>
                    <a:uLnTx/>
                    <a:uFillTx/>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dirty="0">
                    <a:solidFill>
                      <a:srgbClr val="018C42"/>
                    </a:solidFill>
                    <a:cs typeface="+mn-ea"/>
                    <a:sym typeface="+mn-lt"/>
                  </a:rPr>
                  <a:t>血管因素</a:t>
                </a:r>
              </a:p>
            </p:txBody>
          </p:sp>
          <p:sp>
            <p:nvSpPr>
              <p:cNvPr id="78" name="Text1"/>
              <p:cNvSpPr txBox="1"/>
              <p:nvPr/>
            </p:nvSpPr>
            <p:spPr>
              <a:xfrm>
                <a:off x="7677299" y="3666011"/>
                <a:ext cx="2718921" cy="1603978"/>
              </a:xfrm>
              <a:prstGeom prst="rect">
                <a:avLst/>
              </a:prstGeom>
              <a:noFill/>
            </p:spPr>
            <p:txBody>
              <a:bodyPr wrap="square" rtlCol="0" anchor="t" anchorCtr="0">
                <a:normAutofit/>
              </a:bodyPr>
              <a:lstStyle>
                <a:defPPr>
                  <a:defRPr lang="zh-CN"/>
                </a:defPPr>
                <a:lvl1pPr marL="0" algn="l" defTabSz="914400" rtl="0" eaLnBrk="1" latinLnBrk="0" hangingPunct="1">
                  <a:lnSpc>
                    <a:spcPct val="150000"/>
                  </a:lnSpc>
                  <a:defRPr kumimoji="0" sz="1050" i="0" u="none" strike="noStrike" kern="1200" cap="none" spc="0" normalizeH="0" baseline="0">
                    <a:ln>
                      <a:noFill/>
                    </a:ln>
                    <a:solidFill>
                      <a:schemeClr val="tx1"/>
                    </a:solidFill>
                    <a:effectLst/>
                    <a:uLnTx/>
                    <a:uFillTx/>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indent="-171450">
                  <a:lnSpc>
                    <a:spcPct val="120000"/>
                  </a:lnSpc>
                  <a:spcBef>
                    <a:spcPts val="600"/>
                  </a:spcBef>
                  <a:buFont typeface="Arial" panose="020B0604020202020204" pitchFamily="34" charset="0"/>
                  <a:buChar char="•"/>
                </a:pPr>
                <a:r>
                  <a:rPr lang="zh-CN" altLang="en-US" sz="1200" dirty="0">
                    <a:cs typeface="+mn-ea"/>
                    <a:sym typeface="+mn-lt"/>
                  </a:rPr>
                  <a:t>前庭神经穿行于骨管之中，且管内骨较多，这些解剖因素也可能为该病的罹患因素</a:t>
                </a:r>
              </a:p>
            </p:txBody>
          </p:sp>
          <p:sp>
            <p:nvSpPr>
              <p:cNvPr id="79" name="Bullet1"/>
              <p:cNvSpPr txBox="1"/>
              <p:nvPr/>
            </p:nvSpPr>
            <p:spPr>
              <a:xfrm>
                <a:off x="7732651" y="3216638"/>
                <a:ext cx="2581019" cy="395761"/>
              </a:xfrm>
              <a:prstGeom prst="rect">
                <a:avLst/>
              </a:prstGeom>
              <a:noFill/>
            </p:spPr>
            <p:txBody>
              <a:bodyPr wrap="square" rtlCol="0" anchor="b" anchorCtr="0">
                <a:normAutofit/>
              </a:bodyPr>
              <a:lstStyle>
                <a:defPPr>
                  <a:defRPr lang="zh-CN"/>
                </a:defPPr>
                <a:lvl1pPr marL="0" algn="l" defTabSz="914400" rtl="0" eaLnBrk="1" latinLnBrk="0" hangingPunct="1">
                  <a:defRPr kumimoji="0" sz="1400" b="1" i="0" u="none" strike="noStrike" kern="1200" cap="none" spc="0" normalizeH="0" baseline="0">
                    <a:ln>
                      <a:noFill/>
                    </a:ln>
                    <a:solidFill>
                      <a:schemeClr val="accent1"/>
                    </a:solidFill>
                    <a:effectLst/>
                    <a:uLnTx/>
                    <a:uFillTx/>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dirty="0">
                    <a:solidFill>
                      <a:srgbClr val="018C42"/>
                    </a:solidFill>
                    <a:cs typeface="+mn-ea"/>
                    <a:sym typeface="+mn-lt"/>
                  </a:rPr>
                  <a:t>解剖因素</a:t>
                </a:r>
              </a:p>
            </p:txBody>
          </p:sp>
        </p:grpSp>
      </p:grpSp>
      <p:sp>
        <p:nvSpPr>
          <p:cNvPr id="53" name="文本框 52"/>
          <p:cNvSpPr txBox="1"/>
          <p:nvPr/>
        </p:nvSpPr>
        <p:spPr>
          <a:xfrm>
            <a:off x="695325" y="1419205"/>
            <a:ext cx="10493375" cy="362343"/>
          </a:xfrm>
          <a:prstGeom prst="rect">
            <a:avLst/>
          </a:prstGeom>
          <a:noFill/>
        </p:spPr>
        <p:txBody>
          <a:bodyPr wrap="square">
            <a:spAutoFit/>
          </a:bodyPr>
          <a:lstStyle/>
          <a:p>
            <a:pPr marL="285750" indent="-285750">
              <a:lnSpc>
                <a:spcPct val="120000"/>
              </a:lnSpc>
              <a:buFont typeface="Arial" panose="020B0604020202020204" pitchFamily="34" charset="0"/>
              <a:buChar char="•"/>
            </a:pPr>
            <a:r>
              <a:rPr lang="zh-CN" altLang="en-US" sz="1600" dirty="0">
                <a:cs typeface="+mn-ea"/>
                <a:sym typeface="+mn-lt"/>
              </a:rPr>
              <a:t> 前庭神经炎的病因及发病机制仍不甚清楚，目前推断主要包括三点：</a:t>
            </a:r>
          </a:p>
        </p:txBody>
      </p:sp>
      <p:sp>
        <p:nvSpPr>
          <p:cNvPr id="5" name="圆角矩形 4"/>
          <p:cNvSpPr/>
          <p:nvPr/>
        </p:nvSpPr>
        <p:spPr>
          <a:xfrm>
            <a:off x="100965" y="193040"/>
            <a:ext cx="10236200" cy="709930"/>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标题 1"/>
          <p:cNvSpPr>
            <a:spLocks noGrp="1"/>
          </p:cNvSpPr>
          <p:nvPr/>
        </p:nvSpPr>
        <p:spPr>
          <a:xfrm>
            <a:off x="838200" y="355600"/>
            <a:ext cx="10514965" cy="4641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charset="-122"/>
                <a:ea typeface="微软雅黑" panose="020B0503020204020204" charset="-122"/>
                <a:cs typeface="Arial" panose="020B0604020202020204" pitchFamily="34" charset="0"/>
              </a:defRPr>
            </a:lvl1pPr>
          </a:lstStyle>
          <a:p>
            <a:r>
              <a:rPr lang="zh-CN" altLang="en-US" dirty="0">
                <a:solidFill>
                  <a:schemeClr val="bg1"/>
                </a:solidFill>
                <a:latin typeface="+mn-lt"/>
                <a:ea typeface="+mn-ea"/>
                <a:cs typeface="+mn-ea"/>
                <a:sym typeface="+mn-lt"/>
              </a:rPr>
              <a:t>前庭神经炎的病因尚未明确</a:t>
            </a:r>
          </a:p>
        </p:txBody>
      </p:sp>
      <p:sp>
        <p:nvSpPr>
          <p:cNvPr id="7" name="圆角矩形 6"/>
          <p:cNvSpPr/>
          <p:nvPr/>
        </p:nvSpPr>
        <p:spPr>
          <a:xfrm>
            <a:off x="268605" y="186690"/>
            <a:ext cx="99695" cy="78930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圆角矩形 7"/>
          <p:cNvSpPr/>
          <p:nvPr/>
        </p:nvSpPr>
        <p:spPr>
          <a:xfrm>
            <a:off x="443230" y="186690"/>
            <a:ext cx="45720" cy="78930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内容占位符 12"/>
          <p:cNvSpPr>
            <a:spLocks noGrp="1"/>
          </p:cNvSpPr>
          <p:nvPr>
            <p:ph sz="quarter" idx="13"/>
          </p:nvPr>
        </p:nvSpPr>
        <p:spPr/>
        <p:txBody>
          <a:bodyPr/>
          <a:lstStyle/>
          <a:p>
            <a:pPr marL="228600" indent="-228600">
              <a:lnSpc>
                <a:spcPct val="120000"/>
              </a:lnSpc>
              <a:buFont typeface="+mj-lt"/>
              <a:buAutoNum type="arabicPeriod"/>
            </a:pPr>
            <a:r>
              <a:rPr lang="zh-CN" altLang="en-US" dirty="0">
                <a:cs typeface="+mn-ea"/>
                <a:sym typeface="+mn-lt"/>
              </a:rPr>
              <a:t>中国医师协会神经内科分会眩晕专业委员会</a:t>
            </a:r>
            <a:r>
              <a:rPr lang="en-US" altLang="zh-CN" dirty="0">
                <a:cs typeface="+mn-ea"/>
                <a:sym typeface="+mn-lt"/>
              </a:rPr>
              <a:t>,</a:t>
            </a:r>
            <a:r>
              <a:rPr lang="zh-CN" altLang="en-US" dirty="0">
                <a:cs typeface="+mn-ea"/>
                <a:sym typeface="+mn-lt"/>
              </a:rPr>
              <a:t>中国卒中学会卒中与眩晕分会</a:t>
            </a:r>
            <a:r>
              <a:rPr lang="en-US" altLang="zh-CN" dirty="0">
                <a:cs typeface="+mn-ea"/>
                <a:sym typeface="+mn-lt"/>
              </a:rPr>
              <a:t>,</a:t>
            </a:r>
            <a:r>
              <a:rPr lang="zh-CN" altLang="en-US" dirty="0">
                <a:cs typeface="+mn-ea"/>
                <a:sym typeface="+mn-lt"/>
              </a:rPr>
              <a:t>李斐</a:t>
            </a:r>
            <a:r>
              <a:rPr lang="en-US" altLang="zh-CN" dirty="0">
                <a:cs typeface="+mn-ea"/>
                <a:sym typeface="+mn-lt"/>
              </a:rPr>
              <a:t>,</a:t>
            </a:r>
            <a:r>
              <a:rPr lang="zh-CN" altLang="en-US" dirty="0">
                <a:cs typeface="+mn-ea"/>
                <a:sym typeface="+mn-lt"/>
              </a:rPr>
              <a:t>等</a:t>
            </a:r>
            <a:r>
              <a:rPr lang="en-US" altLang="zh-CN" dirty="0">
                <a:cs typeface="+mn-ea"/>
                <a:sym typeface="+mn-lt"/>
              </a:rPr>
              <a:t>.</a:t>
            </a:r>
            <a:r>
              <a:rPr lang="zh-CN" altLang="en-US" dirty="0">
                <a:cs typeface="+mn-ea"/>
                <a:sym typeface="+mn-lt"/>
              </a:rPr>
              <a:t>前庭神经炎诊治多学科专家共识</a:t>
            </a:r>
            <a:r>
              <a:rPr lang="en-US" altLang="zh-CN" dirty="0">
                <a:cs typeface="+mn-ea"/>
                <a:sym typeface="+mn-lt"/>
              </a:rPr>
              <a:t>[J].</a:t>
            </a:r>
            <a:r>
              <a:rPr lang="zh-CN" altLang="en-US" dirty="0">
                <a:cs typeface="+mn-ea"/>
                <a:sym typeface="+mn-lt"/>
              </a:rPr>
              <a:t>中华老年医学杂志</a:t>
            </a:r>
            <a:r>
              <a:rPr lang="en-US" altLang="zh-CN" dirty="0">
                <a:cs typeface="+mn-ea"/>
                <a:sym typeface="+mn-lt"/>
              </a:rPr>
              <a:t>, 2020, 039(009):985-994.</a:t>
            </a:r>
          </a:p>
          <a:p>
            <a:endParaRPr lang="zh-CN" altLang="en-US" dirty="0">
              <a:cs typeface="+mn-ea"/>
              <a:sym typeface="+mn-lt"/>
            </a:endParaRPr>
          </a:p>
        </p:txBody>
      </p:sp>
      <p:sp>
        <p:nvSpPr>
          <p:cNvPr id="5" name="文本框 4"/>
          <p:cNvSpPr txBox="1"/>
          <p:nvPr/>
        </p:nvSpPr>
        <p:spPr>
          <a:xfrm>
            <a:off x="17481763" y="589162"/>
            <a:ext cx="7195457" cy="1200329"/>
          </a:xfrm>
          <a:prstGeom prst="rect">
            <a:avLst/>
          </a:prstGeom>
          <a:noFill/>
        </p:spPr>
        <p:txBody>
          <a:bodyPr wrap="square">
            <a:spAutoFit/>
          </a:bodyPr>
          <a:lstStyle/>
          <a:p>
            <a:r>
              <a:rPr lang="zh-CN" altLang="en-US" dirty="0">
                <a:cs typeface="+mn-ea"/>
                <a:sym typeface="+mn-lt"/>
              </a:rPr>
              <a:t>VN 是一种临床常见的急性前庭综合征,由于现有基础研究有限、循证医学证据缺乏、检查技术手段有限, </a:t>
            </a:r>
            <a:r>
              <a:rPr lang="zh-CN" altLang="en-US" b="1" dirty="0">
                <a:cs typeface="+mn-ea"/>
                <a:sym typeface="+mn-lt"/>
              </a:rPr>
              <a:t>VN 的诊断治疗缺乏统一、规范化的标准。患者在急性期常未能得到及时有效的诊断治疗,导致预后不良</a:t>
            </a:r>
            <a:endParaRPr lang="en-US" altLang="zh-CN" b="1" dirty="0">
              <a:cs typeface="+mn-ea"/>
              <a:sym typeface="+mn-lt"/>
            </a:endParaRPr>
          </a:p>
          <a:p>
            <a:r>
              <a:rPr lang="en-US" altLang="zh-CN" b="1" dirty="0">
                <a:cs typeface="+mn-ea"/>
                <a:sym typeface="+mn-lt"/>
              </a:rPr>
              <a:t>VN </a:t>
            </a:r>
            <a:r>
              <a:rPr lang="zh-CN" altLang="en-US" b="1" dirty="0">
                <a:cs typeface="+mn-ea"/>
                <a:sym typeface="+mn-lt"/>
              </a:rPr>
              <a:t>本质上是一个排他性诊断</a:t>
            </a:r>
            <a:endParaRPr lang="zh-CN" altLang="en-US" dirty="0">
              <a:cs typeface="+mn-ea"/>
              <a:sym typeface="+mn-lt"/>
            </a:endParaRPr>
          </a:p>
        </p:txBody>
      </p:sp>
      <p:sp>
        <p:nvSpPr>
          <p:cNvPr id="6" name="文本框 5"/>
          <p:cNvSpPr txBox="1"/>
          <p:nvPr/>
        </p:nvSpPr>
        <p:spPr>
          <a:xfrm>
            <a:off x="17427334" y="1982533"/>
            <a:ext cx="7195457" cy="1200329"/>
          </a:xfrm>
          <a:prstGeom prst="rect">
            <a:avLst/>
          </a:prstGeom>
          <a:noFill/>
        </p:spPr>
        <p:txBody>
          <a:bodyPr wrap="square">
            <a:spAutoFit/>
          </a:bodyPr>
          <a:lstStyle/>
          <a:p>
            <a:r>
              <a:rPr lang="zh-CN" altLang="en-US" dirty="0">
                <a:cs typeface="+mn-ea"/>
                <a:sym typeface="+mn-lt"/>
              </a:rPr>
              <a:t>临床诊断 </a:t>
            </a:r>
            <a:r>
              <a:rPr lang="en-US" altLang="zh-CN" dirty="0">
                <a:cs typeface="+mn-ea"/>
                <a:sym typeface="+mn-lt"/>
              </a:rPr>
              <a:t>VN </a:t>
            </a:r>
            <a:r>
              <a:rPr lang="zh-CN" altLang="en-US" dirty="0">
                <a:cs typeface="+mn-ea"/>
                <a:sym typeface="+mn-lt"/>
              </a:rPr>
              <a:t>时务必注意鉴别一些累及中枢前庭系统的疾病</a:t>
            </a:r>
            <a:r>
              <a:rPr lang="en-US" altLang="zh-CN" dirty="0">
                <a:cs typeface="+mn-ea"/>
                <a:sym typeface="+mn-lt"/>
              </a:rPr>
              <a:t>,</a:t>
            </a:r>
            <a:r>
              <a:rPr lang="zh-CN" altLang="en-US" dirty="0">
                <a:cs typeface="+mn-ea"/>
                <a:sym typeface="+mn-lt"/>
              </a:rPr>
              <a:t>尤其是后循环梗死</a:t>
            </a:r>
            <a:r>
              <a:rPr lang="en-US" altLang="zh-CN" dirty="0">
                <a:cs typeface="+mn-ea"/>
                <a:sym typeface="+mn-lt"/>
              </a:rPr>
              <a:t>(</a:t>
            </a:r>
            <a:r>
              <a:rPr lang="zh-CN" altLang="en-US" dirty="0">
                <a:cs typeface="+mn-ea"/>
                <a:sym typeface="+mn-lt"/>
              </a:rPr>
              <a:t>小脑后下动脉和小脑前下动脉梗死</a:t>
            </a:r>
            <a:r>
              <a:rPr lang="en-US" altLang="zh-CN" dirty="0">
                <a:cs typeface="+mn-ea"/>
                <a:sym typeface="+mn-lt"/>
              </a:rPr>
              <a:t>)</a:t>
            </a:r>
            <a:r>
              <a:rPr lang="zh-CN" altLang="en-US" dirty="0">
                <a:cs typeface="+mn-ea"/>
                <a:sym typeface="+mn-lt"/>
              </a:rPr>
              <a:t>、伴眩晕的突发性耳聋、迷路炎以及发作性前庭疾病的首次发作如前庭性偏头痛等。对于存在脑血管病危险因素的患者</a:t>
            </a:r>
            <a:r>
              <a:rPr lang="en-US" altLang="zh-CN" dirty="0">
                <a:cs typeface="+mn-ea"/>
                <a:sym typeface="+mn-lt"/>
              </a:rPr>
              <a:t>,</a:t>
            </a:r>
            <a:r>
              <a:rPr lang="zh-CN" altLang="en-US" dirty="0">
                <a:cs typeface="+mn-ea"/>
                <a:sym typeface="+mn-lt"/>
              </a:rPr>
              <a:t>诊断 </a:t>
            </a:r>
            <a:r>
              <a:rPr lang="en-US" altLang="zh-CN" dirty="0">
                <a:cs typeface="+mn-ea"/>
                <a:sym typeface="+mn-lt"/>
              </a:rPr>
              <a:t>VN </a:t>
            </a:r>
            <a:r>
              <a:rPr lang="zh-CN" altLang="en-US" dirty="0">
                <a:cs typeface="+mn-ea"/>
                <a:sym typeface="+mn-lt"/>
              </a:rPr>
              <a:t>应特别注意与后循环梗死鉴别</a:t>
            </a:r>
          </a:p>
        </p:txBody>
      </p:sp>
      <p:sp>
        <p:nvSpPr>
          <p:cNvPr id="7" name="文本框 6"/>
          <p:cNvSpPr txBox="1"/>
          <p:nvPr/>
        </p:nvSpPr>
        <p:spPr>
          <a:xfrm>
            <a:off x="17427334" y="3223505"/>
            <a:ext cx="7195457" cy="646331"/>
          </a:xfrm>
          <a:prstGeom prst="rect">
            <a:avLst/>
          </a:prstGeom>
          <a:noFill/>
        </p:spPr>
        <p:txBody>
          <a:bodyPr wrap="square">
            <a:spAutoFit/>
          </a:bodyPr>
          <a:lstStyle/>
          <a:p>
            <a:r>
              <a:rPr lang="en-US" altLang="zh-CN" dirty="0">
                <a:cs typeface="+mn-ea"/>
                <a:sym typeface="+mn-lt"/>
              </a:rPr>
              <a:t>AUVP </a:t>
            </a:r>
            <a:r>
              <a:rPr lang="zh-CN" altLang="en-US" dirty="0">
                <a:cs typeface="+mn-ea"/>
                <a:sym typeface="+mn-lt"/>
              </a:rPr>
              <a:t>还需与其他外周性眩晕疾病相鉴别</a:t>
            </a:r>
            <a:r>
              <a:rPr lang="en-US" altLang="zh-CN" dirty="0">
                <a:cs typeface="+mn-ea"/>
                <a:sym typeface="+mn-lt"/>
              </a:rPr>
              <a:t>.</a:t>
            </a:r>
            <a:r>
              <a:rPr lang="zh-CN" altLang="en-US" dirty="0">
                <a:cs typeface="+mn-ea"/>
                <a:sym typeface="+mn-lt"/>
              </a:rPr>
              <a:t>许多外周前庭疾病也可表现出 </a:t>
            </a:r>
            <a:r>
              <a:rPr lang="en-US" altLang="zh-CN" dirty="0">
                <a:cs typeface="+mn-ea"/>
                <a:sym typeface="+mn-lt"/>
              </a:rPr>
              <a:t>AUVP </a:t>
            </a:r>
            <a:r>
              <a:rPr lang="zh-CN" altLang="en-US" dirty="0">
                <a:cs typeface="+mn-ea"/>
                <a:sym typeface="+mn-lt"/>
              </a:rPr>
              <a:t>类似的症状和体征</a:t>
            </a:r>
            <a:r>
              <a:rPr lang="en-US" altLang="zh-CN" dirty="0">
                <a:cs typeface="+mn-ea"/>
                <a:sym typeface="+mn-lt"/>
              </a:rPr>
              <a:t>.</a:t>
            </a:r>
            <a:endParaRPr lang="zh-CN" altLang="en-US" dirty="0">
              <a:cs typeface="+mn-ea"/>
              <a:sym typeface="+mn-lt"/>
            </a:endParaRPr>
          </a:p>
        </p:txBody>
      </p:sp>
      <p:sp>
        <p:nvSpPr>
          <p:cNvPr id="4" name="圆角矩形 14"/>
          <p:cNvSpPr/>
          <p:nvPr/>
        </p:nvSpPr>
        <p:spPr bwMode="auto">
          <a:xfrm>
            <a:off x="829339" y="1320800"/>
            <a:ext cx="10846723" cy="4559300"/>
          </a:xfrm>
          <a:prstGeom prst="roundRect">
            <a:avLst>
              <a:gd name="adj" fmla="val 3119"/>
            </a:avLst>
          </a:prstGeom>
          <a:gradFill flip="none" rotWithShape="1">
            <a:gsLst>
              <a:gs pos="100000">
                <a:schemeClr val="accent6">
                  <a:lumMod val="20000"/>
                  <a:lumOff val="80000"/>
                </a:schemeClr>
              </a:gs>
              <a:gs pos="0">
                <a:schemeClr val="bg1"/>
              </a:gs>
            </a:gsLst>
            <a:lin ang="0" scaled="1"/>
            <a:tileRect/>
          </a:gradFill>
          <a:ln w="6350" cap="flat" cmpd="sng" algn="ctr">
            <a:gradFill flip="none" rotWithShape="1">
              <a:gsLst>
                <a:gs pos="0">
                  <a:srgbClr val="008D38">
                    <a:alpha val="0"/>
                  </a:srgbClr>
                </a:gs>
                <a:gs pos="100000">
                  <a:srgbClr val="008D38"/>
                </a:gs>
              </a:gsLst>
              <a:lin ang="0" scaled="1"/>
              <a:tileRect/>
            </a:gradFill>
            <a:prstDash val="solid"/>
            <a:round/>
            <a:headEnd type="none" w="med" len="med"/>
            <a:tailEnd type="none" w="med" len="med"/>
          </a:ln>
          <a:effectLst/>
        </p:spPr>
        <p:txBody>
          <a:bodyPr vert="horz" wrap="square" lIns="91440" tIns="45720" rIns="91440" bIns="45720" numCol="1" rtlCol="0" anchor="ctr" anchorCtr="0" compatLnSpc="1"/>
          <a:lstStyle/>
          <a:p>
            <a:pPr algn="ctr" fontAlgn="base">
              <a:spcBef>
                <a:spcPct val="0"/>
              </a:spcBef>
              <a:spcAft>
                <a:spcPct val="0"/>
              </a:spcAft>
            </a:pPr>
            <a:endParaRPr lang="zh-CN" altLang="en-US" b="1" dirty="0" err="1">
              <a:solidFill>
                <a:srgbClr val="FFFFFF"/>
              </a:solidFill>
              <a:cs typeface="+mn-ea"/>
              <a:sym typeface="+mn-lt"/>
            </a:endParaRPr>
          </a:p>
        </p:txBody>
      </p:sp>
      <p:sp>
        <p:nvSpPr>
          <p:cNvPr id="12" name="矩形 13"/>
          <p:cNvSpPr>
            <a:spLocks noChangeArrowheads="1"/>
          </p:cNvSpPr>
          <p:nvPr/>
        </p:nvSpPr>
        <p:spPr bwMode="auto">
          <a:xfrm>
            <a:off x="4451350" y="2388870"/>
            <a:ext cx="6971030" cy="1462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spcBef>
                <a:spcPct val="20000"/>
              </a:spcBef>
              <a:buFont typeface="Arial" panose="020B0604020202020204" pitchFamily="34" charset="0"/>
              <a:buChar char="•"/>
              <a:defRPr sz="3200">
                <a:solidFill>
                  <a:schemeClr val="tx1"/>
                </a:solidFill>
                <a:latin typeface="Arial" panose="020B0604020202020204" pitchFamily="34" charset="0"/>
                <a:ea typeface="微软雅黑" panose="020B0503020204020204" charset="-122"/>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微软雅黑" panose="020B0503020204020204" charset="-122"/>
                <a:cs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微软雅黑" panose="020B0503020204020204" charset="-122"/>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微软雅黑" panose="020B0503020204020204" charset="-122"/>
                <a:cs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微软雅黑" panose="020B0503020204020204" charset="-122"/>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微软雅黑" panose="020B0503020204020204" charset="-122"/>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微软雅黑" panose="020B0503020204020204" charset="-122"/>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微软雅黑" panose="020B0503020204020204" charset="-122"/>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微软雅黑" panose="020B0503020204020204" charset="-122"/>
                <a:cs typeface="Arial" panose="020B0604020202020204" pitchFamily="34" charset="0"/>
              </a:defRPr>
            </a:lvl9pPr>
          </a:lstStyle>
          <a:p>
            <a:pPr>
              <a:lnSpc>
                <a:spcPct val="120000"/>
              </a:lnSpc>
            </a:pPr>
            <a:r>
              <a:rPr lang="zh-CN" altLang="en-US" sz="1600" b="1" dirty="0">
                <a:latin typeface="+mn-lt"/>
                <a:ea typeface="+mn-ea"/>
                <a:cs typeface="+mn-ea"/>
                <a:sym typeface="+mn-lt"/>
              </a:rPr>
              <a:t>诊断</a:t>
            </a:r>
            <a:endParaRPr lang="en-US" altLang="zh-CN" sz="1600" b="1" dirty="0">
              <a:latin typeface="+mn-lt"/>
              <a:ea typeface="+mn-ea"/>
              <a:cs typeface="+mn-ea"/>
              <a:sym typeface="+mn-lt"/>
            </a:endParaRPr>
          </a:p>
          <a:p>
            <a:pPr marL="647700" lvl="1">
              <a:lnSpc>
                <a:spcPct val="120000"/>
              </a:lnSpc>
              <a:buFont typeface="Wingdings" panose="05000000000000000000" pitchFamily="2" charset="2"/>
              <a:buChar char="ü"/>
            </a:pPr>
            <a:r>
              <a:rPr lang="zh-CN" altLang="en-US" sz="1400" dirty="0">
                <a:latin typeface="+mn-lt"/>
                <a:ea typeface="+mn-ea"/>
                <a:cs typeface="+mn-ea"/>
                <a:sym typeface="+mn-lt"/>
              </a:rPr>
              <a:t>VN 是一种临床常见的急性前庭综合征，由于现有基础研究有限、循证医学证据缺乏、检查技术手段有限， VN 的诊断治疗缺乏统一、规范化的标准。患者在急性期常未能得到及时有效的诊断治疗，导致预后不良。</a:t>
            </a:r>
            <a:r>
              <a:rPr lang="en-US" altLang="zh-CN" sz="1400" b="1" dirty="0">
                <a:solidFill>
                  <a:srgbClr val="008D38"/>
                </a:solidFill>
                <a:latin typeface="+mn-lt"/>
                <a:ea typeface="+mn-ea"/>
                <a:cs typeface="+mn-ea"/>
                <a:sym typeface="+mn-lt"/>
              </a:rPr>
              <a:t>VN </a:t>
            </a:r>
            <a:r>
              <a:rPr lang="zh-CN" altLang="en-US" sz="1400" b="1" dirty="0">
                <a:solidFill>
                  <a:srgbClr val="008D38"/>
                </a:solidFill>
                <a:latin typeface="+mn-lt"/>
                <a:ea typeface="+mn-ea"/>
                <a:cs typeface="+mn-ea"/>
                <a:sym typeface="+mn-lt"/>
              </a:rPr>
              <a:t>本质上是一个排他性诊断</a:t>
            </a:r>
          </a:p>
        </p:txBody>
      </p:sp>
      <p:grpSp>
        <p:nvGrpSpPr>
          <p:cNvPr id="14" name="组合 13"/>
          <p:cNvGrpSpPr/>
          <p:nvPr/>
        </p:nvGrpSpPr>
        <p:grpSpPr>
          <a:xfrm>
            <a:off x="571149" y="1306183"/>
            <a:ext cx="3184425" cy="4292485"/>
            <a:chOff x="571149" y="1445883"/>
            <a:chExt cx="3184425" cy="4292485"/>
          </a:xfrm>
        </p:grpSpPr>
        <p:grpSp>
          <p:nvGrpSpPr>
            <p:cNvPr id="15" name="组合 14"/>
            <p:cNvGrpSpPr/>
            <p:nvPr/>
          </p:nvGrpSpPr>
          <p:grpSpPr>
            <a:xfrm>
              <a:off x="682607" y="1908132"/>
              <a:ext cx="3072967" cy="3830236"/>
              <a:chOff x="816864" y="1770246"/>
              <a:chExt cx="3072967" cy="3830236"/>
            </a:xfrm>
          </p:grpSpPr>
          <p:sp>
            <p:nvSpPr>
              <p:cNvPr id="18" name="矩形 17"/>
              <p:cNvSpPr/>
              <p:nvPr/>
            </p:nvSpPr>
            <p:spPr>
              <a:xfrm rot="432848">
                <a:off x="937027" y="1770246"/>
                <a:ext cx="2952804" cy="3830236"/>
              </a:xfrm>
              <a:prstGeom prst="rect">
                <a:avLst/>
              </a:prstGeom>
              <a:solidFill>
                <a:srgbClr val="018C42">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9" name="矩形 18"/>
              <p:cNvSpPr/>
              <p:nvPr/>
            </p:nvSpPr>
            <p:spPr>
              <a:xfrm rot="21350139">
                <a:off x="816864" y="1770246"/>
                <a:ext cx="2952804" cy="3830236"/>
              </a:xfrm>
              <a:prstGeom prst="rect">
                <a:avLst/>
              </a:prstGeom>
              <a:solidFill>
                <a:srgbClr val="018C42">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17" name="图片 16" descr="图片包含 别针, 文具, 游戏机, 灯光&#10;&#10;描述已自动生成"/>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val="0"/>
                </a:ext>
              </a:extLst>
            </a:blip>
            <a:srcRect l="11111" t="35169" r="8841" b="42974"/>
            <a:stretch>
              <a:fillRect/>
            </a:stretch>
          </p:blipFill>
          <p:spPr>
            <a:xfrm rot="18524714">
              <a:off x="117183" y="1899849"/>
              <a:ext cx="1328260" cy="420327"/>
            </a:xfrm>
            <a:custGeom>
              <a:avLst/>
              <a:gdLst>
                <a:gd name="connsiteX0" fmla="*/ 1217855 w 1217855"/>
                <a:gd name="connsiteY0" fmla="*/ 0 h 332523"/>
                <a:gd name="connsiteX1" fmla="*/ 1217855 w 1217855"/>
                <a:gd name="connsiteY1" fmla="*/ 332523 h 332523"/>
                <a:gd name="connsiteX2" fmla="*/ 1040651 w 1217855"/>
                <a:gd name="connsiteY2" fmla="*/ 332523 h 332523"/>
                <a:gd name="connsiteX3" fmla="*/ 1006925 w 1217855"/>
                <a:gd name="connsiteY3" fmla="*/ 271133 h 332523"/>
                <a:gd name="connsiteX4" fmla="*/ 887678 w 1217855"/>
                <a:gd name="connsiteY4" fmla="*/ 291090 h 332523"/>
                <a:gd name="connsiteX5" fmla="*/ 78798 w 1217855"/>
                <a:gd name="connsiteY5" fmla="*/ 218228 h 332523"/>
                <a:gd name="connsiteX6" fmla="*/ 0 w 1217855"/>
                <a:gd name="connsiteY6" fmla="*/ 263762 h 332523"/>
                <a:gd name="connsiteX7" fmla="*/ 0 w 1217855"/>
                <a:gd name="connsiteY7" fmla="*/ 0 h 332523"/>
                <a:gd name="connsiteX8" fmla="*/ 481359 w 1217855"/>
                <a:gd name="connsiteY8" fmla="*/ 0 h 332523"/>
                <a:gd name="connsiteX9" fmla="*/ 360820 w 1217855"/>
                <a:gd name="connsiteY9" fmla="*/ 68883 h 332523"/>
                <a:gd name="connsiteX10" fmla="*/ 863870 w 1217855"/>
                <a:gd name="connsiteY10" fmla="*/ 69864 h 332523"/>
                <a:gd name="connsiteX11" fmla="*/ 827950 w 1217855"/>
                <a:gd name="connsiteY11" fmla="*/ 0 h 332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7855" h="332523">
                  <a:moveTo>
                    <a:pt x="1217855" y="0"/>
                  </a:moveTo>
                  <a:lnTo>
                    <a:pt x="1217855" y="332523"/>
                  </a:lnTo>
                  <a:lnTo>
                    <a:pt x="1040651" y="332523"/>
                  </a:lnTo>
                  <a:lnTo>
                    <a:pt x="1006925" y="271133"/>
                  </a:lnTo>
                  <a:lnTo>
                    <a:pt x="887678" y="291090"/>
                  </a:lnTo>
                  <a:cubicBezTo>
                    <a:pt x="618010" y="274974"/>
                    <a:pt x="292054" y="319628"/>
                    <a:pt x="78798" y="218228"/>
                  </a:cubicBezTo>
                  <a:lnTo>
                    <a:pt x="0" y="263762"/>
                  </a:lnTo>
                  <a:lnTo>
                    <a:pt x="0" y="0"/>
                  </a:lnTo>
                  <a:lnTo>
                    <a:pt x="481359" y="0"/>
                  </a:lnTo>
                  <a:lnTo>
                    <a:pt x="360820" y="68883"/>
                  </a:lnTo>
                  <a:lnTo>
                    <a:pt x="863870" y="69864"/>
                  </a:lnTo>
                  <a:lnTo>
                    <a:pt x="827950" y="0"/>
                  </a:lnTo>
                  <a:close/>
                </a:path>
              </a:pathLst>
            </a:custGeom>
          </p:spPr>
        </p:pic>
      </p:grpSp>
      <p:pic>
        <p:nvPicPr>
          <p:cNvPr id="23" name="图片 22"/>
          <p:cNvPicPr>
            <a:picLocks noChangeAspect="1"/>
          </p:cNvPicPr>
          <p:nvPr/>
        </p:nvPicPr>
        <p:blipFill>
          <a:blip r:embed="rId4"/>
          <a:stretch>
            <a:fillRect/>
          </a:stretch>
        </p:blipFill>
        <p:spPr>
          <a:xfrm>
            <a:off x="833422" y="1732914"/>
            <a:ext cx="2946097" cy="3800476"/>
          </a:xfrm>
          <a:prstGeom prst="rect">
            <a:avLst/>
          </a:prstGeom>
        </p:spPr>
      </p:pic>
      <p:sp>
        <p:nvSpPr>
          <p:cNvPr id="24" name="矩形 13"/>
          <p:cNvSpPr>
            <a:spLocks noChangeArrowheads="1"/>
          </p:cNvSpPr>
          <p:nvPr/>
        </p:nvSpPr>
        <p:spPr bwMode="auto">
          <a:xfrm>
            <a:off x="4451350" y="3952240"/>
            <a:ext cx="6971030" cy="1764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spcBef>
                <a:spcPct val="20000"/>
              </a:spcBef>
              <a:buFont typeface="Arial" panose="020B0604020202020204" pitchFamily="34" charset="0"/>
              <a:buChar char="•"/>
              <a:defRPr sz="3200">
                <a:solidFill>
                  <a:schemeClr val="tx1"/>
                </a:solidFill>
                <a:latin typeface="Arial" panose="020B0604020202020204" pitchFamily="34" charset="0"/>
                <a:ea typeface="微软雅黑" panose="020B0503020204020204" charset="-122"/>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微软雅黑" panose="020B0503020204020204" charset="-122"/>
                <a:cs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微软雅黑" panose="020B0503020204020204" charset="-122"/>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微软雅黑" panose="020B0503020204020204" charset="-122"/>
                <a:cs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微软雅黑" panose="020B0503020204020204" charset="-122"/>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微软雅黑" panose="020B0503020204020204" charset="-122"/>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微软雅黑" panose="020B0503020204020204" charset="-122"/>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微软雅黑" panose="020B0503020204020204" charset="-122"/>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微软雅黑" panose="020B0503020204020204" charset="-122"/>
                <a:cs typeface="Arial" panose="020B0604020202020204" pitchFamily="34" charset="0"/>
              </a:defRPr>
            </a:lvl9pPr>
          </a:lstStyle>
          <a:p>
            <a:pPr>
              <a:lnSpc>
                <a:spcPct val="120000"/>
              </a:lnSpc>
            </a:pPr>
            <a:r>
              <a:rPr lang="zh-CN" altLang="en-US" sz="1600" b="1" dirty="0">
                <a:latin typeface="+mn-lt"/>
                <a:ea typeface="+mn-ea"/>
                <a:cs typeface="+mn-ea"/>
                <a:sym typeface="+mn-lt"/>
              </a:rPr>
              <a:t>鉴别诊断：</a:t>
            </a:r>
            <a:endParaRPr lang="en-US" altLang="zh-CN" sz="1600" b="1" dirty="0">
              <a:latin typeface="+mn-lt"/>
              <a:ea typeface="+mn-ea"/>
              <a:cs typeface="+mn-ea"/>
              <a:sym typeface="+mn-lt"/>
            </a:endParaRPr>
          </a:p>
          <a:p>
            <a:pPr marL="647700" lvl="1">
              <a:lnSpc>
                <a:spcPct val="120000"/>
              </a:lnSpc>
              <a:buFont typeface="Wingdings" panose="05000000000000000000" pitchFamily="2" charset="2"/>
              <a:buChar char="ü"/>
            </a:pPr>
            <a:r>
              <a:rPr lang="zh-CN" altLang="en-US" sz="1400" dirty="0">
                <a:latin typeface="+mn-lt"/>
                <a:ea typeface="+mn-ea"/>
                <a:cs typeface="+mn-ea"/>
                <a:sym typeface="+mn-lt"/>
              </a:rPr>
              <a:t>临床诊断 </a:t>
            </a:r>
            <a:r>
              <a:rPr lang="en-US" altLang="zh-CN" sz="1400" dirty="0">
                <a:latin typeface="+mn-lt"/>
                <a:ea typeface="+mn-ea"/>
                <a:cs typeface="+mn-ea"/>
                <a:sym typeface="+mn-lt"/>
              </a:rPr>
              <a:t>VN </a:t>
            </a:r>
            <a:r>
              <a:rPr lang="zh-CN" altLang="en-US" sz="1400" dirty="0">
                <a:latin typeface="+mn-lt"/>
                <a:ea typeface="+mn-ea"/>
                <a:cs typeface="+mn-ea"/>
                <a:sym typeface="+mn-lt"/>
              </a:rPr>
              <a:t>时务必注意</a:t>
            </a:r>
            <a:r>
              <a:rPr lang="zh-CN" altLang="en-US" sz="1400" b="1" dirty="0">
                <a:solidFill>
                  <a:srgbClr val="008D38"/>
                </a:solidFill>
                <a:latin typeface="+mn-lt"/>
                <a:ea typeface="+mn-ea"/>
                <a:cs typeface="+mn-ea"/>
                <a:sym typeface="+mn-lt"/>
              </a:rPr>
              <a:t>鉴别一些累及中枢前庭系统的疾病</a:t>
            </a:r>
            <a:r>
              <a:rPr lang="zh-CN" altLang="en-US" sz="1400" dirty="0">
                <a:latin typeface="+mn-lt"/>
                <a:ea typeface="+mn-ea"/>
                <a:cs typeface="+mn-ea"/>
                <a:sym typeface="+mn-lt"/>
              </a:rPr>
              <a:t>，尤其是后循环梗死、伴眩晕的突发性耳聋、迷路炎以及发作性前庭疾病的首次发作如前庭性偏头痛等</a:t>
            </a:r>
            <a:endParaRPr lang="en-US" altLang="zh-CN" sz="1400" dirty="0">
              <a:latin typeface="+mn-lt"/>
              <a:ea typeface="+mn-ea"/>
              <a:cs typeface="+mn-ea"/>
              <a:sym typeface="+mn-lt"/>
            </a:endParaRPr>
          </a:p>
          <a:p>
            <a:pPr marL="647700" lvl="1">
              <a:lnSpc>
                <a:spcPct val="120000"/>
              </a:lnSpc>
              <a:buFont typeface="Wingdings" panose="05000000000000000000" pitchFamily="2" charset="2"/>
              <a:buChar char="ü"/>
            </a:pPr>
            <a:r>
              <a:rPr lang="en-US" altLang="zh-CN" sz="1400" dirty="0">
                <a:latin typeface="+mn-lt"/>
                <a:ea typeface="+mn-ea"/>
                <a:cs typeface="+mn-ea"/>
                <a:sym typeface="+mn-lt"/>
              </a:rPr>
              <a:t>VN</a:t>
            </a:r>
            <a:r>
              <a:rPr lang="zh-CN" altLang="en-US" sz="1400" b="1" dirty="0">
                <a:solidFill>
                  <a:srgbClr val="008D38"/>
                </a:solidFill>
                <a:latin typeface="+mn-lt"/>
                <a:ea typeface="+mn-ea"/>
                <a:cs typeface="+mn-ea"/>
                <a:sym typeface="+mn-lt"/>
              </a:rPr>
              <a:t>还需与其他外周性眩晕疾病相鉴别</a:t>
            </a:r>
            <a:r>
              <a:rPr lang="zh-CN" altLang="en-US" sz="1400" dirty="0">
                <a:latin typeface="+mn-lt"/>
                <a:ea typeface="+mn-ea"/>
                <a:cs typeface="+mn-ea"/>
                <a:sym typeface="+mn-lt"/>
              </a:rPr>
              <a:t>，许多外周前庭疾病也可表现出</a:t>
            </a:r>
            <a:r>
              <a:rPr lang="en-US" altLang="zh-CN" sz="1400" dirty="0">
                <a:latin typeface="+mn-lt"/>
                <a:ea typeface="+mn-ea"/>
                <a:cs typeface="+mn-ea"/>
                <a:sym typeface="+mn-lt"/>
              </a:rPr>
              <a:t>VN</a:t>
            </a:r>
            <a:r>
              <a:rPr lang="zh-CN" altLang="en-US" sz="1400" dirty="0">
                <a:latin typeface="+mn-lt"/>
                <a:ea typeface="+mn-ea"/>
                <a:cs typeface="+mn-ea"/>
                <a:sym typeface="+mn-lt"/>
              </a:rPr>
              <a:t>类似的症状和体征</a:t>
            </a:r>
          </a:p>
        </p:txBody>
      </p:sp>
      <p:sp>
        <p:nvSpPr>
          <p:cNvPr id="11" name="圆角矩形 10"/>
          <p:cNvSpPr/>
          <p:nvPr/>
        </p:nvSpPr>
        <p:spPr>
          <a:xfrm>
            <a:off x="100965" y="193040"/>
            <a:ext cx="10941050" cy="709930"/>
          </a:xfrm>
          <a:prstGeom prst="roundRect">
            <a:avLst/>
          </a:prstGeom>
          <a:solidFill>
            <a:srgbClr val="008D38"/>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标题 1"/>
          <p:cNvSpPr>
            <a:spLocks noGrp="1"/>
          </p:cNvSpPr>
          <p:nvPr/>
        </p:nvSpPr>
        <p:spPr>
          <a:xfrm>
            <a:off x="838200" y="355600"/>
            <a:ext cx="10514965" cy="4641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tx1"/>
                </a:solidFill>
                <a:latin typeface="微软雅黑" panose="020B0503020204020204" charset="-122"/>
                <a:ea typeface="微软雅黑" panose="020B0503020204020204" charset="-122"/>
                <a:cs typeface="Arial" panose="020B0604020202020204" pitchFamily="34" charset="0"/>
              </a:defRPr>
            </a:lvl1pPr>
          </a:lstStyle>
          <a:p>
            <a:r>
              <a:rPr lang="zh-CN" altLang="en-US" dirty="0">
                <a:solidFill>
                  <a:schemeClr val="bg1"/>
                </a:solidFill>
                <a:latin typeface="+mn-lt"/>
                <a:ea typeface="+mn-ea"/>
                <a:cs typeface="+mn-ea"/>
                <a:sym typeface="+mn-lt"/>
              </a:rPr>
              <a:t>前庭神经炎易与多种疾病混淆，准确的诊断和鉴别诊断至关重要</a:t>
            </a:r>
          </a:p>
        </p:txBody>
      </p:sp>
      <p:sp>
        <p:nvSpPr>
          <p:cNvPr id="20" name="圆角矩形 19"/>
          <p:cNvSpPr/>
          <p:nvPr/>
        </p:nvSpPr>
        <p:spPr>
          <a:xfrm>
            <a:off x="268605" y="186690"/>
            <a:ext cx="99695" cy="78930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圆角矩形 20"/>
          <p:cNvSpPr/>
          <p:nvPr/>
        </p:nvSpPr>
        <p:spPr>
          <a:xfrm>
            <a:off x="443230" y="186690"/>
            <a:ext cx="45720" cy="78930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2" name="圆角矩形 20"/>
          <p:cNvSpPr/>
          <p:nvPr/>
        </p:nvSpPr>
        <p:spPr>
          <a:xfrm>
            <a:off x="5576570" y="1666240"/>
            <a:ext cx="5177790" cy="471805"/>
          </a:xfrm>
          <a:prstGeom prst="roundRect">
            <a:avLst>
              <a:gd name="adj" fmla="val 50000"/>
            </a:avLst>
          </a:prstGeom>
          <a:gradFill>
            <a:gsLst>
              <a:gs pos="0">
                <a:srgbClr val="008D38">
                  <a:alpha val="70000"/>
                </a:srgbClr>
              </a:gs>
              <a:gs pos="100000">
                <a:srgbClr val="018C42"/>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solidFill>
                  <a:schemeClr val="bg1"/>
                </a:solidFill>
                <a:effectLst>
                  <a:outerShdw blurRad="50800" dist="63500" dir="1800000" sx="94000" sy="94000" algn="ctr" rotWithShape="0">
                    <a:srgbClr val="D1EADD">
                      <a:alpha val="43000"/>
                    </a:srgbClr>
                  </a:outerShdw>
                </a:effectLst>
                <a:cs typeface="+mn-ea"/>
                <a:sym typeface="+mn-lt"/>
              </a:rPr>
              <a:t>《</a:t>
            </a:r>
            <a:r>
              <a:rPr lang="zh-CN" altLang="en-US" sz="1600" b="1" dirty="0">
                <a:solidFill>
                  <a:schemeClr val="bg1"/>
                </a:solidFill>
                <a:effectLst>
                  <a:outerShdw blurRad="50800" dist="63500" dir="1800000" sx="94000" sy="94000" algn="ctr" rotWithShape="0">
                    <a:srgbClr val="D1EADD">
                      <a:alpha val="43000"/>
                    </a:srgbClr>
                  </a:outerShdw>
                </a:effectLst>
                <a:cs typeface="+mn-ea"/>
                <a:sym typeface="+mn-lt"/>
              </a:rPr>
              <a:t>前庭神经炎诊治多学科专家共识</a:t>
            </a:r>
            <a:r>
              <a:rPr lang="en-US" altLang="zh-CN" sz="1600" b="1" dirty="0">
                <a:solidFill>
                  <a:schemeClr val="bg1"/>
                </a:solidFill>
                <a:effectLst>
                  <a:outerShdw blurRad="50800" dist="63500" dir="1800000" sx="94000" sy="94000" algn="ctr" rotWithShape="0">
                    <a:srgbClr val="D1EADD">
                      <a:alpha val="43000"/>
                    </a:srgbClr>
                  </a:outerShdw>
                </a:effectLst>
                <a:cs typeface="+mn-ea"/>
                <a:sym typeface="+mn-lt"/>
              </a:rPr>
              <a:t>》</a:t>
            </a:r>
            <a:endParaRPr lang="zh-CN" altLang="en-US" sz="1600" b="1" dirty="0">
              <a:cs typeface="+mn-ea"/>
              <a:sym typeface="+mn-l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690789"/>
          </a:xfrm>
        </p:spPr>
        <p:txBody>
          <a:bodyPr>
            <a:normAutofit/>
          </a:bodyPr>
          <a:lstStyle/>
          <a:p>
            <a:r>
              <a:rPr lang="zh-CN" altLang="en-US" sz="3200" b="1" dirty="0">
                <a:latin typeface="+mn-lt"/>
                <a:ea typeface="+mn-ea"/>
                <a:cs typeface="+mn-ea"/>
                <a:sym typeface="+mn-lt"/>
              </a:rPr>
              <a:t>目录</a:t>
            </a:r>
          </a:p>
        </p:txBody>
      </p:sp>
      <p:sp>
        <p:nvSpPr>
          <p:cNvPr id="4" name="矩形: 圆角 9"/>
          <p:cNvSpPr/>
          <p:nvPr/>
        </p:nvSpPr>
        <p:spPr>
          <a:xfrm>
            <a:off x="2007511" y="2007925"/>
            <a:ext cx="8176978" cy="918555"/>
          </a:xfrm>
          <a:prstGeom prst="roundRect">
            <a:avLst>
              <a:gd name="adj" fmla="val 50000"/>
            </a:avLst>
          </a:prstGeom>
          <a:solidFill>
            <a:schemeClr val="bg1">
              <a:lumMod val="95000"/>
            </a:schemeClr>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cs typeface="+mn-ea"/>
              <a:sym typeface="+mn-lt"/>
            </a:endParaRPr>
          </a:p>
        </p:txBody>
      </p:sp>
      <p:sp>
        <p:nvSpPr>
          <p:cNvPr id="5" name="椭圆 4"/>
          <p:cNvSpPr/>
          <p:nvPr/>
        </p:nvSpPr>
        <p:spPr>
          <a:xfrm>
            <a:off x="2070378" y="2089986"/>
            <a:ext cx="761976" cy="754432"/>
          </a:xfrm>
          <a:prstGeom prst="ellipse">
            <a:avLst/>
          </a:prstGeom>
          <a:solidFill>
            <a:schemeClr val="bg1">
              <a:lumMod val="85000"/>
              <a:alpha val="50196"/>
            </a:schemeClr>
          </a:solidFill>
          <a:ln w="28575">
            <a:solidFill>
              <a:schemeClr val="bg1"/>
            </a:solidFill>
          </a:ln>
          <a:effec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pPr>
            <a:endParaRPr lang="zh-CN" altLang="en-US" sz="2000" b="1" i="1">
              <a:solidFill>
                <a:srgbClr val="FFFFFF"/>
              </a:solidFill>
              <a:cs typeface="+mn-ea"/>
              <a:sym typeface="+mn-lt"/>
            </a:endParaRPr>
          </a:p>
        </p:txBody>
      </p:sp>
      <p:sp>
        <p:nvSpPr>
          <p:cNvPr id="6" name="矩形 5"/>
          <p:cNvSpPr/>
          <p:nvPr/>
        </p:nvSpPr>
        <p:spPr>
          <a:xfrm>
            <a:off x="3442824" y="2263813"/>
            <a:ext cx="4873789" cy="469616"/>
          </a:xfrm>
          <a:prstGeom prst="rect">
            <a:avLst/>
          </a:prstGeom>
        </p:spPr>
        <p:txBody>
          <a:bodyPr wrap="square">
            <a:spAutoFit/>
          </a:bodyPr>
          <a:lstStyle/>
          <a:p>
            <a:pPr algn="just">
              <a:lnSpc>
                <a:spcPct val="110000"/>
              </a:lnSpc>
            </a:pPr>
            <a:r>
              <a:rPr lang="zh-CN" altLang="en-US" sz="2400" b="1" dirty="0">
                <a:solidFill>
                  <a:srgbClr val="FFFFFF">
                    <a:lumMod val="75000"/>
                  </a:srgbClr>
                </a:solidFill>
                <a:cs typeface="+mn-ea"/>
                <a:sym typeface="+mn-lt"/>
              </a:rPr>
              <a:t>眩晕及前庭神经炎的疾病概况</a:t>
            </a:r>
          </a:p>
        </p:txBody>
      </p:sp>
      <p:sp>
        <p:nvSpPr>
          <p:cNvPr id="7" name="íś1íḑé"/>
          <p:cNvSpPr/>
          <p:nvPr/>
        </p:nvSpPr>
        <p:spPr bwMode="auto">
          <a:xfrm flipH="1" flipV="1">
            <a:off x="2821710" y="2467203"/>
            <a:ext cx="234155" cy="0"/>
          </a:xfrm>
          <a:custGeom>
            <a:avLst/>
            <a:gdLst>
              <a:gd name="T0" fmla="*/ 828 w 828"/>
              <a:gd name="T1" fmla="*/ 532 h 532"/>
              <a:gd name="T2" fmla="*/ 363 w 828"/>
              <a:gd name="T3" fmla="*/ 532 h 532"/>
              <a:gd name="T4" fmla="*/ 362 w 828"/>
              <a:gd name="T5" fmla="*/ 531 h 532"/>
              <a:gd name="T6" fmla="*/ 0 w 828"/>
              <a:gd name="T7" fmla="*/ 6 h 532"/>
              <a:gd name="T8" fmla="*/ 7 w 828"/>
              <a:gd name="T9" fmla="*/ 0 h 532"/>
              <a:gd name="T10" fmla="*/ 367 w 828"/>
              <a:gd name="T11" fmla="*/ 523 h 532"/>
              <a:gd name="T12" fmla="*/ 828 w 828"/>
              <a:gd name="T13" fmla="*/ 523 h 532"/>
              <a:gd name="T14" fmla="*/ 828 w 828"/>
              <a:gd name="T15" fmla="*/ 532 h 532"/>
              <a:gd name="connsiteX0" fmla="*/ 10000 w 10907"/>
              <a:gd name="connsiteY0" fmla="*/ 17066 h 17066"/>
              <a:gd name="connsiteX1" fmla="*/ 4384 w 10907"/>
              <a:gd name="connsiteY1" fmla="*/ 17066 h 17066"/>
              <a:gd name="connsiteX2" fmla="*/ 4372 w 10907"/>
              <a:gd name="connsiteY2" fmla="*/ 17047 h 17066"/>
              <a:gd name="connsiteX3" fmla="*/ 0 w 10907"/>
              <a:gd name="connsiteY3" fmla="*/ 7179 h 17066"/>
              <a:gd name="connsiteX4" fmla="*/ 10907 w 10907"/>
              <a:gd name="connsiteY4" fmla="*/ 0 h 17066"/>
              <a:gd name="connsiteX5" fmla="*/ 4432 w 10907"/>
              <a:gd name="connsiteY5" fmla="*/ 16897 h 17066"/>
              <a:gd name="connsiteX6" fmla="*/ 10000 w 10907"/>
              <a:gd name="connsiteY6" fmla="*/ 16897 h 17066"/>
              <a:gd name="connsiteX7" fmla="*/ 10000 w 10907"/>
              <a:gd name="connsiteY7" fmla="*/ 17066 h 17066"/>
              <a:gd name="connsiteX0-1" fmla="*/ 10000 w 10000"/>
              <a:gd name="connsiteY0-2" fmla="*/ 9887 h 9887"/>
              <a:gd name="connsiteX1-3" fmla="*/ 4384 w 10000"/>
              <a:gd name="connsiteY1-4" fmla="*/ 9887 h 9887"/>
              <a:gd name="connsiteX2-5" fmla="*/ 4372 w 10000"/>
              <a:gd name="connsiteY2-6" fmla="*/ 9868 h 9887"/>
              <a:gd name="connsiteX3-7" fmla="*/ 0 w 10000"/>
              <a:gd name="connsiteY3-8" fmla="*/ 0 h 9887"/>
              <a:gd name="connsiteX4-9" fmla="*/ 4432 w 10000"/>
              <a:gd name="connsiteY4-10" fmla="*/ 9718 h 9887"/>
              <a:gd name="connsiteX5-11" fmla="*/ 10000 w 10000"/>
              <a:gd name="connsiteY5-12" fmla="*/ 9718 h 9887"/>
              <a:gd name="connsiteX6-13" fmla="*/ 10000 w 10000"/>
              <a:gd name="connsiteY6-14" fmla="*/ 9887 h 9887"/>
              <a:gd name="connsiteX0-15" fmla="*/ 10000 w 10773"/>
              <a:gd name="connsiteY0-16" fmla="*/ 21166 h 21166"/>
              <a:gd name="connsiteX1-17" fmla="*/ 4384 w 10773"/>
              <a:gd name="connsiteY1-18" fmla="*/ 21166 h 21166"/>
              <a:gd name="connsiteX2-19" fmla="*/ 4372 w 10773"/>
              <a:gd name="connsiteY2-20" fmla="*/ 21147 h 21166"/>
              <a:gd name="connsiteX3-21" fmla="*/ 0 w 10773"/>
              <a:gd name="connsiteY3-22" fmla="*/ 11166 h 21166"/>
              <a:gd name="connsiteX4-23" fmla="*/ 10773 w 10773"/>
              <a:gd name="connsiteY4-24" fmla="*/ 0 h 21166"/>
              <a:gd name="connsiteX5-25" fmla="*/ 10000 w 10773"/>
              <a:gd name="connsiteY5-26" fmla="*/ 20995 h 21166"/>
              <a:gd name="connsiteX6-27" fmla="*/ 10000 w 10773"/>
              <a:gd name="connsiteY6-28" fmla="*/ 21166 h 21166"/>
              <a:gd name="connsiteX0-29" fmla="*/ 10000 w 10000"/>
              <a:gd name="connsiteY0-30" fmla="*/ 10000 h 10000"/>
              <a:gd name="connsiteX1-31" fmla="*/ 4384 w 10000"/>
              <a:gd name="connsiteY1-32" fmla="*/ 10000 h 10000"/>
              <a:gd name="connsiteX2-33" fmla="*/ 4372 w 10000"/>
              <a:gd name="connsiteY2-34" fmla="*/ 9981 h 10000"/>
              <a:gd name="connsiteX3-35" fmla="*/ 0 w 10000"/>
              <a:gd name="connsiteY3-36" fmla="*/ 0 h 10000"/>
              <a:gd name="connsiteX4-37" fmla="*/ 10000 w 10000"/>
              <a:gd name="connsiteY4-38" fmla="*/ 9829 h 10000"/>
              <a:gd name="connsiteX5-39" fmla="*/ 10000 w 10000"/>
              <a:gd name="connsiteY5-40" fmla="*/ 10000 h 10000"/>
              <a:gd name="connsiteX0-41" fmla="*/ 10000 w 10584"/>
              <a:gd name="connsiteY0-42" fmla="*/ 19864 h 19864"/>
              <a:gd name="connsiteX1-43" fmla="*/ 4384 w 10584"/>
              <a:gd name="connsiteY1-44" fmla="*/ 19864 h 19864"/>
              <a:gd name="connsiteX2-45" fmla="*/ 4372 w 10584"/>
              <a:gd name="connsiteY2-46" fmla="*/ 19845 h 19864"/>
              <a:gd name="connsiteX3-47" fmla="*/ 0 w 10584"/>
              <a:gd name="connsiteY3-48" fmla="*/ 9864 h 19864"/>
              <a:gd name="connsiteX4-49" fmla="*/ 10584 w 10584"/>
              <a:gd name="connsiteY4-50" fmla="*/ 0 h 19864"/>
              <a:gd name="connsiteX5-51" fmla="*/ 10000 w 10584"/>
              <a:gd name="connsiteY5-52" fmla="*/ 19693 h 19864"/>
              <a:gd name="connsiteX6-53" fmla="*/ 10000 w 10584"/>
              <a:gd name="connsiteY6-54" fmla="*/ 19864 h 19864"/>
              <a:gd name="connsiteX0-55" fmla="*/ 10000 w 10584"/>
              <a:gd name="connsiteY0-56" fmla="*/ 19864 h 19864"/>
              <a:gd name="connsiteX1-57" fmla="*/ 4384 w 10584"/>
              <a:gd name="connsiteY1-58" fmla="*/ 19864 h 19864"/>
              <a:gd name="connsiteX2-59" fmla="*/ 4372 w 10584"/>
              <a:gd name="connsiteY2-60" fmla="*/ 19845 h 19864"/>
              <a:gd name="connsiteX3-61" fmla="*/ 0 w 10584"/>
              <a:gd name="connsiteY3-62" fmla="*/ 9864 h 19864"/>
              <a:gd name="connsiteX4-63" fmla="*/ 10584 w 10584"/>
              <a:gd name="connsiteY4-64" fmla="*/ 0 h 19864"/>
              <a:gd name="connsiteX5-65" fmla="*/ 10000 w 10584"/>
              <a:gd name="connsiteY5-66" fmla="*/ 19693 h 19864"/>
              <a:gd name="connsiteX6-67" fmla="*/ 10000 w 10584"/>
              <a:gd name="connsiteY6-68" fmla="*/ 19864 h 19864"/>
              <a:gd name="connsiteX0-69" fmla="*/ 10000 w 10000"/>
              <a:gd name="connsiteY0-70" fmla="*/ 10001 h 10001"/>
              <a:gd name="connsiteX1-71" fmla="*/ 4384 w 10000"/>
              <a:gd name="connsiteY1-72" fmla="*/ 10001 h 10001"/>
              <a:gd name="connsiteX2-73" fmla="*/ 4372 w 10000"/>
              <a:gd name="connsiteY2-74" fmla="*/ 9982 h 10001"/>
              <a:gd name="connsiteX3-75" fmla="*/ 0 w 10000"/>
              <a:gd name="connsiteY3-76" fmla="*/ 1 h 10001"/>
              <a:gd name="connsiteX4-77" fmla="*/ 10000 w 10000"/>
              <a:gd name="connsiteY4-78" fmla="*/ 9830 h 10001"/>
              <a:gd name="connsiteX5-79" fmla="*/ 10000 w 10000"/>
              <a:gd name="connsiteY5-80" fmla="*/ 10001 h 10001"/>
              <a:gd name="connsiteX0-81" fmla="*/ 0 w 10000"/>
              <a:gd name="connsiteY0-82" fmla="*/ 1 h 10001"/>
              <a:gd name="connsiteX1-83" fmla="*/ 10000 w 10000"/>
              <a:gd name="connsiteY1-84" fmla="*/ 9830 h 10001"/>
              <a:gd name="connsiteX2-85" fmla="*/ 10000 w 10000"/>
              <a:gd name="connsiteY2-86" fmla="*/ 10001 h 10001"/>
              <a:gd name="connsiteX3-87" fmla="*/ 4384 w 10000"/>
              <a:gd name="connsiteY3-88" fmla="*/ 10001 h 10001"/>
              <a:gd name="connsiteX4-89" fmla="*/ 4372 w 10000"/>
              <a:gd name="connsiteY4-90" fmla="*/ 9982 h 10001"/>
              <a:gd name="connsiteX5-91" fmla="*/ 2435 w 10000"/>
              <a:gd name="connsiteY5-92" fmla="*/ 4289 h 10001"/>
              <a:gd name="connsiteX0-93" fmla="*/ 0 w 10000"/>
              <a:gd name="connsiteY0-94" fmla="*/ 1 h 10001"/>
              <a:gd name="connsiteX1-95" fmla="*/ 10000 w 10000"/>
              <a:gd name="connsiteY1-96" fmla="*/ 9830 h 10001"/>
              <a:gd name="connsiteX2-97" fmla="*/ 10000 w 10000"/>
              <a:gd name="connsiteY2-98" fmla="*/ 10001 h 10001"/>
              <a:gd name="connsiteX3-99" fmla="*/ 4384 w 10000"/>
              <a:gd name="connsiteY3-100" fmla="*/ 10001 h 10001"/>
              <a:gd name="connsiteX4-101" fmla="*/ 4372 w 10000"/>
              <a:gd name="connsiteY4-102" fmla="*/ 9982 h 10001"/>
              <a:gd name="connsiteX0-103" fmla="*/ 5628 w 5628"/>
              <a:gd name="connsiteY0-104" fmla="*/ 0 h 171"/>
              <a:gd name="connsiteX1-105" fmla="*/ 5628 w 5628"/>
              <a:gd name="connsiteY1-106" fmla="*/ 171 h 171"/>
              <a:gd name="connsiteX2-107" fmla="*/ 12 w 5628"/>
              <a:gd name="connsiteY2-108" fmla="*/ 171 h 171"/>
              <a:gd name="connsiteX3-109" fmla="*/ 0 w 5628"/>
              <a:gd name="connsiteY3-110" fmla="*/ 152 h 171"/>
              <a:gd name="connsiteX0-111" fmla="*/ 10000 w 10000"/>
              <a:gd name="connsiteY0-112" fmla="*/ 1111 h 1111"/>
              <a:gd name="connsiteX1-113" fmla="*/ 21 w 10000"/>
              <a:gd name="connsiteY1-114" fmla="*/ 1111 h 1111"/>
              <a:gd name="connsiteX2-115" fmla="*/ 0 w 10000"/>
              <a:gd name="connsiteY2-116" fmla="*/ 0 h 1111"/>
              <a:gd name="connsiteX0-117" fmla="*/ 9980 w 9980"/>
              <a:gd name="connsiteY0-118" fmla="*/ 614806 h 614806"/>
              <a:gd name="connsiteX1-119" fmla="*/ 1 w 9980"/>
              <a:gd name="connsiteY1-120" fmla="*/ 614806 h 614806"/>
              <a:gd name="connsiteX2-121" fmla="*/ 9599 w 9980"/>
              <a:gd name="connsiteY2-122" fmla="*/ 0 h 614806"/>
              <a:gd name="connsiteX0-123" fmla="*/ 9999 w 9999"/>
              <a:gd name="connsiteY0-124" fmla="*/ 0 h 0"/>
              <a:gd name="connsiteX1-125" fmla="*/ 0 w 9999"/>
              <a:gd name="connsiteY1-126" fmla="*/ 0 h 0"/>
            </a:gdLst>
            <a:ahLst/>
            <a:cxnLst>
              <a:cxn ang="0">
                <a:pos x="connsiteX0-1" y="connsiteY0-2"/>
              </a:cxn>
              <a:cxn ang="0">
                <a:pos x="connsiteX1-3" y="connsiteY1-4"/>
              </a:cxn>
            </a:cxnLst>
            <a:rect l="l" t="t" r="r" b="b"/>
            <a:pathLst>
              <a:path w="9999">
                <a:moveTo>
                  <a:pt x="9999" y="0"/>
                </a:moveTo>
                <a:lnTo>
                  <a:pt x="0" y="0"/>
                </a:lnTo>
              </a:path>
            </a:pathLst>
          </a:custGeom>
          <a:solidFill>
            <a:schemeClr val="bg1"/>
          </a:solidFill>
          <a:ln w="1905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200" b="0" i="0" u="none" strike="noStrike" kern="1200" cap="none" spc="0" normalizeH="0" baseline="0" noProof="0">
              <a:ln>
                <a:noFill/>
              </a:ln>
              <a:solidFill>
                <a:srgbClr val="FFFFFF"/>
              </a:solidFill>
              <a:effectLst/>
              <a:uLnTx/>
              <a:uFillTx/>
              <a:cs typeface="+mn-ea"/>
              <a:sym typeface="+mn-lt"/>
            </a:endParaRPr>
          </a:p>
        </p:txBody>
      </p:sp>
      <p:sp>
        <p:nvSpPr>
          <p:cNvPr id="8" name="椭圆 7"/>
          <p:cNvSpPr/>
          <p:nvPr/>
        </p:nvSpPr>
        <p:spPr>
          <a:xfrm flipH="1">
            <a:off x="2760489" y="2430560"/>
            <a:ext cx="73284" cy="73284"/>
          </a:xfrm>
          <a:prstGeom prst="ellipse">
            <a:avLst/>
          </a:prstGeom>
          <a:solidFill>
            <a:schemeClr val="bg1"/>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9" name="矩形 8"/>
          <p:cNvSpPr/>
          <p:nvPr/>
        </p:nvSpPr>
        <p:spPr>
          <a:xfrm>
            <a:off x="3047946" y="2062489"/>
            <a:ext cx="31129" cy="7936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0" name="矩形: 圆角 9"/>
          <p:cNvSpPr/>
          <p:nvPr/>
        </p:nvSpPr>
        <p:spPr>
          <a:xfrm>
            <a:off x="2007511" y="3278797"/>
            <a:ext cx="8176978" cy="918555"/>
          </a:xfrm>
          <a:prstGeom prst="roundRect">
            <a:avLst>
              <a:gd name="adj" fmla="val 50000"/>
            </a:avLst>
          </a:prstGeom>
          <a:solidFill>
            <a:srgbClr val="018C42"/>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1" name="椭圆 10"/>
          <p:cNvSpPr/>
          <p:nvPr/>
        </p:nvSpPr>
        <p:spPr>
          <a:xfrm>
            <a:off x="2070378" y="3360858"/>
            <a:ext cx="761976" cy="754432"/>
          </a:xfrm>
          <a:prstGeom prst="ellipse">
            <a:avLst/>
          </a:prstGeom>
          <a:solidFill>
            <a:schemeClr val="bg1">
              <a:alpha val="54000"/>
            </a:schemeClr>
          </a:solidFill>
          <a:ln w="28575">
            <a:solidFill>
              <a:schemeClr val="bg1"/>
            </a:solidFill>
          </a:ln>
          <a:effec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pPr>
            <a:endParaRPr lang="zh-CN" altLang="en-US" sz="2000" b="1" i="1">
              <a:solidFill>
                <a:srgbClr val="FFFFFF"/>
              </a:solidFill>
              <a:cs typeface="+mn-ea"/>
              <a:sym typeface="+mn-lt"/>
            </a:endParaRPr>
          </a:p>
        </p:txBody>
      </p:sp>
      <p:sp>
        <p:nvSpPr>
          <p:cNvPr id="12" name="矩形 11"/>
          <p:cNvSpPr/>
          <p:nvPr/>
        </p:nvSpPr>
        <p:spPr>
          <a:xfrm>
            <a:off x="3442824" y="3534685"/>
            <a:ext cx="4873789" cy="469616"/>
          </a:xfrm>
          <a:prstGeom prst="rect">
            <a:avLst/>
          </a:prstGeom>
        </p:spPr>
        <p:txBody>
          <a:bodyPr wrap="square">
            <a:spAutoFit/>
          </a:bodyPr>
          <a:lstStyle/>
          <a:p>
            <a:pPr marL="0" marR="0" lvl="0" indent="0" algn="just" defTabSz="914400" rtl="0" eaLnBrk="1" fontAlgn="auto" latinLnBrk="0" hangingPunct="1">
              <a:lnSpc>
                <a:spcPct val="11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bg1"/>
                </a:solidFill>
                <a:effectLst/>
                <a:uLnTx/>
                <a:uFillTx/>
                <a:cs typeface="+mn-ea"/>
                <a:sym typeface="+mn-lt"/>
              </a:rPr>
              <a:t>前庭神经炎的诊断思路</a:t>
            </a:r>
          </a:p>
        </p:txBody>
      </p:sp>
      <p:sp>
        <p:nvSpPr>
          <p:cNvPr id="13" name="íś1íḑé"/>
          <p:cNvSpPr/>
          <p:nvPr/>
        </p:nvSpPr>
        <p:spPr bwMode="auto">
          <a:xfrm flipH="1" flipV="1">
            <a:off x="2821710" y="3738075"/>
            <a:ext cx="234155" cy="0"/>
          </a:xfrm>
          <a:custGeom>
            <a:avLst/>
            <a:gdLst>
              <a:gd name="T0" fmla="*/ 828 w 828"/>
              <a:gd name="T1" fmla="*/ 532 h 532"/>
              <a:gd name="T2" fmla="*/ 363 w 828"/>
              <a:gd name="T3" fmla="*/ 532 h 532"/>
              <a:gd name="T4" fmla="*/ 362 w 828"/>
              <a:gd name="T5" fmla="*/ 531 h 532"/>
              <a:gd name="T6" fmla="*/ 0 w 828"/>
              <a:gd name="T7" fmla="*/ 6 h 532"/>
              <a:gd name="T8" fmla="*/ 7 w 828"/>
              <a:gd name="T9" fmla="*/ 0 h 532"/>
              <a:gd name="T10" fmla="*/ 367 w 828"/>
              <a:gd name="T11" fmla="*/ 523 h 532"/>
              <a:gd name="T12" fmla="*/ 828 w 828"/>
              <a:gd name="T13" fmla="*/ 523 h 532"/>
              <a:gd name="T14" fmla="*/ 828 w 828"/>
              <a:gd name="T15" fmla="*/ 532 h 532"/>
              <a:gd name="connsiteX0" fmla="*/ 10000 w 10907"/>
              <a:gd name="connsiteY0" fmla="*/ 17066 h 17066"/>
              <a:gd name="connsiteX1" fmla="*/ 4384 w 10907"/>
              <a:gd name="connsiteY1" fmla="*/ 17066 h 17066"/>
              <a:gd name="connsiteX2" fmla="*/ 4372 w 10907"/>
              <a:gd name="connsiteY2" fmla="*/ 17047 h 17066"/>
              <a:gd name="connsiteX3" fmla="*/ 0 w 10907"/>
              <a:gd name="connsiteY3" fmla="*/ 7179 h 17066"/>
              <a:gd name="connsiteX4" fmla="*/ 10907 w 10907"/>
              <a:gd name="connsiteY4" fmla="*/ 0 h 17066"/>
              <a:gd name="connsiteX5" fmla="*/ 4432 w 10907"/>
              <a:gd name="connsiteY5" fmla="*/ 16897 h 17066"/>
              <a:gd name="connsiteX6" fmla="*/ 10000 w 10907"/>
              <a:gd name="connsiteY6" fmla="*/ 16897 h 17066"/>
              <a:gd name="connsiteX7" fmla="*/ 10000 w 10907"/>
              <a:gd name="connsiteY7" fmla="*/ 17066 h 17066"/>
              <a:gd name="connsiteX0-1" fmla="*/ 10000 w 10000"/>
              <a:gd name="connsiteY0-2" fmla="*/ 9887 h 9887"/>
              <a:gd name="connsiteX1-3" fmla="*/ 4384 w 10000"/>
              <a:gd name="connsiteY1-4" fmla="*/ 9887 h 9887"/>
              <a:gd name="connsiteX2-5" fmla="*/ 4372 w 10000"/>
              <a:gd name="connsiteY2-6" fmla="*/ 9868 h 9887"/>
              <a:gd name="connsiteX3-7" fmla="*/ 0 w 10000"/>
              <a:gd name="connsiteY3-8" fmla="*/ 0 h 9887"/>
              <a:gd name="connsiteX4-9" fmla="*/ 4432 w 10000"/>
              <a:gd name="connsiteY4-10" fmla="*/ 9718 h 9887"/>
              <a:gd name="connsiteX5-11" fmla="*/ 10000 w 10000"/>
              <a:gd name="connsiteY5-12" fmla="*/ 9718 h 9887"/>
              <a:gd name="connsiteX6-13" fmla="*/ 10000 w 10000"/>
              <a:gd name="connsiteY6-14" fmla="*/ 9887 h 9887"/>
              <a:gd name="connsiteX0-15" fmla="*/ 10000 w 10773"/>
              <a:gd name="connsiteY0-16" fmla="*/ 21166 h 21166"/>
              <a:gd name="connsiteX1-17" fmla="*/ 4384 w 10773"/>
              <a:gd name="connsiteY1-18" fmla="*/ 21166 h 21166"/>
              <a:gd name="connsiteX2-19" fmla="*/ 4372 w 10773"/>
              <a:gd name="connsiteY2-20" fmla="*/ 21147 h 21166"/>
              <a:gd name="connsiteX3-21" fmla="*/ 0 w 10773"/>
              <a:gd name="connsiteY3-22" fmla="*/ 11166 h 21166"/>
              <a:gd name="connsiteX4-23" fmla="*/ 10773 w 10773"/>
              <a:gd name="connsiteY4-24" fmla="*/ 0 h 21166"/>
              <a:gd name="connsiteX5-25" fmla="*/ 10000 w 10773"/>
              <a:gd name="connsiteY5-26" fmla="*/ 20995 h 21166"/>
              <a:gd name="connsiteX6-27" fmla="*/ 10000 w 10773"/>
              <a:gd name="connsiteY6-28" fmla="*/ 21166 h 21166"/>
              <a:gd name="connsiteX0-29" fmla="*/ 10000 w 10000"/>
              <a:gd name="connsiteY0-30" fmla="*/ 10000 h 10000"/>
              <a:gd name="connsiteX1-31" fmla="*/ 4384 w 10000"/>
              <a:gd name="connsiteY1-32" fmla="*/ 10000 h 10000"/>
              <a:gd name="connsiteX2-33" fmla="*/ 4372 w 10000"/>
              <a:gd name="connsiteY2-34" fmla="*/ 9981 h 10000"/>
              <a:gd name="connsiteX3-35" fmla="*/ 0 w 10000"/>
              <a:gd name="connsiteY3-36" fmla="*/ 0 h 10000"/>
              <a:gd name="connsiteX4-37" fmla="*/ 10000 w 10000"/>
              <a:gd name="connsiteY4-38" fmla="*/ 9829 h 10000"/>
              <a:gd name="connsiteX5-39" fmla="*/ 10000 w 10000"/>
              <a:gd name="connsiteY5-40" fmla="*/ 10000 h 10000"/>
              <a:gd name="connsiteX0-41" fmla="*/ 10000 w 10584"/>
              <a:gd name="connsiteY0-42" fmla="*/ 19864 h 19864"/>
              <a:gd name="connsiteX1-43" fmla="*/ 4384 w 10584"/>
              <a:gd name="connsiteY1-44" fmla="*/ 19864 h 19864"/>
              <a:gd name="connsiteX2-45" fmla="*/ 4372 w 10584"/>
              <a:gd name="connsiteY2-46" fmla="*/ 19845 h 19864"/>
              <a:gd name="connsiteX3-47" fmla="*/ 0 w 10584"/>
              <a:gd name="connsiteY3-48" fmla="*/ 9864 h 19864"/>
              <a:gd name="connsiteX4-49" fmla="*/ 10584 w 10584"/>
              <a:gd name="connsiteY4-50" fmla="*/ 0 h 19864"/>
              <a:gd name="connsiteX5-51" fmla="*/ 10000 w 10584"/>
              <a:gd name="connsiteY5-52" fmla="*/ 19693 h 19864"/>
              <a:gd name="connsiteX6-53" fmla="*/ 10000 w 10584"/>
              <a:gd name="connsiteY6-54" fmla="*/ 19864 h 19864"/>
              <a:gd name="connsiteX0-55" fmla="*/ 10000 w 10584"/>
              <a:gd name="connsiteY0-56" fmla="*/ 19864 h 19864"/>
              <a:gd name="connsiteX1-57" fmla="*/ 4384 w 10584"/>
              <a:gd name="connsiteY1-58" fmla="*/ 19864 h 19864"/>
              <a:gd name="connsiteX2-59" fmla="*/ 4372 w 10584"/>
              <a:gd name="connsiteY2-60" fmla="*/ 19845 h 19864"/>
              <a:gd name="connsiteX3-61" fmla="*/ 0 w 10584"/>
              <a:gd name="connsiteY3-62" fmla="*/ 9864 h 19864"/>
              <a:gd name="connsiteX4-63" fmla="*/ 10584 w 10584"/>
              <a:gd name="connsiteY4-64" fmla="*/ 0 h 19864"/>
              <a:gd name="connsiteX5-65" fmla="*/ 10000 w 10584"/>
              <a:gd name="connsiteY5-66" fmla="*/ 19693 h 19864"/>
              <a:gd name="connsiteX6-67" fmla="*/ 10000 w 10584"/>
              <a:gd name="connsiteY6-68" fmla="*/ 19864 h 19864"/>
              <a:gd name="connsiteX0-69" fmla="*/ 10000 w 10000"/>
              <a:gd name="connsiteY0-70" fmla="*/ 10001 h 10001"/>
              <a:gd name="connsiteX1-71" fmla="*/ 4384 w 10000"/>
              <a:gd name="connsiteY1-72" fmla="*/ 10001 h 10001"/>
              <a:gd name="connsiteX2-73" fmla="*/ 4372 w 10000"/>
              <a:gd name="connsiteY2-74" fmla="*/ 9982 h 10001"/>
              <a:gd name="connsiteX3-75" fmla="*/ 0 w 10000"/>
              <a:gd name="connsiteY3-76" fmla="*/ 1 h 10001"/>
              <a:gd name="connsiteX4-77" fmla="*/ 10000 w 10000"/>
              <a:gd name="connsiteY4-78" fmla="*/ 9830 h 10001"/>
              <a:gd name="connsiteX5-79" fmla="*/ 10000 w 10000"/>
              <a:gd name="connsiteY5-80" fmla="*/ 10001 h 10001"/>
              <a:gd name="connsiteX0-81" fmla="*/ 0 w 10000"/>
              <a:gd name="connsiteY0-82" fmla="*/ 1 h 10001"/>
              <a:gd name="connsiteX1-83" fmla="*/ 10000 w 10000"/>
              <a:gd name="connsiteY1-84" fmla="*/ 9830 h 10001"/>
              <a:gd name="connsiteX2-85" fmla="*/ 10000 w 10000"/>
              <a:gd name="connsiteY2-86" fmla="*/ 10001 h 10001"/>
              <a:gd name="connsiteX3-87" fmla="*/ 4384 w 10000"/>
              <a:gd name="connsiteY3-88" fmla="*/ 10001 h 10001"/>
              <a:gd name="connsiteX4-89" fmla="*/ 4372 w 10000"/>
              <a:gd name="connsiteY4-90" fmla="*/ 9982 h 10001"/>
              <a:gd name="connsiteX5-91" fmla="*/ 2435 w 10000"/>
              <a:gd name="connsiteY5-92" fmla="*/ 4289 h 10001"/>
              <a:gd name="connsiteX0-93" fmla="*/ 0 w 10000"/>
              <a:gd name="connsiteY0-94" fmla="*/ 1 h 10001"/>
              <a:gd name="connsiteX1-95" fmla="*/ 10000 w 10000"/>
              <a:gd name="connsiteY1-96" fmla="*/ 9830 h 10001"/>
              <a:gd name="connsiteX2-97" fmla="*/ 10000 w 10000"/>
              <a:gd name="connsiteY2-98" fmla="*/ 10001 h 10001"/>
              <a:gd name="connsiteX3-99" fmla="*/ 4384 w 10000"/>
              <a:gd name="connsiteY3-100" fmla="*/ 10001 h 10001"/>
              <a:gd name="connsiteX4-101" fmla="*/ 4372 w 10000"/>
              <a:gd name="connsiteY4-102" fmla="*/ 9982 h 10001"/>
              <a:gd name="connsiteX0-103" fmla="*/ 5628 w 5628"/>
              <a:gd name="connsiteY0-104" fmla="*/ 0 h 171"/>
              <a:gd name="connsiteX1-105" fmla="*/ 5628 w 5628"/>
              <a:gd name="connsiteY1-106" fmla="*/ 171 h 171"/>
              <a:gd name="connsiteX2-107" fmla="*/ 12 w 5628"/>
              <a:gd name="connsiteY2-108" fmla="*/ 171 h 171"/>
              <a:gd name="connsiteX3-109" fmla="*/ 0 w 5628"/>
              <a:gd name="connsiteY3-110" fmla="*/ 152 h 171"/>
              <a:gd name="connsiteX0-111" fmla="*/ 10000 w 10000"/>
              <a:gd name="connsiteY0-112" fmla="*/ 1111 h 1111"/>
              <a:gd name="connsiteX1-113" fmla="*/ 21 w 10000"/>
              <a:gd name="connsiteY1-114" fmla="*/ 1111 h 1111"/>
              <a:gd name="connsiteX2-115" fmla="*/ 0 w 10000"/>
              <a:gd name="connsiteY2-116" fmla="*/ 0 h 1111"/>
              <a:gd name="connsiteX0-117" fmla="*/ 9980 w 9980"/>
              <a:gd name="connsiteY0-118" fmla="*/ 614806 h 614806"/>
              <a:gd name="connsiteX1-119" fmla="*/ 1 w 9980"/>
              <a:gd name="connsiteY1-120" fmla="*/ 614806 h 614806"/>
              <a:gd name="connsiteX2-121" fmla="*/ 9599 w 9980"/>
              <a:gd name="connsiteY2-122" fmla="*/ 0 h 614806"/>
              <a:gd name="connsiteX0-123" fmla="*/ 9999 w 9999"/>
              <a:gd name="connsiteY0-124" fmla="*/ 0 h 0"/>
              <a:gd name="connsiteX1-125" fmla="*/ 0 w 9999"/>
              <a:gd name="connsiteY1-126" fmla="*/ 0 h 0"/>
            </a:gdLst>
            <a:ahLst/>
            <a:cxnLst>
              <a:cxn ang="0">
                <a:pos x="connsiteX0-1" y="connsiteY0-2"/>
              </a:cxn>
              <a:cxn ang="0">
                <a:pos x="connsiteX1-3" y="connsiteY1-4"/>
              </a:cxn>
            </a:cxnLst>
            <a:rect l="l" t="t" r="r" b="b"/>
            <a:pathLst>
              <a:path w="9999">
                <a:moveTo>
                  <a:pt x="9999" y="0"/>
                </a:moveTo>
                <a:lnTo>
                  <a:pt x="0" y="0"/>
                </a:lnTo>
              </a:path>
            </a:pathLst>
          </a:custGeom>
          <a:solidFill>
            <a:schemeClr val="bg1"/>
          </a:solidFill>
          <a:ln w="19050">
            <a:solidFill>
              <a:schemeClr val="bg1">
                <a:lumMod val="85000"/>
                <a:alpha val="32157"/>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200" b="0" i="0" u="none" strike="noStrike" kern="1200" cap="none" spc="0" normalizeH="0" baseline="0" noProof="0">
              <a:ln>
                <a:noFill/>
              </a:ln>
              <a:solidFill>
                <a:srgbClr val="FFFFFF"/>
              </a:solidFill>
              <a:effectLst/>
              <a:uLnTx/>
              <a:uFillTx/>
              <a:cs typeface="+mn-ea"/>
              <a:sym typeface="+mn-lt"/>
            </a:endParaRPr>
          </a:p>
        </p:txBody>
      </p:sp>
      <p:sp>
        <p:nvSpPr>
          <p:cNvPr id="14" name="椭圆 13"/>
          <p:cNvSpPr/>
          <p:nvPr/>
        </p:nvSpPr>
        <p:spPr>
          <a:xfrm flipH="1">
            <a:off x="2760489" y="3701432"/>
            <a:ext cx="73284" cy="73284"/>
          </a:xfrm>
          <a:prstGeom prst="ellipse">
            <a:avLst/>
          </a:prstGeom>
          <a:solidFill>
            <a:schemeClr val="bg1"/>
          </a:solid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5" name="矩形 14"/>
          <p:cNvSpPr/>
          <p:nvPr/>
        </p:nvSpPr>
        <p:spPr>
          <a:xfrm>
            <a:off x="3047946" y="3333361"/>
            <a:ext cx="31129" cy="79367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6" name="矩形: 圆角 9"/>
          <p:cNvSpPr/>
          <p:nvPr/>
        </p:nvSpPr>
        <p:spPr>
          <a:xfrm>
            <a:off x="2007511" y="4549669"/>
            <a:ext cx="8176978" cy="918555"/>
          </a:xfrm>
          <a:prstGeom prst="roundRect">
            <a:avLst>
              <a:gd name="adj" fmla="val 50000"/>
            </a:avLst>
          </a:prstGeom>
          <a:solidFill>
            <a:schemeClr val="bg1">
              <a:lumMod val="95000"/>
            </a:schemeClr>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7" name="矩形 16"/>
          <p:cNvSpPr/>
          <p:nvPr/>
        </p:nvSpPr>
        <p:spPr>
          <a:xfrm>
            <a:off x="3442824" y="4805557"/>
            <a:ext cx="4873789" cy="469616"/>
          </a:xfrm>
          <a:prstGeom prst="rect">
            <a:avLst/>
          </a:prstGeom>
        </p:spPr>
        <p:txBody>
          <a:bodyPr wrap="square">
            <a:spAutoFit/>
          </a:bodyPr>
          <a:lstStyle/>
          <a:p>
            <a:pPr marL="0" marR="0" lvl="0" indent="0" algn="just" defTabSz="914400" rtl="0" eaLnBrk="1" fontAlgn="auto" latinLnBrk="0" hangingPunct="1">
              <a:lnSpc>
                <a:spcPct val="11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FFFFFF">
                    <a:lumMod val="75000"/>
                  </a:srgbClr>
                </a:solidFill>
                <a:effectLst/>
                <a:uLnTx/>
                <a:uFillTx/>
                <a:cs typeface="+mn-ea"/>
                <a:sym typeface="+mn-lt"/>
              </a:rPr>
              <a:t>前庭神经炎的鉴别诊断及治疗</a:t>
            </a:r>
          </a:p>
        </p:txBody>
      </p:sp>
      <p:sp>
        <p:nvSpPr>
          <p:cNvPr id="18" name="矩形 17"/>
          <p:cNvSpPr/>
          <p:nvPr/>
        </p:nvSpPr>
        <p:spPr>
          <a:xfrm>
            <a:off x="3047946" y="4604233"/>
            <a:ext cx="31129" cy="7936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cs typeface="+mn-ea"/>
              <a:sym typeface="+mn-lt"/>
            </a:endParaRPr>
          </a:p>
        </p:txBody>
      </p:sp>
      <p:sp>
        <p:nvSpPr>
          <p:cNvPr id="19" name="three-gears_74920"/>
          <p:cNvSpPr/>
          <p:nvPr/>
        </p:nvSpPr>
        <p:spPr>
          <a:xfrm>
            <a:off x="2213317" y="3482575"/>
            <a:ext cx="489287" cy="503872"/>
          </a:xfrm>
          <a:custGeom>
            <a:avLst/>
            <a:gdLst>
              <a:gd name="connsiteX0" fmla="*/ 204318 w 590797"/>
              <a:gd name="connsiteY0" fmla="*/ 320467 h 608406"/>
              <a:gd name="connsiteX1" fmla="*/ 131187 w 590797"/>
              <a:gd name="connsiteY1" fmla="*/ 393358 h 608406"/>
              <a:gd name="connsiteX2" fmla="*/ 204318 w 590797"/>
              <a:gd name="connsiteY2" fmla="*/ 466249 h 608406"/>
              <a:gd name="connsiteX3" fmla="*/ 277314 w 590797"/>
              <a:gd name="connsiteY3" fmla="*/ 393358 h 608406"/>
              <a:gd name="connsiteX4" fmla="*/ 204318 w 590797"/>
              <a:gd name="connsiteY4" fmla="*/ 320467 h 608406"/>
              <a:gd name="connsiteX5" fmla="*/ 532443 w 590797"/>
              <a:gd name="connsiteY5" fmla="*/ 180620 h 608406"/>
              <a:gd name="connsiteX6" fmla="*/ 512814 w 590797"/>
              <a:gd name="connsiteY6" fmla="*/ 202765 h 608406"/>
              <a:gd name="connsiteX7" fmla="*/ 534998 w 590797"/>
              <a:gd name="connsiteY7" fmla="*/ 222360 h 608406"/>
              <a:gd name="connsiteX8" fmla="*/ 554761 w 590797"/>
              <a:gd name="connsiteY8" fmla="*/ 200215 h 608406"/>
              <a:gd name="connsiteX9" fmla="*/ 532443 w 590797"/>
              <a:gd name="connsiteY9" fmla="*/ 180620 h 608406"/>
              <a:gd name="connsiteX10" fmla="*/ 173264 w 590797"/>
              <a:gd name="connsiteY10" fmla="*/ 178310 h 608406"/>
              <a:gd name="connsiteX11" fmla="*/ 235237 w 590797"/>
              <a:gd name="connsiteY11" fmla="*/ 178310 h 608406"/>
              <a:gd name="connsiteX12" fmla="*/ 251637 w 590797"/>
              <a:gd name="connsiteY12" fmla="*/ 191599 h 608406"/>
              <a:gd name="connsiteX13" fmla="*/ 259434 w 590797"/>
              <a:gd name="connsiteY13" fmla="*/ 229723 h 608406"/>
              <a:gd name="connsiteX14" fmla="*/ 266290 w 590797"/>
              <a:gd name="connsiteY14" fmla="*/ 232273 h 608406"/>
              <a:gd name="connsiteX15" fmla="*/ 312804 w 590797"/>
              <a:gd name="connsiteY15" fmla="*/ 259255 h 608406"/>
              <a:gd name="connsiteX16" fmla="*/ 318450 w 590797"/>
              <a:gd name="connsiteY16" fmla="*/ 263819 h 608406"/>
              <a:gd name="connsiteX17" fmla="*/ 355553 w 590797"/>
              <a:gd name="connsiteY17" fmla="*/ 251604 h 608406"/>
              <a:gd name="connsiteX18" fmla="*/ 360795 w 590797"/>
              <a:gd name="connsiteY18" fmla="*/ 250664 h 608406"/>
              <a:gd name="connsiteX19" fmla="*/ 375314 w 590797"/>
              <a:gd name="connsiteY19" fmla="*/ 259121 h 608406"/>
              <a:gd name="connsiteX20" fmla="*/ 406233 w 590797"/>
              <a:gd name="connsiteY20" fmla="*/ 312681 h 608406"/>
              <a:gd name="connsiteX21" fmla="*/ 402872 w 590797"/>
              <a:gd name="connsiteY21" fmla="*/ 333488 h 608406"/>
              <a:gd name="connsiteX22" fmla="*/ 373835 w 590797"/>
              <a:gd name="connsiteY22" fmla="*/ 359262 h 608406"/>
              <a:gd name="connsiteX23" fmla="*/ 374911 w 590797"/>
              <a:gd name="connsiteY23" fmla="*/ 366511 h 608406"/>
              <a:gd name="connsiteX24" fmla="*/ 377062 w 590797"/>
              <a:gd name="connsiteY24" fmla="*/ 393358 h 608406"/>
              <a:gd name="connsiteX25" fmla="*/ 374911 w 590797"/>
              <a:gd name="connsiteY25" fmla="*/ 420340 h 608406"/>
              <a:gd name="connsiteX26" fmla="*/ 373835 w 590797"/>
              <a:gd name="connsiteY26" fmla="*/ 427454 h 608406"/>
              <a:gd name="connsiteX27" fmla="*/ 402872 w 590797"/>
              <a:gd name="connsiteY27" fmla="*/ 453228 h 608406"/>
              <a:gd name="connsiteX28" fmla="*/ 406233 w 590797"/>
              <a:gd name="connsiteY28" fmla="*/ 474035 h 608406"/>
              <a:gd name="connsiteX29" fmla="*/ 375314 w 590797"/>
              <a:gd name="connsiteY29" fmla="*/ 527729 h 608406"/>
              <a:gd name="connsiteX30" fmla="*/ 360795 w 590797"/>
              <a:gd name="connsiteY30" fmla="*/ 536052 h 608406"/>
              <a:gd name="connsiteX31" fmla="*/ 355553 w 590797"/>
              <a:gd name="connsiteY31" fmla="*/ 535247 h 608406"/>
              <a:gd name="connsiteX32" fmla="*/ 318450 w 590797"/>
              <a:gd name="connsiteY32" fmla="*/ 522897 h 608406"/>
              <a:gd name="connsiteX33" fmla="*/ 312804 w 590797"/>
              <a:gd name="connsiteY33" fmla="*/ 527461 h 608406"/>
              <a:gd name="connsiteX34" fmla="*/ 266290 w 590797"/>
              <a:gd name="connsiteY34" fmla="*/ 554443 h 608406"/>
              <a:gd name="connsiteX35" fmla="*/ 259434 w 590797"/>
              <a:gd name="connsiteY35" fmla="*/ 556993 h 608406"/>
              <a:gd name="connsiteX36" fmla="*/ 251637 w 590797"/>
              <a:gd name="connsiteY36" fmla="*/ 595117 h 608406"/>
              <a:gd name="connsiteX37" fmla="*/ 235237 w 590797"/>
              <a:gd name="connsiteY37" fmla="*/ 608406 h 608406"/>
              <a:gd name="connsiteX38" fmla="*/ 173264 w 590797"/>
              <a:gd name="connsiteY38" fmla="*/ 608406 h 608406"/>
              <a:gd name="connsiteX39" fmla="*/ 156864 w 590797"/>
              <a:gd name="connsiteY39" fmla="*/ 595117 h 608406"/>
              <a:gd name="connsiteX40" fmla="*/ 149067 w 590797"/>
              <a:gd name="connsiteY40" fmla="*/ 557127 h 608406"/>
              <a:gd name="connsiteX41" fmla="*/ 142211 w 590797"/>
              <a:gd name="connsiteY41" fmla="*/ 554443 h 608406"/>
              <a:gd name="connsiteX42" fmla="*/ 95697 w 590797"/>
              <a:gd name="connsiteY42" fmla="*/ 527595 h 608406"/>
              <a:gd name="connsiteX43" fmla="*/ 90051 w 590797"/>
              <a:gd name="connsiteY43" fmla="*/ 522897 h 608406"/>
              <a:gd name="connsiteX44" fmla="*/ 52948 w 590797"/>
              <a:gd name="connsiteY44" fmla="*/ 535247 h 608406"/>
              <a:gd name="connsiteX45" fmla="*/ 47706 w 590797"/>
              <a:gd name="connsiteY45" fmla="*/ 536052 h 608406"/>
              <a:gd name="connsiteX46" fmla="*/ 33321 w 590797"/>
              <a:gd name="connsiteY46" fmla="*/ 527729 h 608406"/>
              <a:gd name="connsiteX47" fmla="*/ 2268 w 590797"/>
              <a:gd name="connsiteY47" fmla="*/ 474169 h 608406"/>
              <a:gd name="connsiteX48" fmla="*/ 5629 w 590797"/>
              <a:gd name="connsiteY48" fmla="*/ 453362 h 608406"/>
              <a:gd name="connsiteX49" fmla="*/ 34666 w 590797"/>
              <a:gd name="connsiteY49" fmla="*/ 427454 h 608406"/>
              <a:gd name="connsiteX50" fmla="*/ 33590 w 590797"/>
              <a:gd name="connsiteY50" fmla="*/ 420340 h 608406"/>
              <a:gd name="connsiteX51" fmla="*/ 31439 w 590797"/>
              <a:gd name="connsiteY51" fmla="*/ 393358 h 608406"/>
              <a:gd name="connsiteX52" fmla="*/ 33590 w 590797"/>
              <a:gd name="connsiteY52" fmla="*/ 366511 h 608406"/>
              <a:gd name="connsiteX53" fmla="*/ 34666 w 590797"/>
              <a:gd name="connsiteY53" fmla="*/ 359262 h 608406"/>
              <a:gd name="connsiteX54" fmla="*/ 5629 w 590797"/>
              <a:gd name="connsiteY54" fmla="*/ 333488 h 608406"/>
              <a:gd name="connsiteX55" fmla="*/ 2268 w 590797"/>
              <a:gd name="connsiteY55" fmla="*/ 312681 h 608406"/>
              <a:gd name="connsiteX56" fmla="*/ 33187 w 590797"/>
              <a:gd name="connsiteY56" fmla="*/ 259121 h 608406"/>
              <a:gd name="connsiteX57" fmla="*/ 47706 w 590797"/>
              <a:gd name="connsiteY57" fmla="*/ 250664 h 608406"/>
              <a:gd name="connsiteX58" fmla="*/ 52948 w 590797"/>
              <a:gd name="connsiteY58" fmla="*/ 251604 h 608406"/>
              <a:gd name="connsiteX59" fmla="*/ 90051 w 590797"/>
              <a:gd name="connsiteY59" fmla="*/ 263819 h 608406"/>
              <a:gd name="connsiteX60" fmla="*/ 95697 w 590797"/>
              <a:gd name="connsiteY60" fmla="*/ 259255 h 608406"/>
              <a:gd name="connsiteX61" fmla="*/ 142211 w 590797"/>
              <a:gd name="connsiteY61" fmla="*/ 232408 h 608406"/>
              <a:gd name="connsiteX62" fmla="*/ 149067 w 590797"/>
              <a:gd name="connsiteY62" fmla="*/ 229723 h 608406"/>
              <a:gd name="connsiteX63" fmla="*/ 156864 w 590797"/>
              <a:gd name="connsiteY63" fmla="*/ 191734 h 608406"/>
              <a:gd name="connsiteX64" fmla="*/ 173264 w 590797"/>
              <a:gd name="connsiteY64" fmla="*/ 178310 h 608406"/>
              <a:gd name="connsiteX65" fmla="*/ 538897 w 590797"/>
              <a:gd name="connsiteY65" fmla="*/ 142102 h 608406"/>
              <a:gd name="connsiteX66" fmla="*/ 542930 w 590797"/>
              <a:gd name="connsiteY66" fmla="*/ 145055 h 608406"/>
              <a:gd name="connsiteX67" fmla="*/ 545753 w 590797"/>
              <a:gd name="connsiteY67" fmla="*/ 155926 h 608406"/>
              <a:gd name="connsiteX68" fmla="*/ 563097 w 590797"/>
              <a:gd name="connsiteY68" fmla="*/ 164649 h 608406"/>
              <a:gd name="connsiteX69" fmla="*/ 573584 w 590797"/>
              <a:gd name="connsiteY69" fmla="*/ 160355 h 608406"/>
              <a:gd name="connsiteX70" fmla="*/ 578289 w 590797"/>
              <a:gd name="connsiteY70" fmla="*/ 161831 h 608406"/>
              <a:gd name="connsiteX71" fmla="*/ 587835 w 590797"/>
              <a:gd name="connsiteY71" fmla="*/ 176326 h 608406"/>
              <a:gd name="connsiteX72" fmla="*/ 587297 w 590797"/>
              <a:gd name="connsiteY72" fmla="*/ 181157 h 608406"/>
              <a:gd name="connsiteX73" fmla="*/ 579365 w 590797"/>
              <a:gd name="connsiteY73" fmla="*/ 189076 h 608406"/>
              <a:gd name="connsiteX74" fmla="*/ 580844 w 590797"/>
              <a:gd name="connsiteY74" fmla="*/ 198739 h 608406"/>
              <a:gd name="connsiteX75" fmla="*/ 580440 w 590797"/>
              <a:gd name="connsiteY75" fmla="*/ 208536 h 608406"/>
              <a:gd name="connsiteX76" fmla="*/ 589314 w 590797"/>
              <a:gd name="connsiteY76" fmla="*/ 215515 h 608406"/>
              <a:gd name="connsiteX77" fmla="*/ 590389 w 590797"/>
              <a:gd name="connsiteY77" fmla="*/ 220212 h 608406"/>
              <a:gd name="connsiteX78" fmla="*/ 582726 w 590797"/>
              <a:gd name="connsiteY78" fmla="*/ 235646 h 608406"/>
              <a:gd name="connsiteX79" fmla="*/ 578155 w 590797"/>
              <a:gd name="connsiteY79" fmla="*/ 237660 h 608406"/>
              <a:gd name="connsiteX80" fmla="*/ 567265 w 590797"/>
              <a:gd name="connsiteY80" fmla="*/ 234707 h 608406"/>
              <a:gd name="connsiteX81" fmla="*/ 550997 w 590797"/>
              <a:gd name="connsiteY81" fmla="*/ 245444 h 608406"/>
              <a:gd name="connsiteX82" fmla="*/ 549383 w 590797"/>
              <a:gd name="connsiteY82" fmla="*/ 256583 h 608406"/>
              <a:gd name="connsiteX83" fmla="*/ 545753 w 590797"/>
              <a:gd name="connsiteY83" fmla="*/ 259804 h 608406"/>
              <a:gd name="connsiteX84" fmla="*/ 528544 w 590797"/>
              <a:gd name="connsiteY84" fmla="*/ 260878 h 608406"/>
              <a:gd name="connsiteX85" fmla="*/ 524511 w 590797"/>
              <a:gd name="connsiteY85" fmla="*/ 257925 h 608406"/>
              <a:gd name="connsiteX86" fmla="*/ 521688 w 590797"/>
              <a:gd name="connsiteY86" fmla="*/ 247054 h 608406"/>
              <a:gd name="connsiteX87" fmla="*/ 504344 w 590797"/>
              <a:gd name="connsiteY87" fmla="*/ 238331 h 608406"/>
              <a:gd name="connsiteX88" fmla="*/ 493857 w 590797"/>
              <a:gd name="connsiteY88" fmla="*/ 242625 h 608406"/>
              <a:gd name="connsiteX89" fmla="*/ 489152 w 590797"/>
              <a:gd name="connsiteY89" fmla="*/ 241149 h 608406"/>
              <a:gd name="connsiteX90" fmla="*/ 479606 w 590797"/>
              <a:gd name="connsiteY90" fmla="*/ 226789 h 608406"/>
              <a:gd name="connsiteX91" fmla="*/ 480144 w 590797"/>
              <a:gd name="connsiteY91" fmla="*/ 221823 h 608406"/>
              <a:gd name="connsiteX92" fmla="*/ 488076 w 590797"/>
              <a:gd name="connsiteY92" fmla="*/ 213904 h 608406"/>
              <a:gd name="connsiteX93" fmla="*/ 486597 w 590797"/>
              <a:gd name="connsiteY93" fmla="*/ 204241 h 608406"/>
              <a:gd name="connsiteX94" fmla="*/ 487001 w 590797"/>
              <a:gd name="connsiteY94" fmla="*/ 194444 h 608406"/>
              <a:gd name="connsiteX95" fmla="*/ 478127 w 590797"/>
              <a:gd name="connsiteY95" fmla="*/ 187465 h 608406"/>
              <a:gd name="connsiteX96" fmla="*/ 477052 w 590797"/>
              <a:gd name="connsiteY96" fmla="*/ 182768 h 608406"/>
              <a:gd name="connsiteX97" fmla="*/ 484850 w 590797"/>
              <a:gd name="connsiteY97" fmla="*/ 167334 h 608406"/>
              <a:gd name="connsiteX98" fmla="*/ 489286 w 590797"/>
              <a:gd name="connsiteY98" fmla="*/ 165320 h 608406"/>
              <a:gd name="connsiteX99" fmla="*/ 500176 w 590797"/>
              <a:gd name="connsiteY99" fmla="*/ 168273 h 608406"/>
              <a:gd name="connsiteX100" fmla="*/ 516444 w 590797"/>
              <a:gd name="connsiteY100" fmla="*/ 157536 h 608406"/>
              <a:gd name="connsiteX101" fmla="*/ 518058 w 590797"/>
              <a:gd name="connsiteY101" fmla="*/ 146397 h 608406"/>
              <a:gd name="connsiteX102" fmla="*/ 521688 w 590797"/>
              <a:gd name="connsiteY102" fmla="*/ 143176 h 608406"/>
              <a:gd name="connsiteX103" fmla="*/ 376508 w 590797"/>
              <a:gd name="connsiteY103" fmla="*/ 67611 h 608406"/>
              <a:gd name="connsiteX104" fmla="*/ 356075 w 590797"/>
              <a:gd name="connsiteY104" fmla="*/ 115265 h 608406"/>
              <a:gd name="connsiteX105" fmla="*/ 403662 w 590797"/>
              <a:gd name="connsiteY105" fmla="*/ 135669 h 608406"/>
              <a:gd name="connsiteX106" fmla="*/ 424095 w 590797"/>
              <a:gd name="connsiteY106" fmla="*/ 88015 h 608406"/>
              <a:gd name="connsiteX107" fmla="*/ 376508 w 590797"/>
              <a:gd name="connsiteY107" fmla="*/ 67611 h 608406"/>
              <a:gd name="connsiteX108" fmla="*/ 365754 w 590797"/>
              <a:gd name="connsiteY108" fmla="*/ 493 h 608406"/>
              <a:gd name="connsiteX109" fmla="*/ 374088 w 590797"/>
              <a:gd name="connsiteY109" fmla="*/ 3044 h 608406"/>
              <a:gd name="connsiteX110" fmla="*/ 384842 w 590797"/>
              <a:gd name="connsiteY110" fmla="*/ 19420 h 608406"/>
              <a:gd name="connsiteX111" fmla="*/ 418315 w 590797"/>
              <a:gd name="connsiteY111" fmla="*/ 24253 h 608406"/>
              <a:gd name="connsiteX112" fmla="*/ 433505 w 590797"/>
              <a:gd name="connsiteY112" fmla="*/ 11635 h 608406"/>
              <a:gd name="connsiteX113" fmla="*/ 442108 w 590797"/>
              <a:gd name="connsiteY113" fmla="*/ 11500 h 608406"/>
              <a:gd name="connsiteX114" fmla="*/ 465633 w 590797"/>
              <a:gd name="connsiteY114" fmla="*/ 30025 h 608406"/>
              <a:gd name="connsiteX115" fmla="*/ 467515 w 590797"/>
              <a:gd name="connsiteY115" fmla="*/ 38482 h 608406"/>
              <a:gd name="connsiteX116" fmla="*/ 458777 w 590797"/>
              <a:gd name="connsiteY116" fmla="*/ 55933 h 608406"/>
              <a:gd name="connsiteX117" fmla="*/ 466709 w 590797"/>
              <a:gd name="connsiteY117" fmla="*/ 71101 h 608406"/>
              <a:gd name="connsiteX118" fmla="*/ 471414 w 590797"/>
              <a:gd name="connsiteY118" fmla="*/ 87478 h 608406"/>
              <a:gd name="connsiteX119" fmla="*/ 489830 w 590797"/>
              <a:gd name="connsiteY119" fmla="*/ 94056 h 608406"/>
              <a:gd name="connsiteX120" fmla="*/ 494266 w 590797"/>
              <a:gd name="connsiteY120" fmla="*/ 101439 h 608406"/>
              <a:gd name="connsiteX121" fmla="*/ 489965 w 590797"/>
              <a:gd name="connsiteY121" fmla="*/ 131239 h 608406"/>
              <a:gd name="connsiteX122" fmla="*/ 483647 w 590797"/>
              <a:gd name="connsiteY122" fmla="*/ 137011 h 608406"/>
              <a:gd name="connsiteX123" fmla="*/ 464020 w 590797"/>
              <a:gd name="connsiteY123" fmla="*/ 138219 h 608406"/>
              <a:gd name="connsiteX124" fmla="*/ 443049 w 590797"/>
              <a:gd name="connsiteY124" fmla="*/ 164798 h 608406"/>
              <a:gd name="connsiteX125" fmla="*/ 446545 w 590797"/>
              <a:gd name="connsiteY125" fmla="*/ 184128 h 608406"/>
              <a:gd name="connsiteX126" fmla="*/ 442243 w 590797"/>
              <a:gd name="connsiteY126" fmla="*/ 191645 h 608406"/>
              <a:gd name="connsiteX127" fmla="*/ 414416 w 590797"/>
              <a:gd name="connsiteY127" fmla="*/ 202787 h 608406"/>
              <a:gd name="connsiteX128" fmla="*/ 406216 w 590797"/>
              <a:gd name="connsiteY128" fmla="*/ 200236 h 608406"/>
              <a:gd name="connsiteX129" fmla="*/ 395328 w 590797"/>
              <a:gd name="connsiteY129" fmla="*/ 183860 h 608406"/>
              <a:gd name="connsiteX130" fmla="*/ 361855 w 590797"/>
              <a:gd name="connsiteY130" fmla="*/ 179027 h 608406"/>
              <a:gd name="connsiteX131" fmla="*/ 346799 w 590797"/>
              <a:gd name="connsiteY131" fmla="*/ 191645 h 608406"/>
              <a:gd name="connsiteX132" fmla="*/ 338062 w 590797"/>
              <a:gd name="connsiteY132" fmla="*/ 191780 h 608406"/>
              <a:gd name="connsiteX133" fmla="*/ 314537 w 590797"/>
              <a:gd name="connsiteY133" fmla="*/ 173255 h 608406"/>
              <a:gd name="connsiteX134" fmla="*/ 312655 w 590797"/>
              <a:gd name="connsiteY134" fmla="*/ 164798 h 608406"/>
              <a:gd name="connsiteX135" fmla="*/ 321393 w 590797"/>
              <a:gd name="connsiteY135" fmla="*/ 147213 h 608406"/>
              <a:gd name="connsiteX136" fmla="*/ 313461 w 590797"/>
              <a:gd name="connsiteY136" fmla="*/ 132179 h 608406"/>
              <a:gd name="connsiteX137" fmla="*/ 308891 w 590797"/>
              <a:gd name="connsiteY137" fmla="*/ 115802 h 608406"/>
              <a:gd name="connsiteX138" fmla="*/ 290340 w 590797"/>
              <a:gd name="connsiteY138" fmla="*/ 109090 h 608406"/>
              <a:gd name="connsiteX139" fmla="*/ 285904 w 590797"/>
              <a:gd name="connsiteY139" fmla="*/ 101707 h 608406"/>
              <a:gd name="connsiteX140" fmla="*/ 290205 w 590797"/>
              <a:gd name="connsiteY140" fmla="*/ 72041 h 608406"/>
              <a:gd name="connsiteX141" fmla="*/ 296523 w 590797"/>
              <a:gd name="connsiteY141" fmla="*/ 66269 h 608406"/>
              <a:gd name="connsiteX142" fmla="*/ 316284 w 590797"/>
              <a:gd name="connsiteY142" fmla="*/ 65061 h 608406"/>
              <a:gd name="connsiteX143" fmla="*/ 337121 w 590797"/>
              <a:gd name="connsiteY143" fmla="*/ 38482 h 608406"/>
              <a:gd name="connsiteX144" fmla="*/ 333625 w 590797"/>
              <a:gd name="connsiteY144" fmla="*/ 19152 h 608406"/>
              <a:gd name="connsiteX145" fmla="*/ 337927 w 590797"/>
              <a:gd name="connsiteY145" fmla="*/ 11635 h 608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590797" h="608406">
                <a:moveTo>
                  <a:pt x="204318" y="320467"/>
                </a:moveTo>
                <a:cubicBezTo>
                  <a:pt x="163988" y="320467"/>
                  <a:pt x="131187" y="353221"/>
                  <a:pt x="131187" y="393358"/>
                </a:cubicBezTo>
                <a:cubicBezTo>
                  <a:pt x="131187" y="433629"/>
                  <a:pt x="163988" y="466249"/>
                  <a:pt x="204318" y="466249"/>
                </a:cubicBezTo>
                <a:cubicBezTo>
                  <a:pt x="244513" y="466249"/>
                  <a:pt x="277314" y="433629"/>
                  <a:pt x="277314" y="393358"/>
                </a:cubicBezTo>
                <a:cubicBezTo>
                  <a:pt x="277314" y="353221"/>
                  <a:pt x="244513" y="320467"/>
                  <a:pt x="204318" y="320467"/>
                </a:cubicBezTo>
                <a:close/>
                <a:moveTo>
                  <a:pt x="532443" y="180620"/>
                </a:moveTo>
                <a:cubicBezTo>
                  <a:pt x="520881" y="181291"/>
                  <a:pt x="512142" y="191223"/>
                  <a:pt x="512814" y="202765"/>
                </a:cubicBezTo>
                <a:cubicBezTo>
                  <a:pt x="513486" y="214307"/>
                  <a:pt x="523435" y="223031"/>
                  <a:pt x="534998" y="222360"/>
                </a:cubicBezTo>
                <a:cubicBezTo>
                  <a:pt x="546560" y="221689"/>
                  <a:pt x="555434" y="211757"/>
                  <a:pt x="554761" y="200215"/>
                </a:cubicBezTo>
                <a:cubicBezTo>
                  <a:pt x="554089" y="188673"/>
                  <a:pt x="544140" y="179949"/>
                  <a:pt x="532443" y="180620"/>
                </a:cubicBezTo>
                <a:close/>
                <a:moveTo>
                  <a:pt x="173264" y="178310"/>
                </a:moveTo>
                <a:lnTo>
                  <a:pt x="235237" y="178310"/>
                </a:lnTo>
                <a:cubicBezTo>
                  <a:pt x="243168" y="178310"/>
                  <a:pt x="250024" y="183948"/>
                  <a:pt x="251637" y="191599"/>
                </a:cubicBezTo>
                <a:lnTo>
                  <a:pt x="259434" y="229723"/>
                </a:lnTo>
                <a:lnTo>
                  <a:pt x="266290" y="232273"/>
                </a:lnTo>
                <a:cubicBezTo>
                  <a:pt x="283094" y="238851"/>
                  <a:pt x="298688" y="247845"/>
                  <a:pt x="312804" y="259255"/>
                </a:cubicBezTo>
                <a:lnTo>
                  <a:pt x="318450" y="263819"/>
                </a:lnTo>
                <a:lnTo>
                  <a:pt x="355553" y="251604"/>
                </a:lnTo>
                <a:cubicBezTo>
                  <a:pt x="357166" y="250932"/>
                  <a:pt x="359048" y="250664"/>
                  <a:pt x="360795" y="250664"/>
                </a:cubicBezTo>
                <a:cubicBezTo>
                  <a:pt x="366710" y="250664"/>
                  <a:pt x="372222" y="253886"/>
                  <a:pt x="375314" y="259121"/>
                </a:cubicBezTo>
                <a:lnTo>
                  <a:pt x="406233" y="312681"/>
                </a:lnTo>
                <a:cubicBezTo>
                  <a:pt x="410266" y="319528"/>
                  <a:pt x="408787" y="328253"/>
                  <a:pt x="402872" y="333488"/>
                </a:cubicBezTo>
                <a:lnTo>
                  <a:pt x="373835" y="359262"/>
                </a:lnTo>
                <a:lnTo>
                  <a:pt x="374911" y="366511"/>
                </a:lnTo>
                <a:cubicBezTo>
                  <a:pt x="376389" y="375370"/>
                  <a:pt x="377062" y="384364"/>
                  <a:pt x="377062" y="393358"/>
                </a:cubicBezTo>
                <a:cubicBezTo>
                  <a:pt x="377062" y="402352"/>
                  <a:pt x="376389" y="411480"/>
                  <a:pt x="374911" y="420340"/>
                </a:cubicBezTo>
                <a:lnTo>
                  <a:pt x="373835" y="427454"/>
                </a:lnTo>
                <a:lnTo>
                  <a:pt x="402872" y="453228"/>
                </a:lnTo>
                <a:cubicBezTo>
                  <a:pt x="408787" y="458463"/>
                  <a:pt x="410266" y="467188"/>
                  <a:pt x="406233" y="474035"/>
                </a:cubicBezTo>
                <a:lnTo>
                  <a:pt x="375314" y="527729"/>
                </a:lnTo>
                <a:cubicBezTo>
                  <a:pt x="372356" y="532830"/>
                  <a:pt x="366710" y="536052"/>
                  <a:pt x="360795" y="536052"/>
                </a:cubicBezTo>
                <a:cubicBezTo>
                  <a:pt x="359048" y="536052"/>
                  <a:pt x="357166" y="535784"/>
                  <a:pt x="355553" y="535247"/>
                </a:cubicBezTo>
                <a:lnTo>
                  <a:pt x="318450" y="522897"/>
                </a:lnTo>
                <a:lnTo>
                  <a:pt x="312804" y="527461"/>
                </a:lnTo>
                <a:cubicBezTo>
                  <a:pt x="298823" y="538871"/>
                  <a:pt x="283094" y="547999"/>
                  <a:pt x="266290" y="554443"/>
                </a:cubicBezTo>
                <a:lnTo>
                  <a:pt x="259434" y="556993"/>
                </a:lnTo>
                <a:lnTo>
                  <a:pt x="251637" y="595117"/>
                </a:lnTo>
                <a:cubicBezTo>
                  <a:pt x="250024" y="602902"/>
                  <a:pt x="243168" y="608406"/>
                  <a:pt x="235237" y="608406"/>
                </a:cubicBezTo>
                <a:lnTo>
                  <a:pt x="173264" y="608406"/>
                </a:lnTo>
                <a:cubicBezTo>
                  <a:pt x="165333" y="608406"/>
                  <a:pt x="158477" y="602768"/>
                  <a:pt x="156864" y="595117"/>
                </a:cubicBezTo>
                <a:lnTo>
                  <a:pt x="149067" y="557127"/>
                </a:lnTo>
                <a:lnTo>
                  <a:pt x="142211" y="554443"/>
                </a:lnTo>
                <a:cubicBezTo>
                  <a:pt x="125407" y="547999"/>
                  <a:pt x="109813" y="538871"/>
                  <a:pt x="95697" y="527595"/>
                </a:cubicBezTo>
                <a:lnTo>
                  <a:pt x="90051" y="522897"/>
                </a:lnTo>
                <a:lnTo>
                  <a:pt x="52948" y="535247"/>
                </a:lnTo>
                <a:cubicBezTo>
                  <a:pt x="51335" y="535784"/>
                  <a:pt x="49588" y="536052"/>
                  <a:pt x="47706" y="536052"/>
                </a:cubicBezTo>
                <a:cubicBezTo>
                  <a:pt x="41791" y="536052"/>
                  <a:pt x="36279" y="532830"/>
                  <a:pt x="33321" y="527729"/>
                </a:cubicBezTo>
                <a:lnTo>
                  <a:pt x="2268" y="474169"/>
                </a:lnTo>
                <a:cubicBezTo>
                  <a:pt x="-1631" y="467323"/>
                  <a:pt x="-286" y="458597"/>
                  <a:pt x="5629" y="453362"/>
                </a:cubicBezTo>
                <a:lnTo>
                  <a:pt x="34666" y="427454"/>
                </a:lnTo>
                <a:lnTo>
                  <a:pt x="33590" y="420340"/>
                </a:lnTo>
                <a:cubicBezTo>
                  <a:pt x="32112" y="411480"/>
                  <a:pt x="31439" y="402352"/>
                  <a:pt x="31439" y="393358"/>
                </a:cubicBezTo>
                <a:cubicBezTo>
                  <a:pt x="31439" y="384364"/>
                  <a:pt x="32246" y="375370"/>
                  <a:pt x="33590" y="366511"/>
                </a:cubicBezTo>
                <a:lnTo>
                  <a:pt x="34666" y="359262"/>
                </a:lnTo>
                <a:lnTo>
                  <a:pt x="5629" y="333488"/>
                </a:lnTo>
                <a:cubicBezTo>
                  <a:pt x="-286" y="328253"/>
                  <a:pt x="-1765" y="319528"/>
                  <a:pt x="2268" y="312681"/>
                </a:cubicBezTo>
                <a:lnTo>
                  <a:pt x="33187" y="259121"/>
                </a:lnTo>
                <a:cubicBezTo>
                  <a:pt x="36279" y="253886"/>
                  <a:pt x="41791" y="250664"/>
                  <a:pt x="47706" y="250664"/>
                </a:cubicBezTo>
                <a:cubicBezTo>
                  <a:pt x="49453" y="250664"/>
                  <a:pt x="51335" y="251067"/>
                  <a:pt x="52948" y="251604"/>
                </a:cubicBezTo>
                <a:lnTo>
                  <a:pt x="90051" y="263819"/>
                </a:lnTo>
                <a:lnTo>
                  <a:pt x="95697" y="259255"/>
                </a:lnTo>
                <a:cubicBezTo>
                  <a:pt x="109813" y="247845"/>
                  <a:pt x="125407" y="238851"/>
                  <a:pt x="142211" y="232408"/>
                </a:cubicBezTo>
                <a:lnTo>
                  <a:pt x="149067" y="229723"/>
                </a:lnTo>
                <a:lnTo>
                  <a:pt x="156864" y="191734"/>
                </a:lnTo>
                <a:cubicBezTo>
                  <a:pt x="158477" y="183948"/>
                  <a:pt x="165333" y="178310"/>
                  <a:pt x="173264" y="178310"/>
                </a:cubicBezTo>
                <a:close/>
                <a:moveTo>
                  <a:pt x="538897" y="142102"/>
                </a:moveTo>
                <a:cubicBezTo>
                  <a:pt x="540779" y="141968"/>
                  <a:pt x="542392" y="143176"/>
                  <a:pt x="542930" y="145055"/>
                </a:cubicBezTo>
                <a:lnTo>
                  <a:pt x="545753" y="155926"/>
                </a:lnTo>
                <a:cubicBezTo>
                  <a:pt x="552207" y="157536"/>
                  <a:pt x="558122" y="160623"/>
                  <a:pt x="563097" y="164649"/>
                </a:cubicBezTo>
                <a:lnTo>
                  <a:pt x="573584" y="160355"/>
                </a:lnTo>
                <a:cubicBezTo>
                  <a:pt x="575331" y="159684"/>
                  <a:pt x="577348" y="160355"/>
                  <a:pt x="578289" y="161831"/>
                </a:cubicBezTo>
                <a:lnTo>
                  <a:pt x="587835" y="176326"/>
                </a:lnTo>
                <a:cubicBezTo>
                  <a:pt x="588776" y="177802"/>
                  <a:pt x="588642" y="179815"/>
                  <a:pt x="587297" y="181157"/>
                </a:cubicBezTo>
                <a:lnTo>
                  <a:pt x="579365" y="189076"/>
                </a:lnTo>
                <a:cubicBezTo>
                  <a:pt x="580171" y="192162"/>
                  <a:pt x="580709" y="195383"/>
                  <a:pt x="580844" y="198739"/>
                </a:cubicBezTo>
                <a:cubicBezTo>
                  <a:pt x="581113" y="202094"/>
                  <a:pt x="580978" y="205315"/>
                  <a:pt x="580440" y="208536"/>
                </a:cubicBezTo>
                <a:lnTo>
                  <a:pt x="589314" y="215515"/>
                </a:lnTo>
                <a:cubicBezTo>
                  <a:pt x="590793" y="216589"/>
                  <a:pt x="591196" y="218602"/>
                  <a:pt x="590389" y="220212"/>
                </a:cubicBezTo>
                <a:lnTo>
                  <a:pt x="582726" y="235646"/>
                </a:lnTo>
                <a:cubicBezTo>
                  <a:pt x="581785" y="237257"/>
                  <a:pt x="579903" y="238196"/>
                  <a:pt x="578155" y="237660"/>
                </a:cubicBezTo>
                <a:lnTo>
                  <a:pt x="567265" y="234707"/>
                </a:lnTo>
                <a:cubicBezTo>
                  <a:pt x="562694" y="239270"/>
                  <a:pt x="557181" y="243028"/>
                  <a:pt x="550997" y="245444"/>
                </a:cubicBezTo>
                <a:lnTo>
                  <a:pt x="549383" y="256583"/>
                </a:lnTo>
                <a:cubicBezTo>
                  <a:pt x="549115" y="258328"/>
                  <a:pt x="547636" y="259804"/>
                  <a:pt x="545753" y="259804"/>
                </a:cubicBezTo>
                <a:lnTo>
                  <a:pt x="528544" y="260878"/>
                </a:lnTo>
                <a:cubicBezTo>
                  <a:pt x="526662" y="261012"/>
                  <a:pt x="525049" y="259804"/>
                  <a:pt x="524511" y="257925"/>
                </a:cubicBezTo>
                <a:lnTo>
                  <a:pt x="521688" y="247054"/>
                </a:lnTo>
                <a:cubicBezTo>
                  <a:pt x="515234" y="245444"/>
                  <a:pt x="509319" y="242357"/>
                  <a:pt x="504344" y="238331"/>
                </a:cubicBezTo>
                <a:lnTo>
                  <a:pt x="493857" y="242625"/>
                </a:lnTo>
                <a:cubicBezTo>
                  <a:pt x="492110" y="243296"/>
                  <a:pt x="490093" y="242625"/>
                  <a:pt x="489152" y="241149"/>
                </a:cubicBezTo>
                <a:lnTo>
                  <a:pt x="479606" y="226789"/>
                </a:lnTo>
                <a:cubicBezTo>
                  <a:pt x="478665" y="225178"/>
                  <a:pt x="478799" y="223165"/>
                  <a:pt x="480144" y="221823"/>
                </a:cubicBezTo>
                <a:lnTo>
                  <a:pt x="488076" y="213904"/>
                </a:lnTo>
                <a:cubicBezTo>
                  <a:pt x="487270" y="210818"/>
                  <a:pt x="486732" y="207597"/>
                  <a:pt x="486597" y="204241"/>
                </a:cubicBezTo>
                <a:cubicBezTo>
                  <a:pt x="486328" y="200886"/>
                  <a:pt x="486463" y="197665"/>
                  <a:pt x="487001" y="194444"/>
                </a:cubicBezTo>
                <a:lnTo>
                  <a:pt x="478127" y="187465"/>
                </a:lnTo>
                <a:cubicBezTo>
                  <a:pt x="476648" y="186391"/>
                  <a:pt x="476245" y="184378"/>
                  <a:pt x="477052" y="182768"/>
                </a:cubicBezTo>
                <a:lnTo>
                  <a:pt x="484850" y="167334"/>
                </a:lnTo>
                <a:cubicBezTo>
                  <a:pt x="485656" y="165723"/>
                  <a:pt x="487538" y="164784"/>
                  <a:pt x="489286" y="165320"/>
                </a:cubicBezTo>
                <a:lnTo>
                  <a:pt x="500176" y="168273"/>
                </a:lnTo>
                <a:cubicBezTo>
                  <a:pt x="504747" y="163710"/>
                  <a:pt x="510260" y="159952"/>
                  <a:pt x="516444" y="157536"/>
                </a:cubicBezTo>
                <a:lnTo>
                  <a:pt x="518058" y="146397"/>
                </a:lnTo>
                <a:cubicBezTo>
                  <a:pt x="518327" y="144652"/>
                  <a:pt x="519805" y="143176"/>
                  <a:pt x="521688" y="143176"/>
                </a:cubicBezTo>
                <a:close/>
                <a:moveTo>
                  <a:pt x="376508" y="67611"/>
                </a:moveTo>
                <a:cubicBezTo>
                  <a:pt x="357688" y="75128"/>
                  <a:pt x="348547" y="96472"/>
                  <a:pt x="356075" y="115265"/>
                </a:cubicBezTo>
                <a:cubicBezTo>
                  <a:pt x="363603" y="133924"/>
                  <a:pt x="384977" y="143052"/>
                  <a:pt x="403662" y="135669"/>
                </a:cubicBezTo>
                <a:cubicBezTo>
                  <a:pt x="422482" y="128152"/>
                  <a:pt x="431623" y="106808"/>
                  <a:pt x="424095" y="88015"/>
                </a:cubicBezTo>
                <a:cubicBezTo>
                  <a:pt x="416702" y="69356"/>
                  <a:pt x="395328" y="60094"/>
                  <a:pt x="376508" y="67611"/>
                </a:cubicBezTo>
                <a:close/>
                <a:moveTo>
                  <a:pt x="365754" y="493"/>
                </a:moveTo>
                <a:cubicBezTo>
                  <a:pt x="368845" y="-715"/>
                  <a:pt x="372206" y="359"/>
                  <a:pt x="374088" y="3044"/>
                </a:cubicBezTo>
                <a:lnTo>
                  <a:pt x="384842" y="19420"/>
                </a:lnTo>
                <a:cubicBezTo>
                  <a:pt x="396403" y="18749"/>
                  <a:pt x="407829" y="20494"/>
                  <a:pt x="418315" y="24253"/>
                </a:cubicBezTo>
                <a:lnTo>
                  <a:pt x="433505" y="11635"/>
                </a:lnTo>
                <a:cubicBezTo>
                  <a:pt x="435925" y="9487"/>
                  <a:pt x="439554" y="9487"/>
                  <a:pt x="442108" y="11500"/>
                </a:cubicBezTo>
                <a:lnTo>
                  <a:pt x="465633" y="30025"/>
                </a:lnTo>
                <a:cubicBezTo>
                  <a:pt x="468187" y="32039"/>
                  <a:pt x="468994" y="35529"/>
                  <a:pt x="467515" y="38482"/>
                </a:cubicBezTo>
                <a:lnTo>
                  <a:pt x="458777" y="55933"/>
                </a:lnTo>
                <a:cubicBezTo>
                  <a:pt x="461869" y="60631"/>
                  <a:pt x="464558" y="65732"/>
                  <a:pt x="466709" y="71101"/>
                </a:cubicBezTo>
                <a:cubicBezTo>
                  <a:pt x="468860" y="76471"/>
                  <a:pt x="470338" y="81974"/>
                  <a:pt x="471414" y="87478"/>
                </a:cubicBezTo>
                <a:lnTo>
                  <a:pt x="489830" y="94056"/>
                </a:lnTo>
                <a:cubicBezTo>
                  <a:pt x="492922" y="95264"/>
                  <a:pt x="494804" y="98351"/>
                  <a:pt x="494266" y="101439"/>
                </a:cubicBezTo>
                <a:lnTo>
                  <a:pt x="489965" y="131239"/>
                </a:lnTo>
                <a:cubicBezTo>
                  <a:pt x="489561" y="134461"/>
                  <a:pt x="486873" y="136877"/>
                  <a:pt x="483647" y="137011"/>
                </a:cubicBezTo>
                <a:lnTo>
                  <a:pt x="464020" y="138219"/>
                </a:lnTo>
                <a:cubicBezTo>
                  <a:pt x="458912" y="148287"/>
                  <a:pt x="451922" y="157415"/>
                  <a:pt x="443049" y="164798"/>
                </a:cubicBezTo>
                <a:lnTo>
                  <a:pt x="446545" y="184128"/>
                </a:lnTo>
                <a:cubicBezTo>
                  <a:pt x="447082" y="187350"/>
                  <a:pt x="445335" y="190437"/>
                  <a:pt x="442243" y="191645"/>
                </a:cubicBezTo>
                <a:lnTo>
                  <a:pt x="414416" y="202787"/>
                </a:lnTo>
                <a:cubicBezTo>
                  <a:pt x="411325" y="203995"/>
                  <a:pt x="407964" y="202921"/>
                  <a:pt x="406216" y="200236"/>
                </a:cubicBezTo>
                <a:lnTo>
                  <a:pt x="395328" y="183860"/>
                </a:lnTo>
                <a:cubicBezTo>
                  <a:pt x="383767" y="184531"/>
                  <a:pt x="372475" y="182786"/>
                  <a:pt x="361855" y="179027"/>
                </a:cubicBezTo>
                <a:lnTo>
                  <a:pt x="346799" y="191645"/>
                </a:lnTo>
                <a:cubicBezTo>
                  <a:pt x="344245" y="193793"/>
                  <a:pt x="340616" y="193793"/>
                  <a:pt x="338062" y="191780"/>
                </a:cubicBezTo>
                <a:lnTo>
                  <a:pt x="314537" y="173255"/>
                </a:lnTo>
                <a:cubicBezTo>
                  <a:pt x="311983" y="171241"/>
                  <a:pt x="311176" y="167751"/>
                  <a:pt x="312655" y="164798"/>
                </a:cubicBezTo>
                <a:lnTo>
                  <a:pt x="321393" y="147213"/>
                </a:lnTo>
                <a:cubicBezTo>
                  <a:pt x="318301" y="142649"/>
                  <a:pt x="315612" y="137548"/>
                  <a:pt x="313461" y="132179"/>
                </a:cubicBezTo>
                <a:cubicBezTo>
                  <a:pt x="311311" y="126809"/>
                  <a:pt x="309832" y="121306"/>
                  <a:pt x="308891" y="115802"/>
                </a:cubicBezTo>
                <a:lnTo>
                  <a:pt x="290340" y="109090"/>
                </a:lnTo>
                <a:cubicBezTo>
                  <a:pt x="287248" y="108016"/>
                  <a:pt x="285366" y="104929"/>
                  <a:pt x="285904" y="101707"/>
                </a:cubicBezTo>
                <a:lnTo>
                  <a:pt x="290205" y="72041"/>
                </a:lnTo>
                <a:cubicBezTo>
                  <a:pt x="290609" y="68819"/>
                  <a:pt x="293297" y="66403"/>
                  <a:pt x="296523" y="66269"/>
                </a:cubicBezTo>
                <a:lnTo>
                  <a:pt x="316284" y="65061"/>
                </a:lnTo>
                <a:cubicBezTo>
                  <a:pt x="321258" y="54993"/>
                  <a:pt x="328248" y="45865"/>
                  <a:pt x="337121" y="38482"/>
                </a:cubicBezTo>
                <a:lnTo>
                  <a:pt x="333625" y="19152"/>
                </a:lnTo>
                <a:cubicBezTo>
                  <a:pt x="333088" y="15930"/>
                  <a:pt x="334835" y="12843"/>
                  <a:pt x="337927" y="1163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cs typeface="+mn-ea"/>
              <a:sym typeface="+mn-lt"/>
            </a:endParaRPr>
          </a:p>
        </p:txBody>
      </p:sp>
      <p:sp>
        <p:nvSpPr>
          <p:cNvPr id="20" name="letter-quill_87091"/>
          <p:cNvSpPr/>
          <p:nvPr/>
        </p:nvSpPr>
        <p:spPr>
          <a:xfrm>
            <a:off x="2284396" y="2227492"/>
            <a:ext cx="381696" cy="503872"/>
          </a:xfrm>
          <a:custGeom>
            <a:avLst/>
            <a:gdLst>
              <a:gd name="T0" fmla="*/ 410 w 1087"/>
              <a:gd name="T1" fmla="*/ 802 h 1437"/>
              <a:gd name="T2" fmla="*/ 384 w 1087"/>
              <a:gd name="T3" fmla="*/ 778 h 1437"/>
              <a:gd name="T4" fmla="*/ 678 w 1087"/>
              <a:gd name="T5" fmla="*/ 461 h 1437"/>
              <a:gd name="T6" fmla="*/ 704 w 1087"/>
              <a:gd name="T7" fmla="*/ 486 h 1437"/>
              <a:gd name="T8" fmla="*/ 410 w 1087"/>
              <a:gd name="T9" fmla="*/ 802 h 1437"/>
              <a:gd name="T10" fmla="*/ 859 w 1087"/>
              <a:gd name="T11" fmla="*/ 320 h 1437"/>
              <a:gd name="T12" fmla="*/ 795 w 1087"/>
              <a:gd name="T13" fmla="*/ 260 h 1437"/>
              <a:gd name="T14" fmla="*/ 655 w 1087"/>
              <a:gd name="T15" fmla="*/ 411 h 1437"/>
              <a:gd name="T16" fmla="*/ 719 w 1087"/>
              <a:gd name="T17" fmla="*/ 470 h 1437"/>
              <a:gd name="T18" fmla="*/ 859 w 1087"/>
              <a:gd name="T19" fmla="*/ 320 h 1437"/>
              <a:gd name="T20" fmla="*/ 350 w 1087"/>
              <a:gd name="T21" fmla="*/ 867 h 1437"/>
              <a:gd name="T22" fmla="*/ 395 w 1087"/>
              <a:gd name="T23" fmla="*/ 817 h 1437"/>
              <a:gd name="T24" fmla="*/ 331 w 1087"/>
              <a:gd name="T25" fmla="*/ 758 h 1437"/>
              <a:gd name="T26" fmla="*/ 286 w 1087"/>
              <a:gd name="T27" fmla="*/ 807 h 1437"/>
              <a:gd name="T28" fmla="*/ 272 w 1087"/>
              <a:gd name="T29" fmla="*/ 880 h 1437"/>
              <a:gd name="T30" fmla="*/ 225 w 1087"/>
              <a:gd name="T31" fmla="*/ 880 h 1437"/>
              <a:gd name="T32" fmla="*/ 225 w 1087"/>
              <a:gd name="T33" fmla="*/ 927 h 1437"/>
              <a:gd name="T34" fmla="*/ 862 w 1087"/>
              <a:gd name="T35" fmla="*/ 927 h 1437"/>
              <a:gd name="T36" fmla="*/ 862 w 1087"/>
              <a:gd name="T37" fmla="*/ 880 h 1437"/>
              <a:gd name="T38" fmla="*/ 295 w 1087"/>
              <a:gd name="T39" fmla="*/ 880 h 1437"/>
              <a:gd name="T40" fmla="*/ 350 w 1087"/>
              <a:gd name="T41" fmla="*/ 867 h 1437"/>
              <a:gd name="T42" fmla="*/ 666 w 1087"/>
              <a:gd name="T43" fmla="*/ 451 h 1437"/>
              <a:gd name="T44" fmla="*/ 640 w 1087"/>
              <a:gd name="T45" fmla="*/ 426 h 1437"/>
              <a:gd name="T46" fmla="*/ 346 w 1087"/>
              <a:gd name="T47" fmla="*/ 742 h 1437"/>
              <a:gd name="T48" fmla="*/ 372 w 1087"/>
              <a:gd name="T49" fmla="*/ 767 h 1437"/>
              <a:gd name="T50" fmla="*/ 666 w 1087"/>
              <a:gd name="T51" fmla="*/ 451 h 1437"/>
              <a:gd name="T52" fmla="*/ 1087 w 1087"/>
              <a:gd name="T53" fmla="*/ 60 h 1437"/>
              <a:gd name="T54" fmla="*/ 1087 w 1087"/>
              <a:gd name="T55" fmla="*/ 1377 h 1437"/>
              <a:gd name="T56" fmla="*/ 1027 w 1087"/>
              <a:gd name="T57" fmla="*/ 1437 h 1437"/>
              <a:gd name="T58" fmla="*/ 60 w 1087"/>
              <a:gd name="T59" fmla="*/ 1437 h 1437"/>
              <a:gd name="T60" fmla="*/ 0 w 1087"/>
              <a:gd name="T61" fmla="*/ 1377 h 1437"/>
              <a:gd name="T62" fmla="*/ 0 w 1087"/>
              <a:gd name="T63" fmla="*/ 60 h 1437"/>
              <a:gd name="T64" fmla="*/ 60 w 1087"/>
              <a:gd name="T65" fmla="*/ 0 h 1437"/>
              <a:gd name="T66" fmla="*/ 1027 w 1087"/>
              <a:gd name="T67" fmla="*/ 0 h 1437"/>
              <a:gd name="T68" fmla="*/ 1087 w 1087"/>
              <a:gd name="T69" fmla="*/ 60 h 1437"/>
              <a:gd name="T70" fmla="*/ 586 w 1087"/>
              <a:gd name="T71" fmla="*/ 1377 h 1437"/>
              <a:gd name="T72" fmla="*/ 543 w 1087"/>
              <a:gd name="T73" fmla="*/ 1335 h 1437"/>
              <a:gd name="T74" fmla="*/ 501 w 1087"/>
              <a:gd name="T75" fmla="*/ 1377 h 1437"/>
              <a:gd name="T76" fmla="*/ 543 w 1087"/>
              <a:gd name="T77" fmla="*/ 1420 h 1437"/>
              <a:gd name="T78" fmla="*/ 586 w 1087"/>
              <a:gd name="T79" fmla="*/ 1377 h 1437"/>
              <a:gd name="T80" fmla="*/ 967 w 1087"/>
              <a:gd name="T81" fmla="*/ 119 h 1437"/>
              <a:gd name="T82" fmla="*/ 317 w 1087"/>
              <a:gd name="T83" fmla="*/ 119 h 1437"/>
              <a:gd name="T84" fmla="*/ 317 w 1087"/>
              <a:gd name="T85" fmla="*/ 268 h 1437"/>
              <a:gd name="T86" fmla="*/ 271 w 1087"/>
              <a:gd name="T87" fmla="*/ 229 h 1437"/>
              <a:gd name="T88" fmla="*/ 225 w 1087"/>
              <a:gd name="T89" fmla="*/ 268 h 1437"/>
              <a:gd name="T90" fmla="*/ 225 w 1087"/>
              <a:gd name="T91" fmla="*/ 119 h 1437"/>
              <a:gd name="T92" fmla="*/ 119 w 1087"/>
              <a:gd name="T93" fmla="*/ 119 h 1437"/>
              <a:gd name="T94" fmla="*/ 119 w 1087"/>
              <a:gd name="T95" fmla="*/ 1317 h 1437"/>
              <a:gd name="T96" fmla="*/ 967 w 1087"/>
              <a:gd name="T97" fmla="*/ 1317 h 1437"/>
              <a:gd name="T98" fmla="*/ 967 w 1087"/>
              <a:gd name="T99" fmla="*/ 119 h 1437"/>
              <a:gd name="T100" fmla="*/ 967 w 1087"/>
              <a:gd name="T101" fmla="*/ 119 h 1437"/>
              <a:gd name="T102" fmla="*/ 225 w 1087"/>
              <a:gd name="T103" fmla="*/ 1107 h 1437"/>
              <a:gd name="T104" fmla="*/ 862 w 1087"/>
              <a:gd name="T105" fmla="*/ 1107 h 1437"/>
              <a:gd name="T106" fmla="*/ 862 w 1087"/>
              <a:gd name="T107" fmla="*/ 1060 h 1437"/>
              <a:gd name="T108" fmla="*/ 225 w 1087"/>
              <a:gd name="T109" fmla="*/ 1060 h 1437"/>
              <a:gd name="T110" fmla="*/ 225 w 1087"/>
              <a:gd name="T111" fmla="*/ 1107 h 1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87" h="1437">
                <a:moveTo>
                  <a:pt x="410" y="802"/>
                </a:moveTo>
                <a:lnTo>
                  <a:pt x="384" y="778"/>
                </a:lnTo>
                <a:lnTo>
                  <a:pt x="678" y="461"/>
                </a:lnTo>
                <a:lnTo>
                  <a:pt x="704" y="486"/>
                </a:lnTo>
                <a:lnTo>
                  <a:pt x="410" y="802"/>
                </a:lnTo>
                <a:close/>
                <a:moveTo>
                  <a:pt x="859" y="320"/>
                </a:moveTo>
                <a:lnTo>
                  <a:pt x="795" y="260"/>
                </a:lnTo>
                <a:lnTo>
                  <a:pt x="655" y="411"/>
                </a:lnTo>
                <a:lnTo>
                  <a:pt x="719" y="470"/>
                </a:lnTo>
                <a:lnTo>
                  <a:pt x="859" y="320"/>
                </a:lnTo>
                <a:close/>
                <a:moveTo>
                  <a:pt x="350" y="867"/>
                </a:moveTo>
                <a:lnTo>
                  <a:pt x="395" y="817"/>
                </a:lnTo>
                <a:lnTo>
                  <a:pt x="331" y="758"/>
                </a:lnTo>
                <a:lnTo>
                  <a:pt x="286" y="807"/>
                </a:lnTo>
                <a:lnTo>
                  <a:pt x="272" y="880"/>
                </a:lnTo>
                <a:lnTo>
                  <a:pt x="225" y="880"/>
                </a:lnTo>
                <a:lnTo>
                  <a:pt x="225" y="927"/>
                </a:lnTo>
                <a:lnTo>
                  <a:pt x="862" y="927"/>
                </a:lnTo>
                <a:lnTo>
                  <a:pt x="862" y="880"/>
                </a:lnTo>
                <a:lnTo>
                  <a:pt x="295" y="880"/>
                </a:lnTo>
                <a:lnTo>
                  <a:pt x="350" y="867"/>
                </a:lnTo>
                <a:close/>
                <a:moveTo>
                  <a:pt x="666" y="451"/>
                </a:moveTo>
                <a:lnTo>
                  <a:pt x="640" y="426"/>
                </a:lnTo>
                <a:lnTo>
                  <a:pt x="346" y="742"/>
                </a:lnTo>
                <a:lnTo>
                  <a:pt x="372" y="767"/>
                </a:lnTo>
                <a:lnTo>
                  <a:pt x="666" y="451"/>
                </a:lnTo>
                <a:close/>
                <a:moveTo>
                  <a:pt x="1087" y="60"/>
                </a:moveTo>
                <a:lnTo>
                  <a:pt x="1087" y="1377"/>
                </a:lnTo>
                <a:cubicBezTo>
                  <a:pt x="1087" y="1410"/>
                  <a:pt x="1060" y="1437"/>
                  <a:pt x="1027" y="1437"/>
                </a:cubicBezTo>
                <a:lnTo>
                  <a:pt x="60" y="1437"/>
                </a:lnTo>
                <a:cubicBezTo>
                  <a:pt x="27" y="1437"/>
                  <a:pt x="0" y="1410"/>
                  <a:pt x="0" y="1377"/>
                </a:cubicBezTo>
                <a:lnTo>
                  <a:pt x="0" y="60"/>
                </a:lnTo>
                <a:cubicBezTo>
                  <a:pt x="0" y="27"/>
                  <a:pt x="27" y="0"/>
                  <a:pt x="60" y="0"/>
                </a:cubicBezTo>
                <a:lnTo>
                  <a:pt x="1027" y="0"/>
                </a:lnTo>
                <a:cubicBezTo>
                  <a:pt x="1060" y="0"/>
                  <a:pt x="1087" y="27"/>
                  <a:pt x="1087" y="60"/>
                </a:cubicBezTo>
                <a:close/>
                <a:moveTo>
                  <a:pt x="586" y="1377"/>
                </a:moveTo>
                <a:cubicBezTo>
                  <a:pt x="586" y="1354"/>
                  <a:pt x="567" y="1335"/>
                  <a:pt x="543" y="1335"/>
                </a:cubicBezTo>
                <a:cubicBezTo>
                  <a:pt x="520" y="1335"/>
                  <a:pt x="501" y="1354"/>
                  <a:pt x="501" y="1377"/>
                </a:cubicBezTo>
                <a:cubicBezTo>
                  <a:pt x="501" y="1401"/>
                  <a:pt x="520" y="1420"/>
                  <a:pt x="543" y="1420"/>
                </a:cubicBezTo>
                <a:cubicBezTo>
                  <a:pt x="567" y="1420"/>
                  <a:pt x="586" y="1401"/>
                  <a:pt x="586" y="1377"/>
                </a:cubicBezTo>
                <a:close/>
                <a:moveTo>
                  <a:pt x="967" y="119"/>
                </a:moveTo>
                <a:lnTo>
                  <a:pt x="317" y="119"/>
                </a:lnTo>
                <a:lnTo>
                  <a:pt x="317" y="268"/>
                </a:lnTo>
                <a:lnTo>
                  <a:pt x="271" y="229"/>
                </a:lnTo>
                <a:lnTo>
                  <a:pt x="225" y="268"/>
                </a:lnTo>
                <a:lnTo>
                  <a:pt x="225" y="119"/>
                </a:lnTo>
                <a:lnTo>
                  <a:pt x="119" y="119"/>
                </a:lnTo>
                <a:lnTo>
                  <a:pt x="119" y="1317"/>
                </a:lnTo>
                <a:lnTo>
                  <a:pt x="967" y="1317"/>
                </a:lnTo>
                <a:lnTo>
                  <a:pt x="967" y="119"/>
                </a:lnTo>
                <a:lnTo>
                  <a:pt x="967" y="119"/>
                </a:lnTo>
                <a:close/>
                <a:moveTo>
                  <a:pt x="225" y="1107"/>
                </a:moveTo>
                <a:lnTo>
                  <a:pt x="862" y="1107"/>
                </a:lnTo>
                <a:lnTo>
                  <a:pt x="862" y="1060"/>
                </a:lnTo>
                <a:lnTo>
                  <a:pt x="225" y="1060"/>
                </a:lnTo>
                <a:lnTo>
                  <a:pt x="225" y="110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cs typeface="+mn-ea"/>
              <a:sym typeface="+mn-lt"/>
            </a:endParaRPr>
          </a:p>
        </p:txBody>
      </p:sp>
      <p:sp>
        <p:nvSpPr>
          <p:cNvPr id="21" name="椭圆 20"/>
          <p:cNvSpPr/>
          <p:nvPr/>
        </p:nvSpPr>
        <p:spPr>
          <a:xfrm>
            <a:off x="2068201" y="4637436"/>
            <a:ext cx="761976" cy="754432"/>
          </a:xfrm>
          <a:prstGeom prst="ellipse">
            <a:avLst/>
          </a:prstGeom>
          <a:solidFill>
            <a:schemeClr val="bg1">
              <a:lumMod val="85000"/>
              <a:alpha val="50196"/>
            </a:schemeClr>
          </a:solidFill>
          <a:ln w="28575">
            <a:solidFill>
              <a:schemeClr val="bg1"/>
            </a:solidFill>
          </a:ln>
          <a:effec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ts val="0"/>
              </a:spcAft>
              <a:buClrTx/>
              <a:buSzTx/>
              <a:buFontTx/>
              <a:buNone/>
              <a:defRPr/>
            </a:pPr>
            <a:endParaRPr kumimoji="0" lang="zh-CN" altLang="en-US" sz="2000" b="1" i="1" u="none" strike="noStrike" kern="1200" cap="none" spc="0" normalizeH="0" baseline="0" noProof="0">
              <a:ln>
                <a:noFill/>
              </a:ln>
              <a:solidFill>
                <a:srgbClr val="FFFFFF"/>
              </a:solidFill>
              <a:effectLst/>
              <a:uLnTx/>
              <a:uFillTx/>
              <a:cs typeface="+mn-ea"/>
              <a:sym typeface="+mn-lt"/>
            </a:endParaRPr>
          </a:p>
        </p:txBody>
      </p:sp>
      <p:sp>
        <p:nvSpPr>
          <p:cNvPr id="22" name="íś1íḑé"/>
          <p:cNvSpPr/>
          <p:nvPr/>
        </p:nvSpPr>
        <p:spPr bwMode="auto">
          <a:xfrm flipH="1" flipV="1">
            <a:off x="2821710" y="5008947"/>
            <a:ext cx="234155" cy="0"/>
          </a:xfrm>
          <a:custGeom>
            <a:avLst/>
            <a:gdLst>
              <a:gd name="T0" fmla="*/ 828 w 828"/>
              <a:gd name="T1" fmla="*/ 532 h 532"/>
              <a:gd name="T2" fmla="*/ 363 w 828"/>
              <a:gd name="T3" fmla="*/ 532 h 532"/>
              <a:gd name="T4" fmla="*/ 362 w 828"/>
              <a:gd name="T5" fmla="*/ 531 h 532"/>
              <a:gd name="T6" fmla="*/ 0 w 828"/>
              <a:gd name="T7" fmla="*/ 6 h 532"/>
              <a:gd name="T8" fmla="*/ 7 w 828"/>
              <a:gd name="T9" fmla="*/ 0 h 532"/>
              <a:gd name="T10" fmla="*/ 367 w 828"/>
              <a:gd name="T11" fmla="*/ 523 h 532"/>
              <a:gd name="T12" fmla="*/ 828 w 828"/>
              <a:gd name="T13" fmla="*/ 523 h 532"/>
              <a:gd name="T14" fmla="*/ 828 w 828"/>
              <a:gd name="T15" fmla="*/ 532 h 532"/>
              <a:gd name="connsiteX0" fmla="*/ 10000 w 10907"/>
              <a:gd name="connsiteY0" fmla="*/ 17066 h 17066"/>
              <a:gd name="connsiteX1" fmla="*/ 4384 w 10907"/>
              <a:gd name="connsiteY1" fmla="*/ 17066 h 17066"/>
              <a:gd name="connsiteX2" fmla="*/ 4372 w 10907"/>
              <a:gd name="connsiteY2" fmla="*/ 17047 h 17066"/>
              <a:gd name="connsiteX3" fmla="*/ 0 w 10907"/>
              <a:gd name="connsiteY3" fmla="*/ 7179 h 17066"/>
              <a:gd name="connsiteX4" fmla="*/ 10907 w 10907"/>
              <a:gd name="connsiteY4" fmla="*/ 0 h 17066"/>
              <a:gd name="connsiteX5" fmla="*/ 4432 w 10907"/>
              <a:gd name="connsiteY5" fmla="*/ 16897 h 17066"/>
              <a:gd name="connsiteX6" fmla="*/ 10000 w 10907"/>
              <a:gd name="connsiteY6" fmla="*/ 16897 h 17066"/>
              <a:gd name="connsiteX7" fmla="*/ 10000 w 10907"/>
              <a:gd name="connsiteY7" fmla="*/ 17066 h 17066"/>
              <a:gd name="connsiteX0-1" fmla="*/ 10000 w 10000"/>
              <a:gd name="connsiteY0-2" fmla="*/ 9887 h 9887"/>
              <a:gd name="connsiteX1-3" fmla="*/ 4384 w 10000"/>
              <a:gd name="connsiteY1-4" fmla="*/ 9887 h 9887"/>
              <a:gd name="connsiteX2-5" fmla="*/ 4372 w 10000"/>
              <a:gd name="connsiteY2-6" fmla="*/ 9868 h 9887"/>
              <a:gd name="connsiteX3-7" fmla="*/ 0 w 10000"/>
              <a:gd name="connsiteY3-8" fmla="*/ 0 h 9887"/>
              <a:gd name="connsiteX4-9" fmla="*/ 4432 w 10000"/>
              <a:gd name="connsiteY4-10" fmla="*/ 9718 h 9887"/>
              <a:gd name="connsiteX5-11" fmla="*/ 10000 w 10000"/>
              <a:gd name="connsiteY5-12" fmla="*/ 9718 h 9887"/>
              <a:gd name="connsiteX6-13" fmla="*/ 10000 w 10000"/>
              <a:gd name="connsiteY6-14" fmla="*/ 9887 h 9887"/>
              <a:gd name="connsiteX0-15" fmla="*/ 10000 w 10773"/>
              <a:gd name="connsiteY0-16" fmla="*/ 21166 h 21166"/>
              <a:gd name="connsiteX1-17" fmla="*/ 4384 w 10773"/>
              <a:gd name="connsiteY1-18" fmla="*/ 21166 h 21166"/>
              <a:gd name="connsiteX2-19" fmla="*/ 4372 w 10773"/>
              <a:gd name="connsiteY2-20" fmla="*/ 21147 h 21166"/>
              <a:gd name="connsiteX3-21" fmla="*/ 0 w 10773"/>
              <a:gd name="connsiteY3-22" fmla="*/ 11166 h 21166"/>
              <a:gd name="connsiteX4-23" fmla="*/ 10773 w 10773"/>
              <a:gd name="connsiteY4-24" fmla="*/ 0 h 21166"/>
              <a:gd name="connsiteX5-25" fmla="*/ 10000 w 10773"/>
              <a:gd name="connsiteY5-26" fmla="*/ 20995 h 21166"/>
              <a:gd name="connsiteX6-27" fmla="*/ 10000 w 10773"/>
              <a:gd name="connsiteY6-28" fmla="*/ 21166 h 21166"/>
              <a:gd name="connsiteX0-29" fmla="*/ 10000 w 10000"/>
              <a:gd name="connsiteY0-30" fmla="*/ 10000 h 10000"/>
              <a:gd name="connsiteX1-31" fmla="*/ 4384 w 10000"/>
              <a:gd name="connsiteY1-32" fmla="*/ 10000 h 10000"/>
              <a:gd name="connsiteX2-33" fmla="*/ 4372 w 10000"/>
              <a:gd name="connsiteY2-34" fmla="*/ 9981 h 10000"/>
              <a:gd name="connsiteX3-35" fmla="*/ 0 w 10000"/>
              <a:gd name="connsiteY3-36" fmla="*/ 0 h 10000"/>
              <a:gd name="connsiteX4-37" fmla="*/ 10000 w 10000"/>
              <a:gd name="connsiteY4-38" fmla="*/ 9829 h 10000"/>
              <a:gd name="connsiteX5-39" fmla="*/ 10000 w 10000"/>
              <a:gd name="connsiteY5-40" fmla="*/ 10000 h 10000"/>
              <a:gd name="connsiteX0-41" fmla="*/ 10000 w 10584"/>
              <a:gd name="connsiteY0-42" fmla="*/ 19864 h 19864"/>
              <a:gd name="connsiteX1-43" fmla="*/ 4384 w 10584"/>
              <a:gd name="connsiteY1-44" fmla="*/ 19864 h 19864"/>
              <a:gd name="connsiteX2-45" fmla="*/ 4372 w 10584"/>
              <a:gd name="connsiteY2-46" fmla="*/ 19845 h 19864"/>
              <a:gd name="connsiteX3-47" fmla="*/ 0 w 10584"/>
              <a:gd name="connsiteY3-48" fmla="*/ 9864 h 19864"/>
              <a:gd name="connsiteX4-49" fmla="*/ 10584 w 10584"/>
              <a:gd name="connsiteY4-50" fmla="*/ 0 h 19864"/>
              <a:gd name="connsiteX5-51" fmla="*/ 10000 w 10584"/>
              <a:gd name="connsiteY5-52" fmla="*/ 19693 h 19864"/>
              <a:gd name="connsiteX6-53" fmla="*/ 10000 w 10584"/>
              <a:gd name="connsiteY6-54" fmla="*/ 19864 h 19864"/>
              <a:gd name="connsiteX0-55" fmla="*/ 10000 w 10584"/>
              <a:gd name="connsiteY0-56" fmla="*/ 19864 h 19864"/>
              <a:gd name="connsiteX1-57" fmla="*/ 4384 w 10584"/>
              <a:gd name="connsiteY1-58" fmla="*/ 19864 h 19864"/>
              <a:gd name="connsiteX2-59" fmla="*/ 4372 w 10584"/>
              <a:gd name="connsiteY2-60" fmla="*/ 19845 h 19864"/>
              <a:gd name="connsiteX3-61" fmla="*/ 0 w 10584"/>
              <a:gd name="connsiteY3-62" fmla="*/ 9864 h 19864"/>
              <a:gd name="connsiteX4-63" fmla="*/ 10584 w 10584"/>
              <a:gd name="connsiteY4-64" fmla="*/ 0 h 19864"/>
              <a:gd name="connsiteX5-65" fmla="*/ 10000 w 10584"/>
              <a:gd name="connsiteY5-66" fmla="*/ 19693 h 19864"/>
              <a:gd name="connsiteX6-67" fmla="*/ 10000 w 10584"/>
              <a:gd name="connsiteY6-68" fmla="*/ 19864 h 19864"/>
              <a:gd name="connsiteX0-69" fmla="*/ 10000 w 10000"/>
              <a:gd name="connsiteY0-70" fmla="*/ 10001 h 10001"/>
              <a:gd name="connsiteX1-71" fmla="*/ 4384 w 10000"/>
              <a:gd name="connsiteY1-72" fmla="*/ 10001 h 10001"/>
              <a:gd name="connsiteX2-73" fmla="*/ 4372 w 10000"/>
              <a:gd name="connsiteY2-74" fmla="*/ 9982 h 10001"/>
              <a:gd name="connsiteX3-75" fmla="*/ 0 w 10000"/>
              <a:gd name="connsiteY3-76" fmla="*/ 1 h 10001"/>
              <a:gd name="connsiteX4-77" fmla="*/ 10000 w 10000"/>
              <a:gd name="connsiteY4-78" fmla="*/ 9830 h 10001"/>
              <a:gd name="connsiteX5-79" fmla="*/ 10000 w 10000"/>
              <a:gd name="connsiteY5-80" fmla="*/ 10001 h 10001"/>
              <a:gd name="connsiteX0-81" fmla="*/ 0 w 10000"/>
              <a:gd name="connsiteY0-82" fmla="*/ 1 h 10001"/>
              <a:gd name="connsiteX1-83" fmla="*/ 10000 w 10000"/>
              <a:gd name="connsiteY1-84" fmla="*/ 9830 h 10001"/>
              <a:gd name="connsiteX2-85" fmla="*/ 10000 w 10000"/>
              <a:gd name="connsiteY2-86" fmla="*/ 10001 h 10001"/>
              <a:gd name="connsiteX3-87" fmla="*/ 4384 w 10000"/>
              <a:gd name="connsiteY3-88" fmla="*/ 10001 h 10001"/>
              <a:gd name="connsiteX4-89" fmla="*/ 4372 w 10000"/>
              <a:gd name="connsiteY4-90" fmla="*/ 9982 h 10001"/>
              <a:gd name="connsiteX5-91" fmla="*/ 2435 w 10000"/>
              <a:gd name="connsiteY5-92" fmla="*/ 4289 h 10001"/>
              <a:gd name="connsiteX0-93" fmla="*/ 0 w 10000"/>
              <a:gd name="connsiteY0-94" fmla="*/ 1 h 10001"/>
              <a:gd name="connsiteX1-95" fmla="*/ 10000 w 10000"/>
              <a:gd name="connsiteY1-96" fmla="*/ 9830 h 10001"/>
              <a:gd name="connsiteX2-97" fmla="*/ 10000 w 10000"/>
              <a:gd name="connsiteY2-98" fmla="*/ 10001 h 10001"/>
              <a:gd name="connsiteX3-99" fmla="*/ 4384 w 10000"/>
              <a:gd name="connsiteY3-100" fmla="*/ 10001 h 10001"/>
              <a:gd name="connsiteX4-101" fmla="*/ 4372 w 10000"/>
              <a:gd name="connsiteY4-102" fmla="*/ 9982 h 10001"/>
              <a:gd name="connsiteX0-103" fmla="*/ 5628 w 5628"/>
              <a:gd name="connsiteY0-104" fmla="*/ 0 h 171"/>
              <a:gd name="connsiteX1-105" fmla="*/ 5628 w 5628"/>
              <a:gd name="connsiteY1-106" fmla="*/ 171 h 171"/>
              <a:gd name="connsiteX2-107" fmla="*/ 12 w 5628"/>
              <a:gd name="connsiteY2-108" fmla="*/ 171 h 171"/>
              <a:gd name="connsiteX3-109" fmla="*/ 0 w 5628"/>
              <a:gd name="connsiteY3-110" fmla="*/ 152 h 171"/>
              <a:gd name="connsiteX0-111" fmla="*/ 10000 w 10000"/>
              <a:gd name="connsiteY0-112" fmla="*/ 1111 h 1111"/>
              <a:gd name="connsiteX1-113" fmla="*/ 21 w 10000"/>
              <a:gd name="connsiteY1-114" fmla="*/ 1111 h 1111"/>
              <a:gd name="connsiteX2-115" fmla="*/ 0 w 10000"/>
              <a:gd name="connsiteY2-116" fmla="*/ 0 h 1111"/>
              <a:gd name="connsiteX0-117" fmla="*/ 9980 w 9980"/>
              <a:gd name="connsiteY0-118" fmla="*/ 614806 h 614806"/>
              <a:gd name="connsiteX1-119" fmla="*/ 1 w 9980"/>
              <a:gd name="connsiteY1-120" fmla="*/ 614806 h 614806"/>
              <a:gd name="connsiteX2-121" fmla="*/ 9599 w 9980"/>
              <a:gd name="connsiteY2-122" fmla="*/ 0 h 614806"/>
              <a:gd name="connsiteX0-123" fmla="*/ 9999 w 9999"/>
              <a:gd name="connsiteY0-124" fmla="*/ 0 h 0"/>
              <a:gd name="connsiteX1-125" fmla="*/ 0 w 9999"/>
              <a:gd name="connsiteY1-126" fmla="*/ 0 h 0"/>
            </a:gdLst>
            <a:ahLst/>
            <a:cxnLst>
              <a:cxn ang="0">
                <a:pos x="connsiteX0-1" y="connsiteY0-2"/>
              </a:cxn>
              <a:cxn ang="0">
                <a:pos x="connsiteX1-3" y="connsiteY1-4"/>
              </a:cxn>
            </a:cxnLst>
            <a:rect l="l" t="t" r="r" b="b"/>
            <a:pathLst>
              <a:path w="9999">
                <a:moveTo>
                  <a:pt x="9999" y="0"/>
                </a:moveTo>
                <a:lnTo>
                  <a:pt x="0" y="0"/>
                </a:lnTo>
              </a:path>
            </a:pathLst>
          </a:custGeom>
          <a:solidFill>
            <a:schemeClr val="bg1"/>
          </a:solidFill>
          <a:ln w="19050">
            <a:solidFill>
              <a:schemeClr val="bg1">
                <a:lumMod val="85000"/>
                <a:alpha val="32157"/>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200" b="0" i="0" u="none" strike="noStrike" kern="1200" cap="none" spc="0" normalizeH="0" baseline="0" noProof="0">
              <a:ln>
                <a:noFill/>
              </a:ln>
              <a:solidFill>
                <a:srgbClr val="FFFFFF"/>
              </a:solidFill>
              <a:effectLst/>
              <a:uLnTx/>
              <a:uFillTx/>
              <a:cs typeface="+mn-ea"/>
              <a:sym typeface="+mn-lt"/>
            </a:endParaRPr>
          </a:p>
        </p:txBody>
      </p:sp>
      <p:sp>
        <p:nvSpPr>
          <p:cNvPr id="23" name="椭圆 22"/>
          <p:cNvSpPr/>
          <p:nvPr/>
        </p:nvSpPr>
        <p:spPr>
          <a:xfrm flipH="1">
            <a:off x="2760489" y="4964427"/>
            <a:ext cx="73284" cy="73284"/>
          </a:xfrm>
          <a:prstGeom prst="ellipse">
            <a:avLst/>
          </a:prstGeom>
          <a:solidFill>
            <a:schemeClr val="bg1"/>
          </a:solid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24" name="browser_117959"/>
          <p:cNvSpPr/>
          <p:nvPr/>
        </p:nvSpPr>
        <p:spPr>
          <a:xfrm>
            <a:off x="2235181" y="4795421"/>
            <a:ext cx="416423" cy="457412"/>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 name="connsiteX40" fmla="*/ 325000 h 606722"/>
              <a:gd name="connsiteY40" fmla="*/ 325000 h 606722"/>
              <a:gd name="connsiteX41" fmla="*/ 325000 h 606722"/>
              <a:gd name="connsiteY41" fmla="*/ 325000 h 606722"/>
              <a:gd name="connsiteX42" fmla="*/ 325000 h 606722"/>
              <a:gd name="connsiteY42" fmla="*/ 325000 h 606722"/>
              <a:gd name="connsiteX43" fmla="*/ 325000 h 606722"/>
              <a:gd name="connsiteY43" fmla="*/ 325000 h 606722"/>
              <a:gd name="connsiteX44" fmla="*/ 325000 h 606722"/>
              <a:gd name="connsiteY44" fmla="*/ 325000 h 606722"/>
              <a:gd name="connsiteX45" fmla="*/ 325000 h 606722"/>
              <a:gd name="connsiteY45" fmla="*/ 325000 h 606722"/>
              <a:gd name="connsiteX46" fmla="*/ 325000 h 606722"/>
              <a:gd name="connsiteY46" fmla="*/ 325000 h 606722"/>
              <a:gd name="connsiteX47" fmla="*/ 325000 h 606722"/>
              <a:gd name="connsiteY47" fmla="*/ 325000 h 606722"/>
              <a:gd name="connsiteX48" fmla="*/ 325000 h 606722"/>
              <a:gd name="connsiteY48" fmla="*/ 325000 h 606722"/>
              <a:gd name="connsiteX49" fmla="*/ 325000 h 606722"/>
              <a:gd name="connsiteY49" fmla="*/ 325000 h 606722"/>
              <a:gd name="connsiteX50" fmla="*/ 325000 h 606722"/>
              <a:gd name="connsiteY50" fmla="*/ 325000 h 606722"/>
              <a:gd name="connsiteX51" fmla="*/ 325000 h 606722"/>
              <a:gd name="connsiteY51" fmla="*/ 325000 h 606722"/>
              <a:gd name="connsiteX52" fmla="*/ 325000 h 606722"/>
              <a:gd name="connsiteY52" fmla="*/ 325000 h 606722"/>
              <a:gd name="connsiteX53" fmla="*/ 325000 h 606722"/>
              <a:gd name="connsiteY53" fmla="*/ 325000 h 606722"/>
              <a:gd name="connsiteX54" fmla="*/ 325000 h 606722"/>
              <a:gd name="connsiteY54" fmla="*/ 325000 h 606722"/>
              <a:gd name="connsiteX55" fmla="*/ 325000 h 606722"/>
              <a:gd name="connsiteY55" fmla="*/ 325000 h 606722"/>
              <a:gd name="connsiteX56" fmla="*/ 325000 h 606722"/>
              <a:gd name="connsiteY56" fmla="*/ 325000 h 606722"/>
              <a:gd name="connsiteX57" fmla="*/ 325000 h 606722"/>
              <a:gd name="connsiteY57" fmla="*/ 325000 h 606722"/>
              <a:gd name="connsiteX58" fmla="*/ 325000 h 606722"/>
              <a:gd name="connsiteY58" fmla="*/ 325000 h 606722"/>
              <a:gd name="connsiteX59" fmla="*/ 325000 h 606722"/>
              <a:gd name="connsiteY59" fmla="*/ 325000 h 606722"/>
              <a:gd name="connsiteX60" fmla="*/ 325000 h 606722"/>
              <a:gd name="connsiteY60" fmla="*/ 325000 h 606722"/>
              <a:gd name="connsiteX61" fmla="*/ 325000 h 606722"/>
              <a:gd name="connsiteY61" fmla="*/ 325000 h 606722"/>
              <a:gd name="connsiteX62" fmla="*/ 325000 h 606722"/>
              <a:gd name="connsiteY62" fmla="*/ 325000 h 606722"/>
              <a:gd name="connsiteX63" fmla="*/ 325000 h 606722"/>
              <a:gd name="connsiteY63" fmla="*/ 325000 h 606722"/>
              <a:gd name="connsiteX64" fmla="*/ 325000 h 606722"/>
              <a:gd name="connsiteY64" fmla="*/ 325000 h 606722"/>
              <a:gd name="connsiteX65" fmla="*/ 325000 h 606722"/>
              <a:gd name="connsiteY65" fmla="*/ 325000 h 606722"/>
              <a:gd name="connsiteX66" fmla="*/ 325000 h 606722"/>
              <a:gd name="connsiteY66" fmla="*/ 325000 h 606722"/>
              <a:gd name="connsiteX67" fmla="*/ 325000 h 606722"/>
              <a:gd name="connsiteY67" fmla="*/ 325000 h 606722"/>
              <a:gd name="connsiteX68" fmla="*/ 325000 h 606722"/>
              <a:gd name="connsiteY68" fmla="*/ 325000 h 606722"/>
              <a:gd name="connsiteX69" fmla="*/ 325000 h 606722"/>
              <a:gd name="connsiteY69" fmla="*/ 325000 h 606722"/>
              <a:gd name="connsiteX70" fmla="*/ 325000 h 606722"/>
              <a:gd name="connsiteY70" fmla="*/ 325000 h 606722"/>
              <a:gd name="connsiteX71" fmla="*/ 325000 h 606722"/>
              <a:gd name="connsiteY71" fmla="*/ 325000 h 606722"/>
              <a:gd name="connsiteX72" fmla="*/ 325000 h 606722"/>
              <a:gd name="connsiteY72"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581371" h="580542">
                <a:moveTo>
                  <a:pt x="64185" y="485773"/>
                </a:moveTo>
                <a:lnTo>
                  <a:pt x="517311" y="485773"/>
                </a:lnTo>
                <a:cubicBezTo>
                  <a:pt x="524075" y="485773"/>
                  <a:pt x="529593" y="491281"/>
                  <a:pt x="529593" y="498122"/>
                </a:cubicBezTo>
                <a:cubicBezTo>
                  <a:pt x="529593" y="504874"/>
                  <a:pt x="524164" y="510471"/>
                  <a:pt x="517311" y="510471"/>
                </a:cubicBezTo>
                <a:lnTo>
                  <a:pt x="64185" y="510471"/>
                </a:lnTo>
                <a:cubicBezTo>
                  <a:pt x="57332" y="510471"/>
                  <a:pt x="51724" y="504963"/>
                  <a:pt x="51813" y="498122"/>
                </a:cubicBezTo>
                <a:cubicBezTo>
                  <a:pt x="51813" y="491370"/>
                  <a:pt x="57332" y="485773"/>
                  <a:pt x="64185" y="485773"/>
                </a:cubicBezTo>
                <a:close/>
                <a:moveTo>
                  <a:pt x="64185" y="402082"/>
                </a:moveTo>
                <a:lnTo>
                  <a:pt x="517311" y="402082"/>
                </a:lnTo>
                <a:cubicBezTo>
                  <a:pt x="524075" y="402082"/>
                  <a:pt x="529593" y="407505"/>
                  <a:pt x="529593" y="414351"/>
                </a:cubicBezTo>
                <a:cubicBezTo>
                  <a:pt x="529593" y="421108"/>
                  <a:pt x="524164" y="426709"/>
                  <a:pt x="517311" y="426709"/>
                </a:cubicBezTo>
                <a:lnTo>
                  <a:pt x="64185" y="426709"/>
                </a:lnTo>
                <a:cubicBezTo>
                  <a:pt x="57332" y="426709"/>
                  <a:pt x="51724" y="421108"/>
                  <a:pt x="51813" y="414351"/>
                </a:cubicBezTo>
                <a:cubicBezTo>
                  <a:pt x="51813" y="407594"/>
                  <a:pt x="57332" y="402082"/>
                  <a:pt x="64185" y="402082"/>
                </a:cubicBezTo>
                <a:close/>
                <a:moveTo>
                  <a:pt x="290732" y="323966"/>
                </a:moveTo>
                <a:lnTo>
                  <a:pt x="517312" y="323966"/>
                </a:lnTo>
                <a:cubicBezTo>
                  <a:pt x="524076" y="323966"/>
                  <a:pt x="529593" y="329389"/>
                  <a:pt x="529593" y="336324"/>
                </a:cubicBezTo>
                <a:cubicBezTo>
                  <a:pt x="529593" y="343081"/>
                  <a:pt x="524165" y="348593"/>
                  <a:pt x="517312" y="348593"/>
                </a:cubicBezTo>
                <a:lnTo>
                  <a:pt x="290732" y="348593"/>
                </a:lnTo>
                <a:cubicBezTo>
                  <a:pt x="283880" y="348593"/>
                  <a:pt x="278451" y="343169"/>
                  <a:pt x="278451" y="336324"/>
                </a:cubicBezTo>
                <a:cubicBezTo>
                  <a:pt x="278451" y="329567"/>
                  <a:pt x="283880" y="323966"/>
                  <a:pt x="290732" y="323966"/>
                </a:cubicBezTo>
                <a:close/>
                <a:moveTo>
                  <a:pt x="76559" y="196342"/>
                </a:moveTo>
                <a:lnTo>
                  <a:pt x="76559" y="323974"/>
                </a:lnTo>
                <a:lnTo>
                  <a:pt x="204380" y="323974"/>
                </a:lnTo>
                <a:lnTo>
                  <a:pt x="204380" y="196342"/>
                </a:lnTo>
                <a:close/>
                <a:moveTo>
                  <a:pt x="64186" y="171545"/>
                </a:moveTo>
                <a:lnTo>
                  <a:pt x="216842" y="171545"/>
                </a:lnTo>
                <a:cubicBezTo>
                  <a:pt x="223606" y="171545"/>
                  <a:pt x="229125" y="177055"/>
                  <a:pt x="229125" y="183899"/>
                </a:cubicBezTo>
                <a:lnTo>
                  <a:pt x="229125" y="336328"/>
                </a:lnTo>
                <a:cubicBezTo>
                  <a:pt x="229125" y="343083"/>
                  <a:pt x="223696" y="348594"/>
                  <a:pt x="216842" y="348594"/>
                </a:cubicBezTo>
                <a:lnTo>
                  <a:pt x="64186" y="348594"/>
                </a:lnTo>
                <a:cubicBezTo>
                  <a:pt x="57332" y="348594"/>
                  <a:pt x="51724" y="343172"/>
                  <a:pt x="51813" y="336328"/>
                </a:cubicBezTo>
                <a:lnTo>
                  <a:pt x="51813" y="183899"/>
                </a:lnTo>
                <a:cubicBezTo>
                  <a:pt x="51813" y="177144"/>
                  <a:pt x="57332" y="171545"/>
                  <a:pt x="64186" y="171545"/>
                </a:cubicBezTo>
                <a:close/>
                <a:moveTo>
                  <a:pt x="24743" y="126205"/>
                </a:moveTo>
                <a:lnTo>
                  <a:pt x="24743" y="555835"/>
                </a:lnTo>
                <a:lnTo>
                  <a:pt x="556627" y="555835"/>
                </a:lnTo>
                <a:lnTo>
                  <a:pt x="556805" y="555835"/>
                </a:lnTo>
                <a:lnTo>
                  <a:pt x="556805" y="126205"/>
                </a:lnTo>
                <a:close/>
                <a:moveTo>
                  <a:pt x="302448" y="50666"/>
                </a:moveTo>
                <a:lnTo>
                  <a:pt x="517310" y="50666"/>
                </a:lnTo>
                <a:cubicBezTo>
                  <a:pt x="524164" y="50666"/>
                  <a:pt x="529593" y="56263"/>
                  <a:pt x="529593" y="63015"/>
                </a:cubicBezTo>
                <a:cubicBezTo>
                  <a:pt x="529593" y="69767"/>
                  <a:pt x="524164" y="75364"/>
                  <a:pt x="517310" y="75364"/>
                </a:cubicBezTo>
                <a:lnTo>
                  <a:pt x="302448" y="75364"/>
                </a:lnTo>
                <a:cubicBezTo>
                  <a:pt x="295684" y="75364"/>
                  <a:pt x="290165" y="69767"/>
                  <a:pt x="290165" y="63015"/>
                </a:cubicBezTo>
                <a:cubicBezTo>
                  <a:pt x="290165" y="56263"/>
                  <a:pt x="295595" y="50666"/>
                  <a:pt x="302448" y="50666"/>
                </a:cubicBezTo>
                <a:close/>
                <a:moveTo>
                  <a:pt x="141082" y="50666"/>
                </a:moveTo>
                <a:lnTo>
                  <a:pt x="165736" y="50666"/>
                </a:lnTo>
                <a:cubicBezTo>
                  <a:pt x="172678" y="50666"/>
                  <a:pt x="178107" y="56263"/>
                  <a:pt x="178107" y="63015"/>
                </a:cubicBezTo>
                <a:cubicBezTo>
                  <a:pt x="178107" y="69767"/>
                  <a:pt x="172678" y="75364"/>
                  <a:pt x="165736" y="75364"/>
                </a:cubicBezTo>
                <a:lnTo>
                  <a:pt x="141082" y="75364"/>
                </a:lnTo>
                <a:cubicBezTo>
                  <a:pt x="134318" y="75364"/>
                  <a:pt x="128711" y="69767"/>
                  <a:pt x="128711" y="63015"/>
                </a:cubicBezTo>
                <a:cubicBezTo>
                  <a:pt x="128711" y="56263"/>
                  <a:pt x="134229" y="50666"/>
                  <a:pt x="141082" y="50666"/>
                </a:cubicBezTo>
                <a:close/>
                <a:moveTo>
                  <a:pt x="64184" y="50666"/>
                </a:moveTo>
                <a:lnTo>
                  <a:pt x="88872" y="50666"/>
                </a:lnTo>
                <a:cubicBezTo>
                  <a:pt x="95646" y="50666"/>
                  <a:pt x="101261" y="56263"/>
                  <a:pt x="101261" y="63015"/>
                </a:cubicBezTo>
                <a:cubicBezTo>
                  <a:pt x="101261" y="69767"/>
                  <a:pt x="95824" y="75364"/>
                  <a:pt x="88872" y="75364"/>
                </a:cubicBezTo>
                <a:lnTo>
                  <a:pt x="64184" y="75364"/>
                </a:lnTo>
                <a:cubicBezTo>
                  <a:pt x="57410" y="75364"/>
                  <a:pt x="51795" y="69767"/>
                  <a:pt x="51795" y="63015"/>
                </a:cubicBezTo>
                <a:cubicBezTo>
                  <a:pt x="51795" y="56263"/>
                  <a:pt x="57321" y="50666"/>
                  <a:pt x="64184" y="50666"/>
                </a:cubicBezTo>
                <a:close/>
                <a:moveTo>
                  <a:pt x="24743" y="24707"/>
                </a:moveTo>
                <a:lnTo>
                  <a:pt x="24743" y="101497"/>
                </a:lnTo>
                <a:lnTo>
                  <a:pt x="556805" y="101497"/>
                </a:lnTo>
                <a:lnTo>
                  <a:pt x="556805" y="24707"/>
                </a:lnTo>
                <a:close/>
                <a:moveTo>
                  <a:pt x="12282" y="0"/>
                </a:moveTo>
                <a:lnTo>
                  <a:pt x="569088" y="0"/>
                </a:lnTo>
                <a:cubicBezTo>
                  <a:pt x="575852" y="0"/>
                  <a:pt x="581459" y="5510"/>
                  <a:pt x="581370" y="12265"/>
                </a:cubicBezTo>
                <a:lnTo>
                  <a:pt x="581370" y="568188"/>
                </a:lnTo>
                <a:cubicBezTo>
                  <a:pt x="581370" y="574943"/>
                  <a:pt x="575852" y="580542"/>
                  <a:pt x="568999" y="580542"/>
                </a:cubicBezTo>
                <a:lnTo>
                  <a:pt x="12282" y="580542"/>
                </a:lnTo>
                <a:cubicBezTo>
                  <a:pt x="5518" y="580542"/>
                  <a:pt x="0" y="575032"/>
                  <a:pt x="0" y="568188"/>
                </a:cubicBezTo>
                <a:lnTo>
                  <a:pt x="0" y="12265"/>
                </a:lnTo>
                <a:cubicBezTo>
                  <a:pt x="0" y="5510"/>
                  <a:pt x="5518" y="0"/>
                  <a:pt x="1228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cs typeface="+mn-ea"/>
              <a:sym typeface="+mn-lt"/>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H_OLD_SHAPE_ID" val="2"/>
  <p:tag name="REFSHAPE" val="209656568"/>
</p:tagLst>
</file>

<file path=ppt/tags/tag10.xml><?xml version="1.0" encoding="utf-8"?>
<p:tagLst xmlns:a="http://schemas.openxmlformats.org/drawingml/2006/main" xmlns:r="http://schemas.openxmlformats.org/officeDocument/2006/relationships" xmlns:p="http://schemas.openxmlformats.org/presentationml/2006/main">
  <p:tag name="ISLIDE.ICON" val="#15457;#15599;#15660;"/>
</p:tagLst>
</file>

<file path=ppt/tags/tag11.xml><?xml version="1.0" encoding="utf-8"?>
<p:tagLst xmlns:a="http://schemas.openxmlformats.org/drawingml/2006/main" xmlns:r="http://schemas.openxmlformats.org/officeDocument/2006/relationships" xmlns:p="http://schemas.openxmlformats.org/presentationml/2006/main">
  <p:tag name="ISLIDE.ICON" val="#56424;"/>
</p:tagLst>
</file>

<file path=ppt/tags/tag12.xml><?xml version="1.0" encoding="utf-8"?>
<p:tagLst xmlns:a="http://schemas.openxmlformats.org/drawingml/2006/main" xmlns:r="http://schemas.openxmlformats.org/officeDocument/2006/relationships" xmlns:p="http://schemas.openxmlformats.org/presentationml/2006/main">
  <p:tag name="ISLIDE.ICON" val="#92024;#172413;#10520;#379730;"/>
</p:tagLst>
</file>

<file path=ppt/tags/tag2.xml><?xml version="1.0" encoding="utf-8"?>
<p:tagLst xmlns:a="http://schemas.openxmlformats.org/drawingml/2006/main" xmlns:r="http://schemas.openxmlformats.org/officeDocument/2006/relationships" xmlns:p="http://schemas.openxmlformats.org/presentationml/2006/main">
  <p:tag name="MH_OLD_SHAPE_ID" val="5"/>
  <p:tag name="REFSHAPE" val="210819960"/>
</p:tagLst>
</file>

<file path=ppt/tags/tag3.xml><?xml version="1.0" encoding="utf-8"?>
<p:tagLst xmlns:a="http://schemas.openxmlformats.org/drawingml/2006/main" xmlns:r="http://schemas.openxmlformats.org/officeDocument/2006/relationships" xmlns:p="http://schemas.openxmlformats.org/presentationml/2006/main">
  <p:tag name="MH_OLD_SHAPE_ID" val="2"/>
  <p:tag name="REFSHAPE" val="209656568"/>
</p:tagLst>
</file>

<file path=ppt/tags/tag4.xml><?xml version="1.0" encoding="utf-8"?>
<p:tagLst xmlns:a="http://schemas.openxmlformats.org/drawingml/2006/main" xmlns:r="http://schemas.openxmlformats.org/officeDocument/2006/relationships" xmlns:p="http://schemas.openxmlformats.org/presentationml/2006/main">
  <p:tag name="MH_OLD_SHAPE_ID" val="5"/>
  <p:tag name="REFSHAPE" val="210819960"/>
</p:tagLst>
</file>

<file path=ppt/tags/tag5.xml><?xml version="1.0" encoding="utf-8"?>
<p:tagLst xmlns:a="http://schemas.openxmlformats.org/drawingml/2006/main" xmlns:r="http://schemas.openxmlformats.org/officeDocument/2006/relationships" xmlns:p="http://schemas.openxmlformats.org/presentationml/2006/main">
  <p:tag name="ISLIDE.VECTOR" val="#379029;"/>
  <p:tag name="ISLIDE.ICON" val="#984387;"/>
</p:tagLst>
</file>

<file path=ppt/tags/tag6.xml><?xml version="1.0" encoding="utf-8"?>
<p:tagLst xmlns:a="http://schemas.openxmlformats.org/drawingml/2006/main" xmlns:r="http://schemas.openxmlformats.org/officeDocument/2006/relationships" xmlns:p="http://schemas.openxmlformats.org/presentationml/2006/main">
  <p:tag name="SHADOWSIZE" val="98"/>
</p:tagLst>
</file>

<file path=ppt/tags/tag7.xml><?xml version="1.0" encoding="utf-8"?>
<p:tagLst xmlns:a="http://schemas.openxmlformats.org/drawingml/2006/main" xmlns:r="http://schemas.openxmlformats.org/officeDocument/2006/relationships" xmlns:p="http://schemas.openxmlformats.org/presentationml/2006/main">
  <p:tag name="SHADOWSIZE" val="98"/>
</p:tagLst>
</file>

<file path=ppt/tags/tag8.xml><?xml version="1.0" encoding="utf-8"?>
<p:tagLst xmlns:a="http://schemas.openxmlformats.org/drawingml/2006/main" xmlns:r="http://schemas.openxmlformats.org/officeDocument/2006/relationships" xmlns:p="http://schemas.openxmlformats.org/presentationml/2006/main">
  <p:tag name="TABLE_ENDDRAG_ORIGIN_RECT" val="733*252"/>
  <p:tag name="TABLE_ENDDRAG_RECT" val="111*183*733*252"/>
</p:tagLst>
</file>

<file path=ppt/tags/tag9.xml><?xml version="1.0" encoding="utf-8"?>
<p:tagLst xmlns:a="http://schemas.openxmlformats.org/drawingml/2006/main" xmlns:r="http://schemas.openxmlformats.org/officeDocument/2006/relationships" xmlns:p="http://schemas.openxmlformats.org/presentationml/2006/main">
  <p:tag name="TABLE_ENDDRAG_ORIGIN_RECT" val="794*341"/>
  <p:tag name="TABLE_ENDDRAG_RECT" val="85*114*794*34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ur2guz4d">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21">
      <a:dk1>
        <a:srgbClr val="000000"/>
      </a:dk1>
      <a:lt1>
        <a:srgbClr val="FFFFFF"/>
      </a:lt1>
      <a:dk2>
        <a:srgbClr val="44546A"/>
      </a:dk2>
      <a:lt2>
        <a:srgbClr val="E7E6E6"/>
      </a:lt2>
      <a:accent1>
        <a:srgbClr val="0A7F28"/>
      </a:accent1>
      <a:accent2>
        <a:srgbClr val="ED7D31"/>
      </a:accent2>
      <a:accent3>
        <a:srgbClr val="A5A5A5"/>
      </a:accent3>
      <a:accent4>
        <a:srgbClr val="FFC000"/>
      </a:accent4>
      <a:accent5>
        <a:srgbClr val="91D18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TotalTime>
  <Words>12082</Words>
  <Application>Microsoft Office PowerPoint</Application>
  <PresentationFormat>宽屏</PresentationFormat>
  <Paragraphs>667</Paragraphs>
  <Slides>33</Slides>
  <Notes>31</Notes>
  <HiddenSlides>2</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33</vt:i4>
      </vt:variant>
    </vt:vector>
  </HeadingPairs>
  <TitlesOfParts>
    <vt:vector size="41" baseType="lpstr">
      <vt:lpstr>BlinkMacSystemFont</vt:lpstr>
      <vt:lpstr>等线</vt:lpstr>
      <vt:lpstr>宋体</vt:lpstr>
      <vt:lpstr>微软雅黑</vt:lpstr>
      <vt:lpstr>Arial</vt:lpstr>
      <vt:lpstr>Wingdings</vt:lpstr>
      <vt:lpstr>Office 主题​​</vt:lpstr>
      <vt:lpstr>1_Office 主题​​</vt:lpstr>
      <vt:lpstr>抽丝剥茧，拨云见日</vt:lpstr>
      <vt:lpstr>目录</vt:lpstr>
      <vt:lpstr>PowerPoint 演示文稿</vt:lpstr>
      <vt:lpstr>PowerPoint 演示文稿</vt:lpstr>
      <vt:lpstr>PowerPoint 演示文稿</vt:lpstr>
      <vt:lpstr>PowerPoint 演示文稿</vt:lpstr>
      <vt:lpstr>PowerPoint 演示文稿</vt:lpstr>
      <vt:lpstr>PowerPoint 演示文稿</vt:lpstr>
      <vt:lpstr>目录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目录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Jiawei Wang</dc:creator>
  <cp:lastModifiedBy>jing li</cp:lastModifiedBy>
  <cp:revision>38</cp:revision>
  <dcterms:created xsi:type="dcterms:W3CDTF">2025-05-29T08:53:00Z</dcterms:created>
  <dcterms:modified xsi:type="dcterms:W3CDTF">2025-09-11T03:39:32Z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386BFB16951E4F598E7D83736FB190AB</vt:lpwstr>
  </property>
  <property fmtid="{D5CDD505-2E9C-101B-9397-08002B2CF9AE}" pid="3" name="KSOProductBuildVer">
    <vt:lpwstr>2052-11.8.2.12195</vt:lpwstr>
  </property>
</Properties>
</file>