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6.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314" r:id="rId3"/>
    <p:sldId id="330" r:id="rId4"/>
    <p:sldId id="10705567" r:id="rId5"/>
    <p:sldId id="10705563" r:id="rId6"/>
    <p:sldId id="10705564" r:id="rId7"/>
    <p:sldId id="10705568" r:id="rId8"/>
    <p:sldId id="10705566" r:id="rId9"/>
    <p:sldId id="10705595" r:id="rId10"/>
    <p:sldId id="329" r:id="rId11"/>
    <p:sldId id="10705575" r:id="rId12"/>
    <p:sldId id="10705570" r:id="rId13"/>
    <p:sldId id="10705574" r:id="rId14"/>
    <p:sldId id="10705569" r:id="rId15"/>
    <p:sldId id="10705572" r:id="rId16"/>
    <p:sldId id="10705599" r:id="rId17"/>
    <p:sldId id="328" r:id="rId18"/>
    <p:sldId id="10705576" r:id="rId19"/>
    <p:sldId id="10705577" r:id="rId20"/>
    <p:sldId id="10705578" r:id="rId21"/>
    <p:sldId id="10705579" r:id="rId22"/>
    <p:sldId id="10705587" r:id="rId23"/>
    <p:sldId id="10705586" r:id="rId24"/>
    <p:sldId id="10705597" r:id="rId25"/>
    <p:sldId id="10705580" r:id="rId26"/>
    <p:sldId id="10705589" r:id="rId27"/>
    <p:sldId id="10705582" r:id="rId28"/>
    <p:sldId id="10705585" r:id="rId29"/>
    <p:sldId id="10705588" r:id="rId30"/>
    <p:sldId id="10705560" r:id="rId31"/>
    <p:sldId id="10705561" r:id="rId32"/>
    <p:sldId id="10705518" r:id="rId33"/>
    <p:sldId id="10705243"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D38"/>
    <a:srgbClr val="CBECCE"/>
    <a:srgbClr val="008E3F"/>
    <a:srgbClr val="EFF8F3"/>
    <a:srgbClr val="B28753"/>
    <a:srgbClr val="DDF1F8"/>
    <a:srgbClr val="FEFFFF"/>
    <a:srgbClr val="E6E6E6"/>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24" autoAdjust="0"/>
    <p:restoredTop sz="84664" autoAdjust="0"/>
  </p:normalViewPr>
  <p:slideViewPr>
    <p:cSldViewPr snapToGrid="0">
      <p:cViewPr varScale="1">
        <p:scale>
          <a:sx n="68" d="100"/>
          <a:sy n="68" d="100"/>
        </p:scale>
        <p:origin x="1090" y="72"/>
      </p:cViewPr>
      <p:guideLst/>
    </p:cSldViewPr>
  </p:slideViewPr>
  <p:notesTextViewPr>
    <p:cViewPr>
      <p:scale>
        <a:sx n="1" d="1"/>
        <a:sy n="1" d="1"/>
      </p:scale>
      <p:origin x="0" y="0"/>
    </p:cViewPr>
  </p:notesTextViewPr>
  <p:sorterViewPr>
    <p:cViewPr>
      <p:scale>
        <a:sx n="125" d="100"/>
        <a:sy n="125" d="100"/>
      </p:scale>
      <p:origin x="0" y="-14573"/>
    </p:cViewPr>
  </p:sorterViewPr>
  <p:notesViewPr>
    <p:cSldViewPr snapToGrid="0" showGuides="1">
      <p:cViewPr varScale="1">
        <p:scale>
          <a:sx n="62" d="100"/>
          <a:sy n="62" d="100"/>
        </p:scale>
        <p:origin x="2664" y="5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531620124617602"/>
          <c:y val="5.3011953668834877E-2"/>
          <c:w val="0.80723866244850884"/>
          <c:h val="0.82401075544904712"/>
        </c:manualLayout>
      </c:layout>
      <c:barChart>
        <c:barDir val="col"/>
        <c:grouping val="clustered"/>
        <c:varyColors val="0"/>
        <c:ser>
          <c:idx val="0"/>
          <c:order val="0"/>
          <c:tx>
            <c:strRef>
              <c:f>Sheet1!$B$1</c:f>
              <c:strCache>
                <c:ptCount val="1"/>
                <c:pt idx="0">
                  <c:v>占比</c:v>
                </c:pt>
              </c:strCache>
            </c:strRef>
          </c:tx>
          <c:spPr>
            <a:solidFill>
              <a:schemeClr val="bg1">
                <a:lumMod val="50000"/>
              </a:schemeClr>
            </a:solidFill>
            <a:ln>
              <a:noFill/>
            </a:ln>
            <a:effectLst/>
          </c:spPr>
          <c:invertIfNegative val="0"/>
          <c:dPt>
            <c:idx val="1"/>
            <c:invertIfNegative val="0"/>
            <c:bubble3D val="0"/>
            <c:spPr>
              <a:solidFill>
                <a:srgbClr val="008E3F"/>
              </a:solidFill>
              <a:ln>
                <a:noFill/>
              </a:ln>
              <a:effectLst/>
            </c:spPr>
            <c:extLst>
              <c:ext xmlns:c16="http://schemas.microsoft.com/office/drawing/2014/chart" uri="{C3380CC4-5D6E-409C-BE32-E72D297353CC}">
                <c16:uniqueId val="{00000003-0722-4B26-B235-E10D191FE039}"/>
              </c:ext>
            </c:extLst>
          </c:dPt>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BPPV</c:v>
                </c:pt>
                <c:pt idx="1">
                  <c:v>VM</c:v>
                </c:pt>
                <c:pt idx="2">
                  <c:v>VN</c:v>
                </c:pt>
                <c:pt idx="3">
                  <c:v>MD</c:v>
                </c:pt>
                <c:pt idx="4">
                  <c:v>PV</c:v>
                </c:pt>
                <c:pt idx="5">
                  <c:v>HTN</c:v>
                </c:pt>
                <c:pt idx="6">
                  <c:v>PCI</c:v>
                </c:pt>
                <c:pt idx="7">
                  <c:v>SD</c:v>
                </c:pt>
                <c:pt idx="8">
                  <c:v>CHD</c:v>
                </c:pt>
              </c:strCache>
            </c:strRef>
          </c:cat>
          <c:val>
            <c:numRef>
              <c:f>Sheet1!$B$2:$B$10</c:f>
              <c:numCache>
                <c:formatCode>0.00%</c:formatCode>
                <c:ptCount val="9"/>
                <c:pt idx="0">
                  <c:v>0.38550000000000001</c:v>
                </c:pt>
                <c:pt idx="1">
                  <c:v>0.21920000000000001</c:v>
                </c:pt>
                <c:pt idx="2">
                  <c:v>7.8899999999999998E-2</c:v>
                </c:pt>
                <c:pt idx="3">
                  <c:v>6.2E-2</c:v>
                </c:pt>
                <c:pt idx="4">
                  <c:v>4.65E-2</c:v>
                </c:pt>
                <c:pt idx="5">
                  <c:v>3.2399999999999998E-2</c:v>
                </c:pt>
                <c:pt idx="6">
                  <c:v>5.2400000000000002E-2</c:v>
                </c:pt>
                <c:pt idx="7">
                  <c:v>1.4800000000000001E-2</c:v>
                </c:pt>
                <c:pt idx="8">
                  <c:v>8.5000000000000006E-3</c:v>
                </c:pt>
              </c:numCache>
            </c:numRef>
          </c:val>
          <c:extLst>
            <c:ext xmlns:c16="http://schemas.microsoft.com/office/drawing/2014/chart" uri="{C3380CC4-5D6E-409C-BE32-E72D297353CC}">
              <c16:uniqueId val="{00000000-0722-4B26-B235-E10D191FE039}"/>
            </c:ext>
          </c:extLst>
        </c:ser>
        <c:dLbls>
          <c:showLegendKey val="0"/>
          <c:showVal val="0"/>
          <c:showCatName val="0"/>
          <c:showSerName val="0"/>
          <c:showPercent val="0"/>
          <c:showBubbleSize val="0"/>
        </c:dLbls>
        <c:gapWidth val="219"/>
        <c:overlap val="-27"/>
        <c:axId val="317961072"/>
        <c:axId val="317960112"/>
      </c:barChart>
      <c:catAx>
        <c:axId val="317961072"/>
        <c:scaling>
          <c:orientation val="minMax"/>
        </c:scaling>
        <c:delete val="0"/>
        <c:axPos val="b"/>
        <c:numFmt formatCode="General" sourceLinked="1"/>
        <c:majorTickMark val="out"/>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zh-CN"/>
          </a:p>
        </c:txPr>
        <c:crossAx val="317960112"/>
        <c:crosses val="autoZero"/>
        <c:auto val="1"/>
        <c:lblAlgn val="ctr"/>
        <c:lblOffset val="100"/>
        <c:noMultiLvlLbl val="0"/>
      </c:catAx>
      <c:valAx>
        <c:axId val="317960112"/>
        <c:scaling>
          <c:orientation val="minMax"/>
        </c:scaling>
        <c:delete val="0"/>
        <c:axPos val="l"/>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zh-CN" altLang="en-US" sz="1200"/>
                  <a:t>占比</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zh-CN"/>
            </a:p>
          </c:txPr>
        </c:title>
        <c:numFmt formatCode="0.00%" sourceLinked="1"/>
        <c:majorTickMark val="out"/>
        <c:minorTickMark val="none"/>
        <c:tickLblPos val="nextTo"/>
        <c:spPr>
          <a:noFill/>
          <a:ln>
            <a:solidFill>
              <a:schemeClr val="bg1">
                <a:lumMod val="50000"/>
              </a:schemeClr>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zh-CN"/>
          </a:p>
        </c:txPr>
        <c:crossAx val="317961072"/>
        <c:crosses val="autoZero"/>
        <c:crossBetween val="between"/>
        <c:majorUnit val="0.1"/>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531620124617602"/>
          <c:y val="5.3011953668834877E-2"/>
          <c:w val="0.80723866244850884"/>
          <c:h val="0.82401075544904712"/>
        </c:manualLayout>
      </c:layout>
      <c:barChart>
        <c:barDir val="col"/>
        <c:grouping val="clustered"/>
        <c:varyColors val="0"/>
        <c:ser>
          <c:idx val="0"/>
          <c:order val="0"/>
          <c:tx>
            <c:strRef>
              <c:f>Sheet1!$B$1</c:f>
              <c:strCache>
                <c:ptCount val="1"/>
                <c:pt idx="0">
                  <c:v>占比</c:v>
                </c:pt>
              </c:strCache>
            </c:strRef>
          </c:tx>
          <c:spPr>
            <a:solidFill>
              <a:schemeClr val="bg1">
                <a:lumMod val="50000"/>
              </a:schemeClr>
            </a:solidFill>
            <a:ln>
              <a:noFill/>
            </a:ln>
            <a:effectLst/>
          </c:spPr>
          <c:invertIfNegative val="0"/>
          <c:dPt>
            <c:idx val="1"/>
            <c:invertIfNegative val="0"/>
            <c:bubble3D val="0"/>
            <c:spPr>
              <a:solidFill>
                <a:srgbClr val="008E3F"/>
              </a:solidFill>
              <a:ln>
                <a:noFill/>
              </a:ln>
              <a:effectLst/>
            </c:spPr>
            <c:extLst>
              <c:ext xmlns:c16="http://schemas.microsoft.com/office/drawing/2014/chart" uri="{C3380CC4-5D6E-409C-BE32-E72D297353CC}">
                <c16:uniqueId val="{00000001-B5F5-42F0-BAF7-E56455AC772D}"/>
              </c:ext>
            </c:extLst>
          </c:dPt>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BPPV</c:v>
                </c:pt>
                <c:pt idx="1">
                  <c:v>VM</c:v>
                </c:pt>
                <c:pt idx="2">
                  <c:v>MD</c:v>
                </c:pt>
                <c:pt idx="3">
                  <c:v>SD</c:v>
                </c:pt>
                <c:pt idx="4">
                  <c:v>PPPD</c:v>
                </c:pt>
                <c:pt idx="5">
                  <c:v>VN</c:v>
                </c:pt>
                <c:pt idx="6">
                  <c:v>DEH</c:v>
                </c:pt>
              </c:strCache>
            </c:strRef>
          </c:cat>
          <c:val>
            <c:numRef>
              <c:f>Sheet1!$B$2:$B$8</c:f>
              <c:numCache>
                <c:formatCode>0.00%</c:formatCode>
                <c:ptCount val="7"/>
                <c:pt idx="0">
                  <c:v>0.34250000000000003</c:v>
                </c:pt>
                <c:pt idx="1">
                  <c:v>0.20330000000000001</c:v>
                </c:pt>
                <c:pt idx="2">
                  <c:v>9.8599999999999993E-2</c:v>
                </c:pt>
                <c:pt idx="3">
                  <c:v>7.8200000000000006E-2</c:v>
                </c:pt>
                <c:pt idx="4">
                  <c:v>4.9000000000000002E-2</c:v>
                </c:pt>
                <c:pt idx="5">
                  <c:v>3.9100000000000003E-2</c:v>
                </c:pt>
                <c:pt idx="6">
                  <c:v>3.6799999999999999E-2</c:v>
                </c:pt>
              </c:numCache>
            </c:numRef>
          </c:val>
          <c:extLst>
            <c:ext xmlns:c16="http://schemas.microsoft.com/office/drawing/2014/chart" uri="{C3380CC4-5D6E-409C-BE32-E72D297353CC}">
              <c16:uniqueId val="{00000002-B5F5-42F0-BAF7-E56455AC772D}"/>
            </c:ext>
          </c:extLst>
        </c:ser>
        <c:dLbls>
          <c:showLegendKey val="0"/>
          <c:showVal val="0"/>
          <c:showCatName val="0"/>
          <c:showSerName val="0"/>
          <c:showPercent val="0"/>
          <c:showBubbleSize val="0"/>
        </c:dLbls>
        <c:gapWidth val="219"/>
        <c:overlap val="-27"/>
        <c:axId val="317961072"/>
        <c:axId val="317960112"/>
      </c:barChart>
      <c:catAx>
        <c:axId val="317961072"/>
        <c:scaling>
          <c:orientation val="minMax"/>
        </c:scaling>
        <c:delete val="0"/>
        <c:axPos val="b"/>
        <c:numFmt formatCode="General" sourceLinked="1"/>
        <c:majorTickMark val="out"/>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zh-CN"/>
          </a:p>
        </c:txPr>
        <c:crossAx val="317960112"/>
        <c:crosses val="autoZero"/>
        <c:auto val="1"/>
        <c:lblAlgn val="ctr"/>
        <c:lblOffset val="100"/>
        <c:noMultiLvlLbl val="0"/>
      </c:catAx>
      <c:valAx>
        <c:axId val="317960112"/>
        <c:scaling>
          <c:orientation val="minMax"/>
        </c:scaling>
        <c:delete val="0"/>
        <c:axPos val="l"/>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zh-CN" altLang="en-US" sz="1200"/>
                  <a:t>占比</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zh-CN"/>
            </a:p>
          </c:txPr>
        </c:title>
        <c:numFmt formatCode="0.00%" sourceLinked="1"/>
        <c:majorTickMark val="out"/>
        <c:minorTickMark val="none"/>
        <c:tickLblPos val="nextTo"/>
        <c:spPr>
          <a:noFill/>
          <a:ln>
            <a:solidFill>
              <a:schemeClr val="bg1">
                <a:lumMod val="50000"/>
              </a:schemeClr>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zh-CN"/>
          </a:p>
        </c:txPr>
        <c:crossAx val="317961072"/>
        <c:crosses val="autoZero"/>
        <c:crossBetween val="between"/>
        <c:majorUnit val="0.1"/>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F700F3-3862-4C43-8272-518B84B9CA59}" type="datetimeFigureOut">
              <a:rPr lang="zh-CN" altLang="en-US" smtClean="0"/>
              <a:t>2025/9/8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79BFEB-031F-4CFD-BFDD-563BF4EF3957}" type="slidenum">
              <a:rPr lang="zh-CN" altLang="en-US" smtClean="0"/>
              <a:t>‹#›</a:t>
            </a:fld>
            <a:endParaRPr lang="zh-CN" altLang="en-US"/>
          </a:p>
        </p:txBody>
      </p:sp>
    </p:spTree>
    <p:extLst>
      <p:ext uri="{BB962C8B-B14F-4D97-AF65-F5344CB8AC3E}">
        <p14:creationId xmlns:p14="http://schemas.microsoft.com/office/powerpoint/2010/main" val="24321333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各位好，今天想和大家分享的内容是</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溯源辨异，精准施治，前庭性偏头痛诊疗策略。前庭性偏头痛是临床常见的，以反复发作头晕或眩晕为症候的一种疾病，其临床表现与多种疾病相似，那么应该如何鉴别诊断，精准治疗呢？今天我们来一探究竟。</a:t>
            </a:r>
          </a:p>
        </p:txBody>
      </p:sp>
      <p:sp>
        <p:nvSpPr>
          <p:cNvPr id="4" name="灯片编号占位符 3"/>
          <p:cNvSpPr>
            <a:spLocks noGrp="1"/>
          </p:cNvSpPr>
          <p:nvPr>
            <p:ph type="sldNum" sz="quarter" idx="5"/>
          </p:nvPr>
        </p:nvSpPr>
        <p:spPr/>
        <p:txBody>
          <a:bodyPr/>
          <a:lstStyle/>
          <a:p>
            <a:fld id="{BF79BFEB-031F-4CFD-BFDD-563BF4EF3957}" type="slidenum">
              <a:rPr lang="zh-CN" altLang="en-US" smtClean="0"/>
              <a:t>1</a:t>
            </a:fld>
            <a:endParaRPr lang="zh-CN" altLang="en-US"/>
          </a:p>
        </p:txBody>
      </p:sp>
    </p:spTree>
    <p:extLst>
      <p:ext uri="{BB962C8B-B14F-4D97-AF65-F5344CB8AC3E}">
        <p14:creationId xmlns:p14="http://schemas.microsoft.com/office/powerpoint/2010/main" val="481937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VM的临床表现呈多样性，易与反复发作性头晕疾病混淆，可参照如下VM的诊断与鉴别诊断流程图。首先是疾病病史，出现眩晕</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头晕，伴或不伴头痛；再结合疾病发作时的特点，包括发作频率、持续时间、诱发因素、伴随症状。同时关注有无发作性、先兆、偏头痛史</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家族史，并完善专科（床旁）检查、必要的影像学及相应的辅助检查和实验室化验，进行详细的诊断及鉴别诊断。</a:t>
            </a:r>
          </a:p>
          <a:p>
            <a:endParaRPr lang="zh-CN" altLang="en-US">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10</a:t>
            </a:fld>
            <a:endParaRPr lang="zh-CN" altLang="en-US"/>
          </a:p>
        </p:txBody>
      </p:sp>
    </p:spTree>
    <p:extLst>
      <p:ext uri="{BB962C8B-B14F-4D97-AF65-F5344CB8AC3E}">
        <p14:creationId xmlns:p14="http://schemas.microsoft.com/office/powerpoint/2010/main" val="89231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前庭性偏头痛临床表现及疾病特征。VM的前庭症状主要分为以下五类:</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①自发性眩晕：包括内部眩晕(自身旋转或不稳)和(或)外部眩晕(周围旋转或坠落);</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②位置性眩晕：发生于头位改变之后出现的眩晕;</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③视觉诱发性眩晕;</a:t>
            </a:r>
          </a:p>
          <a:p>
            <a:r>
              <a:rPr lang="zh-CN" altLang="en-US">
                <a:latin typeface="微软雅黑" panose="020B0503020204020204" pitchFamily="34" charset="-122"/>
                <a:ea typeface="微软雅黑" panose="020B0503020204020204" pitchFamily="34" charset="-122"/>
              </a:rPr>
              <a:t>④由头部运动诱发的眩晕;</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⑤由头部运动诱发的头晕伴恶心。</a:t>
            </a:r>
          </a:p>
          <a:p>
            <a:r>
              <a:rPr lang="zh-CN" altLang="en-US">
                <a:latin typeface="微软雅黑" panose="020B0503020204020204" pitchFamily="34" charset="-122"/>
                <a:ea typeface="微软雅黑" panose="020B0503020204020204" pitchFamily="34" charset="-122"/>
              </a:rPr>
              <a:t>此外，发作期，约 70%患者会发生病理性眼震。</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同时，严重程度，前庭症状须达到中</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重度。中度，即影响日常活动，但患者尚可坚持；重度是患者无法坚持日常活动。</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发作时间，大部分患者发作持续时间为</a:t>
            </a:r>
            <a:r>
              <a:rPr lang="en-US" altLang="zh-CN">
                <a:latin typeface="微软雅黑" panose="020B0503020204020204" pitchFamily="34" charset="-122"/>
                <a:ea typeface="微软雅黑" panose="020B0503020204020204" pitchFamily="34" charset="-122"/>
              </a:rPr>
              <a:t>5</a:t>
            </a:r>
            <a:r>
              <a:rPr lang="zh-CN" altLang="en-US">
                <a:latin typeface="微软雅黑" panose="020B0503020204020204" pitchFamily="34" charset="-122"/>
                <a:ea typeface="微软雅黑" panose="020B0503020204020204" pitchFamily="34" charset="-122"/>
              </a:rPr>
              <a:t>分钟</a:t>
            </a:r>
            <a:r>
              <a:rPr lang="en-US" altLang="zh-CN">
                <a:latin typeface="微软雅黑" panose="020B0503020204020204" pitchFamily="34" charset="-122"/>
                <a:ea typeface="微软雅黑" panose="020B0503020204020204" pitchFamily="34" charset="-122"/>
              </a:rPr>
              <a:t>~72</a:t>
            </a:r>
            <a:r>
              <a:rPr lang="zh-CN" altLang="en-US">
                <a:latin typeface="微软雅黑" panose="020B0503020204020204" pitchFamily="34" charset="-122"/>
                <a:ea typeface="微软雅黑" panose="020B0503020204020204" pitchFamily="34" charset="-122"/>
              </a:rPr>
              <a:t>小时；部分患者单次发作持续在数秒钟或超过</a:t>
            </a:r>
            <a:r>
              <a:rPr lang="en-US" altLang="zh-CN">
                <a:latin typeface="微软雅黑" panose="020B0503020204020204" pitchFamily="34" charset="-122"/>
                <a:ea typeface="微软雅黑" panose="020B0503020204020204" pitchFamily="34" charset="-122"/>
              </a:rPr>
              <a:t>72</a:t>
            </a:r>
            <a:r>
              <a:rPr lang="zh-CN" altLang="en-US">
                <a:latin typeface="微软雅黑" panose="020B0503020204020204" pitchFamily="34" charset="-122"/>
                <a:ea typeface="微软雅黑" panose="020B0503020204020204" pitchFamily="34" charset="-122"/>
              </a:rPr>
              <a:t>小时</a:t>
            </a:r>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；而在</a:t>
            </a:r>
            <a:r>
              <a:rPr lang="en-US" altLang="zh-CN">
                <a:latin typeface="微软雅黑" panose="020B0503020204020204" pitchFamily="34" charset="-122"/>
                <a:ea typeface="微软雅黑" panose="020B0503020204020204" pitchFamily="34" charset="-122"/>
              </a:rPr>
              <a:t>VM</a:t>
            </a:r>
            <a:r>
              <a:rPr lang="zh-CN" altLang="en-US">
                <a:latin typeface="微软雅黑" panose="020B0503020204020204" pitchFamily="34" charset="-122"/>
                <a:ea typeface="微软雅黑" panose="020B0503020204020204" pitchFamily="34" charset="-122"/>
              </a:rPr>
              <a:t>的发作间期，患者往往是完全恢复正常。</a:t>
            </a:r>
            <a:endParaRPr lang="en-US" altLang="zh-CN">
              <a:latin typeface="微软雅黑" panose="020B0503020204020204" pitchFamily="34" charset="-122"/>
              <a:ea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11</a:t>
            </a:fld>
            <a:endParaRPr lang="zh-CN" altLang="en-US"/>
          </a:p>
        </p:txBody>
      </p:sp>
    </p:spTree>
    <p:extLst>
      <p:ext uri="{BB962C8B-B14F-4D97-AF65-F5344CB8AC3E}">
        <p14:creationId xmlns:p14="http://schemas.microsoft.com/office/powerpoint/2010/main" val="21512400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注意识别前庭性偏头痛常见发作诱因，如睡眠剥夺、应激、不规律饮食、暴露于闪烁光线、异味刺激、女性月经的影响、天气变化等。</a:t>
            </a:r>
          </a:p>
          <a:p>
            <a:endParaRPr lang="zh-CN" altLang="en-US">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12</a:t>
            </a:fld>
            <a:endParaRPr lang="zh-CN" altLang="en-US"/>
          </a:p>
        </p:txBody>
      </p:sp>
    </p:spTree>
    <p:extLst>
      <p:ext uri="{BB962C8B-B14F-4D97-AF65-F5344CB8AC3E}">
        <p14:creationId xmlns:p14="http://schemas.microsoft.com/office/powerpoint/2010/main" val="6713033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详尽病史采集是</a:t>
            </a:r>
            <a:r>
              <a:rPr lang="zh-CN" altLang="zh-CN">
                <a:latin typeface="微软雅黑" panose="020B0503020204020204" pitchFamily="34" charset="-122"/>
                <a:ea typeface="微软雅黑" panose="020B0503020204020204" pitchFamily="34" charset="-122"/>
              </a:rPr>
              <a:t>前庭性偏头痛</a:t>
            </a:r>
            <a:r>
              <a:rPr lang="zh-CN" altLang="en-US">
                <a:latin typeface="微软雅黑" panose="020B0503020204020204" pitchFamily="34" charset="-122"/>
                <a:ea typeface="微软雅黑" panose="020B0503020204020204" pitchFamily="34" charset="-122"/>
              </a:rPr>
              <a:t>诊断关键。</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首先关注头痛及偏头痛疾病史。注意，VM与偏头痛出现的先后顺序不固定，大量VM患者的首次发作，出现于头痛发作后数年，患者此时已无发作性头痛症状；因此，患者难以回忆是否存在头痛以及头痛的性质；甚至部分患者甚至否定头痛的存在。在这种情况下，为明确诊断，需要进行患者教育，要求患者及家属进行回忆，并记录详细眩晕发作特点，这将有助于证据链的逐渐清晰。</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其次是其他病史情况。如，</a:t>
            </a:r>
            <a:r>
              <a:rPr lang="en-US" altLang="zh-CN">
                <a:latin typeface="微软雅黑" panose="020B0503020204020204" pitchFamily="34" charset="-122"/>
                <a:ea typeface="微软雅黑" panose="020B0503020204020204" pitchFamily="34" charset="-122"/>
              </a:rPr>
              <a:t>VM</a:t>
            </a:r>
            <a:r>
              <a:rPr lang="zh-CN" altLang="en-US">
                <a:latin typeface="微软雅黑" panose="020B0503020204020204" pitchFamily="34" charset="-122"/>
                <a:ea typeface="微软雅黑" panose="020B0503020204020204" pitchFamily="34" charset="-122"/>
              </a:rPr>
              <a:t>发作期的畏光和畏声症状、成年后的运动病史、前庭症状发作是否与激素变化周期相关以及是否存在头痛、头晕等家族史，这些都对</a:t>
            </a:r>
            <a:r>
              <a:rPr lang="en-US" altLang="zh-CN">
                <a:latin typeface="微软雅黑" panose="020B0503020204020204" pitchFamily="34" charset="-122"/>
                <a:ea typeface="微软雅黑" panose="020B0503020204020204" pitchFamily="34" charset="-122"/>
              </a:rPr>
              <a:t>VM</a:t>
            </a:r>
            <a:r>
              <a:rPr lang="zh-CN" altLang="en-US">
                <a:latin typeface="微软雅黑" panose="020B0503020204020204" pitchFamily="34" charset="-122"/>
                <a:ea typeface="微软雅黑" panose="020B0503020204020204" pitchFamily="34" charset="-122"/>
              </a:rPr>
              <a:t>的诊断有提示价值。</a:t>
            </a:r>
            <a:endParaRPr lang="en-US" altLang="zh-CN">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13</a:t>
            </a:fld>
            <a:endParaRPr lang="zh-CN" altLang="en-US"/>
          </a:p>
        </p:txBody>
      </p:sp>
    </p:spTree>
    <p:extLst>
      <p:ext uri="{BB962C8B-B14F-4D97-AF65-F5344CB8AC3E}">
        <p14:creationId xmlns:p14="http://schemas.microsoft.com/office/powerpoint/2010/main" val="32847714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zh-CN">
                <a:latin typeface="微软雅黑" panose="020B0503020204020204" pitchFamily="34" charset="-122"/>
                <a:ea typeface="微软雅黑" panose="020B0503020204020204" pitchFamily="34" charset="-122"/>
              </a:rPr>
              <a:t>前庭性偏头痛</a:t>
            </a:r>
            <a:r>
              <a:rPr lang="zh-CN" altLang="en-US">
                <a:latin typeface="微软雅黑" panose="020B0503020204020204" pitchFamily="34" charset="-122"/>
                <a:ea typeface="微软雅黑" panose="020B0503020204020204" pitchFamily="34" charset="-122"/>
              </a:rPr>
              <a:t>涉及的辅助检查众多。</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前庭功能检测，约10%～20% VM患者前庭功能检测，可发现单侧前庭功能减退。</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听力学检查，</a:t>
            </a:r>
            <a:r>
              <a:rPr lang="zh-CN" altLang="en-US">
                <a:latin typeface="微软雅黑" panose="020B0503020204020204" pitchFamily="34" charset="-122"/>
                <a:ea typeface="微软雅黑" panose="020B0503020204020204" pitchFamily="34" charset="-122"/>
                <a:sym typeface="+mn-lt"/>
              </a:rPr>
              <a:t>眩晕发作期，部分患者有听力下降的主观感受；少数患者听力学检查，有轻度听力损害。</a:t>
            </a:r>
            <a:endParaRPr lang="en-US" altLang="zh-CN">
              <a:latin typeface="微软雅黑" panose="020B0503020204020204" pitchFamily="34" charset="-122"/>
              <a:ea typeface="微软雅黑" panose="020B0503020204020204" pitchFamily="34" charset="-122"/>
              <a:sym typeface="+mn-lt"/>
            </a:endParaRPr>
          </a:p>
          <a:p>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前庭检查，可发现中枢性、外周性和混合性眼震，提示VM影响前庭外周或中枢功能</a:t>
            </a:r>
            <a:r>
              <a:rPr lang="zh-CN" altLang="en-US">
                <a:latin typeface="微软雅黑" panose="020B0503020204020204" pitchFamily="34" charset="-122"/>
                <a:ea typeface="微软雅黑" panose="020B0503020204020204" pitchFamily="34" charset="-122"/>
                <a:sym typeface="+mn-lt"/>
              </a:rPr>
              <a:t>。</a:t>
            </a:r>
            <a:endParaRPr lang="zh-CN" altLang="en-US">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4.</a:t>
            </a:r>
            <a:r>
              <a:rPr lang="zh-CN" altLang="en-US">
                <a:latin typeface="微软雅黑" panose="020B0503020204020204" pitchFamily="34" charset="-122"/>
                <a:ea typeface="微软雅黑" panose="020B0503020204020204" pitchFamily="34" charset="-122"/>
              </a:rPr>
              <a:t>冷热试验，部分患者冷热试验可出现半规管轻瘫和优势偏向，推测半规管功能可能受影响</a:t>
            </a:r>
            <a:r>
              <a:rPr lang="zh-CN" altLang="en-US">
                <a:latin typeface="微软雅黑" panose="020B0503020204020204" pitchFamily="34" charset="-122"/>
                <a:ea typeface="微软雅黑" panose="020B0503020204020204" pitchFamily="34" charset="-122"/>
                <a:sym typeface="+mn-lt"/>
              </a:rPr>
              <a:t>。</a:t>
            </a:r>
            <a:endParaRPr lang="en-US" altLang="zh-CN">
              <a:latin typeface="微软雅黑" panose="020B0503020204020204" pitchFamily="34" charset="-122"/>
              <a:ea typeface="微软雅黑" panose="020B0503020204020204" pitchFamily="34" charset="-122"/>
              <a:sym typeface="+mn-lt"/>
            </a:endParaRPr>
          </a:p>
          <a:p>
            <a:r>
              <a:rPr lang="en-US" altLang="zh-CN">
                <a:latin typeface="微软雅黑" panose="020B0503020204020204" pitchFamily="34" charset="-122"/>
                <a:ea typeface="微软雅黑" panose="020B0503020204020204" pitchFamily="34" charset="-122"/>
                <a:sym typeface="+mn-lt"/>
              </a:rPr>
              <a:t>5.</a:t>
            </a:r>
            <a:r>
              <a:rPr lang="zh-CN" altLang="en-US">
                <a:latin typeface="微软雅黑" panose="020B0503020204020204" pitchFamily="34" charset="-122"/>
                <a:ea typeface="微软雅黑" panose="020B0503020204020204" pitchFamily="34" charset="-122"/>
              </a:rPr>
              <a:t>视频头脉冲试验，在 11%～15%的VM患者发现异常。</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sym typeface="+mn-lt"/>
              </a:rPr>
              <a:t>6.</a:t>
            </a:r>
            <a:r>
              <a:rPr lang="zh-CN" altLang="en-US">
                <a:latin typeface="微软雅黑" panose="020B0503020204020204" pitchFamily="34" charset="-122"/>
                <a:ea typeface="微软雅黑" panose="020B0503020204020204" pitchFamily="34" charset="-122"/>
              </a:rPr>
              <a:t>影像学检查，小样本临床研究报道，VM患者的MRI液体衰减反转恢复序列见皮质下脑白质、半卵圆中心点状白质高信号，提示VM患者可有头颅MRI影像改变。</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sym typeface="+mn-lt"/>
              </a:rPr>
              <a:t>7.</a:t>
            </a:r>
            <a:r>
              <a:rPr lang="zh-CN" altLang="en-US">
                <a:latin typeface="微软雅黑" panose="020B0503020204020204" pitchFamily="34" charset="-122"/>
                <a:ea typeface="微软雅黑" panose="020B0503020204020204" pitchFamily="34" charset="-122"/>
              </a:rPr>
              <a:t>前庭肌源性诱发电位检查，可发现内耳结构异常所致的眩晕，但无特异性。</a:t>
            </a:r>
            <a:endParaRPr lang="en-US" altLang="zh-CN">
              <a:latin typeface="微软雅黑" panose="020B0503020204020204" pitchFamily="34" charset="-122"/>
              <a:ea typeface="微软雅黑" panose="020B0503020204020204" pitchFamily="34" charset="-122"/>
              <a:sym typeface="+mn-lt"/>
            </a:endParaRPr>
          </a:p>
          <a:p>
            <a:endParaRPr lang="en-US" altLang="zh-CN">
              <a:latin typeface="微软雅黑" panose="020B0503020204020204" pitchFamily="34" charset="-122"/>
              <a:ea typeface="微软雅黑" panose="020B0503020204020204" pitchFamily="34" charset="-122"/>
              <a:sym typeface="+mn-lt"/>
            </a:endParaRPr>
          </a:p>
          <a:p>
            <a:endParaRPr lang="en-US" altLang="zh-CN">
              <a:latin typeface="微软雅黑" panose="020B0503020204020204" pitchFamily="34" charset="-122"/>
              <a:ea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sym typeface="+mn-lt"/>
            </a:endParaRPr>
          </a:p>
          <a:p>
            <a:endParaRPr lang="en-US" altLang="zh-CN">
              <a:latin typeface="微软雅黑" panose="020B0503020204020204" pitchFamily="34" charset="-122"/>
              <a:ea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14</a:t>
            </a:fld>
            <a:endParaRPr lang="zh-CN" altLang="en-US"/>
          </a:p>
        </p:txBody>
      </p:sp>
    </p:spTree>
    <p:extLst>
      <p:ext uri="{BB962C8B-B14F-4D97-AF65-F5344CB8AC3E}">
        <p14:creationId xmlns:p14="http://schemas.microsoft.com/office/powerpoint/2010/main" val="2347610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前庭性偏头痛诊断标准，2012 年 Bárány学会和国际头痛学会发布了新的 VM 诊断标准包括明确的 VM 诊断标准和很可能的 VM 诊断标准，2018 年 ICHD-3 将明确的 VM 诊断标准加入到附录中。</a:t>
            </a:r>
          </a:p>
          <a:p>
            <a:r>
              <a:rPr lang="zh-CN" altLang="en-US">
                <a:latin typeface="微软雅黑" panose="020B0503020204020204" pitchFamily="34" charset="-122"/>
                <a:ea typeface="微软雅黑" panose="020B0503020204020204" pitchFamily="34" charset="-122"/>
              </a:rPr>
              <a:t>前庭性偏头痛 (VM) 诊断标准：</a:t>
            </a:r>
            <a:r>
              <a:rPr lang="en-US" altLang="zh-CN">
                <a:latin typeface="微软雅黑" panose="020B0503020204020204" pitchFamily="34" charset="-122"/>
                <a:ea typeface="微软雅黑" panose="020B0503020204020204" pitchFamily="34" charset="-122"/>
              </a:rPr>
              <a:t>A.</a:t>
            </a:r>
            <a:r>
              <a:rPr lang="zh-CN" altLang="en-US">
                <a:latin typeface="微软雅黑" panose="020B0503020204020204" pitchFamily="34" charset="-122"/>
                <a:ea typeface="微软雅黑" panose="020B0503020204020204" pitchFamily="34" charset="-122"/>
              </a:rPr>
              <a:t>至少 5 次发作，发作的症状需满足标准</a:t>
            </a:r>
            <a:r>
              <a:rPr lang="en-US" altLang="zh-CN">
                <a:latin typeface="微软雅黑" panose="020B0503020204020204" pitchFamily="34" charset="-122"/>
                <a:ea typeface="微软雅黑" panose="020B0503020204020204" pitchFamily="34" charset="-122"/>
              </a:rPr>
              <a:t>c</a:t>
            </a:r>
            <a:r>
              <a:rPr lang="zh-CN" altLang="en-US">
                <a:latin typeface="微软雅黑" panose="020B0503020204020204" pitchFamily="34" charset="-122"/>
                <a:ea typeface="微软雅黑" panose="020B0503020204020204" pitchFamily="34" charset="-122"/>
              </a:rPr>
              <a:t>，即前庭症状中度或重度，持续 5 min 至 72 h，以及标准</a:t>
            </a:r>
            <a:r>
              <a:rPr lang="en-US" altLang="zh-CN">
                <a:latin typeface="微软雅黑" panose="020B0503020204020204" pitchFamily="34" charset="-122"/>
                <a:ea typeface="微软雅黑" panose="020B0503020204020204" pitchFamily="34" charset="-122"/>
              </a:rPr>
              <a:t>D</a:t>
            </a:r>
            <a:r>
              <a:rPr lang="zh-CN" altLang="en-US">
                <a:latin typeface="微软雅黑" panose="020B0503020204020204" pitchFamily="34" charset="-122"/>
                <a:ea typeface="微软雅黑" panose="020B0503020204020204" pitchFamily="34" charset="-122"/>
              </a:rPr>
              <a:t>中，至少 50% 的发作与以下 3 项中的至少 1 项相关，包括</a:t>
            </a:r>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头痛伴随至少符合</a:t>
            </a:r>
            <a:r>
              <a:rPr lang="zh-CN" altLang="zh-CN">
                <a:latin typeface="微软雅黑" panose="020B0503020204020204" pitchFamily="34" charset="-122"/>
                <a:ea typeface="微软雅黑" panose="020B0503020204020204" pitchFamily="34" charset="-122"/>
              </a:rPr>
              <a:t>单侧</a:t>
            </a:r>
            <a:r>
              <a:rPr lang="zh-CN" altLang="en-US">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搏动性</a:t>
            </a:r>
            <a:r>
              <a:rPr lang="zh-CN" altLang="en-US">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中或重度头痛</a:t>
            </a:r>
            <a:r>
              <a:rPr lang="zh-CN" altLang="en-US">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日常体力活动加重头痛</a:t>
            </a:r>
            <a:r>
              <a:rPr lang="zh-CN" altLang="en-US">
                <a:latin typeface="微软雅黑" panose="020B0503020204020204" pitchFamily="34" charset="-122"/>
                <a:ea typeface="微软雅黑" panose="020B0503020204020204" pitchFamily="34" charset="-122"/>
              </a:rPr>
              <a:t>，这</a:t>
            </a:r>
            <a:r>
              <a:rPr lang="en-US" altLang="zh-CN">
                <a:latin typeface="微软雅黑" panose="020B0503020204020204" pitchFamily="34" charset="-122"/>
                <a:ea typeface="微软雅黑" panose="020B0503020204020204" pitchFamily="34" charset="-122"/>
              </a:rPr>
              <a:t>4 </a:t>
            </a:r>
            <a:r>
              <a:rPr lang="zh-CN" altLang="en-US">
                <a:latin typeface="微软雅黑" panose="020B0503020204020204" pitchFamily="34" charset="-122"/>
                <a:ea typeface="微软雅黑" panose="020B0503020204020204" pitchFamily="34" charset="-122"/>
              </a:rPr>
              <a:t>项中的</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项；</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畏声和畏光；</a:t>
            </a:r>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视觉先兆，并且不能用 ICHD-3 的其它诊断或其它前庭障碍更好的解释。此外，需要符合标准</a:t>
            </a:r>
            <a:r>
              <a:rPr lang="en-US" altLang="zh-CN">
                <a:latin typeface="微软雅黑" panose="020B0503020204020204" pitchFamily="34" charset="-122"/>
                <a:ea typeface="微软雅黑" panose="020B0503020204020204" pitchFamily="34" charset="-122"/>
              </a:rPr>
              <a:t>B</a:t>
            </a:r>
            <a:r>
              <a:rPr lang="zh-CN" altLang="en-US">
                <a:latin typeface="微软雅黑" panose="020B0503020204020204" pitchFamily="34" charset="-122"/>
                <a:ea typeface="微软雅黑" panose="020B0503020204020204" pitchFamily="34" charset="-122"/>
              </a:rPr>
              <a:t>，即无先兆偏头痛或有先兆偏头痛的现病史或既往史，依据 ICHD 诊断标准。</a:t>
            </a:r>
          </a:p>
          <a:p>
            <a:r>
              <a:rPr lang="zh-CN" altLang="en-US">
                <a:latin typeface="微软雅黑" panose="020B0503020204020204" pitchFamily="34" charset="-122"/>
                <a:ea typeface="微软雅黑" panose="020B0503020204020204" pitchFamily="34" charset="-122"/>
              </a:rPr>
              <a:t>很可能的前庭性偏头痛 </a:t>
            </a:r>
            <a:r>
              <a:rPr lang="en-US" altLang="zh-CN">
                <a:latin typeface="微软雅黑" panose="020B0503020204020204" pitchFamily="34" charset="-122"/>
                <a:ea typeface="微软雅黑" panose="020B0503020204020204" pitchFamily="34" charset="-122"/>
              </a:rPr>
              <a:t>(VM) </a:t>
            </a:r>
            <a:r>
              <a:rPr lang="zh-CN" altLang="en-US">
                <a:latin typeface="微软雅黑" panose="020B0503020204020204" pitchFamily="34" charset="-122"/>
                <a:ea typeface="微软雅黑" panose="020B0503020204020204" pitchFamily="34" charset="-122"/>
              </a:rPr>
              <a:t>诊断标准：</a:t>
            </a:r>
            <a:r>
              <a:rPr lang="en-US" altLang="zh-CN">
                <a:latin typeface="微软雅黑" panose="020B0503020204020204" pitchFamily="34" charset="-122"/>
                <a:ea typeface="微软雅黑" panose="020B0503020204020204" pitchFamily="34" charset="-122"/>
              </a:rPr>
              <a:t>A</a:t>
            </a:r>
            <a:r>
              <a:rPr lang="zh-CN" altLang="en-US">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至少 </a:t>
            </a:r>
            <a:r>
              <a:rPr lang="en-US" altLang="zh-CN">
                <a:latin typeface="微软雅黑" panose="020B0503020204020204" pitchFamily="34" charset="-122"/>
                <a:ea typeface="微软雅黑" panose="020B0503020204020204" pitchFamily="34" charset="-122"/>
              </a:rPr>
              <a:t>5 </a:t>
            </a:r>
            <a:r>
              <a:rPr lang="zh-CN" altLang="zh-CN">
                <a:latin typeface="微软雅黑" panose="020B0503020204020204" pitchFamily="34" charset="-122"/>
                <a:ea typeface="微软雅黑" panose="020B0503020204020204" pitchFamily="34" charset="-122"/>
              </a:rPr>
              <a:t>次中度或重度前庭症状发作，持续 </a:t>
            </a:r>
            <a:r>
              <a:rPr lang="en-US" altLang="zh-CN">
                <a:latin typeface="微软雅黑" panose="020B0503020204020204" pitchFamily="34" charset="-122"/>
                <a:ea typeface="微软雅黑" panose="020B0503020204020204" pitchFamily="34" charset="-122"/>
              </a:rPr>
              <a:t>5 min </a:t>
            </a:r>
            <a:r>
              <a:rPr lang="zh-CN" altLang="zh-CN">
                <a:latin typeface="微软雅黑" panose="020B0503020204020204" pitchFamily="34" charset="-122"/>
                <a:ea typeface="微软雅黑" panose="020B0503020204020204" pitchFamily="34" charset="-122"/>
              </a:rPr>
              <a:t>至 </a:t>
            </a:r>
            <a:r>
              <a:rPr lang="en-US" altLang="zh-CN">
                <a:latin typeface="微软雅黑" panose="020B0503020204020204" pitchFamily="34" charset="-122"/>
                <a:ea typeface="微软雅黑" panose="020B0503020204020204" pitchFamily="34" charset="-122"/>
              </a:rPr>
              <a:t>72 hB</a:t>
            </a:r>
            <a:r>
              <a:rPr lang="zh-CN" altLang="en-US">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只满足 </a:t>
            </a:r>
            <a:r>
              <a:rPr lang="en-US" altLang="zh-CN">
                <a:latin typeface="微软雅黑" panose="020B0503020204020204" pitchFamily="34" charset="-122"/>
                <a:ea typeface="微软雅黑" panose="020B0503020204020204" pitchFamily="34" charset="-122"/>
              </a:rPr>
              <a:t>VM </a:t>
            </a:r>
            <a:r>
              <a:rPr lang="zh-CN" altLang="zh-CN">
                <a:latin typeface="微软雅黑" panose="020B0503020204020204" pitchFamily="34" charset="-122"/>
                <a:ea typeface="微软雅黑" panose="020B0503020204020204" pitchFamily="34" charset="-122"/>
              </a:rPr>
              <a:t>诊断标准中 </a:t>
            </a:r>
            <a:r>
              <a:rPr lang="en-US" altLang="zh-CN">
                <a:latin typeface="微软雅黑" panose="020B0503020204020204" pitchFamily="34" charset="-122"/>
                <a:ea typeface="微软雅黑" panose="020B0503020204020204" pitchFamily="34" charset="-122"/>
              </a:rPr>
              <a:t>B </a:t>
            </a:r>
            <a:r>
              <a:rPr lang="zh-CN" altLang="zh-CN">
                <a:latin typeface="微软雅黑" panose="020B0503020204020204" pitchFamily="34" charset="-122"/>
                <a:ea typeface="微软雅黑" panose="020B0503020204020204" pitchFamily="34" charset="-122"/>
              </a:rPr>
              <a:t>和 </a:t>
            </a:r>
            <a:r>
              <a:rPr lang="en-US" altLang="zh-CN">
                <a:latin typeface="微软雅黑" panose="020B0503020204020204" pitchFamily="34" charset="-122"/>
                <a:ea typeface="微软雅黑" panose="020B0503020204020204" pitchFamily="34" charset="-122"/>
              </a:rPr>
              <a:t>C </a:t>
            </a:r>
            <a:r>
              <a:rPr lang="zh-CN" altLang="zh-CN">
                <a:latin typeface="微软雅黑" panose="020B0503020204020204" pitchFamily="34" charset="-122"/>
                <a:ea typeface="微软雅黑" panose="020B0503020204020204" pitchFamily="34" charset="-122"/>
              </a:rPr>
              <a:t>其中一项（偏头痛病史或发作时的偏头痛样症状）</a:t>
            </a:r>
            <a:r>
              <a:rPr lang="en-US" altLang="zh-CN">
                <a:latin typeface="微软雅黑" panose="020B0503020204020204" pitchFamily="34" charset="-122"/>
                <a:ea typeface="微软雅黑" panose="020B0503020204020204" pitchFamily="34" charset="-122"/>
              </a:rPr>
              <a:t>C.</a:t>
            </a:r>
            <a:r>
              <a:rPr lang="zh-CN" altLang="zh-CN">
                <a:latin typeface="微软雅黑" panose="020B0503020204020204" pitchFamily="34" charset="-122"/>
                <a:ea typeface="微软雅黑" panose="020B0503020204020204" pitchFamily="34" charset="-122"/>
              </a:rPr>
              <a:t>不能用 </a:t>
            </a:r>
            <a:r>
              <a:rPr lang="en-US" altLang="zh-CN">
                <a:latin typeface="微软雅黑" panose="020B0503020204020204" pitchFamily="34" charset="-122"/>
                <a:ea typeface="微软雅黑" panose="020B0503020204020204" pitchFamily="34" charset="-122"/>
              </a:rPr>
              <a:t>ICHD </a:t>
            </a:r>
            <a:r>
              <a:rPr lang="zh-CN" altLang="zh-CN">
                <a:latin typeface="微软雅黑" panose="020B0503020204020204" pitchFamily="34" charset="-122"/>
                <a:ea typeface="微软雅黑" panose="020B0503020204020204" pitchFamily="34" charset="-122"/>
              </a:rPr>
              <a:t>的其它诊断或其它前庭障碍更好的解释</a:t>
            </a:r>
            <a:r>
              <a:rPr lang="zh-CN" altLang="en-US">
                <a:latin typeface="微软雅黑" panose="020B0503020204020204" pitchFamily="34" charset="-122"/>
                <a:ea typeface="微软雅黑" panose="020B0503020204020204" pitchFamily="34" charset="-122"/>
              </a:rPr>
              <a:t>。</a:t>
            </a:r>
            <a:endParaRPr lang="zh-CN" altLang="zh-CN">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15</a:t>
            </a:fld>
            <a:endParaRPr lang="zh-CN" altLang="en-US"/>
          </a:p>
        </p:txBody>
      </p:sp>
    </p:spTree>
    <p:extLst>
      <p:ext uri="{BB962C8B-B14F-4D97-AF65-F5344CB8AC3E}">
        <p14:creationId xmlns:p14="http://schemas.microsoft.com/office/powerpoint/2010/main" val="4083471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AB7020-BFA0-A95D-4F18-B4B3CFAB27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63BE7E-3988-0F0B-0DB4-FADA2740E3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546529-1A11-8100-E2E6-BE9BBDC1407E}"/>
              </a:ext>
            </a:extLst>
          </p:cNvPr>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好的，以上是</a:t>
            </a:r>
            <a:r>
              <a:rPr lang="en-US" altLang="zh-CN">
                <a:latin typeface="微软雅黑" panose="020B0503020204020204" pitchFamily="34" charset="-122"/>
                <a:ea typeface="微软雅黑" panose="020B0503020204020204" pitchFamily="34" charset="-122"/>
              </a:rPr>
              <a:t>VM</a:t>
            </a:r>
            <a:r>
              <a:rPr lang="zh-CN" altLang="en-US">
                <a:latin typeface="微软雅黑" panose="020B0503020204020204" pitchFamily="34" charset="-122"/>
                <a:ea typeface="微软雅黑" panose="020B0503020204020204" pitchFamily="34" charset="-122"/>
              </a:rPr>
              <a:t>的诊断，接下来我们一起拆解</a:t>
            </a:r>
            <a:r>
              <a:rPr lang="zh-CN" altLang="en-US">
                <a:latin typeface="微软雅黑" panose="020B0503020204020204" pitchFamily="34" charset="-122"/>
                <a:ea typeface="微软雅黑" panose="020B0503020204020204" pitchFamily="34" charset="-122"/>
                <a:sym typeface="Arial" panose="020B0604020202020204" pitchFamily="34" charset="0"/>
              </a:rPr>
              <a:t>前庭性偏头痛鉴别诊断。</a:t>
            </a:r>
            <a:endParaRPr lang="en-US" altLang="zh-CN">
              <a:latin typeface="微软雅黑" panose="020B0503020204020204" pitchFamily="34" charset="-122"/>
              <a:ea typeface="微软雅黑" panose="020B0503020204020204" pitchFamily="34" charset="-122"/>
              <a:sym typeface="Arial" panose="020B0604020202020204" pitchFamily="34" charset="0"/>
            </a:endParaRPr>
          </a:p>
          <a:p>
            <a:endParaRPr lang="en-US">
              <a:latin typeface="微软雅黑" panose="020B0503020204020204" pitchFamily="34" charset="-122"/>
              <a:ea typeface="微软雅黑" panose="020B0503020204020204" pitchFamily="34" charset="-122"/>
            </a:endParaRPr>
          </a:p>
        </p:txBody>
      </p:sp>
      <p:sp>
        <p:nvSpPr>
          <p:cNvPr id="4" name="Slide Number Placeholder 3">
            <a:extLst>
              <a:ext uri="{FF2B5EF4-FFF2-40B4-BE49-F238E27FC236}">
                <a16:creationId xmlns:a16="http://schemas.microsoft.com/office/drawing/2014/main" id="{05B15E70-82ED-58B8-D951-3BC1AD8892EB}"/>
              </a:ext>
            </a:extLst>
          </p:cNvPr>
          <p:cNvSpPr>
            <a:spLocks noGrp="1"/>
          </p:cNvSpPr>
          <p:nvPr>
            <p:ph type="sldNum" sz="quarter" idx="5"/>
          </p:nvPr>
        </p:nvSpPr>
        <p:spPr/>
        <p:txBody>
          <a:bodyPr/>
          <a:lstStyle/>
          <a:p>
            <a:fld id="{23E4BB15-D0C4-43DB-8A31-C20DA277F07E}" type="slidenum">
              <a:rPr lang="en-US" smtClean="0"/>
              <a:t>16</a:t>
            </a:fld>
            <a:endParaRPr lang="en-US"/>
          </a:p>
        </p:txBody>
      </p:sp>
    </p:spTree>
    <p:extLst>
      <p:ext uri="{BB962C8B-B14F-4D97-AF65-F5344CB8AC3E}">
        <p14:creationId xmlns:p14="http://schemas.microsoft.com/office/powerpoint/2010/main" val="9797034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偏头痛发作可由前庭刺激诱发，因此，鉴别诊断应该包括由于重叠了偏头痛发作而复杂化了的其它前庭疾患，包括，良性阵发性位置性眩晕、梅尼埃病、前庭阵发症、脑干先兆偏头痛、后循环缺血。</a:t>
            </a:r>
            <a:endParaRPr lang="en-US" altLang="zh-CN">
              <a:latin typeface="微软雅黑" panose="020B0503020204020204" pitchFamily="34" charset="-122"/>
              <a:ea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17</a:t>
            </a:fld>
            <a:endParaRPr lang="zh-CN" altLang="en-US"/>
          </a:p>
        </p:txBody>
      </p:sp>
    </p:spTree>
    <p:extLst>
      <p:ext uri="{BB962C8B-B14F-4D97-AF65-F5344CB8AC3E}">
        <p14:creationId xmlns:p14="http://schemas.microsoft.com/office/powerpoint/2010/main" val="14763014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VM与BPPV经常有关联和症状有相似性，因此 VM 的位置性眩晕病人须与良性阵发性位置性眩晕，BPPV 鉴别。</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鉴别要点，VM 有时只有单纯眩晕发作，类似 BPPV，鉴别诊断时可在急性期直接观察其眼震持续时间、发作频率及眼震类型。</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不同表现，VM 病人位置性眼震的特点为持续性，不显示单一半规管特点； BPPV眼震具有时间短、潜伏期、疲劳性、角度性变位等特性 。</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辅助检查，BPPV 诊断的金标准是变位试验阳性，但应注意双侧评价和重复检查，以防止漏诊或误诊 。</a:t>
            </a:r>
          </a:p>
          <a:p>
            <a:endParaRPr lang="zh-CN" altLang="en-US">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18</a:t>
            </a:fld>
            <a:endParaRPr lang="zh-CN" altLang="en-US"/>
          </a:p>
        </p:txBody>
      </p:sp>
    </p:spTree>
    <p:extLst>
      <p:ext uri="{BB962C8B-B14F-4D97-AF65-F5344CB8AC3E}">
        <p14:creationId xmlns:p14="http://schemas.microsoft.com/office/powerpoint/2010/main" val="3696708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en-US" altLang="zh-CN">
                <a:latin typeface="微软雅黑" panose="020B0503020204020204" pitchFamily="34" charset="-122"/>
                <a:ea typeface="微软雅黑" panose="020B0503020204020204" pitchFamily="34" charset="-122"/>
              </a:rPr>
              <a:t>VM</a:t>
            </a:r>
            <a:r>
              <a:rPr lang="zh-CN" altLang="en-US">
                <a:latin typeface="微软雅黑" panose="020B0503020204020204" pitchFamily="34" charset="-122"/>
                <a:ea typeface="微软雅黑" panose="020B0503020204020204" pitchFamily="34" charset="-122"/>
              </a:rPr>
              <a:t>与梅尼埃病，</a:t>
            </a:r>
            <a:r>
              <a:rPr lang="en-US" altLang="zh-CN">
                <a:latin typeface="微软雅黑" panose="020B0503020204020204" pitchFamily="34" charset="-122"/>
                <a:ea typeface="微软雅黑" panose="020B0503020204020204" pitchFamily="34" charset="-122"/>
              </a:rPr>
              <a:t>MD</a:t>
            </a:r>
            <a:r>
              <a:rPr lang="zh-CN" altLang="en-US">
                <a:latin typeface="微软雅黑" panose="020B0503020204020204" pitchFamily="34" charset="-122"/>
                <a:ea typeface="微软雅黑" panose="020B0503020204020204" pitchFamily="34" charset="-122"/>
              </a:rPr>
              <a:t>的鉴别​。梅尼埃病是一种原因不明的、以膜迷路积水为主要病理特征的内耳病，临床表现为发作性眩晕、波动性听力下降、耳鸣和</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或耳闷胀感。</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两者需要鉴别的原因在于两种疾病的诊断都缺乏特异性的生物学标志，病史及体格检查在诊断中占据重要地位，因此易受到主观因素干扰；梅尼埃病早期耳蜗症状可不显著，而</a:t>
            </a:r>
            <a:r>
              <a:rPr lang="en-US" altLang="zh-CN">
                <a:latin typeface="微软雅黑" panose="020B0503020204020204" pitchFamily="34" charset="-122"/>
                <a:ea typeface="微软雅黑" panose="020B0503020204020204" pitchFamily="34" charset="-122"/>
              </a:rPr>
              <a:t>VM</a:t>
            </a:r>
            <a:r>
              <a:rPr lang="zh-CN" altLang="en-US">
                <a:latin typeface="微软雅黑" panose="020B0503020204020204" pitchFamily="34" charset="-122"/>
                <a:ea typeface="微软雅黑" panose="020B0503020204020204" pitchFamily="34" charset="-122"/>
              </a:rPr>
              <a:t>患者又可伴发耳鸣耳闷胀感及听力下降等症状，因此临床表现上，两者可能存在重叠，易混淆，约</a:t>
            </a:r>
            <a:r>
              <a:rPr lang="en-US" altLang="zh-CN">
                <a:latin typeface="微软雅黑" panose="020B0503020204020204" pitchFamily="34" charset="-122"/>
                <a:ea typeface="微软雅黑" panose="020B0503020204020204" pitchFamily="34" charset="-122"/>
              </a:rPr>
              <a:t>13%</a:t>
            </a:r>
            <a:r>
              <a:rPr lang="zh-CN" altLang="en-US">
                <a:latin typeface="微软雅黑" panose="020B0503020204020204" pitchFamily="34" charset="-122"/>
                <a:ea typeface="微软雅黑" panose="020B0503020204020204" pitchFamily="34" charset="-122"/>
              </a:rPr>
              <a:t>的患者可出现梅尼埃病与</a:t>
            </a:r>
            <a:r>
              <a:rPr lang="en-US" altLang="zh-CN">
                <a:latin typeface="微软雅黑" panose="020B0503020204020204" pitchFamily="34" charset="-122"/>
                <a:ea typeface="微软雅黑" panose="020B0503020204020204" pitchFamily="34" charset="-122"/>
              </a:rPr>
              <a:t>VM</a:t>
            </a:r>
            <a:r>
              <a:rPr lang="zh-CN" altLang="en-US">
                <a:latin typeface="微软雅黑" panose="020B0503020204020204" pitchFamily="34" charset="-122"/>
                <a:ea typeface="微软雅黑" panose="020B0503020204020204" pitchFamily="34" charset="-122"/>
              </a:rPr>
              <a:t>共病现象。</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sym typeface="+mn-lt"/>
              </a:rPr>
              <a:t>VM</a:t>
            </a:r>
            <a:r>
              <a:rPr lang="zh-CN" altLang="en-US">
                <a:latin typeface="微软雅黑" panose="020B0503020204020204" pitchFamily="34" charset="-122"/>
                <a:ea typeface="微软雅黑" panose="020B0503020204020204" pitchFamily="34" charset="-122"/>
                <a:sym typeface="+mn-lt"/>
              </a:rPr>
              <a:t>与</a:t>
            </a:r>
            <a:r>
              <a:rPr lang="en-US" altLang="zh-CN">
                <a:latin typeface="微软雅黑" panose="020B0503020204020204" pitchFamily="34" charset="-122"/>
                <a:ea typeface="微软雅黑" panose="020B0503020204020204" pitchFamily="34" charset="-122"/>
                <a:sym typeface="+mn-lt"/>
              </a:rPr>
              <a:t>MD</a:t>
            </a:r>
            <a:r>
              <a:rPr lang="zh-CN" altLang="en-US">
                <a:latin typeface="微软雅黑" panose="020B0503020204020204" pitchFamily="34" charset="-122"/>
                <a:ea typeface="微软雅黑" panose="020B0503020204020204" pitchFamily="34" charset="-122"/>
                <a:sym typeface="+mn-lt"/>
              </a:rPr>
              <a:t>鉴别要点的在于，</a:t>
            </a:r>
            <a:r>
              <a:rPr lang="zh-CN" altLang="en-US">
                <a:latin typeface="微软雅黑" panose="020B0503020204020204" pitchFamily="34" charset="-122"/>
                <a:ea typeface="微软雅黑" panose="020B0503020204020204" pitchFamily="34" charset="-122"/>
              </a:rPr>
              <a:t>梅尼埃病的诊断主要依靠病史和体格检查，需要严格遵守诊断标准，对存在耳蜗症状的患者定期复查纯音听阈测试，长期随访是避免漏诊及误诊的最好选择。</a:t>
            </a:r>
            <a:endParaRPr lang="zh-CN" altLang="en-US">
              <a:latin typeface="微软雅黑" panose="020B0503020204020204" pitchFamily="34" charset="-122"/>
              <a:ea typeface="微软雅黑" panose="020B0503020204020204" pitchFamily="34" charset="-122"/>
              <a:sym typeface="+mn-lt"/>
            </a:endParaRPr>
          </a:p>
          <a:p>
            <a:endParaRPr lang="en-US" altLang="zh-CN">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19</a:t>
            </a:fld>
            <a:endParaRPr lang="zh-CN" altLang="en-US"/>
          </a:p>
        </p:txBody>
      </p:sp>
    </p:spTree>
    <p:extLst>
      <p:ext uri="{BB962C8B-B14F-4D97-AF65-F5344CB8AC3E}">
        <p14:creationId xmlns:p14="http://schemas.microsoft.com/office/powerpoint/2010/main" val="4117062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本次内容主要从四个方面展开，分别是疾病的诊疗现状、诊断路径、鉴别诊断以及治疗策略。首先，我们来关注第一部分。</a:t>
            </a:r>
            <a:endParaRPr lang="en-US">
              <a:latin typeface="微软雅黑" panose="020B0503020204020204" pitchFamily="34" charset="-122"/>
              <a:ea typeface="微软雅黑" panose="020B0503020204020204" pitchFamily="34" charset="-122"/>
            </a:endParaRPr>
          </a:p>
        </p:txBody>
      </p:sp>
      <p:sp>
        <p:nvSpPr>
          <p:cNvPr id="4" name="Slide Number Placeholder 3"/>
          <p:cNvSpPr>
            <a:spLocks noGrp="1"/>
          </p:cNvSpPr>
          <p:nvPr>
            <p:ph type="sldNum" sz="quarter" idx="5"/>
          </p:nvPr>
        </p:nvSpPr>
        <p:spPr/>
        <p:txBody>
          <a:bodyPr/>
          <a:lstStyle/>
          <a:p>
            <a:fld id="{23E4BB15-D0C4-43DB-8A31-C20DA277F07E}" type="slidenum">
              <a:rPr lang="en-US" smtClean="0"/>
              <a:t>2</a:t>
            </a:fld>
            <a:endParaRPr lang="en-US"/>
          </a:p>
        </p:txBody>
      </p:sp>
    </p:spTree>
    <p:extLst>
      <p:ext uri="{BB962C8B-B14F-4D97-AF65-F5344CB8AC3E}">
        <p14:creationId xmlns:p14="http://schemas.microsoft.com/office/powerpoint/2010/main" val="42675806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与前庭阵发症的鉴别​。前庭阵发症表现为发作性眩晕，持续时间为</a:t>
            </a:r>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至数分钟，每天多次，卡马西平或奥卡西平治疗有效。前庭阵发症诊断中强调症状的“刻板性”与</a:t>
            </a:r>
            <a:r>
              <a:rPr lang="en-US" altLang="zh-CN">
                <a:latin typeface="微软雅黑" panose="020B0503020204020204" pitchFamily="34" charset="-122"/>
                <a:ea typeface="微软雅黑" panose="020B0503020204020204" pitchFamily="34" charset="-122"/>
              </a:rPr>
              <a:t>VM</a:t>
            </a:r>
            <a:r>
              <a:rPr lang="zh-CN" altLang="en-US">
                <a:latin typeface="微软雅黑" panose="020B0503020204020204" pitchFamily="34" charset="-122"/>
                <a:ea typeface="微软雅黑" panose="020B0503020204020204" pitchFamily="34" charset="-122"/>
              </a:rPr>
              <a:t>临床特点中的“多变性”是两者鉴别的重点所在。</a:t>
            </a:r>
            <a:endParaRPr lang="en-US" altLang="zh-CN">
              <a:latin typeface="微软雅黑" panose="020B0503020204020204" pitchFamily="34" charset="-122"/>
              <a:ea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20</a:t>
            </a:fld>
            <a:endParaRPr lang="zh-CN" altLang="en-US"/>
          </a:p>
        </p:txBody>
      </p:sp>
    </p:spTree>
    <p:extLst>
      <p:ext uri="{BB962C8B-B14F-4D97-AF65-F5344CB8AC3E}">
        <p14:creationId xmlns:p14="http://schemas.microsoft.com/office/powerpoint/2010/main" val="8846472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与脑干先兆偏头痛的鉴别​。</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超过 60% 脑干先兆偏头痛病人有眩晕症状，但脑干先兆偏头痛需首先满足先兆性偏头痛的诊断，再同时合并至少两个脑干相关症状。目前没有研究提示 VM 病人在发作时合并发生构音障碍、复视、双侧视觉症状、双侧感觉障碍、意识水平下降或听觉过敏。</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sym typeface="Arial" panose="020B0604020202020204" pitchFamily="34" charset="0"/>
              </a:rPr>
              <a:t>就持续时间而言，脑干先兆偏头痛患者至少伴有</a:t>
            </a:r>
            <a:r>
              <a:rPr lang="en-US" altLang="zh-CN">
                <a:latin typeface="微软雅黑" panose="020B0503020204020204" pitchFamily="34" charset="-122"/>
                <a:ea typeface="微软雅黑" panose="020B0503020204020204" pitchFamily="34" charset="-122"/>
                <a:sym typeface="Arial" panose="020B0604020202020204" pitchFamily="34" charset="0"/>
              </a:rPr>
              <a:t>2</a:t>
            </a:r>
            <a:r>
              <a:rPr lang="zh-CN" altLang="en-US">
                <a:latin typeface="微软雅黑" panose="020B0503020204020204" pitchFamily="34" charset="-122"/>
                <a:ea typeface="微软雅黑" panose="020B0503020204020204" pitchFamily="34" charset="-122"/>
                <a:sym typeface="Arial" panose="020B0604020202020204" pitchFamily="34" charset="0"/>
              </a:rPr>
              <a:t>种脑干症状持续</a:t>
            </a:r>
            <a:r>
              <a:rPr lang="en-US" altLang="zh-CN">
                <a:latin typeface="微软雅黑" panose="020B0503020204020204" pitchFamily="34" charset="-122"/>
                <a:ea typeface="微软雅黑" panose="020B0503020204020204" pitchFamily="34" charset="-122"/>
                <a:sym typeface="Arial" panose="020B0604020202020204" pitchFamily="34" charset="0"/>
              </a:rPr>
              <a:t>5 ~ 60min</a:t>
            </a:r>
            <a:r>
              <a:rPr lang="zh-CN" altLang="en-US">
                <a:latin typeface="微软雅黑" panose="020B0503020204020204" pitchFamily="34" charset="-122"/>
                <a:ea typeface="微软雅黑" panose="020B0503020204020204" pitchFamily="34" charset="-122"/>
                <a:sym typeface="Arial" panose="020B0604020202020204" pitchFamily="34" charset="0"/>
              </a:rPr>
              <a:t>，仅有 </a:t>
            </a:r>
            <a:r>
              <a:rPr lang="en-US" altLang="zh-CN">
                <a:latin typeface="微软雅黑" panose="020B0503020204020204" pitchFamily="34" charset="-122"/>
                <a:ea typeface="微软雅黑" panose="020B0503020204020204" pitchFamily="34" charset="-122"/>
                <a:sym typeface="Arial" panose="020B0604020202020204" pitchFamily="34" charset="0"/>
              </a:rPr>
              <a:t>22% </a:t>
            </a:r>
            <a:r>
              <a:rPr lang="zh-CN" altLang="en-US">
                <a:latin typeface="微软雅黑" panose="020B0503020204020204" pitchFamily="34" charset="-122"/>
                <a:ea typeface="微软雅黑" panose="020B0503020204020204" pitchFamily="34" charset="-122"/>
                <a:sym typeface="Arial" panose="020B0604020202020204" pitchFamily="34" charset="0"/>
              </a:rPr>
              <a:t>～ </a:t>
            </a:r>
            <a:r>
              <a:rPr lang="en-US" altLang="zh-CN">
                <a:latin typeface="微软雅黑" panose="020B0503020204020204" pitchFamily="34" charset="-122"/>
                <a:ea typeface="微软雅黑" panose="020B0503020204020204" pitchFamily="34" charset="-122"/>
                <a:sym typeface="Arial" panose="020B0604020202020204" pitchFamily="34" charset="0"/>
              </a:rPr>
              <a:t>38.5% VM </a:t>
            </a:r>
            <a:r>
              <a:rPr lang="zh-CN" altLang="en-US">
                <a:latin typeface="微软雅黑" panose="020B0503020204020204" pitchFamily="34" charset="-122"/>
                <a:ea typeface="微软雅黑" panose="020B0503020204020204" pitchFamily="34" charset="-122"/>
                <a:sym typeface="Arial" panose="020B0604020202020204" pitchFamily="34" charset="0"/>
              </a:rPr>
              <a:t>病人的眩晕持续时间为</a:t>
            </a:r>
            <a:r>
              <a:rPr lang="en-US" altLang="zh-CN">
                <a:latin typeface="微软雅黑" panose="020B0503020204020204" pitchFamily="34" charset="-122"/>
                <a:ea typeface="微软雅黑" panose="020B0503020204020204" pitchFamily="34" charset="-122"/>
                <a:sym typeface="Arial" panose="020B0604020202020204" pitchFamily="34" charset="0"/>
              </a:rPr>
              <a:t>5</a:t>
            </a:r>
            <a:r>
              <a:rPr lang="zh-CN" altLang="en-US">
                <a:latin typeface="微软雅黑" panose="020B0503020204020204" pitchFamily="34" charset="-122"/>
                <a:ea typeface="微软雅黑" panose="020B0503020204020204" pitchFamily="34" charset="-122"/>
                <a:sym typeface="Arial" panose="020B0604020202020204" pitchFamily="34" charset="0"/>
              </a:rPr>
              <a:t>～</a:t>
            </a:r>
            <a:r>
              <a:rPr lang="en-US" altLang="zh-CN">
                <a:latin typeface="微软雅黑" panose="020B0503020204020204" pitchFamily="34" charset="-122"/>
                <a:ea typeface="微软雅黑" panose="020B0503020204020204" pitchFamily="34" charset="-122"/>
                <a:sym typeface="Arial" panose="020B0604020202020204" pitchFamily="34" charset="0"/>
              </a:rPr>
              <a:t>60 </a:t>
            </a:r>
            <a:r>
              <a:rPr lang="zh-CN" altLang="en-US">
                <a:latin typeface="微软雅黑" panose="020B0503020204020204" pitchFamily="34" charset="-122"/>
                <a:ea typeface="微软雅黑" panose="020B0503020204020204" pitchFamily="34" charset="-122"/>
                <a:sym typeface="Arial" panose="020B0604020202020204" pitchFamily="34" charset="0"/>
              </a:rPr>
              <a:t>分钟。</a:t>
            </a:r>
            <a:endParaRPr lang="en-US" altLang="zh-CN">
              <a:latin typeface="微软雅黑" panose="020B0503020204020204" pitchFamily="34" charset="-122"/>
              <a:ea typeface="微软雅黑" panose="020B0503020204020204" pitchFamily="34" charset="-122"/>
              <a:sym typeface="Arial" panose="020B0604020202020204" pitchFamily="34" charset="0"/>
            </a:endParaRPr>
          </a:p>
          <a:p>
            <a:r>
              <a:rPr lang="zh-CN" altLang="en-US">
                <a:latin typeface="微软雅黑" panose="020B0503020204020204" pitchFamily="34" charset="-122"/>
                <a:ea typeface="微软雅黑" panose="020B0503020204020204" pitchFamily="34" charset="-122"/>
                <a:sym typeface="Arial" panose="020B0604020202020204" pitchFamily="34" charset="0"/>
              </a:rPr>
              <a:t>同时注意，</a:t>
            </a:r>
            <a:r>
              <a:rPr lang="zh-CN" altLang="en-US">
                <a:latin typeface="微软雅黑" panose="020B0503020204020204" pitchFamily="34" charset="-122"/>
                <a:ea typeface="微软雅黑" panose="020B0503020204020204" pitchFamily="34" charset="-122"/>
                <a:sym typeface="+mn-lt"/>
              </a:rPr>
              <a:t>谨慎诊断，</a:t>
            </a:r>
            <a:r>
              <a:rPr lang="zh-CN" altLang="en-US">
                <a:latin typeface="微软雅黑" panose="020B0503020204020204" pitchFamily="34" charset="-122"/>
                <a:ea typeface="微软雅黑" panose="020B0503020204020204" pitchFamily="34" charset="-122"/>
              </a:rPr>
              <a:t>脑干先兆偏头痛的患病率低，丹麦研究提示，脑干先兆偏头痛仅占先兆性偏头痛的 </a:t>
            </a:r>
            <a:r>
              <a:rPr lang="en-US" altLang="zh-CN">
                <a:latin typeface="微软雅黑" panose="020B0503020204020204" pitchFamily="34" charset="-122"/>
                <a:ea typeface="微软雅黑" panose="020B0503020204020204" pitchFamily="34" charset="-122"/>
              </a:rPr>
              <a:t>10% </a:t>
            </a:r>
            <a:r>
              <a:rPr lang="zh-CN" altLang="en-US">
                <a:latin typeface="微软雅黑" panose="020B0503020204020204" pitchFamily="34" charset="-122"/>
                <a:ea typeface="微软雅黑" panose="020B0503020204020204" pitchFamily="34" charset="-122"/>
              </a:rPr>
              <a:t>。此外，亚洲人群先兆性偏头痛的病人比例远低于欧美，因此脑干先兆偏头痛的诊断应该更为谨慎。</a:t>
            </a:r>
          </a:p>
          <a:p>
            <a:endParaRPr lang="en-US" altLang="zh-CN">
              <a:latin typeface="微软雅黑" panose="020B0503020204020204" pitchFamily="34" charset="-122"/>
              <a:ea typeface="微软雅黑" panose="020B0503020204020204" pitchFamily="34" charset="-122"/>
              <a:sym typeface="+mn-lt"/>
            </a:endParaRPr>
          </a:p>
          <a:p>
            <a:endParaRPr lang="en-US" altLang="zh-CN">
              <a:latin typeface="微软雅黑" panose="020B0503020204020204" pitchFamily="34" charset="-122"/>
              <a:ea typeface="微软雅黑" panose="020B0503020204020204" pitchFamily="34" charset="-122"/>
              <a:sym typeface="Arial" panose="020B0604020202020204" pitchFamily="34" charset="0"/>
            </a:endParaRPr>
          </a:p>
          <a:p>
            <a:endParaRPr lang="en-US" altLang="zh-CN">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21</a:t>
            </a:fld>
            <a:endParaRPr lang="zh-CN" altLang="en-US"/>
          </a:p>
        </p:txBody>
      </p:sp>
    </p:spTree>
    <p:extLst>
      <p:ext uri="{BB962C8B-B14F-4D97-AF65-F5344CB8AC3E}">
        <p14:creationId xmlns:p14="http://schemas.microsoft.com/office/powerpoint/2010/main" val="13957380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与后循环缺血的鉴别​。</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后循环缺血发病年龄多在 60 岁以上，60 岁以上伴有多种血管危险因素的眩晕病人应警惕小脑或脑干卒中。对老年眩晕病人，长期的偏头痛病史有助于两者鉴别。</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大多数脑干和小脑病变常伴随有中枢神经系统症状和体征。部分小梗死灶仅表现为孤立性眩晕，可进行床旁HINTS检查联合影像学检查明确病因。</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VM 病人核心症状发作时间不超过72 小时，一旦超过 72 小时，应警惕后循环卒中，必要时可进行相关的影像检查，排除责任血管的病变。</a:t>
            </a:r>
          </a:p>
          <a:p>
            <a:endParaRPr lang="en-US" altLang="zh-CN">
              <a:latin typeface="微软雅黑" panose="020B0503020204020204" pitchFamily="34" charset="-122"/>
              <a:ea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22</a:t>
            </a:fld>
            <a:endParaRPr lang="zh-CN" altLang="en-US"/>
          </a:p>
        </p:txBody>
      </p:sp>
    </p:spTree>
    <p:extLst>
      <p:ext uri="{BB962C8B-B14F-4D97-AF65-F5344CB8AC3E}">
        <p14:creationId xmlns:p14="http://schemas.microsoft.com/office/powerpoint/2010/main" val="8955632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接着我们总结一下，多种与前庭性偏头痛易混淆疾病，它们的鉴别诊断要点。主要从疾病临床特点以及辅助检查方式两部分结合判断。</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良性阵发性位置性眩晕，以短暂发作，无听力损失或耳鸣为特征，可进行耳石诱发试验。</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梅尼埃病是单侧耳鸣，听力下降，耳部闷胀，可进行电测听，冷热水试验等辅助检查。</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3.</a:t>
            </a:r>
            <a:r>
              <a:rPr lang="zh-CN" altLang="zh-CN">
                <a:latin typeface="微软雅黑" panose="020B0503020204020204" pitchFamily="34" charset="-122"/>
                <a:ea typeface="微软雅黑" panose="020B0503020204020204" pitchFamily="34" charset="-122"/>
              </a:rPr>
              <a:t>前庭阵发症</a:t>
            </a:r>
            <a:r>
              <a:rPr lang="zh-CN" altLang="en-US">
                <a:latin typeface="微软雅黑" panose="020B0503020204020204" pitchFamily="34" charset="-122"/>
                <a:ea typeface="微软雅黑" panose="020B0503020204020204" pitchFamily="34" charset="-122"/>
              </a:rPr>
              <a:t>，是</a:t>
            </a:r>
            <a:r>
              <a:rPr lang="zh-CN" altLang="zh-CN">
                <a:latin typeface="微软雅黑" panose="020B0503020204020204" pitchFamily="34" charset="-122"/>
                <a:ea typeface="微软雅黑" panose="020B0503020204020204" pitchFamily="34" charset="-122"/>
              </a:rPr>
              <a:t>发作性眩晕，持续时间为</a:t>
            </a:r>
            <a:r>
              <a:rPr lang="en-US" altLang="zh-CN">
                <a:latin typeface="微软雅黑" panose="020B0503020204020204" pitchFamily="34" charset="-122"/>
                <a:ea typeface="微软雅黑" panose="020B0503020204020204" pitchFamily="34" charset="-122"/>
              </a:rPr>
              <a:t>1</a:t>
            </a:r>
            <a:r>
              <a:rPr lang="zh-CN" altLang="zh-CN">
                <a:latin typeface="微软雅黑" panose="020B0503020204020204" pitchFamily="34" charset="-122"/>
                <a:ea typeface="微软雅黑" panose="020B0503020204020204" pitchFamily="34" charset="-122"/>
              </a:rPr>
              <a:t>至数分钟，每天多次</a:t>
            </a:r>
            <a:r>
              <a:rPr lang="zh-CN" altLang="en-US">
                <a:latin typeface="微软雅黑" panose="020B0503020204020204" pitchFamily="34" charset="-122"/>
                <a:ea typeface="微软雅黑" panose="020B0503020204020204" pitchFamily="34" charset="-122"/>
              </a:rPr>
              <a:t>。</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4.</a:t>
            </a:r>
            <a:r>
              <a:rPr lang="zh-CN" altLang="zh-CN">
                <a:latin typeface="微软雅黑" panose="020B0503020204020204" pitchFamily="34" charset="-122"/>
                <a:ea typeface="微软雅黑" panose="020B0503020204020204" pitchFamily="34" charset="-122"/>
              </a:rPr>
              <a:t>后循环缺血好发人群，</a:t>
            </a:r>
            <a:r>
              <a:rPr lang="en-US" altLang="zh-CN">
                <a:latin typeface="微软雅黑" panose="020B0503020204020204" pitchFamily="34" charset="-122"/>
                <a:ea typeface="微软雅黑" panose="020B0503020204020204" pitchFamily="34" charset="-122"/>
              </a:rPr>
              <a:t>60</a:t>
            </a:r>
            <a:r>
              <a:rPr lang="zh-CN" altLang="zh-CN">
                <a:latin typeface="微软雅黑" panose="020B0503020204020204" pitchFamily="34" charset="-122"/>
                <a:ea typeface="微软雅黑" panose="020B0503020204020204" pitchFamily="34" charset="-122"/>
              </a:rPr>
              <a:t>岁以上老人</a:t>
            </a:r>
            <a:r>
              <a:rPr lang="zh-CN" altLang="en-US">
                <a:latin typeface="微软雅黑" panose="020B0503020204020204" pitchFamily="34" charset="-122"/>
                <a:ea typeface="微软雅黑" panose="020B0503020204020204" pitchFamily="34" charset="-122"/>
              </a:rPr>
              <a:t>，可进行</a:t>
            </a:r>
            <a:r>
              <a:rPr lang="zh-CN" altLang="zh-CN">
                <a:latin typeface="微软雅黑" panose="020B0503020204020204" pitchFamily="34" charset="-122"/>
                <a:ea typeface="微软雅黑" panose="020B0503020204020204" pitchFamily="34" charset="-122"/>
              </a:rPr>
              <a:t>床旁HINTS检查 、影像学检查</a:t>
            </a:r>
            <a:r>
              <a:rPr lang="zh-CN" altLang="en-US">
                <a:latin typeface="微软雅黑" panose="020B0503020204020204" pitchFamily="34" charset="-122"/>
                <a:ea typeface="微软雅黑" panose="020B0503020204020204" pitchFamily="34" charset="-122"/>
              </a:rPr>
              <a:t>。</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5.</a:t>
            </a:r>
            <a:r>
              <a:rPr lang="zh-CN" altLang="zh-CN">
                <a:latin typeface="微软雅黑" panose="020B0503020204020204" pitchFamily="34" charset="-122"/>
                <a:ea typeface="微软雅黑" panose="020B0503020204020204" pitchFamily="34" charset="-122"/>
              </a:rPr>
              <a:t>伴有脑干先兆症状的偏头痛</a:t>
            </a:r>
            <a:r>
              <a:rPr lang="zh-CN" altLang="en-US">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至少伴有</a:t>
            </a:r>
            <a:r>
              <a:rPr lang="en-US" altLang="zh-CN">
                <a:latin typeface="微软雅黑" panose="020B0503020204020204" pitchFamily="34" charset="-122"/>
                <a:ea typeface="微软雅黑" panose="020B0503020204020204" pitchFamily="34" charset="-122"/>
              </a:rPr>
              <a:t>2</a:t>
            </a:r>
            <a:r>
              <a:rPr lang="zh-CN" altLang="zh-CN">
                <a:latin typeface="微软雅黑" panose="020B0503020204020204" pitchFamily="34" charset="-122"/>
                <a:ea typeface="微软雅黑" panose="020B0503020204020204" pitchFamily="34" charset="-122"/>
              </a:rPr>
              <a:t>种脑干症状持续</a:t>
            </a:r>
            <a:r>
              <a:rPr lang="en-US" altLang="zh-CN">
                <a:latin typeface="微软雅黑" panose="020B0503020204020204" pitchFamily="34" charset="-122"/>
                <a:ea typeface="微软雅黑" panose="020B0503020204020204" pitchFamily="34" charset="-122"/>
              </a:rPr>
              <a:t>5~60min </a:t>
            </a:r>
            <a:r>
              <a:rPr lang="zh-CN" altLang="en-US">
                <a:latin typeface="微软雅黑" panose="020B0503020204020204" pitchFamily="34" charset="-122"/>
                <a:ea typeface="微软雅黑" panose="020B0503020204020204" pitchFamily="34" charset="-122"/>
              </a:rPr>
              <a:t>，同样可进行</a:t>
            </a:r>
            <a:r>
              <a:rPr lang="zh-CN" altLang="zh-CN">
                <a:latin typeface="微软雅黑" panose="020B0503020204020204" pitchFamily="34" charset="-122"/>
                <a:ea typeface="微软雅黑" panose="020B0503020204020204" pitchFamily="34" charset="-122"/>
              </a:rPr>
              <a:t>影像学检查</a:t>
            </a:r>
            <a:r>
              <a:rPr lang="zh-CN" altLang="en-US">
                <a:latin typeface="微软雅黑" panose="020B0503020204020204" pitchFamily="34" charset="-122"/>
                <a:ea typeface="微软雅黑" panose="020B0503020204020204" pitchFamily="34" charset="-122"/>
              </a:rPr>
              <a:t>。</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6.</a:t>
            </a:r>
            <a:r>
              <a:rPr lang="zh-CN" altLang="zh-CN">
                <a:latin typeface="微软雅黑" panose="020B0503020204020204" pitchFamily="34" charset="-122"/>
                <a:ea typeface="微软雅黑" panose="020B0503020204020204" pitchFamily="34" charset="-122"/>
              </a:rPr>
              <a:t>前庭神经炎</a:t>
            </a:r>
            <a:r>
              <a:rPr lang="zh-CN" altLang="en-US">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急性发作伴周围症状 </a:t>
            </a:r>
            <a:r>
              <a:rPr lang="zh-CN" altLang="en-US">
                <a:latin typeface="微软雅黑" panose="020B0503020204020204" pitchFamily="34" charset="-122"/>
                <a:ea typeface="微软雅黑" panose="020B0503020204020204" pitchFamily="34" charset="-122"/>
              </a:rPr>
              <a:t>，可行</a:t>
            </a:r>
            <a:r>
              <a:rPr lang="en-US" altLang="zh-CN">
                <a:latin typeface="微软雅黑" panose="020B0503020204020204" pitchFamily="34" charset="-122"/>
                <a:ea typeface="微软雅黑" panose="020B0503020204020204" pitchFamily="34" charset="-122"/>
              </a:rPr>
              <a:t>MRI</a:t>
            </a:r>
            <a:r>
              <a:rPr lang="zh-CN" altLang="zh-CN">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HINTS</a:t>
            </a:r>
            <a:r>
              <a:rPr lang="zh-CN" altLang="zh-CN">
                <a:latin typeface="微软雅黑" panose="020B0503020204020204" pitchFamily="34" charset="-122"/>
                <a:ea typeface="微软雅黑" panose="020B0503020204020204" pitchFamily="34" charset="-122"/>
              </a:rPr>
              <a:t>检查</a:t>
            </a:r>
            <a:r>
              <a:rPr lang="zh-CN" altLang="en-US">
                <a:latin typeface="微软雅黑" panose="020B0503020204020204" pitchFamily="34" charset="-122"/>
                <a:ea typeface="微软雅黑" panose="020B0503020204020204" pitchFamily="34" charset="-122"/>
              </a:rPr>
              <a:t>。</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7.</a:t>
            </a:r>
            <a:r>
              <a:rPr lang="zh-CN" altLang="zh-CN">
                <a:latin typeface="微软雅黑" panose="020B0503020204020204" pitchFamily="34" charset="-122"/>
                <a:ea typeface="微软雅黑" panose="020B0503020204020204" pitchFamily="34" charset="-122"/>
              </a:rPr>
              <a:t>脑梗死</a:t>
            </a:r>
            <a:r>
              <a:rPr lang="zh-CN" altLang="en-US">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突然发病，常伴有脑干或小脑损害症状 </a:t>
            </a:r>
            <a:r>
              <a:rPr lang="zh-CN" altLang="en-US">
                <a:latin typeface="微软雅黑" panose="020B0503020204020204" pitchFamily="34" charset="-122"/>
                <a:ea typeface="微软雅黑" panose="020B0503020204020204" pitchFamily="34" charset="-122"/>
              </a:rPr>
              <a:t>，可行</a:t>
            </a:r>
            <a:r>
              <a:rPr lang="en-US" altLang="zh-CN">
                <a:latin typeface="微软雅黑" panose="020B0503020204020204" pitchFamily="34" charset="-122"/>
                <a:ea typeface="微软雅黑" panose="020B0503020204020204" pitchFamily="34" charset="-122"/>
              </a:rPr>
              <a:t>DWI</a:t>
            </a:r>
            <a:r>
              <a:rPr lang="zh-CN" altLang="en-US">
                <a:latin typeface="微软雅黑" panose="020B0503020204020204" pitchFamily="34" charset="-122"/>
                <a:ea typeface="微软雅黑" panose="020B0503020204020204" pitchFamily="34" charset="-122"/>
              </a:rPr>
              <a:t>，即磁共振扩散加权成像检查。</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8.</a:t>
            </a:r>
            <a:r>
              <a:rPr lang="zh-CN" altLang="zh-CN">
                <a:latin typeface="微软雅黑" panose="020B0503020204020204" pitchFamily="34" charset="-122"/>
                <a:ea typeface="微软雅黑" panose="020B0503020204020204" pitchFamily="34" charset="-122"/>
              </a:rPr>
              <a:t>半规管裂开综合征</a:t>
            </a:r>
            <a:r>
              <a:rPr lang="zh-CN" altLang="en-US">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由于紧张、咳嗽和大声的噪音而引起 无明确诊断标准，但</a:t>
            </a:r>
            <a:r>
              <a:rPr lang="en-US" altLang="zh-CN">
                <a:latin typeface="微软雅黑" panose="020B0503020204020204" pitchFamily="34" charset="-122"/>
                <a:ea typeface="微软雅黑" panose="020B0503020204020204" pitchFamily="34" charset="-122"/>
              </a:rPr>
              <a:t>CT</a:t>
            </a:r>
            <a:r>
              <a:rPr lang="zh-CN" altLang="zh-CN">
                <a:latin typeface="微软雅黑" panose="020B0503020204020204" pitchFamily="34" charset="-122"/>
                <a:ea typeface="微软雅黑" panose="020B0503020204020204" pitchFamily="34" charset="-122"/>
              </a:rPr>
              <a:t>颞骨可能有帮助</a:t>
            </a:r>
            <a:r>
              <a:rPr lang="zh-CN" altLang="en-US">
                <a:latin typeface="微软雅黑" panose="020B0503020204020204" pitchFamily="34" charset="-122"/>
                <a:ea typeface="微软雅黑" panose="020B0503020204020204" pitchFamily="34" charset="-122"/>
              </a:rPr>
              <a:t>。</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9.</a:t>
            </a:r>
            <a:r>
              <a:rPr lang="zh-CN" altLang="zh-CN">
                <a:latin typeface="微软雅黑" panose="020B0503020204020204" pitchFamily="34" charset="-122"/>
                <a:ea typeface="微软雅黑" panose="020B0503020204020204" pitchFamily="34" charset="-122"/>
              </a:rPr>
              <a:t>耳带状疱疹</a:t>
            </a:r>
            <a:r>
              <a:rPr lang="zh-CN" altLang="en-US">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快速发作耳痛，急性眩晕，听力丧失 </a:t>
            </a:r>
            <a:r>
              <a:rPr lang="zh-CN" altLang="en-US">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体格检查</a:t>
            </a:r>
            <a:r>
              <a:rPr lang="zh-CN" altLang="en-US">
                <a:latin typeface="微软雅黑" panose="020B0503020204020204" pitchFamily="34" charset="-122"/>
                <a:ea typeface="微软雅黑" panose="020B0503020204020204" pitchFamily="34" charset="-122"/>
              </a:rPr>
              <a:t>注意</a:t>
            </a:r>
            <a:r>
              <a:rPr lang="zh-CN" altLang="zh-CN">
                <a:latin typeface="微软雅黑" panose="020B0503020204020204" pitchFamily="34" charset="-122"/>
                <a:ea typeface="微软雅黑" panose="020B0503020204020204" pitchFamily="34" charset="-122"/>
              </a:rPr>
              <a:t>面瘫，耳后水泡</a:t>
            </a:r>
            <a:r>
              <a:rPr lang="zh-CN" altLang="en-US">
                <a:latin typeface="微软雅黑" panose="020B0503020204020204" pitchFamily="34" charset="-122"/>
                <a:ea typeface="微软雅黑" panose="020B0503020204020204" pitchFamily="34" charset="-122"/>
              </a:rPr>
              <a:t>等特征。</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10.</a:t>
            </a:r>
            <a:r>
              <a:rPr lang="zh-CN" altLang="zh-CN">
                <a:latin typeface="微软雅黑" panose="020B0503020204020204" pitchFamily="34" charset="-122"/>
                <a:ea typeface="微软雅黑" panose="020B0503020204020204" pitchFamily="34" charset="-122"/>
              </a:rPr>
              <a:t>持续性姿势性知觉性头晕</a:t>
            </a:r>
            <a:r>
              <a:rPr lang="zh-CN" altLang="en-US">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非旋转性头晕或眩晕，难以完成精确的视觉任务，对运动刺激过敏</a:t>
            </a:r>
            <a:r>
              <a:rPr lang="zh-CN" altLang="en-US">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痛觉性眨眼反射有提示意义</a:t>
            </a:r>
            <a:r>
              <a:rPr lang="zh-CN" altLang="en-US">
                <a:latin typeface="微软雅黑" panose="020B0503020204020204" pitchFamily="34" charset="-122"/>
                <a:ea typeface="微软雅黑" panose="020B0503020204020204" pitchFamily="34" charset="-122"/>
              </a:rPr>
              <a:t>。</a:t>
            </a:r>
            <a:endParaRPr lang="zh-CN" altLang="zh-CN">
              <a:latin typeface="微软雅黑" panose="020B0503020204020204" pitchFamily="34" charset="-122"/>
              <a:ea typeface="微软雅黑" panose="020B0503020204020204" pitchFamily="34" charset="-122"/>
            </a:endParaRPr>
          </a:p>
          <a:p>
            <a:endParaRPr lang="zh-CN" altLang="zh-CN">
              <a:latin typeface="微软雅黑" panose="020B0503020204020204" pitchFamily="34" charset="-122"/>
              <a:ea typeface="微软雅黑" panose="020B0503020204020204" pitchFamily="34" charset="-122"/>
            </a:endParaRPr>
          </a:p>
          <a:p>
            <a:endParaRPr lang="zh-CN" altLang="zh-CN">
              <a:latin typeface="微软雅黑" panose="020B0503020204020204" pitchFamily="34" charset="-122"/>
              <a:ea typeface="微软雅黑" panose="020B0503020204020204" pitchFamily="34" charset="-122"/>
            </a:endParaRPr>
          </a:p>
          <a:p>
            <a:endParaRPr lang="zh-CN" altLang="zh-CN">
              <a:latin typeface="微软雅黑" panose="020B0503020204020204" pitchFamily="34" charset="-122"/>
              <a:ea typeface="微软雅黑" panose="020B0503020204020204" pitchFamily="34" charset="-122"/>
            </a:endParaRPr>
          </a:p>
          <a:p>
            <a:endParaRPr lang="zh-CN" altLang="zh-CN">
              <a:latin typeface="微软雅黑" panose="020B0503020204020204" pitchFamily="34" charset="-122"/>
              <a:ea typeface="微软雅黑" panose="020B0503020204020204" pitchFamily="34" charset="-122"/>
            </a:endParaRPr>
          </a:p>
          <a:p>
            <a:endParaRPr lang="zh-CN" altLang="zh-CN">
              <a:latin typeface="微软雅黑" panose="020B0503020204020204" pitchFamily="34" charset="-122"/>
              <a:ea typeface="微软雅黑" panose="020B0503020204020204" pitchFamily="34" charset="-122"/>
            </a:endParaRPr>
          </a:p>
          <a:p>
            <a:endParaRPr lang="zh-CN" altLang="zh-CN">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23</a:t>
            </a:fld>
            <a:endParaRPr lang="zh-CN" altLang="en-US"/>
          </a:p>
        </p:txBody>
      </p:sp>
    </p:spTree>
    <p:extLst>
      <p:ext uri="{BB962C8B-B14F-4D97-AF65-F5344CB8AC3E}">
        <p14:creationId xmlns:p14="http://schemas.microsoft.com/office/powerpoint/2010/main" val="7545295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00D0F-AF26-1522-C365-01CD539A15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9FC556-6B4B-B9E7-4819-2DAD7ECCE8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9173BB-694D-A234-1A6D-80F8DBD48A7C}"/>
              </a:ext>
            </a:extLst>
          </p:cNvPr>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在进行前庭性偏头痛的诊断及鉴别诊断之后，第四部分，我们关注其治疗策略。</a:t>
            </a:r>
            <a:endParaRPr lang="en-US">
              <a:latin typeface="微软雅黑" panose="020B0503020204020204" pitchFamily="34" charset="-122"/>
              <a:ea typeface="微软雅黑" panose="020B0503020204020204" pitchFamily="34" charset="-122"/>
            </a:endParaRPr>
          </a:p>
        </p:txBody>
      </p:sp>
      <p:sp>
        <p:nvSpPr>
          <p:cNvPr id="4" name="Slide Number Placeholder 3">
            <a:extLst>
              <a:ext uri="{FF2B5EF4-FFF2-40B4-BE49-F238E27FC236}">
                <a16:creationId xmlns:a16="http://schemas.microsoft.com/office/drawing/2014/main" id="{501E7ACE-2846-CB8A-0B50-24D12432ADC6}"/>
              </a:ext>
            </a:extLst>
          </p:cNvPr>
          <p:cNvSpPr>
            <a:spLocks noGrp="1"/>
          </p:cNvSpPr>
          <p:nvPr>
            <p:ph type="sldNum" sz="quarter" idx="5"/>
          </p:nvPr>
        </p:nvSpPr>
        <p:spPr/>
        <p:txBody>
          <a:bodyPr/>
          <a:lstStyle/>
          <a:p>
            <a:fld id="{23E4BB15-D0C4-43DB-8A31-C20DA277F07E}" type="slidenum">
              <a:rPr lang="en-US" smtClean="0"/>
              <a:t>24</a:t>
            </a:fld>
            <a:endParaRPr lang="en-US"/>
          </a:p>
        </p:txBody>
      </p:sp>
    </p:spTree>
    <p:extLst>
      <p:ext uri="{BB962C8B-B14F-4D97-AF65-F5344CB8AC3E}">
        <p14:creationId xmlns:p14="http://schemas.microsoft.com/office/powerpoint/2010/main" val="14252435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急性期药物治疗目标与原则，治疗原则是针对眩晕、呕吐等前庭症状进行对症治疗。可选用曲坦类药物和前庭抑制剂，可酌情给予镇静剂。前庭抑制剂具有改善患者急性期的眩晕、呕吐作用。</a:t>
            </a:r>
            <a:endParaRPr lang="en-US" altLang="zh-CN">
              <a:latin typeface="微软雅黑" panose="020B0503020204020204" pitchFamily="34" charset="-122"/>
              <a:ea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25</a:t>
            </a:fld>
            <a:endParaRPr lang="zh-CN" altLang="en-US"/>
          </a:p>
        </p:txBody>
      </p:sp>
    </p:spTree>
    <p:extLst>
      <p:ext uri="{BB962C8B-B14F-4D97-AF65-F5344CB8AC3E}">
        <p14:creationId xmlns:p14="http://schemas.microsoft.com/office/powerpoint/2010/main" val="41158212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急性期药物治疗方案推荐。</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急性期药物治疗方案推荐：</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 主要用于眩晕伴剧烈恶心呕吐的患者，止吐效果优于止晕效果</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苯海拉明</a:t>
            </a:r>
            <a:r>
              <a:rPr lang="en-US" altLang="zh-CN">
                <a:latin typeface="微软雅黑" panose="020B0503020204020204" pitchFamily="34" charset="-122"/>
                <a:ea typeface="微软雅黑" panose="020B0503020204020204" pitchFamily="34" charset="-122"/>
              </a:rPr>
              <a:t>: 25 ~50mg</a:t>
            </a:r>
            <a:r>
              <a:rPr lang="zh-CN" altLang="en-US">
                <a:latin typeface="微软雅黑" panose="020B0503020204020204" pitchFamily="34" charset="-122"/>
                <a:ea typeface="微软雅黑" panose="020B0503020204020204" pitchFamily="34" charset="-122"/>
              </a:rPr>
              <a:t>，每</a:t>
            </a:r>
            <a:r>
              <a:rPr lang="en-US" altLang="zh-CN">
                <a:latin typeface="微软雅黑" panose="020B0503020204020204" pitchFamily="34" charset="-122"/>
                <a:ea typeface="微软雅黑" panose="020B0503020204020204" pitchFamily="34" charset="-122"/>
              </a:rPr>
              <a:t>6</a:t>
            </a:r>
            <a:r>
              <a:rPr lang="zh-CN" altLang="en-US">
                <a:latin typeface="微软雅黑" panose="020B0503020204020204" pitchFamily="34" charset="-122"/>
                <a:ea typeface="微软雅黑" panose="020B0503020204020204" pitchFamily="34" charset="-122"/>
              </a:rPr>
              <a:t>小时可重复给药一次。</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美克洛嗪</a:t>
            </a:r>
            <a:r>
              <a:rPr lang="en-US" altLang="zh-CN">
                <a:latin typeface="微软雅黑" panose="020B0503020204020204" pitchFamily="34" charset="-122"/>
                <a:ea typeface="微软雅黑" panose="020B0503020204020204" pitchFamily="34" charset="-122"/>
              </a:rPr>
              <a:t>: 25 ~50mg</a:t>
            </a:r>
            <a:r>
              <a:rPr lang="zh-CN" altLang="en-US">
                <a:latin typeface="微软雅黑" panose="020B0503020204020204" pitchFamily="34" charset="-122"/>
                <a:ea typeface="微软雅黑" panose="020B0503020204020204" pitchFamily="34" charset="-122"/>
              </a:rPr>
              <a:t>，每</a:t>
            </a:r>
            <a:r>
              <a:rPr lang="en-US" altLang="zh-CN">
                <a:latin typeface="微软雅黑" panose="020B0503020204020204" pitchFamily="34" charset="-122"/>
                <a:ea typeface="微软雅黑" panose="020B0503020204020204" pitchFamily="34" charset="-122"/>
              </a:rPr>
              <a:t>6</a:t>
            </a:r>
            <a:r>
              <a:rPr lang="zh-CN" altLang="en-US">
                <a:latin typeface="微软雅黑" panose="020B0503020204020204" pitchFamily="34" charset="-122"/>
                <a:ea typeface="微软雅黑" panose="020B0503020204020204" pitchFamily="34" charset="-122"/>
              </a:rPr>
              <a:t>小时可重复给药一次。</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茶苯海明</a:t>
            </a:r>
            <a:r>
              <a:rPr lang="en-US" altLang="zh-CN">
                <a:latin typeface="微软雅黑" panose="020B0503020204020204" pitchFamily="34" charset="-122"/>
                <a:ea typeface="微软雅黑" panose="020B0503020204020204" pitchFamily="34" charset="-122"/>
              </a:rPr>
              <a:t>: 50 ~ 100mg</a:t>
            </a:r>
            <a:r>
              <a:rPr lang="zh-CN" altLang="en-US">
                <a:latin typeface="微软雅黑" panose="020B0503020204020204" pitchFamily="34" charset="-122"/>
                <a:ea typeface="微软雅黑" panose="020B0503020204020204" pitchFamily="34" charset="-122"/>
              </a:rPr>
              <a:t>，每</a:t>
            </a:r>
            <a:r>
              <a:rPr lang="en-US" altLang="zh-CN">
                <a:latin typeface="微软雅黑" panose="020B0503020204020204" pitchFamily="34" charset="-122"/>
                <a:ea typeface="微软雅黑" panose="020B0503020204020204" pitchFamily="34" charset="-122"/>
              </a:rPr>
              <a:t>6</a:t>
            </a:r>
            <a:r>
              <a:rPr lang="zh-CN" altLang="en-US">
                <a:latin typeface="微软雅黑" panose="020B0503020204020204" pitchFamily="34" charset="-122"/>
                <a:ea typeface="微软雅黑" panose="020B0503020204020204" pitchFamily="34" charset="-122"/>
              </a:rPr>
              <a:t>小时可重复给药一次。</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异丙嗪</a:t>
            </a:r>
            <a:r>
              <a:rPr lang="en-US" altLang="zh-CN">
                <a:latin typeface="微软雅黑" panose="020B0503020204020204" pitchFamily="34" charset="-122"/>
                <a:ea typeface="微软雅黑" panose="020B0503020204020204" pitchFamily="34" charset="-122"/>
              </a:rPr>
              <a:t>: 12.5 ~25mg</a:t>
            </a:r>
            <a:r>
              <a:rPr lang="zh-CN" altLang="en-US">
                <a:latin typeface="微软雅黑" panose="020B0503020204020204" pitchFamily="34" charset="-122"/>
                <a:ea typeface="微软雅黑" panose="020B0503020204020204" pitchFamily="34" charset="-122"/>
              </a:rPr>
              <a:t>，每</a:t>
            </a:r>
            <a:r>
              <a:rPr lang="en-US" altLang="zh-CN">
                <a:latin typeface="微软雅黑" panose="020B0503020204020204" pitchFamily="34" charset="-122"/>
                <a:ea typeface="微软雅黑" panose="020B0503020204020204" pitchFamily="34" charset="-122"/>
              </a:rPr>
              <a:t>4 ~6</a:t>
            </a:r>
            <a:r>
              <a:rPr lang="zh-CN" altLang="en-US">
                <a:latin typeface="微软雅黑" panose="020B0503020204020204" pitchFamily="34" charset="-122"/>
                <a:ea typeface="微软雅黑" panose="020B0503020204020204" pitchFamily="34" charset="-122"/>
              </a:rPr>
              <a:t>小时可重复给药一次，一日最高剂量不超过</a:t>
            </a:r>
            <a:r>
              <a:rPr lang="en-US" altLang="zh-CN">
                <a:latin typeface="微软雅黑" panose="020B0503020204020204" pitchFamily="34" charset="-122"/>
                <a:ea typeface="微软雅黑" panose="020B0503020204020204" pitchFamily="34" charset="-122"/>
              </a:rPr>
              <a:t>100mg</a:t>
            </a:r>
            <a:r>
              <a:rPr lang="zh-CN" altLang="en-US">
                <a:latin typeface="微软雅黑" panose="020B0503020204020204" pitchFamily="34" charset="-122"/>
                <a:ea typeface="微软雅黑" panose="020B0503020204020204" pitchFamily="34" charset="-122"/>
              </a:rPr>
              <a:t>。</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抗多巴胺类药物：甲氧氯普胺，成人一次10 ~ 20mg，每4小时可重复给药一次，一日剂量不超过0. 5mg/kg。 肾功能不全者，剂量减半。</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抗偏头痛药，佐米曲普坦、舒马曲坦、阿莫曲坦可能对VM急性发作有效。</a:t>
            </a:r>
          </a:p>
          <a:p>
            <a:endParaRPr lang="zh-CN" altLang="en-US">
              <a:latin typeface="微软雅黑" panose="020B0503020204020204" pitchFamily="34" charset="-122"/>
              <a:ea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26</a:t>
            </a:fld>
            <a:endParaRPr lang="zh-CN" altLang="en-US"/>
          </a:p>
        </p:txBody>
      </p:sp>
    </p:spTree>
    <p:extLst>
      <p:ext uri="{BB962C8B-B14F-4D97-AF65-F5344CB8AC3E}">
        <p14:creationId xmlns:p14="http://schemas.microsoft.com/office/powerpoint/2010/main" val="18281126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预防性治疗概述：</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sym typeface="Arial" panose="020B0604020202020204" pitchFamily="34" charset="0"/>
              </a:rPr>
              <a:t>治疗目的在于</a:t>
            </a:r>
            <a:r>
              <a:rPr lang="zh-CN" altLang="en-US">
                <a:latin typeface="微软雅黑" panose="020B0503020204020204" pitchFamily="34" charset="-122"/>
                <a:ea typeface="微软雅黑" panose="020B0503020204020204" pitchFamily="34" charset="-122"/>
              </a:rPr>
              <a:t>降低头痛和头晕的发作频率，减轻发作程度，减少失能，增加急性发作期治疗的疗效，</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sym typeface="Arial" panose="020B0604020202020204" pitchFamily="34" charset="0"/>
              </a:rPr>
              <a:t>治疗指征包括</a:t>
            </a:r>
            <a:r>
              <a:rPr lang="zh-CN" altLang="en-US">
                <a:latin typeface="微软雅黑" panose="020B0503020204020204" pitchFamily="34" charset="-122"/>
                <a:ea typeface="微软雅黑" panose="020B0503020204020204" pitchFamily="34" charset="-122"/>
              </a:rPr>
              <a:t>发作持续时间长或造成失能，病人的生活质量、工作和学业严重受损，每月发作频率在 3 次以上；对急性期治疗反应差及病人要求治疗 。</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sym typeface="Arial" panose="020B0604020202020204" pitchFamily="34" charset="0"/>
              </a:rPr>
              <a:t>有效性指标有，</a:t>
            </a:r>
            <a:r>
              <a:rPr lang="zh-CN" altLang="en-US">
                <a:latin typeface="微软雅黑" panose="020B0503020204020204" pitchFamily="34" charset="-122"/>
                <a:ea typeface="微软雅黑" panose="020B0503020204020204" pitchFamily="34" charset="-122"/>
              </a:rPr>
              <a:t>头痛及头晕发作的频率、程度、持续时间、功能损害的程度下降；应在 </a:t>
            </a:r>
            <a:r>
              <a:rPr lang="en-US" altLang="zh-CN">
                <a:latin typeface="微软雅黑" panose="020B0503020204020204" pitchFamily="34" charset="-122"/>
                <a:ea typeface="微软雅黑" panose="020B0503020204020204" pitchFamily="34" charset="-122"/>
              </a:rPr>
              <a:t>3 </a:t>
            </a:r>
            <a:r>
              <a:rPr lang="zh-CN" altLang="en-US">
                <a:latin typeface="微软雅黑" panose="020B0503020204020204" pitchFamily="34" charset="-122"/>
                <a:ea typeface="微软雅黑" panose="020B0503020204020204" pitchFamily="34" charset="-122"/>
              </a:rPr>
              <a:t>月后评估治疗反应，理想目标是使发作频率降低 </a:t>
            </a:r>
            <a:r>
              <a:rPr lang="en-US" altLang="zh-CN">
                <a:latin typeface="微软雅黑" panose="020B0503020204020204" pitchFamily="34" charset="-122"/>
                <a:ea typeface="微软雅黑" panose="020B0503020204020204" pitchFamily="34" charset="-122"/>
              </a:rPr>
              <a:t>50% </a:t>
            </a:r>
            <a:r>
              <a:rPr lang="zh-CN" altLang="en-US">
                <a:latin typeface="微软雅黑" panose="020B0503020204020204" pitchFamily="34" charset="-122"/>
                <a:ea typeface="微软雅黑" panose="020B0503020204020204" pitchFamily="34" charset="-122"/>
              </a:rPr>
              <a:t>以上。</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sym typeface="Arial" panose="020B0604020202020204" pitchFamily="34" charset="0"/>
              </a:rPr>
              <a:t>治疗疗程，</a:t>
            </a:r>
            <a:r>
              <a:rPr lang="zh-CN" altLang="en-US">
                <a:latin typeface="微软雅黑" panose="020B0503020204020204" pitchFamily="34" charset="-122"/>
                <a:ea typeface="微软雅黑" panose="020B0503020204020204" pitchFamily="34" charset="-122"/>
              </a:rPr>
              <a:t>文献报道中，疗效的观察一般始于治疗的第三月，较多文献对疗效的观察在 </a:t>
            </a:r>
            <a:r>
              <a:rPr lang="en-US" altLang="zh-CN">
                <a:latin typeface="微软雅黑" panose="020B0503020204020204" pitchFamily="34" charset="-122"/>
                <a:ea typeface="微软雅黑" panose="020B0503020204020204" pitchFamily="34" charset="-122"/>
              </a:rPr>
              <a:t>3 </a:t>
            </a:r>
            <a:r>
              <a:rPr lang="zh-CN" altLang="en-US">
                <a:latin typeface="微软雅黑" panose="020B0503020204020204" pitchFamily="34" charset="-122"/>
                <a:ea typeface="微软雅黑" panose="020B0503020204020204" pitchFamily="34" charset="-122"/>
              </a:rPr>
              <a:t>～ </a:t>
            </a:r>
            <a:r>
              <a:rPr lang="en-US" altLang="zh-CN">
                <a:latin typeface="微软雅黑" panose="020B0503020204020204" pitchFamily="34" charset="-122"/>
                <a:ea typeface="微软雅黑" panose="020B0503020204020204" pitchFamily="34" charset="-122"/>
              </a:rPr>
              <a:t>6 </a:t>
            </a:r>
            <a:r>
              <a:rPr lang="zh-CN" altLang="en-US">
                <a:latin typeface="微软雅黑" panose="020B0503020204020204" pitchFamily="34" charset="-122"/>
                <a:ea typeface="微软雅黑" panose="020B0503020204020204" pitchFamily="34" charset="-122"/>
              </a:rPr>
              <a:t>月之间；此外，偏头痛预防性治疗的疗程是 </a:t>
            </a:r>
            <a:r>
              <a:rPr lang="en-US" altLang="zh-CN">
                <a:latin typeface="微软雅黑" panose="020B0503020204020204" pitchFamily="34" charset="-122"/>
                <a:ea typeface="微软雅黑" panose="020B0503020204020204" pitchFamily="34" charset="-122"/>
              </a:rPr>
              <a:t>6 </a:t>
            </a:r>
            <a:r>
              <a:rPr lang="zh-CN" altLang="en-US">
                <a:latin typeface="微软雅黑" panose="020B0503020204020204" pitchFamily="34" charset="-122"/>
                <a:ea typeface="微软雅黑" panose="020B0503020204020204" pitchFamily="34" charset="-122"/>
              </a:rPr>
              <a:t>个月。</a:t>
            </a:r>
            <a:endParaRPr lang="en-US" altLang="zh-CN">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27</a:t>
            </a:fld>
            <a:endParaRPr lang="zh-CN" altLang="en-US"/>
          </a:p>
        </p:txBody>
      </p:sp>
    </p:spTree>
    <p:extLst>
      <p:ext uri="{BB962C8B-B14F-4D97-AF65-F5344CB8AC3E}">
        <p14:creationId xmlns:p14="http://schemas.microsoft.com/office/powerpoint/2010/main" val="35709695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预防性治疗药物选择与推荐。</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推荐方案</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普萘洛尔40 ~ 240mg/天；</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美托洛尔50 ~ 200mg/天；</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托吡酯50 ~ 100mg/天；</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丙戊酸600mg/天；</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氟桂利嗪5 ~ 10mg/天；</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阿米替林25 ~ 75mg/天</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个体化方案</a:t>
            </a:r>
            <a:endParaRPr lang="en-US" altLang="zh-CN">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针对</a:t>
            </a:r>
            <a:r>
              <a:rPr lang="en-US" altLang="zh-CN">
                <a:latin typeface="微软雅黑" panose="020B0503020204020204" pitchFamily="34" charset="-122"/>
                <a:ea typeface="微软雅黑" panose="020B0503020204020204" pitchFamily="34" charset="-122"/>
              </a:rPr>
              <a:t>VM</a:t>
            </a:r>
            <a:r>
              <a:rPr lang="zh-CN" altLang="en-US">
                <a:latin typeface="微软雅黑" panose="020B0503020204020204" pitchFamily="34" charset="-122"/>
                <a:ea typeface="微软雅黑" panose="020B0503020204020204" pitchFamily="34" charset="-122"/>
              </a:rPr>
              <a:t>预防治疗药物的个体化选择，与</a:t>
            </a:r>
            <a:r>
              <a:rPr lang="en-US" altLang="zh-CN">
                <a:latin typeface="微软雅黑" panose="020B0503020204020204" pitchFamily="34" charset="-122"/>
                <a:ea typeface="微软雅黑" panose="020B0503020204020204" pitchFamily="34" charset="-122"/>
              </a:rPr>
              <a:t>VM</a:t>
            </a:r>
            <a:r>
              <a:rPr lang="zh-CN" altLang="en-US">
                <a:latin typeface="微软雅黑" panose="020B0503020204020204" pitchFamily="34" charset="-122"/>
                <a:ea typeface="微软雅黑" panose="020B0503020204020204" pitchFamily="34" charset="-122"/>
              </a:rPr>
              <a:t>本身无关，应综合考虑患者对药物的耐受性、合并症、药物的不良反应等进行个体化选择。</a:t>
            </a:r>
          </a:p>
          <a:p>
            <a:endParaRPr lang="zh-CN" altLang="en-US">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28</a:t>
            </a:fld>
            <a:endParaRPr lang="zh-CN" altLang="en-US"/>
          </a:p>
        </p:txBody>
      </p:sp>
    </p:spTree>
    <p:extLst>
      <p:ext uri="{BB962C8B-B14F-4D97-AF65-F5344CB8AC3E}">
        <p14:creationId xmlns:p14="http://schemas.microsoft.com/office/powerpoint/2010/main" val="5173048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非药物治疗策略与生活方式管理 。</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前庭康复训练，前庭康复训练被证明是 VM 病人的有效辅助治疗，甚至是可以作为独立的治疗方案。VM 病人无论使用何种药物治疗，前庭康复训练可能都是有效的；</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sym typeface="+mn-lt"/>
              </a:rPr>
              <a:t>加强综合管理，</a:t>
            </a:r>
            <a:r>
              <a:rPr lang="zh-CN" altLang="en-US">
                <a:latin typeface="微软雅黑" panose="020B0503020204020204" pitchFamily="34" charset="-122"/>
                <a:ea typeface="微软雅黑" panose="020B0503020204020204" pitchFamily="34" charset="-122"/>
              </a:rPr>
              <a:t>在进行 VM 药物以及非药物治疗的同时，需积极开展病人教育，避免诱发因素，改善生活方式，加强综合管理；</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sym typeface="+mn-lt"/>
              </a:rPr>
              <a:t>3.</a:t>
            </a:r>
            <a:r>
              <a:rPr lang="zh-CN" altLang="en-US">
                <a:latin typeface="微软雅黑" panose="020B0503020204020204" pitchFamily="34" charset="-122"/>
                <a:ea typeface="微软雅黑" panose="020B0503020204020204" pitchFamily="34" charset="-122"/>
                <a:sym typeface="+mn-lt"/>
              </a:rPr>
              <a:t>更多诊疗方向，在</a:t>
            </a:r>
            <a:r>
              <a:rPr lang="zh-CN" altLang="en-US">
                <a:latin typeface="微软雅黑" panose="020B0503020204020204" pitchFamily="34" charset="-122"/>
                <a:ea typeface="微软雅黑" panose="020B0503020204020204" pitchFamily="34" charset="-122"/>
              </a:rPr>
              <a:t>中国开展的头痛学校教育和SMART管理模式得到国际认可 ，基于 ICHD分类诊断标准开发的CDSS计算机辅助临床决策系统极大简化诊断流程 ，提高诊断效率，为 VM 的综合管理提供参考。</a:t>
            </a:r>
            <a:endParaRPr lang="zh-CN" altLang="en-US">
              <a:latin typeface="微软雅黑" panose="020B0503020204020204" pitchFamily="34" charset="-122"/>
              <a:ea typeface="微软雅黑" panose="020B0503020204020204" pitchFamily="34" charset="-122"/>
              <a:sym typeface="+mn-lt"/>
            </a:endParaRPr>
          </a:p>
          <a:p>
            <a:endParaRPr lang="zh-CN" altLang="en-US">
              <a:latin typeface="微软雅黑" panose="020B0503020204020204" pitchFamily="34" charset="-122"/>
              <a:ea typeface="微软雅黑" panose="020B0503020204020204" pitchFamily="34" charset="-122"/>
              <a:sym typeface="+mn-lt"/>
            </a:endParaRPr>
          </a:p>
          <a:p>
            <a:endParaRPr lang="zh-CN" altLang="en-US">
              <a:latin typeface="微软雅黑" panose="020B0503020204020204" pitchFamily="34" charset="-122"/>
              <a:ea typeface="微软雅黑" panose="020B0503020204020204" pitchFamily="34" charset="-122"/>
              <a:sym typeface="+mn-lt"/>
            </a:endParaRPr>
          </a:p>
          <a:p>
            <a:endParaRPr lang="zh-CN" altLang="en-US">
              <a:latin typeface="微软雅黑" panose="020B0503020204020204" pitchFamily="34" charset="-122"/>
              <a:ea typeface="微软雅黑" panose="020B0503020204020204" pitchFamily="34" charset="-122"/>
              <a:sym typeface="+mn-lt"/>
            </a:endParaRPr>
          </a:p>
          <a:p>
            <a:endParaRPr lang="en-US" altLang="zh-CN">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sym typeface="+mn-lt"/>
            </a:endParaRPr>
          </a:p>
          <a:p>
            <a:endParaRPr lang="zh-CN" altLang="en-US">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29</a:t>
            </a:fld>
            <a:endParaRPr lang="zh-CN" altLang="en-US"/>
          </a:p>
        </p:txBody>
      </p:sp>
    </p:spTree>
    <p:extLst>
      <p:ext uri="{BB962C8B-B14F-4D97-AF65-F5344CB8AC3E}">
        <p14:creationId xmlns:p14="http://schemas.microsoft.com/office/powerpoint/2010/main" val="4264417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前庭性偏头痛的定义及发展，前庭性偏头痛，VM是临床常见的具有遗传倾向的以反复发作头晕或眩晕，可伴恶心、呕吐和(或)头痛为症候的一种疾病。其概念历经变迁，20 世纪 80 年代，系统性研究头痛与头晕关系；多项研究显示，反复眩晕伴偏头痛的病人曾被诊断为偏头痛相关性眩晕 </a:t>
            </a:r>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头晕、偏头痛相关性前庭功能障碍、偏头痛性眩晕等；直到</a:t>
            </a:r>
            <a:r>
              <a:rPr lang="en-US" altLang="zh-CN">
                <a:latin typeface="微软雅黑" panose="020B0503020204020204" pitchFamily="34" charset="-122"/>
                <a:ea typeface="微软雅黑" panose="020B0503020204020204" pitchFamily="34" charset="-122"/>
              </a:rPr>
              <a:t>1999</a:t>
            </a:r>
            <a:r>
              <a:rPr lang="zh-CN" altLang="en-US">
                <a:latin typeface="微软雅黑" panose="020B0503020204020204" pitchFamily="34" charset="-122"/>
                <a:ea typeface="微软雅黑" panose="020B0503020204020204" pitchFamily="34" charset="-122"/>
              </a:rPr>
              <a:t>年，研究者首次倡导使用“前庭性偏头痛 </a:t>
            </a:r>
            <a:r>
              <a:rPr lang="en-US" altLang="zh-CN">
                <a:latin typeface="微软雅黑" panose="020B0503020204020204" pitchFamily="34" charset="-122"/>
                <a:ea typeface="微软雅黑" panose="020B0503020204020204" pitchFamily="34" charset="-122"/>
              </a:rPr>
              <a:t>(VM)” </a:t>
            </a:r>
            <a:r>
              <a:rPr lang="zh-CN" altLang="en-US">
                <a:latin typeface="微软雅黑" panose="020B0503020204020204" pitchFamily="34" charset="-122"/>
                <a:ea typeface="微软雅黑" panose="020B0503020204020204" pitchFamily="34" charset="-122"/>
              </a:rPr>
              <a:t>这一术语；</a:t>
            </a:r>
            <a:r>
              <a:rPr lang="en-US" altLang="zh-CN">
                <a:latin typeface="微软雅黑" panose="020B0503020204020204" pitchFamily="34" charset="-122"/>
                <a:ea typeface="微软雅黑" panose="020B0503020204020204" pitchFamily="34" charset="-122"/>
              </a:rPr>
              <a:t>2012 </a:t>
            </a:r>
            <a:r>
              <a:rPr lang="zh-CN" altLang="en-US">
                <a:latin typeface="微软雅黑" panose="020B0503020204020204" pitchFamily="34" charset="-122"/>
                <a:ea typeface="微软雅黑" panose="020B0503020204020204" pitchFamily="34" charset="-122"/>
              </a:rPr>
              <a:t>年国际头痛学会和国际 </a:t>
            </a:r>
            <a:r>
              <a:rPr lang="en-US" altLang="zh-CN">
                <a:latin typeface="微软雅黑" panose="020B0503020204020204" pitchFamily="34" charset="-122"/>
                <a:ea typeface="微软雅黑" panose="020B0503020204020204" pitchFamily="34" charset="-122"/>
              </a:rPr>
              <a:t>Bárány </a:t>
            </a:r>
            <a:r>
              <a:rPr lang="zh-CN" altLang="en-US">
                <a:latin typeface="微软雅黑" panose="020B0503020204020204" pitchFamily="34" charset="-122"/>
                <a:ea typeface="微软雅黑" panose="020B0503020204020204" pitchFamily="34" charset="-122"/>
              </a:rPr>
              <a:t>学会共同制定并发表了统一的概念“前庭性偏头痛“及其诊断标准，并在</a:t>
            </a:r>
            <a:r>
              <a:rPr lang="en-US" altLang="zh-CN">
                <a:latin typeface="微软雅黑" panose="020B0503020204020204" pitchFamily="34" charset="-122"/>
                <a:ea typeface="微软雅黑" panose="020B0503020204020204" pitchFamily="34" charset="-122"/>
              </a:rPr>
              <a:t>2018</a:t>
            </a:r>
            <a:r>
              <a:rPr lang="zh-CN" altLang="en-US">
                <a:latin typeface="微软雅黑" panose="020B0503020204020204" pitchFamily="34" charset="-122"/>
                <a:ea typeface="微软雅黑" panose="020B0503020204020204" pitchFamily="34" charset="-122"/>
              </a:rPr>
              <a:t>年，该诊断标准被纳入第 </a:t>
            </a:r>
            <a:r>
              <a:rPr lang="en-US" altLang="zh-CN">
                <a:latin typeface="微软雅黑" panose="020B0503020204020204" pitchFamily="34" charset="-122"/>
                <a:ea typeface="微软雅黑" panose="020B0503020204020204" pitchFamily="34" charset="-122"/>
              </a:rPr>
              <a:t>3 </a:t>
            </a:r>
            <a:r>
              <a:rPr lang="zh-CN" altLang="en-US">
                <a:latin typeface="微软雅黑" panose="020B0503020204020204" pitchFamily="34" charset="-122"/>
                <a:ea typeface="微软雅黑" panose="020B0503020204020204" pitchFamily="34" charset="-122"/>
              </a:rPr>
              <a:t>版国际头痛疾病分类诊断标准 </a:t>
            </a:r>
            <a:r>
              <a:rPr lang="en-US" altLang="zh-CN">
                <a:latin typeface="微软雅黑" panose="020B0503020204020204" pitchFamily="34" charset="-122"/>
                <a:ea typeface="微软雅黑" panose="020B0503020204020204" pitchFamily="34" charset="-122"/>
              </a:rPr>
              <a:t>(ICHD-3) </a:t>
            </a:r>
            <a:r>
              <a:rPr lang="zh-CN" altLang="en-US">
                <a:latin typeface="微软雅黑" panose="020B0503020204020204" pitchFamily="34" charset="-122"/>
                <a:ea typeface="微软雅黑" panose="020B0503020204020204" pitchFamily="34" charset="-122"/>
              </a:rPr>
              <a:t>的附录中。</a:t>
            </a:r>
            <a:endParaRPr lang="en-US" altLang="zh-CN">
              <a:latin typeface="微软雅黑" panose="020B0503020204020204" pitchFamily="34" charset="-122"/>
              <a:ea typeface="微软雅黑" panose="020B0503020204020204" pitchFamily="34" charset="-122"/>
            </a:endParaRPr>
          </a:p>
          <a:p>
            <a:endParaRPr lang="en-US" altLang="zh-CN">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3</a:t>
            </a:fld>
            <a:endParaRPr lang="zh-CN" altLang="en-US"/>
          </a:p>
        </p:txBody>
      </p:sp>
    </p:spTree>
    <p:extLst>
      <p:ext uri="{BB962C8B-B14F-4D97-AF65-F5344CB8AC3E}">
        <p14:creationId xmlns:p14="http://schemas.microsoft.com/office/powerpoint/2010/main" val="18925530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请看病例。</a:t>
            </a:r>
          </a:p>
        </p:txBody>
      </p:sp>
      <p:sp>
        <p:nvSpPr>
          <p:cNvPr id="4" name="灯片编号占位符 3"/>
          <p:cNvSpPr>
            <a:spLocks noGrp="1"/>
          </p:cNvSpPr>
          <p:nvPr>
            <p:ph type="sldNum" sz="quarter" idx="5"/>
          </p:nvPr>
        </p:nvSpPr>
        <p:spPr/>
        <p:txBody>
          <a:bodyPr/>
          <a:lstStyle/>
          <a:p>
            <a:fld id="{BF79BFEB-031F-4CFD-BFDD-563BF4EF3957}" type="slidenum">
              <a:rPr lang="zh-CN" altLang="en-US" smtClean="0"/>
              <a:t>30</a:t>
            </a:fld>
            <a:endParaRPr lang="zh-CN" altLang="en-US"/>
          </a:p>
        </p:txBody>
      </p:sp>
    </p:spTree>
    <p:extLst>
      <p:ext uri="{BB962C8B-B14F-4D97-AF65-F5344CB8AC3E}">
        <p14:creationId xmlns:p14="http://schemas.microsoft.com/office/powerpoint/2010/main" val="23382778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请看病例。</a:t>
            </a:r>
          </a:p>
        </p:txBody>
      </p:sp>
      <p:sp>
        <p:nvSpPr>
          <p:cNvPr id="4" name="灯片编号占位符 3"/>
          <p:cNvSpPr>
            <a:spLocks noGrp="1"/>
          </p:cNvSpPr>
          <p:nvPr>
            <p:ph type="sldNum" sz="quarter" idx="5"/>
          </p:nvPr>
        </p:nvSpPr>
        <p:spPr/>
        <p:txBody>
          <a:bodyPr/>
          <a:lstStyle/>
          <a:p>
            <a:fld id="{BF79BFEB-031F-4CFD-BFDD-563BF4EF3957}" type="slidenum">
              <a:rPr lang="zh-CN" altLang="en-US" smtClean="0"/>
              <a:t>31</a:t>
            </a:fld>
            <a:endParaRPr lang="zh-CN" altLang="en-US"/>
          </a:p>
        </p:txBody>
      </p:sp>
    </p:spTree>
    <p:extLst>
      <p:ext uri="{BB962C8B-B14F-4D97-AF65-F5344CB8AC3E}">
        <p14:creationId xmlns:p14="http://schemas.microsoft.com/office/powerpoint/2010/main" val="33621891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总结。</a:t>
            </a:r>
            <a:endParaRPr lang="en-US" altLang="zh-CN">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sym typeface="+mn-lt"/>
              </a:rPr>
              <a:t>前庭性偏头痛是反复发作性眩晕的第二大病因，终生患病率约</a:t>
            </a:r>
            <a:r>
              <a:rPr lang="en-US" altLang="zh-CN">
                <a:latin typeface="微软雅黑" panose="020B0503020204020204" pitchFamily="34" charset="-122"/>
                <a:ea typeface="微软雅黑" panose="020B0503020204020204" pitchFamily="34" charset="-122"/>
                <a:sym typeface="+mn-lt"/>
              </a:rPr>
              <a:t>1%</a:t>
            </a:r>
            <a:r>
              <a:rPr lang="zh-CN" altLang="en-US">
                <a:latin typeface="微软雅黑" panose="020B0503020204020204" pitchFamily="34" charset="-122"/>
                <a:ea typeface="微软雅黑" panose="020B0503020204020204" pitchFamily="34" charset="-122"/>
                <a:sym typeface="+mn-lt"/>
              </a:rPr>
              <a:t>，多见于女性，但诊断率低，易漏诊误诊。</a:t>
            </a:r>
            <a:endParaRPr lang="en-US" altLang="zh-CN">
              <a:latin typeface="微软雅黑" panose="020B0503020204020204" pitchFamily="34" charset="-122"/>
              <a:ea typeface="微软雅黑" panose="020B0503020204020204" pitchFamily="34" charset="-122"/>
              <a:sym typeface="+mn-lt"/>
            </a:endParaRPr>
          </a:p>
          <a:p>
            <a:r>
              <a:rPr lang="en-US" altLang="zh-CN">
                <a:latin typeface="微软雅黑" panose="020B0503020204020204" pitchFamily="34" charset="-122"/>
                <a:ea typeface="微软雅黑" panose="020B0503020204020204" pitchFamily="34" charset="-122"/>
                <a:sym typeface="+mn-lt"/>
              </a:rPr>
              <a:t>2.</a:t>
            </a:r>
            <a:r>
              <a:rPr lang="zh-CN" altLang="en-US">
                <a:latin typeface="微软雅黑" panose="020B0503020204020204" pitchFamily="34" charset="-122"/>
                <a:ea typeface="微软雅黑" panose="020B0503020204020204" pitchFamily="34" charset="-122"/>
                <a:sym typeface="+mn-lt"/>
              </a:rPr>
              <a:t>前庭性偏头痛以发作性自发性眩晕为主，诊断依据</a:t>
            </a:r>
            <a:r>
              <a:rPr lang="en-US" altLang="zh-CN">
                <a:latin typeface="微软雅黑" panose="020B0503020204020204" pitchFamily="34" charset="-122"/>
                <a:ea typeface="微软雅黑" panose="020B0503020204020204" pitchFamily="34" charset="-122"/>
                <a:sym typeface="+mn-lt"/>
              </a:rPr>
              <a:t>ICHD-3</a:t>
            </a:r>
            <a:r>
              <a:rPr lang="zh-CN" altLang="en-US">
                <a:latin typeface="微软雅黑" panose="020B0503020204020204" pitchFamily="34" charset="-122"/>
                <a:ea typeface="微软雅黑" panose="020B0503020204020204" pitchFamily="34" charset="-122"/>
                <a:sym typeface="+mn-lt"/>
              </a:rPr>
              <a:t>标准，需满足≥</a:t>
            </a:r>
            <a:r>
              <a:rPr lang="en-US" altLang="zh-CN">
                <a:latin typeface="微软雅黑" panose="020B0503020204020204" pitchFamily="34" charset="-122"/>
                <a:ea typeface="微软雅黑" panose="020B0503020204020204" pitchFamily="34" charset="-122"/>
                <a:sym typeface="+mn-lt"/>
              </a:rPr>
              <a:t>5</a:t>
            </a:r>
            <a:r>
              <a:rPr lang="zh-CN" altLang="en-US">
                <a:latin typeface="微软雅黑" panose="020B0503020204020204" pitchFamily="34" charset="-122"/>
                <a:ea typeface="微软雅黑" panose="020B0503020204020204" pitchFamily="34" charset="-122"/>
                <a:sym typeface="+mn-lt"/>
              </a:rPr>
              <a:t>次中重度前庭症状发作，且</a:t>
            </a:r>
            <a:r>
              <a:rPr lang="en-US" altLang="zh-CN">
                <a:latin typeface="微软雅黑" panose="020B0503020204020204" pitchFamily="34" charset="-122"/>
                <a:ea typeface="微软雅黑" panose="020B0503020204020204" pitchFamily="34" charset="-122"/>
                <a:sym typeface="+mn-lt"/>
              </a:rPr>
              <a:t>50%</a:t>
            </a:r>
            <a:r>
              <a:rPr lang="zh-CN" altLang="en-US">
                <a:latin typeface="微软雅黑" panose="020B0503020204020204" pitchFamily="34" charset="-122"/>
                <a:ea typeface="微软雅黑" panose="020B0503020204020204" pitchFamily="34" charset="-122"/>
                <a:sym typeface="+mn-lt"/>
              </a:rPr>
              <a:t>发作伴偏头痛等特征，发作诱因众多，诊断关键在于详尽病史问诊。</a:t>
            </a:r>
            <a:endParaRPr lang="en-US" altLang="zh-CN">
              <a:latin typeface="微软雅黑" panose="020B0503020204020204" pitchFamily="34" charset="-122"/>
              <a:ea typeface="微软雅黑" panose="020B0503020204020204" pitchFamily="34" charset="-122"/>
              <a:sym typeface="+mn-lt"/>
            </a:endParaRPr>
          </a:p>
          <a:p>
            <a:r>
              <a:rPr lang="en-US" altLang="zh-CN">
                <a:latin typeface="微软雅黑" panose="020B0503020204020204" pitchFamily="34" charset="-122"/>
                <a:ea typeface="微软雅黑" panose="020B0503020204020204" pitchFamily="34" charset="-122"/>
                <a:sym typeface="+mn-lt"/>
              </a:rPr>
              <a:t>3.</a:t>
            </a:r>
            <a:r>
              <a:rPr lang="zh-CN" altLang="en-US">
                <a:latin typeface="微软雅黑" panose="020B0503020204020204" pitchFamily="34" charset="-122"/>
                <a:ea typeface="微软雅黑" panose="020B0503020204020204" pitchFamily="34" charset="-122"/>
                <a:sym typeface="+mn-lt"/>
              </a:rPr>
              <a:t>前庭性偏头痛易混淆疾病众多，应与良性阵发性位置性眩晕、梅尼埃病、前庭阵发症、后循环缺血、脑干先兆偏头痛等疾病进行鉴别诊断，鉴别时需结合病史、临床表现、辅助检查等综合判断。</a:t>
            </a:r>
            <a:endParaRPr lang="en-US" altLang="zh-CN">
              <a:latin typeface="微软雅黑" panose="020B0503020204020204" pitchFamily="34" charset="-122"/>
              <a:ea typeface="微软雅黑" panose="020B0503020204020204" pitchFamily="34" charset="-122"/>
              <a:sym typeface="+mn-lt"/>
            </a:endParaRPr>
          </a:p>
          <a:p>
            <a:r>
              <a:rPr lang="en-US" altLang="zh-CN">
                <a:latin typeface="微软雅黑" panose="020B0503020204020204" pitchFamily="34" charset="-122"/>
                <a:ea typeface="微软雅黑" panose="020B0503020204020204" pitchFamily="34" charset="-122"/>
                <a:sym typeface="+mn-lt"/>
              </a:rPr>
              <a:t>4.</a:t>
            </a:r>
            <a:r>
              <a:rPr lang="zh-CN" altLang="en-US">
                <a:latin typeface="微软雅黑" panose="020B0503020204020204" pitchFamily="34" charset="-122"/>
                <a:ea typeface="微软雅黑" panose="020B0503020204020204" pitchFamily="34" charset="-122"/>
                <a:sym typeface="+mn-lt"/>
              </a:rPr>
              <a:t>前庭性偏头痛急性期治疗主要为针对眩晕、呕吐对症治疗，可选用曲坦类药物等；预防治疗目标为降低发作频率及程度，疗程建议</a:t>
            </a:r>
            <a:r>
              <a:rPr lang="en-US" altLang="zh-CN">
                <a:latin typeface="微软雅黑" panose="020B0503020204020204" pitchFamily="34" charset="-122"/>
                <a:ea typeface="微软雅黑" panose="020B0503020204020204" pitchFamily="34" charset="-122"/>
                <a:sym typeface="+mn-lt"/>
              </a:rPr>
              <a:t>3</a:t>
            </a:r>
            <a:r>
              <a:rPr lang="zh-CN" altLang="en-US">
                <a:latin typeface="微软雅黑" panose="020B0503020204020204" pitchFamily="34" charset="-122"/>
                <a:ea typeface="微软雅黑" panose="020B0503020204020204" pitchFamily="34" charset="-122"/>
                <a:sym typeface="+mn-lt"/>
              </a:rPr>
              <a:t>～</a:t>
            </a:r>
            <a:r>
              <a:rPr lang="en-US" altLang="zh-CN">
                <a:latin typeface="微软雅黑" panose="020B0503020204020204" pitchFamily="34" charset="-122"/>
                <a:ea typeface="微软雅黑" panose="020B0503020204020204" pitchFamily="34" charset="-122"/>
                <a:sym typeface="+mn-lt"/>
              </a:rPr>
              <a:t>6</a:t>
            </a:r>
            <a:r>
              <a:rPr lang="zh-CN" altLang="en-US">
                <a:latin typeface="微软雅黑" panose="020B0503020204020204" pitchFamily="34" charset="-122"/>
                <a:ea typeface="微软雅黑" panose="020B0503020204020204" pitchFamily="34" charset="-122"/>
                <a:sym typeface="+mn-lt"/>
              </a:rPr>
              <a:t>个月；非药物治疗重点为前庭康复训练。</a:t>
            </a:r>
          </a:p>
          <a:p>
            <a:endParaRPr lang="en-US" altLang="zh-CN">
              <a:latin typeface="微软雅黑" panose="020B0503020204020204" pitchFamily="34" charset="-122"/>
              <a:ea typeface="微软雅黑" panose="020B0503020204020204" pitchFamily="34" charset="-122"/>
              <a:sym typeface="+mn-lt"/>
            </a:endParaRPr>
          </a:p>
          <a:p>
            <a:endParaRPr lang="zh-CN" altLang="en-US">
              <a:latin typeface="微软雅黑" panose="020B0503020204020204" pitchFamily="34" charset="-122"/>
              <a:ea typeface="微软雅黑" panose="020B0503020204020204" pitchFamily="34" charset="-122"/>
              <a:sym typeface="+mn-lt"/>
            </a:endParaRPr>
          </a:p>
          <a:p>
            <a:endParaRPr lang="zh-CN" altLang="en-US">
              <a:latin typeface="微软雅黑" panose="020B0503020204020204" pitchFamily="34" charset="-122"/>
              <a:ea typeface="微软雅黑" panose="020B0503020204020204" pitchFamily="34" charset="-122"/>
              <a:sym typeface="+mn-lt"/>
            </a:endParaRP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85D0DACE-38E0-42D2-9336-2B707D34BC6D}" type="slidenum">
              <a:rPr lang="zh-CN" altLang="en-US" smtClean="0"/>
              <a:t>32</a:t>
            </a:fld>
            <a:endParaRPr lang="zh-CN" altLang="en-US"/>
          </a:p>
        </p:txBody>
      </p:sp>
    </p:spTree>
    <p:extLst>
      <p:ext uri="{BB962C8B-B14F-4D97-AF65-F5344CB8AC3E}">
        <p14:creationId xmlns:p14="http://schemas.microsoft.com/office/powerpoint/2010/main" val="18398362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latin typeface="微软雅黑" panose="020B0503020204020204" pitchFamily="34" charset="-122"/>
                <a:ea typeface="微软雅黑" panose="020B0503020204020204" pitchFamily="34" charset="-122"/>
              </a:rPr>
              <a:t>今天的分享到此告一段落，感谢大家的观看。</a:t>
            </a:r>
          </a:p>
        </p:txBody>
      </p:sp>
      <p:sp>
        <p:nvSpPr>
          <p:cNvPr id="4" name="灯片编号占位符 3"/>
          <p:cNvSpPr>
            <a:spLocks noGrp="1"/>
          </p:cNvSpPr>
          <p:nvPr>
            <p:ph type="sldNum" sz="quarter" idx="5"/>
          </p:nvPr>
        </p:nvSpPr>
        <p:spPr/>
        <p:txBody>
          <a:bodyPr/>
          <a:lstStyle/>
          <a:p>
            <a:fld id="{85D0DACE-38E0-42D2-9336-2B707D34BC6D}" type="slidenum">
              <a:rPr lang="zh-CN" altLang="en-US" smtClean="0"/>
              <a:t>33</a:t>
            </a:fld>
            <a:endParaRPr lang="zh-CN" altLang="en-US"/>
          </a:p>
        </p:txBody>
      </p:sp>
    </p:spTree>
    <p:extLst>
      <p:ext uri="{BB962C8B-B14F-4D97-AF65-F5344CB8AC3E}">
        <p14:creationId xmlns:p14="http://schemas.microsoft.com/office/powerpoint/2010/main" val="1274201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从</a:t>
            </a:r>
            <a:r>
              <a:rPr lang="zh-CN" altLang="zh-CN">
                <a:latin typeface="微软雅黑" panose="020B0503020204020204" pitchFamily="34" charset="-122"/>
                <a:ea typeface="微软雅黑" panose="020B0503020204020204" pitchFamily="34" charset="-122"/>
              </a:rPr>
              <a:t>前庭性偏头痛</a:t>
            </a:r>
            <a:r>
              <a:rPr lang="zh-CN" altLang="en-US">
                <a:latin typeface="微软雅黑" panose="020B0503020204020204" pitchFamily="34" charset="-122"/>
                <a:ea typeface="微软雅黑" panose="020B0503020204020204" pitchFamily="34" charset="-122"/>
              </a:rPr>
              <a:t>发病率来看，一般人群中，VM 的终生患病率约为 1％；基于美国成年人的全国性调查研究显示，成人</a:t>
            </a:r>
            <a:r>
              <a:rPr lang="en-US" altLang="zh-CN">
                <a:latin typeface="微软雅黑" panose="020B0503020204020204" pitchFamily="34" charset="-122"/>
                <a:ea typeface="微软雅黑" panose="020B0503020204020204" pitchFamily="34" charset="-122"/>
              </a:rPr>
              <a:t>VM</a:t>
            </a:r>
            <a:r>
              <a:rPr lang="zh-CN" altLang="en-US">
                <a:latin typeface="微软雅黑" panose="020B0503020204020204" pitchFamily="34" charset="-122"/>
                <a:ea typeface="微软雅黑" panose="020B0503020204020204" pitchFamily="34" charset="-122"/>
              </a:rPr>
              <a:t>的患病率约为</a:t>
            </a:r>
            <a:r>
              <a:rPr lang="en-US" altLang="zh-CN">
                <a:latin typeface="微软雅黑" panose="020B0503020204020204" pitchFamily="34" charset="-122"/>
                <a:ea typeface="微软雅黑" panose="020B0503020204020204" pitchFamily="34" charset="-122"/>
              </a:rPr>
              <a:t>2.7%</a:t>
            </a:r>
            <a:r>
              <a:rPr lang="zh-CN" altLang="en-US">
                <a:latin typeface="微软雅黑" panose="020B0503020204020204" pitchFamily="34" charset="-122"/>
                <a:ea typeface="微软雅黑" panose="020B0503020204020204" pitchFamily="34" charset="-122"/>
              </a:rPr>
              <a:t>，病例数超</a:t>
            </a:r>
            <a:r>
              <a:rPr lang="en-US" altLang="zh-CN">
                <a:latin typeface="微软雅黑" panose="020B0503020204020204" pitchFamily="34" charset="-122"/>
                <a:ea typeface="微软雅黑" panose="020B0503020204020204" pitchFamily="34" charset="-122"/>
              </a:rPr>
              <a:t>600</a:t>
            </a:r>
            <a:r>
              <a:rPr lang="zh-CN" altLang="en-US">
                <a:latin typeface="微软雅黑" panose="020B0503020204020204" pitchFamily="34" charset="-122"/>
                <a:ea typeface="微软雅黑" panose="020B0503020204020204" pitchFamily="34" charset="-122"/>
              </a:rPr>
              <a:t>万；从人群分布​来看，</a:t>
            </a:r>
            <a:r>
              <a:rPr lang="en-US" altLang="zh-CN">
                <a:latin typeface="微软雅黑" panose="020B0503020204020204" pitchFamily="34" charset="-122"/>
                <a:ea typeface="微软雅黑" panose="020B0503020204020204" pitchFamily="34" charset="-122"/>
              </a:rPr>
              <a:t>VM </a:t>
            </a:r>
            <a:r>
              <a:rPr lang="zh-CN" altLang="en-US">
                <a:latin typeface="微软雅黑" panose="020B0503020204020204" pitchFamily="34" charset="-122"/>
                <a:ea typeface="微软雅黑" panose="020B0503020204020204" pitchFamily="34" charset="-122"/>
              </a:rPr>
              <a:t>病人以女性为主，其男女比例为 </a:t>
            </a:r>
            <a:r>
              <a:rPr lang="en-US" altLang="zh-CN">
                <a:latin typeface="微软雅黑" panose="020B0503020204020204" pitchFamily="34" charset="-122"/>
                <a:ea typeface="微软雅黑" panose="020B0503020204020204" pitchFamily="34" charset="-122"/>
              </a:rPr>
              <a:t>1:1.5 </a:t>
            </a:r>
            <a:r>
              <a:rPr lang="zh-CN" altLang="en-US">
                <a:latin typeface="微软雅黑" panose="020B0503020204020204" pitchFamily="34" charset="-122"/>
                <a:ea typeface="微软雅黑" panose="020B0503020204020204" pitchFamily="34" charset="-122"/>
              </a:rPr>
              <a:t>～ </a:t>
            </a:r>
            <a:r>
              <a:rPr lang="en-US" altLang="zh-CN">
                <a:latin typeface="微软雅黑" panose="020B0503020204020204" pitchFamily="34" charset="-122"/>
                <a:ea typeface="微软雅黑" panose="020B0503020204020204" pitchFamily="34" charset="-122"/>
              </a:rPr>
              <a:t>5</a:t>
            </a:r>
            <a:r>
              <a:rPr lang="zh-CN" altLang="en-US">
                <a:latin typeface="微软雅黑" panose="020B0503020204020204" pitchFamily="34" charset="-122"/>
                <a:ea typeface="微软雅黑" panose="020B0503020204020204" pitchFamily="34" charset="-122"/>
              </a:rPr>
              <a:t>，特别40 ～ 54 岁女性高发，社区内 </a:t>
            </a:r>
            <a:r>
              <a:rPr lang="en-US" altLang="zh-CN">
                <a:latin typeface="微软雅黑" panose="020B0503020204020204" pitchFamily="34" charset="-122"/>
                <a:ea typeface="微软雅黑" panose="020B0503020204020204" pitchFamily="34" charset="-122"/>
              </a:rPr>
              <a:t>40 </a:t>
            </a:r>
            <a:r>
              <a:rPr lang="zh-CN" altLang="en-US">
                <a:latin typeface="微软雅黑" panose="020B0503020204020204" pitchFamily="34" charset="-122"/>
                <a:ea typeface="微软雅黑" panose="020B0503020204020204" pitchFamily="34" charset="-122"/>
              </a:rPr>
              <a:t>～ </a:t>
            </a:r>
            <a:r>
              <a:rPr lang="en-US" altLang="zh-CN">
                <a:latin typeface="微软雅黑" panose="020B0503020204020204" pitchFamily="34" charset="-122"/>
                <a:ea typeface="微软雅黑" panose="020B0503020204020204" pitchFamily="34" charset="-122"/>
              </a:rPr>
              <a:t>54 </a:t>
            </a:r>
            <a:r>
              <a:rPr lang="zh-CN" altLang="en-US">
                <a:latin typeface="微软雅黑" panose="020B0503020204020204" pitchFamily="34" charset="-122"/>
                <a:ea typeface="微软雅黑" panose="020B0503020204020204" pitchFamily="34" charset="-122"/>
              </a:rPr>
              <a:t>岁女性 </a:t>
            </a:r>
            <a:r>
              <a:rPr lang="en-US" altLang="zh-CN">
                <a:latin typeface="微软雅黑" panose="020B0503020204020204" pitchFamily="34" charset="-122"/>
                <a:ea typeface="微软雅黑" panose="020B0503020204020204" pitchFamily="34" charset="-122"/>
              </a:rPr>
              <a:t>VM</a:t>
            </a:r>
            <a:r>
              <a:rPr lang="zh-CN" altLang="en-US">
                <a:latin typeface="微软雅黑" panose="020B0503020204020204" pitchFamily="34" charset="-122"/>
                <a:ea typeface="微软雅黑" panose="020B0503020204020204" pitchFamily="34" charset="-122"/>
              </a:rPr>
              <a:t>年患病率达 </a:t>
            </a:r>
            <a:r>
              <a:rPr lang="en-US" altLang="zh-CN">
                <a:latin typeface="微软雅黑" panose="020B0503020204020204" pitchFamily="34" charset="-122"/>
                <a:ea typeface="微软雅黑" panose="020B0503020204020204" pitchFamily="34" charset="-122"/>
              </a:rPr>
              <a:t>5% </a:t>
            </a:r>
            <a:r>
              <a:rPr lang="zh-CN" altLang="en-US">
                <a:latin typeface="微软雅黑" panose="020B0503020204020204" pitchFamily="34" charset="-122"/>
                <a:ea typeface="微软雅黑" panose="020B0503020204020204" pitchFamily="34" charset="-122"/>
              </a:rPr>
              <a:t>。</a:t>
            </a:r>
          </a:p>
        </p:txBody>
      </p:sp>
      <p:sp>
        <p:nvSpPr>
          <p:cNvPr id="4" name="灯片编号占位符 3"/>
          <p:cNvSpPr>
            <a:spLocks noGrp="1"/>
          </p:cNvSpPr>
          <p:nvPr>
            <p:ph type="sldNum" sz="quarter" idx="5"/>
          </p:nvPr>
        </p:nvSpPr>
        <p:spPr/>
        <p:txBody>
          <a:bodyPr/>
          <a:lstStyle/>
          <a:p>
            <a:fld id="{BF79BFEB-031F-4CFD-BFDD-563BF4EF3957}" type="slidenum">
              <a:rPr lang="zh-CN" altLang="en-US" smtClean="0"/>
              <a:t>4</a:t>
            </a:fld>
            <a:endParaRPr lang="zh-CN" altLang="en-US"/>
          </a:p>
        </p:txBody>
      </p:sp>
    </p:spTree>
    <p:extLst>
      <p:ext uri="{BB962C8B-B14F-4D97-AF65-F5344CB8AC3E}">
        <p14:creationId xmlns:p14="http://schemas.microsoft.com/office/powerpoint/2010/main" val="3111298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前庭性偏头痛也是仅次于</a:t>
            </a:r>
            <a:r>
              <a:rPr lang="en-US" altLang="zh-CN">
                <a:latin typeface="微软雅黑" panose="020B0503020204020204" pitchFamily="34" charset="-122"/>
                <a:ea typeface="微软雅黑" panose="020B0503020204020204" pitchFamily="34" charset="-122"/>
              </a:rPr>
              <a:t>BPPV</a:t>
            </a:r>
            <a:r>
              <a:rPr lang="zh-CN" altLang="en-US">
                <a:latin typeface="微软雅黑" panose="020B0503020204020204" pitchFamily="34" charset="-122"/>
                <a:ea typeface="微软雅黑" panose="020B0503020204020204" pitchFamily="34" charset="-122"/>
              </a:rPr>
              <a:t>的眩晕第二大常见病因，分析显示，在眩晕中心门诊中，眩晕</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头晕患者病因，前庭性偏头痛为</a:t>
            </a:r>
            <a:r>
              <a:rPr lang="en-US" altLang="zh-CN">
                <a:latin typeface="微软雅黑" panose="020B0503020204020204" pitchFamily="34" charset="-122"/>
                <a:ea typeface="微软雅黑" panose="020B0503020204020204" pitchFamily="34" charset="-122"/>
              </a:rPr>
              <a:t>21.92%</a:t>
            </a:r>
            <a:r>
              <a:rPr lang="zh-CN" altLang="en-US">
                <a:latin typeface="微软雅黑" panose="020B0503020204020204" pitchFamily="34" charset="-122"/>
                <a:ea typeface="微软雅黑" panose="020B0503020204020204" pitchFamily="34" charset="-122"/>
              </a:rPr>
              <a:t>，位列第二位；研究表明，耳鼻咽喉科专病门诊各类头晕眩晕疾病所占比例，前庭性偏头痛居第二位，约</a:t>
            </a:r>
            <a:r>
              <a:rPr lang="en-US" altLang="zh-CN">
                <a:latin typeface="微软雅黑" panose="020B0503020204020204" pitchFamily="34" charset="-122"/>
                <a:ea typeface="微软雅黑" panose="020B0503020204020204" pitchFamily="34" charset="-122"/>
              </a:rPr>
              <a:t>20.33%</a:t>
            </a:r>
            <a:r>
              <a:rPr lang="zh-CN" altLang="en-US">
                <a:latin typeface="微软雅黑" panose="020B0503020204020204" pitchFamily="34" charset="-122"/>
                <a:ea typeface="微软雅黑" panose="020B0503020204020204" pitchFamily="34" charset="-122"/>
              </a:rPr>
              <a:t>。</a:t>
            </a:r>
          </a:p>
        </p:txBody>
      </p:sp>
      <p:sp>
        <p:nvSpPr>
          <p:cNvPr id="4" name="灯片编号占位符 3"/>
          <p:cNvSpPr>
            <a:spLocks noGrp="1"/>
          </p:cNvSpPr>
          <p:nvPr>
            <p:ph type="sldNum" sz="quarter" idx="5"/>
          </p:nvPr>
        </p:nvSpPr>
        <p:spPr/>
        <p:txBody>
          <a:bodyPr/>
          <a:lstStyle/>
          <a:p>
            <a:fld id="{BF79BFEB-031F-4CFD-BFDD-563BF4EF3957}" type="slidenum">
              <a:rPr lang="zh-CN" altLang="en-US" smtClean="0"/>
              <a:t>5</a:t>
            </a:fld>
            <a:endParaRPr lang="zh-CN" altLang="en-US"/>
          </a:p>
        </p:txBody>
      </p:sp>
    </p:spTree>
    <p:extLst>
      <p:ext uri="{BB962C8B-B14F-4D97-AF65-F5344CB8AC3E}">
        <p14:creationId xmlns:p14="http://schemas.microsoft.com/office/powerpoint/2010/main" val="3632709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前庭性偏头痛还是促使患者就诊于头痛门诊的主要病因之一，研究使用最新的标准化诊断标准，即国际头痛疾病分类，对诊断为偏头痛的患者人群进行分析，并确定前庭偏头痛流行病学数据。结果显示，在偏头痛病人中，</a:t>
            </a:r>
            <a:r>
              <a:rPr lang="en-US" altLang="zh-CN">
                <a:latin typeface="微软雅黑" panose="020B0503020204020204" pitchFamily="34" charset="-122"/>
                <a:ea typeface="微软雅黑" panose="020B0503020204020204" pitchFamily="34" charset="-122"/>
              </a:rPr>
              <a:t>VM </a:t>
            </a:r>
            <a:r>
              <a:rPr lang="zh-CN" altLang="en-US">
                <a:latin typeface="微软雅黑" panose="020B0503020204020204" pitchFamily="34" charset="-122"/>
                <a:ea typeface="微软雅黑" panose="020B0503020204020204" pitchFamily="34" charset="-122"/>
              </a:rPr>
              <a:t>的患病率为</a:t>
            </a:r>
            <a:r>
              <a:rPr lang="en-US" altLang="zh-CN">
                <a:latin typeface="微软雅黑" panose="020B0503020204020204" pitchFamily="34" charset="-122"/>
                <a:ea typeface="微软雅黑" panose="020B0503020204020204" pitchFamily="34" charset="-122"/>
              </a:rPr>
              <a:t>21%</a:t>
            </a:r>
            <a:r>
              <a:rPr lang="zh-CN" altLang="en-US">
                <a:latin typeface="微软雅黑" panose="020B0503020204020204" pitchFamily="34" charset="-122"/>
                <a:ea typeface="微软雅黑" panose="020B0503020204020204" pitchFamily="34" charset="-122"/>
              </a:rPr>
              <a:t>；在头痛门诊中，</a:t>
            </a:r>
            <a:r>
              <a:rPr lang="en-US" altLang="zh-CN">
                <a:latin typeface="微软雅黑" panose="020B0503020204020204" pitchFamily="34" charset="-122"/>
                <a:ea typeface="微软雅黑" panose="020B0503020204020204" pitchFamily="34" charset="-122"/>
              </a:rPr>
              <a:t>VM</a:t>
            </a:r>
            <a:r>
              <a:rPr lang="zh-CN" altLang="en-US">
                <a:latin typeface="微软雅黑" panose="020B0503020204020204" pitchFamily="34" charset="-122"/>
                <a:ea typeface="微软雅黑" panose="020B0503020204020204" pitchFamily="34" charset="-122"/>
              </a:rPr>
              <a:t>占</a:t>
            </a:r>
            <a:r>
              <a:rPr lang="en-US" altLang="zh-CN">
                <a:latin typeface="微软雅黑" panose="020B0503020204020204" pitchFamily="34" charset="-122"/>
                <a:ea typeface="微软雅黑" panose="020B0503020204020204" pitchFamily="34" charset="-122"/>
              </a:rPr>
              <a:t>9%</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11.9%</a:t>
            </a:r>
            <a:r>
              <a:rPr lang="zh-CN" altLang="en-US">
                <a:latin typeface="微软雅黑" panose="020B0503020204020204" pitchFamily="34" charset="-122"/>
                <a:ea typeface="微软雅黑" panose="020B0503020204020204" pitchFamily="34" charset="-122"/>
              </a:rPr>
              <a:t>。</a:t>
            </a:r>
            <a:endParaRPr lang="en-US" altLang="zh-CN">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6</a:t>
            </a:fld>
            <a:endParaRPr lang="zh-CN" altLang="en-US"/>
          </a:p>
        </p:txBody>
      </p:sp>
    </p:spTree>
    <p:extLst>
      <p:ext uri="{BB962C8B-B14F-4D97-AF65-F5344CB8AC3E}">
        <p14:creationId xmlns:p14="http://schemas.microsoft.com/office/powerpoint/2010/main" val="32872718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前庭性偏头痛并发症表现及其对患者生活的影响​不容忽视。</a:t>
            </a:r>
            <a:r>
              <a:rPr lang="zh-CN" altLang="en-US">
                <a:latin typeface="微软雅黑" panose="020B0503020204020204" pitchFamily="34" charset="-122"/>
                <a:ea typeface="微软雅黑" panose="020B0503020204020204" pitchFamily="34" charset="-122"/>
                <a:sym typeface="Arial" panose="020B0604020202020204" pitchFamily="34" charset="0"/>
              </a:rPr>
              <a:t>与没有头晕的受访者相比，前庭性偏头痛患者，更容易出现思考或记忆困难</a:t>
            </a:r>
            <a:r>
              <a:rPr lang="zh-CN" altLang="en-US">
                <a:latin typeface="微软雅黑" panose="020B0503020204020204" pitchFamily="34" charset="-122"/>
                <a:ea typeface="微软雅黑" panose="020B0503020204020204" pitchFamily="34" charset="-122"/>
              </a:rPr>
              <a:t>。同时患有前庭性偏头痛和认知功能障碍的患者，与没有这两种情况的人相比，跌倒的几率增加了 5 倍，行动不便的几率增加了 10 倍，旷工天数增加</a:t>
            </a:r>
            <a:r>
              <a:rPr lang="en-US" altLang="zh-CN">
                <a:latin typeface="微软雅黑" panose="020B0503020204020204" pitchFamily="34" charset="-122"/>
                <a:ea typeface="微软雅黑" panose="020B0503020204020204" pitchFamily="34" charset="-122"/>
              </a:rPr>
              <a:t>12.8 </a:t>
            </a:r>
            <a:r>
              <a:rPr lang="zh-CN" altLang="en-US">
                <a:latin typeface="微软雅黑" panose="020B0503020204020204" pitchFamily="34" charset="-122"/>
                <a:ea typeface="微软雅黑" panose="020B0503020204020204" pitchFamily="34" charset="-122"/>
              </a:rPr>
              <a:t>天。此外，</a:t>
            </a:r>
            <a:r>
              <a:rPr lang="zh-CN" altLang="en-US">
                <a:latin typeface="微软雅黑" panose="020B0503020204020204" pitchFamily="34" charset="-122"/>
                <a:ea typeface="微软雅黑" panose="020B0503020204020204" pitchFamily="34" charset="-122"/>
                <a:sym typeface="Arial" panose="020B0604020202020204" pitchFamily="34" charset="0"/>
              </a:rPr>
              <a:t>约</a:t>
            </a:r>
            <a:r>
              <a:rPr lang="en-US" altLang="zh-CN">
                <a:latin typeface="微软雅黑" panose="020B0503020204020204" pitchFamily="34" charset="-122"/>
                <a:ea typeface="微软雅黑" panose="020B0503020204020204" pitchFamily="34" charset="-122"/>
                <a:sym typeface="Arial" panose="020B0604020202020204" pitchFamily="34" charset="0"/>
              </a:rPr>
              <a:t>65%</a:t>
            </a:r>
            <a:r>
              <a:rPr lang="zh-CN" altLang="en-US">
                <a:latin typeface="微软雅黑" panose="020B0503020204020204" pitchFamily="34" charset="-122"/>
                <a:ea typeface="微软雅黑" panose="020B0503020204020204" pitchFamily="34" charset="-122"/>
                <a:sym typeface="Arial" panose="020B0604020202020204" pitchFamily="34" charset="0"/>
              </a:rPr>
              <a:t>的前庭性偏头痛患者伴发焦虑抑郁，精神心理障碍与 </a:t>
            </a:r>
            <a:r>
              <a:rPr lang="en-US" altLang="zh-CN">
                <a:latin typeface="微软雅黑" panose="020B0503020204020204" pitchFamily="34" charset="-122"/>
                <a:ea typeface="微软雅黑" panose="020B0503020204020204" pitchFamily="34" charset="-122"/>
                <a:sym typeface="Arial" panose="020B0604020202020204" pitchFamily="34" charset="0"/>
              </a:rPr>
              <a:t>VM </a:t>
            </a:r>
            <a:r>
              <a:rPr lang="zh-CN" altLang="en-US">
                <a:latin typeface="微软雅黑" panose="020B0503020204020204" pitchFamily="34" charset="-122"/>
                <a:ea typeface="微软雅黑" panose="020B0503020204020204" pitchFamily="34" charset="-122"/>
                <a:sym typeface="Arial" panose="020B0604020202020204" pitchFamily="34" charset="0"/>
              </a:rPr>
              <a:t>互相影响，可导致病情迁延不愈。</a:t>
            </a:r>
            <a:endParaRPr lang="zh-CN" altLang="en-US">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sym typeface="Arial" panose="020B0604020202020204" pitchFamily="34" charset="0"/>
            </a:endParaRPr>
          </a:p>
          <a:p>
            <a:endParaRPr lang="zh-CN" altLang="en-US">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7</a:t>
            </a:fld>
            <a:endParaRPr lang="zh-CN" altLang="en-US"/>
          </a:p>
        </p:txBody>
      </p:sp>
    </p:spTree>
    <p:extLst>
      <p:ext uri="{BB962C8B-B14F-4D97-AF65-F5344CB8AC3E}">
        <p14:creationId xmlns:p14="http://schemas.microsoft.com/office/powerpoint/2010/main" val="3235498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就前庭性偏头痛诊疗现状而言，诊断率不足是突出的问题。因</a:t>
            </a:r>
            <a:r>
              <a:rPr lang="en-US" altLang="zh-CN">
                <a:latin typeface="微软雅黑" panose="020B0503020204020204" pitchFamily="34" charset="-122"/>
                <a:ea typeface="微软雅黑" panose="020B0503020204020204" pitchFamily="34" charset="-122"/>
              </a:rPr>
              <a:t>VM</a:t>
            </a:r>
            <a:r>
              <a:rPr lang="zh-CN" altLang="en-US">
                <a:latin typeface="微软雅黑" panose="020B0503020204020204" pitchFamily="34" charset="-122"/>
                <a:ea typeface="微软雅黑" panose="020B0503020204020204" pitchFamily="34" charset="-122"/>
              </a:rPr>
              <a:t>患者，以反复发作头晕或眩晕，可伴恶心 、呕吐和</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或</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头痛为症候；患者以此症候群常就诊于神经科、急诊、耳鼻咽喉科等多个科室。同时易被误诊为后循环缺血或短暂性脑缺血发作、前庭周围性眩晕、梅尼埃病、多发性(腔隙性)脑梗死等。因而，临床诊断率低。研究表明，超</a:t>
            </a:r>
            <a:r>
              <a:rPr lang="en-US" altLang="zh-CN">
                <a:latin typeface="微软雅黑" panose="020B0503020204020204" pitchFamily="34" charset="-122"/>
                <a:ea typeface="微软雅黑" panose="020B0503020204020204" pitchFamily="34" charset="-122"/>
              </a:rPr>
              <a:t>2/3</a:t>
            </a:r>
            <a:r>
              <a:rPr lang="zh-CN" altLang="en-US">
                <a:latin typeface="微软雅黑" panose="020B0503020204020204" pitchFamily="34" charset="-122"/>
                <a:ea typeface="微软雅黑" panose="020B0503020204020204" pitchFamily="34" charset="-122"/>
              </a:rPr>
              <a:t>的患者曾因</a:t>
            </a:r>
            <a:r>
              <a:rPr lang="en-US" altLang="zh-CN">
                <a:latin typeface="微软雅黑" panose="020B0503020204020204" pitchFamily="34" charset="-122"/>
                <a:ea typeface="微软雅黑" panose="020B0503020204020204" pitchFamily="34" charset="-122"/>
              </a:rPr>
              <a:t>VM</a:t>
            </a:r>
            <a:r>
              <a:rPr lang="zh-CN" altLang="en-US">
                <a:latin typeface="微软雅黑" panose="020B0503020204020204" pitchFamily="34" charset="-122"/>
                <a:ea typeface="微软雅黑" panose="020B0503020204020204" pitchFamily="34" charset="-122"/>
              </a:rPr>
              <a:t>前往医院就诊，但诊出率却只有</a:t>
            </a:r>
            <a:r>
              <a:rPr lang="en-US" altLang="zh-CN">
                <a:latin typeface="微软雅黑" panose="020B0503020204020204" pitchFamily="34" charset="-122"/>
                <a:ea typeface="微软雅黑" panose="020B0503020204020204" pitchFamily="34" charset="-122"/>
              </a:rPr>
              <a:t>20%</a:t>
            </a:r>
            <a:r>
              <a:rPr lang="zh-CN" altLang="en-US">
                <a:latin typeface="微软雅黑" panose="020B0503020204020204" pitchFamily="34" charset="-122"/>
                <a:ea typeface="微软雅黑" panose="020B0503020204020204" pitchFamily="34" charset="-122"/>
              </a:rPr>
              <a:t>；约有</a:t>
            </a:r>
            <a:r>
              <a:rPr lang="en-US" altLang="zh-CN">
                <a:latin typeface="微软雅黑" panose="020B0503020204020204" pitchFamily="34" charset="-122"/>
                <a:ea typeface="微软雅黑" panose="020B0503020204020204" pitchFamily="34" charset="-122"/>
              </a:rPr>
              <a:t>14.5% </a:t>
            </a:r>
            <a:r>
              <a:rPr lang="zh-CN" altLang="en-US">
                <a:latin typeface="微软雅黑" panose="020B0503020204020204" pitchFamily="34" charset="-122"/>
                <a:ea typeface="微软雅黑" panose="020B0503020204020204" pitchFamily="34" charset="-122"/>
              </a:rPr>
              <a:t>的神经科医生、</a:t>
            </a:r>
            <a:r>
              <a:rPr lang="en-US" altLang="zh-CN">
                <a:latin typeface="微软雅黑" panose="020B0503020204020204" pitchFamily="34" charset="-122"/>
                <a:ea typeface="微软雅黑" panose="020B0503020204020204" pitchFamily="34" charset="-122"/>
              </a:rPr>
              <a:t>19%</a:t>
            </a:r>
            <a:r>
              <a:rPr lang="zh-CN" altLang="en-US">
                <a:latin typeface="微软雅黑" panose="020B0503020204020204" pitchFamily="34" charset="-122"/>
                <a:ea typeface="微软雅黑" panose="020B0503020204020204" pitchFamily="34" charset="-122"/>
              </a:rPr>
              <a:t>的耳鼻喉科医生从未诊治过</a:t>
            </a:r>
            <a:r>
              <a:rPr lang="en-US" altLang="zh-CN">
                <a:latin typeface="微软雅黑" panose="020B0503020204020204" pitchFamily="34" charset="-122"/>
                <a:ea typeface="微软雅黑" panose="020B0503020204020204" pitchFamily="34" charset="-122"/>
              </a:rPr>
              <a:t>VM</a:t>
            </a:r>
            <a:r>
              <a:rPr lang="zh-CN" altLang="en-US">
                <a:latin typeface="微软雅黑" panose="020B0503020204020204" pitchFamily="34" charset="-122"/>
                <a:ea typeface="微软雅黑" panose="020B0503020204020204" pitchFamily="34" charset="-122"/>
              </a:rPr>
              <a:t>。可见，临床实践中对</a:t>
            </a:r>
            <a:r>
              <a:rPr lang="en-US" altLang="zh-CN">
                <a:latin typeface="微软雅黑" panose="020B0503020204020204" pitchFamily="34" charset="-122"/>
                <a:ea typeface="微软雅黑" panose="020B0503020204020204" pitchFamily="34" charset="-122"/>
              </a:rPr>
              <a:t>VM</a:t>
            </a:r>
            <a:r>
              <a:rPr lang="zh-CN" altLang="en-US">
                <a:latin typeface="微软雅黑" panose="020B0503020204020204" pitchFamily="34" charset="-122"/>
                <a:ea typeface="微软雅黑" panose="020B0503020204020204" pitchFamily="34" charset="-122"/>
              </a:rPr>
              <a:t>的认识及诊断仍显不足，亟需改善。</a:t>
            </a:r>
          </a:p>
          <a:p>
            <a:endParaRPr lang="zh-CN" altLang="en-US">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5"/>
          </p:nvPr>
        </p:nvSpPr>
        <p:spPr/>
        <p:txBody>
          <a:bodyPr/>
          <a:lstStyle/>
          <a:p>
            <a:fld id="{BF79BFEB-031F-4CFD-BFDD-563BF4EF3957}" type="slidenum">
              <a:rPr lang="zh-CN" altLang="en-US" smtClean="0"/>
              <a:t>8</a:t>
            </a:fld>
            <a:endParaRPr lang="zh-CN" altLang="en-US"/>
          </a:p>
        </p:txBody>
      </p:sp>
    </p:spTree>
    <p:extLst>
      <p:ext uri="{BB962C8B-B14F-4D97-AF65-F5344CB8AC3E}">
        <p14:creationId xmlns:p14="http://schemas.microsoft.com/office/powerpoint/2010/main" val="671890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1CEAEB-4FAD-62B9-6A95-16AFC4C57F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4EF291-F199-2CAD-4FDF-C512D6B551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084E8F-C1E2-A882-0674-F94EAB50B6C4}"/>
              </a:ext>
            </a:extLst>
          </p:cNvPr>
          <p:cNvSpPr>
            <a:spLocks noGrp="1"/>
          </p:cNvSpPr>
          <p:nvPr>
            <p:ph type="body" idx="1"/>
          </p:nvPr>
        </p:nvSpPr>
        <p:spPr/>
        <p:txBody>
          <a:bodyPr vert="horz" lIns="91440" tIns="45720" rIns="91440" bIns="45720" rtlCol="0"/>
          <a:lstStyle/>
          <a:p>
            <a:r>
              <a:rPr lang="zh-CN" altLang="en-US">
                <a:latin typeface="微软雅黑" panose="020B0503020204020204" pitchFamily="34" charset="-122"/>
                <a:ea typeface="微软雅黑" panose="020B0503020204020204" pitchFamily="34" charset="-122"/>
              </a:rPr>
              <a:t>第二部分我们来看，</a:t>
            </a:r>
            <a:r>
              <a:rPr lang="zh-CN" altLang="en-US">
                <a:latin typeface="微软雅黑" panose="020B0503020204020204" pitchFamily="34" charset="-122"/>
                <a:ea typeface="微软雅黑" panose="020B0503020204020204" pitchFamily="34" charset="-122"/>
                <a:sym typeface="Arial" panose="020B0604020202020204" pitchFamily="34" charset="0"/>
              </a:rPr>
              <a:t>前庭性偏头痛的诊断路径。</a:t>
            </a:r>
            <a:endParaRPr lang="en-US" altLang="zh-CN">
              <a:latin typeface="微软雅黑" panose="020B0503020204020204" pitchFamily="34" charset="-122"/>
              <a:ea typeface="微软雅黑" panose="020B0503020204020204" pitchFamily="34" charset="-122"/>
              <a:sym typeface="Arial" panose="020B0604020202020204" pitchFamily="34" charset="0"/>
            </a:endParaRPr>
          </a:p>
          <a:p>
            <a:endParaRPr lang="en-US">
              <a:latin typeface="微软雅黑" panose="020B0503020204020204" pitchFamily="34" charset="-122"/>
              <a:ea typeface="微软雅黑" panose="020B0503020204020204" pitchFamily="34" charset="-122"/>
            </a:endParaRPr>
          </a:p>
        </p:txBody>
      </p:sp>
      <p:sp>
        <p:nvSpPr>
          <p:cNvPr id="4" name="Slide Number Placeholder 3">
            <a:extLst>
              <a:ext uri="{FF2B5EF4-FFF2-40B4-BE49-F238E27FC236}">
                <a16:creationId xmlns:a16="http://schemas.microsoft.com/office/drawing/2014/main" id="{83513B86-05D4-FDC4-C722-8041D9FFEC89}"/>
              </a:ext>
            </a:extLst>
          </p:cNvPr>
          <p:cNvSpPr>
            <a:spLocks noGrp="1"/>
          </p:cNvSpPr>
          <p:nvPr>
            <p:ph type="sldNum" sz="quarter" idx="5"/>
          </p:nvPr>
        </p:nvSpPr>
        <p:spPr/>
        <p:txBody>
          <a:bodyPr/>
          <a:lstStyle/>
          <a:p>
            <a:fld id="{23E4BB15-D0C4-43DB-8A31-C20DA277F07E}" type="slidenum">
              <a:rPr lang="en-US" smtClean="0"/>
              <a:t>9</a:t>
            </a:fld>
            <a:endParaRPr lang="en-US"/>
          </a:p>
        </p:txBody>
      </p:sp>
    </p:spTree>
    <p:extLst>
      <p:ext uri="{BB962C8B-B14F-4D97-AF65-F5344CB8AC3E}">
        <p14:creationId xmlns:p14="http://schemas.microsoft.com/office/powerpoint/2010/main" val="36897414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2.jp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5D34089-D414-5FAB-A2A1-9630028A031F}"/>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738072A-2390-6A3A-79A0-3FB8A645BBB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E691212-C174-F9E3-C633-40AB883DBD30}"/>
              </a:ext>
            </a:extLst>
          </p:cNvPr>
          <p:cNvSpPr>
            <a:spLocks noGrp="1"/>
          </p:cNvSpPr>
          <p:nvPr>
            <p:ph type="dt" sz="half" idx="10"/>
          </p:nvPr>
        </p:nvSpPr>
        <p:spPr>
          <a:xfrm>
            <a:off x="838200" y="6356350"/>
            <a:ext cx="2743200" cy="365125"/>
          </a:xfrm>
          <a:prstGeom prst="rect">
            <a:avLst/>
          </a:prstGeom>
        </p:spPr>
        <p:txBody>
          <a:bodyPr/>
          <a:lstStyle/>
          <a:p>
            <a:fld id="{F50F24FF-340D-410C-85BD-DF739F964ABB}" type="datetimeFigureOut">
              <a:rPr lang="zh-CN" altLang="en-US" smtClean="0"/>
              <a:t>2025/9/8</a:t>
            </a:fld>
            <a:endParaRPr lang="zh-CN" altLang="en-US"/>
          </a:p>
        </p:txBody>
      </p:sp>
      <p:sp>
        <p:nvSpPr>
          <p:cNvPr id="5" name="页脚占位符 4">
            <a:extLst>
              <a:ext uri="{FF2B5EF4-FFF2-40B4-BE49-F238E27FC236}">
                <a16:creationId xmlns:a16="http://schemas.microsoft.com/office/drawing/2014/main" id="{73237BBA-9EB9-2235-D8A0-8263D047DF7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AC8707DB-D793-34A8-6582-D208D9CB5B2F}"/>
              </a:ext>
            </a:extLst>
          </p:cNvPr>
          <p:cNvSpPr>
            <a:spLocks noGrp="1"/>
          </p:cNvSpPr>
          <p:nvPr>
            <p:ph type="sldNum" sz="quarter" idx="12"/>
          </p:nvPr>
        </p:nvSpPr>
        <p:spPr>
          <a:xfrm>
            <a:off x="8610600" y="6356350"/>
            <a:ext cx="2743200" cy="365125"/>
          </a:xfrm>
          <a:prstGeom prst="rect">
            <a:avLst/>
          </a:prstGeom>
        </p:spPr>
        <p:txBody>
          <a:bodyPr/>
          <a:lstStyle/>
          <a:p>
            <a:fld id="{56E61F2E-9FA4-4DD0-85EF-1B81FA4B5E4D}" type="slidenum">
              <a:rPr lang="zh-CN" altLang="en-US" smtClean="0"/>
              <a:t>‹#›</a:t>
            </a:fld>
            <a:endParaRPr lang="zh-CN" altLang="en-US"/>
          </a:p>
        </p:txBody>
      </p:sp>
      <p:pic>
        <p:nvPicPr>
          <p:cNvPr id="8" name="图片 7" descr="图示&#10;&#10;AI 生成的内容可能不正确。">
            <a:extLst>
              <a:ext uri="{FF2B5EF4-FFF2-40B4-BE49-F238E27FC236}">
                <a16:creationId xmlns:a16="http://schemas.microsoft.com/office/drawing/2014/main" id="{7D0C2D62-E71B-10D1-C55F-E58903C7D5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431189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2E2C92-73E5-4D92-F1F9-D5C487D6C4E5}"/>
              </a:ext>
            </a:extLst>
          </p:cNvPr>
          <p:cNvSpPr>
            <a:spLocks noGrp="1"/>
          </p:cNvSpPr>
          <p:nvPr>
            <p:ph type="title"/>
          </p:nvPr>
        </p:nvSpPr>
        <p:spPr>
          <a:xfrm>
            <a:off x="479425" y="114300"/>
            <a:ext cx="11233150" cy="434975"/>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7009296-82A3-6267-9907-D3B791BCC5C2}"/>
              </a:ext>
            </a:extLst>
          </p:cNvPr>
          <p:cNvSpPr>
            <a:spLocks noGrp="1"/>
          </p:cNvSpPr>
          <p:nvPr>
            <p:ph idx="1"/>
          </p:nvPr>
        </p:nvSpPr>
        <p:spPr>
          <a:xfrm>
            <a:off x="479425" y="749300"/>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D979AAA-3EF6-E887-60BA-60B287D325FB}"/>
              </a:ext>
            </a:extLst>
          </p:cNvPr>
          <p:cNvSpPr>
            <a:spLocks noGrp="1"/>
          </p:cNvSpPr>
          <p:nvPr>
            <p:ph type="dt" sz="half" idx="10"/>
          </p:nvPr>
        </p:nvSpPr>
        <p:spPr>
          <a:xfrm>
            <a:off x="838200" y="6356350"/>
            <a:ext cx="2743200" cy="365125"/>
          </a:xfrm>
          <a:prstGeom prst="rect">
            <a:avLst/>
          </a:prstGeom>
        </p:spPr>
        <p:txBody>
          <a:bodyPr/>
          <a:lstStyle/>
          <a:p>
            <a:fld id="{F50F24FF-340D-410C-85BD-DF739F964ABB}" type="datetimeFigureOut">
              <a:rPr lang="zh-CN" altLang="en-US" smtClean="0"/>
              <a:t>2025/9/8</a:t>
            </a:fld>
            <a:endParaRPr lang="zh-CN" altLang="en-US"/>
          </a:p>
        </p:txBody>
      </p:sp>
      <p:sp>
        <p:nvSpPr>
          <p:cNvPr id="5" name="页脚占位符 4">
            <a:extLst>
              <a:ext uri="{FF2B5EF4-FFF2-40B4-BE49-F238E27FC236}">
                <a16:creationId xmlns:a16="http://schemas.microsoft.com/office/drawing/2014/main" id="{AFE4EA13-4BF5-56BC-9D2B-76DEB930F9A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905C719B-5B85-0A2A-9E65-08ADB757607D}"/>
              </a:ext>
            </a:extLst>
          </p:cNvPr>
          <p:cNvSpPr>
            <a:spLocks noGrp="1"/>
          </p:cNvSpPr>
          <p:nvPr>
            <p:ph type="sldNum" sz="quarter" idx="12"/>
          </p:nvPr>
        </p:nvSpPr>
        <p:spPr>
          <a:xfrm>
            <a:off x="8610600" y="6356350"/>
            <a:ext cx="2743200" cy="365125"/>
          </a:xfrm>
          <a:prstGeom prst="rect">
            <a:avLst/>
          </a:prstGeom>
        </p:spPr>
        <p:txBody>
          <a:bodyPr/>
          <a:lstStyle/>
          <a:p>
            <a:fld id="{56E61F2E-9FA4-4DD0-85EF-1B81FA4B5E4D}" type="slidenum">
              <a:rPr lang="zh-CN" altLang="en-US" smtClean="0"/>
              <a:t>‹#›</a:t>
            </a:fld>
            <a:endParaRPr lang="zh-CN" altLang="en-US"/>
          </a:p>
        </p:txBody>
      </p:sp>
      <p:pic>
        <p:nvPicPr>
          <p:cNvPr id="8" name="图片 7" descr="电脑屏幕的照片&#10;&#10;AI 生成的内容可能不正确。">
            <a:extLst>
              <a:ext uri="{FF2B5EF4-FFF2-40B4-BE49-F238E27FC236}">
                <a16:creationId xmlns:a16="http://schemas.microsoft.com/office/drawing/2014/main" id="{384B3EFC-33D0-EE35-CD3B-B248F31480F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136332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2E2C92-73E5-4D92-F1F9-D5C487D6C4E5}"/>
              </a:ext>
            </a:extLst>
          </p:cNvPr>
          <p:cNvSpPr>
            <a:spLocks noGrp="1"/>
          </p:cNvSpPr>
          <p:nvPr>
            <p:ph type="title"/>
          </p:nvPr>
        </p:nvSpPr>
        <p:spPr>
          <a:xfrm>
            <a:off x="479425" y="114300"/>
            <a:ext cx="11233150" cy="434975"/>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7009296-82A3-6267-9907-D3B791BCC5C2}"/>
              </a:ext>
            </a:extLst>
          </p:cNvPr>
          <p:cNvSpPr>
            <a:spLocks noGrp="1"/>
          </p:cNvSpPr>
          <p:nvPr>
            <p:ph idx="1"/>
          </p:nvPr>
        </p:nvSpPr>
        <p:spPr>
          <a:xfrm>
            <a:off x="479425" y="749300"/>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D979AAA-3EF6-E887-60BA-60B287D325FB}"/>
              </a:ext>
            </a:extLst>
          </p:cNvPr>
          <p:cNvSpPr>
            <a:spLocks noGrp="1"/>
          </p:cNvSpPr>
          <p:nvPr>
            <p:ph type="dt" sz="half" idx="10"/>
          </p:nvPr>
        </p:nvSpPr>
        <p:spPr>
          <a:xfrm>
            <a:off x="838200" y="6356350"/>
            <a:ext cx="2743200" cy="365125"/>
          </a:xfrm>
          <a:prstGeom prst="rect">
            <a:avLst/>
          </a:prstGeom>
        </p:spPr>
        <p:txBody>
          <a:bodyPr/>
          <a:lstStyle/>
          <a:p>
            <a:fld id="{F50F24FF-340D-410C-85BD-DF739F964ABB}" type="datetimeFigureOut">
              <a:rPr lang="zh-CN" altLang="en-US" smtClean="0"/>
              <a:t>2025/9/8</a:t>
            </a:fld>
            <a:endParaRPr lang="zh-CN" altLang="en-US"/>
          </a:p>
        </p:txBody>
      </p:sp>
      <p:sp>
        <p:nvSpPr>
          <p:cNvPr id="5" name="页脚占位符 4">
            <a:extLst>
              <a:ext uri="{FF2B5EF4-FFF2-40B4-BE49-F238E27FC236}">
                <a16:creationId xmlns:a16="http://schemas.microsoft.com/office/drawing/2014/main" id="{AFE4EA13-4BF5-56BC-9D2B-76DEB930F9A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905C719B-5B85-0A2A-9E65-08ADB757607D}"/>
              </a:ext>
            </a:extLst>
          </p:cNvPr>
          <p:cNvSpPr>
            <a:spLocks noGrp="1"/>
          </p:cNvSpPr>
          <p:nvPr>
            <p:ph type="sldNum" sz="quarter" idx="12"/>
          </p:nvPr>
        </p:nvSpPr>
        <p:spPr>
          <a:xfrm>
            <a:off x="8610600" y="6356350"/>
            <a:ext cx="2743200" cy="365125"/>
          </a:xfrm>
          <a:prstGeom prst="rect">
            <a:avLst/>
          </a:prstGeom>
        </p:spPr>
        <p:txBody>
          <a:bodyPr/>
          <a:lstStyle/>
          <a:p>
            <a:fld id="{56E61F2E-9FA4-4DD0-85EF-1B81FA4B5E4D}" type="slidenum">
              <a:rPr lang="zh-CN" altLang="en-US" smtClean="0"/>
              <a:t>‹#›</a:t>
            </a:fld>
            <a:endParaRPr lang="zh-CN" altLang="en-US"/>
          </a:p>
        </p:txBody>
      </p:sp>
      <p:pic>
        <p:nvPicPr>
          <p:cNvPr id="8" name="图片 7" descr="电脑屏幕的照片&#10;&#10;AI 生成的内容可能不正确。">
            <a:extLst>
              <a:ext uri="{FF2B5EF4-FFF2-40B4-BE49-F238E27FC236}">
                <a16:creationId xmlns:a16="http://schemas.microsoft.com/office/drawing/2014/main" id="{384B3EFC-33D0-EE35-CD3B-B248F31480F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圆角矩形 6">
            <a:extLst>
              <a:ext uri="{FF2B5EF4-FFF2-40B4-BE49-F238E27FC236}">
                <a16:creationId xmlns:a16="http://schemas.microsoft.com/office/drawing/2014/main" id="{F86DA139-EA21-EBEF-6727-A3526F9496A9}"/>
              </a:ext>
            </a:extLst>
          </p:cNvPr>
          <p:cNvSpPr/>
          <p:nvPr userDrawn="1"/>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圆角矩形 8">
            <a:extLst>
              <a:ext uri="{FF2B5EF4-FFF2-40B4-BE49-F238E27FC236}">
                <a16:creationId xmlns:a16="http://schemas.microsoft.com/office/drawing/2014/main" id="{4060F2B9-928E-CFCC-CA38-FD3D801EA902}"/>
              </a:ext>
            </a:extLst>
          </p:cNvPr>
          <p:cNvSpPr/>
          <p:nvPr userDrawn="1"/>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圆角矩形 9">
            <a:extLst>
              <a:ext uri="{FF2B5EF4-FFF2-40B4-BE49-F238E27FC236}">
                <a16:creationId xmlns:a16="http://schemas.microsoft.com/office/drawing/2014/main" id="{F0084C40-7297-F016-6D91-4E0BDE5E0DF0}"/>
              </a:ext>
            </a:extLst>
          </p:cNvPr>
          <p:cNvSpPr/>
          <p:nvPr userDrawn="1"/>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661144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FBFC80-82D6-FC40-9F4B-46E05F00CE6B}"/>
              </a:ext>
            </a:extLst>
          </p:cNvPr>
          <p:cNvSpPr>
            <a:spLocks noGrp="1"/>
          </p:cNvSpPr>
          <p:nvPr>
            <p:ph type="title"/>
          </p:nvPr>
        </p:nvSpPr>
        <p:spPr>
          <a:xfrm>
            <a:off x="479425" y="233680"/>
            <a:ext cx="11233150" cy="484823"/>
          </a:xfrm>
          <a:prstGeom prst="rect">
            <a:avLst/>
          </a:prstGeom>
        </p:spPr>
        <p:txBody>
          <a:bodyPr anchor="ctr"/>
          <a:lstStyle/>
          <a:p>
            <a:r>
              <a:rPr lang="zh-CN" altLang="en-US"/>
              <a:t>单击此处编辑母版标题样式</a:t>
            </a:r>
          </a:p>
        </p:txBody>
      </p:sp>
      <p:sp>
        <p:nvSpPr>
          <p:cNvPr id="3" name="日期占位符 2">
            <a:extLst>
              <a:ext uri="{FF2B5EF4-FFF2-40B4-BE49-F238E27FC236}">
                <a16:creationId xmlns:a16="http://schemas.microsoft.com/office/drawing/2014/main" id="{EE2F2828-D792-D431-B7B1-D4B776B7590B}"/>
              </a:ext>
            </a:extLst>
          </p:cNvPr>
          <p:cNvSpPr>
            <a:spLocks noGrp="1"/>
          </p:cNvSpPr>
          <p:nvPr>
            <p:ph type="dt" sz="half" idx="10"/>
          </p:nvPr>
        </p:nvSpPr>
        <p:spPr>
          <a:xfrm>
            <a:off x="479425" y="6129338"/>
            <a:ext cx="11233150" cy="408622"/>
          </a:xfrm>
          <a:prstGeom prst="rect">
            <a:avLst/>
          </a:prstGeom>
        </p:spPr>
        <p:txBody>
          <a:bodyPr/>
          <a:lstStyle>
            <a:lvl1pPr marL="228600" indent="-228600">
              <a:buFont typeface="+mj-lt"/>
              <a:buAutoNum type="arabicPeriod"/>
              <a:defRPr sz="1000"/>
            </a:lvl1pPr>
          </a:lstStyle>
          <a:p>
            <a:r>
              <a:rPr lang="en-US" altLang="zh-CN"/>
              <a:t>ctie</a:t>
            </a:r>
            <a:endParaRPr lang="zh-CN" altLang="en-US"/>
          </a:p>
        </p:txBody>
      </p:sp>
    </p:spTree>
    <p:extLst>
      <p:ext uri="{BB962C8B-B14F-4D97-AF65-F5344CB8AC3E}">
        <p14:creationId xmlns:p14="http://schemas.microsoft.com/office/powerpoint/2010/main" val="1694643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C9365E9E-B2AF-3883-BE9E-9F6446F53AF8}"/>
              </a:ext>
            </a:extLst>
          </p:cNvPr>
          <p:cNvSpPr>
            <a:spLocks noGrp="1"/>
          </p:cNvSpPr>
          <p:nvPr>
            <p:ph type="sldNum" sz="quarter" idx="12"/>
          </p:nvPr>
        </p:nvSpPr>
        <p:spPr>
          <a:xfrm>
            <a:off x="8610600" y="6356350"/>
            <a:ext cx="2743200" cy="365125"/>
          </a:xfrm>
          <a:prstGeom prst="rect">
            <a:avLst/>
          </a:prstGeom>
        </p:spPr>
        <p:txBody>
          <a:bodyPr/>
          <a:lstStyle/>
          <a:p>
            <a:fld id="{56E61F2E-9FA4-4DD0-85EF-1B81FA4B5E4D}" type="slidenum">
              <a:rPr lang="zh-CN" altLang="en-US" smtClean="0"/>
              <a:t>‹#›</a:t>
            </a:fld>
            <a:endParaRPr lang="zh-CN" altLang="en-US"/>
          </a:p>
        </p:txBody>
      </p:sp>
    </p:spTree>
    <p:extLst>
      <p:ext uri="{BB962C8B-B14F-4D97-AF65-F5344CB8AC3E}">
        <p14:creationId xmlns:p14="http://schemas.microsoft.com/office/powerpoint/2010/main" val="9806299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pic>
        <p:nvPicPr>
          <p:cNvPr id="10" name="图片 9" descr="电脑屏幕的照片&#10;&#10;AI 生成的内容可能不正确。">
            <a:extLst>
              <a:ext uri="{FF2B5EF4-FFF2-40B4-BE49-F238E27FC236}">
                <a16:creationId xmlns:a16="http://schemas.microsoft.com/office/drawing/2014/main" id="{2001BA74-34F9-D849-0C0F-1B047A5A837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1"/>
            </p:custDataLst>
          </p:nvPr>
        </p:nvSpPr>
        <p:spPr>
          <a:xfrm>
            <a:off x="838200" y="300630"/>
            <a:ext cx="10515139" cy="464074"/>
          </a:xfrm>
          <a:prstGeom prst="rect">
            <a:avLst/>
          </a:prstGeom>
        </p:spPr>
        <p:txBody>
          <a:bodyPr anchor="ctr">
            <a:noAutofit/>
          </a:bodyPr>
          <a:lstStyle>
            <a:lvl1pPr>
              <a:defRPr sz="2800" b="1">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t>单击此处编辑母版标题样式</a:t>
            </a:r>
          </a:p>
        </p:txBody>
      </p:sp>
      <p:sp>
        <p:nvSpPr>
          <p:cNvPr id="5" name="灯片编号占位符 5"/>
          <p:cNvSpPr>
            <a:spLocks noGrp="1"/>
          </p:cNvSpPr>
          <p:nvPr>
            <p:ph type="sldNum" sz="quarter" idx="12"/>
            <p:custDataLst>
              <p:tags r:id="rId2"/>
            </p:custDataLst>
          </p:nvPr>
        </p:nvSpPr>
        <p:spPr>
          <a:xfrm>
            <a:off x="8610600" y="6356351"/>
            <a:ext cx="2743200" cy="365125"/>
          </a:xfrm>
          <a:prstGeom prst="rect">
            <a:avLst/>
          </a:prstGeom>
        </p:spPr>
        <p:txBody>
          <a:bodyPr/>
          <a:lstStyle>
            <a:lvl1pPr>
              <a:defRPr>
                <a:latin typeface="微软雅黑" panose="020B0503020204020204" pitchFamily="34" charset="-122"/>
                <a:ea typeface="微软雅黑" panose="020B0503020204020204" pitchFamily="34" charset="-122"/>
                <a:cs typeface="Arial" panose="020B0604020202020204" pitchFamily="34" charset="0"/>
              </a:defRPr>
            </a:lvl1pPr>
          </a:lstStyle>
          <a:p>
            <a:fld id="{1468FCAE-9B70-4E1D-8DB2-03D57AE0542F}" type="slidenum">
              <a:rPr lang="zh-CN" altLang="en-US" smtClean="0"/>
              <a:pPr/>
              <a:t>‹#›</a:t>
            </a:fld>
            <a:endParaRPr lang="zh-CN" altLang="en-US"/>
          </a:p>
        </p:txBody>
      </p:sp>
      <p:sp>
        <p:nvSpPr>
          <p:cNvPr id="8" name="文本占位符 7">
            <a:extLst>
              <a:ext uri="{FF2B5EF4-FFF2-40B4-BE49-F238E27FC236}">
                <a16:creationId xmlns:a16="http://schemas.microsoft.com/office/drawing/2014/main" id="{69C75423-DF70-4524-8E5B-0687A66AB1C5}"/>
              </a:ext>
            </a:extLst>
          </p:cNvPr>
          <p:cNvSpPr>
            <a:spLocks noGrp="1"/>
          </p:cNvSpPr>
          <p:nvPr>
            <p:ph type="body" sz="quarter" idx="13"/>
          </p:nvPr>
        </p:nvSpPr>
        <p:spPr>
          <a:xfrm>
            <a:off x="838200" y="1052736"/>
            <a:ext cx="10515600" cy="4680519"/>
          </a:xfrm>
          <a:prstGeom prst="rect">
            <a:avLst/>
          </a:prstGeom>
        </p:spPr>
        <p:txBody>
          <a:bodyPr/>
          <a:lstStyle>
            <a:lvl1pPr>
              <a:lnSpc>
                <a:spcPct val="120000"/>
              </a:lnSpc>
              <a:spcBef>
                <a:spcPts val="0"/>
              </a:spcBef>
              <a:defRPr sz="1600">
                <a:latin typeface="微软雅黑" panose="020B0503020204020204" pitchFamily="34" charset="-122"/>
                <a:ea typeface="微软雅黑" panose="020B0503020204020204" pitchFamily="34" charset="-122"/>
                <a:cs typeface="Arial" panose="020B0604020202020204" pitchFamily="34" charset="0"/>
              </a:defRPr>
            </a:lvl1pPr>
            <a:lvl2pPr>
              <a:lnSpc>
                <a:spcPct val="120000"/>
              </a:lnSpc>
              <a:spcBef>
                <a:spcPts val="0"/>
              </a:spcBef>
              <a:defRPr sz="1400">
                <a:latin typeface="微软雅黑" panose="020B0503020204020204" pitchFamily="34" charset="-122"/>
                <a:ea typeface="微软雅黑" panose="020B0503020204020204" pitchFamily="34" charset="-122"/>
                <a:cs typeface="Arial" panose="020B0604020202020204" pitchFamily="34" charset="0"/>
              </a:defRPr>
            </a:lvl2pPr>
            <a:lvl3pPr>
              <a:lnSpc>
                <a:spcPct val="120000"/>
              </a:lnSpc>
              <a:spcBef>
                <a:spcPts val="0"/>
              </a:spcBef>
              <a:defRPr sz="1200">
                <a:latin typeface="微软雅黑" panose="020B0503020204020204" pitchFamily="34" charset="-122"/>
                <a:ea typeface="微软雅黑" panose="020B0503020204020204" pitchFamily="34" charset="-122"/>
                <a:cs typeface="Arial" panose="020B0604020202020204" pitchFamily="34" charset="0"/>
              </a:defRPr>
            </a:lvl3pPr>
            <a:lvl4pPr>
              <a:lnSpc>
                <a:spcPct val="120000"/>
              </a:lnSpc>
              <a:spcBef>
                <a:spcPts val="0"/>
              </a:spcBef>
              <a:defRPr sz="1100">
                <a:latin typeface="微软雅黑" panose="020B0503020204020204" pitchFamily="34" charset="-122"/>
                <a:ea typeface="微软雅黑" panose="020B0503020204020204" pitchFamily="34" charset="-122"/>
                <a:cs typeface="Arial" panose="020B0604020202020204" pitchFamily="34" charset="0"/>
              </a:defRPr>
            </a:lvl4pPr>
            <a:lvl5pPr>
              <a:lnSpc>
                <a:spcPct val="120000"/>
              </a:lnSpc>
              <a:spcBef>
                <a:spcPts val="0"/>
              </a:spcBef>
              <a:defRPr sz="1100">
                <a:latin typeface="微软雅黑" panose="020B0503020204020204" pitchFamily="34" charset="-122"/>
                <a:ea typeface="微软雅黑" panose="020B0503020204020204" pitchFamily="34" charset="-122"/>
                <a:cs typeface="Arial" panose="020B0604020202020204" pitchFamily="34" charset="0"/>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12" name="内容占位符 11">
            <a:extLst>
              <a:ext uri="{FF2B5EF4-FFF2-40B4-BE49-F238E27FC236}">
                <a16:creationId xmlns:a16="http://schemas.microsoft.com/office/drawing/2014/main" id="{DA386394-94F3-6002-19C9-F8D66FEB0932}"/>
              </a:ext>
            </a:extLst>
          </p:cNvPr>
          <p:cNvSpPr>
            <a:spLocks noGrp="1"/>
          </p:cNvSpPr>
          <p:nvPr>
            <p:ph sz="quarter" idx="14"/>
          </p:nvPr>
        </p:nvSpPr>
        <p:spPr>
          <a:xfrm>
            <a:off x="2328671" y="6021288"/>
            <a:ext cx="9024667" cy="700187"/>
          </a:xfrm>
          <a:prstGeom prst="rect">
            <a:avLst/>
          </a:prstGeom>
        </p:spPr>
        <p:txBody>
          <a:bodyPr anchor="b"/>
          <a:lstStyle>
            <a:lvl1pPr marL="0" indent="0">
              <a:lnSpc>
                <a:spcPct val="100000"/>
              </a:lnSpc>
              <a:spcBef>
                <a:spcPts val="0"/>
              </a:spcBef>
              <a:buNone/>
              <a:defRPr sz="7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457200" indent="0">
              <a:buNone/>
              <a:defRPr sz="800"/>
            </a:lvl2pPr>
            <a:lvl3pPr>
              <a:defRPr sz="800"/>
            </a:lvl3pPr>
            <a:lvl4pPr>
              <a:defRPr sz="800"/>
            </a:lvl4pPr>
            <a:lvl5pPr>
              <a:defRPr sz="800"/>
            </a:lvl5pPr>
          </a:lstStyle>
          <a:p>
            <a:pPr lvl="0"/>
            <a:r>
              <a:rPr lang="zh-CN" altLang="en-US" dirty="0"/>
              <a:t>单击此处编辑母版文本样式</a:t>
            </a:r>
          </a:p>
        </p:txBody>
      </p:sp>
    </p:spTree>
    <p:extLst>
      <p:ext uri="{BB962C8B-B14F-4D97-AF65-F5344CB8AC3E}">
        <p14:creationId xmlns:p14="http://schemas.microsoft.com/office/powerpoint/2010/main" val="1248247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98072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4" r:id="rId4"/>
    <p:sldLayoutId id="2147483655" r:id="rId5"/>
    <p:sldLayoutId id="2147483660" r:id="rId6"/>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686" userDrawn="1">
          <p15:clr>
            <a:srgbClr val="F26B43"/>
          </p15:clr>
        </p15:guide>
        <p15:guide id="4" orient="horz" pos="459" userDrawn="1">
          <p15:clr>
            <a:srgbClr val="F26B43"/>
          </p15:clr>
        </p15:guide>
        <p15:guide id="5" orient="horz" pos="4065" userDrawn="1">
          <p15:clr>
            <a:srgbClr val="F26B43"/>
          </p15:clr>
        </p15:guide>
        <p15:guide id="6" orient="horz" pos="3861" userDrawn="1">
          <p15:clr>
            <a:srgbClr val="F26B43"/>
          </p15:clr>
        </p15:guide>
        <p15:guide id="7" pos="302" userDrawn="1">
          <p15:clr>
            <a:srgbClr val="F26B43"/>
          </p15:clr>
        </p15:guide>
        <p15:guide id="8" pos="737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AE5915-F702-830A-8D03-BE6F09DB261C}"/>
              </a:ext>
            </a:extLst>
          </p:cNvPr>
          <p:cNvSpPr>
            <a:spLocks noGrp="1"/>
          </p:cNvSpPr>
          <p:nvPr>
            <p:ph type="ctrTitle"/>
          </p:nvPr>
        </p:nvSpPr>
        <p:spPr>
          <a:xfrm>
            <a:off x="1243780" y="2235200"/>
            <a:ext cx="9144000" cy="2387600"/>
          </a:xfrm>
        </p:spPr>
        <p:txBody>
          <a:bodyPr/>
          <a:lstStyle/>
          <a:p>
            <a:pPr>
              <a:lnSpc>
                <a:spcPct val="150000"/>
              </a:lnSpc>
            </a:pPr>
            <a:r>
              <a:rPr lang="zh-CN" altLang="en-US" sz="4800" b="1" kern="0">
                <a:effectLst>
                  <a:glow rad="127000">
                    <a:prstClr val="white"/>
                  </a:glow>
                </a:effectLst>
                <a:latin typeface="微软雅黑" panose="020B0503020204020204" pitchFamily="34" charset="-122"/>
                <a:ea typeface="微软雅黑" panose="020B0503020204020204" pitchFamily="34" charset="-122"/>
                <a:cs typeface="Arial" panose="020B0604020202020204" pitchFamily="34" charset="0"/>
              </a:rPr>
              <a:t>溯源辨异，精准施治</a:t>
            </a:r>
            <a:br>
              <a:rPr lang="en-US" altLang="zh-CN" sz="4800" b="1" kern="0">
                <a:effectLst>
                  <a:glow rad="127000">
                    <a:prstClr val="white"/>
                  </a:glow>
                </a:effectLst>
                <a:latin typeface="微软雅黑" panose="020B0503020204020204" pitchFamily="34" charset="-122"/>
                <a:ea typeface="微软雅黑" panose="020B0503020204020204" pitchFamily="34" charset="-122"/>
                <a:cs typeface="Arial" panose="020B0604020202020204" pitchFamily="34" charset="0"/>
              </a:rPr>
            </a:br>
            <a:r>
              <a:rPr lang="zh-CN" altLang="en-US" sz="4800" b="1" kern="0">
                <a:effectLst>
                  <a:glow rad="127000">
                    <a:prstClr val="white"/>
                  </a:glow>
                </a:effectLst>
                <a:latin typeface="微软雅黑" panose="020B0503020204020204" pitchFamily="34" charset="-122"/>
                <a:ea typeface="微软雅黑" panose="020B0503020204020204" pitchFamily="34" charset="-122"/>
                <a:cs typeface="Arial" panose="020B0604020202020204" pitchFamily="34" charset="0"/>
              </a:rPr>
              <a:t>前庭性偏头痛诊疗策略</a:t>
            </a:r>
            <a:endParaRPr lang="zh-CN" altLang="en-US" sz="4800" b="1" kern="0" dirty="0">
              <a:effectLst>
                <a:glow rad="127000">
                  <a:prstClr val="white"/>
                </a:glow>
              </a:effectLst>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660847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E4685-3DC6-302C-0E71-8EDD3F1A506B}"/>
            </a:ext>
          </a:extLst>
        </p:cNvPr>
        <p:cNvGrpSpPr/>
        <p:nvPr/>
      </p:nvGrpSpPr>
      <p:grpSpPr>
        <a:xfrm>
          <a:off x="0" y="0"/>
          <a:ext cx="0" cy="0"/>
          <a:chOff x="0" y="0"/>
          <a:chExt cx="0" cy="0"/>
        </a:xfrm>
      </p:grpSpPr>
      <p:sp>
        <p:nvSpPr>
          <p:cNvPr id="6" name="圆角矩形 5">
            <a:extLst>
              <a:ext uri="{FF2B5EF4-FFF2-40B4-BE49-F238E27FC236}">
                <a16:creationId xmlns:a16="http://schemas.microsoft.com/office/drawing/2014/main" id="{CDDCC578-AF0C-0373-2146-61CAB631F143}"/>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a:extLst>
              <a:ext uri="{FF2B5EF4-FFF2-40B4-BE49-F238E27FC236}">
                <a16:creationId xmlns:a16="http://schemas.microsoft.com/office/drawing/2014/main" id="{0FA3C02C-289F-CE14-858D-BDEB9ED410BE}"/>
              </a:ext>
            </a:extLst>
          </p:cNvPr>
          <p:cNvSpPr/>
          <p:nvPr/>
        </p:nvSpPr>
        <p:spPr>
          <a:xfrm>
            <a:off x="479425" y="1247862"/>
            <a:ext cx="11233150" cy="4747571"/>
          </a:xfrm>
          <a:prstGeom prst="rect">
            <a:avLst/>
          </a:prstGeom>
          <a:solidFill>
            <a:schemeClr val="bg1">
              <a:lumMod val="95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6DC9AC7E-E645-2B84-7BB9-C8350CADFD99}"/>
              </a:ext>
            </a:extLst>
          </p:cNvPr>
          <p:cNvSpPr>
            <a:spLocks noGrp="1"/>
          </p:cNvSpPr>
          <p:nvPr>
            <p:ph type="title"/>
          </p:nvPr>
        </p:nvSpPr>
        <p:spPr>
          <a:xfrm>
            <a:off x="479425" y="1"/>
            <a:ext cx="11233150" cy="728178"/>
          </a:xfrm>
        </p:spPr>
        <p:txBody>
          <a:bodyPr anchor="b">
            <a:normAutofit/>
          </a:bodyPr>
          <a:lstStyle/>
          <a:p>
            <a:r>
              <a:rPr lang="zh-CN" altLang="zh-CN">
                <a:solidFill>
                  <a:schemeClr val="bg1"/>
                </a:solidFill>
              </a:rPr>
              <a:t>前庭性偏头痛</a:t>
            </a:r>
            <a:r>
              <a:rPr lang="zh-CN" altLang="en-US">
                <a:solidFill>
                  <a:schemeClr val="bg1"/>
                </a:solidFill>
              </a:rPr>
              <a:t>诊断与鉴别诊断流程图</a:t>
            </a:r>
          </a:p>
        </p:txBody>
      </p:sp>
      <p:sp>
        <p:nvSpPr>
          <p:cNvPr id="4" name="文本框 3">
            <a:extLst>
              <a:ext uri="{FF2B5EF4-FFF2-40B4-BE49-F238E27FC236}">
                <a16:creationId xmlns:a16="http://schemas.microsoft.com/office/drawing/2014/main" id="{C55F3C4E-B3EB-1CF2-A506-D27830067164}"/>
              </a:ext>
            </a:extLst>
          </p:cNvPr>
          <p:cNvSpPr txBox="1"/>
          <p:nvPr/>
        </p:nvSpPr>
        <p:spPr>
          <a:xfrm>
            <a:off x="2331416" y="6141899"/>
            <a:ext cx="9381159" cy="215444"/>
          </a:xfrm>
          <a:prstGeom prst="rect">
            <a:avLst/>
          </a:prstGeom>
          <a:noFill/>
        </p:spPr>
        <p:txBody>
          <a:bodyPr wrap="square" rtlCol="0">
            <a:spAutoFit/>
          </a:bodyPr>
          <a:lstStyle/>
          <a:p>
            <a:pPr marL="228600" indent="-228600">
              <a:buFont typeface="+mj-lt"/>
              <a:buAutoNum type="arabicPeriod"/>
            </a:pPr>
            <a:r>
              <a:rPr lang="zh-CN" altLang="en-US" sz="800"/>
              <a:t>中国卒中学会卒中与眩晕分会</a:t>
            </a:r>
            <a:r>
              <a:rPr lang="en-US" altLang="zh-CN" sz="800"/>
              <a:t>,</a:t>
            </a:r>
            <a:r>
              <a:rPr lang="zh-CN" altLang="en-US" sz="800"/>
              <a:t>中国医师协会神经内科医师分会眩晕专业委员会</a:t>
            </a:r>
            <a:r>
              <a:rPr lang="en-US" altLang="zh-CN" sz="800"/>
              <a:t>. </a:t>
            </a:r>
            <a:r>
              <a:rPr lang="zh-CN" altLang="en-US" sz="800"/>
              <a:t>前庭性偏头痛诊疗多学科专家共识</a:t>
            </a:r>
            <a:r>
              <a:rPr lang="en-US" altLang="zh-CN" sz="800"/>
              <a:t>[J]. </a:t>
            </a:r>
            <a:r>
              <a:rPr lang="zh-CN" altLang="en-US" sz="800"/>
              <a:t>中华内科杂志</a:t>
            </a:r>
            <a:r>
              <a:rPr lang="en-US" altLang="zh-CN" sz="800"/>
              <a:t>,2019,58(2):102-107.</a:t>
            </a:r>
            <a:endParaRPr lang="zh-CN" altLang="en-US" sz="800"/>
          </a:p>
        </p:txBody>
      </p:sp>
      <p:sp>
        <p:nvSpPr>
          <p:cNvPr id="10" name="文本框 9">
            <a:extLst>
              <a:ext uri="{FF2B5EF4-FFF2-40B4-BE49-F238E27FC236}">
                <a16:creationId xmlns:a16="http://schemas.microsoft.com/office/drawing/2014/main" id="{3956C5D3-C35C-1254-407B-839F03D7D606}"/>
              </a:ext>
            </a:extLst>
          </p:cNvPr>
          <p:cNvSpPr txBox="1"/>
          <p:nvPr/>
        </p:nvSpPr>
        <p:spPr>
          <a:xfrm>
            <a:off x="365639" y="867052"/>
            <a:ext cx="10892209" cy="380810"/>
          </a:xfrm>
          <a:prstGeom prst="rect">
            <a:avLst/>
          </a:prstGeom>
          <a:noFill/>
        </p:spPr>
        <p:txBody>
          <a:bodyPr wrap="square">
            <a:spAutoFit/>
          </a:bodyPr>
          <a:lstStyle>
            <a:defPPr>
              <a:defRPr lang="zh-CN"/>
            </a:defPPr>
            <a:lvl1pPr marL="285750" indent="-285750">
              <a:lnSpc>
                <a:spcPct val="130000"/>
              </a:lnSpc>
              <a:buFont typeface="Arial" panose="020B0604020202020204" pitchFamily="34" charset="0"/>
              <a:buChar char="•"/>
              <a:defRPr sz="1600"/>
            </a:lvl1pPr>
          </a:lstStyle>
          <a:p>
            <a:r>
              <a:rPr lang="zh-CN" altLang="en-US"/>
              <a:t>VM的临床表现呈多样性，易与反复发作性头晕疾病混淆，可参照如下VM的诊断与鉴别诊断流程图</a:t>
            </a:r>
          </a:p>
        </p:txBody>
      </p:sp>
      <p:grpSp>
        <p:nvGrpSpPr>
          <p:cNvPr id="11" name="组合 10">
            <a:extLst>
              <a:ext uri="{FF2B5EF4-FFF2-40B4-BE49-F238E27FC236}">
                <a16:creationId xmlns:a16="http://schemas.microsoft.com/office/drawing/2014/main" id="{4276D577-1DBD-09AF-FC3A-3CF2663D5322}"/>
              </a:ext>
            </a:extLst>
          </p:cNvPr>
          <p:cNvGrpSpPr/>
          <p:nvPr/>
        </p:nvGrpSpPr>
        <p:grpSpPr>
          <a:xfrm>
            <a:off x="652145" y="1446553"/>
            <a:ext cx="10938510" cy="4266177"/>
            <a:chOff x="652145" y="1169431"/>
            <a:chExt cx="10938510" cy="4543299"/>
          </a:xfrm>
        </p:grpSpPr>
        <p:sp>
          <p:nvSpPr>
            <p:cNvPr id="3" name="矩形 2">
              <a:extLst>
                <a:ext uri="{FF2B5EF4-FFF2-40B4-BE49-F238E27FC236}">
                  <a16:creationId xmlns:a16="http://schemas.microsoft.com/office/drawing/2014/main" id="{C89E9A5E-F42C-EFB7-14D0-F65B85D2D1B4}"/>
                </a:ext>
              </a:extLst>
            </p:cNvPr>
            <p:cNvSpPr/>
            <p:nvPr/>
          </p:nvSpPr>
          <p:spPr>
            <a:xfrm>
              <a:off x="4814381" y="1169431"/>
              <a:ext cx="2563239" cy="275091"/>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眩晕</a:t>
              </a:r>
              <a:r>
                <a:rPr lang="en-US" altLang="zh-CN" sz="1200">
                  <a:solidFill>
                    <a:schemeClr val="tx1"/>
                  </a:solidFill>
                </a:rPr>
                <a:t>/</a:t>
              </a:r>
              <a:r>
                <a:rPr lang="zh-CN" altLang="en-US" sz="1200">
                  <a:solidFill>
                    <a:schemeClr val="tx1"/>
                  </a:solidFill>
                </a:rPr>
                <a:t>头晕，伴或不伴头痛</a:t>
              </a:r>
            </a:p>
          </p:txBody>
        </p:sp>
        <p:sp>
          <p:nvSpPr>
            <p:cNvPr id="9" name="矩形 8">
              <a:extLst>
                <a:ext uri="{FF2B5EF4-FFF2-40B4-BE49-F238E27FC236}">
                  <a16:creationId xmlns:a16="http://schemas.microsoft.com/office/drawing/2014/main" id="{6BD8A04F-E3E6-D458-45EB-67F5AED0C549}"/>
                </a:ext>
              </a:extLst>
            </p:cNvPr>
            <p:cNvSpPr>
              <a:spLocks/>
            </p:cNvSpPr>
            <p:nvPr/>
          </p:nvSpPr>
          <p:spPr>
            <a:xfrm>
              <a:off x="5541524" y="1624873"/>
              <a:ext cx="1108953" cy="275091"/>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病史</a:t>
              </a:r>
            </a:p>
          </p:txBody>
        </p:sp>
        <p:sp>
          <p:nvSpPr>
            <p:cNvPr id="12" name="矩形 11">
              <a:extLst>
                <a:ext uri="{FF2B5EF4-FFF2-40B4-BE49-F238E27FC236}">
                  <a16:creationId xmlns:a16="http://schemas.microsoft.com/office/drawing/2014/main" id="{018A93DD-1AA1-EFC2-CAAC-739F3AF716E6}"/>
                </a:ext>
              </a:extLst>
            </p:cNvPr>
            <p:cNvSpPr/>
            <p:nvPr/>
          </p:nvSpPr>
          <p:spPr>
            <a:xfrm>
              <a:off x="5413242" y="3257610"/>
              <a:ext cx="1365517" cy="390066"/>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发作性、先兆、偏头痛史</a:t>
              </a:r>
              <a:r>
                <a:rPr lang="en-US" altLang="zh-CN" sz="1200">
                  <a:solidFill>
                    <a:schemeClr val="tx1"/>
                  </a:solidFill>
                </a:rPr>
                <a:t>/</a:t>
              </a:r>
              <a:r>
                <a:rPr lang="zh-CN" altLang="en-US" sz="1200">
                  <a:solidFill>
                    <a:schemeClr val="tx1"/>
                  </a:solidFill>
                </a:rPr>
                <a:t>家族史</a:t>
              </a:r>
            </a:p>
          </p:txBody>
        </p:sp>
        <p:sp>
          <p:nvSpPr>
            <p:cNvPr id="13" name="矩形 12">
              <a:extLst>
                <a:ext uri="{FF2B5EF4-FFF2-40B4-BE49-F238E27FC236}">
                  <a16:creationId xmlns:a16="http://schemas.microsoft.com/office/drawing/2014/main" id="{306FC170-A8FB-B88A-7638-AAC60CDCCA4F}"/>
                </a:ext>
              </a:extLst>
            </p:cNvPr>
            <p:cNvSpPr/>
            <p:nvPr/>
          </p:nvSpPr>
          <p:spPr>
            <a:xfrm>
              <a:off x="4647789" y="3828027"/>
              <a:ext cx="2896421" cy="508000"/>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完善专科（床旁）检查、必要的影像学</a:t>
              </a:r>
            </a:p>
            <a:p>
              <a:pPr algn="ctr"/>
              <a:r>
                <a:rPr lang="zh-CN" altLang="en-US" sz="1200">
                  <a:solidFill>
                    <a:schemeClr val="tx1"/>
                  </a:solidFill>
                </a:rPr>
                <a:t>及相应的辅助检查和实验室化验</a:t>
              </a:r>
            </a:p>
          </p:txBody>
        </p:sp>
        <p:sp>
          <p:nvSpPr>
            <p:cNvPr id="14" name="矩形 13">
              <a:extLst>
                <a:ext uri="{FF2B5EF4-FFF2-40B4-BE49-F238E27FC236}">
                  <a16:creationId xmlns:a16="http://schemas.microsoft.com/office/drawing/2014/main" id="{58F302BB-07CB-8676-7E98-0DC7885A23EA}"/>
                </a:ext>
              </a:extLst>
            </p:cNvPr>
            <p:cNvSpPr>
              <a:spLocks/>
            </p:cNvSpPr>
            <p:nvPr/>
          </p:nvSpPr>
          <p:spPr>
            <a:xfrm>
              <a:off x="6297035" y="4516378"/>
              <a:ext cx="1530360" cy="508000"/>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躯体化症候</a:t>
              </a:r>
              <a:r>
                <a:rPr lang="en-US" altLang="zh-CN" sz="1200">
                  <a:solidFill>
                    <a:schemeClr val="tx1"/>
                  </a:solidFill>
                </a:rPr>
                <a:t>+</a:t>
              </a:r>
              <a:r>
                <a:rPr lang="zh-CN" altLang="en-US" sz="1200">
                  <a:solidFill>
                    <a:schemeClr val="tx1"/>
                  </a:solidFill>
                </a:rPr>
                <a:t>精神因素诱发</a:t>
              </a:r>
            </a:p>
          </p:txBody>
        </p:sp>
        <p:sp>
          <p:nvSpPr>
            <p:cNvPr id="16" name="矩形 15">
              <a:extLst>
                <a:ext uri="{FF2B5EF4-FFF2-40B4-BE49-F238E27FC236}">
                  <a16:creationId xmlns:a16="http://schemas.microsoft.com/office/drawing/2014/main" id="{B13D4A8B-C0B4-747C-C71A-D391156EB11F}"/>
                </a:ext>
              </a:extLst>
            </p:cNvPr>
            <p:cNvSpPr>
              <a:spLocks/>
            </p:cNvSpPr>
            <p:nvPr/>
          </p:nvSpPr>
          <p:spPr>
            <a:xfrm>
              <a:off x="6921590" y="2080315"/>
              <a:ext cx="1108953" cy="275091"/>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诱发因素</a:t>
              </a:r>
            </a:p>
          </p:txBody>
        </p:sp>
        <p:sp>
          <p:nvSpPr>
            <p:cNvPr id="18" name="矩形 17">
              <a:extLst>
                <a:ext uri="{FF2B5EF4-FFF2-40B4-BE49-F238E27FC236}">
                  <a16:creationId xmlns:a16="http://schemas.microsoft.com/office/drawing/2014/main" id="{E9D3A2B6-2A0F-C844-EF9D-05C6675EB12A}"/>
                </a:ext>
              </a:extLst>
            </p:cNvPr>
            <p:cNvSpPr>
              <a:spLocks/>
            </p:cNvSpPr>
            <p:nvPr/>
          </p:nvSpPr>
          <p:spPr>
            <a:xfrm>
              <a:off x="4161457" y="2080315"/>
              <a:ext cx="1108953" cy="275091"/>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持续时间</a:t>
              </a:r>
            </a:p>
          </p:txBody>
        </p:sp>
        <p:sp>
          <p:nvSpPr>
            <p:cNvPr id="19" name="矩形 18">
              <a:extLst>
                <a:ext uri="{FF2B5EF4-FFF2-40B4-BE49-F238E27FC236}">
                  <a16:creationId xmlns:a16="http://schemas.microsoft.com/office/drawing/2014/main" id="{443360B4-03EB-08C8-210B-A63524A19E71}"/>
                </a:ext>
              </a:extLst>
            </p:cNvPr>
            <p:cNvSpPr>
              <a:spLocks/>
            </p:cNvSpPr>
            <p:nvPr/>
          </p:nvSpPr>
          <p:spPr>
            <a:xfrm>
              <a:off x="9681724" y="2080315"/>
              <a:ext cx="1108953" cy="275091"/>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伴随症状</a:t>
              </a:r>
            </a:p>
          </p:txBody>
        </p:sp>
        <p:sp>
          <p:nvSpPr>
            <p:cNvPr id="20" name="矩形 19">
              <a:extLst>
                <a:ext uri="{FF2B5EF4-FFF2-40B4-BE49-F238E27FC236}">
                  <a16:creationId xmlns:a16="http://schemas.microsoft.com/office/drawing/2014/main" id="{923ECDF1-F733-8EA4-FF0B-A9F369C184EC}"/>
                </a:ext>
              </a:extLst>
            </p:cNvPr>
            <p:cNvSpPr>
              <a:spLocks/>
            </p:cNvSpPr>
            <p:nvPr/>
          </p:nvSpPr>
          <p:spPr>
            <a:xfrm>
              <a:off x="1401324" y="2080315"/>
              <a:ext cx="1108953" cy="275091"/>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发作频率</a:t>
              </a:r>
            </a:p>
          </p:txBody>
        </p:sp>
        <p:sp>
          <p:nvSpPr>
            <p:cNvPr id="17" name="矩形 16">
              <a:extLst>
                <a:ext uri="{FF2B5EF4-FFF2-40B4-BE49-F238E27FC236}">
                  <a16:creationId xmlns:a16="http://schemas.microsoft.com/office/drawing/2014/main" id="{F2D3EC08-8DDE-2CD0-E992-5FB45AAECAE7}"/>
                </a:ext>
              </a:extLst>
            </p:cNvPr>
            <p:cNvSpPr>
              <a:spLocks/>
            </p:cNvSpPr>
            <p:nvPr/>
          </p:nvSpPr>
          <p:spPr>
            <a:xfrm>
              <a:off x="6494102" y="2535757"/>
              <a:ext cx="1963928" cy="541502"/>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应激、疲劳、紧张、睡眠不足、过度体力活动，某些食物等</a:t>
              </a:r>
            </a:p>
          </p:txBody>
        </p:sp>
        <p:sp>
          <p:nvSpPr>
            <p:cNvPr id="21" name="矩形 20">
              <a:extLst>
                <a:ext uri="{FF2B5EF4-FFF2-40B4-BE49-F238E27FC236}">
                  <a16:creationId xmlns:a16="http://schemas.microsoft.com/office/drawing/2014/main" id="{E2D0A60A-7061-F9AA-02BE-259546D004F8}"/>
                </a:ext>
              </a:extLst>
            </p:cNvPr>
            <p:cNvSpPr>
              <a:spLocks/>
            </p:cNvSpPr>
            <p:nvPr/>
          </p:nvSpPr>
          <p:spPr>
            <a:xfrm>
              <a:off x="973836" y="2535757"/>
              <a:ext cx="1963928" cy="541502"/>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反复发作</a:t>
              </a:r>
            </a:p>
          </p:txBody>
        </p:sp>
        <p:sp>
          <p:nvSpPr>
            <p:cNvPr id="22" name="矩形 21">
              <a:extLst>
                <a:ext uri="{FF2B5EF4-FFF2-40B4-BE49-F238E27FC236}">
                  <a16:creationId xmlns:a16="http://schemas.microsoft.com/office/drawing/2014/main" id="{6F4BFE89-E970-58E4-F4D0-CC35ACC10B98}"/>
                </a:ext>
              </a:extLst>
            </p:cNvPr>
            <p:cNvSpPr>
              <a:spLocks/>
            </p:cNvSpPr>
            <p:nvPr/>
          </p:nvSpPr>
          <p:spPr>
            <a:xfrm>
              <a:off x="3733969" y="2535757"/>
              <a:ext cx="1963928" cy="541502"/>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数秒、数分钟、数小时 、</a:t>
              </a:r>
              <a:endParaRPr lang="en-US" altLang="zh-CN" sz="1200">
                <a:solidFill>
                  <a:schemeClr val="tx1"/>
                </a:solidFill>
              </a:endParaRPr>
            </a:p>
            <a:p>
              <a:pPr algn="ctr"/>
              <a:r>
                <a:rPr lang="zh-CN" altLang="en-US" sz="1200">
                  <a:solidFill>
                    <a:schemeClr val="tx1"/>
                  </a:solidFill>
                </a:rPr>
                <a:t>数天、持续性</a:t>
              </a:r>
            </a:p>
          </p:txBody>
        </p:sp>
        <p:sp>
          <p:nvSpPr>
            <p:cNvPr id="23" name="矩形 22">
              <a:extLst>
                <a:ext uri="{FF2B5EF4-FFF2-40B4-BE49-F238E27FC236}">
                  <a16:creationId xmlns:a16="http://schemas.microsoft.com/office/drawing/2014/main" id="{62919728-2BEE-83C0-052F-F2697CADA085}"/>
                </a:ext>
              </a:extLst>
            </p:cNvPr>
            <p:cNvSpPr>
              <a:spLocks/>
            </p:cNvSpPr>
            <p:nvPr/>
          </p:nvSpPr>
          <p:spPr>
            <a:xfrm>
              <a:off x="9254236" y="2535757"/>
              <a:ext cx="1963928" cy="541502"/>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视觉先兆</a:t>
              </a:r>
              <a:r>
                <a:rPr lang="en-US" altLang="zh-CN" sz="1200">
                  <a:solidFill>
                    <a:schemeClr val="tx1"/>
                  </a:solidFill>
                </a:rPr>
                <a:t>/</a:t>
              </a:r>
              <a:r>
                <a:rPr lang="zh-CN" altLang="en-US" sz="1200">
                  <a:solidFill>
                    <a:schemeClr val="tx1"/>
                  </a:solidFill>
                </a:rPr>
                <a:t>视觉症候，畏光、畏声，头部运动不耐受，听力减退、耳鸣等</a:t>
              </a:r>
            </a:p>
          </p:txBody>
        </p:sp>
        <p:sp>
          <p:nvSpPr>
            <p:cNvPr id="24" name="矩形 23">
              <a:extLst>
                <a:ext uri="{FF2B5EF4-FFF2-40B4-BE49-F238E27FC236}">
                  <a16:creationId xmlns:a16="http://schemas.microsoft.com/office/drawing/2014/main" id="{3F413CB4-8C73-914A-207B-12F481AD0067}"/>
                </a:ext>
              </a:extLst>
            </p:cNvPr>
            <p:cNvSpPr>
              <a:spLocks/>
            </p:cNvSpPr>
            <p:nvPr/>
          </p:nvSpPr>
          <p:spPr>
            <a:xfrm>
              <a:off x="2533775" y="4516378"/>
              <a:ext cx="1530360" cy="508000"/>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变位试验阳性</a:t>
              </a:r>
            </a:p>
          </p:txBody>
        </p:sp>
        <p:sp>
          <p:nvSpPr>
            <p:cNvPr id="25" name="矩形 24">
              <a:extLst>
                <a:ext uri="{FF2B5EF4-FFF2-40B4-BE49-F238E27FC236}">
                  <a16:creationId xmlns:a16="http://schemas.microsoft.com/office/drawing/2014/main" id="{2378B5CE-98B7-5248-5B30-E390F854CDCB}"/>
                </a:ext>
              </a:extLst>
            </p:cNvPr>
            <p:cNvSpPr>
              <a:spLocks/>
            </p:cNvSpPr>
            <p:nvPr/>
          </p:nvSpPr>
          <p:spPr>
            <a:xfrm>
              <a:off x="4415405" y="4516378"/>
              <a:ext cx="1530360" cy="508000"/>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反复发作性眩晕</a:t>
              </a:r>
              <a:r>
                <a:rPr lang="en-US" altLang="zh-CN" sz="1200">
                  <a:solidFill>
                    <a:schemeClr val="tx1"/>
                  </a:solidFill>
                </a:rPr>
                <a:t>+</a:t>
              </a:r>
              <a:r>
                <a:rPr lang="zh-CN" altLang="en-US" sz="1200">
                  <a:solidFill>
                    <a:schemeClr val="tx1"/>
                  </a:solidFill>
                </a:rPr>
                <a:t>波动性听力下降</a:t>
              </a:r>
              <a:r>
                <a:rPr lang="en-US" altLang="zh-CN" sz="1200">
                  <a:solidFill>
                    <a:schemeClr val="tx1"/>
                  </a:solidFill>
                </a:rPr>
                <a:t>+</a:t>
              </a:r>
              <a:r>
                <a:rPr lang="zh-CN" altLang="en-US" sz="1200">
                  <a:solidFill>
                    <a:schemeClr val="tx1"/>
                  </a:solidFill>
                </a:rPr>
                <a:t>耳鸣</a:t>
              </a:r>
              <a:r>
                <a:rPr lang="en-US" altLang="zh-CN" sz="1200">
                  <a:solidFill>
                    <a:schemeClr val="tx1"/>
                  </a:solidFill>
                </a:rPr>
                <a:t>+</a:t>
              </a:r>
              <a:r>
                <a:rPr lang="zh-CN" altLang="en-US" sz="1200">
                  <a:solidFill>
                    <a:schemeClr val="tx1"/>
                  </a:solidFill>
                </a:rPr>
                <a:t>耳闷胀感</a:t>
              </a:r>
            </a:p>
          </p:txBody>
        </p:sp>
        <p:sp>
          <p:nvSpPr>
            <p:cNvPr id="26" name="矩形 25">
              <a:extLst>
                <a:ext uri="{FF2B5EF4-FFF2-40B4-BE49-F238E27FC236}">
                  <a16:creationId xmlns:a16="http://schemas.microsoft.com/office/drawing/2014/main" id="{8620DE00-D08A-692E-33CB-30E60AB8A13C}"/>
                </a:ext>
              </a:extLst>
            </p:cNvPr>
            <p:cNvSpPr>
              <a:spLocks/>
            </p:cNvSpPr>
            <p:nvPr/>
          </p:nvSpPr>
          <p:spPr>
            <a:xfrm>
              <a:off x="652145" y="4516378"/>
              <a:ext cx="1530360" cy="508000"/>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符合</a:t>
              </a:r>
              <a:r>
                <a:rPr lang="en-US" altLang="zh-CN" sz="1200">
                  <a:solidFill>
                    <a:schemeClr val="tx1"/>
                  </a:solidFill>
                </a:rPr>
                <a:t>VM</a:t>
              </a:r>
              <a:r>
                <a:rPr lang="zh-CN" altLang="en-US" sz="1200">
                  <a:solidFill>
                    <a:schemeClr val="tx1"/>
                  </a:solidFill>
                </a:rPr>
                <a:t>诊断标准</a:t>
              </a:r>
            </a:p>
          </p:txBody>
        </p:sp>
        <p:sp>
          <p:nvSpPr>
            <p:cNvPr id="27" name="矩形 26">
              <a:extLst>
                <a:ext uri="{FF2B5EF4-FFF2-40B4-BE49-F238E27FC236}">
                  <a16:creationId xmlns:a16="http://schemas.microsoft.com/office/drawing/2014/main" id="{BF77E773-0D7E-912A-ACC7-43D9E2819D14}"/>
                </a:ext>
              </a:extLst>
            </p:cNvPr>
            <p:cNvSpPr>
              <a:spLocks/>
            </p:cNvSpPr>
            <p:nvPr/>
          </p:nvSpPr>
          <p:spPr>
            <a:xfrm>
              <a:off x="8178665" y="4516378"/>
              <a:ext cx="1530360" cy="508000"/>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有</a:t>
              </a:r>
              <a:r>
                <a:rPr lang="en-US" altLang="zh-CN" sz="1200">
                  <a:solidFill>
                    <a:schemeClr val="tx1"/>
                  </a:solidFill>
                </a:rPr>
                <a:t>/</a:t>
              </a:r>
              <a:r>
                <a:rPr lang="zh-CN" altLang="en-US" sz="1200">
                  <a:solidFill>
                    <a:schemeClr val="tx1"/>
                  </a:solidFill>
                </a:rPr>
                <a:t>无旋转性眩晕</a:t>
              </a:r>
              <a:r>
                <a:rPr lang="en-US" altLang="zh-CN" sz="1200">
                  <a:solidFill>
                    <a:schemeClr val="tx1"/>
                  </a:solidFill>
                </a:rPr>
                <a:t>+</a:t>
              </a:r>
              <a:r>
                <a:rPr lang="zh-CN" altLang="en-US" sz="1200">
                  <a:solidFill>
                    <a:schemeClr val="tx1"/>
                  </a:solidFill>
                </a:rPr>
                <a:t>短暂发作</a:t>
              </a:r>
              <a:r>
                <a:rPr lang="en-US" altLang="zh-CN" sz="1200">
                  <a:solidFill>
                    <a:schemeClr val="tx1"/>
                  </a:solidFill>
                </a:rPr>
                <a:t>+</a:t>
              </a:r>
              <a:r>
                <a:rPr lang="zh-CN" altLang="en-US" sz="1200">
                  <a:solidFill>
                    <a:schemeClr val="tx1"/>
                  </a:solidFill>
                </a:rPr>
                <a:t>反复发作</a:t>
              </a:r>
              <a:r>
                <a:rPr lang="en-US" altLang="zh-CN" sz="1200">
                  <a:solidFill>
                    <a:schemeClr val="tx1"/>
                  </a:solidFill>
                </a:rPr>
                <a:t>+</a:t>
              </a:r>
              <a:r>
                <a:rPr lang="zh-CN" altLang="en-US" sz="1200">
                  <a:solidFill>
                    <a:schemeClr val="tx1"/>
                  </a:solidFill>
                </a:rPr>
                <a:t>抗癫痫治疗有效</a:t>
              </a:r>
            </a:p>
          </p:txBody>
        </p:sp>
        <p:sp>
          <p:nvSpPr>
            <p:cNvPr id="28" name="矩形 27">
              <a:extLst>
                <a:ext uri="{FF2B5EF4-FFF2-40B4-BE49-F238E27FC236}">
                  <a16:creationId xmlns:a16="http://schemas.microsoft.com/office/drawing/2014/main" id="{B32F82F8-CFCF-E86F-9A9A-5822F49240B9}"/>
                </a:ext>
              </a:extLst>
            </p:cNvPr>
            <p:cNvSpPr>
              <a:spLocks/>
            </p:cNvSpPr>
            <p:nvPr/>
          </p:nvSpPr>
          <p:spPr>
            <a:xfrm>
              <a:off x="10060295" y="4516378"/>
              <a:ext cx="1530360" cy="508000"/>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发作</a:t>
              </a:r>
              <a:r>
                <a:rPr lang="en-US" altLang="zh-CN" sz="1200">
                  <a:solidFill>
                    <a:schemeClr val="tx1"/>
                  </a:solidFill>
                </a:rPr>
                <a:t>/</a:t>
              </a:r>
              <a:r>
                <a:rPr lang="zh-CN" altLang="en-US" sz="1200">
                  <a:solidFill>
                    <a:schemeClr val="tx1"/>
                  </a:solidFill>
                </a:rPr>
                <a:t>持续性头晕</a:t>
              </a:r>
              <a:r>
                <a:rPr lang="en-US" altLang="zh-CN" sz="1200">
                  <a:solidFill>
                    <a:schemeClr val="tx1"/>
                  </a:solidFill>
                </a:rPr>
                <a:t>+</a:t>
              </a:r>
              <a:r>
                <a:rPr lang="zh-CN" altLang="en-US" sz="1200">
                  <a:solidFill>
                    <a:schemeClr val="tx1"/>
                  </a:solidFill>
                </a:rPr>
                <a:t>共济失调等神经功能缺损症候</a:t>
              </a:r>
            </a:p>
          </p:txBody>
        </p:sp>
        <p:sp>
          <p:nvSpPr>
            <p:cNvPr id="15" name="矩形 14">
              <a:extLst>
                <a:ext uri="{FF2B5EF4-FFF2-40B4-BE49-F238E27FC236}">
                  <a16:creationId xmlns:a16="http://schemas.microsoft.com/office/drawing/2014/main" id="{5916996C-E446-1427-3281-78876A444632}"/>
                </a:ext>
              </a:extLst>
            </p:cNvPr>
            <p:cNvSpPr>
              <a:spLocks/>
            </p:cNvSpPr>
            <p:nvPr/>
          </p:nvSpPr>
          <p:spPr>
            <a:xfrm>
              <a:off x="6297035" y="5204730"/>
              <a:ext cx="1530360" cy="508000"/>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非结构性眩晕疾病</a:t>
              </a:r>
            </a:p>
          </p:txBody>
        </p:sp>
        <p:sp>
          <p:nvSpPr>
            <p:cNvPr id="29" name="矩形 28">
              <a:extLst>
                <a:ext uri="{FF2B5EF4-FFF2-40B4-BE49-F238E27FC236}">
                  <a16:creationId xmlns:a16="http://schemas.microsoft.com/office/drawing/2014/main" id="{62232E0D-0381-70D9-12B4-4C4DB8167BC0}"/>
                </a:ext>
              </a:extLst>
            </p:cNvPr>
            <p:cNvSpPr>
              <a:spLocks/>
            </p:cNvSpPr>
            <p:nvPr/>
          </p:nvSpPr>
          <p:spPr>
            <a:xfrm>
              <a:off x="652145" y="5204730"/>
              <a:ext cx="1530360" cy="508000"/>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tx1"/>
                  </a:solidFill>
                </a:rPr>
                <a:t>VM</a:t>
              </a:r>
              <a:endParaRPr lang="zh-CN" altLang="en-US" sz="1200">
                <a:solidFill>
                  <a:schemeClr val="tx1"/>
                </a:solidFill>
              </a:endParaRPr>
            </a:p>
          </p:txBody>
        </p:sp>
        <p:sp>
          <p:nvSpPr>
            <p:cNvPr id="30" name="矩形 29">
              <a:extLst>
                <a:ext uri="{FF2B5EF4-FFF2-40B4-BE49-F238E27FC236}">
                  <a16:creationId xmlns:a16="http://schemas.microsoft.com/office/drawing/2014/main" id="{027BED79-C795-F084-8150-9FB2B1F72305}"/>
                </a:ext>
              </a:extLst>
            </p:cNvPr>
            <p:cNvSpPr>
              <a:spLocks/>
            </p:cNvSpPr>
            <p:nvPr/>
          </p:nvSpPr>
          <p:spPr>
            <a:xfrm>
              <a:off x="2533775" y="5204730"/>
              <a:ext cx="1530360" cy="508000"/>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tx1"/>
                  </a:solidFill>
                </a:rPr>
                <a:t>BPPV</a:t>
              </a:r>
              <a:endParaRPr lang="zh-CN" altLang="en-US" sz="1200">
                <a:solidFill>
                  <a:schemeClr val="tx1"/>
                </a:solidFill>
              </a:endParaRPr>
            </a:p>
          </p:txBody>
        </p:sp>
        <p:sp>
          <p:nvSpPr>
            <p:cNvPr id="31" name="矩形 30">
              <a:extLst>
                <a:ext uri="{FF2B5EF4-FFF2-40B4-BE49-F238E27FC236}">
                  <a16:creationId xmlns:a16="http://schemas.microsoft.com/office/drawing/2014/main" id="{2BE334BE-EC1A-17E9-4D5A-6F778E7DDB3B}"/>
                </a:ext>
              </a:extLst>
            </p:cNvPr>
            <p:cNvSpPr>
              <a:spLocks/>
            </p:cNvSpPr>
            <p:nvPr/>
          </p:nvSpPr>
          <p:spPr>
            <a:xfrm>
              <a:off x="4415405" y="5204730"/>
              <a:ext cx="1530360" cy="508000"/>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梅尼埃病</a:t>
              </a:r>
            </a:p>
          </p:txBody>
        </p:sp>
        <p:sp>
          <p:nvSpPr>
            <p:cNvPr id="32" name="矩形 31">
              <a:extLst>
                <a:ext uri="{FF2B5EF4-FFF2-40B4-BE49-F238E27FC236}">
                  <a16:creationId xmlns:a16="http://schemas.microsoft.com/office/drawing/2014/main" id="{20D07954-5A07-2931-9511-CF0E7DAD9826}"/>
                </a:ext>
              </a:extLst>
            </p:cNvPr>
            <p:cNvSpPr>
              <a:spLocks/>
            </p:cNvSpPr>
            <p:nvPr/>
          </p:nvSpPr>
          <p:spPr>
            <a:xfrm>
              <a:off x="8178665" y="5204730"/>
              <a:ext cx="1530360" cy="508000"/>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前庭阵发症</a:t>
              </a:r>
            </a:p>
          </p:txBody>
        </p:sp>
        <p:sp>
          <p:nvSpPr>
            <p:cNvPr id="33" name="矩形 32">
              <a:extLst>
                <a:ext uri="{FF2B5EF4-FFF2-40B4-BE49-F238E27FC236}">
                  <a16:creationId xmlns:a16="http://schemas.microsoft.com/office/drawing/2014/main" id="{36A13FFC-D376-EB19-761E-4B9C31534BBF}"/>
                </a:ext>
              </a:extLst>
            </p:cNvPr>
            <p:cNvSpPr>
              <a:spLocks/>
            </p:cNvSpPr>
            <p:nvPr/>
          </p:nvSpPr>
          <p:spPr>
            <a:xfrm>
              <a:off x="10060295" y="5204730"/>
              <a:ext cx="1530360" cy="508000"/>
            </a:xfrm>
            <a:prstGeom prst="rect">
              <a:avLst/>
            </a:prstGeom>
            <a:solidFill>
              <a:schemeClr val="bg1"/>
            </a:solidFill>
            <a:ln w="127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tx1"/>
                  </a:solidFill>
                </a:rPr>
                <a:t>后循环梗死</a:t>
              </a:r>
              <a:r>
                <a:rPr lang="en-US" altLang="zh-CN" sz="1200">
                  <a:solidFill>
                    <a:schemeClr val="tx1"/>
                  </a:solidFill>
                </a:rPr>
                <a:t>/</a:t>
              </a:r>
            </a:p>
            <a:p>
              <a:pPr algn="ctr"/>
              <a:r>
                <a:rPr lang="en-US" altLang="zh-CN" sz="1200">
                  <a:solidFill>
                    <a:schemeClr val="tx1"/>
                  </a:solidFill>
                </a:rPr>
                <a:t>TIA/</a:t>
              </a:r>
              <a:r>
                <a:rPr lang="zh-CN" altLang="en-US" sz="1200">
                  <a:solidFill>
                    <a:schemeClr val="tx1"/>
                  </a:solidFill>
                </a:rPr>
                <a:t>夹层</a:t>
              </a:r>
            </a:p>
          </p:txBody>
        </p:sp>
        <p:cxnSp>
          <p:nvCxnSpPr>
            <p:cNvPr id="40" name="直接箭头连接符 39">
              <a:extLst>
                <a:ext uri="{FF2B5EF4-FFF2-40B4-BE49-F238E27FC236}">
                  <a16:creationId xmlns:a16="http://schemas.microsoft.com/office/drawing/2014/main" id="{FC40FEED-DCC7-9CA9-B569-81B3B3E6A60A}"/>
                </a:ext>
              </a:extLst>
            </p:cNvPr>
            <p:cNvCxnSpPr>
              <a:cxnSpLocks/>
              <a:stCxn id="3" idx="2"/>
              <a:endCxn id="9" idx="0"/>
            </p:cNvCxnSpPr>
            <p:nvPr/>
          </p:nvCxnSpPr>
          <p:spPr>
            <a:xfrm>
              <a:off x="6096001" y="1444522"/>
              <a:ext cx="0" cy="180351"/>
            </a:xfrm>
            <a:prstGeom prst="straightConnector1">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44" name="连接符: 肘形 43">
              <a:extLst>
                <a:ext uri="{FF2B5EF4-FFF2-40B4-BE49-F238E27FC236}">
                  <a16:creationId xmlns:a16="http://schemas.microsoft.com/office/drawing/2014/main" id="{AE631BEF-66D9-F4F2-312E-A11E96D00215}"/>
                </a:ext>
              </a:extLst>
            </p:cNvPr>
            <p:cNvCxnSpPr>
              <a:stCxn id="9" idx="2"/>
              <a:endCxn id="20" idx="0"/>
            </p:cNvCxnSpPr>
            <p:nvPr/>
          </p:nvCxnSpPr>
          <p:spPr>
            <a:xfrm rot="5400000">
              <a:off x="3935726" y="-79961"/>
              <a:ext cx="180351" cy="4140200"/>
            </a:xfrm>
            <a:prstGeom prst="bentConnector3">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46" name="连接符: 肘形 45">
              <a:extLst>
                <a:ext uri="{FF2B5EF4-FFF2-40B4-BE49-F238E27FC236}">
                  <a16:creationId xmlns:a16="http://schemas.microsoft.com/office/drawing/2014/main" id="{D4696414-F768-A91C-CB06-39314B04E171}"/>
                </a:ext>
              </a:extLst>
            </p:cNvPr>
            <p:cNvCxnSpPr>
              <a:stCxn id="9" idx="2"/>
              <a:endCxn id="18" idx="0"/>
            </p:cNvCxnSpPr>
            <p:nvPr/>
          </p:nvCxnSpPr>
          <p:spPr>
            <a:xfrm rot="5400000">
              <a:off x="5315793" y="1300106"/>
              <a:ext cx="180351" cy="1380067"/>
            </a:xfrm>
            <a:prstGeom prst="bentConnector3">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48" name="连接符: 肘形 47">
              <a:extLst>
                <a:ext uri="{FF2B5EF4-FFF2-40B4-BE49-F238E27FC236}">
                  <a16:creationId xmlns:a16="http://schemas.microsoft.com/office/drawing/2014/main" id="{08298B9D-F04C-DE34-3ED6-630A6AFE3893}"/>
                </a:ext>
              </a:extLst>
            </p:cNvPr>
            <p:cNvCxnSpPr>
              <a:stCxn id="9" idx="2"/>
              <a:endCxn id="16" idx="0"/>
            </p:cNvCxnSpPr>
            <p:nvPr/>
          </p:nvCxnSpPr>
          <p:spPr>
            <a:xfrm rot="16200000" flipH="1">
              <a:off x="6695859" y="1300106"/>
              <a:ext cx="180351" cy="1380066"/>
            </a:xfrm>
            <a:prstGeom prst="bentConnector3">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50" name="连接符: 肘形 49">
              <a:extLst>
                <a:ext uri="{FF2B5EF4-FFF2-40B4-BE49-F238E27FC236}">
                  <a16:creationId xmlns:a16="http://schemas.microsoft.com/office/drawing/2014/main" id="{2077CA1E-9AC3-D56E-5278-0C80578F6B4F}"/>
                </a:ext>
              </a:extLst>
            </p:cNvPr>
            <p:cNvCxnSpPr>
              <a:stCxn id="9" idx="2"/>
              <a:endCxn id="19" idx="0"/>
            </p:cNvCxnSpPr>
            <p:nvPr/>
          </p:nvCxnSpPr>
          <p:spPr>
            <a:xfrm rot="16200000" flipH="1">
              <a:off x="8075926" y="-79961"/>
              <a:ext cx="180351" cy="4140200"/>
            </a:xfrm>
            <a:prstGeom prst="bentConnector3">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52" name="直接箭头连接符 51">
              <a:extLst>
                <a:ext uri="{FF2B5EF4-FFF2-40B4-BE49-F238E27FC236}">
                  <a16:creationId xmlns:a16="http://schemas.microsoft.com/office/drawing/2014/main" id="{B5B30F8B-9906-2896-3B1D-71FA5D2DC259}"/>
                </a:ext>
              </a:extLst>
            </p:cNvPr>
            <p:cNvCxnSpPr>
              <a:stCxn id="20" idx="2"/>
              <a:endCxn id="21" idx="0"/>
            </p:cNvCxnSpPr>
            <p:nvPr/>
          </p:nvCxnSpPr>
          <p:spPr>
            <a:xfrm flipH="1">
              <a:off x="1955800" y="2355406"/>
              <a:ext cx="1" cy="180351"/>
            </a:xfrm>
            <a:prstGeom prst="straightConnector1">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54" name="直接箭头连接符 53">
              <a:extLst>
                <a:ext uri="{FF2B5EF4-FFF2-40B4-BE49-F238E27FC236}">
                  <a16:creationId xmlns:a16="http://schemas.microsoft.com/office/drawing/2014/main" id="{37C65390-81E0-16E2-6308-C6F1C3DF5270}"/>
                </a:ext>
              </a:extLst>
            </p:cNvPr>
            <p:cNvCxnSpPr>
              <a:stCxn id="18" idx="2"/>
              <a:endCxn id="22" idx="0"/>
            </p:cNvCxnSpPr>
            <p:nvPr/>
          </p:nvCxnSpPr>
          <p:spPr>
            <a:xfrm flipH="1">
              <a:off x="4715933" y="2355406"/>
              <a:ext cx="1" cy="180351"/>
            </a:xfrm>
            <a:prstGeom prst="straightConnector1">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56" name="直接箭头连接符 55">
              <a:extLst>
                <a:ext uri="{FF2B5EF4-FFF2-40B4-BE49-F238E27FC236}">
                  <a16:creationId xmlns:a16="http://schemas.microsoft.com/office/drawing/2014/main" id="{2AE5D506-8859-A3FE-625A-CA2BAC1DB189}"/>
                </a:ext>
              </a:extLst>
            </p:cNvPr>
            <p:cNvCxnSpPr>
              <a:stCxn id="16" idx="2"/>
              <a:endCxn id="17" idx="0"/>
            </p:cNvCxnSpPr>
            <p:nvPr/>
          </p:nvCxnSpPr>
          <p:spPr>
            <a:xfrm flipH="1">
              <a:off x="7476066" y="2355406"/>
              <a:ext cx="1" cy="180351"/>
            </a:xfrm>
            <a:prstGeom prst="straightConnector1">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58" name="直接箭头连接符 57">
              <a:extLst>
                <a:ext uri="{FF2B5EF4-FFF2-40B4-BE49-F238E27FC236}">
                  <a16:creationId xmlns:a16="http://schemas.microsoft.com/office/drawing/2014/main" id="{8F48EE4A-66A4-9429-87A9-2C8E9E8209EF}"/>
                </a:ext>
              </a:extLst>
            </p:cNvPr>
            <p:cNvCxnSpPr>
              <a:cxnSpLocks/>
              <a:stCxn id="19" idx="2"/>
              <a:endCxn id="23" idx="0"/>
            </p:cNvCxnSpPr>
            <p:nvPr/>
          </p:nvCxnSpPr>
          <p:spPr>
            <a:xfrm flipH="1">
              <a:off x="10236200" y="2355406"/>
              <a:ext cx="1" cy="180351"/>
            </a:xfrm>
            <a:prstGeom prst="straightConnector1">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61" name="连接符: 肘形 60">
              <a:extLst>
                <a:ext uri="{FF2B5EF4-FFF2-40B4-BE49-F238E27FC236}">
                  <a16:creationId xmlns:a16="http://schemas.microsoft.com/office/drawing/2014/main" id="{109E4D6B-82E5-EFFE-A4EA-4473F301C440}"/>
                </a:ext>
              </a:extLst>
            </p:cNvPr>
            <p:cNvCxnSpPr>
              <a:cxnSpLocks/>
              <a:stCxn id="21" idx="2"/>
              <a:endCxn id="12" idx="1"/>
            </p:cNvCxnSpPr>
            <p:nvPr/>
          </p:nvCxnSpPr>
          <p:spPr>
            <a:xfrm rot="16200000" flipH="1">
              <a:off x="3496829" y="1536230"/>
              <a:ext cx="375384" cy="3457442"/>
            </a:xfrm>
            <a:prstGeom prst="bentConnector2">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64" name="连接符: 肘形 63">
              <a:extLst>
                <a:ext uri="{FF2B5EF4-FFF2-40B4-BE49-F238E27FC236}">
                  <a16:creationId xmlns:a16="http://schemas.microsoft.com/office/drawing/2014/main" id="{3B42379F-4B55-FCA1-8F27-21D010693440}"/>
                </a:ext>
              </a:extLst>
            </p:cNvPr>
            <p:cNvCxnSpPr>
              <a:stCxn id="23" idx="2"/>
              <a:endCxn id="12" idx="3"/>
            </p:cNvCxnSpPr>
            <p:nvPr/>
          </p:nvCxnSpPr>
          <p:spPr>
            <a:xfrm rot="5400000">
              <a:off x="8319788" y="1536231"/>
              <a:ext cx="375384" cy="3457441"/>
            </a:xfrm>
            <a:prstGeom prst="bentConnector2">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66" name="连接符: 肘形 65">
              <a:extLst>
                <a:ext uri="{FF2B5EF4-FFF2-40B4-BE49-F238E27FC236}">
                  <a16:creationId xmlns:a16="http://schemas.microsoft.com/office/drawing/2014/main" id="{D1572ACF-503C-DBC6-A30D-68A426AC1D74}"/>
                </a:ext>
              </a:extLst>
            </p:cNvPr>
            <p:cNvCxnSpPr>
              <a:stCxn id="22" idx="2"/>
              <a:endCxn id="12" idx="1"/>
            </p:cNvCxnSpPr>
            <p:nvPr/>
          </p:nvCxnSpPr>
          <p:spPr>
            <a:xfrm rot="16200000" flipH="1">
              <a:off x="4876895" y="2916296"/>
              <a:ext cx="375384" cy="697309"/>
            </a:xfrm>
            <a:prstGeom prst="bentConnector2">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68" name="连接符: 肘形 67">
              <a:extLst>
                <a:ext uri="{FF2B5EF4-FFF2-40B4-BE49-F238E27FC236}">
                  <a16:creationId xmlns:a16="http://schemas.microsoft.com/office/drawing/2014/main" id="{3B0DC5A6-BBCF-F61A-4637-BE831B686D51}"/>
                </a:ext>
              </a:extLst>
            </p:cNvPr>
            <p:cNvCxnSpPr>
              <a:stCxn id="17" idx="2"/>
              <a:endCxn id="12" idx="3"/>
            </p:cNvCxnSpPr>
            <p:nvPr/>
          </p:nvCxnSpPr>
          <p:spPr>
            <a:xfrm rot="5400000">
              <a:off x="6939721" y="2916298"/>
              <a:ext cx="375384" cy="697307"/>
            </a:xfrm>
            <a:prstGeom prst="bentConnector2">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70" name="直接箭头连接符 69">
              <a:extLst>
                <a:ext uri="{FF2B5EF4-FFF2-40B4-BE49-F238E27FC236}">
                  <a16:creationId xmlns:a16="http://schemas.microsoft.com/office/drawing/2014/main" id="{136FB267-385B-A3A1-36D7-BB46A8FC5778}"/>
                </a:ext>
              </a:extLst>
            </p:cNvPr>
            <p:cNvCxnSpPr>
              <a:stCxn id="12" idx="2"/>
              <a:endCxn id="13" idx="0"/>
            </p:cNvCxnSpPr>
            <p:nvPr/>
          </p:nvCxnSpPr>
          <p:spPr>
            <a:xfrm flipH="1">
              <a:off x="6096000" y="3647676"/>
              <a:ext cx="1" cy="180351"/>
            </a:xfrm>
            <a:prstGeom prst="straightConnector1">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72" name="连接符: 肘形 71">
              <a:extLst>
                <a:ext uri="{FF2B5EF4-FFF2-40B4-BE49-F238E27FC236}">
                  <a16:creationId xmlns:a16="http://schemas.microsoft.com/office/drawing/2014/main" id="{F8FB5A44-EDD9-053A-0A65-7460A7309EBB}"/>
                </a:ext>
              </a:extLst>
            </p:cNvPr>
            <p:cNvCxnSpPr>
              <a:stCxn id="13" idx="2"/>
              <a:endCxn id="26" idx="0"/>
            </p:cNvCxnSpPr>
            <p:nvPr/>
          </p:nvCxnSpPr>
          <p:spPr>
            <a:xfrm rot="5400000">
              <a:off x="3666488" y="2086865"/>
              <a:ext cx="180351" cy="4678675"/>
            </a:xfrm>
            <a:prstGeom prst="bentConnector3">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74" name="连接符: 肘形 73">
              <a:extLst>
                <a:ext uri="{FF2B5EF4-FFF2-40B4-BE49-F238E27FC236}">
                  <a16:creationId xmlns:a16="http://schemas.microsoft.com/office/drawing/2014/main" id="{7B53DDB8-998E-6C04-FEA6-75FFAAFA31B0}"/>
                </a:ext>
              </a:extLst>
            </p:cNvPr>
            <p:cNvCxnSpPr>
              <a:stCxn id="13" idx="2"/>
              <a:endCxn id="24" idx="0"/>
            </p:cNvCxnSpPr>
            <p:nvPr/>
          </p:nvCxnSpPr>
          <p:spPr>
            <a:xfrm rot="5400000">
              <a:off x="4607303" y="3027680"/>
              <a:ext cx="180351" cy="2797045"/>
            </a:xfrm>
            <a:prstGeom prst="bentConnector3">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78" name="连接符: 肘形 77">
              <a:extLst>
                <a:ext uri="{FF2B5EF4-FFF2-40B4-BE49-F238E27FC236}">
                  <a16:creationId xmlns:a16="http://schemas.microsoft.com/office/drawing/2014/main" id="{FE4436C4-021B-B1D5-8362-51C08649CD14}"/>
                </a:ext>
              </a:extLst>
            </p:cNvPr>
            <p:cNvCxnSpPr>
              <a:stCxn id="13" idx="2"/>
              <a:endCxn id="14" idx="0"/>
            </p:cNvCxnSpPr>
            <p:nvPr/>
          </p:nvCxnSpPr>
          <p:spPr>
            <a:xfrm rot="16200000" flipH="1">
              <a:off x="6488932" y="3943094"/>
              <a:ext cx="180351" cy="966215"/>
            </a:xfrm>
            <a:prstGeom prst="bentConnector3">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80" name="连接符: 肘形 79">
              <a:extLst>
                <a:ext uri="{FF2B5EF4-FFF2-40B4-BE49-F238E27FC236}">
                  <a16:creationId xmlns:a16="http://schemas.microsoft.com/office/drawing/2014/main" id="{D6EDC3A3-B79E-7327-B839-0408542C5513}"/>
                </a:ext>
              </a:extLst>
            </p:cNvPr>
            <p:cNvCxnSpPr>
              <a:stCxn id="13" idx="2"/>
              <a:endCxn id="27" idx="0"/>
            </p:cNvCxnSpPr>
            <p:nvPr/>
          </p:nvCxnSpPr>
          <p:spPr>
            <a:xfrm rot="16200000" flipH="1">
              <a:off x="7429747" y="3002279"/>
              <a:ext cx="180351" cy="2847845"/>
            </a:xfrm>
            <a:prstGeom prst="bentConnector3">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82" name="连接符: 肘形 81">
              <a:extLst>
                <a:ext uri="{FF2B5EF4-FFF2-40B4-BE49-F238E27FC236}">
                  <a16:creationId xmlns:a16="http://schemas.microsoft.com/office/drawing/2014/main" id="{BBA1C1FE-127F-7559-D9F9-B205A86C0AAF}"/>
                </a:ext>
              </a:extLst>
            </p:cNvPr>
            <p:cNvCxnSpPr>
              <a:stCxn id="13" idx="2"/>
              <a:endCxn id="28" idx="0"/>
            </p:cNvCxnSpPr>
            <p:nvPr/>
          </p:nvCxnSpPr>
          <p:spPr>
            <a:xfrm rot="16200000" flipH="1">
              <a:off x="8370562" y="2061464"/>
              <a:ext cx="180351" cy="4729475"/>
            </a:xfrm>
            <a:prstGeom prst="bentConnector3">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86" name="连接符: 肘形 85">
              <a:extLst>
                <a:ext uri="{FF2B5EF4-FFF2-40B4-BE49-F238E27FC236}">
                  <a16:creationId xmlns:a16="http://schemas.microsoft.com/office/drawing/2014/main" id="{0E21A908-FA68-AD1B-7604-45009F80B50F}"/>
                </a:ext>
              </a:extLst>
            </p:cNvPr>
            <p:cNvCxnSpPr>
              <a:stCxn id="13" idx="2"/>
              <a:endCxn id="25" idx="0"/>
            </p:cNvCxnSpPr>
            <p:nvPr/>
          </p:nvCxnSpPr>
          <p:spPr>
            <a:xfrm rot="5400000">
              <a:off x="5548118" y="3968495"/>
              <a:ext cx="180351" cy="915415"/>
            </a:xfrm>
            <a:prstGeom prst="bentConnector3">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88" name="直接箭头连接符 87">
              <a:extLst>
                <a:ext uri="{FF2B5EF4-FFF2-40B4-BE49-F238E27FC236}">
                  <a16:creationId xmlns:a16="http://schemas.microsoft.com/office/drawing/2014/main" id="{69AF3677-400B-D1BC-9280-DA379E2694F7}"/>
                </a:ext>
              </a:extLst>
            </p:cNvPr>
            <p:cNvCxnSpPr>
              <a:cxnSpLocks/>
              <a:stCxn id="26" idx="2"/>
              <a:endCxn id="29" idx="0"/>
            </p:cNvCxnSpPr>
            <p:nvPr/>
          </p:nvCxnSpPr>
          <p:spPr>
            <a:xfrm>
              <a:off x="1417325" y="5024378"/>
              <a:ext cx="0" cy="180352"/>
            </a:xfrm>
            <a:prstGeom prst="straightConnector1">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90" name="直接箭头连接符 89">
              <a:extLst>
                <a:ext uri="{FF2B5EF4-FFF2-40B4-BE49-F238E27FC236}">
                  <a16:creationId xmlns:a16="http://schemas.microsoft.com/office/drawing/2014/main" id="{BE24D8EA-1A28-765C-9FC7-B0B187E640FF}"/>
                </a:ext>
              </a:extLst>
            </p:cNvPr>
            <p:cNvCxnSpPr>
              <a:cxnSpLocks/>
              <a:stCxn id="24" idx="2"/>
              <a:endCxn id="30" idx="0"/>
            </p:cNvCxnSpPr>
            <p:nvPr/>
          </p:nvCxnSpPr>
          <p:spPr>
            <a:xfrm>
              <a:off x="3298955" y="5024378"/>
              <a:ext cx="0" cy="180352"/>
            </a:xfrm>
            <a:prstGeom prst="straightConnector1">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92" name="直接箭头连接符 91">
              <a:extLst>
                <a:ext uri="{FF2B5EF4-FFF2-40B4-BE49-F238E27FC236}">
                  <a16:creationId xmlns:a16="http://schemas.microsoft.com/office/drawing/2014/main" id="{99E33BC5-3053-1B24-D64D-BCE5681BC4CF}"/>
                </a:ext>
              </a:extLst>
            </p:cNvPr>
            <p:cNvCxnSpPr>
              <a:cxnSpLocks/>
              <a:stCxn id="25" idx="2"/>
              <a:endCxn id="31" idx="0"/>
            </p:cNvCxnSpPr>
            <p:nvPr/>
          </p:nvCxnSpPr>
          <p:spPr>
            <a:xfrm>
              <a:off x="5180585" y="5024378"/>
              <a:ext cx="0" cy="180352"/>
            </a:xfrm>
            <a:prstGeom prst="straightConnector1">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94" name="直接箭头连接符 93">
              <a:extLst>
                <a:ext uri="{FF2B5EF4-FFF2-40B4-BE49-F238E27FC236}">
                  <a16:creationId xmlns:a16="http://schemas.microsoft.com/office/drawing/2014/main" id="{96DC99D9-7317-DA40-ED95-7DD71AAF0F20}"/>
                </a:ext>
              </a:extLst>
            </p:cNvPr>
            <p:cNvCxnSpPr>
              <a:cxnSpLocks/>
              <a:stCxn id="14" idx="2"/>
              <a:endCxn id="15" idx="0"/>
            </p:cNvCxnSpPr>
            <p:nvPr/>
          </p:nvCxnSpPr>
          <p:spPr>
            <a:xfrm>
              <a:off x="7062215" y="5024378"/>
              <a:ext cx="0" cy="180352"/>
            </a:xfrm>
            <a:prstGeom prst="straightConnector1">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96" name="直接箭头连接符 95">
              <a:extLst>
                <a:ext uri="{FF2B5EF4-FFF2-40B4-BE49-F238E27FC236}">
                  <a16:creationId xmlns:a16="http://schemas.microsoft.com/office/drawing/2014/main" id="{CA32BB04-29FE-AC8C-D97E-94AA9ADAC6A9}"/>
                </a:ext>
              </a:extLst>
            </p:cNvPr>
            <p:cNvCxnSpPr>
              <a:cxnSpLocks/>
              <a:stCxn id="27" idx="2"/>
              <a:endCxn id="32" idx="0"/>
            </p:cNvCxnSpPr>
            <p:nvPr/>
          </p:nvCxnSpPr>
          <p:spPr>
            <a:xfrm>
              <a:off x="8943845" y="5024378"/>
              <a:ext cx="0" cy="180352"/>
            </a:xfrm>
            <a:prstGeom prst="straightConnector1">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cxnSp>
          <p:nvCxnSpPr>
            <p:cNvPr id="98" name="直接箭头连接符 97">
              <a:extLst>
                <a:ext uri="{FF2B5EF4-FFF2-40B4-BE49-F238E27FC236}">
                  <a16:creationId xmlns:a16="http://schemas.microsoft.com/office/drawing/2014/main" id="{A159D516-0390-E4A4-34F4-B385B7F47969}"/>
                </a:ext>
              </a:extLst>
            </p:cNvPr>
            <p:cNvCxnSpPr>
              <a:cxnSpLocks/>
              <a:stCxn id="28" idx="2"/>
              <a:endCxn id="33" idx="0"/>
            </p:cNvCxnSpPr>
            <p:nvPr/>
          </p:nvCxnSpPr>
          <p:spPr>
            <a:xfrm>
              <a:off x="10825475" y="5024378"/>
              <a:ext cx="0" cy="180352"/>
            </a:xfrm>
            <a:prstGeom prst="straightConnector1">
              <a:avLst/>
            </a:prstGeom>
            <a:ln w="9525">
              <a:solidFill>
                <a:srgbClr val="008E3F"/>
              </a:solidFill>
              <a:tailEnd type="triangle"/>
            </a:ln>
          </p:spPr>
          <p:style>
            <a:lnRef idx="2">
              <a:schemeClr val="accent1"/>
            </a:lnRef>
            <a:fillRef idx="0">
              <a:schemeClr val="accent1"/>
            </a:fillRef>
            <a:effectRef idx="1">
              <a:schemeClr val="accent1"/>
            </a:effectRef>
            <a:fontRef idx="minor">
              <a:schemeClr val="tx1"/>
            </a:fontRef>
          </p:style>
        </p:cxnSp>
      </p:grpSp>
      <p:sp>
        <p:nvSpPr>
          <p:cNvPr id="105" name="文本框 104">
            <a:extLst>
              <a:ext uri="{FF2B5EF4-FFF2-40B4-BE49-F238E27FC236}">
                <a16:creationId xmlns:a16="http://schemas.microsoft.com/office/drawing/2014/main" id="{0182E96D-E967-60D0-AFF1-33CBF80A0F31}"/>
              </a:ext>
            </a:extLst>
          </p:cNvPr>
          <p:cNvSpPr txBox="1"/>
          <p:nvPr/>
        </p:nvSpPr>
        <p:spPr>
          <a:xfrm>
            <a:off x="2331416" y="5886829"/>
            <a:ext cx="3901440" cy="255070"/>
          </a:xfrm>
          <a:prstGeom prst="rect">
            <a:avLst/>
          </a:prstGeom>
          <a:noFill/>
        </p:spPr>
        <p:txBody>
          <a:bodyPr wrap="square" rtlCol="0">
            <a:spAutoFit/>
          </a:bodyPr>
          <a:lstStyle/>
          <a:p>
            <a:pPr>
              <a:lnSpc>
                <a:spcPct val="150000"/>
              </a:lnSpc>
            </a:pPr>
            <a:r>
              <a:rPr lang="en-US" altLang="zh-CN" sz="800"/>
              <a:t>VM</a:t>
            </a:r>
            <a:r>
              <a:rPr lang="zh-CN" altLang="en-US" sz="800"/>
              <a:t>：前庭性偏头痛；</a:t>
            </a:r>
            <a:r>
              <a:rPr lang="en-US" altLang="zh-CN" sz="800"/>
              <a:t>BPPV</a:t>
            </a:r>
            <a:r>
              <a:rPr lang="zh-CN" altLang="en-US" sz="800"/>
              <a:t>：良性阵发性位置性眩晕；</a:t>
            </a:r>
            <a:r>
              <a:rPr lang="en-US" altLang="zh-CN" sz="800"/>
              <a:t>TIA</a:t>
            </a:r>
            <a:r>
              <a:rPr lang="zh-CN" altLang="en-US" sz="800"/>
              <a:t>：短暂性脑缺血发作</a:t>
            </a:r>
          </a:p>
        </p:txBody>
      </p:sp>
      <p:sp>
        <p:nvSpPr>
          <p:cNvPr id="7" name="圆角矩形 6">
            <a:extLst>
              <a:ext uri="{FF2B5EF4-FFF2-40B4-BE49-F238E27FC236}">
                <a16:creationId xmlns:a16="http://schemas.microsoft.com/office/drawing/2014/main" id="{78F1AB8A-DD9D-627D-6CBC-FE8593828D39}"/>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a:extLst>
              <a:ext uri="{FF2B5EF4-FFF2-40B4-BE49-F238E27FC236}">
                <a16:creationId xmlns:a16="http://schemas.microsoft.com/office/drawing/2014/main" id="{2835897A-F487-0336-140D-520E6B38DBD9}"/>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0900920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a:extLst>
              <a:ext uri="{FF2B5EF4-FFF2-40B4-BE49-F238E27FC236}">
                <a16:creationId xmlns:a16="http://schemas.microsoft.com/office/drawing/2014/main" id="{B9BFE87A-31AC-DC1A-9DC6-4DFF1F3B33D5}"/>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3" name="矩形 152">
            <a:extLst>
              <a:ext uri="{FF2B5EF4-FFF2-40B4-BE49-F238E27FC236}">
                <a16:creationId xmlns:a16="http://schemas.microsoft.com/office/drawing/2014/main" id="{A5FC189E-6A9D-40C8-B46C-3ADB32BB5C65}"/>
              </a:ext>
            </a:extLst>
          </p:cNvPr>
          <p:cNvSpPr>
            <a:spLocks/>
          </p:cNvSpPr>
          <p:nvPr/>
        </p:nvSpPr>
        <p:spPr>
          <a:xfrm>
            <a:off x="8118449" y="1520011"/>
            <a:ext cx="3168982" cy="4002057"/>
          </a:xfrm>
          <a:prstGeom prst="rect">
            <a:avLst/>
          </a:prstGeom>
          <a:solidFill>
            <a:schemeClr val="bg1"/>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4" name="矩形 143">
            <a:extLst>
              <a:ext uri="{FF2B5EF4-FFF2-40B4-BE49-F238E27FC236}">
                <a16:creationId xmlns:a16="http://schemas.microsoft.com/office/drawing/2014/main" id="{2937B8AD-0AA4-F2CD-C8C7-A03535DA84C3}"/>
              </a:ext>
            </a:extLst>
          </p:cNvPr>
          <p:cNvSpPr>
            <a:spLocks/>
          </p:cNvSpPr>
          <p:nvPr/>
        </p:nvSpPr>
        <p:spPr>
          <a:xfrm>
            <a:off x="4324424" y="1520013"/>
            <a:ext cx="3564943" cy="4002056"/>
          </a:xfrm>
          <a:prstGeom prst="rect">
            <a:avLst/>
          </a:prstGeom>
          <a:solidFill>
            <a:schemeClr val="bg1"/>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0" name="矩形 99">
            <a:extLst>
              <a:ext uri="{FF2B5EF4-FFF2-40B4-BE49-F238E27FC236}">
                <a16:creationId xmlns:a16="http://schemas.microsoft.com/office/drawing/2014/main" id="{74F7B550-A6B3-6141-DA73-7C91C6FD5356}"/>
              </a:ext>
            </a:extLst>
          </p:cNvPr>
          <p:cNvSpPr>
            <a:spLocks/>
          </p:cNvSpPr>
          <p:nvPr/>
        </p:nvSpPr>
        <p:spPr>
          <a:xfrm>
            <a:off x="553260" y="1520013"/>
            <a:ext cx="3564943" cy="4002056"/>
          </a:xfrm>
          <a:prstGeom prst="rect">
            <a:avLst/>
          </a:prstGeom>
          <a:solidFill>
            <a:schemeClr val="bg1"/>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BCD1FA37-1CBD-C067-398B-BA6DC2993F86}"/>
              </a:ext>
            </a:extLst>
          </p:cNvPr>
          <p:cNvSpPr>
            <a:spLocks noGrp="1"/>
          </p:cNvSpPr>
          <p:nvPr>
            <p:ph type="title"/>
          </p:nvPr>
        </p:nvSpPr>
        <p:spPr>
          <a:xfrm>
            <a:off x="479425" y="0"/>
            <a:ext cx="11233150" cy="728663"/>
          </a:xfrm>
        </p:spPr>
        <p:txBody>
          <a:bodyPr anchor="b">
            <a:normAutofit/>
          </a:bodyPr>
          <a:lstStyle/>
          <a:p>
            <a:r>
              <a:rPr lang="zh-CN" altLang="en-US">
                <a:solidFill>
                  <a:schemeClr val="bg1"/>
                </a:solidFill>
              </a:rPr>
              <a:t>前庭性偏头痛临床表现及疾病特征</a:t>
            </a:r>
          </a:p>
        </p:txBody>
      </p:sp>
      <p:sp>
        <p:nvSpPr>
          <p:cNvPr id="5" name="文本框 4">
            <a:extLst>
              <a:ext uri="{FF2B5EF4-FFF2-40B4-BE49-F238E27FC236}">
                <a16:creationId xmlns:a16="http://schemas.microsoft.com/office/drawing/2014/main" id="{C595C7D0-ED2E-AB97-5378-1E50415311F1}"/>
              </a:ext>
            </a:extLst>
          </p:cNvPr>
          <p:cNvSpPr txBox="1">
            <a:spLocks/>
          </p:cNvSpPr>
          <p:nvPr/>
        </p:nvSpPr>
        <p:spPr>
          <a:xfrm>
            <a:off x="479425" y="1677043"/>
            <a:ext cx="3673894" cy="377026"/>
          </a:xfrm>
          <a:prstGeom prst="rect">
            <a:avLst/>
          </a:prstGeom>
          <a:noFill/>
        </p:spPr>
        <p:txBody>
          <a:bodyPr wrap="square">
            <a:spAutoFit/>
          </a:bodyPr>
          <a:lstStyle/>
          <a:p>
            <a:pPr marL="360000" indent="-285750">
              <a:lnSpc>
                <a:spcPct val="150000"/>
              </a:lnSpc>
              <a:buFont typeface="Wingdings" panose="05000000000000000000" pitchFamily="2" charset="2"/>
              <a:buChar char="ü"/>
            </a:pPr>
            <a:r>
              <a:rPr lang="zh-CN" altLang="en-US" sz="1400"/>
              <a:t>VM的前庭症状主要分为以下五类</a:t>
            </a:r>
            <a:r>
              <a:rPr lang="en-US" altLang="zh-CN" sz="1400" baseline="30000"/>
              <a:t>1</a:t>
            </a:r>
            <a:r>
              <a:rPr lang="zh-CN" altLang="en-US" sz="1400"/>
              <a:t>:</a:t>
            </a:r>
            <a:endParaRPr lang="en-US" altLang="zh-CN" sz="1400"/>
          </a:p>
        </p:txBody>
      </p:sp>
      <p:sp>
        <p:nvSpPr>
          <p:cNvPr id="7" name="文本框 6">
            <a:extLst>
              <a:ext uri="{FF2B5EF4-FFF2-40B4-BE49-F238E27FC236}">
                <a16:creationId xmlns:a16="http://schemas.microsoft.com/office/drawing/2014/main" id="{94EA5E05-16DA-AA24-6411-7D1AD85262A0}"/>
              </a:ext>
            </a:extLst>
          </p:cNvPr>
          <p:cNvSpPr txBox="1">
            <a:spLocks/>
          </p:cNvSpPr>
          <p:nvPr/>
        </p:nvSpPr>
        <p:spPr>
          <a:xfrm>
            <a:off x="8747760" y="1677043"/>
            <a:ext cx="2519680" cy="1023357"/>
          </a:xfrm>
          <a:prstGeom prst="rect">
            <a:avLst/>
          </a:prstGeom>
          <a:noFill/>
        </p:spPr>
        <p:txBody>
          <a:bodyPr wrap="square">
            <a:spAutoFit/>
          </a:bodyPr>
          <a:lstStyle>
            <a:defPPr>
              <a:defRPr lang="zh-CN"/>
            </a:defPPr>
            <a:lvl1pPr marL="285750" indent="-285750">
              <a:lnSpc>
                <a:spcPct val="150000"/>
              </a:lnSpc>
              <a:buFont typeface="Wingdings" panose="05000000000000000000" pitchFamily="2" charset="2"/>
              <a:buChar char="ü"/>
              <a:defRPr sz="1600"/>
            </a:lvl1pPr>
          </a:lstStyle>
          <a:p>
            <a:r>
              <a:rPr lang="en-US" altLang="zh-CN" sz="1400"/>
              <a:t>VM</a:t>
            </a:r>
            <a:r>
              <a:rPr lang="zh-CN" altLang="en-US" sz="1400"/>
              <a:t>是一种发作性疾病，大部分患者发作持续时间为</a:t>
            </a:r>
            <a:r>
              <a:rPr lang="en-US" altLang="zh-CN" sz="1400" b="1">
                <a:solidFill>
                  <a:srgbClr val="008E3F"/>
                </a:solidFill>
              </a:rPr>
              <a:t>5</a:t>
            </a:r>
            <a:r>
              <a:rPr lang="zh-CN" altLang="en-US" sz="1400" b="1">
                <a:solidFill>
                  <a:srgbClr val="008E3F"/>
                </a:solidFill>
              </a:rPr>
              <a:t>分钟</a:t>
            </a:r>
            <a:r>
              <a:rPr lang="en-US" altLang="zh-CN" sz="1400" b="1">
                <a:solidFill>
                  <a:srgbClr val="008E3F"/>
                </a:solidFill>
              </a:rPr>
              <a:t>~72</a:t>
            </a:r>
            <a:r>
              <a:rPr lang="zh-CN" altLang="en-US" sz="1400" b="1">
                <a:solidFill>
                  <a:srgbClr val="008E3F"/>
                </a:solidFill>
              </a:rPr>
              <a:t>小时</a:t>
            </a:r>
            <a:r>
              <a:rPr lang="en-US" altLang="zh-CN" sz="1400" baseline="30000"/>
              <a:t>1 </a:t>
            </a:r>
            <a:r>
              <a:rPr lang="zh-CN" altLang="en-US" sz="1400"/>
              <a:t>；</a:t>
            </a:r>
          </a:p>
        </p:txBody>
      </p:sp>
      <p:sp>
        <p:nvSpPr>
          <p:cNvPr id="9" name="文本框 8">
            <a:extLst>
              <a:ext uri="{FF2B5EF4-FFF2-40B4-BE49-F238E27FC236}">
                <a16:creationId xmlns:a16="http://schemas.microsoft.com/office/drawing/2014/main" id="{F31D08DA-3FE8-E9E1-8F29-D426EA5FF766}"/>
              </a:ext>
            </a:extLst>
          </p:cNvPr>
          <p:cNvSpPr txBox="1"/>
          <p:nvPr/>
        </p:nvSpPr>
        <p:spPr>
          <a:xfrm>
            <a:off x="2405269" y="6139277"/>
            <a:ext cx="8205789" cy="461665"/>
          </a:xfrm>
          <a:prstGeom prst="rect">
            <a:avLst/>
          </a:prstGeom>
          <a:noFill/>
        </p:spPr>
        <p:txBody>
          <a:bodyPr wrap="square" rtlCol="0">
            <a:spAutoFit/>
          </a:bodyPr>
          <a:lstStyle>
            <a:defPPr>
              <a:defRPr lang="zh-CN"/>
            </a:defPPr>
            <a:lvl1pPr marL="228600" indent="-228600">
              <a:buFont typeface="+mj-lt"/>
              <a:buAutoNum type="arabicPeriod"/>
              <a:defRPr sz="800"/>
            </a:lvl1pPr>
          </a:lstStyle>
          <a:p>
            <a:r>
              <a:rPr lang="zh-CN" altLang="en-US"/>
              <a:t>陈钢钢</a:t>
            </a:r>
            <a:r>
              <a:rPr lang="en-US" altLang="zh-CN"/>
              <a:t>,</a:t>
            </a:r>
            <a:r>
              <a:rPr lang="zh-CN" altLang="en-US"/>
              <a:t>张苏琳</a:t>
            </a:r>
            <a:r>
              <a:rPr lang="en-US" altLang="zh-CN"/>
              <a:t>,</a:t>
            </a:r>
            <a:r>
              <a:rPr lang="zh-CN" altLang="en-US"/>
              <a:t>马鑫</a:t>
            </a:r>
            <a:r>
              <a:rPr lang="en-US" altLang="zh-CN"/>
              <a:t>. </a:t>
            </a:r>
            <a:r>
              <a:rPr lang="zh-CN" altLang="en-US"/>
              <a:t>前庭疾病诊疗知识库</a:t>
            </a:r>
            <a:r>
              <a:rPr lang="en-US" altLang="zh-CN"/>
              <a:t>[M]. </a:t>
            </a:r>
            <a:r>
              <a:rPr lang="zh-CN" altLang="en-US"/>
              <a:t>北京</a:t>
            </a:r>
            <a:r>
              <a:rPr lang="en-US" altLang="zh-CN"/>
              <a:t>:</a:t>
            </a:r>
            <a:r>
              <a:rPr lang="zh-CN" altLang="en-US"/>
              <a:t>中国医药科技出版社</a:t>
            </a:r>
            <a:r>
              <a:rPr lang="en-US" altLang="zh-CN"/>
              <a:t>,2024.01.</a:t>
            </a:r>
          </a:p>
          <a:p>
            <a:r>
              <a:rPr lang="zh-CN" altLang="en-US"/>
              <a:t>中国卒中学会卒中与眩晕分会</a:t>
            </a:r>
            <a:r>
              <a:rPr lang="en-US" altLang="zh-CN"/>
              <a:t>,</a:t>
            </a:r>
            <a:r>
              <a:rPr lang="zh-CN" altLang="en-US"/>
              <a:t>中国医师协会神经内科医师分会眩晕专业委员会</a:t>
            </a:r>
            <a:r>
              <a:rPr lang="en-US" altLang="zh-CN"/>
              <a:t>. </a:t>
            </a:r>
            <a:r>
              <a:rPr lang="zh-CN" altLang="en-US"/>
              <a:t>前庭性偏头痛诊疗多学科专家共识</a:t>
            </a:r>
            <a:r>
              <a:rPr lang="en-US" altLang="zh-CN"/>
              <a:t>[J]. </a:t>
            </a:r>
            <a:r>
              <a:rPr lang="zh-CN" altLang="en-US"/>
              <a:t>中华内科杂志</a:t>
            </a:r>
            <a:r>
              <a:rPr lang="en-US" altLang="zh-CN"/>
              <a:t>,2019,58(2):102-107.</a:t>
            </a:r>
          </a:p>
          <a:p>
            <a:endParaRPr lang="en-US" altLang="zh-CN"/>
          </a:p>
        </p:txBody>
      </p:sp>
      <p:sp>
        <p:nvSpPr>
          <p:cNvPr id="8" name="文本框 7">
            <a:extLst>
              <a:ext uri="{FF2B5EF4-FFF2-40B4-BE49-F238E27FC236}">
                <a16:creationId xmlns:a16="http://schemas.microsoft.com/office/drawing/2014/main" id="{455140D2-F895-E663-CEB1-2248337F3C82}"/>
              </a:ext>
            </a:extLst>
          </p:cNvPr>
          <p:cNvSpPr txBox="1">
            <a:spLocks/>
          </p:cNvSpPr>
          <p:nvPr/>
        </p:nvSpPr>
        <p:spPr>
          <a:xfrm>
            <a:off x="4320014" y="1677043"/>
            <a:ext cx="3559066" cy="377026"/>
          </a:xfrm>
          <a:prstGeom prst="rect">
            <a:avLst/>
          </a:prstGeom>
          <a:noFill/>
        </p:spPr>
        <p:txBody>
          <a:bodyPr wrap="square">
            <a:spAutoFit/>
          </a:bodyPr>
          <a:lstStyle>
            <a:defPPr>
              <a:defRPr lang="zh-CN"/>
            </a:defPPr>
            <a:lvl1pPr marL="285750" indent="-285750">
              <a:lnSpc>
                <a:spcPct val="150000"/>
              </a:lnSpc>
              <a:buFont typeface="Wingdings" panose="05000000000000000000" pitchFamily="2" charset="2"/>
              <a:buChar char="ü"/>
              <a:defRPr sz="1600"/>
            </a:lvl1pPr>
          </a:lstStyle>
          <a:p>
            <a:r>
              <a:rPr lang="zh-CN" altLang="en-US" sz="1400"/>
              <a:t>前庭症状须达到中</a:t>
            </a:r>
            <a:r>
              <a:rPr lang="en-US" altLang="zh-CN" sz="1400"/>
              <a:t>—</a:t>
            </a:r>
            <a:r>
              <a:rPr lang="zh-CN" altLang="en-US" sz="1400"/>
              <a:t>重度</a:t>
            </a:r>
            <a:r>
              <a:rPr lang="en-US" altLang="zh-CN" sz="1400" baseline="30000"/>
              <a:t>1</a:t>
            </a:r>
          </a:p>
        </p:txBody>
      </p:sp>
      <p:sp>
        <p:nvSpPr>
          <p:cNvPr id="10" name="矩形: 圆角 9">
            <a:extLst>
              <a:ext uri="{FF2B5EF4-FFF2-40B4-BE49-F238E27FC236}">
                <a16:creationId xmlns:a16="http://schemas.microsoft.com/office/drawing/2014/main" id="{26D53CC4-8EFF-0199-EF2D-D07207A3ABE2}"/>
              </a:ext>
            </a:extLst>
          </p:cNvPr>
          <p:cNvSpPr/>
          <p:nvPr/>
        </p:nvSpPr>
        <p:spPr>
          <a:xfrm>
            <a:off x="1346883" y="1089025"/>
            <a:ext cx="1938979" cy="508281"/>
          </a:xfrm>
          <a:prstGeom prst="roundRect">
            <a:avLst/>
          </a:prstGeom>
          <a:solidFill>
            <a:srgbClr val="008E3F"/>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b="1"/>
              <a:t>症状及体征</a:t>
            </a:r>
          </a:p>
        </p:txBody>
      </p:sp>
      <p:sp>
        <p:nvSpPr>
          <p:cNvPr id="12" name="矩形: 圆角 11">
            <a:extLst>
              <a:ext uri="{FF2B5EF4-FFF2-40B4-BE49-F238E27FC236}">
                <a16:creationId xmlns:a16="http://schemas.microsoft.com/office/drawing/2014/main" id="{EDC99C8D-C38F-9018-2558-1932185922EE}"/>
              </a:ext>
            </a:extLst>
          </p:cNvPr>
          <p:cNvSpPr/>
          <p:nvPr/>
        </p:nvSpPr>
        <p:spPr>
          <a:xfrm>
            <a:off x="5130058" y="1089025"/>
            <a:ext cx="1938979" cy="508281"/>
          </a:xfrm>
          <a:prstGeom prst="roundRect">
            <a:avLst/>
          </a:prstGeom>
          <a:solidFill>
            <a:srgbClr val="008E3F"/>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a:t>严重程度</a:t>
            </a:r>
          </a:p>
        </p:txBody>
      </p:sp>
      <p:sp>
        <p:nvSpPr>
          <p:cNvPr id="13" name="矩形: 圆角 12">
            <a:extLst>
              <a:ext uri="{FF2B5EF4-FFF2-40B4-BE49-F238E27FC236}">
                <a16:creationId xmlns:a16="http://schemas.microsoft.com/office/drawing/2014/main" id="{8D725AFE-908D-AEDB-D152-5A3089FC0791}"/>
              </a:ext>
            </a:extLst>
          </p:cNvPr>
          <p:cNvSpPr/>
          <p:nvPr/>
        </p:nvSpPr>
        <p:spPr>
          <a:xfrm>
            <a:off x="8733451" y="1089025"/>
            <a:ext cx="1938979" cy="508281"/>
          </a:xfrm>
          <a:prstGeom prst="roundRect">
            <a:avLst/>
          </a:prstGeom>
          <a:solidFill>
            <a:srgbClr val="008E3F"/>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a:t>发作时间</a:t>
            </a:r>
          </a:p>
        </p:txBody>
      </p:sp>
      <p:sp>
        <p:nvSpPr>
          <p:cNvPr id="23" name="文本框 22">
            <a:extLst>
              <a:ext uri="{FF2B5EF4-FFF2-40B4-BE49-F238E27FC236}">
                <a16:creationId xmlns:a16="http://schemas.microsoft.com/office/drawing/2014/main" id="{18DD1DE4-3E75-11F7-B4D8-6F3E8F228F6B}"/>
              </a:ext>
            </a:extLst>
          </p:cNvPr>
          <p:cNvSpPr txBox="1"/>
          <p:nvPr/>
        </p:nvSpPr>
        <p:spPr>
          <a:xfrm>
            <a:off x="479425" y="5135166"/>
            <a:ext cx="3676015" cy="344710"/>
          </a:xfrm>
          <a:prstGeom prst="rect">
            <a:avLst/>
          </a:prstGeom>
          <a:noFill/>
        </p:spPr>
        <p:txBody>
          <a:bodyPr wrap="square">
            <a:spAutoFit/>
          </a:bodyPr>
          <a:lstStyle>
            <a:defPPr>
              <a:defRPr lang="zh-CN"/>
            </a:defPPr>
            <a:lvl1pPr marL="285750" indent="-285750">
              <a:lnSpc>
                <a:spcPct val="130000"/>
              </a:lnSpc>
              <a:buFont typeface="Wingdings" panose="05000000000000000000" pitchFamily="2" charset="2"/>
              <a:buChar char="ü"/>
              <a:defRPr sz="1600"/>
            </a:lvl1pPr>
          </a:lstStyle>
          <a:p>
            <a:r>
              <a:rPr lang="zh-CN" altLang="en-US" sz="1400"/>
              <a:t>发作期，约 70%患者会发生</a:t>
            </a:r>
            <a:r>
              <a:rPr lang="zh-CN" altLang="en-US" sz="1400" b="1">
                <a:solidFill>
                  <a:srgbClr val="008E3F"/>
                </a:solidFill>
              </a:rPr>
              <a:t>病理性眼震</a:t>
            </a:r>
            <a:r>
              <a:rPr lang="en-US" altLang="zh-CN" sz="1400" b="1" baseline="30000">
                <a:solidFill>
                  <a:srgbClr val="008E3F"/>
                </a:solidFill>
              </a:rPr>
              <a:t>2</a:t>
            </a:r>
            <a:endParaRPr lang="zh-CN" altLang="en-US" sz="1400" b="1" baseline="30000">
              <a:solidFill>
                <a:srgbClr val="008E3F"/>
              </a:solidFill>
            </a:endParaRPr>
          </a:p>
        </p:txBody>
      </p:sp>
      <p:grpSp>
        <p:nvGrpSpPr>
          <p:cNvPr id="147" name="组合 146">
            <a:extLst>
              <a:ext uri="{FF2B5EF4-FFF2-40B4-BE49-F238E27FC236}">
                <a16:creationId xmlns:a16="http://schemas.microsoft.com/office/drawing/2014/main" id="{86AE8CBA-21AE-2FE3-5D3F-442C50CAD6BC}"/>
              </a:ext>
            </a:extLst>
          </p:cNvPr>
          <p:cNvGrpSpPr/>
          <p:nvPr/>
        </p:nvGrpSpPr>
        <p:grpSpPr>
          <a:xfrm>
            <a:off x="749718" y="2175947"/>
            <a:ext cx="3172026" cy="2845800"/>
            <a:chOff x="830581" y="2048509"/>
            <a:chExt cx="3172026" cy="2845800"/>
          </a:xfrm>
        </p:grpSpPr>
        <p:sp>
          <p:nvSpPr>
            <p:cNvPr id="115" name="文本框 114">
              <a:extLst>
                <a:ext uri="{FF2B5EF4-FFF2-40B4-BE49-F238E27FC236}">
                  <a16:creationId xmlns:a16="http://schemas.microsoft.com/office/drawing/2014/main" id="{2DE84AD6-9C94-7693-E975-61A1E0F712BF}"/>
                </a:ext>
              </a:extLst>
            </p:cNvPr>
            <p:cNvSpPr txBox="1">
              <a:spLocks/>
            </p:cNvSpPr>
            <p:nvPr/>
          </p:nvSpPr>
          <p:spPr>
            <a:xfrm>
              <a:off x="1160065" y="3663129"/>
              <a:ext cx="2842542" cy="344710"/>
            </a:xfrm>
            <a:prstGeom prst="rect">
              <a:avLst/>
            </a:prstGeom>
            <a:noFill/>
          </p:spPr>
          <p:txBody>
            <a:bodyPr wrap="square" anchor="ctr">
              <a:spAutoFit/>
            </a:bodyPr>
            <a:lstStyle/>
            <a:p>
              <a:pPr>
                <a:lnSpc>
                  <a:spcPct val="130000"/>
                </a:lnSpc>
              </a:pPr>
              <a:r>
                <a:rPr lang="zh-CN" altLang="en-US" sz="1400"/>
                <a:t>③视觉诱发性眩晕;</a:t>
              </a:r>
            </a:p>
          </p:txBody>
        </p:sp>
        <p:sp>
          <p:nvSpPr>
            <p:cNvPr id="116" name="文本框 115">
              <a:extLst>
                <a:ext uri="{FF2B5EF4-FFF2-40B4-BE49-F238E27FC236}">
                  <a16:creationId xmlns:a16="http://schemas.microsoft.com/office/drawing/2014/main" id="{9FBBADE6-9144-2403-4EF3-FFC33541424A}"/>
                </a:ext>
              </a:extLst>
            </p:cNvPr>
            <p:cNvSpPr txBox="1">
              <a:spLocks/>
            </p:cNvSpPr>
            <p:nvPr/>
          </p:nvSpPr>
          <p:spPr>
            <a:xfrm>
              <a:off x="1160065" y="4106365"/>
              <a:ext cx="2842542" cy="344710"/>
            </a:xfrm>
            <a:prstGeom prst="rect">
              <a:avLst/>
            </a:prstGeom>
            <a:noFill/>
          </p:spPr>
          <p:txBody>
            <a:bodyPr wrap="square" anchor="ctr">
              <a:spAutoFit/>
            </a:bodyPr>
            <a:lstStyle>
              <a:defPPr>
                <a:defRPr lang="zh-CN"/>
              </a:defPPr>
              <a:lvl1pPr algn="ctr">
                <a:defRPr sz="1200"/>
              </a:lvl1pPr>
            </a:lstStyle>
            <a:p>
              <a:pPr algn="l">
                <a:lnSpc>
                  <a:spcPct val="130000"/>
                </a:lnSpc>
              </a:pPr>
              <a:r>
                <a:rPr lang="zh-CN" altLang="en-US" sz="1400"/>
                <a:t>④由头部运动诱发的眩晕;</a:t>
              </a:r>
              <a:endParaRPr lang="en-US" altLang="zh-CN" sz="1400"/>
            </a:p>
          </p:txBody>
        </p:sp>
        <p:sp>
          <p:nvSpPr>
            <p:cNvPr id="117" name="文本框 116">
              <a:extLst>
                <a:ext uri="{FF2B5EF4-FFF2-40B4-BE49-F238E27FC236}">
                  <a16:creationId xmlns:a16="http://schemas.microsoft.com/office/drawing/2014/main" id="{B0DCD0D0-F332-DAC3-5DCD-BA881724FF1D}"/>
                </a:ext>
              </a:extLst>
            </p:cNvPr>
            <p:cNvSpPr txBox="1">
              <a:spLocks/>
            </p:cNvSpPr>
            <p:nvPr/>
          </p:nvSpPr>
          <p:spPr>
            <a:xfrm>
              <a:off x="1160065" y="4549599"/>
              <a:ext cx="2842542" cy="344710"/>
            </a:xfrm>
            <a:prstGeom prst="rect">
              <a:avLst/>
            </a:prstGeom>
            <a:noFill/>
          </p:spPr>
          <p:txBody>
            <a:bodyPr wrap="square" anchor="ctr">
              <a:spAutoFit/>
            </a:bodyPr>
            <a:lstStyle/>
            <a:p>
              <a:pPr>
                <a:lnSpc>
                  <a:spcPct val="130000"/>
                </a:lnSpc>
              </a:pPr>
              <a:r>
                <a:rPr lang="zh-CN" altLang="en-US" sz="1400"/>
                <a:t>⑤由头部运动诱发的头晕伴恶心。</a:t>
              </a:r>
            </a:p>
          </p:txBody>
        </p:sp>
        <p:sp>
          <p:nvSpPr>
            <p:cNvPr id="118" name="文本框 117">
              <a:extLst>
                <a:ext uri="{FF2B5EF4-FFF2-40B4-BE49-F238E27FC236}">
                  <a16:creationId xmlns:a16="http://schemas.microsoft.com/office/drawing/2014/main" id="{90AA85C3-5FAF-C533-56F9-308A62189286}"/>
                </a:ext>
              </a:extLst>
            </p:cNvPr>
            <p:cNvSpPr txBox="1">
              <a:spLocks/>
            </p:cNvSpPr>
            <p:nvPr/>
          </p:nvSpPr>
          <p:spPr>
            <a:xfrm>
              <a:off x="1160065" y="2975852"/>
              <a:ext cx="2842542" cy="588751"/>
            </a:xfrm>
            <a:prstGeom prst="rect">
              <a:avLst/>
            </a:prstGeom>
            <a:noFill/>
          </p:spPr>
          <p:txBody>
            <a:bodyPr wrap="square" anchor="ctr">
              <a:spAutoFit/>
            </a:bodyPr>
            <a:lstStyle>
              <a:defPPr>
                <a:defRPr lang="zh-CN"/>
              </a:defPPr>
              <a:lvl1pPr>
                <a:defRPr sz="1400"/>
              </a:lvl1pPr>
            </a:lstStyle>
            <a:p>
              <a:pPr>
                <a:lnSpc>
                  <a:spcPct val="130000"/>
                </a:lnSpc>
              </a:pPr>
              <a:r>
                <a:rPr lang="zh-CN" altLang="en-US"/>
                <a:t>②位置性眩晕：</a:t>
              </a:r>
              <a:endParaRPr lang="en-US" altLang="zh-CN"/>
            </a:p>
            <a:p>
              <a:pPr>
                <a:lnSpc>
                  <a:spcPct val="130000"/>
                </a:lnSpc>
              </a:pPr>
              <a:r>
                <a:rPr lang="zh-CN" altLang="en-US" sz="1200"/>
                <a:t>发生于头位改变之后出现的眩晕;</a:t>
              </a:r>
              <a:endParaRPr lang="en-US" altLang="zh-CN" sz="1200"/>
            </a:p>
          </p:txBody>
        </p:sp>
        <p:sp>
          <p:nvSpPr>
            <p:cNvPr id="119" name="文本框 118">
              <a:extLst>
                <a:ext uri="{FF2B5EF4-FFF2-40B4-BE49-F238E27FC236}">
                  <a16:creationId xmlns:a16="http://schemas.microsoft.com/office/drawing/2014/main" id="{3A0351A3-09E1-BB4C-E7CF-DF1013591F88}"/>
                </a:ext>
              </a:extLst>
            </p:cNvPr>
            <p:cNvSpPr txBox="1">
              <a:spLocks/>
            </p:cNvSpPr>
            <p:nvPr/>
          </p:nvSpPr>
          <p:spPr>
            <a:xfrm>
              <a:off x="1160065" y="2048509"/>
              <a:ext cx="2842542" cy="828817"/>
            </a:xfrm>
            <a:prstGeom prst="rect">
              <a:avLst/>
            </a:prstGeom>
            <a:noFill/>
          </p:spPr>
          <p:txBody>
            <a:bodyPr wrap="square" anchor="ctr">
              <a:spAutoFit/>
            </a:bodyPr>
            <a:lstStyle>
              <a:defPPr>
                <a:defRPr lang="zh-CN"/>
              </a:defPPr>
              <a:lvl1pPr>
                <a:defRPr sz="1400"/>
              </a:lvl1pPr>
            </a:lstStyle>
            <a:p>
              <a:pPr>
                <a:lnSpc>
                  <a:spcPct val="130000"/>
                </a:lnSpc>
              </a:pPr>
              <a:r>
                <a:rPr lang="zh-CN" altLang="en-US"/>
                <a:t>①自发性眩晕：</a:t>
              </a:r>
              <a:endParaRPr lang="en-US" altLang="zh-CN"/>
            </a:p>
            <a:p>
              <a:pPr>
                <a:lnSpc>
                  <a:spcPct val="130000"/>
                </a:lnSpc>
              </a:pPr>
              <a:r>
                <a:rPr lang="zh-CN" altLang="en-US" sz="1200"/>
                <a:t>包括内部眩晕(自身旋转或不稳)</a:t>
              </a:r>
              <a:endParaRPr lang="en-US" altLang="zh-CN" sz="1200"/>
            </a:p>
            <a:p>
              <a:pPr>
                <a:lnSpc>
                  <a:spcPct val="130000"/>
                </a:lnSpc>
              </a:pPr>
              <a:r>
                <a:rPr lang="zh-CN" altLang="en-US" sz="1200"/>
                <a:t>和(或)外部眩晕(周围旋转或坠落);</a:t>
              </a:r>
              <a:endParaRPr lang="en-US" altLang="zh-CN" sz="1200"/>
            </a:p>
          </p:txBody>
        </p:sp>
        <p:grpSp>
          <p:nvGrpSpPr>
            <p:cNvPr id="95" name="组合 94">
              <a:extLst>
                <a:ext uri="{FF2B5EF4-FFF2-40B4-BE49-F238E27FC236}">
                  <a16:creationId xmlns:a16="http://schemas.microsoft.com/office/drawing/2014/main" id="{3EB0112B-24E8-1530-7F5F-259A2EC0EE21}"/>
                </a:ext>
              </a:extLst>
            </p:cNvPr>
            <p:cNvGrpSpPr>
              <a:grpSpLocks/>
            </p:cNvGrpSpPr>
            <p:nvPr/>
          </p:nvGrpSpPr>
          <p:grpSpPr>
            <a:xfrm>
              <a:off x="830581" y="2359924"/>
              <a:ext cx="234057" cy="205986"/>
              <a:chOff x="5262562" y="2595562"/>
              <a:chExt cx="1666875" cy="1666875"/>
            </a:xfrm>
            <a:solidFill>
              <a:srgbClr val="008E3F"/>
            </a:solidFill>
          </p:grpSpPr>
          <p:sp>
            <p:nvSpPr>
              <p:cNvPr id="96" name="任意多边形: 形状 95">
                <a:extLst>
                  <a:ext uri="{FF2B5EF4-FFF2-40B4-BE49-F238E27FC236}">
                    <a16:creationId xmlns:a16="http://schemas.microsoft.com/office/drawing/2014/main" id="{DCDA4293-32C2-6A52-B605-3D57F22D0B4F}"/>
                  </a:ext>
                </a:extLst>
              </p:cNvPr>
              <p:cNvSpPr/>
              <p:nvPr/>
            </p:nvSpPr>
            <p:spPr>
              <a:xfrm>
                <a:off x="5262562" y="2595562"/>
                <a:ext cx="1666875" cy="1666875"/>
              </a:xfrm>
              <a:custGeom>
                <a:avLst/>
                <a:gdLst>
                  <a:gd name="connsiteX0" fmla="*/ 833438 w 1666875"/>
                  <a:gd name="connsiteY0" fmla="*/ 1666875 h 1666875"/>
                  <a:gd name="connsiteX1" fmla="*/ 509016 w 1666875"/>
                  <a:gd name="connsiteY1" fmla="*/ 1601366 h 1666875"/>
                  <a:gd name="connsiteX2" fmla="*/ 244108 w 1666875"/>
                  <a:gd name="connsiteY2" fmla="*/ 1422767 h 1666875"/>
                  <a:gd name="connsiteX3" fmla="*/ 65509 w 1666875"/>
                  <a:gd name="connsiteY3" fmla="*/ 1157859 h 1666875"/>
                  <a:gd name="connsiteX4" fmla="*/ 0 w 1666875"/>
                  <a:gd name="connsiteY4" fmla="*/ 833438 h 1666875"/>
                  <a:gd name="connsiteX5" fmla="*/ 65509 w 1666875"/>
                  <a:gd name="connsiteY5" fmla="*/ 509016 h 1666875"/>
                  <a:gd name="connsiteX6" fmla="*/ 244108 w 1666875"/>
                  <a:gd name="connsiteY6" fmla="*/ 244108 h 1666875"/>
                  <a:gd name="connsiteX7" fmla="*/ 509016 w 1666875"/>
                  <a:gd name="connsiteY7" fmla="*/ 65509 h 1666875"/>
                  <a:gd name="connsiteX8" fmla="*/ 833438 w 1666875"/>
                  <a:gd name="connsiteY8" fmla="*/ 0 h 1666875"/>
                  <a:gd name="connsiteX9" fmla="*/ 1157859 w 1666875"/>
                  <a:gd name="connsiteY9" fmla="*/ 65509 h 1666875"/>
                  <a:gd name="connsiteX10" fmla="*/ 1422767 w 1666875"/>
                  <a:gd name="connsiteY10" fmla="*/ 244108 h 1666875"/>
                  <a:gd name="connsiteX11" fmla="*/ 1601366 w 1666875"/>
                  <a:gd name="connsiteY11" fmla="*/ 509016 h 1666875"/>
                  <a:gd name="connsiteX12" fmla="*/ 1666875 w 1666875"/>
                  <a:gd name="connsiteY12" fmla="*/ 833438 h 1666875"/>
                  <a:gd name="connsiteX13" fmla="*/ 1601366 w 1666875"/>
                  <a:gd name="connsiteY13" fmla="*/ 1157859 h 1666875"/>
                  <a:gd name="connsiteX14" fmla="*/ 1422767 w 1666875"/>
                  <a:gd name="connsiteY14" fmla="*/ 1422767 h 1666875"/>
                  <a:gd name="connsiteX15" fmla="*/ 1157859 w 1666875"/>
                  <a:gd name="connsiteY15" fmla="*/ 1601366 h 1666875"/>
                  <a:gd name="connsiteX16" fmla="*/ 833438 w 1666875"/>
                  <a:gd name="connsiteY16" fmla="*/ 1666875 h 1666875"/>
                  <a:gd name="connsiteX17" fmla="*/ 833438 w 1666875"/>
                  <a:gd name="connsiteY17" fmla="*/ 59531 h 1666875"/>
                  <a:gd name="connsiteX18" fmla="*/ 59531 w 1666875"/>
                  <a:gd name="connsiteY18" fmla="*/ 833438 h 1666875"/>
                  <a:gd name="connsiteX19" fmla="*/ 833438 w 1666875"/>
                  <a:gd name="connsiteY19" fmla="*/ 1607344 h 1666875"/>
                  <a:gd name="connsiteX20" fmla="*/ 1607344 w 1666875"/>
                  <a:gd name="connsiteY20" fmla="*/ 833438 h 1666875"/>
                  <a:gd name="connsiteX21" fmla="*/ 833438 w 1666875"/>
                  <a:gd name="connsiteY21" fmla="*/ 59531 h 166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66875" h="1666875">
                    <a:moveTo>
                      <a:pt x="833438" y="1666875"/>
                    </a:moveTo>
                    <a:cubicBezTo>
                      <a:pt x="720937" y="1666875"/>
                      <a:pt x="611786" y="1644834"/>
                      <a:pt x="509016" y="1601366"/>
                    </a:cubicBezTo>
                    <a:cubicBezTo>
                      <a:pt x="409767" y="1559390"/>
                      <a:pt x="320639" y="1499298"/>
                      <a:pt x="244108" y="1422767"/>
                    </a:cubicBezTo>
                    <a:cubicBezTo>
                      <a:pt x="167575" y="1346234"/>
                      <a:pt x="107486" y="1257107"/>
                      <a:pt x="65509" y="1157859"/>
                    </a:cubicBezTo>
                    <a:cubicBezTo>
                      <a:pt x="22040" y="1055089"/>
                      <a:pt x="0" y="945939"/>
                      <a:pt x="0" y="833438"/>
                    </a:cubicBezTo>
                    <a:cubicBezTo>
                      <a:pt x="0" y="720937"/>
                      <a:pt x="22040" y="611786"/>
                      <a:pt x="65509" y="509016"/>
                    </a:cubicBezTo>
                    <a:cubicBezTo>
                      <a:pt x="107486" y="409767"/>
                      <a:pt x="167577" y="320639"/>
                      <a:pt x="244108" y="244108"/>
                    </a:cubicBezTo>
                    <a:cubicBezTo>
                      <a:pt x="320639" y="167577"/>
                      <a:pt x="409767" y="107487"/>
                      <a:pt x="509016" y="65509"/>
                    </a:cubicBezTo>
                    <a:cubicBezTo>
                      <a:pt x="611786" y="22041"/>
                      <a:pt x="720937" y="0"/>
                      <a:pt x="833438" y="0"/>
                    </a:cubicBezTo>
                    <a:cubicBezTo>
                      <a:pt x="945939" y="0"/>
                      <a:pt x="1055089" y="22041"/>
                      <a:pt x="1157859" y="65509"/>
                    </a:cubicBezTo>
                    <a:cubicBezTo>
                      <a:pt x="1257108" y="107486"/>
                      <a:pt x="1346236" y="167577"/>
                      <a:pt x="1422767" y="244108"/>
                    </a:cubicBezTo>
                    <a:cubicBezTo>
                      <a:pt x="1499300" y="320641"/>
                      <a:pt x="1559390" y="409769"/>
                      <a:pt x="1601366" y="509016"/>
                    </a:cubicBezTo>
                    <a:cubicBezTo>
                      <a:pt x="1644836" y="611786"/>
                      <a:pt x="1666875" y="720937"/>
                      <a:pt x="1666875" y="833438"/>
                    </a:cubicBezTo>
                    <a:cubicBezTo>
                      <a:pt x="1666875" y="945939"/>
                      <a:pt x="1644836" y="1055089"/>
                      <a:pt x="1601366" y="1157859"/>
                    </a:cubicBezTo>
                    <a:cubicBezTo>
                      <a:pt x="1559390" y="1257108"/>
                      <a:pt x="1499298" y="1346236"/>
                      <a:pt x="1422767" y="1422767"/>
                    </a:cubicBezTo>
                    <a:cubicBezTo>
                      <a:pt x="1346236" y="1499298"/>
                      <a:pt x="1257108" y="1559388"/>
                      <a:pt x="1157859" y="1601366"/>
                    </a:cubicBezTo>
                    <a:cubicBezTo>
                      <a:pt x="1055089" y="1644834"/>
                      <a:pt x="945939" y="1666875"/>
                      <a:pt x="833438" y="1666875"/>
                    </a:cubicBezTo>
                    <a:close/>
                    <a:moveTo>
                      <a:pt x="833438" y="59531"/>
                    </a:moveTo>
                    <a:cubicBezTo>
                      <a:pt x="406705" y="59531"/>
                      <a:pt x="59531" y="406705"/>
                      <a:pt x="59531" y="833438"/>
                    </a:cubicBezTo>
                    <a:cubicBezTo>
                      <a:pt x="59531" y="1260171"/>
                      <a:pt x="406705" y="1607344"/>
                      <a:pt x="833438" y="1607344"/>
                    </a:cubicBezTo>
                    <a:cubicBezTo>
                      <a:pt x="1260171" y="1607344"/>
                      <a:pt x="1607344" y="1260171"/>
                      <a:pt x="1607344" y="833438"/>
                    </a:cubicBezTo>
                    <a:cubicBezTo>
                      <a:pt x="1607344" y="406705"/>
                      <a:pt x="1260171" y="59531"/>
                      <a:pt x="833438" y="59531"/>
                    </a:cubicBezTo>
                    <a:close/>
                  </a:path>
                </a:pathLst>
              </a:custGeom>
              <a:grpFill/>
              <a:ln w="1860" cap="flat">
                <a:noFill/>
                <a:prstDash val="solid"/>
                <a:miter/>
              </a:ln>
            </p:spPr>
            <p:txBody>
              <a:bodyPr rtlCol="0" anchor="ctr"/>
              <a:lstStyle/>
              <a:p>
                <a:endParaRPr lang="zh-CN" altLang="en-US" sz="1400"/>
              </a:p>
            </p:txBody>
          </p:sp>
          <p:sp>
            <p:nvSpPr>
              <p:cNvPr id="97" name="任意多边形: 形状 96">
                <a:extLst>
                  <a:ext uri="{FF2B5EF4-FFF2-40B4-BE49-F238E27FC236}">
                    <a16:creationId xmlns:a16="http://schemas.microsoft.com/office/drawing/2014/main" id="{D6426498-4F65-FC36-671C-8E917FF1BAE6}"/>
                  </a:ext>
                </a:extLst>
              </p:cNvPr>
              <p:cNvSpPr/>
              <p:nvPr/>
            </p:nvSpPr>
            <p:spPr>
              <a:xfrm>
                <a:off x="5826581" y="2950193"/>
                <a:ext cx="538839" cy="98734"/>
              </a:xfrm>
              <a:custGeom>
                <a:avLst/>
                <a:gdLst>
                  <a:gd name="connsiteX0" fmla="*/ 3058 w 538839"/>
                  <a:gd name="connsiteY0" fmla="*/ 4 h 98734"/>
                  <a:gd name="connsiteX1" fmla="*/ 46392 w 538839"/>
                  <a:gd name="connsiteY1" fmla="*/ 12118 h 98734"/>
                  <a:gd name="connsiteX2" fmla="*/ 57001 w 538839"/>
                  <a:gd name="connsiteY2" fmla="*/ 15519 h 98734"/>
                  <a:gd name="connsiteX3" fmla="*/ 67521 w 538839"/>
                  <a:gd name="connsiteY3" fmla="*/ 19070 h 98734"/>
                  <a:gd name="connsiteX4" fmla="*/ 77902 w 538839"/>
                  <a:gd name="connsiteY4" fmla="*/ 22853 h 98734"/>
                  <a:gd name="connsiteX5" fmla="*/ 88192 w 538839"/>
                  <a:gd name="connsiteY5" fmla="*/ 26787 h 98734"/>
                  <a:gd name="connsiteX6" fmla="*/ 98801 w 538839"/>
                  <a:gd name="connsiteY6" fmla="*/ 30188 h 98734"/>
                  <a:gd name="connsiteX7" fmla="*/ 109705 w 538839"/>
                  <a:gd name="connsiteY7" fmla="*/ 33099 h 98734"/>
                  <a:gd name="connsiteX8" fmla="*/ 119810 w 538839"/>
                  <a:gd name="connsiteY8" fmla="*/ 37343 h 98734"/>
                  <a:gd name="connsiteX9" fmla="*/ 128463 w 538839"/>
                  <a:gd name="connsiteY9" fmla="*/ 44007 h 98734"/>
                  <a:gd name="connsiteX10" fmla="*/ 142576 w 538839"/>
                  <a:gd name="connsiteY10" fmla="*/ 62655 h 98734"/>
                  <a:gd name="connsiteX11" fmla="*/ 151888 w 538839"/>
                  <a:gd name="connsiteY11" fmla="*/ 89302 h 98734"/>
                  <a:gd name="connsiteX12" fmla="*/ 148826 w 538839"/>
                  <a:gd name="connsiteY12" fmla="*/ 94407 h 98734"/>
                  <a:gd name="connsiteX13" fmla="*/ 120932 w 538839"/>
                  <a:gd name="connsiteY13" fmla="*/ 98731 h 98734"/>
                  <a:gd name="connsiteX14" fmla="*/ 97838 w 538839"/>
                  <a:gd name="connsiteY14" fmla="*/ 95055 h 98734"/>
                  <a:gd name="connsiteX15" fmla="*/ 87887 w 538839"/>
                  <a:gd name="connsiteY15" fmla="*/ 90556 h 98734"/>
                  <a:gd name="connsiteX16" fmla="*/ 79389 w 538839"/>
                  <a:gd name="connsiteY16" fmla="*/ 83638 h 98734"/>
                  <a:gd name="connsiteX17" fmla="*/ 71689 w 538839"/>
                  <a:gd name="connsiteY17" fmla="*/ 75387 h 98734"/>
                  <a:gd name="connsiteX18" fmla="*/ 63695 w 538839"/>
                  <a:gd name="connsiteY18" fmla="*/ 67626 h 98734"/>
                  <a:gd name="connsiteX19" fmla="*/ 55381 w 538839"/>
                  <a:gd name="connsiteY19" fmla="*/ 60398 h 98734"/>
                  <a:gd name="connsiteX20" fmla="*/ 47158 w 538839"/>
                  <a:gd name="connsiteY20" fmla="*/ 53018 h 98734"/>
                  <a:gd name="connsiteX21" fmla="*/ 39075 w 538839"/>
                  <a:gd name="connsiteY21" fmla="*/ 45407 h 98734"/>
                  <a:gd name="connsiteX22" fmla="*/ 31081 w 538839"/>
                  <a:gd name="connsiteY22" fmla="*/ 37646 h 98734"/>
                  <a:gd name="connsiteX23" fmla="*/ 0 w 538839"/>
                  <a:gd name="connsiteY23" fmla="*/ 5112 h 98734"/>
                  <a:gd name="connsiteX24" fmla="*/ 3058 w 538839"/>
                  <a:gd name="connsiteY24" fmla="*/ 4 h 98734"/>
                  <a:gd name="connsiteX25" fmla="*/ 538840 w 538839"/>
                  <a:gd name="connsiteY25" fmla="*/ 5109 h 98734"/>
                  <a:gd name="connsiteX26" fmla="*/ 507759 w 538839"/>
                  <a:gd name="connsiteY26" fmla="*/ 37642 h 98734"/>
                  <a:gd name="connsiteX27" fmla="*/ 499767 w 538839"/>
                  <a:gd name="connsiteY27" fmla="*/ 45404 h 98734"/>
                  <a:gd name="connsiteX28" fmla="*/ 491683 w 538839"/>
                  <a:gd name="connsiteY28" fmla="*/ 53014 h 98734"/>
                  <a:gd name="connsiteX29" fmla="*/ 483461 w 538839"/>
                  <a:gd name="connsiteY29" fmla="*/ 60394 h 98734"/>
                  <a:gd name="connsiteX30" fmla="*/ 475147 w 538839"/>
                  <a:gd name="connsiteY30" fmla="*/ 67622 h 98734"/>
                  <a:gd name="connsiteX31" fmla="*/ 467153 w 538839"/>
                  <a:gd name="connsiteY31" fmla="*/ 75383 h 98734"/>
                  <a:gd name="connsiteX32" fmla="*/ 459453 w 538839"/>
                  <a:gd name="connsiteY32" fmla="*/ 83634 h 98734"/>
                  <a:gd name="connsiteX33" fmla="*/ 450955 w 538839"/>
                  <a:gd name="connsiteY33" fmla="*/ 90553 h 98734"/>
                  <a:gd name="connsiteX34" fmla="*/ 441004 w 538839"/>
                  <a:gd name="connsiteY34" fmla="*/ 95051 h 98734"/>
                  <a:gd name="connsiteX35" fmla="*/ 417909 w 538839"/>
                  <a:gd name="connsiteY35" fmla="*/ 98727 h 98734"/>
                  <a:gd name="connsiteX36" fmla="*/ 390013 w 538839"/>
                  <a:gd name="connsiteY36" fmla="*/ 94404 h 98734"/>
                  <a:gd name="connsiteX37" fmla="*/ 386951 w 538839"/>
                  <a:gd name="connsiteY37" fmla="*/ 89299 h 98734"/>
                  <a:gd name="connsiteX38" fmla="*/ 396262 w 538839"/>
                  <a:gd name="connsiteY38" fmla="*/ 62651 h 98734"/>
                  <a:gd name="connsiteX39" fmla="*/ 410375 w 538839"/>
                  <a:gd name="connsiteY39" fmla="*/ 44003 h 98734"/>
                  <a:gd name="connsiteX40" fmla="*/ 419027 w 538839"/>
                  <a:gd name="connsiteY40" fmla="*/ 37339 h 98734"/>
                  <a:gd name="connsiteX41" fmla="*/ 429133 w 538839"/>
                  <a:gd name="connsiteY41" fmla="*/ 33096 h 98734"/>
                  <a:gd name="connsiteX42" fmla="*/ 440036 w 538839"/>
                  <a:gd name="connsiteY42" fmla="*/ 30184 h 98734"/>
                  <a:gd name="connsiteX43" fmla="*/ 450646 w 538839"/>
                  <a:gd name="connsiteY43" fmla="*/ 26783 h 98734"/>
                  <a:gd name="connsiteX44" fmla="*/ 460936 w 538839"/>
                  <a:gd name="connsiteY44" fmla="*/ 22849 h 98734"/>
                  <a:gd name="connsiteX45" fmla="*/ 471316 w 538839"/>
                  <a:gd name="connsiteY45" fmla="*/ 19067 h 98734"/>
                  <a:gd name="connsiteX46" fmla="*/ 481837 w 538839"/>
                  <a:gd name="connsiteY46" fmla="*/ 15515 h 98734"/>
                  <a:gd name="connsiteX47" fmla="*/ 492448 w 538839"/>
                  <a:gd name="connsiteY47" fmla="*/ 12115 h 98734"/>
                  <a:gd name="connsiteX48" fmla="*/ 535781 w 538839"/>
                  <a:gd name="connsiteY48" fmla="*/ 0 h 98734"/>
                  <a:gd name="connsiteX49" fmla="*/ 538840 w 538839"/>
                  <a:gd name="connsiteY49" fmla="*/ 5109 h 9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38839" h="98734">
                    <a:moveTo>
                      <a:pt x="3058" y="4"/>
                    </a:moveTo>
                    <a:cubicBezTo>
                      <a:pt x="17852" y="3460"/>
                      <a:pt x="32179" y="7694"/>
                      <a:pt x="46392" y="12118"/>
                    </a:cubicBezTo>
                    <a:lnTo>
                      <a:pt x="57001" y="15519"/>
                    </a:lnTo>
                    <a:lnTo>
                      <a:pt x="67521" y="19070"/>
                    </a:lnTo>
                    <a:lnTo>
                      <a:pt x="77902" y="22853"/>
                    </a:lnTo>
                    <a:lnTo>
                      <a:pt x="88192" y="26787"/>
                    </a:lnTo>
                    <a:cubicBezTo>
                      <a:pt x="91617" y="28108"/>
                      <a:pt x="95168" y="29215"/>
                      <a:pt x="98801" y="30188"/>
                    </a:cubicBezTo>
                    <a:cubicBezTo>
                      <a:pt x="102433" y="31165"/>
                      <a:pt x="106131" y="32028"/>
                      <a:pt x="109705" y="33099"/>
                    </a:cubicBezTo>
                    <a:cubicBezTo>
                      <a:pt x="113271" y="34182"/>
                      <a:pt x="116685" y="35522"/>
                      <a:pt x="119810" y="37343"/>
                    </a:cubicBezTo>
                    <a:cubicBezTo>
                      <a:pt x="122943" y="39149"/>
                      <a:pt x="125804" y="41410"/>
                      <a:pt x="128463" y="44007"/>
                    </a:cubicBezTo>
                    <a:cubicBezTo>
                      <a:pt x="134049" y="49504"/>
                      <a:pt x="138803" y="55786"/>
                      <a:pt x="142576" y="62655"/>
                    </a:cubicBezTo>
                    <a:cubicBezTo>
                      <a:pt x="146585" y="70031"/>
                      <a:pt x="150080" y="78261"/>
                      <a:pt x="151888" y="89302"/>
                    </a:cubicBezTo>
                    <a:lnTo>
                      <a:pt x="148826" y="94407"/>
                    </a:lnTo>
                    <a:cubicBezTo>
                      <a:pt x="138232" y="98009"/>
                      <a:pt x="129326" y="98798"/>
                      <a:pt x="120932" y="98731"/>
                    </a:cubicBezTo>
                    <a:cubicBezTo>
                      <a:pt x="113096" y="98634"/>
                      <a:pt x="105316" y="97396"/>
                      <a:pt x="97838" y="95055"/>
                    </a:cubicBezTo>
                    <a:cubicBezTo>
                      <a:pt x="94296" y="93931"/>
                      <a:pt x="90954" y="92471"/>
                      <a:pt x="87887" y="90556"/>
                    </a:cubicBezTo>
                    <a:cubicBezTo>
                      <a:pt x="84810" y="88657"/>
                      <a:pt x="82023" y="86274"/>
                      <a:pt x="79389" y="83638"/>
                    </a:cubicBezTo>
                    <a:cubicBezTo>
                      <a:pt x="76762" y="80989"/>
                      <a:pt x="74260" y="78131"/>
                      <a:pt x="71689" y="75387"/>
                    </a:cubicBezTo>
                    <a:cubicBezTo>
                      <a:pt x="69120" y="72639"/>
                      <a:pt x="66472" y="70025"/>
                      <a:pt x="63695" y="67626"/>
                    </a:cubicBezTo>
                    <a:lnTo>
                      <a:pt x="55381" y="60398"/>
                    </a:lnTo>
                    <a:lnTo>
                      <a:pt x="47158" y="53018"/>
                    </a:lnTo>
                    <a:lnTo>
                      <a:pt x="39075" y="45407"/>
                    </a:lnTo>
                    <a:lnTo>
                      <a:pt x="31081" y="37646"/>
                    </a:lnTo>
                    <a:cubicBezTo>
                      <a:pt x="20490" y="27187"/>
                      <a:pt x="10011" y="16538"/>
                      <a:pt x="0" y="5112"/>
                    </a:cubicBezTo>
                    <a:lnTo>
                      <a:pt x="3058" y="4"/>
                    </a:lnTo>
                    <a:close/>
                    <a:moveTo>
                      <a:pt x="538840" y="5109"/>
                    </a:moveTo>
                    <a:cubicBezTo>
                      <a:pt x="528829" y="16535"/>
                      <a:pt x="518350" y="27183"/>
                      <a:pt x="507759" y="37642"/>
                    </a:cubicBezTo>
                    <a:lnTo>
                      <a:pt x="499767" y="45404"/>
                    </a:lnTo>
                    <a:lnTo>
                      <a:pt x="491683" y="53014"/>
                    </a:lnTo>
                    <a:lnTo>
                      <a:pt x="483461" y="60394"/>
                    </a:lnTo>
                    <a:lnTo>
                      <a:pt x="475147" y="67622"/>
                    </a:lnTo>
                    <a:cubicBezTo>
                      <a:pt x="472371" y="70022"/>
                      <a:pt x="469722" y="72636"/>
                      <a:pt x="467153" y="75383"/>
                    </a:cubicBezTo>
                    <a:cubicBezTo>
                      <a:pt x="464582" y="78127"/>
                      <a:pt x="462080" y="80985"/>
                      <a:pt x="459453" y="83634"/>
                    </a:cubicBezTo>
                    <a:cubicBezTo>
                      <a:pt x="456819" y="86272"/>
                      <a:pt x="454032" y="88653"/>
                      <a:pt x="450955" y="90553"/>
                    </a:cubicBezTo>
                    <a:cubicBezTo>
                      <a:pt x="447887" y="92467"/>
                      <a:pt x="444546" y="93927"/>
                      <a:pt x="441004" y="95051"/>
                    </a:cubicBezTo>
                    <a:cubicBezTo>
                      <a:pt x="433525" y="97393"/>
                      <a:pt x="425745" y="98631"/>
                      <a:pt x="417909" y="98727"/>
                    </a:cubicBezTo>
                    <a:cubicBezTo>
                      <a:pt x="409516" y="98792"/>
                      <a:pt x="400608" y="98003"/>
                      <a:pt x="390013" y="94404"/>
                    </a:cubicBezTo>
                    <a:lnTo>
                      <a:pt x="386951" y="89299"/>
                    </a:lnTo>
                    <a:cubicBezTo>
                      <a:pt x="388760" y="78256"/>
                      <a:pt x="392255" y="70025"/>
                      <a:pt x="396262" y="62651"/>
                    </a:cubicBezTo>
                    <a:cubicBezTo>
                      <a:pt x="400035" y="55782"/>
                      <a:pt x="404790" y="49500"/>
                      <a:pt x="410375" y="44003"/>
                    </a:cubicBezTo>
                    <a:cubicBezTo>
                      <a:pt x="413033" y="41406"/>
                      <a:pt x="415895" y="39146"/>
                      <a:pt x="419027" y="37339"/>
                    </a:cubicBezTo>
                    <a:cubicBezTo>
                      <a:pt x="422151" y="35518"/>
                      <a:pt x="425565" y="34180"/>
                      <a:pt x="429133" y="33096"/>
                    </a:cubicBezTo>
                    <a:cubicBezTo>
                      <a:pt x="432707" y="32024"/>
                      <a:pt x="436405" y="31161"/>
                      <a:pt x="440036" y="30184"/>
                    </a:cubicBezTo>
                    <a:cubicBezTo>
                      <a:pt x="443670" y="29211"/>
                      <a:pt x="447221" y="28104"/>
                      <a:pt x="450646" y="26783"/>
                    </a:cubicBezTo>
                    <a:lnTo>
                      <a:pt x="460936" y="22849"/>
                    </a:lnTo>
                    <a:lnTo>
                      <a:pt x="471316" y="19067"/>
                    </a:lnTo>
                    <a:lnTo>
                      <a:pt x="481837" y="15515"/>
                    </a:lnTo>
                    <a:lnTo>
                      <a:pt x="492448" y="12115"/>
                    </a:lnTo>
                    <a:cubicBezTo>
                      <a:pt x="506661" y="7691"/>
                      <a:pt x="520988" y="3457"/>
                      <a:pt x="535781" y="0"/>
                    </a:cubicBezTo>
                    <a:lnTo>
                      <a:pt x="538840" y="5109"/>
                    </a:lnTo>
                    <a:close/>
                  </a:path>
                </a:pathLst>
              </a:custGeom>
              <a:grpFill/>
              <a:ln w="1860" cap="flat">
                <a:noFill/>
                <a:prstDash val="solid"/>
                <a:miter/>
              </a:ln>
            </p:spPr>
            <p:txBody>
              <a:bodyPr rtlCol="0" anchor="ctr"/>
              <a:lstStyle/>
              <a:p>
                <a:endParaRPr lang="zh-CN" altLang="en-US" sz="1400"/>
              </a:p>
            </p:txBody>
          </p:sp>
          <p:sp>
            <p:nvSpPr>
              <p:cNvPr id="98" name="任意多边形: 形状 97">
                <a:extLst>
                  <a:ext uri="{FF2B5EF4-FFF2-40B4-BE49-F238E27FC236}">
                    <a16:creationId xmlns:a16="http://schemas.microsoft.com/office/drawing/2014/main" id="{ED915D3E-DD7F-1B02-1490-8FCAD7609BB3}"/>
                  </a:ext>
                </a:extLst>
              </p:cNvPr>
              <p:cNvSpPr/>
              <p:nvPr/>
            </p:nvSpPr>
            <p:spPr>
              <a:xfrm>
                <a:off x="5505277" y="3161637"/>
                <a:ext cx="1165773" cy="758508"/>
              </a:xfrm>
              <a:custGeom>
                <a:avLst/>
                <a:gdLst>
                  <a:gd name="connsiteX0" fmla="*/ 319557 w 1165773"/>
                  <a:gd name="connsiteY0" fmla="*/ 0 h 758508"/>
                  <a:gd name="connsiteX1" fmla="*/ 370909 w 1165773"/>
                  <a:gd name="connsiteY1" fmla="*/ 70578 h 758508"/>
                  <a:gd name="connsiteX2" fmla="*/ 391640 w 1165773"/>
                  <a:gd name="connsiteY2" fmla="*/ 156599 h 758508"/>
                  <a:gd name="connsiteX3" fmla="*/ 378000 w 1165773"/>
                  <a:gd name="connsiteY3" fmla="*/ 245159 h 758508"/>
                  <a:gd name="connsiteX4" fmla="*/ 331105 w 1165773"/>
                  <a:gd name="connsiteY4" fmla="*/ 322764 h 758508"/>
                  <a:gd name="connsiteX5" fmla="*/ 254136 w 1165773"/>
                  <a:gd name="connsiteY5" fmla="*/ 374634 h 758508"/>
                  <a:gd name="connsiteX6" fmla="*/ 160635 w 1165773"/>
                  <a:gd name="connsiteY6" fmla="*/ 384687 h 758508"/>
                  <a:gd name="connsiteX7" fmla="*/ 72345 w 1165773"/>
                  <a:gd name="connsiteY7" fmla="*/ 349197 h 758508"/>
                  <a:gd name="connsiteX8" fmla="*/ 62788 w 1165773"/>
                  <a:gd name="connsiteY8" fmla="*/ 341825 h 758508"/>
                  <a:gd name="connsiteX9" fmla="*/ 58143 w 1165773"/>
                  <a:gd name="connsiteY9" fmla="*/ 337964 h 758508"/>
                  <a:gd name="connsiteX10" fmla="*/ 53678 w 1165773"/>
                  <a:gd name="connsiteY10" fmla="*/ 333902 h 758508"/>
                  <a:gd name="connsiteX11" fmla="*/ 44886 w 1165773"/>
                  <a:gd name="connsiteY11" fmla="*/ 325279 h 758508"/>
                  <a:gd name="connsiteX12" fmla="*/ 36737 w 1165773"/>
                  <a:gd name="connsiteY12" fmla="*/ 315860 h 758508"/>
                  <a:gd name="connsiteX13" fmla="*/ 29236 w 1165773"/>
                  <a:gd name="connsiteY13" fmla="*/ 305875 h 758508"/>
                  <a:gd name="connsiteX14" fmla="*/ 22575 w 1165773"/>
                  <a:gd name="connsiteY14" fmla="*/ 295282 h 758508"/>
                  <a:gd name="connsiteX15" fmla="*/ 11665 w 1165773"/>
                  <a:gd name="connsiteY15" fmla="*/ 272716 h 758508"/>
                  <a:gd name="connsiteX16" fmla="*/ 462 w 1165773"/>
                  <a:gd name="connsiteY16" fmla="*/ 223800 h 758508"/>
                  <a:gd name="connsiteX17" fmla="*/ 388 w 1165773"/>
                  <a:gd name="connsiteY17" fmla="*/ 198513 h 758508"/>
                  <a:gd name="connsiteX18" fmla="*/ 4109 w 1165773"/>
                  <a:gd name="connsiteY18" fmla="*/ 173379 h 758508"/>
                  <a:gd name="connsiteX19" fmla="*/ 22699 w 1165773"/>
                  <a:gd name="connsiteY19" fmla="*/ 125801 h 758508"/>
                  <a:gd name="connsiteX20" fmla="*/ 29556 w 1165773"/>
                  <a:gd name="connsiteY20" fmla="*/ 114884 h 758508"/>
                  <a:gd name="connsiteX21" fmla="*/ 37295 w 1165773"/>
                  <a:gd name="connsiteY21" fmla="*/ 104561 h 758508"/>
                  <a:gd name="connsiteX22" fmla="*/ 45740 w 1165773"/>
                  <a:gd name="connsiteY22" fmla="*/ 94794 h 758508"/>
                  <a:gd name="connsiteX23" fmla="*/ 55404 w 1165773"/>
                  <a:gd name="connsiteY23" fmla="*/ 85427 h 758508"/>
                  <a:gd name="connsiteX24" fmla="*/ 102185 w 1165773"/>
                  <a:gd name="connsiteY24" fmla="*/ 58281 h 758508"/>
                  <a:gd name="connsiteX25" fmla="*/ 155977 w 1165773"/>
                  <a:gd name="connsiteY25" fmla="*/ 50998 h 758508"/>
                  <a:gd name="connsiteX26" fmla="*/ 208559 w 1165773"/>
                  <a:gd name="connsiteY26" fmla="*/ 64779 h 758508"/>
                  <a:gd name="connsiteX27" fmla="*/ 231797 w 1165773"/>
                  <a:gd name="connsiteY27" fmla="*/ 79061 h 758508"/>
                  <a:gd name="connsiteX28" fmla="*/ 237101 w 1165773"/>
                  <a:gd name="connsiteY28" fmla="*/ 83327 h 758508"/>
                  <a:gd name="connsiteX29" fmla="*/ 242185 w 1165773"/>
                  <a:gd name="connsiteY29" fmla="*/ 87829 h 758508"/>
                  <a:gd name="connsiteX30" fmla="*/ 251770 w 1165773"/>
                  <a:gd name="connsiteY30" fmla="*/ 97745 h 758508"/>
                  <a:gd name="connsiteX31" fmla="*/ 256365 w 1165773"/>
                  <a:gd name="connsiteY31" fmla="*/ 103168 h 758508"/>
                  <a:gd name="connsiteX32" fmla="*/ 260463 w 1165773"/>
                  <a:gd name="connsiteY32" fmla="*/ 108998 h 758508"/>
                  <a:gd name="connsiteX33" fmla="*/ 267786 w 1165773"/>
                  <a:gd name="connsiteY33" fmla="*/ 121180 h 758508"/>
                  <a:gd name="connsiteX34" fmla="*/ 270842 w 1165773"/>
                  <a:gd name="connsiteY34" fmla="*/ 127581 h 758508"/>
                  <a:gd name="connsiteX35" fmla="*/ 273625 w 1165773"/>
                  <a:gd name="connsiteY35" fmla="*/ 134098 h 758508"/>
                  <a:gd name="connsiteX36" fmla="*/ 275824 w 1165773"/>
                  <a:gd name="connsiteY36" fmla="*/ 140823 h 758508"/>
                  <a:gd name="connsiteX37" fmla="*/ 277720 w 1165773"/>
                  <a:gd name="connsiteY37" fmla="*/ 147615 h 758508"/>
                  <a:gd name="connsiteX38" fmla="*/ 280131 w 1165773"/>
                  <a:gd name="connsiteY38" fmla="*/ 161462 h 758508"/>
                  <a:gd name="connsiteX39" fmla="*/ 280812 w 1165773"/>
                  <a:gd name="connsiteY39" fmla="*/ 168433 h 758508"/>
                  <a:gd name="connsiteX40" fmla="*/ 280931 w 1165773"/>
                  <a:gd name="connsiteY40" fmla="*/ 175426 h 758508"/>
                  <a:gd name="connsiteX41" fmla="*/ 280955 w 1165773"/>
                  <a:gd name="connsiteY41" fmla="*/ 178912 h 758508"/>
                  <a:gd name="connsiteX42" fmla="*/ 280715 w 1165773"/>
                  <a:gd name="connsiteY42" fmla="*/ 182391 h 758508"/>
                  <a:gd name="connsiteX43" fmla="*/ 280133 w 1165773"/>
                  <a:gd name="connsiteY43" fmla="*/ 189328 h 758508"/>
                  <a:gd name="connsiteX44" fmla="*/ 279011 w 1165773"/>
                  <a:gd name="connsiteY44" fmla="*/ 196189 h 758508"/>
                  <a:gd name="connsiteX45" fmla="*/ 278362 w 1165773"/>
                  <a:gd name="connsiteY45" fmla="*/ 199597 h 758508"/>
                  <a:gd name="connsiteX46" fmla="*/ 277579 w 1165773"/>
                  <a:gd name="connsiteY46" fmla="*/ 202972 h 758508"/>
                  <a:gd name="connsiteX47" fmla="*/ 252211 w 1165773"/>
                  <a:gd name="connsiteY47" fmla="*/ 251162 h 758508"/>
                  <a:gd name="connsiteX48" fmla="*/ 247478 w 1165773"/>
                  <a:gd name="connsiteY48" fmla="*/ 256010 h 758508"/>
                  <a:gd name="connsiteX49" fmla="*/ 245086 w 1165773"/>
                  <a:gd name="connsiteY49" fmla="*/ 258392 h 758508"/>
                  <a:gd name="connsiteX50" fmla="*/ 242557 w 1165773"/>
                  <a:gd name="connsiteY50" fmla="*/ 260721 h 758508"/>
                  <a:gd name="connsiteX51" fmla="*/ 237095 w 1165773"/>
                  <a:gd name="connsiteY51" fmla="*/ 265208 h 758508"/>
                  <a:gd name="connsiteX52" fmla="*/ 231284 w 1165773"/>
                  <a:gd name="connsiteY52" fmla="*/ 269219 h 758508"/>
                  <a:gd name="connsiteX53" fmla="*/ 228328 w 1165773"/>
                  <a:gd name="connsiteY53" fmla="*/ 271128 h 758508"/>
                  <a:gd name="connsiteX54" fmla="*/ 225224 w 1165773"/>
                  <a:gd name="connsiteY54" fmla="*/ 272796 h 758508"/>
                  <a:gd name="connsiteX55" fmla="*/ 218953 w 1165773"/>
                  <a:gd name="connsiteY55" fmla="*/ 275942 h 758508"/>
                  <a:gd name="connsiteX56" fmla="*/ 212459 w 1165773"/>
                  <a:gd name="connsiteY56" fmla="*/ 278543 h 758508"/>
                  <a:gd name="connsiteX57" fmla="*/ 205815 w 1165773"/>
                  <a:gd name="connsiteY57" fmla="*/ 280619 h 758508"/>
                  <a:gd name="connsiteX58" fmla="*/ 178608 w 1165773"/>
                  <a:gd name="connsiteY58" fmla="*/ 283858 h 758508"/>
                  <a:gd name="connsiteX59" fmla="*/ 175213 w 1165773"/>
                  <a:gd name="connsiteY59" fmla="*/ 283733 h 758508"/>
                  <a:gd name="connsiteX60" fmla="*/ 171832 w 1165773"/>
                  <a:gd name="connsiteY60" fmla="*/ 283374 h 758508"/>
                  <a:gd name="connsiteX61" fmla="*/ 165139 w 1165773"/>
                  <a:gd name="connsiteY61" fmla="*/ 282433 h 758508"/>
                  <a:gd name="connsiteX62" fmla="*/ 158555 w 1165773"/>
                  <a:gd name="connsiteY62" fmla="*/ 281015 h 758508"/>
                  <a:gd name="connsiteX63" fmla="*/ 152154 w 1165773"/>
                  <a:gd name="connsiteY63" fmla="*/ 278984 h 758508"/>
                  <a:gd name="connsiteX64" fmla="*/ 145946 w 1165773"/>
                  <a:gd name="connsiteY64" fmla="*/ 276530 h 758508"/>
                  <a:gd name="connsiteX65" fmla="*/ 139953 w 1165773"/>
                  <a:gd name="connsiteY65" fmla="*/ 273669 h 758508"/>
                  <a:gd name="connsiteX66" fmla="*/ 134197 w 1165773"/>
                  <a:gd name="connsiteY66" fmla="*/ 270421 h 758508"/>
                  <a:gd name="connsiteX67" fmla="*/ 128795 w 1165773"/>
                  <a:gd name="connsiteY67" fmla="*/ 266655 h 758508"/>
                  <a:gd name="connsiteX68" fmla="*/ 123729 w 1165773"/>
                  <a:gd name="connsiteY68" fmla="*/ 262524 h 758508"/>
                  <a:gd name="connsiteX69" fmla="*/ 118989 w 1165773"/>
                  <a:gd name="connsiteY69" fmla="*/ 258098 h 758508"/>
                  <a:gd name="connsiteX70" fmla="*/ 114582 w 1165773"/>
                  <a:gd name="connsiteY70" fmla="*/ 253398 h 758508"/>
                  <a:gd name="connsiteX71" fmla="*/ 110513 w 1165773"/>
                  <a:gd name="connsiteY71" fmla="*/ 248126 h 758508"/>
                  <a:gd name="connsiteX72" fmla="*/ 99820 w 1165773"/>
                  <a:gd name="connsiteY72" fmla="*/ 224355 h 758508"/>
                  <a:gd name="connsiteX73" fmla="*/ 98775 w 1165773"/>
                  <a:gd name="connsiteY73" fmla="*/ 199203 h 758508"/>
                  <a:gd name="connsiteX74" fmla="*/ 106871 w 1165773"/>
                  <a:gd name="connsiteY74" fmla="*/ 176346 h 758508"/>
                  <a:gd name="connsiteX75" fmla="*/ 122381 w 1165773"/>
                  <a:gd name="connsiteY75" fmla="*/ 159045 h 758508"/>
                  <a:gd name="connsiteX76" fmla="*/ 126591 w 1165773"/>
                  <a:gd name="connsiteY76" fmla="*/ 163255 h 758508"/>
                  <a:gd name="connsiteX77" fmla="*/ 116416 w 1165773"/>
                  <a:gd name="connsiteY77" fmla="*/ 199999 h 758508"/>
                  <a:gd name="connsiteX78" fmla="*/ 131400 w 1165773"/>
                  <a:gd name="connsiteY78" fmla="*/ 230684 h 758508"/>
                  <a:gd name="connsiteX79" fmla="*/ 134553 w 1165773"/>
                  <a:gd name="connsiteY79" fmla="*/ 233368 h 758508"/>
                  <a:gd name="connsiteX80" fmla="*/ 138119 w 1165773"/>
                  <a:gd name="connsiteY80" fmla="*/ 235874 h 758508"/>
                  <a:gd name="connsiteX81" fmla="*/ 141788 w 1165773"/>
                  <a:gd name="connsiteY81" fmla="*/ 238118 h 758508"/>
                  <a:gd name="connsiteX82" fmla="*/ 145546 w 1165773"/>
                  <a:gd name="connsiteY82" fmla="*/ 240101 h 758508"/>
                  <a:gd name="connsiteX83" fmla="*/ 149395 w 1165773"/>
                  <a:gd name="connsiteY83" fmla="*/ 241801 h 758508"/>
                  <a:gd name="connsiteX84" fmla="*/ 153357 w 1165773"/>
                  <a:gd name="connsiteY84" fmla="*/ 243131 h 758508"/>
                  <a:gd name="connsiteX85" fmla="*/ 157357 w 1165773"/>
                  <a:gd name="connsiteY85" fmla="*/ 244190 h 758508"/>
                  <a:gd name="connsiteX86" fmla="*/ 161383 w 1165773"/>
                  <a:gd name="connsiteY86" fmla="*/ 244975 h 758508"/>
                  <a:gd name="connsiteX87" fmla="*/ 192361 w 1165773"/>
                  <a:gd name="connsiteY87" fmla="*/ 240754 h 758508"/>
                  <a:gd name="connsiteX88" fmla="*/ 195784 w 1165773"/>
                  <a:gd name="connsiteY88" fmla="*/ 239089 h 758508"/>
                  <a:gd name="connsiteX89" fmla="*/ 199038 w 1165773"/>
                  <a:gd name="connsiteY89" fmla="*/ 237165 h 758508"/>
                  <a:gd name="connsiteX90" fmla="*/ 202082 w 1165773"/>
                  <a:gd name="connsiteY90" fmla="*/ 234962 h 758508"/>
                  <a:gd name="connsiteX91" fmla="*/ 203583 w 1165773"/>
                  <a:gd name="connsiteY91" fmla="*/ 233865 h 758508"/>
                  <a:gd name="connsiteX92" fmla="*/ 204956 w 1165773"/>
                  <a:gd name="connsiteY92" fmla="*/ 232590 h 758508"/>
                  <a:gd name="connsiteX93" fmla="*/ 206336 w 1165773"/>
                  <a:gd name="connsiteY93" fmla="*/ 231351 h 758508"/>
                  <a:gd name="connsiteX94" fmla="*/ 207681 w 1165773"/>
                  <a:gd name="connsiteY94" fmla="*/ 230083 h 758508"/>
                  <a:gd name="connsiteX95" fmla="*/ 210193 w 1165773"/>
                  <a:gd name="connsiteY95" fmla="*/ 227365 h 758508"/>
                  <a:gd name="connsiteX96" fmla="*/ 211424 w 1165773"/>
                  <a:gd name="connsiteY96" fmla="*/ 225865 h 758508"/>
                  <a:gd name="connsiteX97" fmla="*/ 212635 w 1165773"/>
                  <a:gd name="connsiteY97" fmla="*/ 224260 h 758508"/>
                  <a:gd name="connsiteX98" fmla="*/ 215054 w 1165773"/>
                  <a:gd name="connsiteY98" fmla="*/ 221090 h 758508"/>
                  <a:gd name="connsiteX99" fmla="*/ 226080 w 1165773"/>
                  <a:gd name="connsiteY99" fmla="*/ 192284 h 758508"/>
                  <a:gd name="connsiteX100" fmla="*/ 223234 w 1165773"/>
                  <a:gd name="connsiteY100" fmla="*/ 162533 h 758508"/>
                  <a:gd name="connsiteX101" fmla="*/ 221926 w 1165773"/>
                  <a:gd name="connsiteY101" fmla="*/ 159081 h 758508"/>
                  <a:gd name="connsiteX102" fmla="*/ 220561 w 1165773"/>
                  <a:gd name="connsiteY102" fmla="*/ 155669 h 758508"/>
                  <a:gd name="connsiteX103" fmla="*/ 218821 w 1165773"/>
                  <a:gd name="connsiteY103" fmla="*/ 152439 h 758508"/>
                  <a:gd name="connsiteX104" fmla="*/ 217011 w 1165773"/>
                  <a:gd name="connsiteY104" fmla="*/ 149275 h 758508"/>
                  <a:gd name="connsiteX105" fmla="*/ 212779 w 1165773"/>
                  <a:gd name="connsiteY105" fmla="*/ 143362 h 758508"/>
                  <a:gd name="connsiteX106" fmla="*/ 210511 w 1165773"/>
                  <a:gd name="connsiteY106" fmla="*/ 140535 h 758508"/>
                  <a:gd name="connsiteX107" fmla="*/ 207905 w 1165773"/>
                  <a:gd name="connsiteY107" fmla="*/ 137982 h 758508"/>
                  <a:gd name="connsiteX108" fmla="*/ 202275 w 1165773"/>
                  <a:gd name="connsiteY108" fmla="*/ 132744 h 758508"/>
                  <a:gd name="connsiteX109" fmla="*/ 199172 w 1165773"/>
                  <a:gd name="connsiteY109" fmla="*/ 130288 h 758508"/>
                  <a:gd name="connsiteX110" fmla="*/ 195969 w 1165773"/>
                  <a:gd name="connsiteY110" fmla="*/ 127990 h 758508"/>
                  <a:gd name="connsiteX111" fmla="*/ 182310 w 1165773"/>
                  <a:gd name="connsiteY111" fmla="*/ 120344 h 758508"/>
                  <a:gd name="connsiteX112" fmla="*/ 152124 w 1165773"/>
                  <a:gd name="connsiteY112" fmla="*/ 112899 h 758508"/>
                  <a:gd name="connsiteX113" fmla="*/ 121153 w 1165773"/>
                  <a:gd name="connsiteY113" fmla="*/ 116389 h 758508"/>
                  <a:gd name="connsiteX114" fmla="*/ 93199 w 1165773"/>
                  <a:gd name="connsiteY114" fmla="*/ 130643 h 758508"/>
                  <a:gd name="connsiteX115" fmla="*/ 87023 w 1165773"/>
                  <a:gd name="connsiteY115" fmla="*/ 135789 h 758508"/>
                  <a:gd name="connsiteX116" fmla="*/ 80954 w 1165773"/>
                  <a:gd name="connsiteY116" fmla="*/ 141867 h 758508"/>
                  <a:gd name="connsiteX117" fmla="*/ 75301 w 1165773"/>
                  <a:gd name="connsiteY117" fmla="*/ 148343 h 758508"/>
                  <a:gd name="connsiteX118" fmla="*/ 70200 w 1165773"/>
                  <a:gd name="connsiteY118" fmla="*/ 155276 h 758508"/>
                  <a:gd name="connsiteX119" fmla="*/ 61525 w 1165773"/>
                  <a:gd name="connsiteY119" fmla="*/ 170226 h 758508"/>
                  <a:gd name="connsiteX120" fmla="*/ 55194 w 1165773"/>
                  <a:gd name="connsiteY120" fmla="*/ 186454 h 758508"/>
                  <a:gd name="connsiteX121" fmla="*/ 51404 w 1165773"/>
                  <a:gd name="connsiteY121" fmla="*/ 203601 h 758508"/>
                  <a:gd name="connsiteX122" fmla="*/ 50290 w 1165773"/>
                  <a:gd name="connsiteY122" fmla="*/ 221244 h 758508"/>
                  <a:gd name="connsiteX123" fmla="*/ 56342 w 1165773"/>
                  <a:gd name="connsiteY123" fmla="*/ 256206 h 758508"/>
                  <a:gd name="connsiteX124" fmla="*/ 63344 w 1165773"/>
                  <a:gd name="connsiteY124" fmla="*/ 272661 h 758508"/>
                  <a:gd name="connsiteX125" fmla="*/ 67746 w 1165773"/>
                  <a:gd name="connsiteY125" fmla="*/ 280487 h 758508"/>
                  <a:gd name="connsiteX126" fmla="*/ 72813 w 1165773"/>
                  <a:gd name="connsiteY126" fmla="*/ 287930 h 758508"/>
                  <a:gd name="connsiteX127" fmla="*/ 78383 w 1165773"/>
                  <a:gd name="connsiteY127" fmla="*/ 295048 h 758508"/>
                  <a:gd name="connsiteX128" fmla="*/ 84634 w 1165773"/>
                  <a:gd name="connsiteY128" fmla="*/ 301768 h 758508"/>
                  <a:gd name="connsiteX129" fmla="*/ 87958 w 1165773"/>
                  <a:gd name="connsiteY129" fmla="*/ 305109 h 758508"/>
                  <a:gd name="connsiteX130" fmla="*/ 91439 w 1165773"/>
                  <a:gd name="connsiteY130" fmla="*/ 308279 h 758508"/>
                  <a:gd name="connsiteX131" fmla="*/ 98616 w 1165773"/>
                  <a:gd name="connsiteY131" fmla="*/ 314385 h 758508"/>
                  <a:gd name="connsiteX132" fmla="*/ 166930 w 1165773"/>
                  <a:gd name="connsiteY132" fmla="*/ 345598 h 758508"/>
                  <a:gd name="connsiteX133" fmla="*/ 243110 w 1165773"/>
                  <a:gd name="connsiteY133" fmla="*/ 341754 h 758508"/>
                  <a:gd name="connsiteX134" fmla="*/ 278641 w 1165773"/>
                  <a:gd name="connsiteY134" fmla="*/ 326120 h 758508"/>
                  <a:gd name="connsiteX135" fmla="*/ 309671 w 1165773"/>
                  <a:gd name="connsiteY135" fmla="*/ 302114 h 758508"/>
                  <a:gd name="connsiteX136" fmla="*/ 355434 w 1165773"/>
                  <a:gd name="connsiteY136" fmla="*/ 236196 h 758508"/>
                  <a:gd name="connsiteX137" fmla="*/ 372992 w 1165773"/>
                  <a:gd name="connsiteY137" fmla="*/ 156774 h 758508"/>
                  <a:gd name="connsiteX138" fmla="*/ 315355 w 1165773"/>
                  <a:gd name="connsiteY138" fmla="*/ 4206 h 758508"/>
                  <a:gd name="connsiteX139" fmla="*/ 319557 w 1165773"/>
                  <a:gd name="connsiteY139" fmla="*/ 0 h 758508"/>
                  <a:gd name="connsiteX140" fmla="*/ 1093464 w 1165773"/>
                  <a:gd name="connsiteY140" fmla="*/ 0 h 758508"/>
                  <a:gd name="connsiteX141" fmla="*/ 1144815 w 1165773"/>
                  <a:gd name="connsiteY141" fmla="*/ 70578 h 758508"/>
                  <a:gd name="connsiteX142" fmla="*/ 1165547 w 1165773"/>
                  <a:gd name="connsiteY142" fmla="*/ 156599 h 758508"/>
                  <a:gd name="connsiteX143" fmla="*/ 1151907 w 1165773"/>
                  <a:gd name="connsiteY143" fmla="*/ 245159 h 758508"/>
                  <a:gd name="connsiteX144" fmla="*/ 1105011 w 1165773"/>
                  <a:gd name="connsiteY144" fmla="*/ 322764 h 758508"/>
                  <a:gd name="connsiteX145" fmla="*/ 1028042 w 1165773"/>
                  <a:gd name="connsiteY145" fmla="*/ 374634 h 758508"/>
                  <a:gd name="connsiteX146" fmla="*/ 934541 w 1165773"/>
                  <a:gd name="connsiteY146" fmla="*/ 384687 h 758508"/>
                  <a:gd name="connsiteX147" fmla="*/ 846251 w 1165773"/>
                  <a:gd name="connsiteY147" fmla="*/ 349197 h 758508"/>
                  <a:gd name="connsiteX148" fmla="*/ 836694 w 1165773"/>
                  <a:gd name="connsiteY148" fmla="*/ 341825 h 758508"/>
                  <a:gd name="connsiteX149" fmla="*/ 832049 w 1165773"/>
                  <a:gd name="connsiteY149" fmla="*/ 337964 h 758508"/>
                  <a:gd name="connsiteX150" fmla="*/ 827584 w 1165773"/>
                  <a:gd name="connsiteY150" fmla="*/ 333902 h 758508"/>
                  <a:gd name="connsiteX151" fmla="*/ 818792 w 1165773"/>
                  <a:gd name="connsiteY151" fmla="*/ 325279 h 758508"/>
                  <a:gd name="connsiteX152" fmla="*/ 810644 w 1165773"/>
                  <a:gd name="connsiteY152" fmla="*/ 315860 h 758508"/>
                  <a:gd name="connsiteX153" fmla="*/ 803143 w 1165773"/>
                  <a:gd name="connsiteY153" fmla="*/ 305875 h 758508"/>
                  <a:gd name="connsiteX154" fmla="*/ 796481 w 1165773"/>
                  <a:gd name="connsiteY154" fmla="*/ 295282 h 758508"/>
                  <a:gd name="connsiteX155" fmla="*/ 785572 w 1165773"/>
                  <a:gd name="connsiteY155" fmla="*/ 272716 h 758508"/>
                  <a:gd name="connsiteX156" fmla="*/ 774369 w 1165773"/>
                  <a:gd name="connsiteY156" fmla="*/ 223800 h 758508"/>
                  <a:gd name="connsiteX157" fmla="*/ 774294 w 1165773"/>
                  <a:gd name="connsiteY157" fmla="*/ 198513 h 758508"/>
                  <a:gd name="connsiteX158" fmla="*/ 778015 w 1165773"/>
                  <a:gd name="connsiteY158" fmla="*/ 173379 h 758508"/>
                  <a:gd name="connsiteX159" fmla="*/ 796605 w 1165773"/>
                  <a:gd name="connsiteY159" fmla="*/ 125801 h 758508"/>
                  <a:gd name="connsiteX160" fmla="*/ 803463 w 1165773"/>
                  <a:gd name="connsiteY160" fmla="*/ 114884 h 758508"/>
                  <a:gd name="connsiteX161" fmla="*/ 811202 w 1165773"/>
                  <a:gd name="connsiteY161" fmla="*/ 104561 h 758508"/>
                  <a:gd name="connsiteX162" fmla="*/ 819646 w 1165773"/>
                  <a:gd name="connsiteY162" fmla="*/ 94794 h 758508"/>
                  <a:gd name="connsiteX163" fmla="*/ 829310 w 1165773"/>
                  <a:gd name="connsiteY163" fmla="*/ 85427 h 758508"/>
                  <a:gd name="connsiteX164" fmla="*/ 876091 w 1165773"/>
                  <a:gd name="connsiteY164" fmla="*/ 58281 h 758508"/>
                  <a:gd name="connsiteX165" fmla="*/ 929883 w 1165773"/>
                  <a:gd name="connsiteY165" fmla="*/ 50998 h 758508"/>
                  <a:gd name="connsiteX166" fmla="*/ 982466 w 1165773"/>
                  <a:gd name="connsiteY166" fmla="*/ 64779 h 758508"/>
                  <a:gd name="connsiteX167" fmla="*/ 1005703 w 1165773"/>
                  <a:gd name="connsiteY167" fmla="*/ 79061 h 758508"/>
                  <a:gd name="connsiteX168" fmla="*/ 1011007 w 1165773"/>
                  <a:gd name="connsiteY168" fmla="*/ 83327 h 758508"/>
                  <a:gd name="connsiteX169" fmla="*/ 1016092 w 1165773"/>
                  <a:gd name="connsiteY169" fmla="*/ 87829 h 758508"/>
                  <a:gd name="connsiteX170" fmla="*/ 1025676 w 1165773"/>
                  <a:gd name="connsiteY170" fmla="*/ 97745 h 758508"/>
                  <a:gd name="connsiteX171" fmla="*/ 1030271 w 1165773"/>
                  <a:gd name="connsiteY171" fmla="*/ 103168 h 758508"/>
                  <a:gd name="connsiteX172" fmla="*/ 1034369 w 1165773"/>
                  <a:gd name="connsiteY172" fmla="*/ 108998 h 758508"/>
                  <a:gd name="connsiteX173" fmla="*/ 1041692 w 1165773"/>
                  <a:gd name="connsiteY173" fmla="*/ 121180 h 758508"/>
                  <a:gd name="connsiteX174" fmla="*/ 1044748 w 1165773"/>
                  <a:gd name="connsiteY174" fmla="*/ 127581 h 758508"/>
                  <a:gd name="connsiteX175" fmla="*/ 1047532 w 1165773"/>
                  <a:gd name="connsiteY175" fmla="*/ 134098 h 758508"/>
                  <a:gd name="connsiteX176" fmla="*/ 1049730 w 1165773"/>
                  <a:gd name="connsiteY176" fmla="*/ 140823 h 758508"/>
                  <a:gd name="connsiteX177" fmla="*/ 1051626 w 1165773"/>
                  <a:gd name="connsiteY177" fmla="*/ 147615 h 758508"/>
                  <a:gd name="connsiteX178" fmla="*/ 1054037 w 1165773"/>
                  <a:gd name="connsiteY178" fmla="*/ 161462 h 758508"/>
                  <a:gd name="connsiteX179" fmla="*/ 1054718 w 1165773"/>
                  <a:gd name="connsiteY179" fmla="*/ 168433 h 758508"/>
                  <a:gd name="connsiteX180" fmla="*/ 1054837 w 1165773"/>
                  <a:gd name="connsiteY180" fmla="*/ 175426 h 758508"/>
                  <a:gd name="connsiteX181" fmla="*/ 1054861 w 1165773"/>
                  <a:gd name="connsiteY181" fmla="*/ 178912 h 758508"/>
                  <a:gd name="connsiteX182" fmla="*/ 1054621 w 1165773"/>
                  <a:gd name="connsiteY182" fmla="*/ 182391 h 758508"/>
                  <a:gd name="connsiteX183" fmla="*/ 1054039 w 1165773"/>
                  <a:gd name="connsiteY183" fmla="*/ 189328 h 758508"/>
                  <a:gd name="connsiteX184" fmla="*/ 1052917 w 1165773"/>
                  <a:gd name="connsiteY184" fmla="*/ 196189 h 758508"/>
                  <a:gd name="connsiteX185" fmla="*/ 1052268 w 1165773"/>
                  <a:gd name="connsiteY185" fmla="*/ 199597 h 758508"/>
                  <a:gd name="connsiteX186" fmla="*/ 1051485 w 1165773"/>
                  <a:gd name="connsiteY186" fmla="*/ 202972 h 758508"/>
                  <a:gd name="connsiteX187" fmla="*/ 1026117 w 1165773"/>
                  <a:gd name="connsiteY187" fmla="*/ 251162 h 758508"/>
                  <a:gd name="connsiteX188" fmla="*/ 1021384 w 1165773"/>
                  <a:gd name="connsiteY188" fmla="*/ 256010 h 758508"/>
                  <a:gd name="connsiteX189" fmla="*/ 1018992 w 1165773"/>
                  <a:gd name="connsiteY189" fmla="*/ 258392 h 758508"/>
                  <a:gd name="connsiteX190" fmla="*/ 1016464 w 1165773"/>
                  <a:gd name="connsiteY190" fmla="*/ 260721 h 758508"/>
                  <a:gd name="connsiteX191" fmla="*/ 1011002 w 1165773"/>
                  <a:gd name="connsiteY191" fmla="*/ 265208 h 758508"/>
                  <a:gd name="connsiteX192" fmla="*/ 1005190 w 1165773"/>
                  <a:gd name="connsiteY192" fmla="*/ 269219 h 758508"/>
                  <a:gd name="connsiteX193" fmla="*/ 1002234 w 1165773"/>
                  <a:gd name="connsiteY193" fmla="*/ 271128 h 758508"/>
                  <a:gd name="connsiteX194" fmla="*/ 999131 w 1165773"/>
                  <a:gd name="connsiteY194" fmla="*/ 272796 h 758508"/>
                  <a:gd name="connsiteX195" fmla="*/ 992859 w 1165773"/>
                  <a:gd name="connsiteY195" fmla="*/ 275942 h 758508"/>
                  <a:gd name="connsiteX196" fmla="*/ 986365 w 1165773"/>
                  <a:gd name="connsiteY196" fmla="*/ 278543 h 758508"/>
                  <a:gd name="connsiteX197" fmla="*/ 979722 w 1165773"/>
                  <a:gd name="connsiteY197" fmla="*/ 280619 h 758508"/>
                  <a:gd name="connsiteX198" fmla="*/ 952514 w 1165773"/>
                  <a:gd name="connsiteY198" fmla="*/ 283858 h 758508"/>
                  <a:gd name="connsiteX199" fmla="*/ 949119 w 1165773"/>
                  <a:gd name="connsiteY199" fmla="*/ 283733 h 758508"/>
                  <a:gd name="connsiteX200" fmla="*/ 945739 w 1165773"/>
                  <a:gd name="connsiteY200" fmla="*/ 283374 h 758508"/>
                  <a:gd name="connsiteX201" fmla="*/ 939045 w 1165773"/>
                  <a:gd name="connsiteY201" fmla="*/ 282433 h 758508"/>
                  <a:gd name="connsiteX202" fmla="*/ 932461 w 1165773"/>
                  <a:gd name="connsiteY202" fmla="*/ 281015 h 758508"/>
                  <a:gd name="connsiteX203" fmla="*/ 926060 w 1165773"/>
                  <a:gd name="connsiteY203" fmla="*/ 278984 h 758508"/>
                  <a:gd name="connsiteX204" fmla="*/ 919852 w 1165773"/>
                  <a:gd name="connsiteY204" fmla="*/ 276530 h 758508"/>
                  <a:gd name="connsiteX205" fmla="*/ 913860 w 1165773"/>
                  <a:gd name="connsiteY205" fmla="*/ 273669 h 758508"/>
                  <a:gd name="connsiteX206" fmla="*/ 908104 w 1165773"/>
                  <a:gd name="connsiteY206" fmla="*/ 270421 h 758508"/>
                  <a:gd name="connsiteX207" fmla="*/ 902701 w 1165773"/>
                  <a:gd name="connsiteY207" fmla="*/ 266655 h 758508"/>
                  <a:gd name="connsiteX208" fmla="*/ 897636 w 1165773"/>
                  <a:gd name="connsiteY208" fmla="*/ 262524 h 758508"/>
                  <a:gd name="connsiteX209" fmla="*/ 892895 w 1165773"/>
                  <a:gd name="connsiteY209" fmla="*/ 258098 h 758508"/>
                  <a:gd name="connsiteX210" fmla="*/ 888488 w 1165773"/>
                  <a:gd name="connsiteY210" fmla="*/ 253398 h 758508"/>
                  <a:gd name="connsiteX211" fmla="*/ 884420 w 1165773"/>
                  <a:gd name="connsiteY211" fmla="*/ 248126 h 758508"/>
                  <a:gd name="connsiteX212" fmla="*/ 873726 w 1165773"/>
                  <a:gd name="connsiteY212" fmla="*/ 224355 h 758508"/>
                  <a:gd name="connsiteX213" fmla="*/ 872681 w 1165773"/>
                  <a:gd name="connsiteY213" fmla="*/ 199203 h 758508"/>
                  <a:gd name="connsiteX214" fmla="*/ 880777 w 1165773"/>
                  <a:gd name="connsiteY214" fmla="*/ 176346 h 758508"/>
                  <a:gd name="connsiteX215" fmla="*/ 896287 w 1165773"/>
                  <a:gd name="connsiteY215" fmla="*/ 159045 h 758508"/>
                  <a:gd name="connsiteX216" fmla="*/ 900497 w 1165773"/>
                  <a:gd name="connsiteY216" fmla="*/ 163255 h 758508"/>
                  <a:gd name="connsiteX217" fmla="*/ 890322 w 1165773"/>
                  <a:gd name="connsiteY217" fmla="*/ 199999 h 758508"/>
                  <a:gd name="connsiteX218" fmla="*/ 905306 w 1165773"/>
                  <a:gd name="connsiteY218" fmla="*/ 230684 h 758508"/>
                  <a:gd name="connsiteX219" fmla="*/ 908459 w 1165773"/>
                  <a:gd name="connsiteY219" fmla="*/ 233368 h 758508"/>
                  <a:gd name="connsiteX220" fmla="*/ 912025 w 1165773"/>
                  <a:gd name="connsiteY220" fmla="*/ 235874 h 758508"/>
                  <a:gd name="connsiteX221" fmla="*/ 915694 w 1165773"/>
                  <a:gd name="connsiteY221" fmla="*/ 238118 h 758508"/>
                  <a:gd name="connsiteX222" fmla="*/ 919452 w 1165773"/>
                  <a:gd name="connsiteY222" fmla="*/ 240101 h 758508"/>
                  <a:gd name="connsiteX223" fmla="*/ 923301 w 1165773"/>
                  <a:gd name="connsiteY223" fmla="*/ 241801 h 758508"/>
                  <a:gd name="connsiteX224" fmla="*/ 927263 w 1165773"/>
                  <a:gd name="connsiteY224" fmla="*/ 243131 h 758508"/>
                  <a:gd name="connsiteX225" fmla="*/ 931263 w 1165773"/>
                  <a:gd name="connsiteY225" fmla="*/ 244190 h 758508"/>
                  <a:gd name="connsiteX226" fmla="*/ 935289 w 1165773"/>
                  <a:gd name="connsiteY226" fmla="*/ 244975 h 758508"/>
                  <a:gd name="connsiteX227" fmla="*/ 966268 w 1165773"/>
                  <a:gd name="connsiteY227" fmla="*/ 240754 h 758508"/>
                  <a:gd name="connsiteX228" fmla="*/ 969691 w 1165773"/>
                  <a:gd name="connsiteY228" fmla="*/ 239089 h 758508"/>
                  <a:gd name="connsiteX229" fmla="*/ 972945 w 1165773"/>
                  <a:gd name="connsiteY229" fmla="*/ 237165 h 758508"/>
                  <a:gd name="connsiteX230" fmla="*/ 975988 w 1165773"/>
                  <a:gd name="connsiteY230" fmla="*/ 234962 h 758508"/>
                  <a:gd name="connsiteX231" fmla="*/ 977489 w 1165773"/>
                  <a:gd name="connsiteY231" fmla="*/ 233865 h 758508"/>
                  <a:gd name="connsiteX232" fmla="*/ 978862 w 1165773"/>
                  <a:gd name="connsiteY232" fmla="*/ 232590 h 758508"/>
                  <a:gd name="connsiteX233" fmla="*/ 980243 w 1165773"/>
                  <a:gd name="connsiteY233" fmla="*/ 231351 h 758508"/>
                  <a:gd name="connsiteX234" fmla="*/ 981588 w 1165773"/>
                  <a:gd name="connsiteY234" fmla="*/ 230083 h 758508"/>
                  <a:gd name="connsiteX235" fmla="*/ 984099 w 1165773"/>
                  <a:gd name="connsiteY235" fmla="*/ 227365 h 758508"/>
                  <a:gd name="connsiteX236" fmla="*/ 985331 w 1165773"/>
                  <a:gd name="connsiteY236" fmla="*/ 225865 h 758508"/>
                  <a:gd name="connsiteX237" fmla="*/ 986540 w 1165773"/>
                  <a:gd name="connsiteY237" fmla="*/ 224260 h 758508"/>
                  <a:gd name="connsiteX238" fmla="*/ 988958 w 1165773"/>
                  <a:gd name="connsiteY238" fmla="*/ 221090 h 758508"/>
                  <a:gd name="connsiteX239" fmla="*/ 999985 w 1165773"/>
                  <a:gd name="connsiteY239" fmla="*/ 192284 h 758508"/>
                  <a:gd name="connsiteX240" fmla="*/ 997138 w 1165773"/>
                  <a:gd name="connsiteY240" fmla="*/ 162533 h 758508"/>
                  <a:gd name="connsiteX241" fmla="*/ 995830 w 1165773"/>
                  <a:gd name="connsiteY241" fmla="*/ 159081 h 758508"/>
                  <a:gd name="connsiteX242" fmla="*/ 994467 w 1165773"/>
                  <a:gd name="connsiteY242" fmla="*/ 155669 h 758508"/>
                  <a:gd name="connsiteX243" fmla="*/ 992727 w 1165773"/>
                  <a:gd name="connsiteY243" fmla="*/ 152439 h 758508"/>
                  <a:gd name="connsiteX244" fmla="*/ 990917 w 1165773"/>
                  <a:gd name="connsiteY244" fmla="*/ 149275 h 758508"/>
                  <a:gd name="connsiteX245" fmla="*/ 986685 w 1165773"/>
                  <a:gd name="connsiteY245" fmla="*/ 143362 h 758508"/>
                  <a:gd name="connsiteX246" fmla="*/ 984417 w 1165773"/>
                  <a:gd name="connsiteY246" fmla="*/ 140535 h 758508"/>
                  <a:gd name="connsiteX247" fmla="*/ 981811 w 1165773"/>
                  <a:gd name="connsiteY247" fmla="*/ 137982 h 758508"/>
                  <a:gd name="connsiteX248" fmla="*/ 976182 w 1165773"/>
                  <a:gd name="connsiteY248" fmla="*/ 132744 h 758508"/>
                  <a:gd name="connsiteX249" fmla="*/ 973078 w 1165773"/>
                  <a:gd name="connsiteY249" fmla="*/ 130288 h 758508"/>
                  <a:gd name="connsiteX250" fmla="*/ 969875 w 1165773"/>
                  <a:gd name="connsiteY250" fmla="*/ 127990 h 758508"/>
                  <a:gd name="connsiteX251" fmla="*/ 956216 w 1165773"/>
                  <a:gd name="connsiteY251" fmla="*/ 120344 h 758508"/>
                  <a:gd name="connsiteX252" fmla="*/ 926030 w 1165773"/>
                  <a:gd name="connsiteY252" fmla="*/ 112899 h 758508"/>
                  <a:gd name="connsiteX253" fmla="*/ 895059 w 1165773"/>
                  <a:gd name="connsiteY253" fmla="*/ 116389 h 758508"/>
                  <a:gd name="connsiteX254" fmla="*/ 867105 w 1165773"/>
                  <a:gd name="connsiteY254" fmla="*/ 130643 h 758508"/>
                  <a:gd name="connsiteX255" fmla="*/ 860929 w 1165773"/>
                  <a:gd name="connsiteY255" fmla="*/ 135789 h 758508"/>
                  <a:gd name="connsiteX256" fmla="*/ 854860 w 1165773"/>
                  <a:gd name="connsiteY256" fmla="*/ 141867 h 758508"/>
                  <a:gd name="connsiteX257" fmla="*/ 849207 w 1165773"/>
                  <a:gd name="connsiteY257" fmla="*/ 148343 h 758508"/>
                  <a:gd name="connsiteX258" fmla="*/ 844106 w 1165773"/>
                  <a:gd name="connsiteY258" fmla="*/ 155276 h 758508"/>
                  <a:gd name="connsiteX259" fmla="*/ 835431 w 1165773"/>
                  <a:gd name="connsiteY259" fmla="*/ 170226 h 758508"/>
                  <a:gd name="connsiteX260" fmla="*/ 829100 w 1165773"/>
                  <a:gd name="connsiteY260" fmla="*/ 186454 h 758508"/>
                  <a:gd name="connsiteX261" fmla="*/ 825311 w 1165773"/>
                  <a:gd name="connsiteY261" fmla="*/ 203601 h 758508"/>
                  <a:gd name="connsiteX262" fmla="*/ 824196 w 1165773"/>
                  <a:gd name="connsiteY262" fmla="*/ 221244 h 758508"/>
                  <a:gd name="connsiteX263" fmla="*/ 830248 w 1165773"/>
                  <a:gd name="connsiteY263" fmla="*/ 256206 h 758508"/>
                  <a:gd name="connsiteX264" fmla="*/ 837250 w 1165773"/>
                  <a:gd name="connsiteY264" fmla="*/ 272661 h 758508"/>
                  <a:gd name="connsiteX265" fmla="*/ 841652 w 1165773"/>
                  <a:gd name="connsiteY265" fmla="*/ 280487 h 758508"/>
                  <a:gd name="connsiteX266" fmla="*/ 846720 w 1165773"/>
                  <a:gd name="connsiteY266" fmla="*/ 287930 h 758508"/>
                  <a:gd name="connsiteX267" fmla="*/ 852290 w 1165773"/>
                  <a:gd name="connsiteY267" fmla="*/ 295048 h 758508"/>
                  <a:gd name="connsiteX268" fmla="*/ 858540 w 1165773"/>
                  <a:gd name="connsiteY268" fmla="*/ 301768 h 758508"/>
                  <a:gd name="connsiteX269" fmla="*/ 861865 w 1165773"/>
                  <a:gd name="connsiteY269" fmla="*/ 305109 h 758508"/>
                  <a:gd name="connsiteX270" fmla="*/ 865345 w 1165773"/>
                  <a:gd name="connsiteY270" fmla="*/ 308279 h 758508"/>
                  <a:gd name="connsiteX271" fmla="*/ 872523 w 1165773"/>
                  <a:gd name="connsiteY271" fmla="*/ 314385 h 758508"/>
                  <a:gd name="connsiteX272" fmla="*/ 940837 w 1165773"/>
                  <a:gd name="connsiteY272" fmla="*/ 345598 h 758508"/>
                  <a:gd name="connsiteX273" fmla="*/ 1017016 w 1165773"/>
                  <a:gd name="connsiteY273" fmla="*/ 341754 h 758508"/>
                  <a:gd name="connsiteX274" fmla="*/ 1052547 w 1165773"/>
                  <a:gd name="connsiteY274" fmla="*/ 326120 h 758508"/>
                  <a:gd name="connsiteX275" fmla="*/ 1083578 w 1165773"/>
                  <a:gd name="connsiteY275" fmla="*/ 302114 h 758508"/>
                  <a:gd name="connsiteX276" fmla="*/ 1129341 w 1165773"/>
                  <a:gd name="connsiteY276" fmla="*/ 236196 h 758508"/>
                  <a:gd name="connsiteX277" fmla="*/ 1146899 w 1165773"/>
                  <a:gd name="connsiteY277" fmla="*/ 156774 h 758508"/>
                  <a:gd name="connsiteX278" fmla="*/ 1089261 w 1165773"/>
                  <a:gd name="connsiteY278" fmla="*/ 4206 h 758508"/>
                  <a:gd name="connsiteX279" fmla="*/ 1093464 w 1165773"/>
                  <a:gd name="connsiteY279" fmla="*/ 0 h 758508"/>
                  <a:gd name="connsiteX280" fmla="*/ 592454 w 1165773"/>
                  <a:gd name="connsiteY280" fmla="*/ 758508 h 758508"/>
                  <a:gd name="connsiteX281" fmla="*/ 799080 w 1165773"/>
                  <a:gd name="connsiteY281" fmla="*/ 752758 h 758508"/>
                  <a:gd name="connsiteX282" fmla="*/ 799082 w 1165773"/>
                  <a:gd name="connsiteY282" fmla="*/ 594782 h 758508"/>
                  <a:gd name="connsiteX283" fmla="*/ 590028 w 1165773"/>
                  <a:gd name="connsiteY283" fmla="*/ 386425 h 758508"/>
                  <a:gd name="connsiteX284" fmla="*/ 382367 w 1165773"/>
                  <a:gd name="connsiteY284" fmla="*/ 594782 h 758508"/>
                  <a:gd name="connsiteX285" fmla="*/ 382363 w 1165773"/>
                  <a:gd name="connsiteY285" fmla="*/ 755476 h 758508"/>
                  <a:gd name="connsiteX286" fmla="*/ 592454 w 1165773"/>
                  <a:gd name="connsiteY286" fmla="*/ 758508 h 7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1165773" h="758508">
                    <a:moveTo>
                      <a:pt x="319557" y="0"/>
                    </a:moveTo>
                    <a:cubicBezTo>
                      <a:pt x="340858" y="19757"/>
                      <a:pt x="358506" y="43806"/>
                      <a:pt x="370909" y="70578"/>
                    </a:cubicBezTo>
                    <a:cubicBezTo>
                      <a:pt x="383263" y="97361"/>
                      <a:pt x="390357" y="126757"/>
                      <a:pt x="391640" y="156599"/>
                    </a:cubicBezTo>
                    <a:cubicBezTo>
                      <a:pt x="392991" y="186446"/>
                      <a:pt x="388299" y="216720"/>
                      <a:pt x="378000" y="245159"/>
                    </a:cubicBezTo>
                    <a:cubicBezTo>
                      <a:pt x="367718" y="273609"/>
                      <a:pt x="351669" y="300158"/>
                      <a:pt x="331105" y="322764"/>
                    </a:cubicBezTo>
                    <a:cubicBezTo>
                      <a:pt x="310483" y="345748"/>
                      <a:pt x="283692" y="363888"/>
                      <a:pt x="254136" y="374634"/>
                    </a:cubicBezTo>
                    <a:cubicBezTo>
                      <a:pt x="224568" y="385437"/>
                      <a:pt x="192201" y="388988"/>
                      <a:pt x="160635" y="384687"/>
                    </a:cubicBezTo>
                    <a:cubicBezTo>
                      <a:pt x="129085" y="380360"/>
                      <a:pt x="98419" y="368089"/>
                      <a:pt x="72345" y="349197"/>
                    </a:cubicBezTo>
                    <a:cubicBezTo>
                      <a:pt x="69109" y="346807"/>
                      <a:pt x="65848" y="344440"/>
                      <a:pt x="62788" y="341825"/>
                    </a:cubicBezTo>
                    <a:cubicBezTo>
                      <a:pt x="61240" y="340539"/>
                      <a:pt x="59666" y="339278"/>
                      <a:pt x="58143" y="337964"/>
                    </a:cubicBezTo>
                    <a:lnTo>
                      <a:pt x="53678" y="333902"/>
                    </a:lnTo>
                    <a:cubicBezTo>
                      <a:pt x="50683" y="331280"/>
                      <a:pt x="47793" y="328207"/>
                      <a:pt x="44886" y="325279"/>
                    </a:cubicBezTo>
                    <a:cubicBezTo>
                      <a:pt x="42125" y="322185"/>
                      <a:pt x="39288" y="319149"/>
                      <a:pt x="36737" y="315860"/>
                    </a:cubicBezTo>
                    <a:cubicBezTo>
                      <a:pt x="34062" y="312671"/>
                      <a:pt x="31685" y="309250"/>
                      <a:pt x="29236" y="305875"/>
                    </a:cubicBezTo>
                    <a:cubicBezTo>
                      <a:pt x="26954" y="302389"/>
                      <a:pt x="24613" y="298929"/>
                      <a:pt x="22575" y="295282"/>
                    </a:cubicBezTo>
                    <a:cubicBezTo>
                      <a:pt x="18374" y="288068"/>
                      <a:pt x="14672" y="280532"/>
                      <a:pt x="11665" y="272716"/>
                    </a:cubicBezTo>
                    <a:cubicBezTo>
                      <a:pt x="5463" y="257151"/>
                      <a:pt x="1757" y="240584"/>
                      <a:pt x="462" y="223800"/>
                    </a:cubicBezTo>
                    <a:cubicBezTo>
                      <a:pt x="-90" y="215403"/>
                      <a:pt x="-187" y="206953"/>
                      <a:pt x="388" y="198513"/>
                    </a:cubicBezTo>
                    <a:cubicBezTo>
                      <a:pt x="983" y="190076"/>
                      <a:pt x="2274" y="181676"/>
                      <a:pt x="4109" y="173379"/>
                    </a:cubicBezTo>
                    <a:cubicBezTo>
                      <a:pt x="7863" y="156811"/>
                      <a:pt x="14041" y="140643"/>
                      <a:pt x="22699" y="125801"/>
                    </a:cubicBezTo>
                    <a:cubicBezTo>
                      <a:pt x="24792" y="122045"/>
                      <a:pt x="27188" y="118478"/>
                      <a:pt x="29556" y="114884"/>
                    </a:cubicBezTo>
                    <a:cubicBezTo>
                      <a:pt x="32072" y="111403"/>
                      <a:pt x="34531" y="107856"/>
                      <a:pt x="37295" y="104561"/>
                    </a:cubicBezTo>
                    <a:cubicBezTo>
                      <a:pt x="39946" y="101160"/>
                      <a:pt x="42854" y="97996"/>
                      <a:pt x="45740" y="94794"/>
                    </a:cubicBezTo>
                    <a:cubicBezTo>
                      <a:pt x="48800" y="91583"/>
                      <a:pt x="52024" y="88398"/>
                      <a:pt x="55404" y="85427"/>
                    </a:cubicBezTo>
                    <a:cubicBezTo>
                      <a:pt x="69000" y="73586"/>
                      <a:pt x="84969" y="64201"/>
                      <a:pt x="102185" y="58281"/>
                    </a:cubicBezTo>
                    <a:cubicBezTo>
                      <a:pt x="119467" y="52362"/>
                      <a:pt x="137742" y="49888"/>
                      <a:pt x="155977" y="50998"/>
                    </a:cubicBezTo>
                    <a:cubicBezTo>
                      <a:pt x="174239" y="52098"/>
                      <a:pt x="192105" y="56781"/>
                      <a:pt x="208559" y="64779"/>
                    </a:cubicBezTo>
                    <a:cubicBezTo>
                      <a:pt x="216743" y="68798"/>
                      <a:pt x="224581" y="73534"/>
                      <a:pt x="231797" y="79061"/>
                    </a:cubicBezTo>
                    <a:lnTo>
                      <a:pt x="237101" y="83327"/>
                    </a:lnTo>
                    <a:cubicBezTo>
                      <a:pt x="238835" y="84786"/>
                      <a:pt x="240498" y="86324"/>
                      <a:pt x="242185" y="87829"/>
                    </a:cubicBezTo>
                    <a:cubicBezTo>
                      <a:pt x="245482" y="90927"/>
                      <a:pt x="248646" y="94033"/>
                      <a:pt x="251770" y="97745"/>
                    </a:cubicBezTo>
                    <a:lnTo>
                      <a:pt x="256365" y="103168"/>
                    </a:lnTo>
                    <a:lnTo>
                      <a:pt x="260463" y="108998"/>
                    </a:lnTo>
                    <a:cubicBezTo>
                      <a:pt x="263293" y="112812"/>
                      <a:pt x="265490" y="117040"/>
                      <a:pt x="267786" y="121180"/>
                    </a:cubicBezTo>
                    <a:cubicBezTo>
                      <a:pt x="268987" y="123220"/>
                      <a:pt x="269892" y="125416"/>
                      <a:pt x="270842" y="127581"/>
                    </a:cubicBezTo>
                    <a:lnTo>
                      <a:pt x="273625" y="134098"/>
                    </a:lnTo>
                    <a:cubicBezTo>
                      <a:pt x="274388" y="136330"/>
                      <a:pt x="275108" y="138579"/>
                      <a:pt x="275824" y="140823"/>
                    </a:cubicBezTo>
                    <a:cubicBezTo>
                      <a:pt x="276526" y="143072"/>
                      <a:pt x="277303" y="145295"/>
                      <a:pt x="277720" y="147615"/>
                    </a:cubicBezTo>
                    <a:cubicBezTo>
                      <a:pt x="278697" y="152216"/>
                      <a:pt x="279757" y="156787"/>
                      <a:pt x="280131" y="161462"/>
                    </a:cubicBezTo>
                    <a:cubicBezTo>
                      <a:pt x="280369" y="163789"/>
                      <a:pt x="280680" y="166105"/>
                      <a:pt x="280812" y="168433"/>
                    </a:cubicBezTo>
                    <a:lnTo>
                      <a:pt x="280931" y="175426"/>
                    </a:lnTo>
                    <a:lnTo>
                      <a:pt x="280955" y="178912"/>
                    </a:lnTo>
                    <a:cubicBezTo>
                      <a:pt x="280905" y="180073"/>
                      <a:pt x="280797" y="181234"/>
                      <a:pt x="280715" y="182391"/>
                    </a:cubicBezTo>
                    <a:lnTo>
                      <a:pt x="280133" y="189328"/>
                    </a:lnTo>
                    <a:cubicBezTo>
                      <a:pt x="279906" y="191633"/>
                      <a:pt x="279409" y="193910"/>
                      <a:pt x="279011" y="196189"/>
                    </a:cubicBezTo>
                    <a:lnTo>
                      <a:pt x="278362" y="199597"/>
                    </a:lnTo>
                    <a:cubicBezTo>
                      <a:pt x="278170" y="200737"/>
                      <a:pt x="277909" y="201864"/>
                      <a:pt x="277579" y="202972"/>
                    </a:cubicBezTo>
                    <a:cubicBezTo>
                      <a:pt x="273008" y="220876"/>
                      <a:pt x="264281" y="237628"/>
                      <a:pt x="252211" y="251162"/>
                    </a:cubicBezTo>
                    <a:cubicBezTo>
                      <a:pt x="250685" y="252831"/>
                      <a:pt x="249059" y="254405"/>
                      <a:pt x="247478" y="256010"/>
                    </a:cubicBezTo>
                    <a:lnTo>
                      <a:pt x="245086" y="258392"/>
                    </a:lnTo>
                    <a:cubicBezTo>
                      <a:pt x="244297" y="259184"/>
                      <a:pt x="243506" y="259973"/>
                      <a:pt x="242557" y="260721"/>
                    </a:cubicBezTo>
                    <a:lnTo>
                      <a:pt x="237095" y="265208"/>
                    </a:lnTo>
                    <a:cubicBezTo>
                      <a:pt x="235280" y="266694"/>
                      <a:pt x="233230" y="267906"/>
                      <a:pt x="231284" y="269219"/>
                    </a:cubicBezTo>
                    <a:lnTo>
                      <a:pt x="228328" y="271128"/>
                    </a:lnTo>
                    <a:cubicBezTo>
                      <a:pt x="227314" y="271717"/>
                      <a:pt x="226259" y="272244"/>
                      <a:pt x="225224" y="272796"/>
                    </a:cubicBezTo>
                    <a:cubicBezTo>
                      <a:pt x="223132" y="273860"/>
                      <a:pt x="221096" y="275016"/>
                      <a:pt x="218953" y="275942"/>
                    </a:cubicBezTo>
                    <a:lnTo>
                      <a:pt x="212459" y="278543"/>
                    </a:lnTo>
                    <a:cubicBezTo>
                      <a:pt x="210306" y="279417"/>
                      <a:pt x="208024" y="279938"/>
                      <a:pt x="205815" y="280619"/>
                    </a:cubicBezTo>
                    <a:cubicBezTo>
                      <a:pt x="196904" y="283086"/>
                      <a:pt x="187692" y="284275"/>
                      <a:pt x="178608" y="283858"/>
                    </a:cubicBezTo>
                    <a:cubicBezTo>
                      <a:pt x="177473" y="283815"/>
                      <a:pt x="176342" y="283858"/>
                      <a:pt x="175213" y="283733"/>
                    </a:cubicBezTo>
                    <a:lnTo>
                      <a:pt x="171832" y="283374"/>
                    </a:lnTo>
                    <a:cubicBezTo>
                      <a:pt x="169587" y="283090"/>
                      <a:pt x="167340" y="282961"/>
                      <a:pt x="165139" y="282433"/>
                    </a:cubicBezTo>
                    <a:cubicBezTo>
                      <a:pt x="162929" y="281987"/>
                      <a:pt x="160732" y="281516"/>
                      <a:pt x="158555" y="281015"/>
                    </a:cubicBezTo>
                    <a:lnTo>
                      <a:pt x="152154" y="278984"/>
                    </a:lnTo>
                    <a:cubicBezTo>
                      <a:pt x="150014" y="278370"/>
                      <a:pt x="147994" y="277380"/>
                      <a:pt x="145946" y="276530"/>
                    </a:cubicBezTo>
                    <a:cubicBezTo>
                      <a:pt x="143905" y="275652"/>
                      <a:pt x="141866" y="274802"/>
                      <a:pt x="139953" y="273669"/>
                    </a:cubicBezTo>
                    <a:cubicBezTo>
                      <a:pt x="138019" y="272592"/>
                      <a:pt x="136073" y="271557"/>
                      <a:pt x="134197" y="270421"/>
                    </a:cubicBezTo>
                    <a:cubicBezTo>
                      <a:pt x="132382" y="269186"/>
                      <a:pt x="130582" y="267931"/>
                      <a:pt x="128795" y="266655"/>
                    </a:cubicBezTo>
                    <a:cubicBezTo>
                      <a:pt x="126966" y="265461"/>
                      <a:pt x="125398" y="263910"/>
                      <a:pt x="123729" y="262524"/>
                    </a:cubicBezTo>
                    <a:cubicBezTo>
                      <a:pt x="122090" y="261097"/>
                      <a:pt x="120425" y="259720"/>
                      <a:pt x="118989" y="258098"/>
                    </a:cubicBezTo>
                    <a:lnTo>
                      <a:pt x="114582" y="253398"/>
                    </a:lnTo>
                    <a:cubicBezTo>
                      <a:pt x="113194" y="251666"/>
                      <a:pt x="111838" y="249908"/>
                      <a:pt x="110513" y="248126"/>
                    </a:cubicBezTo>
                    <a:cubicBezTo>
                      <a:pt x="105451" y="240847"/>
                      <a:pt x="101773" y="232730"/>
                      <a:pt x="99820" y="224355"/>
                    </a:cubicBezTo>
                    <a:cubicBezTo>
                      <a:pt x="97872" y="215979"/>
                      <a:pt x="97502" y="207399"/>
                      <a:pt x="98775" y="199203"/>
                    </a:cubicBezTo>
                    <a:cubicBezTo>
                      <a:pt x="99974" y="191133"/>
                      <a:pt x="102723" y="183372"/>
                      <a:pt x="106871" y="176346"/>
                    </a:cubicBezTo>
                    <a:cubicBezTo>
                      <a:pt x="111003" y="169525"/>
                      <a:pt x="116254" y="163573"/>
                      <a:pt x="122381" y="159045"/>
                    </a:cubicBezTo>
                    <a:lnTo>
                      <a:pt x="126591" y="163255"/>
                    </a:lnTo>
                    <a:cubicBezTo>
                      <a:pt x="118524" y="174492"/>
                      <a:pt x="115214" y="187789"/>
                      <a:pt x="116416" y="199999"/>
                    </a:cubicBezTo>
                    <a:cubicBezTo>
                      <a:pt x="117596" y="212255"/>
                      <a:pt x="123236" y="223225"/>
                      <a:pt x="131400" y="230684"/>
                    </a:cubicBezTo>
                    <a:cubicBezTo>
                      <a:pt x="132490" y="231567"/>
                      <a:pt x="133513" y="232473"/>
                      <a:pt x="134553" y="233368"/>
                    </a:cubicBezTo>
                    <a:lnTo>
                      <a:pt x="138119" y="235874"/>
                    </a:lnTo>
                    <a:cubicBezTo>
                      <a:pt x="139243" y="236773"/>
                      <a:pt x="140547" y="237414"/>
                      <a:pt x="141788" y="238118"/>
                    </a:cubicBezTo>
                    <a:cubicBezTo>
                      <a:pt x="143056" y="238778"/>
                      <a:pt x="144195" y="239615"/>
                      <a:pt x="145546" y="240101"/>
                    </a:cubicBezTo>
                    <a:cubicBezTo>
                      <a:pt x="146848" y="240661"/>
                      <a:pt x="148139" y="241211"/>
                      <a:pt x="149395" y="241801"/>
                    </a:cubicBezTo>
                    <a:cubicBezTo>
                      <a:pt x="150710" y="242283"/>
                      <a:pt x="152055" y="242675"/>
                      <a:pt x="153357" y="243131"/>
                    </a:cubicBezTo>
                    <a:cubicBezTo>
                      <a:pt x="154637" y="243641"/>
                      <a:pt x="156014" y="243890"/>
                      <a:pt x="157357" y="244190"/>
                    </a:cubicBezTo>
                    <a:cubicBezTo>
                      <a:pt x="158708" y="244461"/>
                      <a:pt x="159999" y="244893"/>
                      <a:pt x="161383" y="244975"/>
                    </a:cubicBezTo>
                    <a:cubicBezTo>
                      <a:pt x="172171" y="246591"/>
                      <a:pt x="183102" y="245079"/>
                      <a:pt x="192361" y="240754"/>
                    </a:cubicBezTo>
                    <a:cubicBezTo>
                      <a:pt x="193500" y="240168"/>
                      <a:pt x="194711" y="239783"/>
                      <a:pt x="195784" y="239089"/>
                    </a:cubicBezTo>
                    <a:cubicBezTo>
                      <a:pt x="196859" y="238431"/>
                      <a:pt x="197944" y="237790"/>
                      <a:pt x="199038" y="237165"/>
                    </a:cubicBezTo>
                    <a:cubicBezTo>
                      <a:pt x="200104" y="236507"/>
                      <a:pt x="201062" y="235668"/>
                      <a:pt x="202082" y="234962"/>
                    </a:cubicBezTo>
                    <a:cubicBezTo>
                      <a:pt x="202580" y="234588"/>
                      <a:pt x="203099" y="234254"/>
                      <a:pt x="203583" y="233865"/>
                    </a:cubicBezTo>
                    <a:lnTo>
                      <a:pt x="204956" y="232590"/>
                    </a:lnTo>
                    <a:lnTo>
                      <a:pt x="206336" y="231351"/>
                    </a:lnTo>
                    <a:cubicBezTo>
                      <a:pt x="206800" y="230946"/>
                      <a:pt x="207289" y="230578"/>
                      <a:pt x="207681" y="230083"/>
                    </a:cubicBezTo>
                    <a:cubicBezTo>
                      <a:pt x="208511" y="229156"/>
                      <a:pt x="209346" y="228250"/>
                      <a:pt x="210193" y="227365"/>
                    </a:cubicBezTo>
                    <a:cubicBezTo>
                      <a:pt x="210624" y="226963"/>
                      <a:pt x="211024" y="226412"/>
                      <a:pt x="211424" y="225865"/>
                    </a:cubicBezTo>
                    <a:lnTo>
                      <a:pt x="212635" y="224260"/>
                    </a:lnTo>
                    <a:cubicBezTo>
                      <a:pt x="213432" y="223186"/>
                      <a:pt x="214287" y="222169"/>
                      <a:pt x="215054" y="221090"/>
                    </a:cubicBezTo>
                    <a:cubicBezTo>
                      <a:pt x="220890" y="212236"/>
                      <a:pt x="224678" y="202401"/>
                      <a:pt x="226080" y="192284"/>
                    </a:cubicBezTo>
                    <a:cubicBezTo>
                      <a:pt x="227481" y="182171"/>
                      <a:pt x="226359" y="171885"/>
                      <a:pt x="223234" y="162533"/>
                    </a:cubicBezTo>
                    <a:cubicBezTo>
                      <a:pt x="222947" y="161332"/>
                      <a:pt x="222380" y="160221"/>
                      <a:pt x="221926" y="159081"/>
                    </a:cubicBezTo>
                    <a:lnTo>
                      <a:pt x="220561" y="155669"/>
                    </a:lnTo>
                    <a:lnTo>
                      <a:pt x="218821" y="152439"/>
                    </a:lnTo>
                    <a:cubicBezTo>
                      <a:pt x="218254" y="151362"/>
                      <a:pt x="217765" y="150246"/>
                      <a:pt x="217011" y="149275"/>
                    </a:cubicBezTo>
                    <a:cubicBezTo>
                      <a:pt x="215616" y="147277"/>
                      <a:pt x="214455" y="145150"/>
                      <a:pt x="212779" y="143362"/>
                    </a:cubicBezTo>
                    <a:lnTo>
                      <a:pt x="210511" y="140535"/>
                    </a:lnTo>
                    <a:lnTo>
                      <a:pt x="207905" y="137982"/>
                    </a:lnTo>
                    <a:cubicBezTo>
                      <a:pt x="206359" y="136252"/>
                      <a:pt x="204292" y="134446"/>
                      <a:pt x="202275" y="132744"/>
                    </a:cubicBezTo>
                    <a:cubicBezTo>
                      <a:pt x="201230" y="131934"/>
                      <a:pt x="200225" y="131077"/>
                      <a:pt x="199172" y="130288"/>
                    </a:cubicBezTo>
                    <a:lnTo>
                      <a:pt x="195969" y="127990"/>
                    </a:lnTo>
                    <a:cubicBezTo>
                      <a:pt x="191632" y="125034"/>
                      <a:pt x="187080" y="122445"/>
                      <a:pt x="182310" y="120344"/>
                    </a:cubicBezTo>
                    <a:cubicBezTo>
                      <a:pt x="172768" y="116094"/>
                      <a:pt x="162547" y="113573"/>
                      <a:pt x="152124" y="112899"/>
                    </a:cubicBezTo>
                    <a:cubicBezTo>
                      <a:pt x="141675" y="112221"/>
                      <a:pt x="131189" y="113403"/>
                      <a:pt x="121153" y="116389"/>
                    </a:cubicBezTo>
                    <a:cubicBezTo>
                      <a:pt x="111124" y="119343"/>
                      <a:pt x="101591" y="124111"/>
                      <a:pt x="93199" y="130643"/>
                    </a:cubicBezTo>
                    <a:cubicBezTo>
                      <a:pt x="91063" y="132249"/>
                      <a:pt x="89060" y="133966"/>
                      <a:pt x="87023" y="135789"/>
                    </a:cubicBezTo>
                    <a:cubicBezTo>
                      <a:pt x="84978" y="137787"/>
                      <a:pt x="82857" y="139729"/>
                      <a:pt x="80954" y="141867"/>
                    </a:cubicBezTo>
                    <a:cubicBezTo>
                      <a:pt x="78932" y="143909"/>
                      <a:pt x="77174" y="146166"/>
                      <a:pt x="75301" y="148343"/>
                    </a:cubicBezTo>
                    <a:cubicBezTo>
                      <a:pt x="73578" y="150629"/>
                      <a:pt x="71777" y="152874"/>
                      <a:pt x="70200" y="155276"/>
                    </a:cubicBezTo>
                    <a:cubicBezTo>
                      <a:pt x="66944" y="160011"/>
                      <a:pt x="63988" y="164987"/>
                      <a:pt x="61525" y="170226"/>
                    </a:cubicBezTo>
                    <a:cubicBezTo>
                      <a:pt x="59054" y="175454"/>
                      <a:pt x="56796" y="180841"/>
                      <a:pt x="55194" y="186454"/>
                    </a:cubicBezTo>
                    <a:cubicBezTo>
                      <a:pt x="53548" y="192050"/>
                      <a:pt x="52229" y="197776"/>
                      <a:pt x="51404" y="203601"/>
                    </a:cubicBezTo>
                    <a:cubicBezTo>
                      <a:pt x="50632" y="209427"/>
                      <a:pt x="50188" y="215328"/>
                      <a:pt x="50290" y="221244"/>
                    </a:cubicBezTo>
                    <a:cubicBezTo>
                      <a:pt x="50575" y="233063"/>
                      <a:pt x="52524" y="244915"/>
                      <a:pt x="56342" y="256206"/>
                    </a:cubicBezTo>
                    <a:cubicBezTo>
                      <a:pt x="58198" y="261871"/>
                      <a:pt x="60589" y="267357"/>
                      <a:pt x="63344" y="272661"/>
                    </a:cubicBezTo>
                    <a:cubicBezTo>
                      <a:pt x="64661" y="275349"/>
                      <a:pt x="66248" y="277888"/>
                      <a:pt x="67746" y="280487"/>
                    </a:cubicBezTo>
                    <a:cubicBezTo>
                      <a:pt x="69411" y="282976"/>
                      <a:pt x="70973" y="285547"/>
                      <a:pt x="72813" y="287930"/>
                    </a:cubicBezTo>
                    <a:cubicBezTo>
                      <a:pt x="74525" y="290408"/>
                      <a:pt x="76506" y="292682"/>
                      <a:pt x="78383" y="295048"/>
                    </a:cubicBezTo>
                    <a:cubicBezTo>
                      <a:pt x="80443" y="297280"/>
                      <a:pt x="82322" y="299567"/>
                      <a:pt x="84634" y="301768"/>
                    </a:cubicBezTo>
                    <a:lnTo>
                      <a:pt x="87958" y="305109"/>
                    </a:lnTo>
                    <a:cubicBezTo>
                      <a:pt x="89099" y="306188"/>
                      <a:pt x="90282" y="307217"/>
                      <a:pt x="91439" y="308279"/>
                    </a:cubicBezTo>
                    <a:cubicBezTo>
                      <a:pt x="93720" y="310448"/>
                      <a:pt x="96185" y="312390"/>
                      <a:pt x="98616" y="314385"/>
                    </a:cubicBezTo>
                    <a:cubicBezTo>
                      <a:pt x="118241" y="330073"/>
                      <a:pt x="141875" y="340941"/>
                      <a:pt x="166930" y="345598"/>
                    </a:cubicBezTo>
                    <a:cubicBezTo>
                      <a:pt x="191935" y="350500"/>
                      <a:pt x="218354" y="349214"/>
                      <a:pt x="243110" y="341754"/>
                    </a:cubicBezTo>
                    <a:cubicBezTo>
                      <a:pt x="255528" y="338126"/>
                      <a:pt x="267421" y="332716"/>
                      <a:pt x="278641" y="326120"/>
                    </a:cubicBezTo>
                    <a:cubicBezTo>
                      <a:pt x="289900" y="319504"/>
                      <a:pt x="300206" y="311445"/>
                      <a:pt x="309671" y="302114"/>
                    </a:cubicBezTo>
                    <a:cubicBezTo>
                      <a:pt x="328917" y="283503"/>
                      <a:pt x="344611" y="261041"/>
                      <a:pt x="355434" y="236196"/>
                    </a:cubicBezTo>
                    <a:cubicBezTo>
                      <a:pt x="366310" y="211371"/>
                      <a:pt x="372224" y="184232"/>
                      <a:pt x="372992" y="156774"/>
                    </a:cubicBezTo>
                    <a:cubicBezTo>
                      <a:pt x="374655" y="101806"/>
                      <a:pt x="353965" y="45742"/>
                      <a:pt x="315355" y="4206"/>
                    </a:cubicBezTo>
                    <a:lnTo>
                      <a:pt x="319557" y="0"/>
                    </a:lnTo>
                    <a:close/>
                    <a:moveTo>
                      <a:pt x="1093464" y="0"/>
                    </a:moveTo>
                    <a:cubicBezTo>
                      <a:pt x="1114765" y="19757"/>
                      <a:pt x="1132412" y="43806"/>
                      <a:pt x="1144815" y="70578"/>
                    </a:cubicBezTo>
                    <a:cubicBezTo>
                      <a:pt x="1157170" y="97361"/>
                      <a:pt x="1164263" y="126757"/>
                      <a:pt x="1165547" y="156599"/>
                    </a:cubicBezTo>
                    <a:cubicBezTo>
                      <a:pt x="1166897" y="186446"/>
                      <a:pt x="1162205" y="216720"/>
                      <a:pt x="1151907" y="245159"/>
                    </a:cubicBezTo>
                    <a:cubicBezTo>
                      <a:pt x="1141624" y="273609"/>
                      <a:pt x="1125575" y="300158"/>
                      <a:pt x="1105011" y="322764"/>
                    </a:cubicBezTo>
                    <a:cubicBezTo>
                      <a:pt x="1084389" y="345748"/>
                      <a:pt x="1057598" y="363888"/>
                      <a:pt x="1028042" y="374634"/>
                    </a:cubicBezTo>
                    <a:cubicBezTo>
                      <a:pt x="998474" y="385437"/>
                      <a:pt x="966108" y="388988"/>
                      <a:pt x="934541" y="384687"/>
                    </a:cubicBezTo>
                    <a:cubicBezTo>
                      <a:pt x="902991" y="380360"/>
                      <a:pt x="872325" y="368089"/>
                      <a:pt x="846251" y="349197"/>
                    </a:cubicBezTo>
                    <a:cubicBezTo>
                      <a:pt x="843016" y="346807"/>
                      <a:pt x="839754" y="344440"/>
                      <a:pt x="836694" y="341825"/>
                    </a:cubicBezTo>
                    <a:cubicBezTo>
                      <a:pt x="835146" y="340539"/>
                      <a:pt x="833572" y="339278"/>
                      <a:pt x="832049" y="337964"/>
                    </a:cubicBezTo>
                    <a:lnTo>
                      <a:pt x="827584" y="333902"/>
                    </a:lnTo>
                    <a:cubicBezTo>
                      <a:pt x="824589" y="331280"/>
                      <a:pt x="821700" y="328207"/>
                      <a:pt x="818792" y="325279"/>
                    </a:cubicBezTo>
                    <a:cubicBezTo>
                      <a:pt x="816031" y="322185"/>
                      <a:pt x="813194" y="319149"/>
                      <a:pt x="810644" y="315860"/>
                    </a:cubicBezTo>
                    <a:cubicBezTo>
                      <a:pt x="807968" y="312671"/>
                      <a:pt x="805591" y="309250"/>
                      <a:pt x="803143" y="305875"/>
                    </a:cubicBezTo>
                    <a:cubicBezTo>
                      <a:pt x="800860" y="302389"/>
                      <a:pt x="798520" y="298929"/>
                      <a:pt x="796481" y="295282"/>
                    </a:cubicBezTo>
                    <a:cubicBezTo>
                      <a:pt x="792280" y="288068"/>
                      <a:pt x="788578" y="280532"/>
                      <a:pt x="785572" y="272716"/>
                    </a:cubicBezTo>
                    <a:cubicBezTo>
                      <a:pt x="779369" y="257151"/>
                      <a:pt x="775663" y="240584"/>
                      <a:pt x="774369" y="223800"/>
                    </a:cubicBezTo>
                    <a:cubicBezTo>
                      <a:pt x="773816" y="215403"/>
                      <a:pt x="773719" y="206953"/>
                      <a:pt x="774294" y="198513"/>
                    </a:cubicBezTo>
                    <a:cubicBezTo>
                      <a:pt x="774890" y="190076"/>
                      <a:pt x="776181" y="181676"/>
                      <a:pt x="778015" y="173379"/>
                    </a:cubicBezTo>
                    <a:cubicBezTo>
                      <a:pt x="781769" y="156811"/>
                      <a:pt x="787947" y="140643"/>
                      <a:pt x="796605" y="125801"/>
                    </a:cubicBezTo>
                    <a:cubicBezTo>
                      <a:pt x="798698" y="122045"/>
                      <a:pt x="801094" y="118478"/>
                      <a:pt x="803463" y="114884"/>
                    </a:cubicBezTo>
                    <a:cubicBezTo>
                      <a:pt x="805978" y="111403"/>
                      <a:pt x="808437" y="107856"/>
                      <a:pt x="811202" y="104561"/>
                    </a:cubicBezTo>
                    <a:cubicBezTo>
                      <a:pt x="813853" y="101160"/>
                      <a:pt x="816760" y="97996"/>
                      <a:pt x="819646" y="94794"/>
                    </a:cubicBezTo>
                    <a:cubicBezTo>
                      <a:pt x="822706" y="91583"/>
                      <a:pt x="825930" y="88398"/>
                      <a:pt x="829310" y="85427"/>
                    </a:cubicBezTo>
                    <a:cubicBezTo>
                      <a:pt x="842906" y="73586"/>
                      <a:pt x="858875" y="64201"/>
                      <a:pt x="876091" y="58281"/>
                    </a:cubicBezTo>
                    <a:cubicBezTo>
                      <a:pt x="893373" y="52362"/>
                      <a:pt x="911649" y="49888"/>
                      <a:pt x="929883" y="50998"/>
                    </a:cubicBezTo>
                    <a:cubicBezTo>
                      <a:pt x="948145" y="52098"/>
                      <a:pt x="966012" y="56781"/>
                      <a:pt x="982466" y="64779"/>
                    </a:cubicBezTo>
                    <a:cubicBezTo>
                      <a:pt x="990649" y="68798"/>
                      <a:pt x="998487" y="73534"/>
                      <a:pt x="1005703" y="79061"/>
                    </a:cubicBezTo>
                    <a:lnTo>
                      <a:pt x="1011007" y="83327"/>
                    </a:lnTo>
                    <a:cubicBezTo>
                      <a:pt x="1012741" y="84786"/>
                      <a:pt x="1014404" y="86324"/>
                      <a:pt x="1016092" y="87829"/>
                    </a:cubicBezTo>
                    <a:cubicBezTo>
                      <a:pt x="1019388" y="90927"/>
                      <a:pt x="1022553" y="94033"/>
                      <a:pt x="1025676" y="97745"/>
                    </a:cubicBezTo>
                    <a:lnTo>
                      <a:pt x="1030271" y="103168"/>
                    </a:lnTo>
                    <a:lnTo>
                      <a:pt x="1034369" y="108998"/>
                    </a:lnTo>
                    <a:cubicBezTo>
                      <a:pt x="1037199" y="112812"/>
                      <a:pt x="1039396" y="117040"/>
                      <a:pt x="1041692" y="121180"/>
                    </a:cubicBezTo>
                    <a:cubicBezTo>
                      <a:pt x="1042894" y="123220"/>
                      <a:pt x="1043798" y="125416"/>
                      <a:pt x="1044748" y="127581"/>
                    </a:cubicBezTo>
                    <a:lnTo>
                      <a:pt x="1047532" y="134098"/>
                    </a:lnTo>
                    <a:cubicBezTo>
                      <a:pt x="1048294" y="136330"/>
                      <a:pt x="1049014" y="138579"/>
                      <a:pt x="1049730" y="140823"/>
                    </a:cubicBezTo>
                    <a:cubicBezTo>
                      <a:pt x="1050432" y="143072"/>
                      <a:pt x="1051209" y="145295"/>
                      <a:pt x="1051626" y="147615"/>
                    </a:cubicBezTo>
                    <a:cubicBezTo>
                      <a:pt x="1052603" y="152216"/>
                      <a:pt x="1053663" y="156787"/>
                      <a:pt x="1054037" y="161462"/>
                    </a:cubicBezTo>
                    <a:cubicBezTo>
                      <a:pt x="1054275" y="163789"/>
                      <a:pt x="1054586" y="166105"/>
                      <a:pt x="1054718" y="168433"/>
                    </a:cubicBezTo>
                    <a:lnTo>
                      <a:pt x="1054837" y="175426"/>
                    </a:lnTo>
                    <a:lnTo>
                      <a:pt x="1054861" y="178912"/>
                    </a:lnTo>
                    <a:cubicBezTo>
                      <a:pt x="1054811" y="180073"/>
                      <a:pt x="1054703" y="181234"/>
                      <a:pt x="1054621" y="182391"/>
                    </a:cubicBezTo>
                    <a:lnTo>
                      <a:pt x="1054039" y="189328"/>
                    </a:lnTo>
                    <a:cubicBezTo>
                      <a:pt x="1053812" y="191633"/>
                      <a:pt x="1053317" y="193910"/>
                      <a:pt x="1052917" y="196189"/>
                    </a:cubicBezTo>
                    <a:lnTo>
                      <a:pt x="1052268" y="199597"/>
                    </a:lnTo>
                    <a:cubicBezTo>
                      <a:pt x="1052076" y="200737"/>
                      <a:pt x="1051815" y="201864"/>
                      <a:pt x="1051485" y="202972"/>
                    </a:cubicBezTo>
                    <a:cubicBezTo>
                      <a:pt x="1046914" y="220876"/>
                      <a:pt x="1038187" y="237628"/>
                      <a:pt x="1026117" y="251162"/>
                    </a:cubicBezTo>
                    <a:cubicBezTo>
                      <a:pt x="1024592" y="252831"/>
                      <a:pt x="1022966" y="254405"/>
                      <a:pt x="1021384" y="256010"/>
                    </a:cubicBezTo>
                    <a:lnTo>
                      <a:pt x="1018992" y="258392"/>
                    </a:lnTo>
                    <a:cubicBezTo>
                      <a:pt x="1018203" y="259184"/>
                      <a:pt x="1017411" y="259973"/>
                      <a:pt x="1016464" y="260721"/>
                    </a:cubicBezTo>
                    <a:lnTo>
                      <a:pt x="1011002" y="265208"/>
                    </a:lnTo>
                    <a:cubicBezTo>
                      <a:pt x="1009186" y="266694"/>
                      <a:pt x="1007136" y="267906"/>
                      <a:pt x="1005190" y="269219"/>
                    </a:cubicBezTo>
                    <a:lnTo>
                      <a:pt x="1002234" y="271128"/>
                    </a:lnTo>
                    <a:cubicBezTo>
                      <a:pt x="1001220" y="271717"/>
                      <a:pt x="1000165" y="272244"/>
                      <a:pt x="999131" y="272796"/>
                    </a:cubicBezTo>
                    <a:cubicBezTo>
                      <a:pt x="997038" y="273860"/>
                      <a:pt x="995003" y="275016"/>
                      <a:pt x="992859" y="275942"/>
                    </a:cubicBezTo>
                    <a:lnTo>
                      <a:pt x="986365" y="278543"/>
                    </a:lnTo>
                    <a:cubicBezTo>
                      <a:pt x="984213" y="279417"/>
                      <a:pt x="981930" y="279938"/>
                      <a:pt x="979722" y="280619"/>
                    </a:cubicBezTo>
                    <a:cubicBezTo>
                      <a:pt x="970811" y="283086"/>
                      <a:pt x="961598" y="284275"/>
                      <a:pt x="952514" y="283858"/>
                    </a:cubicBezTo>
                    <a:cubicBezTo>
                      <a:pt x="951379" y="283815"/>
                      <a:pt x="950248" y="283858"/>
                      <a:pt x="949119" y="283733"/>
                    </a:cubicBezTo>
                    <a:lnTo>
                      <a:pt x="945739" y="283374"/>
                    </a:lnTo>
                    <a:cubicBezTo>
                      <a:pt x="943493" y="283090"/>
                      <a:pt x="941246" y="282961"/>
                      <a:pt x="939045" y="282433"/>
                    </a:cubicBezTo>
                    <a:cubicBezTo>
                      <a:pt x="936835" y="281987"/>
                      <a:pt x="934640" y="281516"/>
                      <a:pt x="932461" y="281015"/>
                    </a:cubicBezTo>
                    <a:lnTo>
                      <a:pt x="926060" y="278984"/>
                    </a:lnTo>
                    <a:cubicBezTo>
                      <a:pt x="923920" y="278370"/>
                      <a:pt x="921900" y="277380"/>
                      <a:pt x="919852" y="276530"/>
                    </a:cubicBezTo>
                    <a:cubicBezTo>
                      <a:pt x="917811" y="275652"/>
                      <a:pt x="915774" y="274802"/>
                      <a:pt x="913860" y="273669"/>
                    </a:cubicBezTo>
                    <a:cubicBezTo>
                      <a:pt x="911925" y="272592"/>
                      <a:pt x="909979" y="271557"/>
                      <a:pt x="908104" y="270421"/>
                    </a:cubicBezTo>
                    <a:cubicBezTo>
                      <a:pt x="906289" y="269186"/>
                      <a:pt x="904488" y="267931"/>
                      <a:pt x="902701" y="266655"/>
                    </a:cubicBezTo>
                    <a:cubicBezTo>
                      <a:pt x="900874" y="265461"/>
                      <a:pt x="899304" y="263910"/>
                      <a:pt x="897636" y="262524"/>
                    </a:cubicBezTo>
                    <a:cubicBezTo>
                      <a:pt x="895997" y="261097"/>
                      <a:pt x="894332" y="259720"/>
                      <a:pt x="892895" y="258098"/>
                    </a:cubicBezTo>
                    <a:lnTo>
                      <a:pt x="888488" y="253398"/>
                    </a:lnTo>
                    <a:cubicBezTo>
                      <a:pt x="887100" y="251666"/>
                      <a:pt x="885744" y="249908"/>
                      <a:pt x="884420" y="248126"/>
                    </a:cubicBezTo>
                    <a:cubicBezTo>
                      <a:pt x="879358" y="240847"/>
                      <a:pt x="875680" y="232730"/>
                      <a:pt x="873726" y="224355"/>
                    </a:cubicBezTo>
                    <a:cubicBezTo>
                      <a:pt x="871779" y="215979"/>
                      <a:pt x="871408" y="207399"/>
                      <a:pt x="872681" y="199203"/>
                    </a:cubicBezTo>
                    <a:cubicBezTo>
                      <a:pt x="873880" y="191133"/>
                      <a:pt x="876629" y="183372"/>
                      <a:pt x="880777" y="176346"/>
                    </a:cubicBezTo>
                    <a:cubicBezTo>
                      <a:pt x="884909" y="169525"/>
                      <a:pt x="890161" y="163573"/>
                      <a:pt x="896287" y="159045"/>
                    </a:cubicBezTo>
                    <a:lnTo>
                      <a:pt x="900497" y="163255"/>
                    </a:lnTo>
                    <a:cubicBezTo>
                      <a:pt x="892430" y="174492"/>
                      <a:pt x="889121" y="187789"/>
                      <a:pt x="890322" y="199999"/>
                    </a:cubicBezTo>
                    <a:cubicBezTo>
                      <a:pt x="891502" y="212255"/>
                      <a:pt x="897143" y="223225"/>
                      <a:pt x="905306" y="230684"/>
                    </a:cubicBezTo>
                    <a:cubicBezTo>
                      <a:pt x="906396" y="231567"/>
                      <a:pt x="907419" y="232473"/>
                      <a:pt x="908459" y="233368"/>
                    </a:cubicBezTo>
                    <a:lnTo>
                      <a:pt x="912025" y="235874"/>
                    </a:lnTo>
                    <a:cubicBezTo>
                      <a:pt x="913149" y="236773"/>
                      <a:pt x="914453" y="237414"/>
                      <a:pt x="915694" y="238118"/>
                    </a:cubicBezTo>
                    <a:cubicBezTo>
                      <a:pt x="916963" y="238778"/>
                      <a:pt x="918101" y="239615"/>
                      <a:pt x="919452" y="240101"/>
                    </a:cubicBezTo>
                    <a:cubicBezTo>
                      <a:pt x="920754" y="240661"/>
                      <a:pt x="922045" y="241211"/>
                      <a:pt x="923301" y="241801"/>
                    </a:cubicBezTo>
                    <a:cubicBezTo>
                      <a:pt x="924616" y="242283"/>
                      <a:pt x="925961" y="242675"/>
                      <a:pt x="927263" y="243131"/>
                    </a:cubicBezTo>
                    <a:cubicBezTo>
                      <a:pt x="928543" y="243641"/>
                      <a:pt x="929920" y="243890"/>
                      <a:pt x="931263" y="244190"/>
                    </a:cubicBezTo>
                    <a:cubicBezTo>
                      <a:pt x="932614" y="244461"/>
                      <a:pt x="933905" y="244893"/>
                      <a:pt x="935289" y="244975"/>
                    </a:cubicBezTo>
                    <a:cubicBezTo>
                      <a:pt x="946077" y="246591"/>
                      <a:pt x="957009" y="245079"/>
                      <a:pt x="966268" y="240754"/>
                    </a:cubicBezTo>
                    <a:cubicBezTo>
                      <a:pt x="967406" y="240168"/>
                      <a:pt x="968617" y="239783"/>
                      <a:pt x="969691" y="239089"/>
                    </a:cubicBezTo>
                    <a:cubicBezTo>
                      <a:pt x="970765" y="238431"/>
                      <a:pt x="971850" y="237790"/>
                      <a:pt x="972945" y="237165"/>
                    </a:cubicBezTo>
                    <a:cubicBezTo>
                      <a:pt x="974010" y="236507"/>
                      <a:pt x="974968" y="235668"/>
                      <a:pt x="975988" y="234962"/>
                    </a:cubicBezTo>
                    <a:cubicBezTo>
                      <a:pt x="976487" y="234588"/>
                      <a:pt x="977006" y="234254"/>
                      <a:pt x="977489" y="233865"/>
                    </a:cubicBezTo>
                    <a:lnTo>
                      <a:pt x="978862" y="232590"/>
                    </a:lnTo>
                    <a:lnTo>
                      <a:pt x="980243" y="231351"/>
                    </a:lnTo>
                    <a:cubicBezTo>
                      <a:pt x="980706" y="230946"/>
                      <a:pt x="981195" y="230578"/>
                      <a:pt x="981588" y="230083"/>
                    </a:cubicBezTo>
                    <a:cubicBezTo>
                      <a:pt x="982417" y="229156"/>
                      <a:pt x="983253" y="228250"/>
                      <a:pt x="984099" y="227365"/>
                    </a:cubicBezTo>
                    <a:cubicBezTo>
                      <a:pt x="984531" y="226963"/>
                      <a:pt x="984931" y="226412"/>
                      <a:pt x="985331" y="225865"/>
                    </a:cubicBezTo>
                    <a:lnTo>
                      <a:pt x="986540" y="224260"/>
                    </a:lnTo>
                    <a:cubicBezTo>
                      <a:pt x="987336" y="223186"/>
                      <a:pt x="988192" y="222169"/>
                      <a:pt x="988958" y="221090"/>
                    </a:cubicBezTo>
                    <a:cubicBezTo>
                      <a:pt x="994794" y="212236"/>
                      <a:pt x="998582" y="202401"/>
                      <a:pt x="999985" y="192284"/>
                    </a:cubicBezTo>
                    <a:cubicBezTo>
                      <a:pt x="1001386" y="182171"/>
                      <a:pt x="1000264" y="171885"/>
                      <a:pt x="997138" y="162533"/>
                    </a:cubicBezTo>
                    <a:cubicBezTo>
                      <a:pt x="996852" y="161332"/>
                      <a:pt x="996284" y="160221"/>
                      <a:pt x="995830" y="159081"/>
                    </a:cubicBezTo>
                    <a:lnTo>
                      <a:pt x="994467" y="155669"/>
                    </a:lnTo>
                    <a:lnTo>
                      <a:pt x="992727" y="152439"/>
                    </a:lnTo>
                    <a:cubicBezTo>
                      <a:pt x="992160" y="151362"/>
                      <a:pt x="991671" y="150246"/>
                      <a:pt x="990917" y="149275"/>
                    </a:cubicBezTo>
                    <a:cubicBezTo>
                      <a:pt x="989522" y="147277"/>
                      <a:pt x="988361" y="145150"/>
                      <a:pt x="986685" y="143362"/>
                    </a:cubicBezTo>
                    <a:lnTo>
                      <a:pt x="984417" y="140535"/>
                    </a:lnTo>
                    <a:lnTo>
                      <a:pt x="981811" y="137982"/>
                    </a:lnTo>
                    <a:cubicBezTo>
                      <a:pt x="980265" y="136252"/>
                      <a:pt x="978198" y="134446"/>
                      <a:pt x="976182" y="132744"/>
                    </a:cubicBezTo>
                    <a:cubicBezTo>
                      <a:pt x="975136" y="131934"/>
                      <a:pt x="974131" y="131077"/>
                      <a:pt x="973078" y="130288"/>
                    </a:cubicBezTo>
                    <a:lnTo>
                      <a:pt x="969875" y="127990"/>
                    </a:lnTo>
                    <a:cubicBezTo>
                      <a:pt x="965538" y="125034"/>
                      <a:pt x="960986" y="122445"/>
                      <a:pt x="956216" y="120344"/>
                    </a:cubicBezTo>
                    <a:cubicBezTo>
                      <a:pt x="946675" y="116094"/>
                      <a:pt x="936454" y="113573"/>
                      <a:pt x="926030" y="112899"/>
                    </a:cubicBezTo>
                    <a:cubicBezTo>
                      <a:pt x="915581" y="112221"/>
                      <a:pt x="905095" y="113403"/>
                      <a:pt x="895059" y="116389"/>
                    </a:cubicBezTo>
                    <a:cubicBezTo>
                      <a:pt x="885030" y="119343"/>
                      <a:pt x="875497" y="124111"/>
                      <a:pt x="867105" y="130643"/>
                    </a:cubicBezTo>
                    <a:cubicBezTo>
                      <a:pt x="864970" y="132249"/>
                      <a:pt x="862966" y="133966"/>
                      <a:pt x="860929" y="135789"/>
                    </a:cubicBezTo>
                    <a:cubicBezTo>
                      <a:pt x="858884" y="137787"/>
                      <a:pt x="856764" y="139729"/>
                      <a:pt x="854860" y="141867"/>
                    </a:cubicBezTo>
                    <a:cubicBezTo>
                      <a:pt x="852838" y="143909"/>
                      <a:pt x="851080" y="146166"/>
                      <a:pt x="849207" y="148343"/>
                    </a:cubicBezTo>
                    <a:cubicBezTo>
                      <a:pt x="847484" y="150629"/>
                      <a:pt x="845683" y="152874"/>
                      <a:pt x="844106" y="155276"/>
                    </a:cubicBezTo>
                    <a:cubicBezTo>
                      <a:pt x="840850" y="160011"/>
                      <a:pt x="837892" y="164987"/>
                      <a:pt x="835431" y="170226"/>
                    </a:cubicBezTo>
                    <a:cubicBezTo>
                      <a:pt x="832960" y="175454"/>
                      <a:pt x="830702" y="180841"/>
                      <a:pt x="829100" y="186454"/>
                    </a:cubicBezTo>
                    <a:cubicBezTo>
                      <a:pt x="827454" y="192050"/>
                      <a:pt x="826135" y="197776"/>
                      <a:pt x="825311" y="203601"/>
                    </a:cubicBezTo>
                    <a:cubicBezTo>
                      <a:pt x="824539" y="209427"/>
                      <a:pt x="824094" y="215328"/>
                      <a:pt x="824196" y="221244"/>
                    </a:cubicBezTo>
                    <a:cubicBezTo>
                      <a:pt x="824481" y="233063"/>
                      <a:pt x="826431" y="244915"/>
                      <a:pt x="830248" y="256206"/>
                    </a:cubicBezTo>
                    <a:cubicBezTo>
                      <a:pt x="832105" y="261871"/>
                      <a:pt x="834495" y="267357"/>
                      <a:pt x="837250" y="272661"/>
                    </a:cubicBezTo>
                    <a:cubicBezTo>
                      <a:pt x="838567" y="275349"/>
                      <a:pt x="840154" y="277888"/>
                      <a:pt x="841652" y="280487"/>
                    </a:cubicBezTo>
                    <a:cubicBezTo>
                      <a:pt x="843317" y="282976"/>
                      <a:pt x="844880" y="285547"/>
                      <a:pt x="846720" y="287930"/>
                    </a:cubicBezTo>
                    <a:cubicBezTo>
                      <a:pt x="848431" y="290408"/>
                      <a:pt x="850412" y="292682"/>
                      <a:pt x="852290" y="295048"/>
                    </a:cubicBezTo>
                    <a:cubicBezTo>
                      <a:pt x="854349" y="297280"/>
                      <a:pt x="856228" y="299567"/>
                      <a:pt x="858540" y="301768"/>
                    </a:cubicBezTo>
                    <a:lnTo>
                      <a:pt x="861865" y="305109"/>
                    </a:lnTo>
                    <a:cubicBezTo>
                      <a:pt x="863005" y="306188"/>
                      <a:pt x="864188" y="307217"/>
                      <a:pt x="865345" y="308279"/>
                    </a:cubicBezTo>
                    <a:cubicBezTo>
                      <a:pt x="867626" y="310448"/>
                      <a:pt x="870091" y="312390"/>
                      <a:pt x="872523" y="314385"/>
                    </a:cubicBezTo>
                    <a:cubicBezTo>
                      <a:pt x="892148" y="330073"/>
                      <a:pt x="915781" y="340941"/>
                      <a:pt x="940837" y="345598"/>
                    </a:cubicBezTo>
                    <a:cubicBezTo>
                      <a:pt x="965842" y="350500"/>
                      <a:pt x="992261" y="349214"/>
                      <a:pt x="1017016" y="341754"/>
                    </a:cubicBezTo>
                    <a:cubicBezTo>
                      <a:pt x="1029434" y="338126"/>
                      <a:pt x="1041327" y="332716"/>
                      <a:pt x="1052547" y="326120"/>
                    </a:cubicBezTo>
                    <a:cubicBezTo>
                      <a:pt x="1063806" y="319504"/>
                      <a:pt x="1074112" y="311445"/>
                      <a:pt x="1083578" y="302114"/>
                    </a:cubicBezTo>
                    <a:cubicBezTo>
                      <a:pt x="1102823" y="283503"/>
                      <a:pt x="1118517" y="261041"/>
                      <a:pt x="1129341" y="236196"/>
                    </a:cubicBezTo>
                    <a:cubicBezTo>
                      <a:pt x="1140216" y="211371"/>
                      <a:pt x="1146130" y="184232"/>
                      <a:pt x="1146899" y="156774"/>
                    </a:cubicBezTo>
                    <a:cubicBezTo>
                      <a:pt x="1148562" y="101806"/>
                      <a:pt x="1127871" y="45742"/>
                      <a:pt x="1089261" y="4206"/>
                    </a:cubicBezTo>
                    <a:lnTo>
                      <a:pt x="1093464" y="0"/>
                    </a:lnTo>
                    <a:close/>
                    <a:moveTo>
                      <a:pt x="592454" y="758508"/>
                    </a:moveTo>
                    <a:cubicBezTo>
                      <a:pt x="651267" y="707203"/>
                      <a:pt x="738155" y="705310"/>
                      <a:pt x="799080" y="752758"/>
                    </a:cubicBezTo>
                    <a:lnTo>
                      <a:pt x="799082" y="594782"/>
                    </a:lnTo>
                    <a:cubicBezTo>
                      <a:pt x="798386" y="479710"/>
                      <a:pt x="705100" y="386425"/>
                      <a:pt x="590028" y="386425"/>
                    </a:cubicBezTo>
                    <a:cubicBezTo>
                      <a:pt x="474956" y="386425"/>
                      <a:pt x="381671" y="479710"/>
                      <a:pt x="382367" y="594782"/>
                    </a:cubicBezTo>
                    <a:lnTo>
                      <a:pt x="382363" y="755476"/>
                    </a:lnTo>
                    <a:cubicBezTo>
                      <a:pt x="443418" y="705213"/>
                      <a:pt x="532523" y="706229"/>
                      <a:pt x="592454" y="758508"/>
                    </a:cubicBezTo>
                    <a:close/>
                  </a:path>
                </a:pathLst>
              </a:custGeom>
              <a:grpFill/>
              <a:ln w="1860" cap="flat">
                <a:noFill/>
                <a:prstDash val="solid"/>
                <a:miter/>
              </a:ln>
            </p:spPr>
            <p:txBody>
              <a:bodyPr rtlCol="0" anchor="ctr"/>
              <a:lstStyle/>
              <a:p>
                <a:endParaRPr lang="zh-CN" altLang="en-US" sz="1400"/>
              </a:p>
            </p:txBody>
          </p:sp>
          <p:sp>
            <p:nvSpPr>
              <p:cNvPr id="99" name="任意多边形: 形状 98">
                <a:extLst>
                  <a:ext uri="{FF2B5EF4-FFF2-40B4-BE49-F238E27FC236}">
                    <a16:creationId xmlns:a16="http://schemas.microsoft.com/office/drawing/2014/main" id="{8CC04034-5EF5-F694-A4FA-94C07EE0B83F}"/>
                  </a:ext>
                </a:extLst>
              </p:cNvPr>
              <p:cNvSpPr/>
              <p:nvPr/>
            </p:nvSpPr>
            <p:spPr>
              <a:xfrm>
                <a:off x="5887642" y="3880161"/>
                <a:ext cx="416716" cy="263213"/>
              </a:xfrm>
              <a:custGeom>
                <a:avLst/>
                <a:gdLst>
                  <a:gd name="connsiteX0" fmla="*/ 210090 w 416716"/>
                  <a:gd name="connsiteY0" fmla="*/ 39985 h 263213"/>
                  <a:gd name="connsiteX1" fmla="*/ 0 w 416716"/>
                  <a:gd name="connsiteY1" fmla="*/ 36952 h 263213"/>
                  <a:gd name="connsiteX2" fmla="*/ 0 w 416716"/>
                  <a:gd name="connsiteY2" fmla="*/ 54856 h 263213"/>
                  <a:gd name="connsiteX3" fmla="*/ 209051 w 416716"/>
                  <a:gd name="connsiteY3" fmla="*/ 263214 h 263213"/>
                  <a:gd name="connsiteX4" fmla="*/ 416713 w 416716"/>
                  <a:gd name="connsiteY4" fmla="*/ 54856 h 263213"/>
                  <a:gd name="connsiteX5" fmla="*/ 416713 w 416716"/>
                  <a:gd name="connsiteY5" fmla="*/ 34236 h 263213"/>
                  <a:gd name="connsiteX6" fmla="*/ 210090 w 416716"/>
                  <a:gd name="connsiteY6" fmla="*/ 39985 h 263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16" h="263213">
                    <a:moveTo>
                      <a:pt x="210090" y="39985"/>
                    </a:moveTo>
                    <a:cubicBezTo>
                      <a:pt x="150158" y="-12295"/>
                      <a:pt x="61055" y="-13311"/>
                      <a:pt x="0" y="36952"/>
                    </a:cubicBezTo>
                    <a:lnTo>
                      <a:pt x="0" y="54856"/>
                    </a:lnTo>
                    <a:cubicBezTo>
                      <a:pt x="694" y="169928"/>
                      <a:pt x="93979" y="263214"/>
                      <a:pt x="209051" y="263214"/>
                    </a:cubicBezTo>
                    <a:cubicBezTo>
                      <a:pt x="324124" y="263214"/>
                      <a:pt x="417409" y="169928"/>
                      <a:pt x="416713" y="54856"/>
                    </a:cubicBezTo>
                    <a:lnTo>
                      <a:pt x="416713" y="34236"/>
                    </a:lnTo>
                    <a:cubicBezTo>
                      <a:pt x="355790" y="-13214"/>
                      <a:pt x="268903" y="-11320"/>
                      <a:pt x="210090" y="39985"/>
                    </a:cubicBezTo>
                    <a:close/>
                  </a:path>
                </a:pathLst>
              </a:custGeom>
              <a:grpFill/>
              <a:ln w="1860" cap="flat">
                <a:noFill/>
                <a:prstDash val="solid"/>
                <a:miter/>
              </a:ln>
            </p:spPr>
            <p:txBody>
              <a:bodyPr rtlCol="0" anchor="ctr"/>
              <a:lstStyle/>
              <a:p>
                <a:endParaRPr lang="zh-CN" altLang="en-US" sz="1400"/>
              </a:p>
            </p:txBody>
          </p:sp>
        </p:grpSp>
        <p:grpSp>
          <p:nvGrpSpPr>
            <p:cNvPr id="86" name="组合 85">
              <a:extLst>
                <a:ext uri="{FF2B5EF4-FFF2-40B4-BE49-F238E27FC236}">
                  <a16:creationId xmlns:a16="http://schemas.microsoft.com/office/drawing/2014/main" id="{8C1D6D7B-BF92-84BB-8A6E-A1E059AC6219}"/>
                </a:ext>
              </a:extLst>
            </p:cNvPr>
            <p:cNvGrpSpPr>
              <a:grpSpLocks/>
            </p:cNvGrpSpPr>
            <p:nvPr/>
          </p:nvGrpSpPr>
          <p:grpSpPr>
            <a:xfrm>
              <a:off x="830581" y="3167234"/>
              <a:ext cx="234057" cy="205986"/>
              <a:chOff x="5143500" y="2476500"/>
              <a:chExt cx="1905000" cy="1905000"/>
            </a:xfrm>
            <a:solidFill>
              <a:srgbClr val="008E3F"/>
            </a:solidFill>
          </p:grpSpPr>
          <p:sp>
            <p:nvSpPr>
              <p:cNvPr id="87" name="任意多边形: 形状 86">
                <a:extLst>
                  <a:ext uri="{FF2B5EF4-FFF2-40B4-BE49-F238E27FC236}">
                    <a16:creationId xmlns:a16="http://schemas.microsoft.com/office/drawing/2014/main" id="{2A52FFE9-D2AE-0F4C-0D61-40794A25401C}"/>
                  </a:ext>
                </a:extLst>
              </p:cNvPr>
              <p:cNvSpPr/>
              <p:nvPr/>
            </p:nvSpPr>
            <p:spPr>
              <a:xfrm>
                <a:off x="5143500" y="2476500"/>
                <a:ext cx="1905000" cy="1905000"/>
              </a:xfrm>
              <a:custGeom>
                <a:avLst/>
                <a:gdLst>
                  <a:gd name="connsiteX0" fmla="*/ 952500 w 1905000"/>
                  <a:gd name="connsiteY0" fmla="*/ 0 h 1905000"/>
                  <a:gd name="connsiteX1" fmla="*/ 0 w 1905000"/>
                  <a:gd name="connsiteY1" fmla="*/ 952500 h 1905000"/>
                  <a:gd name="connsiteX2" fmla="*/ 952500 w 1905000"/>
                  <a:gd name="connsiteY2" fmla="*/ 1905000 h 1905000"/>
                  <a:gd name="connsiteX3" fmla="*/ 1905000 w 1905000"/>
                  <a:gd name="connsiteY3" fmla="*/ 952500 h 1905000"/>
                  <a:gd name="connsiteX4" fmla="*/ 952500 w 1905000"/>
                  <a:gd name="connsiteY4" fmla="*/ 0 h 1905000"/>
                  <a:gd name="connsiteX5" fmla="*/ 952500 w 1905000"/>
                  <a:gd name="connsiteY5" fmla="*/ 1828800 h 1905000"/>
                  <a:gd name="connsiteX6" fmla="*/ 76200 w 1905000"/>
                  <a:gd name="connsiteY6" fmla="*/ 952500 h 1905000"/>
                  <a:gd name="connsiteX7" fmla="*/ 952500 w 1905000"/>
                  <a:gd name="connsiteY7" fmla="*/ 76200 h 1905000"/>
                  <a:gd name="connsiteX8" fmla="*/ 1828800 w 1905000"/>
                  <a:gd name="connsiteY8" fmla="*/ 952500 h 1905000"/>
                  <a:gd name="connsiteX9" fmla="*/ 952500 w 1905000"/>
                  <a:gd name="connsiteY9" fmla="*/ 182880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5000" h="1905000">
                    <a:moveTo>
                      <a:pt x="952500" y="0"/>
                    </a:moveTo>
                    <a:cubicBezTo>
                      <a:pt x="426449" y="0"/>
                      <a:pt x="0" y="426449"/>
                      <a:pt x="0" y="952500"/>
                    </a:cubicBezTo>
                    <a:cubicBezTo>
                      <a:pt x="0" y="1478551"/>
                      <a:pt x="426449" y="1905000"/>
                      <a:pt x="952500" y="1905000"/>
                    </a:cubicBezTo>
                    <a:cubicBezTo>
                      <a:pt x="1478551" y="1905000"/>
                      <a:pt x="1905000" y="1478551"/>
                      <a:pt x="1905000" y="952500"/>
                    </a:cubicBezTo>
                    <a:cubicBezTo>
                      <a:pt x="1904370" y="426710"/>
                      <a:pt x="1478290" y="630"/>
                      <a:pt x="952500" y="0"/>
                    </a:cubicBezTo>
                    <a:close/>
                    <a:moveTo>
                      <a:pt x="952500" y="1828800"/>
                    </a:moveTo>
                    <a:cubicBezTo>
                      <a:pt x="468533" y="1828800"/>
                      <a:pt x="76200" y="1436467"/>
                      <a:pt x="76200" y="952500"/>
                    </a:cubicBezTo>
                    <a:cubicBezTo>
                      <a:pt x="76200" y="468533"/>
                      <a:pt x="468533" y="76200"/>
                      <a:pt x="952500" y="76200"/>
                    </a:cubicBezTo>
                    <a:cubicBezTo>
                      <a:pt x="1436467" y="76200"/>
                      <a:pt x="1828800" y="468533"/>
                      <a:pt x="1828800" y="952500"/>
                    </a:cubicBezTo>
                    <a:cubicBezTo>
                      <a:pt x="1828170" y="1436206"/>
                      <a:pt x="1436206" y="1828170"/>
                      <a:pt x="952500" y="1828800"/>
                    </a:cubicBezTo>
                    <a:close/>
                  </a:path>
                </a:pathLst>
              </a:custGeom>
              <a:grpFill/>
              <a:ln w="1860" cap="flat">
                <a:noFill/>
                <a:prstDash val="solid"/>
                <a:miter/>
              </a:ln>
            </p:spPr>
            <p:txBody>
              <a:bodyPr rtlCol="0" anchor="ctr"/>
              <a:lstStyle/>
              <a:p>
                <a:endParaRPr lang="zh-CN" altLang="en-US" sz="1400"/>
              </a:p>
            </p:txBody>
          </p:sp>
          <p:sp>
            <p:nvSpPr>
              <p:cNvPr id="88" name="任意多边形: 形状 87">
                <a:extLst>
                  <a:ext uri="{FF2B5EF4-FFF2-40B4-BE49-F238E27FC236}">
                    <a16:creationId xmlns:a16="http://schemas.microsoft.com/office/drawing/2014/main" id="{8E949607-16F3-8C9F-ED75-ABE1282DD276}"/>
                  </a:ext>
                </a:extLst>
              </p:cNvPr>
              <p:cNvSpPr/>
              <p:nvPr/>
            </p:nvSpPr>
            <p:spPr>
              <a:xfrm>
                <a:off x="5612510" y="2929699"/>
                <a:ext cx="983360" cy="983361"/>
              </a:xfrm>
              <a:custGeom>
                <a:avLst/>
                <a:gdLst>
                  <a:gd name="connsiteX0" fmla="*/ 491681 w 983360"/>
                  <a:gd name="connsiteY0" fmla="*/ 983361 h 983361"/>
                  <a:gd name="connsiteX1" fmla="*/ 0 w 983360"/>
                  <a:gd name="connsiteY1" fmla="*/ 491681 h 983361"/>
                  <a:gd name="connsiteX2" fmla="*/ 491681 w 983360"/>
                  <a:gd name="connsiteY2" fmla="*/ 0 h 983361"/>
                  <a:gd name="connsiteX3" fmla="*/ 983361 w 983360"/>
                  <a:gd name="connsiteY3" fmla="*/ 491681 h 983361"/>
                  <a:gd name="connsiteX4" fmla="*/ 491681 w 983360"/>
                  <a:gd name="connsiteY4" fmla="*/ 983361 h 983361"/>
                  <a:gd name="connsiteX5" fmla="*/ 491681 w 983360"/>
                  <a:gd name="connsiteY5" fmla="*/ 34290 h 983361"/>
                  <a:gd name="connsiteX6" fmla="*/ 34480 w 983360"/>
                  <a:gd name="connsiteY6" fmla="*/ 491490 h 983361"/>
                  <a:gd name="connsiteX7" fmla="*/ 491681 w 983360"/>
                  <a:gd name="connsiteY7" fmla="*/ 948690 h 983361"/>
                  <a:gd name="connsiteX8" fmla="*/ 948881 w 983360"/>
                  <a:gd name="connsiteY8" fmla="*/ 491490 h 983361"/>
                  <a:gd name="connsiteX9" fmla="*/ 491681 w 983360"/>
                  <a:gd name="connsiteY9" fmla="*/ 34290 h 983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3360" h="983361">
                    <a:moveTo>
                      <a:pt x="491681" y="983361"/>
                    </a:moveTo>
                    <a:cubicBezTo>
                      <a:pt x="220133" y="983361"/>
                      <a:pt x="0" y="763228"/>
                      <a:pt x="0" y="491681"/>
                    </a:cubicBezTo>
                    <a:cubicBezTo>
                      <a:pt x="0" y="220133"/>
                      <a:pt x="220133" y="0"/>
                      <a:pt x="491681" y="0"/>
                    </a:cubicBezTo>
                    <a:cubicBezTo>
                      <a:pt x="763228" y="0"/>
                      <a:pt x="983361" y="220133"/>
                      <a:pt x="983361" y="491681"/>
                    </a:cubicBezTo>
                    <a:cubicBezTo>
                      <a:pt x="983151" y="763141"/>
                      <a:pt x="763141" y="983151"/>
                      <a:pt x="491681" y="983361"/>
                    </a:cubicBezTo>
                    <a:close/>
                    <a:moveTo>
                      <a:pt x="491681" y="34290"/>
                    </a:moveTo>
                    <a:cubicBezTo>
                      <a:pt x="239176" y="34290"/>
                      <a:pt x="34480" y="238985"/>
                      <a:pt x="34480" y="491490"/>
                    </a:cubicBezTo>
                    <a:cubicBezTo>
                      <a:pt x="34480" y="743995"/>
                      <a:pt x="239176" y="948690"/>
                      <a:pt x="491681" y="948690"/>
                    </a:cubicBezTo>
                    <a:cubicBezTo>
                      <a:pt x="744185" y="948690"/>
                      <a:pt x="948881" y="743995"/>
                      <a:pt x="948881" y="491490"/>
                    </a:cubicBezTo>
                    <a:cubicBezTo>
                      <a:pt x="948881" y="238985"/>
                      <a:pt x="744185" y="34290"/>
                      <a:pt x="491681" y="34290"/>
                    </a:cubicBezTo>
                    <a:close/>
                  </a:path>
                </a:pathLst>
              </a:custGeom>
              <a:grpFill/>
              <a:ln w="1860" cap="flat">
                <a:noFill/>
                <a:prstDash val="solid"/>
                <a:miter/>
              </a:ln>
            </p:spPr>
            <p:txBody>
              <a:bodyPr rtlCol="0" anchor="ctr"/>
              <a:lstStyle/>
              <a:p>
                <a:endParaRPr lang="zh-CN" altLang="en-US" sz="1400"/>
              </a:p>
            </p:txBody>
          </p:sp>
          <p:sp>
            <p:nvSpPr>
              <p:cNvPr id="89" name="任意多边形: 形状 88">
                <a:extLst>
                  <a:ext uri="{FF2B5EF4-FFF2-40B4-BE49-F238E27FC236}">
                    <a16:creationId xmlns:a16="http://schemas.microsoft.com/office/drawing/2014/main" id="{A8C638A4-BA8E-5755-9C1E-571241A52B06}"/>
                  </a:ext>
                </a:extLst>
              </p:cNvPr>
              <p:cNvSpPr/>
              <p:nvPr/>
            </p:nvSpPr>
            <p:spPr>
              <a:xfrm>
                <a:off x="5657850" y="2946814"/>
                <a:ext cx="882205" cy="361010"/>
              </a:xfrm>
              <a:custGeom>
                <a:avLst/>
                <a:gdLst>
                  <a:gd name="connsiteX0" fmla="*/ 0 w 882205"/>
                  <a:gd name="connsiteY0" fmla="*/ 312260 h 361010"/>
                  <a:gd name="connsiteX1" fmla="*/ 882206 w 882205"/>
                  <a:gd name="connsiteY1" fmla="*/ 287685 h 361010"/>
                  <a:gd name="connsiteX2" fmla="*/ 420624 w 882205"/>
                  <a:gd name="connsiteY2" fmla="*/ 30 h 361010"/>
                  <a:gd name="connsiteX3" fmla="*/ 0 w 882205"/>
                  <a:gd name="connsiteY3" fmla="*/ 312260 h 361010"/>
                </a:gdLst>
                <a:ahLst/>
                <a:cxnLst>
                  <a:cxn ang="0">
                    <a:pos x="connsiteX0" y="connsiteY0"/>
                  </a:cxn>
                  <a:cxn ang="0">
                    <a:pos x="connsiteX1" y="connsiteY1"/>
                  </a:cxn>
                  <a:cxn ang="0">
                    <a:pos x="connsiteX2" y="connsiteY2"/>
                  </a:cxn>
                  <a:cxn ang="0">
                    <a:pos x="connsiteX3" y="connsiteY3"/>
                  </a:cxn>
                </a:cxnLst>
                <a:rect l="l" t="t" r="r" b="b"/>
                <a:pathLst>
                  <a:path w="882205" h="361010">
                    <a:moveTo>
                      <a:pt x="0" y="312260"/>
                    </a:moveTo>
                    <a:cubicBezTo>
                      <a:pt x="0" y="312260"/>
                      <a:pt x="577787" y="436847"/>
                      <a:pt x="882206" y="287685"/>
                    </a:cubicBezTo>
                    <a:cubicBezTo>
                      <a:pt x="882206" y="287685"/>
                      <a:pt x="775526" y="-3399"/>
                      <a:pt x="420624" y="30"/>
                    </a:cubicBezTo>
                    <a:cubicBezTo>
                      <a:pt x="421005" y="30"/>
                      <a:pt x="134874" y="-3780"/>
                      <a:pt x="0" y="312260"/>
                    </a:cubicBezTo>
                    <a:close/>
                  </a:path>
                </a:pathLst>
              </a:custGeom>
              <a:grpFill/>
              <a:ln w="1860" cap="flat">
                <a:noFill/>
                <a:prstDash val="solid"/>
                <a:miter/>
              </a:ln>
            </p:spPr>
            <p:txBody>
              <a:bodyPr rtlCol="0" anchor="ctr"/>
              <a:lstStyle/>
              <a:p>
                <a:endParaRPr lang="zh-CN" altLang="en-US" sz="1400"/>
              </a:p>
            </p:txBody>
          </p:sp>
          <p:sp>
            <p:nvSpPr>
              <p:cNvPr id="90" name="任意多边形: 形状 89">
                <a:extLst>
                  <a:ext uri="{FF2B5EF4-FFF2-40B4-BE49-F238E27FC236}">
                    <a16:creationId xmlns:a16="http://schemas.microsoft.com/office/drawing/2014/main" id="{791E9F77-0A6D-F606-A015-E834C2572495}"/>
                  </a:ext>
                </a:extLst>
              </p:cNvPr>
              <p:cNvSpPr/>
              <p:nvPr/>
            </p:nvSpPr>
            <p:spPr>
              <a:xfrm>
                <a:off x="5452288" y="3135686"/>
                <a:ext cx="1478114" cy="1109416"/>
              </a:xfrm>
              <a:custGeom>
                <a:avLst/>
                <a:gdLst>
                  <a:gd name="connsiteX0" fmla="*/ 977087 w 1478114"/>
                  <a:gd name="connsiteY0" fmla="*/ 1109416 h 1109416"/>
                  <a:gd name="connsiteX1" fmla="*/ 280428 w 1478114"/>
                  <a:gd name="connsiteY1" fmla="*/ 1109416 h 1109416"/>
                  <a:gd name="connsiteX2" fmla="*/ 263352 w 1478114"/>
                  <a:gd name="connsiteY2" fmla="*/ 1092584 h 1109416"/>
                  <a:gd name="connsiteX3" fmla="*/ 263664 w 1478114"/>
                  <a:gd name="connsiteY3" fmla="*/ 1089223 h 1109416"/>
                  <a:gd name="connsiteX4" fmla="*/ 303288 w 1478114"/>
                  <a:gd name="connsiteY4" fmla="*/ 883864 h 1109416"/>
                  <a:gd name="connsiteX5" fmla="*/ 4775 w 1478114"/>
                  <a:gd name="connsiteY5" fmla="*/ 575254 h 1109416"/>
                  <a:gd name="connsiteX6" fmla="*/ 1155 w 1478114"/>
                  <a:gd name="connsiteY6" fmla="*/ 557537 h 1109416"/>
                  <a:gd name="connsiteX7" fmla="*/ 205562 w 1478114"/>
                  <a:gd name="connsiteY7" fmla="*/ 10993 h 1109416"/>
                  <a:gd name="connsiteX8" fmla="*/ 214896 w 1478114"/>
                  <a:gd name="connsiteY8" fmla="*/ 1277 h 1109416"/>
                  <a:gd name="connsiteX9" fmla="*/ 228612 w 1478114"/>
                  <a:gd name="connsiteY9" fmla="*/ 1277 h 1109416"/>
                  <a:gd name="connsiteX10" fmla="*/ 252425 w 1478114"/>
                  <a:gd name="connsiteY10" fmla="*/ 12326 h 1109416"/>
                  <a:gd name="connsiteX11" fmla="*/ 260807 w 1478114"/>
                  <a:gd name="connsiteY11" fmla="*/ 34805 h 1109416"/>
                  <a:gd name="connsiteX12" fmla="*/ 238328 w 1478114"/>
                  <a:gd name="connsiteY12" fmla="*/ 43187 h 1109416"/>
                  <a:gd name="connsiteX13" fmla="*/ 231089 w 1478114"/>
                  <a:gd name="connsiteY13" fmla="*/ 39949 h 1109416"/>
                  <a:gd name="connsiteX14" fmla="*/ 36779 w 1478114"/>
                  <a:gd name="connsiteY14" fmla="*/ 560014 h 1109416"/>
                  <a:gd name="connsiteX15" fmla="*/ 333959 w 1478114"/>
                  <a:gd name="connsiteY15" fmla="*/ 868052 h 1109416"/>
                  <a:gd name="connsiteX16" fmla="*/ 338531 w 1478114"/>
                  <a:gd name="connsiteY16" fmla="*/ 883102 h 1109416"/>
                  <a:gd name="connsiteX17" fmla="*/ 300812 w 1478114"/>
                  <a:gd name="connsiteY17" fmla="*/ 1075316 h 1109416"/>
                  <a:gd name="connsiteX18" fmla="*/ 957846 w 1478114"/>
                  <a:gd name="connsiteY18" fmla="*/ 1075316 h 1109416"/>
                  <a:gd name="connsiteX19" fmla="*/ 934034 w 1478114"/>
                  <a:gd name="connsiteY19" fmla="*/ 881197 h 1109416"/>
                  <a:gd name="connsiteX20" fmla="*/ 939749 w 1478114"/>
                  <a:gd name="connsiteY20" fmla="*/ 866147 h 1109416"/>
                  <a:gd name="connsiteX21" fmla="*/ 1435049 w 1478114"/>
                  <a:gd name="connsiteY21" fmla="*/ 440761 h 1109416"/>
                  <a:gd name="connsiteX22" fmla="*/ 1125105 w 1478114"/>
                  <a:gd name="connsiteY22" fmla="*/ 139771 h 1109416"/>
                  <a:gd name="connsiteX23" fmla="*/ 1247406 w 1478114"/>
                  <a:gd name="connsiteY23" fmla="*/ 415043 h 1109416"/>
                  <a:gd name="connsiteX24" fmla="*/ 1242453 w 1478114"/>
                  <a:gd name="connsiteY24" fmla="*/ 435236 h 1109416"/>
                  <a:gd name="connsiteX25" fmla="*/ 908697 w 1478114"/>
                  <a:gd name="connsiteY25" fmla="*/ 704794 h 1109416"/>
                  <a:gd name="connsiteX26" fmla="*/ 625424 w 1478114"/>
                  <a:gd name="connsiteY26" fmla="*/ 776612 h 1109416"/>
                  <a:gd name="connsiteX27" fmla="*/ 400253 w 1478114"/>
                  <a:gd name="connsiteY27" fmla="*/ 776612 h 1109416"/>
                  <a:gd name="connsiteX28" fmla="*/ 387680 w 1478114"/>
                  <a:gd name="connsiteY28" fmla="*/ 771278 h 1109416"/>
                  <a:gd name="connsiteX29" fmla="*/ 152603 w 1478114"/>
                  <a:gd name="connsiteY29" fmla="*/ 520771 h 1109416"/>
                  <a:gd name="connsiteX30" fmla="*/ 148221 w 1478114"/>
                  <a:gd name="connsiteY30" fmla="*/ 506293 h 1109416"/>
                  <a:gd name="connsiteX31" fmla="*/ 169938 w 1478114"/>
                  <a:gd name="connsiteY31" fmla="*/ 376943 h 1109416"/>
                  <a:gd name="connsiteX32" fmla="*/ 188988 w 1478114"/>
                  <a:gd name="connsiteY32" fmla="*/ 362846 h 1109416"/>
                  <a:gd name="connsiteX33" fmla="*/ 202895 w 1478114"/>
                  <a:gd name="connsiteY33" fmla="*/ 381896 h 1109416"/>
                  <a:gd name="connsiteX34" fmla="*/ 183273 w 1478114"/>
                  <a:gd name="connsiteY34" fmla="*/ 502864 h 1109416"/>
                  <a:gd name="connsiteX35" fmla="*/ 407492 w 1478114"/>
                  <a:gd name="connsiteY35" fmla="*/ 742513 h 1109416"/>
                  <a:gd name="connsiteX36" fmla="*/ 626567 w 1478114"/>
                  <a:gd name="connsiteY36" fmla="*/ 742513 h 1109416"/>
                  <a:gd name="connsiteX37" fmla="*/ 887742 w 1478114"/>
                  <a:gd name="connsiteY37" fmla="*/ 677933 h 1109416"/>
                  <a:gd name="connsiteX38" fmla="*/ 1211592 w 1478114"/>
                  <a:gd name="connsiteY38" fmla="*/ 416948 h 1109416"/>
                  <a:gd name="connsiteX39" fmla="*/ 1072718 w 1478114"/>
                  <a:gd name="connsiteY39" fmla="*/ 105671 h 1109416"/>
                  <a:gd name="connsiteX40" fmla="*/ 1071194 w 1478114"/>
                  <a:gd name="connsiteY40" fmla="*/ 98813 h 1109416"/>
                  <a:gd name="connsiteX41" fmla="*/ 1071194 w 1478114"/>
                  <a:gd name="connsiteY41" fmla="*/ 79763 h 1109416"/>
                  <a:gd name="connsiteX42" fmla="*/ 1081862 w 1478114"/>
                  <a:gd name="connsiteY42" fmla="*/ 64714 h 1109416"/>
                  <a:gd name="connsiteX43" fmla="*/ 1100912 w 1478114"/>
                  <a:gd name="connsiteY43" fmla="*/ 68143 h 1109416"/>
                  <a:gd name="connsiteX44" fmla="*/ 1472958 w 1478114"/>
                  <a:gd name="connsiteY44" fmla="*/ 430093 h 1109416"/>
                  <a:gd name="connsiteX45" fmla="*/ 1478102 w 1478114"/>
                  <a:gd name="connsiteY45" fmla="*/ 442856 h 1109416"/>
                  <a:gd name="connsiteX46" fmla="*/ 1472196 w 1478114"/>
                  <a:gd name="connsiteY46" fmla="*/ 455239 h 1109416"/>
                  <a:gd name="connsiteX47" fmla="*/ 968895 w 1478114"/>
                  <a:gd name="connsiteY47" fmla="*/ 886150 h 1109416"/>
                  <a:gd name="connsiteX48" fmla="*/ 994041 w 1478114"/>
                  <a:gd name="connsiteY48" fmla="*/ 1090366 h 1109416"/>
                  <a:gd name="connsiteX49" fmla="*/ 989850 w 1478114"/>
                  <a:gd name="connsiteY49" fmla="*/ 1103701 h 1109416"/>
                  <a:gd name="connsiteX50" fmla="*/ 977087 w 1478114"/>
                  <a:gd name="connsiteY50" fmla="*/ 1109416 h 1109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478114" h="1109416">
                    <a:moveTo>
                      <a:pt x="977087" y="1109416"/>
                    </a:moveTo>
                    <a:lnTo>
                      <a:pt x="280428" y="1109416"/>
                    </a:lnTo>
                    <a:cubicBezTo>
                      <a:pt x="271065" y="1109483"/>
                      <a:pt x="263420" y="1101947"/>
                      <a:pt x="263352" y="1092584"/>
                    </a:cubicBezTo>
                    <a:cubicBezTo>
                      <a:pt x="263344" y="1091456"/>
                      <a:pt x="263449" y="1090330"/>
                      <a:pt x="263664" y="1089223"/>
                    </a:cubicBezTo>
                    <a:lnTo>
                      <a:pt x="303288" y="883864"/>
                    </a:lnTo>
                    <a:lnTo>
                      <a:pt x="4775" y="575254"/>
                    </a:lnTo>
                    <a:cubicBezTo>
                      <a:pt x="169" y="570585"/>
                      <a:pt x="-1250" y="563639"/>
                      <a:pt x="1155" y="557537"/>
                    </a:cubicBezTo>
                    <a:lnTo>
                      <a:pt x="205562" y="10993"/>
                    </a:lnTo>
                    <a:cubicBezTo>
                      <a:pt x="207178" y="6591"/>
                      <a:pt x="210563" y="3068"/>
                      <a:pt x="214896" y="1277"/>
                    </a:cubicBezTo>
                    <a:cubicBezTo>
                      <a:pt x="219310" y="-426"/>
                      <a:pt x="224199" y="-426"/>
                      <a:pt x="228612" y="1277"/>
                    </a:cubicBezTo>
                    <a:lnTo>
                      <a:pt x="252425" y="12326"/>
                    </a:lnTo>
                    <a:cubicBezTo>
                      <a:pt x="260947" y="16219"/>
                      <a:pt x="264699" y="26283"/>
                      <a:pt x="260807" y="34805"/>
                    </a:cubicBezTo>
                    <a:cubicBezTo>
                      <a:pt x="256914" y="43327"/>
                      <a:pt x="246850" y="47080"/>
                      <a:pt x="238328" y="43187"/>
                    </a:cubicBezTo>
                    <a:lnTo>
                      <a:pt x="231089" y="39949"/>
                    </a:lnTo>
                    <a:lnTo>
                      <a:pt x="36779" y="560014"/>
                    </a:lnTo>
                    <a:lnTo>
                      <a:pt x="333959" y="868052"/>
                    </a:lnTo>
                    <a:cubicBezTo>
                      <a:pt x="337858" y="872016"/>
                      <a:pt x="339566" y="877639"/>
                      <a:pt x="338531" y="883102"/>
                    </a:cubicBezTo>
                    <a:lnTo>
                      <a:pt x="300812" y="1075316"/>
                    </a:lnTo>
                    <a:lnTo>
                      <a:pt x="957846" y="1075316"/>
                    </a:lnTo>
                    <a:lnTo>
                      <a:pt x="934034" y="881197"/>
                    </a:lnTo>
                    <a:cubicBezTo>
                      <a:pt x="933248" y="875534"/>
                      <a:pt x="935402" y="869861"/>
                      <a:pt x="939749" y="866147"/>
                    </a:cubicBezTo>
                    <a:lnTo>
                      <a:pt x="1435049" y="440761"/>
                    </a:lnTo>
                    <a:lnTo>
                      <a:pt x="1125105" y="139771"/>
                    </a:lnTo>
                    <a:lnTo>
                      <a:pt x="1247406" y="415043"/>
                    </a:lnTo>
                    <a:cubicBezTo>
                      <a:pt x="1250423" y="422127"/>
                      <a:pt x="1248405" y="430352"/>
                      <a:pt x="1242453" y="435236"/>
                    </a:cubicBezTo>
                    <a:lnTo>
                      <a:pt x="908697" y="704794"/>
                    </a:lnTo>
                    <a:cubicBezTo>
                      <a:pt x="903935" y="708604"/>
                      <a:pt x="797826" y="787852"/>
                      <a:pt x="625424" y="776612"/>
                    </a:cubicBezTo>
                    <a:lnTo>
                      <a:pt x="400253" y="776612"/>
                    </a:lnTo>
                    <a:cubicBezTo>
                      <a:pt x="395508" y="776630"/>
                      <a:pt x="390964" y="774702"/>
                      <a:pt x="387680" y="771278"/>
                    </a:cubicBezTo>
                    <a:lnTo>
                      <a:pt x="152603" y="520771"/>
                    </a:lnTo>
                    <a:cubicBezTo>
                      <a:pt x="149052" y="516842"/>
                      <a:pt x="147444" y="511531"/>
                      <a:pt x="148221" y="506293"/>
                    </a:cubicBezTo>
                    <a:lnTo>
                      <a:pt x="169938" y="376943"/>
                    </a:lnTo>
                    <a:cubicBezTo>
                      <a:pt x="171496" y="367906"/>
                      <a:pt x="179890" y="361694"/>
                      <a:pt x="188988" y="362846"/>
                    </a:cubicBezTo>
                    <a:cubicBezTo>
                      <a:pt x="198062" y="364310"/>
                      <a:pt x="204265" y="372808"/>
                      <a:pt x="202895" y="381896"/>
                    </a:cubicBezTo>
                    <a:lnTo>
                      <a:pt x="183273" y="502864"/>
                    </a:lnTo>
                    <a:lnTo>
                      <a:pt x="407492" y="742513"/>
                    </a:lnTo>
                    <a:lnTo>
                      <a:pt x="626567" y="742513"/>
                    </a:lnTo>
                    <a:cubicBezTo>
                      <a:pt x="718365" y="750375"/>
                      <a:pt x="810187" y="727671"/>
                      <a:pt x="887742" y="677933"/>
                    </a:cubicBezTo>
                    <a:lnTo>
                      <a:pt x="1211592" y="416948"/>
                    </a:lnTo>
                    <a:lnTo>
                      <a:pt x="1072718" y="105671"/>
                    </a:lnTo>
                    <a:cubicBezTo>
                      <a:pt x="1071742" y="103515"/>
                      <a:pt x="1071223" y="101180"/>
                      <a:pt x="1071194" y="98813"/>
                    </a:cubicBezTo>
                    <a:lnTo>
                      <a:pt x="1071194" y="79763"/>
                    </a:lnTo>
                    <a:cubicBezTo>
                      <a:pt x="1071422" y="73065"/>
                      <a:pt x="1075617" y="67147"/>
                      <a:pt x="1081862" y="64714"/>
                    </a:cubicBezTo>
                    <a:cubicBezTo>
                      <a:pt x="1088304" y="61764"/>
                      <a:pt x="1095902" y="63131"/>
                      <a:pt x="1100912" y="68143"/>
                    </a:cubicBezTo>
                    <a:lnTo>
                      <a:pt x="1472958" y="430093"/>
                    </a:lnTo>
                    <a:cubicBezTo>
                      <a:pt x="1476420" y="433415"/>
                      <a:pt x="1478293" y="438062"/>
                      <a:pt x="1478102" y="442856"/>
                    </a:cubicBezTo>
                    <a:cubicBezTo>
                      <a:pt x="1477942" y="447626"/>
                      <a:pt x="1475802" y="452113"/>
                      <a:pt x="1472196" y="455239"/>
                    </a:cubicBezTo>
                    <a:lnTo>
                      <a:pt x="968895" y="886150"/>
                    </a:lnTo>
                    <a:lnTo>
                      <a:pt x="994041" y="1090366"/>
                    </a:lnTo>
                    <a:cubicBezTo>
                      <a:pt x="994602" y="1095204"/>
                      <a:pt x="993078" y="1100053"/>
                      <a:pt x="989850" y="1103701"/>
                    </a:cubicBezTo>
                    <a:cubicBezTo>
                      <a:pt x="986587" y="1107314"/>
                      <a:pt x="981955" y="1109388"/>
                      <a:pt x="977087" y="1109416"/>
                    </a:cubicBezTo>
                    <a:close/>
                  </a:path>
                </a:pathLst>
              </a:custGeom>
              <a:grpFill/>
              <a:ln w="1860" cap="flat">
                <a:noFill/>
                <a:prstDash val="solid"/>
                <a:miter/>
              </a:ln>
            </p:spPr>
            <p:txBody>
              <a:bodyPr rtlCol="0" anchor="ctr"/>
              <a:lstStyle/>
              <a:p>
                <a:endParaRPr lang="zh-CN" altLang="en-US" sz="1400"/>
              </a:p>
            </p:txBody>
          </p:sp>
          <p:sp>
            <p:nvSpPr>
              <p:cNvPr id="91" name="任意多边形: 形状 90">
                <a:extLst>
                  <a:ext uri="{FF2B5EF4-FFF2-40B4-BE49-F238E27FC236}">
                    <a16:creationId xmlns:a16="http://schemas.microsoft.com/office/drawing/2014/main" id="{31702568-0F8D-B85B-E25B-6A421F2D6E88}"/>
                  </a:ext>
                </a:extLst>
              </p:cNvPr>
              <p:cNvSpPr/>
              <p:nvPr/>
            </p:nvSpPr>
            <p:spPr>
              <a:xfrm>
                <a:off x="5860376" y="3392504"/>
                <a:ext cx="540001" cy="382445"/>
              </a:xfrm>
              <a:custGeom>
                <a:avLst/>
                <a:gdLst>
                  <a:gd name="connsiteX0" fmla="*/ 419456 w 540001"/>
                  <a:gd name="connsiteY0" fmla="*/ 179370 h 382445"/>
                  <a:gd name="connsiteX1" fmla="*/ 402454 w 540001"/>
                  <a:gd name="connsiteY1" fmla="*/ 162083 h 382445"/>
                  <a:gd name="connsiteX2" fmla="*/ 404978 w 540001"/>
                  <a:gd name="connsiteY2" fmla="*/ 153272 h 382445"/>
                  <a:gd name="connsiteX3" fmla="*/ 493560 w 540001"/>
                  <a:gd name="connsiteY3" fmla="*/ 8111 h 382445"/>
                  <a:gd name="connsiteX4" fmla="*/ 517167 w 540001"/>
                  <a:gd name="connsiteY4" fmla="*/ 2577 h 382445"/>
                  <a:gd name="connsiteX5" fmla="*/ 517182 w 540001"/>
                  <a:gd name="connsiteY5" fmla="*/ 2586 h 382445"/>
                  <a:gd name="connsiteX6" fmla="*/ 522779 w 540001"/>
                  <a:gd name="connsiteY6" fmla="*/ 25901 h 382445"/>
                  <a:gd name="connsiteX7" fmla="*/ 522707 w 540001"/>
                  <a:gd name="connsiteY7" fmla="*/ 26018 h 382445"/>
                  <a:gd name="connsiteX8" fmla="*/ 456603 w 540001"/>
                  <a:gd name="connsiteY8" fmla="*/ 134222 h 382445"/>
                  <a:gd name="connsiteX9" fmla="*/ 519468 w 540001"/>
                  <a:gd name="connsiteY9" fmla="*/ 116696 h 382445"/>
                  <a:gd name="connsiteX10" fmla="*/ 539661 w 540001"/>
                  <a:gd name="connsiteY10" fmla="*/ 130117 h 382445"/>
                  <a:gd name="connsiteX11" fmla="*/ 528612 w 540001"/>
                  <a:gd name="connsiteY11" fmla="*/ 149653 h 382445"/>
                  <a:gd name="connsiteX12" fmla="*/ 424028 w 540001"/>
                  <a:gd name="connsiteY12" fmla="*/ 178608 h 382445"/>
                  <a:gd name="connsiteX13" fmla="*/ 419456 w 540001"/>
                  <a:gd name="connsiteY13" fmla="*/ 179370 h 382445"/>
                  <a:gd name="connsiteX14" fmla="*/ 106083 w 540001"/>
                  <a:gd name="connsiteY14" fmla="*/ 179370 h 382445"/>
                  <a:gd name="connsiteX15" fmla="*/ 103797 w 540001"/>
                  <a:gd name="connsiteY15" fmla="*/ 179370 h 382445"/>
                  <a:gd name="connsiteX16" fmla="*/ 15977 w 540001"/>
                  <a:gd name="connsiteY16" fmla="*/ 167750 h 382445"/>
                  <a:gd name="connsiteX17" fmla="*/ 41 w 540001"/>
                  <a:gd name="connsiteY17" fmla="*/ 149476 h 382445"/>
                  <a:gd name="connsiteX18" fmla="*/ 18315 w 540001"/>
                  <a:gd name="connsiteY18" fmla="*/ 133540 h 382445"/>
                  <a:gd name="connsiteX19" fmla="*/ 20549 w 540001"/>
                  <a:gd name="connsiteY19" fmla="*/ 133841 h 382445"/>
                  <a:gd name="connsiteX20" fmla="*/ 71222 w 540001"/>
                  <a:gd name="connsiteY20" fmla="*/ 140699 h 382445"/>
                  <a:gd name="connsiteX21" fmla="*/ 3975 w 540001"/>
                  <a:gd name="connsiteY21" fmla="*/ 38400 h 382445"/>
                  <a:gd name="connsiteX22" fmla="*/ 8738 w 540001"/>
                  <a:gd name="connsiteY22" fmla="*/ 14588 h 382445"/>
                  <a:gd name="connsiteX23" fmla="*/ 32550 w 540001"/>
                  <a:gd name="connsiteY23" fmla="*/ 19350 h 382445"/>
                  <a:gd name="connsiteX24" fmla="*/ 120180 w 540001"/>
                  <a:gd name="connsiteY24" fmla="*/ 152700 h 382445"/>
                  <a:gd name="connsiteX25" fmla="*/ 120180 w 540001"/>
                  <a:gd name="connsiteY25" fmla="*/ 171750 h 382445"/>
                  <a:gd name="connsiteX26" fmla="*/ 106083 w 540001"/>
                  <a:gd name="connsiteY26" fmla="*/ 179370 h 382445"/>
                  <a:gd name="connsiteX27" fmla="*/ 167043 w 540001"/>
                  <a:gd name="connsiteY27" fmla="*/ 382443 h 382445"/>
                  <a:gd name="connsiteX28" fmla="*/ 149818 w 540001"/>
                  <a:gd name="connsiteY28" fmla="*/ 365764 h 382445"/>
                  <a:gd name="connsiteX29" fmla="*/ 155613 w 540001"/>
                  <a:gd name="connsiteY29" fmla="*/ 352725 h 382445"/>
                  <a:gd name="connsiteX30" fmla="*/ 396596 w 540001"/>
                  <a:gd name="connsiteY30" fmla="*/ 352726 h 382445"/>
                  <a:gd name="connsiteX31" fmla="*/ 395417 w 540001"/>
                  <a:gd name="connsiteY31" fmla="*/ 376944 h 382445"/>
                  <a:gd name="connsiteX32" fmla="*/ 372783 w 540001"/>
                  <a:gd name="connsiteY32" fmla="*/ 377300 h 382445"/>
                  <a:gd name="connsiteX33" fmla="*/ 178283 w 540001"/>
                  <a:gd name="connsiteY33" fmla="*/ 377300 h 382445"/>
                  <a:gd name="connsiteX34" fmla="*/ 167043 w 540001"/>
                  <a:gd name="connsiteY34" fmla="*/ 382443 h 382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40001" h="382445">
                    <a:moveTo>
                      <a:pt x="419456" y="179370"/>
                    </a:moveTo>
                    <a:cubicBezTo>
                      <a:pt x="409987" y="179291"/>
                      <a:pt x="402375" y="171552"/>
                      <a:pt x="402454" y="162083"/>
                    </a:cubicBezTo>
                    <a:cubicBezTo>
                      <a:pt x="402480" y="158971"/>
                      <a:pt x="403352" y="155926"/>
                      <a:pt x="404978" y="153272"/>
                    </a:cubicBezTo>
                    <a:lnTo>
                      <a:pt x="493560" y="8111"/>
                    </a:lnTo>
                    <a:cubicBezTo>
                      <a:pt x="498551" y="64"/>
                      <a:pt x="509120" y="-2414"/>
                      <a:pt x="517167" y="2577"/>
                    </a:cubicBezTo>
                    <a:cubicBezTo>
                      <a:pt x="517172" y="2580"/>
                      <a:pt x="517177" y="2583"/>
                      <a:pt x="517182" y="2586"/>
                    </a:cubicBezTo>
                    <a:cubicBezTo>
                      <a:pt x="525166" y="7479"/>
                      <a:pt x="527672" y="17918"/>
                      <a:pt x="522779" y="25901"/>
                    </a:cubicBezTo>
                    <a:cubicBezTo>
                      <a:pt x="522755" y="25940"/>
                      <a:pt x="522731" y="25979"/>
                      <a:pt x="522707" y="26018"/>
                    </a:cubicBezTo>
                    <a:lnTo>
                      <a:pt x="456603" y="134222"/>
                    </a:lnTo>
                    <a:lnTo>
                      <a:pt x="519468" y="116696"/>
                    </a:lnTo>
                    <a:cubicBezTo>
                      <a:pt x="528751" y="114826"/>
                      <a:pt x="537791" y="120835"/>
                      <a:pt x="539661" y="130117"/>
                    </a:cubicBezTo>
                    <a:cubicBezTo>
                      <a:pt x="541344" y="138470"/>
                      <a:pt x="536638" y="146791"/>
                      <a:pt x="528612" y="149653"/>
                    </a:cubicBezTo>
                    <a:lnTo>
                      <a:pt x="424028" y="178608"/>
                    </a:lnTo>
                    <a:cubicBezTo>
                      <a:pt x="422540" y="179048"/>
                      <a:pt x="421005" y="179303"/>
                      <a:pt x="419456" y="179370"/>
                    </a:cubicBezTo>
                    <a:close/>
                    <a:moveTo>
                      <a:pt x="106083" y="179370"/>
                    </a:moveTo>
                    <a:lnTo>
                      <a:pt x="103797" y="179370"/>
                    </a:lnTo>
                    <a:lnTo>
                      <a:pt x="15977" y="167750"/>
                    </a:lnTo>
                    <a:cubicBezTo>
                      <a:pt x="6530" y="167104"/>
                      <a:pt x="-605" y="158923"/>
                      <a:pt x="41" y="149476"/>
                    </a:cubicBezTo>
                    <a:cubicBezTo>
                      <a:pt x="686" y="140029"/>
                      <a:pt x="8868" y="132894"/>
                      <a:pt x="18315" y="133540"/>
                    </a:cubicBezTo>
                    <a:cubicBezTo>
                      <a:pt x="19065" y="133591"/>
                      <a:pt x="19811" y="133692"/>
                      <a:pt x="20549" y="133841"/>
                    </a:cubicBezTo>
                    <a:lnTo>
                      <a:pt x="71222" y="140699"/>
                    </a:lnTo>
                    <a:lnTo>
                      <a:pt x="3975" y="38400"/>
                    </a:lnTo>
                    <a:cubicBezTo>
                      <a:pt x="-1285" y="30510"/>
                      <a:pt x="847" y="19849"/>
                      <a:pt x="8738" y="14588"/>
                    </a:cubicBezTo>
                    <a:cubicBezTo>
                      <a:pt x="16628" y="9327"/>
                      <a:pt x="27290" y="11460"/>
                      <a:pt x="32550" y="19350"/>
                    </a:cubicBezTo>
                    <a:lnTo>
                      <a:pt x="120180" y="152700"/>
                    </a:lnTo>
                    <a:cubicBezTo>
                      <a:pt x="124139" y="158434"/>
                      <a:pt x="124139" y="166017"/>
                      <a:pt x="120180" y="171750"/>
                    </a:cubicBezTo>
                    <a:cubicBezTo>
                      <a:pt x="117054" y="176491"/>
                      <a:pt x="111762" y="179352"/>
                      <a:pt x="106083" y="179370"/>
                    </a:cubicBezTo>
                    <a:close/>
                    <a:moveTo>
                      <a:pt x="167043" y="382443"/>
                    </a:moveTo>
                    <a:cubicBezTo>
                      <a:pt x="157681" y="382594"/>
                      <a:pt x="149969" y="375126"/>
                      <a:pt x="149818" y="365764"/>
                    </a:cubicBezTo>
                    <a:cubicBezTo>
                      <a:pt x="149738" y="360777"/>
                      <a:pt x="151858" y="356008"/>
                      <a:pt x="155613" y="352725"/>
                    </a:cubicBezTo>
                    <a:cubicBezTo>
                      <a:pt x="198857" y="314626"/>
                      <a:pt x="304775" y="264143"/>
                      <a:pt x="396596" y="352726"/>
                    </a:cubicBezTo>
                    <a:cubicBezTo>
                      <a:pt x="402958" y="359739"/>
                      <a:pt x="402430" y="370581"/>
                      <a:pt x="395417" y="376944"/>
                    </a:cubicBezTo>
                    <a:cubicBezTo>
                      <a:pt x="389035" y="382734"/>
                      <a:pt x="379345" y="382887"/>
                      <a:pt x="372783" y="377300"/>
                    </a:cubicBezTo>
                    <a:cubicBezTo>
                      <a:pt x="280772" y="287956"/>
                      <a:pt x="182283" y="374062"/>
                      <a:pt x="178283" y="377300"/>
                    </a:cubicBezTo>
                    <a:cubicBezTo>
                      <a:pt x="175317" y="380368"/>
                      <a:pt x="171303" y="382204"/>
                      <a:pt x="167043" y="382443"/>
                    </a:cubicBezTo>
                    <a:close/>
                  </a:path>
                </a:pathLst>
              </a:custGeom>
              <a:grpFill/>
              <a:ln w="1860" cap="flat">
                <a:noFill/>
                <a:prstDash val="solid"/>
                <a:miter/>
              </a:ln>
            </p:spPr>
            <p:txBody>
              <a:bodyPr rtlCol="0" anchor="ctr"/>
              <a:lstStyle/>
              <a:p>
                <a:endParaRPr lang="zh-CN" altLang="en-US" sz="1400"/>
              </a:p>
            </p:txBody>
          </p:sp>
          <p:sp>
            <p:nvSpPr>
              <p:cNvPr id="92" name="任意多边形: 形状 91">
                <a:extLst>
                  <a:ext uri="{FF2B5EF4-FFF2-40B4-BE49-F238E27FC236}">
                    <a16:creationId xmlns:a16="http://schemas.microsoft.com/office/drawing/2014/main" id="{BD10AE5D-B89D-AEB1-F463-F5FA27D21CE0}"/>
                  </a:ext>
                </a:extLst>
              </p:cNvPr>
              <p:cNvSpPr/>
              <p:nvPr/>
            </p:nvSpPr>
            <p:spPr>
              <a:xfrm>
                <a:off x="5645657" y="3079813"/>
                <a:ext cx="94868" cy="94868"/>
              </a:xfrm>
              <a:custGeom>
                <a:avLst/>
                <a:gdLst>
                  <a:gd name="connsiteX0" fmla="*/ 0 w 94868"/>
                  <a:gd name="connsiteY0" fmla="*/ 47434 h 94868"/>
                  <a:gd name="connsiteX1" fmla="*/ 47434 w 94868"/>
                  <a:gd name="connsiteY1" fmla="*/ 94869 h 94868"/>
                  <a:gd name="connsiteX2" fmla="*/ 94869 w 94868"/>
                  <a:gd name="connsiteY2" fmla="*/ 47434 h 94868"/>
                  <a:gd name="connsiteX3" fmla="*/ 47434 w 94868"/>
                  <a:gd name="connsiteY3" fmla="*/ 0 h 94868"/>
                  <a:gd name="connsiteX4" fmla="*/ 0 w 94868"/>
                  <a:gd name="connsiteY4" fmla="*/ 47434 h 94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868" h="94868">
                    <a:moveTo>
                      <a:pt x="0" y="47434"/>
                    </a:moveTo>
                    <a:cubicBezTo>
                      <a:pt x="0" y="73632"/>
                      <a:pt x="21237" y="94869"/>
                      <a:pt x="47434" y="94869"/>
                    </a:cubicBezTo>
                    <a:cubicBezTo>
                      <a:pt x="73632" y="94869"/>
                      <a:pt x="94869" y="73632"/>
                      <a:pt x="94869" y="47434"/>
                    </a:cubicBezTo>
                    <a:cubicBezTo>
                      <a:pt x="94869" y="21237"/>
                      <a:pt x="73632" y="0"/>
                      <a:pt x="47434" y="0"/>
                    </a:cubicBezTo>
                    <a:cubicBezTo>
                      <a:pt x="21237" y="0"/>
                      <a:pt x="0" y="21237"/>
                      <a:pt x="0" y="47434"/>
                    </a:cubicBezTo>
                    <a:close/>
                  </a:path>
                </a:pathLst>
              </a:custGeom>
              <a:grpFill/>
              <a:ln w="1860" cap="flat">
                <a:noFill/>
                <a:prstDash val="solid"/>
                <a:miter/>
              </a:ln>
            </p:spPr>
            <p:txBody>
              <a:bodyPr rtlCol="0" anchor="ctr"/>
              <a:lstStyle/>
              <a:p>
                <a:endParaRPr lang="zh-CN" altLang="en-US" sz="1400"/>
              </a:p>
            </p:txBody>
          </p:sp>
          <p:sp>
            <p:nvSpPr>
              <p:cNvPr id="93" name="任意多边形: 形状 92">
                <a:extLst>
                  <a:ext uri="{FF2B5EF4-FFF2-40B4-BE49-F238E27FC236}">
                    <a16:creationId xmlns:a16="http://schemas.microsoft.com/office/drawing/2014/main" id="{B7762791-E98F-3C9A-B343-223E81816B74}"/>
                  </a:ext>
                </a:extLst>
              </p:cNvPr>
              <p:cNvSpPr/>
              <p:nvPr/>
            </p:nvSpPr>
            <p:spPr>
              <a:xfrm>
                <a:off x="6493002" y="3162490"/>
                <a:ext cx="94869" cy="94868"/>
              </a:xfrm>
              <a:custGeom>
                <a:avLst/>
                <a:gdLst>
                  <a:gd name="connsiteX0" fmla="*/ 0 w 94869"/>
                  <a:gd name="connsiteY0" fmla="*/ 47434 h 94868"/>
                  <a:gd name="connsiteX1" fmla="*/ 47435 w 94869"/>
                  <a:gd name="connsiteY1" fmla="*/ 94869 h 94868"/>
                  <a:gd name="connsiteX2" fmla="*/ 94869 w 94869"/>
                  <a:gd name="connsiteY2" fmla="*/ 47434 h 94868"/>
                  <a:gd name="connsiteX3" fmla="*/ 47435 w 94869"/>
                  <a:gd name="connsiteY3" fmla="*/ 0 h 94868"/>
                  <a:gd name="connsiteX4" fmla="*/ 0 w 94869"/>
                  <a:gd name="connsiteY4" fmla="*/ 47434 h 94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869" h="94868">
                    <a:moveTo>
                      <a:pt x="0" y="47434"/>
                    </a:moveTo>
                    <a:cubicBezTo>
                      <a:pt x="0" y="73632"/>
                      <a:pt x="21237" y="94869"/>
                      <a:pt x="47435" y="94869"/>
                    </a:cubicBezTo>
                    <a:cubicBezTo>
                      <a:pt x="73632" y="94869"/>
                      <a:pt x="94869" y="73632"/>
                      <a:pt x="94869" y="47434"/>
                    </a:cubicBezTo>
                    <a:cubicBezTo>
                      <a:pt x="94869" y="21237"/>
                      <a:pt x="73632" y="0"/>
                      <a:pt x="47435" y="0"/>
                    </a:cubicBezTo>
                    <a:cubicBezTo>
                      <a:pt x="21237" y="0"/>
                      <a:pt x="0" y="21237"/>
                      <a:pt x="0" y="47434"/>
                    </a:cubicBezTo>
                    <a:close/>
                  </a:path>
                </a:pathLst>
              </a:custGeom>
              <a:grpFill/>
              <a:ln w="1860" cap="flat">
                <a:noFill/>
                <a:prstDash val="solid"/>
                <a:miter/>
              </a:ln>
            </p:spPr>
            <p:txBody>
              <a:bodyPr rtlCol="0" anchor="ctr"/>
              <a:lstStyle/>
              <a:p>
                <a:endParaRPr lang="zh-CN" altLang="en-US" sz="1400"/>
              </a:p>
            </p:txBody>
          </p:sp>
          <p:sp>
            <p:nvSpPr>
              <p:cNvPr id="94" name="任意多边形: 形状 93">
                <a:extLst>
                  <a:ext uri="{FF2B5EF4-FFF2-40B4-BE49-F238E27FC236}">
                    <a16:creationId xmlns:a16="http://schemas.microsoft.com/office/drawing/2014/main" id="{056E9B7E-C536-2496-1BBD-4163F31F6E17}"/>
                  </a:ext>
                </a:extLst>
              </p:cNvPr>
              <p:cNvSpPr/>
              <p:nvPr/>
            </p:nvSpPr>
            <p:spPr>
              <a:xfrm>
                <a:off x="5662231" y="2647950"/>
                <a:ext cx="865984" cy="275462"/>
              </a:xfrm>
              <a:custGeom>
                <a:avLst/>
                <a:gdLst>
                  <a:gd name="connsiteX0" fmla="*/ 471868 w 865984"/>
                  <a:gd name="connsiteY0" fmla="*/ 275463 h 275462"/>
                  <a:gd name="connsiteX1" fmla="*/ 0 w 865984"/>
                  <a:gd name="connsiteY1" fmla="*/ 124397 h 275462"/>
                  <a:gd name="connsiteX2" fmla="*/ 381000 w 865984"/>
                  <a:gd name="connsiteY2" fmla="*/ 0 h 275462"/>
                  <a:gd name="connsiteX3" fmla="*/ 689039 w 865984"/>
                  <a:gd name="connsiteY3" fmla="*/ 102870 h 275462"/>
                  <a:gd name="connsiteX4" fmla="*/ 439102 w 865984"/>
                  <a:gd name="connsiteY4" fmla="*/ 188595 h 275462"/>
                  <a:gd name="connsiteX5" fmla="*/ 235839 w 865984"/>
                  <a:gd name="connsiteY5" fmla="*/ 116586 h 275462"/>
                  <a:gd name="connsiteX6" fmla="*/ 401955 w 865984"/>
                  <a:gd name="connsiteY6" fmla="*/ 55626 h 275462"/>
                  <a:gd name="connsiteX7" fmla="*/ 538162 w 865984"/>
                  <a:gd name="connsiteY7" fmla="*/ 107823 h 275462"/>
                  <a:gd name="connsiteX8" fmla="*/ 425767 w 865984"/>
                  <a:gd name="connsiteY8" fmla="*/ 152972 h 275462"/>
                  <a:gd name="connsiteX9" fmla="*/ 332422 w 865984"/>
                  <a:gd name="connsiteY9" fmla="*/ 113538 h 275462"/>
                  <a:gd name="connsiteX10" fmla="*/ 349185 w 865984"/>
                  <a:gd name="connsiteY10" fmla="*/ 96394 h 275462"/>
                  <a:gd name="connsiteX11" fmla="*/ 349377 w 865984"/>
                  <a:gd name="connsiteY11" fmla="*/ 96393 h 275462"/>
                  <a:gd name="connsiteX12" fmla="*/ 365760 w 865984"/>
                  <a:gd name="connsiteY12" fmla="*/ 108776 h 275462"/>
                  <a:gd name="connsiteX13" fmla="*/ 425767 w 865984"/>
                  <a:gd name="connsiteY13" fmla="*/ 118872 h 275462"/>
                  <a:gd name="connsiteX14" fmla="*/ 500443 w 865984"/>
                  <a:gd name="connsiteY14" fmla="*/ 106870 h 275462"/>
                  <a:gd name="connsiteX15" fmla="*/ 401955 w 865984"/>
                  <a:gd name="connsiteY15" fmla="*/ 89725 h 275462"/>
                  <a:gd name="connsiteX16" fmla="*/ 269748 w 865984"/>
                  <a:gd name="connsiteY16" fmla="*/ 117729 h 275462"/>
                  <a:gd name="connsiteX17" fmla="*/ 439102 w 865984"/>
                  <a:gd name="connsiteY17" fmla="*/ 154496 h 275462"/>
                  <a:gd name="connsiteX18" fmla="*/ 654939 w 865984"/>
                  <a:gd name="connsiteY18" fmla="*/ 102870 h 275462"/>
                  <a:gd name="connsiteX19" fmla="*/ 381000 w 865984"/>
                  <a:gd name="connsiteY19" fmla="*/ 34099 h 275462"/>
                  <a:gd name="connsiteX20" fmla="*/ 33718 w 865984"/>
                  <a:gd name="connsiteY20" fmla="*/ 124397 h 275462"/>
                  <a:gd name="connsiteX21" fmla="*/ 471868 w 865984"/>
                  <a:gd name="connsiteY21" fmla="*/ 241364 h 275462"/>
                  <a:gd name="connsiteX22" fmla="*/ 828675 w 865984"/>
                  <a:gd name="connsiteY22" fmla="*/ 132207 h 275462"/>
                  <a:gd name="connsiteX23" fmla="*/ 818960 w 865984"/>
                  <a:gd name="connsiteY23" fmla="*/ 88773 h 275462"/>
                  <a:gd name="connsiteX24" fmla="*/ 818960 w 865984"/>
                  <a:gd name="connsiteY24" fmla="*/ 64580 h 275462"/>
                  <a:gd name="connsiteX25" fmla="*/ 842937 w 865984"/>
                  <a:gd name="connsiteY25" fmla="*/ 64554 h 275462"/>
                  <a:gd name="connsiteX26" fmla="*/ 842963 w 865984"/>
                  <a:gd name="connsiteY26" fmla="*/ 64580 h 275462"/>
                  <a:gd name="connsiteX27" fmla="*/ 860108 w 865984"/>
                  <a:gd name="connsiteY27" fmla="*/ 145351 h 275462"/>
                  <a:gd name="connsiteX28" fmla="*/ 471868 w 865984"/>
                  <a:gd name="connsiteY28" fmla="*/ 275463 h 27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65984" h="275462">
                    <a:moveTo>
                      <a:pt x="471868" y="275463"/>
                    </a:moveTo>
                    <a:cubicBezTo>
                      <a:pt x="243269" y="275463"/>
                      <a:pt x="0" y="222504"/>
                      <a:pt x="0" y="124397"/>
                    </a:cubicBezTo>
                    <a:cubicBezTo>
                      <a:pt x="0" y="42672"/>
                      <a:pt x="191643" y="0"/>
                      <a:pt x="381000" y="0"/>
                    </a:cubicBezTo>
                    <a:cubicBezTo>
                      <a:pt x="533400" y="0"/>
                      <a:pt x="689039" y="35433"/>
                      <a:pt x="689039" y="102870"/>
                    </a:cubicBezTo>
                    <a:cubicBezTo>
                      <a:pt x="689039" y="161734"/>
                      <a:pt x="559498" y="188595"/>
                      <a:pt x="439102" y="188595"/>
                    </a:cubicBezTo>
                    <a:cubicBezTo>
                      <a:pt x="341186" y="188595"/>
                      <a:pt x="235839" y="166116"/>
                      <a:pt x="235839" y="116586"/>
                    </a:cubicBezTo>
                    <a:cubicBezTo>
                      <a:pt x="235839" y="67056"/>
                      <a:pt x="340233" y="55626"/>
                      <a:pt x="401955" y="55626"/>
                    </a:cubicBezTo>
                    <a:cubicBezTo>
                      <a:pt x="463677" y="55626"/>
                      <a:pt x="538162" y="69342"/>
                      <a:pt x="538162" y="107823"/>
                    </a:cubicBezTo>
                    <a:cubicBezTo>
                      <a:pt x="538162" y="150876"/>
                      <a:pt x="444436" y="152972"/>
                      <a:pt x="425767" y="152972"/>
                    </a:cubicBezTo>
                    <a:cubicBezTo>
                      <a:pt x="410147" y="152972"/>
                      <a:pt x="332422" y="151067"/>
                      <a:pt x="332422" y="113538"/>
                    </a:cubicBezTo>
                    <a:cubicBezTo>
                      <a:pt x="332317" y="104175"/>
                      <a:pt x="339822" y="96499"/>
                      <a:pt x="349185" y="96394"/>
                    </a:cubicBezTo>
                    <a:cubicBezTo>
                      <a:pt x="349249" y="96393"/>
                      <a:pt x="349313" y="96393"/>
                      <a:pt x="349377" y="96393"/>
                    </a:cubicBezTo>
                    <a:cubicBezTo>
                      <a:pt x="357023" y="96301"/>
                      <a:pt x="363762" y="101395"/>
                      <a:pt x="365760" y="108776"/>
                    </a:cubicBezTo>
                    <a:cubicBezTo>
                      <a:pt x="384751" y="116604"/>
                      <a:pt x="405261" y="120055"/>
                      <a:pt x="425767" y="118872"/>
                    </a:cubicBezTo>
                    <a:cubicBezTo>
                      <a:pt x="451216" y="119982"/>
                      <a:pt x="476624" y="115898"/>
                      <a:pt x="500443" y="106870"/>
                    </a:cubicBezTo>
                    <a:cubicBezTo>
                      <a:pt x="469368" y="93661"/>
                      <a:pt x="435666" y="87794"/>
                      <a:pt x="401955" y="89725"/>
                    </a:cubicBezTo>
                    <a:cubicBezTo>
                      <a:pt x="317183" y="89725"/>
                      <a:pt x="273558" y="108776"/>
                      <a:pt x="269748" y="117729"/>
                    </a:cubicBezTo>
                    <a:cubicBezTo>
                      <a:pt x="271843" y="127826"/>
                      <a:pt x="331851" y="154496"/>
                      <a:pt x="439102" y="154496"/>
                    </a:cubicBezTo>
                    <a:cubicBezTo>
                      <a:pt x="581406" y="154496"/>
                      <a:pt x="654939" y="118300"/>
                      <a:pt x="654939" y="102870"/>
                    </a:cubicBezTo>
                    <a:cubicBezTo>
                      <a:pt x="654939" y="74866"/>
                      <a:pt x="548259" y="34099"/>
                      <a:pt x="381000" y="34099"/>
                    </a:cubicBezTo>
                    <a:cubicBezTo>
                      <a:pt x="167069" y="34099"/>
                      <a:pt x="33718" y="86677"/>
                      <a:pt x="33718" y="124397"/>
                    </a:cubicBezTo>
                    <a:cubicBezTo>
                      <a:pt x="33718" y="179642"/>
                      <a:pt x="220790" y="241364"/>
                      <a:pt x="471868" y="241364"/>
                    </a:cubicBezTo>
                    <a:cubicBezTo>
                      <a:pt x="685990" y="241364"/>
                      <a:pt x="806768" y="184214"/>
                      <a:pt x="828675" y="132207"/>
                    </a:cubicBezTo>
                    <a:cubicBezTo>
                      <a:pt x="835108" y="117146"/>
                      <a:pt x="831197" y="99658"/>
                      <a:pt x="818960" y="88773"/>
                    </a:cubicBezTo>
                    <a:cubicBezTo>
                      <a:pt x="812299" y="82084"/>
                      <a:pt x="812299" y="71269"/>
                      <a:pt x="818960" y="64580"/>
                    </a:cubicBezTo>
                    <a:cubicBezTo>
                      <a:pt x="825574" y="57951"/>
                      <a:pt x="836309" y="57940"/>
                      <a:pt x="842937" y="64554"/>
                    </a:cubicBezTo>
                    <a:cubicBezTo>
                      <a:pt x="842945" y="64562"/>
                      <a:pt x="842954" y="64571"/>
                      <a:pt x="842963" y="64580"/>
                    </a:cubicBezTo>
                    <a:cubicBezTo>
                      <a:pt x="865287" y="85110"/>
                      <a:pt x="872167" y="117523"/>
                      <a:pt x="860108" y="145351"/>
                    </a:cubicBezTo>
                    <a:cubicBezTo>
                      <a:pt x="835343" y="205359"/>
                      <a:pt x="719518" y="275463"/>
                      <a:pt x="471868" y="275463"/>
                    </a:cubicBezTo>
                    <a:close/>
                  </a:path>
                </a:pathLst>
              </a:custGeom>
              <a:grpFill/>
              <a:ln w="1860" cap="flat">
                <a:noFill/>
                <a:prstDash val="solid"/>
                <a:miter/>
              </a:ln>
            </p:spPr>
            <p:txBody>
              <a:bodyPr rtlCol="0" anchor="ctr"/>
              <a:lstStyle/>
              <a:p>
                <a:endParaRPr lang="zh-CN" altLang="en-US" sz="1400"/>
              </a:p>
            </p:txBody>
          </p:sp>
        </p:grpSp>
        <p:grpSp>
          <p:nvGrpSpPr>
            <p:cNvPr id="101" name="组合 100">
              <a:extLst>
                <a:ext uri="{FF2B5EF4-FFF2-40B4-BE49-F238E27FC236}">
                  <a16:creationId xmlns:a16="http://schemas.microsoft.com/office/drawing/2014/main" id="{FC695C86-85C9-0F4F-0CCF-343D1B02126C}"/>
                </a:ext>
              </a:extLst>
            </p:cNvPr>
            <p:cNvGrpSpPr>
              <a:grpSpLocks/>
            </p:cNvGrpSpPr>
            <p:nvPr/>
          </p:nvGrpSpPr>
          <p:grpSpPr>
            <a:xfrm>
              <a:off x="830581" y="3732491"/>
              <a:ext cx="234057" cy="205986"/>
              <a:chOff x="5143500" y="2476500"/>
              <a:chExt cx="1905000" cy="1905000"/>
            </a:xfrm>
            <a:solidFill>
              <a:srgbClr val="008E3F"/>
            </a:solidFill>
          </p:grpSpPr>
          <p:sp>
            <p:nvSpPr>
              <p:cNvPr id="102" name="任意多边形: 形状 101">
                <a:extLst>
                  <a:ext uri="{FF2B5EF4-FFF2-40B4-BE49-F238E27FC236}">
                    <a16:creationId xmlns:a16="http://schemas.microsoft.com/office/drawing/2014/main" id="{0D0F829D-24E7-5823-E901-E84CB173A399}"/>
                  </a:ext>
                </a:extLst>
              </p:cNvPr>
              <p:cNvSpPr/>
              <p:nvPr/>
            </p:nvSpPr>
            <p:spPr>
              <a:xfrm>
                <a:off x="5143500" y="2476500"/>
                <a:ext cx="1905000" cy="1905000"/>
              </a:xfrm>
              <a:custGeom>
                <a:avLst/>
                <a:gdLst>
                  <a:gd name="connsiteX0" fmla="*/ 1832387 w 1905000"/>
                  <a:gd name="connsiteY0" fmla="*/ 587142 h 1905000"/>
                  <a:gd name="connsiteX1" fmla="*/ 1740779 w 1905000"/>
                  <a:gd name="connsiteY1" fmla="*/ 460839 h 1905000"/>
                  <a:gd name="connsiteX2" fmla="*/ 1506360 w 1905000"/>
                  <a:gd name="connsiteY2" fmla="*/ 405404 h 1905000"/>
                  <a:gd name="connsiteX3" fmla="*/ 1328436 w 1905000"/>
                  <a:gd name="connsiteY3" fmla="*/ 546489 h 1905000"/>
                  <a:gd name="connsiteX4" fmla="*/ 1294336 w 1905000"/>
                  <a:gd name="connsiteY4" fmla="*/ 767518 h 1905000"/>
                  <a:gd name="connsiteX5" fmla="*/ 1625103 w 1905000"/>
                  <a:gd name="connsiteY5" fmla="*/ 1024994 h 1905000"/>
                  <a:gd name="connsiteX6" fmla="*/ 1644168 w 1905000"/>
                  <a:gd name="connsiteY6" fmla="*/ 1024384 h 1905000"/>
                  <a:gd name="connsiteX7" fmla="*/ 1678915 w 1905000"/>
                  <a:gd name="connsiteY7" fmla="*/ 984818 h 1905000"/>
                  <a:gd name="connsiteX8" fmla="*/ 1639353 w 1905000"/>
                  <a:gd name="connsiteY8" fmla="*/ 950070 h 1905000"/>
                  <a:gd name="connsiteX9" fmla="*/ 1639346 w 1905000"/>
                  <a:gd name="connsiteY9" fmla="*/ 950070 h 1905000"/>
                  <a:gd name="connsiteX10" fmla="*/ 1469849 w 1905000"/>
                  <a:gd name="connsiteY10" fmla="*/ 901664 h 1905000"/>
                  <a:gd name="connsiteX11" fmla="*/ 1367414 w 1905000"/>
                  <a:gd name="connsiteY11" fmla="*/ 753163 h 1905000"/>
                  <a:gd name="connsiteX12" fmla="*/ 1394244 w 1905000"/>
                  <a:gd name="connsiteY12" fmla="*/ 581352 h 1905000"/>
                  <a:gd name="connsiteX13" fmla="*/ 1521894 w 1905000"/>
                  <a:gd name="connsiteY13" fmla="*/ 478233 h 1905000"/>
                  <a:gd name="connsiteX14" fmla="*/ 1696164 w 1905000"/>
                  <a:gd name="connsiteY14" fmla="*/ 520456 h 1905000"/>
                  <a:gd name="connsiteX15" fmla="*/ 1742491 w 1905000"/>
                  <a:gd name="connsiteY15" fmla="*/ 568847 h 1905000"/>
                  <a:gd name="connsiteX16" fmla="*/ 1762047 w 1905000"/>
                  <a:gd name="connsiteY16" fmla="*/ 611877 h 1905000"/>
                  <a:gd name="connsiteX17" fmla="*/ 1766073 w 1905000"/>
                  <a:gd name="connsiteY17" fmla="*/ 635533 h 1905000"/>
                  <a:gd name="connsiteX18" fmla="*/ 1716505 w 1905000"/>
                  <a:gd name="connsiteY18" fmla="*/ 764791 h 1905000"/>
                  <a:gd name="connsiteX19" fmla="*/ 1615001 w 1905000"/>
                  <a:gd name="connsiteY19" fmla="*/ 816918 h 1905000"/>
                  <a:gd name="connsiteX20" fmla="*/ 1511093 w 1905000"/>
                  <a:gd name="connsiteY20" fmla="*/ 764032 h 1905000"/>
                  <a:gd name="connsiteX21" fmla="*/ 1486261 w 1905000"/>
                  <a:gd name="connsiteY21" fmla="*/ 668543 h 1905000"/>
                  <a:gd name="connsiteX22" fmla="*/ 1509296 w 1905000"/>
                  <a:gd name="connsiteY22" fmla="*/ 623575 h 1905000"/>
                  <a:gd name="connsiteX23" fmla="*/ 1555332 w 1905000"/>
                  <a:gd name="connsiteY23" fmla="*/ 606687 h 1905000"/>
                  <a:gd name="connsiteX24" fmla="*/ 1555477 w 1905000"/>
                  <a:gd name="connsiteY24" fmla="*/ 606687 h 1905000"/>
                  <a:gd name="connsiteX25" fmla="*/ 1630885 w 1905000"/>
                  <a:gd name="connsiteY25" fmla="*/ 660313 h 1905000"/>
                  <a:gd name="connsiteX26" fmla="*/ 1622297 w 1905000"/>
                  <a:gd name="connsiteY26" fmla="*/ 687850 h 1905000"/>
                  <a:gd name="connsiteX27" fmla="*/ 1606079 w 1905000"/>
                  <a:gd name="connsiteY27" fmla="*/ 690030 h 1905000"/>
                  <a:gd name="connsiteX28" fmla="*/ 1602057 w 1905000"/>
                  <a:gd name="connsiteY28" fmla="*/ 676416 h 1905000"/>
                  <a:gd name="connsiteX29" fmla="*/ 1572027 w 1905000"/>
                  <a:gd name="connsiteY29" fmla="*/ 633160 h 1905000"/>
                  <a:gd name="connsiteX30" fmla="*/ 1528770 w 1905000"/>
                  <a:gd name="connsiteY30" fmla="*/ 663189 h 1905000"/>
                  <a:gd name="connsiteX31" fmla="*/ 1561840 w 1905000"/>
                  <a:gd name="connsiteY31" fmla="*/ 749934 h 1905000"/>
                  <a:gd name="connsiteX32" fmla="*/ 1663419 w 1905000"/>
                  <a:gd name="connsiteY32" fmla="*/ 749934 h 1905000"/>
                  <a:gd name="connsiteX33" fmla="*/ 1704994 w 1905000"/>
                  <a:gd name="connsiteY33" fmla="*/ 652950 h 1905000"/>
                  <a:gd name="connsiteX34" fmla="*/ 1555704 w 1905000"/>
                  <a:gd name="connsiteY34" fmla="*/ 532217 h 1905000"/>
                  <a:gd name="connsiteX35" fmla="*/ 1460082 w 1905000"/>
                  <a:gd name="connsiteY35" fmla="*/ 567694 h 1905000"/>
                  <a:gd name="connsiteX36" fmla="*/ 1413309 w 1905000"/>
                  <a:gd name="connsiteY36" fmla="*/ 653616 h 1905000"/>
                  <a:gd name="connsiteX37" fmla="*/ 1451740 w 1905000"/>
                  <a:gd name="connsiteY37" fmla="*/ 809007 h 1905000"/>
                  <a:gd name="connsiteX38" fmla="*/ 1616173 w 1905000"/>
                  <a:gd name="connsiteY38" fmla="*/ 891391 h 1905000"/>
                  <a:gd name="connsiteX39" fmla="*/ 1771524 w 1905000"/>
                  <a:gd name="connsiteY39" fmla="*/ 815001 h 1905000"/>
                  <a:gd name="connsiteX40" fmla="*/ 1809761 w 1905000"/>
                  <a:gd name="connsiteY40" fmla="*/ 761423 h 1905000"/>
                  <a:gd name="connsiteX41" fmla="*/ 1830549 w 1905000"/>
                  <a:gd name="connsiteY41" fmla="*/ 952519 h 1905000"/>
                  <a:gd name="connsiteX42" fmla="*/ 952519 w 1905000"/>
                  <a:gd name="connsiteY42" fmla="*/ 1830545 h 1905000"/>
                  <a:gd name="connsiteX43" fmla="*/ 74470 w 1905000"/>
                  <a:gd name="connsiteY43" fmla="*/ 952500 h 1905000"/>
                  <a:gd name="connsiteX44" fmla="*/ 952500 w 1905000"/>
                  <a:gd name="connsiteY44" fmla="*/ 74470 h 1905000"/>
                  <a:gd name="connsiteX45" fmla="*/ 1408811 w 1905000"/>
                  <a:gd name="connsiteY45" fmla="*/ 202205 h 1905000"/>
                  <a:gd name="connsiteX46" fmla="*/ 1459985 w 1905000"/>
                  <a:gd name="connsiteY46" fmla="*/ 189789 h 1905000"/>
                  <a:gd name="connsiteX47" fmla="*/ 1447569 w 1905000"/>
                  <a:gd name="connsiteY47" fmla="*/ 138615 h 1905000"/>
                  <a:gd name="connsiteX48" fmla="*/ 952500 w 1905000"/>
                  <a:gd name="connsiteY48" fmla="*/ 0 h 1905000"/>
                  <a:gd name="connsiteX49" fmla="*/ 0 w 1905000"/>
                  <a:gd name="connsiteY49" fmla="*/ 952500 h 1905000"/>
                  <a:gd name="connsiteX50" fmla="*/ 952500 w 1905000"/>
                  <a:gd name="connsiteY50" fmla="*/ 1905000 h 1905000"/>
                  <a:gd name="connsiteX51" fmla="*/ 1905000 w 1905000"/>
                  <a:gd name="connsiteY51" fmla="*/ 952504 h 1905000"/>
                  <a:gd name="connsiteX52" fmla="*/ 1832387 w 1905000"/>
                  <a:gd name="connsiteY52" fmla="*/ 58714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905000" h="1905000">
                    <a:moveTo>
                      <a:pt x="1832387" y="587142"/>
                    </a:moveTo>
                    <a:cubicBezTo>
                      <a:pt x="1818229" y="539070"/>
                      <a:pt x="1786738" y="495237"/>
                      <a:pt x="1740779" y="460839"/>
                    </a:cubicBezTo>
                    <a:cubicBezTo>
                      <a:pt x="1672144" y="409471"/>
                      <a:pt x="1584499" y="388743"/>
                      <a:pt x="1506360" y="405404"/>
                    </a:cubicBezTo>
                    <a:cubicBezTo>
                      <a:pt x="1431355" y="421396"/>
                      <a:pt x="1368166" y="471499"/>
                      <a:pt x="1328436" y="546489"/>
                    </a:cubicBezTo>
                    <a:cubicBezTo>
                      <a:pt x="1292498" y="614314"/>
                      <a:pt x="1280071" y="694882"/>
                      <a:pt x="1294336" y="767518"/>
                    </a:cubicBezTo>
                    <a:cubicBezTo>
                      <a:pt x="1326338" y="930481"/>
                      <a:pt x="1486838" y="1024994"/>
                      <a:pt x="1625103" y="1024994"/>
                    </a:cubicBezTo>
                    <a:cubicBezTo>
                      <a:pt x="1631502" y="1024994"/>
                      <a:pt x="1637872" y="1024790"/>
                      <a:pt x="1644168" y="1024384"/>
                    </a:cubicBezTo>
                    <a:cubicBezTo>
                      <a:pt x="1664687" y="1023048"/>
                      <a:pt x="1680244" y="1005334"/>
                      <a:pt x="1678915" y="984818"/>
                    </a:cubicBezTo>
                    <a:cubicBezTo>
                      <a:pt x="1677586" y="964298"/>
                      <a:pt x="1659873" y="948741"/>
                      <a:pt x="1639353" y="950070"/>
                    </a:cubicBezTo>
                    <a:cubicBezTo>
                      <a:pt x="1639351" y="950070"/>
                      <a:pt x="1639348" y="950070"/>
                      <a:pt x="1639346" y="950070"/>
                    </a:cubicBezTo>
                    <a:cubicBezTo>
                      <a:pt x="1582560" y="953769"/>
                      <a:pt x="1520770" y="936107"/>
                      <a:pt x="1469849" y="901664"/>
                    </a:cubicBezTo>
                    <a:cubicBezTo>
                      <a:pt x="1415359" y="864796"/>
                      <a:pt x="1378982" y="812062"/>
                      <a:pt x="1367414" y="753163"/>
                    </a:cubicBezTo>
                    <a:cubicBezTo>
                      <a:pt x="1356542" y="697814"/>
                      <a:pt x="1366573" y="633580"/>
                      <a:pt x="1394244" y="581352"/>
                    </a:cubicBezTo>
                    <a:cubicBezTo>
                      <a:pt x="1423482" y="526174"/>
                      <a:pt x="1468811" y="489552"/>
                      <a:pt x="1521894" y="478233"/>
                    </a:cubicBezTo>
                    <a:cubicBezTo>
                      <a:pt x="1578486" y="466178"/>
                      <a:pt x="1645254" y="482348"/>
                      <a:pt x="1696164" y="520456"/>
                    </a:cubicBezTo>
                    <a:cubicBezTo>
                      <a:pt x="1715341" y="534814"/>
                      <a:pt x="1730897" y="551192"/>
                      <a:pt x="1742491" y="568847"/>
                    </a:cubicBezTo>
                    <a:cubicBezTo>
                      <a:pt x="1749394" y="583013"/>
                      <a:pt x="1755915" y="597361"/>
                      <a:pt x="1762047" y="611877"/>
                    </a:cubicBezTo>
                    <a:cubicBezTo>
                      <a:pt x="1764110" y="619623"/>
                      <a:pt x="1765458" y="627541"/>
                      <a:pt x="1766073" y="635533"/>
                    </a:cubicBezTo>
                    <a:cubicBezTo>
                      <a:pt x="1769358" y="678865"/>
                      <a:pt x="1750825" y="727185"/>
                      <a:pt x="1716505" y="764791"/>
                    </a:cubicBezTo>
                    <a:cubicBezTo>
                      <a:pt x="1686766" y="797373"/>
                      <a:pt x="1649771" y="816378"/>
                      <a:pt x="1615001" y="816918"/>
                    </a:cubicBezTo>
                    <a:cubicBezTo>
                      <a:pt x="1576585" y="817442"/>
                      <a:pt x="1535877" y="796755"/>
                      <a:pt x="1511093" y="764032"/>
                    </a:cubicBezTo>
                    <a:cubicBezTo>
                      <a:pt x="1505259" y="756330"/>
                      <a:pt x="1476639" y="715536"/>
                      <a:pt x="1486261" y="668543"/>
                    </a:cubicBezTo>
                    <a:cubicBezTo>
                      <a:pt x="1488415" y="658025"/>
                      <a:pt x="1492422" y="638439"/>
                      <a:pt x="1509296" y="623575"/>
                    </a:cubicBezTo>
                    <a:cubicBezTo>
                      <a:pt x="1527040" y="607948"/>
                      <a:pt x="1548843" y="606687"/>
                      <a:pt x="1555332" y="606687"/>
                    </a:cubicBezTo>
                    <a:lnTo>
                      <a:pt x="1555477" y="606687"/>
                    </a:lnTo>
                    <a:cubicBezTo>
                      <a:pt x="1590139" y="606791"/>
                      <a:pt x="1628202" y="633941"/>
                      <a:pt x="1630885" y="660313"/>
                    </a:cubicBezTo>
                    <a:cubicBezTo>
                      <a:pt x="1631257" y="664681"/>
                      <a:pt x="1630896" y="682154"/>
                      <a:pt x="1622297" y="687850"/>
                    </a:cubicBezTo>
                    <a:cubicBezTo>
                      <a:pt x="1618160" y="690592"/>
                      <a:pt x="1610012" y="692940"/>
                      <a:pt x="1606079" y="690030"/>
                    </a:cubicBezTo>
                    <a:cubicBezTo>
                      <a:pt x="1602659" y="687504"/>
                      <a:pt x="1601045" y="682038"/>
                      <a:pt x="1602057" y="676416"/>
                    </a:cubicBezTo>
                    <a:cubicBezTo>
                      <a:pt x="1605707" y="656179"/>
                      <a:pt x="1592260" y="636810"/>
                      <a:pt x="1572027" y="633160"/>
                    </a:cubicBezTo>
                    <a:cubicBezTo>
                      <a:pt x="1551786" y="629524"/>
                      <a:pt x="1532424" y="642949"/>
                      <a:pt x="1528770" y="663189"/>
                    </a:cubicBezTo>
                    <a:cubicBezTo>
                      <a:pt x="1522742" y="696598"/>
                      <a:pt x="1535720" y="730642"/>
                      <a:pt x="1561840" y="749934"/>
                    </a:cubicBezTo>
                    <a:cubicBezTo>
                      <a:pt x="1595017" y="774438"/>
                      <a:pt x="1636771" y="767581"/>
                      <a:pt x="1663419" y="749934"/>
                    </a:cubicBezTo>
                    <a:cubicBezTo>
                      <a:pt x="1710244" y="718914"/>
                      <a:pt x="1705667" y="659614"/>
                      <a:pt x="1704994" y="652950"/>
                    </a:cubicBezTo>
                    <a:cubicBezTo>
                      <a:pt x="1699089" y="594851"/>
                      <a:pt x="1637697" y="532466"/>
                      <a:pt x="1555704" y="532217"/>
                    </a:cubicBezTo>
                    <a:cubicBezTo>
                      <a:pt x="1538987" y="532243"/>
                      <a:pt x="1496601" y="535532"/>
                      <a:pt x="1460082" y="567694"/>
                    </a:cubicBezTo>
                    <a:cubicBezTo>
                      <a:pt x="1424475" y="599056"/>
                      <a:pt x="1416364" y="638696"/>
                      <a:pt x="1413309" y="653616"/>
                    </a:cubicBezTo>
                    <a:cubicBezTo>
                      <a:pt x="1397656" y="730080"/>
                      <a:pt x="1438766" y="791896"/>
                      <a:pt x="1451740" y="809007"/>
                    </a:cubicBezTo>
                    <a:cubicBezTo>
                      <a:pt x="1490960" y="860792"/>
                      <a:pt x="1553948" y="892284"/>
                      <a:pt x="1616173" y="891391"/>
                    </a:cubicBezTo>
                    <a:cubicBezTo>
                      <a:pt x="1671385" y="890528"/>
                      <a:pt x="1728006" y="862686"/>
                      <a:pt x="1771524" y="815001"/>
                    </a:cubicBezTo>
                    <a:cubicBezTo>
                      <a:pt x="1786366" y="798735"/>
                      <a:pt x="1799203" y="780747"/>
                      <a:pt x="1809761" y="761423"/>
                    </a:cubicBezTo>
                    <a:cubicBezTo>
                      <a:pt x="1823543" y="823574"/>
                      <a:pt x="1830549" y="887395"/>
                      <a:pt x="1830549" y="952519"/>
                    </a:cubicBezTo>
                    <a:cubicBezTo>
                      <a:pt x="1830549" y="1436671"/>
                      <a:pt x="1436668" y="1830545"/>
                      <a:pt x="952519" y="1830545"/>
                    </a:cubicBezTo>
                    <a:cubicBezTo>
                      <a:pt x="468370" y="1830545"/>
                      <a:pt x="74470" y="1436653"/>
                      <a:pt x="74470" y="952500"/>
                    </a:cubicBezTo>
                    <a:cubicBezTo>
                      <a:pt x="74470" y="468347"/>
                      <a:pt x="468347" y="74470"/>
                      <a:pt x="952500" y="74470"/>
                    </a:cubicBezTo>
                    <a:cubicBezTo>
                      <a:pt x="1113930" y="74470"/>
                      <a:pt x="1271718" y="118635"/>
                      <a:pt x="1408811" y="202205"/>
                    </a:cubicBezTo>
                    <a:cubicBezTo>
                      <a:pt x="1426365" y="212910"/>
                      <a:pt x="1449277" y="207347"/>
                      <a:pt x="1459985" y="189789"/>
                    </a:cubicBezTo>
                    <a:cubicBezTo>
                      <a:pt x="1470690" y="172231"/>
                      <a:pt x="1465127" y="149323"/>
                      <a:pt x="1447569" y="138615"/>
                    </a:cubicBezTo>
                    <a:cubicBezTo>
                      <a:pt x="1298793" y="47926"/>
                      <a:pt x="1127607" y="0"/>
                      <a:pt x="952500" y="0"/>
                    </a:cubicBezTo>
                    <a:cubicBezTo>
                      <a:pt x="427286" y="0"/>
                      <a:pt x="0" y="427286"/>
                      <a:pt x="0" y="952500"/>
                    </a:cubicBezTo>
                    <a:cubicBezTo>
                      <a:pt x="0" y="1477707"/>
                      <a:pt x="427286" y="1905000"/>
                      <a:pt x="952500" y="1905000"/>
                    </a:cubicBezTo>
                    <a:cubicBezTo>
                      <a:pt x="1477715" y="1905000"/>
                      <a:pt x="1905000" y="1477715"/>
                      <a:pt x="1905000" y="952504"/>
                    </a:cubicBezTo>
                    <a:cubicBezTo>
                      <a:pt x="1905000" y="825371"/>
                      <a:pt x="1880574" y="702740"/>
                      <a:pt x="1832387" y="587142"/>
                    </a:cubicBezTo>
                    <a:close/>
                  </a:path>
                </a:pathLst>
              </a:custGeom>
              <a:grpFill/>
              <a:ln w="1860" cap="flat">
                <a:noFill/>
                <a:prstDash val="solid"/>
                <a:miter/>
              </a:ln>
            </p:spPr>
            <p:txBody>
              <a:bodyPr rtlCol="0" anchor="ctr"/>
              <a:lstStyle/>
              <a:p>
                <a:endParaRPr lang="zh-CN" altLang="en-US" sz="1400"/>
              </a:p>
            </p:txBody>
          </p:sp>
          <p:sp>
            <p:nvSpPr>
              <p:cNvPr id="103" name="任意多边形: 形状 102">
                <a:extLst>
                  <a:ext uri="{FF2B5EF4-FFF2-40B4-BE49-F238E27FC236}">
                    <a16:creationId xmlns:a16="http://schemas.microsoft.com/office/drawing/2014/main" id="{211895D6-B661-C875-DD24-7BA4F41EFF77}"/>
                  </a:ext>
                </a:extLst>
              </p:cNvPr>
              <p:cNvSpPr/>
              <p:nvPr/>
            </p:nvSpPr>
            <p:spPr>
              <a:xfrm>
                <a:off x="5743298" y="2876261"/>
                <a:ext cx="785255" cy="1156325"/>
              </a:xfrm>
              <a:custGeom>
                <a:avLst/>
                <a:gdLst>
                  <a:gd name="connsiteX0" fmla="*/ 573536 w 785255"/>
                  <a:gd name="connsiteY0" fmla="*/ 732887 h 1156325"/>
                  <a:gd name="connsiteX1" fmla="*/ 361817 w 785255"/>
                  <a:gd name="connsiteY1" fmla="*/ 944607 h 1156325"/>
                  <a:gd name="connsiteX2" fmla="*/ 573536 w 785255"/>
                  <a:gd name="connsiteY2" fmla="*/ 1156326 h 1156325"/>
                  <a:gd name="connsiteX3" fmla="*/ 785256 w 785255"/>
                  <a:gd name="connsiteY3" fmla="*/ 944607 h 1156325"/>
                  <a:gd name="connsiteX4" fmla="*/ 573536 w 785255"/>
                  <a:gd name="connsiteY4" fmla="*/ 732887 h 1156325"/>
                  <a:gd name="connsiteX5" fmla="*/ 573536 w 785255"/>
                  <a:gd name="connsiteY5" fmla="*/ 1081860 h 1156325"/>
                  <a:gd name="connsiteX6" fmla="*/ 436287 w 785255"/>
                  <a:gd name="connsiteY6" fmla="*/ 944610 h 1156325"/>
                  <a:gd name="connsiteX7" fmla="*/ 573536 w 785255"/>
                  <a:gd name="connsiteY7" fmla="*/ 807361 h 1156325"/>
                  <a:gd name="connsiteX8" fmla="*/ 710786 w 785255"/>
                  <a:gd name="connsiteY8" fmla="*/ 944610 h 1156325"/>
                  <a:gd name="connsiteX9" fmla="*/ 573536 w 785255"/>
                  <a:gd name="connsiteY9" fmla="*/ 1081860 h 1156325"/>
                  <a:gd name="connsiteX10" fmla="*/ 551767 w 785255"/>
                  <a:gd name="connsiteY10" fmla="*/ 230139 h 1156325"/>
                  <a:gd name="connsiteX11" fmla="*/ 452230 w 785255"/>
                  <a:gd name="connsiteY11" fmla="*/ 61085 h 1156325"/>
                  <a:gd name="connsiteX12" fmla="*/ 217811 w 785255"/>
                  <a:gd name="connsiteY12" fmla="*/ 5646 h 1156325"/>
                  <a:gd name="connsiteX13" fmla="*/ 39880 w 785255"/>
                  <a:gd name="connsiteY13" fmla="*/ 146732 h 1156325"/>
                  <a:gd name="connsiteX14" fmla="*/ 5779 w 785255"/>
                  <a:gd name="connsiteY14" fmla="*/ 367760 h 1156325"/>
                  <a:gd name="connsiteX15" fmla="*/ 336546 w 785255"/>
                  <a:gd name="connsiteY15" fmla="*/ 625236 h 1156325"/>
                  <a:gd name="connsiteX16" fmla="*/ 355611 w 785255"/>
                  <a:gd name="connsiteY16" fmla="*/ 624626 h 1156325"/>
                  <a:gd name="connsiteX17" fmla="*/ 390359 w 785255"/>
                  <a:gd name="connsiteY17" fmla="*/ 585060 h 1156325"/>
                  <a:gd name="connsiteX18" fmla="*/ 350819 w 785255"/>
                  <a:gd name="connsiteY18" fmla="*/ 550311 h 1156325"/>
                  <a:gd name="connsiteX19" fmla="*/ 350793 w 785255"/>
                  <a:gd name="connsiteY19" fmla="*/ 550313 h 1156325"/>
                  <a:gd name="connsiteX20" fmla="*/ 181296 w 785255"/>
                  <a:gd name="connsiteY20" fmla="*/ 501906 h 1156325"/>
                  <a:gd name="connsiteX21" fmla="*/ 78861 w 785255"/>
                  <a:gd name="connsiteY21" fmla="*/ 353405 h 1156325"/>
                  <a:gd name="connsiteX22" fmla="*/ 105695 w 785255"/>
                  <a:gd name="connsiteY22" fmla="*/ 181595 h 1156325"/>
                  <a:gd name="connsiteX23" fmla="*/ 233345 w 785255"/>
                  <a:gd name="connsiteY23" fmla="*/ 78475 h 1156325"/>
                  <a:gd name="connsiteX24" fmla="*/ 407615 w 785255"/>
                  <a:gd name="connsiteY24" fmla="*/ 120698 h 1156325"/>
                  <a:gd name="connsiteX25" fmla="*/ 477520 w 785255"/>
                  <a:gd name="connsiteY25" fmla="*/ 235772 h 1156325"/>
                  <a:gd name="connsiteX26" fmla="*/ 427960 w 785255"/>
                  <a:gd name="connsiteY26" fmla="*/ 365025 h 1156325"/>
                  <a:gd name="connsiteX27" fmla="*/ 326448 w 785255"/>
                  <a:gd name="connsiteY27" fmla="*/ 417160 h 1156325"/>
                  <a:gd name="connsiteX28" fmla="*/ 222533 w 785255"/>
                  <a:gd name="connsiteY28" fmla="*/ 364266 h 1156325"/>
                  <a:gd name="connsiteX29" fmla="*/ 197704 w 785255"/>
                  <a:gd name="connsiteY29" fmla="*/ 268786 h 1156325"/>
                  <a:gd name="connsiteX30" fmla="*/ 220739 w 785255"/>
                  <a:gd name="connsiteY30" fmla="*/ 223810 h 1156325"/>
                  <a:gd name="connsiteX31" fmla="*/ 266921 w 785255"/>
                  <a:gd name="connsiteY31" fmla="*/ 206921 h 1156325"/>
                  <a:gd name="connsiteX32" fmla="*/ 342328 w 785255"/>
                  <a:gd name="connsiteY32" fmla="*/ 260548 h 1156325"/>
                  <a:gd name="connsiteX33" fmla="*/ 333744 w 785255"/>
                  <a:gd name="connsiteY33" fmla="*/ 288085 h 1156325"/>
                  <a:gd name="connsiteX34" fmla="*/ 317519 w 785255"/>
                  <a:gd name="connsiteY34" fmla="*/ 290265 h 1156325"/>
                  <a:gd name="connsiteX35" fmla="*/ 313496 w 785255"/>
                  <a:gd name="connsiteY35" fmla="*/ 276651 h 1156325"/>
                  <a:gd name="connsiteX36" fmla="*/ 283456 w 785255"/>
                  <a:gd name="connsiteY36" fmla="*/ 233379 h 1156325"/>
                  <a:gd name="connsiteX37" fmla="*/ 240199 w 785255"/>
                  <a:gd name="connsiteY37" fmla="*/ 263409 h 1156325"/>
                  <a:gd name="connsiteX38" fmla="*/ 273268 w 785255"/>
                  <a:gd name="connsiteY38" fmla="*/ 350154 h 1156325"/>
                  <a:gd name="connsiteX39" fmla="*/ 374855 w 785255"/>
                  <a:gd name="connsiteY39" fmla="*/ 350154 h 1156325"/>
                  <a:gd name="connsiteX40" fmla="*/ 416422 w 785255"/>
                  <a:gd name="connsiteY40" fmla="*/ 253170 h 1156325"/>
                  <a:gd name="connsiteX41" fmla="*/ 267133 w 785255"/>
                  <a:gd name="connsiteY41" fmla="*/ 132437 h 1156325"/>
                  <a:gd name="connsiteX42" fmla="*/ 171511 w 785255"/>
                  <a:gd name="connsiteY42" fmla="*/ 167914 h 1156325"/>
                  <a:gd name="connsiteX43" fmla="*/ 124738 w 785255"/>
                  <a:gd name="connsiteY43" fmla="*/ 253836 h 1156325"/>
                  <a:gd name="connsiteX44" fmla="*/ 163169 w 785255"/>
                  <a:gd name="connsiteY44" fmla="*/ 409227 h 1156325"/>
                  <a:gd name="connsiteX45" fmla="*/ 327602 w 785255"/>
                  <a:gd name="connsiteY45" fmla="*/ 491611 h 1156325"/>
                  <a:gd name="connsiteX46" fmla="*/ 482952 w 785255"/>
                  <a:gd name="connsiteY46" fmla="*/ 415218 h 1156325"/>
                  <a:gd name="connsiteX47" fmla="*/ 551767 w 785255"/>
                  <a:gd name="connsiteY47" fmla="*/ 230139 h 115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85255" h="1156325">
                    <a:moveTo>
                      <a:pt x="573536" y="732887"/>
                    </a:moveTo>
                    <a:cubicBezTo>
                      <a:pt x="456796" y="732887"/>
                      <a:pt x="361817" y="827866"/>
                      <a:pt x="361817" y="944607"/>
                    </a:cubicBezTo>
                    <a:cubicBezTo>
                      <a:pt x="361817" y="1061355"/>
                      <a:pt x="456796" y="1156326"/>
                      <a:pt x="573536" y="1156326"/>
                    </a:cubicBezTo>
                    <a:cubicBezTo>
                      <a:pt x="690277" y="1156326"/>
                      <a:pt x="785256" y="1061347"/>
                      <a:pt x="785256" y="944607"/>
                    </a:cubicBezTo>
                    <a:cubicBezTo>
                      <a:pt x="785256" y="827862"/>
                      <a:pt x="690277" y="732887"/>
                      <a:pt x="573536" y="732887"/>
                    </a:cubicBezTo>
                    <a:close/>
                    <a:moveTo>
                      <a:pt x="573536" y="1081860"/>
                    </a:moveTo>
                    <a:cubicBezTo>
                      <a:pt x="497857" y="1081860"/>
                      <a:pt x="436287" y="1020293"/>
                      <a:pt x="436287" y="944610"/>
                    </a:cubicBezTo>
                    <a:cubicBezTo>
                      <a:pt x="436287" y="868928"/>
                      <a:pt x="497857" y="807361"/>
                      <a:pt x="573536" y="807361"/>
                    </a:cubicBezTo>
                    <a:cubicBezTo>
                      <a:pt x="649215" y="807361"/>
                      <a:pt x="710786" y="868931"/>
                      <a:pt x="710786" y="944610"/>
                    </a:cubicBezTo>
                    <a:cubicBezTo>
                      <a:pt x="710786" y="1020289"/>
                      <a:pt x="649215" y="1081860"/>
                      <a:pt x="573536" y="1081860"/>
                    </a:cubicBezTo>
                    <a:close/>
                    <a:moveTo>
                      <a:pt x="551767" y="230139"/>
                    </a:moveTo>
                    <a:cubicBezTo>
                      <a:pt x="546866" y="165495"/>
                      <a:pt x="511520" y="105462"/>
                      <a:pt x="452230" y="61085"/>
                    </a:cubicBezTo>
                    <a:cubicBezTo>
                      <a:pt x="383591" y="9706"/>
                      <a:pt x="295946" y="-11015"/>
                      <a:pt x="217811" y="5646"/>
                    </a:cubicBezTo>
                    <a:cubicBezTo>
                      <a:pt x="142805" y="21638"/>
                      <a:pt x="79617" y="71741"/>
                      <a:pt x="39880" y="146732"/>
                    </a:cubicBezTo>
                    <a:cubicBezTo>
                      <a:pt x="3945" y="214556"/>
                      <a:pt x="-8486" y="295124"/>
                      <a:pt x="5779" y="367760"/>
                    </a:cubicBezTo>
                    <a:cubicBezTo>
                      <a:pt x="37781" y="530723"/>
                      <a:pt x="198281" y="625236"/>
                      <a:pt x="336546" y="625236"/>
                    </a:cubicBezTo>
                    <a:cubicBezTo>
                      <a:pt x="342946" y="625236"/>
                      <a:pt x="349316" y="625032"/>
                      <a:pt x="355611" y="624626"/>
                    </a:cubicBezTo>
                    <a:cubicBezTo>
                      <a:pt x="376131" y="623290"/>
                      <a:pt x="391687" y="605576"/>
                      <a:pt x="390359" y="585060"/>
                    </a:cubicBezTo>
                    <a:cubicBezTo>
                      <a:pt x="389036" y="564546"/>
                      <a:pt x="371333" y="548988"/>
                      <a:pt x="350819" y="550311"/>
                    </a:cubicBezTo>
                    <a:cubicBezTo>
                      <a:pt x="350810" y="550312"/>
                      <a:pt x="350801" y="550312"/>
                      <a:pt x="350793" y="550313"/>
                    </a:cubicBezTo>
                    <a:cubicBezTo>
                      <a:pt x="294011" y="553996"/>
                      <a:pt x="232218" y="536352"/>
                      <a:pt x="181296" y="501906"/>
                    </a:cubicBezTo>
                    <a:cubicBezTo>
                      <a:pt x="126806" y="465038"/>
                      <a:pt x="90429" y="412304"/>
                      <a:pt x="78861" y="353405"/>
                    </a:cubicBezTo>
                    <a:cubicBezTo>
                      <a:pt x="67993" y="298056"/>
                      <a:pt x="78021" y="233822"/>
                      <a:pt x="105695" y="181595"/>
                    </a:cubicBezTo>
                    <a:cubicBezTo>
                      <a:pt x="134932" y="126417"/>
                      <a:pt x="180262" y="89794"/>
                      <a:pt x="233345" y="78475"/>
                    </a:cubicBezTo>
                    <a:cubicBezTo>
                      <a:pt x="289937" y="66420"/>
                      <a:pt x="356705" y="82590"/>
                      <a:pt x="407615" y="120698"/>
                    </a:cubicBezTo>
                    <a:cubicBezTo>
                      <a:pt x="449444" y="152011"/>
                      <a:pt x="474264" y="192872"/>
                      <a:pt x="477520" y="235772"/>
                    </a:cubicBezTo>
                    <a:cubicBezTo>
                      <a:pt x="480805" y="279103"/>
                      <a:pt x="462280" y="327424"/>
                      <a:pt x="427960" y="365025"/>
                    </a:cubicBezTo>
                    <a:cubicBezTo>
                      <a:pt x="398221" y="397611"/>
                      <a:pt x="361226" y="416617"/>
                      <a:pt x="326448" y="417160"/>
                    </a:cubicBezTo>
                    <a:cubicBezTo>
                      <a:pt x="287987" y="417684"/>
                      <a:pt x="247327" y="396997"/>
                      <a:pt x="222533" y="364266"/>
                    </a:cubicBezTo>
                    <a:cubicBezTo>
                      <a:pt x="216699" y="356564"/>
                      <a:pt x="188083" y="315785"/>
                      <a:pt x="197704" y="268786"/>
                    </a:cubicBezTo>
                    <a:cubicBezTo>
                      <a:pt x="199859" y="258260"/>
                      <a:pt x="203870" y="238670"/>
                      <a:pt x="220739" y="223810"/>
                    </a:cubicBezTo>
                    <a:cubicBezTo>
                      <a:pt x="238621" y="208056"/>
                      <a:pt x="260651" y="207089"/>
                      <a:pt x="266921" y="206921"/>
                    </a:cubicBezTo>
                    <a:cubicBezTo>
                      <a:pt x="301583" y="207026"/>
                      <a:pt x="339646" y="234176"/>
                      <a:pt x="342328" y="260548"/>
                    </a:cubicBezTo>
                    <a:cubicBezTo>
                      <a:pt x="342700" y="264916"/>
                      <a:pt x="342339" y="282388"/>
                      <a:pt x="333744" y="288085"/>
                    </a:cubicBezTo>
                    <a:cubicBezTo>
                      <a:pt x="329611" y="290827"/>
                      <a:pt x="321448" y="293175"/>
                      <a:pt x="317519" y="290265"/>
                    </a:cubicBezTo>
                    <a:cubicBezTo>
                      <a:pt x="314099" y="287739"/>
                      <a:pt x="312484" y="282273"/>
                      <a:pt x="313496" y="276651"/>
                    </a:cubicBezTo>
                    <a:cubicBezTo>
                      <a:pt x="317135" y="256399"/>
                      <a:pt x="303692" y="237033"/>
                      <a:pt x="283456" y="233379"/>
                    </a:cubicBezTo>
                    <a:cubicBezTo>
                      <a:pt x="263219" y="229744"/>
                      <a:pt x="243852" y="243169"/>
                      <a:pt x="240199" y="263409"/>
                    </a:cubicBezTo>
                    <a:cubicBezTo>
                      <a:pt x="234171" y="296817"/>
                      <a:pt x="247149" y="330869"/>
                      <a:pt x="273268" y="350154"/>
                    </a:cubicBezTo>
                    <a:cubicBezTo>
                      <a:pt x="306453" y="374658"/>
                      <a:pt x="348192" y="367801"/>
                      <a:pt x="374855" y="350154"/>
                    </a:cubicBezTo>
                    <a:cubicBezTo>
                      <a:pt x="421676" y="319134"/>
                      <a:pt x="417099" y="259834"/>
                      <a:pt x="416422" y="253170"/>
                    </a:cubicBezTo>
                    <a:cubicBezTo>
                      <a:pt x="410521" y="195071"/>
                      <a:pt x="349126" y="132686"/>
                      <a:pt x="267133" y="132437"/>
                    </a:cubicBezTo>
                    <a:cubicBezTo>
                      <a:pt x="250490" y="132433"/>
                      <a:pt x="208033" y="135752"/>
                      <a:pt x="171511" y="167914"/>
                    </a:cubicBezTo>
                    <a:cubicBezTo>
                      <a:pt x="135915" y="199264"/>
                      <a:pt x="127796" y="238908"/>
                      <a:pt x="124738" y="253836"/>
                    </a:cubicBezTo>
                    <a:cubicBezTo>
                      <a:pt x="109085" y="330319"/>
                      <a:pt x="150202" y="392119"/>
                      <a:pt x="163169" y="409227"/>
                    </a:cubicBezTo>
                    <a:cubicBezTo>
                      <a:pt x="202389" y="461019"/>
                      <a:pt x="265395" y="492616"/>
                      <a:pt x="327602" y="491611"/>
                    </a:cubicBezTo>
                    <a:cubicBezTo>
                      <a:pt x="382813" y="490748"/>
                      <a:pt x="439439" y="462906"/>
                      <a:pt x="482952" y="415218"/>
                    </a:cubicBezTo>
                    <a:cubicBezTo>
                      <a:pt x="530849" y="362744"/>
                      <a:pt x="556577" y="293551"/>
                      <a:pt x="551767" y="230139"/>
                    </a:cubicBezTo>
                    <a:close/>
                  </a:path>
                </a:pathLst>
              </a:custGeom>
              <a:grpFill/>
              <a:ln w="1860" cap="flat">
                <a:noFill/>
                <a:prstDash val="solid"/>
                <a:miter/>
              </a:ln>
            </p:spPr>
            <p:txBody>
              <a:bodyPr rtlCol="0" anchor="ctr"/>
              <a:lstStyle/>
              <a:p>
                <a:endParaRPr lang="zh-CN" altLang="en-US" sz="1400"/>
              </a:p>
            </p:txBody>
          </p:sp>
          <p:sp>
            <p:nvSpPr>
              <p:cNvPr id="104" name="任意多边形: 形状 103">
                <a:extLst>
                  <a:ext uri="{FF2B5EF4-FFF2-40B4-BE49-F238E27FC236}">
                    <a16:creationId xmlns:a16="http://schemas.microsoft.com/office/drawing/2014/main" id="{FF7BB4C9-6C27-0EBA-7A66-C5C431E5244F}"/>
                  </a:ext>
                </a:extLst>
              </p:cNvPr>
              <p:cNvSpPr/>
              <p:nvPr/>
            </p:nvSpPr>
            <p:spPr>
              <a:xfrm>
                <a:off x="6646131" y="2693007"/>
                <a:ext cx="74466" cy="74466"/>
              </a:xfrm>
              <a:custGeom>
                <a:avLst/>
                <a:gdLst>
                  <a:gd name="connsiteX0" fmla="*/ 0 w 74466"/>
                  <a:gd name="connsiteY0" fmla="*/ 37233 h 74466"/>
                  <a:gd name="connsiteX1" fmla="*/ 37233 w 74466"/>
                  <a:gd name="connsiteY1" fmla="*/ 74466 h 74466"/>
                  <a:gd name="connsiteX2" fmla="*/ 74466 w 74466"/>
                  <a:gd name="connsiteY2" fmla="*/ 37233 h 74466"/>
                  <a:gd name="connsiteX3" fmla="*/ 37233 w 74466"/>
                  <a:gd name="connsiteY3" fmla="*/ 0 h 74466"/>
                  <a:gd name="connsiteX4" fmla="*/ 0 w 74466"/>
                  <a:gd name="connsiteY4" fmla="*/ 37233 h 74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466" h="74466">
                    <a:moveTo>
                      <a:pt x="0" y="37233"/>
                    </a:moveTo>
                    <a:cubicBezTo>
                      <a:pt x="0" y="57796"/>
                      <a:pt x="16670" y="74466"/>
                      <a:pt x="37233" y="74466"/>
                    </a:cubicBezTo>
                    <a:cubicBezTo>
                      <a:pt x="57796" y="74466"/>
                      <a:pt x="74466" y="57796"/>
                      <a:pt x="74466" y="37233"/>
                    </a:cubicBezTo>
                    <a:cubicBezTo>
                      <a:pt x="74466" y="16670"/>
                      <a:pt x="57796" y="0"/>
                      <a:pt x="37233" y="0"/>
                    </a:cubicBezTo>
                    <a:cubicBezTo>
                      <a:pt x="16670" y="0"/>
                      <a:pt x="0" y="16670"/>
                      <a:pt x="0" y="37233"/>
                    </a:cubicBezTo>
                    <a:close/>
                  </a:path>
                </a:pathLst>
              </a:custGeom>
              <a:grpFill/>
              <a:ln w="1860" cap="flat">
                <a:noFill/>
                <a:prstDash val="solid"/>
                <a:miter/>
              </a:ln>
            </p:spPr>
            <p:txBody>
              <a:bodyPr rtlCol="0" anchor="ctr"/>
              <a:lstStyle/>
              <a:p>
                <a:endParaRPr lang="zh-CN" altLang="en-US" sz="1400"/>
              </a:p>
            </p:txBody>
          </p:sp>
        </p:grpSp>
        <p:grpSp>
          <p:nvGrpSpPr>
            <p:cNvPr id="105" name="组合 104">
              <a:extLst>
                <a:ext uri="{FF2B5EF4-FFF2-40B4-BE49-F238E27FC236}">
                  <a16:creationId xmlns:a16="http://schemas.microsoft.com/office/drawing/2014/main" id="{C2B9D244-42C6-5BB1-3631-0DFD5AB3A215}"/>
                </a:ext>
              </a:extLst>
            </p:cNvPr>
            <p:cNvGrpSpPr>
              <a:grpSpLocks/>
            </p:cNvGrpSpPr>
            <p:nvPr/>
          </p:nvGrpSpPr>
          <p:grpSpPr>
            <a:xfrm>
              <a:off x="830581" y="4175727"/>
              <a:ext cx="234057" cy="205986"/>
              <a:chOff x="5354582" y="2650714"/>
              <a:chExt cx="1495249" cy="1509405"/>
            </a:xfrm>
            <a:solidFill>
              <a:srgbClr val="008E3F"/>
            </a:solidFill>
          </p:grpSpPr>
          <p:sp>
            <p:nvSpPr>
              <p:cNvPr id="106" name="任意多边形: 形状 105">
                <a:extLst>
                  <a:ext uri="{FF2B5EF4-FFF2-40B4-BE49-F238E27FC236}">
                    <a16:creationId xmlns:a16="http://schemas.microsoft.com/office/drawing/2014/main" id="{2D682871-ED68-98D2-ABFD-56AF573E93A8}"/>
                  </a:ext>
                </a:extLst>
              </p:cNvPr>
              <p:cNvSpPr/>
              <p:nvPr/>
            </p:nvSpPr>
            <p:spPr>
              <a:xfrm>
                <a:off x="5354582" y="2650714"/>
                <a:ext cx="1495249" cy="1509405"/>
              </a:xfrm>
              <a:custGeom>
                <a:avLst/>
                <a:gdLst>
                  <a:gd name="connsiteX0" fmla="*/ 287075 w 1495249"/>
                  <a:gd name="connsiteY0" fmla="*/ 331563 h 1509405"/>
                  <a:gd name="connsiteX1" fmla="*/ 910010 w 1495249"/>
                  <a:gd name="connsiteY1" fmla="*/ 3903 h 1509405"/>
                  <a:gd name="connsiteX2" fmla="*/ 1494546 w 1495249"/>
                  <a:gd name="connsiteY2" fmla="*/ 646710 h 1509405"/>
                  <a:gd name="connsiteX3" fmla="*/ 1492940 w 1495249"/>
                  <a:gd name="connsiteY3" fmla="*/ 670653 h 1509405"/>
                  <a:gd name="connsiteX4" fmla="*/ 1027168 w 1495249"/>
                  <a:gd name="connsiteY4" fmla="*/ 1245011 h 1509405"/>
                  <a:gd name="connsiteX5" fmla="*/ 1019547 w 1495249"/>
                  <a:gd name="connsiteY5" fmla="*/ 1245011 h 1509405"/>
                  <a:gd name="connsiteX6" fmla="*/ 1019547 w 1495249"/>
                  <a:gd name="connsiteY6" fmla="*/ 1254536 h 1509405"/>
                  <a:gd name="connsiteX7" fmla="*/ 1035740 w 1495249"/>
                  <a:gd name="connsiteY7" fmla="*/ 1291683 h 1509405"/>
                  <a:gd name="connsiteX8" fmla="*/ 1035740 w 1495249"/>
                  <a:gd name="connsiteY8" fmla="*/ 1297398 h 1509405"/>
                  <a:gd name="connsiteX9" fmla="*/ 1060505 w 1495249"/>
                  <a:gd name="connsiteY9" fmla="*/ 1340260 h 1509405"/>
                  <a:gd name="connsiteX10" fmla="*/ 1087175 w 1495249"/>
                  <a:gd name="connsiteY10" fmla="*/ 1381218 h 1509405"/>
                  <a:gd name="connsiteX11" fmla="*/ 1096700 w 1495249"/>
                  <a:gd name="connsiteY11" fmla="*/ 1394553 h 1509405"/>
                  <a:gd name="connsiteX12" fmla="*/ 1112892 w 1495249"/>
                  <a:gd name="connsiteY12" fmla="*/ 1415508 h 1509405"/>
                  <a:gd name="connsiteX13" fmla="*/ 1121465 w 1495249"/>
                  <a:gd name="connsiteY13" fmla="*/ 1472658 h 1509405"/>
                  <a:gd name="connsiteX14" fmla="*/ 1075745 w 1495249"/>
                  <a:gd name="connsiteY14" fmla="*/ 1508853 h 1509405"/>
                  <a:gd name="connsiteX15" fmla="*/ 1022405 w 1495249"/>
                  <a:gd name="connsiteY15" fmla="*/ 1486946 h 1509405"/>
                  <a:gd name="connsiteX16" fmla="*/ 1027167 w 1495249"/>
                  <a:gd name="connsiteY16" fmla="*/ 1475516 h 1509405"/>
                  <a:gd name="connsiteX17" fmla="*/ 973827 w 1495249"/>
                  <a:gd name="connsiteY17" fmla="*/ 1398363 h 1509405"/>
                  <a:gd name="connsiteX18" fmla="*/ 945252 w 1495249"/>
                  <a:gd name="connsiteY18" fmla="*/ 1347881 h 1509405"/>
                  <a:gd name="connsiteX19" fmla="*/ 910010 w 1495249"/>
                  <a:gd name="connsiteY19" fmla="*/ 1247868 h 1509405"/>
                  <a:gd name="connsiteX20" fmla="*/ 978590 w 1495249"/>
                  <a:gd name="connsiteY20" fmla="*/ 1141188 h 1509405"/>
                  <a:gd name="connsiteX21" fmla="*/ 1382450 w 1495249"/>
                  <a:gd name="connsiteY21" fmla="*/ 664938 h 1509405"/>
                  <a:gd name="connsiteX22" fmla="*/ 932544 w 1495249"/>
                  <a:gd name="connsiteY22" fmla="*/ 122807 h 1509405"/>
                  <a:gd name="connsiteX23" fmla="*/ 906200 w 1495249"/>
                  <a:gd name="connsiteY23" fmla="*/ 121060 h 1509405"/>
                  <a:gd name="connsiteX24" fmla="*/ 396612 w 1495249"/>
                  <a:gd name="connsiteY24" fmla="*/ 367758 h 1509405"/>
                  <a:gd name="connsiteX25" fmla="*/ 396612 w 1495249"/>
                  <a:gd name="connsiteY25" fmla="*/ 376331 h 1509405"/>
                  <a:gd name="connsiteX26" fmla="*/ 390897 w 1495249"/>
                  <a:gd name="connsiteY26" fmla="*/ 401095 h 1509405"/>
                  <a:gd name="connsiteX27" fmla="*/ 390897 w 1495249"/>
                  <a:gd name="connsiteY27" fmla="*/ 422050 h 1509405"/>
                  <a:gd name="connsiteX28" fmla="*/ 360417 w 1495249"/>
                  <a:gd name="connsiteY28" fmla="*/ 477296 h 1509405"/>
                  <a:gd name="connsiteX29" fmla="*/ 360417 w 1495249"/>
                  <a:gd name="connsiteY29" fmla="*/ 485868 h 1509405"/>
                  <a:gd name="connsiteX30" fmla="*/ 341367 w 1495249"/>
                  <a:gd name="connsiteY30" fmla="*/ 492535 h 1509405"/>
                  <a:gd name="connsiteX31" fmla="*/ 309935 w 1495249"/>
                  <a:gd name="connsiteY31" fmla="*/ 508728 h 1509405"/>
                  <a:gd name="connsiteX32" fmla="*/ 153725 w 1495249"/>
                  <a:gd name="connsiteY32" fmla="*/ 587786 h 1509405"/>
                  <a:gd name="connsiteX33" fmla="*/ 132770 w 1495249"/>
                  <a:gd name="connsiteY33" fmla="*/ 598263 h 1509405"/>
                  <a:gd name="connsiteX34" fmla="*/ 180395 w 1495249"/>
                  <a:gd name="connsiteY34" fmla="*/ 661128 h 1509405"/>
                  <a:gd name="connsiteX35" fmla="*/ 188015 w 1495249"/>
                  <a:gd name="connsiteY35" fmla="*/ 671606 h 1509405"/>
                  <a:gd name="connsiteX36" fmla="*/ 188015 w 1495249"/>
                  <a:gd name="connsiteY36" fmla="*/ 781143 h 1509405"/>
                  <a:gd name="connsiteX37" fmla="*/ 172775 w 1495249"/>
                  <a:gd name="connsiteY37" fmla="*/ 816385 h 1509405"/>
                  <a:gd name="connsiteX38" fmla="*/ 163250 w 1495249"/>
                  <a:gd name="connsiteY38" fmla="*/ 837341 h 1509405"/>
                  <a:gd name="connsiteX39" fmla="*/ 151820 w 1495249"/>
                  <a:gd name="connsiteY39" fmla="*/ 873536 h 1509405"/>
                  <a:gd name="connsiteX40" fmla="*/ 135627 w 1495249"/>
                  <a:gd name="connsiteY40" fmla="*/ 907826 h 1509405"/>
                  <a:gd name="connsiteX41" fmla="*/ 135627 w 1495249"/>
                  <a:gd name="connsiteY41" fmla="*/ 912588 h 1509405"/>
                  <a:gd name="connsiteX42" fmla="*/ 114672 w 1495249"/>
                  <a:gd name="connsiteY42" fmla="*/ 996408 h 1509405"/>
                  <a:gd name="connsiteX43" fmla="*/ 204207 w 1495249"/>
                  <a:gd name="connsiteY43" fmla="*/ 1065941 h 1509405"/>
                  <a:gd name="connsiteX44" fmla="*/ 253737 w 1495249"/>
                  <a:gd name="connsiteY44" fmla="*/ 1076418 h 1509405"/>
                  <a:gd name="connsiteX45" fmla="*/ 287075 w 1495249"/>
                  <a:gd name="connsiteY45" fmla="*/ 1084038 h 1509405"/>
                  <a:gd name="connsiteX46" fmla="*/ 294695 w 1495249"/>
                  <a:gd name="connsiteY46" fmla="*/ 1084038 h 1509405"/>
                  <a:gd name="connsiteX47" fmla="*/ 637595 w 1495249"/>
                  <a:gd name="connsiteY47" fmla="*/ 1426938 h 1509405"/>
                  <a:gd name="connsiteX48" fmla="*/ 604257 w 1495249"/>
                  <a:gd name="connsiteY48" fmla="*/ 1501233 h 1509405"/>
                  <a:gd name="connsiteX49" fmla="*/ 529962 w 1495249"/>
                  <a:gd name="connsiteY49" fmla="*/ 1467896 h 1509405"/>
                  <a:gd name="connsiteX50" fmla="*/ 518532 w 1495249"/>
                  <a:gd name="connsiteY50" fmla="*/ 1438368 h 1509405"/>
                  <a:gd name="connsiteX51" fmla="*/ 266120 w 1495249"/>
                  <a:gd name="connsiteY51" fmla="*/ 1195481 h 1509405"/>
                  <a:gd name="connsiteX52" fmla="*/ 237545 w 1495249"/>
                  <a:gd name="connsiteY52" fmla="*/ 1195481 h 1509405"/>
                  <a:gd name="connsiteX53" fmla="*/ 194682 w 1495249"/>
                  <a:gd name="connsiteY53" fmla="*/ 1186908 h 1509405"/>
                  <a:gd name="connsiteX54" fmla="*/ 177537 w 1495249"/>
                  <a:gd name="connsiteY54" fmla="*/ 1186908 h 1509405"/>
                  <a:gd name="connsiteX55" fmla="*/ 3230 w 1495249"/>
                  <a:gd name="connsiteY55" fmla="*/ 1030698 h 1509405"/>
                  <a:gd name="connsiteX56" fmla="*/ 29900 w 1495249"/>
                  <a:gd name="connsiteY56" fmla="*/ 875441 h 1509405"/>
                  <a:gd name="connsiteX57" fmla="*/ 36567 w 1495249"/>
                  <a:gd name="connsiteY57" fmla="*/ 862106 h 1509405"/>
                  <a:gd name="connsiteX58" fmla="*/ 43235 w 1495249"/>
                  <a:gd name="connsiteY58" fmla="*/ 847818 h 1509405"/>
                  <a:gd name="connsiteX59" fmla="*/ 74667 w 1495249"/>
                  <a:gd name="connsiteY59" fmla="*/ 768761 h 1509405"/>
                  <a:gd name="connsiteX60" fmla="*/ 87050 w 1495249"/>
                  <a:gd name="connsiteY60" fmla="*/ 738281 h 1509405"/>
                  <a:gd name="connsiteX61" fmla="*/ 87050 w 1495249"/>
                  <a:gd name="connsiteY61" fmla="*/ 733518 h 1509405"/>
                  <a:gd name="connsiteX62" fmla="*/ 47997 w 1495249"/>
                  <a:gd name="connsiteY62" fmla="*/ 683035 h 1509405"/>
                  <a:gd name="connsiteX63" fmla="*/ 32757 w 1495249"/>
                  <a:gd name="connsiteY63" fmla="*/ 663033 h 1509405"/>
                  <a:gd name="connsiteX64" fmla="*/ 21327 w 1495249"/>
                  <a:gd name="connsiteY64" fmla="*/ 644936 h 1509405"/>
                  <a:gd name="connsiteX65" fmla="*/ 42109 w 1495249"/>
                  <a:gd name="connsiteY65" fmla="*/ 520031 h 1509405"/>
                  <a:gd name="connsiteX66" fmla="*/ 52760 w 1495249"/>
                  <a:gd name="connsiteY66" fmla="*/ 513491 h 1509405"/>
                  <a:gd name="connsiteX67" fmla="*/ 169917 w 1495249"/>
                  <a:gd name="connsiteY67" fmla="*/ 455388 h 1509405"/>
                  <a:gd name="connsiteX68" fmla="*/ 272787 w 1495249"/>
                  <a:gd name="connsiteY68" fmla="*/ 402048 h 1509405"/>
                  <a:gd name="connsiteX69" fmla="*/ 272787 w 1495249"/>
                  <a:gd name="connsiteY69" fmla="*/ 372520 h 1509405"/>
                  <a:gd name="connsiteX70" fmla="*/ 283265 w 1495249"/>
                  <a:gd name="connsiteY70" fmla="*/ 331563 h 150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495249" h="1509405">
                    <a:moveTo>
                      <a:pt x="287075" y="331563"/>
                    </a:moveTo>
                    <a:cubicBezTo>
                      <a:pt x="366132" y="96295"/>
                      <a:pt x="626165" y="-23720"/>
                      <a:pt x="910010" y="3903"/>
                    </a:cubicBezTo>
                    <a:cubicBezTo>
                      <a:pt x="1248931" y="19994"/>
                      <a:pt x="1510637" y="307788"/>
                      <a:pt x="1494546" y="646710"/>
                    </a:cubicBezTo>
                    <a:cubicBezTo>
                      <a:pt x="1494167" y="654700"/>
                      <a:pt x="1493631" y="662683"/>
                      <a:pt x="1492940" y="670653"/>
                    </a:cubicBezTo>
                    <a:cubicBezTo>
                      <a:pt x="1491241" y="947520"/>
                      <a:pt x="1297714" y="1186164"/>
                      <a:pt x="1027168" y="1245011"/>
                    </a:cubicBezTo>
                    <a:lnTo>
                      <a:pt x="1019547" y="1245011"/>
                    </a:lnTo>
                    <a:lnTo>
                      <a:pt x="1019547" y="1254536"/>
                    </a:lnTo>
                    <a:cubicBezTo>
                      <a:pt x="1023791" y="1267390"/>
                      <a:pt x="1029211" y="1279825"/>
                      <a:pt x="1035740" y="1291683"/>
                    </a:cubicBezTo>
                    <a:lnTo>
                      <a:pt x="1035740" y="1297398"/>
                    </a:lnTo>
                    <a:cubicBezTo>
                      <a:pt x="1042912" y="1312284"/>
                      <a:pt x="1051190" y="1326612"/>
                      <a:pt x="1060505" y="1340260"/>
                    </a:cubicBezTo>
                    <a:cubicBezTo>
                      <a:pt x="1069077" y="1354548"/>
                      <a:pt x="1077650" y="1367883"/>
                      <a:pt x="1087175" y="1381218"/>
                    </a:cubicBezTo>
                    <a:lnTo>
                      <a:pt x="1096700" y="1394553"/>
                    </a:lnTo>
                    <a:cubicBezTo>
                      <a:pt x="1104320" y="1404078"/>
                      <a:pt x="1109083" y="1411698"/>
                      <a:pt x="1112892" y="1415508"/>
                    </a:cubicBezTo>
                    <a:cubicBezTo>
                      <a:pt x="1125512" y="1431763"/>
                      <a:pt x="1128760" y="1453416"/>
                      <a:pt x="1121465" y="1472658"/>
                    </a:cubicBezTo>
                    <a:cubicBezTo>
                      <a:pt x="1113990" y="1492175"/>
                      <a:pt x="1096457" y="1506056"/>
                      <a:pt x="1075745" y="1508853"/>
                    </a:cubicBezTo>
                    <a:cubicBezTo>
                      <a:pt x="1055314" y="1511713"/>
                      <a:pt x="1034928" y="1503340"/>
                      <a:pt x="1022405" y="1486946"/>
                    </a:cubicBezTo>
                    <a:lnTo>
                      <a:pt x="1027167" y="1475516"/>
                    </a:lnTo>
                    <a:cubicBezTo>
                      <a:pt x="1008117" y="1450751"/>
                      <a:pt x="990972" y="1425033"/>
                      <a:pt x="973827" y="1398363"/>
                    </a:cubicBezTo>
                    <a:cubicBezTo>
                      <a:pt x="963384" y="1382072"/>
                      <a:pt x="953845" y="1365219"/>
                      <a:pt x="945252" y="1347881"/>
                    </a:cubicBezTo>
                    <a:cubicBezTo>
                      <a:pt x="927368" y="1317034"/>
                      <a:pt x="915415" y="1283112"/>
                      <a:pt x="910010" y="1247868"/>
                    </a:cubicBezTo>
                    <a:cubicBezTo>
                      <a:pt x="902433" y="1200046"/>
                      <a:pt x="931938" y="1154149"/>
                      <a:pt x="978590" y="1141188"/>
                    </a:cubicBezTo>
                    <a:cubicBezTo>
                      <a:pt x="1252910" y="1066893"/>
                      <a:pt x="1376735" y="893538"/>
                      <a:pt x="1382450" y="664938"/>
                    </a:cubicBezTo>
                    <a:cubicBezTo>
                      <a:pt x="1407917" y="390994"/>
                      <a:pt x="1206487" y="148274"/>
                      <a:pt x="932544" y="122807"/>
                    </a:cubicBezTo>
                    <a:cubicBezTo>
                      <a:pt x="923779" y="121992"/>
                      <a:pt x="914995" y="121410"/>
                      <a:pt x="906200" y="121060"/>
                    </a:cubicBezTo>
                    <a:cubicBezTo>
                      <a:pt x="663312" y="95343"/>
                      <a:pt x="455667" y="190593"/>
                      <a:pt x="396612" y="367758"/>
                    </a:cubicBezTo>
                    <a:lnTo>
                      <a:pt x="396612" y="376331"/>
                    </a:lnTo>
                    <a:cubicBezTo>
                      <a:pt x="396612" y="382998"/>
                      <a:pt x="396612" y="387760"/>
                      <a:pt x="390897" y="401095"/>
                    </a:cubicBezTo>
                    <a:lnTo>
                      <a:pt x="390897" y="422050"/>
                    </a:lnTo>
                    <a:cubicBezTo>
                      <a:pt x="386221" y="442998"/>
                      <a:pt x="375644" y="462169"/>
                      <a:pt x="360417" y="477296"/>
                    </a:cubicBezTo>
                    <a:lnTo>
                      <a:pt x="360417" y="485868"/>
                    </a:lnTo>
                    <a:lnTo>
                      <a:pt x="341367" y="492535"/>
                    </a:lnTo>
                    <a:lnTo>
                      <a:pt x="309935" y="508728"/>
                    </a:lnTo>
                    <a:lnTo>
                      <a:pt x="153725" y="587786"/>
                    </a:lnTo>
                    <a:lnTo>
                      <a:pt x="132770" y="598263"/>
                    </a:lnTo>
                    <a:lnTo>
                      <a:pt x="180395" y="661128"/>
                    </a:lnTo>
                    <a:lnTo>
                      <a:pt x="188015" y="671606"/>
                    </a:lnTo>
                    <a:cubicBezTo>
                      <a:pt x="206829" y="705695"/>
                      <a:pt x="206829" y="747054"/>
                      <a:pt x="188015" y="781143"/>
                    </a:cubicBezTo>
                    <a:cubicBezTo>
                      <a:pt x="183626" y="793178"/>
                      <a:pt x="178537" y="804945"/>
                      <a:pt x="172775" y="816385"/>
                    </a:cubicBezTo>
                    <a:lnTo>
                      <a:pt x="163250" y="837341"/>
                    </a:lnTo>
                    <a:lnTo>
                      <a:pt x="151820" y="873536"/>
                    </a:lnTo>
                    <a:lnTo>
                      <a:pt x="135627" y="907826"/>
                    </a:lnTo>
                    <a:lnTo>
                      <a:pt x="135627" y="912588"/>
                    </a:lnTo>
                    <a:cubicBezTo>
                      <a:pt x="121439" y="938217"/>
                      <a:pt x="114214" y="967117"/>
                      <a:pt x="114672" y="996408"/>
                    </a:cubicBezTo>
                    <a:cubicBezTo>
                      <a:pt x="125150" y="1039271"/>
                      <a:pt x="139437" y="1050701"/>
                      <a:pt x="204207" y="1065941"/>
                    </a:cubicBezTo>
                    <a:lnTo>
                      <a:pt x="253737" y="1076418"/>
                    </a:lnTo>
                    <a:lnTo>
                      <a:pt x="287075" y="1084038"/>
                    </a:lnTo>
                    <a:lnTo>
                      <a:pt x="294695" y="1084038"/>
                    </a:lnTo>
                    <a:cubicBezTo>
                      <a:pt x="493767" y="1134521"/>
                      <a:pt x="546155" y="1186908"/>
                      <a:pt x="637595" y="1426938"/>
                    </a:cubicBezTo>
                    <a:cubicBezTo>
                      <a:pt x="648905" y="1456660"/>
                      <a:pt x="633979" y="1489923"/>
                      <a:pt x="604257" y="1501233"/>
                    </a:cubicBezTo>
                    <a:cubicBezTo>
                      <a:pt x="574535" y="1512543"/>
                      <a:pt x="541272" y="1497617"/>
                      <a:pt x="529962" y="1467896"/>
                    </a:cubicBezTo>
                    <a:lnTo>
                      <a:pt x="518532" y="1438368"/>
                    </a:lnTo>
                    <a:cubicBezTo>
                      <a:pt x="448047" y="1258345"/>
                      <a:pt x="423282" y="1233581"/>
                      <a:pt x="266120" y="1195481"/>
                    </a:cubicBezTo>
                    <a:lnTo>
                      <a:pt x="237545" y="1195481"/>
                    </a:lnTo>
                    <a:lnTo>
                      <a:pt x="194682" y="1186908"/>
                    </a:lnTo>
                    <a:lnTo>
                      <a:pt x="177537" y="1186908"/>
                    </a:lnTo>
                    <a:cubicBezTo>
                      <a:pt x="73715" y="1162143"/>
                      <a:pt x="25137" y="1124996"/>
                      <a:pt x="3230" y="1030698"/>
                    </a:cubicBezTo>
                    <a:cubicBezTo>
                      <a:pt x="-5599" y="977419"/>
                      <a:pt x="3797" y="922719"/>
                      <a:pt x="29900" y="875441"/>
                    </a:cubicBezTo>
                    <a:lnTo>
                      <a:pt x="36567" y="862106"/>
                    </a:lnTo>
                    <a:cubicBezTo>
                      <a:pt x="38391" y="857167"/>
                      <a:pt x="40621" y="852388"/>
                      <a:pt x="43235" y="847818"/>
                    </a:cubicBezTo>
                    <a:lnTo>
                      <a:pt x="74667" y="768761"/>
                    </a:lnTo>
                    <a:cubicBezTo>
                      <a:pt x="79367" y="758843"/>
                      <a:pt x="83501" y="748666"/>
                      <a:pt x="87050" y="738281"/>
                    </a:cubicBezTo>
                    <a:lnTo>
                      <a:pt x="87050" y="733518"/>
                    </a:lnTo>
                    <a:lnTo>
                      <a:pt x="47997" y="683035"/>
                    </a:lnTo>
                    <a:lnTo>
                      <a:pt x="32757" y="663033"/>
                    </a:lnTo>
                    <a:lnTo>
                      <a:pt x="21327" y="644936"/>
                    </a:lnTo>
                    <a:cubicBezTo>
                      <a:pt x="-7426" y="604705"/>
                      <a:pt x="1879" y="548784"/>
                      <a:pt x="42109" y="520031"/>
                    </a:cubicBezTo>
                    <a:cubicBezTo>
                      <a:pt x="45502" y="517605"/>
                      <a:pt x="49061" y="515420"/>
                      <a:pt x="52760" y="513491"/>
                    </a:cubicBezTo>
                    <a:lnTo>
                      <a:pt x="169917" y="455388"/>
                    </a:lnTo>
                    <a:lnTo>
                      <a:pt x="272787" y="402048"/>
                    </a:lnTo>
                    <a:lnTo>
                      <a:pt x="272787" y="372520"/>
                    </a:lnTo>
                    <a:cubicBezTo>
                      <a:pt x="272787" y="358233"/>
                      <a:pt x="279455" y="345851"/>
                      <a:pt x="283265" y="331563"/>
                    </a:cubicBezTo>
                    <a:close/>
                  </a:path>
                </a:pathLst>
              </a:custGeom>
              <a:grpFill/>
              <a:ln w="1860" cap="flat">
                <a:noFill/>
                <a:prstDash val="solid"/>
                <a:miter/>
              </a:ln>
            </p:spPr>
            <p:txBody>
              <a:bodyPr rtlCol="0" anchor="ctr"/>
              <a:lstStyle/>
              <a:p>
                <a:endParaRPr lang="zh-CN" altLang="en-US" sz="1400"/>
              </a:p>
            </p:txBody>
          </p:sp>
          <p:sp>
            <p:nvSpPr>
              <p:cNvPr id="120" name="任意多边形: 形状 119">
                <a:extLst>
                  <a:ext uri="{FF2B5EF4-FFF2-40B4-BE49-F238E27FC236}">
                    <a16:creationId xmlns:a16="http://schemas.microsoft.com/office/drawing/2014/main" id="{581F8D56-0ACA-7328-DEE1-09409C8A315E}"/>
                  </a:ext>
                </a:extLst>
              </p:cNvPr>
              <p:cNvSpPr/>
              <p:nvPr/>
            </p:nvSpPr>
            <p:spPr>
              <a:xfrm>
                <a:off x="5844539" y="2836646"/>
                <a:ext cx="806537" cy="787625"/>
              </a:xfrm>
              <a:custGeom>
                <a:avLst/>
                <a:gdLst>
                  <a:gd name="connsiteX0" fmla="*/ 461963 w 806537"/>
                  <a:gd name="connsiteY0" fmla="*/ 787616 h 787625"/>
                  <a:gd name="connsiteX1" fmla="*/ 232410 w 806537"/>
                  <a:gd name="connsiteY1" fmla="*/ 692366 h 787625"/>
                  <a:gd name="connsiteX2" fmla="*/ 232410 w 806537"/>
                  <a:gd name="connsiteY2" fmla="*/ 311366 h 787625"/>
                  <a:gd name="connsiteX3" fmla="*/ 554355 w 806537"/>
                  <a:gd name="connsiteY3" fmla="*/ 311366 h 787625"/>
                  <a:gd name="connsiteX4" fmla="*/ 558344 w 806537"/>
                  <a:gd name="connsiteY4" fmla="*/ 580745 h 787625"/>
                  <a:gd name="connsiteX5" fmla="*/ 554355 w 806537"/>
                  <a:gd name="connsiteY5" fmla="*/ 584734 h 787625"/>
                  <a:gd name="connsiteX6" fmla="*/ 476250 w 806537"/>
                  <a:gd name="connsiteY6" fmla="*/ 582829 h 787625"/>
                  <a:gd name="connsiteX7" fmla="*/ 476250 w 806537"/>
                  <a:gd name="connsiteY7" fmla="*/ 506629 h 787625"/>
                  <a:gd name="connsiteX8" fmla="*/ 476250 w 806537"/>
                  <a:gd name="connsiteY8" fmla="*/ 389471 h 787625"/>
                  <a:gd name="connsiteX9" fmla="*/ 309563 w 806537"/>
                  <a:gd name="connsiteY9" fmla="*/ 389471 h 787625"/>
                  <a:gd name="connsiteX10" fmla="*/ 309563 w 806537"/>
                  <a:gd name="connsiteY10" fmla="*/ 617119 h 787625"/>
                  <a:gd name="connsiteX11" fmla="*/ 613410 w 806537"/>
                  <a:gd name="connsiteY11" fmla="*/ 617119 h 787625"/>
                  <a:gd name="connsiteX12" fmla="*/ 613410 w 806537"/>
                  <a:gd name="connsiteY12" fmla="*/ 218021 h 787625"/>
                  <a:gd name="connsiteX13" fmla="*/ 95250 w 806537"/>
                  <a:gd name="connsiteY13" fmla="*/ 218021 h 787625"/>
                  <a:gd name="connsiteX14" fmla="*/ 17145 w 806537"/>
                  <a:gd name="connsiteY14" fmla="*/ 219926 h 787625"/>
                  <a:gd name="connsiteX15" fmla="*/ 15240 w 806537"/>
                  <a:gd name="connsiteY15" fmla="*/ 141821 h 787625"/>
                  <a:gd name="connsiteX16" fmla="*/ 17145 w 806537"/>
                  <a:gd name="connsiteY16" fmla="*/ 139916 h 787625"/>
                  <a:gd name="connsiteX17" fmla="*/ 690664 w 806537"/>
                  <a:gd name="connsiteY17" fmla="*/ 139065 h 787625"/>
                  <a:gd name="connsiteX18" fmla="*/ 691515 w 806537"/>
                  <a:gd name="connsiteY18" fmla="*/ 139916 h 787625"/>
                  <a:gd name="connsiteX19" fmla="*/ 692238 w 806537"/>
                  <a:gd name="connsiteY19" fmla="*/ 693549 h 787625"/>
                  <a:gd name="connsiteX20" fmla="*/ 691515 w 806537"/>
                  <a:gd name="connsiteY20" fmla="*/ 694271 h 787625"/>
                  <a:gd name="connsiteX21" fmla="*/ 461963 w 806537"/>
                  <a:gd name="connsiteY21" fmla="*/ 787616 h 78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06537" h="787625">
                    <a:moveTo>
                      <a:pt x="461963" y="787616"/>
                    </a:moveTo>
                    <a:cubicBezTo>
                      <a:pt x="375738" y="788086"/>
                      <a:pt x="292972" y="753743"/>
                      <a:pt x="232410" y="692366"/>
                    </a:cubicBezTo>
                    <a:cubicBezTo>
                      <a:pt x="127804" y="586906"/>
                      <a:pt x="127804" y="416826"/>
                      <a:pt x="232410" y="311366"/>
                    </a:cubicBezTo>
                    <a:cubicBezTo>
                      <a:pt x="321528" y="222985"/>
                      <a:pt x="465237" y="222985"/>
                      <a:pt x="554355" y="311366"/>
                    </a:cubicBezTo>
                    <a:cubicBezTo>
                      <a:pt x="629843" y="384651"/>
                      <a:pt x="631630" y="505256"/>
                      <a:pt x="558344" y="580745"/>
                    </a:cubicBezTo>
                    <a:cubicBezTo>
                      <a:pt x="557035" y="582094"/>
                      <a:pt x="555705" y="583424"/>
                      <a:pt x="554355" y="584734"/>
                    </a:cubicBezTo>
                    <a:cubicBezTo>
                      <a:pt x="532261" y="605776"/>
                      <a:pt x="497292" y="604923"/>
                      <a:pt x="476250" y="582829"/>
                    </a:cubicBezTo>
                    <a:cubicBezTo>
                      <a:pt x="455930" y="561493"/>
                      <a:pt x="455930" y="527965"/>
                      <a:pt x="476250" y="506629"/>
                    </a:cubicBezTo>
                    <a:cubicBezTo>
                      <a:pt x="508589" y="474271"/>
                      <a:pt x="508589" y="421829"/>
                      <a:pt x="476250" y="389471"/>
                    </a:cubicBezTo>
                    <a:cubicBezTo>
                      <a:pt x="430165" y="343576"/>
                      <a:pt x="355648" y="343576"/>
                      <a:pt x="309563" y="389471"/>
                    </a:cubicBezTo>
                    <a:cubicBezTo>
                      <a:pt x="247732" y="452759"/>
                      <a:pt x="247732" y="553832"/>
                      <a:pt x="309563" y="617119"/>
                    </a:cubicBezTo>
                    <a:cubicBezTo>
                      <a:pt x="393985" y="699767"/>
                      <a:pt x="528988" y="699767"/>
                      <a:pt x="613410" y="617119"/>
                    </a:cubicBezTo>
                    <a:cubicBezTo>
                      <a:pt x="721701" y="506124"/>
                      <a:pt x="721701" y="329016"/>
                      <a:pt x="613410" y="218021"/>
                    </a:cubicBezTo>
                    <a:cubicBezTo>
                      <a:pt x="470252" y="75111"/>
                      <a:pt x="238409" y="75111"/>
                      <a:pt x="95250" y="218021"/>
                    </a:cubicBezTo>
                    <a:cubicBezTo>
                      <a:pt x="74208" y="240116"/>
                      <a:pt x="39239" y="240968"/>
                      <a:pt x="17145" y="219926"/>
                    </a:cubicBezTo>
                    <a:cubicBezTo>
                      <a:pt x="-4949" y="198884"/>
                      <a:pt x="-5802" y="163915"/>
                      <a:pt x="15240" y="141821"/>
                    </a:cubicBezTo>
                    <a:cubicBezTo>
                      <a:pt x="15860" y="141171"/>
                      <a:pt x="16495" y="140536"/>
                      <a:pt x="17145" y="139916"/>
                    </a:cubicBezTo>
                    <a:cubicBezTo>
                      <a:pt x="202897" y="-46306"/>
                      <a:pt x="504442" y="-46687"/>
                      <a:pt x="690664" y="139065"/>
                    </a:cubicBezTo>
                    <a:cubicBezTo>
                      <a:pt x="690948" y="139348"/>
                      <a:pt x="691232" y="139632"/>
                      <a:pt x="691515" y="139916"/>
                    </a:cubicBezTo>
                    <a:cubicBezTo>
                      <a:pt x="844596" y="292598"/>
                      <a:pt x="844920" y="540468"/>
                      <a:pt x="692238" y="693549"/>
                    </a:cubicBezTo>
                    <a:cubicBezTo>
                      <a:pt x="691997" y="693790"/>
                      <a:pt x="691756" y="694031"/>
                      <a:pt x="691515" y="694271"/>
                    </a:cubicBezTo>
                    <a:cubicBezTo>
                      <a:pt x="630458" y="754678"/>
                      <a:pt x="547850" y="788270"/>
                      <a:pt x="461963" y="787616"/>
                    </a:cubicBezTo>
                    <a:close/>
                  </a:path>
                </a:pathLst>
              </a:custGeom>
              <a:grpFill/>
              <a:ln w="1860" cap="flat">
                <a:noFill/>
                <a:prstDash val="solid"/>
                <a:miter/>
              </a:ln>
            </p:spPr>
            <p:txBody>
              <a:bodyPr rtlCol="0" anchor="ctr"/>
              <a:lstStyle/>
              <a:p>
                <a:endParaRPr lang="zh-CN" altLang="en-US" sz="1400"/>
              </a:p>
            </p:txBody>
          </p:sp>
        </p:grpSp>
        <p:grpSp>
          <p:nvGrpSpPr>
            <p:cNvPr id="121" name="组合 120">
              <a:extLst>
                <a:ext uri="{FF2B5EF4-FFF2-40B4-BE49-F238E27FC236}">
                  <a16:creationId xmlns:a16="http://schemas.microsoft.com/office/drawing/2014/main" id="{BF8F3F34-9561-B92E-0084-2CC93AF5BD9C}"/>
                </a:ext>
              </a:extLst>
            </p:cNvPr>
            <p:cNvGrpSpPr>
              <a:grpSpLocks/>
            </p:cNvGrpSpPr>
            <p:nvPr/>
          </p:nvGrpSpPr>
          <p:grpSpPr>
            <a:xfrm>
              <a:off x="830581" y="4618961"/>
              <a:ext cx="234057" cy="205986"/>
              <a:chOff x="5286375" y="2595562"/>
              <a:chExt cx="1619249" cy="1666875"/>
            </a:xfrm>
            <a:solidFill>
              <a:srgbClr val="008E3F"/>
            </a:solidFill>
          </p:grpSpPr>
          <p:sp>
            <p:nvSpPr>
              <p:cNvPr id="122" name="任意多边形: 形状 121">
                <a:extLst>
                  <a:ext uri="{FF2B5EF4-FFF2-40B4-BE49-F238E27FC236}">
                    <a16:creationId xmlns:a16="http://schemas.microsoft.com/office/drawing/2014/main" id="{05B16254-7EF3-182D-D84B-737706B40B30}"/>
                  </a:ext>
                </a:extLst>
              </p:cNvPr>
              <p:cNvSpPr/>
              <p:nvPr/>
            </p:nvSpPr>
            <p:spPr>
              <a:xfrm>
                <a:off x="5286375" y="2619375"/>
                <a:ext cx="1595437" cy="1643062"/>
              </a:xfrm>
              <a:custGeom>
                <a:avLst/>
                <a:gdLst>
                  <a:gd name="connsiteX0" fmla="*/ 381000 w 1595437"/>
                  <a:gd name="connsiteY0" fmla="*/ 940594 h 1643062"/>
                  <a:gd name="connsiteX1" fmla="*/ 428625 w 1595437"/>
                  <a:gd name="connsiteY1" fmla="*/ 785813 h 1643062"/>
                  <a:gd name="connsiteX2" fmla="*/ 392906 w 1595437"/>
                  <a:gd name="connsiteY2" fmla="*/ 690563 h 1643062"/>
                  <a:gd name="connsiteX3" fmla="*/ 381000 w 1595437"/>
                  <a:gd name="connsiteY3" fmla="*/ 654844 h 1643062"/>
                  <a:gd name="connsiteX4" fmla="*/ 357187 w 1595437"/>
                  <a:gd name="connsiteY4" fmla="*/ 511969 h 1643062"/>
                  <a:gd name="connsiteX5" fmla="*/ 392906 w 1595437"/>
                  <a:gd name="connsiteY5" fmla="*/ 476250 h 1643062"/>
                  <a:gd name="connsiteX6" fmla="*/ 428625 w 1595437"/>
                  <a:gd name="connsiteY6" fmla="*/ 511969 h 1643062"/>
                  <a:gd name="connsiteX7" fmla="*/ 452438 w 1595437"/>
                  <a:gd name="connsiteY7" fmla="*/ 631031 h 1643062"/>
                  <a:gd name="connsiteX8" fmla="*/ 464344 w 1595437"/>
                  <a:gd name="connsiteY8" fmla="*/ 666750 h 1643062"/>
                  <a:gd name="connsiteX9" fmla="*/ 500063 w 1595437"/>
                  <a:gd name="connsiteY9" fmla="*/ 773906 h 1643062"/>
                  <a:gd name="connsiteX10" fmla="*/ 452438 w 1595437"/>
                  <a:gd name="connsiteY10" fmla="*/ 976312 h 1643062"/>
                  <a:gd name="connsiteX11" fmla="*/ 428625 w 1595437"/>
                  <a:gd name="connsiteY11" fmla="*/ 1071563 h 1643062"/>
                  <a:gd name="connsiteX12" fmla="*/ 440531 w 1595437"/>
                  <a:gd name="connsiteY12" fmla="*/ 1107281 h 1643062"/>
                  <a:gd name="connsiteX13" fmla="*/ 488156 w 1595437"/>
                  <a:gd name="connsiteY13" fmla="*/ 1119188 h 1643062"/>
                  <a:gd name="connsiteX14" fmla="*/ 523875 w 1595437"/>
                  <a:gd name="connsiteY14" fmla="*/ 1119188 h 1643062"/>
                  <a:gd name="connsiteX15" fmla="*/ 595313 w 1595437"/>
                  <a:gd name="connsiteY15" fmla="*/ 1143000 h 1643062"/>
                  <a:gd name="connsiteX16" fmla="*/ 595313 w 1595437"/>
                  <a:gd name="connsiteY16" fmla="*/ 1226344 h 1643062"/>
                  <a:gd name="connsiteX17" fmla="*/ 595313 w 1595437"/>
                  <a:gd name="connsiteY17" fmla="*/ 1262063 h 1643062"/>
                  <a:gd name="connsiteX18" fmla="*/ 619125 w 1595437"/>
                  <a:gd name="connsiteY18" fmla="*/ 1273969 h 1643062"/>
                  <a:gd name="connsiteX19" fmla="*/ 666750 w 1595437"/>
                  <a:gd name="connsiteY19" fmla="*/ 1273969 h 1643062"/>
                  <a:gd name="connsiteX20" fmla="*/ 654844 w 1595437"/>
                  <a:gd name="connsiteY20" fmla="*/ 1321594 h 1643062"/>
                  <a:gd name="connsiteX21" fmla="*/ 654844 w 1595437"/>
                  <a:gd name="connsiteY21" fmla="*/ 1333500 h 1643062"/>
                  <a:gd name="connsiteX22" fmla="*/ 690563 w 1595437"/>
                  <a:gd name="connsiteY22" fmla="*/ 1345406 h 1643062"/>
                  <a:gd name="connsiteX23" fmla="*/ 714375 w 1595437"/>
                  <a:gd name="connsiteY23" fmla="*/ 1345406 h 1643062"/>
                  <a:gd name="connsiteX24" fmla="*/ 738188 w 1595437"/>
                  <a:gd name="connsiteY24" fmla="*/ 1369219 h 1643062"/>
                  <a:gd name="connsiteX25" fmla="*/ 785813 w 1595437"/>
                  <a:gd name="connsiteY25" fmla="*/ 1464469 h 1643062"/>
                  <a:gd name="connsiteX26" fmla="*/ 904875 w 1595437"/>
                  <a:gd name="connsiteY26" fmla="*/ 1512094 h 1643062"/>
                  <a:gd name="connsiteX27" fmla="*/ 940594 w 1595437"/>
                  <a:gd name="connsiteY27" fmla="*/ 1500188 h 1643062"/>
                  <a:gd name="connsiteX28" fmla="*/ 988219 w 1595437"/>
                  <a:gd name="connsiteY28" fmla="*/ 1464469 h 1643062"/>
                  <a:gd name="connsiteX29" fmla="*/ 1178719 w 1595437"/>
                  <a:gd name="connsiteY29" fmla="*/ 1428750 h 1643062"/>
                  <a:gd name="connsiteX30" fmla="*/ 1369219 w 1595437"/>
                  <a:gd name="connsiteY30" fmla="*/ 1571625 h 1643062"/>
                  <a:gd name="connsiteX31" fmla="*/ 1297781 w 1595437"/>
                  <a:gd name="connsiteY31" fmla="*/ 1643063 h 1643062"/>
                  <a:gd name="connsiteX32" fmla="*/ 1154906 w 1595437"/>
                  <a:gd name="connsiteY32" fmla="*/ 1535906 h 1643062"/>
                  <a:gd name="connsiteX33" fmla="*/ 1035844 w 1595437"/>
                  <a:gd name="connsiteY33" fmla="*/ 1559719 h 1643062"/>
                  <a:gd name="connsiteX34" fmla="*/ 976312 w 1595437"/>
                  <a:gd name="connsiteY34" fmla="*/ 1595438 h 1643062"/>
                  <a:gd name="connsiteX35" fmla="*/ 928688 w 1595437"/>
                  <a:gd name="connsiteY35" fmla="*/ 1607344 h 1643062"/>
                  <a:gd name="connsiteX36" fmla="*/ 714375 w 1595437"/>
                  <a:gd name="connsiteY36" fmla="*/ 1512094 h 1643062"/>
                  <a:gd name="connsiteX37" fmla="*/ 666750 w 1595437"/>
                  <a:gd name="connsiteY37" fmla="*/ 1428750 h 1643062"/>
                  <a:gd name="connsiteX38" fmla="*/ 571500 w 1595437"/>
                  <a:gd name="connsiteY38" fmla="*/ 1381125 h 1643062"/>
                  <a:gd name="connsiteX39" fmla="*/ 559594 w 1595437"/>
                  <a:gd name="connsiteY39" fmla="*/ 1333500 h 1643062"/>
                  <a:gd name="connsiteX40" fmla="*/ 511969 w 1595437"/>
                  <a:gd name="connsiteY40" fmla="*/ 1285875 h 1643062"/>
                  <a:gd name="connsiteX41" fmla="*/ 511969 w 1595437"/>
                  <a:gd name="connsiteY41" fmla="*/ 1190625 h 1643062"/>
                  <a:gd name="connsiteX42" fmla="*/ 488156 w 1595437"/>
                  <a:gd name="connsiteY42" fmla="*/ 1190625 h 1643062"/>
                  <a:gd name="connsiteX43" fmla="*/ 381000 w 1595437"/>
                  <a:gd name="connsiteY43" fmla="*/ 1154906 h 1643062"/>
                  <a:gd name="connsiteX44" fmla="*/ 345281 w 1595437"/>
                  <a:gd name="connsiteY44" fmla="*/ 1059656 h 1643062"/>
                  <a:gd name="connsiteX45" fmla="*/ 381000 w 1595437"/>
                  <a:gd name="connsiteY45" fmla="*/ 940594 h 1643062"/>
                  <a:gd name="connsiteX46" fmla="*/ 1262063 w 1595437"/>
                  <a:gd name="connsiteY46" fmla="*/ 285750 h 1643062"/>
                  <a:gd name="connsiteX47" fmla="*/ 1238250 w 1595437"/>
                  <a:gd name="connsiteY47" fmla="*/ 273844 h 1643062"/>
                  <a:gd name="connsiteX48" fmla="*/ 1250156 w 1595437"/>
                  <a:gd name="connsiteY48" fmla="*/ 250031 h 1643062"/>
                  <a:gd name="connsiteX49" fmla="*/ 1273969 w 1595437"/>
                  <a:gd name="connsiteY49" fmla="*/ 238125 h 1643062"/>
                  <a:gd name="connsiteX50" fmla="*/ 1119188 w 1595437"/>
                  <a:gd name="connsiteY50" fmla="*/ 202406 h 1643062"/>
                  <a:gd name="connsiteX51" fmla="*/ 1095375 w 1595437"/>
                  <a:gd name="connsiteY51" fmla="*/ 166687 h 1643062"/>
                  <a:gd name="connsiteX52" fmla="*/ 1131094 w 1595437"/>
                  <a:gd name="connsiteY52" fmla="*/ 142875 h 1643062"/>
                  <a:gd name="connsiteX53" fmla="*/ 1357313 w 1595437"/>
                  <a:gd name="connsiteY53" fmla="*/ 214313 h 1643062"/>
                  <a:gd name="connsiteX54" fmla="*/ 1464469 w 1595437"/>
                  <a:gd name="connsiteY54" fmla="*/ 130969 h 1643062"/>
                  <a:gd name="connsiteX55" fmla="*/ 1083469 w 1595437"/>
                  <a:gd name="connsiteY55" fmla="*/ 95250 h 1643062"/>
                  <a:gd name="connsiteX56" fmla="*/ 1071563 w 1595437"/>
                  <a:gd name="connsiteY56" fmla="*/ 83344 h 1643062"/>
                  <a:gd name="connsiteX57" fmla="*/ 1083469 w 1595437"/>
                  <a:gd name="connsiteY57" fmla="*/ 71437 h 1643062"/>
                  <a:gd name="connsiteX58" fmla="*/ 1369219 w 1595437"/>
                  <a:gd name="connsiteY58" fmla="*/ 71437 h 1643062"/>
                  <a:gd name="connsiteX59" fmla="*/ 1500188 w 1595437"/>
                  <a:gd name="connsiteY59" fmla="*/ 130969 h 1643062"/>
                  <a:gd name="connsiteX60" fmla="*/ 1262063 w 1595437"/>
                  <a:gd name="connsiteY60" fmla="*/ 285750 h 1643062"/>
                  <a:gd name="connsiteX61" fmla="*/ 1190625 w 1595437"/>
                  <a:gd name="connsiteY61" fmla="*/ 273844 h 1643062"/>
                  <a:gd name="connsiteX62" fmla="*/ 1214438 w 1595437"/>
                  <a:gd name="connsiteY62" fmla="*/ 285750 h 1643062"/>
                  <a:gd name="connsiteX63" fmla="*/ 1202531 w 1595437"/>
                  <a:gd name="connsiteY63" fmla="*/ 309563 h 1643062"/>
                  <a:gd name="connsiteX64" fmla="*/ 1143000 w 1595437"/>
                  <a:gd name="connsiteY64" fmla="*/ 321469 h 1643062"/>
                  <a:gd name="connsiteX65" fmla="*/ 1131094 w 1595437"/>
                  <a:gd name="connsiteY65" fmla="*/ 309563 h 1643062"/>
                  <a:gd name="connsiteX66" fmla="*/ 1143000 w 1595437"/>
                  <a:gd name="connsiteY66" fmla="*/ 285750 h 1643062"/>
                  <a:gd name="connsiteX67" fmla="*/ 1190625 w 1595437"/>
                  <a:gd name="connsiteY67" fmla="*/ 273844 h 1643062"/>
                  <a:gd name="connsiteX68" fmla="*/ 71437 w 1595437"/>
                  <a:gd name="connsiteY68" fmla="*/ 107156 h 1643062"/>
                  <a:gd name="connsiteX69" fmla="*/ 59531 w 1595437"/>
                  <a:gd name="connsiteY69" fmla="*/ 83344 h 1643062"/>
                  <a:gd name="connsiteX70" fmla="*/ 23812 w 1595437"/>
                  <a:gd name="connsiteY70" fmla="*/ 83344 h 1643062"/>
                  <a:gd name="connsiteX71" fmla="*/ 11906 w 1595437"/>
                  <a:gd name="connsiteY71" fmla="*/ 83344 h 1643062"/>
                  <a:gd name="connsiteX72" fmla="*/ 0 w 1595437"/>
                  <a:gd name="connsiteY72" fmla="*/ 71437 h 1643062"/>
                  <a:gd name="connsiteX73" fmla="*/ 0 w 1595437"/>
                  <a:gd name="connsiteY73" fmla="*/ 59531 h 1643062"/>
                  <a:gd name="connsiteX74" fmla="*/ 23812 w 1595437"/>
                  <a:gd name="connsiteY74" fmla="*/ 35719 h 1643062"/>
                  <a:gd name="connsiteX75" fmla="*/ 11906 w 1595437"/>
                  <a:gd name="connsiteY75" fmla="*/ 23812 h 1643062"/>
                  <a:gd name="connsiteX76" fmla="*/ 11906 w 1595437"/>
                  <a:gd name="connsiteY76" fmla="*/ 11906 h 1643062"/>
                  <a:gd name="connsiteX77" fmla="*/ 23812 w 1595437"/>
                  <a:gd name="connsiteY77" fmla="*/ 11906 h 1643062"/>
                  <a:gd name="connsiteX78" fmla="*/ 47625 w 1595437"/>
                  <a:gd name="connsiteY78" fmla="*/ 23812 h 1643062"/>
                  <a:gd name="connsiteX79" fmla="*/ 71437 w 1595437"/>
                  <a:gd name="connsiteY79" fmla="*/ 0 h 1643062"/>
                  <a:gd name="connsiteX80" fmla="*/ 83344 w 1595437"/>
                  <a:gd name="connsiteY80" fmla="*/ 0 h 1643062"/>
                  <a:gd name="connsiteX81" fmla="*/ 95250 w 1595437"/>
                  <a:gd name="connsiteY81" fmla="*/ 11906 h 1643062"/>
                  <a:gd name="connsiteX82" fmla="*/ 95250 w 1595437"/>
                  <a:gd name="connsiteY82" fmla="*/ 47625 h 1643062"/>
                  <a:gd name="connsiteX83" fmla="*/ 119063 w 1595437"/>
                  <a:gd name="connsiteY83" fmla="*/ 59531 h 1643062"/>
                  <a:gd name="connsiteX84" fmla="*/ 130969 w 1595437"/>
                  <a:gd name="connsiteY84" fmla="*/ 71437 h 1643062"/>
                  <a:gd name="connsiteX85" fmla="*/ 119063 w 1595437"/>
                  <a:gd name="connsiteY85" fmla="*/ 83344 h 1643062"/>
                  <a:gd name="connsiteX86" fmla="*/ 95250 w 1595437"/>
                  <a:gd name="connsiteY86" fmla="*/ 71437 h 1643062"/>
                  <a:gd name="connsiteX87" fmla="*/ 95250 w 1595437"/>
                  <a:gd name="connsiteY87" fmla="*/ 95250 h 1643062"/>
                  <a:gd name="connsiteX88" fmla="*/ 71437 w 1595437"/>
                  <a:gd name="connsiteY88" fmla="*/ 107156 h 1643062"/>
                  <a:gd name="connsiteX89" fmla="*/ 71437 w 1595437"/>
                  <a:gd name="connsiteY89" fmla="*/ 107156 h 1643062"/>
                  <a:gd name="connsiteX90" fmla="*/ 1464469 w 1595437"/>
                  <a:gd name="connsiteY90" fmla="*/ 523875 h 1643062"/>
                  <a:gd name="connsiteX91" fmla="*/ 1500188 w 1595437"/>
                  <a:gd name="connsiteY91" fmla="*/ 523875 h 1643062"/>
                  <a:gd name="connsiteX92" fmla="*/ 1500188 w 1595437"/>
                  <a:gd name="connsiteY92" fmla="*/ 488156 h 1643062"/>
                  <a:gd name="connsiteX93" fmla="*/ 1512094 w 1595437"/>
                  <a:gd name="connsiteY93" fmla="*/ 476250 h 1643062"/>
                  <a:gd name="connsiteX94" fmla="*/ 1524000 w 1595437"/>
                  <a:gd name="connsiteY94" fmla="*/ 488156 h 1643062"/>
                  <a:gd name="connsiteX95" fmla="*/ 1535906 w 1595437"/>
                  <a:gd name="connsiteY95" fmla="*/ 523875 h 1643062"/>
                  <a:gd name="connsiteX96" fmla="*/ 1571625 w 1595437"/>
                  <a:gd name="connsiteY96" fmla="*/ 511969 h 1643062"/>
                  <a:gd name="connsiteX97" fmla="*/ 1583531 w 1595437"/>
                  <a:gd name="connsiteY97" fmla="*/ 523875 h 1643062"/>
                  <a:gd name="connsiteX98" fmla="*/ 1583531 w 1595437"/>
                  <a:gd name="connsiteY98" fmla="*/ 547688 h 1643062"/>
                  <a:gd name="connsiteX99" fmla="*/ 1559719 w 1595437"/>
                  <a:gd name="connsiteY99" fmla="*/ 571500 h 1643062"/>
                  <a:gd name="connsiteX100" fmla="*/ 1595438 w 1595437"/>
                  <a:gd name="connsiteY100" fmla="*/ 571500 h 1643062"/>
                  <a:gd name="connsiteX101" fmla="*/ 1595438 w 1595437"/>
                  <a:gd name="connsiteY101" fmla="*/ 595313 h 1643062"/>
                  <a:gd name="connsiteX102" fmla="*/ 1571625 w 1595437"/>
                  <a:gd name="connsiteY102" fmla="*/ 595313 h 1643062"/>
                  <a:gd name="connsiteX103" fmla="*/ 1547813 w 1595437"/>
                  <a:gd name="connsiteY103" fmla="*/ 583406 h 1643062"/>
                  <a:gd name="connsiteX104" fmla="*/ 1524000 w 1595437"/>
                  <a:gd name="connsiteY104" fmla="*/ 607219 h 1643062"/>
                  <a:gd name="connsiteX105" fmla="*/ 1500188 w 1595437"/>
                  <a:gd name="connsiteY105" fmla="*/ 607219 h 1643062"/>
                  <a:gd name="connsiteX106" fmla="*/ 1488281 w 1595437"/>
                  <a:gd name="connsiteY106" fmla="*/ 595313 h 1643062"/>
                  <a:gd name="connsiteX107" fmla="*/ 1500188 w 1595437"/>
                  <a:gd name="connsiteY107" fmla="*/ 559594 h 1643062"/>
                  <a:gd name="connsiteX108" fmla="*/ 1464469 w 1595437"/>
                  <a:gd name="connsiteY108" fmla="*/ 547688 h 1643062"/>
                  <a:gd name="connsiteX109" fmla="*/ 1452563 w 1595437"/>
                  <a:gd name="connsiteY109" fmla="*/ 535781 h 1643062"/>
                  <a:gd name="connsiteX110" fmla="*/ 1464469 w 1595437"/>
                  <a:gd name="connsiteY110" fmla="*/ 523875 h 1643062"/>
                  <a:gd name="connsiteX111" fmla="*/ 202406 w 1595437"/>
                  <a:gd name="connsiteY111" fmla="*/ 297656 h 1643062"/>
                  <a:gd name="connsiteX112" fmla="*/ 226219 w 1595437"/>
                  <a:gd name="connsiteY112" fmla="*/ 297656 h 1643062"/>
                  <a:gd name="connsiteX113" fmla="*/ 226219 w 1595437"/>
                  <a:gd name="connsiteY113" fmla="*/ 321469 h 1643062"/>
                  <a:gd name="connsiteX114" fmla="*/ 190500 w 1595437"/>
                  <a:gd name="connsiteY114" fmla="*/ 369094 h 1643062"/>
                  <a:gd name="connsiteX115" fmla="*/ 297656 w 1595437"/>
                  <a:gd name="connsiteY115" fmla="*/ 404812 h 1643062"/>
                  <a:gd name="connsiteX116" fmla="*/ 571500 w 1595437"/>
                  <a:gd name="connsiteY116" fmla="*/ 404812 h 1643062"/>
                  <a:gd name="connsiteX117" fmla="*/ 583406 w 1595437"/>
                  <a:gd name="connsiteY117" fmla="*/ 416719 h 1643062"/>
                  <a:gd name="connsiteX118" fmla="*/ 571500 w 1595437"/>
                  <a:gd name="connsiteY118" fmla="*/ 428625 h 1643062"/>
                  <a:gd name="connsiteX119" fmla="*/ 392906 w 1595437"/>
                  <a:gd name="connsiteY119" fmla="*/ 440531 h 1643062"/>
                  <a:gd name="connsiteX120" fmla="*/ 285750 w 1595437"/>
                  <a:gd name="connsiteY120" fmla="*/ 440531 h 1643062"/>
                  <a:gd name="connsiteX121" fmla="*/ 154781 w 1595437"/>
                  <a:gd name="connsiteY121" fmla="*/ 381000 h 1643062"/>
                  <a:gd name="connsiteX122" fmla="*/ 202406 w 1595437"/>
                  <a:gd name="connsiteY122" fmla="*/ 297656 h 1643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1595437" h="1643062">
                    <a:moveTo>
                      <a:pt x="381000" y="940594"/>
                    </a:moveTo>
                    <a:cubicBezTo>
                      <a:pt x="404812" y="892969"/>
                      <a:pt x="428625" y="833438"/>
                      <a:pt x="428625" y="785813"/>
                    </a:cubicBezTo>
                    <a:cubicBezTo>
                      <a:pt x="428625" y="750094"/>
                      <a:pt x="404812" y="726281"/>
                      <a:pt x="392906" y="690563"/>
                    </a:cubicBezTo>
                    <a:cubicBezTo>
                      <a:pt x="392906" y="690563"/>
                      <a:pt x="381000" y="666750"/>
                      <a:pt x="381000" y="654844"/>
                    </a:cubicBezTo>
                    <a:cubicBezTo>
                      <a:pt x="369094" y="631031"/>
                      <a:pt x="357187" y="583406"/>
                      <a:pt x="357187" y="511969"/>
                    </a:cubicBezTo>
                    <a:cubicBezTo>
                      <a:pt x="357187" y="488156"/>
                      <a:pt x="381000" y="476250"/>
                      <a:pt x="392906" y="476250"/>
                    </a:cubicBezTo>
                    <a:cubicBezTo>
                      <a:pt x="416719" y="476250"/>
                      <a:pt x="428625" y="500063"/>
                      <a:pt x="428625" y="511969"/>
                    </a:cubicBezTo>
                    <a:cubicBezTo>
                      <a:pt x="428625" y="571500"/>
                      <a:pt x="440531" y="607219"/>
                      <a:pt x="452438" y="631031"/>
                    </a:cubicBezTo>
                    <a:cubicBezTo>
                      <a:pt x="452438" y="642938"/>
                      <a:pt x="464344" y="654844"/>
                      <a:pt x="464344" y="666750"/>
                    </a:cubicBezTo>
                    <a:cubicBezTo>
                      <a:pt x="476250" y="702469"/>
                      <a:pt x="500063" y="738188"/>
                      <a:pt x="500063" y="773906"/>
                    </a:cubicBezTo>
                    <a:cubicBezTo>
                      <a:pt x="511969" y="833438"/>
                      <a:pt x="476250" y="904875"/>
                      <a:pt x="452438" y="976312"/>
                    </a:cubicBezTo>
                    <a:cubicBezTo>
                      <a:pt x="440531" y="1012031"/>
                      <a:pt x="428625" y="1047750"/>
                      <a:pt x="428625" y="1071563"/>
                    </a:cubicBezTo>
                    <a:cubicBezTo>
                      <a:pt x="428625" y="1083469"/>
                      <a:pt x="428625" y="1095375"/>
                      <a:pt x="440531" y="1107281"/>
                    </a:cubicBezTo>
                    <a:cubicBezTo>
                      <a:pt x="452438" y="1119188"/>
                      <a:pt x="464344" y="1119188"/>
                      <a:pt x="488156" y="1119188"/>
                    </a:cubicBezTo>
                    <a:lnTo>
                      <a:pt x="523875" y="1119188"/>
                    </a:lnTo>
                    <a:cubicBezTo>
                      <a:pt x="547688" y="1119188"/>
                      <a:pt x="583406" y="1107281"/>
                      <a:pt x="595313" y="1143000"/>
                    </a:cubicBezTo>
                    <a:cubicBezTo>
                      <a:pt x="619125" y="1178719"/>
                      <a:pt x="607219" y="1202531"/>
                      <a:pt x="595313" y="1226344"/>
                    </a:cubicBezTo>
                    <a:cubicBezTo>
                      <a:pt x="583406" y="1238250"/>
                      <a:pt x="583406" y="1250156"/>
                      <a:pt x="595313" y="1262063"/>
                    </a:cubicBezTo>
                    <a:cubicBezTo>
                      <a:pt x="595313" y="1262063"/>
                      <a:pt x="607219" y="1273969"/>
                      <a:pt x="619125" y="1273969"/>
                    </a:cubicBezTo>
                    <a:lnTo>
                      <a:pt x="666750" y="1273969"/>
                    </a:lnTo>
                    <a:lnTo>
                      <a:pt x="654844" y="1321594"/>
                    </a:lnTo>
                    <a:lnTo>
                      <a:pt x="654844" y="1333500"/>
                    </a:lnTo>
                    <a:cubicBezTo>
                      <a:pt x="654844" y="1345406"/>
                      <a:pt x="678656" y="1345406"/>
                      <a:pt x="690563" y="1345406"/>
                    </a:cubicBezTo>
                    <a:lnTo>
                      <a:pt x="714375" y="1345406"/>
                    </a:lnTo>
                    <a:cubicBezTo>
                      <a:pt x="726281" y="1345406"/>
                      <a:pt x="738188" y="1357313"/>
                      <a:pt x="738188" y="1369219"/>
                    </a:cubicBezTo>
                    <a:cubicBezTo>
                      <a:pt x="750094" y="1393031"/>
                      <a:pt x="762000" y="1428750"/>
                      <a:pt x="785813" y="1464469"/>
                    </a:cubicBezTo>
                    <a:cubicBezTo>
                      <a:pt x="809625" y="1500188"/>
                      <a:pt x="845344" y="1524000"/>
                      <a:pt x="904875" y="1512094"/>
                    </a:cubicBezTo>
                    <a:cubicBezTo>
                      <a:pt x="916781" y="1512094"/>
                      <a:pt x="928688" y="1512094"/>
                      <a:pt x="940594" y="1500188"/>
                    </a:cubicBezTo>
                    <a:cubicBezTo>
                      <a:pt x="964406" y="1488281"/>
                      <a:pt x="976312" y="1476375"/>
                      <a:pt x="988219" y="1464469"/>
                    </a:cubicBezTo>
                    <a:cubicBezTo>
                      <a:pt x="1035844" y="1428750"/>
                      <a:pt x="1083469" y="1404938"/>
                      <a:pt x="1178719" y="1428750"/>
                    </a:cubicBezTo>
                    <a:cubicBezTo>
                      <a:pt x="1297781" y="1464469"/>
                      <a:pt x="1369219" y="1571625"/>
                      <a:pt x="1369219" y="1571625"/>
                    </a:cubicBezTo>
                    <a:lnTo>
                      <a:pt x="1297781" y="1643063"/>
                    </a:lnTo>
                    <a:cubicBezTo>
                      <a:pt x="1297781" y="1643063"/>
                      <a:pt x="1238250" y="1559719"/>
                      <a:pt x="1154906" y="1535906"/>
                    </a:cubicBezTo>
                    <a:cubicBezTo>
                      <a:pt x="1095375" y="1524000"/>
                      <a:pt x="1071563" y="1535906"/>
                      <a:pt x="1035844" y="1559719"/>
                    </a:cubicBezTo>
                    <a:cubicBezTo>
                      <a:pt x="1023938" y="1571625"/>
                      <a:pt x="1000125" y="1583531"/>
                      <a:pt x="976312" y="1595438"/>
                    </a:cubicBezTo>
                    <a:cubicBezTo>
                      <a:pt x="964406" y="1607344"/>
                      <a:pt x="940594" y="1607344"/>
                      <a:pt x="928688" y="1607344"/>
                    </a:cubicBezTo>
                    <a:cubicBezTo>
                      <a:pt x="845344" y="1619250"/>
                      <a:pt x="762000" y="1583531"/>
                      <a:pt x="714375" y="1512094"/>
                    </a:cubicBezTo>
                    <a:cubicBezTo>
                      <a:pt x="690563" y="1476375"/>
                      <a:pt x="678656" y="1452563"/>
                      <a:pt x="666750" y="1428750"/>
                    </a:cubicBezTo>
                    <a:cubicBezTo>
                      <a:pt x="642938" y="1428750"/>
                      <a:pt x="595313" y="1416844"/>
                      <a:pt x="571500" y="1381125"/>
                    </a:cubicBezTo>
                    <a:cubicBezTo>
                      <a:pt x="559594" y="1369219"/>
                      <a:pt x="559594" y="1357313"/>
                      <a:pt x="559594" y="1333500"/>
                    </a:cubicBezTo>
                    <a:cubicBezTo>
                      <a:pt x="535781" y="1321594"/>
                      <a:pt x="523875" y="1309688"/>
                      <a:pt x="511969" y="1285875"/>
                    </a:cubicBezTo>
                    <a:cubicBezTo>
                      <a:pt x="488156" y="1250156"/>
                      <a:pt x="500063" y="1214438"/>
                      <a:pt x="511969" y="1190625"/>
                    </a:cubicBezTo>
                    <a:lnTo>
                      <a:pt x="488156" y="1190625"/>
                    </a:lnTo>
                    <a:cubicBezTo>
                      <a:pt x="428625" y="1190625"/>
                      <a:pt x="392906" y="1166813"/>
                      <a:pt x="381000" y="1154906"/>
                    </a:cubicBezTo>
                    <a:cubicBezTo>
                      <a:pt x="357187" y="1131094"/>
                      <a:pt x="345281" y="1095375"/>
                      <a:pt x="345281" y="1059656"/>
                    </a:cubicBezTo>
                    <a:cubicBezTo>
                      <a:pt x="345281" y="1035844"/>
                      <a:pt x="369094" y="988219"/>
                      <a:pt x="381000" y="940594"/>
                    </a:cubicBezTo>
                    <a:close/>
                    <a:moveTo>
                      <a:pt x="1262063" y="285750"/>
                    </a:moveTo>
                    <a:cubicBezTo>
                      <a:pt x="1250156" y="285750"/>
                      <a:pt x="1250156" y="285750"/>
                      <a:pt x="1238250" y="273844"/>
                    </a:cubicBezTo>
                    <a:cubicBezTo>
                      <a:pt x="1238250" y="261938"/>
                      <a:pt x="1238250" y="261938"/>
                      <a:pt x="1250156" y="250031"/>
                    </a:cubicBezTo>
                    <a:cubicBezTo>
                      <a:pt x="1262063" y="250031"/>
                      <a:pt x="1262063" y="250031"/>
                      <a:pt x="1273969" y="238125"/>
                    </a:cubicBezTo>
                    <a:cubicBezTo>
                      <a:pt x="1226344" y="226219"/>
                      <a:pt x="1178719" y="214313"/>
                      <a:pt x="1119188" y="202406"/>
                    </a:cubicBezTo>
                    <a:cubicBezTo>
                      <a:pt x="1107281" y="202406"/>
                      <a:pt x="1095375" y="178594"/>
                      <a:pt x="1095375" y="166687"/>
                    </a:cubicBezTo>
                    <a:cubicBezTo>
                      <a:pt x="1095375" y="154781"/>
                      <a:pt x="1119188" y="142875"/>
                      <a:pt x="1131094" y="142875"/>
                    </a:cubicBezTo>
                    <a:cubicBezTo>
                      <a:pt x="1226344" y="166687"/>
                      <a:pt x="1297781" y="190500"/>
                      <a:pt x="1357313" y="214313"/>
                    </a:cubicBezTo>
                    <a:cubicBezTo>
                      <a:pt x="1440656" y="178594"/>
                      <a:pt x="1464469" y="142875"/>
                      <a:pt x="1464469" y="130969"/>
                    </a:cubicBezTo>
                    <a:cubicBezTo>
                      <a:pt x="1464469" y="107156"/>
                      <a:pt x="1357313" y="71437"/>
                      <a:pt x="1083469" y="95250"/>
                    </a:cubicBezTo>
                    <a:cubicBezTo>
                      <a:pt x="1071563" y="95250"/>
                      <a:pt x="1071563" y="95250"/>
                      <a:pt x="1071563" y="83344"/>
                    </a:cubicBezTo>
                    <a:cubicBezTo>
                      <a:pt x="1071563" y="71437"/>
                      <a:pt x="1071563" y="71437"/>
                      <a:pt x="1083469" y="71437"/>
                    </a:cubicBezTo>
                    <a:cubicBezTo>
                      <a:pt x="1202531" y="59531"/>
                      <a:pt x="1297781" y="59531"/>
                      <a:pt x="1369219" y="71437"/>
                    </a:cubicBezTo>
                    <a:cubicBezTo>
                      <a:pt x="1452563" y="83344"/>
                      <a:pt x="1500188" y="95250"/>
                      <a:pt x="1500188" y="130969"/>
                    </a:cubicBezTo>
                    <a:cubicBezTo>
                      <a:pt x="1512094" y="166687"/>
                      <a:pt x="1440656" y="226219"/>
                      <a:pt x="1262063" y="285750"/>
                    </a:cubicBezTo>
                    <a:close/>
                    <a:moveTo>
                      <a:pt x="1190625" y="273844"/>
                    </a:moveTo>
                    <a:cubicBezTo>
                      <a:pt x="1202531" y="273844"/>
                      <a:pt x="1202531" y="273844"/>
                      <a:pt x="1214438" y="285750"/>
                    </a:cubicBezTo>
                    <a:cubicBezTo>
                      <a:pt x="1214438" y="297656"/>
                      <a:pt x="1214438" y="297656"/>
                      <a:pt x="1202531" y="309563"/>
                    </a:cubicBezTo>
                    <a:cubicBezTo>
                      <a:pt x="1178719" y="309563"/>
                      <a:pt x="1166813" y="321469"/>
                      <a:pt x="1143000" y="321469"/>
                    </a:cubicBezTo>
                    <a:cubicBezTo>
                      <a:pt x="1131094" y="321469"/>
                      <a:pt x="1131094" y="321469"/>
                      <a:pt x="1131094" y="309563"/>
                    </a:cubicBezTo>
                    <a:cubicBezTo>
                      <a:pt x="1131094" y="297656"/>
                      <a:pt x="1131094" y="297656"/>
                      <a:pt x="1143000" y="285750"/>
                    </a:cubicBezTo>
                    <a:cubicBezTo>
                      <a:pt x="1143000" y="285750"/>
                      <a:pt x="1166813" y="285750"/>
                      <a:pt x="1190625" y="273844"/>
                    </a:cubicBezTo>
                    <a:close/>
                    <a:moveTo>
                      <a:pt x="71437" y="107156"/>
                    </a:moveTo>
                    <a:lnTo>
                      <a:pt x="59531" y="83344"/>
                    </a:lnTo>
                    <a:lnTo>
                      <a:pt x="23812" y="83344"/>
                    </a:lnTo>
                    <a:lnTo>
                      <a:pt x="11906" y="83344"/>
                    </a:lnTo>
                    <a:lnTo>
                      <a:pt x="0" y="71437"/>
                    </a:lnTo>
                    <a:lnTo>
                      <a:pt x="0" y="59531"/>
                    </a:lnTo>
                    <a:lnTo>
                      <a:pt x="23812" y="35719"/>
                    </a:lnTo>
                    <a:lnTo>
                      <a:pt x="11906" y="23812"/>
                    </a:lnTo>
                    <a:lnTo>
                      <a:pt x="11906" y="11906"/>
                    </a:lnTo>
                    <a:cubicBezTo>
                      <a:pt x="11906" y="11906"/>
                      <a:pt x="23812" y="0"/>
                      <a:pt x="23812" y="11906"/>
                    </a:cubicBezTo>
                    <a:lnTo>
                      <a:pt x="47625" y="23812"/>
                    </a:lnTo>
                    <a:lnTo>
                      <a:pt x="71437" y="0"/>
                    </a:lnTo>
                    <a:lnTo>
                      <a:pt x="83344" y="0"/>
                    </a:lnTo>
                    <a:lnTo>
                      <a:pt x="95250" y="11906"/>
                    </a:lnTo>
                    <a:lnTo>
                      <a:pt x="95250" y="47625"/>
                    </a:lnTo>
                    <a:lnTo>
                      <a:pt x="119063" y="59531"/>
                    </a:lnTo>
                    <a:lnTo>
                      <a:pt x="130969" y="71437"/>
                    </a:lnTo>
                    <a:cubicBezTo>
                      <a:pt x="130969" y="71437"/>
                      <a:pt x="130969" y="83344"/>
                      <a:pt x="119063" y="83344"/>
                    </a:cubicBezTo>
                    <a:lnTo>
                      <a:pt x="95250" y="71437"/>
                    </a:lnTo>
                    <a:lnTo>
                      <a:pt x="95250" y="95250"/>
                    </a:lnTo>
                    <a:cubicBezTo>
                      <a:pt x="95250" y="107156"/>
                      <a:pt x="95250" y="107156"/>
                      <a:pt x="71437" y="107156"/>
                    </a:cubicBezTo>
                    <a:cubicBezTo>
                      <a:pt x="83344" y="107156"/>
                      <a:pt x="71437" y="107156"/>
                      <a:pt x="71437" y="107156"/>
                    </a:cubicBezTo>
                    <a:close/>
                    <a:moveTo>
                      <a:pt x="1464469" y="523875"/>
                    </a:moveTo>
                    <a:lnTo>
                      <a:pt x="1500188" y="523875"/>
                    </a:lnTo>
                    <a:lnTo>
                      <a:pt x="1500188" y="488156"/>
                    </a:lnTo>
                    <a:cubicBezTo>
                      <a:pt x="1500188" y="476250"/>
                      <a:pt x="1512094" y="476250"/>
                      <a:pt x="1512094" y="476250"/>
                    </a:cubicBezTo>
                    <a:cubicBezTo>
                      <a:pt x="1524000" y="476250"/>
                      <a:pt x="1524000" y="476250"/>
                      <a:pt x="1524000" y="488156"/>
                    </a:cubicBezTo>
                    <a:lnTo>
                      <a:pt x="1535906" y="523875"/>
                    </a:lnTo>
                    <a:lnTo>
                      <a:pt x="1571625" y="511969"/>
                    </a:lnTo>
                    <a:cubicBezTo>
                      <a:pt x="1583531" y="511969"/>
                      <a:pt x="1583531" y="511969"/>
                      <a:pt x="1583531" y="523875"/>
                    </a:cubicBezTo>
                    <a:lnTo>
                      <a:pt x="1583531" y="547688"/>
                    </a:lnTo>
                    <a:lnTo>
                      <a:pt x="1559719" y="571500"/>
                    </a:lnTo>
                    <a:lnTo>
                      <a:pt x="1595438" y="571500"/>
                    </a:lnTo>
                    <a:lnTo>
                      <a:pt x="1595438" y="595313"/>
                    </a:lnTo>
                    <a:cubicBezTo>
                      <a:pt x="1595438" y="595313"/>
                      <a:pt x="1583531" y="607219"/>
                      <a:pt x="1571625" y="595313"/>
                    </a:cubicBezTo>
                    <a:lnTo>
                      <a:pt x="1547813" y="583406"/>
                    </a:lnTo>
                    <a:lnTo>
                      <a:pt x="1524000" y="607219"/>
                    </a:lnTo>
                    <a:lnTo>
                      <a:pt x="1500188" y="607219"/>
                    </a:lnTo>
                    <a:cubicBezTo>
                      <a:pt x="1488281" y="607219"/>
                      <a:pt x="1488281" y="595313"/>
                      <a:pt x="1488281" y="595313"/>
                    </a:cubicBezTo>
                    <a:lnTo>
                      <a:pt x="1500188" y="559594"/>
                    </a:lnTo>
                    <a:lnTo>
                      <a:pt x="1464469" y="547688"/>
                    </a:lnTo>
                    <a:lnTo>
                      <a:pt x="1452563" y="535781"/>
                    </a:lnTo>
                    <a:lnTo>
                      <a:pt x="1464469" y="523875"/>
                    </a:lnTo>
                    <a:close/>
                    <a:moveTo>
                      <a:pt x="202406" y="297656"/>
                    </a:moveTo>
                    <a:lnTo>
                      <a:pt x="226219" y="297656"/>
                    </a:lnTo>
                    <a:lnTo>
                      <a:pt x="226219" y="321469"/>
                    </a:lnTo>
                    <a:cubicBezTo>
                      <a:pt x="190500" y="345281"/>
                      <a:pt x="190500" y="357187"/>
                      <a:pt x="190500" y="369094"/>
                    </a:cubicBezTo>
                    <a:cubicBezTo>
                      <a:pt x="190500" y="381000"/>
                      <a:pt x="226219" y="392906"/>
                      <a:pt x="297656" y="404812"/>
                    </a:cubicBezTo>
                    <a:cubicBezTo>
                      <a:pt x="369094" y="416719"/>
                      <a:pt x="464344" y="416719"/>
                      <a:pt x="571500" y="404812"/>
                    </a:cubicBezTo>
                    <a:cubicBezTo>
                      <a:pt x="583406" y="404812"/>
                      <a:pt x="583406" y="404812"/>
                      <a:pt x="583406" y="416719"/>
                    </a:cubicBezTo>
                    <a:cubicBezTo>
                      <a:pt x="583406" y="428625"/>
                      <a:pt x="583406" y="428625"/>
                      <a:pt x="571500" y="428625"/>
                    </a:cubicBezTo>
                    <a:cubicBezTo>
                      <a:pt x="511969" y="428625"/>
                      <a:pt x="452438" y="440531"/>
                      <a:pt x="392906" y="440531"/>
                    </a:cubicBezTo>
                    <a:lnTo>
                      <a:pt x="285750" y="440531"/>
                    </a:lnTo>
                    <a:cubicBezTo>
                      <a:pt x="202406" y="428625"/>
                      <a:pt x="166687" y="416719"/>
                      <a:pt x="154781" y="381000"/>
                    </a:cubicBezTo>
                    <a:cubicBezTo>
                      <a:pt x="154781" y="345281"/>
                      <a:pt x="166687" y="321469"/>
                      <a:pt x="202406" y="297656"/>
                    </a:cubicBezTo>
                    <a:close/>
                  </a:path>
                </a:pathLst>
              </a:custGeom>
              <a:grpFill/>
              <a:ln w="1860" cap="flat">
                <a:noFill/>
                <a:prstDash val="solid"/>
                <a:miter/>
              </a:ln>
            </p:spPr>
            <p:txBody>
              <a:bodyPr rtlCol="0" anchor="ctr"/>
              <a:lstStyle/>
              <a:p>
                <a:endParaRPr lang="zh-CN" altLang="en-US" sz="1400"/>
              </a:p>
            </p:txBody>
          </p:sp>
          <p:sp>
            <p:nvSpPr>
              <p:cNvPr id="123" name="任意多边形: 形状 122">
                <a:extLst>
                  <a:ext uri="{FF2B5EF4-FFF2-40B4-BE49-F238E27FC236}">
                    <a16:creationId xmlns:a16="http://schemas.microsoft.com/office/drawing/2014/main" id="{69EDD5C1-AE92-AB5B-5243-123DBF67420E}"/>
                  </a:ext>
                </a:extLst>
              </p:cNvPr>
              <p:cNvSpPr/>
              <p:nvPr/>
            </p:nvSpPr>
            <p:spPr>
              <a:xfrm>
                <a:off x="5417343" y="2681882"/>
                <a:ext cx="1394881" cy="366117"/>
              </a:xfrm>
              <a:custGeom>
                <a:avLst/>
                <a:gdLst>
                  <a:gd name="connsiteX0" fmla="*/ 166688 w 1394881"/>
                  <a:gd name="connsiteY0" fmla="*/ 8930 h 366117"/>
                  <a:gd name="connsiteX1" fmla="*/ 511969 w 1394881"/>
                  <a:gd name="connsiteY1" fmla="*/ 8930 h 366117"/>
                  <a:gd name="connsiteX2" fmla="*/ 535781 w 1394881"/>
                  <a:gd name="connsiteY2" fmla="*/ 44648 h 366117"/>
                  <a:gd name="connsiteX3" fmla="*/ 500063 w 1394881"/>
                  <a:gd name="connsiteY3" fmla="*/ 68461 h 366117"/>
                  <a:gd name="connsiteX4" fmla="*/ 190500 w 1394881"/>
                  <a:gd name="connsiteY4" fmla="*/ 68461 h 366117"/>
                  <a:gd name="connsiteX5" fmla="*/ 59531 w 1394881"/>
                  <a:gd name="connsiteY5" fmla="*/ 104180 h 366117"/>
                  <a:gd name="connsiteX6" fmla="*/ 250031 w 1394881"/>
                  <a:gd name="connsiteY6" fmla="*/ 187523 h 366117"/>
                  <a:gd name="connsiteX7" fmla="*/ 321469 w 1394881"/>
                  <a:gd name="connsiteY7" fmla="*/ 211336 h 366117"/>
                  <a:gd name="connsiteX8" fmla="*/ 428625 w 1394881"/>
                  <a:gd name="connsiteY8" fmla="*/ 104180 h 366117"/>
                  <a:gd name="connsiteX9" fmla="*/ 476250 w 1394881"/>
                  <a:gd name="connsiteY9" fmla="*/ 116086 h 366117"/>
                  <a:gd name="connsiteX10" fmla="*/ 464344 w 1394881"/>
                  <a:gd name="connsiteY10" fmla="*/ 163711 h 366117"/>
                  <a:gd name="connsiteX11" fmla="*/ 392906 w 1394881"/>
                  <a:gd name="connsiteY11" fmla="*/ 235148 h 366117"/>
                  <a:gd name="connsiteX12" fmla="*/ 690563 w 1394881"/>
                  <a:gd name="connsiteY12" fmla="*/ 282773 h 366117"/>
                  <a:gd name="connsiteX13" fmla="*/ 1143000 w 1394881"/>
                  <a:gd name="connsiteY13" fmla="*/ 306586 h 366117"/>
                  <a:gd name="connsiteX14" fmla="*/ 1333500 w 1394881"/>
                  <a:gd name="connsiteY14" fmla="*/ 270867 h 366117"/>
                  <a:gd name="connsiteX15" fmla="*/ 1238250 w 1394881"/>
                  <a:gd name="connsiteY15" fmla="*/ 211336 h 366117"/>
                  <a:gd name="connsiteX16" fmla="*/ 1309688 w 1394881"/>
                  <a:gd name="connsiteY16" fmla="*/ 175617 h 366117"/>
                  <a:gd name="connsiteX17" fmla="*/ 1393031 w 1394881"/>
                  <a:gd name="connsiteY17" fmla="*/ 270867 h 366117"/>
                  <a:gd name="connsiteX18" fmla="*/ 1154906 w 1394881"/>
                  <a:gd name="connsiteY18" fmla="*/ 366117 h 366117"/>
                  <a:gd name="connsiteX19" fmla="*/ 1059656 w 1394881"/>
                  <a:gd name="connsiteY19" fmla="*/ 366117 h 366117"/>
                  <a:gd name="connsiteX20" fmla="*/ 666750 w 1394881"/>
                  <a:gd name="connsiteY20" fmla="*/ 342305 h 366117"/>
                  <a:gd name="connsiteX21" fmla="*/ 190500 w 1394881"/>
                  <a:gd name="connsiteY21" fmla="*/ 247055 h 366117"/>
                  <a:gd name="connsiteX22" fmla="*/ 0 w 1394881"/>
                  <a:gd name="connsiteY22" fmla="*/ 92273 h 366117"/>
                  <a:gd name="connsiteX23" fmla="*/ 166688 w 1394881"/>
                  <a:gd name="connsiteY23" fmla="*/ 8930 h 366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94881" h="366117">
                    <a:moveTo>
                      <a:pt x="166688" y="8930"/>
                    </a:moveTo>
                    <a:cubicBezTo>
                      <a:pt x="250031" y="-2977"/>
                      <a:pt x="369094" y="-2977"/>
                      <a:pt x="511969" y="8930"/>
                    </a:cubicBezTo>
                    <a:cubicBezTo>
                      <a:pt x="523875" y="8930"/>
                      <a:pt x="535781" y="20836"/>
                      <a:pt x="535781" y="44648"/>
                    </a:cubicBezTo>
                    <a:cubicBezTo>
                      <a:pt x="535781" y="56555"/>
                      <a:pt x="523875" y="68461"/>
                      <a:pt x="500063" y="68461"/>
                    </a:cubicBezTo>
                    <a:cubicBezTo>
                      <a:pt x="381000" y="56555"/>
                      <a:pt x="273844" y="56555"/>
                      <a:pt x="190500" y="68461"/>
                    </a:cubicBezTo>
                    <a:cubicBezTo>
                      <a:pt x="107156" y="80367"/>
                      <a:pt x="71438" y="92273"/>
                      <a:pt x="59531" y="104180"/>
                    </a:cubicBezTo>
                    <a:cubicBezTo>
                      <a:pt x="71438" y="116086"/>
                      <a:pt x="119063" y="151805"/>
                      <a:pt x="250031" y="187523"/>
                    </a:cubicBezTo>
                    <a:cubicBezTo>
                      <a:pt x="273844" y="199430"/>
                      <a:pt x="297656" y="211336"/>
                      <a:pt x="321469" y="211336"/>
                    </a:cubicBezTo>
                    <a:cubicBezTo>
                      <a:pt x="357188" y="163711"/>
                      <a:pt x="381000" y="151805"/>
                      <a:pt x="428625" y="104180"/>
                    </a:cubicBezTo>
                    <a:cubicBezTo>
                      <a:pt x="440531" y="92273"/>
                      <a:pt x="464344" y="92273"/>
                      <a:pt x="476250" y="116086"/>
                    </a:cubicBezTo>
                    <a:cubicBezTo>
                      <a:pt x="488156" y="127992"/>
                      <a:pt x="476250" y="151805"/>
                      <a:pt x="464344" y="163711"/>
                    </a:cubicBezTo>
                    <a:cubicBezTo>
                      <a:pt x="416719" y="187523"/>
                      <a:pt x="404812" y="211336"/>
                      <a:pt x="392906" y="235148"/>
                    </a:cubicBezTo>
                    <a:cubicBezTo>
                      <a:pt x="488156" y="247055"/>
                      <a:pt x="583406" y="270867"/>
                      <a:pt x="690563" y="282773"/>
                    </a:cubicBezTo>
                    <a:cubicBezTo>
                      <a:pt x="857250" y="306586"/>
                      <a:pt x="1012031" y="318492"/>
                      <a:pt x="1143000" y="306586"/>
                    </a:cubicBezTo>
                    <a:cubicBezTo>
                      <a:pt x="1285875" y="306586"/>
                      <a:pt x="1333500" y="282773"/>
                      <a:pt x="1333500" y="270867"/>
                    </a:cubicBezTo>
                    <a:cubicBezTo>
                      <a:pt x="1333500" y="270867"/>
                      <a:pt x="1309688" y="247055"/>
                      <a:pt x="1238250" y="211336"/>
                    </a:cubicBezTo>
                    <a:lnTo>
                      <a:pt x="1309688" y="175617"/>
                    </a:lnTo>
                    <a:cubicBezTo>
                      <a:pt x="1357313" y="199430"/>
                      <a:pt x="1404938" y="235148"/>
                      <a:pt x="1393031" y="270867"/>
                    </a:cubicBezTo>
                    <a:cubicBezTo>
                      <a:pt x="1381125" y="318492"/>
                      <a:pt x="1309688" y="354211"/>
                      <a:pt x="1154906" y="366117"/>
                    </a:cubicBezTo>
                    <a:lnTo>
                      <a:pt x="1059656" y="366117"/>
                    </a:lnTo>
                    <a:cubicBezTo>
                      <a:pt x="940594" y="366117"/>
                      <a:pt x="809625" y="354211"/>
                      <a:pt x="666750" y="342305"/>
                    </a:cubicBezTo>
                    <a:cubicBezTo>
                      <a:pt x="488156" y="318492"/>
                      <a:pt x="321469" y="282773"/>
                      <a:pt x="190500" y="247055"/>
                    </a:cubicBezTo>
                    <a:cubicBezTo>
                      <a:pt x="59531" y="199430"/>
                      <a:pt x="0" y="151805"/>
                      <a:pt x="0" y="92273"/>
                    </a:cubicBezTo>
                    <a:cubicBezTo>
                      <a:pt x="11906" y="44648"/>
                      <a:pt x="59531" y="20836"/>
                      <a:pt x="166688" y="8930"/>
                    </a:cubicBezTo>
                    <a:close/>
                  </a:path>
                </a:pathLst>
              </a:custGeom>
              <a:grpFill/>
              <a:ln w="1860" cap="flat">
                <a:noFill/>
                <a:prstDash val="solid"/>
                <a:miter/>
              </a:ln>
            </p:spPr>
            <p:txBody>
              <a:bodyPr rtlCol="0" anchor="ctr"/>
              <a:lstStyle/>
              <a:p>
                <a:endParaRPr lang="zh-CN" altLang="en-US" sz="1400"/>
              </a:p>
            </p:txBody>
          </p:sp>
          <p:sp>
            <p:nvSpPr>
              <p:cNvPr id="124" name="任意多边形: 形状 123">
                <a:extLst>
                  <a:ext uri="{FF2B5EF4-FFF2-40B4-BE49-F238E27FC236}">
                    <a16:creationId xmlns:a16="http://schemas.microsoft.com/office/drawing/2014/main" id="{B1445BDD-DAF5-E5F1-5EF6-206ECECE25A6}"/>
                  </a:ext>
                </a:extLst>
              </p:cNvPr>
              <p:cNvSpPr/>
              <p:nvPr/>
            </p:nvSpPr>
            <p:spPr>
              <a:xfrm>
                <a:off x="5298281" y="2881312"/>
                <a:ext cx="71437" cy="71437"/>
              </a:xfrm>
              <a:custGeom>
                <a:avLst/>
                <a:gdLst>
                  <a:gd name="connsiteX0" fmla="*/ 0 w 71437"/>
                  <a:gd name="connsiteY0" fmla="*/ 35719 h 71437"/>
                  <a:gd name="connsiteX1" fmla="*/ 35719 w 71437"/>
                  <a:gd name="connsiteY1" fmla="*/ 71437 h 71437"/>
                  <a:gd name="connsiteX2" fmla="*/ 71437 w 71437"/>
                  <a:gd name="connsiteY2" fmla="*/ 35719 h 71437"/>
                  <a:gd name="connsiteX3" fmla="*/ 35719 w 71437"/>
                  <a:gd name="connsiteY3" fmla="*/ 0 h 71437"/>
                  <a:gd name="connsiteX4" fmla="*/ 0 w 71437"/>
                  <a:gd name="connsiteY4" fmla="*/ 35719 h 7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37" h="71437">
                    <a:moveTo>
                      <a:pt x="0" y="35719"/>
                    </a:moveTo>
                    <a:cubicBezTo>
                      <a:pt x="0" y="55446"/>
                      <a:pt x="15992" y="71437"/>
                      <a:pt x="35719" y="71437"/>
                    </a:cubicBezTo>
                    <a:cubicBezTo>
                      <a:pt x="55446" y="71437"/>
                      <a:pt x="71437" y="55446"/>
                      <a:pt x="71437" y="35719"/>
                    </a:cubicBezTo>
                    <a:cubicBezTo>
                      <a:pt x="71437" y="15992"/>
                      <a:pt x="55446" y="0"/>
                      <a:pt x="35719" y="0"/>
                    </a:cubicBezTo>
                    <a:cubicBezTo>
                      <a:pt x="15992" y="0"/>
                      <a:pt x="0" y="15992"/>
                      <a:pt x="0" y="35719"/>
                    </a:cubicBezTo>
                    <a:close/>
                  </a:path>
                </a:pathLst>
              </a:custGeom>
              <a:grpFill/>
              <a:ln w="1860" cap="flat">
                <a:noFill/>
                <a:prstDash val="solid"/>
                <a:miter/>
              </a:ln>
            </p:spPr>
            <p:txBody>
              <a:bodyPr rtlCol="0" anchor="ctr"/>
              <a:lstStyle/>
              <a:p>
                <a:endParaRPr lang="zh-CN" altLang="en-US" sz="1400"/>
              </a:p>
            </p:txBody>
          </p:sp>
          <p:sp>
            <p:nvSpPr>
              <p:cNvPr id="125" name="任意多边形: 形状 124">
                <a:extLst>
                  <a:ext uri="{FF2B5EF4-FFF2-40B4-BE49-F238E27FC236}">
                    <a16:creationId xmlns:a16="http://schemas.microsoft.com/office/drawing/2014/main" id="{5223AE89-5E21-7036-A461-870B06F718F3}"/>
                  </a:ext>
                </a:extLst>
              </p:cNvPr>
              <p:cNvSpPr/>
              <p:nvPr/>
            </p:nvSpPr>
            <p:spPr>
              <a:xfrm>
                <a:off x="6834187" y="2797968"/>
                <a:ext cx="71437" cy="71437"/>
              </a:xfrm>
              <a:custGeom>
                <a:avLst/>
                <a:gdLst>
                  <a:gd name="connsiteX0" fmla="*/ 0 w 71437"/>
                  <a:gd name="connsiteY0" fmla="*/ 35719 h 71437"/>
                  <a:gd name="connsiteX1" fmla="*/ 35719 w 71437"/>
                  <a:gd name="connsiteY1" fmla="*/ 71437 h 71437"/>
                  <a:gd name="connsiteX2" fmla="*/ 71438 w 71437"/>
                  <a:gd name="connsiteY2" fmla="*/ 35719 h 71437"/>
                  <a:gd name="connsiteX3" fmla="*/ 35719 w 71437"/>
                  <a:gd name="connsiteY3" fmla="*/ 0 h 71437"/>
                  <a:gd name="connsiteX4" fmla="*/ 0 w 71437"/>
                  <a:gd name="connsiteY4" fmla="*/ 35719 h 7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37" h="71437">
                    <a:moveTo>
                      <a:pt x="0" y="35719"/>
                    </a:moveTo>
                    <a:cubicBezTo>
                      <a:pt x="0" y="55446"/>
                      <a:pt x="15992" y="71437"/>
                      <a:pt x="35719" y="71437"/>
                    </a:cubicBezTo>
                    <a:cubicBezTo>
                      <a:pt x="55446" y="71437"/>
                      <a:pt x="71438" y="55446"/>
                      <a:pt x="71438" y="35719"/>
                    </a:cubicBezTo>
                    <a:cubicBezTo>
                      <a:pt x="71438" y="15992"/>
                      <a:pt x="55446" y="0"/>
                      <a:pt x="35719" y="0"/>
                    </a:cubicBezTo>
                    <a:cubicBezTo>
                      <a:pt x="15992" y="0"/>
                      <a:pt x="0" y="15992"/>
                      <a:pt x="0" y="35719"/>
                    </a:cubicBezTo>
                    <a:close/>
                  </a:path>
                </a:pathLst>
              </a:custGeom>
              <a:grpFill/>
              <a:ln w="1860" cap="flat">
                <a:noFill/>
                <a:prstDash val="solid"/>
                <a:miter/>
              </a:ln>
            </p:spPr>
            <p:txBody>
              <a:bodyPr rtlCol="0" anchor="ctr"/>
              <a:lstStyle/>
              <a:p>
                <a:endParaRPr lang="zh-CN" altLang="en-US" sz="1400"/>
              </a:p>
            </p:txBody>
          </p:sp>
          <p:sp>
            <p:nvSpPr>
              <p:cNvPr id="126" name="任意多边形: 形状 125">
                <a:extLst>
                  <a:ext uri="{FF2B5EF4-FFF2-40B4-BE49-F238E27FC236}">
                    <a16:creationId xmlns:a16="http://schemas.microsoft.com/office/drawing/2014/main" id="{4B81A53F-D94E-28B4-2ED3-10D0DBC238DF}"/>
                  </a:ext>
                </a:extLst>
              </p:cNvPr>
              <p:cNvSpPr/>
              <p:nvPr/>
            </p:nvSpPr>
            <p:spPr>
              <a:xfrm>
                <a:off x="6786562" y="2607468"/>
                <a:ext cx="119062" cy="119062"/>
              </a:xfrm>
              <a:custGeom>
                <a:avLst/>
                <a:gdLst>
                  <a:gd name="connsiteX0" fmla="*/ 0 w 119062"/>
                  <a:gd name="connsiteY0" fmla="*/ 59531 h 119062"/>
                  <a:gd name="connsiteX1" fmla="*/ 59531 w 119062"/>
                  <a:gd name="connsiteY1" fmla="*/ 119063 h 119062"/>
                  <a:gd name="connsiteX2" fmla="*/ 119063 w 119062"/>
                  <a:gd name="connsiteY2" fmla="*/ 59531 h 119062"/>
                  <a:gd name="connsiteX3" fmla="*/ 59531 w 119062"/>
                  <a:gd name="connsiteY3" fmla="*/ 0 h 119062"/>
                  <a:gd name="connsiteX4" fmla="*/ 0 w 119062"/>
                  <a:gd name="connsiteY4" fmla="*/ 59531 h 119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 h="119062">
                    <a:moveTo>
                      <a:pt x="0" y="59531"/>
                    </a:moveTo>
                    <a:cubicBezTo>
                      <a:pt x="0" y="92409"/>
                      <a:pt x="26653" y="119063"/>
                      <a:pt x="59531" y="119063"/>
                    </a:cubicBezTo>
                    <a:cubicBezTo>
                      <a:pt x="92409" y="119063"/>
                      <a:pt x="119063" y="92409"/>
                      <a:pt x="119063" y="59531"/>
                    </a:cubicBezTo>
                    <a:cubicBezTo>
                      <a:pt x="119063" y="26653"/>
                      <a:pt x="92409" y="0"/>
                      <a:pt x="59531" y="0"/>
                    </a:cubicBezTo>
                    <a:cubicBezTo>
                      <a:pt x="26653" y="0"/>
                      <a:pt x="0" y="26653"/>
                      <a:pt x="0" y="59531"/>
                    </a:cubicBezTo>
                    <a:close/>
                  </a:path>
                </a:pathLst>
              </a:custGeom>
              <a:grpFill/>
              <a:ln w="1860" cap="flat">
                <a:noFill/>
                <a:prstDash val="solid"/>
                <a:miter/>
              </a:ln>
            </p:spPr>
            <p:txBody>
              <a:bodyPr rtlCol="0" anchor="ctr"/>
              <a:lstStyle/>
              <a:p>
                <a:endParaRPr lang="zh-CN" altLang="en-US" sz="1400"/>
              </a:p>
            </p:txBody>
          </p:sp>
          <p:sp>
            <p:nvSpPr>
              <p:cNvPr id="127" name="任意多边形: 形状 126">
                <a:extLst>
                  <a:ext uri="{FF2B5EF4-FFF2-40B4-BE49-F238E27FC236}">
                    <a16:creationId xmlns:a16="http://schemas.microsoft.com/office/drawing/2014/main" id="{7AD6E560-0ADE-9664-3B63-107DE524E614}"/>
                  </a:ext>
                </a:extLst>
              </p:cNvPr>
              <p:cNvSpPr/>
              <p:nvPr/>
            </p:nvSpPr>
            <p:spPr>
              <a:xfrm>
                <a:off x="6012656" y="2595562"/>
                <a:ext cx="71437" cy="71437"/>
              </a:xfrm>
              <a:custGeom>
                <a:avLst/>
                <a:gdLst>
                  <a:gd name="connsiteX0" fmla="*/ 0 w 71437"/>
                  <a:gd name="connsiteY0" fmla="*/ 35719 h 71437"/>
                  <a:gd name="connsiteX1" fmla="*/ 35719 w 71437"/>
                  <a:gd name="connsiteY1" fmla="*/ 71437 h 71437"/>
                  <a:gd name="connsiteX2" fmla="*/ 71438 w 71437"/>
                  <a:gd name="connsiteY2" fmla="*/ 35719 h 71437"/>
                  <a:gd name="connsiteX3" fmla="*/ 35719 w 71437"/>
                  <a:gd name="connsiteY3" fmla="*/ 0 h 71437"/>
                  <a:gd name="connsiteX4" fmla="*/ 0 w 71437"/>
                  <a:gd name="connsiteY4" fmla="*/ 35719 h 7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37" h="71437">
                    <a:moveTo>
                      <a:pt x="0" y="35719"/>
                    </a:moveTo>
                    <a:cubicBezTo>
                      <a:pt x="0" y="55446"/>
                      <a:pt x="15992" y="71437"/>
                      <a:pt x="35719" y="71437"/>
                    </a:cubicBezTo>
                    <a:cubicBezTo>
                      <a:pt x="55446" y="71437"/>
                      <a:pt x="71438" y="55446"/>
                      <a:pt x="71438" y="35719"/>
                    </a:cubicBezTo>
                    <a:cubicBezTo>
                      <a:pt x="71438" y="15992"/>
                      <a:pt x="55446" y="0"/>
                      <a:pt x="35719" y="0"/>
                    </a:cubicBezTo>
                    <a:cubicBezTo>
                      <a:pt x="15992" y="0"/>
                      <a:pt x="0" y="15992"/>
                      <a:pt x="0" y="35719"/>
                    </a:cubicBezTo>
                    <a:close/>
                  </a:path>
                </a:pathLst>
              </a:custGeom>
              <a:grpFill/>
              <a:ln w="1860" cap="flat">
                <a:noFill/>
                <a:prstDash val="solid"/>
                <a:miter/>
              </a:ln>
            </p:spPr>
            <p:txBody>
              <a:bodyPr rtlCol="0" anchor="ctr"/>
              <a:lstStyle/>
              <a:p>
                <a:endParaRPr lang="zh-CN" altLang="en-US" sz="1400"/>
              </a:p>
            </p:txBody>
          </p:sp>
        </p:grpSp>
      </p:grpSp>
      <p:sp>
        <p:nvSpPr>
          <p:cNvPr id="150" name="Graphic 128">
            <a:extLst>
              <a:ext uri="{FF2B5EF4-FFF2-40B4-BE49-F238E27FC236}">
                <a16:creationId xmlns:a16="http://schemas.microsoft.com/office/drawing/2014/main" id="{12FF4EA9-07D8-2C9B-9468-9AB20B43AAC7}"/>
              </a:ext>
            </a:extLst>
          </p:cNvPr>
          <p:cNvSpPr>
            <a:spLocks/>
          </p:cNvSpPr>
          <p:nvPr/>
        </p:nvSpPr>
        <p:spPr>
          <a:xfrm>
            <a:off x="4447080" y="2622214"/>
            <a:ext cx="533400" cy="532670"/>
          </a:xfrm>
          <a:custGeom>
            <a:avLst/>
            <a:gdLst>
              <a:gd name="connsiteX0" fmla="*/ 352808 w 583087"/>
              <a:gd name="connsiteY0" fmla="*/ 343186 h 582290"/>
              <a:gd name="connsiteX1" fmla="*/ 429173 w 583087"/>
              <a:gd name="connsiteY1" fmla="*/ 358074 h 582290"/>
              <a:gd name="connsiteX2" fmla="*/ 436127 w 583087"/>
              <a:gd name="connsiteY2" fmla="*/ 374928 h 582290"/>
              <a:gd name="connsiteX3" fmla="*/ 419240 w 583087"/>
              <a:gd name="connsiteY3" fmla="*/ 382860 h 582290"/>
              <a:gd name="connsiteX4" fmla="*/ 197718 w 583087"/>
              <a:gd name="connsiteY4" fmla="*/ 468125 h 582290"/>
              <a:gd name="connsiteX5" fmla="*/ 185798 w 583087"/>
              <a:gd name="connsiteY5" fmla="*/ 476057 h 582290"/>
              <a:gd name="connsiteX6" fmla="*/ 180831 w 583087"/>
              <a:gd name="connsiteY6" fmla="*/ 475066 h 582290"/>
              <a:gd name="connsiteX7" fmla="*/ 172884 w 583087"/>
              <a:gd name="connsiteY7" fmla="*/ 458211 h 582290"/>
              <a:gd name="connsiteX8" fmla="*/ 352808 w 583087"/>
              <a:gd name="connsiteY8" fmla="*/ 343186 h 582290"/>
              <a:gd name="connsiteX9" fmla="*/ 410359 w 583087"/>
              <a:gd name="connsiteY9" fmla="*/ 171533 h 582290"/>
              <a:gd name="connsiteX10" fmla="*/ 450097 w 583087"/>
              <a:gd name="connsiteY10" fmla="*/ 211271 h 582290"/>
              <a:gd name="connsiteX11" fmla="*/ 410359 w 583087"/>
              <a:gd name="connsiteY11" fmla="*/ 251009 h 582290"/>
              <a:gd name="connsiteX12" fmla="*/ 370621 w 583087"/>
              <a:gd name="connsiteY12" fmla="*/ 211271 h 582290"/>
              <a:gd name="connsiteX13" fmla="*/ 410359 w 583087"/>
              <a:gd name="connsiteY13" fmla="*/ 171533 h 582290"/>
              <a:gd name="connsiteX14" fmla="*/ 171932 w 583087"/>
              <a:gd name="connsiteY14" fmla="*/ 171533 h 582290"/>
              <a:gd name="connsiteX15" fmla="*/ 211670 w 583087"/>
              <a:gd name="connsiteY15" fmla="*/ 211271 h 582290"/>
              <a:gd name="connsiteX16" fmla="*/ 171932 w 583087"/>
              <a:gd name="connsiteY16" fmla="*/ 251009 h 582290"/>
              <a:gd name="connsiteX17" fmla="*/ 132194 w 583087"/>
              <a:gd name="connsiteY17" fmla="*/ 211271 h 582290"/>
              <a:gd name="connsiteX18" fmla="*/ 171932 w 583087"/>
              <a:gd name="connsiteY18" fmla="*/ 171533 h 582290"/>
              <a:gd name="connsiteX19" fmla="*/ 410261 w 583087"/>
              <a:gd name="connsiteY19" fmla="*/ 145764 h 582290"/>
              <a:gd name="connsiteX20" fmla="*/ 344717 w 583087"/>
              <a:gd name="connsiteY20" fmla="*/ 211252 h 582290"/>
              <a:gd name="connsiteX21" fmla="*/ 410261 w 583087"/>
              <a:gd name="connsiteY21" fmla="*/ 277733 h 582290"/>
              <a:gd name="connsiteX22" fmla="*/ 476798 w 583087"/>
              <a:gd name="connsiteY22" fmla="*/ 211252 h 582290"/>
              <a:gd name="connsiteX23" fmla="*/ 410261 w 583087"/>
              <a:gd name="connsiteY23" fmla="*/ 145764 h 582290"/>
              <a:gd name="connsiteX24" fmla="*/ 171834 w 583087"/>
              <a:gd name="connsiteY24" fmla="*/ 145764 h 582290"/>
              <a:gd name="connsiteX25" fmla="*/ 106290 w 583087"/>
              <a:gd name="connsiteY25" fmla="*/ 211252 h 582290"/>
              <a:gd name="connsiteX26" fmla="*/ 171834 w 583087"/>
              <a:gd name="connsiteY26" fmla="*/ 277733 h 582290"/>
              <a:gd name="connsiteX27" fmla="*/ 238371 w 583087"/>
              <a:gd name="connsiteY27" fmla="*/ 211252 h 582290"/>
              <a:gd name="connsiteX28" fmla="*/ 171834 w 583087"/>
              <a:gd name="connsiteY28" fmla="*/ 145764 h 582290"/>
              <a:gd name="connsiteX29" fmla="*/ 410261 w 583087"/>
              <a:gd name="connsiteY29" fmla="*/ 118974 h 582290"/>
              <a:gd name="connsiteX30" fmla="*/ 503612 w 583087"/>
              <a:gd name="connsiteY30" fmla="*/ 211252 h 582290"/>
              <a:gd name="connsiteX31" fmla="*/ 410261 w 583087"/>
              <a:gd name="connsiteY31" fmla="*/ 304523 h 582290"/>
              <a:gd name="connsiteX32" fmla="*/ 317903 w 583087"/>
              <a:gd name="connsiteY32" fmla="*/ 211252 h 582290"/>
              <a:gd name="connsiteX33" fmla="*/ 410261 w 583087"/>
              <a:gd name="connsiteY33" fmla="*/ 118974 h 582290"/>
              <a:gd name="connsiteX34" fmla="*/ 171834 w 583087"/>
              <a:gd name="connsiteY34" fmla="*/ 118974 h 582290"/>
              <a:gd name="connsiteX35" fmla="*/ 265185 w 583087"/>
              <a:gd name="connsiteY35" fmla="*/ 211252 h 582290"/>
              <a:gd name="connsiteX36" fmla="*/ 171834 w 583087"/>
              <a:gd name="connsiteY36" fmla="*/ 304523 h 582290"/>
              <a:gd name="connsiteX37" fmla="*/ 79476 w 583087"/>
              <a:gd name="connsiteY37" fmla="*/ 211252 h 582290"/>
              <a:gd name="connsiteX38" fmla="*/ 171834 w 583087"/>
              <a:gd name="connsiteY38" fmla="*/ 118974 h 582290"/>
              <a:gd name="connsiteX39" fmla="*/ 291047 w 583087"/>
              <a:gd name="connsiteY39" fmla="*/ 26783 h 582290"/>
              <a:gd name="connsiteX40" fmla="*/ 26820 w 583087"/>
              <a:gd name="connsiteY40" fmla="*/ 290649 h 582290"/>
              <a:gd name="connsiteX41" fmla="*/ 291047 w 583087"/>
              <a:gd name="connsiteY41" fmla="*/ 555507 h 582290"/>
              <a:gd name="connsiteX42" fmla="*/ 556267 w 583087"/>
              <a:gd name="connsiteY42" fmla="*/ 290649 h 582290"/>
              <a:gd name="connsiteX43" fmla="*/ 291047 w 583087"/>
              <a:gd name="connsiteY43" fmla="*/ 26783 h 582290"/>
              <a:gd name="connsiteX44" fmla="*/ 291047 w 583087"/>
              <a:gd name="connsiteY44" fmla="*/ 0 h 582290"/>
              <a:gd name="connsiteX45" fmla="*/ 583087 w 583087"/>
              <a:gd name="connsiteY45" fmla="*/ 290649 h 582290"/>
              <a:gd name="connsiteX46" fmla="*/ 291047 w 583087"/>
              <a:gd name="connsiteY46" fmla="*/ 582290 h 582290"/>
              <a:gd name="connsiteX47" fmla="*/ 0 w 583087"/>
              <a:gd name="connsiteY47" fmla="*/ 290649 h 582290"/>
              <a:gd name="connsiteX48" fmla="*/ 291047 w 583087"/>
              <a:gd name="connsiteY48" fmla="*/ 0 h 58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83087" h="582290">
                <a:moveTo>
                  <a:pt x="352808" y="343186"/>
                </a:moveTo>
                <a:cubicBezTo>
                  <a:pt x="378387" y="343140"/>
                  <a:pt x="404339" y="347912"/>
                  <a:pt x="429173" y="358074"/>
                </a:cubicBezTo>
                <a:cubicBezTo>
                  <a:pt x="436127" y="361048"/>
                  <a:pt x="439107" y="368980"/>
                  <a:pt x="436127" y="374928"/>
                </a:cubicBezTo>
                <a:cubicBezTo>
                  <a:pt x="433147" y="381869"/>
                  <a:pt x="425200" y="384843"/>
                  <a:pt x="419240" y="382860"/>
                </a:cubicBezTo>
                <a:cubicBezTo>
                  <a:pt x="332816" y="347168"/>
                  <a:pt x="231493" y="385834"/>
                  <a:pt x="197718" y="468125"/>
                </a:cubicBezTo>
                <a:cubicBezTo>
                  <a:pt x="195731" y="473083"/>
                  <a:pt x="190764" y="476057"/>
                  <a:pt x="185798" y="476057"/>
                </a:cubicBezTo>
                <a:cubicBezTo>
                  <a:pt x="183811" y="476057"/>
                  <a:pt x="181824" y="476057"/>
                  <a:pt x="180831" y="475066"/>
                </a:cubicBezTo>
                <a:cubicBezTo>
                  <a:pt x="173877" y="472091"/>
                  <a:pt x="170897" y="464160"/>
                  <a:pt x="172884" y="458211"/>
                </a:cubicBezTo>
                <a:cubicBezTo>
                  <a:pt x="202685" y="386826"/>
                  <a:pt x="276070" y="343326"/>
                  <a:pt x="352808" y="343186"/>
                </a:cubicBezTo>
                <a:close/>
                <a:moveTo>
                  <a:pt x="410359" y="171533"/>
                </a:moveTo>
                <a:cubicBezTo>
                  <a:pt x="432306" y="171533"/>
                  <a:pt x="450097" y="189324"/>
                  <a:pt x="450097" y="211271"/>
                </a:cubicBezTo>
                <a:cubicBezTo>
                  <a:pt x="450097" y="233218"/>
                  <a:pt x="432306" y="251009"/>
                  <a:pt x="410359" y="251009"/>
                </a:cubicBezTo>
                <a:cubicBezTo>
                  <a:pt x="388412" y="251009"/>
                  <a:pt x="370621" y="233218"/>
                  <a:pt x="370621" y="211271"/>
                </a:cubicBezTo>
                <a:cubicBezTo>
                  <a:pt x="370621" y="189324"/>
                  <a:pt x="388412" y="171533"/>
                  <a:pt x="410359" y="171533"/>
                </a:cubicBezTo>
                <a:close/>
                <a:moveTo>
                  <a:pt x="171932" y="171533"/>
                </a:moveTo>
                <a:cubicBezTo>
                  <a:pt x="193879" y="171533"/>
                  <a:pt x="211670" y="189324"/>
                  <a:pt x="211670" y="211271"/>
                </a:cubicBezTo>
                <a:cubicBezTo>
                  <a:pt x="211670" y="233218"/>
                  <a:pt x="193879" y="251009"/>
                  <a:pt x="171932" y="251009"/>
                </a:cubicBezTo>
                <a:cubicBezTo>
                  <a:pt x="149985" y="251009"/>
                  <a:pt x="132194" y="233218"/>
                  <a:pt x="132194" y="211271"/>
                </a:cubicBezTo>
                <a:cubicBezTo>
                  <a:pt x="132194" y="189324"/>
                  <a:pt x="149985" y="171533"/>
                  <a:pt x="171932" y="171533"/>
                </a:cubicBezTo>
                <a:close/>
                <a:moveTo>
                  <a:pt x="410261" y="145764"/>
                </a:moveTo>
                <a:cubicBezTo>
                  <a:pt x="374510" y="145764"/>
                  <a:pt x="344717" y="175532"/>
                  <a:pt x="344717" y="211252"/>
                </a:cubicBezTo>
                <a:cubicBezTo>
                  <a:pt x="344717" y="247965"/>
                  <a:pt x="374510" y="277733"/>
                  <a:pt x="410261" y="277733"/>
                </a:cubicBezTo>
                <a:cubicBezTo>
                  <a:pt x="447006" y="277733"/>
                  <a:pt x="476798" y="247965"/>
                  <a:pt x="476798" y="211252"/>
                </a:cubicBezTo>
                <a:cubicBezTo>
                  <a:pt x="476798" y="175532"/>
                  <a:pt x="447006" y="145764"/>
                  <a:pt x="410261" y="145764"/>
                </a:cubicBezTo>
                <a:close/>
                <a:moveTo>
                  <a:pt x="171834" y="145764"/>
                </a:moveTo>
                <a:cubicBezTo>
                  <a:pt x="136082" y="145764"/>
                  <a:pt x="106290" y="175532"/>
                  <a:pt x="106290" y="211252"/>
                </a:cubicBezTo>
                <a:cubicBezTo>
                  <a:pt x="106290" y="247965"/>
                  <a:pt x="136082" y="277733"/>
                  <a:pt x="171834" y="277733"/>
                </a:cubicBezTo>
                <a:cubicBezTo>
                  <a:pt x="208579" y="277733"/>
                  <a:pt x="238371" y="247965"/>
                  <a:pt x="238371" y="211252"/>
                </a:cubicBezTo>
                <a:cubicBezTo>
                  <a:pt x="238371" y="175532"/>
                  <a:pt x="208579" y="145764"/>
                  <a:pt x="171834" y="145764"/>
                </a:cubicBezTo>
                <a:close/>
                <a:moveTo>
                  <a:pt x="410261" y="118974"/>
                </a:moveTo>
                <a:cubicBezTo>
                  <a:pt x="461902" y="118974"/>
                  <a:pt x="503612" y="160648"/>
                  <a:pt x="503612" y="211252"/>
                </a:cubicBezTo>
                <a:cubicBezTo>
                  <a:pt x="503612" y="262849"/>
                  <a:pt x="461902" y="304523"/>
                  <a:pt x="410261" y="304523"/>
                </a:cubicBezTo>
                <a:cubicBezTo>
                  <a:pt x="359613" y="304523"/>
                  <a:pt x="317903" y="262849"/>
                  <a:pt x="317903" y="211252"/>
                </a:cubicBezTo>
                <a:cubicBezTo>
                  <a:pt x="317903" y="160648"/>
                  <a:pt x="359613" y="118974"/>
                  <a:pt x="410261" y="118974"/>
                </a:cubicBezTo>
                <a:close/>
                <a:moveTo>
                  <a:pt x="171834" y="118974"/>
                </a:moveTo>
                <a:cubicBezTo>
                  <a:pt x="223475" y="118974"/>
                  <a:pt x="265185" y="160648"/>
                  <a:pt x="265185" y="211252"/>
                </a:cubicBezTo>
                <a:cubicBezTo>
                  <a:pt x="265185" y="262849"/>
                  <a:pt x="223475" y="304523"/>
                  <a:pt x="171834" y="304523"/>
                </a:cubicBezTo>
                <a:cubicBezTo>
                  <a:pt x="121186" y="304523"/>
                  <a:pt x="79476" y="262849"/>
                  <a:pt x="79476" y="211252"/>
                </a:cubicBezTo>
                <a:cubicBezTo>
                  <a:pt x="79476" y="160648"/>
                  <a:pt x="121186" y="118974"/>
                  <a:pt x="171834" y="118974"/>
                </a:cubicBezTo>
                <a:close/>
                <a:moveTo>
                  <a:pt x="291047" y="26783"/>
                </a:moveTo>
                <a:cubicBezTo>
                  <a:pt x="145027" y="26783"/>
                  <a:pt x="26820" y="144829"/>
                  <a:pt x="26820" y="290649"/>
                </a:cubicBezTo>
                <a:cubicBezTo>
                  <a:pt x="26820" y="436469"/>
                  <a:pt x="145027" y="555507"/>
                  <a:pt x="291047" y="555507"/>
                </a:cubicBezTo>
                <a:cubicBezTo>
                  <a:pt x="437067" y="555507"/>
                  <a:pt x="556267" y="436469"/>
                  <a:pt x="556267" y="290649"/>
                </a:cubicBezTo>
                <a:cubicBezTo>
                  <a:pt x="556267" y="144829"/>
                  <a:pt x="437067" y="26783"/>
                  <a:pt x="291047" y="26783"/>
                </a:cubicBezTo>
                <a:close/>
                <a:moveTo>
                  <a:pt x="291047" y="0"/>
                </a:moveTo>
                <a:cubicBezTo>
                  <a:pt x="451967" y="0"/>
                  <a:pt x="583087" y="130941"/>
                  <a:pt x="583087" y="290649"/>
                </a:cubicBezTo>
                <a:cubicBezTo>
                  <a:pt x="583087" y="451349"/>
                  <a:pt x="451967" y="582290"/>
                  <a:pt x="291047" y="582290"/>
                </a:cubicBezTo>
                <a:cubicBezTo>
                  <a:pt x="131120" y="582290"/>
                  <a:pt x="0" y="451349"/>
                  <a:pt x="0" y="290649"/>
                </a:cubicBezTo>
                <a:cubicBezTo>
                  <a:pt x="0" y="130941"/>
                  <a:pt x="131120" y="0"/>
                  <a:pt x="291047" y="0"/>
                </a:cubicBezTo>
                <a:close/>
              </a:path>
            </a:pathLst>
          </a:custGeom>
          <a:solidFill>
            <a:srgbClr val="B28753"/>
          </a:solidFill>
          <a:ln w="521"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1" name="文本框 130">
            <a:extLst>
              <a:ext uri="{FF2B5EF4-FFF2-40B4-BE49-F238E27FC236}">
                <a16:creationId xmlns:a16="http://schemas.microsoft.com/office/drawing/2014/main" id="{47372BA4-8786-960A-B5A2-50CA336F560B}"/>
              </a:ext>
            </a:extLst>
          </p:cNvPr>
          <p:cNvSpPr txBox="1">
            <a:spLocks/>
          </p:cNvSpPr>
          <p:nvPr/>
        </p:nvSpPr>
        <p:spPr>
          <a:xfrm>
            <a:off x="5034915" y="2538453"/>
            <a:ext cx="2844165" cy="700192"/>
          </a:xfrm>
          <a:prstGeom prst="rect">
            <a:avLst/>
          </a:prstGeom>
          <a:noFill/>
        </p:spPr>
        <p:txBody>
          <a:bodyPr wrap="square">
            <a:spAutoFit/>
          </a:bodyPr>
          <a:lstStyle>
            <a:defPPr>
              <a:defRPr lang="zh-CN"/>
            </a:defPPr>
            <a:lvl1pPr marL="285750" indent="-285750">
              <a:lnSpc>
                <a:spcPct val="150000"/>
              </a:lnSpc>
              <a:buFont typeface="Wingdings" panose="05000000000000000000" pitchFamily="2" charset="2"/>
              <a:buChar char="Ø"/>
              <a:defRPr sz="1400"/>
            </a:lvl1pPr>
          </a:lstStyle>
          <a:p>
            <a:r>
              <a:rPr lang="zh-CN" altLang="en-US" b="1">
                <a:solidFill>
                  <a:srgbClr val="008E3F"/>
                </a:solidFill>
              </a:rPr>
              <a:t>中度</a:t>
            </a:r>
            <a:r>
              <a:rPr lang="zh-CN" altLang="en-US"/>
              <a:t>：影响日常活动，但患者尚可坚持</a:t>
            </a:r>
          </a:p>
        </p:txBody>
      </p:sp>
      <p:sp>
        <p:nvSpPr>
          <p:cNvPr id="133" name="文本框 132">
            <a:extLst>
              <a:ext uri="{FF2B5EF4-FFF2-40B4-BE49-F238E27FC236}">
                <a16:creationId xmlns:a16="http://schemas.microsoft.com/office/drawing/2014/main" id="{302F8B0B-1810-9889-B7B0-FEEA3AA1AD90}"/>
              </a:ext>
            </a:extLst>
          </p:cNvPr>
          <p:cNvSpPr txBox="1">
            <a:spLocks/>
          </p:cNvSpPr>
          <p:nvPr/>
        </p:nvSpPr>
        <p:spPr>
          <a:xfrm>
            <a:off x="5034915" y="4287587"/>
            <a:ext cx="2836545" cy="377026"/>
          </a:xfrm>
          <a:prstGeom prst="rect">
            <a:avLst/>
          </a:prstGeom>
          <a:noFill/>
        </p:spPr>
        <p:txBody>
          <a:bodyPr wrap="square">
            <a:spAutoFit/>
          </a:bodyPr>
          <a:lstStyle/>
          <a:p>
            <a:pPr marL="285750" indent="-285750">
              <a:lnSpc>
                <a:spcPct val="150000"/>
              </a:lnSpc>
              <a:buFont typeface="Wingdings" panose="05000000000000000000" pitchFamily="2" charset="2"/>
              <a:buChar char="Ø"/>
            </a:pPr>
            <a:r>
              <a:rPr lang="zh-CN" altLang="en-US" sz="1400" b="1">
                <a:solidFill>
                  <a:srgbClr val="008E3F"/>
                </a:solidFill>
              </a:rPr>
              <a:t>重度</a:t>
            </a:r>
            <a:r>
              <a:rPr lang="zh-CN" altLang="en-US" sz="1400"/>
              <a:t>：患者无法坚持日常活动</a:t>
            </a:r>
            <a:endParaRPr lang="en-US" altLang="zh-CN" sz="1400"/>
          </a:p>
        </p:txBody>
      </p:sp>
      <p:sp>
        <p:nvSpPr>
          <p:cNvPr id="142" name="Graphic 134">
            <a:extLst>
              <a:ext uri="{FF2B5EF4-FFF2-40B4-BE49-F238E27FC236}">
                <a16:creationId xmlns:a16="http://schemas.microsoft.com/office/drawing/2014/main" id="{96CA4FCF-9A18-D922-E4D3-BEDBC83FC136}"/>
              </a:ext>
            </a:extLst>
          </p:cNvPr>
          <p:cNvSpPr>
            <a:spLocks/>
          </p:cNvSpPr>
          <p:nvPr/>
        </p:nvSpPr>
        <p:spPr>
          <a:xfrm>
            <a:off x="4489800" y="4231124"/>
            <a:ext cx="490680" cy="489953"/>
          </a:xfrm>
          <a:custGeom>
            <a:avLst/>
            <a:gdLst>
              <a:gd name="connsiteX0" fmla="*/ 302796 w 605592"/>
              <a:gd name="connsiteY0" fmla="*/ 262433 h 604675"/>
              <a:gd name="connsiteX1" fmla="*/ 474622 w 605592"/>
              <a:gd name="connsiteY1" fmla="*/ 433918 h 604675"/>
              <a:gd name="connsiteX2" fmla="*/ 453859 w 605592"/>
              <a:gd name="connsiteY2" fmla="*/ 454653 h 604675"/>
              <a:gd name="connsiteX3" fmla="*/ 433209 w 605592"/>
              <a:gd name="connsiteY3" fmla="*/ 433918 h 604675"/>
              <a:gd name="connsiteX4" fmla="*/ 302796 w 605592"/>
              <a:gd name="connsiteY4" fmla="*/ 303791 h 604675"/>
              <a:gd name="connsiteX5" fmla="*/ 172382 w 605592"/>
              <a:gd name="connsiteY5" fmla="*/ 433918 h 604675"/>
              <a:gd name="connsiteX6" fmla="*/ 151732 w 605592"/>
              <a:gd name="connsiteY6" fmla="*/ 454653 h 604675"/>
              <a:gd name="connsiteX7" fmla="*/ 130969 w 605592"/>
              <a:gd name="connsiteY7" fmla="*/ 433918 h 604675"/>
              <a:gd name="connsiteX8" fmla="*/ 302796 w 605592"/>
              <a:gd name="connsiteY8" fmla="*/ 262433 h 604675"/>
              <a:gd name="connsiteX9" fmla="*/ 414360 w 605592"/>
              <a:gd name="connsiteY9" fmla="*/ 158419 h 604675"/>
              <a:gd name="connsiteX10" fmla="*/ 395507 w 605592"/>
              <a:gd name="connsiteY10" fmla="*/ 177245 h 604675"/>
              <a:gd name="connsiteX11" fmla="*/ 414360 w 605592"/>
              <a:gd name="connsiteY11" fmla="*/ 196072 h 604675"/>
              <a:gd name="connsiteX12" fmla="*/ 433213 w 605592"/>
              <a:gd name="connsiteY12" fmla="*/ 177245 h 604675"/>
              <a:gd name="connsiteX13" fmla="*/ 414360 w 605592"/>
              <a:gd name="connsiteY13" fmla="*/ 158419 h 604675"/>
              <a:gd name="connsiteX14" fmla="*/ 191232 w 605592"/>
              <a:gd name="connsiteY14" fmla="*/ 158419 h 604675"/>
              <a:gd name="connsiteX15" fmla="*/ 172379 w 605592"/>
              <a:gd name="connsiteY15" fmla="*/ 177245 h 604675"/>
              <a:gd name="connsiteX16" fmla="*/ 191232 w 605592"/>
              <a:gd name="connsiteY16" fmla="*/ 196072 h 604675"/>
              <a:gd name="connsiteX17" fmla="*/ 210085 w 605592"/>
              <a:gd name="connsiteY17" fmla="*/ 177245 h 604675"/>
              <a:gd name="connsiteX18" fmla="*/ 191232 w 605592"/>
              <a:gd name="connsiteY18" fmla="*/ 158419 h 604675"/>
              <a:gd name="connsiteX19" fmla="*/ 414360 w 605592"/>
              <a:gd name="connsiteY19" fmla="*/ 117068 h 604675"/>
              <a:gd name="connsiteX20" fmla="*/ 474623 w 605592"/>
              <a:gd name="connsiteY20" fmla="*/ 177245 h 604675"/>
              <a:gd name="connsiteX21" fmla="*/ 414360 w 605592"/>
              <a:gd name="connsiteY21" fmla="*/ 237311 h 604675"/>
              <a:gd name="connsiteX22" fmla="*/ 354097 w 605592"/>
              <a:gd name="connsiteY22" fmla="*/ 177245 h 604675"/>
              <a:gd name="connsiteX23" fmla="*/ 414360 w 605592"/>
              <a:gd name="connsiteY23" fmla="*/ 117068 h 604675"/>
              <a:gd name="connsiteX24" fmla="*/ 191232 w 605592"/>
              <a:gd name="connsiteY24" fmla="*/ 117068 h 604675"/>
              <a:gd name="connsiteX25" fmla="*/ 251495 w 605592"/>
              <a:gd name="connsiteY25" fmla="*/ 177245 h 604675"/>
              <a:gd name="connsiteX26" fmla="*/ 191232 w 605592"/>
              <a:gd name="connsiteY26" fmla="*/ 237311 h 604675"/>
              <a:gd name="connsiteX27" fmla="*/ 130969 w 605592"/>
              <a:gd name="connsiteY27" fmla="*/ 177245 h 604675"/>
              <a:gd name="connsiteX28" fmla="*/ 191232 w 605592"/>
              <a:gd name="connsiteY28" fmla="*/ 117068 h 604675"/>
              <a:gd name="connsiteX29" fmla="*/ 302796 w 605592"/>
              <a:gd name="connsiteY29" fmla="*/ 41350 h 604675"/>
              <a:gd name="connsiteX30" fmla="*/ 41413 w 605592"/>
              <a:gd name="connsiteY30" fmla="*/ 302338 h 604675"/>
              <a:gd name="connsiteX31" fmla="*/ 302796 w 605592"/>
              <a:gd name="connsiteY31" fmla="*/ 563325 h 604675"/>
              <a:gd name="connsiteX32" fmla="*/ 564179 w 605592"/>
              <a:gd name="connsiteY32" fmla="*/ 302338 h 604675"/>
              <a:gd name="connsiteX33" fmla="*/ 302796 w 605592"/>
              <a:gd name="connsiteY33" fmla="*/ 41350 h 604675"/>
              <a:gd name="connsiteX34" fmla="*/ 302796 w 605592"/>
              <a:gd name="connsiteY34" fmla="*/ 0 h 604675"/>
              <a:gd name="connsiteX35" fmla="*/ 605592 w 605592"/>
              <a:gd name="connsiteY35" fmla="*/ 302338 h 604675"/>
              <a:gd name="connsiteX36" fmla="*/ 302796 w 605592"/>
              <a:gd name="connsiteY36" fmla="*/ 604675 h 604675"/>
              <a:gd name="connsiteX37" fmla="*/ 0 w 605592"/>
              <a:gd name="connsiteY37" fmla="*/ 302338 h 604675"/>
              <a:gd name="connsiteX38" fmla="*/ 302796 w 605592"/>
              <a:gd name="connsiteY38" fmla="*/ 0 h 604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5592" h="604675">
                <a:moveTo>
                  <a:pt x="302796" y="262433"/>
                </a:moveTo>
                <a:cubicBezTo>
                  <a:pt x="397519" y="262433"/>
                  <a:pt x="474622" y="339321"/>
                  <a:pt x="474622" y="433918"/>
                </a:cubicBezTo>
                <a:cubicBezTo>
                  <a:pt x="474622" y="445350"/>
                  <a:pt x="465307" y="454653"/>
                  <a:pt x="453859" y="454653"/>
                </a:cubicBezTo>
                <a:cubicBezTo>
                  <a:pt x="442412" y="454653"/>
                  <a:pt x="433209" y="445350"/>
                  <a:pt x="433209" y="433918"/>
                </a:cubicBezTo>
                <a:cubicBezTo>
                  <a:pt x="433209" y="362186"/>
                  <a:pt x="374624" y="303791"/>
                  <a:pt x="302796" y="303791"/>
                </a:cubicBezTo>
                <a:cubicBezTo>
                  <a:pt x="230855" y="303791"/>
                  <a:pt x="172382" y="362186"/>
                  <a:pt x="172382" y="433918"/>
                </a:cubicBezTo>
                <a:cubicBezTo>
                  <a:pt x="172382" y="445350"/>
                  <a:pt x="163179" y="454653"/>
                  <a:pt x="151732" y="454653"/>
                </a:cubicBezTo>
                <a:cubicBezTo>
                  <a:pt x="140284" y="454653"/>
                  <a:pt x="130969" y="445350"/>
                  <a:pt x="130969" y="433918"/>
                </a:cubicBezTo>
                <a:cubicBezTo>
                  <a:pt x="130969" y="339321"/>
                  <a:pt x="208072" y="262433"/>
                  <a:pt x="302796" y="262433"/>
                </a:cubicBezTo>
                <a:close/>
                <a:moveTo>
                  <a:pt x="414360" y="158419"/>
                </a:moveTo>
                <a:cubicBezTo>
                  <a:pt x="403923" y="158419"/>
                  <a:pt x="395507" y="166824"/>
                  <a:pt x="395507" y="177245"/>
                </a:cubicBezTo>
                <a:cubicBezTo>
                  <a:pt x="395507" y="187555"/>
                  <a:pt x="403923" y="196072"/>
                  <a:pt x="414360" y="196072"/>
                </a:cubicBezTo>
                <a:cubicBezTo>
                  <a:pt x="424684" y="196072"/>
                  <a:pt x="433213" y="187555"/>
                  <a:pt x="433213" y="177245"/>
                </a:cubicBezTo>
                <a:cubicBezTo>
                  <a:pt x="433213" y="166824"/>
                  <a:pt x="424684" y="158419"/>
                  <a:pt x="414360" y="158419"/>
                </a:cubicBezTo>
                <a:close/>
                <a:moveTo>
                  <a:pt x="191232" y="158419"/>
                </a:moveTo>
                <a:cubicBezTo>
                  <a:pt x="180908" y="158419"/>
                  <a:pt x="172379" y="166824"/>
                  <a:pt x="172379" y="177245"/>
                </a:cubicBezTo>
                <a:cubicBezTo>
                  <a:pt x="172379" y="187555"/>
                  <a:pt x="180908" y="196072"/>
                  <a:pt x="191232" y="196072"/>
                </a:cubicBezTo>
                <a:cubicBezTo>
                  <a:pt x="201669" y="196072"/>
                  <a:pt x="210085" y="187555"/>
                  <a:pt x="210085" y="177245"/>
                </a:cubicBezTo>
                <a:cubicBezTo>
                  <a:pt x="210085" y="166824"/>
                  <a:pt x="201669" y="158419"/>
                  <a:pt x="191232" y="158419"/>
                </a:cubicBezTo>
                <a:close/>
                <a:moveTo>
                  <a:pt x="414360" y="117068"/>
                </a:moveTo>
                <a:cubicBezTo>
                  <a:pt x="447578" y="117068"/>
                  <a:pt x="474623" y="144075"/>
                  <a:pt x="474623" y="177245"/>
                </a:cubicBezTo>
                <a:cubicBezTo>
                  <a:pt x="474623" y="210416"/>
                  <a:pt x="447578" y="237311"/>
                  <a:pt x="414360" y="237311"/>
                </a:cubicBezTo>
                <a:cubicBezTo>
                  <a:pt x="381142" y="237311"/>
                  <a:pt x="354097" y="210416"/>
                  <a:pt x="354097" y="177245"/>
                </a:cubicBezTo>
                <a:cubicBezTo>
                  <a:pt x="354097" y="144075"/>
                  <a:pt x="381142" y="117068"/>
                  <a:pt x="414360" y="117068"/>
                </a:cubicBezTo>
                <a:close/>
                <a:moveTo>
                  <a:pt x="191232" y="117068"/>
                </a:moveTo>
                <a:cubicBezTo>
                  <a:pt x="224450" y="117068"/>
                  <a:pt x="251495" y="144075"/>
                  <a:pt x="251495" y="177245"/>
                </a:cubicBezTo>
                <a:cubicBezTo>
                  <a:pt x="251495" y="210416"/>
                  <a:pt x="224450" y="237311"/>
                  <a:pt x="191232" y="237311"/>
                </a:cubicBezTo>
                <a:cubicBezTo>
                  <a:pt x="158014" y="237311"/>
                  <a:pt x="130969" y="210416"/>
                  <a:pt x="130969" y="177245"/>
                </a:cubicBezTo>
                <a:cubicBezTo>
                  <a:pt x="130969" y="144075"/>
                  <a:pt x="158014" y="117068"/>
                  <a:pt x="191232" y="117068"/>
                </a:cubicBezTo>
                <a:close/>
                <a:moveTo>
                  <a:pt x="302796" y="41350"/>
                </a:moveTo>
                <a:cubicBezTo>
                  <a:pt x="158693" y="41350"/>
                  <a:pt x="41413" y="158453"/>
                  <a:pt x="41413" y="302338"/>
                </a:cubicBezTo>
                <a:cubicBezTo>
                  <a:pt x="41413" y="446222"/>
                  <a:pt x="158693" y="563325"/>
                  <a:pt x="302796" y="563325"/>
                </a:cubicBezTo>
                <a:cubicBezTo>
                  <a:pt x="446899" y="563325"/>
                  <a:pt x="564179" y="446222"/>
                  <a:pt x="564179" y="302338"/>
                </a:cubicBezTo>
                <a:cubicBezTo>
                  <a:pt x="564179" y="158453"/>
                  <a:pt x="446899" y="41350"/>
                  <a:pt x="302796" y="41350"/>
                </a:cubicBezTo>
                <a:close/>
                <a:moveTo>
                  <a:pt x="302796" y="0"/>
                </a:moveTo>
                <a:cubicBezTo>
                  <a:pt x="469794" y="0"/>
                  <a:pt x="605592" y="135592"/>
                  <a:pt x="605592" y="302338"/>
                </a:cubicBezTo>
                <a:cubicBezTo>
                  <a:pt x="605592" y="469083"/>
                  <a:pt x="469794" y="604675"/>
                  <a:pt x="302796" y="604675"/>
                </a:cubicBezTo>
                <a:cubicBezTo>
                  <a:pt x="135798" y="604675"/>
                  <a:pt x="0" y="469083"/>
                  <a:pt x="0" y="302338"/>
                </a:cubicBezTo>
                <a:cubicBezTo>
                  <a:pt x="0" y="135592"/>
                  <a:pt x="135798" y="0"/>
                  <a:pt x="302796" y="0"/>
                </a:cubicBezTo>
                <a:close/>
              </a:path>
            </a:pathLst>
          </a:custGeom>
          <a:solidFill>
            <a:srgbClr val="C00000"/>
          </a:solidFill>
          <a:ln w="521"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5" name="文本框 144">
            <a:extLst>
              <a:ext uri="{FF2B5EF4-FFF2-40B4-BE49-F238E27FC236}">
                <a16:creationId xmlns:a16="http://schemas.microsoft.com/office/drawing/2014/main" id="{BFCC52F6-5070-57DB-876A-7F1D25D6E359}"/>
              </a:ext>
            </a:extLst>
          </p:cNvPr>
          <p:cNvSpPr txBox="1">
            <a:spLocks/>
          </p:cNvSpPr>
          <p:nvPr/>
        </p:nvSpPr>
        <p:spPr>
          <a:xfrm>
            <a:off x="8747760" y="2982315"/>
            <a:ext cx="2519680" cy="700192"/>
          </a:xfrm>
          <a:prstGeom prst="rect">
            <a:avLst/>
          </a:prstGeom>
          <a:noFill/>
        </p:spPr>
        <p:txBody>
          <a:bodyPr wrap="square">
            <a:spAutoFit/>
          </a:bodyPr>
          <a:lstStyle>
            <a:defPPr>
              <a:defRPr lang="zh-CN"/>
            </a:defPPr>
            <a:lvl1pPr marL="285750" indent="-285750">
              <a:lnSpc>
                <a:spcPct val="150000"/>
              </a:lnSpc>
              <a:buFont typeface="Wingdings" panose="05000000000000000000" pitchFamily="2" charset="2"/>
              <a:buChar char="ü"/>
              <a:defRPr sz="1600"/>
            </a:lvl1pPr>
          </a:lstStyle>
          <a:p>
            <a:r>
              <a:rPr lang="zh-CN" altLang="en-US" sz="1400"/>
              <a:t>部分患者单次发作持续在数秒钟或超过</a:t>
            </a:r>
            <a:r>
              <a:rPr lang="en-US" altLang="zh-CN" sz="1400"/>
              <a:t>72</a:t>
            </a:r>
            <a:r>
              <a:rPr lang="zh-CN" altLang="en-US" sz="1400"/>
              <a:t>小时</a:t>
            </a:r>
            <a:r>
              <a:rPr lang="en-US" altLang="zh-CN" sz="1400" baseline="30000"/>
              <a:t>1 </a:t>
            </a:r>
            <a:r>
              <a:rPr lang="zh-CN" altLang="en-US" sz="1400"/>
              <a:t>；</a:t>
            </a:r>
            <a:endParaRPr lang="en-US" altLang="zh-CN" sz="1400"/>
          </a:p>
        </p:txBody>
      </p:sp>
      <p:sp>
        <p:nvSpPr>
          <p:cNvPr id="146" name="文本框 145">
            <a:extLst>
              <a:ext uri="{FF2B5EF4-FFF2-40B4-BE49-F238E27FC236}">
                <a16:creationId xmlns:a16="http://schemas.microsoft.com/office/drawing/2014/main" id="{9753379A-ED89-551B-B120-5936109D6505}"/>
              </a:ext>
            </a:extLst>
          </p:cNvPr>
          <p:cNvSpPr txBox="1">
            <a:spLocks/>
          </p:cNvSpPr>
          <p:nvPr/>
        </p:nvSpPr>
        <p:spPr>
          <a:xfrm>
            <a:off x="8747760" y="4287587"/>
            <a:ext cx="2519680" cy="700192"/>
          </a:xfrm>
          <a:prstGeom prst="rect">
            <a:avLst/>
          </a:prstGeom>
          <a:noFill/>
        </p:spPr>
        <p:txBody>
          <a:bodyPr wrap="square">
            <a:spAutoFit/>
          </a:bodyPr>
          <a:lstStyle>
            <a:defPPr>
              <a:defRPr lang="zh-CN"/>
            </a:defPPr>
            <a:lvl1pPr marL="285750" indent="-285750">
              <a:lnSpc>
                <a:spcPct val="150000"/>
              </a:lnSpc>
              <a:buFont typeface="Wingdings" panose="05000000000000000000" pitchFamily="2" charset="2"/>
              <a:buChar char="ü"/>
              <a:defRPr sz="1600"/>
            </a:lvl1pPr>
          </a:lstStyle>
          <a:p>
            <a:r>
              <a:rPr lang="en-US" altLang="zh-CN" sz="1400"/>
              <a:t>VM</a:t>
            </a:r>
            <a:r>
              <a:rPr lang="zh-CN" altLang="en-US" sz="1400"/>
              <a:t>的</a:t>
            </a:r>
            <a:r>
              <a:rPr lang="zh-CN" altLang="en-US" sz="1400" b="1">
                <a:solidFill>
                  <a:srgbClr val="008E3F"/>
                </a:solidFill>
              </a:rPr>
              <a:t>发作间期</a:t>
            </a:r>
            <a:r>
              <a:rPr lang="zh-CN" altLang="en-US" sz="1400"/>
              <a:t>，患者往往是</a:t>
            </a:r>
            <a:r>
              <a:rPr lang="zh-CN" altLang="en-US" sz="1400" b="1">
                <a:solidFill>
                  <a:srgbClr val="008E3F"/>
                </a:solidFill>
              </a:rPr>
              <a:t>完全恢复正常</a:t>
            </a:r>
            <a:r>
              <a:rPr lang="en-US" altLang="zh-CN" sz="1400" baseline="30000"/>
              <a:t>1</a:t>
            </a:r>
            <a:endParaRPr lang="zh-CN" altLang="en-US" sz="1400"/>
          </a:p>
        </p:txBody>
      </p:sp>
      <p:sp>
        <p:nvSpPr>
          <p:cNvPr id="148" name="clock_118165">
            <a:extLst>
              <a:ext uri="{FF2B5EF4-FFF2-40B4-BE49-F238E27FC236}">
                <a16:creationId xmlns:a16="http://schemas.microsoft.com/office/drawing/2014/main" id="{9FD36416-3678-7B16-0964-DB6196D33B08}"/>
              </a:ext>
            </a:extLst>
          </p:cNvPr>
          <p:cNvSpPr>
            <a:spLocks/>
          </p:cNvSpPr>
          <p:nvPr/>
        </p:nvSpPr>
        <p:spPr>
          <a:xfrm>
            <a:off x="8253004" y="3114588"/>
            <a:ext cx="436282" cy="435646"/>
          </a:xfrm>
          <a:custGeom>
            <a:avLst/>
            <a:gdLst>
              <a:gd name="connsiteX0" fmla="*/ 290730 w 581459"/>
              <a:gd name="connsiteY0" fmla="*/ 110364 h 580612"/>
              <a:gd name="connsiteX1" fmla="*/ 314933 w 581459"/>
              <a:gd name="connsiteY1" fmla="*/ 134540 h 580612"/>
              <a:gd name="connsiteX2" fmla="*/ 314933 w 581459"/>
              <a:gd name="connsiteY2" fmla="*/ 266087 h 580612"/>
              <a:gd name="connsiteX3" fmla="*/ 399824 w 581459"/>
              <a:gd name="connsiteY3" fmla="*/ 266087 h 580612"/>
              <a:gd name="connsiteX4" fmla="*/ 424028 w 581459"/>
              <a:gd name="connsiteY4" fmla="*/ 290263 h 580612"/>
              <a:gd name="connsiteX5" fmla="*/ 399824 w 581459"/>
              <a:gd name="connsiteY5" fmla="*/ 314439 h 580612"/>
              <a:gd name="connsiteX6" fmla="*/ 290730 w 581459"/>
              <a:gd name="connsiteY6" fmla="*/ 314439 h 580612"/>
              <a:gd name="connsiteX7" fmla="*/ 266526 w 581459"/>
              <a:gd name="connsiteY7" fmla="*/ 290263 h 580612"/>
              <a:gd name="connsiteX8" fmla="*/ 266526 w 581459"/>
              <a:gd name="connsiteY8" fmla="*/ 134540 h 580612"/>
              <a:gd name="connsiteX9" fmla="*/ 290730 w 581459"/>
              <a:gd name="connsiteY9" fmla="*/ 110364 h 580612"/>
              <a:gd name="connsiteX10" fmla="*/ 266476 w 581459"/>
              <a:gd name="connsiteY10" fmla="*/ 49591 h 580612"/>
              <a:gd name="connsiteX11" fmla="*/ 49664 w 581459"/>
              <a:gd name="connsiteY11" fmla="*/ 266088 h 580612"/>
              <a:gd name="connsiteX12" fmla="*/ 62480 w 581459"/>
              <a:gd name="connsiteY12" fmla="*/ 266088 h 580612"/>
              <a:gd name="connsiteX13" fmla="*/ 86689 w 581459"/>
              <a:gd name="connsiteY13" fmla="*/ 290262 h 580612"/>
              <a:gd name="connsiteX14" fmla="*/ 62480 w 581459"/>
              <a:gd name="connsiteY14" fmla="*/ 314435 h 580612"/>
              <a:gd name="connsiteX15" fmla="*/ 49664 w 581459"/>
              <a:gd name="connsiteY15" fmla="*/ 314435 h 580612"/>
              <a:gd name="connsiteX16" fmla="*/ 266476 w 581459"/>
              <a:gd name="connsiteY16" fmla="*/ 530932 h 580612"/>
              <a:gd name="connsiteX17" fmla="*/ 266476 w 581459"/>
              <a:gd name="connsiteY17" fmla="*/ 518134 h 580612"/>
              <a:gd name="connsiteX18" fmla="*/ 290685 w 581459"/>
              <a:gd name="connsiteY18" fmla="*/ 493960 h 580612"/>
              <a:gd name="connsiteX19" fmla="*/ 314894 w 581459"/>
              <a:gd name="connsiteY19" fmla="*/ 518134 h 580612"/>
              <a:gd name="connsiteX20" fmla="*/ 314894 w 581459"/>
              <a:gd name="connsiteY20" fmla="*/ 530932 h 580612"/>
              <a:gd name="connsiteX21" fmla="*/ 531706 w 581459"/>
              <a:gd name="connsiteY21" fmla="*/ 314435 h 580612"/>
              <a:gd name="connsiteX22" fmla="*/ 518890 w 581459"/>
              <a:gd name="connsiteY22" fmla="*/ 314435 h 580612"/>
              <a:gd name="connsiteX23" fmla="*/ 494681 w 581459"/>
              <a:gd name="connsiteY23" fmla="*/ 290262 h 580612"/>
              <a:gd name="connsiteX24" fmla="*/ 518890 w 581459"/>
              <a:gd name="connsiteY24" fmla="*/ 266088 h 580612"/>
              <a:gd name="connsiteX25" fmla="*/ 531706 w 581459"/>
              <a:gd name="connsiteY25" fmla="*/ 266088 h 580612"/>
              <a:gd name="connsiteX26" fmla="*/ 314894 w 581459"/>
              <a:gd name="connsiteY26" fmla="*/ 49591 h 580612"/>
              <a:gd name="connsiteX27" fmla="*/ 314894 w 581459"/>
              <a:gd name="connsiteY27" fmla="*/ 62389 h 580612"/>
              <a:gd name="connsiteX28" fmla="*/ 290685 w 581459"/>
              <a:gd name="connsiteY28" fmla="*/ 86563 h 580612"/>
              <a:gd name="connsiteX29" fmla="*/ 266476 w 581459"/>
              <a:gd name="connsiteY29" fmla="*/ 62389 h 580612"/>
              <a:gd name="connsiteX30" fmla="*/ 290685 w 581459"/>
              <a:gd name="connsiteY30" fmla="*/ 0 h 580612"/>
              <a:gd name="connsiteX31" fmla="*/ 581459 w 581459"/>
              <a:gd name="connsiteY31" fmla="*/ 290262 h 580612"/>
              <a:gd name="connsiteX32" fmla="*/ 290685 w 581459"/>
              <a:gd name="connsiteY32" fmla="*/ 580612 h 580612"/>
              <a:gd name="connsiteX33" fmla="*/ 0 w 581459"/>
              <a:gd name="connsiteY33" fmla="*/ 290262 h 580612"/>
              <a:gd name="connsiteX34" fmla="*/ 290685 w 581459"/>
              <a:gd name="connsiteY34" fmla="*/ 0 h 58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81459" h="580612">
                <a:moveTo>
                  <a:pt x="290730" y="110364"/>
                </a:moveTo>
                <a:cubicBezTo>
                  <a:pt x="304166" y="110364"/>
                  <a:pt x="314933" y="121208"/>
                  <a:pt x="314933" y="134540"/>
                </a:cubicBezTo>
                <a:lnTo>
                  <a:pt x="314933" y="266087"/>
                </a:lnTo>
                <a:lnTo>
                  <a:pt x="399824" y="266087"/>
                </a:lnTo>
                <a:cubicBezTo>
                  <a:pt x="413083" y="266087"/>
                  <a:pt x="424028" y="276931"/>
                  <a:pt x="424028" y="290263"/>
                </a:cubicBezTo>
                <a:cubicBezTo>
                  <a:pt x="424028" y="303684"/>
                  <a:pt x="413172" y="314439"/>
                  <a:pt x="399824" y="314439"/>
                </a:cubicBezTo>
                <a:lnTo>
                  <a:pt x="290730" y="314439"/>
                </a:lnTo>
                <a:cubicBezTo>
                  <a:pt x="277382" y="314439"/>
                  <a:pt x="266526" y="303684"/>
                  <a:pt x="266526" y="290263"/>
                </a:cubicBezTo>
                <a:lnTo>
                  <a:pt x="266526" y="134540"/>
                </a:lnTo>
                <a:cubicBezTo>
                  <a:pt x="266526" y="121208"/>
                  <a:pt x="277382" y="110364"/>
                  <a:pt x="290730" y="110364"/>
                </a:cubicBezTo>
                <a:close/>
                <a:moveTo>
                  <a:pt x="266476" y="49591"/>
                </a:moveTo>
                <a:cubicBezTo>
                  <a:pt x="152196" y="60967"/>
                  <a:pt x="61056" y="151974"/>
                  <a:pt x="49664" y="266088"/>
                </a:cubicBezTo>
                <a:lnTo>
                  <a:pt x="62480" y="266088"/>
                </a:lnTo>
                <a:cubicBezTo>
                  <a:pt x="75920" y="266088"/>
                  <a:pt x="86689" y="276931"/>
                  <a:pt x="86689" y="290262"/>
                </a:cubicBezTo>
                <a:cubicBezTo>
                  <a:pt x="86689" y="303682"/>
                  <a:pt x="75920" y="314435"/>
                  <a:pt x="62480" y="314435"/>
                </a:cubicBezTo>
                <a:lnTo>
                  <a:pt x="49664" y="314435"/>
                </a:lnTo>
                <a:cubicBezTo>
                  <a:pt x="58475" y="402954"/>
                  <a:pt x="154688" y="519823"/>
                  <a:pt x="266476" y="530932"/>
                </a:cubicBezTo>
                <a:lnTo>
                  <a:pt x="266476" y="518134"/>
                </a:lnTo>
                <a:cubicBezTo>
                  <a:pt x="266476" y="504803"/>
                  <a:pt x="277335" y="493960"/>
                  <a:pt x="290685" y="493960"/>
                </a:cubicBezTo>
                <a:cubicBezTo>
                  <a:pt x="304125" y="493960"/>
                  <a:pt x="314894" y="504803"/>
                  <a:pt x="314894" y="518134"/>
                </a:cubicBezTo>
                <a:lnTo>
                  <a:pt x="314894" y="530932"/>
                </a:lnTo>
                <a:cubicBezTo>
                  <a:pt x="429174" y="519556"/>
                  <a:pt x="520314" y="428549"/>
                  <a:pt x="531706" y="314435"/>
                </a:cubicBezTo>
                <a:lnTo>
                  <a:pt x="518890" y="314435"/>
                </a:lnTo>
                <a:cubicBezTo>
                  <a:pt x="505539" y="314435"/>
                  <a:pt x="494681" y="303682"/>
                  <a:pt x="494681" y="290262"/>
                </a:cubicBezTo>
                <a:cubicBezTo>
                  <a:pt x="494681" y="276931"/>
                  <a:pt x="505539" y="266088"/>
                  <a:pt x="518890" y="266088"/>
                </a:cubicBezTo>
                <a:lnTo>
                  <a:pt x="531706" y="266088"/>
                </a:lnTo>
                <a:cubicBezTo>
                  <a:pt x="520314" y="151974"/>
                  <a:pt x="429174" y="60967"/>
                  <a:pt x="314894" y="49591"/>
                </a:cubicBezTo>
                <a:lnTo>
                  <a:pt x="314894" y="62389"/>
                </a:lnTo>
                <a:cubicBezTo>
                  <a:pt x="314894" y="75809"/>
                  <a:pt x="304125" y="86563"/>
                  <a:pt x="290685" y="86563"/>
                </a:cubicBezTo>
                <a:cubicBezTo>
                  <a:pt x="277335" y="86563"/>
                  <a:pt x="266476" y="75809"/>
                  <a:pt x="266476" y="62389"/>
                </a:cubicBezTo>
                <a:close/>
                <a:moveTo>
                  <a:pt x="290685" y="0"/>
                </a:moveTo>
                <a:cubicBezTo>
                  <a:pt x="451069" y="0"/>
                  <a:pt x="581459" y="130200"/>
                  <a:pt x="581459" y="290262"/>
                </a:cubicBezTo>
                <a:cubicBezTo>
                  <a:pt x="581459" y="450412"/>
                  <a:pt x="451069" y="580612"/>
                  <a:pt x="290685" y="580612"/>
                </a:cubicBezTo>
                <a:cubicBezTo>
                  <a:pt x="130390" y="580612"/>
                  <a:pt x="0" y="450412"/>
                  <a:pt x="0" y="290262"/>
                </a:cubicBezTo>
                <a:cubicBezTo>
                  <a:pt x="0" y="130200"/>
                  <a:pt x="130390" y="0"/>
                  <a:pt x="290685" y="0"/>
                </a:cubicBez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任意多边形: 形状 148">
            <a:extLst>
              <a:ext uri="{FF2B5EF4-FFF2-40B4-BE49-F238E27FC236}">
                <a16:creationId xmlns:a16="http://schemas.microsoft.com/office/drawing/2014/main" id="{C980EEBA-C050-93F9-08AA-435CBB0A034D}"/>
              </a:ext>
            </a:extLst>
          </p:cNvPr>
          <p:cNvSpPr>
            <a:spLocks/>
          </p:cNvSpPr>
          <p:nvPr/>
        </p:nvSpPr>
        <p:spPr>
          <a:xfrm>
            <a:off x="8253004" y="1970898"/>
            <a:ext cx="436282" cy="435646"/>
          </a:xfrm>
          <a:custGeom>
            <a:avLst/>
            <a:gdLst>
              <a:gd name="connsiteX0" fmla="*/ 219765 w 476342"/>
              <a:gd name="connsiteY0" fmla="*/ 415603 h 476342"/>
              <a:gd name="connsiteX1" fmla="*/ 221237 w 476342"/>
              <a:gd name="connsiteY1" fmla="*/ 417443 h 476342"/>
              <a:gd name="connsiteX2" fmla="*/ 219765 w 476342"/>
              <a:gd name="connsiteY2" fmla="*/ 429959 h 476342"/>
              <a:gd name="connsiteX3" fmla="*/ 218293 w 476342"/>
              <a:gd name="connsiteY3" fmla="*/ 431800 h 476342"/>
              <a:gd name="connsiteX4" fmla="*/ 216452 w 476342"/>
              <a:gd name="connsiteY4" fmla="*/ 429591 h 476342"/>
              <a:gd name="connsiteX5" fmla="*/ 217924 w 476342"/>
              <a:gd name="connsiteY5" fmla="*/ 417075 h 476342"/>
              <a:gd name="connsiteX6" fmla="*/ 219765 w 476342"/>
              <a:gd name="connsiteY6" fmla="*/ 415603 h 476342"/>
              <a:gd name="connsiteX7" fmla="*/ 200991 w 476342"/>
              <a:gd name="connsiteY7" fmla="*/ 412290 h 476342"/>
              <a:gd name="connsiteX8" fmla="*/ 202464 w 476342"/>
              <a:gd name="connsiteY8" fmla="*/ 414499 h 476342"/>
              <a:gd name="connsiteX9" fmla="*/ 199887 w 476342"/>
              <a:gd name="connsiteY9" fmla="*/ 427015 h 476342"/>
              <a:gd name="connsiteX10" fmla="*/ 198047 w 476342"/>
              <a:gd name="connsiteY10" fmla="*/ 428487 h 476342"/>
              <a:gd name="connsiteX11" fmla="*/ 197678 w 476342"/>
              <a:gd name="connsiteY11" fmla="*/ 428487 h 476342"/>
              <a:gd name="connsiteX12" fmla="*/ 196206 w 476342"/>
              <a:gd name="connsiteY12" fmla="*/ 426279 h 476342"/>
              <a:gd name="connsiteX13" fmla="*/ 198783 w 476342"/>
              <a:gd name="connsiteY13" fmla="*/ 413763 h 476342"/>
              <a:gd name="connsiteX14" fmla="*/ 200991 w 476342"/>
              <a:gd name="connsiteY14" fmla="*/ 412290 h 476342"/>
              <a:gd name="connsiteX15" fmla="*/ 182954 w 476342"/>
              <a:gd name="connsiteY15" fmla="*/ 407872 h 476342"/>
              <a:gd name="connsiteX16" fmla="*/ 184058 w 476342"/>
              <a:gd name="connsiteY16" fmla="*/ 410081 h 476342"/>
              <a:gd name="connsiteX17" fmla="*/ 180009 w 476342"/>
              <a:gd name="connsiteY17" fmla="*/ 422229 h 476342"/>
              <a:gd name="connsiteX18" fmla="*/ 178537 w 476342"/>
              <a:gd name="connsiteY18" fmla="*/ 423333 h 476342"/>
              <a:gd name="connsiteX19" fmla="*/ 177800 w 476342"/>
              <a:gd name="connsiteY19" fmla="*/ 423333 h 476342"/>
              <a:gd name="connsiteX20" fmla="*/ 176696 w 476342"/>
              <a:gd name="connsiteY20" fmla="*/ 421124 h 476342"/>
              <a:gd name="connsiteX21" fmla="*/ 180745 w 476342"/>
              <a:gd name="connsiteY21" fmla="*/ 408977 h 476342"/>
              <a:gd name="connsiteX22" fmla="*/ 182954 w 476342"/>
              <a:gd name="connsiteY22" fmla="*/ 407872 h 476342"/>
              <a:gd name="connsiteX23" fmla="*/ 238171 w 476342"/>
              <a:gd name="connsiteY23" fmla="*/ 401615 h 476342"/>
              <a:gd name="connsiteX24" fmla="*/ 241852 w 476342"/>
              <a:gd name="connsiteY24" fmla="*/ 405296 h 476342"/>
              <a:gd name="connsiteX25" fmla="*/ 241852 w 476342"/>
              <a:gd name="connsiteY25" fmla="*/ 430696 h 476342"/>
              <a:gd name="connsiteX26" fmla="*/ 238171 w 476342"/>
              <a:gd name="connsiteY26" fmla="*/ 434377 h 476342"/>
              <a:gd name="connsiteX27" fmla="*/ 234490 w 476342"/>
              <a:gd name="connsiteY27" fmla="*/ 430696 h 476342"/>
              <a:gd name="connsiteX28" fmla="*/ 234490 w 476342"/>
              <a:gd name="connsiteY28" fmla="*/ 405296 h 476342"/>
              <a:gd name="connsiteX29" fmla="*/ 238171 w 476342"/>
              <a:gd name="connsiteY29" fmla="*/ 401615 h 476342"/>
              <a:gd name="connsiteX30" fmla="*/ 165653 w 476342"/>
              <a:gd name="connsiteY30" fmla="*/ 400510 h 476342"/>
              <a:gd name="connsiteX31" fmla="*/ 166757 w 476342"/>
              <a:gd name="connsiteY31" fmla="*/ 403087 h 476342"/>
              <a:gd name="connsiteX32" fmla="*/ 161603 w 476342"/>
              <a:gd name="connsiteY32" fmla="*/ 414867 h 476342"/>
              <a:gd name="connsiteX33" fmla="*/ 159763 w 476342"/>
              <a:gd name="connsiteY33" fmla="*/ 415971 h 476342"/>
              <a:gd name="connsiteX34" fmla="*/ 159026 w 476342"/>
              <a:gd name="connsiteY34" fmla="*/ 415971 h 476342"/>
              <a:gd name="connsiteX35" fmla="*/ 157922 w 476342"/>
              <a:gd name="connsiteY35" fmla="*/ 413394 h 476342"/>
              <a:gd name="connsiteX36" fmla="*/ 163076 w 476342"/>
              <a:gd name="connsiteY36" fmla="*/ 401615 h 476342"/>
              <a:gd name="connsiteX37" fmla="*/ 165653 w 476342"/>
              <a:gd name="connsiteY37" fmla="*/ 400510 h 476342"/>
              <a:gd name="connsiteX38" fmla="*/ 133257 w 476342"/>
              <a:gd name="connsiteY38" fmla="*/ 382104 h 476342"/>
              <a:gd name="connsiteX39" fmla="*/ 133626 w 476342"/>
              <a:gd name="connsiteY39" fmla="*/ 384681 h 476342"/>
              <a:gd name="connsiteX40" fmla="*/ 126263 w 476342"/>
              <a:gd name="connsiteY40" fmla="*/ 394988 h 476342"/>
              <a:gd name="connsiteX41" fmla="*/ 124791 w 476342"/>
              <a:gd name="connsiteY41" fmla="*/ 395724 h 476342"/>
              <a:gd name="connsiteX42" fmla="*/ 123686 w 476342"/>
              <a:gd name="connsiteY42" fmla="*/ 395356 h 476342"/>
              <a:gd name="connsiteX43" fmla="*/ 123318 w 476342"/>
              <a:gd name="connsiteY43" fmla="*/ 392780 h 476342"/>
              <a:gd name="connsiteX44" fmla="*/ 130681 w 476342"/>
              <a:gd name="connsiteY44" fmla="*/ 382472 h 476342"/>
              <a:gd name="connsiteX45" fmla="*/ 133257 w 476342"/>
              <a:gd name="connsiteY45" fmla="*/ 382104 h 476342"/>
              <a:gd name="connsiteX46" fmla="*/ 156449 w 476342"/>
              <a:gd name="connsiteY46" fmla="*/ 379528 h 476342"/>
              <a:gd name="connsiteX47" fmla="*/ 157922 w 476342"/>
              <a:gd name="connsiteY47" fmla="*/ 384681 h 476342"/>
              <a:gd name="connsiteX48" fmla="*/ 145038 w 476342"/>
              <a:gd name="connsiteY48" fmla="*/ 406768 h 476342"/>
              <a:gd name="connsiteX49" fmla="*/ 141725 w 476342"/>
              <a:gd name="connsiteY49" fmla="*/ 408609 h 476342"/>
              <a:gd name="connsiteX50" fmla="*/ 139884 w 476342"/>
              <a:gd name="connsiteY50" fmla="*/ 408240 h 476342"/>
              <a:gd name="connsiteX51" fmla="*/ 138411 w 476342"/>
              <a:gd name="connsiteY51" fmla="*/ 403087 h 476342"/>
              <a:gd name="connsiteX52" fmla="*/ 151296 w 476342"/>
              <a:gd name="connsiteY52" fmla="*/ 381000 h 476342"/>
              <a:gd name="connsiteX53" fmla="*/ 156449 w 476342"/>
              <a:gd name="connsiteY53" fmla="*/ 379528 h 476342"/>
              <a:gd name="connsiteX54" fmla="*/ 116693 w 476342"/>
              <a:gd name="connsiteY54" fmla="*/ 370692 h 476342"/>
              <a:gd name="connsiteX55" fmla="*/ 119270 w 476342"/>
              <a:gd name="connsiteY55" fmla="*/ 370692 h 476342"/>
              <a:gd name="connsiteX56" fmla="*/ 119270 w 476342"/>
              <a:gd name="connsiteY56" fmla="*/ 373269 h 476342"/>
              <a:gd name="connsiteX57" fmla="*/ 110803 w 476342"/>
              <a:gd name="connsiteY57" fmla="*/ 382840 h 476342"/>
              <a:gd name="connsiteX58" fmla="*/ 109331 w 476342"/>
              <a:gd name="connsiteY58" fmla="*/ 383208 h 476342"/>
              <a:gd name="connsiteX59" fmla="*/ 108226 w 476342"/>
              <a:gd name="connsiteY59" fmla="*/ 382840 h 476342"/>
              <a:gd name="connsiteX60" fmla="*/ 108226 w 476342"/>
              <a:gd name="connsiteY60" fmla="*/ 380263 h 476342"/>
              <a:gd name="connsiteX61" fmla="*/ 103072 w 476342"/>
              <a:gd name="connsiteY61" fmla="*/ 357072 h 476342"/>
              <a:gd name="connsiteX62" fmla="*/ 105649 w 476342"/>
              <a:gd name="connsiteY62" fmla="*/ 357072 h 476342"/>
              <a:gd name="connsiteX63" fmla="*/ 105649 w 476342"/>
              <a:gd name="connsiteY63" fmla="*/ 359649 h 476342"/>
              <a:gd name="connsiteX64" fmla="*/ 96078 w 476342"/>
              <a:gd name="connsiteY64" fmla="*/ 368116 h 476342"/>
              <a:gd name="connsiteX65" fmla="*/ 94974 w 476342"/>
              <a:gd name="connsiteY65" fmla="*/ 368852 h 476342"/>
              <a:gd name="connsiteX66" fmla="*/ 93501 w 476342"/>
              <a:gd name="connsiteY66" fmla="*/ 368116 h 476342"/>
              <a:gd name="connsiteX67" fmla="*/ 93501 w 476342"/>
              <a:gd name="connsiteY67" fmla="*/ 365539 h 476342"/>
              <a:gd name="connsiteX68" fmla="*/ 91293 w 476342"/>
              <a:gd name="connsiteY68" fmla="*/ 342347 h 476342"/>
              <a:gd name="connsiteX69" fmla="*/ 93870 w 476342"/>
              <a:gd name="connsiteY69" fmla="*/ 342716 h 476342"/>
              <a:gd name="connsiteX70" fmla="*/ 93501 w 476342"/>
              <a:gd name="connsiteY70" fmla="*/ 345292 h 476342"/>
              <a:gd name="connsiteX71" fmla="*/ 83194 w 476342"/>
              <a:gd name="connsiteY71" fmla="*/ 352655 h 476342"/>
              <a:gd name="connsiteX72" fmla="*/ 82090 w 476342"/>
              <a:gd name="connsiteY72" fmla="*/ 353023 h 476342"/>
              <a:gd name="connsiteX73" fmla="*/ 80617 w 476342"/>
              <a:gd name="connsiteY73" fmla="*/ 352287 h 476342"/>
              <a:gd name="connsiteX74" fmla="*/ 80985 w 476342"/>
              <a:gd name="connsiteY74" fmla="*/ 349710 h 476342"/>
              <a:gd name="connsiteX75" fmla="*/ 91660 w 476342"/>
              <a:gd name="connsiteY75" fmla="*/ 318052 h 476342"/>
              <a:gd name="connsiteX76" fmla="*/ 96814 w 476342"/>
              <a:gd name="connsiteY76" fmla="*/ 319524 h 476342"/>
              <a:gd name="connsiteX77" fmla="*/ 95341 w 476342"/>
              <a:gd name="connsiteY77" fmla="*/ 324678 h 476342"/>
              <a:gd name="connsiteX78" fmla="*/ 73255 w 476342"/>
              <a:gd name="connsiteY78" fmla="*/ 337562 h 476342"/>
              <a:gd name="connsiteX79" fmla="*/ 71414 w 476342"/>
              <a:gd name="connsiteY79" fmla="*/ 337930 h 476342"/>
              <a:gd name="connsiteX80" fmla="*/ 68101 w 476342"/>
              <a:gd name="connsiteY80" fmla="*/ 336090 h 476342"/>
              <a:gd name="connsiteX81" fmla="*/ 69573 w 476342"/>
              <a:gd name="connsiteY81" fmla="*/ 330936 h 476342"/>
              <a:gd name="connsiteX82" fmla="*/ 390939 w 476342"/>
              <a:gd name="connsiteY82" fmla="*/ 316580 h 476342"/>
              <a:gd name="connsiteX83" fmla="*/ 344556 w 476342"/>
              <a:gd name="connsiteY83" fmla="*/ 362963 h 476342"/>
              <a:gd name="connsiteX84" fmla="*/ 344556 w 476342"/>
              <a:gd name="connsiteY84" fmla="*/ 374006 h 476342"/>
              <a:gd name="connsiteX85" fmla="*/ 324678 w 476342"/>
              <a:gd name="connsiteY85" fmla="*/ 444316 h 476342"/>
              <a:gd name="connsiteX86" fmla="*/ 457200 w 476342"/>
              <a:gd name="connsiteY86" fmla="*/ 444316 h 476342"/>
              <a:gd name="connsiteX87" fmla="*/ 437321 w 476342"/>
              <a:gd name="connsiteY87" fmla="*/ 373638 h 476342"/>
              <a:gd name="connsiteX88" fmla="*/ 437321 w 476342"/>
              <a:gd name="connsiteY88" fmla="*/ 362963 h 476342"/>
              <a:gd name="connsiteX89" fmla="*/ 390939 w 476342"/>
              <a:gd name="connsiteY89" fmla="*/ 316580 h 476342"/>
              <a:gd name="connsiteX90" fmla="*/ 73255 w 476342"/>
              <a:gd name="connsiteY90" fmla="*/ 309585 h 476342"/>
              <a:gd name="connsiteX91" fmla="*/ 75832 w 476342"/>
              <a:gd name="connsiteY91" fmla="*/ 310689 h 476342"/>
              <a:gd name="connsiteX92" fmla="*/ 74728 w 476342"/>
              <a:gd name="connsiteY92" fmla="*/ 313266 h 476342"/>
              <a:gd name="connsiteX93" fmla="*/ 62948 w 476342"/>
              <a:gd name="connsiteY93" fmla="*/ 318420 h 476342"/>
              <a:gd name="connsiteX94" fmla="*/ 62212 w 476342"/>
              <a:gd name="connsiteY94" fmla="*/ 318420 h 476342"/>
              <a:gd name="connsiteX95" fmla="*/ 60371 w 476342"/>
              <a:gd name="connsiteY95" fmla="*/ 317316 h 476342"/>
              <a:gd name="connsiteX96" fmla="*/ 61475 w 476342"/>
              <a:gd name="connsiteY96" fmla="*/ 314738 h 476342"/>
              <a:gd name="connsiteX97" fmla="*/ 66261 w 476342"/>
              <a:gd name="connsiteY97" fmla="*/ 291916 h 476342"/>
              <a:gd name="connsiteX98" fmla="*/ 68470 w 476342"/>
              <a:gd name="connsiteY98" fmla="*/ 293020 h 476342"/>
              <a:gd name="connsiteX99" fmla="*/ 67365 w 476342"/>
              <a:gd name="connsiteY99" fmla="*/ 295229 h 476342"/>
              <a:gd name="connsiteX100" fmla="*/ 55218 w 476342"/>
              <a:gd name="connsiteY100" fmla="*/ 299278 h 476342"/>
              <a:gd name="connsiteX101" fmla="*/ 54850 w 476342"/>
              <a:gd name="connsiteY101" fmla="*/ 299278 h 476342"/>
              <a:gd name="connsiteX102" fmla="*/ 53009 w 476342"/>
              <a:gd name="connsiteY102" fmla="*/ 298174 h 476342"/>
              <a:gd name="connsiteX103" fmla="*/ 54113 w 476342"/>
              <a:gd name="connsiteY103" fmla="*/ 295965 h 476342"/>
              <a:gd name="connsiteX104" fmla="*/ 390571 w 476342"/>
              <a:gd name="connsiteY104" fmla="*/ 285658 h 476342"/>
              <a:gd name="connsiteX105" fmla="*/ 406400 w 476342"/>
              <a:gd name="connsiteY105" fmla="*/ 301119 h 476342"/>
              <a:gd name="connsiteX106" fmla="*/ 406400 w 476342"/>
              <a:gd name="connsiteY106" fmla="*/ 305067 h 476342"/>
              <a:gd name="connsiteX107" fmla="*/ 414406 w 476342"/>
              <a:gd name="connsiteY107" fmla="*/ 306692 h 476342"/>
              <a:gd name="connsiteX108" fmla="*/ 451678 w 476342"/>
              <a:gd name="connsiteY108" fmla="*/ 362963 h 476342"/>
              <a:gd name="connsiteX109" fmla="*/ 451678 w 476342"/>
              <a:gd name="connsiteY109" fmla="*/ 373638 h 476342"/>
              <a:gd name="connsiteX110" fmla="*/ 471924 w 476342"/>
              <a:gd name="connsiteY110" fmla="*/ 440267 h 476342"/>
              <a:gd name="connsiteX111" fmla="*/ 473397 w 476342"/>
              <a:gd name="connsiteY111" fmla="*/ 442476 h 476342"/>
              <a:gd name="connsiteX112" fmla="*/ 473765 w 476342"/>
              <a:gd name="connsiteY112" fmla="*/ 453519 h 476342"/>
              <a:gd name="connsiteX113" fmla="*/ 464562 w 476342"/>
              <a:gd name="connsiteY113" fmla="*/ 459041 h 476342"/>
              <a:gd name="connsiteX114" fmla="*/ 404578 w 476342"/>
              <a:gd name="connsiteY114" fmla="*/ 459041 h 476342"/>
              <a:gd name="connsiteX115" fmla="*/ 404560 w 476342"/>
              <a:gd name="connsiteY115" fmla="*/ 462354 h 476342"/>
              <a:gd name="connsiteX116" fmla="*/ 390939 w 476342"/>
              <a:gd name="connsiteY116" fmla="*/ 475974 h 476342"/>
              <a:gd name="connsiteX117" fmla="*/ 377319 w 476342"/>
              <a:gd name="connsiteY117" fmla="*/ 462354 h 476342"/>
              <a:gd name="connsiteX118" fmla="*/ 377319 w 476342"/>
              <a:gd name="connsiteY118" fmla="*/ 459041 h 476342"/>
              <a:gd name="connsiteX119" fmla="*/ 317316 w 476342"/>
              <a:gd name="connsiteY119" fmla="*/ 459041 h 476342"/>
              <a:gd name="connsiteX120" fmla="*/ 307744 w 476342"/>
              <a:gd name="connsiteY120" fmla="*/ 453519 h 476342"/>
              <a:gd name="connsiteX121" fmla="*/ 308481 w 476342"/>
              <a:gd name="connsiteY121" fmla="*/ 442476 h 476342"/>
              <a:gd name="connsiteX122" fmla="*/ 308849 w 476342"/>
              <a:gd name="connsiteY122" fmla="*/ 441739 h 476342"/>
              <a:gd name="connsiteX123" fmla="*/ 329463 w 476342"/>
              <a:gd name="connsiteY123" fmla="*/ 374006 h 476342"/>
              <a:gd name="connsiteX124" fmla="*/ 329463 w 476342"/>
              <a:gd name="connsiteY124" fmla="*/ 362963 h 476342"/>
              <a:gd name="connsiteX125" fmla="*/ 366890 w 476342"/>
              <a:gd name="connsiteY125" fmla="*/ 306640 h 476342"/>
              <a:gd name="connsiteX126" fmla="*/ 375364 w 476342"/>
              <a:gd name="connsiteY126" fmla="*/ 304928 h 476342"/>
              <a:gd name="connsiteX127" fmla="*/ 375110 w 476342"/>
              <a:gd name="connsiteY127" fmla="*/ 301119 h 476342"/>
              <a:gd name="connsiteX128" fmla="*/ 390571 w 476342"/>
              <a:gd name="connsiteY128" fmla="*/ 285658 h 476342"/>
              <a:gd name="connsiteX129" fmla="*/ 61843 w 476342"/>
              <a:gd name="connsiteY129" fmla="*/ 273510 h 476342"/>
              <a:gd name="connsiteX130" fmla="*/ 64052 w 476342"/>
              <a:gd name="connsiteY130" fmla="*/ 274982 h 476342"/>
              <a:gd name="connsiteX131" fmla="*/ 62579 w 476342"/>
              <a:gd name="connsiteY131" fmla="*/ 277191 h 476342"/>
              <a:gd name="connsiteX132" fmla="*/ 50063 w 476342"/>
              <a:gd name="connsiteY132" fmla="*/ 279768 h 476342"/>
              <a:gd name="connsiteX133" fmla="*/ 49695 w 476342"/>
              <a:gd name="connsiteY133" fmla="*/ 279768 h 476342"/>
              <a:gd name="connsiteX134" fmla="*/ 47855 w 476342"/>
              <a:gd name="connsiteY134" fmla="*/ 278295 h 476342"/>
              <a:gd name="connsiteX135" fmla="*/ 49327 w 476342"/>
              <a:gd name="connsiteY135" fmla="*/ 276086 h 476342"/>
              <a:gd name="connsiteX136" fmla="*/ 58530 w 476342"/>
              <a:gd name="connsiteY136" fmla="*/ 255104 h 476342"/>
              <a:gd name="connsiteX137" fmla="*/ 60371 w 476342"/>
              <a:gd name="connsiteY137" fmla="*/ 256577 h 476342"/>
              <a:gd name="connsiteX138" fmla="*/ 58899 w 476342"/>
              <a:gd name="connsiteY138" fmla="*/ 258417 h 476342"/>
              <a:gd name="connsiteX139" fmla="*/ 46383 w 476342"/>
              <a:gd name="connsiteY139" fmla="*/ 259890 h 476342"/>
              <a:gd name="connsiteX140" fmla="*/ 44542 w 476342"/>
              <a:gd name="connsiteY140" fmla="*/ 258417 h 476342"/>
              <a:gd name="connsiteX141" fmla="*/ 46015 w 476342"/>
              <a:gd name="connsiteY141" fmla="*/ 256577 h 476342"/>
              <a:gd name="connsiteX142" fmla="*/ 405663 w 476342"/>
              <a:gd name="connsiteY142" fmla="*/ 234122 h 476342"/>
              <a:gd name="connsiteX143" fmla="*/ 431063 w 476342"/>
              <a:gd name="connsiteY143" fmla="*/ 234122 h 476342"/>
              <a:gd name="connsiteX144" fmla="*/ 434744 w 476342"/>
              <a:gd name="connsiteY144" fmla="*/ 237803 h 476342"/>
              <a:gd name="connsiteX145" fmla="*/ 431063 w 476342"/>
              <a:gd name="connsiteY145" fmla="*/ 241484 h 476342"/>
              <a:gd name="connsiteX146" fmla="*/ 405663 w 476342"/>
              <a:gd name="connsiteY146" fmla="*/ 241484 h 476342"/>
              <a:gd name="connsiteX147" fmla="*/ 401982 w 476342"/>
              <a:gd name="connsiteY147" fmla="*/ 237803 h 476342"/>
              <a:gd name="connsiteX148" fmla="*/ 405663 w 476342"/>
              <a:gd name="connsiteY148" fmla="*/ 234122 h 476342"/>
              <a:gd name="connsiteX149" fmla="*/ 45646 w 476342"/>
              <a:gd name="connsiteY149" fmla="*/ 234122 h 476342"/>
              <a:gd name="connsiteX150" fmla="*/ 71046 w 476342"/>
              <a:gd name="connsiteY150" fmla="*/ 234122 h 476342"/>
              <a:gd name="connsiteX151" fmla="*/ 74727 w 476342"/>
              <a:gd name="connsiteY151" fmla="*/ 237803 h 476342"/>
              <a:gd name="connsiteX152" fmla="*/ 71046 w 476342"/>
              <a:gd name="connsiteY152" fmla="*/ 241484 h 476342"/>
              <a:gd name="connsiteX153" fmla="*/ 45646 w 476342"/>
              <a:gd name="connsiteY153" fmla="*/ 241484 h 476342"/>
              <a:gd name="connsiteX154" fmla="*/ 41965 w 476342"/>
              <a:gd name="connsiteY154" fmla="*/ 237803 h 476342"/>
              <a:gd name="connsiteX155" fmla="*/ 45646 w 476342"/>
              <a:gd name="connsiteY155" fmla="*/ 234122 h 476342"/>
              <a:gd name="connsiteX156" fmla="*/ 429591 w 476342"/>
              <a:gd name="connsiteY156" fmla="*/ 216084 h 476342"/>
              <a:gd name="connsiteX157" fmla="*/ 431432 w 476342"/>
              <a:gd name="connsiteY157" fmla="*/ 217557 h 476342"/>
              <a:gd name="connsiteX158" fmla="*/ 429959 w 476342"/>
              <a:gd name="connsiteY158" fmla="*/ 219397 h 476342"/>
              <a:gd name="connsiteX159" fmla="*/ 417444 w 476342"/>
              <a:gd name="connsiteY159" fmla="*/ 220869 h 476342"/>
              <a:gd name="connsiteX160" fmla="*/ 415603 w 476342"/>
              <a:gd name="connsiteY160" fmla="*/ 219397 h 476342"/>
              <a:gd name="connsiteX161" fmla="*/ 417075 w 476342"/>
              <a:gd name="connsiteY161" fmla="*/ 217557 h 476342"/>
              <a:gd name="connsiteX162" fmla="*/ 46750 w 476342"/>
              <a:gd name="connsiteY162" fmla="*/ 216084 h 476342"/>
              <a:gd name="connsiteX163" fmla="*/ 59266 w 476342"/>
              <a:gd name="connsiteY163" fmla="*/ 217557 h 476342"/>
              <a:gd name="connsiteX164" fmla="*/ 60739 w 476342"/>
              <a:gd name="connsiteY164" fmla="*/ 219397 h 476342"/>
              <a:gd name="connsiteX165" fmla="*/ 59266 w 476342"/>
              <a:gd name="connsiteY165" fmla="*/ 220869 h 476342"/>
              <a:gd name="connsiteX166" fmla="*/ 46382 w 476342"/>
              <a:gd name="connsiteY166" fmla="*/ 219397 h 476342"/>
              <a:gd name="connsiteX167" fmla="*/ 44910 w 476342"/>
              <a:gd name="connsiteY167" fmla="*/ 217557 h 476342"/>
              <a:gd name="connsiteX168" fmla="*/ 46750 w 476342"/>
              <a:gd name="connsiteY168" fmla="*/ 216084 h 476342"/>
              <a:gd name="connsiteX169" fmla="*/ 426646 w 476342"/>
              <a:gd name="connsiteY169" fmla="*/ 196206 h 476342"/>
              <a:gd name="connsiteX170" fmla="*/ 428855 w 476342"/>
              <a:gd name="connsiteY170" fmla="*/ 197678 h 476342"/>
              <a:gd name="connsiteX171" fmla="*/ 427382 w 476342"/>
              <a:gd name="connsiteY171" fmla="*/ 199887 h 476342"/>
              <a:gd name="connsiteX172" fmla="*/ 414866 w 476342"/>
              <a:gd name="connsiteY172" fmla="*/ 202464 h 476342"/>
              <a:gd name="connsiteX173" fmla="*/ 414498 w 476342"/>
              <a:gd name="connsiteY173" fmla="*/ 202464 h 476342"/>
              <a:gd name="connsiteX174" fmla="*/ 412658 w 476342"/>
              <a:gd name="connsiteY174" fmla="*/ 200991 h 476342"/>
              <a:gd name="connsiteX175" fmla="*/ 414130 w 476342"/>
              <a:gd name="connsiteY175" fmla="*/ 198782 h 476342"/>
              <a:gd name="connsiteX176" fmla="*/ 50064 w 476342"/>
              <a:gd name="connsiteY176" fmla="*/ 196206 h 476342"/>
              <a:gd name="connsiteX177" fmla="*/ 62580 w 476342"/>
              <a:gd name="connsiteY177" fmla="*/ 198783 h 476342"/>
              <a:gd name="connsiteX178" fmla="*/ 64052 w 476342"/>
              <a:gd name="connsiteY178" fmla="*/ 200992 h 476342"/>
              <a:gd name="connsiteX179" fmla="*/ 62211 w 476342"/>
              <a:gd name="connsiteY179" fmla="*/ 202464 h 476342"/>
              <a:gd name="connsiteX180" fmla="*/ 61843 w 476342"/>
              <a:gd name="connsiteY180" fmla="*/ 202464 h 476342"/>
              <a:gd name="connsiteX181" fmla="*/ 49327 w 476342"/>
              <a:gd name="connsiteY181" fmla="*/ 199887 h 476342"/>
              <a:gd name="connsiteX182" fmla="*/ 47855 w 476342"/>
              <a:gd name="connsiteY182" fmla="*/ 197679 h 476342"/>
              <a:gd name="connsiteX183" fmla="*/ 50064 w 476342"/>
              <a:gd name="connsiteY183" fmla="*/ 196206 h 476342"/>
              <a:gd name="connsiteX184" fmla="*/ 421124 w 476342"/>
              <a:gd name="connsiteY184" fmla="*/ 176696 h 476342"/>
              <a:gd name="connsiteX185" fmla="*/ 423333 w 476342"/>
              <a:gd name="connsiteY185" fmla="*/ 177800 h 476342"/>
              <a:gd name="connsiteX186" fmla="*/ 422228 w 476342"/>
              <a:gd name="connsiteY186" fmla="*/ 180009 h 476342"/>
              <a:gd name="connsiteX187" fmla="*/ 410081 w 476342"/>
              <a:gd name="connsiteY187" fmla="*/ 184058 h 476342"/>
              <a:gd name="connsiteX188" fmla="*/ 409713 w 476342"/>
              <a:gd name="connsiteY188" fmla="*/ 184058 h 476342"/>
              <a:gd name="connsiteX189" fmla="*/ 407872 w 476342"/>
              <a:gd name="connsiteY189" fmla="*/ 182954 h 476342"/>
              <a:gd name="connsiteX190" fmla="*/ 408976 w 476342"/>
              <a:gd name="connsiteY190" fmla="*/ 180745 h 476342"/>
              <a:gd name="connsiteX191" fmla="*/ 55218 w 476342"/>
              <a:gd name="connsiteY191" fmla="*/ 176695 h 476342"/>
              <a:gd name="connsiteX192" fmla="*/ 67366 w 476342"/>
              <a:gd name="connsiteY192" fmla="*/ 180745 h 476342"/>
              <a:gd name="connsiteX193" fmla="*/ 68470 w 476342"/>
              <a:gd name="connsiteY193" fmla="*/ 182953 h 476342"/>
              <a:gd name="connsiteX194" fmla="*/ 66997 w 476342"/>
              <a:gd name="connsiteY194" fmla="*/ 184057 h 476342"/>
              <a:gd name="connsiteX195" fmla="*/ 66261 w 476342"/>
              <a:gd name="connsiteY195" fmla="*/ 184057 h 476342"/>
              <a:gd name="connsiteX196" fmla="*/ 54113 w 476342"/>
              <a:gd name="connsiteY196" fmla="*/ 180008 h 476342"/>
              <a:gd name="connsiteX197" fmla="*/ 53009 w 476342"/>
              <a:gd name="connsiteY197" fmla="*/ 177800 h 476342"/>
              <a:gd name="connsiteX198" fmla="*/ 55218 w 476342"/>
              <a:gd name="connsiteY198" fmla="*/ 176695 h 476342"/>
              <a:gd name="connsiteX199" fmla="*/ 414130 w 476342"/>
              <a:gd name="connsiteY199" fmla="*/ 157554 h 476342"/>
              <a:gd name="connsiteX200" fmla="*/ 416707 w 476342"/>
              <a:gd name="connsiteY200" fmla="*/ 158659 h 476342"/>
              <a:gd name="connsiteX201" fmla="*/ 415603 w 476342"/>
              <a:gd name="connsiteY201" fmla="*/ 161235 h 476342"/>
              <a:gd name="connsiteX202" fmla="*/ 403823 w 476342"/>
              <a:gd name="connsiteY202" fmla="*/ 166389 h 476342"/>
              <a:gd name="connsiteX203" fmla="*/ 403087 w 476342"/>
              <a:gd name="connsiteY203" fmla="*/ 166389 h 476342"/>
              <a:gd name="connsiteX204" fmla="*/ 401246 w 476342"/>
              <a:gd name="connsiteY204" fmla="*/ 165284 h 476342"/>
              <a:gd name="connsiteX205" fmla="*/ 402350 w 476342"/>
              <a:gd name="connsiteY205" fmla="*/ 162708 h 476342"/>
              <a:gd name="connsiteX206" fmla="*/ 62580 w 476342"/>
              <a:gd name="connsiteY206" fmla="*/ 157554 h 476342"/>
              <a:gd name="connsiteX207" fmla="*/ 74360 w 476342"/>
              <a:gd name="connsiteY207" fmla="*/ 162708 h 476342"/>
              <a:gd name="connsiteX208" fmla="*/ 75464 w 476342"/>
              <a:gd name="connsiteY208" fmla="*/ 165284 h 476342"/>
              <a:gd name="connsiteX209" fmla="*/ 73623 w 476342"/>
              <a:gd name="connsiteY209" fmla="*/ 166389 h 476342"/>
              <a:gd name="connsiteX210" fmla="*/ 72887 w 476342"/>
              <a:gd name="connsiteY210" fmla="*/ 166389 h 476342"/>
              <a:gd name="connsiteX211" fmla="*/ 61107 w 476342"/>
              <a:gd name="connsiteY211" fmla="*/ 161235 h 476342"/>
              <a:gd name="connsiteX212" fmla="*/ 60003 w 476342"/>
              <a:gd name="connsiteY212" fmla="*/ 158659 h 476342"/>
              <a:gd name="connsiteX213" fmla="*/ 62580 w 476342"/>
              <a:gd name="connsiteY213" fmla="*/ 157554 h 476342"/>
              <a:gd name="connsiteX214" fmla="*/ 403455 w 476342"/>
              <a:gd name="connsiteY214" fmla="*/ 138044 h 476342"/>
              <a:gd name="connsiteX215" fmla="*/ 408609 w 476342"/>
              <a:gd name="connsiteY215" fmla="*/ 139516 h 476342"/>
              <a:gd name="connsiteX216" fmla="*/ 407136 w 476342"/>
              <a:gd name="connsiteY216" fmla="*/ 144670 h 476342"/>
              <a:gd name="connsiteX217" fmla="*/ 385049 w 476342"/>
              <a:gd name="connsiteY217" fmla="*/ 157554 h 476342"/>
              <a:gd name="connsiteX218" fmla="*/ 383209 w 476342"/>
              <a:gd name="connsiteY218" fmla="*/ 157922 h 476342"/>
              <a:gd name="connsiteX219" fmla="*/ 379896 w 476342"/>
              <a:gd name="connsiteY219" fmla="*/ 156082 h 476342"/>
              <a:gd name="connsiteX220" fmla="*/ 381368 w 476342"/>
              <a:gd name="connsiteY220" fmla="*/ 150928 h 476342"/>
              <a:gd name="connsiteX221" fmla="*/ 73255 w 476342"/>
              <a:gd name="connsiteY221" fmla="*/ 138043 h 476342"/>
              <a:gd name="connsiteX222" fmla="*/ 95342 w 476342"/>
              <a:gd name="connsiteY222" fmla="*/ 150927 h 476342"/>
              <a:gd name="connsiteX223" fmla="*/ 96815 w 476342"/>
              <a:gd name="connsiteY223" fmla="*/ 156081 h 476342"/>
              <a:gd name="connsiteX224" fmla="*/ 93502 w 476342"/>
              <a:gd name="connsiteY224" fmla="*/ 157922 h 476342"/>
              <a:gd name="connsiteX225" fmla="*/ 91661 w 476342"/>
              <a:gd name="connsiteY225" fmla="*/ 157554 h 476342"/>
              <a:gd name="connsiteX226" fmla="*/ 69574 w 476342"/>
              <a:gd name="connsiteY226" fmla="*/ 144670 h 476342"/>
              <a:gd name="connsiteX227" fmla="*/ 68102 w 476342"/>
              <a:gd name="connsiteY227" fmla="*/ 139516 h 476342"/>
              <a:gd name="connsiteX228" fmla="*/ 73255 w 476342"/>
              <a:gd name="connsiteY228" fmla="*/ 138043 h 476342"/>
              <a:gd name="connsiteX229" fmla="*/ 393148 w 476342"/>
              <a:gd name="connsiteY229" fmla="*/ 123318 h 476342"/>
              <a:gd name="connsiteX230" fmla="*/ 395725 w 476342"/>
              <a:gd name="connsiteY230" fmla="*/ 123687 h 476342"/>
              <a:gd name="connsiteX231" fmla="*/ 395356 w 476342"/>
              <a:gd name="connsiteY231" fmla="*/ 126263 h 476342"/>
              <a:gd name="connsiteX232" fmla="*/ 385049 w 476342"/>
              <a:gd name="connsiteY232" fmla="*/ 133626 h 476342"/>
              <a:gd name="connsiteX233" fmla="*/ 383945 w 476342"/>
              <a:gd name="connsiteY233" fmla="*/ 133994 h 476342"/>
              <a:gd name="connsiteX234" fmla="*/ 382472 w 476342"/>
              <a:gd name="connsiteY234" fmla="*/ 133258 h 476342"/>
              <a:gd name="connsiteX235" fmla="*/ 382840 w 476342"/>
              <a:gd name="connsiteY235" fmla="*/ 130681 h 476342"/>
              <a:gd name="connsiteX236" fmla="*/ 83194 w 476342"/>
              <a:gd name="connsiteY236" fmla="*/ 123318 h 476342"/>
              <a:gd name="connsiteX237" fmla="*/ 93501 w 476342"/>
              <a:gd name="connsiteY237" fmla="*/ 130681 h 476342"/>
              <a:gd name="connsiteX238" fmla="*/ 93870 w 476342"/>
              <a:gd name="connsiteY238" fmla="*/ 133258 h 476342"/>
              <a:gd name="connsiteX239" fmla="*/ 92397 w 476342"/>
              <a:gd name="connsiteY239" fmla="*/ 133994 h 476342"/>
              <a:gd name="connsiteX240" fmla="*/ 91293 w 476342"/>
              <a:gd name="connsiteY240" fmla="*/ 133626 h 476342"/>
              <a:gd name="connsiteX241" fmla="*/ 80985 w 476342"/>
              <a:gd name="connsiteY241" fmla="*/ 126263 h 476342"/>
              <a:gd name="connsiteX242" fmla="*/ 80617 w 476342"/>
              <a:gd name="connsiteY242" fmla="*/ 123687 h 476342"/>
              <a:gd name="connsiteX243" fmla="*/ 83194 w 476342"/>
              <a:gd name="connsiteY243" fmla="*/ 123318 h 476342"/>
              <a:gd name="connsiteX244" fmla="*/ 93869 w 476342"/>
              <a:gd name="connsiteY244" fmla="*/ 107858 h 476342"/>
              <a:gd name="connsiteX245" fmla="*/ 96446 w 476342"/>
              <a:gd name="connsiteY245" fmla="*/ 107858 h 476342"/>
              <a:gd name="connsiteX246" fmla="*/ 106017 w 476342"/>
              <a:gd name="connsiteY246" fmla="*/ 116325 h 476342"/>
              <a:gd name="connsiteX247" fmla="*/ 106017 w 476342"/>
              <a:gd name="connsiteY247" fmla="*/ 118902 h 476342"/>
              <a:gd name="connsiteX248" fmla="*/ 104545 w 476342"/>
              <a:gd name="connsiteY248" fmla="*/ 119270 h 476342"/>
              <a:gd name="connsiteX249" fmla="*/ 103440 w 476342"/>
              <a:gd name="connsiteY249" fmla="*/ 118902 h 476342"/>
              <a:gd name="connsiteX250" fmla="*/ 93869 w 476342"/>
              <a:gd name="connsiteY250" fmla="*/ 110435 h 476342"/>
              <a:gd name="connsiteX251" fmla="*/ 93869 w 476342"/>
              <a:gd name="connsiteY251" fmla="*/ 107858 h 476342"/>
              <a:gd name="connsiteX252" fmla="*/ 380263 w 476342"/>
              <a:gd name="connsiteY252" fmla="*/ 107490 h 476342"/>
              <a:gd name="connsiteX253" fmla="*/ 382840 w 476342"/>
              <a:gd name="connsiteY253" fmla="*/ 107490 h 476342"/>
              <a:gd name="connsiteX254" fmla="*/ 382840 w 476342"/>
              <a:gd name="connsiteY254" fmla="*/ 110067 h 476342"/>
              <a:gd name="connsiteX255" fmla="*/ 373269 w 476342"/>
              <a:gd name="connsiteY255" fmla="*/ 118534 h 476342"/>
              <a:gd name="connsiteX256" fmla="*/ 372165 w 476342"/>
              <a:gd name="connsiteY256" fmla="*/ 119270 h 476342"/>
              <a:gd name="connsiteX257" fmla="*/ 370692 w 476342"/>
              <a:gd name="connsiteY257" fmla="*/ 118534 h 476342"/>
              <a:gd name="connsiteX258" fmla="*/ 370692 w 476342"/>
              <a:gd name="connsiteY258" fmla="*/ 115957 h 476342"/>
              <a:gd name="connsiteX259" fmla="*/ 366275 w 476342"/>
              <a:gd name="connsiteY259" fmla="*/ 93501 h 476342"/>
              <a:gd name="connsiteX260" fmla="*/ 368852 w 476342"/>
              <a:gd name="connsiteY260" fmla="*/ 93501 h 476342"/>
              <a:gd name="connsiteX261" fmla="*/ 368852 w 476342"/>
              <a:gd name="connsiteY261" fmla="*/ 96078 h 476342"/>
              <a:gd name="connsiteX262" fmla="*/ 360385 w 476342"/>
              <a:gd name="connsiteY262" fmla="*/ 105649 h 476342"/>
              <a:gd name="connsiteX263" fmla="*/ 358913 w 476342"/>
              <a:gd name="connsiteY263" fmla="*/ 106017 h 476342"/>
              <a:gd name="connsiteX264" fmla="*/ 357808 w 476342"/>
              <a:gd name="connsiteY264" fmla="*/ 105649 h 476342"/>
              <a:gd name="connsiteX265" fmla="*/ 357808 w 476342"/>
              <a:gd name="connsiteY265" fmla="*/ 103072 h 476342"/>
              <a:gd name="connsiteX266" fmla="*/ 107858 w 476342"/>
              <a:gd name="connsiteY266" fmla="*/ 93133 h 476342"/>
              <a:gd name="connsiteX267" fmla="*/ 110435 w 476342"/>
              <a:gd name="connsiteY267" fmla="*/ 93133 h 476342"/>
              <a:gd name="connsiteX268" fmla="*/ 118902 w 476342"/>
              <a:gd name="connsiteY268" fmla="*/ 102704 h 476342"/>
              <a:gd name="connsiteX269" fmla="*/ 118902 w 476342"/>
              <a:gd name="connsiteY269" fmla="*/ 105281 h 476342"/>
              <a:gd name="connsiteX270" fmla="*/ 117797 w 476342"/>
              <a:gd name="connsiteY270" fmla="*/ 106017 h 476342"/>
              <a:gd name="connsiteX271" fmla="*/ 116325 w 476342"/>
              <a:gd name="connsiteY271" fmla="*/ 105281 h 476342"/>
              <a:gd name="connsiteX272" fmla="*/ 107858 w 476342"/>
              <a:gd name="connsiteY272" fmla="*/ 95710 h 476342"/>
              <a:gd name="connsiteX273" fmla="*/ 107858 w 476342"/>
              <a:gd name="connsiteY273" fmla="*/ 93133 h 476342"/>
              <a:gd name="connsiteX274" fmla="*/ 238908 w 476342"/>
              <a:gd name="connsiteY274" fmla="*/ 85771 h 476342"/>
              <a:gd name="connsiteX275" fmla="*/ 240380 w 476342"/>
              <a:gd name="connsiteY275" fmla="*/ 87244 h 476342"/>
              <a:gd name="connsiteX276" fmla="*/ 247793 w 476342"/>
              <a:gd name="connsiteY276" fmla="*/ 213874 h 476342"/>
              <a:gd name="connsiteX277" fmla="*/ 258429 w 476342"/>
              <a:gd name="connsiteY277" fmla="*/ 218280 h 476342"/>
              <a:gd name="connsiteX278" fmla="*/ 266515 w 476342"/>
              <a:gd name="connsiteY278" fmla="*/ 237803 h 476342"/>
              <a:gd name="connsiteX279" fmla="*/ 238907 w 476342"/>
              <a:gd name="connsiteY279" fmla="*/ 265412 h 476342"/>
              <a:gd name="connsiteX280" fmla="*/ 235708 w 476342"/>
              <a:gd name="connsiteY280" fmla="*/ 264087 h 476342"/>
              <a:gd name="connsiteX281" fmla="*/ 180745 w 476342"/>
              <a:gd name="connsiteY281" fmla="*/ 333881 h 476342"/>
              <a:gd name="connsiteX282" fmla="*/ 178536 w 476342"/>
              <a:gd name="connsiteY282" fmla="*/ 334249 h 476342"/>
              <a:gd name="connsiteX283" fmla="*/ 178168 w 476342"/>
              <a:gd name="connsiteY283" fmla="*/ 332408 h 476342"/>
              <a:gd name="connsiteX284" fmla="*/ 216302 w 476342"/>
              <a:gd name="connsiteY284" fmla="*/ 249884 h 476342"/>
              <a:gd name="connsiteX285" fmla="*/ 211298 w 476342"/>
              <a:gd name="connsiteY285" fmla="*/ 237803 h 476342"/>
              <a:gd name="connsiteX286" fmla="*/ 219384 w 476342"/>
              <a:gd name="connsiteY286" fmla="*/ 218280 h 476342"/>
              <a:gd name="connsiteX287" fmla="*/ 229104 w 476342"/>
              <a:gd name="connsiteY287" fmla="*/ 214254 h 476342"/>
              <a:gd name="connsiteX288" fmla="*/ 237803 w 476342"/>
              <a:gd name="connsiteY288" fmla="*/ 86876 h 476342"/>
              <a:gd name="connsiteX289" fmla="*/ 238908 w 476342"/>
              <a:gd name="connsiteY289" fmla="*/ 85771 h 476342"/>
              <a:gd name="connsiteX290" fmla="*/ 352655 w 476342"/>
              <a:gd name="connsiteY290" fmla="*/ 80249 h 476342"/>
              <a:gd name="connsiteX291" fmla="*/ 353024 w 476342"/>
              <a:gd name="connsiteY291" fmla="*/ 82826 h 476342"/>
              <a:gd name="connsiteX292" fmla="*/ 345661 w 476342"/>
              <a:gd name="connsiteY292" fmla="*/ 93133 h 476342"/>
              <a:gd name="connsiteX293" fmla="*/ 344189 w 476342"/>
              <a:gd name="connsiteY293" fmla="*/ 93869 h 476342"/>
              <a:gd name="connsiteX294" fmla="*/ 343084 w 476342"/>
              <a:gd name="connsiteY294" fmla="*/ 93501 h 476342"/>
              <a:gd name="connsiteX295" fmla="*/ 342716 w 476342"/>
              <a:gd name="connsiteY295" fmla="*/ 90925 h 476342"/>
              <a:gd name="connsiteX296" fmla="*/ 350079 w 476342"/>
              <a:gd name="connsiteY296" fmla="*/ 80617 h 476342"/>
              <a:gd name="connsiteX297" fmla="*/ 352655 w 476342"/>
              <a:gd name="connsiteY297" fmla="*/ 80249 h 476342"/>
              <a:gd name="connsiteX298" fmla="*/ 124055 w 476342"/>
              <a:gd name="connsiteY298" fmla="*/ 80249 h 476342"/>
              <a:gd name="connsiteX299" fmla="*/ 126632 w 476342"/>
              <a:gd name="connsiteY299" fmla="*/ 80617 h 476342"/>
              <a:gd name="connsiteX300" fmla="*/ 133995 w 476342"/>
              <a:gd name="connsiteY300" fmla="*/ 90925 h 476342"/>
              <a:gd name="connsiteX301" fmla="*/ 133626 w 476342"/>
              <a:gd name="connsiteY301" fmla="*/ 93501 h 476342"/>
              <a:gd name="connsiteX302" fmla="*/ 132522 w 476342"/>
              <a:gd name="connsiteY302" fmla="*/ 93869 h 476342"/>
              <a:gd name="connsiteX303" fmla="*/ 131050 w 476342"/>
              <a:gd name="connsiteY303" fmla="*/ 93133 h 476342"/>
              <a:gd name="connsiteX304" fmla="*/ 123687 w 476342"/>
              <a:gd name="connsiteY304" fmla="*/ 82826 h 476342"/>
              <a:gd name="connsiteX305" fmla="*/ 124055 w 476342"/>
              <a:gd name="connsiteY305" fmla="*/ 80249 h 476342"/>
              <a:gd name="connsiteX306" fmla="*/ 139884 w 476342"/>
              <a:gd name="connsiteY306" fmla="*/ 67734 h 476342"/>
              <a:gd name="connsiteX307" fmla="*/ 145038 w 476342"/>
              <a:gd name="connsiteY307" fmla="*/ 69206 h 476342"/>
              <a:gd name="connsiteX308" fmla="*/ 157922 w 476342"/>
              <a:gd name="connsiteY308" fmla="*/ 91293 h 476342"/>
              <a:gd name="connsiteX309" fmla="*/ 156450 w 476342"/>
              <a:gd name="connsiteY309" fmla="*/ 96447 h 476342"/>
              <a:gd name="connsiteX310" fmla="*/ 154609 w 476342"/>
              <a:gd name="connsiteY310" fmla="*/ 96815 h 476342"/>
              <a:gd name="connsiteX311" fmla="*/ 151296 w 476342"/>
              <a:gd name="connsiteY311" fmla="*/ 94974 h 476342"/>
              <a:gd name="connsiteX312" fmla="*/ 138412 w 476342"/>
              <a:gd name="connsiteY312" fmla="*/ 72887 h 476342"/>
              <a:gd name="connsiteX313" fmla="*/ 139884 w 476342"/>
              <a:gd name="connsiteY313" fmla="*/ 67734 h 476342"/>
              <a:gd name="connsiteX314" fmla="*/ 336826 w 476342"/>
              <a:gd name="connsiteY314" fmla="*/ 67733 h 476342"/>
              <a:gd name="connsiteX315" fmla="*/ 338299 w 476342"/>
              <a:gd name="connsiteY315" fmla="*/ 72887 h 476342"/>
              <a:gd name="connsiteX316" fmla="*/ 325415 w 476342"/>
              <a:gd name="connsiteY316" fmla="*/ 94974 h 476342"/>
              <a:gd name="connsiteX317" fmla="*/ 322102 w 476342"/>
              <a:gd name="connsiteY317" fmla="*/ 96815 h 476342"/>
              <a:gd name="connsiteX318" fmla="*/ 320261 w 476342"/>
              <a:gd name="connsiteY318" fmla="*/ 96447 h 476342"/>
              <a:gd name="connsiteX319" fmla="*/ 318788 w 476342"/>
              <a:gd name="connsiteY319" fmla="*/ 91293 h 476342"/>
              <a:gd name="connsiteX320" fmla="*/ 331673 w 476342"/>
              <a:gd name="connsiteY320" fmla="*/ 69206 h 476342"/>
              <a:gd name="connsiteX321" fmla="*/ 336826 w 476342"/>
              <a:gd name="connsiteY321" fmla="*/ 67733 h 476342"/>
              <a:gd name="connsiteX322" fmla="*/ 317684 w 476342"/>
              <a:gd name="connsiteY322" fmla="*/ 59635 h 476342"/>
              <a:gd name="connsiteX323" fmla="*/ 318788 w 476342"/>
              <a:gd name="connsiteY323" fmla="*/ 62212 h 476342"/>
              <a:gd name="connsiteX324" fmla="*/ 313634 w 476342"/>
              <a:gd name="connsiteY324" fmla="*/ 73992 h 476342"/>
              <a:gd name="connsiteX325" fmla="*/ 311794 w 476342"/>
              <a:gd name="connsiteY325" fmla="*/ 75096 h 476342"/>
              <a:gd name="connsiteX326" fmla="*/ 311057 w 476342"/>
              <a:gd name="connsiteY326" fmla="*/ 75096 h 476342"/>
              <a:gd name="connsiteX327" fmla="*/ 309953 w 476342"/>
              <a:gd name="connsiteY327" fmla="*/ 72519 h 476342"/>
              <a:gd name="connsiteX328" fmla="*/ 315107 w 476342"/>
              <a:gd name="connsiteY328" fmla="*/ 60739 h 476342"/>
              <a:gd name="connsiteX329" fmla="*/ 317684 w 476342"/>
              <a:gd name="connsiteY329" fmla="*/ 59635 h 476342"/>
              <a:gd name="connsiteX330" fmla="*/ 159026 w 476342"/>
              <a:gd name="connsiteY330" fmla="*/ 59635 h 476342"/>
              <a:gd name="connsiteX331" fmla="*/ 161603 w 476342"/>
              <a:gd name="connsiteY331" fmla="*/ 60739 h 476342"/>
              <a:gd name="connsiteX332" fmla="*/ 166757 w 476342"/>
              <a:gd name="connsiteY332" fmla="*/ 72519 h 476342"/>
              <a:gd name="connsiteX333" fmla="*/ 165653 w 476342"/>
              <a:gd name="connsiteY333" fmla="*/ 75096 h 476342"/>
              <a:gd name="connsiteX334" fmla="*/ 164916 w 476342"/>
              <a:gd name="connsiteY334" fmla="*/ 75096 h 476342"/>
              <a:gd name="connsiteX335" fmla="*/ 163076 w 476342"/>
              <a:gd name="connsiteY335" fmla="*/ 73992 h 476342"/>
              <a:gd name="connsiteX336" fmla="*/ 157922 w 476342"/>
              <a:gd name="connsiteY336" fmla="*/ 62212 h 476342"/>
              <a:gd name="connsiteX337" fmla="*/ 159026 w 476342"/>
              <a:gd name="connsiteY337" fmla="*/ 59635 h 476342"/>
              <a:gd name="connsiteX338" fmla="*/ 298542 w 476342"/>
              <a:gd name="connsiteY338" fmla="*/ 53009 h 476342"/>
              <a:gd name="connsiteX339" fmla="*/ 299646 w 476342"/>
              <a:gd name="connsiteY339" fmla="*/ 55218 h 476342"/>
              <a:gd name="connsiteX340" fmla="*/ 295597 w 476342"/>
              <a:gd name="connsiteY340" fmla="*/ 67366 h 476342"/>
              <a:gd name="connsiteX341" fmla="*/ 294125 w 476342"/>
              <a:gd name="connsiteY341" fmla="*/ 68470 h 476342"/>
              <a:gd name="connsiteX342" fmla="*/ 293388 w 476342"/>
              <a:gd name="connsiteY342" fmla="*/ 68470 h 476342"/>
              <a:gd name="connsiteX343" fmla="*/ 292284 w 476342"/>
              <a:gd name="connsiteY343" fmla="*/ 66261 h 476342"/>
              <a:gd name="connsiteX344" fmla="*/ 296333 w 476342"/>
              <a:gd name="connsiteY344" fmla="*/ 54114 h 476342"/>
              <a:gd name="connsiteX345" fmla="*/ 298542 w 476342"/>
              <a:gd name="connsiteY345" fmla="*/ 53009 h 476342"/>
              <a:gd name="connsiteX346" fmla="*/ 177800 w 476342"/>
              <a:gd name="connsiteY346" fmla="*/ 53009 h 476342"/>
              <a:gd name="connsiteX347" fmla="*/ 180009 w 476342"/>
              <a:gd name="connsiteY347" fmla="*/ 54113 h 476342"/>
              <a:gd name="connsiteX348" fmla="*/ 184058 w 476342"/>
              <a:gd name="connsiteY348" fmla="*/ 66261 h 476342"/>
              <a:gd name="connsiteX349" fmla="*/ 182954 w 476342"/>
              <a:gd name="connsiteY349" fmla="*/ 68470 h 476342"/>
              <a:gd name="connsiteX350" fmla="*/ 182586 w 476342"/>
              <a:gd name="connsiteY350" fmla="*/ 68470 h 476342"/>
              <a:gd name="connsiteX351" fmla="*/ 180745 w 476342"/>
              <a:gd name="connsiteY351" fmla="*/ 67365 h 476342"/>
              <a:gd name="connsiteX352" fmla="*/ 176696 w 476342"/>
              <a:gd name="connsiteY352" fmla="*/ 55217 h 476342"/>
              <a:gd name="connsiteX353" fmla="*/ 177800 w 476342"/>
              <a:gd name="connsiteY353" fmla="*/ 53009 h 476342"/>
              <a:gd name="connsiteX354" fmla="*/ 278663 w 476342"/>
              <a:gd name="connsiteY354" fmla="*/ 47487 h 476342"/>
              <a:gd name="connsiteX355" fmla="*/ 280136 w 476342"/>
              <a:gd name="connsiteY355" fmla="*/ 49696 h 476342"/>
              <a:gd name="connsiteX356" fmla="*/ 277559 w 476342"/>
              <a:gd name="connsiteY356" fmla="*/ 62212 h 476342"/>
              <a:gd name="connsiteX357" fmla="*/ 275719 w 476342"/>
              <a:gd name="connsiteY357" fmla="*/ 63684 h 476342"/>
              <a:gd name="connsiteX358" fmla="*/ 275350 w 476342"/>
              <a:gd name="connsiteY358" fmla="*/ 63684 h 476342"/>
              <a:gd name="connsiteX359" fmla="*/ 273878 w 476342"/>
              <a:gd name="connsiteY359" fmla="*/ 61476 h 476342"/>
              <a:gd name="connsiteX360" fmla="*/ 276455 w 476342"/>
              <a:gd name="connsiteY360" fmla="*/ 48960 h 476342"/>
              <a:gd name="connsiteX361" fmla="*/ 278663 w 476342"/>
              <a:gd name="connsiteY361" fmla="*/ 47487 h 476342"/>
              <a:gd name="connsiteX362" fmla="*/ 198046 w 476342"/>
              <a:gd name="connsiteY362" fmla="*/ 47487 h 476342"/>
              <a:gd name="connsiteX363" fmla="*/ 200255 w 476342"/>
              <a:gd name="connsiteY363" fmla="*/ 48959 h 476342"/>
              <a:gd name="connsiteX364" fmla="*/ 202832 w 476342"/>
              <a:gd name="connsiteY364" fmla="*/ 61475 h 476342"/>
              <a:gd name="connsiteX365" fmla="*/ 201359 w 476342"/>
              <a:gd name="connsiteY365" fmla="*/ 63684 h 476342"/>
              <a:gd name="connsiteX366" fmla="*/ 200991 w 476342"/>
              <a:gd name="connsiteY366" fmla="*/ 63684 h 476342"/>
              <a:gd name="connsiteX367" fmla="*/ 199151 w 476342"/>
              <a:gd name="connsiteY367" fmla="*/ 62211 h 476342"/>
              <a:gd name="connsiteX368" fmla="*/ 196574 w 476342"/>
              <a:gd name="connsiteY368" fmla="*/ 49695 h 476342"/>
              <a:gd name="connsiteX369" fmla="*/ 198046 w 476342"/>
              <a:gd name="connsiteY369" fmla="*/ 47487 h 476342"/>
              <a:gd name="connsiteX370" fmla="*/ 217556 w 476342"/>
              <a:gd name="connsiteY370" fmla="*/ 44910 h 476342"/>
              <a:gd name="connsiteX371" fmla="*/ 219397 w 476342"/>
              <a:gd name="connsiteY371" fmla="*/ 46383 h 476342"/>
              <a:gd name="connsiteX372" fmla="*/ 220870 w 476342"/>
              <a:gd name="connsiteY372" fmla="*/ 58898 h 476342"/>
              <a:gd name="connsiteX373" fmla="*/ 219397 w 476342"/>
              <a:gd name="connsiteY373" fmla="*/ 60739 h 476342"/>
              <a:gd name="connsiteX374" fmla="*/ 217556 w 476342"/>
              <a:gd name="connsiteY374" fmla="*/ 59267 h 476342"/>
              <a:gd name="connsiteX375" fmla="*/ 216084 w 476342"/>
              <a:gd name="connsiteY375" fmla="*/ 46751 h 476342"/>
              <a:gd name="connsiteX376" fmla="*/ 217556 w 476342"/>
              <a:gd name="connsiteY376" fmla="*/ 44910 h 476342"/>
              <a:gd name="connsiteX377" fmla="*/ 258785 w 476342"/>
              <a:gd name="connsiteY377" fmla="*/ 44542 h 476342"/>
              <a:gd name="connsiteX378" fmla="*/ 260257 w 476342"/>
              <a:gd name="connsiteY378" fmla="*/ 46382 h 476342"/>
              <a:gd name="connsiteX379" fmla="*/ 258785 w 476342"/>
              <a:gd name="connsiteY379" fmla="*/ 58898 h 476342"/>
              <a:gd name="connsiteX380" fmla="*/ 257313 w 476342"/>
              <a:gd name="connsiteY380" fmla="*/ 60739 h 476342"/>
              <a:gd name="connsiteX381" fmla="*/ 255472 w 476342"/>
              <a:gd name="connsiteY381" fmla="*/ 58530 h 476342"/>
              <a:gd name="connsiteX382" fmla="*/ 256944 w 476342"/>
              <a:gd name="connsiteY382" fmla="*/ 46014 h 476342"/>
              <a:gd name="connsiteX383" fmla="*/ 258785 w 476342"/>
              <a:gd name="connsiteY383" fmla="*/ 44542 h 476342"/>
              <a:gd name="connsiteX384" fmla="*/ 238171 w 476342"/>
              <a:gd name="connsiteY384" fmla="*/ 41597 h 476342"/>
              <a:gd name="connsiteX385" fmla="*/ 241852 w 476342"/>
              <a:gd name="connsiteY385" fmla="*/ 45278 h 476342"/>
              <a:gd name="connsiteX386" fmla="*/ 241852 w 476342"/>
              <a:gd name="connsiteY386" fmla="*/ 70678 h 476342"/>
              <a:gd name="connsiteX387" fmla="*/ 238171 w 476342"/>
              <a:gd name="connsiteY387" fmla="*/ 74359 h 476342"/>
              <a:gd name="connsiteX388" fmla="*/ 234490 w 476342"/>
              <a:gd name="connsiteY388" fmla="*/ 70678 h 476342"/>
              <a:gd name="connsiteX389" fmla="*/ 234490 w 476342"/>
              <a:gd name="connsiteY389" fmla="*/ 45278 h 476342"/>
              <a:gd name="connsiteX390" fmla="*/ 238171 w 476342"/>
              <a:gd name="connsiteY390" fmla="*/ 41597 h 476342"/>
              <a:gd name="connsiteX391" fmla="*/ 238171 w 476342"/>
              <a:gd name="connsiteY391" fmla="*/ 0 h 476342"/>
              <a:gd name="connsiteX392" fmla="*/ 476342 w 476342"/>
              <a:gd name="connsiteY392" fmla="*/ 238171 h 476342"/>
              <a:gd name="connsiteX393" fmla="*/ 476342 w 476342"/>
              <a:gd name="connsiteY393" fmla="*/ 276455 h 476342"/>
              <a:gd name="connsiteX394" fmla="*/ 446893 w 476342"/>
              <a:gd name="connsiteY394" fmla="*/ 276455 h 476342"/>
              <a:gd name="connsiteX395" fmla="*/ 446893 w 476342"/>
              <a:gd name="connsiteY395" fmla="*/ 238171 h 476342"/>
              <a:gd name="connsiteX396" fmla="*/ 238171 w 476342"/>
              <a:gd name="connsiteY396" fmla="*/ 29449 h 476342"/>
              <a:gd name="connsiteX397" fmla="*/ 29449 w 476342"/>
              <a:gd name="connsiteY397" fmla="*/ 238171 h 476342"/>
              <a:gd name="connsiteX398" fmla="*/ 238171 w 476342"/>
              <a:gd name="connsiteY398" fmla="*/ 446893 h 476342"/>
              <a:gd name="connsiteX399" fmla="*/ 277928 w 476342"/>
              <a:gd name="connsiteY399" fmla="*/ 446893 h 476342"/>
              <a:gd name="connsiteX400" fmla="*/ 277928 w 476342"/>
              <a:gd name="connsiteY400" fmla="*/ 476342 h 476342"/>
              <a:gd name="connsiteX401" fmla="*/ 238171 w 476342"/>
              <a:gd name="connsiteY401" fmla="*/ 476342 h 476342"/>
              <a:gd name="connsiteX402" fmla="*/ 0 w 476342"/>
              <a:gd name="connsiteY402" fmla="*/ 238171 h 476342"/>
              <a:gd name="connsiteX403" fmla="*/ 238171 w 476342"/>
              <a:gd name="connsiteY403" fmla="*/ 0 h 47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Lst>
            <a:rect l="l" t="t" r="r" b="b"/>
            <a:pathLst>
              <a:path w="476342" h="476342">
                <a:moveTo>
                  <a:pt x="219765" y="415603"/>
                </a:moveTo>
                <a:cubicBezTo>
                  <a:pt x="220869" y="415603"/>
                  <a:pt x="221606" y="416707"/>
                  <a:pt x="221237" y="417443"/>
                </a:cubicBezTo>
                <a:lnTo>
                  <a:pt x="219765" y="429959"/>
                </a:lnTo>
                <a:cubicBezTo>
                  <a:pt x="219765" y="431064"/>
                  <a:pt x="219029" y="431800"/>
                  <a:pt x="218293" y="431800"/>
                </a:cubicBezTo>
                <a:cubicBezTo>
                  <a:pt x="217188" y="431800"/>
                  <a:pt x="216452" y="430695"/>
                  <a:pt x="216452" y="429591"/>
                </a:cubicBezTo>
                <a:lnTo>
                  <a:pt x="217924" y="417075"/>
                </a:lnTo>
                <a:cubicBezTo>
                  <a:pt x="217924" y="415971"/>
                  <a:pt x="219029" y="415235"/>
                  <a:pt x="219765" y="415603"/>
                </a:cubicBezTo>
                <a:close/>
                <a:moveTo>
                  <a:pt x="200991" y="412290"/>
                </a:moveTo>
                <a:cubicBezTo>
                  <a:pt x="202096" y="412658"/>
                  <a:pt x="202464" y="413395"/>
                  <a:pt x="202464" y="414499"/>
                </a:cubicBezTo>
                <a:lnTo>
                  <a:pt x="199887" y="427015"/>
                </a:lnTo>
                <a:cubicBezTo>
                  <a:pt x="199887" y="427751"/>
                  <a:pt x="199151" y="428487"/>
                  <a:pt x="198047" y="428487"/>
                </a:cubicBezTo>
                <a:cubicBezTo>
                  <a:pt x="198047" y="428487"/>
                  <a:pt x="197678" y="428487"/>
                  <a:pt x="197678" y="428487"/>
                </a:cubicBezTo>
                <a:cubicBezTo>
                  <a:pt x="196574" y="428119"/>
                  <a:pt x="196206" y="427383"/>
                  <a:pt x="196206" y="426279"/>
                </a:cubicBezTo>
                <a:lnTo>
                  <a:pt x="198783" y="413763"/>
                </a:lnTo>
                <a:cubicBezTo>
                  <a:pt x="199151" y="412658"/>
                  <a:pt x="199887" y="412290"/>
                  <a:pt x="200991" y="412290"/>
                </a:cubicBezTo>
                <a:close/>
                <a:moveTo>
                  <a:pt x="182954" y="407872"/>
                </a:moveTo>
                <a:cubicBezTo>
                  <a:pt x="184058" y="408240"/>
                  <a:pt x="184426" y="409345"/>
                  <a:pt x="184058" y="410081"/>
                </a:cubicBezTo>
                <a:lnTo>
                  <a:pt x="180009" y="422229"/>
                </a:lnTo>
                <a:cubicBezTo>
                  <a:pt x="180377" y="422597"/>
                  <a:pt x="179641" y="423333"/>
                  <a:pt x="178537" y="423333"/>
                </a:cubicBezTo>
                <a:cubicBezTo>
                  <a:pt x="178168" y="423333"/>
                  <a:pt x="178168" y="423333"/>
                  <a:pt x="177800" y="423333"/>
                </a:cubicBezTo>
                <a:cubicBezTo>
                  <a:pt x="176696" y="422965"/>
                  <a:pt x="176328" y="421861"/>
                  <a:pt x="176696" y="421124"/>
                </a:cubicBezTo>
                <a:lnTo>
                  <a:pt x="180745" y="408977"/>
                </a:lnTo>
                <a:cubicBezTo>
                  <a:pt x="181113" y="407872"/>
                  <a:pt x="182218" y="407504"/>
                  <a:pt x="182954" y="407872"/>
                </a:cubicBezTo>
                <a:close/>
                <a:moveTo>
                  <a:pt x="238171" y="401615"/>
                </a:moveTo>
                <a:cubicBezTo>
                  <a:pt x="240380" y="401615"/>
                  <a:pt x="241852" y="403087"/>
                  <a:pt x="241852" y="405296"/>
                </a:cubicBezTo>
                <a:lnTo>
                  <a:pt x="241852" y="430696"/>
                </a:lnTo>
                <a:cubicBezTo>
                  <a:pt x="241852" y="432905"/>
                  <a:pt x="240380" y="434377"/>
                  <a:pt x="238171" y="434377"/>
                </a:cubicBezTo>
                <a:cubicBezTo>
                  <a:pt x="235962" y="434377"/>
                  <a:pt x="234490" y="432905"/>
                  <a:pt x="234490" y="430696"/>
                </a:cubicBezTo>
                <a:lnTo>
                  <a:pt x="234490" y="405296"/>
                </a:lnTo>
                <a:cubicBezTo>
                  <a:pt x="234490" y="403087"/>
                  <a:pt x="235962" y="401615"/>
                  <a:pt x="238171" y="401615"/>
                </a:cubicBezTo>
                <a:close/>
                <a:moveTo>
                  <a:pt x="165653" y="400510"/>
                </a:moveTo>
                <a:cubicBezTo>
                  <a:pt x="166757" y="400878"/>
                  <a:pt x="167125" y="401983"/>
                  <a:pt x="166757" y="403087"/>
                </a:cubicBezTo>
                <a:lnTo>
                  <a:pt x="161603" y="414867"/>
                </a:lnTo>
                <a:cubicBezTo>
                  <a:pt x="161235" y="415603"/>
                  <a:pt x="160499" y="415971"/>
                  <a:pt x="159763" y="415971"/>
                </a:cubicBezTo>
                <a:cubicBezTo>
                  <a:pt x="159394" y="415971"/>
                  <a:pt x="159394" y="415971"/>
                  <a:pt x="159026" y="415971"/>
                </a:cubicBezTo>
                <a:cubicBezTo>
                  <a:pt x="157922" y="415603"/>
                  <a:pt x="157554" y="414499"/>
                  <a:pt x="157922" y="413394"/>
                </a:cubicBezTo>
                <a:lnTo>
                  <a:pt x="163076" y="401615"/>
                </a:lnTo>
                <a:cubicBezTo>
                  <a:pt x="163444" y="400510"/>
                  <a:pt x="164548" y="400142"/>
                  <a:pt x="165653" y="400510"/>
                </a:cubicBezTo>
                <a:close/>
                <a:moveTo>
                  <a:pt x="133257" y="382104"/>
                </a:moveTo>
                <a:cubicBezTo>
                  <a:pt x="133994" y="382840"/>
                  <a:pt x="134362" y="383945"/>
                  <a:pt x="133626" y="384681"/>
                </a:cubicBezTo>
                <a:lnTo>
                  <a:pt x="126263" y="394988"/>
                </a:lnTo>
                <a:cubicBezTo>
                  <a:pt x="125895" y="395724"/>
                  <a:pt x="125527" y="395724"/>
                  <a:pt x="124791" y="395724"/>
                </a:cubicBezTo>
                <a:cubicBezTo>
                  <a:pt x="124423" y="395724"/>
                  <a:pt x="124055" y="395724"/>
                  <a:pt x="123686" y="395356"/>
                </a:cubicBezTo>
                <a:cubicBezTo>
                  <a:pt x="122950" y="394620"/>
                  <a:pt x="122582" y="393516"/>
                  <a:pt x="123318" y="392780"/>
                </a:cubicBezTo>
                <a:lnTo>
                  <a:pt x="130681" y="382472"/>
                </a:lnTo>
                <a:cubicBezTo>
                  <a:pt x="131417" y="381736"/>
                  <a:pt x="132521" y="381368"/>
                  <a:pt x="133257" y="382104"/>
                </a:cubicBezTo>
                <a:close/>
                <a:moveTo>
                  <a:pt x="156449" y="379528"/>
                </a:moveTo>
                <a:cubicBezTo>
                  <a:pt x="158290" y="380632"/>
                  <a:pt x="158658" y="382840"/>
                  <a:pt x="157922" y="384681"/>
                </a:cubicBezTo>
                <a:lnTo>
                  <a:pt x="145038" y="406768"/>
                </a:lnTo>
                <a:cubicBezTo>
                  <a:pt x="144301" y="407872"/>
                  <a:pt x="143197" y="408609"/>
                  <a:pt x="141725" y="408609"/>
                </a:cubicBezTo>
                <a:cubicBezTo>
                  <a:pt x="140988" y="408609"/>
                  <a:pt x="140620" y="408609"/>
                  <a:pt x="139884" y="408240"/>
                </a:cubicBezTo>
                <a:cubicBezTo>
                  <a:pt x="138043" y="407136"/>
                  <a:pt x="137675" y="404927"/>
                  <a:pt x="138411" y="403087"/>
                </a:cubicBezTo>
                <a:lnTo>
                  <a:pt x="151296" y="381000"/>
                </a:lnTo>
                <a:cubicBezTo>
                  <a:pt x="152400" y="379159"/>
                  <a:pt x="154609" y="378791"/>
                  <a:pt x="156449" y="379528"/>
                </a:cubicBezTo>
                <a:close/>
                <a:moveTo>
                  <a:pt x="116693" y="370692"/>
                </a:moveTo>
                <a:cubicBezTo>
                  <a:pt x="117429" y="369956"/>
                  <a:pt x="118533" y="369956"/>
                  <a:pt x="119270" y="370692"/>
                </a:cubicBezTo>
                <a:cubicBezTo>
                  <a:pt x="120006" y="371428"/>
                  <a:pt x="120006" y="372533"/>
                  <a:pt x="119270" y="373269"/>
                </a:cubicBezTo>
                <a:lnTo>
                  <a:pt x="110803" y="382840"/>
                </a:lnTo>
                <a:cubicBezTo>
                  <a:pt x="110067" y="382840"/>
                  <a:pt x="109699" y="383208"/>
                  <a:pt x="109331" y="383208"/>
                </a:cubicBezTo>
                <a:cubicBezTo>
                  <a:pt x="108962" y="383208"/>
                  <a:pt x="108594" y="383208"/>
                  <a:pt x="108226" y="382840"/>
                </a:cubicBezTo>
                <a:cubicBezTo>
                  <a:pt x="107490" y="382104"/>
                  <a:pt x="107490" y="380999"/>
                  <a:pt x="108226" y="380263"/>
                </a:cubicBezTo>
                <a:close/>
                <a:moveTo>
                  <a:pt x="103072" y="357072"/>
                </a:moveTo>
                <a:cubicBezTo>
                  <a:pt x="103808" y="356336"/>
                  <a:pt x="104913" y="356336"/>
                  <a:pt x="105649" y="357072"/>
                </a:cubicBezTo>
                <a:cubicBezTo>
                  <a:pt x="106385" y="357809"/>
                  <a:pt x="106385" y="358913"/>
                  <a:pt x="105649" y="359649"/>
                </a:cubicBezTo>
                <a:lnTo>
                  <a:pt x="96078" y="368116"/>
                </a:lnTo>
                <a:cubicBezTo>
                  <a:pt x="95710" y="368852"/>
                  <a:pt x="95342" y="368852"/>
                  <a:pt x="94974" y="368852"/>
                </a:cubicBezTo>
                <a:cubicBezTo>
                  <a:pt x="94606" y="368852"/>
                  <a:pt x="93869" y="368484"/>
                  <a:pt x="93501" y="368116"/>
                </a:cubicBezTo>
                <a:cubicBezTo>
                  <a:pt x="92765" y="367379"/>
                  <a:pt x="92765" y="366275"/>
                  <a:pt x="93501" y="365539"/>
                </a:cubicBezTo>
                <a:close/>
                <a:moveTo>
                  <a:pt x="91293" y="342347"/>
                </a:moveTo>
                <a:cubicBezTo>
                  <a:pt x="92029" y="341611"/>
                  <a:pt x="93133" y="341979"/>
                  <a:pt x="93870" y="342716"/>
                </a:cubicBezTo>
                <a:cubicBezTo>
                  <a:pt x="94606" y="343452"/>
                  <a:pt x="94238" y="344556"/>
                  <a:pt x="93501" y="345292"/>
                </a:cubicBezTo>
                <a:lnTo>
                  <a:pt x="83194" y="352655"/>
                </a:lnTo>
                <a:cubicBezTo>
                  <a:pt x="83194" y="353023"/>
                  <a:pt x="82458" y="353023"/>
                  <a:pt x="82090" y="353023"/>
                </a:cubicBezTo>
                <a:cubicBezTo>
                  <a:pt x="81353" y="353023"/>
                  <a:pt x="80985" y="352655"/>
                  <a:pt x="80617" y="352287"/>
                </a:cubicBezTo>
                <a:cubicBezTo>
                  <a:pt x="79881" y="351550"/>
                  <a:pt x="80249" y="350446"/>
                  <a:pt x="80985" y="349710"/>
                </a:cubicBezTo>
                <a:close/>
                <a:moveTo>
                  <a:pt x="91660" y="318052"/>
                </a:moveTo>
                <a:cubicBezTo>
                  <a:pt x="93501" y="316948"/>
                  <a:pt x="95710" y="317684"/>
                  <a:pt x="96814" y="319524"/>
                </a:cubicBezTo>
                <a:cubicBezTo>
                  <a:pt x="97918" y="321365"/>
                  <a:pt x="97182" y="323573"/>
                  <a:pt x="95341" y="324678"/>
                </a:cubicBezTo>
                <a:lnTo>
                  <a:pt x="73255" y="337562"/>
                </a:lnTo>
                <a:cubicBezTo>
                  <a:pt x="72518" y="337930"/>
                  <a:pt x="71782" y="337930"/>
                  <a:pt x="71414" y="337930"/>
                </a:cubicBezTo>
                <a:cubicBezTo>
                  <a:pt x="70310" y="337930"/>
                  <a:pt x="68837" y="337194"/>
                  <a:pt x="68101" y="336090"/>
                </a:cubicBezTo>
                <a:cubicBezTo>
                  <a:pt x="66996" y="334249"/>
                  <a:pt x="67733" y="332040"/>
                  <a:pt x="69573" y="330936"/>
                </a:cubicBezTo>
                <a:close/>
                <a:moveTo>
                  <a:pt x="390939" y="316580"/>
                </a:moveTo>
                <a:cubicBezTo>
                  <a:pt x="365171" y="316580"/>
                  <a:pt x="344556" y="337563"/>
                  <a:pt x="344556" y="362963"/>
                </a:cubicBezTo>
                <a:lnTo>
                  <a:pt x="344556" y="374006"/>
                </a:lnTo>
                <a:cubicBezTo>
                  <a:pt x="344188" y="398670"/>
                  <a:pt x="337562" y="422965"/>
                  <a:pt x="324678" y="444316"/>
                </a:cubicBezTo>
                <a:lnTo>
                  <a:pt x="457200" y="444316"/>
                </a:lnTo>
                <a:cubicBezTo>
                  <a:pt x="444316" y="422965"/>
                  <a:pt x="437321" y="398670"/>
                  <a:pt x="437321" y="373638"/>
                </a:cubicBezTo>
                <a:lnTo>
                  <a:pt x="437321" y="362963"/>
                </a:lnTo>
                <a:cubicBezTo>
                  <a:pt x="437321" y="337194"/>
                  <a:pt x="416339" y="316580"/>
                  <a:pt x="390939" y="316580"/>
                </a:cubicBezTo>
                <a:close/>
                <a:moveTo>
                  <a:pt x="73255" y="309585"/>
                </a:moveTo>
                <a:cubicBezTo>
                  <a:pt x="74359" y="309217"/>
                  <a:pt x="75096" y="309585"/>
                  <a:pt x="75832" y="310689"/>
                </a:cubicBezTo>
                <a:cubicBezTo>
                  <a:pt x="76200" y="311794"/>
                  <a:pt x="75832" y="312530"/>
                  <a:pt x="74728" y="313266"/>
                </a:cubicBezTo>
                <a:lnTo>
                  <a:pt x="62948" y="318420"/>
                </a:lnTo>
                <a:cubicBezTo>
                  <a:pt x="62580" y="318052"/>
                  <a:pt x="62212" y="318420"/>
                  <a:pt x="62212" y="318420"/>
                </a:cubicBezTo>
                <a:cubicBezTo>
                  <a:pt x="61475" y="318420"/>
                  <a:pt x="60739" y="318052"/>
                  <a:pt x="60371" y="317316"/>
                </a:cubicBezTo>
                <a:cubicBezTo>
                  <a:pt x="60003" y="316211"/>
                  <a:pt x="60371" y="315475"/>
                  <a:pt x="61475" y="314738"/>
                </a:cubicBezTo>
                <a:close/>
                <a:moveTo>
                  <a:pt x="66261" y="291916"/>
                </a:moveTo>
                <a:cubicBezTo>
                  <a:pt x="67365" y="291548"/>
                  <a:pt x="68102" y="292284"/>
                  <a:pt x="68470" y="293020"/>
                </a:cubicBezTo>
                <a:cubicBezTo>
                  <a:pt x="68838" y="294124"/>
                  <a:pt x="68102" y="294861"/>
                  <a:pt x="67365" y="295229"/>
                </a:cubicBezTo>
                <a:lnTo>
                  <a:pt x="55218" y="299278"/>
                </a:lnTo>
                <a:cubicBezTo>
                  <a:pt x="55218" y="299278"/>
                  <a:pt x="55218" y="299278"/>
                  <a:pt x="54850" y="299278"/>
                </a:cubicBezTo>
                <a:cubicBezTo>
                  <a:pt x="54113" y="299278"/>
                  <a:pt x="53377" y="298910"/>
                  <a:pt x="53009" y="298174"/>
                </a:cubicBezTo>
                <a:cubicBezTo>
                  <a:pt x="52641" y="297070"/>
                  <a:pt x="53377" y="296333"/>
                  <a:pt x="54113" y="295965"/>
                </a:cubicBezTo>
                <a:close/>
                <a:moveTo>
                  <a:pt x="390571" y="285658"/>
                </a:moveTo>
                <a:cubicBezTo>
                  <a:pt x="399406" y="285658"/>
                  <a:pt x="406400" y="292652"/>
                  <a:pt x="406400" y="301119"/>
                </a:cubicBezTo>
                <a:lnTo>
                  <a:pt x="406400" y="305067"/>
                </a:lnTo>
                <a:lnTo>
                  <a:pt x="414406" y="306692"/>
                </a:lnTo>
                <a:cubicBezTo>
                  <a:pt x="436355" y="316027"/>
                  <a:pt x="451678" y="337838"/>
                  <a:pt x="451678" y="362963"/>
                </a:cubicBezTo>
                <a:lnTo>
                  <a:pt x="451678" y="373638"/>
                </a:lnTo>
                <a:cubicBezTo>
                  <a:pt x="451678" y="397565"/>
                  <a:pt x="458672" y="420389"/>
                  <a:pt x="471924" y="440267"/>
                </a:cubicBezTo>
                <a:lnTo>
                  <a:pt x="473397" y="442476"/>
                </a:lnTo>
                <a:cubicBezTo>
                  <a:pt x="475605" y="445789"/>
                  <a:pt x="475605" y="449838"/>
                  <a:pt x="473765" y="453519"/>
                </a:cubicBezTo>
                <a:cubicBezTo>
                  <a:pt x="471924" y="456832"/>
                  <a:pt x="468243" y="459041"/>
                  <a:pt x="464562" y="459041"/>
                </a:cubicBezTo>
                <a:lnTo>
                  <a:pt x="404578" y="459041"/>
                </a:lnTo>
                <a:lnTo>
                  <a:pt x="404560" y="462354"/>
                </a:lnTo>
                <a:cubicBezTo>
                  <a:pt x="404560" y="470084"/>
                  <a:pt x="398302" y="475974"/>
                  <a:pt x="390939" y="475974"/>
                </a:cubicBezTo>
                <a:cubicBezTo>
                  <a:pt x="383209" y="475974"/>
                  <a:pt x="377319" y="469716"/>
                  <a:pt x="377319" y="462354"/>
                </a:cubicBezTo>
                <a:lnTo>
                  <a:pt x="377319" y="459041"/>
                </a:lnTo>
                <a:lnTo>
                  <a:pt x="317316" y="459041"/>
                </a:lnTo>
                <a:cubicBezTo>
                  <a:pt x="313266" y="459041"/>
                  <a:pt x="309585" y="456832"/>
                  <a:pt x="307744" y="453519"/>
                </a:cubicBezTo>
                <a:cubicBezTo>
                  <a:pt x="305904" y="449838"/>
                  <a:pt x="306272" y="445789"/>
                  <a:pt x="308481" y="442476"/>
                </a:cubicBezTo>
                <a:lnTo>
                  <a:pt x="308849" y="441739"/>
                </a:lnTo>
                <a:cubicBezTo>
                  <a:pt x="322469" y="421493"/>
                  <a:pt x="329463" y="398302"/>
                  <a:pt x="329463" y="374006"/>
                </a:cubicBezTo>
                <a:lnTo>
                  <a:pt x="329463" y="362963"/>
                </a:lnTo>
                <a:cubicBezTo>
                  <a:pt x="329463" y="337562"/>
                  <a:pt x="344993" y="315889"/>
                  <a:pt x="366890" y="306640"/>
                </a:cubicBezTo>
                <a:lnTo>
                  <a:pt x="375364" y="304928"/>
                </a:lnTo>
                <a:lnTo>
                  <a:pt x="375110" y="301119"/>
                </a:lnTo>
                <a:cubicBezTo>
                  <a:pt x="375110" y="292652"/>
                  <a:pt x="382104" y="285658"/>
                  <a:pt x="390571" y="285658"/>
                </a:cubicBezTo>
                <a:close/>
                <a:moveTo>
                  <a:pt x="61843" y="273510"/>
                </a:moveTo>
                <a:cubicBezTo>
                  <a:pt x="62947" y="273142"/>
                  <a:pt x="63684" y="273878"/>
                  <a:pt x="64052" y="274982"/>
                </a:cubicBezTo>
                <a:cubicBezTo>
                  <a:pt x="64420" y="276086"/>
                  <a:pt x="63684" y="276823"/>
                  <a:pt x="62579" y="277191"/>
                </a:cubicBezTo>
                <a:lnTo>
                  <a:pt x="50063" y="279768"/>
                </a:lnTo>
                <a:cubicBezTo>
                  <a:pt x="50063" y="279768"/>
                  <a:pt x="49695" y="279768"/>
                  <a:pt x="49695" y="279768"/>
                </a:cubicBezTo>
                <a:cubicBezTo>
                  <a:pt x="48959" y="279768"/>
                  <a:pt x="48223" y="279031"/>
                  <a:pt x="47855" y="278295"/>
                </a:cubicBezTo>
                <a:cubicBezTo>
                  <a:pt x="47487" y="277191"/>
                  <a:pt x="48223" y="276455"/>
                  <a:pt x="49327" y="276086"/>
                </a:cubicBezTo>
                <a:close/>
                <a:moveTo>
                  <a:pt x="58530" y="255104"/>
                </a:moveTo>
                <a:cubicBezTo>
                  <a:pt x="59635" y="255104"/>
                  <a:pt x="60371" y="255840"/>
                  <a:pt x="60371" y="256577"/>
                </a:cubicBezTo>
                <a:cubicBezTo>
                  <a:pt x="60371" y="257681"/>
                  <a:pt x="59635" y="258417"/>
                  <a:pt x="58899" y="258417"/>
                </a:cubicBezTo>
                <a:lnTo>
                  <a:pt x="46383" y="259890"/>
                </a:lnTo>
                <a:cubicBezTo>
                  <a:pt x="45278" y="259890"/>
                  <a:pt x="44542" y="259153"/>
                  <a:pt x="44542" y="258417"/>
                </a:cubicBezTo>
                <a:cubicBezTo>
                  <a:pt x="44542" y="257313"/>
                  <a:pt x="45278" y="256577"/>
                  <a:pt x="46015" y="256577"/>
                </a:cubicBezTo>
                <a:close/>
                <a:moveTo>
                  <a:pt x="405663" y="234122"/>
                </a:moveTo>
                <a:lnTo>
                  <a:pt x="431063" y="234122"/>
                </a:lnTo>
                <a:cubicBezTo>
                  <a:pt x="433272" y="234122"/>
                  <a:pt x="434744" y="235594"/>
                  <a:pt x="434744" y="237803"/>
                </a:cubicBezTo>
                <a:cubicBezTo>
                  <a:pt x="434744" y="240012"/>
                  <a:pt x="433272" y="241484"/>
                  <a:pt x="431063" y="241484"/>
                </a:cubicBezTo>
                <a:lnTo>
                  <a:pt x="405663" y="241484"/>
                </a:lnTo>
                <a:cubicBezTo>
                  <a:pt x="403454" y="241484"/>
                  <a:pt x="401982" y="240012"/>
                  <a:pt x="401982" y="237803"/>
                </a:cubicBezTo>
                <a:cubicBezTo>
                  <a:pt x="401982" y="235594"/>
                  <a:pt x="403454" y="234122"/>
                  <a:pt x="405663" y="234122"/>
                </a:cubicBezTo>
                <a:close/>
                <a:moveTo>
                  <a:pt x="45646" y="234122"/>
                </a:moveTo>
                <a:lnTo>
                  <a:pt x="71046" y="234122"/>
                </a:lnTo>
                <a:cubicBezTo>
                  <a:pt x="73255" y="234122"/>
                  <a:pt x="74727" y="235594"/>
                  <a:pt x="74727" y="237803"/>
                </a:cubicBezTo>
                <a:cubicBezTo>
                  <a:pt x="74727" y="240012"/>
                  <a:pt x="72887" y="241484"/>
                  <a:pt x="71046" y="241484"/>
                </a:cubicBezTo>
                <a:lnTo>
                  <a:pt x="45646" y="241484"/>
                </a:lnTo>
                <a:cubicBezTo>
                  <a:pt x="43437" y="241484"/>
                  <a:pt x="41965" y="240012"/>
                  <a:pt x="41965" y="237803"/>
                </a:cubicBezTo>
                <a:cubicBezTo>
                  <a:pt x="41965" y="235594"/>
                  <a:pt x="43437" y="234122"/>
                  <a:pt x="45646" y="234122"/>
                </a:cubicBezTo>
                <a:close/>
                <a:moveTo>
                  <a:pt x="429591" y="216084"/>
                </a:moveTo>
                <a:cubicBezTo>
                  <a:pt x="430696" y="216084"/>
                  <a:pt x="431432" y="216820"/>
                  <a:pt x="431432" y="217557"/>
                </a:cubicBezTo>
                <a:cubicBezTo>
                  <a:pt x="431432" y="218661"/>
                  <a:pt x="430696" y="219397"/>
                  <a:pt x="429959" y="219397"/>
                </a:cubicBezTo>
                <a:lnTo>
                  <a:pt x="417444" y="220869"/>
                </a:lnTo>
                <a:cubicBezTo>
                  <a:pt x="416339" y="220869"/>
                  <a:pt x="415603" y="220133"/>
                  <a:pt x="415603" y="219397"/>
                </a:cubicBezTo>
                <a:cubicBezTo>
                  <a:pt x="415603" y="218293"/>
                  <a:pt x="416339" y="217557"/>
                  <a:pt x="417075" y="217557"/>
                </a:cubicBezTo>
                <a:close/>
                <a:moveTo>
                  <a:pt x="46750" y="216084"/>
                </a:moveTo>
                <a:lnTo>
                  <a:pt x="59266" y="217557"/>
                </a:lnTo>
                <a:cubicBezTo>
                  <a:pt x="60371" y="217557"/>
                  <a:pt x="61107" y="218661"/>
                  <a:pt x="60739" y="219397"/>
                </a:cubicBezTo>
                <a:cubicBezTo>
                  <a:pt x="60739" y="220133"/>
                  <a:pt x="60003" y="220869"/>
                  <a:pt x="59266" y="220869"/>
                </a:cubicBezTo>
                <a:lnTo>
                  <a:pt x="46382" y="219397"/>
                </a:lnTo>
                <a:cubicBezTo>
                  <a:pt x="45278" y="219397"/>
                  <a:pt x="44542" y="218293"/>
                  <a:pt x="44910" y="217557"/>
                </a:cubicBezTo>
                <a:cubicBezTo>
                  <a:pt x="45278" y="216820"/>
                  <a:pt x="46014" y="215716"/>
                  <a:pt x="46750" y="216084"/>
                </a:cubicBezTo>
                <a:close/>
                <a:moveTo>
                  <a:pt x="426646" y="196206"/>
                </a:moveTo>
                <a:cubicBezTo>
                  <a:pt x="427750" y="195838"/>
                  <a:pt x="428487" y="196574"/>
                  <a:pt x="428855" y="197678"/>
                </a:cubicBezTo>
                <a:cubicBezTo>
                  <a:pt x="429223" y="198782"/>
                  <a:pt x="428487" y="199519"/>
                  <a:pt x="427382" y="199887"/>
                </a:cubicBezTo>
                <a:lnTo>
                  <a:pt x="414866" y="202464"/>
                </a:lnTo>
                <a:cubicBezTo>
                  <a:pt x="414866" y="202464"/>
                  <a:pt x="414866" y="202464"/>
                  <a:pt x="414498" y="202464"/>
                </a:cubicBezTo>
                <a:cubicBezTo>
                  <a:pt x="413762" y="202464"/>
                  <a:pt x="413026" y="201727"/>
                  <a:pt x="412658" y="200991"/>
                </a:cubicBezTo>
                <a:cubicBezTo>
                  <a:pt x="412290" y="199887"/>
                  <a:pt x="413026" y="199151"/>
                  <a:pt x="414130" y="198782"/>
                </a:cubicBezTo>
                <a:close/>
                <a:moveTo>
                  <a:pt x="50064" y="196206"/>
                </a:moveTo>
                <a:lnTo>
                  <a:pt x="62580" y="198783"/>
                </a:lnTo>
                <a:cubicBezTo>
                  <a:pt x="63684" y="199151"/>
                  <a:pt x="64052" y="199887"/>
                  <a:pt x="64052" y="200992"/>
                </a:cubicBezTo>
                <a:cubicBezTo>
                  <a:pt x="63684" y="201728"/>
                  <a:pt x="62948" y="202464"/>
                  <a:pt x="62211" y="202464"/>
                </a:cubicBezTo>
                <a:cubicBezTo>
                  <a:pt x="62211" y="202464"/>
                  <a:pt x="61843" y="202464"/>
                  <a:pt x="61843" y="202464"/>
                </a:cubicBezTo>
                <a:lnTo>
                  <a:pt x="49327" y="199887"/>
                </a:lnTo>
                <a:cubicBezTo>
                  <a:pt x="48223" y="199519"/>
                  <a:pt x="47855" y="198783"/>
                  <a:pt x="47855" y="197679"/>
                </a:cubicBezTo>
                <a:cubicBezTo>
                  <a:pt x="48223" y="196574"/>
                  <a:pt x="48959" y="196206"/>
                  <a:pt x="50064" y="196206"/>
                </a:cubicBezTo>
                <a:close/>
                <a:moveTo>
                  <a:pt x="421124" y="176696"/>
                </a:moveTo>
                <a:cubicBezTo>
                  <a:pt x="422228" y="176328"/>
                  <a:pt x="422965" y="177064"/>
                  <a:pt x="423333" y="177800"/>
                </a:cubicBezTo>
                <a:cubicBezTo>
                  <a:pt x="423701" y="178905"/>
                  <a:pt x="422965" y="179641"/>
                  <a:pt x="422228" y="180009"/>
                </a:cubicBezTo>
                <a:lnTo>
                  <a:pt x="410081" y="184058"/>
                </a:lnTo>
                <a:cubicBezTo>
                  <a:pt x="410081" y="184058"/>
                  <a:pt x="409713" y="184058"/>
                  <a:pt x="409713" y="184058"/>
                </a:cubicBezTo>
                <a:cubicBezTo>
                  <a:pt x="408976" y="184058"/>
                  <a:pt x="408240" y="183690"/>
                  <a:pt x="407872" y="182954"/>
                </a:cubicBezTo>
                <a:cubicBezTo>
                  <a:pt x="407504" y="181850"/>
                  <a:pt x="408240" y="181114"/>
                  <a:pt x="408976" y="180745"/>
                </a:cubicBezTo>
                <a:close/>
                <a:moveTo>
                  <a:pt x="55218" y="176695"/>
                </a:moveTo>
                <a:lnTo>
                  <a:pt x="67366" y="180745"/>
                </a:lnTo>
                <a:cubicBezTo>
                  <a:pt x="68470" y="181113"/>
                  <a:pt x="68838" y="182217"/>
                  <a:pt x="68470" y="182953"/>
                </a:cubicBezTo>
                <a:cubicBezTo>
                  <a:pt x="68470" y="183689"/>
                  <a:pt x="67734" y="184057"/>
                  <a:pt x="66997" y="184057"/>
                </a:cubicBezTo>
                <a:cubicBezTo>
                  <a:pt x="66629" y="184057"/>
                  <a:pt x="66629" y="184057"/>
                  <a:pt x="66261" y="184057"/>
                </a:cubicBezTo>
                <a:lnTo>
                  <a:pt x="54113" y="180008"/>
                </a:lnTo>
                <a:cubicBezTo>
                  <a:pt x="53009" y="179640"/>
                  <a:pt x="52641" y="178536"/>
                  <a:pt x="53009" y="177800"/>
                </a:cubicBezTo>
                <a:cubicBezTo>
                  <a:pt x="53377" y="176695"/>
                  <a:pt x="54481" y="176327"/>
                  <a:pt x="55218" y="176695"/>
                </a:cubicBezTo>
                <a:close/>
                <a:moveTo>
                  <a:pt x="414130" y="157554"/>
                </a:moveTo>
                <a:cubicBezTo>
                  <a:pt x="415234" y="157186"/>
                  <a:pt x="415971" y="157554"/>
                  <a:pt x="416707" y="158659"/>
                </a:cubicBezTo>
                <a:cubicBezTo>
                  <a:pt x="417075" y="159763"/>
                  <a:pt x="416707" y="160499"/>
                  <a:pt x="415603" y="161235"/>
                </a:cubicBezTo>
                <a:lnTo>
                  <a:pt x="403823" y="166389"/>
                </a:lnTo>
                <a:cubicBezTo>
                  <a:pt x="403455" y="166389"/>
                  <a:pt x="403087" y="166389"/>
                  <a:pt x="403087" y="166389"/>
                </a:cubicBezTo>
                <a:cubicBezTo>
                  <a:pt x="402350" y="166389"/>
                  <a:pt x="401614" y="166021"/>
                  <a:pt x="401246" y="165284"/>
                </a:cubicBezTo>
                <a:cubicBezTo>
                  <a:pt x="400878" y="164180"/>
                  <a:pt x="401246" y="163444"/>
                  <a:pt x="402350" y="162708"/>
                </a:cubicBezTo>
                <a:close/>
                <a:moveTo>
                  <a:pt x="62580" y="157554"/>
                </a:moveTo>
                <a:lnTo>
                  <a:pt x="74360" y="162708"/>
                </a:lnTo>
                <a:cubicBezTo>
                  <a:pt x="75464" y="163076"/>
                  <a:pt x="75832" y="164180"/>
                  <a:pt x="75464" y="165284"/>
                </a:cubicBezTo>
                <a:cubicBezTo>
                  <a:pt x="75096" y="166021"/>
                  <a:pt x="74360" y="166389"/>
                  <a:pt x="73623" y="166389"/>
                </a:cubicBezTo>
                <a:cubicBezTo>
                  <a:pt x="73255" y="166389"/>
                  <a:pt x="73255" y="166389"/>
                  <a:pt x="72887" y="166389"/>
                </a:cubicBezTo>
                <a:lnTo>
                  <a:pt x="61107" y="161235"/>
                </a:lnTo>
                <a:cubicBezTo>
                  <a:pt x="60003" y="160867"/>
                  <a:pt x="59635" y="159763"/>
                  <a:pt x="60003" y="158659"/>
                </a:cubicBezTo>
                <a:cubicBezTo>
                  <a:pt x="60371" y="157554"/>
                  <a:pt x="61475" y="157186"/>
                  <a:pt x="62580" y="157554"/>
                </a:cubicBezTo>
                <a:close/>
                <a:moveTo>
                  <a:pt x="403455" y="138044"/>
                </a:moveTo>
                <a:cubicBezTo>
                  <a:pt x="405296" y="136940"/>
                  <a:pt x="407505" y="137676"/>
                  <a:pt x="408609" y="139516"/>
                </a:cubicBezTo>
                <a:cubicBezTo>
                  <a:pt x="409713" y="141357"/>
                  <a:pt x="408977" y="143565"/>
                  <a:pt x="407136" y="144670"/>
                </a:cubicBezTo>
                <a:lnTo>
                  <a:pt x="385049" y="157554"/>
                </a:lnTo>
                <a:cubicBezTo>
                  <a:pt x="384681" y="157922"/>
                  <a:pt x="383945" y="157922"/>
                  <a:pt x="383209" y="157922"/>
                </a:cubicBezTo>
                <a:cubicBezTo>
                  <a:pt x="382105" y="157922"/>
                  <a:pt x="380632" y="157186"/>
                  <a:pt x="379896" y="156082"/>
                </a:cubicBezTo>
                <a:cubicBezTo>
                  <a:pt x="378792" y="154241"/>
                  <a:pt x="379528" y="152032"/>
                  <a:pt x="381368" y="150928"/>
                </a:cubicBezTo>
                <a:close/>
                <a:moveTo>
                  <a:pt x="73255" y="138043"/>
                </a:moveTo>
                <a:lnTo>
                  <a:pt x="95342" y="150927"/>
                </a:lnTo>
                <a:cubicBezTo>
                  <a:pt x="97183" y="152032"/>
                  <a:pt x="97551" y="154241"/>
                  <a:pt x="96815" y="156081"/>
                </a:cubicBezTo>
                <a:cubicBezTo>
                  <a:pt x="95710" y="157186"/>
                  <a:pt x="94606" y="157922"/>
                  <a:pt x="93502" y="157922"/>
                </a:cubicBezTo>
                <a:cubicBezTo>
                  <a:pt x="92765" y="157922"/>
                  <a:pt x="92397" y="157922"/>
                  <a:pt x="91661" y="157554"/>
                </a:cubicBezTo>
                <a:lnTo>
                  <a:pt x="69574" y="144670"/>
                </a:lnTo>
                <a:cubicBezTo>
                  <a:pt x="67733" y="143565"/>
                  <a:pt x="67365" y="141357"/>
                  <a:pt x="68102" y="139516"/>
                </a:cubicBezTo>
                <a:cubicBezTo>
                  <a:pt x="69206" y="137675"/>
                  <a:pt x="71415" y="137307"/>
                  <a:pt x="73255" y="138043"/>
                </a:cubicBezTo>
                <a:close/>
                <a:moveTo>
                  <a:pt x="393148" y="123318"/>
                </a:moveTo>
                <a:cubicBezTo>
                  <a:pt x="393884" y="122582"/>
                  <a:pt x="394988" y="122950"/>
                  <a:pt x="395725" y="123687"/>
                </a:cubicBezTo>
                <a:cubicBezTo>
                  <a:pt x="396461" y="124423"/>
                  <a:pt x="396093" y="125527"/>
                  <a:pt x="395356" y="126263"/>
                </a:cubicBezTo>
                <a:lnTo>
                  <a:pt x="385049" y="133626"/>
                </a:lnTo>
                <a:cubicBezTo>
                  <a:pt x="384681" y="133626"/>
                  <a:pt x="384313" y="133994"/>
                  <a:pt x="383945" y="133994"/>
                </a:cubicBezTo>
                <a:cubicBezTo>
                  <a:pt x="383208" y="133994"/>
                  <a:pt x="382840" y="133626"/>
                  <a:pt x="382472" y="133258"/>
                </a:cubicBezTo>
                <a:cubicBezTo>
                  <a:pt x="381736" y="132521"/>
                  <a:pt x="382104" y="131417"/>
                  <a:pt x="382840" y="130681"/>
                </a:cubicBezTo>
                <a:close/>
                <a:moveTo>
                  <a:pt x="83194" y="123318"/>
                </a:moveTo>
                <a:lnTo>
                  <a:pt x="93501" y="130681"/>
                </a:lnTo>
                <a:cubicBezTo>
                  <a:pt x="94238" y="131417"/>
                  <a:pt x="94606" y="132521"/>
                  <a:pt x="93870" y="133258"/>
                </a:cubicBezTo>
                <a:cubicBezTo>
                  <a:pt x="93870" y="133626"/>
                  <a:pt x="93133" y="133994"/>
                  <a:pt x="92397" y="133994"/>
                </a:cubicBezTo>
                <a:cubicBezTo>
                  <a:pt x="92029" y="133994"/>
                  <a:pt x="91661" y="133994"/>
                  <a:pt x="91293" y="133626"/>
                </a:cubicBezTo>
                <a:lnTo>
                  <a:pt x="80985" y="126263"/>
                </a:lnTo>
                <a:cubicBezTo>
                  <a:pt x="80249" y="125527"/>
                  <a:pt x="79881" y="124423"/>
                  <a:pt x="80617" y="123687"/>
                </a:cubicBezTo>
                <a:cubicBezTo>
                  <a:pt x="81353" y="122950"/>
                  <a:pt x="82458" y="122582"/>
                  <a:pt x="83194" y="123318"/>
                </a:cubicBezTo>
                <a:close/>
                <a:moveTo>
                  <a:pt x="93869" y="107858"/>
                </a:moveTo>
                <a:cubicBezTo>
                  <a:pt x="94605" y="107122"/>
                  <a:pt x="95710" y="107122"/>
                  <a:pt x="96446" y="107858"/>
                </a:cubicBezTo>
                <a:lnTo>
                  <a:pt x="106017" y="116325"/>
                </a:lnTo>
                <a:cubicBezTo>
                  <a:pt x="106753" y="117061"/>
                  <a:pt x="106753" y="118165"/>
                  <a:pt x="106017" y="118902"/>
                </a:cubicBezTo>
                <a:cubicBezTo>
                  <a:pt x="105281" y="118902"/>
                  <a:pt x="104913" y="119270"/>
                  <a:pt x="104545" y="119270"/>
                </a:cubicBezTo>
                <a:cubicBezTo>
                  <a:pt x="104176" y="119270"/>
                  <a:pt x="103808" y="119270"/>
                  <a:pt x="103440" y="118902"/>
                </a:cubicBezTo>
                <a:lnTo>
                  <a:pt x="93869" y="110435"/>
                </a:lnTo>
                <a:cubicBezTo>
                  <a:pt x="93133" y="109699"/>
                  <a:pt x="93133" y="108594"/>
                  <a:pt x="93869" y="107858"/>
                </a:cubicBezTo>
                <a:close/>
                <a:moveTo>
                  <a:pt x="380263" y="107490"/>
                </a:moveTo>
                <a:cubicBezTo>
                  <a:pt x="380999" y="106754"/>
                  <a:pt x="382104" y="106754"/>
                  <a:pt x="382840" y="107490"/>
                </a:cubicBezTo>
                <a:cubicBezTo>
                  <a:pt x="383576" y="108226"/>
                  <a:pt x="383576" y="109331"/>
                  <a:pt x="382840" y="110067"/>
                </a:cubicBezTo>
                <a:lnTo>
                  <a:pt x="373269" y="118534"/>
                </a:lnTo>
                <a:cubicBezTo>
                  <a:pt x="373269" y="118902"/>
                  <a:pt x="372533" y="119270"/>
                  <a:pt x="372165" y="119270"/>
                </a:cubicBezTo>
                <a:cubicBezTo>
                  <a:pt x="371797" y="119270"/>
                  <a:pt x="371060" y="118902"/>
                  <a:pt x="370692" y="118534"/>
                </a:cubicBezTo>
                <a:cubicBezTo>
                  <a:pt x="369956" y="117797"/>
                  <a:pt x="369956" y="116693"/>
                  <a:pt x="370692" y="115957"/>
                </a:cubicBezTo>
                <a:close/>
                <a:moveTo>
                  <a:pt x="366275" y="93501"/>
                </a:moveTo>
                <a:cubicBezTo>
                  <a:pt x="367011" y="92765"/>
                  <a:pt x="368115" y="92765"/>
                  <a:pt x="368852" y="93501"/>
                </a:cubicBezTo>
                <a:cubicBezTo>
                  <a:pt x="369588" y="94238"/>
                  <a:pt x="369588" y="95342"/>
                  <a:pt x="368852" y="96078"/>
                </a:cubicBezTo>
                <a:lnTo>
                  <a:pt x="360385" y="105649"/>
                </a:lnTo>
                <a:cubicBezTo>
                  <a:pt x="360017" y="105649"/>
                  <a:pt x="359281" y="106017"/>
                  <a:pt x="358913" y="106017"/>
                </a:cubicBezTo>
                <a:cubicBezTo>
                  <a:pt x="358544" y="106017"/>
                  <a:pt x="358176" y="106017"/>
                  <a:pt x="357808" y="105649"/>
                </a:cubicBezTo>
                <a:cubicBezTo>
                  <a:pt x="357072" y="104913"/>
                  <a:pt x="357072" y="103808"/>
                  <a:pt x="357808" y="103072"/>
                </a:cubicBezTo>
                <a:close/>
                <a:moveTo>
                  <a:pt x="107858" y="93133"/>
                </a:moveTo>
                <a:cubicBezTo>
                  <a:pt x="108594" y="92397"/>
                  <a:pt x="109699" y="92397"/>
                  <a:pt x="110435" y="93133"/>
                </a:cubicBezTo>
                <a:lnTo>
                  <a:pt x="118902" y="102704"/>
                </a:lnTo>
                <a:cubicBezTo>
                  <a:pt x="119638" y="103440"/>
                  <a:pt x="119638" y="104545"/>
                  <a:pt x="118902" y="105281"/>
                </a:cubicBezTo>
                <a:cubicBezTo>
                  <a:pt x="118534" y="105649"/>
                  <a:pt x="118165" y="106017"/>
                  <a:pt x="117797" y="106017"/>
                </a:cubicBezTo>
                <a:cubicBezTo>
                  <a:pt x="117429" y="106017"/>
                  <a:pt x="116693" y="105649"/>
                  <a:pt x="116325" y="105281"/>
                </a:cubicBezTo>
                <a:lnTo>
                  <a:pt x="107858" y="95710"/>
                </a:lnTo>
                <a:cubicBezTo>
                  <a:pt x="107122" y="94974"/>
                  <a:pt x="107122" y="93869"/>
                  <a:pt x="107858" y="93133"/>
                </a:cubicBezTo>
                <a:close/>
                <a:moveTo>
                  <a:pt x="238908" y="85771"/>
                </a:moveTo>
                <a:cubicBezTo>
                  <a:pt x="240012" y="86139"/>
                  <a:pt x="240380" y="86507"/>
                  <a:pt x="240380" y="87244"/>
                </a:cubicBezTo>
                <a:lnTo>
                  <a:pt x="247793" y="213874"/>
                </a:lnTo>
                <a:lnTo>
                  <a:pt x="258429" y="218280"/>
                </a:lnTo>
                <a:cubicBezTo>
                  <a:pt x="263425" y="223277"/>
                  <a:pt x="266515" y="230179"/>
                  <a:pt x="266515" y="237803"/>
                </a:cubicBezTo>
                <a:cubicBezTo>
                  <a:pt x="266515" y="253051"/>
                  <a:pt x="254155" y="265412"/>
                  <a:pt x="238907" y="265412"/>
                </a:cubicBezTo>
                <a:lnTo>
                  <a:pt x="235708" y="264087"/>
                </a:lnTo>
                <a:lnTo>
                  <a:pt x="180745" y="333881"/>
                </a:lnTo>
                <a:cubicBezTo>
                  <a:pt x="180377" y="334617"/>
                  <a:pt x="179272" y="334617"/>
                  <a:pt x="178536" y="334249"/>
                </a:cubicBezTo>
                <a:cubicBezTo>
                  <a:pt x="178168" y="333881"/>
                  <a:pt x="178168" y="332776"/>
                  <a:pt x="178168" y="332408"/>
                </a:cubicBezTo>
                <a:lnTo>
                  <a:pt x="216302" y="249884"/>
                </a:lnTo>
                <a:lnTo>
                  <a:pt x="211298" y="237803"/>
                </a:lnTo>
                <a:cubicBezTo>
                  <a:pt x="211298" y="230179"/>
                  <a:pt x="214388" y="223277"/>
                  <a:pt x="219384" y="218280"/>
                </a:cubicBezTo>
                <a:lnTo>
                  <a:pt x="229104" y="214254"/>
                </a:lnTo>
                <a:lnTo>
                  <a:pt x="237803" y="86876"/>
                </a:lnTo>
                <a:cubicBezTo>
                  <a:pt x="237803" y="86139"/>
                  <a:pt x="238539" y="85771"/>
                  <a:pt x="238908" y="85771"/>
                </a:cubicBezTo>
                <a:close/>
                <a:moveTo>
                  <a:pt x="352655" y="80249"/>
                </a:moveTo>
                <a:cubicBezTo>
                  <a:pt x="353392" y="80985"/>
                  <a:pt x="353760" y="82090"/>
                  <a:pt x="353024" y="82826"/>
                </a:cubicBezTo>
                <a:lnTo>
                  <a:pt x="345661" y="93133"/>
                </a:lnTo>
                <a:cubicBezTo>
                  <a:pt x="345293" y="93869"/>
                  <a:pt x="344925" y="93869"/>
                  <a:pt x="344189" y="93869"/>
                </a:cubicBezTo>
                <a:cubicBezTo>
                  <a:pt x="343821" y="93869"/>
                  <a:pt x="343453" y="93869"/>
                  <a:pt x="343084" y="93501"/>
                </a:cubicBezTo>
                <a:cubicBezTo>
                  <a:pt x="342348" y="92765"/>
                  <a:pt x="341980" y="91661"/>
                  <a:pt x="342716" y="90925"/>
                </a:cubicBezTo>
                <a:lnTo>
                  <a:pt x="350079" y="80617"/>
                </a:lnTo>
                <a:cubicBezTo>
                  <a:pt x="350815" y="79881"/>
                  <a:pt x="351919" y="79513"/>
                  <a:pt x="352655" y="80249"/>
                </a:cubicBezTo>
                <a:close/>
                <a:moveTo>
                  <a:pt x="124055" y="80249"/>
                </a:moveTo>
                <a:cubicBezTo>
                  <a:pt x="124792" y="79513"/>
                  <a:pt x="125896" y="79881"/>
                  <a:pt x="126632" y="80617"/>
                </a:cubicBezTo>
                <a:lnTo>
                  <a:pt x="133995" y="90925"/>
                </a:lnTo>
                <a:cubicBezTo>
                  <a:pt x="134731" y="91661"/>
                  <a:pt x="134363" y="92765"/>
                  <a:pt x="133626" y="93501"/>
                </a:cubicBezTo>
                <a:cubicBezTo>
                  <a:pt x="133258" y="93869"/>
                  <a:pt x="132890" y="93869"/>
                  <a:pt x="132522" y="93869"/>
                </a:cubicBezTo>
                <a:cubicBezTo>
                  <a:pt x="131786" y="93869"/>
                  <a:pt x="131418" y="93501"/>
                  <a:pt x="131050" y="93133"/>
                </a:cubicBezTo>
                <a:lnTo>
                  <a:pt x="123687" y="82826"/>
                </a:lnTo>
                <a:cubicBezTo>
                  <a:pt x="122951" y="82090"/>
                  <a:pt x="123319" y="80985"/>
                  <a:pt x="124055" y="80249"/>
                </a:cubicBezTo>
                <a:close/>
                <a:moveTo>
                  <a:pt x="139884" y="67734"/>
                </a:moveTo>
                <a:cubicBezTo>
                  <a:pt x="141725" y="66630"/>
                  <a:pt x="143934" y="67366"/>
                  <a:pt x="145038" y="69206"/>
                </a:cubicBezTo>
                <a:lnTo>
                  <a:pt x="157922" y="91293"/>
                </a:lnTo>
                <a:cubicBezTo>
                  <a:pt x="159026" y="93134"/>
                  <a:pt x="158290" y="95342"/>
                  <a:pt x="156450" y="96447"/>
                </a:cubicBezTo>
                <a:cubicBezTo>
                  <a:pt x="155713" y="96447"/>
                  <a:pt x="155345" y="96815"/>
                  <a:pt x="154609" y="96815"/>
                </a:cubicBezTo>
                <a:cubicBezTo>
                  <a:pt x="153505" y="96815"/>
                  <a:pt x="152032" y="96079"/>
                  <a:pt x="151296" y="94974"/>
                </a:cubicBezTo>
                <a:lnTo>
                  <a:pt x="138412" y="72887"/>
                </a:lnTo>
                <a:cubicBezTo>
                  <a:pt x="137308" y="71047"/>
                  <a:pt x="138044" y="68838"/>
                  <a:pt x="139884" y="67734"/>
                </a:cubicBezTo>
                <a:close/>
                <a:moveTo>
                  <a:pt x="336826" y="67733"/>
                </a:moveTo>
                <a:cubicBezTo>
                  <a:pt x="338667" y="68838"/>
                  <a:pt x="339035" y="71047"/>
                  <a:pt x="338299" y="72887"/>
                </a:cubicBezTo>
                <a:lnTo>
                  <a:pt x="325415" y="94974"/>
                </a:lnTo>
                <a:cubicBezTo>
                  <a:pt x="324678" y="96079"/>
                  <a:pt x="323206" y="96815"/>
                  <a:pt x="322102" y="96815"/>
                </a:cubicBezTo>
                <a:cubicBezTo>
                  <a:pt x="321365" y="96815"/>
                  <a:pt x="320997" y="96815"/>
                  <a:pt x="320261" y="96447"/>
                </a:cubicBezTo>
                <a:cubicBezTo>
                  <a:pt x="318420" y="95342"/>
                  <a:pt x="318052" y="93133"/>
                  <a:pt x="318788" y="91293"/>
                </a:cubicBezTo>
                <a:lnTo>
                  <a:pt x="331673" y="69206"/>
                </a:lnTo>
                <a:cubicBezTo>
                  <a:pt x="332777" y="67365"/>
                  <a:pt x="334986" y="66997"/>
                  <a:pt x="336826" y="67733"/>
                </a:cubicBezTo>
                <a:close/>
                <a:moveTo>
                  <a:pt x="317684" y="59635"/>
                </a:moveTo>
                <a:cubicBezTo>
                  <a:pt x="318788" y="60003"/>
                  <a:pt x="319156" y="61108"/>
                  <a:pt x="318788" y="62212"/>
                </a:cubicBezTo>
                <a:lnTo>
                  <a:pt x="313634" y="73992"/>
                </a:lnTo>
                <a:cubicBezTo>
                  <a:pt x="312898" y="74728"/>
                  <a:pt x="312162" y="75096"/>
                  <a:pt x="311794" y="75096"/>
                </a:cubicBezTo>
                <a:cubicBezTo>
                  <a:pt x="311425" y="75096"/>
                  <a:pt x="311425" y="75096"/>
                  <a:pt x="311057" y="75096"/>
                </a:cubicBezTo>
                <a:cubicBezTo>
                  <a:pt x="309953" y="74728"/>
                  <a:pt x="309585" y="73623"/>
                  <a:pt x="309953" y="72519"/>
                </a:cubicBezTo>
                <a:lnTo>
                  <a:pt x="315107" y="60739"/>
                </a:lnTo>
                <a:cubicBezTo>
                  <a:pt x="315475" y="59635"/>
                  <a:pt x="316579" y="59267"/>
                  <a:pt x="317684" y="59635"/>
                </a:cubicBezTo>
                <a:close/>
                <a:moveTo>
                  <a:pt x="159026" y="59635"/>
                </a:moveTo>
                <a:cubicBezTo>
                  <a:pt x="160131" y="59267"/>
                  <a:pt x="160867" y="59635"/>
                  <a:pt x="161603" y="60739"/>
                </a:cubicBezTo>
                <a:lnTo>
                  <a:pt x="166757" y="72519"/>
                </a:lnTo>
                <a:cubicBezTo>
                  <a:pt x="167125" y="73623"/>
                  <a:pt x="166757" y="74360"/>
                  <a:pt x="165653" y="75096"/>
                </a:cubicBezTo>
                <a:cubicBezTo>
                  <a:pt x="165653" y="75096"/>
                  <a:pt x="165284" y="75096"/>
                  <a:pt x="164916" y="75096"/>
                </a:cubicBezTo>
                <a:cubicBezTo>
                  <a:pt x="164180" y="75096"/>
                  <a:pt x="163444" y="74728"/>
                  <a:pt x="163076" y="73992"/>
                </a:cubicBezTo>
                <a:lnTo>
                  <a:pt x="157922" y="62212"/>
                </a:lnTo>
                <a:cubicBezTo>
                  <a:pt x="157554" y="61108"/>
                  <a:pt x="157922" y="60371"/>
                  <a:pt x="159026" y="59635"/>
                </a:cubicBezTo>
                <a:close/>
                <a:moveTo>
                  <a:pt x="298542" y="53009"/>
                </a:moveTo>
                <a:cubicBezTo>
                  <a:pt x="299646" y="53377"/>
                  <a:pt x="300015" y="54482"/>
                  <a:pt x="299646" y="55218"/>
                </a:cubicBezTo>
                <a:lnTo>
                  <a:pt x="295597" y="67366"/>
                </a:lnTo>
                <a:cubicBezTo>
                  <a:pt x="295597" y="68102"/>
                  <a:pt x="294861" y="68470"/>
                  <a:pt x="294125" y="68470"/>
                </a:cubicBezTo>
                <a:cubicBezTo>
                  <a:pt x="293756" y="68470"/>
                  <a:pt x="293756" y="68470"/>
                  <a:pt x="293388" y="68470"/>
                </a:cubicBezTo>
                <a:cubicBezTo>
                  <a:pt x="292284" y="68102"/>
                  <a:pt x="291916" y="66998"/>
                  <a:pt x="292284" y="66261"/>
                </a:cubicBezTo>
                <a:lnTo>
                  <a:pt x="296333" y="54114"/>
                </a:lnTo>
                <a:cubicBezTo>
                  <a:pt x="296701" y="53009"/>
                  <a:pt x="297806" y="52641"/>
                  <a:pt x="298542" y="53009"/>
                </a:cubicBezTo>
                <a:close/>
                <a:moveTo>
                  <a:pt x="177800" y="53009"/>
                </a:moveTo>
                <a:cubicBezTo>
                  <a:pt x="178905" y="52641"/>
                  <a:pt x="179641" y="53377"/>
                  <a:pt x="180009" y="54113"/>
                </a:cubicBezTo>
                <a:lnTo>
                  <a:pt x="184058" y="66261"/>
                </a:lnTo>
                <a:cubicBezTo>
                  <a:pt x="184426" y="67365"/>
                  <a:pt x="183690" y="68102"/>
                  <a:pt x="182954" y="68470"/>
                </a:cubicBezTo>
                <a:cubicBezTo>
                  <a:pt x="182954" y="68470"/>
                  <a:pt x="182954" y="68470"/>
                  <a:pt x="182586" y="68470"/>
                </a:cubicBezTo>
                <a:cubicBezTo>
                  <a:pt x="181850" y="68470"/>
                  <a:pt x="181113" y="68102"/>
                  <a:pt x="180745" y="67365"/>
                </a:cubicBezTo>
                <a:lnTo>
                  <a:pt x="176696" y="55217"/>
                </a:lnTo>
                <a:cubicBezTo>
                  <a:pt x="176328" y="54113"/>
                  <a:pt x="177064" y="53377"/>
                  <a:pt x="177800" y="53009"/>
                </a:cubicBezTo>
                <a:close/>
                <a:moveTo>
                  <a:pt x="278663" y="47487"/>
                </a:moveTo>
                <a:cubicBezTo>
                  <a:pt x="279768" y="47855"/>
                  <a:pt x="280136" y="48592"/>
                  <a:pt x="280136" y="49696"/>
                </a:cubicBezTo>
                <a:lnTo>
                  <a:pt x="277559" y="62212"/>
                </a:lnTo>
                <a:cubicBezTo>
                  <a:pt x="277559" y="62948"/>
                  <a:pt x="276823" y="63684"/>
                  <a:pt x="275719" y="63684"/>
                </a:cubicBezTo>
                <a:cubicBezTo>
                  <a:pt x="275719" y="63684"/>
                  <a:pt x="275350" y="63684"/>
                  <a:pt x="275350" y="63684"/>
                </a:cubicBezTo>
                <a:cubicBezTo>
                  <a:pt x="274246" y="63316"/>
                  <a:pt x="273878" y="62580"/>
                  <a:pt x="273878" y="61476"/>
                </a:cubicBezTo>
                <a:lnTo>
                  <a:pt x="276455" y="48960"/>
                </a:lnTo>
                <a:cubicBezTo>
                  <a:pt x="276823" y="47855"/>
                  <a:pt x="277559" y="47487"/>
                  <a:pt x="278663" y="47487"/>
                </a:cubicBezTo>
                <a:close/>
                <a:moveTo>
                  <a:pt x="198046" y="47487"/>
                </a:moveTo>
                <a:cubicBezTo>
                  <a:pt x="199151" y="47119"/>
                  <a:pt x="199887" y="47855"/>
                  <a:pt x="200255" y="48959"/>
                </a:cubicBezTo>
                <a:lnTo>
                  <a:pt x="202832" y="61475"/>
                </a:lnTo>
                <a:cubicBezTo>
                  <a:pt x="203200" y="62579"/>
                  <a:pt x="202464" y="63316"/>
                  <a:pt x="201359" y="63684"/>
                </a:cubicBezTo>
                <a:cubicBezTo>
                  <a:pt x="200991" y="63684"/>
                  <a:pt x="200991" y="63684"/>
                  <a:pt x="200991" y="63684"/>
                </a:cubicBezTo>
                <a:cubicBezTo>
                  <a:pt x="200255" y="63684"/>
                  <a:pt x="199519" y="62948"/>
                  <a:pt x="199151" y="62211"/>
                </a:cubicBezTo>
                <a:lnTo>
                  <a:pt x="196574" y="49695"/>
                </a:lnTo>
                <a:cubicBezTo>
                  <a:pt x="196206" y="48591"/>
                  <a:pt x="196942" y="47855"/>
                  <a:pt x="198046" y="47487"/>
                </a:cubicBezTo>
                <a:close/>
                <a:moveTo>
                  <a:pt x="217556" y="44910"/>
                </a:moveTo>
                <a:cubicBezTo>
                  <a:pt x="218661" y="44910"/>
                  <a:pt x="219397" y="45646"/>
                  <a:pt x="219397" y="46383"/>
                </a:cubicBezTo>
                <a:lnTo>
                  <a:pt x="220870" y="58898"/>
                </a:lnTo>
                <a:cubicBezTo>
                  <a:pt x="221606" y="59635"/>
                  <a:pt x="220870" y="60371"/>
                  <a:pt x="219397" y="60739"/>
                </a:cubicBezTo>
                <a:cubicBezTo>
                  <a:pt x="218293" y="60739"/>
                  <a:pt x="217556" y="60003"/>
                  <a:pt x="217556" y="59267"/>
                </a:cubicBezTo>
                <a:lnTo>
                  <a:pt x="216084" y="46751"/>
                </a:lnTo>
                <a:cubicBezTo>
                  <a:pt x="216084" y="45646"/>
                  <a:pt x="216820" y="44910"/>
                  <a:pt x="217556" y="44910"/>
                </a:cubicBezTo>
                <a:close/>
                <a:moveTo>
                  <a:pt x="258785" y="44542"/>
                </a:moveTo>
                <a:cubicBezTo>
                  <a:pt x="259889" y="44542"/>
                  <a:pt x="260626" y="45646"/>
                  <a:pt x="260257" y="46382"/>
                </a:cubicBezTo>
                <a:lnTo>
                  <a:pt x="258785" y="58898"/>
                </a:lnTo>
                <a:cubicBezTo>
                  <a:pt x="258785" y="60003"/>
                  <a:pt x="258049" y="60739"/>
                  <a:pt x="257313" y="60739"/>
                </a:cubicBezTo>
                <a:cubicBezTo>
                  <a:pt x="256208" y="60739"/>
                  <a:pt x="255472" y="59635"/>
                  <a:pt x="255472" y="58530"/>
                </a:cubicBezTo>
                <a:lnTo>
                  <a:pt x="256944" y="46014"/>
                </a:lnTo>
                <a:cubicBezTo>
                  <a:pt x="256944" y="44910"/>
                  <a:pt x="258049" y="44173"/>
                  <a:pt x="258785" y="44542"/>
                </a:cubicBezTo>
                <a:close/>
                <a:moveTo>
                  <a:pt x="238171" y="41597"/>
                </a:moveTo>
                <a:cubicBezTo>
                  <a:pt x="240380" y="41597"/>
                  <a:pt x="241852" y="43070"/>
                  <a:pt x="241852" y="45278"/>
                </a:cubicBezTo>
                <a:lnTo>
                  <a:pt x="241852" y="70678"/>
                </a:lnTo>
                <a:cubicBezTo>
                  <a:pt x="241852" y="72519"/>
                  <a:pt x="240380" y="74359"/>
                  <a:pt x="238171" y="74359"/>
                </a:cubicBezTo>
                <a:cubicBezTo>
                  <a:pt x="235962" y="74359"/>
                  <a:pt x="234490" y="72887"/>
                  <a:pt x="234490" y="70678"/>
                </a:cubicBezTo>
                <a:lnTo>
                  <a:pt x="234490" y="45278"/>
                </a:lnTo>
                <a:cubicBezTo>
                  <a:pt x="234490" y="43070"/>
                  <a:pt x="235962" y="41597"/>
                  <a:pt x="238171" y="41597"/>
                </a:cubicBezTo>
                <a:close/>
                <a:moveTo>
                  <a:pt x="238171" y="0"/>
                </a:moveTo>
                <a:cubicBezTo>
                  <a:pt x="369588" y="0"/>
                  <a:pt x="476342" y="106754"/>
                  <a:pt x="476342" y="238171"/>
                </a:cubicBezTo>
                <a:lnTo>
                  <a:pt x="476342" y="276455"/>
                </a:lnTo>
                <a:lnTo>
                  <a:pt x="446893" y="276455"/>
                </a:lnTo>
                <a:lnTo>
                  <a:pt x="446893" y="238171"/>
                </a:lnTo>
                <a:cubicBezTo>
                  <a:pt x="446893" y="122951"/>
                  <a:pt x="353023" y="29449"/>
                  <a:pt x="238171" y="29449"/>
                </a:cubicBezTo>
                <a:cubicBezTo>
                  <a:pt x="123319" y="29449"/>
                  <a:pt x="29449" y="123319"/>
                  <a:pt x="29449" y="238171"/>
                </a:cubicBezTo>
                <a:cubicBezTo>
                  <a:pt x="29449" y="353391"/>
                  <a:pt x="123319" y="446893"/>
                  <a:pt x="238171" y="446893"/>
                </a:cubicBezTo>
                <a:lnTo>
                  <a:pt x="277928" y="446893"/>
                </a:lnTo>
                <a:lnTo>
                  <a:pt x="277928" y="476342"/>
                </a:lnTo>
                <a:lnTo>
                  <a:pt x="238171" y="476342"/>
                </a:lnTo>
                <a:cubicBezTo>
                  <a:pt x="106754" y="476342"/>
                  <a:pt x="0" y="369589"/>
                  <a:pt x="0" y="238171"/>
                </a:cubicBezTo>
                <a:cubicBezTo>
                  <a:pt x="0" y="106754"/>
                  <a:pt x="106754" y="0"/>
                  <a:pt x="238171" y="0"/>
                </a:cubicBezTo>
                <a:close/>
              </a:path>
            </a:pathLst>
          </a:custGeom>
          <a:solidFill>
            <a:srgbClr val="008E3F"/>
          </a:solidFill>
          <a:ln w="3680" cap="flat">
            <a:noFill/>
            <a:prstDash val="solid"/>
            <a:miter/>
          </a:ln>
        </p:spPr>
        <p:txBody>
          <a:bodyPr rtlCol="0" anchor="ctr"/>
          <a:lstStyle/>
          <a:p>
            <a:endParaRPr lang="zh-CN" altLang="en-US"/>
          </a:p>
        </p:txBody>
      </p:sp>
      <p:sp>
        <p:nvSpPr>
          <p:cNvPr id="151" name="smiley-with-closed-eyes-rounded-square-face_42862">
            <a:extLst>
              <a:ext uri="{FF2B5EF4-FFF2-40B4-BE49-F238E27FC236}">
                <a16:creationId xmlns:a16="http://schemas.microsoft.com/office/drawing/2014/main" id="{2A6E65E5-FCC4-A40B-36F5-0185D131EA8E}"/>
              </a:ext>
            </a:extLst>
          </p:cNvPr>
          <p:cNvSpPr>
            <a:spLocks/>
          </p:cNvSpPr>
          <p:nvPr/>
        </p:nvSpPr>
        <p:spPr>
          <a:xfrm>
            <a:off x="8253004" y="4419860"/>
            <a:ext cx="436282" cy="435646"/>
          </a:xfrm>
          <a:custGeom>
            <a:avLst/>
            <a:gdLst>
              <a:gd name="T0" fmla="*/ 1276 w 1552"/>
              <a:gd name="T1" fmla="*/ 276 h 1552"/>
              <a:gd name="T2" fmla="*/ 276 w 1552"/>
              <a:gd name="T3" fmla="*/ 276 h 1552"/>
              <a:gd name="T4" fmla="*/ 276 w 1552"/>
              <a:gd name="T5" fmla="*/ 1276 h 1552"/>
              <a:gd name="T6" fmla="*/ 1276 w 1552"/>
              <a:gd name="T7" fmla="*/ 1276 h 1552"/>
              <a:gd name="T8" fmla="*/ 1276 w 1552"/>
              <a:gd name="T9" fmla="*/ 276 h 1552"/>
              <a:gd name="T10" fmla="*/ 1199 w 1552"/>
              <a:gd name="T11" fmla="*/ 1199 h 1552"/>
              <a:gd name="T12" fmla="*/ 353 w 1552"/>
              <a:gd name="T13" fmla="*/ 1199 h 1552"/>
              <a:gd name="T14" fmla="*/ 353 w 1552"/>
              <a:gd name="T15" fmla="*/ 353 h 1552"/>
              <a:gd name="T16" fmla="*/ 1199 w 1552"/>
              <a:gd name="T17" fmla="*/ 353 h 1552"/>
              <a:gd name="T18" fmla="*/ 1199 w 1552"/>
              <a:gd name="T19" fmla="*/ 1199 h 1552"/>
              <a:gd name="T20" fmla="*/ 513 w 1552"/>
              <a:gd name="T21" fmla="*/ 661 h 1552"/>
              <a:gd name="T22" fmla="*/ 466 w 1552"/>
              <a:gd name="T23" fmla="*/ 661 h 1552"/>
              <a:gd name="T24" fmla="*/ 456 w 1552"/>
              <a:gd name="T25" fmla="*/ 654 h 1552"/>
              <a:gd name="T26" fmla="*/ 455 w 1552"/>
              <a:gd name="T27" fmla="*/ 650 h 1552"/>
              <a:gd name="T28" fmla="*/ 457 w 1552"/>
              <a:gd name="T29" fmla="*/ 643 h 1552"/>
              <a:gd name="T30" fmla="*/ 560 w 1552"/>
              <a:gd name="T31" fmla="*/ 513 h 1552"/>
              <a:gd name="T32" fmla="*/ 568 w 1552"/>
              <a:gd name="T33" fmla="*/ 509 h 1552"/>
              <a:gd name="T34" fmla="*/ 577 w 1552"/>
              <a:gd name="T35" fmla="*/ 513 h 1552"/>
              <a:gd name="T36" fmla="*/ 679 w 1552"/>
              <a:gd name="T37" fmla="*/ 643 h 1552"/>
              <a:gd name="T38" fmla="*/ 681 w 1552"/>
              <a:gd name="T39" fmla="*/ 654 h 1552"/>
              <a:gd name="T40" fmla="*/ 671 w 1552"/>
              <a:gd name="T41" fmla="*/ 661 h 1552"/>
              <a:gd name="T42" fmla="*/ 623 w 1552"/>
              <a:gd name="T43" fmla="*/ 661 h 1552"/>
              <a:gd name="T44" fmla="*/ 617 w 1552"/>
              <a:gd name="T45" fmla="*/ 658 h 1552"/>
              <a:gd name="T46" fmla="*/ 568 w 1552"/>
              <a:gd name="T47" fmla="*/ 595 h 1552"/>
              <a:gd name="T48" fmla="*/ 519 w 1552"/>
              <a:gd name="T49" fmla="*/ 658 h 1552"/>
              <a:gd name="T50" fmla="*/ 513 w 1552"/>
              <a:gd name="T51" fmla="*/ 661 h 1552"/>
              <a:gd name="T52" fmla="*/ 1108 w 1552"/>
              <a:gd name="T53" fmla="*/ 643 h 1552"/>
              <a:gd name="T54" fmla="*/ 1109 w 1552"/>
              <a:gd name="T55" fmla="*/ 654 h 1552"/>
              <a:gd name="T56" fmla="*/ 1099 w 1552"/>
              <a:gd name="T57" fmla="*/ 661 h 1552"/>
              <a:gd name="T58" fmla="*/ 1052 w 1552"/>
              <a:gd name="T59" fmla="*/ 661 h 1552"/>
              <a:gd name="T60" fmla="*/ 1046 w 1552"/>
              <a:gd name="T61" fmla="*/ 658 h 1552"/>
              <a:gd name="T62" fmla="*/ 996 w 1552"/>
              <a:gd name="T63" fmla="*/ 595 h 1552"/>
              <a:gd name="T64" fmla="*/ 947 w 1552"/>
              <a:gd name="T65" fmla="*/ 658 h 1552"/>
              <a:gd name="T66" fmla="*/ 941 w 1552"/>
              <a:gd name="T67" fmla="*/ 661 h 1552"/>
              <a:gd name="T68" fmla="*/ 894 w 1552"/>
              <a:gd name="T69" fmla="*/ 661 h 1552"/>
              <a:gd name="T70" fmla="*/ 884 w 1552"/>
              <a:gd name="T71" fmla="*/ 654 h 1552"/>
              <a:gd name="T72" fmla="*/ 883 w 1552"/>
              <a:gd name="T73" fmla="*/ 650 h 1552"/>
              <a:gd name="T74" fmla="*/ 885 w 1552"/>
              <a:gd name="T75" fmla="*/ 643 h 1552"/>
              <a:gd name="T76" fmla="*/ 988 w 1552"/>
              <a:gd name="T77" fmla="*/ 513 h 1552"/>
              <a:gd name="T78" fmla="*/ 996 w 1552"/>
              <a:gd name="T79" fmla="*/ 509 h 1552"/>
              <a:gd name="T80" fmla="*/ 1005 w 1552"/>
              <a:gd name="T81" fmla="*/ 513 h 1552"/>
              <a:gd name="T82" fmla="*/ 1108 w 1552"/>
              <a:gd name="T83" fmla="*/ 643 h 1552"/>
              <a:gd name="T84" fmla="*/ 1083 w 1552"/>
              <a:gd name="T85" fmla="*/ 923 h 1552"/>
              <a:gd name="T86" fmla="*/ 777 w 1552"/>
              <a:gd name="T87" fmla="*/ 1118 h 1552"/>
              <a:gd name="T88" fmla="*/ 469 w 1552"/>
              <a:gd name="T89" fmla="*/ 922 h 1552"/>
              <a:gd name="T90" fmla="*/ 491 w 1552"/>
              <a:gd name="T91" fmla="*/ 870 h 1552"/>
              <a:gd name="T92" fmla="*/ 506 w 1552"/>
              <a:gd name="T93" fmla="*/ 867 h 1552"/>
              <a:gd name="T94" fmla="*/ 543 w 1552"/>
              <a:gd name="T95" fmla="*/ 892 h 1552"/>
              <a:gd name="T96" fmla="*/ 777 w 1552"/>
              <a:gd name="T97" fmla="*/ 1038 h 1552"/>
              <a:gd name="T98" fmla="*/ 1009 w 1552"/>
              <a:gd name="T99" fmla="*/ 891 h 1552"/>
              <a:gd name="T100" fmla="*/ 1062 w 1552"/>
              <a:gd name="T101" fmla="*/ 871 h 1552"/>
              <a:gd name="T102" fmla="*/ 1083 w 1552"/>
              <a:gd name="T103" fmla="*/ 923 h 1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52" h="1552">
                <a:moveTo>
                  <a:pt x="1276" y="276"/>
                </a:moveTo>
                <a:cubicBezTo>
                  <a:pt x="1000" y="0"/>
                  <a:pt x="552" y="0"/>
                  <a:pt x="276" y="276"/>
                </a:cubicBezTo>
                <a:cubicBezTo>
                  <a:pt x="0" y="552"/>
                  <a:pt x="0" y="1000"/>
                  <a:pt x="276" y="1276"/>
                </a:cubicBezTo>
                <a:cubicBezTo>
                  <a:pt x="552" y="1552"/>
                  <a:pt x="1000" y="1552"/>
                  <a:pt x="1276" y="1276"/>
                </a:cubicBezTo>
                <a:cubicBezTo>
                  <a:pt x="1552" y="1000"/>
                  <a:pt x="1552" y="552"/>
                  <a:pt x="1276" y="276"/>
                </a:cubicBezTo>
                <a:close/>
                <a:moveTo>
                  <a:pt x="1199" y="1199"/>
                </a:moveTo>
                <a:cubicBezTo>
                  <a:pt x="966" y="1432"/>
                  <a:pt x="586" y="1432"/>
                  <a:pt x="353" y="1199"/>
                </a:cubicBezTo>
                <a:cubicBezTo>
                  <a:pt x="120" y="966"/>
                  <a:pt x="120" y="586"/>
                  <a:pt x="353" y="353"/>
                </a:cubicBezTo>
                <a:cubicBezTo>
                  <a:pt x="586" y="120"/>
                  <a:pt x="966" y="120"/>
                  <a:pt x="1199" y="353"/>
                </a:cubicBezTo>
                <a:cubicBezTo>
                  <a:pt x="1432" y="586"/>
                  <a:pt x="1432" y="966"/>
                  <a:pt x="1199" y="1199"/>
                </a:cubicBezTo>
                <a:close/>
                <a:moveTo>
                  <a:pt x="513" y="661"/>
                </a:moveTo>
                <a:lnTo>
                  <a:pt x="466" y="661"/>
                </a:lnTo>
                <a:cubicBezTo>
                  <a:pt x="461" y="661"/>
                  <a:pt x="458" y="658"/>
                  <a:pt x="456" y="654"/>
                </a:cubicBezTo>
                <a:cubicBezTo>
                  <a:pt x="455" y="653"/>
                  <a:pt x="455" y="651"/>
                  <a:pt x="455" y="650"/>
                </a:cubicBezTo>
                <a:cubicBezTo>
                  <a:pt x="455" y="647"/>
                  <a:pt x="456" y="645"/>
                  <a:pt x="457" y="643"/>
                </a:cubicBezTo>
                <a:lnTo>
                  <a:pt x="560" y="513"/>
                </a:lnTo>
                <a:cubicBezTo>
                  <a:pt x="562" y="510"/>
                  <a:pt x="565" y="509"/>
                  <a:pt x="568" y="509"/>
                </a:cubicBezTo>
                <a:cubicBezTo>
                  <a:pt x="572" y="509"/>
                  <a:pt x="575" y="510"/>
                  <a:pt x="577" y="513"/>
                </a:cubicBezTo>
                <a:lnTo>
                  <a:pt x="679" y="643"/>
                </a:lnTo>
                <a:cubicBezTo>
                  <a:pt x="682" y="646"/>
                  <a:pt x="682" y="651"/>
                  <a:pt x="681" y="654"/>
                </a:cubicBezTo>
                <a:cubicBezTo>
                  <a:pt x="679" y="658"/>
                  <a:pt x="675" y="661"/>
                  <a:pt x="671" y="661"/>
                </a:cubicBezTo>
                <a:lnTo>
                  <a:pt x="623" y="661"/>
                </a:lnTo>
                <a:cubicBezTo>
                  <a:pt x="621" y="661"/>
                  <a:pt x="619" y="659"/>
                  <a:pt x="617" y="658"/>
                </a:cubicBezTo>
                <a:lnTo>
                  <a:pt x="568" y="595"/>
                </a:lnTo>
                <a:lnTo>
                  <a:pt x="519" y="658"/>
                </a:lnTo>
                <a:cubicBezTo>
                  <a:pt x="518" y="659"/>
                  <a:pt x="515" y="661"/>
                  <a:pt x="513" y="661"/>
                </a:cubicBezTo>
                <a:close/>
                <a:moveTo>
                  <a:pt x="1108" y="643"/>
                </a:moveTo>
                <a:cubicBezTo>
                  <a:pt x="1110" y="646"/>
                  <a:pt x="1111" y="651"/>
                  <a:pt x="1109" y="654"/>
                </a:cubicBezTo>
                <a:cubicBezTo>
                  <a:pt x="1107" y="658"/>
                  <a:pt x="1103" y="661"/>
                  <a:pt x="1099" y="661"/>
                </a:cubicBezTo>
                <a:lnTo>
                  <a:pt x="1052" y="661"/>
                </a:lnTo>
                <a:cubicBezTo>
                  <a:pt x="1049" y="661"/>
                  <a:pt x="1047" y="659"/>
                  <a:pt x="1046" y="658"/>
                </a:cubicBezTo>
                <a:lnTo>
                  <a:pt x="996" y="595"/>
                </a:lnTo>
                <a:lnTo>
                  <a:pt x="947" y="658"/>
                </a:lnTo>
                <a:cubicBezTo>
                  <a:pt x="946" y="659"/>
                  <a:pt x="944" y="661"/>
                  <a:pt x="941" y="661"/>
                </a:cubicBezTo>
                <a:lnTo>
                  <a:pt x="894" y="661"/>
                </a:lnTo>
                <a:cubicBezTo>
                  <a:pt x="890" y="661"/>
                  <a:pt x="886" y="658"/>
                  <a:pt x="884" y="654"/>
                </a:cubicBezTo>
                <a:cubicBezTo>
                  <a:pt x="883" y="653"/>
                  <a:pt x="883" y="651"/>
                  <a:pt x="883" y="650"/>
                </a:cubicBezTo>
                <a:cubicBezTo>
                  <a:pt x="883" y="647"/>
                  <a:pt x="884" y="645"/>
                  <a:pt x="885" y="643"/>
                </a:cubicBezTo>
                <a:lnTo>
                  <a:pt x="988" y="513"/>
                </a:lnTo>
                <a:cubicBezTo>
                  <a:pt x="990" y="510"/>
                  <a:pt x="993" y="509"/>
                  <a:pt x="996" y="509"/>
                </a:cubicBezTo>
                <a:cubicBezTo>
                  <a:pt x="1000" y="509"/>
                  <a:pt x="1003" y="510"/>
                  <a:pt x="1005" y="513"/>
                </a:cubicBezTo>
                <a:lnTo>
                  <a:pt x="1108" y="643"/>
                </a:lnTo>
                <a:close/>
                <a:moveTo>
                  <a:pt x="1083" y="923"/>
                </a:moveTo>
                <a:cubicBezTo>
                  <a:pt x="1031" y="1042"/>
                  <a:pt x="911" y="1118"/>
                  <a:pt x="777" y="1118"/>
                </a:cubicBezTo>
                <a:cubicBezTo>
                  <a:pt x="640" y="1118"/>
                  <a:pt x="519" y="1041"/>
                  <a:pt x="469" y="922"/>
                </a:cubicBezTo>
                <a:cubicBezTo>
                  <a:pt x="461" y="902"/>
                  <a:pt x="471" y="878"/>
                  <a:pt x="491" y="870"/>
                </a:cubicBezTo>
                <a:cubicBezTo>
                  <a:pt x="496" y="868"/>
                  <a:pt x="501" y="867"/>
                  <a:pt x="506" y="867"/>
                </a:cubicBezTo>
                <a:cubicBezTo>
                  <a:pt x="522" y="867"/>
                  <a:pt x="537" y="876"/>
                  <a:pt x="543" y="892"/>
                </a:cubicBezTo>
                <a:cubicBezTo>
                  <a:pt x="580" y="981"/>
                  <a:pt x="672" y="1038"/>
                  <a:pt x="777" y="1038"/>
                </a:cubicBezTo>
                <a:cubicBezTo>
                  <a:pt x="879" y="1038"/>
                  <a:pt x="971" y="981"/>
                  <a:pt x="1009" y="891"/>
                </a:cubicBezTo>
                <a:cubicBezTo>
                  <a:pt x="1018" y="871"/>
                  <a:pt x="1041" y="862"/>
                  <a:pt x="1062" y="871"/>
                </a:cubicBezTo>
                <a:cubicBezTo>
                  <a:pt x="1082" y="879"/>
                  <a:pt x="1091" y="903"/>
                  <a:pt x="1083" y="923"/>
                </a:cubicBez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文本框 2">
            <a:extLst>
              <a:ext uri="{FF2B5EF4-FFF2-40B4-BE49-F238E27FC236}">
                <a16:creationId xmlns:a16="http://schemas.microsoft.com/office/drawing/2014/main" id="{9A32B2A2-E0D0-357A-4751-5604F340BA86}"/>
              </a:ext>
            </a:extLst>
          </p:cNvPr>
          <p:cNvSpPr txBox="1"/>
          <p:nvPr/>
        </p:nvSpPr>
        <p:spPr>
          <a:xfrm>
            <a:off x="2405269" y="5874268"/>
            <a:ext cx="3750198" cy="255070"/>
          </a:xfrm>
          <a:prstGeom prst="rect">
            <a:avLst/>
          </a:prstGeom>
          <a:noFill/>
        </p:spPr>
        <p:txBody>
          <a:bodyPr wrap="square" rtlCol="0">
            <a:spAutoFit/>
          </a:bodyPr>
          <a:lstStyle/>
          <a:p>
            <a:pPr>
              <a:lnSpc>
                <a:spcPct val="150000"/>
              </a:lnSpc>
            </a:pPr>
            <a:r>
              <a:rPr lang="en-US" altLang="zh-CN" sz="800"/>
              <a:t>VM</a:t>
            </a:r>
            <a:r>
              <a:rPr lang="zh-CN" altLang="en-US" sz="800"/>
              <a:t>：前庭性偏头痛</a:t>
            </a:r>
          </a:p>
        </p:txBody>
      </p:sp>
      <p:sp>
        <p:nvSpPr>
          <p:cNvPr id="6" name="圆角矩形 5">
            <a:extLst>
              <a:ext uri="{FF2B5EF4-FFF2-40B4-BE49-F238E27FC236}">
                <a16:creationId xmlns:a16="http://schemas.microsoft.com/office/drawing/2014/main" id="{3DD25D3C-D970-A61D-813E-F0972F52531F}"/>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圆角矩形 10">
            <a:extLst>
              <a:ext uri="{FF2B5EF4-FFF2-40B4-BE49-F238E27FC236}">
                <a16:creationId xmlns:a16="http://schemas.microsoft.com/office/drawing/2014/main" id="{BA5F0B0C-1366-A5AF-21A1-518855B49C1F}"/>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7211597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36C7FD-26C0-2351-413B-D349BDA493C0}"/>
            </a:ext>
          </a:extLst>
        </p:cNvPr>
        <p:cNvGrpSpPr/>
        <p:nvPr/>
      </p:nvGrpSpPr>
      <p:grpSpPr>
        <a:xfrm>
          <a:off x="0" y="0"/>
          <a:ext cx="0" cy="0"/>
          <a:chOff x="0" y="0"/>
          <a:chExt cx="0" cy="0"/>
        </a:xfrm>
      </p:grpSpPr>
      <p:sp>
        <p:nvSpPr>
          <p:cNvPr id="3" name="圆角矩形 2">
            <a:extLst>
              <a:ext uri="{FF2B5EF4-FFF2-40B4-BE49-F238E27FC236}">
                <a16:creationId xmlns:a16="http://schemas.microsoft.com/office/drawing/2014/main" id="{0D601FB5-045B-3BE8-3EEF-E0EE52143E84}"/>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62E9DD08-C811-20A5-F42D-988EB654CC0D}"/>
              </a:ext>
            </a:extLst>
          </p:cNvPr>
          <p:cNvSpPr>
            <a:spLocks noGrp="1"/>
          </p:cNvSpPr>
          <p:nvPr>
            <p:ph type="title"/>
          </p:nvPr>
        </p:nvSpPr>
        <p:spPr>
          <a:xfrm>
            <a:off x="479425" y="0"/>
            <a:ext cx="11233150" cy="728177"/>
          </a:xfrm>
        </p:spPr>
        <p:txBody>
          <a:bodyPr anchor="b">
            <a:normAutofit/>
          </a:bodyPr>
          <a:lstStyle/>
          <a:p>
            <a:r>
              <a:rPr lang="zh-CN" altLang="en-US">
                <a:solidFill>
                  <a:schemeClr val="bg1"/>
                </a:solidFill>
              </a:rPr>
              <a:t>前庭性偏头痛常见发作诱因识别</a:t>
            </a:r>
          </a:p>
        </p:txBody>
      </p:sp>
      <p:sp>
        <p:nvSpPr>
          <p:cNvPr id="4" name="文本框 3">
            <a:extLst>
              <a:ext uri="{FF2B5EF4-FFF2-40B4-BE49-F238E27FC236}">
                <a16:creationId xmlns:a16="http://schemas.microsoft.com/office/drawing/2014/main" id="{ED073AF9-B969-A9A3-844D-F84B7A919368}"/>
              </a:ext>
            </a:extLst>
          </p:cNvPr>
          <p:cNvSpPr txBox="1"/>
          <p:nvPr/>
        </p:nvSpPr>
        <p:spPr>
          <a:xfrm>
            <a:off x="2331416" y="6129338"/>
            <a:ext cx="9381159" cy="338554"/>
          </a:xfrm>
          <a:prstGeom prst="rect">
            <a:avLst/>
          </a:prstGeom>
          <a:noFill/>
        </p:spPr>
        <p:txBody>
          <a:bodyPr wrap="square" rtlCol="0">
            <a:spAutoFit/>
          </a:bodyPr>
          <a:lstStyle/>
          <a:p>
            <a:pPr marL="228600" indent="-228600">
              <a:buFont typeface="+mj-lt"/>
              <a:buAutoNum type="arabicPeriod"/>
            </a:pPr>
            <a:r>
              <a:rPr lang="zh-CN" altLang="en-US" sz="800"/>
              <a:t>中国医师协会神经内科医师分会疼痛和感觉障碍学组</a:t>
            </a:r>
            <a:r>
              <a:rPr lang="en-US" altLang="zh-CN" sz="800"/>
              <a:t>,</a:t>
            </a:r>
            <a:r>
              <a:rPr lang="zh-CN" altLang="en-US" sz="800"/>
              <a:t>中国医药教育协会眩晕专业委员会</a:t>
            </a:r>
            <a:r>
              <a:rPr lang="en-US" altLang="zh-CN" sz="800"/>
              <a:t>,</a:t>
            </a:r>
            <a:r>
              <a:rPr lang="zh-CN" altLang="en-US" sz="800"/>
              <a:t>中国研究型医院学会头痛与感觉障碍专业委员会</a:t>
            </a:r>
            <a:r>
              <a:rPr lang="en-US" altLang="zh-CN" sz="800"/>
              <a:t>. </a:t>
            </a:r>
            <a:r>
              <a:rPr lang="zh-CN" altLang="en-US" sz="800"/>
              <a:t>前庭性偏头痛诊治专家共识</a:t>
            </a:r>
            <a:r>
              <a:rPr lang="en-US" altLang="zh-CN" sz="800"/>
              <a:t>(2018)[J]. </a:t>
            </a:r>
            <a:r>
              <a:rPr lang="zh-CN" altLang="en-US" sz="800"/>
              <a:t>中国疼痛医学杂志</a:t>
            </a:r>
            <a:r>
              <a:rPr lang="en-US" altLang="zh-CN" sz="800"/>
              <a:t>,2018,24(7):481-488. </a:t>
            </a:r>
            <a:endParaRPr lang="zh-CN" altLang="en-US" sz="800"/>
          </a:p>
        </p:txBody>
      </p:sp>
      <p:sp>
        <p:nvSpPr>
          <p:cNvPr id="161" name="椭圆 160">
            <a:extLst>
              <a:ext uri="{FF2B5EF4-FFF2-40B4-BE49-F238E27FC236}">
                <a16:creationId xmlns:a16="http://schemas.microsoft.com/office/drawing/2014/main" id="{D03AED0B-2812-4635-BE8F-8DE12FE219D8}"/>
              </a:ext>
            </a:extLst>
          </p:cNvPr>
          <p:cNvSpPr/>
          <p:nvPr/>
        </p:nvSpPr>
        <p:spPr>
          <a:xfrm>
            <a:off x="914444" y="2606848"/>
            <a:ext cx="1567542" cy="1567542"/>
          </a:xfrm>
          <a:prstGeom prst="ellipse">
            <a:avLst/>
          </a:prstGeom>
          <a:solidFill>
            <a:schemeClr val="accent6">
              <a:alpha val="10000"/>
            </a:schemeClr>
          </a:solidFill>
          <a:ln w="12700" cap="rnd">
            <a:gradFill>
              <a:gsLst>
                <a:gs pos="0">
                  <a:schemeClr val="accent6"/>
                </a:gs>
                <a:gs pos="100000">
                  <a:schemeClr val="accent6">
                    <a:lumMod val="60000"/>
                    <a:lumOff val="40000"/>
                    <a:alpha val="20000"/>
                  </a:schemeClr>
                </a:gs>
              </a:gsLst>
              <a:lin ang="27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zh-CN" altLang="en-US" sz="1600" b="1" dirty="0">
              <a:solidFill>
                <a:schemeClr val="tx1"/>
              </a:solidFill>
            </a:endParaRPr>
          </a:p>
        </p:txBody>
      </p:sp>
      <p:sp>
        <p:nvSpPr>
          <p:cNvPr id="164" name="Icon1">
            <a:extLst>
              <a:ext uri="{FF2B5EF4-FFF2-40B4-BE49-F238E27FC236}">
                <a16:creationId xmlns:a16="http://schemas.microsoft.com/office/drawing/2014/main" id="{E3A6CA50-C9FF-48E8-BB06-61594DFA8B71}"/>
              </a:ext>
            </a:extLst>
          </p:cNvPr>
          <p:cNvSpPr/>
          <p:nvPr/>
        </p:nvSpPr>
        <p:spPr bwMode="auto">
          <a:xfrm>
            <a:off x="1393373" y="3190062"/>
            <a:ext cx="609685" cy="401114"/>
          </a:xfrm>
          <a:custGeom>
            <a:avLst/>
            <a:gdLst>
              <a:gd name="connsiteX0" fmla="*/ 470670 w 573576"/>
              <a:gd name="connsiteY0" fmla="*/ 342595 h 377358"/>
              <a:gd name="connsiteX1" fmla="*/ 479575 w 573576"/>
              <a:gd name="connsiteY1" fmla="*/ 351547 h 377358"/>
              <a:gd name="connsiteX2" fmla="*/ 479575 w 573576"/>
              <a:gd name="connsiteY2" fmla="*/ 368453 h 377358"/>
              <a:gd name="connsiteX3" fmla="*/ 470670 w 573576"/>
              <a:gd name="connsiteY3" fmla="*/ 377358 h 377358"/>
              <a:gd name="connsiteX4" fmla="*/ 461718 w 573576"/>
              <a:gd name="connsiteY4" fmla="*/ 368453 h 377358"/>
              <a:gd name="connsiteX5" fmla="*/ 461718 w 573576"/>
              <a:gd name="connsiteY5" fmla="*/ 351547 h 377358"/>
              <a:gd name="connsiteX6" fmla="*/ 470670 w 573576"/>
              <a:gd name="connsiteY6" fmla="*/ 342595 h 377358"/>
              <a:gd name="connsiteX7" fmla="*/ 102906 w 573576"/>
              <a:gd name="connsiteY7" fmla="*/ 342595 h 377358"/>
              <a:gd name="connsiteX8" fmla="*/ 111858 w 573576"/>
              <a:gd name="connsiteY8" fmla="*/ 351547 h 377358"/>
              <a:gd name="connsiteX9" fmla="*/ 111858 w 573576"/>
              <a:gd name="connsiteY9" fmla="*/ 368453 h 377358"/>
              <a:gd name="connsiteX10" fmla="*/ 102906 w 573576"/>
              <a:gd name="connsiteY10" fmla="*/ 377358 h 377358"/>
              <a:gd name="connsiteX11" fmla="*/ 94001 w 573576"/>
              <a:gd name="connsiteY11" fmla="*/ 368453 h 377358"/>
              <a:gd name="connsiteX12" fmla="*/ 94001 w 573576"/>
              <a:gd name="connsiteY12" fmla="*/ 351547 h 377358"/>
              <a:gd name="connsiteX13" fmla="*/ 102906 w 573576"/>
              <a:gd name="connsiteY13" fmla="*/ 342595 h 377358"/>
              <a:gd name="connsiteX14" fmla="*/ 55232 w 573576"/>
              <a:gd name="connsiteY14" fmla="*/ 313376 h 377358"/>
              <a:gd name="connsiteX15" fmla="*/ 519734 w 573576"/>
              <a:gd name="connsiteY15" fmla="*/ 313376 h 377358"/>
              <a:gd name="connsiteX16" fmla="*/ 528639 w 573576"/>
              <a:gd name="connsiteY16" fmla="*/ 322279 h 377358"/>
              <a:gd name="connsiteX17" fmla="*/ 519734 w 573576"/>
              <a:gd name="connsiteY17" fmla="*/ 331230 h 377358"/>
              <a:gd name="connsiteX18" fmla="*/ 55232 w 573576"/>
              <a:gd name="connsiteY18" fmla="*/ 331230 h 377358"/>
              <a:gd name="connsiteX19" fmla="*/ 46327 w 573576"/>
              <a:gd name="connsiteY19" fmla="*/ 322279 h 377358"/>
              <a:gd name="connsiteX20" fmla="*/ 55232 w 573576"/>
              <a:gd name="connsiteY20" fmla="*/ 313376 h 377358"/>
              <a:gd name="connsiteX21" fmla="*/ 138128 w 573576"/>
              <a:gd name="connsiteY21" fmla="*/ 203065 h 377358"/>
              <a:gd name="connsiteX22" fmla="*/ 220104 w 573576"/>
              <a:gd name="connsiteY22" fmla="*/ 203065 h 377358"/>
              <a:gd name="connsiteX23" fmla="*/ 180239 w 573576"/>
              <a:gd name="connsiteY23" fmla="*/ 203492 h 377358"/>
              <a:gd name="connsiteX24" fmla="*/ 180144 w 573576"/>
              <a:gd name="connsiteY24" fmla="*/ 203635 h 377358"/>
              <a:gd name="connsiteX25" fmla="*/ 180001 w 573576"/>
              <a:gd name="connsiteY25" fmla="*/ 203635 h 377358"/>
              <a:gd name="connsiteX26" fmla="*/ 261853 w 573576"/>
              <a:gd name="connsiteY26" fmla="*/ 185207 h 377358"/>
              <a:gd name="connsiteX27" fmla="*/ 312213 w 573576"/>
              <a:gd name="connsiteY27" fmla="*/ 185207 h 377358"/>
              <a:gd name="connsiteX28" fmla="*/ 310056 w 573576"/>
              <a:gd name="connsiteY28" fmla="*/ 190399 h 377358"/>
              <a:gd name="connsiteX29" fmla="*/ 310913 w 573576"/>
              <a:gd name="connsiteY29" fmla="*/ 198731 h 377358"/>
              <a:gd name="connsiteX30" fmla="*/ 318294 w 573576"/>
              <a:gd name="connsiteY30" fmla="*/ 202730 h 377358"/>
              <a:gd name="connsiteX31" fmla="*/ 388489 w 573576"/>
              <a:gd name="connsiteY31" fmla="*/ 203016 h 377358"/>
              <a:gd name="connsiteX32" fmla="*/ 456921 w 573576"/>
              <a:gd name="connsiteY32" fmla="*/ 202730 h 377358"/>
              <a:gd name="connsiteX33" fmla="*/ 464302 w 573576"/>
              <a:gd name="connsiteY33" fmla="*/ 198731 h 377358"/>
              <a:gd name="connsiteX34" fmla="*/ 465159 w 573576"/>
              <a:gd name="connsiteY34" fmla="*/ 190351 h 377358"/>
              <a:gd name="connsiteX35" fmla="*/ 463007 w 573576"/>
              <a:gd name="connsiteY35" fmla="*/ 185207 h 377358"/>
              <a:gd name="connsiteX36" fmla="*/ 509489 w 573576"/>
              <a:gd name="connsiteY36" fmla="*/ 185207 h 377358"/>
              <a:gd name="connsiteX37" fmla="*/ 509489 w 573576"/>
              <a:gd name="connsiteY37" fmla="*/ 194112 h 377358"/>
              <a:gd name="connsiteX38" fmla="*/ 518395 w 573576"/>
              <a:gd name="connsiteY38" fmla="*/ 203015 h 377358"/>
              <a:gd name="connsiteX39" fmla="*/ 527254 w 573576"/>
              <a:gd name="connsiteY39" fmla="*/ 194160 h 377358"/>
              <a:gd name="connsiteX40" fmla="*/ 527254 w 573576"/>
              <a:gd name="connsiteY40" fmla="*/ 186214 h 377358"/>
              <a:gd name="connsiteX41" fmla="*/ 542216 w 573576"/>
              <a:gd name="connsiteY41" fmla="*/ 189250 h 377358"/>
              <a:gd name="connsiteX42" fmla="*/ 573576 w 573576"/>
              <a:gd name="connsiteY42" fmla="*/ 236543 h 377358"/>
              <a:gd name="connsiteX43" fmla="*/ 573576 w 573576"/>
              <a:gd name="connsiteY43" fmla="*/ 329546 h 377358"/>
              <a:gd name="connsiteX44" fmla="*/ 564671 w 573576"/>
              <a:gd name="connsiteY44" fmla="*/ 338499 h 377358"/>
              <a:gd name="connsiteX45" fmla="*/ 555719 w 573576"/>
              <a:gd name="connsiteY45" fmla="*/ 329546 h 377358"/>
              <a:gd name="connsiteX46" fmla="*/ 555719 w 573576"/>
              <a:gd name="connsiteY46" fmla="*/ 236543 h 377358"/>
              <a:gd name="connsiteX47" fmla="*/ 522242 w 573576"/>
              <a:gd name="connsiteY47" fmla="*/ 203065 h 377358"/>
              <a:gd name="connsiteX48" fmla="*/ 220104 w 573576"/>
              <a:gd name="connsiteY48" fmla="*/ 203065 h 377358"/>
              <a:gd name="connsiteX49" fmla="*/ 255862 w 573576"/>
              <a:gd name="connsiteY49" fmla="*/ 202682 h 377358"/>
              <a:gd name="connsiteX50" fmla="*/ 263244 w 573576"/>
              <a:gd name="connsiteY50" fmla="*/ 198683 h 377358"/>
              <a:gd name="connsiteX51" fmla="*/ 264006 w 573576"/>
              <a:gd name="connsiteY51" fmla="*/ 190351 h 377358"/>
              <a:gd name="connsiteX52" fmla="*/ 141487 w 573576"/>
              <a:gd name="connsiteY52" fmla="*/ 185207 h 377358"/>
              <a:gd name="connsiteX53" fmla="*/ 222001 w 573576"/>
              <a:gd name="connsiteY53" fmla="*/ 185207 h 377358"/>
              <a:gd name="connsiteX54" fmla="*/ 180144 w 573576"/>
              <a:gd name="connsiteY54" fmla="*/ 185686 h 377358"/>
              <a:gd name="connsiteX55" fmla="*/ 64187 w 573576"/>
              <a:gd name="connsiteY55" fmla="*/ 185207 h 377358"/>
              <a:gd name="connsiteX56" fmla="*/ 111032 w 573576"/>
              <a:gd name="connsiteY56" fmla="*/ 185207 h 377358"/>
              <a:gd name="connsiteX57" fmla="*/ 108854 w 573576"/>
              <a:gd name="connsiteY57" fmla="*/ 190447 h 377358"/>
              <a:gd name="connsiteX58" fmla="*/ 109711 w 573576"/>
              <a:gd name="connsiteY58" fmla="*/ 198778 h 377358"/>
              <a:gd name="connsiteX59" fmla="*/ 117045 w 573576"/>
              <a:gd name="connsiteY59" fmla="*/ 202778 h 377358"/>
              <a:gd name="connsiteX60" fmla="*/ 138128 w 573576"/>
              <a:gd name="connsiteY60" fmla="*/ 203065 h 377358"/>
              <a:gd name="connsiteX61" fmla="*/ 51334 w 573576"/>
              <a:gd name="connsiteY61" fmla="*/ 203065 h 377358"/>
              <a:gd name="connsiteX62" fmla="*/ 17857 w 573576"/>
              <a:gd name="connsiteY62" fmla="*/ 236543 h 377358"/>
              <a:gd name="connsiteX63" fmla="*/ 17857 w 573576"/>
              <a:gd name="connsiteY63" fmla="*/ 329546 h 377358"/>
              <a:gd name="connsiteX64" fmla="*/ 8952 w 573576"/>
              <a:gd name="connsiteY64" fmla="*/ 338499 h 377358"/>
              <a:gd name="connsiteX65" fmla="*/ 0 w 573576"/>
              <a:gd name="connsiteY65" fmla="*/ 329546 h 377358"/>
              <a:gd name="connsiteX66" fmla="*/ 0 w 573576"/>
              <a:gd name="connsiteY66" fmla="*/ 236543 h 377358"/>
              <a:gd name="connsiteX67" fmla="*/ 31380 w 573576"/>
              <a:gd name="connsiteY67" fmla="*/ 189250 h 377358"/>
              <a:gd name="connsiteX68" fmla="*/ 46327 w 573576"/>
              <a:gd name="connsiteY68" fmla="*/ 186222 h 377358"/>
              <a:gd name="connsiteX69" fmla="*/ 46327 w 573576"/>
              <a:gd name="connsiteY69" fmla="*/ 194160 h 377358"/>
              <a:gd name="connsiteX70" fmla="*/ 55233 w 573576"/>
              <a:gd name="connsiteY70" fmla="*/ 203063 h 377358"/>
              <a:gd name="connsiteX71" fmla="*/ 64187 w 573576"/>
              <a:gd name="connsiteY71" fmla="*/ 194160 h 377358"/>
              <a:gd name="connsiteX72" fmla="*/ 332581 w 573576"/>
              <a:gd name="connsiteY72" fmla="*/ 101273 h 377358"/>
              <a:gd name="connsiteX73" fmla="*/ 331390 w 573576"/>
              <a:gd name="connsiteY73" fmla="*/ 184924 h 377358"/>
              <a:gd name="connsiteX74" fmla="*/ 388489 w 573576"/>
              <a:gd name="connsiteY74" fmla="*/ 185162 h 377358"/>
              <a:gd name="connsiteX75" fmla="*/ 443777 w 573576"/>
              <a:gd name="connsiteY75" fmla="*/ 184924 h 377358"/>
              <a:gd name="connsiteX76" fmla="*/ 442349 w 573576"/>
              <a:gd name="connsiteY76" fmla="*/ 101273 h 377358"/>
              <a:gd name="connsiteX77" fmla="*/ 413823 w 573576"/>
              <a:gd name="connsiteY77" fmla="*/ 105415 h 377358"/>
              <a:gd name="connsiteX78" fmla="*/ 360439 w 573576"/>
              <a:gd name="connsiteY78" fmla="*/ 105367 h 377358"/>
              <a:gd name="connsiteX79" fmla="*/ 320009 w 573576"/>
              <a:gd name="connsiteY79" fmla="*/ 81324 h 377358"/>
              <a:gd name="connsiteX80" fmla="*/ 363059 w 573576"/>
              <a:gd name="connsiteY80" fmla="*/ 87704 h 377358"/>
              <a:gd name="connsiteX81" fmla="*/ 411252 w 573576"/>
              <a:gd name="connsiteY81" fmla="*/ 87704 h 377358"/>
              <a:gd name="connsiteX82" fmla="*/ 454825 w 573576"/>
              <a:gd name="connsiteY82" fmla="*/ 81324 h 377358"/>
              <a:gd name="connsiteX83" fmla="*/ 463350 w 573576"/>
              <a:gd name="connsiteY83" fmla="*/ 84895 h 377358"/>
              <a:gd name="connsiteX84" fmla="*/ 464112 w 573576"/>
              <a:gd name="connsiteY84" fmla="*/ 94131 h 377358"/>
              <a:gd name="connsiteX85" fmla="*/ 462350 w 573576"/>
              <a:gd name="connsiteY85" fmla="*/ 183638 h 377358"/>
              <a:gd name="connsiteX86" fmla="*/ 463007 w 573576"/>
              <a:gd name="connsiteY86" fmla="*/ 185207 h 377358"/>
              <a:gd name="connsiteX87" fmla="*/ 312213 w 573576"/>
              <a:gd name="connsiteY87" fmla="*/ 185207 h 377358"/>
              <a:gd name="connsiteX88" fmla="*/ 312865 w 573576"/>
              <a:gd name="connsiteY88" fmla="*/ 183638 h 377358"/>
              <a:gd name="connsiteX89" fmla="*/ 310913 w 573576"/>
              <a:gd name="connsiteY89" fmla="*/ 94512 h 377358"/>
              <a:gd name="connsiteX90" fmla="*/ 310722 w 573576"/>
              <a:gd name="connsiteY90" fmla="*/ 94131 h 377358"/>
              <a:gd name="connsiteX91" fmla="*/ 311484 w 573576"/>
              <a:gd name="connsiteY91" fmla="*/ 84895 h 377358"/>
              <a:gd name="connsiteX92" fmla="*/ 320009 w 573576"/>
              <a:gd name="connsiteY92" fmla="*/ 81324 h 377358"/>
              <a:gd name="connsiteX93" fmla="*/ 253719 w 573576"/>
              <a:gd name="connsiteY93" fmla="*/ 81324 h 377358"/>
              <a:gd name="connsiteX94" fmla="*/ 262196 w 573576"/>
              <a:gd name="connsiteY94" fmla="*/ 84895 h 377358"/>
              <a:gd name="connsiteX95" fmla="*/ 263005 w 573576"/>
              <a:gd name="connsiteY95" fmla="*/ 94131 h 377358"/>
              <a:gd name="connsiteX96" fmla="*/ 261196 w 573576"/>
              <a:gd name="connsiteY96" fmla="*/ 183638 h 377358"/>
              <a:gd name="connsiteX97" fmla="*/ 261853 w 573576"/>
              <a:gd name="connsiteY97" fmla="*/ 185207 h 377358"/>
              <a:gd name="connsiteX98" fmla="*/ 222001 w 573576"/>
              <a:gd name="connsiteY98" fmla="*/ 185207 h 377358"/>
              <a:gd name="connsiteX99" fmla="*/ 242623 w 573576"/>
              <a:gd name="connsiteY99" fmla="*/ 184971 h 377358"/>
              <a:gd name="connsiteX100" fmla="*/ 241147 w 573576"/>
              <a:gd name="connsiteY100" fmla="*/ 101178 h 377358"/>
              <a:gd name="connsiteX101" fmla="*/ 212622 w 573576"/>
              <a:gd name="connsiteY101" fmla="*/ 105367 h 377358"/>
              <a:gd name="connsiteX102" fmla="*/ 159238 w 573576"/>
              <a:gd name="connsiteY102" fmla="*/ 105272 h 377358"/>
              <a:gd name="connsiteX103" fmla="*/ 131379 w 573576"/>
              <a:gd name="connsiteY103" fmla="*/ 101178 h 377358"/>
              <a:gd name="connsiteX104" fmla="*/ 130189 w 573576"/>
              <a:gd name="connsiteY104" fmla="*/ 185067 h 377358"/>
              <a:gd name="connsiteX105" fmla="*/ 141487 w 573576"/>
              <a:gd name="connsiteY105" fmla="*/ 185207 h 377358"/>
              <a:gd name="connsiteX106" fmla="*/ 111032 w 573576"/>
              <a:gd name="connsiteY106" fmla="*/ 185207 h 377358"/>
              <a:gd name="connsiteX107" fmla="*/ 111664 w 573576"/>
              <a:gd name="connsiteY107" fmla="*/ 183686 h 377358"/>
              <a:gd name="connsiteX108" fmla="*/ 109711 w 573576"/>
              <a:gd name="connsiteY108" fmla="*/ 94607 h 377358"/>
              <a:gd name="connsiteX109" fmla="*/ 109521 w 573576"/>
              <a:gd name="connsiteY109" fmla="*/ 94179 h 377358"/>
              <a:gd name="connsiteX110" fmla="*/ 110283 w 573576"/>
              <a:gd name="connsiteY110" fmla="*/ 84942 h 377358"/>
              <a:gd name="connsiteX111" fmla="*/ 118807 w 573576"/>
              <a:gd name="connsiteY111" fmla="*/ 81372 h 377358"/>
              <a:gd name="connsiteX112" fmla="*/ 161857 w 573576"/>
              <a:gd name="connsiteY112" fmla="*/ 87751 h 377358"/>
              <a:gd name="connsiteX113" fmla="*/ 210050 w 573576"/>
              <a:gd name="connsiteY113" fmla="*/ 87751 h 377358"/>
              <a:gd name="connsiteX114" fmla="*/ 116004 w 573576"/>
              <a:gd name="connsiteY114" fmla="*/ 0 h 377358"/>
              <a:gd name="connsiteX115" fmla="*/ 457625 w 573576"/>
              <a:gd name="connsiteY115" fmla="*/ 143 h 377358"/>
              <a:gd name="connsiteX116" fmla="*/ 527254 w 573576"/>
              <a:gd name="connsiteY116" fmla="*/ 69846 h 377358"/>
              <a:gd name="connsiteX117" fmla="*/ 527254 w 573576"/>
              <a:gd name="connsiteY117" fmla="*/ 186214 h 377358"/>
              <a:gd name="connsiteX118" fmla="*/ 522290 w 573576"/>
              <a:gd name="connsiteY118" fmla="*/ 185207 h 377358"/>
              <a:gd name="connsiteX119" fmla="*/ 509489 w 573576"/>
              <a:gd name="connsiteY119" fmla="*/ 185207 h 377358"/>
              <a:gd name="connsiteX120" fmla="*/ 509489 w 573576"/>
              <a:gd name="connsiteY120" fmla="*/ 69846 h 377358"/>
              <a:gd name="connsiteX121" fmla="*/ 457672 w 573576"/>
              <a:gd name="connsiteY121" fmla="*/ 17997 h 377358"/>
              <a:gd name="connsiteX122" fmla="*/ 116099 w 573576"/>
              <a:gd name="connsiteY122" fmla="*/ 17854 h 377358"/>
              <a:gd name="connsiteX123" fmla="*/ 79427 w 573576"/>
              <a:gd name="connsiteY123" fmla="*/ 33042 h 377358"/>
              <a:gd name="connsiteX124" fmla="*/ 64187 w 573576"/>
              <a:gd name="connsiteY124" fmla="*/ 69703 h 377358"/>
              <a:gd name="connsiteX125" fmla="*/ 64187 w 573576"/>
              <a:gd name="connsiteY125" fmla="*/ 185207 h 377358"/>
              <a:gd name="connsiteX126" fmla="*/ 51334 w 573576"/>
              <a:gd name="connsiteY126" fmla="*/ 185207 h 377358"/>
              <a:gd name="connsiteX127" fmla="*/ 46327 w 573576"/>
              <a:gd name="connsiteY127" fmla="*/ 186222 h 377358"/>
              <a:gd name="connsiteX128" fmla="*/ 46327 w 573576"/>
              <a:gd name="connsiteY128" fmla="*/ 69703 h 377358"/>
              <a:gd name="connsiteX129" fmla="*/ 66711 w 573576"/>
              <a:gd name="connsiteY129" fmla="*/ 20425 h 377358"/>
              <a:gd name="connsiteX130" fmla="*/ 116004 w 573576"/>
              <a:gd name="connsiteY130" fmla="*/ 0 h 377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573576" h="377358">
                <a:moveTo>
                  <a:pt x="470670" y="342595"/>
                </a:moveTo>
                <a:cubicBezTo>
                  <a:pt x="475623" y="342595"/>
                  <a:pt x="479575" y="346595"/>
                  <a:pt x="479575" y="351547"/>
                </a:cubicBezTo>
                <a:lnTo>
                  <a:pt x="479575" y="368453"/>
                </a:lnTo>
                <a:cubicBezTo>
                  <a:pt x="479575" y="373358"/>
                  <a:pt x="475623" y="377358"/>
                  <a:pt x="470670" y="377358"/>
                </a:cubicBezTo>
                <a:cubicBezTo>
                  <a:pt x="465718" y="377358"/>
                  <a:pt x="461718" y="373358"/>
                  <a:pt x="461718" y="368453"/>
                </a:cubicBezTo>
                <a:lnTo>
                  <a:pt x="461718" y="351547"/>
                </a:lnTo>
                <a:cubicBezTo>
                  <a:pt x="461718" y="346595"/>
                  <a:pt x="465718" y="342595"/>
                  <a:pt x="470670" y="342595"/>
                </a:cubicBezTo>
                <a:close/>
                <a:moveTo>
                  <a:pt x="102906" y="342595"/>
                </a:moveTo>
                <a:cubicBezTo>
                  <a:pt x="107858" y="342595"/>
                  <a:pt x="111858" y="346595"/>
                  <a:pt x="111858" y="351547"/>
                </a:cubicBezTo>
                <a:lnTo>
                  <a:pt x="111858" y="368453"/>
                </a:lnTo>
                <a:cubicBezTo>
                  <a:pt x="111858" y="373358"/>
                  <a:pt x="107810" y="377358"/>
                  <a:pt x="102906" y="377358"/>
                </a:cubicBezTo>
                <a:cubicBezTo>
                  <a:pt x="98001" y="377358"/>
                  <a:pt x="94001" y="373358"/>
                  <a:pt x="94001" y="368453"/>
                </a:cubicBezTo>
                <a:lnTo>
                  <a:pt x="94001" y="351547"/>
                </a:lnTo>
                <a:cubicBezTo>
                  <a:pt x="94001" y="346595"/>
                  <a:pt x="98001" y="342595"/>
                  <a:pt x="102906" y="342595"/>
                </a:cubicBezTo>
                <a:close/>
                <a:moveTo>
                  <a:pt x="55232" y="313376"/>
                </a:moveTo>
                <a:lnTo>
                  <a:pt x="519734" y="313376"/>
                </a:lnTo>
                <a:cubicBezTo>
                  <a:pt x="524639" y="313376"/>
                  <a:pt x="528639" y="317328"/>
                  <a:pt x="528639" y="322279"/>
                </a:cubicBezTo>
                <a:cubicBezTo>
                  <a:pt x="528639" y="327231"/>
                  <a:pt x="524639" y="331230"/>
                  <a:pt x="519734" y="331230"/>
                </a:cubicBezTo>
                <a:lnTo>
                  <a:pt x="55232" y="331230"/>
                </a:lnTo>
                <a:cubicBezTo>
                  <a:pt x="50280" y="331230"/>
                  <a:pt x="46327" y="327231"/>
                  <a:pt x="46327" y="322279"/>
                </a:cubicBezTo>
                <a:cubicBezTo>
                  <a:pt x="46327" y="317328"/>
                  <a:pt x="50280" y="313376"/>
                  <a:pt x="55232" y="313376"/>
                </a:cubicBezTo>
                <a:close/>
                <a:moveTo>
                  <a:pt x="138128" y="203065"/>
                </a:moveTo>
                <a:lnTo>
                  <a:pt x="220104" y="203065"/>
                </a:lnTo>
                <a:lnTo>
                  <a:pt x="180239" y="203492"/>
                </a:lnTo>
                <a:cubicBezTo>
                  <a:pt x="180191" y="203635"/>
                  <a:pt x="180191" y="203635"/>
                  <a:pt x="180144" y="203635"/>
                </a:cubicBezTo>
                <a:lnTo>
                  <a:pt x="180001" y="203635"/>
                </a:lnTo>
                <a:close/>
                <a:moveTo>
                  <a:pt x="261853" y="185207"/>
                </a:moveTo>
                <a:lnTo>
                  <a:pt x="312213" y="185207"/>
                </a:lnTo>
                <a:lnTo>
                  <a:pt x="310056" y="190399"/>
                </a:lnTo>
                <a:cubicBezTo>
                  <a:pt x="308960" y="193160"/>
                  <a:pt x="309246" y="196303"/>
                  <a:pt x="310913" y="198731"/>
                </a:cubicBezTo>
                <a:cubicBezTo>
                  <a:pt x="312580" y="201254"/>
                  <a:pt x="315294" y="202730"/>
                  <a:pt x="318294" y="202730"/>
                </a:cubicBezTo>
                <a:lnTo>
                  <a:pt x="388489" y="203016"/>
                </a:lnTo>
                <a:lnTo>
                  <a:pt x="456921" y="202730"/>
                </a:lnTo>
                <a:cubicBezTo>
                  <a:pt x="459921" y="202730"/>
                  <a:pt x="462635" y="201254"/>
                  <a:pt x="464302" y="198731"/>
                </a:cubicBezTo>
                <a:cubicBezTo>
                  <a:pt x="465969" y="196207"/>
                  <a:pt x="466255" y="193065"/>
                  <a:pt x="465159" y="190351"/>
                </a:cubicBezTo>
                <a:lnTo>
                  <a:pt x="463007" y="185207"/>
                </a:lnTo>
                <a:lnTo>
                  <a:pt x="509489" y="185207"/>
                </a:lnTo>
                <a:lnTo>
                  <a:pt x="509489" y="194112"/>
                </a:lnTo>
                <a:cubicBezTo>
                  <a:pt x="509489" y="199016"/>
                  <a:pt x="513442" y="203015"/>
                  <a:pt x="518395" y="203015"/>
                </a:cubicBezTo>
                <a:cubicBezTo>
                  <a:pt x="523348" y="203015"/>
                  <a:pt x="527349" y="199016"/>
                  <a:pt x="527254" y="194160"/>
                </a:cubicBezTo>
                <a:lnTo>
                  <a:pt x="527254" y="186214"/>
                </a:lnTo>
                <a:lnTo>
                  <a:pt x="542216" y="189250"/>
                </a:lnTo>
                <a:cubicBezTo>
                  <a:pt x="560612" y="197059"/>
                  <a:pt x="573576" y="215328"/>
                  <a:pt x="573576" y="236543"/>
                </a:cubicBezTo>
                <a:lnTo>
                  <a:pt x="573576" y="329546"/>
                </a:lnTo>
                <a:cubicBezTo>
                  <a:pt x="573576" y="334499"/>
                  <a:pt x="569576" y="338499"/>
                  <a:pt x="564671" y="338499"/>
                </a:cubicBezTo>
                <a:cubicBezTo>
                  <a:pt x="559719" y="338499"/>
                  <a:pt x="555719" y="334499"/>
                  <a:pt x="555719" y="329546"/>
                </a:cubicBezTo>
                <a:lnTo>
                  <a:pt x="555719" y="236543"/>
                </a:lnTo>
                <a:cubicBezTo>
                  <a:pt x="555719" y="218066"/>
                  <a:pt x="540719" y="203065"/>
                  <a:pt x="522242" y="203065"/>
                </a:cubicBezTo>
                <a:lnTo>
                  <a:pt x="220104" y="203065"/>
                </a:lnTo>
                <a:lnTo>
                  <a:pt x="255862" y="202682"/>
                </a:lnTo>
                <a:cubicBezTo>
                  <a:pt x="258815" y="202682"/>
                  <a:pt x="261624" y="201159"/>
                  <a:pt x="263244" y="198683"/>
                </a:cubicBezTo>
                <a:cubicBezTo>
                  <a:pt x="264815" y="196207"/>
                  <a:pt x="265148" y="193065"/>
                  <a:pt x="264006" y="190351"/>
                </a:cubicBezTo>
                <a:close/>
                <a:moveTo>
                  <a:pt x="141487" y="185207"/>
                </a:moveTo>
                <a:lnTo>
                  <a:pt x="222001" y="185207"/>
                </a:lnTo>
                <a:lnTo>
                  <a:pt x="180144" y="185686"/>
                </a:lnTo>
                <a:close/>
                <a:moveTo>
                  <a:pt x="64187" y="185207"/>
                </a:moveTo>
                <a:lnTo>
                  <a:pt x="111032" y="185207"/>
                </a:lnTo>
                <a:lnTo>
                  <a:pt x="108854" y="190447"/>
                </a:lnTo>
                <a:cubicBezTo>
                  <a:pt x="107759" y="193208"/>
                  <a:pt x="108092" y="196350"/>
                  <a:pt x="109711" y="198778"/>
                </a:cubicBezTo>
                <a:cubicBezTo>
                  <a:pt x="111331" y="201254"/>
                  <a:pt x="114045" y="202730"/>
                  <a:pt x="117045" y="202778"/>
                </a:cubicBezTo>
                <a:lnTo>
                  <a:pt x="138128" y="203065"/>
                </a:lnTo>
                <a:lnTo>
                  <a:pt x="51334" y="203065"/>
                </a:lnTo>
                <a:cubicBezTo>
                  <a:pt x="32857" y="203065"/>
                  <a:pt x="17857" y="218066"/>
                  <a:pt x="17857" y="236543"/>
                </a:cubicBezTo>
                <a:lnTo>
                  <a:pt x="17857" y="329546"/>
                </a:lnTo>
                <a:cubicBezTo>
                  <a:pt x="17857" y="334499"/>
                  <a:pt x="13857" y="338499"/>
                  <a:pt x="8952" y="338499"/>
                </a:cubicBezTo>
                <a:cubicBezTo>
                  <a:pt x="4000" y="338499"/>
                  <a:pt x="0" y="334499"/>
                  <a:pt x="0" y="329546"/>
                </a:cubicBezTo>
                <a:lnTo>
                  <a:pt x="0" y="236543"/>
                </a:lnTo>
                <a:cubicBezTo>
                  <a:pt x="0" y="215328"/>
                  <a:pt x="12965" y="197059"/>
                  <a:pt x="31380" y="189250"/>
                </a:cubicBezTo>
                <a:lnTo>
                  <a:pt x="46327" y="186222"/>
                </a:lnTo>
                <a:lnTo>
                  <a:pt x="46327" y="194160"/>
                </a:lnTo>
                <a:cubicBezTo>
                  <a:pt x="46327" y="199064"/>
                  <a:pt x="50280" y="203063"/>
                  <a:pt x="55233" y="203063"/>
                </a:cubicBezTo>
                <a:cubicBezTo>
                  <a:pt x="60186" y="203063"/>
                  <a:pt x="64187" y="199064"/>
                  <a:pt x="64187" y="194160"/>
                </a:cubicBezTo>
                <a:close/>
                <a:moveTo>
                  <a:pt x="332581" y="101273"/>
                </a:moveTo>
                <a:cubicBezTo>
                  <a:pt x="340248" y="126982"/>
                  <a:pt x="340010" y="159690"/>
                  <a:pt x="331390" y="184924"/>
                </a:cubicBezTo>
                <a:lnTo>
                  <a:pt x="388489" y="185162"/>
                </a:lnTo>
                <a:lnTo>
                  <a:pt x="443777" y="184924"/>
                </a:lnTo>
                <a:cubicBezTo>
                  <a:pt x="435015" y="159690"/>
                  <a:pt x="434681" y="127030"/>
                  <a:pt x="442349" y="101273"/>
                </a:cubicBezTo>
                <a:lnTo>
                  <a:pt x="413823" y="105415"/>
                </a:lnTo>
                <a:cubicBezTo>
                  <a:pt x="396108" y="108033"/>
                  <a:pt x="378107" y="108033"/>
                  <a:pt x="360439" y="105367"/>
                </a:cubicBezTo>
                <a:close/>
                <a:moveTo>
                  <a:pt x="320009" y="81324"/>
                </a:moveTo>
                <a:lnTo>
                  <a:pt x="363059" y="87704"/>
                </a:lnTo>
                <a:cubicBezTo>
                  <a:pt x="379059" y="90084"/>
                  <a:pt x="395251" y="90084"/>
                  <a:pt x="411252" y="87704"/>
                </a:cubicBezTo>
                <a:lnTo>
                  <a:pt x="454825" y="81324"/>
                </a:lnTo>
                <a:cubicBezTo>
                  <a:pt x="458111" y="80848"/>
                  <a:pt x="461397" y="82229"/>
                  <a:pt x="463350" y="84895"/>
                </a:cubicBezTo>
                <a:cubicBezTo>
                  <a:pt x="465302" y="87561"/>
                  <a:pt x="465636" y="91132"/>
                  <a:pt x="464112" y="94131"/>
                </a:cubicBezTo>
                <a:cubicBezTo>
                  <a:pt x="452301" y="118222"/>
                  <a:pt x="451492" y="157548"/>
                  <a:pt x="462350" y="183638"/>
                </a:cubicBezTo>
                <a:lnTo>
                  <a:pt x="463007" y="185207"/>
                </a:lnTo>
                <a:lnTo>
                  <a:pt x="312213" y="185207"/>
                </a:lnTo>
                <a:lnTo>
                  <a:pt x="312865" y="183638"/>
                </a:lnTo>
                <a:cubicBezTo>
                  <a:pt x="323533" y="157548"/>
                  <a:pt x="322628" y="118412"/>
                  <a:pt x="310913" y="94512"/>
                </a:cubicBezTo>
                <a:lnTo>
                  <a:pt x="310722" y="94131"/>
                </a:lnTo>
                <a:cubicBezTo>
                  <a:pt x="309246" y="91132"/>
                  <a:pt x="309579" y="87561"/>
                  <a:pt x="311484" y="84895"/>
                </a:cubicBezTo>
                <a:cubicBezTo>
                  <a:pt x="313484" y="82229"/>
                  <a:pt x="316723" y="80848"/>
                  <a:pt x="320009" y="81324"/>
                </a:cubicBezTo>
                <a:close/>
                <a:moveTo>
                  <a:pt x="253719" y="81324"/>
                </a:moveTo>
                <a:cubicBezTo>
                  <a:pt x="256958" y="80848"/>
                  <a:pt x="260243" y="82229"/>
                  <a:pt x="262196" y="84895"/>
                </a:cubicBezTo>
                <a:cubicBezTo>
                  <a:pt x="264196" y="87561"/>
                  <a:pt x="264482" y="91132"/>
                  <a:pt x="263005" y="94131"/>
                </a:cubicBezTo>
                <a:cubicBezTo>
                  <a:pt x="251148" y="118222"/>
                  <a:pt x="250386" y="157548"/>
                  <a:pt x="261196" y="183638"/>
                </a:cubicBezTo>
                <a:lnTo>
                  <a:pt x="261853" y="185207"/>
                </a:lnTo>
                <a:lnTo>
                  <a:pt x="222001" y="185207"/>
                </a:lnTo>
                <a:lnTo>
                  <a:pt x="242623" y="184971"/>
                </a:lnTo>
                <a:cubicBezTo>
                  <a:pt x="233861" y="159738"/>
                  <a:pt x="233528" y="127030"/>
                  <a:pt x="241147" y="101178"/>
                </a:cubicBezTo>
                <a:lnTo>
                  <a:pt x="212622" y="105367"/>
                </a:lnTo>
                <a:cubicBezTo>
                  <a:pt x="194907" y="107986"/>
                  <a:pt x="176906" y="107986"/>
                  <a:pt x="159238" y="105272"/>
                </a:cubicBezTo>
                <a:lnTo>
                  <a:pt x="131379" y="101178"/>
                </a:lnTo>
                <a:cubicBezTo>
                  <a:pt x="139094" y="127030"/>
                  <a:pt x="138808" y="159833"/>
                  <a:pt x="130189" y="185067"/>
                </a:cubicBezTo>
                <a:lnTo>
                  <a:pt x="141487" y="185207"/>
                </a:lnTo>
                <a:lnTo>
                  <a:pt x="111032" y="185207"/>
                </a:lnTo>
                <a:lnTo>
                  <a:pt x="111664" y="183686"/>
                </a:lnTo>
                <a:cubicBezTo>
                  <a:pt x="122331" y="157596"/>
                  <a:pt x="121426" y="118460"/>
                  <a:pt x="109711" y="94607"/>
                </a:cubicBezTo>
                <a:lnTo>
                  <a:pt x="109521" y="94179"/>
                </a:lnTo>
                <a:cubicBezTo>
                  <a:pt x="108045" y="91179"/>
                  <a:pt x="108378" y="87609"/>
                  <a:pt x="110283" y="84942"/>
                </a:cubicBezTo>
                <a:cubicBezTo>
                  <a:pt x="112283" y="82276"/>
                  <a:pt x="115521" y="80896"/>
                  <a:pt x="118807" y="81372"/>
                </a:cubicBezTo>
                <a:lnTo>
                  <a:pt x="161857" y="87751"/>
                </a:lnTo>
                <a:cubicBezTo>
                  <a:pt x="177858" y="90132"/>
                  <a:pt x="194049" y="90132"/>
                  <a:pt x="210050" y="87751"/>
                </a:cubicBezTo>
                <a:close/>
                <a:moveTo>
                  <a:pt x="116004" y="0"/>
                </a:moveTo>
                <a:lnTo>
                  <a:pt x="457625" y="143"/>
                </a:lnTo>
                <a:cubicBezTo>
                  <a:pt x="496011" y="143"/>
                  <a:pt x="527254" y="31376"/>
                  <a:pt x="527254" y="69846"/>
                </a:cubicBezTo>
                <a:lnTo>
                  <a:pt x="527254" y="186214"/>
                </a:lnTo>
                <a:lnTo>
                  <a:pt x="522290" y="185207"/>
                </a:lnTo>
                <a:lnTo>
                  <a:pt x="509489" y="185207"/>
                </a:lnTo>
                <a:lnTo>
                  <a:pt x="509489" y="69846"/>
                </a:lnTo>
                <a:cubicBezTo>
                  <a:pt x="509489" y="41232"/>
                  <a:pt x="486248" y="18045"/>
                  <a:pt x="457672" y="17997"/>
                </a:cubicBezTo>
                <a:lnTo>
                  <a:pt x="116099" y="17854"/>
                </a:lnTo>
                <a:cubicBezTo>
                  <a:pt x="102192" y="17854"/>
                  <a:pt x="89238" y="23282"/>
                  <a:pt x="79427" y="33042"/>
                </a:cubicBezTo>
                <a:cubicBezTo>
                  <a:pt x="69568" y="42803"/>
                  <a:pt x="64187" y="55848"/>
                  <a:pt x="64187" y="69703"/>
                </a:cubicBezTo>
                <a:lnTo>
                  <a:pt x="64187" y="185207"/>
                </a:lnTo>
                <a:lnTo>
                  <a:pt x="51334" y="185207"/>
                </a:lnTo>
                <a:lnTo>
                  <a:pt x="46327" y="186222"/>
                </a:lnTo>
                <a:lnTo>
                  <a:pt x="46327" y="69703"/>
                </a:lnTo>
                <a:cubicBezTo>
                  <a:pt x="46327" y="51087"/>
                  <a:pt x="53566" y="33566"/>
                  <a:pt x="66711" y="20425"/>
                </a:cubicBezTo>
                <a:cubicBezTo>
                  <a:pt x="79903" y="7285"/>
                  <a:pt x="97382" y="0"/>
                  <a:pt x="116004" y="0"/>
                </a:cubicBezTo>
                <a:close/>
              </a:path>
            </a:pathLst>
          </a:cu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endParaRPr lang="zh-CN" altLang="en-US" sz="1400" b="1">
              <a:solidFill>
                <a:srgbClr val="FFFFFF"/>
              </a:solidFill>
            </a:endParaRPr>
          </a:p>
        </p:txBody>
      </p:sp>
      <p:sp>
        <p:nvSpPr>
          <p:cNvPr id="163" name="Bullet1">
            <a:extLst>
              <a:ext uri="{FF2B5EF4-FFF2-40B4-BE49-F238E27FC236}">
                <a16:creationId xmlns:a16="http://schemas.microsoft.com/office/drawing/2014/main" id="{13FFE462-E666-4C86-8239-946445EF4C84}"/>
              </a:ext>
            </a:extLst>
          </p:cNvPr>
          <p:cNvSpPr/>
          <p:nvPr/>
        </p:nvSpPr>
        <p:spPr>
          <a:xfrm>
            <a:off x="666750" y="4252440"/>
            <a:ext cx="2046472" cy="688504"/>
          </a:xfrm>
          <a:prstGeom prst="rect">
            <a:avLst/>
          </a:prstGeom>
          <a:ln>
            <a:noFill/>
          </a:ln>
        </p:spPr>
        <p:txBody>
          <a:bodyPr wrap="square" lIns="91440" tIns="45720" rIns="91440" bIns="45720" anchor="b" anchorCtr="1">
            <a:normAutofit/>
          </a:bodyPr>
          <a:lstStyle/>
          <a:p>
            <a:pPr algn="ctr"/>
            <a:r>
              <a:rPr lang="zh-CN" altLang="en-US" sz="1600" b="1"/>
              <a:t>睡眠剥夺</a:t>
            </a:r>
          </a:p>
        </p:txBody>
      </p:sp>
      <p:sp>
        <p:nvSpPr>
          <p:cNvPr id="158" name="椭圆 157">
            <a:extLst>
              <a:ext uri="{FF2B5EF4-FFF2-40B4-BE49-F238E27FC236}">
                <a16:creationId xmlns:a16="http://schemas.microsoft.com/office/drawing/2014/main" id="{7F914CF7-156E-4C05-898C-10E9DBFB6DF4}"/>
              </a:ext>
            </a:extLst>
          </p:cNvPr>
          <p:cNvSpPr/>
          <p:nvPr/>
        </p:nvSpPr>
        <p:spPr>
          <a:xfrm>
            <a:off x="3109221" y="1786596"/>
            <a:ext cx="1567542" cy="1567542"/>
          </a:xfrm>
          <a:prstGeom prst="ellipse">
            <a:avLst/>
          </a:prstGeom>
          <a:solidFill>
            <a:schemeClr val="accent6">
              <a:alpha val="10000"/>
            </a:schemeClr>
          </a:solidFill>
          <a:ln w="12700" cap="rnd">
            <a:gradFill>
              <a:gsLst>
                <a:gs pos="0">
                  <a:schemeClr val="accent6"/>
                </a:gs>
                <a:gs pos="100000">
                  <a:schemeClr val="accent6">
                    <a:lumMod val="60000"/>
                    <a:lumOff val="40000"/>
                    <a:alpha val="20000"/>
                  </a:schemeClr>
                </a:gs>
              </a:gsLst>
              <a:lin ang="27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zh-CN" altLang="en-US" sz="1600" b="1" dirty="0">
              <a:solidFill>
                <a:schemeClr val="tx1"/>
              </a:solidFill>
            </a:endParaRPr>
          </a:p>
        </p:txBody>
      </p:sp>
      <p:sp>
        <p:nvSpPr>
          <p:cNvPr id="168" name="Icon2">
            <a:extLst>
              <a:ext uri="{FF2B5EF4-FFF2-40B4-BE49-F238E27FC236}">
                <a16:creationId xmlns:a16="http://schemas.microsoft.com/office/drawing/2014/main" id="{8C350950-E244-4EFA-B8AE-3C28F9075922}"/>
              </a:ext>
            </a:extLst>
          </p:cNvPr>
          <p:cNvSpPr/>
          <p:nvPr/>
        </p:nvSpPr>
        <p:spPr bwMode="auto">
          <a:xfrm>
            <a:off x="3588149" y="2265525"/>
            <a:ext cx="609685" cy="609685"/>
          </a:xfrm>
          <a:custGeom>
            <a:avLst/>
            <a:gdLst>
              <a:gd name="connsiteX0" fmla="*/ 171450 w 342900"/>
              <a:gd name="connsiteY0" fmla="*/ 228600 h 342900"/>
              <a:gd name="connsiteX1" fmla="*/ 217170 w 342900"/>
              <a:gd name="connsiteY1" fmla="*/ 251460 h 342900"/>
              <a:gd name="connsiteX2" fmla="*/ 215265 w 342900"/>
              <a:gd name="connsiteY2" fmla="*/ 264795 h 342900"/>
              <a:gd name="connsiteX3" fmla="*/ 201930 w 342900"/>
              <a:gd name="connsiteY3" fmla="*/ 262890 h 342900"/>
              <a:gd name="connsiteX4" fmla="*/ 140970 w 342900"/>
              <a:gd name="connsiteY4" fmla="*/ 262890 h 342900"/>
              <a:gd name="connsiteX5" fmla="*/ 127635 w 342900"/>
              <a:gd name="connsiteY5" fmla="*/ 264795 h 342900"/>
              <a:gd name="connsiteX6" fmla="*/ 125730 w 342900"/>
              <a:gd name="connsiteY6" fmla="*/ 251460 h 342900"/>
              <a:gd name="connsiteX7" fmla="*/ 171450 w 342900"/>
              <a:gd name="connsiteY7" fmla="*/ 228600 h 342900"/>
              <a:gd name="connsiteX8" fmla="*/ 285750 w 342900"/>
              <a:gd name="connsiteY8" fmla="*/ 180975 h 342900"/>
              <a:gd name="connsiteX9" fmla="*/ 323850 w 342900"/>
              <a:gd name="connsiteY9" fmla="*/ 247650 h 342900"/>
              <a:gd name="connsiteX10" fmla="*/ 285750 w 342900"/>
              <a:gd name="connsiteY10" fmla="*/ 285750 h 342900"/>
              <a:gd name="connsiteX11" fmla="*/ 247650 w 342900"/>
              <a:gd name="connsiteY11" fmla="*/ 247650 h 342900"/>
              <a:gd name="connsiteX12" fmla="*/ 285750 w 342900"/>
              <a:gd name="connsiteY12" fmla="*/ 180975 h 342900"/>
              <a:gd name="connsiteX13" fmla="*/ 200445 w 342900"/>
              <a:gd name="connsiteY13" fmla="*/ 146589 h 342900"/>
              <a:gd name="connsiteX14" fmla="*/ 204872 w 342900"/>
              <a:gd name="connsiteY14" fmla="*/ 147758 h 342900"/>
              <a:gd name="connsiteX15" fmla="*/ 258613 w 342900"/>
              <a:gd name="connsiteY15" fmla="*/ 161554 h 342900"/>
              <a:gd name="connsiteX16" fmla="*/ 262669 w 342900"/>
              <a:gd name="connsiteY16" fmla="*/ 161905 h 342900"/>
              <a:gd name="connsiteX17" fmla="*/ 264973 w 342900"/>
              <a:gd name="connsiteY17" fmla="*/ 165260 h 342900"/>
              <a:gd name="connsiteX18" fmla="*/ 254833 w 342900"/>
              <a:gd name="connsiteY18" fmla="*/ 183192 h 342900"/>
              <a:gd name="connsiteX19" fmla="*/ 226927 w 342900"/>
              <a:gd name="connsiteY19" fmla="*/ 188242 h 342900"/>
              <a:gd name="connsiteX20" fmla="*/ 201654 w 342900"/>
              <a:gd name="connsiteY20" fmla="*/ 172379 h 342900"/>
              <a:gd name="connsiteX21" fmla="*/ 197079 w 342900"/>
              <a:gd name="connsiteY21" fmla="*/ 149693 h 342900"/>
              <a:gd name="connsiteX22" fmla="*/ 200445 w 342900"/>
              <a:gd name="connsiteY22" fmla="*/ 146589 h 342900"/>
              <a:gd name="connsiteX23" fmla="*/ 138278 w 342900"/>
              <a:gd name="connsiteY23" fmla="*/ 146589 h 342900"/>
              <a:gd name="connsiteX24" fmla="*/ 141643 w 342900"/>
              <a:gd name="connsiteY24" fmla="*/ 149693 h 342900"/>
              <a:gd name="connsiteX25" fmla="*/ 137069 w 342900"/>
              <a:gd name="connsiteY25" fmla="*/ 172379 h 342900"/>
              <a:gd name="connsiteX26" fmla="*/ 111794 w 342900"/>
              <a:gd name="connsiteY26" fmla="*/ 188242 h 342900"/>
              <a:gd name="connsiteX27" fmla="*/ 83889 w 342900"/>
              <a:gd name="connsiteY27" fmla="*/ 183192 h 342900"/>
              <a:gd name="connsiteX28" fmla="*/ 73749 w 342900"/>
              <a:gd name="connsiteY28" fmla="*/ 165260 h 342900"/>
              <a:gd name="connsiteX29" fmla="*/ 76054 w 342900"/>
              <a:gd name="connsiteY29" fmla="*/ 161905 h 342900"/>
              <a:gd name="connsiteX30" fmla="*/ 80109 w 342900"/>
              <a:gd name="connsiteY30" fmla="*/ 161554 h 342900"/>
              <a:gd name="connsiteX31" fmla="*/ 133850 w 342900"/>
              <a:gd name="connsiteY31" fmla="*/ 147758 h 342900"/>
              <a:gd name="connsiteX32" fmla="*/ 138278 w 342900"/>
              <a:gd name="connsiteY32" fmla="*/ 146589 h 342900"/>
              <a:gd name="connsiteX33" fmla="*/ 171450 w 342900"/>
              <a:gd name="connsiteY33" fmla="*/ 0 h 342900"/>
              <a:gd name="connsiteX34" fmla="*/ 342900 w 342900"/>
              <a:gd name="connsiteY34" fmla="*/ 171450 h 342900"/>
              <a:gd name="connsiteX35" fmla="*/ 342835 w 342900"/>
              <a:gd name="connsiteY35" fmla="*/ 176213 h 342900"/>
              <a:gd name="connsiteX36" fmla="*/ 323777 w 342900"/>
              <a:gd name="connsiteY36" fmla="*/ 176213 h 342900"/>
              <a:gd name="connsiteX37" fmla="*/ 323850 w 342900"/>
              <a:gd name="connsiteY37" fmla="*/ 171450 h 342900"/>
              <a:gd name="connsiteX38" fmla="*/ 171450 w 342900"/>
              <a:gd name="connsiteY38" fmla="*/ 19050 h 342900"/>
              <a:gd name="connsiteX39" fmla="*/ 19050 w 342900"/>
              <a:gd name="connsiteY39" fmla="*/ 171450 h 342900"/>
              <a:gd name="connsiteX40" fmla="*/ 171450 w 342900"/>
              <a:gd name="connsiteY40" fmla="*/ 323850 h 342900"/>
              <a:gd name="connsiteX41" fmla="*/ 242168 w 342900"/>
              <a:gd name="connsiteY41" fmla="*/ 306484 h 342900"/>
              <a:gd name="connsiteX42" fmla="*/ 251260 w 342900"/>
              <a:gd name="connsiteY42" fmla="*/ 323231 h 342900"/>
              <a:gd name="connsiteX43" fmla="*/ 171450 w 342900"/>
              <a:gd name="connsiteY43" fmla="*/ 342900 h 342900"/>
              <a:gd name="connsiteX44" fmla="*/ 0 w 342900"/>
              <a:gd name="connsiteY44" fmla="*/ 171450 h 342900"/>
              <a:gd name="connsiteX45" fmla="*/ 171450 w 342900"/>
              <a:gd name="connsiteY45" fmla="*/ 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42900" h="342900">
                <a:moveTo>
                  <a:pt x="171450" y="228600"/>
                </a:moveTo>
                <a:cubicBezTo>
                  <a:pt x="188595" y="228600"/>
                  <a:pt x="205740" y="236220"/>
                  <a:pt x="217170" y="251460"/>
                </a:cubicBezTo>
                <a:cubicBezTo>
                  <a:pt x="220326" y="255668"/>
                  <a:pt x="219473" y="261638"/>
                  <a:pt x="215265" y="264795"/>
                </a:cubicBezTo>
                <a:cubicBezTo>
                  <a:pt x="211056" y="267952"/>
                  <a:pt x="205086" y="267098"/>
                  <a:pt x="201930" y="262890"/>
                </a:cubicBezTo>
                <a:cubicBezTo>
                  <a:pt x="186690" y="242570"/>
                  <a:pt x="156210" y="242570"/>
                  <a:pt x="140970" y="262890"/>
                </a:cubicBezTo>
                <a:cubicBezTo>
                  <a:pt x="137813" y="267098"/>
                  <a:pt x="131843" y="267952"/>
                  <a:pt x="127635" y="264795"/>
                </a:cubicBezTo>
                <a:cubicBezTo>
                  <a:pt x="123426" y="261638"/>
                  <a:pt x="122573" y="255668"/>
                  <a:pt x="125730" y="251460"/>
                </a:cubicBezTo>
                <a:cubicBezTo>
                  <a:pt x="137160" y="236220"/>
                  <a:pt x="154305" y="228600"/>
                  <a:pt x="171450" y="228600"/>
                </a:cubicBezTo>
                <a:close/>
                <a:moveTo>
                  <a:pt x="285750" y="180975"/>
                </a:moveTo>
                <a:cubicBezTo>
                  <a:pt x="285750" y="180975"/>
                  <a:pt x="323850" y="214313"/>
                  <a:pt x="323850" y="247650"/>
                </a:cubicBezTo>
                <a:cubicBezTo>
                  <a:pt x="323850" y="268692"/>
                  <a:pt x="306792" y="285750"/>
                  <a:pt x="285750" y="285750"/>
                </a:cubicBezTo>
                <a:cubicBezTo>
                  <a:pt x="264708" y="285750"/>
                  <a:pt x="247650" y="268692"/>
                  <a:pt x="247650" y="247650"/>
                </a:cubicBezTo>
                <a:cubicBezTo>
                  <a:pt x="247650" y="214313"/>
                  <a:pt x="285750" y="180975"/>
                  <a:pt x="285750" y="180975"/>
                </a:cubicBezTo>
                <a:close/>
                <a:moveTo>
                  <a:pt x="200445" y="146589"/>
                </a:moveTo>
                <a:cubicBezTo>
                  <a:pt x="202023" y="146198"/>
                  <a:pt x="203693" y="146638"/>
                  <a:pt x="204872" y="147758"/>
                </a:cubicBezTo>
                <a:cubicBezTo>
                  <a:pt x="221978" y="163995"/>
                  <a:pt x="241294" y="167984"/>
                  <a:pt x="258613" y="161554"/>
                </a:cubicBezTo>
                <a:cubicBezTo>
                  <a:pt x="259949" y="161058"/>
                  <a:pt x="261437" y="161186"/>
                  <a:pt x="262669" y="161905"/>
                </a:cubicBezTo>
                <a:cubicBezTo>
                  <a:pt x="263900" y="162622"/>
                  <a:pt x="264745" y="163853"/>
                  <a:pt x="264973" y="165260"/>
                </a:cubicBezTo>
                <a:cubicBezTo>
                  <a:pt x="266106" y="172287"/>
                  <a:pt x="261340" y="179026"/>
                  <a:pt x="254833" y="183192"/>
                </a:cubicBezTo>
                <a:cubicBezTo>
                  <a:pt x="248035" y="187547"/>
                  <a:pt x="238343" y="189927"/>
                  <a:pt x="226927" y="188242"/>
                </a:cubicBezTo>
                <a:cubicBezTo>
                  <a:pt x="215060" y="186490"/>
                  <a:pt x="206626" y="179906"/>
                  <a:pt x="201654" y="172379"/>
                </a:cubicBezTo>
                <a:cubicBezTo>
                  <a:pt x="196849" y="165107"/>
                  <a:pt x="194872" y="156254"/>
                  <a:pt x="197079" y="149693"/>
                </a:cubicBezTo>
                <a:cubicBezTo>
                  <a:pt x="197598" y="148152"/>
                  <a:pt x="198866" y="146982"/>
                  <a:pt x="200445" y="146589"/>
                </a:cubicBezTo>
                <a:close/>
                <a:moveTo>
                  <a:pt x="138278" y="146589"/>
                </a:moveTo>
                <a:cubicBezTo>
                  <a:pt x="139856" y="146982"/>
                  <a:pt x="141125" y="148152"/>
                  <a:pt x="141643" y="149693"/>
                </a:cubicBezTo>
                <a:cubicBezTo>
                  <a:pt x="143850" y="156254"/>
                  <a:pt x="141872" y="165107"/>
                  <a:pt x="137069" y="172379"/>
                </a:cubicBezTo>
                <a:cubicBezTo>
                  <a:pt x="132097" y="179906"/>
                  <a:pt x="123662" y="186490"/>
                  <a:pt x="111794" y="188242"/>
                </a:cubicBezTo>
                <a:cubicBezTo>
                  <a:pt x="100379" y="189927"/>
                  <a:pt x="90687" y="187547"/>
                  <a:pt x="83889" y="183192"/>
                </a:cubicBezTo>
                <a:cubicBezTo>
                  <a:pt x="77382" y="179026"/>
                  <a:pt x="72615" y="172287"/>
                  <a:pt x="73749" y="165260"/>
                </a:cubicBezTo>
                <a:cubicBezTo>
                  <a:pt x="73977" y="163853"/>
                  <a:pt x="74822" y="162622"/>
                  <a:pt x="76054" y="161905"/>
                </a:cubicBezTo>
                <a:cubicBezTo>
                  <a:pt x="77285" y="161186"/>
                  <a:pt x="78773" y="161058"/>
                  <a:pt x="80109" y="161554"/>
                </a:cubicBezTo>
                <a:cubicBezTo>
                  <a:pt x="97428" y="167984"/>
                  <a:pt x="116744" y="163995"/>
                  <a:pt x="133850" y="147758"/>
                </a:cubicBezTo>
                <a:cubicBezTo>
                  <a:pt x="135029" y="146638"/>
                  <a:pt x="136699" y="146198"/>
                  <a:pt x="138278" y="146589"/>
                </a:cubicBezTo>
                <a:close/>
                <a:moveTo>
                  <a:pt x="171450" y="0"/>
                </a:moveTo>
                <a:cubicBezTo>
                  <a:pt x="266139" y="0"/>
                  <a:pt x="342900" y="76761"/>
                  <a:pt x="342900" y="171450"/>
                </a:cubicBezTo>
                <a:cubicBezTo>
                  <a:pt x="342900" y="173043"/>
                  <a:pt x="342878" y="174630"/>
                  <a:pt x="342835" y="176213"/>
                </a:cubicBezTo>
                <a:lnTo>
                  <a:pt x="323777" y="176213"/>
                </a:lnTo>
                <a:cubicBezTo>
                  <a:pt x="323825" y="174631"/>
                  <a:pt x="323850" y="173044"/>
                  <a:pt x="323850" y="171450"/>
                </a:cubicBezTo>
                <a:cubicBezTo>
                  <a:pt x="323850" y="87281"/>
                  <a:pt x="255619" y="19050"/>
                  <a:pt x="171450" y="19050"/>
                </a:cubicBezTo>
                <a:cubicBezTo>
                  <a:pt x="87281" y="19050"/>
                  <a:pt x="19050" y="87281"/>
                  <a:pt x="19050" y="171450"/>
                </a:cubicBezTo>
                <a:cubicBezTo>
                  <a:pt x="19050" y="255619"/>
                  <a:pt x="87281" y="323850"/>
                  <a:pt x="171450" y="323850"/>
                </a:cubicBezTo>
                <a:cubicBezTo>
                  <a:pt x="196975" y="323850"/>
                  <a:pt x="221033" y="317575"/>
                  <a:pt x="242168" y="306484"/>
                </a:cubicBezTo>
                <a:lnTo>
                  <a:pt x="251260" y="323231"/>
                </a:lnTo>
                <a:cubicBezTo>
                  <a:pt x="227423" y="335791"/>
                  <a:pt x="200267" y="342900"/>
                  <a:pt x="171450" y="342900"/>
                </a:cubicBezTo>
                <a:cubicBezTo>
                  <a:pt x="76761" y="342900"/>
                  <a:pt x="0" y="266139"/>
                  <a:pt x="0" y="171450"/>
                </a:cubicBezTo>
                <a:cubicBezTo>
                  <a:pt x="0" y="76761"/>
                  <a:pt x="76761" y="0"/>
                  <a:pt x="171450" y="0"/>
                </a:cubicBezTo>
                <a:close/>
              </a:path>
            </a:pathLst>
          </a:cu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endParaRPr lang="zh-CN" altLang="en-US" sz="1400" b="1">
              <a:solidFill>
                <a:srgbClr val="FFFFFF"/>
              </a:solidFill>
            </a:endParaRPr>
          </a:p>
        </p:txBody>
      </p:sp>
      <p:sp>
        <p:nvSpPr>
          <p:cNvPr id="160" name="Bullet2">
            <a:extLst>
              <a:ext uri="{FF2B5EF4-FFF2-40B4-BE49-F238E27FC236}">
                <a16:creationId xmlns:a16="http://schemas.microsoft.com/office/drawing/2014/main" id="{55A4A2AE-0BC4-4C63-9E2C-183BEB55DDFA}"/>
              </a:ext>
            </a:extLst>
          </p:cNvPr>
          <p:cNvSpPr/>
          <p:nvPr/>
        </p:nvSpPr>
        <p:spPr>
          <a:xfrm>
            <a:off x="2869757" y="1091919"/>
            <a:ext cx="2046472" cy="688504"/>
          </a:xfrm>
          <a:prstGeom prst="rect">
            <a:avLst/>
          </a:prstGeom>
          <a:ln>
            <a:noFill/>
          </a:ln>
        </p:spPr>
        <p:txBody>
          <a:bodyPr wrap="square" lIns="91440" tIns="45720" rIns="91440" bIns="45720" anchor="t" anchorCtr="1">
            <a:normAutofit/>
          </a:bodyPr>
          <a:lstStyle/>
          <a:p>
            <a:pPr algn="ctr"/>
            <a:r>
              <a:rPr lang="zh-CN" altLang="en-US" sz="1600" b="1"/>
              <a:t>应激</a:t>
            </a:r>
          </a:p>
        </p:txBody>
      </p:sp>
      <p:sp>
        <p:nvSpPr>
          <p:cNvPr id="155" name="椭圆 154">
            <a:extLst>
              <a:ext uri="{FF2B5EF4-FFF2-40B4-BE49-F238E27FC236}">
                <a16:creationId xmlns:a16="http://schemas.microsoft.com/office/drawing/2014/main" id="{E94728C8-2829-412A-8A11-09A7B37D0D9D}"/>
              </a:ext>
            </a:extLst>
          </p:cNvPr>
          <p:cNvSpPr/>
          <p:nvPr/>
        </p:nvSpPr>
        <p:spPr>
          <a:xfrm>
            <a:off x="3109222" y="3444220"/>
            <a:ext cx="1567542" cy="1567542"/>
          </a:xfrm>
          <a:prstGeom prst="ellipse">
            <a:avLst/>
          </a:prstGeom>
          <a:solidFill>
            <a:schemeClr val="accent6">
              <a:alpha val="10000"/>
            </a:schemeClr>
          </a:solidFill>
          <a:ln w="12700" cap="rnd">
            <a:gradFill>
              <a:gsLst>
                <a:gs pos="0">
                  <a:schemeClr val="accent6"/>
                </a:gs>
                <a:gs pos="100000">
                  <a:schemeClr val="accent6">
                    <a:lumMod val="60000"/>
                    <a:lumOff val="40000"/>
                    <a:alpha val="20000"/>
                  </a:schemeClr>
                </a:gs>
              </a:gsLst>
              <a:lin ang="27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zh-CN" altLang="en-US" sz="1600" b="1" dirty="0">
              <a:solidFill>
                <a:schemeClr val="tx1"/>
              </a:solidFill>
            </a:endParaRPr>
          </a:p>
        </p:txBody>
      </p:sp>
      <p:sp>
        <p:nvSpPr>
          <p:cNvPr id="169" name="Icon3">
            <a:extLst>
              <a:ext uri="{FF2B5EF4-FFF2-40B4-BE49-F238E27FC236}">
                <a16:creationId xmlns:a16="http://schemas.microsoft.com/office/drawing/2014/main" id="{1A9641DB-A9E2-4EAF-9FD0-C34A16552B38}"/>
              </a:ext>
            </a:extLst>
          </p:cNvPr>
          <p:cNvSpPr/>
          <p:nvPr/>
        </p:nvSpPr>
        <p:spPr bwMode="auto">
          <a:xfrm>
            <a:off x="3588150" y="3976818"/>
            <a:ext cx="609685" cy="502347"/>
          </a:xfrm>
          <a:custGeom>
            <a:avLst/>
            <a:gdLst>
              <a:gd name="connsiteX0" fmla="*/ 59455 w 607639"/>
              <a:gd name="connsiteY0" fmla="*/ 421573 h 500662"/>
              <a:gd name="connsiteX1" fmla="*/ 39607 w 607639"/>
              <a:gd name="connsiteY1" fmla="*/ 441301 h 500662"/>
              <a:gd name="connsiteX2" fmla="*/ 59455 w 607639"/>
              <a:gd name="connsiteY2" fmla="*/ 461117 h 500662"/>
              <a:gd name="connsiteX3" fmla="*/ 548184 w 607639"/>
              <a:gd name="connsiteY3" fmla="*/ 461117 h 500662"/>
              <a:gd name="connsiteX4" fmla="*/ 567943 w 607639"/>
              <a:gd name="connsiteY4" fmla="*/ 441301 h 500662"/>
              <a:gd name="connsiteX5" fmla="*/ 548184 w 607639"/>
              <a:gd name="connsiteY5" fmla="*/ 421573 h 500662"/>
              <a:gd name="connsiteX6" fmla="*/ 303820 w 607639"/>
              <a:gd name="connsiteY6" fmla="*/ 223780 h 500662"/>
              <a:gd name="connsiteX7" fmla="*/ 429903 w 607639"/>
              <a:gd name="connsiteY7" fmla="*/ 275907 h 500662"/>
              <a:gd name="connsiteX8" fmla="*/ 429903 w 607639"/>
              <a:gd name="connsiteY8" fmla="*/ 303815 h 500662"/>
              <a:gd name="connsiteX9" fmla="*/ 415929 w 607639"/>
              <a:gd name="connsiteY9" fmla="*/ 309681 h 500662"/>
              <a:gd name="connsiteX10" fmla="*/ 401865 w 607639"/>
              <a:gd name="connsiteY10" fmla="*/ 303815 h 500662"/>
              <a:gd name="connsiteX11" fmla="*/ 205686 w 607639"/>
              <a:gd name="connsiteY11" fmla="*/ 303815 h 500662"/>
              <a:gd name="connsiteX12" fmla="*/ 177736 w 607639"/>
              <a:gd name="connsiteY12" fmla="*/ 303815 h 500662"/>
              <a:gd name="connsiteX13" fmla="*/ 177736 w 607639"/>
              <a:gd name="connsiteY13" fmla="*/ 275907 h 500662"/>
              <a:gd name="connsiteX14" fmla="*/ 303820 w 607639"/>
              <a:gd name="connsiteY14" fmla="*/ 223780 h 500662"/>
              <a:gd name="connsiteX15" fmla="*/ 299503 w 607639"/>
              <a:gd name="connsiteY15" fmla="*/ 184216 h 500662"/>
              <a:gd name="connsiteX16" fmla="*/ 86780 w 607639"/>
              <a:gd name="connsiteY16" fmla="*/ 382028 h 500662"/>
              <a:gd name="connsiteX17" fmla="*/ 520859 w 607639"/>
              <a:gd name="connsiteY17" fmla="*/ 382028 h 500662"/>
              <a:gd name="connsiteX18" fmla="*/ 308047 w 607639"/>
              <a:gd name="connsiteY18" fmla="*/ 184216 h 500662"/>
              <a:gd name="connsiteX19" fmla="*/ 260964 w 607639"/>
              <a:gd name="connsiteY19" fmla="*/ 39634 h 500662"/>
              <a:gd name="connsiteX20" fmla="*/ 237911 w 607639"/>
              <a:gd name="connsiteY20" fmla="*/ 65760 h 500662"/>
              <a:gd name="connsiteX21" fmla="*/ 289979 w 607639"/>
              <a:gd name="connsiteY21" fmla="*/ 127254 h 500662"/>
              <a:gd name="connsiteX22" fmla="*/ 303775 w 607639"/>
              <a:gd name="connsiteY22" fmla="*/ 138628 h 500662"/>
              <a:gd name="connsiteX23" fmla="*/ 317660 w 607639"/>
              <a:gd name="connsiteY23" fmla="*/ 127254 h 500662"/>
              <a:gd name="connsiteX24" fmla="*/ 369728 w 607639"/>
              <a:gd name="connsiteY24" fmla="*/ 65760 h 500662"/>
              <a:gd name="connsiteX25" fmla="*/ 346676 w 607639"/>
              <a:gd name="connsiteY25" fmla="*/ 39634 h 500662"/>
              <a:gd name="connsiteX26" fmla="*/ 322911 w 607639"/>
              <a:gd name="connsiteY26" fmla="*/ 61850 h 500662"/>
              <a:gd name="connsiteX27" fmla="*/ 303864 w 607639"/>
              <a:gd name="connsiteY27" fmla="*/ 76423 h 500662"/>
              <a:gd name="connsiteX28" fmla="*/ 303686 w 607639"/>
              <a:gd name="connsiteY28" fmla="*/ 76423 h 500662"/>
              <a:gd name="connsiteX29" fmla="*/ 284728 w 607639"/>
              <a:gd name="connsiteY29" fmla="*/ 61938 h 500662"/>
              <a:gd name="connsiteX30" fmla="*/ 260964 w 607639"/>
              <a:gd name="connsiteY30" fmla="*/ 39634 h 500662"/>
              <a:gd name="connsiteX31" fmla="*/ 260964 w 607639"/>
              <a:gd name="connsiteY31" fmla="*/ 0 h 500662"/>
              <a:gd name="connsiteX32" fmla="*/ 303775 w 607639"/>
              <a:gd name="connsiteY32" fmla="*/ 18306 h 500662"/>
              <a:gd name="connsiteX33" fmla="*/ 346676 w 607639"/>
              <a:gd name="connsiteY33" fmla="*/ 0 h 500662"/>
              <a:gd name="connsiteX34" fmla="*/ 409335 w 607639"/>
              <a:gd name="connsiteY34" fmla="*/ 65760 h 500662"/>
              <a:gd name="connsiteX35" fmla="*/ 353084 w 607639"/>
              <a:gd name="connsiteY35" fmla="*/ 149381 h 500662"/>
              <a:gd name="connsiteX36" fmla="*/ 560733 w 607639"/>
              <a:gd name="connsiteY36" fmla="*/ 383361 h 500662"/>
              <a:gd name="connsiteX37" fmla="*/ 607639 w 607639"/>
              <a:gd name="connsiteY37" fmla="*/ 441301 h 500662"/>
              <a:gd name="connsiteX38" fmla="*/ 548184 w 607639"/>
              <a:gd name="connsiteY38" fmla="*/ 500662 h 500662"/>
              <a:gd name="connsiteX39" fmla="*/ 59455 w 607639"/>
              <a:gd name="connsiteY39" fmla="*/ 500662 h 500662"/>
              <a:gd name="connsiteX40" fmla="*/ 0 w 607639"/>
              <a:gd name="connsiteY40" fmla="*/ 441301 h 500662"/>
              <a:gd name="connsiteX41" fmla="*/ 46906 w 607639"/>
              <a:gd name="connsiteY41" fmla="*/ 383361 h 500662"/>
              <a:gd name="connsiteX42" fmla="*/ 254555 w 607639"/>
              <a:gd name="connsiteY42" fmla="*/ 149381 h 500662"/>
              <a:gd name="connsiteX43" fmla="*/ 198304 w 607639"/>
              <a:gd name="connsiteY43" fmla="*/ 65760 h 500662"/>
              <a:gd name="connsiteX44" fmla="*/ 260964 w 607639"/>
              <a:gd name="connsiteY44" fmla="*/ 0 h 500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7639" h="500662">
                <a:moveTo>
                  <a:pt x="59455" y="421573"/>
                </a:moveTo>
                <a:cubicBezTo>
                  <a:pt x="48508" y="421573"/>
                  <a:pt x="39607" y="430459"/>
                  <a:pt x="39607" y="441301"/>
                </a:cubicBezTo>
                <a:cubicBezTo>
                  <a:pt x="39607" y="452231"/>
                  <a:pt x="48508" y="461117"/>
                  <a:pt x="59455" y="461117"/>
                </a:cubicBezTo>
                <a:lnTo>
                  <a:pt x="548184" y="461117"/>
                </a:lnTo>
                <a:cubicBezTo>
                  <a:pt x="559131" y="461117"/>
                  <a:pt x="567943" y="452231"/>
                  <a:pt x="567943" y="441301"/>
                </a:cubicBezTo>
                <a:cubicBezTo>
                  <a:pt x="567943" y="430459"/>
                  <a:pt x="559131" y="421573"/>
                  <a:pt x="548184" y="421573"/>
                </a:cubicBezTo>
                <a:close/>
                <a:moveTo>
                  <a:pt x="303820" y="223780"/>
                </a:moveTo>
                <a:cubicBezTo>
                  <a:pt x="349482" y="223780"/>
                  <a:pt x="395145" y="241155"/>
                  <a:pt x="429903" y="275907"/>
                </a:cubicBezTo>
                <a:cubicBezTo>
                  <a:pt x="437647" y="283550"/>
                  <a:pt x="437647" y="296082"/>
                  <a:pt x="429903" y="303815"/>
                </a:cubicBezTo>
                <a:cubicBezTo>
                  <a:pt x="426076" y="307725"/>
                  <a:pt x="421002" y="309681"/>
                  <a:pt x="415929" y="309681"/>
                </a:cubicBezTo>
                <a:cubicBezTo>
                  <a:pt x="410855" y="309681"/>
                  <a:pt x="405781" y="307725"/>
                  <a:pt x="401865" y="303815"/>
                </a:cubicBezTo>
                <a:cubicBezTo>
                  <a:pt x="347836" y="249865"/>
                  <a:pt x="259804" y="249865"/>
                  <a:pt x="205686" y="303815"/>
                </a:cubicBezTo>
                <a:cubicBezTo>
                  <a:pt x="198031" y="311547"/>
                  <a:pt x="185480" y="311547"/>
                  <a:pt x="177736" y="303815"/>
                </a:cubicBezTo>
                <a:cubicBezTo>
                  <a:pt x="169992" y="296082"/>
                  <a:pt x="169992" y="283550"/>
                  <a:pt x="177736" y="275907"/>
                </a:cubicBezTo>
                <a:cubicBezTo>
                  <a:pt x="212495" y="241155"/>
                  <a:pt x="258157" y="223780"/>
                  <a:pt x="303820" y="223780"/>
                </a:cubicBezTo>
                <a:close/>
                <a:moveTo>
                  <a:pt x="299503" y="184216"/>
                </a:moveTo>
                <a:cubicBezTo>
                  <a:pt x="187979" y="186349"/>
                  <a:pt x="96659" y="272636"/>
                  <a:pt x="86780" y="382028"/>
                </a:cubicBezTo>
                <a:lnTo>
                  <a:pt x="520859" y="382028"/>
                </a:lnTo>
                <a:cubicBezTo>
                  <a:pt x="510891" y="272636"/>
                  <a:pt x="419660" y="186349"/>
                  <a:pt x="308047" y="184216"/>
                </a:cubicBezTo>
                <a:close/>
                <a:moveTo>
                  <a:pt x="260964" y="39634"/>
                </a:moveTo>
                <a:cubicBezTo>
                  <a:pt x="245833" y="39634"/>
                  <a:pt x="237911" y="52785"/>
                  <a:pt x="237911" y="65760"/>
                </a:cubicBezTo>
                <a:cubicBezTo>
                  <a:pt x="237911" y="83710"/>
                  <a:pt x="254822" y="98373"/>
                  <a:pt x="289979" y="127254"/>
                </a:cubicBezTo>
                <a:cubicBezTo>
                  <a:pt x="294341" y="130808"/>
                  <a:pt x="298969" y="134630"/>
                  <a:pt x="303775" y="138628"/>
                </a:cubicBezTo>
                <a:cubicBezTo>
                  <a:pt x="308671" y="134630"/>
                  <a:pt x="313299" y="130808"/>
                  <a:pt x="317660" y="127254"/>
                </a:cubicBezTo>
                <a:cubicBezTo>
                  <a:pt x="352817" y="98373"/>
                  <a:pt x="369728" y="83710"/>
                  <a:pt x="369728" y="65760"/>
                </a:cubicBezTo>
                <a:cubicBezTo>
                  <a:pt x="369728" y="52785"/>
                  <a:pt x="361807" y="39634"/>
                  <a:pt x="346676" y="39634"/>
                </a:cubicBezTo>
                <a:cubicBezTo>
                  <a:pt x="329587" y="39634"/>
                  <a:pt x="322911" y="61583"/>
                  <a:pt x="322911" y="61850"/>
                </a:cubicBezTo>
                <a:cubicBezTo>
                  <a:pt x="320508" y="70381"/>
                  <a:pt x="312765" y="76423"/>
                  <a:pt x="303864" y="76423"/>
                </a:cubicBezTo>
                <a:lnTo>
                  <a:pt x="303686" y="76423"/>
                </a:lnTo>
                <a:cubicBezTo>
                  <a:pt x="294786" y="76335"/>
                  <a:pt x="287042" y="70469"/>
                  <a:pt x="284728" y="61938"/>
                </a:cubicBezTo>
                <a:cubicBezTo>
                  <a:pt x="284194" y="60161"/>
                  <a:pt x="277519" y="39634"/>
                  <a:pt x="260964" y="39634"/>
                </a:cubicBezTo>
                <a:close/>
                <a:moveTo>
                  <a:pt x="260964" y="0"/>
                </a:moveTo>
                <a:cubicBezTo>
                  <a:pt x="279566" y="0"/>
                  <a:pt x="293718" y="7998"/>
                  <a:pt x="303775" y="18306"/>
                </a:cubicBezTo>
                <a:cubicBezTo>
                  <a:pt x="313922" y="7998"/>
                  <a:pt x="327985" y="0"/>
                  <a:pt x="346676" y="0"/>
                </a:cubicBezTo>
                <a:cubicBezTo>
                  <a:pt x="381833" y="0"/>
                  <a:pt x="409335" y="28881"/>
                  <a:pt x="409335" y="65760"/>
                </a:cubicBezTo>
                <a:cubicBezTo>
                  <a:pt x="409335" y="99795"/>
                  <a:pt x="386283" y="121833"/>
                  <a:pt x="353084" y="149381"/>
                </a:cubicBezTo>
                <a:cubicBezTo>
                  <a:pt x="465765" y="171242"/>
                  <a:pt x="552367" y="266593"/>
                  <a:pt x="560733" y="383361"/>
                </a:cubicBezTo>
                <a:cubicBezTo>
                  <a:pt x="587524" y="389137"/>
                  <a:pt x="607639" y="412864"/>
                  <a:pt x="607639" y="441301"/>
                </a:cubicBezTo>
                <a:cubicBezTo>
                  <a:pt x="607639" y="474092"/>
                  <a:pt x="580938" y="500662"/>
                  <a:pt x="548184" y="500662"/>
                </a:cubicBezTo>
                <a:lnTo>
                  <a:pt x="59455" y="500662"/>
                </a:lnTo>
                <a:cubicBezTo>
                  <a:pt x="26701" y="500662"/>
                  <a:pt x="0" y="474092"/>
                  <a:pt x="0" y="441301"/>
                </a:cubicBezTo>
                <a:cubicBezTo>
                  <a:pt x="0" y="412864"/>
                  <a:pt x="20115" y="389137"/>
                  <a:pt x="46906" y="383361"/>
                </a:cubicBezTo>
                <a:cubicBezTo>
                  <a:pt x="55183" y="266593"/>
                  <a:pt x="141874" y="171242"/>
                  <a:pt x="254555" y="149381"/>
                </a:cubicBezTo>
                <a:cubicBezTo>
                  <a:pt x="221356" y="121833"/>
                  <a:pt x="198304" y="99795"/>
                  <a:pt x="198304" y="65760"/>
                </a:cubicBezTo>
                <a:cubicBezTo>
                  <a:pt x="198304" y="28881"/>
                  <a:pt x="225807" y="0"/>
                  <a:pt x="260964" y="0"/>
                </a:cubicBezTo>
                <a:close/>
              </a:path>
            </a:pathLst>
          </a:cu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endParaRPr lang="zh-CN" altLang="en-US" sz="1400" b="1">
              <a:solidFill>
                <a:srgbClr val="FFFFFF"/>
              </a:solidFill>
            </a:endParaRPr>
          </a:p>
        </p:txBody>
      </p:sp>
      <p:sp>
        <p:nvSpPr>
          <p:cNvPr id="157" name="Bullet3">
            <a:extLst>
              <a:ext uri="{FF2B5EF4-FFF2-40B4-BE49-F238E27FC236}">
                <a16:creationId xmlns:a16="http://schemas.microsoft.com/office/drawing/2014/main" id="{114249CE-9591-46C9-9D36-20A57E372133}"/>
              </a:ext>
            </a:extLst>
          </p:cNvPr>
          <p:cNvSpPr/>
          <p:nvPr/>
        </p:nvSpPr>
        <p:spPr>
          <a:xfrm>
            <a:off x="2869757" y="5091190"/>
            <a:ext cx="2046472" cy="688504"/>
          </a:xfrm>
          <a:prstGeom prst="rect">
            <a:avLst/>
          </a:prstGeom>
          <a:ln>
            <a:noFill/>
          </a:ln>
        </p:spPr>
        <p:txBody>
          <a:bodyPr wrap="square" lIns="91440" tIns="45720" rIns="91440" bIns="45720" anchor="b" anchorCtr="1">
            <a:normAutofit/>
          </a:bodyPr>
          <a:lstStyle/>
          <a:p>
            <a:pPr algn="ctr"/>
            <a:r>
              <a:rPr lang="zh-CN" altLang="en-US" sz="1600" b="1"/>
              <a:t>不规律饮食</a:t>
            </a:r>
          </a:p>
        </p:txBody>
      </p:sp>
      <p:sp>
        <p:nvSpPr>
          <p:cNvPr id="152" name="椭圆 151">
            <a:extLst>
              <a:ext uri="{FF2B5EF4-FFF2-40B4-BE49-F238E27FC236}">
                <a16:creationId xmlns:a16="http://schemas.microsoft.com/office/drawing/2014/main" id="{AEE9863B-52E2-4945-88D4-4718E276136C}"/>
              </a:ext>
            </a:extLst>
          </p:cNvPr>
          <p:cNvSpPr/>
          <p:nvPr/>
        </p:nvSpPr>
        <p:spPr>
          <a:xfrm>
            <a:off x="5312229" y="2606848"/>
            <a:ext cx="1567542" cy="1567542"/>
          </a:xfrm>
          <a:prstGeom prst="ellipse">
            <a:avLst/>
          </a:prstGeom>
          <a:solidFill>
            <a:schemeClr val="accent6">
              <a:alpha val="10000"/>
            </a:schemeClr>
          </a:solidFill>
          <a:ln w="12700" cap="rnd">
            <a:gradFill>
              <a:gsLst>
                <a:gs pos="0">
                  <a:schemeClr val="accent6"/>
                </a:gs>
                <a:gs pos="100000">
                  <a:schemeClr val="accent6">
                    <a:lumMod val="60000"/>
                    <a:lumOff val="40000"/>
                    <a:alpha val="20000"/>
                  </a:schemeClr>
                </a:gs>
              </a:gsLst>
              <a:lin ang="27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zh-CN" altLang="en-US" sz="1600" b="1" dirty="0">
              <a:solidFill>
                <a:schemeClr val="tx1"/>
              </a:solidFill>
            </a:endParaRPr>
          </a:p>
        </p:txBody>
      </p:sp>
      <p:sp>
        <p:nvSpPr>
          <p:cNvPr id="170" name="Icon4">
            <a:extLst>
              <a:ext uri="{FF2B5EF4-FFF2-40B4-BE49-F238E27FC236}">
                <a16:creationId xmlns:a16="http://schemas.microsoft.com/office/drawing/2014/main" id="{DCB473FB-D9FB-4102-BFED-9662C61E26DB}"/>
              </a:ext>
            </a:extLst>
          </p:cNvPr>
          <p:cNvSpPr/>
          <p:nvPr/>
        </p:nvSpPr>
        <p:spPr bwMode="auto">
          <a:xfrm>
            <a:off x="5791157" y="3192767"/>
            <a:ext cx="609685" cy="395704"/>
          </a:xfrm>
          <a:custGeom>
            <a:avLst/>
            <a:gdLst>
              <a:gd name="connsiteX0" fmla="*/ 531634 w 607639"/>
              <a:gd name="connsiteY0" fmla="*/ 318526 h 394377"/>
              <a:gd name="connsiteX1" fmla="*/ 542406 w 607639"/>
              <a:gd name="connsiteY1" fmla="*/ 322971 h 394377"/>
              <a:gd name="connsiteX2" fmla="*/ 587985 w 607639"/>
              <a:gd name="connsiteY2" fmla="*/ 368486 h 394377"/>
              <a:gd name="connsiteX3" fmla="*/ 587985 w 607639"/>
              <a:gd name="connsiteY3" fmla="*/ 389910 h 394377"/>
              <a:gd name="connsiteX4" fmla="*/ 566531 w 607639"/>
              <a:gd name="connsiteY4" fmla="*/ 389910 h 394377"/>
              <a:gd name="connsiteX5" fmla="*/ 520952 w 607639"/>
              <a:gd name="connsiteY5" fmla="*/ 344395 h 394377"/>
              <a:gd name="connsiteX6" fmla="*/ 520952 w 607639"/>
              <a:gd name="connsiteY6" fmla="*/ 322971 h 394377"/>
              <a:gd name="connsiteX7" fmla="*/ 531634 w 607639"/>
              <a:gd name="connsiteY7" fmla="*/ 318526 h 394377"/>
              <a:gd name="connsiteX8" fmla="*/ 75917 w 607639"/>
              <a:gd name="connsiteY8" fmla="*/ 318526 h 394377"/>
              <a:gd name="connsiteX9" fmla="*/ 86688 w 607639"/>
              <a:gd name="connsiteY9" fmla="*/ 322971 h 394377"/>
              <a:gd name="connsiteX10" fmla="*/ 86688 w 607639"/>
              <a:gd name="connsiteY10" fmla="*/ 344395 h 394377"/>
              <a:gd name="connsiteX11" fmla="*/ 41109 w 607639"/>
              <a:gd name="connsiteY11" fmla="*/ 389910 h 394377"/>
              <a:gd name="connsiteX12" fmla="*/ 19655 w 607639"/>
              <a:gd name="connsiteY12" fmla="*/ 389910 h 394377"/>
              <a:gd name="connsiteX13" fmla="*/ 19655 w 607639"/>
              <a:gd name="connsiteY13" fmla="*/ 368486 h 394377"/>
              <a:gd name="connsiteX14" fmla="*/ 65234 w 607639"/>
              <a:gd name="connsiteY14" fmla="*/ 322971 h 394377"/>
              <a:gd name="connsiteX15" fmla="*/ 75917 w 607639"/>
              <a:gd name="connsiteY15" fmla="*/ 318526 h 394377"/>
              <a:gd name="connsiteX16" fmla="*/ 531604 w 607639"/>
              <a:gd name="connsiteY16" fmla="*/ 181982 h 394377"/>
              <a:gd name="connsiteX17" fmla="*/ 592414 w 607639"/>
              <a:gd name="connsiteY17" fmla="*/ 181982 h 394377"/>
              <a:gd name="connsiteX18" fmla="*/ 607639 w 607639"/>
              <a:gd name="connsiteY18" fmla="*/ 197109 h 394377"/>
              <a:gd name="connsiteX19" fmla="*/ 592414 w 607639"/>
              <a:gd name="connsiteY19" fmla="*/ 212325 h 394377"/>
              <a:gd name="connsiteX20" fmla="*/ 531604 w 607639"/>
              <a:gd name="connsiteY20" fmla="*/ 212325 h 394377"/>
              <a:gd name="connsiteX21" fmla="*/ 516468 w 607639"/>
              <a:gd name="connsiteY21" fmla="*/ 197109 h 394377"/>
              <a:gd name="connsiteX22" fmla="*/ 531604 w 607639"/>
              <a:gd name="connsiteY22" fmla="*/ 181982 h 394377"/>
              <a:gd name="connsiteX23" fmla="*/ 15225 w 607639"/>
              <a:gd name="connsiteY23" fmla="*/ 181982 h 394377"/>
              <a:gd name="connsiteX24" fmla="*/ 75946 w 607639"/>
              <a:gd name="connsiteY24" fmla="*/ 181982 h 394377"/>
              <a:gd name="connsiteX25" fmla="*/ 91171 w 607639"/>
              <a:gd name="connsiteY25" fmla="*/ 197109 h 394377"/>
              <a:gd name="connsiteX26" fmla="*/ 75946 w 607639"/>
              <a:gd name="connsiteY26" fmla="*/ 212325 h 394377"/>
              <a:gd name="connsiteX27" fmla="*/ 15225 w 607639"/>
              <a:gd name="connsiteY27" fmla="*/ 212325 h 394377"/>
              <a:gd name="connsiteX28" fmla="*/ 0 w 607639"/>
              <a:gd name="connsiteY28" fmla="*/ 197109 h 394377"/>
              <a:gd name="connsiteX29" fmla="*/ 15225 w 607639"/>
              <a:gd name="connsiteY29" fmla="*/ 181982 h 394377"/>
              <a:gd name="connsiteX30" fmla="*/ 455710 w 607639"/>
              <a:gd name="connsiteY30" fmla="*/ 91005 h 394377"/>
              <a:gd name="connsiteX31" fmla="*/ 349370 w 607639"/>
              <a:gd name="connsiteY31" fmla="*/ 197119 h 394377"/>
              <a:gd name="connsiteX32" fmla="*/ 455710 w 607639"/>
              <a:gd name="connsiteY32" fmla="*/ 303322 h 394377"/>
              <a:gd name="connsiteX33" fmla="*/ 151944 w 607639"/>
              <a:gd name="connsiteY33" fmla="*/ 91005 h 394377"/>
              <a:gd name="connsiteX34" fmla="*/ 151944 w 607639"/>
              <a:gd name="connsiteY34" fmla="*/ 303322 h 394377"/>
              <a:gd name="connsiteX35" fmla="*/ 258183 w 607639"/>
              <a:gd name="connsiteY35" fmla="*/ 197119 h 394377"/>
              <a:gd name="connsiteX36" fmla="*/ 151944 w 607639"/>
              <a:gd name="connsiteY36" fmla="*/ 91005 h 394377"/>
              <a:gd name="connsiteX37" fmla="*/ 151944 w 607639"/>
              <a:gd name="connsiteY37" fmla="*/ 60610 h 394377"/>
              <a:gd name="connsiteX38" fmla="*/ 288613 w 607639"/>
              <a:gd name="connsiteY38" fmla="*/ 197119 h 394377"/>
              <a:gd name="connsiteX39" fmla="*/ 151944 w 607639"/>
              <a:gd name="connsiteY39" fmla="*/ 333628 h 394377"/>
              <a:gd name="connsiteX40" fmla="*/ 121514 w 607639"/>
              <a:gd name="connsiteY40" fmla="*/ 303322 h 394377"/>
              <a:gd name="connsiteX41" fmla="*/ 121514 w 607639"/>
              <a:gd name="connsiteY41" fmla="*/ 91005 h 394377"/>
              <a:gd name="connsiteX42" fmla="*/ 151944 w 607639"/>
              <a:gd name="connsiteY42" fmla="*/ 60610 h 394377"/>
              <a:gd name="connsiteX43" fmla="*/ 455710 w 607639"/>
              <a:gd name="connsiteY43" fmla="*/ 60610 h 394377"/>
              <a:gd name="connsiteX44" fmla="*/ 486054 w 607639"/>
              <a:gd name="connsiteY44" fmla="*/ 91005 h 394377"/>
              <a:gd name="connsiteX45" fmla="*/ 486054 w 607639"/>
              <a:gd name="connsiteY45" fmla="*/ 303322 h 394377"/>
              <a:gd name="connsiteX46" fmla="*/ 455710 w 607639"/>
              <a:gd name="connsiteY46" fmla="*/ 333628 h 394377"/>
              <a:gd name="connsiteX47" fmla="*/ 319026 w 607639"/>
              <a:gd name="connsiteY47" fmla="*/ 197119 h 394377"/>
              <a:gd name="connsiteX48" fmla="*/ 455710 w 607639"/>
              <a:gd name="connsiteY48" fmla="*/ 60610 h 394377"/>
              <a:gd name="connsiteX49" fmla="*/ 30348 w 607639"/>
              <a:gd name="connsiteY49" fmla="*/ 0 h 394377"/>
              <a:gd name="connsiteX50" fmla="*/ 41109 w 607639"/>
              <a:gd name="connsiteY50" fmla="*/ 4463 h 394377"/>
              <a:gd name="connsiteX51" fmla="*/ 86688 w 607639"/>
              <a:gd name="connsiteY51" fmla="*/ 49936 h 394377"/>
              <a:gd name="connsiteX52" fmla="*/ 86688 w 607639"/>
              <a:gd name="connsiteY52" fmla="*/ 71340 h 394377"/>
              <a:gd name="connsiteX53" fmla="*/ 75917 w 607639"/>
              <a:gd name="connsiteY53" fmla="*/ 75781 h 394377"/>
              <a:gd name="connsiteX54" fmla="*/ 65234 w 607639"/>
              <a:gd name="connsiteY54" fmla="*/ 71340 h 394377"/>
              <a:gd name="connsiteX55" fmla="*/ 19655 w 607639"/>
              <a:gd name="connsiteY55" fmla="*/ 25867 h 394377"/>
              <a:gd name="connsiteX56" fmla="*/ 19655 w 607639"/>
              <a:gd name="connsiteY56" fmla="*/ 4463 h 394377"/>
              <a:gd name="connsiteX57" fmla="*/ 30348 w 607639"/>
              <a:gd name="connsiteY57" fmla="*/ 0 h 394377"/>
              <a:gd name="connsiteX58" fmla="*/ 577225 w 607639"/>
              <a:gd name="connsiteY58" fmla="*/ 0 h 394377"/>
              <a:gd name="connsiteX59" fmla="*/ 587985 w 607639"/>
              <a:gd name="connsiteY59" fmla="*/ 4463 h 394377"/>
              <a:gd name="connsiteX60" fmla="*/ 587985 w 607639"/>
              <a:gd name="connsiteY60" fmla="*/ 25867 h 394377"/>
              <a:gd name="connsiteX61" fmla="*/ 542406 w 607639"/>
              <a:gd name="connsiteY61" fmla="*/ 71340 h 394377"/>
              <a:gd name="connsiteX62" fmla="*/ 531634 w 607639"/>
              <a:gd name="connsiteY62" fmla="*/ 75781 h 394377"/>
              <a:gd name="connsiteX63" fmla="*/ 520952 w 607639"/>
              <a:gd name="connsiteY63" fmla="*/ 71340 h 394377"/>
              <a:gd name="connsiteX64" fmla="*/ 520952 w 607639"/>
              <a:gd name="connsiteY64" fmla="*/ 49936 h 394377"/>
              <a:gd name="connsiteX65" fmla="*/ 566531 w 607639"/>
              <a:gd name="connsiteY65" fmla="*/ 4463 h 394377"/>
              <a:gd name="connsiteX66" fmla="*/ 577225 w 607639"/>
              <a:gd name="connsiteY66" fmla="*/ 0 h 39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7639" h="394377">
                <a:moveTo>
                  <a:pt x="531634" y="318526"/>
                </a:moveTo>
                <a:cubicBezTo>
                  <a:pt x="535551" y="318526"/>
                  <a:pt x="539468" y="319948"/>
                  <a:pt x="542406" y="322971"/>
                </a:cubicBezTo>
                <a:lnTo>
                  <a:pt x="587985" y="368486"/>
                </a:lnTo>
                <a:cubicBezTo>
                  <a:pt x="593950" y="374353"/>
                  <a:pt x="593950" y="383954"/>
                  <a:pt x="587985" y="389910"/>
                </a:cubicBezTo>
                <a:cubicBezTo>
                  <a:pt x="582021" y="395866"/>
                  <a:pt x="572407" y="395866"/>
                  <a:pt x="566531" y="389910"/>
                </a:cubicBezTo>
                <a:lnTo>
                  <a:pt x="520952" y="344395"/>
                </a:lnTo>
                <a:cubicBezTo>
                  <a:pt x="514987" y="338439"/>
                  <a:pt x="514987" y="328838"/>
                  <a:pt x="520952" y="322971"/>
                </a:cubicBezTo>
                <a:cubicBezTo>
                  <a:pt x="523889" y="319948"/>
                  <a:pt x="527806" y="318526"/>
                  <a:pt x="531634" y="318526"/>
                </a:cubicBezTo>
                <a:close/>
                <a:moveTo>
                  <a:pt x="75917" y="318526"/>
                </a:moveTo>
                <a:cubicBezTo>
                  <a:pt x="79834" y="318526"/>
                  <a:pt x="83751" y="319948"/>
                  <a:pt x="86688" y="322971"/>
                </a:cubicBezTo>
                <a:cubicBezTo>
                  <a:pt x="92653" y="328838"/>
                  <a:pt x="92653" y="338439"/>
                  <a:pt x="86688" y="344395"/>
                </a:cubicBezTo>
                <a:lnTo>
                  <a:pt x="41109" y="389910"/>
                </a:lnTo>
                <a:cubicBezTo>
                  <a:pt x="35144" y="395866"/>
                  <a:pt x="25530" y="395866"/>
                  <a:pt x="19655" y="389910"/>
                </a:cubicBezTo>
                <a:cubicBezTo>
                  <a:pt x="13690" y="383954"/>
                  <a:pt x="13690" y="374353"/>
                  <a:pt x="19655" y="368486"/>
                </a:cubicBezTo>
                <a:lnTo>
                  <a:pt x="65234" y="322971"/>
                </a:lnTo>
                <a:cubicBezTo>
                  <a:pt x="68172" y="319948"/>
                  <a:pt x="72089" y="318526"/>
                  <a:pt x="75917" y="318526"/>
                </a:cubicBezTo>
                <a:close/>
                <a:moveTo>
                  <a:pt x="531604" y="181982"/>
                </a:moveTo>
                <a:lnTo>
                  <a:pt x="592414" y="181982"/>
                </a:lnTo>
                <a:cubicBezTo>
                  <a:pt x="600783" y="181982"/>
                  <a:pt x="607639" y="188745"/>
                  <a:pt x="607639" y="197109"/>
                </a:cubicBezTo>
                <a:cubicBezTo>
                  <a:pt x="607639" y="205562"/>
                  <a:pt x="600783" y="212325"/>
                  <a:pt x="592414" y="212325"/>
                </a:cubicBezTo>
                <a:lnTo>
                  <a:pt x="531604" y="212325"/>
                </a:lnTo>
                <a:cubicBezTo>
                  <a:pt x="523235" y="212325"/>
                  <a:pt x="516468" y="205562"/>
                  <a:pt x="516468" y="197109"/>
                </a:cubicBezTo>
                <a:cubicBezTo>
                  <a:pt x="516468" y="188745"/>
                  <a:pt x="523235" y="181982"/>
                  <a:pt x="531604" y="181982"/>
                </a:cubicBezTo>
                <a:close/>
                <a:moveTo>
                  <a:pt x="15225" y="181982"/>
                </a:moveTo>
                <a:lnTo>
                  <a:pt x="75946" y="181982"/>
                </a:lnTo>
                <a:cubicBezTo>
                  <a:pt x="84404" y="181982"/>
                  <a:pt x="91171" y="188745"/>
                  <a:pt x="91171" y="197109"/>
                </a:cubicBezTo>
                <a:cubicBezTo>
                  <a:pt x="91171" y="205562"/>
                  <a:pt x="84404" y="212325"/>
                  <a:pt x="75946" y="212325"/>
                </a:cubicBezTo>
                <a:lnTo>
                  <a:pt x="15225" y="212325"/>
                </a:lnTo>
                <a:cubicBezTo>
                  <a:pt x="6767" y="212325"/>
                  <a:pt x="0" y="205562"/>
                  <a:pt x="0" y="197109"/>
                </a:cubicBezTo>
                <a:cubicBezTo>
                  <a:pt x="0" y="188745"/>
                  <a:pt x="6767" y="181982"/>
                  <a:pt x="15225" y="181982"/>
                </a:cubicBezTo>
                <a:close/>
                <a:moveTo>
                  <a:pt x="455710" y="91005"/>
                </a:moveTo>
                <a:cubicBezTo>
                  <a:pt x="396978" y="91005"/>
                  <a:pt x="349370" y="138552"/>
                  <a:pt x="349370" y="197119"/>
                </a:cubicBezTo>
                <a:cubicBezTo>
                  <a:pt x="349370" y="255775"/>
                  <a:pt x="396978" y="303322"/>
                  <a:pt x="455710" y="303322"/>
                </a:cubicBezTo>
                <a:close/>
                <a:moveTo>
                  <a:pt x="151944" y="91005"/>
                </a:moveTo>
                <a:lnTo>
                  <a:pt x="151944" y="303322"/>
                </a:lnTo>
                <a:cubicBezTo>
                  <a:pt x="210580" y="303322"/>
                  <a:pt x="258183" y="255775"/>
                  <a:pt x="258183" y="197119"/>
                </a:cubicBezTo>
                <a:cubicBezTo>
                  <a:pt x="258183" y="138552"/>
                  <a:pt x="210580" y="91005"/>
                  <a:pt x="151944" y="91005"/>
                </a:cubicBezTo>
                <a:close/>
                <a:moveTo>
                  <a:pt x="151944" y="60610"/>
                </a:moveTo>
                <a:cubicBezTo>
                  <a:pt x="227308" y="60610"/>
                  <a:pt x="288613" y="121844"/>
                  <a:pt x="288613" y="197119"/>
                </a:cubicBezTo>
                <a:cubicBezTo>
                  <a:pt x="288613" y="272394"/>
                  <a:pt x="227308" y="333628"/>
                  <a:pt x="151944" y="333628"/>
                </a:cubicBezTo>
                <a:cubicBezTo>
                  <a:pt x="135127" y="333628"/>
                  <a:pt x="121514" y="320119"/>
                  <a:pt x="121514" y="303322"/>
                </a:cubicBezTo>
                <a:lnTo>
                  <a:pt x="121514" y="91005"/>
                </a:lnTo>
                <a:cubicBezTo>
                  <a:pt x="121514" y="74208"/>
                  <a:pt x="135127" y="60610"/>
                  <a:pt x="151944" y="60610"/>
                </a:cubicBezTo>
                <a:close/>
                <a:moveTo>
                  <a:pt x="455710" y="60610"/>
                </a:moveTo>
                <a:cubicBezTo>
                  <a:pt x="472528" y="60610"/>
                  <a:pt x="486054" y="74208"/>
                  <a:pt x="486054" y="91005"/>
                </a:cubicBezTo>
                <a:lnTo>
                  <a:pt x="486054" y="303322"/>
                </a:lnTo>
                <a:cubicBezTo>
                  <a:pt x="486054" y="320119"/>
                  <a:pt x="472528" y="333628"/>
                  <a:pt x="455710" y="333628"/>
                </a:cubicBezTo>
                <a:cubicBezTo>
                  <a:pt x="380338" y="333628"/>
                  <a:pt x="319026" y="272394"/>
                  <a:pt x="319026" y="197119"/>
                </a:cubicBezTo>
                <a:cubicBezTo>
                  <a:pt x="319026" y="121844"/>
                  <a:pt x="380338" y="60610"/>
                  <a:pt x="455710" y="60610"/>
                </a:cubicBezTo>
                <a:close/>
                <a:moveTo>
                  <a:pt x="30348" y="0"/>
                </a:moveTo>
                <a:cubicBezTo>
                  <a:pt x="34232" y="0"/>
                  <a:pt x="38127" y="1487"/>
                  <a:pt x="41109" y="4463"/>
                </a:cubicBezTo>
                <a:lnTo>
                  <a:pt x="86688" y="49936"/>
                </a:lnTo>
                <a:cubicBezTo>
                  <a:pt x="92653" y="55798"/>
                  <a:pt x="92653" y="65390"/>
                  <a:pt x="86688" y="71340"/>
                </a:cubicBezTo>
                <a:cubicBezTo>
                  <a:pt x="83751" y="74271"/>
                  <a:pt x="79834" y="75781"/>
                  <a:pt x="75917" y="75781"/>
                </a:cubicBezTo>
                <a:cubicBezTo>
                  <a:pt x="72089" y="75781"/>
                  <a:pt x="68172" y="74271"/>
                  <a:pt x="65234" y="71340"/>
                </a:cubicBezTo>
                <a:lnTo>
                  <a:pt x="19655" y="25867"/>
                </a:lnTo>
                <a:cubicBezTo>
                  <a:pt x="13690" y="19916"/>
                  <a:pt x="13690" y="10324"/>
                  <a:pt x="19655" y="4463"/>
                </a:cubicBezTo>
                <a:cubicBezTo>
                  <a:pt x="22593" y="1487"/>
                  <a:pt x="26465" y="0"/>
                  <a:pt x="30348" y="0"/>
                </a:cubicBezTo>
                <a:close/>
                <a:moveTo>
                  <a:pt x="577225" y="0"/>
                </a:moveTo>
                <a:cubicBezTo>
                  <a:pt x="581109" y="0"/>
                  <a:pt x="585003" y="1487"/>
                  <a:pt x="587985" y="4463"/>
                </a:cubicBezTo>
                <a:cubicBezTo>
                  <a:pt x="593950" y="10324"/>
                  <a:pt x="593950" y="19916"/>
                  <a:pt x="587985" y="25867"/>
                </a:cubicBezTo>
                <a:lnTo>
                  <a:pt x="542406" y="71340"/>
                </a:lnTo>
                <a:cubicBezTo>
                  <a:pt x="539468" y="74271"/>
                  <a:pt x="535551" y="75781"/>
                  <a:pt x="531634" y="75781"/>
                </a:cubicBezTo>
                <a:cubicBezTo>
                  <a:pt x="527806" y="75781"/>
                  <a:pt x="523889" y="74271"/>
                  <a:pt x="520952" y="71340"/>
                </a:cubicBezTo>
                <a:cubicBezTo>
                  <a:pt x="514987" y="65390"/>
                  <a:pt x="514987" y="55798"/>
                  <a:pt x="520952" y="49936"/>
                </a:cubicBezTo>
                <a:lnTo>
                  <a:pt x="566531" y="4463"/>
                </a:lnTo>
                <a:cubicBezTo>
                  <a:pt x="569469" y="1487"/>
                  <a:pt x="573342" y="0"/>
                  <a:pt x="577225" y="0"/>
                </a:cubicBezTo>
                <a:close/>
              </a:path>
            </a:pathLst>
          </a:cu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endParaRPr lang="zh-CN" altLang="en-US" sz="1400" b="1">
              <a:solidFill>
                <a:srgbClr val="FFFFFF"/>
              </a:solidFill>
            </a:endParaRPr>
          </a:p>
        </p:txBody>
      </p:sp>
      <p:sp>
        <p:nvSpPr>
          <p:cNvPr id="154" name="Bullet4">
            <a:extLst>
              <a:ext uri="{FF2B5EF4-FFF2-40B4-BE49-F238E27FC236}">
                <a16:creationId xmlns:a16="http://schemas.microsoft.com/office/drawing/2014/main" id="{38E9B9F4-51B9-4C1B-9A14-86F3DD75A2D0}"/>
              </a:ext>
            </a:extLst>
          </p:cNvPr>
          <p:cNvSpPr/>
          <p:nvPr/>
        </p:nvSpPr>
        <p:spPr>
          <a:xfrm>
            <a:off x="5072764" y="4262378"/>
            <a:ext cx="2046472" cy="688504"/>
          </a:xfrm>
          <a:prstGeom prst="rect">
            <a:avLst/>
          </a:prstGeom>
          <a:ln>
            <a:noFill/>
          </a:ln>
        </p:spPr>
        <p:txBody>
          <a:bodyPr wrap="square" lIns="91440" tIns="45720" rIns="91440" bIns="45720" anchor="b" anchorCtr="1">
            <a:normAutofit/>
          </a:bodyPr>
          <a:lstStyle/>
          <a:p>
            <a:pPr algn="ctr"/>
            <a:r>
              <a:rPr lang="zh-CN" altLang="en-US" sz="1600" b="1"/>
              <a:t>暴露于闪烁光线</a:t>
            </a:r>
          </a:p>
        </p:txBody>
      </p:sp>
      <p:sp>
        <p:nvSpPr>
          <p:cNvPr id="149" name="椭圆 148">
            <a:extLst>
              <a:ext uri="{FF2B5EF4-FFF2-40B4-BE49-F238E27FC236}">
                <a16:creationId xmlns:a16="http://schemas.microsoft.com/office/drawing/2014/main" id="{A305FD11-5D6C-46BD-9418-7A990FE26405}"/>
              </a:ext>
            </a:extLst>
          </p:cNvPr>
          <p:cNvSpPr/>
          <p:nvPr/>
        </p:nvSpPr>
        <p:spPr>
          <a:xfrm>
            <a:off x="7523464" y="1786596"/>
            <a:ext cx="1567542" cy="1567542"/>
          </a:xfrm>
          <a:prstGeom prst="ellipse">
            <a:avLst/>
          </a:prstGeom>
          <a:solidFill>
            <a:schemeClr val="accent6">
              <a:alpha val="10000"/>
            </a:schemeClr>
          </a:solidFill>
          <a:ln w="12700" cap="rnd">
            <a:gradFill>
              <a:gsLst>
                <a:gs pos="0">
                  <a:schemeClr val="accent6"/>
                </a:gs>
                <a:gs pos="100000">
                  <a:schemeClr val="accent6">
                    <a:lumMod val="60000"/>
                    <a:lumOff val="40000"/>
                    <a:alpha val="20000"/>
                  </a:schemeClr>
                </a:gs>
              </a:gsLst>
              <a:lin ang="27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zh-CN" altLang="en-US" sz="1600" b="1" dirty="0">
              <a:solidFill>
                <a:schemeClr val="tx1"/>
              </a:solidFill>
            </a:endParaRPr>
          </a:p>
        </p:txBody>
      </p:sp>
      <p:sp>
        <p:nvSpPr>
          <p:cNvPr id="171" name="Icon5">
            <a:extLst>
              <a:ext uri="{FF2B5EF4-FFF2-40B4-BE49-F238E27FC236}">
                <a16:creationId xmlns:a16="http://schemas.microsoft.com/office/drawing/2014/main" id="{A10109CA-D69E-4693-9CA0-8EA9570EC114}"/>
              </a:ext>
            </a:extLst>
          </p:cNvPr>
          <p:cNvSpPr/>
          <p:nvPr/>
        </p:nvSpPr>
        <p:spPr bwMode="auto">
          <a:xfrm>
            <a:off x="8052830" y="2265525"/>
            <a:ext cx="508809" cy="609685"/>
          </a:xfrm>
          <a:custGeom>
            <a:avLst/>
            <a:gdLst>
              <a:gd name="connsiteX0" fmla="*/ 296411 w 333502"/>
              <a:gd name="connsiteY0" fmla="*/ 247004 h 399622"/>
              <a:gd name="connsiteX1" fmla="*/ 311694 w 333502"/>
              <a:gd name="connsiteY1" fmla="*/ 249623 h 399622"/>
              <a:gd name="connsiteX2" fmla="*/ 322739 w 333502"/>
              <a:gd name="connsiteY2" fmla="*/ 355504 h 399622"/>
              <a:gd name="connsiteX3" fmla="*/ 260703 w 333502"/>
              <a:gd name="connsiteY3" fmla="*/ 397638 h 399622"/>
              <a:gd name="connsiteX4" fmla="*/ 258893 w 333502"/>
              <a:gd name="connsiteY4" fmla="*/ 397590 h 399622"/>
              <a:gd name="connsiteX5" fmla="*/ 222471 w 333502"/>
              <a:gd name="connsiteY5" fmla="*/ 372120 h 399622"/>
              <a:gd name="connsiteX6" fmla="*/ 140723 w 333502"/>
              <a:gd name="connsiteY6" fmla="*/ 331033 h 399622"/>
              <a:gd name="connsiteX7" fmla="*/ 128535 w 333502"/>
              <a:gd name="connsiteY7" fmla="*/ 321416 h 399622"/>
              <a:gd name="connsiteX8" fmla="*/ 138105 w 333502"/>
              <a:gd name="connsiteY8" fmla="*/ 309229 h 399622"/>
              <a:gd name="connsiteX9" fmla="*/ 242515 w 333502"/>
              <a:gd name="connsiteY9" fmla="*/ 363169 h 399622"/>
              <a:gd name="connsiteX10" fmla="*/ 259750 w 333502"/>
              <a:gd name="connsiteY10" fmla="*/ 375643 h 399622"/>
              <a:gd name="connsiteX11" fmla="*/ 260703 w 333502"/>
              <a:gd name="connsiteY11" fmla="*/ 375643 h 399622"/>
              <a:gd name="connsiteX12" fmla="*/ 303457 w 333502"/>
              <a:gd name="connsiteY12" fmla="*/ 344983 h 399622"/>
              <a:gd name="connsiteX13" fmla="*/ 293744 w 333502"/>
              <a:gd name="connsiteY13" fmla="*/ 262286 h 399622"/>
              <a:gd name="connsiteX14" fmla="*/ 296411 w 333502"/>
              <a:gd name="connsiteY14" fmla="*/ 247004 h 399622"/>
              <a:gd name="connsiteX15" fmla="*/ 173939 w 333502"/>
              <a:gd name="connsiteY15" fmla="*/ 1647 h 399622"/>
              <a:gd name="connsiteX16" fmla="*/ 177557 w 333502"/>
              <a:gd name="connsiteY16" fmla="*/ 16745 h 399622"/>
              <a:gd name="connsiteX17" fmla="*/ 34027 w 333502"/>
              <a:gd name="connsiteY17" fmla="*/ 249024 h 399622"/>
              <a:gd name="connsiteX18" fmla="*/ 30029 w 333502"/>
              <a:gd name="connsiteY18" fmla="*/ 326466 h 399622"/>
              <a:gd name="connsiteX19" fmla="*/ 93200 w 333502"/>
              <a:gd name="connsiteY19" fmla="*/ 371427 h 399622"/>
              <a:gd name="connsiteX20" fmla="*/ 146804 w 333502"/>
              <a:gd name="connsiteY20" fmla="*/ 377713 h 399622"/>
              <a:gd name="connsiteX21" fmla="*/ 156468 w 333502"/>
              <a:gd name="connsiteY21" fmla="*/ 389906 h 399622"/>
              <a:gd name="connsiteX22" fmla="*/ 145566 w 333502"/>
              <a:gd name="connsiteY22" fmla="*/ 399622 h 399622"/>
              <a:gd name="connsiteX23" fmla="*/ 144281 w 333502"/>
              <a:gd name="connsiteY23" fmla="*/ 399527 h 399622"/>
              <a:gd name="connsiteX24" fmla="*/ 90677 w 333502"/>
              <a:gd name="connsiteY24" fmla="*/ 393240 h 399622"/>
              <a:gd name="connsiteX25" fmla="*/ 10320 w 333502"/>
              <a:gd name="connsiteY25" fmla="*/ 335992 h 399622"/>
              <a:gd name="connsiteX26" fmla="*/ 15366 w 333502"/>
              <a:gd name="connsiteY26" fmla="*/ 237498 h 399622"/>
              <a:gd name="connsiteX27" fmla="*/ 158848 w 333502"/>
              <a:gd name="connsiteY27" fmla="*/ 5267 h 399622"/>
              <a:gd name="connsiteX28" fmla="*/ 173939 w 333502"/>
              <a:gd name="connsiteY28" fmla="*/ 1647 h 399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33502" h="399622">
                <a:moveTo>
                  <a:pt x="296411" y="247004"/>
                </a:moveTo>
                <a:cubicBezTo>
                  <a:pt x="301315" y="243481"/>
                  <a:pt x="308171" y="244671"/>
                  <a:pt x="311694" y="249623"/>
                </a:cubicBezTo>
                <a:cubicBezTo>
                  <a:pt x="336261" y="284567"/>
                  <a:pt x="340260" y="323083"/>
                  <a:pt x="322739" y="355504"/>
                </a:cubicBezTo>
                <a:cubicBezTo>
                  <a:pt x="309075" y="380594"/>
                  <a:pt x="283794" y="397638"/>
                  <a:pt x="260703" y="397638"/>
                </a:cubicBezTo>
                <a:cubicBezTo>
                  <a:pt x="260084" y="397638"/>
                  <a:pt x="259512" y="397590"/>
                  <a:pt x="258893" y="397590"/>
                </a:cubicBezTo>
                <a:cubicBezTo>
                  <a:pt x="242610" y="396876"/>
                  <a:pt x="229375" y="387640"/>
                  <a:pt x="222471" y="372120"/>
                </a:cubicBezTo>
                <a:cubicBezTo>
                  <a:pt x="201332" y="324559"/>
                  <a:pt x="143152" y="330748"/>
                  <a:pt x="140723" y="331033"/>
                </a:cubicBezTo>
                <a:cubicBezTo>
                  <a:pt x="134772" y="331700"/>
                  <a:pt x="129297" y="327415"/>
                  <a:pt x="128535" y="321416"/>
                </a:cubicBezTo>
                <a:cubicBezTo>
                  <a:pt x="127773" y="315370"/>
                  <a:pt x="132058" y="309943"/>
                  <a:pt x="138105" y="309229"/>
                </a:cubicBezTo>
                <a:cubicBezTo>
                  <a:pt x="164481" y="305944"/>
                  <a:pt x="220281" y="313133"/>
                  <a:pt x="242515" y="363169"/>
                </a:cubicBezTo>
                <a:cubicBezTo>
                  <a:pt x="246038" y="371072"/>
                  <a:pt x="251847" y="375310"/>
                  <a:pt x="259750" y="375643"/>
                </a:cubicBezTo>
                <a:lnTo>
                  <a:pt x="260703" y="375643"/>
                </a:lnTo>
                <a:cubicBezTo>
                  <a:pt x="273796" y="375643"/>
                  <a:pt x="292411" y="365264"/>
                  <a:pt x="303457" y="344983"/>
                </a:cubicBezTo>
                <a:cubicBezTo>
                  <a:pt x="311360" y="330415"/>
                  <a:pt x="320549" y="300421"/>
                  <a:pt x="293744" y="262286"/>
                </a:cubicBezTo>
                <a:cubicBezTo>
                  <a:pt x="290221" y="257335"/>
                  <a:pt x="291459" y="250527"/>
                  <a:pt x="296411" y="247004"/>
                </a:cubicBezTo>
                <a:close/>
                <a:moveTo>
                  <a:pt x="173939" y="1647"/>
                </a:moveTo>
                <a:cubicBezTo>
                  <a:pt x="179175" y="4838"/>
                  <a:pt x="180746" y="11601"/>
                  <a:pt x="177557" y="16745"/>
                </a:cubicBezTo>
                <a:lnTo>
                  <a:pt x="34027" y="249024"/>
                </a:lnTo>
                <a:cubicBezTo>
                  <a:pt x="19460" y="272600"/>
                  <a:pt x="17937" y="301509"/>
                  <a:pt x="30029" y="326466"/>
                </a:cubicBezTo>
                <a:cubicBezTo>
                  <a:pt x="42073" y="351375"/>
                  <a:pt x="65685" y="368188"/>
                  <a:pt x="93200" y="371427"/>
                </a:cubicBezTo>
                <a:lnTo>
                  <a:pt x="146804" y="377713"/>
                </a:lnTo>
                <a:cubicBezTo>
                  <a:pt x="152850" y="378475"/>
                  <a:pt x="157182" y="383905"/>
                  <a:pt x="156468" y="389906"/>
                </a:cubicBezTo>
                <a:cubicBezTo>
                  <a:pt x="155801" y="395478"/>
                  <a:pt x="151088" y="399622"/>
                  <a:pt x="145566" y="399622"/>
                </a:cubicBezTo>
                <a:cubicBezTo>
                  <a:pt x="145185" y="399622"/>
                  <a:pt x="144709" y="399622"/>
                  <a:pt x="144281" y="399527"/>
                </a:cubicBezTo>
                <a:lnTo>
                  <a:pt x="90677" y="393240"/>
                </a:lnTo>
                <a:cubicBezTo>
                  <a:pt x="55688" y="389096"/>
                  <a:pt x="25601" y="367712"/>
                  <a:pt x="10320" y="335992"/>
                </a:cubicBezTo>
                <a:cubicBezTo>
                  <a:pt x="-5056" y="304319"/>
                  <a:pt x="-3152" y="267456"/>
                  <a:pt x="15366" y="237498"/>
                </a:cubicBezTo>
                <a:lnTo>
                  <a:pt x="158848" y="5267"/>
                </a:lnTo>
                <a:cubicBezTo>
                  <a:pt x="162038" y="28"/>
                  <a:pt x="168797" y="-1544"/>
                  <a:pt x="173939" y="1647"/>
                </a:cubicBezTo>
                <a:close/>
              </a:path>
            </a:pathLst>
          </a:cu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endParaRPr lang="zh-CN" altLang="en-US" sz="1400" b="1">
              <a:solidFill>
                <a:srgbClr val="FFFFFF"/>
              </a:solidFill>
            </a:endParaRPr>
          </a:p>
        </p:txBody>
      </p:sp>
      <p:sp>
        <p:nvSpPr>
          <p:cNvPr id="151" name="Bullet5">
            <a:extLst>
              <a:ext uri="{FF2B5EF4-FFF2-40B4-BE49-F238E27FC236}">
                <a16:creationId xmlns:a16="http://schemas.microsoft.com/office/drawing/2014/main" id="{269C4071-6F34-4900-B4C8-D5D68274DB99}"/>
              </a:ext>
            </a:extLst>
          </p:cNvPr>
          <p:cNvSpPr/>
          <p:nvPr/>
        </p:nvSpPr>
        <p:spPr>
          <a:xfrm>
            <a:off x="7275770" y="1091919"/>
            <a:ext cx="2046472" cy="688504"/>
          </a:xfrm>
          <a:prstGeom prst="rect">
            <a:avLst/>
          </a:prstGeom>
          <a:ln>
            <a:noFill/>
          </a:ln>
        </p:spPr>
        <p:txBody>
          <a:bodyPr wrap="square" lIns="91440" tIns="45720" rIns="91440" bIns="45720" anchor="t" anchorCtr="1">
            <a:normAutofit/>
          </a:bodyPr>
          <a:lstStyle/>
          <a:p>
            <a:pPr algn="ctr"/>
            <a:r>
              <a:rPr lang="zh-CN" altLang="en-US" sz="1600" b="1"/>
              <a:t>异味刺激</a:t>
            </a:r>
          </a:p>
        </p:txBody>
      </p:sp>
      <p:sp>
        <p:nvSpPr>
          <p:cNvPr id="146" name="椭圆 145">
            <a:extLst>
              <a:ext uri="{FF2B5EF4-FFF2-40B4-BE49-F238E27FC236}">
                <a16:creationId xmlns:a16="http://schemas.microsoft.com/office/drawing/2014/main" id="{C00A25F8-40B7-41D2-BC3E-392862F31F5D}"/>
              </a:ext>
            </a:extLst>
          </p:cNvPr>
          <p:cNvSpPr/>
          <p:nvPr/>
        </p:nvSpPr>
        <p:spPr>
          <a:xfrm>
            <a:off x="7523464" y="3444220"/>
            <a:ext cx="1567542" cy="1567542"/>
          </a:xfrm>
          <a:prstGeom prst="ellipse">
            <a:avLst/>
          </a:prstGeom>
          <a:solidFill>
            <a:schemeClr val="accent6">
              <a:alpha val="10000"/>
            </a:schemeClr>
          </a:solidFill>
          <a:ln w="12700" cap="rnd">
            <a:gradFill>
              <a:gsLst>
                <a:gs pos="0">
                  <a:schemeClr val="accent6"/>
                </a:gs>
                <a:gs pos="100000">
                  <a:schemeClr val="accent6">
                    <a:lumMod val="60000"/>
                    <a:lumOff val="40000"/>
                    <a:alpha val="20000"/>
                  </a:schemeClr>
                </a:gs>
              </a:gsLst>
              <a:lin ang="27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zh-CN" altLang="en-US" sz="1600" b="1" dirty="0">
              <a:solidFill>
                <a:schemeClr val="tx1"/>
              </a:solidFill>
            </a:endParaRPr>
          </a:p>
        </p:txBody>
      </p:sp>
      <p:sp>
        <p:nvSpPr>
          <p:cNvPr id="172" name="Icon6">
            <a:extLst>
              <a:ext uri="{FF2B5EF4-FFF2-40B4-BE49-F238E27FC236}">
                <a16:creationId xmlns:a16="http://schemas.microsoft.com/office/drawing/2014/main" id="{618A33D6-DACF-45D7-8814-06FF3A16D0B8}"/>
              </a:ext>
            </a:extLst>
          </p:cNvPr>
          <p:cNvSpPr/>
          <p:nvPr/>
        </p:nvSpPr>
        <p:spPr bwMode="auto">
          <a:xfrm>
            <a:off x="8002392" y="3935995"/>
            <a:ext cx="609685" cy="583992"/>
          </a:xfrm>
          <a:custGeom>
            <a:avLst/>
            <a:gdLst>
              <a:gd name="connsiteX0" fmla="*/ 301386 w 607630"/>
              <a:gd name="connsiteY0" fmla="*/ 318815 h 582024"/>
              <a:gd name="connsiteX1" fmla="*/ 367654 w 607630"/>
              <a:gd name="connsiteY1" fmla="*/ 318815 h 582024"/>
              <a:gd name="connsiteX2" fmla="*/ 379929 w 607630"/>
              <a:gd name="connsiteY2" fmla="*/ 331058 h 582024"/>
              <a:gd name="connsiteX3" fmla="*/ 367654 w 607630"/>
              <a:gd name="connsiteY3" fmla="*/ 343301 h 582024"/>
              <a:gd name="connsiteX4" fmla="*/ 301386 w 607630"/>
              <a:gd name="connsiteY4" fmla="*/ 343301 h 582024"/>
              <a:gd name="connsiteX5" fmla="*/ 289111 w 607630"/>
              <a:gd name="connsiteY5" fmla="*/ 331058 h 582024"/>
              <a:gd name="connsiteX6" fmla="*/ 301386 w 607630"/>
              <a:gd name="connsiteY6" fmla="*/ 318815 h 582024"/>
              <a:gd name="connsiteX7" fmla="*/ 421189 w 607630"/>
              <a:gd name="connsiteY7" fmla="*/ 208414 h 582024"/>
              <a:gd name="connsiteX8" fmla="*/ 427419 w 607630"/>
              <a:gd name="connsiteY8" fmla="*/ 219077 h 582024"/>
              <a:gd name="connsiteX9" fmla="*/ 427419 w 607630"/>
              <a:gd name="connsiteY9" fmla="*/ 456080 h 582024"/>
              <a:gd name="connsiteX10" fmla="*/ 415138 w 607630"/>
              <a:gd name="connsiteY10" fmla="*/ 468343 h 582024"/>
              <a:gd name="connsiteX11" fmla="*/ 402856 w 607630"/>
              <a:gd name="connsiteY11" fmla="*/ 456080 h 582024"/>
              <a:gd name="connsiteX12" fmla="*/ 402856 w 607630"/>
              <a:gd name="connsiteY12" fmla="*/ 240672 h 582024"/>
              <a:gd name="connsiteX13" fmla="*/ 354353 w 607630"/>
              <a:gd name="connsiteY13" fmla="*/ 269641 h 582024"/>
              <a:gd name="connsiteX14" fmla="*/ 337532 w 607630"/>
              <a:gd name="connsiteY14" fmla="*/ 265376 h 582024"/>
              <a:gd name="connsiteX15" fmla="*/ 341715 w 607630"/>
              <a:gd name="connsiteY15" fmla="*/ 248580 h 582024"/>
              <a:gd name="connsiteX16" fmla="*/ 408908 w 607630"/>
              <a:gd name="connsiteY16" fmla="*/ 208502 h 582024"/>
              <a:gd name="connsiteX17" fmla="*/ 421189 w 607630"/>
              <a:gd name="connsiteY17" fmla="*/ 208414 h 582024"/>
              <a:gd name="connsiteX18" fmla="*/ 220275 w 607630"/>
              <a:gd name="connsiteY18" fmla="*/ 206827 h 582024"/>
              <a:gd name="connsiteX19" fmla="*/ 293980 w 607630"/>
              <a:gd name="connsiteY19" fmla="*/ 278360 h 582024"/>
              <a:gd name="connsiteX20" fmla="*/ 261489 w 607630"/>
              <a:gd name="connsiteY20" fmla="*/ 337629 h 582024"/>
              <a:gd name="connsiteX21" fmla="*/ 293980 w 607630"/>
              <a:gd name="connsiteY21" fmla="*/ 396899 h 582024"/>
              <a:gd name="connsiteX22" fmla="*/ 220275 w 607630"/>
              <a:gd name="connsiteY22" fmla="*/ 468343 h 582024"/>
              <a:gd name="connsiteX23" fmla="*/ 146569 w 607630"/>
              <a:gd name="connsiteY23" fmla="*/ 396899 h 582024"/>
              <a:gd name="connsiteX24" fmla="*/ 158853 w 607630"/>
              <a:gd name="connsiteY24" fmla="*/ 384637 h 582024"/>
              <a:gd name="connsiteX25" fmla="*/ 171138 w 607630"/>
              <a:gd name="connsiteY25" fmla="*/ 396899 h 582024"/>
              <a:gd name="connsiteX26" fmla="*/ 220275 w 607630"/>
              <a:gd name="connsiteY26" fmla="*/ 443818 h 582024"/>
              <a:gd name="connsiteX27" fmla="*/ 269412 w 607630"/>
              <a:gd name="connsiteY27" fmla="*/ 396899 h 582024"/>
              <a:gd name="connsiteX28" fmla="*/ 220275 w 607630"/>
              <a:gd name="connsiteY28" fmla="*/ 349892 h 582024"/>
              <a:gd name="connsiteX29" fmla="*/ 197398 w 607630"/>
              <a:gd name="connsiteY29" fmla="*/ 349892 h 582024"/>
              <a:gd name="connsiteX30" fmla="*/ 185113 w 607630"/>
              <a:gd name="connsiteY30" fmla="*/ 337629 h 582024"/>
              <a:gd name="connsiteX31" fmla="*/ 197398 w 607630"/>
              <a:gd name="connsiteY31" fmla="*/ 325367 h 582024"/>
              <a:gd name="connsiteX32" fmla="*/ 220275 w 607630"/>
              <a:gd name="connsiteY32" fmla="*/ 325367 h 582024"/>
              <a:gd name="connsiteX33" fmla="*/ 269412 w 607630"/>
              <a:gd name="connsiteY33" fmla="*/ 278360 h 582024"/>
              <a:gd name="connsiteX34" fmla="*/ 220275 w 607630"/>
              <a:gd name="connsiteY34" fmla="*/ 231352 h 582024"/>
              <a:gd name="connsiteX35" fmla="*/ 171138 w 607630"/>
              <a:gd name="connsiteY35" fmla="*/ 278360 h 582024"/>
              <a:gd name="connsiteX36" fmla="*/ 158853 w 607630"/>
              <a:gd name="connsiteY36" fmla="*/ 290622 h 582024"/>
              <a:gd name="connsiteX37" fmla="*/ 146569 w 607630"/>
              <a:gd name="connsiteY37" fmla="*/ 278360 h 582024"/>
              <a:gd name="connsiteX38" fmla="*/ 220275 w 607630"/>
              <a:gd name="connsiteY38" fmla="*/ 206827 h 582024"/>
              <a:gd name="connsiteX39" fmla="*/ 43171 w 607630"/>
              <a:gd name="connsiteY39" fmla="*/ 104603 h 582024"/>
              <a:gd name="connsiteX40" fmla="*/ 28841 w 607630"/>
              <a:gd name="connsiteY40" fmla="*/ 111357 h 582024"/>
              <a:gd name="connsiteX41" fmla="*/ 24924 w 607630"/>
              <a:gd name="connsiteY41" fmla="*/ 126732 h 582024"/>
              <a:gd name="connsiteX42" fmla="*/ 61774 w 607630"/>
              <a:gd name="connsiteY42" fmla="*/ 318785 h 582024"/>
              <a:gd name="connsiteX43" fmla="*/ 156479 w 607630"/>
              <a:gd name="connsiteY43" fmla="*/ 318785 h 582024"/>
              <a:gd name="connsiteX44" fmla="*/ 168763 w 607630"/>
              <a:gd name="connsiteY44" fmla="*/ 331049 h 582024"/>
              <a:gd name="connsiteX45" fmla="*/ 156479 w 607630"/>
              <a:gd name="connsiteY45" fmla="*/ 343313 h 582024"/>
              <a:gd name="connsiteX46" fmla="*/ 63020 w 607630"/>
              <a:gd name="connsiteY46" fmla="*/ 343313 h 582024"/>
              <a:gd name="connsiteX47" fmla="*/ 48067 w 607630"/>
              <a:gd name="connsiteY47" fmla="*/ 542120 h 582024"/>
              <a:gd name="connsiteX48" fmla="*/ 51805 w 607630"/>
              <a:gd name="connsiteY48" fmla="*/ 552874 h 582024"/>
              <a:gd name="connsiteX49" fmla="*/ 62308 w 607630"/>
              <a:gd name="connsiteY49" fmla="*/ 557495 h 582024"/>
              <a:gd name="connsiteX50" fmla="*/ 545269 w 607630"/>
              <a:gd name="connsiteY50" fmla="*/ 557495 h 582024"/>
              <a:gd name="connsiteX51" fmla="*/ 555772 w 607630"/>
              <a:gd name="connsiteY51" fmla="*/ 552874 h 582024"/>
              <a:gd name="connsiteX52" fmla="*/ 559599 w 607630"/>
              <a:gd name="connsiteY52" fmla="*/ 542120 h 582024"/>
              <a:gd name="connsiteX53" fmla="*/ 544557 w 607630"/>
              <a:gd name="connsiteY53" fmla="*/ 343313 h 582024"/>
              <a:gd name="connsiteX54" fmla="*/ 459376 w 607630"/>
              <a:gd name="connsiteY54" fmla="*/ 343313 h 582024"/>
              <a:gd name="connsiteX55" fmla="*/ 447093 w 607630"/>
              <a:gd name="connsiteY55" fmla="*/ 331049 h 582024"/>
              <a:gd name="connsiteX56" fmla="*/ 459376 w 607630"/>
              <a:gd name="connsiteY56" fmla="*/ 318785 h 582024"/>
              <a:gd name="connsiteX57" fmla="*/ 545803 w 607630"/>
              <a:gd name="connsiteY57" fmla="*/ 318785 h 582024"/>
              <a:gd name="connsiteX58" fmla="*/ 582742 w 607630"/>
              <a:gd name="connsiteY58" fmla="*/ 126732 h 582024"/>
              <a:gd name="connsiteX59" fmla="*/ 578825 w 607630"/>
              <a:gd name="connsiteY59" fmla="*/ 111357 h 582024"/>
              <a:gd name="connsiteX60" fmla="*/ 564495 w 607630"/>
              <a:gd name="connsiteY60" fmla="*/ 104603 h 582024"/>
              <a:gd name="connsiteX61" fmla="*/ 429819 w 607630"/>
              <a:gd name="connsiteY61" fmla="*/ 39023 h 582024"/>
              <a:gd name="connsiteX62" fmla="*/ 442098 w 607630"/>
              <a:gd name="connsiteY62" fmla="*/ 51231 h 582024"/>
              <a:gd name="connsiteX63" fmla="*/ 429819 w 607630"/>
              <a:gd name="connsiteY63" fmla="*/ 63439 h 582024"/>
              <a:gd name="connsiteX64" fmla="*/ 417540 w 607630"/>
              <a:gd name="connsiteY64" fmla="*/ 51231 h 582024"/>
              <a:gd name="connsiteX65" fmla="*/ 429819 w 607630"/>
              <a:gd name="connsiteY65" fmla="*/ 39023 h 582024"/>
              <a:gd name="connsiteX66" fmla="*/ 181040 w 607630"/>
              <a:gd name="connsiteY66" fmla="*/ 39023 h 582024"/>
              <a:gd name="connsiteX67" fmla="*/ 193354 w 607630"/>
              <a:gd name="connsiteY67" fmla="*/ 51231 h 582024"/>
              <a:gd name="connsiteX68" fmla="*/ 181040 w 607630"/>
              <a:gd name="connsiteY68" fmla="*/ 63439 h 582024"/>
              <a:gd name="connsiteX69" fmla="*/ 168726 w 607630"/>
              <a:gd name="connsiteY69" fmla="*/ 51231 h 582024"/>
              <a:gd name="connsiteX70" fmla="*/ 181040 w 607630"/>
              <a:gd name="connsiteY70" fmla="*/ 39023 h 582024"/>
              <a:gd name="connsiteX71" fmla="*/ 76460 w 607630"/>
              <a:gd name="connsiteY71" fmla="*/ 24529 h 582024"/>
              <a:gd name="connsiteX72" fmla="*/ 63109 w 607630"/>
              <a:gd name="connsiteY72" fmla="*/ 37860 h 582024"/>
              <a:gd name="connsiteX73" fmla="*/ 63109 w 607630"/>
              <a:gd name="connsiteY73" fmla="*/ 80074 h 582024"/>
              <a:gd name="connsiteX74" fmla="*/ 544557 w 607630"/>
              <a:gd name="connsiteY74" fmla="*/ 80074 h 582024"/>
              <a:gd name="connsiteX75" fmla="*/ 544557 w 607630"/>
              <a:gd name="connsiteY75" fmla="*/ 37860 h 582024"/>
              <a:gd name="connsiteX76" fmla="*/ 531117 w 607630"/>
              <a:gd name="connsiteY76" fmla="*/ 24529 h 582024"/>
              <a:gd name="connsiteX77" fmla="*/ 76460 w 607630"/>
              <a:gd name="connsiteY77" fmla="*/ 0 h 582024"/>
              <a:gd name="connsiteX78" fmla="*/ 531117 w 607630"/>
              <a:gd name="connsiteY78" fmla="*/ 0 h 582024"/>
              <a:gd name="connsiteX79" fmla="*/ 569123 w 607630"/>
              <a:gd name="connsiteY79" fmla="*/ 37860 h 582024"/>
              <a:gd name="connsiteX80" fmla="*/ 569123 w 607630"/>
              <a:gd name="connsiteY80" fmla="*/ 80340 h 582024"/>
              <a:gd name="connsiteX81" fmla="*/ 597695 w 607630"/>
              <a:gd name="connsiteY81" fmla="*/ 95715 h 582024"/>
              <a:gd name="connsiteX82" fmla="*/ 606863 w 607630"/>
              <a:gd name="connsiteY82" fmla="*/ 131353 h 582024"/>
              <a:gd name="connsiteX83" fmla="*/ 568322 w 607630"/>
              <a:gd name="connsiteY83" fmla="*/ 331760 h 582024"/>
              <a:gd name="connsiteX84" fmla="*/ 584077 w 607630"/>
              <a:gd name="connsiteY84" fmla="*/ 540254 h 582024"/>
              <a:gd name="connsiteX85" fmla="*/ 573841 w 607630"/>
              <a:gd name="connsiteY85" fmla="*/ 569582 h 582024"/>
              <a:gd name="connsiteX86" fmla="*/ 545269 w 607630"/>
              <a:gd name="connsiteY86" fmla="*/ 582024 h 582024"/>
              <a:gd name="connsiteX87" fmla="*/ 62308 w 607630"/>
              <a:gd name="connsiteY87" fmla="*/ 582024 h 582024"/>
              <a:gd name="connsiteX88" fmla="*/ 33825 w 607630"/>
              <a:gd name="connsiteY88" fmla="*/ 569582 h 582024"/>
              <a:gd name="connsiteX89" fmla="*/ 23589 w 607630"/>
              <a:gd name="connsiteY89" fmla="*/ 540254 h 582024"/>
              <a:gd name="connsiteX90" fmla="*/ 39255 w 607630"/>
              <a:gd name="connsiteY90" fmla="*/ 331760 h 582024"/>
              <a:gd name="connsiteX91" fmla="*/ 803 w 607630"/>
              <a:gd name="connsiteY91" fmla="*/ 131264 h 582024"/>
              <a:gd name="connsiteX92" fmla="*/ 9882 w 607630"/>
              <a:gd name="connsiteY92" fmla="*/ 95715 h 582024"/>
              <a:gd name="connsiteX93" fmla="*/ 38543 w 607630"/>
              <a:gd name="connsiteY93" fmla="*/ 80340 h 582024"/>
              <a:gd name="connsiteX94" fmla="*/ 38543 w 607630"/>
              <a:gd name="connsiteY94" fmla="*/ 37860 h 582024"/>
              <a:gd name="connsiteX95" fmla="*/ 76460 w 607630"/>
              <a:gd name="connsiteY95" fmla="*/ 0 h 58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07630" h="582024">
                <a:moveTo>
                  <a:pt x="301386" y="318815"/>
                </a:moveTo>
                <a:lnTo>
                  <a:pt x="367654" y="318815"/>
                </a:lnTo>
                <a:cubicBezTo>
                  <a:pt x="374414" y="318815"/>
                  <a:pt x="379929" y="324315"/>
                  <a:pt x="379929" y="331058"/>
                </a:cubicBezTo>
                <a:cubicBezTo>
                  <a:pt x="379929" y="337801"/>
                  <a:pt x="374414" y="343301"/>
                  <a:pt x="367654" y="343301"/>
                </a:cubicBezTo>
                <a:lnTo>
                  <a:pt x="301386" y="343301"/>
                </a:lnTo>
                <a:cubicBezTo>
                  <a:pt x="294626" y="343301"/>
                  <a:pt x="289111" y="337801"/>
                  <a:pt x="289111" y="331058"/>
                </a:cubicBezTo>
                <a:cubicBezTo>
                  <a:pt x="289111" y="324315"/>
                  <a:pt x="294626" y="318815"/>
                  <a:pt x="301386" y="318815"/>
                </a:cubicBezTo>
                <a:close/>
                <a:moveTo>
                  <a:pt x="421189" y="208414"/>
                </a:moveTo>
                <a:cubicBezTo>
                  <a:pt x="425105" y="210546"/>
                  <a:pt x="427419" y="214634"/>
                  <a:pt x="427419" y="219077"/>
                </a:cubicBezTo>
                <a:lnTo>
                  <a:pt x="427419" y="456080"/>
                </a:lnTo>
                <a:cubicBezTo>
                  <a:pt x="427419" y="462922"/>
                  <a:pt x="421990" y="468343"/>
                  <a:pt x="415138" y="468343"/>
                </a:cubicBezTo>
                <a:cubicBezTo>
                  <a:pt x="408374" y="468343"/>
                  <a:pt x="402856" y="462922"/>
                  <a:pt x="402856" y="456080"/>
                </a:cubicBezTo>
                <a:lnTo>
                  <a:pt x="402856" y="240672"/>
                </a:lnTo>
                <a:lnTo>
                  <a:pt x="354353" y="269641"/>
                </a:lnTo>
                <a:cubicBezTo>
                  <a:pt x="348479" y="273107"/>
                  <a:pt x="341003" y="271241"/>
                  <a:pt x="337532" y="265376"/>
                </a:cubicBezTo>
                <a:cubicBezTo>
                  <a:pt x="334061" y="259600"/>
                  <a:pt x="335930" y="252046"/>
                  <a:pt x="341715" y="248580"/>
                </a:cubicBezTo>
                <a:lnTo>
                  <a:pt x="408908" y="208502"/>
                </a:lnTo>
                <a:cubicBezTo>
                  <a:pt x="412646" y="206281"/>
                  <a:pt x="417363" y="206192"/>
                  <a:pt x="421189" y="208414"/>
                </a:cubicBezTo>
                <a:close/>
                <a:moveTo>
                  <a:pt x="220275" y="206827"/>
                </a:moveTo>
                <a:cubicBezTo>
                  <a:pt x="260955" y="206827"/>
                  <a:pt x="293980" y="238906"/>
                  <a:pt x="293980" y="278360"/>
                </a:cubicBezTo>
                <a:cubicBezTo>
                  <a:pt x="293980" y="302974"/>
                  <a:pt x="281073" y="324745"/>
                  <a:pt x="261489" y="337629"/>
                </a:cubicBezTo>
                <a:cubicBezTo>
                  <a:pt x="281073" y="350425"/>
                  <a:pt x="293980" y="372196"/>
                  <a:pt x="293980" y="396899"/>
                </a:cubicBezTo>
                <a:cubicBezTo>
                  <a:pt x="293980" y="436264"/>
                  <a:pt x="260955" y="468343"/>
                  <a:pt x="220275" y="468343"/>
                </a:cubicBezTo>
                <a:cubicBezTo>
                  <a:pt x="179683" y="468343"/>
                  <a:pt x="146569" y="436264"/>
                  <a:pt x="146569" y="396899"/>
                </a:cubicBezTo>
                <a:cubicBezTo>
                  <a:pt x="146569" y="390057"/>
                  <a:pt x="152088" y="384637"/>
                  <a:pt x="158853" y="384637"/>
                </a:cubicBezTo>
                <a:cubicBezTo>
                  <a:pt x="165618" y="384637"/>
                  <a:pt x="171138" y="390057"/>
                  <a:pt x="171138" y="396899"/>
                </a:cubicBezTo>
                <a:cubicBezTo>
                  <a:pt x="171138" y="422758"/>
                  <a:pt x="193214" y="443818"/>
                  <a:pt x="220275" y="443818"/>
                </a:cubicBezTo>
                <a:cubicBezTo>
                  <a:pt x="247336" y="443818"/>
                  <a:pt x="269412" y="422758"/>
                  <a:pt x="269412" y="396899"/>
                </a:cubicBezTo>
                <a:cubicBezTo>
                  <a:pt x="269412" y="370952"/>
                  <a:pt x="247336" y="349892"/>
                  <a:pt x="220275" y="349892"/>
                </a:cubicBezTo>
                <a:lnTo>
                  <a:pt x="197398" y="349892"/>
                </a:lnTo>
                <a:cubicBezTo>
                  <a:pt x="190543" y="349892"/>
                  <a:pt x="185113" y="344383"/>
                  <a:pt x="185113" y="337629"/>
                </a:cubicBezTo>
                <a:cubicBezTo>
                  <a:pt x="185113" y="330787"/>
                  <a:pt x="190543" y="325367"/>
                  <a:pt x="197398" y="325367"/>
                </a:cubicBezTo>
                <a:lnTo>
                  <a:pt x="220275" y="325367"/>
                </a:lnTo>
                <a:cubicBezTo>
                  <a:pt x="247336" y="325367"/>
                  <a:pt x="269412" y="304218"/>
                  <a:pt x="269412" y="278360"/>
                </a:cubicBezTo>
                <a:cubicBezTo>
                  <a:pt x="269412" y="252412"/>
                  <a:pt x="247336" y="231352"/>
                  <a:pt x="220275" y="231352"/>
                </a:cubicBezTo>
                <a:cubicBezTo>
                  <a:pt x="193214" y="231352"/>
                  <a:pt x="171138" y="252412"/>
                  <a:pt x="171138" y="278360"/>
                </a:cubicBezTo>
                <a:cubicBezTo>
                  <a:pt x="171138" y="285113"/>
                  <a:pt x="165618" y="290622"/>
                  <a:pt x="158853" y="290622"/>
                </a:cubicBezTo>
                <a:cubicBezTo>
                  <a:pt x="152088" y="290622"/>
                  <a:pt x="146569" y="285113"/>
                  <a:pt x="146569" y="278360"/>
                </a:cubicBezTo>
                <a:cubicBezTo>
                  <a:pt x="146569" y="238906"/>
                  <a:pt x="179683" y="206827"/>
                  <a:pt x="220275" y="206827"/>
                </a:cubicBezTo>
                <a:close/>
                <a:moveTo>
                  <a:pt x="43171" y="104603"/>
                </a:moveTo>
                <a:cubicBezTo>
                  <a:pt x="37564" y="104603"/>
                  <a:pt x="32401" y="107091"/>
                  <a:pt x="28841" y="111357"/>
                </a:cubicBezTo>
                <a:cubicBezTo>
                  <a:pt x="25280" y="115623"/>
                  <a:pt x="23856" y="121222"/>
                  <a:pt x="24924" y="126732"/>
                </a:cubicBezTo>
                <a:lnTo>
                  <a:pt x="61774" y="318785"/>
                </a:lnTo>
                <a:lnTo>
                  <a:pt x="156479" y="318785"/>
                </a:lnTo>
                <a:cubicBezTo>
                  <a:pt x="163244" y="318785"/>
                  <a:pt x="168763" y="324295"/>
                  <a:pt x="168763" y="331049"/>
                </a:cubicBezTo>
                <a:cubicBezTo>
                  <a:pt x="168763" y="337803"/>
                  <a:pt x="163244" y="343313"/>
                  <a:pt x="156479" y="343313"/>
                </a:cubicBezTo>
                <a:lnTo>
                  <a:pt x="63020" y="343313"/>
                </a:lnTo>
                <a:lnTo>
                  <a:pt x="48067" y="542120"/>
                </a:lnTo>
                <a:cubicBezTo>
                  <a:pt x="47711" y="546120"/>
                  <a:pt x="49046" y="549941"/>
                  <a:pt x="51805" y="552874"/>
                </a:cubicBezTo>
                <a:cubicBezTo>
                  <a:pt x="54564" y="555896"/>
                  <a:pt x="58303" y="557495"/>
                  <a:pt x="62308" y="557495"/>
                </a:cubicBezTo>
                <a:lnTo>
                  <a:pt x="545269" y="557495"/>
                </a:lnTo>
                <a:cubicBezTo>
                  <a:pt x="549363" y="557495"/>
                  <a:pt x="553102" y="555896"/>
                  <a:pt x="555772" y="552874"/>
                </a:cubicBezTo>
                <a:cubicBezTo>
                  <a:pt x="558531" y="549941"/>
                  <a:pt x="559866" y="546120"/>
                  <a:pt x="559599" y="542120"/>
                </a:cubicBezTo>
                <a:lnTo>
                  <a:pt x="544557" y="343313"/>
                </a:lnTo>
                <a:lnTo>
                  <a:pt x="459376" y="343313"/>
                </a:lnTo>
                <a:cubicBezTo>
                  <a:pt x="452611" y="343313"/>
                  <a:pt x="447093" y="337803"/>
                  <a:pt x="447093" y="331049"/>
                </a:cubicBezTo>
                <a:cubicBezTo>
                  <a:pt x="447093" y="324295"/>
                  <a:pt x="452611" y="318785"/>
                  <a:pt x="459376" y="318785"/>
                </a:cubicBezTo>
                <a:lnTo>
                  <a:pt x="545803" y="318785"/>
                </a:lnTo>
                <a:lnTo>
                  <a:pt x="582742" y="126732"/>
                </a:lnTo>
                <a:cubicBezTo>
                  <a:pt x="583810" y="121222"/>
                  <a:pt x="582386" y="115623"/>
                  <a:pt x="578825" y="111357"/>
                </a:cubicBezTo>
                <a:cubicBezTo>
                  <a:pt x="575265" y="107091"/>
                  <a:pt x="570013" y="104603"/>
                  <a:pt x="564495" y="104603"/>
                </a:cubicBezTo>
                <a:close/>
                <a:moveTo>
                  <a:pt x="429819" y="39023"/>
                </a:moveTo>
                <a:cubicBezTo>
                  <a:pt x="436601" y="39023"/>
                  <a:pt x="442098" y="44489"/>
                  <a:pt x="442098" y="51231"/>
                </a:cubicBezTo>
                <a:cubicBezTo>
                  <a:pt x="442098" y="57973"/>
                  <a:pt x="436601" y="63439"/>
                  <a:pt x="429819" y="63439"/>
                </a:cubicBezTo>
                <a:cubicBezTo>
                  <a:pt x="423037" y="63439"/>
                  <a:pt x="417540" y="57973"/>
                  <a:pt x="417540" y="51231"/>
                </a:cubicBezTo>
                <a:cubicBezTo>
                  <a:pt x="417540" y="44489"/>
                  <a:pt x="423037" y="39023"/>
                  <a:pt x="429819" y="39023"/>
                </a:cubicBezTo>
                <a:close/>
                <a:moveTo>
                  <a:pt x="181040" y="39023"/>
                </a:moveTo>
                <a:cubicBezTo>
                  <a:pt x="187841" y="39023"/>
                  <a:pt x="193354" y="44489"/>
                  <a:pt x="193354" y="51231"/>
                </a:cubicBezTo>
                <a:cubicBezTo>
                  <a:pt x="193354" y="57973"/>
                  <a:pt x="187841" y="63439"/>
                  <a:pt x="181040" y="63439"/>
                </a:cubicBezTo>
                <a:cubicBezTo>
                  <a:pt x="174239" y="63439"/>
                  <a:pt x="168726" y="57973"/>
                  <a:pt x="168726" y="51231"/>
                </a:cubicBezTo>
                <a:cubicBezTo>
                  <a:pt x="168726" y="44489"/>
                  <a:pt x="174239" y="39023"/>
                  <a:pt x="181040" y="39023"/>
                </a:cubicBezTo>
                <a:close/>
                <a:moveTo>
                  <a:pt x="76460" y="24529"/>
                </a:moveTo>
                <a:cubicBezTo>
                  <a:pt x="69073" y="24529"/>
                  <a:pt x="63109" y="30483"/>
                  <a:pt x="63109" y="37860"/>
                </a:cubicBezTo>
                <a:lnTo>
                  <a:pt x="63109" y="80074"/>
                </a:lnTo>
                <a:lnTo>
                  <a:pt x="544557" y="80074"/>
                </a:lnTo>
                <a:lnTo>
                  <a:pt x="544557" y="37860"/>
                </a:lnTo>
                <a:cubicBezTo>
                  <a:pt x="544557" y="30483"/>
                  <a:pt x="538504" y="24529"/>
                  <a:pt x="531117" y="24529"/>
                </a:cubicBezTo>
                <a:close/>
                <a:moveTo>
                  <a:pt x="76460" y="0"/>
                </a:moveTo>
                <a:lnTo>
                  <a:pt x="531117" y="0"/>
                </a:lnTo>
                <a:cubicBezTo>
                  <a:pt x="552034" y="0"/>
                  <a:pt x="569123" y="16975"/>
                  <a:pt x="569123" y="37860"/>
                </a:cubicBezTo>
                <a:lnTo>
                  <a:pt x="569123" y="80340"/>
                </a:lnTo>
                <a:cubicBezTo>
                  <a:pt x="580249" y="81496"/>
                  <a:pt x="590485" y="87006"/>
                  <a:pt x="597695" y="95715"/>
                </a:cubicBezTo>
                <a:cubicBezTo>
                  <a:pt x="605973" y="105669"/>
                  <a:pt x="609266" y="118644"/>
                  <a:pt x="606863" y="131353"/>
                </a:cubicBezTo>
                <a:lnTo>
                  <a:pt x="568322" y="331760"/>
                </a:lnTo>
                <a:lnTo>
                  <a:pt x="584077" y="540254"/>
                </a:lnTo>
                <a:cubicBezTo>
                  <a:pt x="584878" y="551008"/>
                  <a:pt x="581140" y="561672"/>
                  <a:pt x="573841" y="569582"/>
                </a:cubicBezTo>
                <a:cubicBezTo>
                  <a:pt x="566453" y="577492"/>
                  <a:pt x="556039" y="582024"/>
                  <a:pt x="545269" y="582024"/>
                </a:cubicBezTo>
                <a:lnTo>
                  <a:pt x="62308" y="582024"/>
                </a:lnTo>
                <a:cubicBezTo>
                  <a:pt x="51538" y="582024"/>
                  <a:pt x="41124" y="577492"/>
                  <a:pt x="33825" y="569582"/>
                </a:cubicBezTo>
                <a:cubicBezTo>
                  <a:pt x="26526" y="561672"/>
                  <a:pt x="22699" y="551008"/>
                  <a:pt x="23589" y="540254"/>
                </a:cubicBezTo>
                <a:lnTo>
                  <a:pt x="39255" y="331760"/>
                </a:lnTo>
                <a:lnTo>
                  <a:pt x="803" y="131264"/>
                </a:lnTo>
                <a:cubicBezTo>
                  <a:pt x="-1689" y="118644"/>
                  <a:pt x="1693" y="105669"/>
                  <a:pt x="9882" y="95715"/>
                </a:cubicBezTo>
                <a:cubicBezTo>
                  <a:pt x="17181" y="87006"/>
                  <a:pt x="27417" y="81496"/>
                  <a:pt x="38543" y="80340"/>
                </a:cubicBezTo>
                <a:lnTo>
                  <a:pt x="38543" y="37860"/>
                </a:lnTo>
                <a:cubicBezTo>
                  <a:pt x="38543" y="16975"/>
                  <a:pt x="55543" y="0"/>
                  <a:pt x="76460" y="0"/>
                </a:cubicBezTo>
                <a:close/>
              </a:path>
            </a:pathLst>
          </a:cu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endParaRPr lang="zh-CN" altLang="en-US" sz="1400" b="1">
              <a:solidFill>
                <a:srgbClr val="FFFFFF"/>
              </a:solidFill>
            </a:endParaRPr>
          </a:p>
        </p:txBody>
      </p:sp>
      <p:sp>
        <p:nvSpPr>
          <p:cNvPr id="148" name="Bullet6">
            <a:extLst>
              <a:ext uri="{FF2B5EF4-FFF2-40B4-BE49-F238E27FC236}">
                <a16:creationId xmlns:a16="http://schemas.microsoft.com/office/drawing/2014/main" id="{DF48B553-11D3-4726-BC99-72F24C521621}"/>
              </a:ext>
            </a:extLst>
          </p:cNvPr>
          <p:cNvSpPr/>
          <p:nvPr/>
        </p:nvSpPr>
        <p:spPr>
          <a:xfrm>
            <a:off x="7275770" y="5091190"/>
            <a:ext cx="2046472" cy="688504"/>
          </a:xfrm>
          <a:prstGeom prst="rect">
            <a:avLst/>
          </a:prstGeom>
          <a:ln>
            <a:noFill/>
          </a:ln>
        </p:spPr>
        <p:txBody>
          <a:bodyPr wrap="square" lIns="91440" tIns="45720" rIns="91440" bIns="45720" anchor="b" anchorCtr="1">
            <a:normAutofit/>
          </a:bodyPr>
          <a:lstStyle/>
          <a:p>
            <a:pPr algn="ctr"/>
            <a:r>
              <a:rPr lang="zh-CN" altLang="en-US" sz="1600" b="1"/>
              <a:t>女性月经</a:t>
            </a:r>
          </a:p>
        </p:txBody>
      </p:sp>
      <p:sp>
        <p:nvSpPr>
          <p:cNvPr id="143" name="椭圆 142">
            <a:extLst>
              <a:ext uri="{FF2B5EF4-FFF2-40B4-BE49-F238E27FC236}">
                <a16:creationId xmlns:a16="http://schemas.microsoft.com/office/drawing/2014/main" id="{DE6E79A9-467D-4FEA-A2DB-FC2B07BAE287}"/>
              </a:ext>
            </a:extLst>
          </p:cNvPr>
          <p:cNvSpPr/>
          <p:nvPr/>
        </p:nvSpPr>
        <p:spPr>
          <a:xfrm>
            <a:off x="9718244" y="2606848"/>
            <a:ext cx="1567542" cy="1567542"/>
          </a:xfrm>
          <a:prstGeom prst="ellipse">
            <a:avLst/>
          </a:prstGeom>
          <a:solidFill>
            <a:schemeClr val="accent6">
              <a:alpha val="10000"/>
            </a:schemeClr>
          </a:solidFill>
          <a:ln w="12700" cap="rnd">
            <a:gradFill>
              <a:gsLst>
                <a:gs pos="0">
                  <a:schemeClr val="accent6"/>
                </a:gs>
                <a:gs pos="100000">
                  <a:schemeClr val="accent6">
                    <a:lumMod val="60000"/>
                    <a:lumOff val="40000"/>
                    <a:alpha val="20000"/>
                  </a:schemeClr>
                </a:gs>
              </a:gsLst>
              <a:lin ang="27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zh-CN" altLang="en-US" sz="1600" b="1" dirty="0">
              <a:solidFill>
                <a:schemeClr val="tx1"/>
              </a:solidFill>
            </a:endParaRPr>
          </a:p>
        </p:txBody>
      </p:sp>
      <p:sp>
        <p:nvSpPr>
          <p:cNvPr id="173" name="Icon7">
            <a:extLst>
              <a:ext uri="{FF2B5EF4-FFF2-40B4-BE49-F238E27FC236}">
                <a16:creationId xmlns:a16="http://schemas.microsoft.com/office/drawing/2014/main" id="{37936F48-4EAA-4FC0-9299-6015ACB8EAA4}"/>
              </a:ext>
            </a:extLst>
          </p:cNvPr>
          <p:cNvSpPr/>
          <p:nvPr/>
        </p:nvSpPr>
        <p:spPr bwMode="auto">
          <a:xfrm>
            <a:off x="10197172" y="3124997"/>
            <a:ext cx="609685" cy="531243"/>
          </a:xfrm>
          <a:custGeom>
            <a:avLst/>
            <a:gdLst>
              <a:gd name="connsiteX0" fmla="*/ 309629 w 616873"/>
              <a:gd name="connsiteY0" fmla="*/ 435686 h 537508"/>
              <a:gd name="connsiteX1" fmla="*/ 328679 w 616873"/>
              <a:gd name="connsiteY1" fmla="*/ 435686 h 537508"/>
              <a:gd name="connsiteX2" fmla="*/ 328679 w 616873"/>
              <a:gd name="connsiteY2" fmla="*/ 463594 h 537508"/>
              <a:gd name="connsiteX3" fmla="*/ 348396 w 616873"/>
              <a:gd name="connsiteY3" fmla="*/ 443878 h 537508"/>
              <a:gd name="connsiteX4" fmla="*/ 361827 w 616873"/>
              <a:gd name="connsiteY4" fmla="*/ 457308 h 537508"/>
              <a:gd name="connsiteX5" fmla="*/ 342110 w 616873"/>
              <a:gd name="connsiteY5" fmla="*/ 477025 h 537508"/>
              <a:gd name="connsiteX6" fmla="*/ 370018 w 616873"/>
              <a:gd name="connsiteY6" fmla="*/ 477025 h 537508"/>
              <a:gd name="connsiteX7" fmla="*/ 370018 w 616873"/>
              <a:gd name="connsiteY7" fmla="*/ 496075 h 537508"/>
              <a:gd name="connsiteX8" fmla="*/ 342110 w 616873"/>
              <a:gd name="connsiteY8" fmla="*/ 496075 h 537508"/>
              <a:gd name="connsiteX9" fmla="*/ 361827 w 616873"/>
              <a:gd name="connsiteY9" fmla="*/ 515791 h 537508"/>
              <a:gd name="connsiteX10" fmla="*/ 348396 w 616873"/>
              <a:gd name="connsiteY10" fmla="*/ 529317 h 537508"/>
              <a:gd name="connsiteX11" fmla="*/ 328679 w 616873"/>
              <a:gd name="connsiteY11" fmla="*/ 509600 h 537508"/>
              <a:gd name="connsiteX12" fmla="*/ 328679 w 616873"/>
              <a:gd name="connsiteY12" fmla="*/ 537508 h 537508"/>
              <a:gd name="connsiteX13" fmla="*/ 309629 w 616873"/>
              <a:gd name="connsiteY13" fmla="*/ 537508 h 537508"/>
              <a:gd name="connsiteX14" fmla="*/ 309629 w 616873"/>
              <a:gd name="connsiteY14" fmla="*/ 509600 h 537508"/>
              <a:gd name="connsiteX15" fmla="*/ 289912 w 616873"/>
              <a:gd name="connsiteY15" fmla="*/ 529317 h 537508"/>
              <a:gd name="connsiteX16" fmla="*/ 276387 w 616873"/>
              <a:gd name="connsiteY16" fmla="*/ 515791 h 537508"/>
              <a:gd name="connsiteX17" fmla="*/ 296104 w 616873"/>
              <a:gd name="connsiteY17" fmla="*/ 496075 h 537508"/>
              <a:gd name="connsiteX18" fmla="*/ 268291 w 616873"/>
              <a:gd name="connsiteY18" fmla="*/ 496075 h 537508"/>
              <a:gd name="connsiteX19" fmla="*/ 268291 w 616873"/>
              <a:gd name="connsiteY19" fmla="*/ 477025 h 537508"/>
              <a:gd name="connsiteX20" fmla="*/ 296199 w 616873"/>
              <a:gd name="connsiteY20" fmla="*/ 477025 h 537508"/>
              <a:gd name="connsiteX21" fmla="*/ 276387 w 616873"/>
              <a:gd name="connsiteY21" fmla="*/ 457308 h 537508"/>
              <a:gd name="connsiteX22" fmla="*/ 289912 w 616873"/>
              <a:gd name="connsiteY22" fmla="*/ 443878 h 537508"/>
              <a:gd name="connsiteX23" fmla="*/ 309629 w 616873"/>
              <a:gd name="connsiteY23" fmla="*/ 463594 h 537508"/>
              <a:gd name="connsiteX24" fmla="*/ 122368 w 616873"/>
              <a:gd name="connsiteY24" fmla="*/ 381774 h 537508"/>
              <a:gd name="connsiteX25" fmla="*/ 141418 w 616873"/>
              <a:gd name="connsiteY25" fmla="*/ 381774 h 537508"/>
              <a:gd name="connsiteX26" fmla="*/ 141418 w 616873"/>
              <a:gd name="connsiteY26" fmla="*/ 415969 h 537508"/>
              <a:gd name="connsiteX27" fmla="*/ 165611 w 616873"/>
              <a:gd name="connsiteY27" fmla="*/ 391871 h 537508"/>
              <a:gd name="connsiteX28" fmla="*/ 179042 w 616873"/>
              <a:gd name="connsiteY28" fmla="*/ 405301 h 537508"/>
              <a:gd name="connsiteX29" fmla="*/ 154943 w 616873"/>
              <a:gd name="connsiteY29" fmla="*/ 429399 h 537508"/>
              <a:gd name="connsiteX30" fmla="*/ 189043 w 616873"/>
              <a:gd name="connsiteY30" fmla="*/ 429399 h 537508"/>
              <a:gd name="connsiteX31" fmla="*/ 189043 w 616873"/>
              <a:gd name="connsiteY31" fmla="*/ 448449 h 537508"/>
              <a:gd name="connsiteX32" fmla="*/ 154943 w 616873"/>
              <a:gd name="connsiteY32" fmla="*/ 448449 h 537508"/>
              <a:gd name="connsiteX33" fmla="*/ 179042 w 616873"/>
              <a:gd name="connsiteY33" fmla="*/ 472643 h 537508"/>
              <a:gd name="connsiteX34" fmla="*/ 165611 w 616873"/>
              <a:gd name="connsiteY34" fmla="*/ 486168 h 537508"/>
              <a:gd name="connsiteX35" fmla="*/ 141418 w 616873"/>
              <a:gd name="connsiteY35" fmla="*/ 461975 h 537508"/>
              <a:gd name="connsiteX36" fmla="*/ 141418 w 616873"/>
              <a:gd name="connsiteY36" fmla="*/ 496074 h 537508"/>
              <a:gd name="connsiteX37" fmla="*/ 122368 w 616873"/>
              <a:gd name="connsiteY37" fmla="*/ 496074 h 537508"/>
              <a:gd name="connsiteX38" fmla="*/ 122368 w 616873"/>
              <a:gd name="connsiteY38" fmla="*/ 461975 h 537508"/>
              <a:gd name="connsiteX39" fmla="*/ 98269 w 616873"/>
              <a:gd name="connsiteY39" fmla="*/ 486168 h 537508"/>
              <a:gd name="connsiteX40" fmla="*/ 84744 w 616873"/>
              <a:gd name="connsiteY40" fmla="*/ 472643 h 537508"/>
              <a:gd name="connsiteX41" fmla="*/ 108937 w 616873"/>
              <a:gd name="connsiteY41" fmla="*/ 448449 h 537508"/>
              <a:gd name="connsiteX42" fmla="*/ 74743 w 616873"/>
              <a:gd name="connsiteY42" fmla="*/ 448449 h 537508"/>
              <a:gd name="connsiteX43" fmla="*/ 74743 w 616873"/>
              <a:gd name="connsiteY43" fmla="*/ 429399 h 537508"/>
              <a:gd name="connsiteX44" fmla="*/ 108937 w 616873"/>
              <a:gd name="connsiteY44" fmla="*/ 429399 h 537508"/>
              <a:gd name="connsiteX45" fmla="*/ 84744 w 616873"/>
              <a:gd name="connsiteY45" fmla="*/ 405301 h 537508"/>
              <a:gd name="connsiteX46" fmla="*/ 98269 w 616873"/>
              <a:gd name="connsiteY46" fmla="*/ 391871 h 537508"/>
              <a:gd name="connsiteX47" fmla="*/ 122368 w 616873"/>
              <a:gd name="connsiteY47" fmla="*/ 415969 h 537508"/>
              <a:gd name="connsiteX48" fmla="*/ 493843 w 616873"/>
              <a:gd name="connsiteY48" fmla="*/ 372249 h 537508"/>
              <a:gd name="connsiteX49" fmla="*/ 512893 w 616873"/>
              <a:gd name="connsiteY49" fmla="*/ 372249 h 537508"/>
              <a:gd name="connsiteX50" fmla="*/ 512893 w 616873"/>
              <a:gd name="connsiteY50" fmla="*/ 406444 h 537508"/>
              <a:gd name="connsiteX51" fmla="*/ 537086 w 616873"/>
              <a:gd name="connsiteY51" fmla="*/ 382346 h 537508"/>
              <a:gd name="connsiteX52" fmla="*/ 550517 w 616873"/>
              <a:gd name="connsiteY52" fmla="*/ 395776 h 537508"/>
              <a:gd name="connsiteX53" fmla="*/ 526418 w 616873"/>
              <a:gd name="connsiteY53" fmla="*/ 419874 h 537508"/>
              <a:gd name="connsiteX54" fmla="*/ 560518 w 616873"/>
              <a:gd name="connsiteY54" fmla="*/ 419874 h 537508"/>
              <a:gd name="connsiteX55" fmla="*/ 560518 w 616873"/>
              <a:gd name="connsiteY55" fmla="*/ 438924 h 537508"/>
              <a:gd name="connsiteX56" fmla="*/ 526418 w 616873"/>
              <a:gd name="connsiteY56" fmla="*/ 438924 h 537508"/>
              <a:gd name="connsiteX57" fmla="*/ 550517 w 616873"/>
              <a:gd name="connsiteY57" fmla="*/ 463118 h 537508"/>
              <a:gd name="connsiteX58" fmla="*/ 537086 w 616873"/>
              <a:gd name="connsiteY58" fmla="*/ 476643 h 537508"/>
              <a:gd name="connsiteX59" fmla="*/ 512893 w 616873"/>
              <a:gd name="connsiteY59" fmla="*/ 452450 h 537508"/>
              <a:gd name="connsiteX60" fmla="*/ 512893 w 616873"/>
              <a:gd name="connsiteY60" fmla="*/ 486549 h 537508"/>
              <a:gd name="connsiteX61" fmla="*/ 493843 w 616873"/>
              <a:gd name="connsiteY61" fmla="*/ 486549 h 537508"/>
              <a:gd name="connsiteX62" fmla="*/ 493843 w 616873"/>
              <a:gd name="connsiteY62" fmla="*/ 452450 h 537508"/>
              <a:gd name="connsiteX63" fmla="*/ 469744 w 616873"/>
              <a:gd name="connsiteY63" fmla="*/ 476643 h 537508"/>
              <a:gd name="connsiteX64" fmla="*/ 456219 w 616873"/>
              <a:gd name="connsiteY64" fmla="*/ 463118 h 537508"/>
              <a:gd name="connsiteX65" fmla="*/ 480412 w 616873"/>
              <a:gd name="connsiteY65" fmla="*/ 438924 h 537508"/>
              <a:gd name="connsiteX66" fmla="*/ 446218 w 616873"/>
              <a:gd name="connsiteY66" fmla="*/ 438924 h 537508"/>
              <a:gd name="connsiteX67" fmla="*/ 446218 w 616873"/>
              <a:gd name="connsiteY67" fmla="*/ 419874 h 537508"/>
              <a:gd name="connsiteX68" fmla="*/ 480412 w 616873"/>
              <a:gd name="connsiteY68" fmla="*/ 419874 h 537508"/>
              <a:gd name="connsiteX69" fmla="*/ 456219 w 616873"/>
              <a:gd name="connsiteY69" fmla="*/ 395776 h 537508"/>
              <a:gd name="connsiteX70" fmla="*/ 469744 w 616873"/>
              <a:gd name="connsiteY70" fmla="*/ 382346 h 537508"/>
              <a:gd name="connsiteX71" fmla="*/ 493843 w 616873"/>
              <a:gd name="connsiteY71" fmla="*/ 406444 h 537508"/>
              <a:gd name="connsiteX72" fmla="*/ 284162 w 616873"/>
              <a:gd name="connsiteY72" fmla="*/ 18999 h 537508"/>
              <a:gd name="connsiteX73" fmla="*/ 172627 w 616873"/>
              <a:gd name="connsiteY73" fmla="*/ 88009 h 537508"/>
              <a:gd name="connsiteX74" fmla="*/ 239874 w 616873"/>
              <a:gd name="connsiteY74" fmla="*/ 120870 h 537508"/>
              <a:gd name="connsiteX75" fmla="*/ 227205 w 616873"/>
              <a:gd name="connsiteY75" fmla="*/ 135062 h 537508"/>
              <a:gd name="connsiteX76" fmla="*/ 146948 w 616873"/>
              <a:gd name="connsiteY76" fmla="*/ 104201 h 537508"/>
              <a:gd name="connsiteX77" fmla="*/ 27771 w 616873"/>
              <a:gd name="connsiteY77" fmla="*/ 223721 h 537508"/>
              <a:gd name="connsiteX78" fmla="*/ 147291 w 616873"/>
              <a:gd name="connsiteY78" fmla="*/ 342898 h 537508"/>
              <a:gd name="connsiteX79" fmla="*/ 502573 w 616873"/>
              <a:gd name="connsiteY79" fmla="*/ 342898 h 537508"/>
              <a:gd name="connsiteX80" fmla="*/ 502573 w 616873"/>
              <a:gd name="connsiteY80" fmla="*/ 343279 h 537508"/>
              <a:gd name="connsiteX81" fmla="*/ 529224 w 616873"/>
              <a:gd name="connsiteY81" fmla="*/ 339192 h 537508"/>
              <a:gd name="connsiteX82" fmla="*/ 592775 w 616873"/>
              <a:gd name="connsiteY82" fmla="*/ 220416 h 537508"/>
              <a:gd name="connsiteX83" fmla="*/ 473998 w 616873"/>
              <a:gd name="connsiteY83" fmla="*/ 156874 h 537508"/>
              <a:gd name="connsiteX84" fmla="*/ 474760 w 616873"/>
              <a:gd name="connsiteY84" fmla="*/ 171924 h 537508"/>
              <a:gd name="connsiteX85" fmla="*/ 470379 w 616873"/>
              <a:gd name="connsiteY85" fmla="*/ 210691 h 537508"/>
              <a:gd name="connsiteX86" fmla="*/ 451329 w 616873"/>
              <a:gd name="connsiteY86" fmla="*/ 206404 h 537508"/>
              <a:gd name="connsiteX87" fmla="*/ 385292 w 616873"/>
              <a:gd name="connsiteY87" fmla="*/ 42822 h 537508"/>
              <a:gd name="connsiteX88" fmla="*/ 328529 w 616873"/>
              <a:gd name="connsiteY88" fmla="*/ 20361 h 537508"/>
              <a:gd name="connsiteX89" fmla="*/ 284162 w 616873"/>
              <a:gd name="connsiteY89" fmla="*/ 18999 h 537508"/>
              <a:gd name="connsiteX90" fmla="*/ 334648 w 616873"/>
              <a:gd name="connsiteY90" fmla="*/ 3212 h 537508"/>
              <a:gd name="connsiteX91" fmla="*/ 471045 w 616873"/>
              <a:gd name="connsiteY91" fmla="*/ 137824 h 537508"/>
              <a:gd name="connsiteX92" fmla="*/ 502573 w 616873"/>
              <a:gd name="connsiteY92" fmla="*/ 133348 h 537508"/>
              <a:gd name="connsiteX93" fmla="*/ 502573 w 616873"/>
              <a:gd name="connsiteY93" fmla="*/ 133443 h 537508"/>
              <a:gd name="connsiteX94" fmla="*/ 616873 w 616873"/>
              <a:gd name="connsiteY94" fmla="*/ 247743 h 537508"/>
              <a:gd name="connsiteX95" fmla="*/ 502573 w 616873"/>
              <a:gd name="connsiteY95" fmla="*/ 362043 h 537508"/>
              <a:gd name="connsiteX96" fmla="*/ 147291 w 616873"/>
              <a:gd name="connsiteY96" fmla="*/ 362043 h 537508"/>
              <a:gd name="connsiteX97" fmla="*/ 129517 w 616873"/>
              <a:gd name="connsiteY97" fmla="*/ 362043 h 537508"/>
              <a:gd name="connsiteX98" fmla="*/ 291 w 616873"/>
              <a:gd name="connsiteY98" fmla="*/ 215044 h 537508"/>
              <a:gd name="connsiteX99" fmla="*/ 147291 w 616873"/>
              <a:gd name="connsiteY99" fmla="*/ 85818 h 537508"/>
              <a:gd name="connsiteX100" fmla="*/ 151768 w 616873"/>
              <a:gd name="connsiteY100" fmla="*/ 85818 h 537508"/>
              <a:gd name="connsiteX101" fmla="*/ 265810 w 616873"/>
              <a:gd name="connsiteY101" fmla="*/ 3722 h 537508"/>
              <a:gd name="connsiteX102" fmla="*/ 334648 w 616873"/>
              <a:gd name="connsiteY102" fmla="*/ 3212 h 537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16873" h="537508">
                <a:moveTo>
                  <a:pt x="309629" y="435686"/>
                </a:moveTo>
                <a:lnTo>
                  <a:pt x="328679" y="435686"/>
                </a:lnTo>
                <a:lnTo>
                  <a:pt x="328679" y="463594"/>
                </a:lnTo>
                <a:lnTo>
                  <a:pt x="348396" y="443878"/>
                </a:lnTo>
                <a:lnTo>
                  <a:pt x="361827" y="457308"/>
                </a:lnTo>
                <a:lnTo>
                  <a:pt x="342110" y="477025"/>
                </a:lnTo>
                <a:lnTo>
                  <a:pt x="370018" y="477025"/>
                </a:lnTo>
                <a:lnTo>
                  <a:pt x="370018" y="496075"/>
                </a:lnTo>
                <a:lnTo>
                  <a:pt x="342110" y="496075"/>
                </a:lnTo>
                <a:lnTo>
                  <a:pt x="361827" y="515791"/>
                </a:lnTo>
                <a:lnTo>
                  <a:pt x="348396" y="529317"/>
                </a:lnTo>
                <a:lnTo>
                  <a:pt x="328679" y="509600"/>
                </a:lnTo>
                <a:lnTo>
                  <a:pt x="328679" y="537508"/>
                </a:lnTo>
                <a:lnTo>
                  <a:pt x="309629" y="537508"/>
                </a:lnTo>
                <a:lnTo>
                  <a:pt x="309629" y="509600"/>
                </a:lnTo>
                <a:lnTo>
                  <a:pt x="289912" y="529317"/>
                </a:lnTo>
                <a:lnTo>
                  <a:pt x="276387" y="515791"/>
                </a:lnTo>
                <a:lnTo>
                  <a:pt x="296104" y="496075"/>
                </a:lnTo>
                <a:lnTo>
                  <a:pt x="268291" y="496075"/>
                </a:lnTo>
                <a:lnTo>
                  <a:pt x="268291" y="477025"/>
                </a:lnTo>
                <a:lnTo>
                  <a:pt x="296199" y="477025"/>
                </a:lnTo>
                <a:lnTo>
                  <a:pt x="276387" y="457308"/>
                </a:lnTo>
                <a:lnTo>
                  <a:pt x="289912" y="443878"/>
                </a:lnTo>
                <a:lnTo>
                  <a:pt x="309629" y="463594"/>
                </a:lnTo>
                <a:close/>
                <a:moveTo>
                  <a:pt x="122368" y="381774"/>
                </a:moveTo>
                <a:lnTo>
                  <a:pt x="141418" y="381774"/>
                </a:lnTo>
                <a:lnTo>
                  <a:pt x="141418" y="415969"/>
                </a:lnTo>
                <a:lnTo>
                  <a:pt x="165611" y="391871"/>
                </a:lnTo>
                <a:lnTo>
                  <a:pt x="179042" y="405301"/>
                </a:lnTo>
                <a:lnTo>
                  <a:pt x="154943" y="429399"/>
                </a:lnTo>
                <a:lnTo>
                  <a:pt x="189043" y="429399"/>
                </a:lnTo>
                <a:lnTo>
                  <a:pt x="189043" y="448449"/>
                </a:lnTo>
                <a:lnTo>
                  <a:pt x="154943" y="448449"/>
                </a:lnTo>
                <a:lnTo>
                  <a:pt x="179042" y="472643"/>
                </a:lnTo>
                <a:lnTo>
                  <a:pt x="165611" y="486168"/>
                </a:lnTo>
                <a:lnTo>
                  <a:pt x="141418" y="461975"/>
                </a:lnTo>
                <a:lnTo>
                  <a:pt x="141418" y="496074"/>
                </a:lnTo>
                <a:lnTo>
                  <a:pt x="122368" y="496074"/>
                </a:lnTo>
                <a:lnTo>
                  <a:pt x="122368" y="461975"/>
                </a:lnTo>
                <a:lnTo>
                  <a:pt x="98269" y="486168"/>
                </a:lnTo>
                <a:lnTo>
                  <a:pt x="84744" y="472643"/>
                </a:lnTo>
                <a:lnTo>
                  <a:pt x="108937" y="448449"/>
                </a:lnTo>
                <a:lnTo>
                  <a:pt x="74743" y="448449"/>
                </a:lnTo>
                <a:lnTo>
                  <a:pt x="74743" y="429399"/>
                </a:lnTo>
                <a:lnTo>
                  <a:pt x="108937" y="429399"/>
                </a:lnTo>
                <a:lnTo>
                  <a:pt x="84744" y="405301"/>
                </a:lnTo>
                <a:lnTo>
                  <a:pt x="98269" y="391871"/>
                </a:lnTo>
                <a:lnTo>
                  <a:pt x="122368" y="415969"/>
                </a:lnTo>
                <a:close/>
                <a:moveTo>
                  <a:pt x="493843" y="372249"/>
                </a:moveTo>
                <a:lnTo>
                  <a:pt x="512893" y="372249"/>
                </a:lnTo>
                <a:lnTo>
                  <a:pt x="512893" y="406444"/>
                </a:lnTo>
                <a:lnTo>
                  <a:pt x="537086" y="382346"/>
                </a:lnTo>
                <a:lnTo>
                  <a:pt x="550517" y="395776"/>
                </a:lnTo>
                <a:lnTo>
                  <a:pt x="526418" y="419874"/>
                </a:lnTo>
                <a:lnTo>
                  <a:pt x="560518" y="419874"/>
                </a:lnTo>
                <a:lnTo>
                  <a:pt x="560518" y="438924"/>
                </a:lnTo>
                <a:lnTo>
                  <a:pt x="526418" y="438924"/>
                </a:lnTo>
                <a:lnTo>
                  <a:pt x="550517" y="463118"/>
                </a:lnTo>
                <a:lnTo>
                  <a:pt x="537086" y="476643"/>
                </a:lnTo>
                <a:lnTo>
                  <a:pt x="512893" y="452450"/>
                </a:lnTo>
                <a:lnTo>
                  <a:pt x="512893" y="486549"/>
                </a:lnTo>
                <a:lnTo>
                  <a:pt x="493843" y="486549"/>
                </a:lnTo>
                <a:lnTo>
                  <a:pt x="493843" y="452450"/>
                </a:lnTo>
                <a:lnTo>
                  <a:pt x="469744" y="476643"/>
                </a:lnTo>
                <a:lnTo>
                  <a:pt x="456219" y="463118"/>
                </a:lnTo>
                <a:lnTo>
                  <a:pt x="480412" y="438924"/>
                </a:lnTo>
                <a:lnTo>
                  <a:pt x="446218" y="438924"/>
                </a:lnTo>
                <a:lnTo>
                  <a:pt x="446218" y="419874"/>
                </a:lnTo>
                <a:lnTo>
                  <a:pt x="480412" y="419874"/>
                </a:lnTo>
                <a:lnTo>
                  <a:pt x="456219" y="395776"/>
                </a:lnTo>
                <a:lnTo>
                  <a:pt x="469744" y="382346"/>
                </a:lnTo>
                <a:lnTo>
                  <a:pt x="493843" y="406444"/>
                </a:lnTo>
                <a:close/>
                <a:moveTo>
                  <a:pt x="284162" y="18999"/>
                </a:moveTo>
                <a:cubicBezTo>
                  <a:pt x="240148" y="24036"/>
                  <a:pt x="198639" y="47959"/>
                  <a:pt x="172627" y="88009"/>
                </a:cubicBezTo>
                <a:cubicBezTo>
                  <a:pt x="197621" y="92638"/>
                  <a:pt x="220872" y="104001"/>
                  <a:pt x="239874" y="120870"/>
                </a:cubicBezTo>
                <a:lnTo>
                  <a:pt x="227205" y="135062"/>
                </a:lnTo>
                <a:cubicBezTo>
                  <a:pt x="205212" y="115164"/>
                  <a:pt x="176609" y="104154"/>
                  <a:pt x="146948" y="104201"/>
                </a:cubicBezTo>
                <a:cubicBezTo>
                  <a:pt x="81035" y="104296"/>
                  <a:pt x="27676" y="157808"/>
                  <a:pt x="27771" y="223721"/>
                </a:cubicBezTo>
                <a:cubicBezTo>
                  <a:pt x="27866" y="289634"/>
                  <a:pt x="81378" y="342993"/>
                  <a:pt x="147291" y="342898"/>
                </a:cubicBezTo>
                <a:lnTo>
                  <a:pt x="502573" y="342898"/>
                </a:lnTo>
                <a:lnTo>
                  <a:pt x="502573" y="343279"/>
                </a:lnTo>
                <a:cubicBezTo>
                  <a:pt x="511603" y="343183"/>
                  <a:pt x="520585" y="341812"/>
                  <a:pt x="529224" y="339192"/>
                </a:cubicBezTo>
                <a:cubicBezTo>
                  <a:pt x="579573" y="323943"/>
                  <a:pt x="608025" y="270765"/>
                  <a:pt x="592775" y="220416"/>
                </a:cubicBezTo>
                <a:cubicBezTo>
                  <a:pt x="577525" y="170076"/>
                  <a:pt x="524347" y="141625"/>
                  <a:pt x="473998" y="156874"/>
                </a:cubicBezTo>
                <a:cubicBezTo>
                  <a:pt x="474760" y="161827"/>
                  <a:pt x="474760" y="166876"/>
                  <a:pt x="474760" y="171924"/>
                </a:cubicBezTo>
                <a:cubicBezTo>
                  <a:pt x="474789" y="184973"/>
                  <a:pt x="473322" y="197975"/>
                  <a:pt x="470379" y="210691"/>
                </a:cubicBezTo>
                <a:lnTo>
                  <a:pt x="451329" y="206404"/>
                </a:lnTo>
                <a:cubicBezTo>
                  <a:pt x="465902" y="143415"/>
                  <a:pt x="439508" y="78036"/>
                  <a:pt x="385292" y="42822"/>
                </a:cubicBezTo>
                <a:cubicBezTo>
                  <a:pt x="367492" y="31261"/>
                  <a:pt x="348191" y="23855"/>
                  <a:pt x="328529" y="20361"/>
                </a:cubicBezTo>
                <a:cubicBezTo>
                  <a:pt x="313782" y="17740"/>
                  <a:pt x="298833" y="17320"/>
                  <a:pt x="284162" y="18999"/>
                </a:cubicBezTo>
                <a:close/>
                <a:moveTo>
                  <a:pt x="334648" y="3212"/>
                </a:moveTo>
                <a:cubicBezTo>
                  <a:pt x="400945" y="16203"/>
                  <a:pt x="456315" y="67544"/>
                  <a:pt x="471045" y="137824"/>
                </a:cubicBezTo>
                <a:cubicBezTo>
                  <a:pt x="481304" y="134900"/>
                  <a:pt x="491905" y="133395"/>
                  <a:pt x="502573" y="133348"/>
                </a:cubicBezTo>
                <a:lnTo>
                  <a:pt x="502573" y="133443"/>
                </a:lnTo>
                <a:cubicBezTo>
                  <a:pt x="565695" y="133443"/>
                  <a:pt x="616873" y="184621"/>
                  <a:pt x="616873" y="247743"/>
                </a:cubicBezTo>
                <a:cubicBezTo>
                  <a:pt x="616873" y="310865"/>
                  <a:pt x="565695" y="362043"/>
                  <a:pt x="502573" y="362043"/>
                </a:cubicBezTo>
                <a:lnTo>
                  <a:pt x="147291" y="362043"/>
                </a:lnTo>
                <a:cubicBezTo>
                  <a:pt x="141366" y="362424"/>
                  <a:pt x="135432" y="362424"/>
                  <a:pt x="129517" y="362043"/>
                </a:cubicBezTo>
                <a:cubicBezTo>
                  <a:pt x="53231" y="357138"/>
                  <a:pt x="-4623" y="291320"/>
                  <a:pt x="291" y="215044"/>
                </a:cubicBezTo>
                <a:cubicBezTo>
                  <a:pt x="5197" y="138767"/>
                  <a:pt x="71014" y="80913"/>
                  <a:pt x="147291" y="85818"/>
                </a:cubicBezTo>
                <a:lnTo>
                  <a:pt x="151768" y="85818"/>
                </a:lnTo>
                <a:cubicBezTo>
                  <a:pt x="176495" y="43584"/>
                  <a:pt x="217909" y="13761"/>
                  <a:pt x="265810" y="3722"/>
                </a:cubicBezTo>
                <a:cubicBezTo>
                  <a:pt x="289237" y="-1188"/>
                  <a:pt x="312550" y="-1119"/>
                  <a:pt x="334648" y="3212"/>
                </a:cubicBezTo>
                <a:close/>
              </a:path>
            </a:pathLst>
          </a:cu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endParaRPr lang="zh-CN" altLang="en-US" sz="1400" b="1">
              <a:solidFill>
                <a:srgbClr val="FFFFFF"/>
              </a:solidFill>
            </a:endParaRPr>
          </a:p>
        </p:txBody>
      </p:sp>
      <p:sp>
        <p:nvSpPr>
          <p:cNvPr id="145" name="Bullet7">
            <a:extLst>
              <a:ext uri="{FF2B5EF4-FFF2-40B4-BE49-F238E27FC236}">
                <a16:creationId xmlns:a16="http://schemas.microsoft.com/office/drawing/2014/main" id="{1E5645C2-7102-4FA2-A5E4-24B82EAE561D}"/>
              </a:ext>
            </a:extLst>
          </p:cNvPr>
          <p:cNvSpPr/>
          <p:nvPr/>
        </p:nvSpPr>
        <p:spPr>
          <a:xfrm>
            <a:off x="9478778" y="4242183"/>
            <a:ext cx="2046472" cy="688504"/>
          </a:xfrm>
          <a:prstGeom prst="rect">
            <a:avLst/>
          </a:prstGeom>
          <a:ln>
            <a:noFill/>
          </a:ln>
        </p:spPr>
        <p:txBody>
          <a:bodyPr wrap="square" lIns="91440" tIns="45720" rIns="91440" bIns="45720" anchor="b" anchorCtr="1">
            <a:normAutofit/>
          </a:bodyPr>
          <a:lstStyle/>
          <a:p>
            <a:pPr algn="ctr"/>
            <a:r>
              <a:rPr lang="zh-CN" altLang="en-US" sz="1600" b="1"/>
              <a:t>天气变化</a:t>
            </a:r>
          </a:p>
        </p:txBody>
      </p:sp>
      <p:cxnSp>
        <p:nvCxnSpPr>
          <p:cNvPr id="5" name="直接连接符 4">
            <a:extLst>
              <a:ext uri="{FF2B5EF4-FFF2-40B4-BE49-F238E27FC236}">
                <a16:creationId xmlns:a16="http://schemas.microsoft.com/office/drawing/2014/main" id="{6D959CC5-8B75-87EF-A7F9-52FDB4380C49}"/>
              </a:ext>
            </a:extLst>
          </p:cNvPr>
          <p:cNvCxnSpPr>
            <a:cxnSpLocks/>
            <a:stCxn id="161" idx="4"/>
          </p:cNvCxnSpPr>
          <p:nvPr/>
        </p:nvCxnSpPr>
        <p:spPr>
          <a:xfrm>
            <a:off x="1698215" y="4174390"/>
            <a:ext cx="0" cy="44333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8" name="直接连接符 7">
            <a:extLst>
              <a:ext uri="{FF2B5EF4-FFF2-40B4-BE49-F238E27FC236}">
                <a16:creationId xmlns:a16="http://schemas.microsoft.com/office/drawing/2014/main" id="{6CE749A3-F660-EDD6-686F-69F9D6A5760C}"/>
              </a:ext>
            </a:extLst>
          </p:cNvPr>
          <p:cNvCxnSpPr>
            <a:cxnSpLocks/>
          </p:cNvCxnSpPr>
          <p:nvPr/>
        </p:nvCxnSpPr>
        <p:spPr>
          <a:xfrm>
            <a:off x="3885155" y="1347370"/>
            <a:ext cx="0" cy="44333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9" name="直接连接符 8">
            <a:extLst>
              <a:ext uri="{FF2B5EF4-FFF2-40B4-BE49-F238E27FC236}">
                <a16:creationId xmlns:a16="http://schemas.microsoft.com/office/drawing/2014/main" id="{EAFF7789-D681-0024-BFD9-28F460AC759C}"/>
              </a:ext>
            </a:extLst>
          </p:cNvPr>
          <p:cNvCxnSpPr>
            <a:cxnSpLocks/>
          </p:cNvCxnSpPr>
          <p:nvPr/>
        </p:nvCxnSpPr>
        <p:spPr>
          <a:xfrm>
            <a:off x="3900395" y="5020210"/>
            <a:ext cx="0" cy="44333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10" name="直接连接符 9">
            <a:extLst>
              <a:ext uri="{FF2B5EF4-FFF2-40B4-BE49-F238E27FC236}">
                <a16:creationId xmlns:a16="http://schemas.microsoft.com/office/drawing/2014/main" id="{6610FB2E-CCA2-7267-0FF8-F223C0FDDF06}"/>
              </a:ext>
            </a:extLst>
          </p:cNvPr>
          <p:cNvCxnSpPr>
            <a:cxnSpLocks/>
          </p:cNvCxnSpPr>
          <p:nvPr/>
        </p:nvCxnSpPr>
        <p:spPr>
          <a:xfrm>
            <a:off x="6094955" y="4166770"/>
            <a:ext cx="0" cy="44333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11" name="直接连接符 10">
            <a:extLst>
              <a:ext uri="{FF2B5EF4-FFF2-40B4-BE49-F238E27FC236}">
                <a16:creationId xmlns:a16="http://schemas.microsoft.com/office/drawing/2014/main" id="{DCC1CBA0-5541-D102-5A4F-E77A9A51DBAC}"/>
              </a:ext>
            </a:extLst>
          </p:cNvPr>
          <p:cNvCxnSpPr>
            <a:cxnSpLocks/>
          </p:cNvCxnSpPr>
          <p:nvPr/>
        </p:nvCxnSpPr>
        <p:spPr>
          <a:xfrm>
            <a:off x="8297135" y="1324510"/>
            <a:ext cx="0" cy="44333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12" name="直接连接符 11">
            <a:extLst>
              <a:ext uri="{FF2B5EF4-FFF2-40B4-BE49-F238E27FC236}">
                <a16:creationId xmlns:a16="http://schemas.microsoft.com/office/drawing/2014/main" id="{12060606-3C5A-D74E-934B-57E7B4BA88E0}"/>
              </a:ext>
            </a:extLst>
          </p:cNvPr>
          <p:cNvCxnSpPr>
            <a:cxnSpLocks/>
          </p:cNvCxnSpPr>
          <p:nvPr/>
        </p:nvCxnSpPr>
        <p:spPr>
          <a:xfrm>
            <a:off x="8335235" y="5020210"/>
            <a:ext cx="0" cy="44333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13" name="直接连接符 12">
            <a:extLst>
              <a:ext uri="{FF2B5EF4-FFF2-40B4-BE49-F238E27FC236}">
                <a16:creationId xmlns:a16="http://schemas.microsoft.com/office/drawing/2014/main" id="{E751EA17-F7C7-8BEA-554C-39D8E73BABE5}"/>
              </a:ext>
            </a:extLst>
          </p:cNvPr>
          <p:cNvCxnSpPr>
            <a:cxnSpLocks/>
          </p:cNvCxnSpPr>
          <p:nvPr/>
        </p:nvCxnSpPr>
        <p:spPr>
          <a:xfrm>
            <a:off x="10513205" y="4188762"/>
            <a:ext cx="0" cy="44333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sp>
        <p:nvSpPr>
          <p:cNvPr id="6" name="圆角矩形 5">
            <a:extLst>
              <a:ext uri="{FF2B5EF4-FFF2-40B4-BE49-F238E27FC236}">
                <a16:creationId xmlns:a16="http://schemas.microsoft.com/office/drawing/2014/main" id="{F00F2463-FC0C-FC67-968E-5A8B75D4AA17}"/>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圆角矩形 6">
            <a:extLst>
              <a:ext uri="{FF2B5EF4-FFF2-40B4-BE49-F238E27FC236}">
                <a16:creationId xmlns:a16="http://schemas.microsoft.com/office/drawing/2014/main" id="{696191C6-E1B9-2DF6-2F9B-B717E47FE2FD}"/>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209513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1D99C-CF63-0281-833F-CFC10316A607}"/>
            </a:ext>
          </a:extLst>
        </p:cNvPr>
        <p:cNvGrpSpPr/>
        <p:nvPr/>
      </p:nvGrpSpPr>
      <p:grpSpPr>
        <a:xfrm>
          <a:off x="0" y="0"/>
          <a:ext cx="0" cy="0"/>
          <a:chOff x="0" y="0"/>
          <a:chExt cx="0" cy="0"/>
        </a:xfrm>
      </p:grpSpPr>
      <p:sp>
        <p:nvSpPr>
          <p:cNvPr id="6" name="圆角矩形 5">
            <a:extLst>
              <a:ext uri="{FF2B5EF4-FFF2-40B4-BE49-F238E27FC236}">
                <a16:creationId xmlns:a16="http://schemas.microsoft.com/office/drawing/2014/main" id="{0EA4A9D0-D8D3-7FE8-17B8-43ADF8FB90B8}"/>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DA094CE8-F19B-9A70-D641-A60AE67A3915}"/>
              </a:ext>
            </a:extLst>
          </p:cNvPr>
          <p:cNvSpPr>
            <a:spLocks noGrp="1"/>
          </p:cNvSpPr>
          <p:nvPr>
            <p:ph type="title"/>
          </p:nvPr>
        </p:nvSpPr>
        <p:spPr>
          <a:xfrm>
            <a:off x="479425" y="0"/>
            <a:ext cx="11233150" cy="728663"/>
          </a:xfrm>
        </p:spPr>
        <p:txBody>
          <a:bodyPr anchor="b">
            <a:normAutofit/>
          </a:bodyPr>
          <a:lstStyle/>
          <a:p>
            <a:r>
              <a:rPr lang="zh-CN" altLang="en-US">
                <a:solidFill>
                  <a:schemeClr val="bg1"/>
                </a:solidFill>
              </a:rPr>
              <a:t>详尽病史采集是</a:t>
            </a:r>
            <a:r>
              <a:rPr lang="zh-CN" altLang="zh-CN">
                <a:solidFill>
                  <a:schemeClr val="bg1"/>
                </a:solidFill>
              </a:rPr>
              <a:t>前庭性偏头痛</a:t>
            </a:r>
            <a:r>
              <a:rPr lang="zh-CN" altLang="en-US">
                <a:solidFill>
                  <a:schemeClr val="bg1"/>
                </a:solidFill>
              </a:rPr>
              <a:t>诊断关键 </a:t>
            </a:r>
          </a:p>
        </p:txBody>
      </p:sp>
      <p:sp>
        <p:nvSpPr>
          <p:cNvPr id="7" name="文本框 6">
            <a:extLst>
              <a:ext uri="{FF2B5EF4-FFF2-40B4-BE49-F238E27FC236}">
                <a16:creationId xmlns:a16="http://schemas.microsoft.com/office/drawing/2014/main" id="{6A3DD9E2-EBFC-F895-77E6-C7D2F1E772BA}"/>
              </a:ext>
            </a:extLst>
          </p:cNvPr>
          <p:cNvSpPr txBox="1"/>
          <p:nvPr/>
        </p:nvSpPr>
        <p:spPr>
          <a:xfrm>
            <a:off x="2405270" y="6139277"/>
            <a:ext cx="6559826" cy="215444"/>
          </a:xfrm>
          <a:prstGeom prst="rect">
            <a:avLst/>
          </a:prstGeom>
          <a:noFill/>
        </p:spPr>
        <p:txBody>
          <a:bodyPr wrap="square" rtlCol="0">
            <a:spAutoFit/>
          </a:bodyPr>
          <a:lstStyle>
            <a:defPPr>
              <a:defRPr lang="zh-CN"/>
            </a:defPPr>
            <a:lvl1pPr marL="228600" indent="-228600">
              <a:buFont typeface="+mj-lt"/>
              <a:buAutoNum type="arabicPeriod"/>
              <a:defRPr sz="800"/>
            </a:lvl1pPr>
          </a:lstStyle>
          <a:p>
            <a:r>
              <a:rPr lang="zh-CN" altLang="en-US"/>
              <a:t>陈钢钢</a:t>
            </a:r>
            <a:r>
              <a:rPr lang="en-US" altLang="zh-CN"/>
              <a:t>,</a:t>
            </a:r>
            <a:r>
              <a:rPr lang="zh-CN" altLang="en-US"/>
              <a:t>张苏琳</a:t>
            </a:r>
            <a:r>
              <a:rPr lang="en-US" altLang="zh-CN"/>
              <a:t>,</a:t>
            </a:r>
            <a:r>
              <a:rPr lang="zh-CN" altLang="en-US"/>
              <a:t>马鑫</a:t>
            </a:r>
            <a:r>
              <a:rPr lang="en-US" altLang="zh-CN"/>
              <a:t>. </a:t>
            </a:r>
            <a:r>
              <a:rPr lang="zh-CN" altLang="en-US"/>
              <a:t>前庭疾病诊疗知识库</a:t>
            </a:r>
            <a:r>
              <a:rPr lang="en-US" altLang="zh-CN"/>
              <a:t>[M]. </a:t>
            </a:r>
            <a:r>
              <a:rPr lang="zh-CN" altLang="en-US"/>
              <a:t>北京</a:t>
            </a:r>
            <a:r>
              <a:rPr lang="en-US" altLang="zh-CN"/>
              <a:t>:</a:t>
            </a:r>
            <a:r>
              <a:rPr lang="zh-CN" altLang="en-US"/>
              <a:t>中国医药科技出版社</a:t>
            </a:r>
            <a:r>
              <a:rPr lang="en-US" altLang="zh-CN"/>
              <a:t>,2024.01.</a:t>
            </a:r>
          </a:p>
        </p:txBody>
      </p:sp>
      <p:sp>
        <p:nvSpPr>
          <p:cNvPr id="17" name="Number1">
            <a:extLst>
              <a:ext uri="{FF2B5EF4-FFF2-40B4-BE49-F238E27FC236}">
                <a16:creationId xmlns:a16="http://schemas.microsoft.com/office/drawing/2014/main" id="{E7F9271D-961B-4DC9-BBED-0A336A3ED80A}"/>
              </a:ext>
            </a:extLst>
          </p:cNvPr>
          <p:cNvSpPr txBox="1"/>
          <p:nvPr/>
        </p:nvSpPr>
        <p:spPr>
          <a:xfrm>
            <a:off x="939147" y="1703012"/>
            <a:ext cx="2326278" cy="369332"/>
          </a:xfrm>
          <a:prstGeom prst="rect">
            <a:avLst/>
          </a:prstGeom>
          <a:noFill/>
        </p:spPr>
        <p:txBody>
          <a:bodyPr wrap="none" rtlCol="0">
            <a:spAutoFit/>
          </a:bodyPr>
          <a:lstStyle/>
          <a:p>
            <a:r>
              <a:rPr lang="zh-CN" altLang="en-US" b="1"/>
              <a:t>头痛及偏头痛疾病史</a:t>
            </a:r>
            <a:endParaRPr lang="en-US" altLang="zh-CN" b="1"/>
          </a:p>
        </p:txBody>
      </p:sp>
      <p:sp>
        <p:nvSpPr>
          <p:cNvPr id="28" name="Number2">
            <a:extLst>
              <a:ext uri="{FF2B5EF4-FFF2-40B4-BE49-F238E27FC236}">
                <a16:creationId xmlns:a16="http://schemas.microsoft.com/office/drawing/2014/main" id="{9C773278-F455-4E0B-956C-CCD2A4A40DB0}"/>
              </a:ext>
            </a:extLst>
          </p:cNvPr>
          <p:cNvSpPr txBox="1"/>
          <p:nvPr/>
        </p:nvSpPr>
        <p:spPr>
          <a:xfrm>
            <a:off x="6522581" y="1703012"/>
            <a:ext cx="1569660" cy="369332"/>
          </a:xfrm>
          <a:prstGeom prst="rect">
            <a:avLst/>
          </a:prstGeom>
          <a:noFill/>
        </p:spPr>
        <p:txBody>
          <a:bodyPr wrap="none" rtlCol="0">
            <a:spAutoFit/>
          </a:bodyPr>
          <a:lstStyle/>
          <a:p>
            <a:r>
              <a:rPr lang="zh-CN" altLang="en-US" b="1"/>
              <a:t>其他病史情况</a:t>
            </a:r>
            <a:endParaRPr lang="en-US" altLang="zh-CN" b="1"/>
          </a:p>
        </p:txBody>
      </p:sp>
      <p:sp>
        <p:nvSpPr>
          <p:cNvPr id="18" name="矩形: 圆角 17">
            <a:extLst>
              <a:ext uri="{FF2B5EF4-FFF2-40B4-BE49-F238E27FC236}">
                <a16:creationId xmlns:a16="http://schemas.microsoft.com/office/drawing/2014/main" id="{ADDBE00B-2550-4A51-917F-B269BA02910D}"/>
              </a:ext>
            </a:extLst>
          </p:cNvPr>
          <p:cNvSpPr>
            <a:spLocks/>
          </p:cNvSpPr>
          <p:nvPr/>
        </p:nvSpPr>
        <p:spPr>
          <a:xfrm>
            <a:off x="829858" y="1585603"/>
            <a:ext cx="4461948" cy="4182899"/>
          </a:xfrm>
          <a:prstGeom prst="roundRect">
            <a:avLst>
              <a:gd name="adj" fmla="val 7307"/>
            </a:avLst>
          </a:prstGeom>
          <a:noFill/>
          <a:ln w="19050" cap="rnd">
            <a:solidFill>
              <a:srgbClr val="008E3F"/>
            </a:solidFill>
            <a:prstDash val="solid"/>
            <a:round/>
            <a:headEnd/>
            <a:tailEn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354"/>
            <a:endParaRPr lang="zh-CN" altLang="en-US" sz="2000" b="1" dirty="0">
              <a:solidFill>
                <a:schemeClr val="bg1"/>
              </a:solidFill>
            </a:endParaRPr>
          </a:p>
        </p:txBody>
      </p:sp>
      <p:sp>
        <p:nvSpPr>
          <p:cNvPr id="20" name="矩形: 圆角 19">
            <a:extLst>
              <a:ext uri="{FF2B5EF4-FFF2-40B4-BE49-F238E27FC236}">
                <a16:creationId xmlns:a16="http://schemas.microsoft.com/office/drawing/2014/main" id="{ECC63945-BBB7-58E1-F49F-8F465A8AAC44}"/>
              </a:ext>
            </a:extLst>
          </p:cNvPr>
          <p:cNvSpPr>
            <a:spLocks/>
          </p:cNvSpPr>
          <p:nvPr/>
        </p:nvSpPr>
        <p:spPr>
          <a:xfrm>
            <a:off x="6352911" y="1585603"/>
            <a:ext cx="4461948" cy="4182899"/>
          </a:xfrm>
          <a:prstGeom prst="roundRect">
            <a:avLst>
              <a:gd name="adj" fmla="val 7307"/>
            </a:avLst>
          </a:prstGeom>
          <a:noFill/>
          <a:ln w="19050" cap="rnd">
            <a:solidFill>
              <a:srgbClr val="008E3F"/>
            </a:solidFill>
            <a:prstDash val="solid"/>
            <a:round/>
            <a:headEnd/>
            <a:tailEn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354"/>
            <a:endParaRPr lang="zh-CN" altLang="en-US" sz="2000" b="1" dirty="0">
              <a:solidFill>
                <a:schemeClr val="bg1"/>
              </a:solidFill>
            </a:endParaRPr>
          </a:p>
        </p:txBody>
      </p:sp>
      <p:sp>
        <p:nvSpPr>
          <p:cNvPr id="22" name="文本框 21">
            <a:extLst>
              <a:ext uri="{FF2B5EF4-FFF2-40B4-BE49-F238E27FC236}">
                <a16:creationId xmlns:a16="http://schemas.microsoft.com/office/drawing/2014/main" id="{F237CFD1-3B72-4C02-5AB8-38805D78941C}"/>
              </a:ext>
            </a:extLst>
          </p:cNvPr>
          <p:cNvSpPr txBox="1"/>
          <p:nvPr/>
        </p:nvSpPr>
        <p:spPr>
          <a:xfrm>
            <a:off x="954387" y="2090167"/>
            <a:ext cx="4337612" cy="3474028"/>
          </a:xfrm>
          <a:prstGeom prst="rect">
            <a:avLst/>
          </a:prstGeom>
          <a:noFill/>
        </p:spPr>
        <p:txBody>
          <a:bodyPr wrap="square">
            <a:spAutoFit/>
          </a:bodyPr>
          <a:lstStyle/>
          <a:p>
            <a:pPr marL="285750" indent="-285750">
              <a:lnSpc>
                <a:spcPct val="200000"/>
              </a:lnSpc>
              <a:buFont typeface="Wingdings" panose="05000000000000000000" pitchFamily="2" charset="2"/>
              <a:buChar char="ü"/>
            </a:pPr>
            <a:r>
              <a:rPr lang="zh-CN" altLang="en-US" sz="1400"/>
              <a:t>VM与偏头痛出现的先后顺序不固定</a:t>
            </a:r>
            <a:endParaRPr lang="en-US" altLang="zh-CN" sz="1400"/>
          </a:p>
          <a:p>
            <a:pPr marL="540000" indent="-285750">
              <a:lnSpc>
                <a:spcPct val="200000"/>
              </a:lnSpc>
              <a:buFont typeface="Wingdings" panose="05000000000000000000" pitchFamily="2" charset="2"/>
              <a:buChar char="Ø"/>
            </a:pPr>
            <a:r>
              <a:rPr lang="zh-CN" altLang="en-US" sz="1400"/>
              <a:t>大量VM患者的</a:t>
            </a:r>
            <a:r>
              <a:rPr lang="zh-CN" altLang="en-US" sz="1400" b="1">
                <a:solidFill>
                  <a:srgbClr val="008E3F"/>
                </a:solidFill>
              </a:rPr>
              <a:t>首次发作</a:t>
            </a:r>
            <a:r>
              <a:rPr lang="zh-CN" altLang="en-US" sz="1400"/>
              <a:t>，</a:t>
            </a:r>
            <a:r>
              <a:rPr lang="zh-CN" altLang="en-US" sz="1400" b="1">
                <a:solidFill>
                  <a:srgbClr val="008E3F"/>
                </a:solidFill>
              </a:rPr>
              <a:t>出现于头痛发作后数年</a:t>
            </a:r>
            <a:r>
              <a:rPr lang="zh-CN" altLang="en-US" sz="1400"/>
              <a:t>，患者此时已无发作性头痛症状；</a:t>
            </a:r>
            <a:endParaRPr lang="en-US" altLang="zh-CN" sz="1400"/>
          </a:p>
          <a:p>
            <a:pPr marL="540000" indent="-285750">
              <a:lnSpc>
                <a:spcPct val="200000"/>
              </a:lnSpc>
              <a:buFont typeface="Wingdings" panose="05000000000000000000" pitchFamily="2" charset="2"/>
              <a:buChar char="Ø"/>
            </a:pPr>
            <a:r>
              <a:rPr lang="zh-CN" altLang="en-US" sz="1400"/>
              <a:t>患者难以回忆是否存在头痛以及头痛的性质；</a:t>
            </a:r>
            <a:endParaRPr lang="en-US" altLang="zh-CN" sz="1400"/>
          </a:p>
          <a:p>
            <a:pPr marL="540000" indent="-285750">
              <a:lnSpc>
                <a:spcPct val="200000"/>
              </a:lnSpc>
              <a:buFont typeface="Wingdings" panose="05000000000000000000" pitchFamily="2" charset="2"/>
              <a:buChar char="Ø"/>
            </a:pPr>
            <a:r>
              <a:rPr lang="zh-CN" altLang="en-US" sz="1400"/>
              <a:t>部分患者甚至否定头痛的存在。</a:t>
            </a:r>
            <a:endParaRPr lang="en-US" altLang="zh-CN" sz="1400"/>
          </a:p>
          <a:p>
            <a:pPr marL="285750" indent="-285750">
              <a:lnSpc>
                <a:spcPct val="200000"/>
              </a:lnSpc>
              <a:buFont typeface="Wingdings" panose="05000000000000000000" pitchFamily="2" charset="2"/>
              <a:buChar char="ü"/>
            </a:pPr>
            <a:r>
              <a:rPr lang="zh-CN" altLang="en-US" sz="1400"/>
              <a:t>在这种情况下，为明确诊断，需要进行患者教育，要求患者及家属进行回忆，</a:t>
            </a:r>
            <a:r>
              <a:rPr lang="zh-CN" altLang="en-US" sz="1400" b="1">
                <a:solidFill>
                  <a:srgbClr val="008E3F"/>
                </a:solidFill>
              </a:rPr>
              <a:t>并记录详细眩晕发作特点</a:t>
            </a:r>
            <a:r>
              <a:rPr lang="zh-CN" altLang="en-US" sz="1400"/>
              <a:t>，这将有助于证据链的逐渐清晰</a:t>
            </a:r>
          </a:p>
        </p:txBody>
      </p:sp>
      <p:sp>
        <p:nvSpPr>
          <p:cNvPr id="23" name="文本框 22">
            <a:extLst>
              <a:ext uri="{FF2B5EF4-FFF2-40B4-BE49-F238E27FC236}">
                <a16:creationId xmlns:a16="http://schemas.microsoft.com/office/drawing/2014/main" id="{FF7420A1-4ABA-E258-E123-C6D1963D4FD7}"/>
              </a:ext>
            </a:extLst>
          </p:cNvPr>
          <p:cNvSpPr txBox="1"/>
          <p:nvPr/>
        </p:nvSpPr>
        <p:spPr>
          <a:xfrm>
            <a:off x="6522581" y="2090167"/>
            <a:ext cx="3981691" cy="1750479"/>
          </a:xfrm>
          <a:prstGeom prst="rect">
            <a:avLst/>
          </a:prstGeom>
          <a:noFill/>
        </p:spPr>
        <p:txBody>
          <a:bodyPr wrap="square">
            <a:spAutoFit/>
          </a:bodyPr>
          <a:lstStyle>
            <a:defPPr>
              <a:defRPr lang="zh-CN"/>
            </a:defPPr>
            <a:lvl1pPr marL="285750" indent="-285750">
              <a:lnSpc>
                <a:spcPct val="130000"/>
              </a:lnSpc>
              <a:buFont typeface="Wingdings" panose="05000000000000000000" pitchFamily="2" charset="2"/>
              <a:buChar char="ü"/>
              <a:defRPr sz="1400"/>
            </a:lvl1pPr>
          </a:lstStyle>
          <a:p>
            <a:pPr>
              <a:lnSpc>
                <a:spcPct val="200000"/>
              </a:lnSpc>
            </a:pPr>
            <a:r>
              <a:rPr lang="en-US" altLang="zh-CN"/>
              <a:t>VM</a:t>
            </a:r>
            <a:r>
              <a:rPr lang="zh-CN" altLang="en-US"/>
              <a:t>发作期的</a:t>
            </a:r>
            <a:r>
              <a:rPr lang="zh-CN" altLang="en-US" b="1">
                <a:solidFill>
                  <a:srgbClr val="008E3F"/>
                </a:solidFill>
              </a:rPr>
              <a:t>畏光和畏声症状</a:t>
            </a:r>
            <a:r>
              <a:rPr lang="zh-CN" altLang="en-US"/>
              <a:t>、成年后的</a:t>
            </a:r>
            <a:r>
              <a:rPr lang="zh-CN" altLang="en-US" b="1">
                <a:solidFill>
                  <a:srgbClr val="008E3F"/>
                </a:solidFill>
              </a:rPr>
              <a:t>运动病史</a:t>
            </a:r>
            <a:r>
              <a:rPr lang="zh-CN" altLang="en-US"/>
              <a:t>、前庭症状发作是否与激素变化周期相关以及是否存在</a:t>
            </a:r>
            <a:r>
              <a:rPr lang="zh-CN" altLang="en-US" b="1">
                <a:solidFill>
                  <a:srgbClr val="008E3F"/>
                </a:solidFill>
              </a:rPr>
              <a:t>头痛、头晕等家族史</a:t>
            </a:r>
            <a:r>
              <a:rPr lang="zh-CN" altLang="en-US"/>
              <a:t>，这些都对</a:t>
            </a:r>
            <a:r>
              <a:rPr lang="en-US" altLang="zh-CN"/>
              <a:t>VM</a:t>
            </a:r>
            <a:r>
              <a:rPr lang="zh-CN" altLang="en-US"/>
              <a:t>的诊断有提示价值</a:t>
            </a:r>
            <a:endParaRPr lang="en-US" altLang="zh-CN"/>
          </a:p>
        </p:txBody>
      </p:sp>
      <p:grpSp>
        <p:nvGrpSpPr>
          <p:cNvPr id="4" name="组合 3">
            <a:extLst>
              <a:ext uri="{FF2B5EF4-FFF2-40B4-BE49-F238E27FC236}">
                <a16:creationId xmlns:a16="http://schemas.microsoft.com/office/drawing/2014/main" id="{846C5E4F-395C-8533-38F1-78C0D9325604}"/>
              </a:ext>
            </a:extLst>
          </p:cNvPr>
          <p:cNvGrpSpPr/>
          <p:nvPr/>
        </p:nvGrpSpPr>
        <p:grpSpPr>
          <a:xfrm>
            <a:off x="4544993" y="1078181"/>
            <a:ext cx="1002031" cy="1002031"/>
            <a:chOff x="4544993" y="1078181"/>
            <a:chExt cx="1334279" cy="1334279"/>
          </a:xfrm>
        </p:grpSpPr>
        <p:sp>
          <p:nvSpPr>
            <p:cNvPr id="19" name="椭圆 18">
              <a:extLst>
                <a:ext uri="{FF2B5EF4-FFF2-40B4-BE49-F238E27FC236}">
                  <a16:creationId xmlns:a16="http://schemas.microsoft.com/office/drawing/2014/main" id="{9F43C6B2-94DB-403E-17BD-6A36A75E4E54}"/>
                </a:ext>
              </a:extLst>
            </p:cNvPr>
            <p:cNvSpPr/>
            <p:nvPr/>
          </p:nvSpPr>
          <p:spPr>
            <a:xfrm>
              <a:off x="4544993" y="1078181"/>
              <a:ext cx="1334279" cy="1334279"/>
            </a:xfrm>
            <a:prstGeom prst="ellipse">
              <a:avLst/>
            </a:prstGeom>
            <a:solidFill>
              <a:schemeClr val="bg1"/>
            </a:solidFill>
            <a:ln w="1905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bald-man-head-with-brain_32805">
              <a:extLst>
                <a:ext uri="{FF2B5EF4-FFF2-40B4-BE49-F238E27FC236}">
                  <a16:creationId xmlns:a16="http://schemas.microsoft.com/office/drawing/2014/main" id="{43775285-6864-4ED3-D23F-FE73990AC96E}"/>
                </a:ext>
              </a:extLst>
            </p:cNvPr>
            <p:cNvSpPr/>
            <p:nvPr/>
          </p:nvSpPr>
          <p:spPr>
            <a:xfrm>
              <a:off x="4841658" y="1289991"/>
              <a:ext cx="740948" cy="910659"/>
            </a:xfrm>
            <a:custGeom>
              <a:avLst/>
              <a:gdLst>
                <a:gd name="T0" fmla="*/ 2066 w 2412"/>
                <a:gd name="T1" fmla="*/ 364 h 2969"/>
                <a:gd name="T2" fmla="*/ 1138 w 2412"/>
                <a:gd name="T3" fmla="*/ 2 h 2969"/>
                <a:gd name="T4" fmla="*/ 350 w 2412"/>
                <a:gd name="T5" fmla="*/ 317 h 2969"/>
                <a:gd name="T6" fmla="*/ 118 w 2412"/>
                <a:gd name="T7" fmla="*/ 1013 h 2969"/>
                <a:gd name="T8" fmla="*/ 155 w 2412"/>
                <a:gd name="T9" fmla="*/ 1308 h 2969"/>
                <a:gd name="T10" fmla="*/ 5 w 2412"/>
                <a:gd name="T11" fmla="*/ 1626 h 2969"/>
                <a:gd name="T12" fmla="*/ 131 w 2412"/>
                <a:gd name="T13" fmla="*/ 1712 h 2969"/>
                <a:gd name="T14" fmla="*/ 154 w 2412"/>
                <a:gd name="T15" fmla="*/ 1787 h 2969"/>
                <a:gd name="T16" fmla="*/ 153 w 2412"/>
                <a:gd name="T17" fmla="*/ 1891 h 2969"/>
                <a:gd name="T18" fmla="*/ 213 w 2412"/>
                <a:gd name="T19" fmla="*/ 1940 h 2969"/>
                <a:gd name="T20" fmla="*/ 208 w 2412"/>
                <a:gd name="T21" fmla="*/ 1971 h 2969"/>
                <a:gd name="T22" fmla="*/ 229 w 2412"/>
                <a:gd name="T23" fmla="*/ 2075 h 2969"/>
                <a:gd name="T24" fmla="*/ 260 w 2412"/>
                <a:gd name="T25" fmla="*/ 2201 h 2969"/>
                <a:gd name="T26" fmla="*/ 287 w 2412"/>
                <a:gd name="T27" fmla="*/ 2362 h 2969"/>
                <a:gd name="T28" fmla="*/ 577 w 2412"/>
                <a:gd name="T29" fmla="*/ 2402 h 2969"/>
                <a:gd name="T30" fmla="*/ 899 w 2412"/>
                <a:gd name="T31" fmla="*/ 2465 h 2969"/>
                <a:gd name="T32" fmla="*/ 1129 w 2412"/>
                <a:gd name="T33" fmla="*/ 2969 h 2969"/>
                <a:gd name="T34" fmla="*/ 1941 w 2412"/>
                <a:gd name="T35" fmla="*/ 2217 h 2969"/>
                <a:gd name="T36" fmla="*/ 2054 w 2412"/>
                <a:gd name="T37" fmla="*/ 1655 h 2969"/>
                <a:gd name="T38" fmla="*/ 2339 w 2412"/>
                <a:gd name="T39" fmla="*/ 1088 h 2969"/>
                <a:gd name="T40" fmla="*/ 2066 w 2412"/>
                <a:gd name="T41" fmla="*/ 364 h 2969"/>
                <a:gd name="T42" fmla="*/ 1503 w 2412"/>
                <a:gd name="T43" fmla="*/ 1216 h 2969"/>
                <a:gd name="T44" fmla="*/ 1027 w 2412"/>
                <a:gd name="T45" fmla="*/ 981 h 2969"/>
                <a:gd name="T46" fmla="*/ 474 w 2412"/>
                <a:gd name="T47" fmla="*/ 935 h 2969"/>
                <a:gd name="T48" fmla="*/ 682 w 2412"/>
                <a:gd name="T49" fmla="*/ 782 h 2969"/>
                <a:gd name="T50" fmla="*/ 930 w 2412"/>
                <a:gd name="T51" fmla="*/ 820 h 2969"/>
                <a:gd name="T52" fmla="*/ 985 w 2412"/>
                <a:gd name="T53" fmla="*/ 805 h 2969"/>
                <a:gd name="T54" fmla="*/ 970 w 2412"/>
                <a:gd name="T55" fmla="*/ 750 h 2969"/>
                <a:gd name="T56" fmla="*/ 658 w 2412"/>
                <a:gd name="T57" fmla="*/ 705 h 2969"/>
                <a:gd name="T58" fmla="*/ 419 w 2412"/>
                <a:gd name="T59" fmla="*/ 874 h 2969"/>
                <a:gd name="T60" fmla="*/ 411 w 2412"/>
                <a:gd name="T61" fmla="*/ 656 h 2969"/>
                <a:gd name="T62" fmla="*/ 1242 w 2412"/>
                <a:gd name="T63" fmla="*/ 240 h 2969"/>
                <a:gd name="T64" fmla="*/ 2004 w 2412"/>
                <a:gd name="T65" fmla="*/ 654 h 2969"/>
                <a:gd name="T66" fmla="*/ 1896 w 2412"/>
                <a:gd name="T67" fmla="*/ 632 h 2969"/>
                <a:gd name="T68" fmla="*/ 1650 w 2412"/>
                <a:gd name="T69" fmla="*/ 800 h 2969"/>
                <a:gd name="T70" fmla="*/ 1663 w 2412"/>
                <a:gd name="T71" fmla="*/ 855 h 2969"/>
                <a:gd name="T72" fmla="*/ 1718 w 2412"/>
                <a:gd name="T73" fmla="*/ 843 h 2969"/>
                <a:gd name="T74" fmla="*/ 1898 w 2412"/>
                <a:gd name="T75" fmla="*/ 712 h 2969"/>
                <a:gd name="T76" fmla="*/ 2063 w 2412"/>
                <a:gd name="T77" fmla="*/ 783 h 2969"/>
                <a:gd name="T78" fmla="*/ 2083 w 2412"/>
                <a:gd name="T79" fmla="*/ 874 h 2969"/>
                <a:gd name="T80" fmla="*/ 1503 w 2412"/>
                <a:gd name="T81" fmla="*/ 1216 h 2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12" h="2969">
                  <a:moveTo>
                    <a:pt x="2066" y="364"/>
                  </a:moveTo>
                  <a:cubicBezTo>
                    <a:pt x="1900" y="178"/>
                    <a:pt x="1681" y="6"/>
                    <a:pt x="1138" y="2"/>
                  </a:cubicBezTo>
                  <a:cubicBezTo>
                    <a:pt x="926" y="0"/>
                    <a:pt x="602" y="51"/>
                    <a:pt x="350" y="317"/>
                  </a:cubicBezTo>
                  <a:cubicBezTo>
                    <a:pt x="198" y="478"/>
                    <a:pt x="86" y="681"/>
                    <a:pt x="118" y="1013"/>
                  </a:cubicBezTo>
                  <a:cubicBezTo>
                    <a:pt x="125" y="1085"/>
                    <a:pt x="228" y="1169"/>
                    <a:pt x="155" y="1308"/>
                  </a:cubicBezTo>
                  <a:cubicBezTo>
                    <a:pt x="155" y="1308"/>
                    <a:pt x="0" y="1581"/>
                    <a:pt x="5" y="1626"/>
                  </a:cubicBezTo>
                  <a:cubicBezTo>
                    <a:pt x="5" y="1626"/>
                    <a:pt x="3" y="1710"/>
                    <a:pt x="131" y="1712"/>
                  </a:cubicBezTo>
                  <a:cubicBezTo>
                    <a:pt x="131" y="1712"/>
                    <a:pt x="163" y="1716"/>
                    <a:pt x="154" y="1787"/>
                  </a:cubicBezTo>
                  <a:lnTo>
                    <a:pt x="153" y="1891"/>
                  </a:lnTo>
                  <a:cubicBezTo>
                    <a:pt x="153" y="1891"/>
                    <a:pt x="157" y="1921"/>
                    <a:pt x="213" y="1940"/>
                  </a:cubicBezTo>
                  <a:cubicBezTo>
                    <a:pt x="213" y="1940"/>
                    <a:pt x="224" y="1951"/>
                    <a:pt x="208" y="1971"/>
                  </a:cubicBezTo>
                  <a:cubicBezTo>
                    <a:pt x="208" y="1971"/>
                    <a:pt x="178" y="2004"/>
                    <a:pt x="229" y="2075"/>
                  </a:cubicBezTo>
                  <a:cubicBezTo>
                    <a:pt x="248" y="2101"/>
                    <a:pt x="278" y="2134"/>
                    <a:pt x="260" y="2201"/>
                  </a:cubicBezTo>
                  <a:cubicBezTo>
                    <a:pt x="260" y="2201"/>
                    <a:pt x="236" y="2331"/>
                    <a:pt x="287" y="2362"/>
                  </a:cubicBezTo>
                  <a:cubicBezTo>
                    <a:pt x="287" y="2362"/>
                    <a:pt x="344" y="2431"/>
                    <a:pt x="577" y="2402"/>
                  </a:cubicBezTo>
                  <a:cubicBezTo>
                    <a:pt x="659" y="2392"/>
                    <a:pt x="809" y="2353"/>
                    <a:pt x="899" y="2465"/>
                  </a:cubicBezTo>
                  <a:cubicBezTo>
                    <a:pt x="899" y="2465"/>
                    <a:pt x="1113" y="2872"/>
                    <a:pt x="1129" y="2969"/>
                  </a:cubicBezTo>
                  <a:cubicBezTo>
                    <a:pt x="1129" y="2969"/>
                    <a:pt x="1495" y="2318"/>
                    <a:pt x="1941" y="2217"/>
                  </a:cubicBezTo>
                  <a:cubicBezTo>
                    <a:pt x="1941" y="2217"/>
                    <a:pt x="1832" y="1972"/>
                    <a:pt x="2054" y="1655"/>
                  </a:cubicBezTo>
                  <a:cubicBezTo>
                    <a:pt x="2054" y="1655"/>
                    <a:pt x="2331" y="1289"/>
                    <a:pt x="2339" y="1088"/>
                  </a:cubicBezTo>
                  <a:cubicBezTo>
                    <a:pt x="2339" y="1088"/>
                    <a:pt x="2412" y="749"/>
                    <a:pt x="2066" y="364"/>
                  </a:cubicBezTo>
                  <a:close/>
                  <a:moveTo>
                    <a:pt x="1503" y="1216"/>
                  </a:moveTo>
                  <a:cubicBezTo>
                    <a:pt x="1336" y="1144"/>
                    <a:pt x="1290" y="954"/>
                    <a:pt x="1027" y="981"/>
                  </a:cubicBezTo>
                  <a:cubicBezTo>
                    <a:pt x="717" y="1013"/>
                    <a:pt x="555" y="991"/>
                    <a:pt x="474" y="935"/>
                  </a:cubicBezTo>
                  <a:cubicBezTo>
                    <a:pt x="522" y="876"/>
                    <a:pt x="593" y="808"/>
                    <a:pt x="682" y="782"/>
                  </a:cubicBezTo>
                  <a:cubicBezTo>
                    <a:pt x="761" y="758"/>
                    <a:pt x="845" y="771"/>
                    <a:pt x="930" y="820"/>
                  </a:cubicBezTo>
                  <a:cubicBezTo>
                    <a:pt x="949" y="831"/>
                    <a:pt x="974" y="824"/>
                    <a:pt x="985" y="805"/>
                  </a:cubicBezTo>
                  <a:cubicBezTo>
                    <a:pt x="996" y="786"/>
                    <a:pt x="989" y="761"/>
                    <a:pt x="970" y="750"/>
                  </a:cubicBezTo>
                  <a:cubicBezTo>
                    <a:pt x="865" y="689"/>
                    <a:pt x="760" y="674"/>
                    <a:pt x="658" y="705"/>
                  </a:cubicBezTo>
                  <a:cubicBezTo>
                    <a:pt x="555" y="736"/>
                    <a:pt x="475" y="808"/>
                    <a:pt x="419" y="874"/>
                  </a:cubicBezTo>
                  <a:cubicBezTo>
                    <a:pt x="391" y="815"/>
                    <a:pt x="398" y="740"/>
                    <a:pt x="411" y="656"/>
                  </a:cubicBezTo>
                  <a:cubicBezTo>
                    <a:pt x="453" y="388"/>
                    <a:pt x="809" y="208"/>
                    <a:pt x="1242" y="240"/>
                  </a:cubicBezTo>
                  <a:cubicBezTo>
                    <a:pt x="1575" y="263"/>
                    <a:pt x="1868" y="428"/>
                    <a:pt x="2004" y="654"/>
                  </a:cubicBezTo>
                  <a:cubicBezTo>
                    <a:pt x="1971" y="640"/>
                    <a:pt x="1934" y="631"/>
                    <a:pt x="1896" y="632"/>
                  </a:cubicBezTo>
                  <a:cubicBezTo>
                    <a:pt x="1803" y="634"/>
                    <a:pt x="1720" y="691"/>
                    <a:pt x="1650" y="800"/>
                  </a:cubicBezTo>
                  <a:cubicBezTo>
                    <a:pt x="1639" y="819"/>
                    <a:pt x="1644" y="843"/>
                    <a:pt x="1663" y="855"/>
                  </a:cubicBezTo>
                  <a:cubicBezTo>
                    <a:pt x="1681" y="867"/>
                    <a:pt x="1706" y="862"/>
                    <a:pt x="1718" y="843"/>
                  </a:cubicBezTo>
                  <a:cubicBezTo>
                    <a:pt x="1773" y="758"/>
                    <a:pt x="1833" y="714"/>
                    <a:pt x="1898" y="712"/>
                  </a:cubicBezTo>
                  <a:cubicBezTo>
                    <a:pt x="1960" y="711"/>
                    <a:pt x="2019" y="747"/>
                    <a:pt x="2063" y="783"/>
                  </a:cubicBezTo>
                  <a:cubicBezTo>
                    <a:pt x="2072" y="813"/>
                    <a:pt x="2079" y="843"/>
                    <a:pt x="2083" y="874"/>
                  </a:cubicBezTo>
                  <a:cubicBezTo>
                    <a:pt x="2133" y="1298"/>
                    <a:pt x="1767" y="1330"/>
                    <a:pt x="1503" y="1216"/>
                  </a:cubicBez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组合 2">
            <a:extLst>
              <a:ext uri="{FF2B5EF4-FFF2-40B4-BE49-F238E27FC236}">
                <a16:creationId xmlns:a16="http://schemas.microsoft.com/office/drawing/2014/main" id="{24B7C640-842F-63AE-2BB0-176333C62EA2}"/>
              </a:ext>
            </a:extLst>
          </p:cNvPr>
          <p:cNvGrpSpPr/>
          <p:nvPr/>
        </p:nvGrpSpPr>
        <p:grpSpPr>
          <a:xfrm>
            <a:off x="10068046" y="1078181"/>
            <a:ext cx="1002031" cy="1002031"/>
            <a:chOff x="10068046" y="1078181"/>
            <a:chExt cx="1334279" cy="1334279"/>
          </a:xfrm>
        </p:grpSpPr>
        <p:sp>
          <p:nvSpPr>
            <p:cNvPr id="21" name="椭圆 20">
              <a:extLst>
                <a:ext uri="{FF2B5EF4-FFF2-40B4-BE49-F238E27FC236}">
                  <a16:creationId xmlns:a16="http://schemas.microsoft.com/office/drawing/2014/main" id="{EABAAE44-F62E-C0F9-75A7-208079BE076A}"/>
                </a:ext>
              </a:extLst>
            </p:cNvPr>
            <p:cNvSpPr/>
            <p:nvPr/>
          </p:nvSpPr>
          <p:spPr>
            <a:xfrm>
              <a:off x="10068046" y="1078181"/>
              <a:ext cx="1334279" cy="1334279"/>
            </a:xfrm>
            <a:prstGeom prst="ellipse">
              <a:avLst/>
            </a:prstGeom>
            <a:solidFill>
              <a:schemeClr val="bg1"/>
            </a:solidFill>
            <a:ln w="1905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图形 22">
              <a:extLst>
                <a:ext uri="{FF2B5EF4-FFF2-40B4-BE49-F238E27FC236}">
                  <a16:creationId xmlns:a16="http://schemas.microsoft.com/office/drawing/2014/main" id="{7132F1EB-6D3B-D1EF-61C7-53E522A569ED}"/>
                </a:ext>
              </a:extLst>
            </p:cNvPr>
            <p:cNvSpPr/>
            <p:nvPr/>
          </p:nvSpPr>
          <p:spPr>
            <a:xfrm>
              <a:off x="10444929" y="1366061"/>
              <a:ext cx="580513" cy="758519"/>
            </a:xfrm>
            <a:custGeom>
              <a:avLst/>
              <a:gdLst>
                <a:gd name="connsiteX0" fmla="*/ 88385 w 934354"/>
                <a:gd name="connsiteY0" fmla="*/ 816508 h 1454842"/>
                <a:gd name="connsiteX1" fmla="*/ 110832 w 934354"/>
                <a:gd name="connsiteY1" fmla="*/ 824925 h 1454842"/>
                <a:gd name="connsiteX2" fmla="*/ 133279 w 934354"/>
                <a:gd name="connsiteY2" fmla="*/ 813702 h 1454842"/>
                <a:gd name="connsiteX3" fmla="*/ 281990 w 934354"/>
                <a:gd name="connsiteY3" fmla="*/ 636932 h 1454842"/>
                <a:gd name="connsiteX4" fmla="*/ 281990 w 934354"/>
                <a:gd name="connsiteY4" fmla="*/ 1421172 h 1454842"/>
                <a:gd name="connsiteX5" fmla="*/ 312854 w 934354"/>
                <a:gd name="connsiteY5" fmla="*/ 1452037 h 1454842"/>
                <a:gd name="connsiteX6" fmla="*/ 415269 w 934354"/>
                <a:gd name="connsiteY6" fmla="*/ 1452037 h 1454842"/>
                <a:gd name="connsiteX7" fmla="*/ 446133 w 934354"/>
                <a:gd name="connsiteY7" fmla="*/ 1421172 h 1454842"/>
                <a:gd name="connsiteX8" fmla="*/ 446133 w 934354"/>
                <a:gd name="connsiteY8" fmla="*/ 968025 h 1454842"/>
                <a:gd name="connsiteX9" fmla="*/ 489624 w 934354"/>
                <a:gd name="connsiteY9" fmla="*/ 968025 h 1454842"/>
                <a:gd name="connsiteX10" fmla="*/ 489624 w 934354"/>
                <a:gd name="connsiteY10" fmla="*/ 1423978 h 1454842"/>
                <a:gd name="connsiteX11" fmla="*/ 520489 w 934354"/>
                <a:gd name="connsiteY11" fmla="*/ 1454843 h 1454842"/>
                <a:gd name="connsiteX12" fmla="*/ 622903 w 934354"/>
                <a:gd name="connsiteY12" fmla="*/ 1454843 h 1454842"/>
                <a:gd name="connsiteX13" fmla="*/ 653767 w 934354"/>
                <a:gd name="connsiteY13" fmla="*/ 1423978 h 1454842"/>
                <a:gd name="connsiteX14" fmla="*/ 653767 w 934354"/>
                <a:gd name="connsiteY14" fmla="*/ 638335 h 1454842"/>
                <a:gd name="connsiteX15" fmla="*/ 808090 w 934354"/>
                <a:gd name="connsiteY15" fmla="*/ 816508 h 1454842"/>
                <a:gd name="connsiteX16" fmla="*/ 851581 w 934354"/>
                <a:gd name="connsiteY16" fmla="*/ 817911 h 1454842"/>
                <a:gd name="connsiteX17" fmla="*/ 852984 w 934354"/>
                <a:gd name="connsiteY17" fmla="*/ 816508 h 1454842"/>
                <a:gd name="connsiteX18" fmla="*/ 925937 w 934354"/>
                <a:gd name="connsiteY18" fmla="*/ 742152 h 1454842"/>
                <a:gd name="connsiteX19" fmla="*/ 925937 w 934354"/>
                <a:gd name="connsiteY19" fmla="*/ 701467 h 1454842"/>
                <a:gd name="connsiteX20" fmla="*/ 708482 w 934354"/>
                <a:gd name="connsiteY20" fmla="*/ 460162 h 1454842"/>
                <a:gd name="connsiteX21" fmla="*/ 533115 w 934354"/>
                <a:gd name="connsiteY21" fmla="*/ 381598 h 1454842"/>
                <a:gd name="connsiteX22" fmla="*/ 399836 w 934354"/>
                <a:gd name="connsiteY22" fmla="*/ 381598 h 1454842"/>
                <a:gd name="connsiteX23" fmla="*/ 224469 w 934354"/>
                <a:gd name="connsiteY23" fmla="*/ 460162 h 1454842"/>
                <a:gd name="connsiteX24" fmla="*/ 8418 w 934354"/>
                <a:gd name="connsiteY24" fmla="*/ 702870 h 1454842"/>
                <a:gd name="connsiteX25" fmla="*/ 8418 w 934354"/>
                <a:gd name="connsiteY25" fmla="*/ 743555 h 1454842"/>
                <a:gd name="connsiteX26" fmla="*/ 88385 w 934354"/>
                <a:gd name="connsiteY26" fmla="*/ 816508 h 1454842"/>
                <a:gd name="connsiteX27" fmla="*/ 297422 w 934354"/>
                <a:gd name="connsiteY27" fmla="*/ 169755 h 1454842"/>
                <a:gd name="connsiteX28" fmla="*/ 465774 w 934354"/>
                <a:gd name="connsiteY28" fmla="*/ 339510 h 1454842"/>
                <a:gd name="connsiteX29" fmla="*/ 634126 w 934354"/>
                <a:gd name="connsiteY29" fmla="*/ 169755 h 1454842"/>
                <a:gd name="connsiteX30" fmla="*/ 465774 w 934354"/>
                <a:gd name="connsiteY30" fmla="*/ 0 h 1454842"/>
                <a:gd name="connsiteX31" fmla="*/ 297422 w 934354"/>
                <a:gd name="connsiteY31" fmla="*/ 169755 h 1454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34354" h="1454842">
                  <a:moveTo>
                    <a:pt x="88385" y="816508"/>
                  </a:moveTo>
                  <a:cubicBezTo>
                    <a:pt x="93997" y="822120"/>
                    <a:pt x="102414" y="824925"/>
                    <a:pt x="110832" y="824925"/>
                  </a:cubicBezTo>
                  <a:cubicBezTo>
                    <a:pt x="119249" y="824925"/>
                    <a:pt x="127667" y="820717"/>
                    <a:pt x="133279" y="813702"/>
                  </a:cubicBezTo>
                  <a:lnTo>
                    <a:pt x="281990" y="636932"/>
                  </a:lnTo>
                  <a:lnTo>
                    <a:pt x="281990" y="1421172"/>
                  </a:lnTo>
                  <a:cubicBezTo>
                    <a:pt x="281990" y="1438008"/>
                    <a:pt x="296019" y="1452037"/>
                    <a:pt x="312854" y="1452037"/>
                  </a:cubicBezTo>
                  <a:lnTo>
                    <a:pt x="415269" y="1452037"/>
                  </a:lnTo>
                  <a:cubicBezTo>
                    <a:pt x="432104" y="1452037"/>
                    <a:pt x="446133" y="1438008"/>
                    <a:pt x="446133" y="1421172"/>
                  </a:cubicBezTo>
                  <a:lnTo>
                    <a:pt x="446133" y="968025"/>
                  </a:lnTo>
                  <a:lnTo>
                    <a:pt x="489624" y="968025"/>
                  </a:lnTo>
                  <a:lnTo>
                    <a:pt x="489624" y="1423978"/>
                  </a:lnTo>
                  <a:cubicBezTo>
                    <a:pt x="489624" y="1440814"/>
                    <a:pt x="503653" y="1454843"/>
                    <a:pt x="520489" y="1454843"/>
                  </a:cubicBezTo>
                  <a:lnTo>
                    <a:pt x="622903" y="1454843"/>
                  </a:lnTo>
                  <a:cubicBezTo>
                    <a:pt x="639738" y="1454843"/>
                    <a:pt x="653767" y="1440814"/>
                    <a:pt x="653767" y="1423978"/>
                  </a:cubicBezTo>
                  <a:lnTo>
                    <a:pt x="653767" y="638335"/>
                  </a:lnTo>
                  <a:lnTo>
                    <a:pt x="808090" y="816508"/>
                  </a:lnTo>
                  <a:cubicBezTo>
                    <a:pt x="819314" y="829134"/>
                    <a:pt x="838955" y="829134"/>
                    <a:pt x="851581" y="817911"/>
                  </a:cubicBezTo>
                  <a:lnTo>
                    <a:pt x="852984" y="816508"/>
                  </a:lnTo>
                  <a:lnTo>
                    <a:pt x="925937" y="742152"/>
                  </a:lnTo>
                  <a:cubicBezTo>
                    <a:pt x="937160" y="730929"/>
                    <a:pt x="937160" y="712691"/>
                    <a:pt x="925937" y="701467"/>
                  </a:cubicBezTo>
                  <a:lnTo>
                    <a:pt x="708482" y="460162"/>
                  </a:lnTo>
                  <a:cubicBezTo>
                    <a:pt x="663588" y="411060"/>
                    <a:pt x="599053" y="381598"/>
                    <a:pt x="533115" y="381598"/>
                  </a:cubicBezTo>
                  <a:lnTo>
                    <a:pt x="399836" y="381598"/>
                  </a:lnTo>
                  <a:cubicBezTo>
                    <a:pt x="332495" y="383001"/>
                    <a:pt x="269363" y="411060"/>
                    <a:pt x="224469" y="460162"/>
                  </a:cubicBezTo>
                  <a:lnTo>
                    <a:pt x="8418" y="702870"/>
                  </a:lnTo>
                  <a:cubicBezTo>
                    <a:pt x="-2806" y="714094"/>
                    <a:pt x="-2806" y="732332"/>
                    <a:pt x="8418" y="743555"/>
                  </a:cubicBezTo>
                  <a:lnTo>
                    <a:pt x="88385" y="816508"/>
                  </a:lnTo>
                  <a:close/>
                  <a:moveTo>
                    <a:pt x="297422" y="169755"/>
                  </a:moveTo>
                  <a:cubicBezTo>
                    <a:pt x="297422" y="263752"/>
                    <a:pt x="373181" y="339510"/>
                    <a:pt x="465774" y="339510"/>
                  </a:cubicBezTo>
                  <a:cubicBezTo>
                    <a:pt x="558368" y="339510"/>
                    <a:pt x="634126" y="263752"/>
                    <a:pt x="634126" y="169755"/>
                  </a:cubicBezTo>
                  <a:cubicBezTo>
                    <a:pt x="634126" y="75758"/>
                    <a:pt x="558368" y="0"/>
                    <a:pt x="465774" y="0"/>
                  </a:cubicBezTo>
                  <a:cubicBezTo>
                    <a:pt x="373181" y="0"/>
                    <a:pt x="297422" y="75758"/>
                    <a:pt x="297422" y="169755"/>
                  </a:cubicBezTo>
                  <a:close/>
                </a:path>
              </a:pathLst>
            </a:custGeom>
            <a:solidFill>
              <a:srgbClr val="008E3F"/>
            </a:solidFill>
            <a:ln w="1860" cap="flat">
              <a:noFill/>
              <a:prstDash val="solid"/>
              <a:miter/>
            </a:ln>
          </p:spPr>
          <p:txBody>
            <a:bodyPr rtlCol="0" anchor="ctr"/>
            <a:lstStyle/>
            <a:p>
              <a:endParaRPr lang="zh-CN" altLang="en-US"/>
            </a:p>
          </p:txBody>
        </p:sp>
      </p:grpSp>
      <p:sp>
        <p:nvSpPr>
          <p:cNvPr id="26" name="文本框 25">
            <a:extLst>
              <a:ext uri="{FF2B5EF4-FFF2-40B4-BE49-F238E27FC236}">
                <a16:creationId xmlns:a16="http://schemas.microsoft.com/office/drawing/2014/main" id="{42D77023-2124-A499-C5B6-EB7068527CAD}"/>
              </a:ext>
            </a:extLst>
          </p:cNvPr>
          <p:cNvSpPr txBox="1"/>
          <p:nvPr/>
        </p:nvSpPr>
        <p:spPr>
          <a:xfrm>
            <a:off x="6598920" y="5096643"/>
            <a:ext cx="1325880" cy="336374"/>
          </a:xfrm>
          <a:prstGeom prst="rect">
            <a:avLst/>
          </a:prstGeom>
          <a:noFill/>
        </p:spPr>
        <p:txBody>
          <a:bodyPr wrap="square" rtlCol="0">
            <a:spAutoFit/>
          </a:bodyPr>
          <a:lstStyle/>
          <a:p>
            <a:pPr marL="171450" indent="-171450" algn="ctr">
              <a:lnSpc>
                <a:spcPct val="150000"/>
              </a:lnSpc>
              <a:buFont typeface="Arial" panose="020B0604020202020204" pitchFamily="34" charset="0"/>
              <a:buChar char="•"/>
            </a:pPr>
            <a:r>
              <a:rPr lang="zh-CN" altLang="en-US" sz="1200"/>
              <a:t>畏光畏声症状</a:t>
            </a:r>
          </a:p>
        </p:txBody>
      </p:sp>
      <p:sp>
        <p:nvSpPr>
          <p:cNvPr id="30" name="文本框 29">
            <a:extLst>
              <a:ext uri="{FF2B5EF4-FFF2-40B4-BE49-F238E27FC236}">
                <a16:creationId xmlns:a16="http://schemas.microsoft.com/office/drawing/2014/main" id="{F21D1AAC-3DA6-9BBD-18E2-03BB0BE42181}"/>
              </a:ext>
            </a:extLst>
          </p:cNvPr>
          <p:cNvSpPr txBox="1"/>
          <p:nvPr/>
        </p:nvSpPr>
        <p:spPr>
          <a:xfrm>
            <a:off x="7966710" y="5096643"/>
            <a:ext cx="1325880" cy="336374"/>
          </a:xfrm>
          <a:prstGeom prst="rect">
            <a:avLst/>
          </a:prstGeom>
          <a:noFill/>
        </p:spPr>
        <p:txBody>
          <a:bodyPr wrap="square" rtlCol="0">
            <a:spAutoFit/>
          </a:bodyPr>
          <a:lstStyle/>
          <a:p>
            <a:pPr marL="171450" indent="-171450" algn="ctr">
              <a:lnSpc>
                <a:spcPct val="150000"/>
              </a:lnSpc>
              <a:buFont typeface="Arial" panose="020B0604020202020204" pitchFamily="34" charset="0"/>
              <a:buChar char="•"/>
            </a:pPr>
            <a:r>
              <a:rPr lang="zh-CN" altLang="en-US" sz="1200"/>
              <a:t>运动病史</a:t>
            </a:r>
          </a:p>
        </p:txBody>
      </p:sp>
      <p:sp>
        <p:nvSpPr>
          <p:cNvPr id="31" name="文本框 30">
            <a:extLst>
              <a:ext uri="{FF2B5EF4-FFF2-40B4-BE49-F238E27FC236}">
                <a16:creationId xmlns:a16="http://schemas.microsoft.com/office/drawing/2014/main" id="{2C01F1F5-D057-8178-5E37-1AAD019678CA}"/>
              </a:ext>
            </a:extLst>
          </p:cNvPr>
          <p:cNvSpPr txBox="1"/>
          <p:nvPr/>
        </p:nvSpPr>
        <p:spPr>
          <a:xfrm>
            <a:off x="9334500" y="5096643"/>
            <a:ext cx="1325880" cy="336374"/>
          </a:xfrm>
          <a:prstGeom prst="rect">
            <a:avLst/>
          </a:prstGeom>
          <a:noFill/>
        </p:spPr>
        <p:txBody>
          <a:bodyPr wrap="square" rtlCol="0">
            <a:spAutoFit/>
          </a:bodyPr>
          <a:lstStyle/>
          <a:p>
            <a:pPr marL="171450" indent="-171450" algn="ctr">
              <a:lnSpc>
                <a:spcPct val="150000"/>
              </a:lnSpc>
              <a:buFont typeface="Arial" panose="020B0604020202020204" pitchFamily="34" charset="0"/>
              <a:buChar char="•"/>
            </a:pPr>
            <a:r>
              <a:rPr lang="zh-CN" altLang="en-US" sz="1200"/>
              <a:t>头痛家族史</a:t>
            </a:r>
          </a:p>
        </p:txBody>
      </p:sp>
      <p:grpSp>
        <p:nvGrpSpPr>
          <p:cNvPr id="32" name="组合 31">
            <a:extLst>
              <a:ext uri="{FF2B5EF4-FFF2-40B4-BE49-F238E27FC236}">
                <a16:creationId xmlns:a16="http://schemas.microsoft.com/office/drawing/2014/main" id="{C299ED41-E0F2-6F91-DA44-4ECD738585BB}"/>
              </a:ext>
            </a:extLst>
          </p:cNvPr>
          <p:cNvGrpSpPr/>
          <p:nvPr/>
        </p:nvGrpSpPr>
        <p:grpSpPr>
          <a:xfrm>
            <a:off x="7014829" y="4441211"/>
            <a:ext cx="494063" cy="494227"/>
            <a:chOff x="5145786" y="2477573"/>
            <a:chExt cx="1901199" cy="1901831"/>
          </a:xfrm>
          <a:solidFill>
            <a:srgbClr val="008E3F"/>
          </a:solidFill>
        </p:grpSpPr>
        <p:sp>
          <p:nvSpPr>
            <p:cNvPr id="33" name="任意多边形: 形状 32">
              <a:extLst>
                <a:ext uri="{FF2B5EF4-FFF2-40B4-BE49-F238E27FC236}">
                  <a16:creationId xmlns:a16="http://schemas.microsoft.com/office/drawing/2014/main" id="{B4E00662-8067-DF02-BDC9-CAEA818CAF33}"/>
                </a:ext>
              </a:extLst>
            </p:cNvPr>
            <p:cNvSpPr/>
            <p:nvPr/>
          </p:nvSpPr>
          <p:spPr>
            <a:xfrm>
              <a:off x="5153977" y="3404615"/>
              <a:ext cx="84" cy="48387"/>
            </a:xfrm>
            <a:custGeom>
              <a:avLst/>
              <a:gdLst>
                <a:gd name="connsiteX0" fmla="*/ 0 w 84"/>
                <a:gd name="connsiteY0" fmla="*/ 24384 h 48387"/>
                <a:gd name="connsiteX1" fmla="*/ 0 w 84"/>
                <a:gd name="connsiteY1" fmla="*/ 48387 h 48387"/>
                <a:gd name="connsiteX2" fmla="*/ 0 w 84"/>
                <a:gd name="connsiteY2" fmla="*/ 0 h 48387"/>
                <a:gd name="connsiteX3" fmla="*/ 0 w 84"/>
                <a:gd name="connsiteY3" fmla="*/ 24384 h 48387"/>
              </a:gdLst>
              <a:ahLst/>
              <a:cxnLst>
                <a:cxn ang="0">
                  <a:pos x="connsiteX0" y="connsiteY0"/>
                </a:cxn>
                <a:cxn ang="0">
                  <a:pos x="connsiteX1" y="connsiteY1"/>
                </a:cxn>
                <a:cxn ang="0">
                  <a:pos x="connsiteX2" y="connsiteY2"/>
                </a:cxn>
                <a:cxn ang="0">
                  <a:pos x="connsiteX3" y="connsiteY3"/>
                </a:cxn>
              </a:cxnLst>
              <a:rect l="l" t="t" r="r" b="b"/>
              <a:pathLst>
                <a:path w="84" h="48387">
                  <a:moveTo>
                    <a:pt x="0" y="24384"/>
                  </a:moveTo>
                  <a:lnTo>
                    <a:pt x="0" y="48387"/>
                  </a:lnTo>
                  <a:lnTo>
                    <a:pt x="0" y="0"/>
                  </a:lnTo>
                  <a:cubicBezTo>
                    <a:pt x="190" y="8001"/>
                    <a:pt x="0" y="16002"/>
                    <a:pt x="0" y="24384"/>
                  </a:cubicBezTo>
                  <a:close/>
                </a:path>
              </a:pathLst>
            </a:custGeom>
            <a:grpFill/>
            <a:ln w="1860"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A0A06D86-BFCD-087A-637A-C88102CE4415}"/>
                </a:ext>
              </a:extLst>
            </p:cNvPr>
            <p:cNvSpPr/>
            <p:nvPr/>
          </p:nvSpPr>
          <p:spPr>
            <a:xfrm>
              <a:off x="5145786" y="2477573"/>
              <a:ext cx="1901199" cy="1901831"/>
            </a:xfrm>
            <a:custGeom>
              <a:avLst/>
              <a:gdLst>
                <a:gd name="connsiteX0" fmla="*/ 1826514 w 1901199"/>
                <a:gd name="connsiteY0" fmla="*/ 581666 h 1901831"/>
                <a:gd name="connsiteX1" fmla="*/ 580091 w 1901199"/>
                <a:gd name="connsiteY1" fmla="*/ 75118 h 1901831"/>
                <a:gd name="connsiteX2" fmla="*/ 580073 w 1901199"/>
                <a:gd name="connsiteY2" fmla="*/ 75126 h 1901831"/>
                <a:gd name="connsiteX3" fmla="*/ 0 w 1901199"/>
                <a:gd name="connsiteY3" fmla="*/ 927233 h 1901831"/>
                <a:gd name="connsiteX4" fmla="*/ 0 w 1901199"/>
                <a:gd name="connsiteY4" fmla="*/ 975239 h 1901831"/>
                <a:gd name="connsiteX5" fmla="*/ 950214 w 1901199"/>
                <a:gd name="connsiteY5" fmla="*/ 1901831 h 1901831"/>
                <a:gd name="connsiteX6" fmla="*/ 1901199 w 1901199"/>
                <a:gd name="connsiteY6" fmla="*/ 951245 h 1901831"/>
                <a:gd name="connsiteX7" fmla="*/ 1826514 w 1901199"/>
                <a:gd name="connsiteY7" fmla="*/ 581666 h 1901831"/>
                <a:gd name="connsiteX8" fmla="*/ 1297686 w 1901199"/>
                <a:gd name="connsiteY8" fmla="*/ 662438 h 1901831"/>
                <a:gd name="connsiteX9" fmla="*/ 1138730 w 1901199"/>
                <a:gd name="connsiteY9" fmla="*/ 705203 h 1901831"/>
                <a:gd name="connsiteX10" fmla="*/ 1123950 w 1901199"/>
                <a:gd name="connsiteY10" fmla="*/ 750068 h 1901831"/>
                <a:gd name="connsiteX11" fmla="*/ 1094042 w 1901199"/>
                <a:gd name="connsiteY11" fmla="*/ 627576 h 1901831"/>
                <a:gd name="connsiteX12" fmla="*/ 1359718 w 1901199"/>
                <a:gd name="connsiteY12" fmla="*/ 359856 h 1901831"/>
                <a:gd name="connsiteX13" fmla="*/ 1627438 w 1901199"/>
                <a:gd name="connsiteY13" fmla="*/ 625533 h 1901831"/>
                <a:gd name="connsiteX14" fmla="*/ 1361761 w 1901199"/>
                <a:gd name="connsiteY14" fmla="*/ 893252 h 1901831"/>
                <a:gd name="connsiteX15" fmla="*/ 1264349 w 1901199"/>
                <a:gd name="connsiteY15" fmla="*/ 875226 h 1901831"/>
                <a:gd name="connsiteX16" fmla="*/ 1353043 w 1901199"/>
                <a:gd name="connsiteY16" fmla="*/ 736877 h 1901831"/>
                <a:gd name="connsiteX17" fmla="*/ 1297686 w 1901199"/>
                <a:gd name="connsiteY17" fmla="*/ 661104 h 1901831"/>
                <a:gd name="connsiteX18" fmla="*/ 522542 w 1901199"/>
                <a:gd name="connsiteY18" fmla="*/ 360876 h 1901831"/>
                <a:gd name="connsiteX19" fmla="*/ 789277 w 1901199"/>
                <a:gd name="connsiteY19" fmla="*/ 627540 h 1901831"/>
                <a:gd name="connsiteX20" fmla="*/ 756857 w 1901199"/>
                <a:gd name="connsiteY20" fmla="*/ 755021 h 1901831"/>
                <a:gd name="connsiteX21" fmla="*/ 632987 w 1901199"/>
                <a:gd name="connsiteY21" fmla="*/ 646613 h 1901831"/>
                <a:gd name="connsiteX22" fmla="*/ 524580 w 1901199"/>
                <a:gd name="connsiteY22" fmla="*/ 770482 h 1901831"/>
                <a:gd name="connsiteX23" fmla="*/ 617220 w 1901199"/>
                <a:gd name="connsiteY23" fmla="*/ 876750 h 1901831"/>
                <a:gd name="connsiteX24" fmla="*/ 521970 w 1901199"/>
                <a:gd name="connsiteY24" fmla="*/ 894276 h 1901831"/>
                <a:gd name="connsiteX25" fmla="*/ 255270 w 1901199"/>
                <a:gd name="connsiteY25" fmla="*/ 627576 h 1901831"/>
                <a:gd name="connsiteX26" fmla="*/ 521970 w 1901199"/>
                <a:gd name="connsiteY26" fmla="*/ 360876 h 1901831"/>
                <a:gd name="connsiteX27" fmla="*/ 1715834 w 1901199"/>
                <a:gd name="connsiteY27" fmla="*/ 1275276 h 1901831"/>
                <a:gd name="connsiteX28" fmla="*/ 625656 w 1901199"/>
                <a:gd name="connsiteY28" fmla="*/ 1716909 h 1901831"/>
                <a:gd name="connsiteX29" fmla="*/ 184023 w 1901199"/>
                <a:gd name="connsiteY29" fmla="*/ 1275276 h 1901831"/>
                <a:gd name="connsiteX30" fmla="*/ 179832 w 1901199"/>
                <a:gd name="connsiteY30" fmla="*/ 638435 h 1901831"/>
                <a:gd name="connsiteX31" fmla="*/ 532800 w 1901199"/>
                <a:gd name="connsiteY31" fmla="*/ 970961 h 1901831"/>
                <a:gd name="connsiteX32" fmla="*/ 865327 w 1901199"/>
                <a:gd name="connsiteY32" fmla="*/ 617993 h 1901831"/>
                <a:gd name="connsiteX33" fmla="*/ 512359 w 1901199"/>
                <a:gd name="connsiteY33" fmla="*/ 285466 h 1901831"/>
                <a:gd name="connsiteX34" fmla="*/ 439484 w 1901199"/>
                <a:gd name="connsiteY34" fmla="*/ 295535 h 1901831"/>
                <a:gd name="connsiteX35" fmla="*/ 950214 w 1901199"/>
                <a:gd name="connsiteY35" fmla="*/ 120084 h 1901831"/>
                <a:gd name="connsiteX36" fmla="*/ 1470089 w 1901199"/>
                <a:gd name="connsiteY36" fmla="*/ 303726 h 1901831"/>
                <a:gd name="connsiteX37" fmla="*/ 1035745 w 1901199"/>
                <a:gd name="connsiteY37" fmla="*/ 519379 h 1901831"/>
                <a:gd name="connsiteX38" fmla="*/ 1251398 w 1901199"/>
                <a:gd name="connsiteY38" fmla="*/ 953723 h 1901831"/>
                <a:gd name="connsiteX39" fmla="*/ 1685742 w 1901199"/>
                <a:gd name="connsiteY39" fmla="*/ 738070 h 1901831"/>
                <a:gd name="connsiteX40" fmla="*/ 1703642 w 1901199"/>
                <a:gd name="connsiteY40" fmla="*/ 627576 h 1901831"/>
                <a:gd name="connsiteX41" fmla="*/ 1702308 w 1901199"/>
                <a:gd name="connsiteY41" fmla="*/ 597287 h 1901831"/>
                <a:gd name="connsiteX42" fmla="*/ 1715834 w 1901199"/>
                <a:gd name="connsiteY42" fmla="*/ 627576 h 1901831"/>
                <a:gd name="connsiteX43" fmla="*/ 1715834 w 1901199"/>
                <a:gd name="connsiteY43" fmla="*/ 1275276 h 1901831"/>
                <a:gd name="connsiteX44" fmla="*/ 1252728 w 1901199"/>
                <a:gd name="connsiteY44" fmla="*/ 1552454 h 1901831"/>
                <a:gd name="connsiteX45" fmla="*/ 1239393 w 1901199"/>
                <a:gd name="connsiteY45" fmla="*/ 1552454 h 1901831"/>
                <a:gd name="connsiteX46" fmla="*/ 1103566 w 1901199"/>
                <a:gd name="connsiteY46" fmla="*/ 1470920 h 1901831"/>
                <a:gd name="connsiteX47" fmla="*/ 951167 w 1901199"/>
                <a:gd name="connsiteY47" fmla="*/ 1420437 h 1901831"/>
                <a:gd name="connsiteX48" fmla="*/ 798767 w 1901199"/>
                <a:gd name="connsiteY48" fmla="*/ 1470920 h 1901831"/>
                <a:gd name="connsiteX49" fmla="*/ 662940 w 1901199"/>
                <a:gd name="connsiteY49" fmla="*/ 1552454 h 1901831"/>
                <a:gd name="connsiteX50" fmla="*/ 537591 w 1901199"/>
                <a:gd name="connsiteY50" fmla="*/ 1503876 h 1901831"/>
                <a:gd name="connsiteX51" fmla="*/ 484441 w 1901199"/>
                <a:gd name="connsiteY51" fmla="*/ 1372812 h 1901831"/>
                <a:gd name="connsiteX52" fmla="*/ 741617 w 1901199"/>
                <a:gd name="connsiteY52" fmla="*/ 1157547 h 1901831"/>
                <a:gd name="connsiteX53" fmla="*/ 1160717 w 1901199"/>
                <a:gd name="connsiteY53" fmla="*/ 1157547 h 1901831"/>
                <a:gd name="connsiteX54" fmla="*/ 1417892 w 1901199"/>
                <a:gd name="connsiteY54" fmla="*/ 1372812 h 1901831"/>
                <a:gd name="connsiteX55" fmla="*/ 1364933 w 1901199"/>
                <a:gd name="connsiteY55" fmla="*/ 1503876 h 1901831"/>
                <a:gd name="connsiteX56" fmla="*/ 1252728 w 1901199"/>
                <a:gd name="connsiteY56" fmla="*/ 1552454 h 1901831"/>
                <a:gd name="connsiteX57" fmla="*/ 951167 w 1901199"/>
                <a:gd name="connsiteY57" fmla="*/ 1323854 h 1901831"/>
                <a:gd name="connsiteX58" fmla="*/ 1183005 w 1901199"/>
                <a:gd name="connsiteY58" fmla="*/ 1417008 h 1901831"/>
                <a:gd name="connsiteX59" fmla="*/ 1246823 w 1901199"/>
                <a:gd name="connsiteY59" fmla="*/ 1456061 h 1901831"/>
                <a:gd name="connsiteX60" fmla="*/ 1294448 w 1901199"/>
                <a:gd name="connsiteY60" fmla="*/ 1437963 h 1901831"/>
                <a:gd name="connsiteX61" fmla="*/ 1322451 w 1901199"/>
                <a:gd name="connsiteY61" fmla="*/ 1371288 h 1901831"/>
                <a:gd name="connsiteX62" fmla="*/ 1160526 w 1901199"/>
                <a:gd name="connsiteY62" fmla="*/ 1251273 h 1901831"/>
                <a:gd name="connsiteX63" fmla="*/ 741426 w 1901199"/>
                <a:gd name="connsiteY63" fmla="*/ 1251273 h 1901831"/>
                <a:gd name="connsiteX64" fmla="*/ 579501 w 1901199"/>
                <a:gd name="connsiteY64" fmla="*/ 1371288 h 1901831"/>
                <a:gd name="connsiteX65" fmla="*/ 607314 w 1901199"/>
                <a:gd name="connsiteY65" fmla="*/ 1438916 h 1901831"/>
                <a:gd name="connsiteX66" fmla="*/ 654939 w 1901199"/>
                <a:gd name="connsiteY66" fmla="*/ 1457013 h 1901831"/>
                <a:gd name="connsiteX67" fmla="*/ 718757 w 1901199"/>
                <a:gd name="connsiteY67" fmla="*/ 1417961 h 1901831"/>
                <a:gd name="connsiteX68" fmla="*/ 951167 w 1901199"/>
                <a:gd name="connsiteY68" fmla="*/ 1324616 h 190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901199" h="1901831">
                  <a:moveTo>
                    <a:pt x="1826514" y="581666"/>
                  </a:moveTo>
                  <a:cubicBezTo>
                    <a:pt x="1622203" y="97596"/>
                    <a:pt x="1064160" y="-129193"/>
                    <a:pt x="580091" y="75118"/>
                  </a:cubicBezTo>
                  <a:cubicBezTo>
                    <a:pt x="580085" y="75121"/>
                    <a:pt x="580079" y="75123"/>
                    <a:pt x="580073" y="75126"/>
                  </a:cubicBezTo>
                  <a:cubicBezTo>
                    <a:pt x="235874" y="220256"/>
                    <a:pt x="8819" y="553792"/>
                    <a:pt x="0" y="927233"/>
                  </a:cubicBezTo>
                  <a:lnTo>
                    <a:pt x="0" y="975239"/>
                  </a:lnTo>
                  <a:cubicBezTo>
                    <a:pt x="12420" y="1490954"/>
                    <a:pt x="434349" y="1902394"/>
                    <a:pt x="950214" y="1901831"/>
                  </a:cubicBezTo>
                  <a:cubicBezTo>
                    <a:pt x="1475318" y="1901941"/>
                    <a:pt x="1901089" y="1476349"/>
                    <a:pt x="1901199" y="951245"/>
                  </a:cubicBezTo>
                  <a:cubicBezTo>
                    <a:pt x="1901226" y="824301"/>
                    <a:pt x="1875832" y="698638"/>
                    <a:pt x="1826514" y="581666"/>
                  </a:cubicBezTo>
                  <a:close/>
                  <a:moveTo>
                    <a:pt x="1297686" y="662438"/>
                  </a:moveTo>
                  <a:cubicBezTo>
                    <a:pt x="1241982" y="630353"/>
                    <a:pt x="1170815" y="649500"/>
                    <a:pt x="1138730" y="705203"/>
                  </a:cubicBezTo>
                  <a:cubicBezTo>
                    <a:pt x="1130789" y="718991"/>
                    <a:pt x="1125759" y="734260"/>
                    <a:pt x="1123950" y="750068"/>
                  </a:cubicBezTo>
                  <a:cubicBezTo>
                    <a:pt x="1104220" y="712257"/>
                    <a:pt x="1093957" y="670225"/>
                    <a:pt x="1094042" y="627576"/>
                  </a:cubicBezTo>
                  <a:cubicBezTo>
                    <a:pt x="1093477" y="480283"/>
                    <a:pt x="1212425" y="360421"/>
                    <a:pt x="1359718" y="359856"/>
                  </a:cubicBezTo>
                  <a:cubicBezTo>
                    <a:pt x="1507011" y="359292"/>
                    <a:pt x="1626873" y="478239"/>
                    <a:pt x="1627438" y="625533"/>
                  </a:cubicBezTo>
                  <a:cubicBezTo>
                    <a:pt x="1628002" y="772826"/>
                    <a:pt x="1509055" y="892688"/>
                    <a:pt x="1361761" y="893252"/>
                  </a:cubicBezTo>
                  <a:cubicBezTo>
                    <a:pt x="1328450" y="893380"/>
                    <a:pt x="1295409" y="887266"/>
                    <a:pt x="1264349" y="875226"/>
                  </a:cubicBezTo>
                  <a:cubicBezTo>
                    <a:pt x="1327045" y="861514"/>
                    <a:pt x="1366755" y="799573"/>
                    <a:pt x="1353043" y="736877"/>
                  </a:cubicBezTo>
                  <a:cubicBezTo>
                    <a:pt x="1346062" y="704961"/>
                    <a:pt x="1325969" y="677457"/>
                    <a:pt x="1297686" y="661104"/>
                  </a:cubicBezTo>
                  <a:close/>
                  <a:moveTo>
                    <a:pt x="522542" y="360876"/>
                  </a:moveTo>
                  <a:cubicBezTo>
                    <a:pt x="669836" y="360856"/>
                    <a:pt x="789258" y="480246"/>
                    <a:pt x="789277" y="627540"/>
                  </a:cubicBezTo>
                  <a:cubicBezTo>
                    <a:pt x="789283" y="672074"/>
                    <a:pt x="778137" y="715900"/>
                    <a:pt x="756857" y="755021"/>
                  </a:cubicBezTo>
                  <a:cubicBezTo>
                    <a:pt x="752587" y="690879"/>
                    <a:pt x="697129" y="642343"/>
                    <a:pt x="632987" y="646613"/>
                  </a:cubicBezTo>
                  <a:cubicBezTo>
                    <a:pt x="568846" y="650882"/>
                    <a:pt x="520310" y="706340"/>
                    <a:pt x="524580" y="770482"/>
                  </a:cubicBezTo>
                  <a:cubicBezTo>
                    <a:pt x="528056" y="822704"/>
                    <a:pt x="565960" y="866184"/>
                    <a:pt x="617220" y="876750"/>
                  </a:cubicBezTo>
                  <a:cubicBezTo>
                    <a:pt x="586845" y="888497"/>
                    <a:pt x="554537" y="894441"/>
                    <a:pt x="521970" y="894276"/>
                  </a:cubicBezTo>
                  <a:cubicBezTo>
                    <a:pt x="374676" y="894276"/>
                    <a:pt x="255270" y="774870"/>
                    <a:pt x="255270" y="627576"/>
                  </a:cubicBezTo>
                  <a:cubicBezTo>
                    <a:pt x="255270" y="480282"/>
                    <a:pt x="374676" y="360876"/>
                    <a:pt x="521970" y="360876"/>
                  </a:cubicBezTo>
                  <a:close/>
                  <a:moveTo>
                    <a:pt x="1715834" y="1275276"/>
                  </a:moveTo>
                  <a:cubicBezTo>
                    <a:pt x="1536743" y="1698274"/>
                    <a:pt x="1048654" y="1896000"/>
                    <a:pt x="625656" y="1716909"/>
                  </a:cubicBezTo>
                  <a:cubicBezTo>
                    <a:pt x="426664" y="1632659"/>
                    <a:pt x="268273" y="1474269"/>
                    <a:pt x="184023" y="1275276"/>
                  </a:cubicBezTo>
                  <a:cubicBezTo>
                    <a:pt x="98378" y="1071920"/>
                    <a:pt x="96871" y="842900"/>
                    <a:pt x="179832" y="638435"/>
                  </a:cubicBezTo>
                  <a:cubicBezTo>
                    <a:pt x="185477" y="827729"/>
                    <a:pt x="343506" y="976606"/>
                    <a:pt x="532800" y="970961"/>
                  </a:cubicBezTo>
                  <a:cubicBezTo>
                    <a:pt x="722095" y="965317"/>
                    <a:pt x="870972" y="807287"/>
                    <a:pt x="865327" y="617993"/>
                  </a:cubicBezTo>
                  <a:cubicBezTo>
                    <a:pt x="859683" y="428699"/>
                    <a:pt x="701653" y="279821"/>
                    <a:pt x="512359" y="285466"/>
                  </a:cubicBezTo>
                  <a:cubicBezTo>
                    <a:pt x="487776" y="286199"/>
                    <a:pt x="463344" y="289575"/>
                    <a:pt x="439484" y="295535"/>
                  </a:cubicBezTo>
                  <a:cubicBezTo>
                    <a:pt x="585361" y="181664"/>
                    <a:pt x="765156" y="119899"/>
                    <a:pt x="950214" y="120084"/>
                  </a:cubicBezTo>
                  <a:cubicBezTo>
                    <a:pt x="1139379" y="120210"/>
                    <a:pt x="1322815" y="185008"/>
                    <a:pt x="1470089" y="303726"/>
                  </a:cubicBezTo>
                  <a:cubicBezTo>
                    <a:pt x="1290597" y="243336"/>
                    <a:pt x="1096134" y="339888"/>
                    <a:pt x="1035745" y="519379"/>
                  </a:cubicBezTo>
                  <a:cubicBezTo>
                    <a:pt x="975355" y="698871"/>
                    <a:pt x="1071907" y="893334"/>
                    <a:pt x="1251398" y="953723"/>
                  </a:cubicBezTo>
                  <a:cubicBezTo>
                    <a:pt x="1430890" y="1014113"/>
                    <a:pt x="1625352" y="917561"/>
                    <a:pt x="1685742" y="738070"/>
                  </a:cubicBezTo>
                  <a:cubicBezTo>
                    <a:pt x="1697720" y="702467"/>
                    <a:pt x="1703767" y="665139"/>
                    <a:pt x="1703642" y="627576"/>
                  </a:cubicBezTo>
                  <a:cubicBezTo>
                    <a:pt x="1703642" y="617289"/>
                    <a:pt x="1703642" y="607193"/>
                    <a:pt x="1702308" y="597287"/>
                  </a:cubicBezTo>
                  <a:cubicBezTo>
                    <a:pt x="1707071" y="607383"/>
                    <a:pt x="1711452" y="617480"/>
                    <a:pt x="1715834" y="627576"/>
                  </a:cubicBezTo>
                  <a:cubicBezTo>
                    <a:pt x="1803114" y="834655"/>
                    <a:pt x="1803114" y="1068197"/>
                    <a:pt x="1715834" y="1275276"/>
                  </a:cubicBezTo>
                  <a:close/>
                  <a:moveTo>
                    <a:pt x="1252728" y="1552454"/>
                  </a:moveTo>
                  <a:lnTo>
                    <a:pt x="1239393" y="1552454"/>
                  </a:lnTo>
                  <a:cubicBezTo>
                    <a:pt x="1184040" y="1547450"/>
                    <a:pt x="1134011" y="1517418"/>
                    <a:pt x="1103566" y="1470920"/>
                  </a:cubicBezTo>
                  <a:cubicBezTo>
                    <a:pt x="1081850" y="1437963"/>
                    <a:pt x="1029081" y="1420437"/>
                    <a:pt x="951167" y="1420437"/>
                  </a:cubicBezTo>
                  <a:cubicBezTo>
                    <a:pt x="873252" y="1420437"/>
                    <a:pt x="820484" y="1437963"/>
                    <a:pt x="798767" y="1470920"/>
                  </a:cubicBezTo>
                  <a:cubicBezTo>
                    <a:pt x="768322" y="1517418"/>
                    <a:pt x="718293" y="1547450"/>
                    <a:pt x="662940" y="1552454"/>
                  </a:cubicBezTo>
                  <a:cubicBezTo>
                    <a:pt x="615849" y="1556829"/>
                    <a:pt x="569436" y="1538842"/>
                    <a:pt x="537591" y="1503876"/>
                  </a:cubicBezTo>
                  <a:cubicBezTo>
                    <a:pt x="503829" y="1468552"/>
                    <a:pt x="484819" y="1421675"/>
                    <a:pt x="484441" y="1372812"/>
                  </a:cubicBezTo>
                  <a:cubicBezTo>
                    <a:pt x="484441" y="1254131"/>
                    <a:pt x="599885" y="1157547"/>
                    <a:pt x="741617" y="1157547"/>
                  </a:cubicBezTo>
                  <a:lnTo>
                    <a:pt x="1160717" y="1157547"/>
                  </a:lnTo>
                  <a:cubicBezTo>
                    <a:pt x="1302449" y="1157547"/>
                    <a:pt x="1417892" y="1254131"/>
                    <a:pt x="1417892" y="1372812"/>
                  </a:cubicBezTo>
                  <a:cubicBezTo>
                    <a:pt x="1417566" y="1421649"/>
                    <a:pt x="1398625" y="1468522"/>
                    <a:pt x="1364933" y="1503876"/>
                  </a:cubicBezTo>
                  <a:cubicBezTo>
                    <a:pt x="1336162" y="1535317"/>
                    <a:pt x="1295343" y="1552989"/>
                    <a:pt x="1252728" y="1552454"/>
                  </a:cubicBezTo>
                  <a:close/>
                  <a:moveTo>
                    <a:pt x="951167" y="1323854"/>
                  </a:moveTo>
                  <a:cubicBezTo>
                    <a:pt x="1064324" y="1323854"/>
                    <a:pt x="1141667" y="1355286"/>
                    <a:pt x="1183005" y="1417008"/>
                  </a:cubicBezTo>
                  <a:cubicBezTo>
                    <a:pt x="1197314" y="1438969"/>
                    <a:pt x="1220756" y="1453314"/>
                    <a:pt x="1246823" y="1456061"/>
                  </a:cubicBezTo>
                  <a:cubicBezTo>
                    <a:pt x="1264657" y="1457829"/>
                    <a:pt x="1282288" y="1451129"/>
                    <a:pt x="1294448" y="1437963"/>
                  </a:cubicBezTo>
                  <a:cubicBezTo>
                    <a:pt x="1311819" y="1420040"/>
                    <a:pt x="1321815" y="1396240"/>
                    <a:pt x="1322451" y="1371288"/>
                  </a:cubicBezTo>
                  <a:cubicBezTo>
                    <a:pt x="1322451" y="1306137"/>
                    <a:pt x="1248347" y="1251273"/>
                    <a:pt x="1160526" y="1251273"/>
                  </a:cubicBezTo>
                  <a:lnTo>
                    <a:pt x="741426" y="1251273"/>
                  </a:lnTo>
                  <a:cubicBezTo>
                    <a:pt x="653606" y="1251273"/>
                    <a:pt x="579501" y="1306137"/>
                    <a:pt x="579501" y="1371288"/>
                  </a:cubicBezTo>
                  <a:cubicBezTo>
                    <a:pt x="579847" y="1396545"/>
                    <a:pt x="589790" y="1420724"/>
                    <a:pt x="607314" y="1438916"/>
                  </a:cubicBezTo>
                  <a:cubicBezTo>
                    <a:pt x="619473" y="1452082"/>
                    <a:pt x="637105" y="1458782"/>
                    <a:pt x="654939" y="1457013"/>
                  </a:cubicBezTo>
                  <a:cubicBezTo>
                    <a:pt x="680997" y="1454240"/>
                    <a:pt x="704428" y="1439901"/>
                    <a:pt x="718757" y="1417961"/>
                  </a:cubicBezTo>
                  <a:cubicBezTo>
                    <a:pt x="759714" y="1356048"/>
                    <a:pt x="838200" y="1324616"/>
                    <a:pt x="951167" y="1324616"/>
                  </a:cubicBezTo>
                  <a:close/>
                </a:path>
              </a:pathLst>
            </a:custGeom>
            <a:grpFill/>
            <a:ln w="1860" cap="flat">
              <a:noFill/>
              <a:prstDash val="solid"/>
              <a:miter/>
            </a:ln>
          </p:spPr>
          <p:txBody>
            <a:bodyPr rtlCol="0" anchor="ctr"/>
            <a:lstStyle/>
            <a:p>
              <a:endParaRPr lang="zh-CN" altLang="en-US"/>
            </a:p>
          </p:txBody>
        </p:sp>
      </p:grpSp>
      <p:sp>
        <p:nvSpPr>
          <p:cNvPr id="35" name="图形 11">
            <a:extLst>
              <a:ext uri="{FF2B5EF4-FFF2-40B4-BE49-F238E27FC236}">
                <a16:creationId xmlns:a16="http://schemas.microsoft.com/office/drawing/2014/main" id="{9FC0F0F3-A504-0E44-B874-BA792FF8E0FB}"/>
              </a:ext>
            </a:extLst>
          </p:cNvPr>
          <p:cNvSpPr/>
          <p:nvPr/>
        </p:nvSpPr>
        <p:spPr>
          <a:xfrm>
            <a:off x="8413948" y="4441211"/>
            <a:ext cx="431404" cy="583675"/>
          </a:xfrm>
          <a:custGeom>
            <a:avLst/>
            <a:gdLst>
              <a:gd name="connsiteX0" fmla="*/ 533479 w 1261348"/>
              <a:gd name="connsiteY0" fmla="*/ 578644 h 1706562"/>
              <a:gd name="connsiteX1" fmla="*/ 388223 w 1261348"/>
              <a:gd name="connsiteY1" fmla="*/ 631508 h 1706562"/>
              <a:gd name="connsiteX2" fmla="*/ 388223 w 1261348"/>
              <a:gd name="connsiteY2" fmla="*/ 912813 h 1706562"/>
              <a:gd name="connsiteX3" fmla="*/ 229473 w 1261348"/>
              <a:gd name="connsiteY3" fmla="*/ 912813 h 1706562"/>
              <a:gd name="connsiteX4" fmla="*/ 229473 w 1261348"/>
              <a:gd name="connsiteY4" fmla="*/ 519906 h 1706562"/>
              <a:gd name="connsiteX5" fmla="*/ 230664 w 1261348"/>
              <a:gd name="connsiteY5" fmla="*/ 519906 h 1706562"/>
              <a:gd name="connsiteX6" fmla="*/ 648811 w 1261348"/>
              <a:gd name="connsiteY6" fmla="*/ 367665 h 1706562"/>
              <a:gd name="connsiteX7" fmla="*/ 710883 w 1261348"/>
              <a:gd name="connsiteY7" fmla="*/ 357267 h 1706562"/>
              <a:gd name="connsiteX8" fmla="*/ 903526 w 1261348"/>
              <a:gd name="connsiteY8" fmla="*/ 501729 h 1706562"/>
              <a:gd name="connsiteX9" fmla="*/ 944007 w 1261348"/>
              <a:gd name="connsiteY9" fmla="*/ 595551 h 1706562"/>
              <a:gd name="connsiteX10" fmla="*/ 1261348 w 1261348"/>
              <a:gd name="connsiteY10" fmla="*/ 754062 h 1706562"/>
              <a:gd name="connsiteX11" fmla="*/ 1261348 w 1261348"/>
              <a:gd name="connsiteY11" fmla="*/ 912813 h 1706562"/>
              <a:gd name="connsiteX12" fmla="*/ 832564 w 1261348"/>
              <a:gd name="connsiteY12" fmla="*/ 710644 h 1706562"/>
              <a:gd name="connsiteX13" fmla="*/ 786448 w 1261348"/>
              <a:gd name="connsiteY13" fmla="*/ 972344 h 1706562"/>
              <a:gd name="connsiteX14" fmla="*/ 943848 w 1261348"/>
              <a:gd name="connsiteY14" fmla="*/ 1124744 h 1706562"/>
              <a:gd name="connsiteX15" fmla="*/ 943848 w 1261348"/>
              <a:gd name="connsiteY15" fmla="*/ 1706563 h 1706562"/>
              <a:gd name="connsiteX16" fmla="*/ 785098 w 1261348"/>
              <a:gd name="connsiteY16" fmla="*/ 1706563 h 1706562"/>
              <a:gd name="connsiteX17" fmla="*/ 785098 w 1261348"/>
              <a:gd name="connsiteY17" fmla="*/ 1231424 h 1706562"/>
              <a:gd name="connsiteX18" fmla="*/ 622379 w 1261348"/>
              <a:gd name="connsiteY18" fmla="*/ 1073706 h 1706562"/>
              <a:gd name="connsiteX19" fmla="*/ 547211 w 1261348"/>
              <a:gd name="connsiteY19" fmla="*/ 1414859 h 1706562"/>
              <a:gd name="connsiteX20" fmla="*/ 0 w 1261348"/>
              <a:gd name="connsiteY20" fmla="*/ 1318419 h 1706562"/>
              <a:gd name="connsiteX21" fmla="*/ 27623 w 1261348"/>
              <a:gd name="connsiteY21" fmla="*/ 1162050 h 1706562"/>
              <a:gd name="connsiteX22" fmla="*/ 418465 w 1261348"/>
              <a:gd name="connsiteY22" fmla="*/ 1230948 h 1706562"/>
              <a:gd name="connsiteX23" fmla="*/ 533479 w 1261348"/>
              <a:gd name="connsiteY23" fmla="*/ 578644 h 1706562"/>
              <a:gd name="connsiteX24" fmla="*/ 824786 w 1261348"/>
              <a:gd name="connsiteY24" fmla="*/ 317500 h 1706562"/>
              <a:gd name="connsiteX25" fmla="*/ 666036 w 1261348"/>
              <a:gd name="connsiteY25" fmla="*/ 158750 h 1706562"/>
              <a:gd name="connsiteX26" fmla="*/ 824786 w 1261348"/>
              <a:gd name="connsiteY26" fmla="*/ 0 h 1706562"/>
              <a:gd name="connsiteX27" fmla="*/ 983536 w 1261348"/>
              <a:gd name="connsiteY27" fmla="*/ 158750 h 1706562"/>
              <a:gd name="connsiteX28" fmla="*/ 824786 w 1261348"/>
              <a:gd name="connsiteY28" fmla="*/ 317500 h 170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61348" h="1706562">
                <a:moveTo>
                  <a:pt x="533479" y="578644"/>
                </a:moveTo>
                <a:lnTo>
                  <a:pt x="388223" y="631508"/>
                </a:lnTo>
                <a:lnTo>
                  <a:pt x="388223" y="912813"/>
                </a:lnTo>
                <a:lnTo>
                  <a:pt x="229473" y="912813"/>
                </a:lnTo>
                <a:lnTo>
                  <a:pt x="229473" y="519906"/>
                </a:lnTo>
                <a:lnTo>
                  <a:pt x="230664" y="519906"/>
                </a:lnTo>
                <a:lnTo>
                  <a:pt x="648811" y="367665"/>
                </a:lnTo>
                <a:cubicBezTo>
                  <a:pt x="668179" y="360283"/>
                  <a:pt x="689293" y="356552"/>
                  <a:pt x="710883" y="357267"/>
                </a:cubicBezTo>
                <a:cubicBezTo>
                  <a:pt x="799313" y="359472"/>
                  <a:pt x="876637" y="417458"/>
                  <a:pt x="903526" y="501729"/>
                </a:cubicBezTo>
                <a:cubicBezTo>
                  <a:pt x="918289" y="548005"/>
                  <a:pt x="931783" y="579279"/>
                  <a:pt x="944007" y="595551"/>
                </a:cubicBezTo>
                <a:cubicBezTo>
                  <a:pt x="1018909" y="695431"/>
                  <a:pt x="1136503" y="754169"/>
                  <a:pt x="1261348" y="754062"/>
                </a:cubicBezTo>
                <a:lnTo>
                  <a:pt x="1261348" y="912813"/>
                </a:lnTo>
                <a:cubicBezTo>
                  <a:pt x="1095366" y="912993"/>
                  <a:pt x="938032" y="838811"/>
                  <a:pt x="832564" y="710644"/>
                </a:cubicBezTo>
                <a:lnTo>
                  <a:pt x="786448" y="972344"/>
                </a:lnTo>
                <a:lnTo>
                  <a:pt x="943848" y="1124744"/>
                </a:lnTo>
                <a:lnTo>
                  <a:pt x="943848" y="1706563"/>
                </a:lnTo>
                <a:lnTo>
                  <a:pt x="785098" y="1706563"/>
                </a:lnTo>
                <a:lnTo>
                  <a:pt x="785098" y="1231424"/>
                </a:lnTo>
                <a:lnTo>
                  <a:pt x="622379" y="1073706"/>
                </a:lnTo>
                <a:lnTo>
                  <a:pt x="547211" y="1414859"/>
                </a:lnTo>
                <a:lnTo>
                  <a:pt x="0" y="1318419"/>
                </a:lnTo>
                <a:lnTo>
                  <a:pt x="27623" y="1162050"/>
                </a:lnTo>
                <a:lnTo>
                  <a:pt x="418465" y="1230948"/>
                </a:lnTo>
                <a:lnTo>
                  <a:pt x="533479" y="578644"/>
                </a:lnTo>
                <a:close/>
                <a:moveTo>
                  <a:pt x="824786" y="317500"/>
                </a:moveTo>
                <a:cubicBezTo>
                  <a:pt x="737110" y="317500"/>
                  <a:pt x="666036" y="246425"/>
                  <a:pt x="666036" y="158750"/>
                </a:cubicBezTo>
                <a:cubicBezTo>
                  <a:pt x="666036" y="71075"/>
                  <a:pt x="737110" y="0"/>
                  <a:pt x="824786" y="0"/>
                </a:cubicBezTo>
                <a:cubicBezTo>
                  <a:pt x="912461" y="0"/>
                  <a:pt x="983536" y="71075"/>
                  <a:pt x="983536" y="158750"/>
                </a:cubicBezTo>
                <a:cubicBezTo>
                  <a:pt x="983536" y="246425"/>
                  <a:pt x="912461" y="317500"/>
                  <a:pt x="824786" y="317500"/>
                </a:cubicBezTo>
                <a:close/>
              </a:path>
            </a:pathLst>
          </a:custGeom>
          <a:solidFill>
            <a:srgbClr val="008E3F"/>
          </a:solidFill>
          <a:ln w="1860" cap="flat">
            <a:noFill/>
            <a:prstDash val="solid"/>
            <a:miter/>
          </a:ln>
        </p:spPr>
        <p:txBody>
          <a:bodyPr rtlCol="0" anchor="ctr"/>
          <a:lstStyle/>
          <a:p>
            <a:endParaRPr lang="zh-CN" altLang="en-US"/>
          </a:p>
        </p:txBody>
      </p:sp>
      <p:sp>
        <p:nvSpPr>
          <p:cNvPr id="36" name="图形 14">
            <a:extLst>
              <a:ext uri="{FF2B5EF4-FFF2-40B4-BE49-F238E27FC236}">
                <a16:creationId xmlns:a16="http://schemas.microsoft.com/office/drawing/2014/main" id="{76D28F04-D3C3-AD68-BCB3-00956E732E66}"/>
              </a:ext>
            </a:extLst>
          </p:cNvPr>
          <p:cNvSpPr/>
          <p:nvPr/>
        </p:nvSpPr>
        <p:spPr>
          <a:xfrm>
            <a:off x="9742170" y="4441211"/>
            <a:ext cx="510540" cy="510587"/>
          </a:xfrm>
          <a:custGeom>
            <a:avLst/>
            <a:gdLst>
              <a:gd name="connsiteX0" fmla="*/ 1904827 w 1904826"/>
              <a:gd name="connsiteY0" fmla="*/ 1414116 h 1905000"/>
              <a:gd name="connsiteX1" fmla="*/ 1904827 w 1904826"/>
              <a:gd name="connsiteY1" fmla="*/ 1905000 h 1905000"/>
              <a:gd name="connsiteX2" fmla="*/ 1413856 w 1904826"/>
              <a:gd name="connsiteY2" fmla="*/ 1905000 h 1905000"/>
              <a:gd name="connsiteX3" fmla="*/ 1413856 w 1904826"/>
              <a:gd name="connsiteY3" fmla="*/ 1414116 h 1905000"/>
              <a:gd name="connsiteX4" fmla="*/ 1610245 w 1904826"/>
              <a:gd name="connsiteY4" fmla="*/ 1414116 h 1905000"/>
              <a:gd name="connsiteX5" fmla="*/ 1610245 w 1904826"/>
              <a:gd name="connsiteY5" fmla="*/ 1104640 h 1905000"/>
              <a:gd name="connsiteX6" fmla="*/ 306792 w 1904826"/>
              <a:gd name="connsiteY6" fmla="*/ 1104640 h 1905000"/>
              <a:gd name="connsiteX7" fmla="*/ 306792 w 1904826"/>
              <a:gd name="connsiteY7" fmla="*/ 1414116 h 1905000"/>
              <a:gd name="connsiteX8" fmla="*/ 490797 w 1904826"/>
              <a:gd name="connsiteY8" fmla="*/ 1414116 h 1905000"/>
              <a:gd name="connsiteX9" fmla="*/ 490797 w 1904826"/>
              <a:gd name="connsiteY9" fmla="*/ 1905000 h 1905000"/>
              <a:gd name="connsiteX10" fmla="*/ 0 w 1904826"/>
              <a:gd name="connsiteY10" fmla="*/ 1905000 h 1905000"/>
              <a:gd name="connsiteX11" fmla="*/ 0 w 1904826"/>
              <a:gd name="connsiteY11" fmla="*/ 1414116 h 1905000"/>
              <a:gd name="connsiteX12" fmla="*/ 184092 w 1904826"/>
              <a:gd name="connsiteY12" fmla="*/ 1414116 h 1905000"/>
              <a:gd name="connsiteX13" fmla="*/ 184092 w 1904826"/>
              <a:gd name="connsiteY13" fmla="*/ 981854 h 1905000"/>
              <a:gd name="connsiteX14" fmla="*/ 891020 w 1904826"/>
              <a:gd name="connsiteY14" fmla="*/ 981854 h 1905000"/>
              <a:gd name="connsiteX15" fmla="*/ 891020 w 1904826"/>
              <a:gd name="connsiteY15" fmla="*/ 638175 h 1905000"/>
              <a:gd name="connsiteX16" fmla="*/ 510540 w 1904826"/>
              <a:gd name="connsiteY16" fmla="*/ 638175 h 1905000"/>
              <a:gd name="connsiteX17" fmla="*/ 510540 w 1904826"/>
              <a:gd name="connsiteY17" fmla="*/ 0 h 1905000"/>
              <a:gd name="connsiteX18" fmla="*/ 1394287 w 1904826"/>
              <a:gd name="connsiteY18" fmla="*/ 0 h 1905000"/>
              <a:gd name="connsiteX19" fmla="*/ 1394287 w 1904826"/>
              <a:gd name="connsiteY19" fmla="*/ 638175 h 1905000"/>
              <a:gd name="connsiteX20" fmla="*/ 1013720 w 1904826"/>
              <a:gd name="connsiteY20" fmla="*/ 638175 h 1905000"/>
              <a:gd name="connsiteX21" fmla="*/ 1013720 w 1904826"/>
              <a:gd name="connsiteY21" fmla="*/ 981768 h 1905000"/>
              <a:gd name="connsiteX22" fmla="*/ 1732944 w 1904826"/>
              <a:gd name="connsiteY22" fmla="*/ 981768 h 1905000"/>
              <a:gd name="connsiteX23" fmla="*/ 1732944 w 1904826"/>
              <a:gd name="connsiteY23" fmla="*/ 995795 h 1905000"/>
              <a:gd name="connsiteX24" fmla="*/ 1733031 w 1904826"/>
              <a:gd name="connsiteY24" fmla="*/ 995795 h 1905000"/>
              <a:gd name="connsiteX25" fmla="*/ 1733031 w 1904826"/>
              <a:gd name="connsiteY25" fmla="*/ 1414203 h 1905000"/>
              <a:gd name="connsiteX26" fmla="*/ 1904827 w 1904826"/>
              <a:gd name="connsiteY26" fmla="*/ 1414203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4826" h="1905000">
                <a:moveTo>
                  <a:pt x="1904827" y="1414116"/>
                </a:moveTo>
                <a:lnTo>
                  <a:pt x="1904827" y="1905000"/>
                </a:lnTo>
                <a:lnTo>
                  <a:pt x="1413856" y="1905000"/>
                </a:lnTo>
                <a:lnTo>
                  <a:pt x="1413856" y="1414116"/>
                </a:lnTo>
                <a:lnTo>
                  <a:pt x="1610245" y="1414116"/>
                </a:lnTo>
                <a:lnTo>
                  <a:pt x="1610245" y="1104640"/>
                </a:lnTo>
                <a:lnTo>
                  <a:pt x="306792" y="1104640"/>
                </a:lnTo>
                <a:lnTo>
                  <a:pt x="306792" y="1414116"/>
                </a:lnTo>
                <a:lnTo>
                  <a:pt x="490797" y="1414116"/>
                </a:lnTo>
                <a:lnTo>
                  <a:pt x="490797" y="1905000"/>
                </a:lnTo>
                <a:lnTo>
                  <a:pt x="0" y="1905000"/>
                </a:lnTo>
                <a:lnTo>
                  <a:pt x="0" y="1414116"/>
                </a:lnTo>
                <a:lnTo>
                  <a:pt x="184092" y="1414116"/>
                </a:lnTo>
                <a:lnTo>
                  <a:pt x="184092" y="981854"/>
                </a:lnTo>
                <a:lnTo>
                  <a:pt x="891020" y="981854"/>
                </a:lnTo>
                <a:lnTo>
                  <a:pt x="891020" y="638175"/>
                </a:lnTo>
                <a:lnTo>
                  <a:pt x="510540" y="638175"/>
                </a:lnTo>
                <a:lnTo>
                  <a:pt x="510540" y="0"/>
                </a:lnTo>
                <a:lnTo>
                  <a:pt x="1394287" y="0"/>
                </a:lnTo>
                <a:lnTo>
                  <a:pt x="1394287" y="638175"/>
                </a:lnTo>
                <a:lnTo>
                  <a:pt x="1013720" y="638175"/>
                </a:lnTo>
                <a:lnTo>
                  <a:pt x="1013720" y="981768"/>
                </a:lnTo>
                <a:lnTo>
                  <a:pt x="1732944" y="981768"/>
                </a:lnTo>
                <a:lnTo>
                  <a:pt x="1732944" y="995795"/>
                </a:lnTo>
                <a:lnTo>
                  <a:pt x="1733031" y="995795"/>
                </a:lnTo>
                <a:lnTo>
                  <a:pt x="1733031" y="1414203"/>
                </a:lnTo>
                <a:lnTo>
                  <a:pt x="1904827" y="1414203"/>
                </a:lnTo>
                <a:close/>
              </a:path>
            </a:pathLst>
          </a:custGeom>
          <a:solidFill>
            <a:srgbClr val="008E3F"/>
          </a:solidFill>
          <a:ln w="1860" cap="flat">
            <a:noFill/>
            <a:prstDash val="solid"/>
            <a:miter/>
          </a:ln>
        </p:spPr>
        <p:txBody>
          <a:bodyPr rtlCol="0" anchor="ctr"/>
          <a:lstStyle/>
          <a:p>
            <a:endParaRPr lang="zh-CN" altLang="en-US"/>
          </a:p>
        </p:txBody>
      </p:sp>
      <p:sp>
        <p:nvSpPr>
          <p:cNvPr id="5" name="文本框 4">
            <a:extLst>
              <a:ext uri="{FF2B5EF4-FFF2-40B4-BE49-F238E27FC236}">
                <a16:creationId xmlns:a16="http://schemas.microsoft.com/office/drawing/2014/main" id="{AF83FE65-2941-8195-F75E-6AD9BE2AAD82}"/>
              </a:ext>
            </a:extLst>
          </p:cNvPr>
          <p:cNvSpPr txBox="1"/>
          <p:nvPr/>
        </p:nvSpPr>
        <p:spPr>
          <a:xfrm>
            <a:off x="2405269" y="5874268"/>
            <a:ext cx="3750198" cy="255070"/>
          </a:xfrm>
          <a:prstGeom prst="rect">
            <a:avLst/>
          </a:prstGeom>
          <a:noFill/>
        </p:spPr>
        <p:txBody>
          <a:bodyPr wrap="square" rtlCol="0">
            <a:spAutoFit/>
          </a:bodyPr>
          <a:lstStyle/>
          <a:p>
            <a:pPr>
              <a:lnSpc>
                <a:spcPct val="150000"/>
              </a:lnSpc>
            </a:pPr>
            <a:r>
              <a:rPr lang="en-US" altLang="zh-CN" sz="800"/>
              <a:t>VM</a:t>
            </a:r>
            <a:r>
              <a:rPr lang="zh-CN" altLang="en-US" sz="800"/>
              <a:t>：前庭性偏头痛</a:t>
            </a:r>
          </a:p>
        </p:txBody>
      </p:sp>
      <p:sp>
        <p:nvSpPr>
          <p:cNvPr id="8" name="圆角矩形 7">
            <a:extLst>
              <a:ext uri="{FF2B5EF4-FFF2-40B4-BE49-F238E27FC236}">
                <a16:creationId xmlns:a16="http://schemas.microsoft.com/office/drawing/2014/main" id="{49A39DD4-B393-6CD6-5246-0676E6230AB6}"/>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圆角矩形 8">
            <a:extLst>
              <a:ext uri="{FF2B5EF4-FFF2-40B4-BE49-F238E27FC236}">
                <a16:creationId xmlns:a16="http://schemas.microsoft.com/office/drawing/2014/main" id="{E857AD46-A3C8-A356-D42B-8721C9EF4DDE}"/>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6001170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87D384-02B4-0614-1D57-17496D8D2F4C}"/>
            </a:ext>
          </a:extLst>
        </p:cNvPr>
        <p:cNvGrpSpPr/>
        <p:nvPr/>
      </p:nvGrpSpPr>
      <p:grpSpPr>
        <a:xfrm>
          <a:off x="0" y="0"/>
          <a:ext cx="0" cy="0"/>
          <a:chOff x="0" y="0"/>
          <a:chExt cx="0" cy="0"/>
        </a:xfrm>
      </p:grpSpPr>
      <p:sp>
        <p:nvSpPr>
          <p:cNvPr id="26" name="矩形 25">
            <a:extLst>
              <a:ext uri="{FF2B5EF4-FFF2-40B4-BE49-F238E27FC236}">
                <a16:creationId xmlns:a16="http://schemas.microsoft.com/office/drawing/2014/main" id="{A146FF49-2D18-9FB3-F2F1-DE519E1D8DB7}"/>
              </a:ext>
            </a:extLst>
          </p:cNvPr>
          <p:cNvSpPr/>
          <p:nvPr/>
        </p:nvSpPr>
        <p:spPr>
          <a:xfrm>
            <a:off x="393753" y="1048579"/>
            <a:ext cx="11318822" cy="5204737"/>
          </a:xfrm>
          <a:prstGeom prst="rect">
            <a:avLst/>
          </a:prstGeom>
          <a:solidFill>
            <a:schemeClr val="bg1"/>
          </a:solidFill>
          <a:ln>
            <a:solidFill>
              <a:schemeClr val="accent3">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圆角矩形 3">
            <a:extLst>
              <a:ext uri="{FF2B5EF4-FFF2-40B4-BE49-F238E27FC236}">
                <a16:creationId xmlns:a16="http://schemas.microsoft.com/office/drawing/2014/main" id="{C3A4DC64-D3B8-E5E0-F8AE-232FB70FD8F0}"/>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9F8DEEAC-AB08-CC03-49B0-2682A287DF53}"/>
              </a:ext>
            </a:extLst>
          </p:cNvPr>
          <p:cNvSpPr>
            <a:spLocks noGrp="1"/>
          </p:cNvSpPr>
          <p:nvPr>
            <p:ph type="title"/>
          </p:nvPr>
        </p:nvSpPr>
        <p:spPr>
          <a:xfrm>
            <a:off x="479425" y="0"/>
            <a:ext cx="11233150" cy="728177"/>
          </a:xfrm>
        </p:spPr>
        <p:txBody>
          <a:bodyPr anchor="b">
            <a:normAutofit/>
          </a:bodyPr>
          <a:lstStyle/>
          <a:p>
            <a:r>
              <a:rPr lang="zh-CN" altLang="zh-CN">
                <a:solidFill>
                  <a:schemeClr val="bg1"/>
                </a:solidFill>
              </a:rPr>
              <a:t>前庭性偏头痛</a:t>
            </a:r>
            <a:r>
              <a:rPr lang="zh-CN" altLang="en-US">
                <a:solidFill>
                  <a:schemeClr val="bg1"/>
                </a:solidFill>
              </a:rPr>
              <a:t>的辅助检查</a:t>
            </a:r>
          </a:p>
        </p:txBody>
      </p:sp>
      <p:sp>
        <p:nvSpPr>
          <p:cNvPr id="9" name="文本框 8">
            <a:extLst>
              <a:ext uri="{FF2B5EF4-FFF2-40B4-BE49-F238E27FC236}">
                <a16:creationId xmlns:a16="http://schemas.microsoft.com/office/drawing/2014/main" id="{E8B3CE7E-C170-8632-2E59-213709F07FA4}"/>
              </a:ext>
            </a:extLst>
          </p:cNvPr>
          <p:cNvSpPr txBox="1"/>
          <p:nvPr/>
        </p:nvSpPr>
        <p:spPr>
          <a:xfrm>
            <a:off x="2331416" y="6464936"/>
            <a:ext cx="9381159" cy="338554"/>
          </a:xfrm>
          <a:prstGeom prst="rect">
            <a:avLst/>
          </a:prstGeom>
          <a:noFill/>
        </p:spPr>
        <p:txBody>
          <a:bodyPr wrap="square" rtlCol="0">
            <a:spAutoFit/>
          </a:bodyPr>
          <a:lstStyle/>
          <a:p>
            <a:pPr marL="228600" indent="-228600">
              <a:buFont typeface="+mj-lt"/>
              <a:buAutoNum type="arabicPeriod"/>
            </a:pPr>
            <a:r>
              <a:rPr lang="zh-CN" altLang="en-US" sz="800"/>
              <a:t>中国医师协会神经内科医师分会疼痛和感觉障碍学组</a:t>
            </a:r>
            <a:r>
              <a:rPr lang="en-US" altLang="zh-CN" sz="800"/>
              <a:t>,</a:t>
            </a:r>
            <a:r>
              <a:rPr lang="zh-CN" altLang="en-US" sz="800"/>
              <a:t>中国医药教育协会眩晕专业委员会</a:t>
            </a:r>
            <a:r>
              <a:rPr lang="en-US" altLang="zh-CN" sz="800"/>
              <a:t>,</a:t>
            </a:r>
            <a:r>
              <a:rPr lang="zh-CN" altLang="en-US" sz="800"/>
              <a:t>中国研究型医院学会头痛与感觉障碍专业委员会</a:t>
            </a:r>
            <a:r>
              <a:rPr lang="en-US" altLang="zh-CN" sz="800"/>
              <a:t>. </a:t>
            </a:r>
            <a:r>
              <a:rPr lang="zh-CN" altLang="en-US" sz="800"/>
              <a:t>前庭性偏头痛诊治专家共识</a:t>
            </a:r>
            <a:r>
              <a:rPr lang="en-US" altLang="zh-CN" sz="800"/>
              <a:t>(2018)[J]. </a:t>
            </a:r>
            <a:r>
              <a:rPr lang="zh-CN" altLang="en-US" sz="800"/>
              <a:t>中国疼痛医学杂志</a:t>
            </a:r>
            <a:r>
              <a:rPr lang="en-US" altLang="zh-CN" sz="800"/>
              <a:t>,2018,24(7):481-488. </a:t>
            </a:r>
            <a:endParaRPr lang="zh-CN" altLang="en-US" sz="800"/>
          </a:p>
        </p:txBody>
      </p:sp>
      <p:sp>
        <p:nvSpPr>
          <p:cNvPr id="19" name="ComponentBackground1">
            <a:extLst>
              <a:ext uri="{FF2B5EF4-FFF2-40B4-BE49-F238E27FC236}">
                <a16:creationId xmlns:a16="http://schemas.microsoft.com/office/drawing/2014/main" id="{471E7B9C-C6A8-7B11-2EEE-631597F8197E}"/>
              </a:ext>
            </a:extLst>
          </p:cNvPr>
          <p:cNvSpPr/>
          <p:nvPr/>
        </p:nvSpPr>
        <p:spPr>
          <a:xfrm>
            <a:off x="660400" y="1089025"/>
            <a:ext cx="10858499" cy="582932"/>
          </a:xfrm>
          <a:prstGeom prst="roundRect">
            <a:avLst/>
          </a:prstGeom>
          <a:solidFill>
            <a:schemeClr val="bg1">
              <a:lumMod val="75000"/>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Icon1">
            <a:extLst>
              <a:ext uri="{FF2B5EF4-FFF2-40B4-BE49-F238E27FC236}">
                <a16:creationId xmlns:a16="http://schemas.microsoft.com/office/drawing/2014/main" id="{8E90A42D-2A37-97E6-7C8D-4CAEAAA14E82}"/>
              </a:ext>
            </a:extLst>
          </p:cNvPr>
          <p:cNvSpPr/>
          <p:nvPr/>
        </p:nvSpPr>
        <p:spPr>
          <a:xfrm>
            <a:off x="10991287" y="1179550"/>
            <a:ext cx="428100" cy="401883"/>
          </a:xfrm>
          <a:custGeom>
            <a:avLst/>
            <a:gdLst>
              <a:gd name="T0" fmla="*/ 10935 w 11055"/>
              <a:gd name="T1" fmla="*/ 4752 h 10378"/>
              <a:gd name="T2" fmla="*/ 5681 w 11055"/>
              <a:gd name="T3" fmla="*/ 80 h 10378"/>
              <a:gd name="T4" fmla="*/ 5374 w 11055"/>
              <a:gd name="T5" fmla="*/ 80 h 10378"/>
              <a:gd name="T6" fmla="*/ 120 w 11055"/>
              <a:gd name="T7" fmla="*/ 4752 h 10378"/>
              <a:gd name="T8" fmla="*/ 85 w 11055"/>
              <a:gd name="T9" fmla="*/ 5126 h 10378"/>
              <a:gd name="T10" fmla="*/ 428 w 11055"/>
              <a:gd name="T11" fmla="*/ 5163 h 10378"/>
              <a:gd name="T12" fmla="*/ 5528 w 11055"/>
              <a:gd name="T13" fmla="*/ 627 h 10378"/>
              <a:gd name="T14" fmla="*/ 10628 w 11055"/>
              <a:gd name="T15" fmla="*/ 5163 h 10378"/>
              <a:gd name="T16" fmla="*/ 10781 w 11055"/>
              <a:gd name="T17" fmla="*/ 5223 h 10378"/>
              <a:gd name="T18" fmla="*/ 10970 w 11055"/>
              <a:gd name="T19" fmla="*/ 5126 h 10378"/>
              <a:gd name="T20" fmla="*/ 10935 w 11055"/>
              <a:gd name="T21" fmla="*/ 4752 h 10378"/>
              <a:gd name="T22" fmla="*/ 5831 w 11055"/>
              <a:gd name="T23" fmla="*/ 4367 h 10378"/>
              <a:gd name="T24" fmla="*/ 5426 w 11055"/>
              <a:gd name="T25" fmla="*/ 4367 h 10378"/>
              <a:gd name="T26" fmla="*/ 5426 w 11055"/>
              <a:gd name="T27" fmla="*/ 5251 h 10378"/>
              <a:gd name="T28" fmla="*/ 4537 w 11055"/>
              <a:gd name="T29" fmla="*/ 5251 h 10378"/>
              <a:gd name="T30" fmla="*/ 4537 w 11055"/>
              <a:gd name="T31" fmla="*/ 5657 h 10378"/>
              <a:gd name="T32" fmla="*/ 5426 w 11055"/>
              <a:gd name="T33" fmla="*/ 5657 h 10378"/>
              <a:gd name="T34" fmla="*/ 5426 w 11055"/>
              <a:gd name="T35" fmla="*/ 6545 h 10378"/>
              <a:gd name="T36" fmla="*/ 5831 w 11055"/>
              <a:gd name="T37" fmla="*/ 6545 h 10378"/>
              <a:gd name="T38" fmla="*/ 5831 w 11055"/>
              <a:gd name="T39" fmla="*/ 5657 h 10378"/>
              <a:gd name="T40" fmla="*/ 6715 w 11055"/>
              <a:gd name="T41" fmla="*/ 5657 h 10378"/>
              <a:gd name="T42" fmla="*/ 6715 w 11055"/>
              <a:gd name="T43" fmla="*/ 5251 h 10378"/>
              <a:gd name="T44" fmla="*/ 5831 w 11055"/>
              <a:gd name="T45" fmla="*/ 5251 h 10378"/>
              <a:gd name="T46" fmla="*/ 5831 w 11055"/>
              <a:gd name="T47" fmla="*/ 4367 h 10378"/>
              <a:gd name="T48" fmla="*/ 6429 w 11055"/>
              <a:gd name="T49" fmla="*/ 3232 h 10378"/>
              <a:gd name="T50" fmla="*/ 4628 w 11055"/>
              <a:gd name="T51" fmla="*/ 3232 h 10378"/>
              <a:gd name="T52" fmla="*/ 2921 w 11055"/>
              <a:gd name="T53" fmla="*/ 4938 h 10378"/>
              <a:gd name="T54" fmla="*/ 2921 w 11055"/>
              <a:gd name="T55" fmla="*/ 6068 h 10378"/>
              <a:gd name="T56" fmla="*/ 4628 w 11055"/>
              <a:gd name="T57" fmla="*/ 7775 h 10378"/>
              <a:gd name="T58" fmla="*/ 5215 w 11055"/>
              <a:gd name="T59" fmla="*/ 7775 h 10378"/>
              <a:gd name="T60" fmla="*/ 4681 w 11055"/>
              <a:gd name="T61" fmla="*/ 9611 h 10378"/>
              <a:gd name="T62" fmla="*/ 2206 w 11055"/>
              <a:gd name="T63" fmla="*/ 9228 h 10378"/>
              <a:gd name="T64" fmla="*/ 2243 w 11055"/>
              <a:gd name="T65" fmla="*/ 8972 h 10378"/>
              <a:gd name="T66" fmla="*/ 1278 w 11055"/>
              <a:gd name="T67" fmla="*/ 8007 h 10378"/>
              <a:gd name="T68" fmla="*/ 313 w 11055"/>
              <a:gd name="T69" fmla="*/ 8972 h 10378"/>
              <a:gd name="T70" fmla="*/ 1278 w 11055"/>
              <a:gd name="T71" fmla="*/ 9937 h 10378"/>
              <a:gd name="T72" fmla="*/ 1884 w 11055"/>
              <a:gd name="T73" fmla="*/ 9722 h 10378"/>
              <a:gd name="T74" fmla="*/ 4026 w 11055"/>
              <a:gd name="T75" fmla="*/ 10378 h 10378"/>
              <a:gd name="T76" fmla="*/ 5020 w 11055"/>
              <a:gd name="T77" fmla="*/ 10092 h 10378"/>
              <a:gd name="T78" fmla="*/ 5806 w 11055"/>
              <a:gd name="T79" fmla="*/ 7775 h 10378"/>
              <a:gd name="T80" fmla="*/ 6430 w 11055"/>
              <a:gd name="T81" fmla="*/ 7775 h 10378"/>
              <a:gd name="T82" fmla="*/ 8136 w 11055"/>
              <a:gd name="T83" fmla="*/ 6068 h 10378"/>
              <a:gd name="T84" fmla="*/ 8136 w 11055"/>
              <a:gd name="T85" fmla="*/ 4938 h 10378"/>
              <a:gd name="T86" fmla="*/ 6429 w 11055"/>
              <a:gd name="T87" fmla="*/ 3232 h 10378"/>
              <a:gd name="T88" fmla="*/ 1628 w 11055"/>
              <a:gd name="T89" fmla="*/ 9106 h 10378"/>
              <a:gd name="T90" fmla="*/ 1541 w 11055"/>
              <a:gd name="T91" fmla="*/ 9202 h 10378"/>
              <a:gd name="T92" fmla="*/ 1518 w 11055"/>
              <a:gd name="T93" fmla="*/ 9260 h 10378"/>
              <a:gd name="T94" fmla="*/ 1276 w 11055"/>
              <a:gd name="T95" fmla="*/ 9348 h 10378"/>
              <a:gd name="T96" fmla="*/ 899 w 11055"/>
              <a:gd name="T97" fmla="*/ 8971 h 10378"/>
              <a:gd name="T98" fmla="*/ 1276 w 11055"/>
              <a:gd name="T99" fmla="*/ 8593 h 10378"/>
              <a:gd name="T100" fmla="*/ 1654 w 11055"/>
              <a:gd name="T101" fmla="*/ 8971 h 10378"/>
              <a:gd name="T102" fmla="*/ 1628 w 11055"/>
              <a:gd name="T103" fmla="*/ 9106 h 10378"/>
              <a:gd name="T104" fmla="*/ 7546 w 11055"/>
              <a:gd name="T105" fmla="*/ 6067 h 10378"/>
              <a:gd name="T106" fmla="*/ 6429 w 11055"/>
              <a:gd name="T107" fmla="*/ 7184 h 10378"/>
              <a:gd name="T108" fmla="*/ 4628 w 11055"/>
              <a:gd name="T109" fmla="*/ 7184 h 10378"/>
              <a:gd name="T110" fmla="*/ 3510 w 11055"/>
              <a:gd name="T111" fmla="*/ 6067 h 10378"/>
              <a:gd name="T112" fmla="*/ 3510 w 11055"/>
              <a:gd name="T113" fmla="*/ 4937 h 10378"/>
              <a:gd name="T114" fmla="*/ 4628 w 11055"/>
              <a:gd name="T115" fmla="*/ 3820 h 10378"/>
              <a:gd name="T116" fmla="*/ 6429 w 11055"/>
              <a:gd name="T117" fmla="*/ 3820 h 10378"/>
              <a:gd name="T118" fmla="*/ 7546 w 11055"/>
              <a:gd name="T119" fmla="*/ 4937 h 10378"/>
              <a:gd name="T120" fmla="*/ 7546 w 11055"/>
              <a:gd name="T121" fmla="*/ 6067 h 10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55" h="10378">
                <a:moveTo>
                  <a:pt x="10935" y="4752"/>
                </a:moveTo>
                <a:lnTo>
                  <a:pt x="5681" y="80"/>
                </a:lnTo>
                <a:cubicBezTo>
                  <a:pt x="5591" y="0"/>
                  <a:pt x="5464" y="0"/>
                  <a:pt x="5374" y="80"/>
                </a:cubicBezTo>
                <a:lnTo>
                  <a:pt x="120" y="4752"/>
                </a:lnTo>
                <a:cubicBezTo>
                  <a:pt x="16" y="4845"/>
                  <a:pt x="0" y="5012"/>
                  <a:pt x="85" y="5126"/>
                </a:cubicBezTo>
                <a:cubicBezTo>
                  <a:pt x="170" y="5240"/>
                  <a:pt x="323" y="5257"/>
                  <a:pt x="428" y="5163"/>
                </a:cubicBezTo>
                <a:lnTo>
                  <a:pt x="5528" y="627"/>
                </a:lnTo>
                <a:lnTo>
                  <a:pt x="10628" y="5163"/>
                </a:lnTo>
                <a:cubicBezTo>
                  <a:pt x="10673" y="5203"/>
                  <a:pt x="10728" y="5223"/>
                  <a:pt x="10781" y="5223"/>
                </a:cubicBezTo>
                <a:cubicBezTo>
                  <a:pt x="10851" y="5223"/>
                  <a:pt x="10921" y="5190"/>
                  <a:pt x="10970" y="5126"/>
                </a:cubicBezTo>
                <a:cubicBezTo>
                  <a:pt x="11055" y="5012"/>
                  <a:pt x="11039" y="4846"/>
                  <a:pt x="10935" y="4752"/>
                </a:cubicBezTo>
                <a:close/>
                <a:moveTo>
                  <a:pt x="5831" y="4367"/>
                </a:moveTo>
                <a:lnTo>
                  <a:pt x="5426" y="4367"/>
                </a:lnTo>
                <a:lnTo>
                  <a:pt x="5426" y="5251"/>
                </a:lnTo>
                <a:lnTo>
                  <a:pt x="4537" y="5251"/>
                </a:lnTo>
                <a:lnTo>
                  <a:pt x="4537" y="5657"/>
                </a:lnTo>
                <a:lnTo>
                  <a:pt x="5426" y="5657"/>
                </a:lnTo>
                <a:lnTo>
                  <a:pt x="5426" y="6545"/>
                </a:lnTo>
                <a:lnTo>
                  <a:pt x="5831" y="6545"/>
                </a:lnTo>
                <a:lnTo>
                  <a:pt x="5831" y="5657"/>
                </a:lnTo>
                <a:lnTo>
                  <a:pt x="6715" y="5657"/>
                </a:lnTo>
                <a:lnTo>
                  <a:pt x="6715" y="5251"/>
                </a:lnTo>
                <a:lnTo>
                  <a:pt x="5831" y="5251"/>
                </a:lnTo>
                <a:lnTo>
                  <a:pt x="5831" y="4367"/>
                </a:lnTo>
                <a:close/>
                <a:moveTo>
                  <a:pt x="6429" y="3232"/>
                </a:moveTo>
                <a:lnTo>
                  <a:pt x="4628" y="3232"/>
                </a:lnTo>
                <a:cubicBezTo>
                  <a:pt x="3688" y="3232"/>
                  <a:pt x="2921" y="3997"/>
                  <a:pt x="2921" y="4938"/>
                </a:cubicBezTo>
                <a:lnTo>
                  <a:pt x="2921" y="6068"/>
                </a:lnTo>
                <a:cubicBezTo>
                  <a:pt x="2921" y="7008"/>
                  <a:pt x="3686" y="7775"/>
                  <a:pt x="4628" y="7775"/>
                </a:cubicBezTo>
                <a:lnTo>
                  <a:pt x="5215" y="7775"/>
                </a:lnTo>
                <a:cubicBezTo>
                  <a:pt x="5259" y="8258"/>
                  <a:pt x="5229" y="9230"/>
                  <a:pt x="4681" y="9611"/>
                </a:cubicBezTo>
                <a:cubicBezTo>
                  <a:pt x="4200" y="9946"/>
                  <a:pt x="3346" y="9813"/>
                  <a:pt x="2206" y="9228"/>
                </a:cubicBezTo>
                <a:cubicBezTo>
                  <a:pt x="2229" y="9147"/>
                  <a:pt x="2243" y="9061"/>
                  <a:pt x="2243" y="8972"/>
                </a:cubicBezTo>
                <a:cubicBezTo>
                  <a:pt x="2243" y="8439"/>
                  <a:pt x="1810" y="8007"/>
                  <a:pt x="1278" y="8007"/>
                </a:cubicBezTo>
                <a:cubicBezTo>
                  <a:pt x="745" y="8007"/>
                  <a:pt x="313" y="8439"/>
                  <a:pt x="313" y="8972"/>
                </a:cubicBezTo>
                <a:cubicBezTo>
                  <a:pt x="313" y="9505"/>
                  <a:pt x="745" y="9937"/>
                  <a:pt x="1278" y="9937"/>
                </a:cubicBezTo>
                <a:cubicBezTo>
                  <a:pt x="1508" y="9937"/>
                  <a:pt x="1719" y="9856"/>
                  <a:pt x="1884" y="9722"/>
                </a:cubicBezTo>
                <a:cubicBezTo>
                  <a:pt x="2723" y="10158"/>
                  <a:pt x="3439" y="10378"/>
                  <a:pt x="4026" y="10378"/>
                </a:cubicBezTo>
                <a:cubicBezTo>
                  <a:pt x="4414" y="10378"/>
                  <a:pt x="4746" y="10283"/>
                  <a:pt x="5020" y="10092"/>
                </a:cubicBezTo>
                <a:cubicBezTo>
                  <a:pt x="5842" y="9518"/>
                  <a:pt x="5844" y="8285"/>
                  <a:pt x="5806" y="7775"/>
                </a:cubicBezTo>
                <a:lnTo>
                  <a:pt x="6430" y="7775"/>
                </a:lnTo>
                <a:cubicBezTo>
                  <a:pt x="7370" y="7775"/>
                  <a:pt x="8136" y="7009"/>
                  <a:pt x="8136" y="6068"/>
                </a:cubicBezTo>
                <a:lnTo>
                  <a:pt x="8136" y="4938"/>
                </a:lnTo>
                <a:cubicBezTo>
                  <a:pt x="8134" y="3997"/>
                  <a:pt x="7369" y="3232"/>
                  <a:pt x="6429" y="3232"/>
                </a:cubicBezTo>
                <a:close/>
                <a:moveTo>
                  <a:pt x="1628" y="9106"/>
                </a:moveTo>
                <a:cubicBezTo>
                  <a:pt x="1593" y="9131"/>
                  <a:pt x="1563" y="9162"/>
                  <a:pt x="1541" y="9202"/>
                </a:cubicBezTo>
                <a:cubicBezTo>
                  <a:pt x="1531" y="9221"/>
                  <a:pt x="1524" y="9240"/>
                  <a:pt x="1518" y="9260"/>
                </a:cubicBezTo>
                <a:cubicBezTo>
                  <a:pt x="1453" y="9315"/>
                  <a:pt x="1369" y="9348"/>
                  <a:pt x="1276" y="9348"/>
                </a:cubicBezTo>
                <a:cubicBezTo>
                  <a:pt x="1069" y="9348"/>
                  <a:pt x="899" y="9180"/>
                  <a:pt x="899" y="8971"/>
                </a:cubicBezTo>
                <a:cubicBezTo>
                  <a:pt x="899" y="8763"/>
                  <a:pt x="1067" y="8593"/>
                  <a:pt x="1276" y="8593"/>
                </a:cubicBezTo>
                <a:cubicBezTo>
                  <a:pt x="1484" y="8593"/>
                  <a:pt x="1654" y="8762"/>
                  <a:pt x="1654" y="8971"/>
                </a:cubicBezTo>
                <a:cubicBezTo>
                  <a:pt x="1654" y="9018"/>
                  <a:pt x="1644" y="9063"/>
                  <a:pt x="1628" y="9106"/>
                </a:cubicBezTo>
                <a:close/>
                <a:moveTo>
                  <a:pt x="7546" y="6067"/>
                </a:moveTo>
                <a:cubicBezTo>
                  <a:pt x="7546" y="6683"/>
                  <a:pt x="7045" y="7184"/>
                  <a:pt x="6429" y="7184"/>
                </a:cubicBezTo>
                <a:lnTo>
                  <a:pt x="4628" y="7184"/>
                </a:lnTo>
                <a:cubicBezTo>
                  <a:pt x="4011" y="7184"/>
                  <a:pt x="3510" y="6683"/>
                  <a:pt x="3510" y="6067"/>
                </a:cubicBezTo>
                <a:lnTo>
                  <a:pt x="3510" y="4937"/>
                </a:lnTo>
                <a:cubicBezTo>
                  <a:pt x="3510" y="4321"/>
                  <a:pt x="4011" y="3820"/>
                  <a:pt x="4628" y="3820"/>
                </a:cubicBezTo>
                <a:lnTo>
                  <a:pt x="6429" y="3820"/>
                </a:lnTo>
                <a:cubicBezTo>
                  <a:pt x="7045" y="3820"/>
                  <a:pt x="7546" y="4321"/>
                  <a:pt x="7546" y="4937"/>
                </a:cubicBezTo>
                <a:lnTo>
                  <a:pt x="7546" y="6067"/>
                </a:ln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4" name="Text1">
            <a:extLst>
              <a:ext uri="{FF2B5EF4-FFF2-40B4-BE49-F238E27FC236}">
                <a16:creationId xmlns:a16="http://schemas.microsoft.com/office/drawing/2014/main" id="{BC616622-4B43-C02C-398C-AB872CB96769}"/>
              </a:ext>
            </a:extLst>
          </p:cNvPr>
          <p:cNvSpPr txBox="1">
            <a:spLocks/>
          </p:cNvSpPr>
          <p:nvPr/>
        </p:nvSpPr>
        <p:spPr>
          <a:xfrm flipH="1">
            <a:off x="2113280" y="1089025"/>
            <a:ext cx="8778488" cy="582932"/>
          </a:xfrm>
          <a:prstGeom prst="rect">
            <a:avLst/>
          </a:prstGeom>
          <a:noFill/>
        </p:spPr>
        <p:txBody>
          <a:bodyPr wrap="square" lIns="91440" tIns="45720" rIns="91440" bIns="45720" anchor="ctr">
            <a:normAutofit/>
          </a:bodyPr>
          <a:lstStyle/>
          <a:p>
            <a:pPr>
              <a:lnSpc>
                <a:spcPct val="130000"/>
              </a:lnSpc>
              <a:buFont typeface="Wingdings" panose="05000000000000000000" pitchFamily="2" charset="2"/>
              <a:buChar char="ü"/>
            </a:pPr>
            <a:r>
              <a:rPr lang="zh-CN" altLang="en-US" sz="1600"/>
              <a:t>约10%～20% VM患者前庭功能检测，可发现单侧前庭功能减退</a:t>
            </a:r>
            <a:endParaRPr lang="en-US" altLang="zh-CN" sz="1600"/>
          </a:p>
        </p:txBody>
      </p:sp>
      <p:sp>
        <p:nvSpPr>
          <p:cNvPr id="35" name="Bullet1">
            <a:extLst>
              <a:ext uri="{FF2B5EF4-FFF2-40B4-BE49-F238E27FC236}">
                <a16:creationId xmlns:a16="http://schemas.microsoft.com/office/drawing/2014/main" id="{2506B17E-4166-2A5E-814C-D5DC3AABE487}"/>
              </a:ext>
            </a:extLst>
          </p:cNvPr>
          <p:cNvSpPr txBox="1">
            <a:spLocks/>
          </p:cNvSpPr>
          <p:nvPr/>
        </p:nvSpPr>
        <p:spPr>
          <a:xfrm flipH="1">
            <a:off x="660398" y="1089025"/>
            <a:ext cx="1712411" cy="582932"/>
          </a:xfrm>
          <a:prstGeom prst="rect">
            <a:avLst/>
          </a:prstGeom>
          <a:noFill/>
        </p:spPr>
        <p:txBody>
          <a:bodyPr wrap="square" rtlCol="0" anchor="ctr" anchorCtr="0">
            <a:normAutofit/>
          </a:bodyPr>
          <a:lstStyle/>
          <a:p>
            <a:pPr>
              <a:lnSpc>
                <a:spcPct val="130000"/>
              </a:lnSpc>
            </a:pPr>
            <a:r>
              <a:rPr lang="zh-CN" altLang="en-US" b="1">
                <a:solidFill>
                  <a:srgbClr val="008E3F"/>
                </a:solidFill>
              </a:rPr>
              <a:t>前庭功能检测</a:t>
            </a:r>
            <a:endParaRPr lang="en-US" altLang="zh-CN" b="1">
              <a:solidFill>
                <a:srgbClr val="008E3F"/>
              </a:solidFill>
            </a:endParaRPr>
          </a:p>
        </p:txBody>
      </p:sp>
      <p:sp>
        <p:nvSpPr>
          <p:cNvPr id="20" name="ComponentBackground2">
            <a:extLst>
              <a:ext uri="{FF2B5EF4-FFF2-40B4-BE49-F238E27FC236}">
                <a16:creationId xmlns:a16="http://schemas.microsoft.com/office/drawing/2014/main" id="{F6C09E06-443F-A783-FD5E-A14D6FFB8116}"/>
              </a:ext>
            </a:extLst>
          </p:cNvPr>
          <p:cNvSpPr/>
          <p:nvPr/>
        </p:nvSpPr>
        <p:spPr>
          <a:xfrm>
            <a:off x="955040" y="1838503"/>
            <a:ext cx="10563859" cy="582932"/>
          </a:xfrm>
          <a:prstGeom prst="roundRect">
            <a:avLst/>
          </a:prstGeom>
          <a:solidFill>
            <a:schemeClr val="bg1">
              <a:lumMod val="75000"/>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Icon2">
            <a:extLst>
              <a:ext uri="{FF2B5EF4-FFF2-40B4-BE49-F238E27FC236}">
                <a16:creationId xmlns:a16="http://schemas.microsoft.com/office/drawing/2014/main" id="{56C71FD9-5BA7-1A8B-A704-6A9412764532}"/>
              </a:ext>
            </a:extLst>
          </p:cNvPr>
          <p:cNvSpPr/>
          <p:nvPr/>
        </p:nvSpPr>
        <p:spPr>
          <a:xfrm>
            <a:off x="11015822" y="1993363"/>
            <a:ext cx="379031" cy="27321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7639" h="438000">
                <a:moveTo>
                  <a:pt x="194906" y="251875"/>
                </a:moveTo>
                <a:cubicBezTo>
                  <a:pt x="188585" y="251875"/>
                  <a:pt x="183422" y="257030"/>
                  <a:pt x="183422" y="263340"/>
                </a:cubicBezTo>
                <a:cubicBezTo>
                  <a:pt x="183422" y="269650"/>
                  <a:pt x="188585" y="274804"/>
                  <a:pt x="194906" y="274804"/>
                </a:cubicBezTo>
                <a:cubicBezTo>
                  <a:pt x="201226" y="274804"/>
                  <a:pt x="206300" y="269650"/>
                  <a:pt x="206300" y="263340"/>
                </a:cubicBezTo>
                <a:cubicBezTo>
                  <a:pt x="206300" y="257030"/>
                  <a:pt x="201226" y="251875"/>
                  <a:pt x="194906" y="251875"/>
                </a:cubicBezTo>
                <a:close/>
                <a:moveTo>
                  <a:pt x="423848" y="114546"/>
                </a:moveTo>
                <a:cubicBezTo>
                  <a:pt x="428654" y="114457"/>
                  <a:pt x="433282" y="117479"/>
                  <a:pt x="434973" y="122191"/>
                </a:cubicBezTo>
                <a:lnTo>
                  <a:pt x="485349" y="263172"/>
                </a:lnTo>
                <a:lnTo>
                  <a:pt x="518369" y="222016"/>
                </a:lnTo>
                <a:cubicBezTo>
                  <a:pt x="520594" y="219349"/>
                  <a:pt x="523887" y="217927"/>
                  <a:pt x="527358" y="217927"/>
                </a:cubicBezTo>
                <a:lnTo>
                  <a:pt x="596158" y="217927"/>
                </a:lnTo>
                <a:cubicBezTo>
                  <a:pt x="602477" y="217927"/>
                  <a:pt x="607639" y="223082"/>
                  <a:pt x="607639" y="229394"/>
                </a:cubicBezTo>
                <a:cubicBezTo>
                  <a:pt x="607639" y="235705"/>
                  <a:pt x="602477" y="240861"/>
                  <a:pt x="596158" y="240861"/>
                </a:cubicBezTo>
                <a:lnTo>
                  <a:pt x="532877" y="240861"/>
                </a:lnTo>
                <a:lnTo>
                  <a:pt x="490422" y="293573"/>
                </a:lnTo>
                <a:cubicBezTo>
                  <a:pt x="487841" y="296862"/>
                  <a:pt x="483658" y="298195"/>
                  <a:pt x="479653" y="297573"/>
                </a:cubicBezTo>
                <a:cubicBezTo>
                  <a:pt x="475559" y="296862"/>
                  <a:pt x="472088" y="294018"/>
                  <a:pt x="470753" y="290106"/>
                </a:cubicBezTo>
                <a:lnTo>
                  <a:pt x="425272" y="162992"/>
                </a:lnTo>
                <a:lnTo>
                  <a:pt x="377833" y="323885"/>
                </a:lnTo>
                <a:cubicBezTo>
                  <a:pt x="376676" y="327974"/>
                  <a:pt x="373294" y="331085"/>
                  <a:pt x="369111" y="331885"/>
                </a:cubicBezTo>
                <a:cubicBezTo>
                  <a:pt x="368310" y="332063"/>
                  <a:pt x="367598" y="332152"/>
                  <a:pt x="366886" y="332152"/>
                </a:cubicBezTo>
                <a:cubicBezTo>
                  <a:pt x="363415" y="332152"/>
                  <a:pt x="360122" y="330730"/>
                  <a:pt x="357897" y="327974"/>
                </a:cubicBezTo>
                <a:lnTo>
                  <a:pt x="315531" y="275173"/>
                </a:lnTo>
                <a:lnTo>
                  <a:pt x="252250" y="275173"/>
                </a:lnTo>
                <a:cubicBezTo>
                  <a:pt x="245931" y="275173"/>
                  <a:pt x="240769" y="270106"/>
                  <a:pt x="240769" y="263795"/>
                </a:cubicBezTo>
                <a:cubicBezTo>
                  <a:pt x="240769" y="257394"/>
                  <a:pt x="245931" y="252328"/>
                  <a:pt x="252250" y="252328"/>
                </a:cubicBezTo>
                <a:lnTo>
                  <a:pt x="321050" y="252328"/>
                </a:lnTo>
                <a:cubicBezTo>
                  <a:pt x="324521" y="252328"/>
                  <a:pt x="327814" y="253661"/>
                  <a:pt x="329950" y="256417"/>
                </a:cubicBezTo>
                <a:lnTo>
                  <a:pt x="362080" y="296329"/>
                </a:lnTo>
                <a:lnTo>
                  <a:pt x="413168" y="122724"/>
                </a:lnTo>
                <a:cubicBezTo>
                  <a:pt x="414592" y="118013"/>
                  <a:pt x="418864" y="114635"/>
                  <a:pt x="423848" y="114546"/>
                </a:cubicBezTo>
                <a:close/>
                <a:moveTo>
                  <a:pt x="159120" y="98745"/>
                </a:moveTo>
                <a:cubicBezTo>
                  <a:pt x="180752" y="100256"/>
                  <a:pt x="199179" y="118830"/>
                  <a:pt x="206033" y="146115"/>
                </a:cubicBezTo>
                <a:cubicBezTo>
                  <a:pt x="214223" y="178732"/>
                  <a:pt x="206567" y="210904"/>
                  <a:pt x="200158" y="229479"/>
                </a:cubicBezTo>
                <a:cubicBezTo>
                  <a:pt x="216626" y="231967"/>
                  <a:pt x="229267" y="246187"/>
                  <a:pt x="229267" y="263340"/>
                </a:cubicBezTo>
                <a:cubicBezTo>
                  <a:pt x="229267" y="282270"/>
                  <a:pt x="213867" y="297645"/>
                  <a:pt x="194906" y="297645"/>
                </a:cubicBezTo>
                <a:cubicBezTo>
                  <a:pt x="175945" y="297645"/>
                  <a:pt x="160455" y="282270"/>
                  <a:pt x="160455" y="263340"/>
                </a:cubicBezTo>
                <a:cubicBezTo>
                  <a:pt x="160455" y="253030"/>
                  <a:pt x="165084" y="243698"/>
                  <a:pt x="172384" y="237477"/>
                </a:cubicBezTo>
                <a:cubicBezTo>
                  <a:pt x="172562" y="236766"/>
                  <a:pt x="172829" y="236055"/>
                  <a:pt x="173185" y="235344"/>
                </a:cubicBezTo>
                <a:cubicBezTo>
                  <a:pt x="173363" y="234900"/>
                  <a:pt x="194016" y="192596"/>
                  <a:pt x="183778" y="151625"/>
                </a:cubicBezTo>
                <a:cubicBezTo>
                  <a:pt x="179416" y="134206"/>
                  <a:pt x="169090" y="122385"/>
                  <a:pt x="157607" y="121585"/>
                </a:cubicBezTo>
                <a:cubicBezTo>
                  <a:pt x="145678" y="120963"/>
                  <a:pt x="133483" y="132517"/>
                  <a:pt x="125293" y="153136"/>
                </a:cubicBezTo>
                <a:cubicBezTo>
                  <a:pt x="122890" y="159001"/>
                  <a:pt x="116213" y="161845"/>
                  <a:pt x="110338" y="159446"/>
                </a:cubicBezTo>
                <a:cubicBezTo>
                  <a:pt x="104463" y="157135"/>
                  <a:pt x="101614" y="150470"/>
                  <a:pt x="103928" y="144604"/>
                </a:cubicBezTo>
                <a:cubicBezTo>
                  <a:pt x="121376" y="101056"/>
                  <a:pt x="148349" y="97945"/>
                  <a:pt x="159120" y="98745"/>
                </a:cubicBezTo>
                <a:close/>
                <a:moveTo>
                  <a:pt x="148990" y="0"/>
                </a:moveTo>
                <a:cubicBezTo>
                  <a:pt x="231227" y="0"/>
                  <a:pt x="298068" y="66838"/>
                  <a:pt x="298068" y="148874"/>
                </a:cubicBezTo>
                <a:cubicBezTo>
                  <a:pt x="298068" y="155184"/>
                  <a:pt x="292906" y="160339"/>
                  <a:pt x="286587" y="160339"/>
                </a:cubicBezTo>
                <a:cubicBezTo>
                  <a:pt x="280268" y="160339"/>
                  <a:pt x="275105" y="155184"/>
                  <a:pt x="275105" y="148874"/>
                </a:cubicBezTo>
                <a:cubicBezTo>
                  <a:pt x="275105" y="79459"/>
                  <a:pt x="218589" y="22931"/>
                  <a:pt x="148990" y="22931"/>
                </a:cubicBezTo>
                <a:cubicBezTo>
                  <a:pt x="79479" y="22931"/>
                  <a:pt x="22963" y="79459"/>
                  <a:pt x="22963" y="148874"/>
                </a:cubicBezTo>
                <a:cubicBezTo>
                  <a:pt x="22963" y="183715"/>
                  <a:pt x="40852" y="209490"/>
                  <a:pt x="61589" y="239353"/>
                </a:cubicBezTo>
                <a:cubicBezTo>
                  <a:pt x="82505" y="269484"/>
                  <a:pt x="106268" y="303614"/>
                  <a:pt x="114457" y="353031"/>
                </a:cubicBezTo>
                <a:cubicBezTo>
                  <a:pt x="119263" y="381561"/>
                  <a:pt x="128786" y="400582"/>
                  <a:pt x="142848" y="409381"/>
                </a:cubicBezTo>
                <a:cubicBezTo>
                  <a:pt x="155487" y="417291"/>
                  <a:pt x="170172" y="415513"/>
                  <a:pt x="180229" y="412669"/>
                </a:cubicBezTo>
                <a:cubicBezTo>
                  <a:pt x="201590" y="406448"/>
                  <a:pt x="229269" y="357208"/>
                  <a:pt x="241641" y="327611"/>
                </a:cubicBezTo>
                <a:cubicBezTo>
                  <a:pt x="244044" y="321745"/>
                  <a:pt x="250808" y="318990"/>
                  <a:pt x="256593" y="321479"/>
                </a:cubicBezTo>
                <a:cubicBezTo>
                  <a:pt x="262467" y="323878"/>
                  <a:pt x="265226" y="330633"/>
                  <a:pt x="262823" y="336410"/>
                </a:cubicBezTo>
                <a:cubicBezTo>
                  <a:pt x="259085" y="345298"/>
                  <a:pt x="225353" y="423424"/>
                  <a:pt x="186637" y="434623"/>
                </a:cubicBezTo>
                <a:cubicBezTo>
                  <a:pt x="178716" y="436933"/>
                  <a:pt x="171062" y="438000"/>
                  <a:pt x="163764" y="438000"/>
                </a:cubicBezTo>
                <a:cubicBezTo>
                  <a:pt x="151660" y="438000"/>
                  <a:pt x="140445" y="434889"/>
                  <a:pt x="130655" y="428757"/>
                </a:cubicBezTo>
                <a:cubicBezTo>
                  <a:pt x="110808" y="416313"/>
                  <a:pt x="97724" y="392049"/>
                  <a:pt x="91850" y="356764"/>
                </a:cubicBezTo>
                <a:cubicBezTo>
                  <a:pt x="84463" y="312502"/>
                  <a:pt x="63280" y="281927"/>
                  <a:pt x="42721" y="252419"/>
                </a:cubicBezTo>
                <a:cubicBezTo>
                  <a:pt x="20737" y="220778"/>
                  <a:pt x="0" y="190825"/>
                  <a:pt x="0" y="148874"/>
                </a:cubicBezTo>
                <a:cubicBezTo>
                  <a:pt x="0" y="66838"/>
                  <a:pt x="66841" y="0"/>
                  <a:pt x="148990" y="0"/>
                </a:cubicBez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6" name="Text2">
            <a:extLst>
              <a:ext uri="{FF2B5EF4-FFF2-40B4-BE49-F238E27FC236}">
                <a16:creationId xmlns:a16="http://schemas.microsoft.com/office/drawing/2014/main" id="{5F0B38D2-A231-A9A4-E59A-C34FEE398D9D}"/>
              </a:ext>
            </a:extLst>
          </p:cNvPr>
          <p:cNvSpPr txBox="1">
            <a:spLocks/>
          </p:cNvSpPr>
          <p:nvPr/>
        </p:nvSpPr>
        <p:spPr>
          <a:xfrm flipH="1">
            <a:off x="2255520" y="1838503"/>
            <a:ext cx="8775145" cy="582932"/>
          </a:xfrm>
          <a:prstGeom prst="rect">
            <a:avLst/>
          </a:prstGeom>
          <a:noFill/>
        </p:spPr>
        <p:txBody>
          <a:bodyPr wrap="square" lIns="91440" tIns="45720" rIns="91440" bIns="45720" anchor="ctr">
            <a:normAutofit/>
          </a:bodyPr>
          <a:lstStyle>
            <a:defPPr>
              <a:defRPr lang="zh-CN"/>
            </a:defPPr>
            <a:lvl1pPr>
              <a:lnSpc>
                <a:spcPct val="130000"/>
              </a:lnSpc>
              <a:buFont typeface="Wingdings" panose="05000000000000000000" pitchFamily="2" charset="2"/>
              <a:buChar char="ü"/>
              <a:defRPr sz="1600"/>
            </a:lvl1pPr>
          </a:lstStyle>
          <a:p>
            <a:r>
              <a:rPr lang="zh-CN" altLang="en-US">
                <a:sym typeface="+mn-lt"/>
              </a:rPr>
              <a:t>眩晕发作期，部分患者有听力下降的主观感受；少数患者听力学检查，有轻度听力损害</a:t>
            </a:r>
            <a:endParaRPr lang="en-US" altLang="zh-CN" dirty="0">
              <a:sym typeface="+mn-lt"/>
            </a:endParaRPr>
          </a:p>
        </p:txBody>
      </p:sp>
      <p:sp>
        <p:nvSpPr>
          <p:cNvPr id="37" name="Bullet2">
            <a:extLst>
              <a:ext uri="{FF2B5EF4-FFF2-40B4-BE49-F238E27FC236}">
                <a16:creationId xmlns:a16="http://schemas.microsoft.com/office/drawing/2014/main" id="{E3EA1BAD-7F23-2B8F-8A5F-9C6545A56475}"/>
              </a:ext>
            </a:extLst>
          </p:cNvPr>
          <p:cNvSpPr txBox="1">
            <a:spLocks/>
          </p:cNvSpPr>
          <p:nvPr/>
        </p:nvSpPr>
        <p:spPr>
          <a:xfrm flipH="1">
            <a:off x="998437" y="1838503"/>
            <a:ext cx="1432245" cy="582932"/>
          </a:xfrm>
          <a:prstGeom prst="rect">
            <a:avLst/>
          </a:prstGeom>
          <a:noFill/>
        </p:spPr>
        <p:txBody>
          <a:bodyPr wrap="square" rtlCol="0" anchor="ctr" anchorCtr="0">
            <a:normAutofit/>
          </a:bodyPr>
          <a:lstStyle/>
          <a:p>
            <a:pPr>
              <a:lnSpc>
                <a:spcPct val="120000"/>
              </a:lnSpc>
            </a:pPr>
            <a:r>
              <a:rPr lang="zh-CN" altLang="en-US" b="1">
                <a:solidFill>
                  <a:srgbClr val="008E3F"/>
                </a:solidFill>
              </a:rPr>
              <a:t>听力学检查</a:t>
            </a:r>
          </a:p>
        </p:txBody>
      </p:sp>
      <p:sp>
        <p:nvSpPr>
          <p:cNvPr id="21" name="ComponentBackground3">
            <a:extLst>
              <a:ext uri="{FF2B5EF4-FFF2-40B4-BE49-F238E27FC236}">
                <a16:creationId xmlns:a16="http://schemas.microsoft.com/office/drawing/2014/main" id="{2639CAD9-3650-391D-4B5D-341131F03DA1}"/>
              </a:ext>
            </a:extLst>
          </p:cNvPr>
          <p:cNvSpPr/>
          <p:nvPr/>
        </p:nvSpPr>
        <p:spPr>
          <a:xfrm>
            <a:off x="1483360" y="2587982"/>
            <a:ext cx="10035539" cy="582932"/>
          </a:xfrm>
          <a:prstGeom prst="roundRect">
            <a:avLst/>
          </a:prstGeom>
          <a:solidFill>
            <a:schemeClr val="bg1">
              <a:lumMod val="75000"/>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Icon3">
            <a:extLst>
              <a:ext uri="{FF2B5EF4-FFF2-40B4-BE49-F238E27FC236}">
                <a16:creationId xmlns:a16="http://schemas.microsoft.com/office/drawing/2014/main" id="{6CDB414D-FF43-4EFF-33E4-67E2A4775D02}"/>
              </a:ext>
            </a:extLst>
          </p:cNvPr>
          <p:cNvSpPr/>
          <p:nvPr/>
        </p:nvSpPr>
        <p:spPr>
          <a:xfrm>
            <a:off x="10991763" y="2665835"/>
            <a:ext cx="427149" cy="427227"/>
          </a:xfrm>
          <a:custGeom>
            <a:avLst/>
            <a:gdLst>
              <a:gd name="T0" fmla="*/ 5760 w 11520"/>
              <a:gd name="T1" fmla="*/ 0 h 11520"/>
              <a:gd name="T2" fmla="*/ 0 w 11520"/>
              <a:gd name="T3" fmla="*/ 5760 h 11520"/>
              <a:gd name="T4" fmla="*/ 5760 w 11520"/>
              <a:gd name="T5" fmla="*/ 11520 h 11520"/>
              <a:gd name="T6" fmla="*/ 11520 w 11520"/>
              <a:gd name="T7" fmla="*/ 5760 h 11520"/>
              <a:gd name="T8" fmla="*/ 5760 w 11520"/>
              <a:gd name="T9" fmla="*/ 0 h 11520"/>
              <a:gd name="T10" fmla="*/ 5760 w 11520"/>
              <a:gd name="T11" fmla="*/ 640 h 11520"/>
              <a:gd name="T12" fmla="*/ 10848 w 11520"/>
              <a:gd name="T13" fmla="*/ 5440 h 11520"/>
              <a:gd name="T14" fmla="*/ 10240 w 11520"/>
              <a:gd name="T15" fmla="*/ 5440 h 11520"/>
              <a:gd name="T16" fmla="*/ 9280 w 11520"/>
              <a:gd name="T17" fmla="*/ 6400 h 11520"/>
              <a:gd name="T18" fmla="*/ 9280 w 11520"/>
              <a:gd name="T19" fmla="*/ 7040 h 11520"/>
              <a:gd name="T20" fmla="*/ 8960 w 11520"/>
              <a:gd name="T21" fmla="*/ 7360 h 11520"/>
              <a:gd name="T22" fmla="*/ 8640 w 11520"/>
              <a:gd name="T23" fmla="*/ 7040 h 11520"/>
              <a:gd name="T24" fmla="*/ 8640 w 11520"/>
              <a:gd name="T25" fmla="*/ 4480 h 11520"/>
              <a:gd name="T26" fmla="*/ 7680 w 11520"/>
              <a:gd name="T27" fmla="*/ 3520 h 11520"/>
              <a:gd name="T28" fmla="*/ 6720 w 11520"/>
              <a:gd name="T29" fmla="*/ 4480 h 11520"/>
              <a:gd name="T30" fmla="*/ 6720 w 11520"/>
              <a:gd name="T31" fmla="*/ 7040 h 11520"/>
              <a:gd name="T32" fmla="*/ 6400 w 11520"/>
              <a:gd name="T33" fmla="*/ 7360 h 11520"/>
              <a:gd name="T34" fmla="*/ 6080 w 11520"/>
              <a:gd name="T35" fmla="*/ 7040 h 11520"/>
              <a:gd name="T36" fmla="*/ 6080 w 11520"/>
              <a:gd name="T37" fmla="*/ 4480 h 11520"/>
              <a:gd name="T38" fmla="*/ 5120 w 11520"/>
              <a:gd name="T39" fmla="*/ 3520 h 11520"/>
              <a:gd name="T40" fmla="*/ 4160 w 11520"/>
              <a:gd name="T41" fmla="*/ 4480 h 11520"/>
              <a:gd name="T42" fmla="*/ 4160 w 11520"/>
              <a:gd name="T43" fmla="*/ 7040 h 11520"/>
              <a:gd name="T44" fmla="*/ 3840 w 11520"/>
              <a:gd name="T45" fmla="*/ 7360 h 11520"/>
              <a:gd name="T46" fmla="*/ 3520 w 11520"/>
              <a:gd name="T47" fmla="*/ 7040 h 11520"/>
              <a:gd name="T48" fmla="*/ 3520 w 11520"/>
              <a:gd name="T49" fmla="*/ 4800 h 11520"/>
              <a:gd name="T50" fmla="*/ 2560 w 11520"/>
              <a:gd name="T51" fmla="*/ 3840 h 11520"/>
              <a:gd name="T52" fmla="*/ 1600 w 11520"/>
              <a:gd name="T53" fmla="*/ 4800 h 11520"/>
              <a:gd name="T54" fmla="*/ 1600 w 11520"/>
              <a:gd name="T55" fmla="*/ 5120 h 11520"/>
              <a:gd name="T56" fmla="*/ 1280 w 11520"/>
              <a:gd name="T57" fmla="*/ 5440 h 11520"/>
              <a:gd name="T58" fmla="*/ 672 w 11520"/>
              <a:gd name="T59" fmla="*/ 5440 h 11520"/>
              <a:gd name="T60" fmla="*/ 5760 w 11520"/>
              <a:gd name="T61" fmla="*/ 640 h 11520"/>
              <a:gd name="T62" fmla="*/ 5760 w 11520"/>
              <a:gd name="T63" fmla="*/ 10880 h 11520"/>
              <a:gd name="T64" fmla="*/ 672 w 11520"/>
              <a:gd name="T65" fmla="*/ 6080 h 11520"/>
              <a:gd name="T66" fmla="*/ 1280 w 11520"/>
              <a:gd name="T67" fmla="*/ 6080 h 11520"/>
              <a:gd name="T68" fmla="*/ 2240 w 11520"/>
              <a:gd name="T69" fmla="*/ 5120 h 11520"/>
              <a:gd name="T70" fmla="*/ 2240 w 11520"/>
              <a:gd name="T71" fmla="*/ 4800 h 11520"/>
              <a:gd name="T72" fmla="*/ 2560 w 11520"/>
              <a:gd name="T73" fmla="*/ 4480 h 11520"/>
              <a:gd name="T74" fmla="*/ 2880 w 11520"/>
              <a:gd name="T75" fmla="*/ 4800 h 11520"/>
              <a:gd name="T76" fmla="*/ 2880 w 11520"/>
              <a:gd name="T77" fmla="*/ 7040 h 11520"/>
              <a:gd name="T78" fmla="*/ 3840 w 11520"/>
              <a:gd name="T79" fmla="*/ 8000 h 11520"/>
              <a:gd name="T80" fmla="*/ 4800 w 11520"/>
              <a:gd name="T81" fmla="*/ 7040 h 11520"/>
              <a:gd name="T82" fmla="*/ 4800 w 11520"/>
              <a:gd name="T83" fmla="*/ 4480 h 11520"/>
              <a:gd name="T84" fmla="*/ 5120 w 11520"/>
              <a:gd name="T85" fmla="*/ 4160 h 11520"/>
              <a:gd name="T86" fmla="*/ 5440 w 11520"/>
              <a:gd name="T87" fmla="*/ 4480 h 11520"/>
              <a:gd name="T88" fmla="*/ 5440 w 11520"/>
              <a:gd name="T89" fmla="*/ 7040 h 11520"/>
              <a:gd name="T90" fmla="*/ 6400 w 11520"/>
              <a:gd name="T91" fmla="*/ 8000 h 11520"/>
              <a:gd name="T92" fmla="*/ 7360 w 11520"/>
              <a:gd name="T93" fmla="*/ 7040 h 11520"/>
              <a:gd name="T94" fmla="*/ 7360 w 11520"/>
              <a:gd name="T95" fmla="*/ 4480 h 11520"/>
              <a:gd name="T96" fmla="*/ 7680 w 11520"/>
              <a:gd name="T97" fmla="*/ 4160 h 11520"/>
              <a:gd name="T98" fmla="*/ 8000 w 11520"/>
              <a:gd name="T99" fmla="*/ 4480 h 11520"/>
              <a:gd name="T100" fmla="*/ 8000 w 11520"/>
              <a:gd name="T101" fmla="*/ 7040 h 11520"/>
              <a:gd name="T102" fmla="*/ 8960 w 11520"/>
              <a:gd name="T103" fmla="*/ 8000 h 11520"/>
              <a:gd name="T104" fmla="*/ 9920 w 11520"/>
              <a:gd name="T105" fmla="*/ 7040 h 11520"/>
              <a:gd name="T106" fmla="*/ 9920 w 11520"/>
              <a:gd name="T107" fmla="*/ 6400 h 11520"/>
              <a:gd name="T108" fmla="*/ 10240 w 11520"/>
              <a:gd name="T109" fmla="*/ 6080 h 11520"/>
              <a:gd name="T110" fmla="*/ 10848 w 11520"/>
              <a:gd name="T111" fmla="*/ 6080 h 11520"/>
              <a:gd name="T112" fmla="*/ 5760 w 11520"/>
              <a:gd name="T113" fmla="*/ 1088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20" h="11520">
                <a:moveTo>
                  <a:pt x="5760" y="0"/>
                </a:moveTo>
                <a:cubicBezTo>
                  <a:pt x="2592" y="0"/>
                  <a:pt x="0" y="2592"/>
                  <a:pt x="0" y="5760"/>
                </a:cubicBezTo>
                <a:cubicBezTo>
                  <a:pt x="0" y="8928"/>
                  <a:pt x="2592" y="11520"/>
                  <a:pt x="5760" y="11520"/>
                </a:cubicBezTo>
                <a:cubicBezTo>
                  <a:pt x="8928" y="11520"/>
                  <a:pt x="11520" y="8928"/>
                  <a:pt x="11520" y="5760"/>
                </a:cubicBezTo>
                <a:cubicBezTo>
                  <a:pt x="11520" y="2592"/>
                  <a:pt x="8928" y="0"/>
                  <a:pt x="5760" y="0"/>
                </a:cubicBezTo>
                <a:close/>
                <a:moveTo>
                  <a:pt x="5760" y="640"/>
                </a:moveTo>
                <a:cubicBezTo>
                  <a:pt x="8480" y="640"/>
                  <a:pt x="10688" y="2752"/>
                  <a:pt x="10848" y="5440"/>
                </a:cubicBezTo>
                <a:lnTo>
                  <a:pt x="10240" y="5440"/>
                </a:lnTo>
                <a:cubicBezTo>
                  <a:pt x="9696" y="5440"/>
                  <a:pt x="9280" y="5856"/>
                  <a:pt x="9280" y="6400"/>
                </a:cubicBezTo>
                <a:lnTo>
                  <a:pt x="9280" y="7040"/>
                </a:lnTo>
                <a:cubicBezTo>
                  <a:pt x="9280" y="7232"/>
                  <a:pt x="9152" y="7360"/>
                  <a:pt x="8960" y="7360"/>
                </a:cubicBezTo>
                <a:cubicBezTo>
                  <a:pt x="8768" y="7360"/>
                  <a:pt x="8640" y="7232"/>
                  <a:pt x="8640" y="7040"/>
                </a:cubicBezTo>
                <a:lnTo>
                  <a:pt x="8640" y="4480"/>
                </a:lnTo>
                <a:cubicBezTo>
                  <a:pt x="8640" y="3936"/>
                  <a:pt x="8224" y="3520"/>
                  <a:pt x="7680" y="3520"/>
                </a:cubicBezTo>
                <a:cubicBezTo>
                  <a:pt x="7136" y="3520"/>
                  <a:pt x="6720" y="3936"/>
                  <a:pt x="6720" y="4480"/>
                </a:cubicBezTo>
                <a:lnTo>
                  <a:pt x="6720" y="7040"/>
                </a:lnTo>
                <a:cubicBezTo>
                  <a:pt x="6720" y="7232"/>
                  <a:pt x="6592" y="7360"/>
                  <a:pt x="6400" y="7360"/>
                </a:cubicBezTo>
                <a:cubicBezTo>
                  <a:pt x="6208" y="7360"/>
                  <a:pt x="6080" y="7232"/>
                  <a:pt x="6080" y="7040"/>
                </a:cubicBezTo>
                <a:lnTo>
                  <a:pt x="6080" y="4480"/>
                </a:lnTo>
                <a:cubicBezTo>
                  <a:pt x="6080" y="3936"/>
                  <a:pt x="5664" y="3520"/>
                  <a:pt x="5120" y="3520"/>
                </a:cubicBezTo>
                <a:cubicBezTo>
                  <a:pt x="4576" y="3520"/>
                  <a:pt x="4160" y="3936"/>
                  <a:pt x="4160" y="4480"/>
                </a:cubicBezTo>
                <a:lnTo>
                  <a:pt x="4160" y="7040"/>
                </a:lnTo>
                <a:cubicBezTo>
                  <a:pt x="4160" y="7232"/>
                  <a:pt x="4032" y="7360"/>
                  <a:pt x="3840" y="7360"/>
                </a:cubicBezTo>
                <a:cubicBezTo>
                  <a:pt x="3648" y="7360"/>
                  <a:pt x="3520" y="7232"/>
                  <a:pt x="3520" y="7040"/>
                </a:cubicBezTo>
                <a:lnTo>
                  <a:pt x="3520" y="4800"/>
                </a:lnTo>
                <a:cubicBezTo>
                  <a:pt x="3520" y="4256"/>
                  <a:pt x="3104" y="3840"/>
                  <a:pt x="2560" y="3840"/>
                </a:cubicBezTo>
                <a:cubicBezTo>
                  <a:pt x="2016" y="3840"/>
                  <a:pt x="1600" y="4256"/>
                  <a:pt x="1600" y="4800"/>
                </a:cubicBezTo>
                <a:lnTo>
                  <a:pt x="1600" y="5120"/>
                </a:lnTo>
                <a:cubicBezTo>
                  <a:pt x="1600" y="5312"/>
                  <a:pt x="1472" y="5440"/>
                  <a:pt x="1280" y="5440"/>
                </a:cubicBezTo>
                <a:lnTo>
                  <a:pt x="672" y="5440"/>
                </a:lnTo>
                <a:cubicBezTo>
                  <a:pt x="832" y="2752"/>
                  <a:pt x="3040" y="640"/>
                  <a:pt x="5760" y="640"/>
                </a:cubicBezTo>
                <a:close/>
                <a:moveTo>
                  <a:pt x="5760" y="10880"/>
                </a:moveTo>
                <a:cubicBezTo>
                  <a:pt x="3040" y="10880"/>
                  <a:pt x="832" y="8768"/>
                  <a:pt x="672" y="6080"/>
                </a:cubicBezTo>
                <a:lnTo>
                  <a:pt x="1280" y="6080"/>
                </a:lnTo>
                <a:cubicBezTo>
                  <a:pt x="1824" y="6080"/>
                  <a:pt x="2240" y="5664"/>
                  <a:pt x="2240" y="5120"/>
                </a:cubicBezTo>
                <a:lnTo>
                  <a:pt x="2240" y="4800"/>
                </a:lnTo>
                <a:cubicBezTo>
                  <a:pt x="2240" y="4608"/>
                  <a:pt x="2368" y="4480"/>
                  <a:pt x="2560" y="4480"/>
                </a:cubicBezTo>
                <a:cubicBezTo>
                  <a:pt x="2752" y="4480"/>
                  <a:pt x="2880" y="4608"/>
                  <a:pt x="2880" y="4800"/>
                </a:cubicBezTo>
                <a:lnTo>
                  <a:pt x="2880" y="7040"/>
                </a:lnTo>
                <a:cubicBezTo>
                  <a:pt x="2880" y="7584"/>
                  <a:pt x="3296" y="8000"/>
                  <a:pt x="3840" y="8000"/>
                </a:cubicBezTo>
                <a:cubicBezTo>
                  <a:pt x="4384" y="8000"/>
                  <a:pt x="4800" y="7584"/>
                  <a:pt x="4800" y="7040"/>
                </a:cubicBezTo>
                <a:lnTo>
                  <a:pt x="4800" y="4480"/>
                </a:lnTo>
                <a:cubicBezTo>
                  <a:pt x="4800" y="4288"/>
                  <a:pt x="4928" y="4160"/>
                  <a:pt x="5120" y="4160"/>
                </a:cubicBezTo>
                <a:cubicBezTo>
                  <a:pt x="5312" y="4160"/>
                  <a:pt x="5440" y="4288"/>
                  <a:pt x="5440" y="4480"/>
                </a:cubicBezTo>
                <a:lnTo>
                  <a:pt x="5440" y="7040"/>
                </a:lnTo>
                <a:cubicBezTo>
                  <a:pt x="5440" y="7584"/>
                  <a:pt x="5856" y="8000"/>
                  <a:pt x="6400" y="8000"/>
                </a:cubicBezTo>
                <a:cubicBezTo>
                  <a:pt x="6944" y="8000"/>
                  <a:pt x="7360" y="7584"/>
                  <a:pt x="7360" y="7040"/>
                </a:cubicBezTo>
                <a:lnTo>
                  <a:pt x="7360" y="4480"/>
                </a:lnTo>
                <a:cubicBezTo>
                  <a:pt x="7360" y="4288"/>
                  <a:pt x="7488" y="4160"/>
                  <a:pt x="7680" y="4160"/>
                </a:cubicBezTo>
                <a:cubicBezTo>
                  <a:pt x="7872" y="4160"/>
                  <a:pt x="8000" y="4288"/>
                  <a:pt x="8000" y="4480"/>
                </a:cubicBezTo>
                <a:lnTo>
                  <a:pt x="8000" y="7040"/>
                </a:lnTo>
                <a:cubicBezTo>
                  <a:pt x="8000" y="7584"/>
                  <a:pt x="8416" y="8000"/>
                  <a:pt x="8960" y="8000"/>
                </a:cubicBezTo>
                <a:cubicBezTo>
                  <a:pt x="9504" y="8000"/>
                  <a:pt x="9920" y="7584"/>
                  <a:pt x="9920" y="7040"/>
                </a:cubicBezTo>
                <a:lnTo>
                  <a:pt x="9920" y="6400"/>
                </a:lnTo>
                <a:cubicBezTo>
                  <a:pt x="9920" y="6208"/>
                  <a:pt x="10048" y="6080"/>
                  <a:pt x="10240" y="6080"/>
                </a:cubicBezTo>
                <a:lnTo>
                  <a:pt x="10848" y="6080"/>
                </a:lnTo>
                <a:cubicBezTo>
                  <a:pt x="10688" y="8768"/>
                  <a:pt x="8480" y="10880"/>
                  <a:pt x="5760" y="10880"/>
                </a:cubicBez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8" name="Text3">
            <a:extLst>
              <a:ext uri="{FF2B5EF4-FFF2-40B4-BE49-F238E27FC236}">
                <a16:creationId xmlns:a16="http://schemas.microsoft.com/office/drawing/2014/main" id="{D844B229-4842-D8F7-7613-4768BC30DC95}"/>
              </a:ext>
            </a:extLst>
          </p:cNvPr>
          <p:cNvSpPr txBox="1">
            <a:spLocks/>
          </p:cNvSpPr>
          <p:nvPr/>
        </p:nvSpPr>
        <p:spPr>
          <a:xfrm flipH="1">
            <a:off x="2529840" y="2587982"/>
            <a:ext cx="8466100" cy="582932"/>
          </a:xfrm>
          <a:prstGeom prst="rect">
            <a:avLst/>
          </a:prstGeom>
          <a:noFill/>
        </p:spPr>
        <p:txBody>
          <a:bodyPr wrap="square" lIns="91440" tIns="45720" rIns="91440" bIns="45720" anchor="ctr">
            <a:normAutofit/>
          </a:bodyPr>
          <a:lstStyle>
            <a:defPPr>
              <a:defRPr lang="zh-CN"/>
            </a:defPPr>
            <a:lvl1pPr>
              <a:lnSpc>
                <a:spcPct val="130000"/>
              </a:lnSpc>
              <a:buFont typeface="Wingdings" panose="05000000000000000000" pitchFamily="2" charset="2"/>
              <a:buChar char="ü"/>
              <a:defRPr sz="1600"/>
            </a:lvl1pPr>
          </a:lstStyle>
          <a:p>
            <a:r>
              <a:rPr lang="zh-CN" altLang="en-US"/>
              <a:t>可发现中枢性、外周性和混合性眼震，提示VM影响前庭外周或中枢功能</a:t>
            </a:r>
            <a:endParaRPr lang="en-US" altLang="zh-CN" dirty="0">
              <a:sym typeface="+mn-lt"/>
            </a:endParaRPr>
          </a:p>
        </p:txBody>
      </p:sp>
      <p:sp>
        <p:nvSpPr>
          <p:cNvPr id="39" name="Bullet3">
            <a:extLst>
              <a:ext uri="{FF2B5EF4-FFF2-40B4-BE49-F238E27FC236}">
                <a16:creationId xmlns:a16="http://schemas.microsoft.com/office/drawing/2014/main" id="{FD633C08-428D-BFB0-4701-74DD9913E2E3}"/>
              </a:ext>
            </a:extLst>
          </p:cNvPr>
          <p:cNvSpPr txBox="1">
            <a:spLocks/>
          </p:cNvSpPr>
          <p:nvPr/>
        </p:nvSpPr>
        <p:spPr>
          <a:xfrm flipH="1">
            <a:off x="1481741" y="2587982"/>
            <a:ext cx="1145711" cy="582932"/>
          </a:xfrm>
          <a:prstGeom prst="rect">
            <a:avLst/>
          </a:prstGeom>
          <a:noFill/>
        </p:spPr>
        <p:txBody>
          <a:bodyPr wrap="square" rtlCol="0" anchor="ctr" anchorCtr="0">
            <a:normAutofit/>
          </a:bodyPr>
          <a:lstStyle>
            <a:defPPr>
              <a:defRPr lang="zh-CN"/>
            </a:defPPr>
            <a:lvl1pPr>
              <a:lnSpc>
                <a:spcPct val="130000"/>
              </a:lnSpc>
              <a:defRPr b="1">
                <a:solidFill>
                  <a:srgbClr val="008E3F"/>
                </a:solidFill>
              </a:defRPr>
            </a:lvl1pPr>
          </a:lstStyle>
          <a:p>
            <a:r>
              <a:rPr lang="zh-CN" altLang="en-US"/>
              <a:t>前庭检查</a:t>
            </a:r>
            <a:endParaRPr lang="en-US" altLang="zh-CN"/>
          </a:p>
        </p:txBody>
      </p:sp>
      <p:sp>
        <p:nvSpPr>
          <p:cNvPr id="22" name="ComponentBackground4">
            <a:extLst>
              <a:ext uri="{FF2B5EF4-FFF2-40B4-BE49-F238E27FC236}">
                <a16:creationId xmlns:a16="http://schemas.microsoft.com/office/drawing/2014/main" id="{0327E112-7A69-43A2-6FD9-F7F76F7F80BA}"/>
              </a:ext>
            </a:extLst>
          </p:cNvPr>
          <p:cNvSpPr/>
          <p:nvPr/>
        </p:nvSpPr>
        <p:spPr>
          <a:xfrm>
            <a:off x="1889760" y="3325883"/>
            <a:ext cx="9629139" cy="582932"/>
          </a:xfrm>
          <a:prstGeom prst="roundRect">
            <a:avLst/>
          </a:prstGeom>
          <a:solidFill>
            <a:schemeClr val="bg1">
              <a:lumMod val="75000"/>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Icon4">
            <a:extLst>
              <a:ext uri="{FF2B5EF4-FFF2-40B4-BE49-F238E27FC236}">
                <a16:creationId xmlns:a16="http://schemas.microsoft.com/office/drawing/2014/main" id="{4685178F-646C-5236-C6AC-DE4A2F9E8FA0}"/>
              </a:ext>
            </a:extLst>
          </p:cNvPr>
          <p:cNvSpPr/>
          <p:nvPr/>
        </p:nvSpPr>
        <p:spPr>
          <a:xfrm>
            <a:off x="11072185" y="3404876"/>
            <a:ext cx="266306" cy="42494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0235" h="606743">
                <a:moveTo>
                  <a:pt x="201931" y="152158"/>
                </a:moveTo>
                <a:cubicBezTo>
                  <a:pt x="218394" y="158380"/>
                  <a:pt x="247492" y="182733"/>
                  <a:pt x="239839" y="230283"/>
                </a:cubicBezTo>
                <a:cubicBezTo>
                  <a:pt x="235746" y="255703"/>
                  <a:pt x="218038" y="265658"/>
                  <a:pt x="205046" y="272946"/>
                </a:cubicBezTo>
                <a:cubicBezTo>
                  <a:pt x="195168" y="278545"/>
                  <a:pt x="189562" y="282011"/>
                  <a:pt x="188316" y="288322"/>
                </a:cubicBezTo>
                <a:cubicBezTo>
                  <a:pt x="183778" y="311608"/>
                  <a:pt x="194456" y="325740"/>
                  <a:pt x="194901" y="326362"/>
                </a:cubicBezTo>
                <a:cubicBezTo>
                  <a:pt x="198639" y="330895"/>
                  <a:pt x="197838" y="337561"/>
                  <a:pt x="193299" y="341294"/>
                </a:cubicBezTo>
                <a:cubicBezTo>
                  <a:pt x="191342" y="342894"/>
                  <a:pt x="188939" y="343605"/>
                  <a:pt x="186625" y="343605"/>
                </a:cubicBezTo>
                <a:cubicBezTo>
                  <a:pt x="183422" y="343605"/>
                  <a:pt x="180307" y="342272"/>
                  <a:pt x="178261" y="339605"/>
                </a:cubicBezTo>
                <a:cubicBezTo>
                  <a:pt x="177549" y="338717"/>
                  <a:pt x="160908" y="317652"/>
                  <a:pt x="167315" y="284233"/>
                </a:cubicBezTo>
                <a:cubicBezTo>
                  <a:pt x="170519" y="267880"/>
                  <a:pt x="183333" y="260680"/>
                  <a:pt x="194545" y="254370"/>
                </a:cubicBezTo>
                <a:cubicBezTo>
                  <a:pt x="206202" y="247793"/>
                  <a:pt x="216258" y="242193"/>
                  <a:pt x="218750" y="226906"/>
                </a:cubicBezTo>
                <a:cubicBezTo>
                  <a:pt x="221597" y="208775"/>
                  <a:pt x="218305" y="194021"/>
                  <a:pt x="208694" y="183088"/>
                </a:cubicBezTo>
                <a:cubicBezTo>
                  <a:pt x="201931" y="175267"/>
                  <a:pt x="194367" y="172156"/>
                  <a:pt x="194367" y="172156"/>
                </a:cubicBezTo>
                <a:cubicBezTo>
                  <a:pt x="188850" y="170023"/>
                  <a:pt x="186002" y="163890"/>
                  <a:pt x="188138" y="158380"/>
                </a:cubicBezTo>
                <a:cubicBezTo>
                  <a:pt x="190185" y="152869"/>
                  <a:pt x="196414" y="150114"/>
                  <a:pt x="201931" y="152158"/>
                </a:cubicBezTo>
                <a:close/>
                <a:moveTo>
                  <a:pt x="207987" y="75829"/>
                </a:moveTo>
                <a:cubicBezTo>
                  <a:pt x="210390" y="75829"/>
                  <a:pt x="262180" y="78140"/>
                  <a:pt x="293592" y="121420"/>
                </a:cubicBezTo>
                <a:cubicBezTo>
                  <a:pt x="320288" y="158212"/>
                  <a:pt x="323491" y="212067"/>
                  <a:pt x="303202" y="281475"/>
                </a:cubicBezTo>
                <a:cubicBezTo>
                  <a:pt x="282469" y="352571"/>
                  <a:pt x="253281" y="398606"/>
                  <a:pt x="216619" y="418513"/>
                </a:cubicBezTo>
                <a:cubicBezTo>
                  <a:pt x="202648" y="425978"/>
                  <a:pt x="186986" y="429977"/>
                  <a:pt x="171147" y="429888"/>
                </a:cubicBezTo>
                <a:cubicBezTo>
                  <a:pt x="98711" y="429266"/>
                  <a:pt x="72816" y="354082"/>
                  <a:pt x="63472" y="318356"/>
                </a:cubicBezTo>
                <a:cubicBezTo>
                  <a:pt x="61693" y="311602"/>
                  <a:pt x="65697" y="304670"/>
                  <a:pt x="72460" y="302893"/>
                </a:cubicBezTo>
                <a:cubicBezTo>
                  <a:pt x="79134" y="301115"/>
                  <a:pt x="86164" y="305203"/>
                  <a:pt x="87944" y="311869"/>
                </a:cubicBezTo>
                <a:cubicBezTo>
                  <a:pt x="98444" y="351949"/>
                  <a:pt x="139912" y="426600"/>
                  <a:pt x="204427" y="396117"/>
                </a:cubicBezTo>
                <a:cubicBezTo>
                  <a:pt x="235840" y="381276"/>
                  <a:pt x="260044" y="338707"/>
                  <a:pt x="278909" y="274276"/>
                </a:cubicBezTo>
                <a:cubicBezTo>
                  <a:pt x="296884" y="212689"/>
                  <a:pt x="295016" y="166121"/>
                  <a:pt x="273036" y="136083"/>
                </a:cubicBezTo>
                <a:cubicBezTo>
                  <a:pt x="248832" y="102668"/>
                  <a:pt x="207720" y="100891"/>
                  <a:pt x="207364" y="100891"/>
                </a:cubicBezTo>
                <a:cubicBezTo>
                  <a:pt x="174795" y="100535"/>
                  <a:pt x="151747" y="109778"/>
                  <a:pt x="137331" y="129507"/>
                </a:cubicBezTo>
                <a:cubicBezTo>
                  <a:pt x="101114" y="178030"/>
                  <a:pt x="130034" y="273299"/>
                  <a:pt x="130301" y="274276"/>
                </a:cubicBezTo>
                <a:cubicBezTo>
                  <a:pt x="132348" y="280853"/>
                  <a:pt x="128700" y="288051"/>
                  <a:pt x="121937" y="290095"/>
                </a:cubicBezTo>
                <a:cubicBezTo>
                  <a:pt x="115352" y="292139"/>
                  <a:pt x="108144" y="288496"/>
                  <a:pt x="106097" y="281742"/>
                </a:cubicBezTo>
                <a:cubicBezTo>
                  <a:pt x="104762" y="277387"/>
                  <a:pt x="72994" y="173231"/>
                  <a:pt x="116864" y="114310"/>
                </a:cubicBezTo>
                <a:cubicBezTo>
                  <a:pt x="136263" y="88271"/>
                  <a:pt x="166786" y="75385"/>
                  <a:pt x="207987" y="75829"/>
                </a:cubicBezTo>
                <a:close/>
                <a:moveTo>
                  <a:pt x="225213" y="86"/>
                </a:moveTo>
                <a:cubicBezTo>
                  <a:pt x="240196" y="-403"/>
                  <a:pt x="255744" y="1136"/>
                  <a:pt x="271163" y="5624"/>
                </a:cubicBezTo>
                <a:cubicBezTo>
                  <a:pt x="310592" y="17177"/>
                  <a:pt x="361056" y="51214"/>
                  <a:pt x="378056" y="148616"/>
                </a:cubicBezTo>
                <a:cubicBezTo>
                  <a:pt x="379124" y="153504"/>
                  <a:pt x="399772" y="275168"/>
                  <a:pt x="288608" y="419049"/>
                </a:cubicBezTo>
                <a:cubicBezTo>
                  <a:pt x="227997" y="497432"/>
                  <a:pt x="203521" y="538579"/>
                  <a:pt x="202542" y="540535"/>
                </a:cubicBezTo>
                <a:cubicBezTo>
                  <a:pt x="200940" y="543378"/>
                  <a:pt x="167030" y="606743"/>
                  <a:pt x="87195" y="606743"/>
                </a:cubicBezTo>
                <a:cubicBezTo>
                  <a:pt x="84435" y="606743"/>
                  <a:pt x="81765" y="606565"/>
                  <a:pt x="78828" y="606476"/>
                </a:cubicBezTo>
                <a:cubicBezTo>
                  <a:pt x="55332" y="605232"/>
                  <a:pt x="36463" y="595190"/>
                  <a:pt x="22846" y="576883"/>
                </a:cubicBezTo>
                <a:cubicBezTo>
                  <a:pt x="-6614" y="536980"/>
                  <a:pt x="61" y="471038"/>
                  <a:pt x="2108" y="463040"/>
                </a:cubicBezTo>
                <a:cubicBezTo>
                  <a:pt x="3710" y="456285"/>
                  <a:pt x="10563" y="452286"/>
                  <a:pt x="17327" y="453886"/>
                </a:cubicBezTo>
                <a:cubicBezTo>
                  <a:pt x="24181" y="455575"/>
                  <a:pt x="28364" y="462418"/>
                  <a:pt x="26673" y="469261"/>
                </a:cubicBezTo>
                <a:cubicBezTo>
                  <a:pt x="25160" y="476459"/>
                  <a:pt x="20710" y="533069"/>
                  <a:pt x="44028" y="563108"/>
                </a:cubicBezTo>
                <a:cubicBezTo>
                  <a:pt x="52929" y="574483"/>
                  <a:pt x="64766" y="580526"/>
                  <a:pt x="80163" y="581326"/>
                </a:cubicBezTo>
                <a:cubicBezTo>
                  <a:pt x="136769" y="584348"/>
                  <a:pt x="163203" y="548799"/>
                  <a:pt x="174685" y="534936"/>
                </a:cubicBezTo>
                <a:cubicBezTo>
                  <a:pt x="185721" y="521427"/>
                  <a:pt x="198181" y="494677"/>
                  <a:pt x="268493" y="403585"/>
                </a:cubicBezTo>
                <a:cubicBezTo>
                  <a:pt x="372893" y="268502"/>
                  <a:pt x="353491" y="154126"/>
                  <a:pt x="353224" y="152971"/>
                </a:cubicBezTo>
                <a:cubicBezTo>
                  <a:pt x="341476" y="85074"/>
                  <a:pt x="311571" y="43749"/>
                  <a:pt x="264221" y="29974"/>
                </a:cubicBezTo>
                <a:cubicBezTo>
                  <a:pt x="212155" y="14777"/>
                  <a:pt x="163737" y="35484"/>
                  <a:pt x="143088" y="51481"/>
                </a:cubicBezTo>
                <a:cubicBezTo>
                  <a:pt x="112649" y="74943"/>
                  <a:pt x="28453" y="157059"/>
                  <a:pt x="24626" y="160347"/>
                </a:cubicBezTo>
                <a:cubicBezTo>
                  <a:pt x="19375" y="164880"/>
                  <a:pt x="11364" y="164435"/>
                  <a:pt x="6825" y="159103"/>
                </a:cubicBezTo>
                <a:cubicBezTo>
                  <a:pt x="2197" y="153771"/>
                  <a:pt x="2731" y="145772"/>
                  <a:pt x="8071" y="141240"/>
                </a:cubicBezTo>
                <a:cubicBezTo>
                  <a:pt x="8961" y="140529"/>
                  <a:pt x="95650" y="57791"/>
                  <a:pt x="124309" y="34329"/>
                </a:cubicBezTo>
                <a:cubicBezTo>
                  <a:pt x="140396" y="21265"/>
                  <a:pt x="180264" y="1552"/>
                  <a:pt x="225213" y="86"/>
                </a:cubicBez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0" name="Text4">
            <a:extLst>
              <a:ext uri="{FF2B5EF4-FFF2-40B4-BE49-F238E27FC236}">
                <a16:creationId xmlns:a16="http://schemas.microsoft.com/office/drawing/2014/main" id="{1FAC29E0-5F23-6D1D-1CE2-92BDC53E1D42}"/>
              </a:ext>
            </a:extLst>
          </p:cNvPr>
          <p:cNvSpPr txBox="1">
            <a:spLocks/>
          </p:cNvSpPr>
          <p:nvPr/>
        </p:nvSpPr>
        <p:spPr>
          <a:xfrm flipH="1">
            <a:off x="2966719" y="3325883"/>
            <a:ext cx="8017647" cy="582932"/>
          </a:xfrm>
          <a:prstGeom prst="rect">
            <a:avLst/>
          </a:prstGeom>
          <a:noFill/>
        </p:spPr>
        <p:txBody>
          <a:bodyPr wrap="square" lIns="91440" tIns="45720" rIns="91440" bIns="45720" anchor="ctr">
            <a:normAutofit/>
          </a:bodyPr>
          <a:lstStyle>
            <a:defPPr>
              <a:defRPr lang="zh-CN"/>
            </a:defPPr>
            <a:lvl1pPr>
              <a:lnSpc>
                <a:spcPct val="130000"/>
              </a:lnSpc>
              <a:buFont typeface="Wingdings" panose="05000000000000000000" pitchFamily="2" charset="2"/>
              <a:buChar char="ü"/>
              <a:defRPr sz="1600"/>
            </a:lvl1pPr>
          </a:lstStyle>
          <a:p>
            <a:r>
              <a:rPr lang="zh-CN" altLang="en-US"/>
              <a:t>部分患者冷热试验可出现半规管轻瘫和优势偏向，推测半规管功能可能受影响</a:t>
            </a:r>
            <a:endParaRPr lang="en-US" altLang="zh-CN" dirty="0">
              <a:sym typeface="+mn-lt"/>
            </a:endParaRPr>
          </a:p>
        </p:txBody>
      </p:sp>
      <p:sp>
        <p:nvSpPr>
          <p:cNvPr id="41" name="Bullet4">
            <a:extLst>
              <a:ext uri="{FF2B5EF4-FFF2-40B4-BE49-F238E27FC236}">
                <a16:creationId xmlns:a16="http://schemas.microsoft.com/office/drawing/2014/main" id="{15D31B45-2151-8BAA-41A8-49E355BCF57C}"/>
              </a:ext>
            </a:extLst>
          </p:cNvPr>
          <p:cNvSpPr txBox="1">
            <a:spLocks/>
          </p:cNvSpPr>
          <p:nvPr/>
        </p:nvSpPr>
        <p:spPr>
          <a:xfrm flipH="1">
            <a:off x="1861776" y="3325883"/>
            <a:ext cx="1228663" cy="582932"/>
          </a:xfrm>
          <a:prstGeom prst="rect">
            <a:avLst/>
          </a:prstGeom>
          <a:noFill/>
        </p:spPr>
        <p:txBody>
          <a:bodyPr wrap="square" rtlCol="0" anchor="ctr" anchorCtr="0">
            <a:normAutofit/>
          </a:bodyPr>
          <a:lstStyle>
            <a:defPPr>
              <a:defRPr lang="zh-CN"/>
            </a:defPPr>
            <a:lvl1pPr>
              <a:lnSpc>
                <a:spcPct val="130000"/>
              </a:lnSpc>
              <a:defRPr b="1">
                <a:solidFill>
                  <a:srgbClr val="008E3F"/>
                </a:solidFill>
              </a:defRPr>
            </a:lvl1pPr>
          </a:lstStyle>
          <a:p>
            <a:r>
              <a:rPr lang="zh-CN" altLang="en-US"/>
              <a:t>冷热试验</a:t>
            </a:r>
            <a:endParaRPr lang="en-US" altLang="zh-CN"/>
          </a:p>
        </p:txBody>
      </p:sp>
      <p:sp>
        <p:nvSpPr>
          <p:cNvPr id="23" name="ComponentBackground5">
            <a:extLst>
              <a:ext uri="{FF2B5EF4-FFF2-40B4-BE49-F238E27FC236}">
                <a16:creationId xmlns:a16="http://schemas.microsoft.com/office/drawing/2014/main" id="{3A2E72C5-423C-D928-B9E6-2D93E109630C}"/>
              </a:ext>
            </a:extLst>
          </p:cNvPr>
          <p:cNvSpPr/>
          <p:nvPr/>
        </p:nvSpPr>
        <p:spPr>
          <a:xfrm>
            <a:off x="2113280" y="4046425"/>
            <a:ext cx="9405619" cy="582931"/>
          </a:xfrm>
          <a:prstGeom prst="roundRect">
            <a:avLst/>
          </a:prstGeom>
          <a:solidFill>
            <a:schemeClr val="bg1">
              <a:lumMod val="75000"/>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Icon5">
            <a:extLst>
              <a:ext uri="{FF2B5EF4-FFF2-40B4-BE49-F238E27FC236}">
                <a16:creationId xmlns:a16="http://schemas.microsoft.com/office/drawing/2014/main" id="{E3843B9C-D041-F3BD-A369-7172586E0544}"/>
              </a:ext>
            </a:extLst>
          </p:cNvPr>
          <p:cNvSpPr/>
          <p:nvPr/>
        </p:nvSpPr>
        <p:spPr>
          <a:xfrm>
            <a:off x="10991606" y="4217214"/>
            <a:ext cx="427464" cy="241351"/>
          </a:xfrm>
          <a:custGeom>
            <a:avLst/>
            <a:gdLst>
              <a:gd name="T0" fmla="*/ 1648 w 2030"/>
              <a:gd name="T1" fmla="*/ 292 h 1148"/>
              <a:gd name="T2" fmla="*/ 1731 w 2030"/>
              <a:gd name="T3" fmla="*/ 338 h 1148"/>
              <a:gd name="T4" fmla="*/ 1601 w 2030"/>
              <a:gd name="T5" fmla="*/ 525 h 1148"/>
              <a:gd name="T6" fmla="*/ 1559 w 2030"/>
              <a:gd name="T7" fmla="*/ 455 h 1148"/>
              <a:gd name="T8" fmla="*/ 1312 w 2030"/>
              <a:gd name="T9" fmla="*/ 374 h 1148"/>
              <a:gd name="T10" fmla="*/ 1403 w 2030"/>
              <a:gd name="T11" fmla="*/ 158 h 1148"/>
              <a:gd name="T12" fmla="*/ 1311 w 2030"/>
              <a:gd name="T13" fmla="*/ 135 h 1148"/>
              <a:gd name="T14" fmla="*/ 1300 w 2030"/>
              <a:gd name="T15" fmla="*/ 372 h 1148"/>
              <a:gd name="T16" fmla="*/ 656 w 2030"/>
              <a:gd name="T17" fmla="*/ 304 h 1148"/>
              <a:gd name="T18" fmla="*/ 702 w 2030"/>
              <a:gd name="T19" fmla="*/ 245 h 1148"/>
              <a:gd name="T20" fmla="*/ 599 w 2030"/>
              <a:gd name="T21" fmla="*/ 31 h 1148"/>
              <a:gd name="T22" fmla="*/ 610 w 2030"/>
              <a:gd name="T23" fmla="*/ 269 h 1148"/>
              <a:gd name="T24" fmla="*/ 1023 w 2030"/>
              <a:gd name="T25" fmla="*/ 233 h 1148"/>
              <a:gd name="T26" fmla="*/ 976 w 2030"/>
              <a:gd name="T27" fmla="*/ 0 h 1148"/>
              <a:gd name="T28" fmla="*/ 929 w 2030"/>
              <a:gd name="T29" fmla="*/ 232 h 1148"/>
              <a:gd name="T30" fmla="*/ 2011 w 2030"/>
              <a:gd name="T31" fmla="*/ 870 h 1148"/>
              <a:gd name="T32" fmla="*/ 1978 w 2030"/>
              <a:gd name="T33" fmla="*/ 952 h 1148"/>
              <a:gd name="T34" fmla="*/ 1774 w 2030"/>
              <a:gd name="T35" fmla="*/ 796 h 1148"/>
              <a:gd name="T36" fmla="*/ 182 w 2030"/>
              <a:gd name="T37" fmla="*/ 809 h 1148"/>
              <a:gd name="T38" fmla="*/ 31 w 2030"/>
              <a:gd name="T39" fmla="*/ 946 h 1148"/>
              <a:gd name="T40" fmla="*/ 118 w 2030"/>
              <a:gd name="T41" fmla="*/ 736 h 1148"/>
              <a:gd name="T42" fmla="*/ 31 w 2030"/>
              <a:gd name="T43" fmla="*/ 528 h 1148"/>
              <a:gd name="T44" fmla="*/ 182 w 2030"/>
              <a:gd name="T45" fmla="*/ 664 h 1148"/>
              <a:gd name="T46" fmla="*/ 1774 w 2030"/>
              <a:gd name="T47" fmla="*/ 677 h 1148"/>
              <a:gd name="T48" fmla="*/ 2012 w 2030"/>
              <a:gd name="T49" fmla="*/ 536 h 1148"/>
              <a:gd name="T50" fmla="*/ 1853 w 2030"/>
              <a:gd name="T51" fmla="*/ 737 h 1148"/>
              <a:gd name="T52" fmla="*/ 1692 w 2030"/>
              <a:gd name="T53" fmla="*/ 737 h 1148"/>
              <a:gd name="T54" fmla="*/ 246 w 2030"/>
              <a:gd name="T55" fmla="*/ 737 h 1148"/>
              <a:gd name="T56" fmla="*/ 1692 w 2030"/>
              <a:gd name="T57" fmla="*/ 737 h 1148"/>
              <a:gd name="T58" fmla="*/ 302 w 2030"/>
              <a:gd name="T59" fmla="*/ 498 h 1148"/>
              <a:gd name="T60" fmla="*/ 343 w 2030"/>
              <a:gd name="T61" fmla="*/ 428 h 1148"/>
              <a:gd name="T62" fmla="*/ 191 w 2030"/>
              <a:gd name="T63" fmla="*/ 246 h 1148"/>
              <a:gd name="T64" fmla="*/ 260 w 2030"/>
              <a:gd name="T65" fmla="*/ 474 h 1148"/>
              <a:gd name="T66" fmla="*/ 914 w 2030"/>
              <a:gd name="T67" fmla="*/ 977 h 1148"/>
              <a:gd name="T68" fmla="*/ 914 w 2030"/>
              <a:gd name="T69" fmla="*/ 499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0" h="1148">
                <a:moveTo>
                  <a:pt x="1559" y="455"/>
                </a:moveTo>
                <a:lnTo>
                  <a:pt x="1648" y="292"/>
                </a:lnTo>
                <a:cubicBezTo>
                  <a:pt x="1660" y="269"/>
                  <a:pt x="1689" y="261"/>
                  <a:pt x="1712" y="273"/>
                </a:cubicBezTo>
                <a:cubicBezTo>
                  <a:pt x="1735" y="286"/>
                  <a:pt x="1743" y="315"/>
                  <a:pt x="1731" y="338"/>
                </a:cubicBezTo>
                <a:lnTo>
                  <a:pt x="1642" y="501"/>
                </a:lnTo>
                <a:cubicBezTo>
                  <a:pt x="1634" y="516"/>
                  <a:pt x="1618" y="525"/>
                  <a:pt x="1601" y="525"/>
                </a:cubicBezTo>
                <a:cubicBezTo>
                  <a:pt x="1593" y="525"/>
                  <a:pt x="1585" y="523"/>
                  <a:pt x="1578" y="520"/>
                </a:cubicBezTo>
                <a:cubicBezTo>
                  <a:pt x="1555" y="507"/>
                  <a:pt x="1547" y="479"/>
                  <a:pt x="1559" y="455"/>
                </a:cubicBezTo>
                <a:close/>
                <a:moveTo>
                  <a:pt x="1300" y="372"/>
                </a:moveTo>
                <a:cubicBezTo>
                  <a:pt x="1304" y="373"/>
                  <a:pt x="1308" y="374"/>
                  <a:pt x="1312" y="374"/>
                </a:cubicBezTo>
                <a:cubicBezTo>
                  <a:pt x="1333" y="374"/>
                  <a:pt x="1352" y="359"/>
                  <a:pt x="1358" y="338"/>
                </a:cubicBezTo>
                <a:lnTo>
                  <a:pt x="1403" y="158"/>
                </a:lnTo>
                <a:cubicBezTo>
                  <a:pt x="1409" y="132"/>
                  <a:pt x="1394" y="107"/>
                  <a:pt x="1368" y="100"/>
                </a:cubicBezTo>
                <a:cubicBezTo>
                  <a:pt x="1342" y="94"/>
                  <a:pt x="1317" y="109"/>
                  <a:pt x="1311" y="135"/>
                </a:cubicBezTo>
                <a:lnTo>
                  <a:pt x="1265" y="315"/>
                </a:lnTo>
                <a:cubicBezTo>
                  <a:pt x="1259" y="340"/>
                  <a:pt x="1275" y="366"/>
                  <a:pt x="1300" y="372"/>
                </a:cubicBezTo>
                <a:close/>
                <a:moveTo>
                  <a:pt x="610" y="269"/>
                </a:moveTo>
                <a:cubicBezTo>
                  <a:pt x="615" y="290"/>
                  <a:pt x="635" y="304"/>
                  <a:pt x="656" y="304"/>
                </a:cubicBezTo>
                <a:cubicBezTo>
                  <a:pt x="660" y="304"/>
                  <a:pt x="664" y="304"/>
                  <a:pt x="668" y="303"/>
                </a:cubicBezTo>
                <a:cubicBezTo>
                  <a:pt x="693" y="296"/>
                  <a:pt x="708" y="270"/>
                  <a:pt x="702" y="245"/>
                </a:cubicBezTo>
                <a:lnTo>
                  <a:pt x="656" y="65"/>
                </a:lnTo>
                <a:cubicBezTo>
                  <a:pt x="650" y="40"/>
                  <a:pt x="625" y="24"/>
                  <a:pt x="599" y="31"/>
                </a:cubicBezTo>
                <a:cubicBezTo>
                  <a:pt x="573" y="37"/>
                  <a:pt x="558" y="63"/>
                  <a:pt x="564" y="88"/>
                </a:cubicBezTo>
                <a:lnTo>
                  <a:pt x="610" y="269"/>
                </a:lnTo>
                <a:close/>
                <a:moveTo>
                  <a:pt x="976" y="280"/>
                </a:moveTo>
                <a:cubicBezTo>
                  <a:pt x="1002" y="280"/>
                  <a:pt x="1023" y="259"/>
                  <a:pt x="1023" y="233"/>
                </a:cubicBezTo>
                <a:lnTo>
                  <a:pt x="1023" y="47"/>
                </a:lnTo>
                <a:cubicBezTo>
                  <a:pt x="1023" y="21"/>
                  <a:pt x="1002" y="0"/>
                  <a:pt x="976" y="0"/>
                </a:cubicBezTo>
                <a:cubicBezTo>
                  <a:pt x="950" y="0"/>
                  <a:pt x="929" y="21"/>
                  <a:pt x="929" y="47"/>
                </a:cubicBezTo>
                <a:lnTo>
                  <a:pt x="929" y="232"/>
                </a:lnTo>
                <a:cubicBezTo>
                  <a:pt x="929" y="259"/>
                  <a:pt x="950" y="280"/>
                  <a:pt x="976" y="280"/>
                </a:cubicBezTo>
                <a:close/>
                <a:moveTo>
                  <a:pt x="2011" y="870"/>
                </a:moveTo>
                <a:cubicBezTo>
                  <a:pt x="2030" y="889"/>
                  <a:pt x="2030" y="919"/>
                  <a:pt x="2012" y="937"/>
                </a:cubicBezTo>
                <a:cubicBezTo>
                  <a:pt x="2003" y="947"/>
                  <a:pt x="1990" y="952"/>
                  <a:pt x="1978" y="952"/>
                </a:cubicBezTo>
                <a:cubicBezTo>
                  <a:pt x="1966" y="952"/>
                  <a:pt x="1954" y="947"/>
                  <a:pt x="1945" y="939"/>
                </a:cubicBezTo>
                <a:cubicBezTo>
                  <a:pt x="1943" y="937"/>
                  <a:pt x="1877" y="875"/>
                  <a:pt x="1774" y="796"/>
                </a:cubicBezTo>
                <a:cubicBezTo>
                  <a:pt x="1559" y="953"/>
                  <a:pt x="1225" y="1148"/>
                  <a:pt x="893" y="1148"/>
                </a:cubicBezTo>
                <a:cubicBezTo>
                  <a:pt x="569" y="1148"/>
                  <a:pt x="330" y="965"/>
                  <a:pt x="182" y="809"/>
                </a:cubicBezTo>
                <a:cubicBezTo>
                  <a:pt x="128" y="876"/>
                  <a:pt x="96" y="927"/>
                  <a:pt x="95" y="928"/>
                </a:cubicBezTo>
                <a:cubicBezTo>
                  <a:pt x="82" y="951"/>
                  <a:pt x="53" y="958"/>
                  <a:pt x="31" y="946"/>
                </a:cubicBezTo>
                <a:cubicBezTo>
                  <a:pt x="8" y="933"/>
                  <a:pt x="0" y="904"/>
                  <a:pt x="13" y="881"/>
                </a:cubicBezTo>
                <a:cubicBezTo>
                  <a:pt x="18" y="874"/>
                  <a:pt x="55" y="813"/>
                  <a:pt x="118" y="736"/>
                </a:cubicBezTo>
                <a:cubicBezTo>
                  <a:pt x="55" y="660"/>
                  <a:pt x="17" y="599"/>
                  <a:pt x="13" y="592"/>
                </a:cubicBezTo>
                <a:cubicBezTo>
                  <a:pt x="0" y="569"/>
                  <a:pt x="8" y="540"/>
                  <a:pt x="31" y="528"/>
                </a:cubicBezTo>
                <a:cubicBezTo>
                  <a:pt x="53" y="514"/>
                  <a:pt x="82" y="522"/>
                  <a:pt x="95" y="545"/>
                </a:cubicBezTo>
                <a:cubicBezTo>
                  <a:pt x="96" y="546"/>
                  <a:pt x="128" y="597"/>
                  <a:pt x="182" y="664"/>
                </a:cubicBezTo>
                <a:cubicBezTo>
                  <a:pt x="330" y="508"/>
                  <a:pt x="569" y="325"/>
                  <a:pt x="893" y="325"/>
                </a:cubicBezTo>
                <a:cubicBezTo>
                  <a:pt x="1225" y="325"/>
                  <a:pt x="1559" y="520"/>
                  <a:pt x="1774" y="677"/>
                </a:cubicBezTo>
                <a:cubicBezTo>
                  <a:pt x="1877" y="598"/>
                  <a:pt x="1943" y="536"/>
                  <a:pt x="1945" y="534"/>
                </a:cubicBezTo>
                <a:cubicBezTo>
                  <a:pt x="1964" y="516"/>
                  <a:pt x="1994" y="517"/>
                  <a:pt x="2012" y="536"/>
                </a:cubicBezTo>
                <a:cubicBezTo>
                  <a:pt x="2030" y="555"/>
                  <a:pt x="2030" y="585"/>
                  <a:pt x="2011" y="603"/>
                </a:cubicBezTo>
                <a:cubicBezTo>
                  <a:pt x="2004" y="610"/>
                  <a:pt x="1943" y="665"/>
                  <a:pt x="1853" y="737"/>
                </a:cubicBezTo>
                <a:cubicBezTo>
                  <a:pt x="1943" y="808"/>
                  <a:pt x="2004" y="864"/>
                  <a:pt x="2011" y="870"/>
                </a:cubicBezTo>
                <a:close/>
                <a:moveTo>
                  <a:pt x="1692" y="737"/>
                </a:moveTo>
                <a:cubicBezTo>
                  <a:pt x="1486" y="591"/>
                  <a:pt x="1185" y="420"/>
                  <a:pt x="893" y="420"/>
                </a:cubicBezTo>
                <a:cubicBezTo>
                  <a:pt x="601" y="420"/>
                  <a:pt x="381" y="592"/>
                  <a:pt x="246" y="737"/>
                </a:cubicBezTo>
                <a:cubicBezTo>
                  <a:pt x="381" y="881"/>
                  <a:pt x="601" y="1054"/>
                  <a:pt x="893" y="1054"/>
                </a:cubicBezTo>
                <a:cubicBezTo>
                  <a:pt x="1185" y="1054"/>
                  <a:pt x="1486" y="883"/>
                  <a:pt x="1692" y="737"/>
                </a:cubicBezTo>
                <a:close/>
                <a:moveTo>
                  <a:pt x="260" y="474"/>
                </a:moveTo>
                <a:cubicBezTo>
                  <a:pt x="268" y="489"/>
                  <a:pt x="285" y="498"/>
                  <a:pt x="302" y="498"/>
                </a:cubicBezTo>
                <a:cubicBezTo>
                  <a:pt x="309" y="498"/>
                  <a:pt x="317" y="497"/>
                  <a:pt x="324" y="493"/>
                </a:cubicBezTo>
                <a:cubicBezTo>
                  <a:pt x="347" y="480"/>
                  <a:pt x="356" y="451"/>
                  <a:pt x="343" y="428"/>
                </a:cubicBezTo>
                <a:lnTo>
                  <a:pt x="255" y="265"/>
                </a:lnTo>
                <a:cubicBezTo>
                  <a:pt x="242" y="242"/>
                  <a:pt x="213" y="233"/>
                  <a:pt x="191" y="246"/>
                </a:cubicBezTo>
                <a:cubicBezTo>
                  <a:pt x="168" y="259"/>
                  <a:pt x="159" y="288"/>
                  <a:pt x="172" y="311"/>
                </a:cubicBezTo>
                <a:lnTo>
                  <a:pt x="260" y="474"/>
                </a:lnTo>
                <a:close/>
                <a:moveTo>
                  <a:pt x="675" y="738"/>
                </a:moveTo>
                <a:cubicBezTo>
                  <a:pt x="675" y="871"/>
                  <a:pt x="782" y="977"/>
                  <a:pt x="914" y="977"/>
                </a:cubicBezTo>
                <a:cubicBezTo>
                  <a:pt x="1047" y="977"/>
                  <a:pt x="1154" y="870"/>
                  <a:pt x="1154" y="738"/>
                </a:cubicBezTo>
                <a:cubicBezTo>
                  <a:pt x="1154" y="606"/>
                  <a:pt x="1047" y="499"/>
                  <a:pt x="914" y="499"/>
                </a:cubicBezTo>
                <a:cubicBezTo>
                  <a:pt x="782" y="499"/>
                  <a:pt x="675" y="606"/>
                  <a:pt x="675" y="738"/>
                </a:cubicBez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2" name="Text5">
            <a:extLst>
              <a:ext uri="{FF2B5EF4-FFF2-40B4-BE49-F238E27FC236}">
                <a16:creationId xmlns:a16="http://schemas.microsoft.com/office/drawing/2014/main" id="{FE3975BB-5CB9-0F14-8BC9-B313B37EEA40}"/>
              </a:ext>
            </a:extLst>
          </p:cNvPr>
          <p:cNvSpPr txBox="1">
            <a:spLocks/>
          </p:cNvSpPr>
          <p:nvPr/>
        </p:nvSpPr>
        <p:spPr>
          <a:xfrm flipH="1">
            <a:off x="3982720" y="4046425"/>
            <a:ext cx="6388190" cy="582931"/>
          </a:xfrm>
          <a:prstGeom prst="rect">
            <a:avLst/>
          </a:prstGeom>
          <a:noFill/>
        </p:spPr>
        <p:txBody>
          <a:bodyPr wrap="square" lIns="91440" tIns="45720" rIns="91440" bIns="45720" anchor="ctr">
            <a:normAutofit/>
          </a:bodyPr>
          <a:lstStyle>
            <a:defPPr>
              <a:defRPr lang="zh-CN"/>
            </a:defPPr>
            <a:lvl1pPr>
              <a:lnSpc>
                <a:spcPct val="130000"/>
              </a:lnSpc>
              <a:buFont typeface="Wingdings" panose="05000000000000000000" pitchFamily="2" charset="2"/>
              <a:buChar char="ü"/>
              <a:defRPr sz="1600"/>
            </a:lvl1pPr>
          </a:lstStyle>
          <a:p>
            <a:r>
              <a:rPr lang="zh-CN" altLang="en-US"/>
              <a:t>在 11%～15%的VM患者发现异常</a:t>
            </a:r>
            <a:endParaRPr lang="en-US" altLang="zh-CN" dirty="0">
              <a:sym typeface="+mn-lt"/>
            </a:endParaRPr>
          </a:p>
        </p:txBody>
      </p:sp>
      <p:sp>
        <p:nvSpPr>
          <p:cNvPr id="43" name="Bullet5">
            <a:extLst>
              <a:ext uri="{FF2B5EF4-FFF2-40B4-BE49-F238E27FC236}">
                <a16:creationId xmlns:a16="http://schemas.microsoft.com/office/drawing/2014/main" id="{D6E5D1F4-DDC9-061C-729B-89E9EC814E82}"/>
              </a:ext>
            </a:extLst>
          </p:cNvPr>
          <p:cNvSpPr txBox="1">
            <a:spLocks/>
          </p:cNvSpPr>
          <p:nvPr/>
        </p:nvSpPr>
        <p:spPr>
          <a:xfrm flipH="1">
            <a:off x="2213693" y="4046425"/>
            <a:ext cx="1872169" cy="582931"/>
          </a:xfrm>
          <a:prstGeom prst="rect">
            <a:avLst/>
          </a:prstGeom>
          <a:noFill/>
        </p:spPr>
        <p:txBody>
          <a:bodyPr wrap="square" rtlCol="0" anchor="ctr" anchorCtr="0">
            <a:normAutofit/>
          </a:bodyPr>
          <a:lstStyle>
            <a:defPPr>
              <a:defRPr lang="zh-CN"/>
            </a:defPPr>
            <a:lvl1pPr>
              <a:lnSpc>
                <a:spcPct val="130000"/>
              </a:lnSpc>
              <a:defRPr b="1">
                <a:solidFill>
                  <a:srgbClr val="008E3F"/>
                </a:solidFill>
              </a:defRPr>
            </a:lvl1pPr>
          </a:lstStyle>
          <a:p>
            <a:r>
              <a:rPr lang="zh-CN" altLang="en-US"/>
              <a:t>视频头脉冲试验</a:t>
            </a:r>
            <a:endParaRPr lang="en-US" altLang="zh-CN"/>
          </a:p>
        </p:txBody>
      </p:sp>
      <p:sp>
        <p:nvSpPr>
          <p:cNvPr id="24" name="ComponentBackground6">
            <a:extLst>
              <a:ext uri="{FF2B5EF4-FFF2-40B4-BE49-F238E27FC236}">
                <a16:creationId xmlns:a16="http://schemas.microsoft.com/office/drawing/2014/main" id="{AABB7FC8-B9AD-2D45-4165-D1A01176EBA5}"/>
              </a:ext>
            </a:extLst>
          </p:cNvPr>
          <p:cNvSpPr/>
          <p:nvPr/>
        </p:nvSpPr>
        <p:spPr>
          <a:xfrm>
            <a:off x="2570480" y="4818644"/>
            <a:ext cx="8948419" cy="582932"/>
          </a:xfrm>
          <a:prstGeom prst="roundRect">
            <a:avLst/>
          </a:prstGeom>
          <a:solidFill>
            <a:schemeClr val="bg1">
              <a:lumMod val="75000"/>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Icon6">
            <a:extLst>
              <a:ext uri="{FF2B5EF4-FFF2-40B4-BE49-F238E27FC236}">
                <a16:creationId xmlns:a16="http://schemas.microsoft.com/office/drawing/2014/main" id="{125132F0-072F-EE2D-3B39-84A215D62A1F}"/>
              </a:ext>
            </a:extLst>
          </p:cNvPr>
          <p:cNvSpPr/>
          <p:nvPr/>
        </p:nvSpPr>
        <p:spPr>
          <a:xfrm>
            <a:off x="10991287" y="4932910"/>
            <a:ext cx="428100" cy="354401"/>
          </a:xfrm>
          <a:custGeom>
            <a:avLst/>
            <a:gdLst>
              <a:gd name="T0" fmla="*/ 3296 w 11520"/>
              <a:gd name="T1" fmla="*/ 1472 h 9536"/>
              <a:gd name="T2" fmla="*/ 3744 w 11520"/>
              <a:gd name="T3" fmla="*/ 1920 h 9536"/>
              <a:gd name="T4" fmla="*/ 10848 w 11520"/>
              <a:gd name="T5" fmla="*/ 4768 h 9536"/>
              <a:gd name="T6" fmla="*/ 4096 w 11520"/>
              <a:gd name="T7" fmla="*/ 7936 h 9536"/>
              <a:gd name="T8" fmla="*/ 9920 w 11520"/>
              <a:gd name="T9" fmla="*/ 4736 h 9536"/>
              <a:gd name="T10" fmla="*/ 6400 w 11520"/>
              <a:gd name="T11" fmla="*/ 1856 h 9536"/>
              <a:gd name="T12" fmla="*/ 9280 w 11520"/>
              <a:gd name="T13" fmla="*/ 4736 h 9536"/>
              <a:gd name="T14" fmla="*/ 320 w 11520"/>
              <a:gd name="T15" fmla="*/ 7296 h 9536"/>
              <a:gd name="T16" fmla="*/ 320 w 11520"/>
              <a:gd name="T17" fmla="*/ 7936 h 9536"/>
              <a:gd name="T18" fmla="*/ 6752 w 11520"/>
              <a:gd name="T19" fmla="*/ 9536 h 9536"/>
              <a:gd name="T20" fmla="*/ 6720 w 11520"/>
              <a:gd name="T21" fmla="*/ 0 h 9536"/>
              <a:gd name="T22" fmla="*/ 4320 w 11520"/>
              <a:gd name="T23" fmla="*/ 5888 h 9536"/>
              <a:gd name="T24" fmla="*/ 4224 w 11520"/>
              <a:gd name="T25" fmla="*/ 6048 h 9536"/>
              <a:gd name="T26" fmla="*/ 3936 w 11520"/>
              <a:gd name="T27" fmla="*/ 6016 h 9536"/>
              <a:gd name="T28" fmla="*/ 3680 w 11520"/>
              <a:gd name="T29" fmla="*/ 4448 h 9536"/>
              <a:gd name="T30" fmla="*/ 3584 w 11520"/>
              <a:gd name="T31" fmla="*/ 4448 h 9536"/>
              <a:gd name="T32" fmla="*/ 3104 w 11520"/>
              <a:gd name="T33" fmla="*/ 6048 h 9536"/>
              <a:gd name="T34" fmla="*/ 2848 w 11520"/>
              <a:gd name="T35" fmla="*/ 6080 h 9536"/>
              <a:gd name="T36" fmla="*/ 2752 w 11520"/>
              <a:gd name="T37" fmla="*/ 5984 h 9536"/>
              <a:gd name="T38" fmla="*/ 2496 w 11520"/>
              <a:gd name="T39" fmla="*/ 5184 h 9536"/>
              <a:gd name="T40" fmla="*/ 2208 w 11520"/>
              <a:gd name="T41" fmla="*/ 4352 h 9536"/>
              <a:gd name="T42" fmla="*/ 1984 w 11520"/>
              <a:gd name="T43" fmla="*/ 5792 h 9536"/>
              <a:gd name="T44" fmla="*/ 1728 w 11520"/>
              <a:gd name="T45" fmla="*/ 6048 h 9536"/>
              <a:gd name="T46" fmla="*/ 1536 w 11520"/>
              <a:gd name="T47" fmla="*/ 5760 h 9536"/>
              <a:gd name="T48" fmla="*/ 1952 w 11520"/>
              <a:gd name="T49" fmla="*/ 3392 h 9536"/>
              <a:gd name="T50" fmla="*/ 2336 w 11520"/>
              <a:gd name="T51" fmla="*/ 3392 h 9536"/>
              <a:gd name="T52" fmla="*/ 2912 w 11520"/>
              <a:gd name="T53" fmla="*/ 5248 h 9536"/>
              <a:gd name="T54" fmla="*/ 3456 w 11520"/>
              <a:gd name="T55" fmla="*/ 3392 h 9536"/>
              <a:gd name="T56" fmla="*/ 3840 w 11520"/>
              <a:gd name="T57" fmla="*/ 3392 h 9536"/>
              <a:gd name="T58" fmla="*/ 4320 w 11520"/>
              <a:gd name="T59" fmla="*/ 5792 h 9536"/>
              <a:gd name="T60" fmla="*/ 4640 w 11520"/>
              <a:gd name="T61" fmla="*/ 3520 h 9536"/>
              <a:gd name="T62" fmla="*/ 4768 w 11520"/>
              <a:gd name="T63" fmla="*/ 3424 h 9536"/>
              <a:gd name="T64" fmla="*/ 5920 w 11520"/>
              <a:gd name="T65" fmla="*/ 3456 h 9536"/>
              <a:gd name="T66" fmla="*/ 6400 w 11520"/>
              <a:gd name="T67" fmla="*/ 3808 h 9536"/>
              <a:gd name="T68" fmla="*/ 6304 w 11520"/>
              <a:gd name="T69" fmla="*/ 4672 h 9536"/>
              <a:gd name="T70" fmla="*/ 5728 w 11520"/>
              <a:gd name="T71" fmla="*/ 4896 h 9536"/>
              <a:gd name="T72" fmla="*/ 6592 w 11520"/>
              <a:gd name="T73" fmla="*/ 5824 h 9536"/>
              <a:gd name="T74" fmla="*/ 6336 w 11520"/>
              <a:gd name="T75" fmla="*/ 6112 h 9536"/>
              <a:gd name="T76" fmla="*/ 5152 w 11520"/>
              <a:gd name="T77" fmla="*/ 4992 h 9536"/>
              <a:gd name="T78" fmla="*/ 5088 w 11520"/>
              <a:gd name="T79" fmla="*/ 6048 h 9536"/>
              <a:gd name="T80" fmla="*/ 4704 w 11520"/>
              <a:gd name="T81" fmla="*/ 6048 h 9536"/>
              <a:gd name="T82" fmla="*/ 4640 w 11520"/>
              <a:gd name="T83" fmla="*/ 3648 h 9536"/>
              <a:gd name="T84" fmla="*/ 5536 w 11520"/>
              <a:gd name="T85" fmla="*/ 4512 h 9536"/>
              <a:gd name="T86" fmla="*/ 5952 w 11520"/>
              <a:gd name="T87" fmla="*/ 4160 h 9536"/>
              <a:gd name="T88" fmla="*/ 5824 w 11520"/>
              <a:gd name="T89" fmla="*/ 3904 h 9536"/>
              <a:gd name="T90" fmla="*/ 5120 w 11520"/>
              <a:gd name="T91" fmla="*/ 3840 h 9536"/>
              <a:gd name="T92" fmla="*/ 7328 w 11520"/>
              <a:gd name="T93" fmla="*/ 5856 h 9536"/>
              <a:gd name="T94" fmla="*/ 7072 w 11520"/>
              <a:gd name="T95" fmla="*/ 6112 h 9536"/>
              <a:gd name="T96" fmla="*/ 6816 w 11520"/>
              <a:gd name="T97" fmla="*/ 5856 h 9536"/>
              <a:gd name="T98" fmla="*/ 7072 w 11520"/>
              <a:gd name="T99" fmla="*/ 3328 h 9536"/>
              <a:gd name="T100" fmla="*/ 7328 w 11520"/>
              <a:gd name="T101" fmla="*/ 3584 h 9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520" h="9536">
                <a:moveTo>
                  <a:pt x="6720" y="0"/>
                </a:moveTo>
                <a:cubicBezTo>
                  <a:pt x="5408" y="0"/>
                  <a:pt x="4192" y="512"/>
                  <a:pt x="3296" y="1472"/>
                </a:cubicBezTo>
                <a:cubicBezTo>
                  <a:pt x="3168" y="1600"/>
                  <a:pt x="3168" y="1792"/>
                  <a:pt x="3296" y="1920"/>
                </a:cubicBezTo>
                <a:cubicBezTo>
                  <a:pt x="3424" y="2048"/>
                  <a:pt x="3616" y="2048"/>
                  <a:pt x="3744" y="1920"/>
                </a:cubicBezTo>
                <a:cubicBezTo>
                  <a:pt x="4544" y="1088"/>
                  <a:pt x="5600" y="640"/>
                  <a:pt x="6720" y="640"/>
                </a:cubicBezTo>
                <a:cubicBezTo>
                  <a:pt x="8992" y="640"/>
                  <a:pt x="10848" y="2496"/>
                  <a:pt x="10848" y="4768"/>
                </a:cubicBezTo>
                <a:cubicBezTo>
                  <a:pt x="10848" y="7040"/>
                  <a:pt x="8992" y="8896"/>
                  <a:pt x="6720" y="8896"/>
                </a:cubicBezTo>
                <a:cubicBezTo>
                  <a:pt x="5760" y="8896"/>
                  <a:pt x="4832" y="8544"/>
                  <a:pt x="4096" y="7936"/>
                </a:cubicBezTo>
                <a:lnTo>
                  <a:pt x="6720" y="7936"/>
                </a:lnTo>
                <a:cubicBezTo>
                  <a:pt x="8480" y="7936"/>
                  <a:pt x="9920" y="6496"/>
                  <a:pt x="9920" y="4736"/>
                </a:cubicBezTo>
                <a:cubicBezTo>
                  <a:pt x="9920" y="2976"/>
                  <a:pt x="8480" y="1536"/>
                  <a:pt x="6720" y="1536"/>
                </a:cubicBezTo>
                <a:cubicBezTo>
                  <a:pt x="6528" y="1536"/>
                  <a:pt x="6400" y="1664"/>
                  <a:pt x="6400" y="1856"/>
                </a:cubicBezTo>
                <a:cubicBezTo>
                  <a:pt x="6400" y="2048"/>
                  <a:pt x="6528" y="2176"/>
                  <a:pt x="6720" y="2176"/>
                </a:cubicBezTo>
                <a:cubicBezTo>
                  <a:pt x="8128" y="2176"/>
                  <a:pt x="9280" y="3328"/>
                  <a:pt x="9280" y="4736"/>
                </a:cubicBezTo>
                <a:cubicBezTo>
                  <a:pt x="9280" y="6144"/>
                  <a:pt x="8128" y="7296"/>
                  <a:pt x="6720" y="7296"/>
                </a:cubicBezTo>
                <a:lnTo>
                  <a:pt x="320" y="7296"/>
                </a:lnTo>
                <a:cubicBezTo>
                  <a:pt x="160" y="7296"/>
                  <a:pt x="0" y="7424"/>
                  <a:pt x="0" y="7616"/>
                </a:cubicBezTo>
                <a:cubicBezTo>
                  <a:pt x="0" y="7776"/>
                  <a:pt x="160" y="7936"/>
                  <a:pt x="320" y="7936"/>
                </a:cubicBezTo>
                <a:lnTo>
                  <a:pt x="3200" y="7936"/>
                </a:lnTo>
                <a:cubicBezTo>
                  <a:pt x="4096" y="8960"/>
                  <a:pt x="5376" y="9536"/>
                  <a:pt x="6752" y="9536"/>
                </a:cubicBezTo>
                <a:cubicBezTo>
                  <a:pt x="9376" y="9536"/>
                  <a:pt x="11520" y="7392"/>
                  <a:pt x="11520" y="4768"/>
                </a:cubicBezTo>
                <a:cubicBezTo>
                  <a:pt x="11520" y="2144"/>
                  <a:pt x="9344" y="0"/>
                  <a:pt x="6720" y="0"/>
                </a:cubicBezTo>
                <a:close/>
                <a:moveTo>
                  <a:pt x="4320" y="5792"/>
                </a:moveTo>
                <a:lnTo>
                  <a:pt x="4320" y="5888"/>
                </a:lnTo>
                <a:cubicBezTo>
                  <a:pt x="4320" y="5920"/>
                  <a:pt x="4320" y="5952"/>
                  <a:pt x="4288" y="5984"/>
                </a:cubicBezTo>
                <a:cubicBezTo>
                  <a:pt x="4256" y="6016"/>
                  <a:pt x="4256" y="6048"/>
                  <a:pt x="4224" y="6048"/>
                </a:cubicBezTo>
                <a:cubicBezTo>
                  <a:pt x="4192" y="6048"/>
                  <a:pt x="4160" y="6080"/>
                  <a:pt x="4096" y="6080"/>
                </a:cubicBezTo>
                <a:cubicBezTo>
                  <a:pt x="4000" y="6080"/>
                  <a:pt x="3968" y="6048"/>
                  <a:pt x="3936" y="6016"/>
                </a:cubicBezTo>
                <a:cubicBezTo>
                  <a:pt x="3904" y="5984"/>
                  <a:pt x="3872" y="5920"/>
                  <a:pt x="3872" y="5824"/>
                </a:cubicBezTo>
                <a:lnTo>
                  <a:pt x="3680" y="4448"/>
                </a:lnTo>
                <a:cubicBezTo>
                  <a:pt x="3680" y="4384"/>
                  <a:pt x="3648" y="4352"/>
                  <a:pt x="3648" y="4352"/>
                </a:cubicBezTo>
                <a:cubicBezTo>
                  <a:pt x="3648" y="4352"/>
                  <a:pt x="3616" y="4384"/>
                  <a:pt x="3584" y="4448"/>
                </a:cubicBezTo>
                <a:lnTo>
                  <a:pt x="3168" y="5920"/>
                </a:lnTo>
                <a:cubicBezTo>
                  <a:pt x="3168" y="5984"/>
                  <a:pt x="3136" y="6016"/>
                  <a:pt x="3104" y="6048"/>
                </a:cubicBezTo>
                <a:cubicBezTo>
                  <a:pt x="3072" y="6080"/>
                  <a:pt x="3008" y="6080"/>
                  <a:pt x="2944" y="6080"/>
                </a:cubicBezTo>
                <a:lnTo>
                  <a:pt x="2848" y="6080"/>
                </a:lnTo>
                <a:cubicBezTo>
                  <a:pt x="2816" y="6080"/>
                  <a:pt x="2784" y="6048"/>
                  <a:pt x="2784" y="6048"/>
                </a:cubicBezTo>
                <a:cubicBezTo>
                  <a:pt x="2752" y="6048"/>
                  <a:pt x="2752" y="6016"/>
                  <a:pt x="2752" y="5984"/>
                </a:cubicBezTo>
                <a:cubicBezTo>
                  <a:pt x="2752" y="5952"/>
                  <a:pt x="2720" y="5952"/>
                  <a:pt x="2720" y="5920"/>
                </a:cubicBezTo>
                <a:cubicBezTo>
                  <a:pt x="2656" y="5664"/>
                  <a:pt x="2560" y="5440"/>
                  <a:pt x="2496" y="5184"/>
                </a:cubicBezTo>
                <a:cubicBezTo>
                  <a:pt x="2432" y="4928"/>
                  <a:pt x="2336" y="4704"/>
                  <a:pt x="2272" y="4448"/>
                </a:cubicBezTo>
                <a:cubicBezTo>
                  <a:pt x="2240" y="4384"/>
                  <a:pt x="2240" y="4352"/>
                  <a:pt x="2208" y="4352"/>
                </a:cubicBezTo>
                <a:cubicBezTo>
                  <a:pt x="2176" y="4352"/>
                  <a:pt x="2176" y="4384"/>
                  <a:pt x="2176" y="4448"/>
                </a:cubicBezTo>
                <a:lnTo>
                  <a:pt x="1984" y="5792"/>
                </a:lnTo>
                <a:cubicBezTo>
                  <a:pt x="1984" y="5888"/>
                  <a:pt x="1952" y="5952"/>
                  <a:pt x="1920" y="5984"/>
                </a:cubicBezTo>
                <a:cubicBezTo>
                  <a:pt x="1888" y="6016"/>
                  <a:pt x="1824" y="6048"/>
                  <a:pt x="1728" y="6048"/>
                </a:cubicBezTo>
                <a:cubicBezTo>
                  <a:pt x="1664" y="6048"/>
                  <a:pt x="1600" y="6016"/>
                  <a:pt x="1568" y="5984"/>
                </a:cubicBezTo>
                <a:cubicBezTo>
                  <a:pt x="1536" y="5952"/>
                  <a:pt x="1536" y="5856"/>
                  <a:pt x="1536" y="5760"/>
                </a:cubicBezTo>
                <a:lnTo>
                  <a:pt x="1856" y="3584"/>
                </a:lnTo>
                <a:cubicBezTo>
                  <a:pt x="1856" y="3488"/>
                  <a:pt x="1888" y="3424"/>
                  <a:pt x="1952" y="3392"/>
                </a:cubicBezTo>
                <a:cubicBezTo>
                  <a:pt x="2016" y="3328"/>
                  <a:pt x="2080" y="3328"/>
                  <a:pt x="2144" y="3328"/>
                </a:cubicBezTo>
                <a:cubicBezTo>
                  <a:pt x="2240" y="3328"/>
                  <a:pt x="2304" y="3360"/>
                  <a:pt x="2336" y="3392"/>
                </a:cubicBezTo>
                <a:cubicBezTo>
                  <a:pt x="2400" y="3424"/>
                  <a:pt x="2432" y="3520"/>
                  <a:pt x="2464" y="3648"/>
                </a:cubicBezTo>
                <a:lnTo>
                  <a:pt x="2912" y="5248"/>
                </a:lnTo>
                <a:lnTo>
                  <a:pt x="3328" y="3648"/>
                </a:lnTo>
                <a:cubicBezTo>
                  <a:pt x="3360" y="3520"/>
                  <a:pt x="3392" y="3456"/>
                  <a:pt x="3456" y="3392"/>
                </a:cubicBezTo>
                <a:cubicBezTo>
                  <a:pt x="3520" y="3360"/>
                  <a:pt x="3584" y="3328"/>
                  <a:pt x="3648" y="3328"/>
                </a:cubicBezTo>
                <a:cubicBezTo>
                  <a:pt x="3712" y="3328"/>
                  <a:pt x="3776" y="3360"/>
                  <a:pt x="3840" y="3392"/>
                </a:cubicBezTo>
                <a:cubicBezTo>
                  <a:pt x="3904" y="3424"/>
                  <a:pt x="3936" y="3520"/>
                  <a:pt x="3968" y="3616"/>
                </a:cubicBezTo>
                <a:lnTo>
                  <a:pt x="4320" y="5792"/>
                </a:lnTo>
                <a:close/>
                <a:moveTo>
                  <a:pt x="4640" y="3648"/>
                </a:moveTo>
                <a:lnTo>
                  <a:pt x="4640" y="3520"/>
                </a:lnTo>
                <a:cubicBezTo>
                  <a:pt x="4640" y="3488"/>
                  <a:pt x="4672" y="3456"/>
                  <a:pt x="4672" y="3456"/>
                </a:cubicBezTo>
                <a:cubicBezTo>
                  <a:pt x="4704" y="3424"/>
                  <a:pt x="4736" y="3424"/>
                  <a:pt x="4768" y="3424"/>
                </a:cubicBezTo>
                <a:lnTo>
                  <a:pt x="5504" y="3424"/>
                </a:lnTo>
                <a:cubicBezTo>
                  <a:pt x="5664" y="3424"/>
                  <a:pt x="5792" y="3424"/>
                  <a:pt x="5920" y="3456"/>
                </a:cubicBezTo>
                <a:cubicBezTo>
                  <a:pt x="6048" y="3488"/>
                  <a:pt x="6144" y="3520"/>
                  <a:pt x="6208" y="3584"/>
                </a:cubicBezTo>
                <a:cubicBezTo>
                  <a:pt x="6272" y="3648"/>
                  <a:pt x="6336" y="3712"/>
                  <a:pt x="6400" y="3808"/>
                </a:cubicBezTo>
                <a:cubicBezTo>
                  <a:pt x="6432" y="3904"/>
                  <a:pt x="6464" y="4032"/>
                  <a:pt x="6464" y="4160"/>
                </a:cubicBezTo>
                <a:cubicBezTo>
                  <a:pt x="6464" y="4384"/>
                  <a:pt x="6400" y="4544"/>
                  <a:pt x="6304" y="4672"/>
                </a:cubicBezTo>
                <a:cubicBezTo>
                  <a:pt x="6208" y="4800"/>
                  <a:pt x="6080" y="4864"/>
                  <a:pt x="5888" y="4896"/>
                </a:cubicBezTo>
                <a:lnTo>
                  <a:pt x="5728" y="4896"/>
                </a:lnTo>
                <a:lnTo>
                  <a:pt x="6496" y="5632"/>
                </a:lnTo>
                <a:cubicBezTo>
                  <a:pt x="6560" y="5696"/>
                  <a:pt x="6560" y="5728"/>
                  <a:pt x="6592" y="5824"/>
                </a:cubicBezTo>
                <a:cubicBezTo>
                  <a:pt x="6592" y="5888"/>
                  <a:pt x="6560" y="5952"/>
                  <a:pt x="6528" y="6016"/>
                </a:cubicBezTo>
                <a:cubicBezTo>
                  <a:pt x="6464" y="6080"/>
                  <a:pt x="6400" y="6080"/>
                  <a:pt x="6336" y="6112"/>
                </a:cubicBezTo>
                <a:cubicBezTo>
                  <a:pt x="6272" y="6112"/>
                  <a:pt x="6208" y="6112"/>
                  <a:pt x="6176" y="6048"/>
                </a:cubicBezTo>
                <a:lnTo>
                  <a:pt x="5152" y="4992"/>
                </a:lnTo>
                <a:lnTo>
                  <a:pt x="5152" y="5920"/>
                </a:lnTo>
                <a:cubicBezTo>
                  <a:pt x="5152" y="5984"/>
                  <a:pt x="5120" y="6016"/>
                  <a:pt x="5088" y="6048"/>
                </a:cubicBezTo>
                <a:cubicBezTo>
                  <a:pt x="5056" y="6080"/>
                  <a:pt x="4992" y="6112"/>
                  <a:pt x="4896" y="6112"/>
                </a:cubicBezTo>
                <a:cubicBezTo>
                  <a:pt x="4800" y="6112"/>
                  <a:pt x="4736" y="6080"/>
                  <a:pt x="4704" y="6048"/>
                </a:cubicBezTo>
                <a:cubicBezTo>
                  <a:pt x="4672" y="6016"/>
                  <a:pt x="4640" y="5952"/>
                  <a:pt x="4640" y="5920"/>
                </a:cubicBezTo>
                <a:lnTo>
                  <a:pt x="4640" y="3648"/>
                </a:lnTo>
                <a:close/>
                <a:moveTo>
                  <a:pt x="5120" y="4512"/>
                </a:moveTo>
                <a:lnTo>
                  <a:pt x="5536" y="4512"/>
                </a:lnTo>
                <a:cubicBezTo>
                  <a:pt x="5664" y="4512"/>
                  <a:pt x="5792" y="4480"/>
                  <a:pt x="5856" y="4448"/>
                </a:cubicBezTo>
                <a:cubicBezTo>
                  <a:pt x="5920" y="4416"/>
                  <a:pt x="5952" y="4320"/>
                  <a:pt x="5952" y="4160"/>
                </a:cubicBezTo>
                <a:cubicBezTo>
                  <a:pt x="5952" y="4096"/>
                  <a:pt x="5952" y="4032"/>
                  <a:pt x="5920" y="4000"/>
                </a:cubicBezTo>
                <a:lnTo>
                  <a:pt x="5824" y="3904"/>
                </a:lnTo>
                <a:cubicBezTo>
                  <a:pt x="5792" y="3872"/>
                  <a:pt x="5728" y="3872"/>
                  <a:pt x="5696" y="3840"/>
                </a:cubicBezTo>
                <a:lnTo>
                  <a:pt x="5120" y="3840"/>
                </a:lnTo>
                <a:lnTo>
                  <a:pt x="5120" y="4512"/>
                </a:lnTo>
                <a:close/>
                <a:moveTo>
                  <a:pt x="7328" y="5856"/>
                </a:moveTo>
                <a:cubicBezTo>
                  <a:pt x="7328" y="5952"/>
                  <a:pt x="7296" y="5984"/>
                  <a:pt x="7264" y="6048"/>
                </a:cubicBezTo>
                <a:cubicBezTo>
                  <a:pt x="7232" y="6080"/>
                  <a:pt x="7168" y="6112"/>
                  <a:pt x="7072" y="6112"/>
                </a:cubicBezTo>
                <a:cubicBezTo>
                  <a:pt x="6976" y="6112"/>
                  <a:pt x="6912" y="6080"/>
                  <a:pt x="6880" y="6048"/>
                </a:cubicBezTo>
                <a:cubicBezTo>
                  <a:pt x="6848" y="6016"/>
                  <a:pt x="6816" y="5952"/>
                  <a:pt x="6816" y="5856"/>
                </a:cubicBezTo>
                <a:lnTo>
                  <a:pt x="6816" y="3584"/>
                </a:lnTo>
                <a:cubicBezTo>
                  <a:pt x="6816" y="3424"/>
                  <a:pt x="6912" y="3328"/>
                  <a:pt x="7072" y="3328"/>
                </a:cubicBezTo>
                <a:cubicBezTo>
                  <a:pt x="7168" y="3328"/>
                  <a:pt x="7232" y="3360"/>
                  <a:pt x="7264" y="3392"/>
                </a:cubicBezTo>
                <a:cubicBezTo>
                  <a:pt x="7296" y="3424"/>
                  <a:pt x="7328" y="3488"/>
                  <a:pt x="7328" y="3584"/>
                </a:cubicBezTo>
                <a:lnTo>
                  <a:pt x="7328" y="5856"/>
                </a:ln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5" name="ComponentBackground7">
            <a:extLst>
              <a:ext uri="{FF2B5EF4-FFF2-40B4-BE49-F238E27FC236}">
                <a16:creationId xmlns:a16="http://schemas.microsoft.com/office/drawing/2014/main" id="{F217347A-4A6A-1ECF-69DF-01179AE847EF}"/>
              </a:ext>
            </a:extLst>
          </p:cNvPr>
          <p:cNvSpPr/>
          <p:nvPr/>
        </p:nvSpPr>
        <p:spPr>
          <a:xfrm>
            <a:off x="2824480" y="5531425"/>
            <a:ext cx="8694419" cy="582932"/>
          </a:xfrm>
          <a:prstGeom prst="roundRect">
            <a:avLst/>
          </a:prstGeom>
          <a:solidFill>
            <a:schemeClr val="bg1">
              <a:lumMod val="75000"/>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7">
            <a:extLst>
              <a:ext uri="{FF2B5EF4-FFF2-40B4-BE49-F238E27FC236}">
                <a16:creationId xmlns:a16="http://schemas.microsoft.com/office/drawing/2014/main" id="{A9AC86E2-19B1-9D3C-9F63-031BCF636769}"/>
              </a:ext>
            </a:extLst>
          </p:cNvPr>
          <p:cNvSpPr txBox="1">
            <a:spLocks/>
          </p:cNvSpPr>
          <p:nvPr/>
        </p:nvSpPr>
        <p:spPr>
          <a:xfrm flipH="1">
            <a:off x="3977058" y="4818644"/>
            <a:ext cx="6731581" cy="582932"/>
          </a:xfrm>
          <a:prstGeom prst="rect">
            <a:avLst/>
          </a:prstGeom>
          <a:noFill/>
        </p:spPr>
        <p:txBody>
          <a:bodyPr wrap="square" lIns="91440" tIns="45720" rIns="91440" bIns="45720" anchor="ctr">
            <a:normAutofit lnSpcReduction="10000"/>
          </a:bodyPr>
          <a:lstStyle>
            <a:defPPr>
              <a:defRPr lang="zh-CN"/>
            </a:defPPr>
            <a:lvl1pPr>
              <a:lnSpc>
                <a:spcPct val="130000"/>
              </a:lnSpc>
              <a:buFont typeface="Wingdings" panose="05000000000000000000" pitchFamily="2" charset="2"/>
              <a:buChar char="ü"/>
              <a:defRPr sz="1600"/>
            </a:lvl1pPr>
          </a:lstStyle>
          <a:p>
            <a:pPr marL="285750" indent="-285750"/>
            <a:r>
              <a:rPr lang="zh-CN" altLang="en-US" sz="1400"/>
              <a:t>小样本临床研究报道，VM患者的MRI液体衰减反转恢复序列见皮质下脑白质、半卵圆中心点状白质高信号，提示VM患者可有头颅MRI影像改变</a:t>
            </a:r>
            <a:endParaRPr lang="en-US" altLang="zh-CN" sz="1400" dirty="0">
              <a:sym typeface="+mn-lt"/>
            </a:endParaRPr>
          </a:p>
        </p:txBody>
      </p:sp>
      <p:sp>
        <p:nvSpPr>
          <p:cNvPr id="47" name="Bullet7">
            <a:extLst>
              <a:ext uri="{FF2B5EF4-FFF2-40B4-BE49-F238E27FC236}">
                <a16:creationId xmlns:a16="http://schemas.microsoft.com/office/drawing/2014/main" id="{DEF79B0B-58D2-D216-FF1D-7D6AEAE51196}"/>
              </a:ext>
            </a:extLst>
          </p:cNvPr>
          <p:cNvSpPr txBox="1">
            <a:spLocks/>
          </p:cNvSpPr>
          <p:nvPr/>
        </p:nvSpPr>
        <p:spPr>
          <a:xfrm flipH="1">
            <a:off x="2617019" y="4818644"/>
            <a:ext cx="1336893" cy="582932"/>
          </a:xfrm>
          <a:prstGeom prst="rect">
            <a:avLst/>
          </a:prstGeom>
          <a:noFill/>
        </p:spPr>
        <p:txBody>
          <a:bodyPr wrap="square" rtlCol="0" anchor="ctr" anchorCtr="0">
            <a:normAutofit/>
          </a:bodyPr>
          <a:lstStyle>
            <a:defPPr>
              <a:defRPr lang="zh-CN"/>
            </a:defPPr>
            <a:lvl1pPr>
              <a:lnSpc>
                <a:spcPct val="130000"/>
              </a:lnSpc>
              <a:defRPr b="1">
                <a:solidFill>
                  <a:srgbClr val="008E3F"/>
                </a:solidFill>
              </a:defRPr>
            </a:lvl1pPr>
          </a:lstStyle>
          <a:p>
            <a:r>
              <a:rPr lang="zh-CN" altLang="en-US"/>
              <a:t>影像学检查</a:t>
            </a:r>
            <a:endParaRPr lang="en-US" altLang="zh-CN"/>
          </a:p>
        </p:txBody>
      </p:sp>
      <p:sp>
        <p:nvSpPr>
          <p:cNvPr id="14" name="Icon7">
            <a:extLst>
              <a:ext uri="{FF2B5EF4-FFF2-40B4-BE49-F238E27FC236}">
                <a16:creationId xmlns:a16="http://schemas.microsoft.com/office/drawing/2014/main" id="{A1AA369F-91CF-FE5D-C498-D2535B63E83D}"/>
              </a:ext>
            </a:extLst>
          </p:cNvPr>
          <p:cNvSpPr/>
          <p:nvPr/>
        </p:nvSpPr>
        <p:spPr>
          <a:xfrm>
            <a:off x="11042323" y="5608841"/>
            <a:ext cx="326028" cy="42810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62062" h="606722">
                <a:moveTo>
                  <a:pt x="230996" y="565582"/>
                </a:moveTo>
                <a:cubicBezTo>
                  <a:pt x="237670" y="565582"/>
                  <a:pt x="243098" y="571002"/>
                  <a:pt x="243098" y="577666"/>
                </a:cubicBezTo>
                <a:lnTo>
                  <a:pt x="243098" y="594638"/>
                </a:lnTo>
                <a:cubicBezTo>
                  <a:pt x="243098" y="601302"/>
                  <a:pt x="237670" y="606722"/>
                  <a:pt x="230996" y="606722"/>
                </a:cubicBezTo>
                <a:cubicBezTo>
                  <a:pt x="224322" y="606722"/>
                  <a:pt x="218894" y="601302"/>
                  <a:pt x="218894" y="594638"/>
                </a:cubicBezTo>
                <a:lnTo>
                  <a:pt x="218894" y="577666"/>
                </a:lnTo>
                <a:cubicBezTo>
                  <a:pt x="218894" y="571002"/>
                  <a:pt x="224322" y="565582"/>
                  <a:pt x="230996" y="565582"/>
                </a:cubicBezTo>
                <a:close/>
                <a:moveTo>
                  <a:pt x="231031" y="201929"/>
                </a:moveTo>
                <a:cubicBezTo>
                  <a:pt x="215190" y="201929"/>
                  <a:pt x="202196" y="214816"/>
                  <a:pt x="202196" y="230725"/>
                </a:cubicBezTo>
                <a:lnTo>
                  <a:pt x="202196" y="309736"/>
                </a:lnTo>
                <a:cubicBezTo>
                  <a:pt x="202196" y="325645"/>
                  <a:pt x="215190" y="338532"/>
                  <a:pt x="231031" y="338532"/>
                </a:cubicBezTo>
                <a:cubicBezTo>
                  <a:pt x="246961" y="338532"/>
                  <a:pt x="259955" y="325645"/>
                  <a:pt x="259955" y="309736"/>
                </a:cubicBezTo>
                <a:lnTo>
                  <a:pt x="259955" y="230725"/>
                </a:lnTo>
                <a:cubicBezTo>
                  <a:pt x="259955" y="214816"/>
                  <a:pt x="246961" y="201929"/>
                  <a:pt x="231031" y="201929"/>
                </a:cubicBezTo>
                <a:close/>
                <a:moveTo>
                  <a:pt x="231031" y="159623"/>
                </a:moveTo>
                <a:cubicBezTo>
                  <a:pt x="191784" y="159623"/>
                  <a:pt x="159835" y="191530"/>
                  <a:pt x="159835" y="230725"/>
                </a:cubicBezTo>
                <a:cubicBezTo>
                  <a:pt x="159835" y="248678"/>
                  <a:pt x="166421" y="265387"/>
                  <a:pt x="177990" y="278274"/>
                </a:cubicBezTo>
                <a:lnTo>
                  <a:pt x="177990" y="230725"/>
                </a:lnTo>
                <a:cubicBezTo>
                  <a:pt x="177990" y="201484"/>
                  <a:pt x="201841" y="177754"/>
                  <a:pt x="231031" y="177754"/>
                </a:cubicBezTo>
                <a:cubicBezTo>
                  <a:pt x="260310" y="177754"/>
                  <a:pt x="284161" y="201484"/>
                  <a:pt x="284161" y="230725"/>
                </a:cubicBezTo>
                <a:lnTo>
                  <a:pt x="284161" y="278274"/>
                </a:lnTo>
                <a:cubicBezTo>
                  <a:pt x="295731" y="265387"/>
                  <a:pt x="302316" y="248678"/>
                  <a:pt x="302316" y="230725"/>
                </a:cubicBezTo>
                <a:cubicBezTo>
                  <a:pt x="302316" y="191530"/>
                  <a:pt x="270367" y="159623"/>
                  <a:pt x="231031" y="159623"/>
                </a:cubicBezTo>
                <a:close/>
                <a:moveTo>
                  <a:pt x="231031" y="83456"/>
                </a:moveTo>
                <a:cubicBezTo>
                  <a:pt x="149689" y="83456"/>
                  <a:pt x="83566" y="149491"/>
                  <a:pt x="83566" y="230725"/>
                </a:cubicBezTo>
                <a:cubicBezTo>
                  <a:pt x="83566" y="307870"/>
                  <a:pt x="143282" y="371328"/>
                  <a:pt x="218928" y="377549"/>
                </a:cubicBezTo>
                <a:lnTo>
                  <a:pt x="218928" y="361285"/>
                </a:lnTo>
                <a:cubicBezTo>
                  <a:pt x="195611" y="355863"/>
                  <a:pt x="178079" y="334888"/>
                  <a:pt x="177990" y="309914"/>
                </a:cubicBezTo>
                <a:cubicBezTo>
                  <a:pt x="151380" y="292228"/>
                  <a:pt x="135628" y="262809"/>
                  <a:pt x="135628" y="230725"/>
                </a:cubicBezTo>
                <a:cubicBezTo>
                  <a:pt x="135628" y="178198"/>
                  <a:pt x="178435" y="135449"/>
                  <a:pt x="231031" y="135449"/>
                </a:cubicBezTo>
                <a:cubicBezTo>
                  <a:pt x="283716" y="135449"/>
                  <a:pt x="326523" y="178198"/>
                  <a:pt x="326523" y="230725"/>
                </a:cubicBezTo>
                <a:cubicBezTo>
                  <a:pt x="326523" y="262898"/>
                  <a:pt x="310682" y="292228"/>
                  <a:pt x="284161" y="309914"/>
                </a:cubicBezTo>
                <a:cubicBezTo>
                  <a:pt x="283983" y="334888"/>
                  <a:pt x="266540" y="355863"/>
                  <a:pt x="243134" y="361285"/>
                </a:cubicBezTo>
                <a:lnTo>
                  <a:pt x="243134" y="377549"/>
                </a:lnTo>
                <a:cubicBezTo>
                  <a:pt x="318869" y="371328"/>
                  <a:pt x="378585" y="307870"/>
                  <a:pt x="378585" y="230725"/>
                </a:cubicBezTo>
                <a:cubicBezTo>
                  <a:pt x="378585" y="149491"/>
                  <a:pt x="312373" y="83456"/>
                  <a:pt x="231031" y="83456"/>
                </a:cubicBezTo>
                <a:close/>
                <a:moveTo>
                  <a:pt x="231031" y="24175"/>
                </a:moveTo>
                <a:cubicBezTo>
                  <a:pt x="117028" y="24175"/>
                  <a:pt x="24207" y="116873"/>
                  <a:pt x="24207" y="230725"/>
                </a:cubicBezTo>
                <a:cubicBezTo>
                  <a:pt x="24207" y="340577"/>
                  <a:pt x="110532" y="430609"/>
                  <a:pt x="218928" y="436919"/>
                </a:cubicBezTo>
                <a:lnTo>
                  <a:pt x="218928" y="401813"/>
                </a:lnTo>
                <a:cubicBezTo>
                  <a:pt x="129933" y="395591"/>
                  <a:pt x="59360" y="321201"/>
                  <a:pt x="59360" y="230725"/>
                </a:cubicBezTo>
                <a:cubicBezTo>
                  <a:pt x="59360" y="136160"/>
                  <a:pt x="136340" y="59281"/>
                  <a:pt x="231031" y="59281"/>
                </a:cubicBezTo>
                <a:cubicBezTo>
                  <a:pt x="325722" y="59281"/>
                  <a:pt x="402791" y="136160"/>
                  <a:pt x="402791" y="230725"/>
                </a:cubicBezTo>
                <a:cubicBezTo>
                  <a:pt x="402791" y="321201"/>
                  <a:pt x="332218" y="395591"/>
                  <a:pt x="243134" y="401813"/>
                </a:cubicBezTo>
                <a:lnTo>
                  <a:pt x="243134" y="436919"/>
                </a:lnTo>
                <a:cubicBezTo>
                  <a:pt x="351619" y="430609"/>
                  <a:pt x="437856" y="340577"/>
                  <a:pt x="437856" y="230725"/>
                </a:cubicBezTo>
                <a:cubicBezTo>
                  <a:pt x="437856" y="116873"/>
                  <a:pt x="345123" y="24175"/>
                  <a:pt x="231031" y="24175"/>
                </a:cubicBezTo>
                <a:close/>
                <a:moveTo>
                  <a:pt x="231031" y="0"/>
                </a:moveTo>
                <a:cubicBezTo>
                  <a:pt x="358472" y="0"/>
                  <a:pt x="462062" y="103542"/>
                  <a:pt x="462062" y="230725"/>
                </a:cubicBezTo>
                <a:cubicBezTo>
                  <a:pt x="462062" y="353908"/>
                  <a:pt x="364969" y="454784"/>
                  <a:pt x="243134" y="461094"/>
                </a:cubicBezTo>
                <a:lnTo>
                  <a:pt x="243134" y="528374"/>
                </a:lnTo>
                <a:cubicBezTo>
                  <a:pt x="243134" y="535039"/>
                  <a:pt x="237706" y="540461"/>
                  <a:pt x="231031" y="540461"/>
                </a:cubicBezTo>
                <a:cubicBezTo>
                  <a:pt x="224357" y="540461"/>
                  <a:pt x="218928" y="535039"/>
                  <a:pt x="218928" y="528374"/>
                </a:cubicBezTo>
                <a:lnTo>
                  <a:pt x="218928" y="461094"/>
                </a:lnTo>
                <a:cubicBezTo>
                  <a:pt x="97182" y="454784"/>
                  <a:pt x="0" y="353908"/>
                  <a:pt x="0" y="230725"/>
                </a:cubicBezTo>
                <a:cubicBezTo>
                  <a:pt x="0" y="103542"/>
                  <a:pt x="103679" y="0"/>
                  <a:pt x="231031" y="0"/>
                </a:cubicBez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 name="Text6">
            <a:extLst>
              <a:ext uri="{FF2B5EF4-FFF2-40B4-BE49-F238E27FC236}">
                <a16:creationId xmlns:a16="http://schemas.microsoft.com/office/drawing/2014/main" id="{5B23FDB8-1A85-AA3D-4900-3D3F04EBECBD}"/>
              </a:ext>
            </a:extLst>
          </p:cNvPr>
          <p:cNvSpPr txBox="1">
            <a:spLocks/>
          </p:cNvSpPr>
          <p:nvPr/>
        </p:nvSpPr>
        <p:spPr>
          <a:xfrm flipH="1">
            <a:off x="5425311" y="5531425"/>
            <a:ext cx="4803494" cy="582932"/>
          </a:xfrm>
          <a:prstGeom prst="rect">
            <a:avLst/>
          </a:prstGeom>
          <a:noFill/>
        </p:spPr>
        <p:txBody>
          <a:bodyPr wrap="square" lIns="91440" tIns="45720" rIns="91440" bIns="45720" anchor="ctr">
            <a:normAutofit/>
          </a:bodyPr>
          <a:lstStyle>
            <a:defPPr>
              <a:defRPr lang="zh-CN"/>
            </a:defPPr>
            <a:lvl1pPr>
              <a:lnSpc>
                <a:spcPct val="130000"/>
              </a:lnSpc>
              <a:buFont typeface="Wingdings" panose="05000000000000000000" pitchFamily="2" charset="2"/>
              <a:buChar char="ü"/>
              <a:defRPr sz="1600"/>
            </a:lvl1pPr>
          </a:lstStyle>
          <a:p>
            <a:r>
              <a:rPr lang="zh-CN" altLang="en-US"/>
              <a:t>可发现内耳结构异常所致的眩晕，但无特异性</a:t>
            </a:r>
            <a:endParaRPr lang="en-US" altLang="zh-CN" dirty="0">
              <a:sym typeface="+mn-lt"/>
            </a:endParaRPr>
          </a:p>
        </p:txBody>
      </p:sp>
      <p:sp>
        <p:nvSpPr>
          <p:cNvPr id="6" name="Bullet6">
            <a:extLst>
              <a:ext uri="{FF2B5EF4-FFF2-40B4-BE49-F238E27FC236}">
                <a16:creationId xmlns:a16="http://schemas.microsoft.com/office/drawing/2014/main" id="{0ECB21A9-ED33-2A0C-840A-43D555534F23}"/>
              </a:ext>
            </a:extLst>
          </p:cNvPr>
          <p:cNvSpPr txBox="1">
            <a:spLocks/>
          </p:cNvSpPr>
          <p:nvPr/>
        </p:nvSpPr>
        <p:spPr>
          <a:xfrm flipH="1">
            <a:off x="2889017" y="5531425"/>
            <a:ext cx="2559444" cy="582932"/>
          </a:xfrm>
          <a:prstGeom prst="rect">
            <a:avLst/>
          </a:prstGeom>
          <a:noFill/>
        </p:spPr>
        <p:txBody>
          <a:bodyPr wrap="square" rtlCol="0" anchor="ctr" anchorCtr="0">
            <a:normAutofit fontScale="92500"/>
          </a:bodyPr>
          <a:lstStyle>
            <a:defPPr>
              <a:defRPr lang="zh-CN"/>
            </a:defPPr>
            <a:lvl1pPr>
              <a:lnSpc>
                <a:spcPct val="130000"/>
              </a:lnSpc>
              <a:defRPr b="1">
                <a:solidFill>
                  <a:srgbClr val="008E3F"/>
                </a:solidFill>
              </a:defRPr>
            </a:lvl1pPr>
          </a:lstStyle>
          <a:p>
            <a:r>
              <a:rPr lang="zh-CN" altLang="en-US"/>
              <a:t>前庭肌源性诱发电位检查</a:t>
            </a:r>
            <a:endParaRPr lang="en-US" altLang="zh-CN"/>
          </a:p>
        </p:txBody>
      </p:sp>
      <p:sp>
        <p:nvSpPr>
          <p:cNvPr id="13" name="文本框 12">
            <a:extLst>
              <a:ext uri="{FF2B5EF4-FFF2-40B4-BE49-F238E27FC236}">
                <a16:creationId xmlns:a16="http://schemas.microsoft.com/office/drawing/2014/main" id="{F0B9094D-7D2B-4345-4AC3-58C3EEC6C60F}"/>
              </a:ext>
            </a:extLst>
          </p:cNvPr>
          <p:cNvSpPr txBox="1"/>
          <p:nvPr/>
        </p:nvSpPr>
        <p:spPr>
          <a:xfrm>
            <a:off x="2331416" y="6137158"/>
            <a:ext cx="6564924" cy="255070"/>
          </a:xfrm>
          <a:prstGeom prst="rect">
            <a:avLst/>
          </a:prstGeom>
          <a:noFill/>
        </p:spPr>
        <p:txBody>
          <a:bodyPr wrap="square" rtlCol="0">
            <a:spAutoFit/>
          </a:bodyPr>
          <a:lstStyle/>
          <a:p>
            <a:pPr>
              <a:lnSpc>
                <a:spcPct val="150000"/>
              </a:lnSpc>
            </a:pPr>
            <a:r>
              <a:rPr lang="en-US" altLang="zh-CN" sz="800"/>
              <a:t>VM</a:t>
            </a:r>
            <a:r>
              <a:rPr lang="zh-CN" altLang="en-US" sz="800"/>
              <a:t>：前庭性偏头痛；</a:t>
            </a:r>
            <a:r>
              <a:rPr lang="en-US" altLang="zh-CN" sz="800"/>
              <a:t> MRI</a:t>
            </a:r>
            <a:r>
              <a:rPr lang="zh-CN" altLang="en-US" sz="800"/>
              <a:t>：核磁共振成像；</a:t>
            </a:r>
          </a:p>
        </p:txBody>
      </p:sp>
      <p:sp>
        <p:nvSpPr>
          <p:cNvPr id="15" name="圆角矩形 14">
            <a:extLst>
              <a:ext uri="{FF2B5EF4-FFF2-40B4-BE49-F238E27FC236}">
                <a16:creationId xmlns:a16="http://schemas.microsoft.com/office/drawing/2014/main" id="{B7CFD917-DA31-EF25-F346-B1433934EAD8}"/>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圆角矩形 15">
            <a:extLst>
              <a:ext uri="{FF2B5EF4-FFF2-40B4-BE49-F238E27FC236}">
                <a16:creationId xmlns:a16="http://schemas.microsoft.com/office/drawing/2014/main" id="{B50905DE-2444-831A-AD04-525D6E9091AC}"/>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7303664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56072E-730C-CB1D-0C94-1447297406FD}"/>
            </a:ext>
          </a:extLst>
        </p:cNvPr>
        <p:cNvGrpSpPr/>
        <p:nvPr/>
      </p:nvGrpSpPr>
      <p:grpSpPr>
        <a:xfrm>
          <a:off x="0" y="0"/>
          <a:ext cx="0" cy="0"/>
          <a:chOff x="0" y="0"/>
          <a:chExt cx="0" cy="0"/>
        </a:xfrm>
      </p:grpSpPr>
      <p:sp>
        <p:nvSpPr>
          <p:cNvPr id="6" name="圆角矩形 5">
            <a:extLst>
              <a:ext uri="{FF2B5EF4-FFF2-40B4-BE49-F238E27FC236}">
                <a16:creationId xmlns:a16="http://schemas.microsoft.com/office/drawing/2014/main" id="{75410A70-0D65-C580-A975-8AF9F7255FF5}"/>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a:extLst>
              <a:ext uri="{FF2B5EF4-FFF2-40B4-BE49-F238E27FC236}">
                <a16:creationId xmlns:a16="http://schemas.microsoft.com/office/drawing/2014/main" id="{00B1D7E7-7910-E78B-CB0A-17D4E8A3CCCC}"/>
              </a:ext>
            </a:extLst>
          </p:cNvPr>
          <p:cNvSpPr/>
          <p:nvPr/>
        </p:nvSpPr>
        <p:spPr>
          <a:xfrm>
            <a:off x="6331321" y="1954700"/>
            <a:ext cx="5145932" cy="3959718"/>
          </a:xfrm>
          <a:prstGeom prst="rect">
            <a:avLst/>
          </a:prstGeom>
          <a:solidFill>
            <a:schemeClr val="bg1"/>
          </a:solidFill>
          <a:ln>
            <a:solidFill>
              <a:schemeClr val="accent3">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a:extLst>
              <a:ext uri="{FF2B5EF4-FFF2-40B4-BE49-F238E27FC236}">
                <a16:creationId xmlns:a16="http://schemas.microsoft.com/office/drawing/2014/main" id="{2EC1D823-AD21-AE73-F226-07B17A56B6CC}"/>
              </a:ext>
            </a:extLst>
          </p:cNvPr>
          <p:cNvSpPr/>
          <p:nvPr/>
        </p:nvSpPr>
        <p:spPr>
          <a:xfrm>
            <a:off x="714746" y="1962982"/>
            <a:ext cx="5145932" cy="3951435"/>
          </a:xfrm>
          <a:prstGeom prst="rect">
            <a:avLst/>
          </a:prstGeom>
          <a:solidFill>
            <a:schemeClr val="bg1"/>
          </a:solidFill>
          <a:ln>
            <a:solidFill>
              <a:schemeClr val="accent3">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EF8E9CEE-CDEA-D9C5-5A10-568EA9F44E2E}"/>
              </a:ext>
            </a:extLst>
          </p:cNvPr>
          <p:cNvSpPr>
            <a:spLocks noGrp="1"/>
          </p:cNvSpPr>
          <p:nvPr>
            <p:ph type="title"/>
          </p:nvPr>
        </p:nvSpPr>
        <p:spPr>
          <a:xfrm>
            <a:off x="479425" y="0"/>
            <a:ext cx="11233150" cy="728177"/>
          </a:xfrm>
        </p:spPr>
        <p:txBody>
          <a:bodyPr anchor="b">
            <a:normAutofit/>
          </a:bodyPr>
          <a:lstStyle/>
          <a:p>
            <a:r>
              <a:rPr lang="zh-CN" altLang="en-US">
                <a:solidFill>
                  <a:schemeClr val="bg1"/>
                </a:solidFill>
              </a:rPr>
              <a:t>前庭性偏头痛诊断标准</a:t>
            </a:r>
          </a:p>
        </p:txBody>
      </p:sp>
      <p:sp>
        <p:nvSpPr>
          <p:cNvPr id="7" name="文本框 6">
            <a:extLst>
              <a:ext uri="{FF2B5EF4-FFF2-40B4-BE49-F238E27FC236}">
                <a16:creationId xmlns:a16="http://schemas.microsoft.com/office/drawing/2014/main" id="{D175A497-F88F-90EB-38CD-0802758ED3CC}"/>
              </a:ext>
            </a:extLst>
          </p:cNvPr>
          <p:cNvSpPr txBox="1"/>
          <p:nvPr/>
        </p:nvSpPr>
        <p:spPr>
          <a:xfrm>
            <a:off x="479425" y="1089025"/>
            <a:ext cx="10257183" cy="873957"/>
          </a:xfrm>
          <a:prstGeom prst="rect">
            <a:avLst/>
          </a:prstGeom>
          <a:noFill/>
        </p:spPr>
        <p:txBody>
          <a:bodyPr wrap="square">
            <a:spAutoFit/>
          </a:bodyPr>
          <a:lstStyle>
            <a:defPPr>
              <a:defRPr lang="zh-CN"/>
            </a:defPPr>
            <a:lvl1pPr marL="285750" indent="-285750">
              <a:lnSpc>
                <a:spcPct val="130000"/>
              </a:lnSpc>
              <a:buFont typeface="Arial" panose="020B0604020202020204" pitchFamily="34" charset="0"/>
              <a:buChar char="•"/>
              <a:defRPr sz="1600"/>
            </a:lvl1pPr>
          </a:lstStyle>
          <a:p>
            <a:r>
              <a:rPr lang="zh-CN" altLang="en-US"/>
              <a:t>2012 年 Bárány学会和国际头痛学会发布了新的 VM 诊断标准包括明确的 VM 诊断标准和很可能的 VM 诊断标准，</a:t>
            </a:r>
            <a:r>
              <a:rPr lang="zh-CN" altLang="en-US" b="1">
                <a:solidFill>
                  <a:srgbClr val="008E3F"/>
                </a:solidFill>
              </a:rPr>
              <a:t>2018 年 ICHD-3 将明确的 VM 诊断标准加入到附录中</a:t>
            </a:r>
          </a:p>
        </p:txBody>
      </p:sp>
      <p:sp>
        <p:nvSpPr>
          <p:cNvPr id="15" name="文本框 14">
            <a:extLst>
              <a:ext uri="{FF2B5EF4-FFF2-40B4-BE49-F238E27FC236}">
                <a16:creationId xmlns:a16="http://schemas.microsoft.com/office/drawing/2014/main" id="{B6B6F6D1-6C76-987E-2E24-B69D13B94CF4}"/>
              </a:ext>
            </a:extLst>
          </p:cNvPr>
          <p:cNvSpPr txBox="1"/>
          <p:nvPr/>
        </p:nvSpPr>
        <p:spPr>
          <a:xfrm>
            <a:off x="2331416" y="6129338"/>
            <a:ext cx="9381159" cy="338554"/>
          </a:xfrm>
          <a:prstGeom prst="rect">
            <a:avLst/>
          </a:prstGeom>
          <a:noFill/>
        </p:spPr>
        <p:txBody>
          <a:bodyPr wrap="square" rtlCol="0">
            <a:spAutoFit/>
          </a:bodyPr>
          <a:lstStyle/>
          <a:p>
            <a:pPr marL="228600" indent="-228600">
              <a:buFont typeface="+mj-lt"/>
              <a:buAutoNum type="arabicPeriod"/>
            </a:pPr>
            <a:r>
              <a:rPr lang="zh-CN" altLang="en-US" sz="800"/>
              <a:t>中国医师协会神经内科医师分会疼痛和感觉障碍学组</a:t>
            </a:r>
            <a:r>
              <a:rPr lang="en-US" altLang="zh-CN" sz="800"/>
              <a:t>,</a:t>
            </a:r>
            <a:r>
              <a:rPr lang="zh-CN" altLang="en-US" sz="800"/>
              <a:t>中国医药教育协会眩晕专业委员会</a:t>
            </a:r>
            <a:r>
              <a:rPr lang="en-US" altLang="zh-CN" sz="800"/>
              <a:t>,</a:t>
            </a:r>
            <a:r>
              <a:rPr lang="zh-CN" altLang="en-US" sz="800"/>
              <a:t>中国研究型医院学会头痛与感觉障碍专业委员会</a:t>
            </a:r>
            <a:r>
              <a:rPr lang="en-US" altLang="zh-CN" sz="800"/>
              <a:t>. </a:t>
            </a:r>
            <a:r>
              <a:rPr lang="zh-CN" altLang="en-US" sz="800"/>
              <a:t>前庭性偏头痛诊治专家共识</a:t>
            </a:r>
            <a:r>
              <a:rPr lang="en-US" altLang="zh-CN" sz="800"/>
              <a:t>(2018)[J]. </a:t>
            </a:r>
            <a:r>
              <a:rPr lang="zh-CN" altLang="en-US" sz="800"/>
              <a:t>中国疼痛医学杂志</a:t>
            </a:r>
            <a:r>
              <a:rPr lang="en-US" altLang="zh-CN" sz="800"/>
              <a:t>,2018,24(7):481-488. </a:t>
            </a:r>
            <a:endParaRPr lang="zh-CN" altLang="en-US" sz="800"/>
          </a:p>
        </p:txBody>
      </p:sp>
      <p:graphicFrame>
        <p:nvGraphicFramePr>
          <p:cNvPr id="3" name="表格 2">
            <a:extLst>
              <a:ext uri="{FF2B5EF4-FFF2-40B4-BE49-F238E27FC236}">
                <a16:creationId xmlns:a16="http://schemas.microsoft.com/office/drawing/2014/main" id="{9DCCB8AE-04F1-37DC-7B93-EBB79EB9E9D3}"/>
              </a:ext>
            </a:extLst>
          </p:cNvPr>
          <p:cNvGraphicFramePr>
            <a:graphicFrameLocks noGrp="1"/>
          </p:cNvGraphicFramePr>
          <p:nvPr>
            <p:extLst>
              <p:ext uri="{D42A27DB-BD31-4B8C-83A1-F6EECF244321}">
                <p14:modId xmlns:p14="http://schemas.microsoft.com/office/powerpoint/2010/main" val="2113117841"/>
              </p:ext>
            </p:extLst>
          </p:nvPr>
        </p:nvGraphicFramePr>
        <p:xfrm>
          <a:off x="939141" y="2240279"/>
          <a:ext cx="4697143" cy="3565946"/>
        </p:xfrm>
        <a:graphic>
          <a:graphicData uri="http://schemas.openxmlformats.org/drawingml/2006/table">
            <a:tbl>
              <a:tblPr firstRow="1" bandRow="1">
                <a:tableStyleId>{68D230F3-CF80-4859-8CE7-A43EE81993B5}</a:tableStyleId>
              </a:tblPr>
              <a:tblGrid>
                <a:gridCol w="492296">
                  <a:extLst>
                    <a:ext uri="{9D8B030D-6E8A-4147-A177-3AD203B41FA5}">
                      <a16:colId xmlns:a16="http://schemas.microsoft.com/office/drawing/2014/main" val="3354599666"/>
                    </a:ext>
                  </a:extLst>
                </a:gridCol>
                <a:gridCol w="4204847">
                  <a:extLst>
                    <a:ext uri="{9D8B030D-6E8A-4147-A177-3AD203B41FA5}">
                      <a16:colId xmlns:a16="http://schemas.microsoft.com/office/drawing/2014/main" val="409372731"/>
                    </a:ext>
                  </a:extLst>
                </a:gridCol>
              </a:tblGrid>
              <a:tr h="280711">
                <a:tc>
                  <a:txBody>
                    <a:bodyPr/>
                    <a:lstStyle/>
                    <a:p>
                      <a:r>
                        <a:rPr lang="en-US" altLang="zh-CN" sz="1200" b="0"/>
                        <a:t>A</a:t>
                      </a:r>
                      <a:endParaRPr lang="zh-CN" altLang="en-US" sz="1200" b="0"/>
                    </a:p>
                  </a:txBody>
                  <a:tcPr anchor="ctr">
                    <a:lnT w="12700" cap="flat" cmpd="sng" algn="ctr">
                      <a:solidFill>
                        <a:srgbClr val="008E3F"/>
                      </a:solidFill>
                      <a:prstDash val="solid"/>
                      <a:round/>
                      <a:headEnd type="none" w="med" len="med"/>
                      <a:tailEnd type="none" w="med" len="med"/>
                    </a:lnT>
                    <a:lnB w="12700" cap="flat" cmpd="sng" algn="ctr">
                      <a:solidFill>
                        <a:srgbClr val="008E3F"/>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a:t>至少 5 次发作满足标准 C 和 D</a:t>
                      </a:r>
                    </a:p>
                  </a:txBody>
                  <a:tcPr anchor="ctr">
                    <a:lnT w="12700" cap="flat" cmpd="sng" algn="ctr">
                      <a:solidFill>
                        <a:srgbClr val="008E3F"/>
                      </a:solidFill>
                      <a:prstDash val="solid"/>
                      <a:round/>
                      <a:headEnd type="none" w="med" len="med"/>
                      <a:tailEnd type="none" w="med" len="med"/>
                    </a:lnT>
                    <a:lnB w="12700" cap="flat" cmpd="sng" algn="ctr">
                      <a:solidFill>
                        <a:srgbClr val="008E3F"/>
                      </a:solidFill>
                      <a:prstDash val="solid"/>
                      <a:round/>
                      <a:headEnd type="none" w="med" len="med"/>
                      <a:tailEnd type="none" w="med" len="med"/>
                    </a:lnB>
                  </a:tcPr>
                </a:tc>
                <a:extLst>
                  <a:ext uri="{0D108BD9-81ED-4DB2-BD59-A6C34878D82A}">
                    <a16:rowId xmlns:a16="http://schemas.microsoft.com/office/drawing/2014/main" val="4193618910"/>
                  </a:ext>
                </a:extLst>
              </a:tr>
              <a:tr h="484516">
                <a:tc>
                  <a:txBody>
                    <a:bodyPr/>
                    <a:lstStyle/>
                    <a:p>
                      <a:r>
                        <a:rPr lang="en-US" altLang="zh-CN" sz="1200" b="0"/>
                        <a:t>B</a:t>
                      </a:r>
                      <a:endParaRPr lang="zh-CN" altLang="en-US" sz="1200" b="0"/>
                    </a:p>
                  </a:txBody>
                  <a:tcPr anchor="ctr">
                    <a:lnT w="12700" cap="flat" cmpd="sng" algn="ctr">
                      <a:solidFill>
                        <a:srgbClr val="008E3F"/>
                      </a:solidFill>
                      <a:prstDash val="solid"/>
                      <a:round/>
                      <a:headEnd type="none" w="med" len="med"/>
                      <a:tailEnd type="none" w="med" len="med"/>
                    </a:lnT>
                    <a:solidFill>
                      <a:srgbClr val="CBECCE">
                        <a:alpha val="20000"/>
                      </a:srgbClr>
                    </a:solidFill>
                  </a:tcPr>
                </a:tc>
                <a:tc>
                  <a:txBody>
                    <a:bodyPr/>
                    <a:lstStyle/>
                    <a:p>
                      <a:r>
                        <a:rPr lang="zh-CN" altLang="en-US" sz="1200" b="0"/>
                        <a:t>无先兆偏头痛或有先兆偏头痛的现病史或既往史（依据</a:t>
                      </a:r>
                    </a:p>
                    <a:p>
                      <a:r>
                        <a:rPr lang="zh-CN" altLang="en-US" sz="1200" b="0"/>
                        <a:t> ICHD 诊断标准）</a:t>
                      </a:r>
                    </a:p>
                  </a:txBody>
                  <a:tcPr anchor="ctr">
                    <a:lnT w="12700" cap="flat" cmpd="sng" algn="ctr">
                      <a:solidFill>
                        <a:srgbClr val="008E3F"/>
                      </a:solidFill>
                      <a:prstDash val="solid"/>
                      <a:round/>
                      <a:headEnd type="none" w="med" len="med"/>
                      <a:tailEnd type="none" w="med" len="med"/>
                    </a:lnT>
                    <a:solidFill>
                      <a:srgbClr val="CBECCE">
                        <a:alpha val="20000"/>
                      </a:srgbClr>
                    </a:solidFill>
                  </a:tcPr>
                </a:tc>
                <a:extLst>
                  <a:ext uri="{0D108BD9-81ED-4DB2-BD59-A6C34878D82A}">
                    <a16:rowId xmlns:a16="http://schemas.microsoft.com/office/drawing/2014/main" val="1289155345"/>
                  </a:ext>
                </a:extLst>
              </a:tr>
              <a:tr h="280711">
                <a:tc>
                  <a:txBody>
                    <a:bodyPr/>
                    <a:lstStyle/>
                    <a:p>
                      <a:r>
                        <a:rPr lang="en-US" altLang="zh-CN" sz="1200" b="0"/>
                        <a:t>C</a:t>
                      </a:r>
                      <a:endParaRPr lang="zh-CN" altLang="en-US" sz="1200" b="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a:t>前庭症状中度或重度，持续 5 min 至 72 h</a:t>
                      </a:r>
                    </a:p>
                  </a:txBody>
                  <a:tcPr anchor="ctr"/>
                </a:tc>
                <a:extLst>
                  <a:ext uri="{0D108BD9-81ED-4DB2-BD59-A6C34878D82A}">
                    <a16:rowId xmlns:a16="http://schemas.microsoft.com/office/drawing/2014/main" val="1215901740"/>
                  </a:ext>
                </a:extLst>
              </a:tr>
              <a:tr h="274320">
                <a:tc>
                  <a:txBody>
                    <a:bodyPr/>
                    <a:lstStyle/>
                    <a:p>
                      <a:r>
                        <a:rPr lang="en-US" altLang="zh-CN" sz="1200" b="0"/>
                        <a:t>D</a:t>
                      </a:r>
                      <a:endParaRPr lang="zh-CN" altLang="en-US" sz="1200" b="0"/>
                    </a:p>
                  </a:txBody>
                  <a:tcPr anchor="ctr">
                    <a:solidFill>
                      <a:srgbClr val="CBECCE">
                        <a:alpha val="20000"/>
                      </a:srgbClr>
                    </a:solidFill>
                  </a:tcPr>
                </a:tc>
                <a:tc>
                  <a:txBody>
                    <a:bodyPr/>
                    <a:lstStyle/>
                    <a:p>
                      <a:r>
                        <a:rPr lang="zh-CN" altLang="en-US" sz="1200" b="0"/>
                        <a:t>至少 50% 的发作与以下 3 项中的至少 1 项相关</a:t>
                      </a:r>
                    </a:p>
                  </a:txBody>
                  <a:tcPr anchor="ctr">
                    <a:solidFill>
                      <a:srgbClr val="CBECCE">
                        <a:alpha val="20000"/>
                      </a:srgbClr>
                    </a:solidFill>
                  </a:tcPr>
                </a:tc>
                <a:extLst>
                  <a:ext uri="{0D108BD9-81ED-4DB2-BD59-A6C34878D82A}">
                    <a16:rowId xmlns:a16="http://schemas.microsoft.com/office/drawing/2014/main" val="2287033241"/>
                  </a:ext>
                </a:extLst>
              </a:tr>
              <a:tr h="280711">
                <a:tc>
                  <a:txBody>
                    <a:bodyPr/>
                    <a:lstStyle/>
                    <a:p>
                      <a:endParaRPr lang="zh-CN" altLang="en-US" sz="1200" b="0"/>
                    </a:p>
                  </a:txBody>
                  <a:tcPr anchor="ctr"/>
                </a:tc>
                <a:tc>
                  <a:txBody>
                    <a:bodyPr/>
                    <a:lstStyle/>
                    <a:p>
                      <a:pPr marL="360000"/>
                      <a:r>
                        <a:rPr lang="en-US" altLang="zh-CN" sz="1200" b="0"/>
                        <a:t>1.</a:t>
                      </a:r>
                      <a:r>
                        <a:rPr lang="zh-CN" altLang="en-US" sz="1200" b="0"/>
                        <a:t>头痛伴随至少符合以下 </a:t>
                      </a:r>
                      <a:r>
                        <a:rPr lang="en-US" altLang="zh-CN" sz="1200" b="0"/>
                        <a:t>4 </a:t>
                      </a:r>
                      <a:r>
                        <a:rPr lang="zh-CN" altLang="en-US" sz="1200" b="0"/>
                        <a:t>项中的 </a:t>
                      </a:r>
                      <a:r>
                        <a:rPr lang="en-US" altLang="zh-CN" sz="1200" b="0"/>
                        <a:t>2 </a:t>
                      </a:r>
                      <a:r>
                        <a:rPr lang="zh-CN" altLang="en-US" sz="1200" b="0"/>
                        <a:t>项</a:t>
                      </a:r>
                    </a:p>
                  </a:txBody>
                  <a:tcPr anchor="ctr"/>
                </a:tc>
                <a:extLst>
                  <a:ext uri="{0D108BD9-81ED-4DB2-BD59-A6C34878D82A}">
                    <a16:rowId xmlns:a16="http://schemas.microsoft.com/office/drawing/2014/main" val="642819799"/>
                  </a:ext>
                </a:extLst>
              </a:tr>
              <a:tr h="280711">
                <a:tc>
                  <a:txBody>
                    <a:bodyPr/>
                    <a:lstStyle/>
                    <a:p>
                      <a:endParaRPr lang="zh-CN" altLang="en-US" sz="1200" b="0"/>
                    </a:p>
                  </a:txBody>
                  <a:tcPr anchor="ctr">
                    <a:solidFill>
                      <a:srgbClr val="CBECCE">
                        <a:alpha val="20000"/>
                      </a:srgbClr>
                    </a:solidFill>
                  </a:tcPr>
                </a:tc>
                <a:tc>
                  <a:txBody>
                    <a:bodyPr/>
                    <a:lstStyle/>
                    <a:p>
                      <a:pPr marL="720000"/>
                      <a:r>
                        <a:rPr lang="en-US" altLang="zh-CN" sz="1200" b="0"/>
                        <a:t>a.</a:t>
                      </a:r>
                      <a:r>
                        <a:rPr lang="zh-CN" altLang="en-US" sz="1200" b="0"/>
                        <a:t>单侧</a:t>
                      </a:r>
                    </a:p>
                  </a:txBody>
                  <a:tcPr anchor="ctr">
                    <a:solidFill>
                      <a:srgbClr val="CBECCE">
                        <a:alpha val="20000"/>
                      </a:srgbClr>
                    </a:solidFill>
                  </a:tcPr>
                </a:tc>
                <a:extLst>
                  <a:ext uri="{0D108BD9-81ED-4DB2-BD59-A6C34878D82A}">
                    <a16:rowId xmlns:a16="http://schemas.microsoft.com/office/drawing/2014/main" val="847965288"/>
                  </a:ext>
                </a:extLst>
              </a:tr>
              <a:tr h="280711">
                <a:tc>
                  <a:txBody>
                    <a:bodyPr/>
                    <a:lstStyle/>
                    <a:p>
                      <a:endParaRPr lang="zh-CN" altLang="en-US" sz="1200" b="0"/>
                    </a:p>
                  </a:txBody>
                  <a:tcPr anchor="ctr"/>
                </a:tc>
                <a:tc>
                  <a:txBody>
                    <a:bodyPr/>
                    <a:lstStyle/>
                    <a:p>
                      <a:pPr marL="720000"/>
                      <a:r>
                        <a:rPr lang="en-US" altLang="zh-CN" sz="1200" b="0"/>
                        <a:t>b.</a:t>
                      </a:r>
                      <a:r>
                        <a:rPr lang="zh-CN" altLang="en-US" sz="1200" b="0"/>
                        <a:t>搏动性</a:t>
                      </a:r>
                    </a:p>
                  </a:txBody>
                  <a:tcPr anchor="ctr"/>
                </a:tc>
                <a:extLst>
                  <a:ext uri="{0D108BD9-81ED-4DB2-BD59-A6C34878D82A}">
                    <a16:rowId xmlns:a16="http://schemas.microsoft.com/office/drawing/2014/main" val="2152862043"/>
                  </a:ext>
                </a:extLst>
              </a:tr>
              <a:tr h="280711">
                <a:tc>
                  <a:txBody>
                    <a:bodyPr/>
                    <a:lstStyle/>
                    <a:p>
                      <a:endParaRPr lang="zh-CN" altLang="en-US" sz="1200" b="0"/>
                    </a:p>
                  </a:txBody>
                  <a:tcPr anchor="ctr">
                    <a:solidFill>
                      <a:srgbClr val="CBECCE">
                        <a:alpha val="20000"/>
                      </a:srgbClr>
                    </a:solidFill>
                  </a:tcPr>
                </a:tc>
                <a:tc>
                  <a:txBody>
                    <a:bodyPr/>
                    <a:lstStyle/>
                    <a:p>
                      <a:pPr marL="72000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a:t>c.</a:t>
                      </a:r>
                      <a:r>
                        <a:rPr lang="zh-CN" altLang="en-US" sz="1200" b="0"/>
                        <a:t>中或重度头痛</a:t>
                      </a:r>
                    </a:p>
                  </a:txBody>
                  <a:tcPr anchor="ctr">
                    <a:solidFill>
                      <a:srgbClr val="CBECCE">
                        <a:alpha val="20000"/>
                      </a:srgbClr>
                    </a:solidFill>
                  </a:tcPr>
                </a:tc>
                <a:extLst>
                  <a:ext uri="{0D108BD9-81ED-4DB2-BD59-A6C34878D82A}">
                    <a16:rowId xmlns:a16="http://schemas.microsoft.com/office/drawing/2014/main" val="552601398"/>
                  </a:ext>
                </a:extLst>
              </a:tr>
              <a:tr h="280711">
                <a:tc>
                  <a:txBody>
                    <a:bodyPr/>
                    <a:lstStyle/>
                    <a:p>
                      <a:endParaRPr lang="zh-CN" altLang="en-US" sz="1200" b="0"/>
                    </a:p>
                  </a:txBody>
                  <a:tcPr anchor="ctr"/>
                </a:tc>
                <a:tc>
                  <a:txBody>
                    <a:bodyPr/>
                    <a:lstStyle/>
                    <a:p>
                      <a:pPr marL="72000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a:t>d.</a:t>
                      </a:r>
                      <a:r>
                        <a:rPr lang="zh-CN" altLang="en-US" sz="1200" b="0"/>
                        <a:t>日常体力活动加重头痛</a:t>
                      </a:r>
                    </a:p>
                  </a:txBody>
                  <a:tcPr anchor="ctr"/>
                </a:tc>
                <a:extLst>
                  <a:ext uri="{0D108BD9-81ED-4DB2-BD59-A6C34878D82A}">
                    <a16:rowId xmlns:a16="http://schemas.microsoft.com/office/drawing/2014/main" val="2903611473"/>
                  </a:ext>
                </a:extLst>
              </a:tr>
              <a:tr h="280711">
                <a:tc>
                  <a:txBody>
                    <a:bodyPr/>
                    <a:lstStyle/>
                    <a:p>
                      <a:endParaRPr lang="zh-CN" altLang="en-US" sz="1200" b="0"/>
                    </a:p>
                  </a:txBody>
                  <a:tcPr anchor="ctr">
                    <a:solidFill>
                      <a:srgbClr val="CBECCE">
                        <a:alpha val="20000"/>
                      </a:srgbClr>
                    </a:solidFill>
                  </a:tcPr>
                </a:tc>
                <a:tc>
                  <a:txBody>
                    <a:bodyPr/>
                    <a:lstStyle/>
                    <a:p>
                      <a:r>
                        <a:rPr lang="en-US" altLang="zh-CN" sz="1200" b="0"/>
                        <a:t>2.</a:t>
                      </a:r>
                      <a:r>
                        <a:rPr lang="zh-CN" altLang="en-US" sz="1200" b="0"/>
                        <a:t>畏声和畏光</a:t>
                      </a:r>
                    </a:p>
                  </a:txBody>
                  <a:tcPr anchor="ctr">
                    <a:solidFill>
                      <a:srgbClr val="CBECCE">
                        <a:alpha val="20000"/>
                      </a:srgbClr>
                    </a:solidFill>
                  </a:tcPr>
                </a:tc>
                <a:extLst>
                  <a:ext uri="{0D108BD9-81ED-4DB2-BD59-A6C34878D82A}">
                    <a16:rowId xmlns:a16="http://schemas.microsoft.com/office/drawing/2014/main" val="1429254884"/>
                  </a:ext>
                </a:extLst>
              </a:tr>
              <a:tr h="280711">
                <a:tc>
                  <a:txBody>
                    <a:bodyPr/>
                    <a:lstStyle/>
                    <a:p>
                      <a:endParaRPr lang="zh-CN" altLang="en-US" sz="1200" b="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a:t>3.</a:t>
                      </a:r>
                      <a:r>
                        <a:rPr lang="zh-CN" altLang="en-US" sz="1200" b="0"/>
                        <a:t>视觉先兆</a:t>
                      </a:r>
                    </a:p>
                  </a:txBody>
                  <a:tcPr anchor="ctr"/>
                </a:tc>
                <a:extLst>
                  <a:ext uri="{0D108BD9-81ED-4DB2-BD59-A6C34878D82A}">
                    <a16:rowId xmlns:a16="http://schemas.microsoft.com/office/drawing/2014/main" val="3716102761"/>
                  </a:ext>
                </a:extLst>
              </a:tr>
              <a:tr h="280711">
                <a:tc>
                  <a:txBody>
                    <a:bodyPr/>
                    <a:lstStyle/>
                    <a:p>
                      <a:endParaRPr lang="zh-CN" altLang="en-US" sz="1200" b="0"/>
                    </a:p>
                  </a:txBody>
                  <a:tcPr anchor="ctr">
                    <a:lnB w="12700" cap="flat" cmpd="sng" algn="ctr">
                      <a:solidFill>
                        <a:srgbClr val="008E3F"/>
                      </a:solidFill>
                      <a:prstDash val="solid"/>
                      <a:round/>
                      <a:headEnd type="none" w="med" len="med"/>
                      <a:tailEnd type="none" w="med" len="med"/>
                    </a:lnB>
                    <a:solidFill>
                      <a:srgbClr val="CBECCE">
                        <a:alpha val="20000"/>
                      </a:srgbClr>
                    </a:solidFill>
                  </a:tcPr>
                </a:tc>
                <a:tc>
                  <a:txBody>
                    <a:bodyPr/>
                    <a:lstStyle/>
                    <a:p>
                      <a:r>
                        <a:rPr lang="zh-CN" altLang="en-US" sz="1200" b="0"/>
                        <a:t>不能用 ICHD-3 的其它诊断或其它前庭障碍更好的解释</a:t>
                      </a:r>
                    </a:p>
                  </a:txBody>
                  <a:tcPr anchor="ctr">
                    <a:lnB w="12700" cap="flat" cmpd="sng" algn="ctr">
                      <a:solidFill>
                        <a:srgbClr val="008E3F"/>
                      </a:solidFill>
                      <a:prstDash val="solid"/>
                      <a:round/>
                      <a:headEnd type="none" w="med" len="med"/>
                      <a:tailEnd type="none" w="med" len="med"/>
                    </a:lnB>
                    <a:solidFill>
                      <a:srgbClr val="CBECCE">
                        <a:alpha val="20000"/>
                      </a:srgbClr>
                    </a:solidFill>
                  </a:tcPr>
                </a:tc>
                <a:extLst>
                  <a:ext uri="{0D108BD9-81ED-4DB2-BD59-A6C34878D82A}">
                    <a16:rowId xmlns:a16="http://schemas.microsoft.com/office/drawing/2014/main" val="338620331"/>
                  </a:ext>
                </a:extLst>
              </a:tr>
            </a:tbl>
          </a:graphicData>
        </a:graphic>
      </p:graphicFrame>
      <p:sp>
        <p:nvSpPr>
          <p:cNvPr id="8" name="文本框 7">
            <a:extLst>
              <a:ext uri="{FF2B5EF4-FFF2-40B4-BE49-F238E27FC236}">
                <a16:creationId xmlns:a16="http://schemas.microsoft.com/office/drawing/2014/main" id="{61228663-C9B1-FE4C-958D-EE2BCB886292}"/>
              </a:ext>
            </a:extLst>
          </p:cNvPr>
          <p:cNvSpPr txBox="1"/>
          <p:nvPr/>
        </p:nvSpPr>
        <p:spPr>
          <a:xfrm>
            <a:off x="939140" y="1780073"/>
            <a:ext cx="4697144" cy="307777"/>
          </a:xfrm>
          <a:prstGeom prst="rect">
            <a:avLst/>
          </a:prstGeom>
          <a:solidFill>
            <a:srgbClr val="008D38"/>
          </a:solidFill>
        </p:spPr>
        <p:txBody>
          <a:bodyPr wrap="square" anchor="ctr">
            <a:spAutoFit/>
          </a:bodyPr>
          <a:lstStyle/>
          <a:p>
            <a:pPr algn="ctr"/>
            <a:r>
              <a:rPr lang="zh-CN" altLang="en-US" sz="1400">
                <a:solidFill>
                  <a:schemeClr val="bg1"/>
                </a:solidFill>
              </a:rPr>
              <a:t>前庭性偏头痛 (VM) 诊断标准</a:t>
            </a:r>
          </a:p>
        </p:txBody>
      </p:sp>
      <p:graphicFrame>
        <p:nvGraphicFramePr>
          <p:cNvPr id="9" name="表格 8">
            <a:extLst>
              <a:ext uri="{FF2B5EF4-FFF2-40B4-BE49-F238E27FC236}">
                <a16:creationId xmlns:a16="http://schemas.microsoft.com/office/drawing/2014/main" id="{67658251-3CA4-6FC2-1340-3082C24B03FD}"/>
              </a:ext>
            </a:extLst>
          </p:cNvPr>
          <p:cNvGraphicFramePr>
            <a:graphicFrameLocks noGrp="1"/>
          </p:cNvGraphicFramePr>
          <p:nvPr>
            <p:extLst>
              <p:ext uri="{D42A27DB-BD31-4B8C-83A1-F6EECF244321}">
                <p14:modId xmlns:p14="http://schemas.microsoft.com/office/powerpoint/2010/main" val="3480101202"/>
              </p:ext>
            </p:extLst>
          </p:nvPr>
        </p:nvGraphicFramePr>
        <p:xfrm>
          <a:off x="6555716" y="2240279"/>
          <a:ext cx="4697143" cy="3565946"/>
        </p:xfrm>
        <a:graphic>
          <a:graphicData uri="http://schemas.openxmlformats.org/drawingml/2006/table">
            <a:tbl>
              <a:tblPr firstRow="1" bandRow="1">
                <a:tableStyleId>{68D230F3-CF80-4859-8CE7-A43EE81993B5}</a:tableStyleId>
              </a:tblPr>
              <a:tblGrid>
                <a:gridCol w="277220">
                  <a:extLst>
                    <a:ext uri="{9D8B030D-6E8A-4147-A177-3AD203B41FA5}">
                      <a16:colId xmlns:a16="http://schemas.microsoft.com/office/drawing/2014/main" val="1460548002"/>
                    </a:ext>
                  </a:extLst>
                </a:gridCol>
                <a:gridCol w="4419923">
                  <a:extLst>
                    <a:ext uri="{9D8B030D-6E8A-4147-A177-3AD203B41FA5}">
                      <a16:colId xmlns:a16="http://schemas.microsoft.com/office/drawing/2014/main" val="3060911634"/>
                    </a:ext>
                  </a:extLst>
                </a:gridCol>
              </a:tblGrid>
              <a:tr h="1103026">
                <a:tc>
                  <a:txBody>
                    <a:bodyPr/>
                    <a:lstStyle/>
                    <a:p>
                      <a:pPr marL="0" algn="l" defTabSz="914400" rtl="0" eaLnBrk="1" latinLnBrk="0" hangingPunct="1"/>
                      <a:r>
                        <a:rPr lang="en-US" altLang="zh-CN" sz="1200" b="0" kern="1200">
                          <a:solidFill>
                            <a:schemeClr val="tx1"/>
                          </a:solidFill>
                        </a:rPr>
                        <a:t>A</a:t>
                      </a:r>
                      <a:endParaRPr lang="zh-CN" altLang="en-US" sz="1200" b="0" kern="1200">
                        <a:solidFill>
                          <a:schemeClr val="tx1"/>
                        </a:solidFill>
                        <a:latin typeface="+mn-lt"/>
                        <a:ea typeface="+mn-ea"/>
                        <a:cs typeface="+mn-cs"/>
                      </a:endParaRPr>
                    </a:p>
                  </a:txBody>
                  <a:tcPr anchor="ctr">
                    <a:lnT w="12700" cap="flat" cmpd="sng" algn="ctr">
                      <a:solidFill>
                        <a:srgbClr val="008E3F"/>
                      </a:solidFill>
                      <a:prstDash val="solid"/>
                      <a:round/>
                      <a:headEnd type="none" w="med" len="med"/>
                      <a:tailEnd type="none" w="med" len="med"/>
                    </a:lnT>
                    <a:lnB w="12700" cap="flat" cmpd="sng" algn="ctr">
                      <a:solidFill>
                        <a:srgbClr val="008E3F"/>
                      </a:solidFill>
                      <a:prstDash val="solid"/>
                      <a:round/>
                      <a:headEnd type="none" w="med" len="med"/>
                      <a:tailEnd type="none" w="med" len="med"/>
                    </a:lnB>
                  </a:tcPr>
                </a:tc>
                <a:tc>
                  <a:txBody>
                    <a:bodyPr/>
                    <a:lstStyle/>
                    <a:p>
                      <a:pPr marL="0" algn="l" defTabSz="914400" rtl="0" eaLnBrk="1" latinLnBrk="0" hangingPunct="1"/>
                      <a:r>
                        <a:rPr lang="zh-CN" altLang="en-US" sz="1200" b="0" kern="1200">
                          <a:solidFill>
                            <a:schemeClr val="tx1"/>
                          </a:solidFill>
                        </a:rPr>
                        <a:t>至少 </a:t>
                      </a:r>
                      <a:r>
                        <a:rPr lang="en-US" altLang="zh-CN" sz="1200" b="0" kern="1200">
                          <a:solidFill>
                            <a:schemeClr val="tx1"/>
                          </a:solidFill>
                        </a:rPr>
                        <a:t>5 </a:t>
                      </a:r>
                      <a:r>
                        <a:rPr lang="zh-CN" altLang="en-US" sz="1200" b="0" kern="1200">
                          <a:solidFill>
                            <a:schemeClr val="tx1"/>
                          </a:solidFill>
                        </a:rPr>
                        <a:t>次中度或重度前庭症状发作，持续 </a:t>
                      </a:r>
                      <a:r>
                        <a:rPr lang="en-US" altLang="zh-CN" sz="1200" b="0" kern="1200">
                          <a:solidFill>
                            <a:schemeClr val="tx1"/>
                          </a:solidFill>
                        </a:rPr>
                        <a:t>5 min </a:t>
                      </a:r>
                      <a:r>
                        <a:rPr lang="zh-CN" altLang="en-US" sz="1200" b="0" kern="1200">
                          <a:solidFill>
                            <a:schemeClr val="tx1"/>
                          </a:solidFill>
                        </a:rPr>
                        <a:t>至 </a:t>
                      </a:r>
                      <a:r>
                        <a:rPr lang="en-US" altLang="zh-CN" sz="1200" b="0" kern="1200">
                          <a:solidFill>
                            <a:schemeClr val="tx1"/>
                          </a:solidFill>
                        </a:rPr>
                        <a:t>72 h</a:t>
                      </a:r>
                      <a:endParaRPr lang="en-US" altLang="zh-CN" sz="1200" b="0" kern="1200">
                        <a:solidFill>
                          <a:schemeClr val="tx1"/>
                        </a:solidFill>
                        <a:latin typeface="+mn-lt"/>
                        <a:ea typeface="+mn-ea"/>
                        <a:cs typeface="+mn-cs"/>
                      </a:endParaRPr>
                    </a:p>
                  </a:txBody>
                  <a:tcPr anchor="ctr">
                    <a:lnT w="12700" cap="flat" cmpd="sng" algn="ctr">
                      <a:solidFill>
                        <a:srgbClr val="008E3F"/>
                      </a:solidFill>
                      <a:prstDash val="solid"/>
                      <a:round/>
                      <a:headEnd type="none" w="med" len="med"/>
                      <a:tailEnd type="none" w="med" len="med"/>
                    </a:lnT>
                    <a:lnB w="12700" cap="flat" cmpd="sng" algn="ctr">
                      <a:solidFill>
                        <a:srgbClr val="008E3F"/>
                      </a:solidFill>
                      <a:prstDash val="solid"/>
                      <a:round/>
                      <a:headEnd type="none" w="med" len="med"/>
                      <a:tailEnd type="none" w="med" len="med"/>
                    </a:lnB>
                  </a:tcPr>
                </a:tc>
                <a:extLst>
                  <a:ext uri="{0D108BD9-81ED-4DB2-BD59-A6C34878D82A}">
                    <a16:rowId xmlns:a16="http://schemas.microsoft.com/office/drawing/2014/main" val="964521453"/>
                  </a:ext>
                </a:extLst>
              </a:tr>
              <a:tr h="1359894">
                <a:tc>
                  <a:txBody>
                    <a:bodyPr/>
                    <a:lstStyle/>
                    <a:p>
                      <a:pPr marL="0" algn="l" defTabSz="914400" rtl="0" eaLnBrk="1" latinLnBrk="0" hangingPunct="1"/>
                      <a:r>
                        <a:rPr lang="en-US" altLang="zh-CN" sz="1200" b="0" kern="1200">
                          <a:solidFill>
                            <a:schemeClr val="tx1"/>
                          </a:solidFill>
                        </a:rPr>
                        <a:t>B</a:t>
                      </a:r>
                      <a:endParaRPr lang="zh-CN" altLang="en-US" sz="1200" b="0" kern="1200">
                        <a:solidFill>
                          <a:schemeClr val="tx1"/>
                        </a:solidFill>
                        <a:latin typeface="+mn-lt"/>
                        <a:ea typeface="+mn-ea"/>
                        <a:cs typeface="+mn-cs"/>
                      </a:endParaRPr>
                    </a:p>
                  </a:txBody>
                  <a:tcPr anchor="ctr">
                    <a:lnT w="12700" cap="flat" cmpd="sng" algn="ctr">
                      <a:solidFill>
                        <a:srgbClr val="008E3F"/>
                      </a:solidFill>
                      <a:prstDash val="solid"/>
                      <a:round/>
                      <a:headEnd type="none" w="med" len="med"/>
                      <a:tailEnd type="none" w="med" len="med"/>
                    </a:lnT>
                    <a:solidFill>
                      <a:srgbClr val="CBECCE">
                        <a:alpha val="20000"/>
                      </a:srgbClr>
                    </a:solidFill>
                  </a:tcPr>
                </a:tc>
                <a:tc>
                  <a:txBody>
                    <a:bodyPr/>
                    <a:lstStyle/>
                    <a:p>
                      <a:pPr marL="0" algn="l" defTabSz="914400" rtl="0" eaLnBrk="1" latinLnBrk="0" hangingPunct="1"/>
                      <a:r>
                        <a:rPr lang="zh-CN" altLang="en-US" sz="1200" b="0" kern="1200">
                          <a:solidFill>
                            <a:schemeClr val="tx1"/>
                          </a:solidFill>
                        </a:rPr>
                        <a:t>只满足 </a:t>
                      </a:r>
                      <a:r>
                        <a:rPr lang="en-US" altLang="zh-CN" sz="1200" b="0" kern="1200">
                          <a:solidFill>
                            <a:schemeClr val="tx1"/>
                          </a:solidFill>
                        </a:rPr>
                        <a:t>VM </a:t>
                      </a:r>
                      <a:r>
                        <a:rPr lang="zh-CN" altLang="en-US" sz="1200" b="0" kern="1200">
                          <a:solidFill>
                            <a:schemeClr val="tx1"/>
                          </a:solidFill>
                        </a:rPr>
                        <a:t>诊断标准中 </a:t>
                      </a:r>
                      <a:r>
                        <a:rPr lang="en-US" altLang="zh-CN" sz="1200" b="0" kern="1200">
                          <a:solidFill>
                            <a:schemeClr val="tx1"/>
                          </a:solidFill>
                        </a:rPr>
                        <a:t>B </a:t>
                      </a:r>
                      <a:r>
                        <a:rPr lang="zh-CN" altLang="en-US" sz="1200" b="0" kern="1200">
                          <a:solidFill>
                            <a:schemeClr val="tx1"/>
                          </a:solidFill>
                        </a:rPr>
                        <a:t>和 </a:t>
                      </a:r>
                      <a:r>
                        <a:rPr lang="en-US" altLang="zh-CN" sz="1200" b="0" kern="1200">
                          <a:solidFill>
                            <a:schemeClr val="tx1"/>
                          </a:solidFill>
                        </a:rPr>
                        <a:t>C </a:t>
                      </a:r>
                      <a:r>
                        <a:rPr lang="zh-CN" altLang="en-US" sz="1200" b="0" kern="1200">
                          <a:solidFill>
                            <a:schemeClr val="tx1"/>
                          </a:solidFill>
                        </a:rPr>
                        <a:t>其中一项（偏头痛病史或</a:t>
                      </a:r>
                    </a:p>
                    <a:p>
                      <a:pPr marL="0" algn="l" defTabSz="914400" rtl="0" eaLnBrk="1" latinLnBrk="0" hangingPunct="1"/>
                      <a:r>
                        <a:rPr lang="zh-CN" altLang="en-US" sz="1200" b="0" kern="1200">
                          <a:solidFill>
                            <a:schemeClr val="tx1"/>
                          </a:solidFill>
                        </a:rPr>
                        <a:t> 发作时的偏头痛样症状）</a:t>
                      </a:r>
                      <a:endParaRPr lang="zh-CN" altLang="en-US" sz="1200" b="0" kern="1200">
                        <a:solidFill>
                          <a:schemeClr val="tx1"/>
                        </a:solidFill>
                        <a:latin typeface="+mn-lt"/>
                        <a:ea typeface="+mn-ea"/>
                        <a:cs typeface="+mn-cs"/>
                      </a:endParaRPr>
                    </a:p>
                  </a:txBody>
                  <a:tcPr anchor="ctr">
                    <a:lnT w="12700" cap="flat" cmpd="sng" algn="ctr">
                      <a:solidFill>
                        <a:srgbClr val="008E3F"/>
                      </a:solidFill>
                      <a:prstDash val="solid"/>
                      <a:round/>
                      <a:headEnd type="none" w="med" len="med"/>
                      <a:tailEnd type="none" w="med" len="med"/>
                    </a:lnT>
                    <a:solidFill>
                      <a:srgbClr val="CBECCE">
                        <a:alpha val="20000"/>
                      </a:srgbClr>
                    </a:solidFill>
                  </a:tcPr>
                </a:tc>
                <a:extLst>
                  <a:ext uri="{0D108BD9-81ED-4DB2-BD59-A6C34878D82A}">
                    <a16:rowId xmlns:a16="http://schemas.microsoft.com/office/drawing/2014/main" val="3543328860"/>
                  </a:ext>
                </a:extLst>
              </a:tr>
              <a:tr h="1103026">
                <a:tc>
                  <a:txBody>
                    <a:bodyPr/>
                    <a:lstStyle/>
                    <a:p>
                      <a:pPr marL="0" algn="l" defTabSz="914400" rtl="0" eaLnBrk="1" latinLnBrk="0" hangingPunct="1"/>
                      <a:r>
                        <a:rPr lang="en-US" altLang="zh-CN" sz="1200" b="0" kern="1200">
                          <a:solidFill>
                            <a:schemeClr val="tx1"/>
                          </a:solidFill>
                        </a:rPr>
                        <a:t>C</a:t>
                      </a:r>
                      <a:endParaRPr lang="zh-CN" altLang="en-US" sz="1200" b="0" kern="1200">
                        <a:solidFill>
                          <a:schemeClr val="tx1"/>
                        </a:solidFill>
                        <a:latin typeface="+mn-lt"/>
                        <a:ea typeface="+mn-ea"/>
                        <a:cs typeface="+mn-cs"/>
                      </a:endParaRPr>
                    </a:p>
                  </a:txBody>
                  <a:tcPr anchor="ctr">
                    <a:lnB w="12700" cap="flat" cmpd="sng" algn="ctr">
                      <a:solidFill>
                        <a:srgbClr val="008E3F"/>
                      </a:solidFill>
                      <a:prstDash val="solid"/>
                      <a:round/>
                      <a:headEnd type="none" w="med" len="med"/>
                      <a:tailEnd type="none" w="med" len="med"/>
                    </a:lnB>
                  </a:tcPr>
                </a:tc>
                <a:tc>
                  <a:txBody>
                    <a:bodyPr/>
                    <a:lstStyle/>
                    <a:p>
                      <a:pPr marL="0" algn="l" defTabSz="914400" rtl="0" eaLnBrk="1" latinLnBrk="0" hangingPunct="1"/>
                      <a:r>
                        <a:rPr lang="zh-CN" altLang="en-US" sz="1200" b="0" kern="1200">
                          <a:solidFill>
                            <a:schemeClr val="tx1"/>
                          </a:solidFill>
                        </a:rPr>
                        <a:t>不能用 </a:t>
                      </a:r>
                      <a:r>
                        <a:rPr lang="en-US" altLang="zh-CN" sz="1200" b="0" kern="1200">
                          <a:solidFill>
                            <a:schemeClr val="tx1"/>
                          </a:solidFill>
                        </a:rPr>
                        <a:t>ICHD </a:t>
                      </a:r>
                      <a:r>
                        <a:rPr lang="zh-CN" altLang="en-US" sz="1200" b="0" kern="1200">
                          <a:solidFill>
                            <a:schemeClr val="tx1"/>
                          </a:solidFill>
                        </a:rPr>
                        <a:t>的其它诊断或其它前庭障碍更好的解释</a:t>
                      </a:r>
                      <a:endParaRPr lang="zh-CN" altLang="en-US" sz="1200" b="0" kern="1200">
                        <a:solidFill>
                          <a:schemeClr val="tx1"/>
                        </a:solidFill>
                        <a:latin typeface="+mn-lt"/>
                        <a:ea typeface="+mn-ea"/>
                        <a:cs typeface="+mn-cs"/>
                      </a:endParaRPr>
                    </a:p>
                  </a:txBody>
                  <a:tcPr anchor="ctr">
                    <a:lnB w="12700" cap="flat" cmpd="sng" algn="ctr">
                      <a:solidFill>
                        <a:srgbClr val="008E3F"/>
                      </a:solidFill>
                      <a:prstDash val="solid"/>
                      <a:round/>
                      <a:headEnd type="none" w="med" len="med"/>
                      <a:tailEnd type="none" w="med" len="med"/>
                    </a:lnB>
                  </a:tcPr>
                </a:tc>
                <a:extLst>
                  <a:ext uri="{0D108BD9-81ED-4DB2-BD59-A6C34878D82A}">
                    <a16:rowId xmlns:a16="http://schemas.microsoft.com/office/drawing/2014/main" val="80213959"/>
                  </a:ext>
                </a:extLst>
              </a:tr>
            </a:tbl>
          </a:graphicData>
        </a:graphic>
      </p:graphicFrame>
      <p:sp>
        <p:nvSpPr>
          <p:cNvPr id="10" name="文本框 9">
            <a:extLst>
              <a:ext uri="{FF2B5EF4-FFF2-40B4-BE49-F238E27FC236}">
                <a16:creationId xmlns:a16="http://schemas.microsoft.com/office/drawing/2014/main" id="{EA19C842-A219-4441-96C6-8DCB2C8D3FCD}"/>
              </a:ext>
            </a:extLst>
          </p:cNvPr>
          <p:cNvSpPr txBox="1"/>
          <p:nvPr/>
        </p:nvSpPr>
        <p:spPr>
          <a:xfrm>
            <a:off x="6555715" y="1780073"/>
            <a:ext cx="4697144" cy="307777"/>
          </a:xfrm>
          <a:prstGeom prst="rect">
            <a:avLst/>
          </a:prstGeom>
          <a:solidFill>
            <a:srgbClr val="008D38"/>
          </a:solidFill>
        </p:spPr>
        <p:txBody>
          <a:bodyPr wrap="square" anchor="ctr">
            <a:spAutoFit/>
          </a:bodyPr>
          <a:lstStyle/>
          <a:p>
            <a:pPr algn="ctr"/>
            <a:r>
              <a:rPr lang="zh-CN" altLang="en-US" sz="1400">
                <a:solidFill>
                  <a:schemeClr val="bg1"/>
                </a:solidFill>
              </a:rPr>
              <a:t>很可能的前庭性偏头痛 </a:t>
            </a:r>
            <a:r>
              <a:rPr lang="en-US" altLang="zh-CN" sz="1400">
                <a:solidFill>
                  <a:schemeClr val="bg1"/>
                </a:solidFill>
              </a:rPr>
              <a:t>(VM) </a:t>
            </a:r>
            <a:r>
              <a:rPr lang="zh-CN" altLang="en-US" sz="1400">
                <a:solidFill>
                  <a:schemeClr val="bg1"/>
                </a:solidFill>
              </a:rPr>
              <a:t>诊断标准 </a:t>
            </a:r>
          </a:p>
        </p:txBody>
      </p:sp>
      <p:sp>
        <p:nvSpPr>
          <p:cNvPr id="5" name="文本框 4">
            <a:extLst>
              <a:ext uri="{FF2B5EF4-FFF2-40B4-BE49-F238E27FC236}">
                <a16:creationId xmlns:a16="http://schemas.microsoft.com/office/drawing/2014/main" id="{CDE552CF-6331-C4F0-F569-9C8744DF76E2}"/>
              </a:ext>
            </a:extLst>
          </p:cNvPr>
          <p:cNvSpPr txBox="1"/>
          <p:nvPr/>
        </p:nvSpPr>
        <p:spPr>
          <a:xfrm>
            <a:off x="2331416" y="5874268"/>
            <a:ext cx="6564924" cy="255070"/>
          </a:xfrm>
          <a:prstGeom prst="rect">
            <a:avLst/>
          </a:prstGeom>
          <a:noFill/>
        </p:spPr>
        <p:txBody>
          <a:bodyPr wrap="square" rtlCol="0">
            <a:spAutoFit/>
          </a:bodyPr>
          <a:lstStyle/>
          <a:p>
            <a:pPr>
              <a:lnSpc>
                <a:spcPct val="150000"/>
              </a:lnSpc>
            </a:pPr>
            <a:r>
              <a:rPr lang="en-US" altLang="zh-CN" sz="800"/>
              <a:t>VM</a:t>
            </a:r>
            <a:r>
              <a:rPr lang="zh-CN" altLang="en-US" sz="800"/>
              <a:t>：前庭性偏头痛</a:t>
            </a:r>
          </a:p>
        </p:txBody>
      </p:sp>
      <p:sp>
        <p:nvSpPr>
          <p:cNvPr id="11" name="圆角矩形 10">
            <a:extLst>
              <a:ext uri="{FF2B5EF4-FFF2-40B4-BE49-F238E27FC236}">
                <a16:creationId xmlns:a16="http://schemas.microsoft.com/office/drawing/2014/main" id="{68C11112-F2EB-55FD-47FD-563AD259F487}"/>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圆角矩形 12">
            <a:extLst>
              <a:ext uri="{FF2B5EF4-FFF2-40B4-BE49-F238E27FC236}">
                <a16:creationId xmlns:a16="http://schemas.microsoft.com/office/drawing/2014/main" id="{A368A92C-8B9B-7118-8F04-A112E45A4E79}"/>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3753533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íṧḷiďè">
          <a:extLst>
            <a:ext uri="{FF2B5EF4-FFF2-40B4-BE49-F238E27FC236}">
              <a16:creationId xmlns:a16="http://schemas.microsoft.com/office/drawing/2014/main" id="{860B9E44-D5FF-B419-C986-FA846C9A0C91}"/>
            </a:ext>
          </a:extLst>
        </p:cNvPr>
        <p:cNvGrpSpPr/>
        <p:nvPr/>
      </p:nvGrpSpPr>
      <p:grpSpPr>
        <a:xfrm>
          <a:off x="0" y="0"/>
          <a:ext cx="0" cy="0"/>
          <a:chOff x="0" y="0"/>
          <a:chExt cx="0" cy="0"/>
        </a:xfrm>
      </p:grpSpPr>
      <p:grpSp>
        <p:nvGrpSpPr>
          <p:cNvPr id="9" name="组合 8">
            <a:extLst>
              <a:ext uri="{FF2B5EF4-FFF2-40B4-BE49-F238E27FC236}">
                <a16:creationId xmlns:a16="http://schemas.microsoft.com/office/drawing/2014/main" id="{A0B17710-4973-E29B-5DA4-88CFB5D200B6}"/>
              </a:ext>
            </a:extLst>
          </p:cNvPr>
          <p:cNvGrpSpPr/>
          <p:nvPr/>
        </p:nvGrpSpPr>
        <p:grpSpPr>
          <a:xfrm>
            <a:off x="4325819" y="4875389"/>
            <a:ext cx="6207143" cy="999316"/>
            <a:chOff x="4325819" y="4875389"/>
            <a:chExt cx="6207143" cy="999316"/>
          </a:xfrm>
        </p:grpSpPr>
        <p:sp>
          <p:nvSpPr>
            <p:cNvPr id="27" name="ïṩliḋè">
              <a:extLst>
                <a:ext uri="{FF2B5EF4-FFF2-40B4-BE49-F238E27FC236}">
                  <a16:creationId xmlns:a16="http://schemas.microsoft.com/office/drawing/2014/main" id="{D90FFB4E-B22A-8D9A-9E36-345A2FE8D9DA}"/>
                </a:ext>
              </a:extLst>
            </p:cNvPr>
            <p:cNvSpPr/>
            <p:nvPr/>
          </p:nvSpPr>
          <p:spPr>
            <a:xfrm>
              <a:off x="5019556" y="4875389"/>
              <a:ext cx="5513406" cy="999316"/>
            </a:xfrm>
            <a:prstGeom prst="roundRect">
              <a:avLst>
                <a:gd name="adj" fmla="val 0"/>
              </a:avLst>
            </a:prstGeom>
            <a:solidFill>
              <a:schemeClr val="bg1"/>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28" name="isļîḋe">
              <a:extLst>
                <a:ext uri="{FF2B5EF4-FFF2-40B4-BE49-F238E27FC236}">
                  <a16:creationId xmlns:a16="http://schemas.microsoft.com/office/drawing/2014/main" id="{A0F328E8-EB99-206D-6E5D-123E0245470D}"/>
                </a:ext>
              </a:extLst>
            </p:cNvPr>
            <p:cNvSpPr/>
            <p:nvPr/>
          </p:nvSpPr>
          <p:spPr>
            <a:xfrm>
              <a:off x="4325819" y="4875389"/>
              <a:ext cx="990127" cy="999316"/>
            </a:xfrm>
            <a:prstGeom prst="rect">
              <a:avLst/>
            </a:prstGeom>
            <a:solidFill>
              <a:schemeClr val="bg1">
                <a:lumMod val="5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grpSp>
      <p:sp>
        <p:nvSpPr>
          <p:cNvPr id="29" name="íṧļïḓê">
            <a:extLst>
              <a:ext uri="{FF2B5EF4-FFF2-40B4-BE49-F238E27FC236}">
                <a16:creationId xmlns:a16="http://schemas.microsoft.com/office/drawing/2014/main" id="{54AAB157-8F56-5B0A-7DF9-FB55EFE89042}"/>
              </a:ext>
            </a:extLst>
          </p:cNvPr>
          <p:cNvSpPr/>
          <p:nvPr/>
        </p:nvSpPr>
        <p:spPr>
          <a:xfrm>
            <a:off x="5899587" y="5124300"/>
            <a:ext cx="3201392" cy="501495"/>
          </a:xfrm>
          <a:prstGeom prst="rect">
            <a:avLst/>
          </a:prstGeom>
          <a:ln>
            <a:noFill/>
          </a:ln>
        </p:spPr>
        <p:txBody>
          <a:bodyPr wrap="square" lIns="91440" tIns="45720" rIns="91440" bIns="45720" anchor="ctr" anchorCtr="0">
            <a:noAutofit/>
          </a:bodyPr>
          <a:lstStyle/>
          <a:p>
            <a:pPr>
              <a:lnSpc>
                <a:spcPct val="130000"/>
              </a:lnSpc>
            </a:pPr>
            <a:r>
              <a:rPr kumimoji="1" lang="zh-CN" altLang="en-US"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前庭性偏头痛治疗策略</a:t>
            </a:r>
            <a:endParaRPr kumimoji="1" lang="en-US" altLang="zh-CN"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iŝļïḓé">
            <a:extLst>
              <a:ext uri="{FF2B5EF4-FFF2-40B4-BE49-F238E27FC236}">
                <a16:creationId xmlns:a16="http://schemas.microsoft.com/office/drawing/2014/main" id="{D9FB0493-A038-F58E-B714-063C42E22DD6}"/>
              </a:ext>
            </a:extLst>
          </p:cNvPr>
          <p:cNvSpPr txBox="1"/>
          <p:nvPr/>
        </p:nvSpPr>
        <p:spPr>
          <a:xfrm>
            <a:off x="4628737" y="5164130"/>
            <a:ext cx="579998" cy="461665"/>
          </a:xfrm>
          <a:prstGeom prst="rect">
            <a:avLst/>
          </a:prstGeom>
          <a:noFill/>
        </p:spPr>
        <p:txBody>
          <a:bodyPr wrap="square" rtlCol="0" anchor="ctr" anchorCtr="0">
            <a:spAutoFit/>
          </a:bodyPr>
          <a:lstStyle/>
          <a:p>
            <a:r>
              <a:rPr lang="en-US" altLang="zh-CN" sz="2400" b="1">
                <a:solidFill>
                  <a:schemeClr val="bg1"/>
                </a:solidFill>
              </a:rPr>
              <a:t>04</a:t>
            </a:r>
            <a:endParaRPr lang="zh-CN" altLang="en-US" sz="2400" b="1" dirty="0">
              <a:solidFill>
                <a:schemeClr val="bg1"/>
              </a:solidFill>
            </a:endParaRPr>
          </a:p>
        </p:txBody>
      </p:sp>
      <p:sp>
        <p:nvSpPr>
          <p:cNvPr id="39" name="îṥḷîďé">
            <a:extLst>
              <a:ext uri="{FF2B5EF4-FFF2-40B4-BE49-F238E27FC236}">
                <a16:creationId xmlns:a16="http://schemas.microsoft.com/office/drawing/2014/main" id="{CD996467-03E2-AA8B-DBD0-ADC8C05DFDB5}"/>
              </a:ext>
            </a:extLst>
          </p:cNvPr>
          <p:cNvSpPr/>
          <p:nvPr/>
        </p:nvSpPr>
        <p:spPr>
          <a:xfrm>
            <a:off x="5019555" y="1037344"/>
            <a:ext cx="5513406" cy="999316"/>
          </a:xfrm>
          <a:prstGeom prst="roundRect">
            <a:avLst>
              <a:gd name="adj" fmla="val 0"/>
            </a:avLst>
          </a:prstGeom>
          <a:solidFill>
            <a:schemeClr val="bg1"/>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40" name="ïśḻïḋè">
            <a:extLst>
              <a:ext uri="{FF2B5EF4-FFF2-40B4-BE49-F238E27FC236}">
                <a16:creationId xmlns:a16="http://schemas.microsoft.com/office/drawing/2014/main" id="{C6DF26D8-3C8A-8F0C-2B26-A893DA53D77A}"/>
              </a:ext>
            </a:extLst>
          </p:cNvPr>
          <p:cNvSpPr/>
          <p:nvPr/>
        </p:nvSpPr>
        <p:spPr>
          <a:xfrm>
            <a:off x="4285669" y="1037344"/>
            <a:ext cx="1030277" cy="999316"/>
          </a:xfrm>
          <a:prstGeom prst="rect">
            <a:avLst/>
          </a:prstGeom>
          <a:solidFill>
            <a:schemeClr val="bg1">
              <a:lumMod val="5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sp>
        <p:nvSpPr>
          <p:cNvPr id="41" name="íṩ1iḍè">
            <a:extLst>
              <a:ext uri="{FF2B5EF4-FFF2-40B4-BE49-F238E27FC236}">
                <a16:creationId xmlns:a16="http://schemas.microsoft.com/office/drawing/2014/main" id="{8775F645-CDDC-8A38-AF5E-08A314E747ED}"/>
              </a:ext>
            </a:extLst>
          </p:cNvPr>
          <p:cNvSpPr/>
          <p:nvPr/>
        </p:nvSpPr>
        <p:spPr>
          <a:xfrm>
            <a:off x="5899586" y="1200966"/>
            <a:ext cx="5131087" cy="595770"/>
          </a:xfrm>
          <a:prstGeom prst="rect">
            <a:avLst/>
          </a:prstGeom>
          <a:ln>
            <a:noFill/>
          </a:ln>
        </p:spPr>
        <p:txBody>
          <a:bodyPr wrap="square" lIns="91440" tIns="45720" rIns="91440" bIns="45720" anchor="ctr" anchorCtr="0">
            <a:noAutofit/>
          </a:bodyPr>
          <a:lstStyle/>
          <a:p>
            <a:pPr>
              <a:lnSpc>
                <a:spcPct val="130000"/>
              </a:lnSpc>
            </a:pPr>
            <a:r>
              <a:rPr kumimoji="1" lang="zh-CN" altLang="en-US"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前庭性偏头痛诊疗现状</a:t>
            </a:r>
            <a:endParaRPr kumimoji="1" lang="en-US" altLang="zh-CN"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íṣḻíḓê">
            <a:extLst>
              <a:ext uri="{FF2B5EF4-FFF2-40B4-BE49-F238E27FC236}">
                <a16:creationId xmlns:a16="http://schemas.microsoft.com/office/drawing/2014/main" id="{87E4C2B9-26EA-37B9-FF85-DC9BAC7690DF}"/>
              </a:ext>
            </a:extLst>
          </p:cNvPr>
          <p:cNvSpPr txBox="1"/>
          <p:nvPr/>
        </p:nvSpPr>
        <p:spPr>
          <a:xfrm>
            <a:off x="4574221" y="1274796"/>
            <a:ext cx="689030" cy="461665"/>
          </a:xfrm>
          <a:prstGeom prst="rect">
            <a:avLst/>
          </a:prstGeom>
          <a:noFill/>
        </p:spPr>
        <p:txBody>
          <a:bodyPr wrap="square" rtlCol="0" anchor="ctr" anchorCtr="0">
            <a:spAutoFit/>
          </a:bodyPr>
          <a:lstStyle/>
          <a:p>
            <a:r>
              <a:rPr lang="en-US" altLang="zh-CN" sz="2400" b="1">
                <a:solidFill>
                  <a:schemeClr val="bg1"/>
                </a:solidFill>
              </a:rPr>
              <a:t>01</a:t>
            </a:r>
            <a:endParaRPr lang="zh-CN" altLang="en-US" sz="2400" b="1" dirty="0">
              <a:solidFill>
                <a:schemeClr val="bg1"/>
              </a:solidFill>
            </a:endParaRPr>
          </a:p>
        </p:txBody>
      </p:sp>
      <p:grpSp>
        <p:nvGrpSpPr>
          <p:cNvPr id="6" name="组合 5">
            <a:extLst>
              <a:ext uri="{FF2B5EF4-FFF2-40B4-BE49-F238E27FC236}">
                <a16:creationId xmlns:a16="http://schemas.microsoft.com/office/drawing/2014/main" id="{9BE500C0-186A-9899-59A2-C6A5578949EE}"/>
              </a:ext>
            </a:extLst>
          </p:cNvPr>
          <p:cNvGrpSpPr/>
          <p:nvPr/>
        </p:nvGrpSpPr>
        <p:grpSpPr>
          <a:xfrm>
            <a:off x="1755899" y="1037344"/>
            <a:ext cx="1617774" cy="4444724"/>
            <a:chOff x="9134842" y="1161268"/>
            <a:chExt cx="1617774" cy="4444724"/>
          </a:xfrm>
        </p:grpSpPr>
        <p:grpSp>
          <p:nvGrpSpPr>
            <p:cNvPr id="7" name="组合 6">
              <a:extLst>
                <a:ext uri="{FF2B5EF4-FFF2-40B4-BE49-F238E27FC236}">
                  <a16:creationId xmlns:a16="http://schemas.microsoft.com/office/drawing/2014/main" id="{39C29415-7C81-6B52-35CD-12648A79EE67}"/>
                </a:ext>
              </a:extLst>
            </p:cNvPr>
            <p:cNvGrpSpPr/>
            <p:nvPr/>
          </p:nvGrpSpPr>
          <p:grpSpPr>
            <a:xfrm>
              <a:off x="9376225" y="1161268"/>
              <a:ext cx="1376391" cy="1692700"/>
              <a:chOff x="9376225" y="1161268"/>
              <a:chExt cx="1376391" cy="1692700"/>
            </a:xfrm>
          </p:grpSpPr>
          <p:sp>
            <p:nvSpPr>
              <p:cNvPr id="11" name="矩形: 圆角 30">
                <a:extLst>
                  <a:ext uri="{FF2B5EF4-FFF2-40B4-BE49-F238E27FC236}">
                    <a16:creationId xmlns:a16="http://schemas.microsoft.com/office/drawing/2014/main" id="{D019AFD8-AF74-92D4-E3FA-C16E784942DC}"/>
                  </a:ext>
                </a:extLst>
              </p:cNvPr>
              <p:cNvSpPr/>
              <p:nvPr/>
            </p:nvSpPr>
            <p:spPr>
              <a:xfrm>
                <a:off x="9376225" y="1161268"/>
                <a:ext cx="1080000" cy="1080000"/>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54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目</a:t>
                </a:r>
              </a:p>
            </p:txBody>
          </p:sp>
          <p:sp>
            <p:nvSpPr>
              <p:cNvPr id="12" name="矩形: 圆角 31">
                <a:extLst>
                  <a:ext uri="{FF2B5EF4-FFF2-40B4-BE49-F238E27FC236}">
                    <a16:creationId xmlns:a16="http://schemas.microsoft.com/office/drawing/2014/main" id="{4176FEEE-C083-4851-EF9D-E1395E71BB2B}"/>
                  </a:ext>
                </a:extLst>
              </p:cNvPr>
              <p:cNvSpPr/>
              <p:nvPr/>
            </p:nvSpPr>
            <p:spPr>
              <a:xfrm>
                <a:off x="9996616" y="2097968"/>
                <a:ext cx="756000" cy="756000"/>
              </a:xfrm>
              <a:prstGeom prst="round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录</a:t>
                </a:r>
              </a:p>
            </p:txBody>
          </p:sp>
        </p:grpSp>
        <p:sp>
          <p:nvSpPr>
            <p:cNvPr id="10" name="文本框 9">
              <a:extLst>
                <a:ext uri="{FF2B5EF4-FFF2-40B4-BE49-F238E27FC236}">
                  <a16:creationId xmlns:a16="http://schemas.microsoft.com/office/drawing/2014/main" id="{40DA2FC5-C6EC-D6D6-46F1-F83674B502D6}"/>
                </a:ext>
              </a:extLst>
            </p:cNvPr>
            <p:cNvSpPr txBox="1"/>
            <p:nvPr>
              <p:custDataLst>
                <p:tags r:id="rId1"/>
              </p:custDataLst>
            </p:nvPr>
          </p:nvSpPr>
          <p:spPr>
            <a:xfrm>
              <a:off x="9134842" y="2475968"/>
              <a:ext cx="861774" cy="3130024"/>
            </a:xfrm>
            <a:prstGeom prst="rect">
              <a:avLst/>
            </a:prstGeom>
            <a:noFill/>
          </p:spPr>
          <p:txBody>
            <a:bodyPr vert="eaVert" wrap="none">
              <a:spAutoFit/>
            </a:bodyPr>
            <a:lstStyle/>
            <a:p>
              <a:pPr>
                <a:defRPr/>
              </a:pPr>
              <a:r>
                <a:rPr lang="en-US" altLang="zh-CN" sz="4400" kern="0" dirty="0">
                  <a:solidFill>
                    <a:srgbClr val="D9D9D9"/>
                  </a:solidFill>
                  <a:latin typeface="微软雅黑" panose="020B0503020204020204" pitchFamily="34" charset="-122"/>
                  <a:ea typeface="微软雅黑" panose="020B0503020204020204" pitchFamily="34" charset="-122"/>
                  <a:sym typeface="微软雅黑" panose="020B0503020204020204" pitchFamily="34" charset="-122"/>
                </a:rPr>
                <a:t>CONT</a:t>
              </a:r>
              <a:r>
                <a:rPr lang="en-US" altLang="zh-CN" sz="4400"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ENTS</a:t>
              </a:r>
              <a:endParaRPr lang="zh-CN" altLang="en-US" sz="4400"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išḷíďê">
            <a:extLst>
              <a:ext uri="{FF2B5EF4-FFF2-40B4-BE49-F238E27FC236}">
                <a16:creationId xmlns:a16="http://schemas.microsoft.com/office/drawing/2014/main" id="{C8759257-974D-E035-1EE2-EE42EF26C6E6}"/>
              </a:ext>
            </a:extLst>
          </p:cNvPr>
          <p:cNvSpPr/>
          <p:nvPr/>
        </p:nvSpPr>
        <p:spPr>
          <a:xfrm>
            <a:off x="5019556" y="2353878"/>
            <a:ext cx="5513406" cy="999316"/>
          </a:xfrm>
          <a:prstGeom prst="roundRect">
            <a:avLst>
              <a:gd name="adj" fmla="val 0"/>
            </a:avLst>
          </a:prstGeom>
          <a:solidFill>
            <a:schemeClr val="bg1"/>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3" name="îṡlidè">
            <a:extLst>
              <a:ext uri="{FF2B5EF4-FFF2-40B4-BE49-F238E27FC236}">
                <a16:creationId xmlns:a16="http://schemas.microsoft.com/office/drawing/2014/main" id="{1D5572E3-D657-30C6-347E-62A52AB92433}"/>
              </a:ext>
            </a:extLst>
          </p:cNvPr>
          <p:cNvSpPr/>
          <p:nvPr/>
        </p:nvSpPr>
        <p:spPr>
          <a:xfrm>
            <a:off x="4325819" y="2353878"/>
            <a:ext cx="990127" cy="999316"/>
          </a:xfrm>
          <a:prstGeom prst="rect">
            <a:avLst/>
          </a:prstGeom>
          <a:solidFill>
            <a:schemeClr val="bg1">
              <a:lumMod val="5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sp>
        <p:nvSpPr>
          <p:cNvPr id="4" name="îṣ1îďê">
            <a:extLst>
              <a:ext uri="{FF2B5EF4-FFF2-40B4-BE49-F238E27FC236}">
                <a16:creationId xmlns:a16="http://schemas.microsoft.com/office/drawing/2014/main" id="{87AA286F-5EED-63A0-93EC-1348840F483B}"/>
              </a:ext>
            </a:extLst>
          </p:cNvPr>
          <p:cNvSpPr/>
          <p:nvPr/>
        </p:nvSpPr>
        <p:spPr>
          <a:xfrm>
            <a:off x="5899587" y="2602789"/>
            <a:ext cx="3201392" cy="501495"/>
          </a:xfrm>
          <a:prstGeom prst="rect">
            <a:avLst/>
          </a:prstGeom>
          <a:ln>
            <a:noFill/>
          </a:ln>
        </p:spPr>
        <p:txBody>
          <a:bodyPr wrap="square" lIns="91440" tIns="45720" rIns="91440" bIns="45720" anchor="ctr" anchorCtr="0">
            <a:noAutofit/>
          </a:bodyPr>
          <a:lstStyle/>
          <a:p>
            <a:pPr>
              <a:lnSpc>
                <a:spcPct val="130000"/>
              </a:lnSpc>
            </a:pPr>
            <a:r>
              <a:rPr kumimoji="1" lang="zh-CN" altLang="en-US"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前庭性偏头痛诊断路径</a:t>
            </a:r>
            <a:endParaRPr kumimoji="1" lang="en-US" altLang="zh-CN"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ïsḷíḋe">
            <a:extLst>
              <a:ext uri="{FF2B5EF4-FFF2-40B4-BE49-F238E27FC236}">
                <a16:creationId xmlns:a16="http://schemas.microsoft.com/office/drawing/2014/main" id="{7274DC29-714A-70A3-84A1-9573DC13569A}"/>
              </a:ext>
            </a:extLst>
          </p:cNvPr>
          <p:cNvSpPr txBox="1"/>
          <p:nvPr/>
        </p:nvSpPr>
        <p:spPr>
          <a:xfrm>
            <a:off x="4628737" y="2642619"/>
            <a:ext cx="579998" cy="461665"/>
          </a:xfrm>
          <a:prstGeom prst="rect">
            <a:avLst/>
          </a:prstGeom>
          <a:noFill/>
        </p:spPr>
        <p:txBody>
          <a:bodyPr wrap="square" rtlCol="0" anchor="ctr" anchorCtr="0">
            <a:spAutoFit/>
          </a:bodyPr>
          <a:lstStyle/>
          <a:p>
            <a:r>
              <a:rPr lang="en-US" altLang="zh-CN" sz="2400" b="1">
                <a:solidFill>
                  <a:schemeClr val="bg1"/>
                </a:solidFill>
              </a:rPr>
              <a:t>02</a:t>
            </a:r>
            <a:endParaRPr lang="zh-CN" altLang="en-US" sz="2400" b="1" dirty="0">
              <a:solidFill>
                <a:schemeClr val="bg1"/>
              </a:solidFill>
            </a:endParaRPr>
          </a:p>
        </p:txBody>
      </p:sp>
      <p:grpSp>
        <p:nvGrpSpPr>
          <p:cNvPr id="13" name="组合 12">
            <a:extLst>
              <a:ext uri="{FF2B5EF4-FFF2-40B4-BE49-F238E27FC236}">
                <a16:creationId xmlns:a16="http://schemas.microsoft.com/office/drawing/2014/main" id="{6CDAE952-A90A-64EC-9A2D-53E259552D97}"/>
              </a:ext>
            </a:extLst>
          </p:cNvPr>
          <p:cNvGrpSpPr/>
          <p:nvPr/>
        </p:nvGrpSpPr>
        <p:grpSpPr>
          <a:xfrm>
            <a:off x="4325819" y="3614633"/>
            <a:ext cx="6207143" cy="999316"/>
            <a:chOff x="4325819" y="3614633"/>
            <a:chExt cx="6207143" cy="999316"/>
          </a:xfrm>
        </p:grpSpPr>
        <p:sp>
          <p:nvSpPr>
            <p:cNvPr id="14" name="îsḻïďe">
              <a:extLst>
                <a:ext uri="{FF2B5EF4-FFF2-40B4-BE49-F238E27FC236}">
                  <a16:creationId xmlns:a16="http://schemas.microsoft.com/office/drawing/2014/main" id="{D7AAA275-F1EB-4EC1-5BCF-AA93218DD197}"/>
                </a:ext>
              </a:extLst>
            </p:cNvPr>
            <p:cNvSpPr/>
            <p:nvPr/>
          </p:nvSpPr>
          <p:spPr>
            <a:xfrm>
              <a:off x="5019556" y="3614633"/>
              <a:ext cx="5513406" cy="999316"/>
            </a:xfrm>
            <a:prstGeom prst="roundRect">
              <a:avLst>
                <a:gd name="adj" fmla="val 0"/>
              </a:avLst>
            </a:prstGeom>
            <a:solidFill>
              <a:schemeClr val="bg1"/>
            </a:solidFill>
            <a:ln w="12700" cap="rnd">
              <a:solidFill>
                <a:srgbClr val="008D38"/>
              </a:solid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15" name="iSḷiḑè">
              <a:extLst>
                <a:ext uri="{FF2B5EF4-FFF2-40B4-BE49-F238E27FC236}">
                  <a16:creationId xmlns:a16="http://schemas.microsoft.com/office/drawing/2014/main" id="{041065C7-CF6B-B482-FDA8-36E6D9602FD0}"/>
                </a:ext>
              </a:extLst>
            </p:cNvPr>
            <p:cNvSpPr/>
            <p:nvPr/>
          </p:nvSpPr>
          <p:spPr>
            <a:xfrm>
              <a:off x="4325819" y="3614633"/>
              <a:ext cx="990127" cy="999316"/>
            </a:xfrm>
            <a:prstGeom prst="rect">
              <a:avLst/>
            </a:prstGeom>
            <a:solidFill>
              <a:srgbClr val="008E3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grpSp>
      <p:sp>
        <p:nvSpPr>
          <p:cNvPr id="16" name="í$ḷiḋè">
            <a:extLst>
              <a:ext uri="{FF2B5EF4-FFF2-40B4-BE49-F238E27FC236}">
                <a16:creationId xmlns:a16="http://schemas.microsoft.com/office/drawing/2014/main" id="{C0145239-B372-3BB7-BCE6-E93950B0A7D1}"/>
              </a:ext>
            </a:extLst>
          </p:cNvPr>
          <p:cNvSpPr/>
          <p:nvPr/>
        </p:nvSpPr>
        <p:spPr>
          <a:xfrm>
            <a:off x="5899586" y="3863544"/>
            <a:ext cx="3201392" cy="501495"/>
          </a:xfrm>
          <a:prstGeom prst="rect">
            <a:avLst/>
          </a:prstGeom>
          <a:ln>
            <a:noFill/>
          </a:ln>
        </p:spPr>
        <p:txBody>
          <a:bodyPr wrap="square" lIns="91440" tIns="45720" rIns="91440" bIns="45720" anchor="ctr" anchorCtr="0">
            <a:noAutofit/>
          </a:bodyPr>
          <a:lstStyle/>
          <a:p>
            <a:pPr>
              <a:lnSpc>
                <a:spcPct val="130000"/>
              </a:lnSpc>
            </a:pPr>
            <a:r>
              <a:rPr kumimoji="1" lang="zh-CN" altLang="en-US" b="1">
                <a:latin typeface="Arial" panose="020B0604020202020204" pitchFamily="34" charset="0"/>
                <a:ea typeface="微软雅黑" panose="020B0503020204020204" pitchFamily="34" charset="-122"/>
                <a:sym typeface="Arial" panose="020B0604020202020204" pitchFamily="34" charset="0"/>
              </a:rPr>
              <a:t>前庭性偏头痛鉴别诊断</a:t>
            </a:r>
            <a:endParaRPr kumimoji="1" lang="en-US" altLang="zh-CN" b="1"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ïṧļíḋe">
            <a:extLst>
              <a:ext uri="{FF2B5EF4-FFF2-40B4-BE49-F238E27FC236}">
                <a16:creationId xmlns:a16="http://schemas.microsoft.com/office/drawing/2014/main" id="{43DF4FC3-8067-42BC-4885-93B8D6AB7EA5}"/>
              </a:ext>
            </a:extLst>
          </p:cNvPr>
          <p:cNvSpPr txBox="1"/>
          <p:nvPr/>
        </p:nvSpPr>
        <p:spPr>
          <a:xfrm>
            <a:off x="4628737" y="3903374"/>
            <a:ext cx="579998" cy="461665"/>
          </a:xfrm>
          <a:prstGeom prst="rect">
            <a:avLst/>
          </a:prstGeom>
          <a:noFill/>
        </p:spPr>
        <p:txBody>
          <a:bodyPr wrap="square" rtlCol="0" anchor="ctr" anchorCtr="0">
            <a:spAutoFit/>
          </a:bodyPr>
          <a:lstStyle/>
          <a:p>
            <a:r>
              <a:rPr lang="en-US" altLang="zh-CN" sz="2400" b="1">
                <a:solidFill>
                  <a:schemeClr val="bg1"/>
                </a:solidFill>
              </a:rPr>
              <a:t>03</a:t>
            </a:r>
            <a:endParaRPr lang="zh-CN" altLang="en-US" sz="2400" b="1" dirty="0">
              <a:solidFill>
                <a:schemeClr val="bg1"/>
              </a:solidFill>
            </a:endParaRPr>
          </a:p>
        </p:txBody>
      </p:sp>
    </p:spTree>
    <p:extLst>
      <p:ext uri="{BB962C8B-B14F-4D97-AF65-F5344CB8AC3E}">
        <p14:creationId xmlns:p14="http://schemas.microsoft.com/office/powerpoint/2010/main" val="11830582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E5C243-6E74-CD90-1910-41F9278CB56C}"/>
            </a:ext>
          </a:extLst>
        </p:cNvPr>
        <p:cNvGrpSpPr/>
        <p:nvPr/>
      </p:nvGrpSpPr>
      <p:grpSpPr>
        <a:xfrm>
          <a:off x="0" y="0"/>
          <a:ext cx="0" cy="0"/>
          <a:chOff x="0" y="0"/>
          <a:chExt cx="0" cy="0"/>
        </a:xfrm>
      </p:grpSpPr>
      <p:sp>
        <p:nvSpPr>
          <p:cNvPr id="8" name="圆角矩形 7">
            <a:extLst>
              <a:ext uri="{FF2B5EF4-FFF2-40B4-BE49-F238E27FC236}">
                <a16:creationId xmlns:a16="http://schemas.microsoft.com/office/drawing/2014/main" id="{9DBE452E-0CB4-2672-EEE4-96A80F94A2D5}"/>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65737825-F680-113D-1926-82169CC8712C}"/>
              </a:ext>
            </a:extLst>
          </p:cNvPr>
          <p:cNvSpPr>
            <a:spLocks noGrp="1"/>
          </p:cNvSpPr>
          <p:nvPr>
            <p:ph type="title"/>
          </p:nvPr>
        </p:nvSpPr>
        <p:spPr>
          <a:xfrm>
            <a:off x="479425" y="0"/>
            <a:ext cx="11233150" cy="728177"/>
          </a:xfrm>
        </p:spPr>
        <p:txBody>
          <a:bodyPr anchor="b">
            <a:normAutofit/>
          </a:bodyPr>
          <a:lstStyle/>
          <a:p>
            <a:r>
              <a:rPr lang="zh-CN" altLang="en-US">
                <a:solidFill>
                  <a:schemeClr val="bg1"/>
                </a:solidFill>
              </a:rPr>
              <a:t>易与</a:t>
            </a:r>
            <a:r>
              <a:rPr lang="zh-CN" altLang="zh-CN">
                <a:solidFill>
                  <a:schemeClr val="bg1"/>
                </a:solidFill>
              </a:rPr>
              <a:t>前庭性偏头痛</a:t>
            </a:r>
            <a:r>
              <a:rPr lang="zh-CN" altLang="en-US">
                <a:solidFill>
                  <a:schemeClr val="bg1"/>
                </a:solidFill>
              </a:rPr>
              <a:t>混淆的疾病谱</a:t>
            </a:r>
          </a:p>
        </p:txBody>
      </p:sp>
      <p:sp>
        <p:nvSpPr>
          <p:cNvPr id="5" name="文本框 4">
            <a:extLst>
              <a:ext uri="{FF2B5EF4-FFF2-40B4-BE49-F238E27FC236}">
                <a16:creationId xmlns:a16="http://schemas.microsoft.com/office/drawing/2014/main" id="{77C5995A-1B42-FBF0-527E-428383C5A391}"/>
              </a:ext>
            </a:extLst>
          </p:cNvPr>
          <p:cNvSpPr txBox="1"/>
          <p:nvPr/>
        </p:nvSpPr>
        <p:spPr>
          <a:xfrm>
            <a:off x="479425" y="944563"/>
            <a:ext cx="9221166" cy="873957"/>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a:t>偏头痛发作可由前庭刺激诱发，因此，鉴别诊断应该包括由于重叠了偏头痛发作而复杂化了的其它前庭疾患，包括：</a:t>
            </a:r>
            <a:endParaRPr lang="en-US" altLang="zh-CN"/>
          </a:p>
        </p:txBody>
      </p:sp>
      <p:sp>
        <p:nvSpPr>
          <p:cNvPr id="6" name="文本框 5">
            <a:extLst>
              <a:ext uri="{FF2B5EF4-FFF2-40B4-BE49-F238E27FC236}">
                <a16:creationId xmlns:a16="http://schemas.microsoft.com/office/drawing/2014/main" id="{BD07589D-24A5-179C-7263-7A731E7A80DA}"/>
              </a:ext>
            </a:extLst>
          </p:cNvPr>
          <p:cNvSpPr txBox="1"/>
          <p:nvPr/>
        </p:nvSpPr>
        <p:spPr>
          <a:xfrm>
            <a:off x="2331416" y="6129338"/>
            <a:ext cx="9381159" cy="338554"/>
          </a:xfrm>
          <a:prstGeom prst="rect">
            <a:avLst/>
          </a:prstGeom>
          <a:noFill/>
        </p:spPr>
        <p:txBody>
          <a:bodyPr wrap="square" rtlCol="0">
            <a:spAutoFit/>
          </a:bodyPr>
          <a:lstStyle/>
          <a:p>
            <a:pPr marL="228600" indent="-228600">
              <a:buFont typeface="+mj-lt"/>
              <a:buAutoNum type="arabicPeriod"/>
            </a:pPr>
            <a:r>
              <a:rPr lang="zh-CN" altLang="en-US" sz="800"/>
              <a:t>中国医师协会神经内科医师分会疼痛和感觉障碍学组</a:t>
            </a:r>
            <a:r>
              <a:rPr lang="en-US" altLang="zh-CN" sz="800"/>
              <a:t>,</a:t>
            </a:r>
            <a:r>
              <a:rPr lang="zh-CN" altLang="en-US" sz="800"/>
              <a:t>中国医药教育协会眩晕专业委员会</a:t>
            </a:r>
            <a:r>
              <a:rPr lang="en-US" altLang="zh-CN" sz="800"/>
              <a:t>,</a:t>
            </a:r>
            <a:r>
              <a:rPr lang="zh-CN" altLang="en-US" sz="800"/>
              <a:t>中国研究型医院学会头痛与感觉障碍专业委员会</a:t>
            </a:r>
            <a:r>
              <a:rPr lang="en-US" altLang="zh-CN" sz="800"/>
              <a:t>. </a:t>
            </a:r>
            <a:r>
              <a:rPr lang="zh-CN" altLang="en-US" sz="800"/>
              <a:t>前庭性偏头痛诊治专家共识</a:t>
            </a:r>
            <a:r>
              <a:rPr lang="en-US" altLang="zh-CN" sz="800"/>
              <a:t>(2018)[J]. </a:t>
            </a:r>
            <a:r>
              <a:rPr lang="zh-CN" altLang="en-US" sz="800"/>
              <a:t>中国疼痛医学杂志</a:t>
            </a:r>
            <a:r>
              <a:rPr lang="en-US" altLang="zh-CN" sz="800"/>
              <a:t>,2018,24(7):481-488. </a:t>
            </a:r>
            <a:endParaRPr lang="zh-CN" altLang="en-US" sz="800"/>
          </a:p>
        </p:txBody>
      </p:sp>
      <p:sp>
        <p:nvSpPr>
          <p:cNvPr id="4" name="Number1">
            <a:extLst>
              <a:ext uri="{FF2B5EF4-FFF2-40B4-BE49-F238E27FC236}">
                <a16:creationId xmlns:a16="http://schemas.microsoft.com/office/drawing/2014/main" id="{B61D5032-0FA6-48FA-A1AE-2213F65A5FFC}"/>
              </a:ext>
            </a:extLst>
          </p:cNvPr>
          <p:cNvSpPr txBox="1"/>
          <p:nvPr/>
        </p:nvSpPr>
        <p:spPr>
          <a:xfrm>
            <a:off x="1469397" y="2585459"/>
            <a:ext cx="1293840" cy="1015663"/>
          </a:xfrm>
          <a:prstGeom prst="rect">
            <a:avLst/>
          </a:prstGeom>
          <a:noFill/>
        </p:spPr>
        <p:txBody>
          <a:bodyPr wrap="square">
            <a:spAutoFit/>
          </a:bodyPr>
          <a:lstStyle>
            <a:defPPr>
              <a:defRPr lang="zh-CN"/>
            </a:defPPr>
            <a:lvl1pPr algn="ctr">
              <a:defRPr sz="6000" b="1">
                <a:ln w="19050">
                  <a:solidFill>
                    <a:schemeClr val="accent6"/>
                  </a:solidFill>
                </a:ln>
                <a:noFill/>
              </a:defRPr>
            </a:lvl1pPr>
          </a:lstStyle>
          <a:p>
            <a:r>
              <a:rPr lang="en-US" altLang="zh-CN" dirty="0"/>
              <a:t>1</a:t>
            </a:r>
          </a:p>
        </p:txBody>
      </p:sp>
      <p:sp>
        <p:nvSpPr>
          <p:cNvPr id="10" name="Number2">
            <a:extLst>
              <a:ext uri="{FF2B5EF4-FFF2-40B4-BE49-F238E27FC236}">
                <a16:creationId xmlns:a16="http://schemas.microsoft.com/office/drawing/2014/main" id="{020D41A7-DF64-4E8E-825D-C4BA1A8CEF19}"/>
              </a:ext>
            </a:extLst>
          </p:cNvPr>
          <p:cNvSpPr txBox="1"/>
          <p:nvPr/>
        </p:nvSpPr>
        <p:spPr>
          <a:xfrm>
            <a:off x="3459239" y="2585459"/>
            <a:ext cx="1293840" cy="1015663"/>
          </a:xfrm>
          <a:prstGeom prst="rect">
            <a:avLst/>
          </a:prstGeom>
          <a:noFill/>
        </p:spPr>
        <p:txBody>
          <a:bodyPr wrap="square">
            <a:spAutoFit/>
          </a:bodyPr>
          <a:lstStyle>
            <a:defPPr>
              <a:defRPr lang="zh-CN"/>
            </a:defPPr>
            <a:lvl1pPr algn="ctr">
              <a:defRPr sz="6000" b="1">
                <a:ln w="19050">
                  <a:solidFill>
                    <a:schemeClr val="accent6"/>
                  </a:solidFill>
                </a:ln>
                <a:noFill/>
              </a:defRPr>
            </a:lvl1pPr>
          </a:lstStyle>
          <a:p>
            <a:r>
              <a:rPr lang="en-US" altLang="zh-CN" dirty="0"/>
              <a:t>2</a:t>
            </a:r>
          </a:p>
        </p:txBody>
      </p:sp>
      <p:sp>
        <p:nvSpPr>
          <p:cNvPr id="20" name="Number3">
            <a:extLst>
              <a:ext uri="{FF2B5EF4-FFF2-40B4-BE49-F238E27FC236}">
                <a16:creationId xmlns:a16="http://schemas.microsoft.com/office/drawing/2014/main" id="{4EC2A3EF-4C6C-4170-A534-074DE62A7ED0}"/>
              </a:ext>
            </a:extLst>
          </p:cNvPr>
          <p:cNvSpPr txBox="1"/>
          <p:nvPr/>
        </p:nvSpPr>
        <p:spPr>
          <a:xfrm>
            <a:off x="5449081" y="2585459"/>
            <a:ext cx="1293840" cy="1015663"/>
          </a:xfrm>
          <a:prstGeom prst="rect">
            <a:avLst/>
          </a:prstGeom>
          <a:noFill/>
        </p:spPr>
        <p:txBody>
          <a:bodyPr wrap="square">
            <a:spAutoFit/>
          </a:bodyPr>
          <a:lstStyle>
            <a:defPPr>
              <a:defRPr lang="zh-CN"/>
            </a:defPPr>
            <a:lvl1pPr algn="ctr">
              <a:defRPr sz="6000" b="1">
                <a:ln w="19050">
                  <a:solidFill>
                    <a:schemeClr val="accent6"/>
                  </a:solidFill>
                </a:ln>
                <a:noFill/>
              </a:defRPr>
            </a:lvl1pPr>
          </a:lstStyle>
          <a:p>
            <a:r>
              <a:rPr lang="en-US" altLang="zh-CN" dirty="0"/>
              <a:t>3</a:t>
            </a:r>
          </a:p>
        </p:txBody>
      </p:sp>
      <p:sp>
        <p:nvSpPr>
          <p:cNvPr id="15" name="Number4">
            <a:extLst>
              <a:ext uri="{FF2B5EF4-FFF2-40B4-BE49-F238E27FC236}">
                <a16:creationId xmlns:a16="http://schemas.microsoft.com/office/drawing/2014/main" id="{E68976DE-21E2-47FD-8E8B-3412DCB0002C}"/>
              </a:ext>
            </a:extLst>
          </p:cNvPr>
          <p:cNvSpPr txBox="1"/>
          <p:nvPr/>
        </p:nvSpPr>
        <p:spPr>
          <a:xfrm>
            <a:off x="7438923" y="2585459"/>
            <a:ext cx="1293840" cy="1015663"/>
          </a:xfrm>
          <a:prstGeom prst="rect">
            <a:avLst/>
          </a:prstGeom>
          <a:noFill/>
        </p:spPr>
        <p:txBody>
          <a:bodyPr wrap="square">
            <a:spAutoFit/>
          </a:bodyPr>
          <a:lstStyle>
            <a:defPPr>
              <a:defRPr lang="zh-CN"/>
            </a:defPPr>
            <a:lvl1pPr algn="ctr">
              <a:defRPr sz="6000" b="1">
                <a:ln w="19050">
                  <a:solidFill>
                    <a:schemeClr val="accent6"/>
                  </a:solidFill>
                </a:ln>
                <a:noFill/>
              </a:defRPr>
            </a:lvl1pPr>
          </a:lstStyle>
          <a:p>
            <a:r>
              <a:rPr lang="en-US" altLang="zh-CN" dirty="0"/>
              <a:t>4</a:t>
            </a:r>
          </a:p>
        </p:txBody>
      </p:sp>
      <p:sp>
        <p:nvSpPr>
          <p:cNvPr id="25" name="Number5">
            <a:extLst>
              <a:ext uri="{FF2B5EF4-FFF2-40B4-BE49-F238E27FC236}">
                <a16:creationId xmlns:a16="http://schemas.microsoft.com/office/drawing/2014/main" id="{0212E591-83EB-4B6F-ADED-ADB4849ABC10}"/>
              </a:ext>
            </a:extLst>
          </p:cNvPr>
          <p:cNvSpPr txBox="1"/>
          <p:nvPr/>
        </p:nvSpPr>
        <p:spPr>
          <a:xfrm>
            <a:off x="9428763" y="2585459"/>
            <a:ext cx="1293840" cy="1015663"/>
          </a:xfrm>
          <a:prstGeom prst="rect">
            <a:avLst/>
          </a:prstGeom>
          <a:noFill/>
        </p:spPr>
        <p:txBody>
          <a:bodyPr wrap="square">
            <a:spAutoFit/>
          </a:bodyPr>
          <a:lstStyle/>
          <a:p>
            <a:pPr algn="ctr"/>
            <a:r>
              <a:rPr lang="en-US" altLang="zh-CN" sz="6000" b="1" dirty="0">
                <a:ln w="19050">
                  <a:solidFill>
                    <a:schemeClr val="accent6"/>
                  </a:solidFill>
                </a:ln>
                <a:noFill/>
              </a:rPr>
              <a:t>5</a:t>
            </a:r>
          </a:p>
        </p:txBody>
      </p:sp>
      <p:sp>
        <p:nvSpPr>
          <p:cNvPr id="7" name="Bullet1">
            <a:extLst>
              <a:ext uri="{FF2B5EF4-FFF2-40B4-BE49-F238E27FC236}">
                <a16:creationId xmlns:a16="http://schemas.microsoft.com/office/drawing/2014/main" id="{3AD267C6-CD23-4B25-9442-85A1456EF4EB}"/>
              </a:ext>
            </a:extLst>
          </p:cNvPr>
          <p:cNvSpPr txBox="1">
            <a:spLocks/>
          </p:cNvSpPr>
          <p:nvPr/>
        </p:nvSpPr>
        <p:spPr>
          <a:xfrm>
            <a:off x="846068" y="3973325"/>
            <a:ext cx="2255520" cy="974595"/>
          </a:xfrm>
          <a:prstGeom prst="rect">
            <a:avLst/>
          </a:prstGeom>
          <a:noFill/>
        </p:spPr>
        <p:txBody>
          <a:bodyPr wrap="square" anchor="t" anchorCtr="1">
            <a:normAutofit/>
          </a:bodyPr>
          <a:lstStyle/>
          <a:p>
            <a:pPr algn="ctr">
              <a:lnSpc>
                <a:spcPct val="160000"/>
              </a:lnSpc>
            </a:pPr>
            <a:r>
              <a:rPr lang="zh-CN" altLang="en-US" sz="1600" b="1"/>
              <a:t>良性阵发性位置性眩晕</a:t>
            </a:r>
            <a:endParaRPr lang="en-US" altLang="zh-CN" sz="1600" b="1" dirty="0"/>
          </a:p>
        </p:txBody>
      </p:sp>
      <p:sp>
        <p:nvSpPr>
          <p:cNvPr id="11" name="Bullet2">
            <a:extLst>
              <a:ext uri="{FF2B5EF4-FFF2-40B4-BE49-F238E27FC236}">
                <a16:creationId xmlns:a16="http://schemas.microsoft.com/office/drawing/2014/main" id="{B3C9C88E-DEB5-439F-AA14-0F6CCAF80C3A}"/>
              </a:ext>
            </a:extLst>
          </p:cNvPr>
          <p:cNvSpPr txBox="1">
            <a:spLocks/>
          </p:cNvSpPr>
          <p:nvPr/>
        </p:nvSpPr>
        <p:spPr>
          <a:xfrm>
            <a:off x="2907154" y="3973325"/>
            <a:ext cx="2255520" cy="974595"/>
          </a:xfrm>
          <a:prstGeom prst="rect">
            <a:avLst/>
          </a:prstGeom>
          <a:noFill/>
        </p:spPr>
        <p:txBody>
          <a:bodyPr wrap="square" anchor="t" anchorCtr="1">
            <a:normAutofit/>
          </a:bodyPr>
          <a:lstStyle>
            <a:defPPr>
              <a:defRPr lang="zh-CN"/>
            </a:defPPr>
            <a:lvl1pPr algn="ctr">
              <a:lnSpc>
                <a:spcPct val="160000"/>
              </a:lnSpc>
              <a:defRPr sz="1600" b="1"/>
            </a:lvl1pPr>
          </a:lstStyle>
          <a:p>
            <a:r>
              <a:rPr lang="zh-CN" altLang="en-US"/>
              <a:t>梅尼埃病 </a:t>
            </a:r>
            <a:endParaRPr lang="en-US" altLang="zh-CN"/>
          </a:p>
        </p:txBody>
      </p:sp>
      <p:sp>
        <p:nvSpPr>
          <p:cNvPr id="21" name="Bullet3">
            <a:extLst>
              <a:ext uri="{FF2B5EF4-FFF2-40B4-BE49-F238E27FC236}">
                <a16:creationId xmlns:a16="http://schemas.microsoft.com/office/drawing/2014/main" id="{F2023B85-1C37-4E67-8742-1A0F8CF52073}"/>
              </a:ext>
            </a:extLst>
          </p:cNvPr>
          <p:cNvSpPr txBox="1">
            <a:spLocks/>
          </p:cNvSpPr>
          <p:nvPr/>
        </p:nvSpPr>
        <p:spPr>
          <a:xfrm>
            <a:off x="4968240" y="3973325"/>
            <a:ext cx="2255520" cy="974595"/>
          </a:xfrm>
          <a:prstGeom prst="rect">
            <a:avLst/>
          </a:prstGeom>
          <a:noFill/>
        </p:spPr>
        <p:txBody>
          <a:bodyPr wrap="square" anchor="t" anchorCtr="1">
            <a:normAutofit/>
          </a:bodyPr>
          <a:lstStyle>
            <a:defPPr>
              <a:defRPr lang="zh-CN"/>
            </a:defPPr>
            <a:lvl1pPr algn="ctr">
              <a:lnSpc>
                <a:spcPct val="160000"/>
              </a:lnSpc>
              <a:defRPr sz="1600" b="1"/>
            </a:lvl1pPr>
          </a:lstStyle>
          <a:p>
            <a:r>
              <a:rPr lang="zh-CN" altLang="en-US"/>
              <a:t>前庭阵发症</a:t>
            </a:r>
            <a:endParaRPr lang="en-US" altLang="zh-CN" dirty="0"/>
          </a:p>
        </p:txBody>
      </p:sp>
      <p:sp>
        <p:nvSpPr>
          <p:cNvPr id="16" name="Bullet4">
            <a:extLst>
              <a:ext uri="{FF2B5EF4-FFF2-40B4-BE49-F238E27FC236}">
                <a16:creationId xmlns:a16="http://schemas.microsoft.com/office/drawing/2014/main" id="{1359B919-9CE6-4EDE-85A6-B27FF9C2D659}"/>
              </a:ext>
            </a:extLst>
          </p:cNvPr>
          <p:cNvSpPr txBox="1">
            <a:spLocks/>
          </p:cNvSpPr>
          <p:nvPr/>
        </p:nvSpPr>
        <p:spPr>
          <a:xfrm>
            <a:off x="7029326" y="3973325"/>
            <a:ext cx="2255520" cy="974595"/>
          </a:xfrm>
          <a:prstGeom prst="rect">
            <a:avLst/>
          </a:prstGeom>
          <a:noFill/>
        </p:spPr>
        <p:txBody>
          <a:bodyPr wrap="square" anchor="t" anchorCtr="1">
            <a:normAutofit/>
          </a:bodyPr>
          <a:lstStyle>
            <a:defPPr>
              <a:defRPr lang="zh-CN"/>
            </a:defPPr>
            <a:lvl1pPr algn="ctr">
              <a:lnSpc>
                <a:spcPct val="160000"/>
              </a:lnSpc>
              <a:defRPr sz="1600" b="1"/>
            </a:lvl1pPr>
          </a:lstStyle>
          <a:p>
            <a:r>
              <a:rPr lang="zh-CN" altLang="en-US"/>
              <a:t>脑干先兆偏头痛</a:t>
            </a:r>
            <a:endParaRPr lang="en-US" altLang="zh-CN" dirty="0"/>
          </a:p>
        </p:txBody>
      </p:sp>
      <p:cxnSp>
        <p:nvCxnSpPr>
          <p:cNvPr id="3" name="直接连接符 2">
            <a:extLst>
              <a:ext uri="{FF2B5EF4-FFF2-40B4-BE49-F238E27FC236}">
                <a16:creationId xmlns:a16="http://schemas.microsoft.com/office/drawing/2014/main" id="{47A7ADF1-59A2-4AAB-8586-45B6001AFB5A}"/>
              </a:ext>
            </a:extLst>
          </p:cNvPr>
          <p:cNvCxnSpPr>
            <a:cxnSpLocks/>
          </p:cNvCxnSpPr>
          <p:nvPr/>
        </p:nvCxnSpPr>
        <p:spPr>
          <a:xfrm rot="5400000">
            <a:off x="2116318" y="3354630"/>
            <a:ext cx="0" cy="862317"/>
          </a:xfrm>
          <a:prstGeom prst="line">
            <a:avLst/>
          </a:prstGeom>
          <a:ln w="53975" cap="rnd">
            <a:solidFill>
              <a:schemeClr val="accent6"/>
            </a:solidFill>
            <a:round/>
          </a:ln>
          <a:effectLst>
            <a:outerShdw blurRad="254000" dist="127000" algn="ctr" rotWithShape="0">
              <a:schemeClr val="accent6"/>
            </a:outerShdw>
          </a:effectLst>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DA178AF1-F4D7-41F3-ACB5-02133EA4EFD3}"/>
              </a:ext>
            </a:extLst>
          </p:cNvPr>
          <p:cNvCxnSpPr>
            <a:cxnSpLocks/>
          </p:cNvCxnSpPr>
          <p:nvPr/>
        </p:nvCxnSpPr>
        <p:spPr>
          <a:xfrm rot="5400000">
            <a:off x="4106160" y="3354630"/>
            <a:ext cx="0" cy="862317"/>
          </a:xfrm>
          <a:prstGeom prst="line">
            <a:avLst/>
          </a:prstGeom>
          <a:ln w="53975" cap="rnd">
            <a:solidFill>
              <a:schemeClr val="accent6"/>
            </a:solidFill>
            <a:round/>
          </a:ln>
          <a:effectLst>
            <a:outerShdw blurRad="254000" dist="127000" algn="ctr" rotWithShape="0">
              <a:schemeClr val="accent6"/>
            </a:outerShdw>
          </a:effectLst>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D3006493-3EE3-49F3-A7F0-3BBC07C9B214}"/>
              </a:ext>
            </a:extLst>
          </p:cNvPr>
          <p:cNvCxnSpPr>
            <a:cxnSpLocks/>
          </p:cNvCxnSpPr>
          <p:nvPr/>
        </p:nvCxnSpPr>
        <p:spPr>
          <a:xfrm rot="5400000">
            <a:off x="6096002" y="3354630"/>
            <a:ext cx="0" cy="862317"/>
          </a:xfrm>
          <a:prstGeom prst="line">
            <a:avLst/>
          </a:prstGeom>
          <a:ln w="53975" cap="rnd">
            <a:solidFill>
              <a:schemeClr val="accent6"/>
            </a:solidFill>
            <a:round/>
          </a:ln>
          <a:effectLst>
            <a:outerShdw blurRad="254000" dist="127000" algn="ctr" rotWithShape="0">
              <a:schemeClr val="accent6"/>
            </a:outerShdw>
          </a:effectLst>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1F9953D1-5DCB-4D83-A35E-69D00C4CE623}"/>
              </a:ext>
            </a:extLst>
          </p:cNvPr>
          <p:cNvCxnSpPr>
            <a:cxnSpLocks/>
          </p:cNvCxnSpPr>
          <p:nvPr/>
        </p:nvCxnSpPr>
        <p:spPr>
          <a:xfrm rot="5400000">
            <a:off x="8085844" y="3354630"/>
            <a:ext cx="0" cy="862317"/>
          </a:xfrm>
          <a:prstGeom prst="line">
            <a:avLst/>
          </a:prstGeom>
          <a:ln w="53975" cap="rnd">
            <a:solidFill>
              <a:schemeClr val="accent6"/>
            </a:solidFill>
            <a:round/>
          </a:ln>
          <a:effectLst>
            <a:outerShdw blurRad="254000" dist="127000" algn="ctr" rotWithShape="0">
              <a:schemeClr val="accent6"/>
            </a:outerShdw>
          </a:effectLst>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980D0068-B857-4CC7-BD9B-F9C89B955F92}"/>
              </a:ext>
            </a:extLst>
          </p:cNvPr>
          <p:cNvCxnSpPr>
            <a:cxnSpLocks/>
          </p:cNvCxnSpPr>
          <p:nvPr/>
        </p:nvCxnSpPr>
        <p:spPr>
          <a:xfrm rot="5400000">
            <a:off x="10075684" y="3354630"/>
            <a:ext cx="0" cy="862317"/>
          </a:xfrm>
          <a:prstGeom prst="line">
            <a:avLst/>
          </a:prstGeom>
          <a:ln w="53975" cap="rnd">
            <a:solidFill>
              <a:schemeClr val="accent6"/>
            </a:solidFill>
            <a:round/>
          </a:ln>
          <a:effectLst>
            <a:outerShdw blurRad="254000" dist="127000" algn="ctr" rotWithShape="0">
              <a:schemeClr val="accent6"/>
            </a:outerShdw>
          </a:effectLst>
        </p:spPr>
        <p:style>
          <a:lnRef idx="1">
            <a:schemeClr val="accent1"/>
          </a:lnRef>
          <a:fillRef idx="0">
            <a:schemeClr val="accent1"/>
          </a:fillRef>
          <a:effectRef idx="0">
            <a:schemeClr val="accent1"/>
          </a:effectRef>
          <a:fontRef idx="minor">
            <a:schemeClr val="tx1"/>
          </a:fontRef>
        </p:style>
      </p:cxnSp>
      <p:sp>
        <p:nvSpPr>
          <p:cNvPr id="26" name="Bullet5">
            <a:extLst>
              <a:ext uri="{FF2B5EF4-FFF2-40B4-BE49-F238E27FC236}">
                <a16:creationId xmlns:a16="http://schemas.microsoft.com/office/drawing/2014/main" id="{FD75B510-C12C-4691-AEB7-FD21CB8BD014}"/>
              </a:ext>
            </a:extLst>
          </p:cNvPr>
          <p:cNvSpPr txBox="1">
            <a:spLocks/>
          </p:cNvSpPr>
          <p:nvPr/>
        </p:nvSpPr>
        <p:spPr>
          <a:xfrm>
            <a:off x="9090412" y="3942845"/>
            <a:ext cx="2255520" cy="974595"/>
          </a:xfrm>
          <a:prstGeom prst="rect">
            <a:avLst/>
          </a:prstGeom>
          <a:noFill/>
        </p:spPr>
        <p:txBody>
          <a:bodyPr wrap="square" anchor="t" anchorCtr="1">
            <a:normAutofit/>
          </a:bodyPr>
          <a:lstStyle>
            <a:defPPr>
              <a:defRPr lang="zh-CN"/>
            </a:defPPr>
            <a:lvl1pPr algn="ctr">
              <a:lnSpc>
                <a:spcPct val="160000"/>
              </a:lnSpc>
              <a:defRPr sz="1600" b="1"/>
            </a:lvl1pPr>
          </a:lstStyle>
          <a:p>
            <a:r>
              <a:rPr lang="zh-CN" altLang="en-US"/>
              <a:t>后循环缺血</a:t>
            </a:r>
            <a:endParaRPr lang="en-US" altLang="zh-CN" dirty="0"/>
          </a:p>
        </p:txBody>
      </p:sp>
      <p:sp>
        <p:nvSpPr>
          <p:cNvPr id="12" name="圆角矩形 11">
            <a:extLst>
              <a:ext uri="{FF2B5EF4-FFF2-40B4-BE49-F238E27FC236}">
                <a16:creationId xmlns:a16="http://schemas.microsoft.com/office/drawing/2014/main" id="{E94F3B6E-763B-F58F-1301-984BD01594DA}"/>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圆角矩形 12">
            <a:extLst>
              <a:ext uri="{FF2B5EF4-FFF2-40B4-BE49-F238E27FC236}">
                <a16:creationId xmlns:a16="http://schemas.microsoft.com/office/drawing/2014/main" id="{B6282337-AFA3-027C-1E2F-F8719CBDCC77}"/>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9027583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3736A-CC92-3B11-478B-129164B50594}"/>
            </a:ext>
          </a:extLst>
        </p:cNvPr>
        <p:cNvGrpSpPr/>
        <p:nvPr/>
      </p:nvGrpSpPr>
      <p:grpSpPr>
        <a:xfrm>
          <a:off x="0" y="0"/>
          <a:ext cx="0" cy="0"/>
          <a:chOff x="0" y="0"/>
          <a:chExt cx="0" cy="0"/>
        </a:xfrm>
      </p:grpSpPr>
      <p:sp>
        <p:nvSpPr>
          <p:cNvPr id="6" name="圆角矩形 5">
            <a:extLst>
              <a:ext uri="{FF2B5EF4-FFF2-40B4-BE49-F238E27FC236}">
                <a16:creationId xmlns:a16="http://schemas.microsoft.com/office/drawing/2014/main" id="{DBCD96B3-A372-56FD-E84F-84637CC39A67}"/>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5BAEA019-1A55-7C9F-B0E7-BAA596875B97}"/>
              </a:ext>
            </a:extLst>
          </p:cNvPr>
          <p:cNvSpPr>
            <a:spLocks noGrp="1"/>
          </p:cNvSpPr>
          <p:nvPr>
            <p:ph type="title"/>
          </p:nvPr>
        </p:nvSpPr>
        <p:spPr>
          <a:xfrm>
            <a:off x="479425" y="0"/>
            <a:ext cx="11233150" cy="728177"/>
          </a:xfrm>
        </p:spPr>
        <p:txBody>
          <a:bodyPr anchor="b">
            <a:normAutofit/>
          </a:bodyPr>
          <a:lstStyle/>
          <a:p>
            <a:r>
              <a:rPr lang="zh-CN" altLang="en-US">
                <a:solidFill>
                  <a:schemeClr val="bg1"/>
                </a:solidFill>
              </a:rPr>
              <a:t>与良性阵发性位置性眩晕的鉴别​</a:t>
            </a:r>
          </a:p>
        </p:txBody>
      </p:sp>
      <p:sp>
        <p:nvSpPr>
          <p:cNvPr id="5" name="文本框 4">
            <a:extLst>
              <a:ext uri="{FF2B5EF4-FFF2-40B4-BE49-F238E27FC236}">
                <a16:creationId xmlns:a16="http://schemas.microsoft.com/office/drawing/2014/main" id="{9C1B991F-CF83-4F81-CED2-2AD7563C240B}"/>
              </a:ext>
            </a:extLst>
          </p:cNvPr>
          <p:cNvSpPr txBox="1"/>
          <p:nvPr/>
        </p:nvSpPr>
        <p:spPr>
          <a:xfrm>
            <a:off x="479425" y="1089025"/>
            <a:ext cx="10018643" cy="45845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a:t>VM与BPPV经常有关联和症状有相似性，因此 VM 的位置性眩晕病人须与 BPPV 鉴别</a:t>
            </a:r>
            <a:endParaRPr lang="en-US" altLang="zh-CN"/>
          </a:p>
        </p:txBody>
      </p:sp>
      <p:sp>
        <p:nvSpPr>
          <p:cNvPr id="8" name="文本框 7">
            <a:extLst>
              <a:ext uri="{FF2B5EF4-FFF2-40B4-BE49-F238E27FC236}">
                <a16:creationId xmlns:a16="http://schemas.microsoft.com/office/drawing/2014/main" id="{2424ADB8-C417-0BCB-772C-5C417DB037FB}"/>
              </a:ext>
            </a:extLst>
          </p:cNvPr>
          <p:cNvSpPr txBox="1"/>
          <p:nvPr/>
        </p:nvSpPr>
        <p:spPr>
          <a:xfrm>
            <a:off x="2474088" y="5913894"/>
            <a:ext cx="9381159" cy="215444"/>
          </a:xfrm>
          <a:prstGeom prst="rect">
            <a:avLst/>
          </a:prstGeom>
          <a:noFill/>
        </p:spPr>
        <p:txBody>
          <a:bodyPr wrap="square" rtlCol="0">
            <a:spAutoFit/>
          </a:bodyPr>
          <a:lstStyle/>
          <a:p>
            <a:r>
              <a:rPr lang="en-US" altLang="zh-CN" sz="800"/>
              <a:t>VM</a:t>
            </a:r>
            <a:r>
              <a:rPr lang="zh-CN" altLang="en-US" sz="800"/>
              <a:t>：前庭性偏头痛；</a:t>
            </a:r>
            <a:r>
              <a:rPr lang="en-US" altLang="zh-CN" sz="800"/>
              <a:t>BPPV</a:t>
            </a:r>
            <a:r>
              <a:rPr lang="zh-CN" altLang="en-US" sz="800"/>
              <a:t>：良性阵发性位置性眩晕</a:t>
            </a:r>
          </a:p>
        </p:txBody>
      </p:sp>
      <p:sp>
        <p:nvSpPr>
          <p:cNvPr id="3" name="Title">
            <a:extLst>
              <a:ext uri="{FF2B5EF4-FFF2-40B4-BE49-F238E27FC236}">
                <a16:creationId xmlns:a16="http://schemas.microsoft.com/office/drawing/2014/main" id="{7101133F-6C96-40F1-9B83-78775849C2E1}"/>
              </a:ext>
            </a:extLst>
          </p:cNvPr>
          <p:cNvSpPr>
            <a:spLocks/>
          </p:cNvSpPr>
          <p:nvPr/>
        </p:nvSpPr>
        <p:spPr>
          <a:xfrm>
            <a:off x="4433071" y="1841501"/>
            <a:ext cx="3325858" cy="617220"/>
          </a:xfrm>
          <a:prstGeom prst="roundRect">
            <a:avLst>
              <a:gd name="adj" fmla="val 50000"/>
            </a:avLst>
          </a:prstGeom>
          <a:gradFill flip="none" rotWithShape="1">
            <a:gsLst>
              <a:gs pos="0">
                <a:srgbClr val="CBECCE"/>
              </a:gs>
              <a:gs pos="71000">
                <a:srgbClr val="008E3F"/>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0">
            <a:normAutofit/>
          </a:bodyPr>
          <a:lstStyle/>
          <a:p>
            <a:pPr algn="ctr">
              <a:buSzPct val="25000"/>
            </a:pPr>
            <a:r>
              <a:rPr lang="en-US" altLang="zh-CN" b="1">
                <a:solidFill>
                  <a:srgbClr val="FFFFFF"/>
                </a:solidFill>
              </a:rPr>
              <a:t>VM</a:t>
            </a:r>
            <a:r>
              <a:rPr lang="zh-CN" altLang="en-US" b="1">
                <a:solidFill>
                  <a:srgbClr val="FFFFFF"/>
                </a:solidFill>
              </a:rPr>
              <a:t>与</a:t>
            </a:r>
            <a:r>
              <a:rPr lang="en-US" altLang="zh-CN" b="1">
                <a:solidFill>
                  <a:srgbClr val="FFFFFF"/>
                </a:solidFill>
              </a:rPr>
              <a:t>BPPV</a:t>
            </a:r>
            <a:r>
              <a:rPr lang="zh-CN" altLang="en-US" b="1">
                <a:solidFill>
                  <a:srgbClr val="FFFFFF"/>
                </a:solidFill>
              </a:rPr>
              <a:t>鉴别诊断</a:t>
            </a:r>
            <a:endParaRPr lang="en-US" altLang="zh-CN" b="1" dirty="0">
              <a:solidFill>
                <a:srgbClr val="FFFFFF"/>
              </a:solidFill>
            </a:endParaRPr>
          </a:p>
        </p:txBody>
      </p:sp>
      <p:sp>
        <p:nvSpPr>
          <p:cNvPr id="28" name="矩形: 圆顶角 1">
            <a:extLst>
              <a:ext uri="{FF2B5EF4-FFF2-40B4-BE49-F238E27FC236}">
                <a16:creationId xmlns:a16="http://schemas.microsoft.com/office/drawing/2014/main" id="{A816A734-CADC-1303-7EA9-EF893A4021A9}"/>
              </a:ext>
            </a:extLst>
          </p:cNvPr>
          <p:cNvSpPr>
            <a:spLocks/>
          </p:cNvSpPr>
          <p:nvPr/>
        </p:nvSpPr>
        <p:spPr>
          <a:xfrm flipH="1">
            <a:off x="672608" y="3579857"/>
            <a:ext cx="3391108" cy="2076723"/>
          </a:xfrm>
          <a:prstGeom prst="roundRect">
            <a:avLst/>
          </a:prstGeom>
          <a:gradFill flip="none" rotWithShape="1">
            <a:gsLst>
              <a:gs pos="24000">
                <a:schemeClr val="bg1"/>
              </a:gs>
              <a:gs pos="100000">
                <a:schemeClr val="bg1">
                  <a:alpha val="62000"/>
                </a:schemeClr>
              </a:gs>
            </a:gsLst>
            <a:lin ang="5400000" scaled="1"/>
            <a:tileRect/>
          </a:gradFill>
          <a:ln w="12700">
            <a:gradFill flip="none" rotWithShape="1">
              <a:gsLst>
                <a:gs pos="0">
                  <a:srgbClr val="CBECCE"/>
                </a:gs>
                <a:gs pos="100000">
                  <a:srgbClr val="008E3F"/>
                </a:gs>
              </a:gsLst>
              <a:lin ang="16200000" scaled="1"/>
              <a:tileRect/>
            </a:gradFill>
          </a:ln>
          <a:effectLst>
            <a:outerShdw blurRad="533400" dist="50800" dir="54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zh-CN" altLang="en-US" dirty="0"/>
          </a:p>
        </p:txBody>
      </p:sp>
      <p:sp>
        <p:nvSpPr>
          <p:cNvPr id="31" name="Number1">
            <a:extLst>
              <a:ext uri="{FF2B5EF4-FFF2-40B4-BE49-F238E27FC236}">
                <a16:creationId xmlns:a16="http://schemas.microsoft.com/office/drawing/2014/main" id="{3EA5BFC7-1F53-C305-3B4E-D0758CAD12B1}"/>
              </a:ext>
            </a:extLst>
          </p:cNvPr>
          <p:cNvSpPr>
            <a:spLocks/>
          </p:cNvSpPr>
          <p:nvPr/>
        </p:nvSpPr>
        <p:spPr>
          <a:xfrm>
            <a:off x="1113738" y="5226307"/>
            <a:ext cx="2508850" cy="430273"/>
          </a:xfrm>
          <a:prstGeom prst="roundRect">
            <a:avLst>
              <a:gd name="adj" fmla="val 50000"/>
            </a:avLst>
          </a:prstGeom>
          <a:gradFill flip="none" rotWithShape="1">
            <a:gsLst>
              <a:gs pos="0">
                <a:srgbClr val="CBECCE"/>
              </a:gs>
              <a:gs pos="75000">
                <a:srgbClr val="008E3F"/>
              </a:gs>
            </a:gsLst>
            <a:lin ang="2700000" scaled="1"/>
            <a:tileRect/>
          </a:gra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fontScale="92500" lnSpcReduction="10000"/>
          </a:bodyPr>
          <a:lstStyle/>
          <a:p>
            <a:pPr algn="ctr"/>
            <a:r>
              <a:rPr lang="en-US" altLang="zh-CN" sz="1600" b="1">
                <a:solidFill>
                  <a:srgbClr val="FFFFFF"/>
                </a:solidFill>
                <a:cs typeface="+mn-ea"/>
              </a:rPr>
              <a:t>1.</a:t>
            </a:r>
            <a:r>
              <a:rPr lang="zh-CN" altLang="en-US" sz="1600" b="1">
                <a:solidFill>
                  <a:srgbClr val="FFFFFF"/>
                </a:solidFill>
                <a:cs typeface="+mn-ea"/>
              </a:rPr>
              <a:t>鉴别要点</a:t>
            </a:r>
            <a:endParaRPr lang="zh-CN" altLang="en-US" sz="1600" b="1" dirty="0">
              <a:solidFill>
                <a:srgbClr val="FFFFFF"/>
              </a:solidFill>
              <a:cs typeface="+mn-ea"/>
            </a:endParaRPr>
          </a:p>
        </p:txBody>
      </p:sp>
      <p:sp>
        <p:nvSpPr>
          <p:cNvPr id="32" name="IconBackground1">
            <a:extLst>
              <a:ext uri="{FF2B5EF4-FFF2-40B4-BE49-F238E27FC236}">
                <a16:creationId xmlns:a16="http://schemas.microsoft.com/office/drawing/2014/main" id="{E795F435-689C-C1F1-442E-7FE4EE7E1E40}"/>
              </a:ext>
            </a:extLst>
          </p:cNvPr>
          <p:cNvSpPr txBox="1">
            <a:spLocks noChangeAspect="1"/>
          </p:cNvSpPr>
          <p:nvPr/>
        </p:nvSpPr>
        <p:spPr>
          <a:xfrm>
            <a:off x="2138374" y="3328524"/>
            <a:ext cx="459577" cy="459577"/>
          </a:xfrm>
          <a:prstGeom prst="roundRect">
            <a:avLst>
              <a:gd name="adj" fmla="val 50000"/>
            </a:avLst>
          </a:prstGeom>
          <a:gradFill flip="none" rotWithShape="1">
            <a:gsLst>
              <a:gs pos="0">
                <a:srgbClr val="CBECCE"/>
              </a:gs>
              <a:gs pos="71000">
                <a:srgbClr val="008E3F"/>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0">
            <a:normAutofit fontScale="92500" lnSpcReduction="10000"/>
          </a:bodyPr>
          <a:lstStyle>
            <a:defPPr>
              <a:defRPr lang="zh-CN"/>
            </a:defPPr>
            <a:lvl1pPr algn="ctr">
              <a:buSzPct val="25000"/>
              <a:defRPr b="1">
                <a:solidFill>
                  <a:srgbClr val="FFFF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sym typeface="Arial" panose="020B0604020202020204" pitchFamily="34" charset="0"/>
            </a:endParaRPr>
          </a:p>
        </p:txBody>
      </p:sp>
      <p:sp>
        <p:nvSpPr>
          <p:cNvPr id="23" name="Icon1">
            <a:extLst>
              <a:ext uri="{FF2B5EF4-FFF2-40B4-BE49-F238E27FC236}">
                <a16:creationId xmlns:a16="http://schemas.microsoft.com/office/drawing/2014/main" id="{F3B182F5-BAE9-8940-A112-DA186CC21F70}"/>
              </a:ext>
            </a:extLst>
          </p:cNvPr>
          <p:cNvSpPr/>
          <p:nvPr/>
        </p:nvSpPr>
        <p:spPr>
          <a:xfrm>
            <a:off x="2262639" y="3503195"/>
            <a:ext cx="211046" cy="110234"/>
          </a:xfrm>
          <a:custGeom>
            <a:avLst/>
            <a:gdLst>
              <a:gd name="T0" fmla="*/ 1736 w 2915"/>
              <a:gd name="T1" fmla="*/ 620 h 1525"/>
              <a:gd name="T2" fmla="*/ 2413 w 2915"/>
              <a:gd name="T3" fmla="*/ 1024 h 1525"/>
              <a:gd name="T4" fmla="*/ 1853 w 2915"/>
              <a:gd name="T5" fmla="*/ 1062 h 1525"/>
              <a:gd name="T6" fmla="*/ 1331 w 2915"/>
              <a:gd name="T7" fmla="*/ 529 h 1525"/>
              <a:gd name="T8" fmla="*/ 340 w 2915"/>
              <a:gd name="T9" fmla="*/ 977 h 1525"/>
              <a:gd name="T10" fmla="*/ 340 w 2915"/>
              <a:gd name="T11" fmla="*/ 1073 h 1525"/>
              <a:gd name="T12" fmla="*/ 2560 w 2915"/>
              <a:gd name="T13" fmla="*/ 1073 h 1525"/>
              <a:gd name="T14" fmla="*/ 2560 w 2915"/>
              <a:gd name="T15" fmla="*/ 977 h 1525"/>
              <a:gd name="T16" fmla="*/ 1414 w 2915"/>
              <a:gd name="T17" fmla="*/ 1344 h 1525"/>
              <a:gd name="T18" fmla="*/ 1237 w 2915"/>
              <a:gd name="T19" fmla="*/ 1270 h 1525"/>
              <a:gd name="T20" fmla="*/ 1357 w 2915"/>
              <a:gd name="T21" fmla="*/ 953 h 1525"/>
              <a:gd name="T22" fmla="*/ 1479 w 2915"/>
              <a:gd name="T23" fmla="*/ 1076 h 1525"/>
              <a:gd name="T24" fmla="*/ 1387 w 2915"/>
              <a:gd name="T25" fmla="*/ 1156 h 1525"/>
              <a:gd name="T26" fmla="*/ 1384 w 2915"/>
              <a:gd name="T27" fmla="*/ 1286 h 1525"/>
              <a:gd name="T28" fmla="*/ 1543 w 2915"/>
              <a:gd name="T29" fmla="*/ 903 h 1525"/>
              <a:gd name="T30" fmla="*/ 1351 w 2915"/>
              <a:gd name="T31" fmla="*/ 822 h 1525"/>
              <a:gd name="T32" fmla="*/ 1136 w 2915"/>
              <a:gd name="T33" fmla="*/ 1353 h 1525"/>
              <a:gd name="T34" fmla="*/ 1226 w 2915"/>
              <a:gd name="T35" fmla="*/ 676 h 1525"/>
              <a:gd name="T36" fmla="*/ 1602 w 2915"/>
              <a:gd name="T37" fmla="*/ 761 h 1525"/>
              <a:gd name="T38" fmla="*/ 1414 w 2915"/>
              <a:gd name="T39" fmla="*/ 1344 h 1525"/>
              <a:gd name="T40" fmla="*/ 267 w 2915"/>
              <a:gd name="T41" fmla="*/ 815 h 1525"/>
              <a:gd name="T42" fmla="*/ 24 w 2915"/>
              <a:gd name="T43" fmla="*/ 567 h 1525"/>
              <a:gd name="T44" fmla="*/ 123 w 2915"/>
              <a:gd name="T45" fmla="*/ 482 h 1525"/>
              <a:gd name="T46" fmla="*/ 310 w 2915"/>
              <a:gd name="T47" fmla="*/ 799 h 1525"/>
              <a:gd name="T48" fmla="*/ 2694 w 2915"/>
              <a:gd name="T49" fmla="*/ 791 h 1525"/>
              <a:gd name="T50" fmla="*/ 2601 w 2915"/>
              <a:gd name="T51" fmla="*/ 797 h 1525"/>
              <a:gd name="T52" fmla="*/ 2793 w 2915"/>
              <a:gd name="T53" fmla="*/ 483 h 1525"/>
              <a:gd name="T54" fmla="*/ 2891 w 2915"/>
              <a:gd name="T55" fmla="*/ 570 h 1525"/>
              <a:gd name="T56" fmla="*/ 1478 w 2915"/>
              <a:gd name="T57" fmla="*/ 65 h 1525"/>
              <a:gd name="T58" fmla="*/ 1609 w 2915"/>
              <a:gd name="T59" fmla="*/ 65 h 1525"/>
              <a:gd name="T60" fmla="*/ 1544 w 2915"/>
              <a:gd name="T61" fmla="*/ 386 h 1525"/>
              <a:gd name="T62" fmla="*/ 476 w 2915"/>
              <a:gd name="T63" fmla="*/ 306 h 1525"/>
              <a:gd name="T64" fmla="*/ 590 w 2915"/>
              <a:gd name="T65" fmla="*/ 243 h 1525"/>
              <a:gd name="T66" fmla="*/ 686 w 2915"/>
              <a:gd name="T67" fmla="*/ 556 h 1525"/>
              <a:gd name="T68" fmla="*/ 598 w 2915"/>
              <a:gd name="T69" fmla="*/ 530 h 1525"/>
              <a:gd name="T70" fmla="*/ 1012 w 2915"/>
              <a:gd name="T71" fmla="*/ 370 h 1525"/>
              <a:gd name="T72" fmla="*/ 997 w 2915"/>
              <a:gd name="T73" fmla="*/ 43 h 1525"/>
              <a:gd name="T74" fmla="*/ 1139 w 2915"/>
              <a:gd name="T75" fmla="*/ 338 h 1525"/>
              <a:gd name="T76" fmla="*/ 1076 w 2915"/>
              <a:gd name="T77" fmla="*/ 420 h 1525"/>
              <a:gd name="T78" fmla="*/ 1888 w 2915"/>
              <a:gd name="T79" fmla="*/ 338 h 1525"/>
              <a:gd name="T80" fmla="*/ 2031 w 2915"/>
              <a:gd name="T81" fmla="*/ 43 h 1525"/>
              <a:gd name="T82" fmla="*/ 2015 w 2915"/>
              <a:gd name="T83" fmla="*/ 370 h 1525"/>
              <a:gd name="T84" fmla="*/ 1936 w 2915"/>
              <a:gd name="T85" fmla="*/ 418 h 1525"/>
              <a:gd name="T86" fmla="*/ 2319 w 2915"/>
              <a:gd name="T87" fmla="*/ 567 h 1525"/>
              <a:gd name="T88" fmla="*/ 2415 w 2915"/>
              <a:gd name="T89" fmla="*/ 254 h 1525"/>
              <a:gd name="T90" fmla="*/ 2530 w 2915"/>
              <a:gd name="T91" fmla="*/ 316 h 1525"/>
              <a:gd name="T92" fmla="*/ 2351 w 2915"/>
              <a:gd name="T93" fmla="*/ 575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15" h="1525">
                <a:moveTo>
                  <a:pt x="1817" y="574"/>
                </a:moveTo>
                <a:cubicBezTo>
                  <a:pt x="1782" y="567"/>
                  <a:pt x="1746" y="586"/>
                  <a:pt x="1736" y="620"/>
                </a:cubicBezTo>
                <a:cubicBezTo>
                  <a:pt x="1727" y="656"/>
                  <a:pt x="1748" y="691"/>
                  <a:pt x="1782" y="701"/>
                </a:cubicBezTo>
                <a:cubicBezTo>
                  <a:pt x="2074" y="781"/>
                  <a:pt x="2309" y="943"/>
                  <a:pt x="2413" y="1024"/>
                </a:cubicBezTo>
                <a:cubicBezTo>
                  <a:pt x="2300" y="1113"/>
                  <a:pt x="2034" y="1297"/>
                  <a:pt x="1706" y="1367"/>
                </a:cubicBezTo>
                <a:cubicBezTo>
                  <a:pt x="1793" y="1292"/>
                  <a:pt x="1849" y="1183"/>
                  <a:pt x="1853" y="1062"/>
                </a:cubicBezTo>
                <a:cubicBezTo>
                  <a:pt x="1858" y="915"/>
                  <a:pt x="1799" y="771"/>
                  <a:pt x="1693" y="667"/>
                </a:cubicBezTo>
                <a:cubicBezTo>
                  <a:pt x="1593" y="570"/>
                  <a:pt x="1470" y="525"/>
                  <a:pt x="1331" y="529"/>
                </a:cubicBezTo>
                <a:cubicBezTo>
                  <a:pt x="1298" y="531"/>
                  <a:pt x="1202" y="548"/>
                  <a:pt x="1202" y="548"/>
                </a:cubicBezTo>
                <a:cubicBezTo>
                  <a:pt x="714" y="639"/>
                  <a:pt x="355" y="963"/>
                  <a:pt x="340" y="977"/>
                </a:cubicBezTo>
                <a:cubicBezTo>
                  <a:pt x="326" y="989"/>
                  <a:pt x="318" y="1006"/>
                  <a:pt x="318" y="1025"/>
                </a:cubicBezTo>
                <a:cubicBezTo>
                  <a:pt x="318" y="1043"/>
                  <a:pt x="326" y="1060"/>
                  <a:pt x="340" y="1073"/>
                </a:cubicBezTo>
                <a:cubicBezTo>
                  <a:pt x="360" y="1091"/>
                  <a:pt x="842" y="1525"/>
                  <a:pt x="1450" y="1525"/>
                </a:cubicBezTo>
                <a:cubicBezTo>
                  <a:pt x="2057" y="1525"/>
                  <a:pt x="2540" y="1091"/>
                  <a:pt x="2560" y="1073"/>
                </a:cubicBezTo>
                <a:cubicBezTo>
                  <a:pt x="2574" y="1060"/>
                  <a:pt x="2581" y="1043"/>
                  <a:pt x="2581" y="1025"/>
                </a:cubicBezTo>
                <a:cubicBezTo>
                  <a:pt x="2581" y="1006"/>
                  <a:pt x="2574" y="989"/>
                  <a:pt x="2560" y="977"/>
                </a:cubicBezTo>
                <a:cubicBezTo>
                  <a:pt x="2547" y="964"/>
                  <a:pt x="2244" y="691"/>
                  <a:pt x="1817" y="574"/>
                </a:cubicBezTo>
                <a:close/>
                <a:moveTo>
                  <a:pt x="1414" y="1344"/>
                </a:moveTo>
                <a:lnTo>
                  <a:pt x="1404" y="1344"/>
                </a:lnTo>
                <a:cubicBezTo>
                  <a:pt x="1339" y="1342"/>
                  <a:pt x="1280" y="1316"/>
                  <a:pt x="1237" y="1270"/>
                </a:cubicBezTo>
                <a:cubicBezTo>
                  <a:pt x="1196" y="1227"/>
                  <a:pt x="1175" y="1171"/>
                  <a:pt x="1177" y="1113"/>
                </a:cubicBezTo>
                <a:cubicBezTo>
                  <a:pt x="1180" y="1022"/>
                  <a:pt x="1267" y="948"/>
                  <a:pt x="1357" y="953"/>
                </a:cubicBezTo>
                <a:cubicBezTo>
                  <a:pt x="1392" y="954"/>
                  <a:pt x="1424" y="968"/>
                  <a:pt x="1447" y="992"/>
                </a:cubicBezTo>
                <a:cubicBezTo>
                  <a:pt x="1469" y="1015"/>
                  <a:pt x="1480" y="1045"/>
                  <a:pt x="1479" y="1076"/>
                </a:cubicBezTo>
                <a:cubicBezTo>
                  <a:pt x="1478" y="1121"/>
                  <a:pt x="1439" y="1156"/>
                  <a:pt x="1392" y="1156"/>
                </a:cubicBezTo>
                <a:lnTo>
                  <a:pt x="1387" y="1156"/>
                </a:lnTo>
                <a:cubicBezTo>
                  <a:pt x="1352" y="1156"/>
                  <a:pt x="1322" y="1183"/>
                  <a:pt x="1321" y="1219"/>
                </a:cubicBezTo>
                <a:cubicBezTo>
                  <a:pt x="1320" y="1255"/>
                  <a:pt x="1348" y="1285"/>
                  <a:pt x="1384" y="1286"/>
                </a:cubicBezTo>
                <a:cubicBezTo>
                  <a:pt x="1506" y="1289"/>
                  <a:pt x="1606" y="1198"/>
                  <a:pt x="1610" y="1080"/>
                </a:cubicBezTo>
                <a:cubicBezTo>
                  <a:pt x="1612" y="1014"/>
                  <a:pt x="1588" y="952"/>
                  <a:pt x="1543" y="903"/>
                </a:cubicBezTo>
                <a:cubicBezTo>
                  <a:pt x="1495" y="853"/>
                  <a:pt x="1431" y="824"/>
                  <a:pt x="1361" y="822"/>
                </a:cubicBezTo>
                <a:lnTo>
                  <a:pt x="1351" y="822"/>
                </a:lnTo>
                <a:cubicBezTo>
                  <a:pt x="1188" y="822"/>
                  <a:pt x="1052" y="949"/>
                  <a:pt x="1046" y="1109"/>
                </a:cubicBezTo>
                <a:cubicBezTo>
                  <a:pt x="1043" y="1199"/>
                  <a:pt x="1075" y="1285"/>
                  <a:pt x="1136" y="1353"/>
                </a:cubicBezTo>
                <a:cubicBezTo>
                  <a:pt x="835" y="1274"/>
                  <a:pt x="593" y="1107"/>
                  <a:pt x="487" y="1024"/>
                </a:cubicBezTo>
                <a:cubicBezTo>
                  <a:pt x="604" y="934"/>
                  <a:pt x="883" y="740"/>
                  <a:pt x="1226" y="676"/>
                </a:cubicBezTo>
                <a:cubicBezTo>
                  <a:pt x="1226" y="676"/>
                  <a:pt x="1310" y="661"/>
                  <a:pt x="1339" y="659"/>
                </a:cubicBezTo>
                <a:cubicBezTo>
                  <a:pt x="1435" y="655"/>
                  <a:pt x="1529" y="689"/>
                  <a:pt x="1602" y="761"/>
                </a:cubicBezTo>
                <a:cubicBezTo>
                  <a:pt x="1681" y="838"/>
                  <a:pt x="1726" y="949"/>
                  <a:pt x="1723" y="1057"/>
                </a:cubicBezTo>
                <a:cubicBezTo>
                  <a:pt x="1717" y="1218"/>
                  <a:pt x="1580" y="1344"/>
                  <a:pt x="1414" y="1344"/>
                </a:cubicBezTo>
                <a:close/>
                <a:moveTo>
                  <a:pt x="310" y="799"/>
                </a:moveTo>
                <a:cubicBezTo>
                  <a:pt x="298" y="809"/>
                  <a:pt x="283" y="815"/>
                  <a:pt x="267" y="815"/>
                </a:cubicBezTo>
                <a:cubicBezTo>
                  <a:pt x="249" y="815"/>
                  <a:pt x="231" y="807"/>
                  <a:pt x="218" y="792"/>
                </a:cubicBezTo>
                <a:lnTo>
                  <a:pt x="24" y="567"/>
                </a:lnTo>
                <a:cubicBezTo>
                  <a:pt x="0" y="540"/>
                  <a:pt x="3" y="499"/>
                  <a:pt x="31" y="476"/>
                </a:cubicBezTo>
                <a:cubicBezTo>
                  <a:pt x="57" y="453"/>
                  <a:pt x="98" y="454"/>
                  <a:pt x="123" y="482"/>
                </a:cubicBezTo>
                <a:lnTo>
                  <a:pt x="317" y="707"/>
                </a:lnTo>
                <a:cubicBezTo>
                  <a:pt x="341" y="734"/>
                  <a:pt x="337" y="775"/>
                  <a:pt x="310" y="799"/>
                </a:cubicBezTo>
                <a:close/>
                <a:moveTo>
                  <a:pt x="2891" y="570"/>
                </a:moveTo>
                <a:lnTo>
                  <a:pt x="2694" y="791"/>
                </a:lnTo>
                <a:cubicBezTo>
                  <a:pt x="2681" y="806"/>
                  <a:pt x="2663" y="813"/>
                  <a:pt x="2645" y="813"/>
                </a:cubicBezTo>
                <a:cubicBezTo>
                  <a:pt x="2629" y="813"/>
                  <a:pt x="2614" y="808"/>
                  <a:pt x="2601" y="797"/>
                </a:cubicBezTo>
                <a:cubicBezTo>
                  <a:pt x="2575" y="773"/>
                  <a:pt x="2572" y="731"/>
                  <a:pt x="2596" y="705"/>
                </a:cubicBezTo>
                <a:lnTo>
                  <a:pt x="2793" y="483"/>
                </a:lnTo>
                <a:cubicBezTo>
                  <a:pt x="2818" y="455"/>
                  <a:pt x="2859" y="454"/>
                  <a:pt x="2885" y="478"/>
                </a:cubicBezTo>
                <a:cubicBezTo>
                  <a:pt x="2913" y="502"/>
                  <a:pt x="2915" y="543"/>
                  <a:pt x="2891" y="570"/>
                </a:cubicBezTo>
                <a:close/>
                <a:moveTo>
                  <a:pt x="1478" y="320"/>
                </a:moveTo>
                <a:lnTo>
                  <a:pt x="1478" y="65"/>
                </a:lnTo>
                <a:cubicBezTo>
                  <a:pt x="1478" y="30"/>
                  <a:pt x="1508" y="0"/>
                  <a:pt x="1544" y="0"/>
                </a:cubicBezTo>
                <a:cubicBezTo>
                  <a:pt x="1580" y="0"/>
                  <a:pt x="1609" y="30"/>
                  <a:pt x="1609" y="65"/>
                </a:cubicBezTo>
                <a:lnTo>
                  <a:pt x="1609" y="320"/>
                </a:lnTo>
                <a:cubicBezTo>
                  <a:pt x="1609" y="357"/>
                  <a:pt x="1580" y="386"/>
                  <a:pt x="1544" y="386"/>
                </a:cubicBezTo>
                <a:cubicBezTo>
                  <a:pt x="1508" y="386"/>
                  <a:pt x="1478" y="357"/>
                  <a:pt x="1478" y="320"/>
                </a:cubicBezTo>
                <a:close/>
                <a:moveTo>
                  <a:pt x="476" y="306"/>
                </a:moveTo>
                <a:cubicBezTo>
                  <a:pt x="459" y="274"/>
                  <a:pt x="470" y="234"/>
                  <a:pt x="502" y="217"/>
                </a:cubicBezTo>
                <a:cubicBezTo>
                  <a:pt x="533" y="199"/>
                  <a:pt x="573" y="212"/>
                  <a:pt x="590" y="243"/>
                </a:cubicBezTo>
                <a:lnTo>
                  <a:pt x="712" y="468"/>
                </a:lnTo>
                <a:cubicBezTo>
                  <a:pt x="730" y="500"/>
                  <a:pt x="718" y="539"/>
                  <a:pt x="686" y="556"/>
                </a:cubicBezTo>
                <a:cubicBezTo>
                  <a:pt x="676" y="562"/>
                  <a:pt x="666" y="565"/>
                  <a:pt x="655" y="565"/>
                </a:cubicBezTo>
                <a:cubicBezTo>
                  <a:pt x="632" y="565"/>
                  <a:pt x="609" y="552"/>
                  <a:pt x="598" y="530"/>
                </a:cubicBezTo>
                <a:lnTo>
                  <a:pt x="476" y="306"/>
                </a:lnTo>
                <a:close/>
                <a:moveTo>
                  <a:pt x="1012" y="370"/>
                </a:moveTo>
                <a:lnTo>
                  <a:pt x="949" y="122"/>
                </a:lnTo>
                <a:cubicBezTo>
                  <a:pt x="941" y="88"/>
                  <a:pt x="962" y="52"/>
                  <a:pt x="997" y="43"/>
                </a:cubicBezTo>
                <a:cubicBezTo>
                  <a:pt x="1033" y="34"/>
                  <a:pt x="1067" y="55"/>
                  <a:pt x="1076" y="90"/>
                </a:cubicBezTo>
                <a:lnTo>
                  <a:pt x="1139" y="338"/>
                </a:lnTo>
                <a:cubicBezTo>
                  <a:pt x="1148" y="373"/>
                  <a:pt x="1127" y="409"/>
                  <a:pt x="1092" y="418"/>
                </a:cubicBezTo>
                <a:cubicBezTo>
                  <a:pt x="1086" y="419"/>
                  <a:pt x="1081" y="420"/>
                  <a:pt x="1076" y="420"/>
                </a:cubicBezTo>
                <a:cubicBezTo>
                  <a:pt x="1046" y="420"/>
                  <a:pt x="1020" y="400"/>
                  <a:pt x="1012" y="370"/>
                </a:cubicBezTo>
                <a:close/>
                <a:moveTo>
                  <a:pt x="1888" y="338"/>
                </a:moveTo>
                <a:lnTo>
                  <a:pt x="1951" y="90"/>
                </a:lnTo>
                <a:cubicBezTo>
                  <a:pt x="1961" y="56"/>
                  <a:pt x="1995" y="35"/>
                  <a:pt x="2031" y="43"/>
                </a:cubicBezTo>
                <a:cubicBezTo>
                  <a:pt x="2066" y="52"/>
                  <a:pt x="2087" y="88"/>
                  <a:pt x="2078" y="122"/>
                </a:cubicBezTo>
                <a:lnTo>
                  <a:pt x="2015" y="370"/>
                </a:lnTo>
                <a:cubicBezTo>
                  <a:pt x="2008" y="400"/>
                  <a:pt x="1981" y="420"/>
                  <a:pt x="1952" y="420"/>
                </a:cubicBezTo>
                <a:cubicBezTo>
                  <a:pt x="1947" y="420"/>
                  <a:pt x="1941" y="419"/>
                  <a:pt x="1936" y="418"/>
                </a:cubicBezTo>
                <a:cubicBezTo>
                  <a:pt x="1901" y="409"/>
                  <a:pt x="1880" y="373"/>
                  <a:pt x="1888" y="338"/>
                </a:cubicBezTo>
                <a:close/>
                <a:moveTo>
                  <a:pt x="2319" y="567"/>
                </a:moveTo>
                <a:cubicBezTo>
                  <a:pt x="2288" y="550"/>
                  <a:pt x="2276" y="510"/>
                  <a:pt x="2293" y="478"/>
                </a:cubicBezTo>
                <a:lnTo>
                  <a:pt x="2415" y="254"/>
                </a:lnTo>
                <a:cubicBezTo>
                  <a:pt x="2432" y="222"/>
                  <a:pt x="2472" y="210"/>
                  <a:pt x="2504" y="227"/>
                </a:cubicBezTo>
                <a:cubicBezTo>
                  <a:pt x="2535" y="245"/>
                  <a:pt x="2547" y="284"/>
                  <a:pt x="2530" y="316"/>
                </a:cubicBezTo>
                <a:lnTo>
                  <a:pt x="2408" y="541"/>
                </a:lnTo>
                <a:cubicBezTo>
                  <a:pt x="2396" y="562"/>
                  <a:pt x="2374" y="575"/>
                  <a:pt x="2351" y="575"/>
                </a:cubicBezTo>
                <a:cubicBezTo>
                  <a:pt x="2340" y="575"/>
                  <a:pt x="2329" y="572"/>
                  <a:pt x="2319" y="567"/>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圆顶角 1">
            <a:extLst>
              <a:ext uri="{FF2B5EF4-FFF2-40B4-BE49-F238E27FC236}">
                <a16:creationId xmlns:a16="http://schemas.microsoft.com/office/drawing/2014/main" id="{EEAEE8AA-4641-3DB4-A8C5-BEBF93259945}"/>
              </a:ext>
            </a:extLst>
          </p:cNvPr>
          <p:cNvSpPr>
            <a:spLocks/>
          </p:cNvSpPr>
          <p:nvPr/>
        </p:nvSpPr>
        <p:spPr>
          <a:xfrm flipH="1">
            <a:off x="4400445" y="3579857"/>
            <a:ext cx="3391108" cy="2076723"/>
          </a:xfrm>
          <a:prstGeom prst="roundRect">
            <a:avLst/>
          </a:prstGeom>
          <a:gradFill flip="none" rotWithShape="1">
            <a:gsLst>
              <a:gs pos="24000">
                <a:schemeClr val="bg1"/>
              </a:gs>
              <a:gs pos="100000">
                <a:schemeClr val="bg1">
                  <a:alpha val="62000"/>
                </a:schemeClr>
              </a:gs>
            </a:gsLst>
            <a:lin ang="5400000" scaled="1"/>
            <a:tileRect/>
          </a:gradFill>
          <a:ln w="12700">
            <a:gradFill flip="none" rotWithShape="1">
              <a:gsLst>
                <a:gs pos="0">
                  <a:srgbClr val="CBECCE"/>
                </a:gs>
                <a:gs pos="100000">
                  <a:srgbClr val="008E3F"/>
                </a:gs>
              </a:gsLst>
              <a:lin ang="16200000" scaled="1"/>
              <a:tileRect/>
            </a:gradFill>
          </a:ln>
          <a:effectLst>
            <a:outerShdw blurRad="533400" dist="50800" dir="54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zh-CN" altLang="en-US" dirty="0"/>
          </a:p>
        </p:txBody>
      </p:sp>
      <p:sp>
        <p:nvSpPr>
          <p:cNvPr id="25" name="Number2">
            <a:extLst>
              <a:ext uri="{FF2B5EF4-FFF2-40B4-BE49-F238E27FC236}">
                <a16:creationId xmlns:a16="http://schemas.microsoft.com/office/drawing/2014/main" id="{47F38664-BBD8-911E-8A04-7B506AA30456}"/>
              </a:ext>
            </a:extLst>
          </p:cNvPr>
          <p:cNvSpPr>
            <a:spLocks/>
          </p:cNvSpPr>
          <p:nvPr/>
        </p:nvSpPr>
        <p:spPr>
          <a:xfrm>
            <a:off x="4841575" y="5226307"/>
            <a:ext cx="2508850" cy="430273"/>
          </a:xfrm>
          <a:prstGeom prst="roundRect">
            <a:avLst>
              <a:gd name="adj" fmla="val 50000"/>
            </a:avLst>
          </a:prstGeom>
          <a:gradFill flip="none" rotWithShape="1">
            <a:gsLst>
              <a:gs pos="0">
                <a:srgbClr val="CBECCE"/>
              </a:gs>
              <a:gs pos="75000">
                <a:srgbClr val="008E3F"/>
              </a:gs>
            </a:gsLst>
            <a:lin ang="2700000" scaled="1"/>
            <a:tileRect/>
          </a:gra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fontScale="92500" lnSpcReduction="10000"/>
          </a:bodyPr>
          <a:lstStyle/>
          <a:p>
            <a:pPr algn="ctr"/>
            <a:r>
              <a:rPr lang="en-US" altLang="zh-CN" sz="1600" b="1">
                <a:solidFill>
                  <a:srgbClr val="FFFFFF"/>
                </a:solidFill>
                <a:cs typeface="+mn-ea"/>
              </a:rPr>
              <a:t>2.</a:t>
            </a:r>
            <a:r>
              <a:rPr lang="zh-CN" altLang="en-US" sz="1600" b="1">
                <a:solidFill>
                  <a:srgbClr val="FFFFFF"/>
                </a:solidFill>
                <a:cs typeface="+mn-ea"/>
              </a:rPr>
              <a:t>不同表现</a:t>
            </a:r>
            <a:endParaRPr lang="zh-CN" altLang="en-US" sz="1600" b="1" dirty="0">
              <a:solidFill>
                <a:srgbClr val="FFFFFF"/>
              </a:solidFill>
              <a:cs typeface="+mn-ea"/>
            </a:endParaRPr>
          </a:p>
        </p:txBody>
      </p:sp>
      <p:sp>
        <p:nvSpPr>
          <p:cNvPr id="26" name="IconBackground2">
            <a:extLst>
              <a:ext uri="{FF2B5EF4-FFF2-40B4-BE49-F238E27FC236}">
                <a16:creationId xmlns:a16="http://schemas.microsoft.com/office/drawing/2014/main" id="{C04CE4A8-0DC2-6E70-1608-55FFAA6A9231}"/>
              </a:ext>
            </a:extLst>
          </p:cNvPr>
          <p:cNvSpPr txBox="1">
            <a:spLocks noChangeAspect="1"/>
          </p:cNvSpPr>
          <p:nvPr/>
        </p:nvSpPr>
        <p:spPr>
          <a:xfrm>
            <a:off x="5866211" y="3328524"/>
            <a:ext cx="459577" cy="459577"/>
          </a:xfrm>
          <a:prstGeom prst="roundRect">
            <a:avLst>
              <a:gd name="adj" fmla="val 50000"/>
            </a:avLst>
          </a:prstGeom>
          <a:gradFill flip="none" rotWithShape="1">
            <a:gsLst>
              <a:gs pos="0">
                <a:srgbClr val="CBECCE"/>
              </a:gs>
              <a:gs pos="71000">
                <a:srgbClr val="008E3F"/>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0">
            <a:normAutofit fontScale="92500" lnSpcReduction="10000"/>
          </a:bodyPr>
          <a:lstStyle>
            <a:defPPr>
              <a:defRPr lang="zh-CN"/>
            </a:defPPr>
            <a:lvl1pPr algn="ctr">
              <a:buSzPct val="25000"/>
              <a:defRPr b="1">
                <a:solidFill>
                  <a:srgbClr val="FFFF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sym typeface="Arial" panose="020B0604020202020204" pitchFamily="34" charset="0"/>
            </a:endParaRPr>
          </a:p>
        </p:txBody>
      </p:sp>
      <p:sp>
        <p:nvSpPr>
          <p:cNvPr id="24" name="Icon2">
            <a:extLst>
              <a:ext uri="{FF2B5EF4-FFF2-40B4-BE49-F238E27FC236}">
                <a16:creationId xmlns:a16="http://schemas.microsoft.com/office/drawing/2014/main" id="{68F087DC-A403-4CB2-E3C0-CBD27CE509F8}"/>
              </a:ext>
            </a:extLst>
          </p:cNvPr>
          <p:cNvSpPr/>
          <p:nvPr/>
        </p:nvSpPr>
        <p:spPr>
          <a:xfrm>
            <a:off x="5994178" y="3491795"/>
            <a:ext cx="203643" cy="13303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0783" h="392485">
                <a:moveTo>
                  <a:pt x="300414" y="146569"/>
                </a:moveTo>
                <a:cubicBezTo>
                  <a:pt x="272937" y="146569"/>
                  <a:pt x="250664" y="168807"/>
                  <a:pt x="250664" y="196242"/>
                </a:cubicBezTo>
                <a:cubicBezTo>
                  <a:pt x="250664" y="223469"/>
                  <a:pt x="272937" y="245915"/>
                  <a:pt x="300414" y="245915"/>
                </a:cubicBezTo>
                <a:cubicBezTo>
                  <a:pt x="327891" y="245915"/>
                  <a:pt x="350164" y="223469"/>
                  <a:pt x="350164" y="196242"/>
                </a:cubicBezTo>
                <a:cubicBezTo>
                  <a:pt x="350164" y="168807"/>
                  <a:pt x="327891" y="146569"/>
                  <a:pt x="300414" y="146569"/>
                </a:cubicBezTo>
                <a:close/>
                <a:moveTo>
                  <a:pt x="300414" y="105001"/>
                </a:moveTo>
                <a:cubicBezTo>
                  <a:pt x="350789" y="105001"/>
                  <a:pt x="391796" y="145945"/>
                  <a:pt x="391796" y="196242"/>
                </a:cubicBezTo>
                <a:cubicBezTo>
                  <a:pt x="391796" y="246539"/>
                  <a:pt x="350789" y="287483"/>
                  <a:pt x="300414" y="287483"/>
                </a:cubicBezTo>
                <a:cubicBezTo>
                  <a:pt x="250040" y="287483"/>
                  <a:pt x="209032" y="246539"/>
                  <a:pt x="209032" y="196242"/>
                </a:cubicBezTo>
                <a:cubicBezTo>
                  <a:pt x="209032" y="145945"/>
                  <a:pt x="250040" y="105001"/>
                  <a:pt x="300414" y="105001"/>
                </a:cubicBezTo>
                <a:close/>
                <a:moveTo>
                  <a:pt x="300412" y="41577"/>
                </a:moveTo>
                <a:cubicBezTo>
                  <a:pt x="193197" y="41577"/>
                  <a:pt x="93894" y="101863"/>
                  <a:pt x="44138" y="196243"/>
                </a:cubicBezTo>
                <a:cubicBezTo>
                  <a:pt x="93894" y="290414"/>
                  <a:pt x="193197" y="350908"/>
                  <a:pt x="300412" y="350908"/>
                </a:cubicBezTo>
                <a:cubicBezTo>
                  <a:pt x="407419" y="350908"/>
                  <a:pt x="506931" y="290414"/>
                  <a:pt x="556687" y="196243"/>
                </a:cubicBezTo>
                <a:cubicBezTo>
                  <a:pt x="506931" y="101863"/>
                  <a:pt x="407419" y="41577"/>
                  <a:pt x="300412" y="41577"/>
                </a:cubicBezTo>
                <a:close/>
                <a:moveTo>
                  <a:pt x="300412" y="0"/>
                </a:moveTo>
                <a:cubicBezTo>
                  <a:pt x="363908" y="0"/>
                  <a:pt x="425531" y="17878"/>
                  <a:pt x="478826" y="51971"/>
                </a:cubicBezTo>
                <a:cubicBezTo>
                  <a:pt x="530664" y="85232"/>
                  <a:pt x="572092" y="132006"/>
                  <a:pt x="598740" y="187096"/>
                </a:cubicBezTo>
                <a:cubicBezTo>
                  <a:pt x="598948" y="187719"/>
                  <a:pt x="599156" y="188135"/>
                  <a:pt x="599364" y="188759"/>
                </a:cubicBezTo>
                <a:cubicBezTo>
                  <a:pt x="601446" y="193956"/>
                  <a:pt x="601238" y="199985"/>
                  <a:pt x="598740" y="205182"/>
                </a:cubicBezTo>
                <a:cubicBezTo>
                  <a:pt x="572092" y="260479"/>
                  <a:pt x="530664" y="307253"/>
                  <a:pt x="478826" y="340306"/>
                </a:cubicBezTo>
                <a:cubicBezTo>
                  <a:pt x="425531" y="374399"/>
                  <a:pt x="363908" y="392485"/>
                  <a:pt x="300412" y="392485"/>
                </a:cubicBezTo>
                <a:cubicBezTo>
                  <a:pt x="236916" y="392485"/>
                  <a:pt x="175085" y="374399"/>
                  <a:pt x="121998" y="340306"/>
                </a:cubicBezTo>
                <a:cubicBezTo>
                  <a:pt x="70161" y="307253"/>
                  <a:pt x="28732" y="260479"/>
                  <a:pt x="2084" y="205182"/>
                </a:cubicBezTo>
                <a:cubicBezTo>
                  <a:pt x="-830" y="199153"/>
                  <a:pt x="-622" y="192293"/>
                  <a:pt x="2293" y="186472"/>
                </a:cubicBezTo>
                <a:cubicBezTo>
                  <a:pt x="28940" y="131591"/>
                  <a:pt x="70369" y="85024"/>
                  <a:pt x="121998" y="51971"/>
                </a:cubicBezTo>
                <a:cubicBezTo>
                  <a:pt x="175085" y="17878"/>
                  <a:pt x="236916" y="0"/>
                  <a:pt x="300412" y="0"/>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圆顶角 1">
            <a:extLst>
              <a:ext uri="{FF2B5EF4-FFF2-40B4-BE49-F238E27FC236}">
                <a16:creationId xmlns:a16="http://schemas.microsoft.com/office/drawing/2014/main" id="{E14D22A2-7E00-7A9C-CCE4-81420EAA4999}"/>
              </a:ext>
            </a:extLst>
          </p:cNvPr>
          <p:cNvSpPr>
            <a:spLocks/>
          </p:cNvSpPr>
          <p:nvPr/>
        </p:nvSpPr>
        <p:spPr>
          <a:xfrm flipH="1">
            <a:off x="8128540" y="3579857"/>
            <a:ext cx="3391108" cy="2076723"/>
          </a:xfrm>
          <a:prstGeom prst="roundRect">
            <a:avLst/>
          </a:prstGeom>
          <a:gradFill flip="none" rotWithShape="1">
            <a:gsLst>
              <a:gs pos="24000">
                <a:schemeClr val="bg1"/>
              </a:gs>
              <a:gs pos="100000">
                <a:schemeClr val="bg1">
                  <a:alpha val="62000"/>
                </a:schemeClr>
              </a:gs>
            </a:gsLst>
            <a:lin ang="5400000" scaled="1"/>
            <a:tileRect/>
          </a:gradFill>
          <a:ln w="12700">
            <a:gradFill flip="none" rotWithShape="1">
              <a:gsLst>
                <a:gs pos="0">
                  <a:srgbClr val="CBECCE"/>
                </a:gs>
                <a:gs pos="100000">
                  <a:srgbClr val="008E3F"/>
                </a:gs>
              </a:gsLst>
              <a:lin ang="16200000" scaled="1"/>
              <a:tileRect/>
            </a:gradFill>
          </a:ln>
          <a:effectLst>
            <a:outerShdw blurRad="533400" dist="50800" dir="54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zh-CN" altLang="en-US" dirty="0"/>
          </a:p>
        </p:txBody>
      </p:sp>
      <p:sp>
        <p:nvSpPr>
          <p:cNvPr id="19" name="Number3">
            <a:extLst>
              <a:ext uri="{FF2B5EF4-FFF2-40B4-BE49-F238E27FC236}">
                <a16:creationId xmlns:a16="http://schemas.microsoft.com/office/drawing/2014/main" id="{D0567527-44AE-E380-25D1-D42408C38904}"/>
              </a:ext>
            </a:extLst>
          </p:cNvPr>
          <p:cNvSpPr>
            <a:spLocks/>
          </p:cNvSpPr>
          <p:nvPr/>
        </p:nvSpPr>
        <p:spPr>
          <a:xfrm>
            <a:off x="8569670" y="5226307"/>
            <a:ext cx="2508850" cy="430273"/>
          </a:xfrm>
          <a:prstGeom prst="roundRect">
            <a:avLst>
              <a:gd name="adj" fmla="val 50000"/>
            </a:avLst>
          </a:prstGeom>
          <a:gradFill flip="none" rotWithShape="1">
            <a:gsLst>
              <a:gs pos="0">
                <a:srgbClr val="CBECCE"/>
              </a:gs>
              <a:gs pos="75000">
                <a:srgbClr val="008E3F"/>
              </a:gs>
            </a:gsLst>
            <a:lin ang="2700000" scaled="1"/>
            <a:tileRect/>
          </a:gra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fontScale="92500" lnSpcReduction="10000"/>
          </a:bodyPr>
          <a:lstStyle/>
          <a:p>
            <a:pPr algn="ctr"/>
            <a:r>
              <a:rPr lang="en-US" altLang="zh-CN" sz="1600" b="1">
                <a:solidFill>
                  <a:srgbClr val="FFFFFF"/>
                </a:solidFill>
                <a:cs typeface="+mn-ea"/>
              </a:rPr>
              <a:t>3.</a:t>
            </a:r>
            <a:r>
              <a:rPr lang="zh-CN" altLang="en-US" sz="1600" b="1">
                <a:solidFill>
                  <a:srgbClr val="FFFFFF"/>
                </a:solidFill>
                <a:cs typeface="+mn-ea"/>
              </a:rPr>
              <a:t>辅助检查</a:t>
            </a:r>
            <a:endParaRPr lang="zh-CN" altLang="en-US" sz="1600" b="1" dirty="0">
              <a:solidFill>
                <a:srgbClr val="FFFFFF"/>
              </a:solidFill>
              <a:cs typeface="+mn-ea"/>
            </a:endParaRPr>
          </a:p>
        </p:txBody>
      </p:sp>
      <p:sp>
        <p:nvSpPr>
          <p:cNvPr id="20" name="IconBackground3">
            <a:extLst>
              <a:ext uri="{FF2B5EF4-FFF2-40B4-BE49-F238E27FC236}">
                <a16:creationId xmlns:a16="http://schemas.microsoft.com/office/drawing/2014/main" id="{9CD638F4-26AE-D738-1166-1935558F3D91}"/>
              </a:ext>
            </a:extLst>
          </p:cNvPr>
          <p:cNvSpPr txBox="1">
            <a:spLocks noChangeAspect="1"/>
          </p:cNvSpPr>
          <p:nvPr/>
        </p:nvSpPr>
        <p:spPr>
          <a:xfrm>
            <a:off x="9594308" y="3328524"/>
            <a:ext cx="459577" cy="459577"/>
          </a:xfrm>
          <a:prstGeom prst="roundRect">
            <a:avLst>
              <a:gd name="adj" fmla="val 50000"/>
            </a:avLst>
          </a:prstGeom>
          <a:gradFill flip="none" rotWithShape="1">
            <a:gsLst>
              <a:gs pos="0">
                <a:srgbClr val="CBECCE"/>
              </a:gs>
              <a:gs pos="71000">
                <a:srgbClr val="008E3F"/>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0">
            <a:normAutofit fontScale="92500" lnSpcReduction="10000"/>
          </a:bodyPr>
          <a:lstStyle>
            <a:defPPr>
              <a:defRPr lang="zh-CN"/>
            </a:defPPr>
            <a:lvl1pPr algn="ctr">
              <a:buSzPct val="25000"/>
              <a:defRPr b="1">
                <a:solidFill>
                  <a:srgbClr val="FFFF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sym typeface="Arial" panose="020B0604020202020204" pitchFamily="34" charset="0"/>
            </a:endParaRPr>
          </a:p>
        </p:txBody>
      </p:sp>
      <p:sp>
        <p:nvSpPr>
          <p:cNvPr id="29" name="Icon3">
            <a:extLst>
              <a:ext uri="{FF2B5EF4-FFF2-40B4-BE49-F238E27FC236}">
                <a16:creationId xmlns:a16="http://schemas.microsoft.com/office/drawing/2014/main" id="{97E78A23-425D-8F0B-EA77-BA7F05209688}"/>
              </a:ext>
            </a:extLst>
          </p:cNvPr>
          <p:cNvSpPr/>
          <p:nvPr/>
        </p:nvSpPr>
        <p:spPr>
          <a:xfrm>
            <a:off x="9774693" y="3462045"/>
            <a:ext cx="98806" cy="192536"/>
          </a:xfrm>
          <a:custGeom>
            <a:avLst/>
            <a:gdLst>
              <a:gd name="connsiteX0" fmla="*/ 202221 w 308083"/>
              <a:gd name="connsiteY0" fmla="*/ 139966 h 600335"/>
              <a:gd name="connsiteX1" fmla="*/ 279441 w 308083"/>
              <a:gd name="connsiteY1" fmla="*/ 139966 h 600335"/>
              <a:gd name="connsiteX2" fmla="*/ 300727 w 308083"/>
              <a:gd name="connsiteY2" fmla="*/ 149458 h 600335"/>
              <a:gd name="connsiteX3" fmla="*/ 307974 w 308083"/>
              <a:gd name="connsiteY3" fmla="*/ 171607 h 600335"/>
              <a:gd name="connsiteX4" fmla="*/ 284876 w 308083"/>
              <a:gd name="connsiteY4" fmla="*/ 394898 h 600335"/>
              <a:gd name="connsiteX5" fmla="*/ 252040 w 308083"/>
              <a:gd name="connsiteY5" fmla="*/ 427669 h 600335"/>
              <a:gd name="connsiteX6" fmla="*/ 75861 w 308083"/>
              <a:gd name="connsiteY6" fmla="*/ 427669 h 600335"/>
              <a:gd name="connsiteX7" fmla="*/ 68615 w 308083"/>
              <a:gd name="connsiteY7" fmla="*/ 430607 h 600335"/>
              <a:gd name="connsiteX8" fmla="*/ 65671 w 308083"/>
              <a:gd name="connsiteY8" fmla="*/ 437839 h 600335"/>
              <a:gd name="connsiteX9" fmla="*/ 65897 w 308083"/>
              <a:gd name="connsiteY9" fmla="*/ 567565 h 600335"/>
              <a:gd name="connsiteX10" fmla="*/ 33062 w 308083"/>
              <a:gd name="connsiteY10" fmla="*/ 600335 h 600335"/>
              <a:gd name="connsiteX11" fmla="*/ 226 w 308083"/>
              <a:gd name="connsiteY11" fmla="*/ 567791 h 600335"/>
              <a:gd name="connsiteX12" fmla="*/ 0 w 308083"/>
              <a:gd name="connsiteY12" fmla="*/ 406198 h 600335"/>
              <a:gd name="connsiteX13" fmla="*/ 12908 w 308083"/>
              <a:gd name="connsiteY13" fmla="*/ 375010 h 600335"/>
              <a:gd name="connsiteX14" fmla="*/ 43932 w 308083"/>
              <a:gd name="connsiteY14" fmla="*/ 362128 h 600335"/>
              <a:gd name="connsiteX15" fmla="*/ 158516 w 308083"/>
              <a:gd name="connsiteY15" fmla="*/ 362128 h 600335"/>
              <a:gd name="connsiteX16" fmla="*/ 177991 w 308083"/>
              <a:gd name="connsiteY16" fmla="*/ 161889 h 600335"/>
              <a:gd name="connsiteX17" fmla="*/ 202221 w 308083"/>
              <a:gd name="connsiteY17" fmla="*/ 139966 h 600335"/>
              <a:gd name="connsiteX18" fmla="*/ 243471 w 308083"/>
              <a:gd name="connsiteY18" fmla="*/ 22 h 600335"/>
              <a:gd name="connsiteX19" fmla="*/ 303020 w 308083"/>
              <a:gd name="connsiteY19" fmla="*/ 62424 h 600335"/>
              <a:gd name="connsiteX20" fmla="*/ 239848 w 308083"/>
              <a:gd name="connsiteY20" fmla="*/ 121208 h 600335"/>
              <a:gd name="connsiteX21" fmla="*/ 180072 w 308083"/>
              <a:gd name="connsiteY21" fmla="*/ 58807 h 600335"/>
              <a:gd name="connsiteX22" fmla="*/ 243471 w 308083"/>
              <a:gd name="connsiteY22" fmla="*/ 22 h 600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8083" h="600335">
                <a:moveTo>
                  <a:pt x="202221" y="139966"/>
                </a:moveTo>
                <a:lnTo>
                  <a:pt x="279441" y="139966"/>
                </a:lnTo>
                <a:cubicBezTo>
                  <a:pt x="287593" y="139966"/>
                  <a:pt x="295292" y="143356"/>
                  <a:pt x="300727" y="149458"/>
                </a:cubicBezTo>
                <a:cubicBezTo>
                  <a:pt x="306162" y="155334"/>
                  <a:pt x="308653" y="163471"/>
                  <a:pt x="307974" y="171607"/>
                </a:cubicBezTo>
                <a:cubicBezTo>
                  <a:pt x="300954" y="239408"/>
                  <a:pt x="285102" y="393768"/>
                  <a:pt x="284876" y="394898"/>
                </a:cubicBezTo>
                <a:cubicBezTo>
                  <a:pt x="283064" y="413882"/>
                  <a:pt x="270156" y="427669"/>
                  <a:pt x="252040" y="427669"/>
                </a:cubicBezTo>
                <a:lnTo>
                  <a:pt x="75861" y="427669"/>
                </a:lnTo>
                <a:cubicBezTo>
                  <a:pt x="73144" y="427669"/>
                  <a:pt x="70653" y="428799"/>
                  <a:pt x="68615" y="430607"/>
                </a:cubicBezTo>
                <a:cubicBezTo>
                  <a:pt x="66803" y="432641"/>
                  <a:pt x="65671" y="435127"/>
                  <a:pt x="65671" y="437839"/>
                </a:cubicBezTo>
                <a:lnTo>
                  <a:pt x="65897" y="567565"/>
                </a:lnTo>
                <a:cubicBezTo>
                  <a:pt x="65897" y="585645"/>
                  <a:pt x="51178" y="600335"/>
                  <a:pt x="33062" y="600335"/>
                </a:cubicBezTo>
                <a:cubicBezTo>
                  <a:pt x="14946" y="600335"/>
                  <a:pt x="226" y="585871"/>
                  <a:pt x="226" y="567791"/>
                </a:cubicBezTo>
                <a:lnTo>
                  <a:pt x="0" y="406198"/>
                </a:lnTo>
                <a:cubicBezTo>
                  <a:pt x="0" y="394446"/>
                  <a:pt x="4529" y="383372"/>
                  <a:pt x="12908" y="375010"/>
                </a:cubicBezTo>
                <a:cubicBezTo>
                  <a:pt x="21060" y="366874"/>
                  <a:pt x="32156" y="362128"/>
                  <a:pt x="43932" y="362128"/>
                </a:cubicBezTo>
                <a:lnTo>
                  <a:pt x="158516" y="362128"/>
                </a:lnTo>
                <a:lnTo>
                  <a:pt x="177991" y="161889"/>
                </a:lnTo>
                <a:cubicBezTo>
                  <a:pt x="179123" y="149458"/>
                  <a:pt x="189766" y="139966"/>
                  <a:pt x="202221" y="139966"/>
                </a:cubicBezTo>
                <a:close/>
                <a:moveTo>
                  <a:pt x="243471" y="22"/>
                </a:moveTo>
                <a:cubicBezTo>
                  <a:pt x="277434" y="1153"/>
                  <a:pt x="303926" y="28962"/>
                  <a:pt x="303020" y="62424"/>
                </a:cubicBezTo>
                <a:cubicBezTo>
                  <a:pt x="302115" y="95886"/>
                  <a:pt x="273812" y="122113"/>
                  <a:pt x="239848" y="121208"/>
                </a:cubicBezTo>
                <a:cubicBezTo>
                  <a:pt x="205884" y="120078"/>
                  <a:pt x="179166" y="92268"/>
                  <a:pt x="180072" y="58807"/>
                </a:cubicBezTo>
                <a:cubicBezTo>
                  <a:pt x="181204" y="25345"/>
                  <a:pt x="209507" y="-882"/>
                  <a:pt x="243471" y="22"/>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41" name="肘形连接符 40">
            <a:extLst>
              <a:ext uri="{FF2B5EF4-FFF2-40B4-BE49-F238E27FC236}">
                <a16:creationId xmlns:a16="http://schemas.microsoft.com/office/drawing/2014/main" id="{D4839C13-4281-19EF-B3E8-672AD24C1C27}"/>
              </a:ext>
            </a:extLst>
          </p:cNvPr>
          <p:cNvCxnSpPr>
            <a:cxnSpLocks/>
            <a:stCxn id="3" idx="2"/>
            <a:endCxn id="32" idx="0"/>
          </p:cNvCxnSpPr>
          <p:nvPr/>
        </p:nvCxnSpPr>
        <p:spPr>
          <a:xfrm rot="5400000">
            <a:off x="3797181" y="1029704"/>
            <a:ext cx="869803" cy="3727837"/>
          </a:xfrm>
          <a:prstGeom prst="bentConnector3">
            <a:avLst/>
          </a:prstGeom>
          <a:ln>
            <a:solidFill>
              <a:srgbClr val="008E3F"/>
            </a:solidFill>
          </a:ln>
        </p:spPr>
        <p:style>
          <a:lnRef idx="1">
            <a:schemeClr val="accent1"/>
          </a:lnRef>
          <a:fillRef idx="0">
            <a:schemeClr val="accent1"/>
          </a:fillRef>
          <a:effectRef idx="0">
            <a:schemeClr val="accent1"/>
          </a:effectRef>
          <a:fontRef idx="minor">
            <a:schemeClr val="tx1"/>
          </a:fontRef>
        </p:style>
      </p:cxnSp>
      <p:cxnSp>
        <p:nvCxnSpPr>
          <p:cNvPr id="45" name="肘形连接符 44">
            <a:extLst>
              <a:ext uri="{FF2B5EF4-FFF2-40B4-BE49-F238E27FC236}">
                <a16:creationId xmlns:a16="http://schemas.microsoft.com/office/drawing/2014/main" id="{665B1570-374A-63C0-F25B-9C76376FF274}"/>
              </a:ext>
            </a:extLst>
          </p:cNvPr>
          <p:cNvCxnSpPr>
            <a:cxnSpLocks/>
            <a:stCxn id="3" idx="2"/>
            <a:endCxn id="20" idx="0"/>
          </p:cNvCxnSpPr>
          <p:nvPr/>
        </p:nvCxnSpPr>
        <p:spPr>
          <a:xfrm rot="16200000" flipH="1">
            <a:off x="7525147" y="1029573"/>
            <a:ext cx="869803" cy="3728097"/>
          </a:xfrm>
          <a:prstGeom prst="bentConnector3">
            <a:avLst>
              <a:gd name="adj1" fmla="val 50000"/>
            </a:avLst>
          </a:prstGeom>
          <a:ln>
            <a:solidFill>
              <a:srgbClr val="008E3F"/>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FC93299-685E-B634-A34C-B06F96C0C2B7}"/>
              </a:ext>
            </a:extLst>
          </p:cNvPr>
          <p:cNvSpPr txBox="1">
            <a:spLocks/>
          </p:cNvSpPr>
          <p:nvPr/>
        </p:nvSpPr>
        <p:spPr>
          <a:xfrm>
            <a:off x="716280" y="3786555"/>
            <a:ext cx="3154680" cy="1346522"/>
          </a:xfrm>
          <a:prstGeom prst="rect">
            <a:avLst/>
          </a:prstGeom>
          <a:noFill/>
        </p:spPr>
        <p:txBody>
          <a:bodyPr wrap="square">
            <a:spAutoFit/>
          </a:bodyPr>
          <a:lstStyle/>
          <a:p>
            <a:pPr marL="285750" indent="-285750">
              <a:lnSpc>
                <a:spcPct val="150000"/>
              </a:lnSpc>
              <a:buFont typeface="Wingdings" panose="05000000000000000000" pitchFamily="2" charset="2"/>
              <a:buChar char="ü"/>
            </a:pPr>
            <a:r>
              <a:rPr lang="zh-CN" altLang="en-US" sz="1400"/>
              <a:t>VM 有时只有单纯眩晕发作，类似 BPPV，鉴别诊断时可在急性期直接观察其</a:t>
            </a:r>
            <a:r>
              <a:rPr lang="zh-CN" altLang="en-US" sz="1400" b="1">
                <a:solidFill>
                  <a:srgbClr val="008E3F"/>
                </a:solidFill>
              </a:rPr>
              <a:t>眼震持续时间、发作频率及眼震类型</a:t>
            </a:r>
          </a:p>
        </p:txBody>
      </p:sp>
      <p:sp>
        <p:nvSpPr>
          <p:cNvPr id="10" name="文本框 9">
            <a:extLst>
              <a:ext uri="{FF2B5EF4-FFF2-40B4-BE49-F238E27FC236}">
                <a16:creationId xmlns:a16="http://schemas.microsoft.com/office/drawing/2014/main" id="{BACE78FB-B2D4-84D0-47E6-492DF5C191F7}"/>
              </a:ext>
            </a:extLst>
          </p:cNvPr>
          <p:cNvSpPr txBox="1">
            <a:spLocks/>
          </p:cNvSpPr>
          <p:nvPr/>
        </p:nvSpPr>
        <p:spPr>
          <a:xfrm>
            <a:off x="4368800" y="3786555"/>
            <a:ext cx="3373120" cy="1346522"/>
          </a:xfrm>
          <a:prstGeom prst="rect">
            <a:avLst/>
          </a:prstGeom>
          <a:noFill/>
        </p:spPr>
        <p:txBody>
          <a:bodyPr wrap="square">
            <a:spAutoFit/>
          </a:bodyPr>
          <a:lstStyle>
            <a:defPPr>
              <a:defRPr lang="zh-CN"/>
            </a:defPPr>
            <a:lvl1pPr marL="285750" indent="-285750">
              <a:lnSpc>
                <a:spcPct val="130000"/>
              </a:lnSpc>
              <a:buFont typeface="Wingdings" panose="05000000000000000000" pitchFamily="2" charset="2"/>
              <a:buChar char="ü"/>
              <a:defRPr sz="1600"/>
            </a:lvl1pPr>
          </a:lstStyle>
          <a:p>
            <a:pPr>
              <a:lnSpc>
                <a:spcPct val="150000"/>
              </a:lnSpc>
            </a:pPr>
            <a:r>
              <a:rPr lang="zh-CN" altLang="en-US" sz="1400"/>
              <a:t>VM 病人位置性眼震的特点为</a:t>
            </a:r>
            <a:r>
              <a:rPr lang="zh-CN" altLang="en-US" sz="1400" b="1">
                <a:solidFill>
                  <a:srgbClr val="008E3F"/>
                </a:solidFill>
              </a:rPr>
              <a:t>持续性</a:t>
            </a:r>
            <a:r>
              <a:rPr lang="zh-CN" altLang="en-US" sz="1400"/>
              <a:t>，不显示单一半规管特点； BPPV眼震具有</a:t>
            </a:r>
            <a:r>
              <a:rPr lang="zh-CN" altLang="en-US" sz="1400" b="1">
                <a:solidFill>
                  <a:srgbClr val="008E3F"/>
                </a:solidFill>
              </a:rPr>
              <a:t>时间短、潜伏期、疲劳性、角度性变位</a:t>
            </a:r>
            <a:r>
              <a:rPr lang="zh-CN" altLang="en-US" sz="1400"/>
              <a:t>等特性 </a:t>
            </a:r>
          </a:p>
        </p:txBody>
      </p:sp>
      <p:sp>
        <p:nvSpPr>
          <p:cNvPr id="12" name="文本框 11">
            <a:extLst>
              <a:ext uri="{FF2B5EF4-FFF2-40B4-BE49-F238E27FC236}">
                <a16:creationId xmlns:a16="http://schemas.microsoft.com/office/drawing/2014/main" id="{5343995D-12D2-BE68-CFAA-7BAE7A526F75}"/>
              </a:ext>
            </a:extLst>
          </p:cNvPr>
          <p:cNvSpPr txBox="1">
            <a:spLocks/>
          </p:cNvSpPr>
          <p:nvPr/>
        </p:nvSpPr>
        <p:spPr>
          <a:xfrm>
            <a:off x="8194040" y="3786555"/>
            <a:ext cx="3154680" cy="1023357"/>
          </a:xfrm>
          <a:prstGeom prst="rect">
            <a:avLst/>
          </a:prstGeom>
          <a:noFill/>
        </p:spPr>
        <p:txBody>
          <a:bodyPr wrap="square">
            <a:spAutoFit/>
          </a:bodyPr>
          <a:lstStyle>
            <a:defPPr>
              <a:defRPr lang="zh-CN"/>
            </a:defPPr>
            <a:lvl1pPr marL="285750" indent="-285750">
              <a:lnSpc>
                <a:spcPct val="130000"/>
              </a:lnSpc>
              <a:buFont typeface="Wingdings" panose="05000000000000000000" pitchFamily="2" charset="2"/>
              <a:buChar char="ü"/>
              <a:defRPr sz="1600"/>
            </a:lvl1pPr>
          </a:lstStyle>
          <a:p>
            <a:pPr>
              <a:lnSpc>
                <a:spcPct val="150000"/>
              </a:lnSpc>
            </a:pPr>
            <a:r>
              <a:rPr lang="zh-CN" altLang="en-US" sz="1400"/>
              <a:t>BPPV 诊断的金标准是</a:t>
            </a:r>
            <a:r>
              <a:rPr lang="zh-CN" altLang="en-US" sz="1400" b="1">
                <a:solidFill>
                  <a:srgbClr val="008E3F"/>
                </a:solidFill>
              </a:rPr>
              <a:t>变位试验阳性</a:t>
            </a:r>
            <a:r>
              <a:rPr lang="zh-CN" altLang="en-US" sz="1400"/>
              <a:t>，但应注意双侧评价和重复检查，以防止漏诊或误诊 </a:t>
            </a:r>
          </a:p>
        </p:txBody>
      </p:sp>
      <p:cxnSp>
        <p:nvCxnSpPr>
          <p:cNvPr id="13" name="直接连接符 12">
            <a:extLst>
              <a:ext uri="{FF2B5EF4-FFF2-40B4-BE49-F238E27FC236}">
                <a16:creationId xmlns:a16="http://schemas.microsoft.com/office/drawing/2014/main" id="{D5AE1F86-EBF1-0A29-3E3C-40F527247F52}"/>
              </a:ext>
            </a:extLst>
          </p:cNvPr>
          <p:cNvCxnSpPr>
            <a:cxnSpLocks/>
            <a:stCxn id="3" idx="2"/>
            <a:endCxn id="26" idx="0"/>
          </p:cNvCxnSpPr>
          <p:nvPr/>
        </p:nvCxnSpPr>
        <p:spPr>
          <a:xfrm>
            <a:off x="6096000" y="2458721"/>
            <a:ext cx="0" cy="869803"/>
          </a:xfrm>
          <a:prstGeom prst="line">
            <a:avLst/>
          </a:prstGeom>
          <a:ln>
            <a:solidFill>
              <a:srgbClr val="008E3F"/>
            </a:solidFill>
          </a:ln>
        </p:spPr>
        <p:style>
          <a:lnRef idx="2">
            <a:schemeClr val="accent1"/>
          </a:lnRef>
          <a:fillRef idx="0">
            <a:schemeClr val="accent1"/>
          </a:fillRef>
          <a:effectRef idx="1">
            <a:schemeClr val="accent1"/>
          </a:effectRef>
          <a:fontRef idx="minor">
            <a:schemeClr val="tx1"/>
          </a:fontRef>
        </p:style>
      </p:cxnSp>
      <p:sp>
        <p:nvSpPr>
          <p:cNvPr id="18" name="文本框 17">
            <a:extLst>
              <a:ext uri="{FF2B5EF4-FFF2-40B4-BE49-F238E27FC236}">
                <a16:creationId xmlns:a16="http://schemas.microsoft.com/office/drawing/2014/main" id="{82DA00C9-26AF-7BA5-0AAE-6ED0CAE1F93E}"/>
              </a:ext>
            </a:extLst>
          </p:cNvPr>
          <p:cNvSpPr txBox="1"/>
          <p:nvPr/>
        </p:nvSpPr>
        <p:spPr>
          <a:xfrm>
            <a:off x="2474088" y="6129338"/>
            <a:ext cx="9381159" cy="338554"/>
          </a:xfrm>
          <a:prstGeom prst="rect">
            <a:avLst/>
          </a:prstGeom>
          <a:noFill/>
        </p:spPr>
        <p:txBody>
          <a:bodyPr wrap="square" rtlCol="0">
            <a:spAutoFit/>
          </a:bodyPr>
          <a:lstStyle/>
          <a:p>
            <a:pPr marL="228600" indent="-228600">
              <a:buFont typeface="+mj-lt"/>
              <a:buAutoNum type="arabicPeriod"/>
            </a:pPr>
            <a:r>
              <a:rPr lang="zh-CN" altLang="en-US" sz="800"/>
              <a:t>中国医师协会神经内科医师分会疼痛和感觉障碍学组</a:t>
            </a:r>
            <a:r>
              <a:rPr lang="en-US" altLang="zh-CN" sz="800"/>
              <a:t>,</a:t>
            </a:r>
            <a:r>
              <a:rPr lang="zh-CN" altLang="en-US" sz="800"/>
              <a:t>中国医药教育协会眩晕专业委员会</a:t>
            </a:r>
            <a:r>
              <a:rPr lang="en-US" altLang="zh-CN" sz="800"/>
              <a:t>,</a:t>
            </a:r>
            <a:r>
              <a:rPr lang="zh-CN" altLang="en-US" sz="800"/>
              <a:t>中国研究型医院学会头痛与感觉障碍专业委员会</a:t>
            </a:r>
            <a:r>
              <a:rPr lang="en-US" altLang="zh-CN" sz="800"/>
              <a:t>. </a:t>
            </a:r>
            <a:r>
              <a:rPr lang="zh-CN" altLang="en-US" sz="800"/>
              <a:t>前庭性偏头痛诊治专家共识</a:t>
            </a:r>
            <a:r>
              <a:rPr lang="en-US" altLang="zh-CN" sz="800"/>
              <a:t>(2018)[J]. </a:t>
            </a:r>
            <a:r>
              <a:rPr lang="zh-CN" altLang="en-US" sz="800"/>
              <a:t>中国疼痛医学杂志</a:t>
            </a:r>
            <a:r>
              <a:rPr lang="en-US" altLang="zh-CN" sz="800"/>
              <a:t>,2018,24(7):481-488. </a:t>
            </a:r>
            <a:endParaRPr lang="zh-CN" altLang="en-US" sz="800"/>
          </a:p>
        </p:txBody>
      </p:sp>
      <p:sp>
        <p:nvSpPr>
          <p:cNvPr id="7" name="圆角矩形 6">
            <a:extLst>
              <a:ext uri="{FF2B5EF4-FFF2-40B4-BE49-F238E27FC236}">
                <a16:creationId xmlns:a16="http://schemas.microsoft.com/office/drawing/2014/main" id="{2E4D8691-9F12-95EF-C267-AF3796EC2727}"/>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圆角矩形 8">
            <a:extLst>
              <a:ext uri="{FF2B5EF4-FFF2-40B4-BE49-F238E27FC236}">
                <a16:creationId xmlns:a16="http://schemas.microsoft.com/office/drawing/2014/main" id="{D9973A40-1182-1402-E1F9-6C05EEB37638}"/>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6068976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C49D5B-A4A5-86D0-2ED8-CD4455A47C27}"/>
            </a:ext>
          </a:extLst>
        </p:cNvPr>
        <p:cNvGrpSpPr/>
        <p:nvPr/>
      </p:nvGrpSpPr>
      <p:grpSpPr>
        <a:xfrm>
          <a:off x="0" y="0"/>
          <a:ext cx="0" cy="0"/>
          <a:chOff x="0" y="0"/>
          <a:chExt cx="0" cy="0"/>
        </a:xfrm>
      </p:grpSpPr>
      <p:sp>
        <p:nvSpPr>
          <p:cNvPr id="11" name="圆角矩形 10">
            <a:extLst>
              <a:ext uri="{FF2B5EF4-FFF2-40B4-BE49-F238E27FC236}">
                <a16:creationId xmlns:a16="http://schemas.microsoft.com/office/drawing/2014/main" id="{8D59D64B-2D71-7A28-DF17-C0AE83118945}"/>
              </a:ext>
            </a:extLst>
          </p:cNvPr>
          <p:cNvSpPr/>
          <p:nvPr/>
        </p:nvSpPr>
        <p:spPr>
          <a:xfrm>
            <a:off x="537176" y="1216560"/>
            <a:ext cx="11023606" cy="4785243"/>
          </a:xfrm>
          <a:prstGeom prst="roundRect">
            <a:avLst>
              <a:gd name="adj" fmla="val 6496"/>
            </a:avLst>
          </a:prstGeom>
          <a:solidFill>
            <a:schemeClr val="bg1"/>
          </a:solidFill>
          <a:ln>
            <a:solidFill>
              <a:schemeClr val="accent3">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a:extLst>
              <a:ext uri="{FF2B5EF4-FFF2-40B4-BE49-F238E27FC236}">
                <a16:creationId xmlns:a16="http://schemas.microsoft.com/office/drawing/2014/main" id="{A97F605B-4127-90B9-6022-966054766376}"/>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C2017819-2958-ED34-0D95-215F3B2CA83A}"/>
              </a:ext>
            </a:extLst>
          </p:cNvPr>
          <p:cNvSpPr>
            <a:spLocks noGrp="1"/>
          </p:cNvSpPr>
          <p:nvPr>
            <p:ph type="title"/>
          </p:nvPr>
        </p:nvSpPr>
        <p:spPr>
          <a:xfrm>
            <a:off x="479425" y="0"/>
            <a:ext cx="11233150" cy="728177"/>
          </a:xfrm>
        </p:spPr>
        <p:txBody>
          <a:bodyPr anchor="b">
            <a:normAutofit/>
          </a:bodyPr>
          <a:lstStyle/>
          <a:p>
            <a:r>
              <a:rPr lang="zh-CN" altLang="en-US">
                <a:solidFill>
                  <a:schemeClr val="bg1"/>
                </a:solidFill>
              </a:rPr>
              <a:t>与梅尼埃病的鉴别​</a:t>
            </a:r>
          </a:p>
        </p:txBody>
      </p:sp>
      <p:sp>
        <p:nvSpPr>
          <p:cNvPr id="6" name="文本框 5">
            <a:extLst>
              <a:ext uri="{FF2B5EF4-FFF2-40B4-BE49-F238E27FC236}">
                <a16:creationId xmlns:a16="http://schemas.microsoft.com/office/drawing/2014/main" id="{45689912-6025-DAE9-782A-D823EDE82689}"/>
              </a:ext>
            </a:extLst>
          </p:cNvPr>
          <p:cNvSpPr txBox="1"/>
          <p:nvPr/>
        </p:nvSpPr>
        <p:spPr>
          <a:xfrm>
            <a:off x="2405270" y="6139277"/>
            <a:ext cx="7951304" cy="338554"/>
          </a:xfrm>
          <a:prstGeom prst="rect">
            <a:avLst/>
          </a:prstGeom>
          <a:noFill/>
        </p:spPr>
        <p:txBody>
          <a:bodyPr wrap="square" rtlCol="0">
            <a:spAutoFit/>
          </a:bodyPr>
          <a:lstStyle>
            <a:defPPr>
              <a:defRPr lang="zh-CN"/>
            </a:defPPr>
            <a:lvl1pPr marL="228600" indent="-228600">
              <a:buFont typeface="+mj-lt"/>
              <a:buAutoNum type="arabicPeriod"/>
              <a:defRPr sz="800"/>
            </a:lvl1pPr>
          </a:lstStyle>
          <a:p>
            <a:r>
              <a:rPr lang="zh-CN" altLang="en-US"/>
              <a:t>中国卒中学会卒中与眩晕分会</a:t>
            </a:r>
            <a:r>
              <a:rPr lang="en-US" altLang="zh-CN"/>
              <a:t>,</a:t>
            </a:r>
            <a:r>
              <a:rPr lang="zh-CN" altLang="en-US"/>
              <a:t>中国医师协会神经内科医师分会眩晕专业委员会</a:t>
            </a:r>
            <a:r>
              <a:rPr lang="en-US" altLang="zh-CN"/>
              <a:t>. </a:t>
            </a:r>
            <a:r>
              <a:rPr lang="zh-CN" altLang="en-US"/>
              <a:t>前庭性偏头痛诊疗多学科专家共识</a:t>
            </a:r>
            <a:r>
              <a:rPr lang="en-US" altLang="zh-CN"/>
              <a:t>[J]. </a:t>
            </a:r>
            <a:r>
              <a:rPr lang="zh-CN" altLang="en-US"/>
              <a:t>中华内科杂志</a:t>
            </a:r>
            <a:r>
              <a:rPr lang="en-US" altLang="zh-CN"/>
              <a:t>,2019,58(2):102-107.</a:t>
            </a:r>
          </a:p>
          <a:p>
            <a:r>
              <a:rPr lang="zh-CN" altLang="en-US"/>
              <a:t>陈钢钢</a:t>
            </a:r>
            <a:r>
              <a:rPr lang="en-US" altLang="zh-CN"/>
              <a:t>,</a:t>
            </a:r>
            <a:r>
              <a:rPr lang="zh-CN" altLang="en-US"/>
              <a:t>张苏琳</a:t>
            </a:r>
            <a:r>
              <a:rPr lang="en-US" altLang="zh-CN"/>
              <a:t>,</a:t>
            </a:r>
            <a:r>
              <a:rPr lang="zh-CN" altLang="en-US"/>
              <a:t>马鑫</a:t>
            </a:r>
            <a:r>
              <a:rPr lang="en-US" altLang="zh-CN"/>
              <a:t>. </a:t>
            </a:r>
            <a:r>
              <a:rPr lang="zh-CN" altLang="en-US"/>
              <a:t>前庭疾病诊疗知识库</a:t>
            </a:r>
            <a:r>
              <a:rPr lang="en-US" altLang="zh-CN"/>
              <a:t>[M]. </a:t>
            </a:r>
            <a:r>
              <a:rPr lang="zh-CN" altLang="en-US"/>
              <a:t>北京</a:t>
            </a:r>
            <a:r>
              <a:rPr lang="en-US" altLang="zh-CN"/>
              <a:t>:</a:t>
            </a:r>
            <a:r>
              <a:rPr lang="zh-CN" altLang="en-US"/>
              <a:t>中国医药科技出版社</a:t>
            </a:r>
            <a:r>
              <a:rPr lang="en-US" altLang="zh-CN"/>
              <a:t>,2024.01.</a:t>
            </a:r>
          </a:p>
        </p:txBody>
      </p:sp>
      <p:sp>
        <p:nvSpPr>
          <p:cNvPr id="4" name="ïṥḻîḓè">
            <a:extLst>
              <a:ext uri="{FF2B5EF4-FFF2-40B4-BE49-F238E27FC236}">
                <a16:creationId xmlns:a16="http://schemas.microsoft.com/office/drawing/2014/main" id="{226491C7-7596-AA3A-AE07-90E5C22492CF}"/>
              </a:ext>
            </a:extLst>
          </p:cNvPr>
          <p:cNvSpPr/>
          <p:nvPr/>
        </p:nvSpPr>
        <p:spPr>
          <a:xfrm>
            <a:off x="4581586" y="2939256"/>
            <a:ext cx="722163" cy="1290541"/>
          </a:xfrm>
          <a:custGeom>
            <a:avLst/>
            <a:gdLst/>
            <a:ahLst/>
            <a:cxnLst>
              <a:cxn ang="0">
                <a:pos x="wd2" y="hd2"/>
              </a:cxn>
              <a:cxn ang="5400000">
                <a:pos x="wd2" y="hd2"/>
              </a:cxn>
              <a:cxn ang="10800000">
                <a:pos x="wd2" y="hd2"/>
              </a:cxn>
              <a:cxn ang="16200000">
                <a:pos x="wd2" y="hd2"/>
              </a:cxn>
            </a:cxnLst>
            <a:rect l="0" t="0" r="r" b="b"/>
            <a:pathLst>
              <a:path w="21056" h="21600" extrusionOk="0">
                <a:moveTo>
                  <a:pt x="11264" y="0"/>
                </a:moveTo>
                <a:lnTo>
                  <a:pt x="10911" y="2751"/>
                </a:lnTo>
                <a:cubicBezTo>
                  <a:pt x="7798" y="3373"/>
                  <a:pt x="5199" y="4512"/>
                  <a:pt x="3372" y="5973"/>
                </a:cubicBezTo>
                <a:cubicBezTo>
                  <a:pt x="1218" y="7696"/>
                  <a:pt x="206" y="9800"/>
                  <a:pt x="486" y="11909"/>
                </a:cubicBezTo>
                <a:cubicBezTo>
                  <a:pt x="-544" y="14092"/>
                  <a:pt x="76" y="16425"/>
                  <a:pt x="2236" y="18329"/>
                </a:cubicBezTo>
                <a:cubicBezTo>
                  <a:pt x="3999" y="19882"/>
                  <a:pt x="6700" y="21067"/>
                  <a:pt x="9958" y="21600"/>
                </a:cubicBezTo>
                <a:lnTo>
                  <a:pt x="11799" y="18400"/>
                </a:lnTo>
                <a:cubicBezTo>
                  <a:pt x="11071" y="18393"/>
                  <a:pt x="10347" y="18335"/>
                  <a:pt x="9645" y="18224"/>
                </a:cubicBezTo>
                <a:cubicBezTo>
                  <a:pt x="6756" y="17763"/>
                  <a:pt x="4559" y="16537"/>
                  <a:pt x="3013" y="15121"/>
                </a:cubicBezTo>
                <a:cubicBezTo>
                  <a:pt x="1926" y="14126"/>
                  <a:pt x="1158" y="13021"/>
                  <a:pt x="721" y="11857"/>
                </a:cubicBezTo>
                <a:cubicBezTo>
                  <a:pt x="1499" y="10633"/>
                  <a:pt x="2660" y="9521"/>
                  <a:pt x="4148" y="8585"/>
                </a:cubicBezTo>
                <a:cubicBezTo>
                  <a:pt x="5840" y="7522"/>
                  <a:pt x="7972" y="6668"/>
                  <a:pt x="10468" y="6266"/>
                </a:cubicBezTo>
                <a:lnTo>
                  <a:pt x="10128" y="8919"/>
                </a:lnTo>
                <a:lnTo>
                  <a:pt x="21056" y="3470"/>
                </a:lnTo>
                <a:lnTo>
                  <a:pt x="11264" y="0"/>
                </a:lnTo>
                <a:close/>
              </a:path>
            </a:pathLst>
          </a:custGeom>
          <a:gradFill>
            <a:gsLst>
              <a:gs pos="0">
                <a:schemeClr val="bg1">
                  <a:lumMod val="85000"/>
                </a:schemeClr>
              </a:gs>
              <a:gs pos="100000">
                <a:schemeClr val="bg1">
                  <a:lumMod val="95000"/>
                  <a:alpha val="0"/>
                </a:schemeClr>
              </a:gs>
            </a:gsLst>
            <a:lin ang="5400000" scaled="0"/>
          </a:gradFill>
          <a:ln w="1905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lnSpc>
                <a:spcPct val="120000"/>
              </a:lnSpc>
            </a:pPr>
            <a:endParaRPr sz="2000" b="1">
              <a:solidFill>
                <a:schemeClr val="lt1"/>
              </a:solidFill>
              <a:cs typeface="+mn-ea"/>
              <a:sym typeface="+mn-lt"/>
            </a:endParaRPr>
          </a:p>
        </p:txBody>
      </p:sp>
      <p:sp>
        <p:nvSpPr>
          <p:cNvPr id="3" name="îŝlïḍè">
            <a:extLst>
              <a:ext uri="{FF2B5EF4-FFF2-40B4-BE49-F238E27FC236}">
                <a16:creationId xmlns:a16="http://schemas.microsoft.com/office/drawing/2014/main" id="{9658BEEA-FFA9-BB63-93CF-B547802FFABE}"/>
              </a:ext>
            </a:extLst>
          </p:cNvPr>
          <p:cNvSpPr/>
          <p:nvPr/>
        </p:nvSpPr>
        <p:spPr>
          <a:xfrm>
            <a:off x="5611802" y="4936853"/>
            <a:ext cx="1131509" cy="720612"/>
          </a:xfrm>
          <a:custGeom>
            <a:avLst/>
            <a:gdLst/>
            <a:ahLst/>
            <a:cxnLst>
              <a:cxn ang="0">
                <a:pos x="wd2" y="hd2"/>
              </a:cxn>
              <a:cxn ang="5400000">
                <a:pos x="wd2" y="hd2"/>
              </a:cxn>
              <a:cxn ang="10800000">
                <a:pos x="wd2" y="hd2"/>
              </a:cxn>
              <a:cxn ang="16200000">
                <a:pos x="wd2" y="hd2"/>
              </a:cxn>
            </a:cxnLst>
            <a:rect l="0" t="0" r="r" b="b"/>
            <a:pathLst>
              <a:path w="21370" h="21557" extrusionOk="0">
                <a:moveTo>
                  <a:pt x="431" y="21047"/>
                </a:moveTo>
                <a:lnTo>
                  <a:pt x="3104" y="18523"/>
                </a:lnTo>
                <a:cubicBezTo>
                  <a:pt x="4836" y="20502"/>
                  <a:pt x="6854" y="21519"/>
                  <a:pt x="8884" y="21556"/>
                </a:cubicBezTo>
                <a:cubicBezTo>
                  <a:pt x="11277" y="21600"/>
                  <a:pt x="13598" y="20293"/>
                  <a:pt x="15443" y="17896"/>
                </a:cubicBezTo>
                <a:cubicBezTo>
                  <a:pt x="17844" y="16524"/>
                  <a:pt x="19770" y="13611"/>
                  <a:pt x="20727" y="9845"/>
                </a:cubicBezTo>
                <a:cubicBezTo>
                  <a:pt x="21508" y="6770"/>
                  <a:pt x="21600" y="3285"/>
                  <a:pt x="20882" y="0"/>
                </a:cubicBezTo>
                <a:lnTo>
                  <a:pt x="17239" y="1734"/>
                </a:lnTo>
                <a:cubicBezTo>
                  <a:pt x="17503" y="2353"/>
                  <a:pt x="17720" y="3020"/>
                  <a:pt x="17877" y="3725"/>
                </a:cubicBezTo>
                <a:cubicBezTo>
                  <a:pt x="18525" y="6625"/>
                  <a:pt x="18207" y="9729"/>
                  <a:pt x="17473" y="12480"/>
                </a:cubicBezTo>
                <a:cubicBezTo>
                  <a:pt x="16957" y="14414"/>
                  <a:pt x="16221" y="16192"/>
                  <a:pt x="15308" y="17752"/>
                </a:cubicBezTo>
                <a:cubicBezTo>
                  <a:pt x="13887" y="18353"/>
                  <a:pt x="12428" y="18518"/>
                  <a:pt x="11010" y="18226"/>
                </a:cubicBezTo>
                <a:cubicBezTo>
                  <a:pt x="9399" y="17894"/>
                  <a:pt x="7817" y="16978"/>
                  <a:pt x="6518" y="15293"/>
                </a:cubicBezTo>
                <a:lnTo>
                  <a:pt x="9097" y="12858"/>
                </a:lnTo>
                <a:lnTo>
                  <a:pt x="0" y="9259"/>
                </a:lnTo>
                <a:lnTo>
                  <a:pt x="431" y="21047"/>
                </a:lnTo>
                <a:close/>
              </a:path>
            </a:pathLst>
          </a:custGeom>
          <a:gradFill flip="none" rotWithShape="1">
            <a:gsLst>
              <a:gs pos="0">
                <a:schemeClr val="bg1">
                  <a:lumMod val="85000"/>
                </a:schemeClr>
              </a:gs>
              <a:gs pos="100000">
                <a:schemeClr val="bg1">
                  <a:lumMod val="95000"/>
                  <a:alpha val="0"/>
                </a:schemeClr>
              </a:gs>
            </a:gsLst>
            <a:lin ang="0" scaled="1"/>
            <a:tileRect/>
          </a:gradFill>
          <a:ln w="1905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lnSpc>
                <a:spcPct val="120000"/>
              </a:lnSpc>
            </a:pPr>
            <a:endParaRPr sz="2000" b="1">
              <a:cs typeface="+mn-ea"/>
              <a:sym typeface="+mn-lt"/>
            </a:endParaRPr>
          </a:p>
        </p:txBody>
      </p:sp>
      <p:sp>
        <p:nvSpPr>
          <p:cNvPr id="7" name="î$ľîḑè">
            <a:extLst>
              <a:ext uri="{FF2B5EF4-FFF2-40B4-BE49-F238E27FC236}">
                <a16:creationId xmlns:a16="http://schemas.microsoft.com/office/drawing/2014/main" id="{0F07D3AE-24EB-13AE-993B-E8F43061165D}"/>
              </a:ext>
            </a:extLst>
          </p:cNvPr>
          <p:cNvSpPr/>
          <p:nvPr/>
        </p:nvSpPr>
        <p:spPr>
          <a:xfrm>
            <a:off x="6413018" y="3123289"/>
            <a:ext cx="1197398" cy="922472"/>
          </a:xfrm>
          <a:custGeom>
            <a:avLst/>
            <a:gdLst/>
            <a:ahLst/>
            <a:cxnLst>
              <a:cxn ang="0">
                <a:pos x="wd2" y="hd2"/>
              </a:cxn>
              <a:cxn ang="5400000">
                <a:pos x="wd2" y="hd2"/>
              </a:cxn>
              <a:cxn ang="10800000">
                <a:pos x="wd2" y="hd2"/>
              </a:cxn>
              <a:cxn ang="16200000">
                <a:pos x="wd2" y="hd2"/>
              </a:cxn>
            </a:cxnLst>
            <a:rect l="0" t="0" r="r" b="b"/>
            <a:pathLst>
              <a:path w="21600" h="21176" extrusionOk="0">
                <a:moveTo>
                  <a:pt x="21600" y="15559"/>
                </a:moveTo>
                <a:lnTo>
                  <a:pt x="18889" y="14008"/>
                </a:lnTo>
                <a:cubicBezTo>
                  <a:pt x="18917" y="11412"/>
                  <a:pt x="18314" y="8955"/>
                  <a:pt x="17220" y="6918"/>
                </a:cubicBezTo>
                <a:cubicBezTo>
                  <a:pt x="15931" y="4516"/>
                  <a:pt x="14014" y="2781"/>
                  <a:pt x="11819" y="1998"/>
                </a:cubicBezTo>
                <a:cubicBezTo>
                  <a:pt x="9826" y="212"/>
                  <a:pt x="7332" y="-424"/>
                  <a:pt x="4948" y="281"/>
                </a:cubicBezTo>
                <a:cubicBezTo>
                  <a:pt x="3001" y="857"/>
                  <a:pt x="1229" y="2299"/>
                  <a:pt x="0" y="4460"/>
                </a:cubicBezTo>
                <a:lnTo>
                  <a:pt x="2852" y="7324"/>
                </a:lnTo>
                <a:cubicBezTo>
                  <a:pt x="3013" y="6788"/>
                  <a:pt x="3224" y="6279"/>
                  <a:pt x="3486" y="5813"/>
                </a:cubicBezTo>
                <a:cubicBezTo>
                  <a:pt x="4563" y="3891"/>
                  <a:pt x="6271" y="2841"/>
                  <a:pt x="8032" y="2361"/>
                </a:cubicBezTo>
                <a:cubicBezTo>
                  <a:pt x="9270" y="2024"/>
                  <a:pt x="10551" y="1974"/>
                  <a:pt x="11823" y="2197"/>
                </a:cubicBezTo>
                <a:cubicBezTo>
                  <a:pt x="12897" y="3346"/>
                  <a:pt x="13778" y="4727"/>
                  <a:pt x="14411" y="6267"/>
                </a:cubicBezTo>
                <a:cubicBezTo>
                  <a:pt x="15130" y="8017"/>
                  <a:pt x="15544" y="9995"/>
                  <a:pt x="15423" y="12031"/>
                </a:cubicBezTo>
                <a:lnTo>
                  <a:pt x="12807" y="10535"/>
                </a:lnTo>
                <a:lnTo>
                  <a:pt x="16013" y="21176"/>
                </a:lnTo>
                <a:lnTo>
                  <a:pt x="21600" y="15559"/>
                </a:lnTo>
                <a:close/>
              </a:path>
            </a:pathLst>
          </a:custGeom>
          <a:gradFill flip="none" rotWithShape="1">
            <a:gsLst>
              <a:gs pos="0">
                <a:schemeClr val="bg1">
                  <a:lumMod val="85000"/>
                </a:schemeClr>
              </a:gs>
              <a:gs pos="100000">
                <a:schemeClr val="bg1">
                  <a:lumMod val="95000"/>
                  <a:alpha val="0"/>
                </a:schemeClr>
              </a:gs>
            </a:gsLst>
            <a:lin ang="16200000" scaled="1"/>
            <a:tileRect/>
          </a:gradFill>
          <a:ln w="1905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lnSpc>
                <a:spcPct val="120000"/>
              </a:lnSpc>
            </a:pPr>
            <a:endParaRPr sz="2000" b="1">
              <a:cs typeface="+mn-ea"/>
              <a:sym typeface="+mn-lt"/>
            </a:endParaRPr>
          </a:p>
        </p:txBody>
      </p:sp>
      <p:grpSp>
        <p:nvGrpSpPr>
          <p:cNvPr id="51" name="Group 26">
            <a:extLst>
              <a:ext uri="{FF2B5EF4-FFF2-40B4-BE49-F238E27FC236}">
                <a16:creationId xmlns:a16="http://schemas.microsoft.com/office/drawing/2014/main" id="{33378AF8-EACF-C347-4B21-4D3BBE0CD07F}"/>
              </a:ext>
            </a:extLst>
          </p:cNvPr>
          <p:cNvGrpSpPr/>
          <p:nvPr/>
        </p:nvGrpSpPr>
        <p:grpSpPr>
          <a:xfrm>
            <a:off x="4636451" y="2772403"/>
            <a:ext cx="2748523" cy="2414930"/>
            <a:chOff x="4178671" y="2127250"/>
            <a:chExt cx="3598624" cy="3161852"/>
          </a:xfrm>
        </p:grpSpPr>
        <p:sp>
          <p:nvSpPr>
            <p:cNvPr id="52" name="IconBackground1">
              <a:extLst>
                <a:ext uri="{FF2B5EF4-FFF2-40B4-BE49-F238E27FC236}">
                  <a16:creationId xmlns:a16="http://schemas.microsoft.com/office/drawing/2014/main" id="{64FA0FDB-3DDF-FDE9-7335-BBB1A34AED37}"/>
                </a:ext>
              </a:extLst>
            </p:cNvPr>
            <p:cNvSpPr/>
            <p:nvPr/>
          </p:nvSpPr>
          <p:spPr>
            <a:xfrm>
              <a:off x="5039532" y="2127250"/>
              <a:ext cx="1876587" cy="1876587"/>
            </a:xfrm>
            <a:custGeom>
              <a:avLst/>
              <a:gdLst/>
              <a:ahLst/>
              <a:cxnLst>
                <a:cxn ang="0">
                  <a:pos x="wd2" y="hd2"/>
                </a:cxn>
                <a:cxn ang="5400000">
                  <a:pos x="wd2" y="hd2"/>
                </a:cxn>
                <a:cxn ang="10800000">
                  <a:pos x="wd2" y="hd2"/>
                </a:cxn>
                <a:cxn ang="16200000">
                  <a:pos x="wd2" y="hd2"/>
                </a:cxn>
              </a:cxnLst>
              <a:rect l="0" t="0" r="r" b="b"/>
              <a:pathLst>
                <a:path w="18957" h="18957" extrusionOk="0">
                  <a:moveTo>
                    <a:pt x="13483" y="18066"/>
                  </a:moveTo>
                  <a:cubicBezTo>
                    <a:pt x="8740" y="20278"/>
                    <a:pt x="3102" y="18226"/>
                    <a:pt x="890" y="13483"/>
                  </a:cubicBezTo>
                  <a:cubicBezTo>
                    <a:pt x="-1322" y="8740"/>
                    <a:pt x="730" y="3102"/>
                    <a:pt x="5473" y="890"/>
                  </a:cubicBezTo>
                  <a:cubicBezTo>
                    <a:pt x="10216" y="-1322"/>
                    <a:pt x="15854" y="730"/>
                    <a:pt x="18066" y="5473"/>
                  </a:cubicBezTo>
                  <a:cubicBezTo>
                    <a:pt x="20278" y="10216"/>
                    <a:pt x="18226" y="15854"/>
                    <a:pt x="13483" y="18066"/>
                  </a:cubicBezTo>
                  <a:close/>
                </a:path>
              </a:pathLst>
            </a:custGeom>
            <a:gradFill flip="none" rotWithShape="1">
              <a:gsLst>
                <a:gs pos="0">
                  <a:srgbClr val="CBECCE"/>
                </a:gs>
                <a:gs pos="75000">
                  <a:srgbClr val="008E3F"/>
                </a:gs>
              </a:gsLst>
              <a:lin ang="2700000" scaled="1"/>
              <a:tileRect/>
            </a:gra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1600" b="1">
                <a:solidFill>
                  <a:srgbClr val="FFFFFF"/>
                </a:solidFill>
                <a:cs typeface="+mn-ea"/>
                <a:sym typeface="+mn-lt"/>
              </a:endParaRPr>
            </a:p>
          </p:txBody>
        </p:sp>
        <p:sp>
          <p:nvSpPr>
            <p:cNvPr id="53" name="Icon1">
              <a:extLst>
                <a:ext uri="{FF2B5EF4-FFF2-40B4-BE49-F238E27FC236}">
                  <a16:creationId xmlns:a16="http://schemas.microsoft.com/office/drawing/2014/main" id="{DF3CB708-039D-E848-EE59-62FABAA439C5}"/>
                </a:ext>
              </a:extLst>
            </p:cNvPr>
            <p:cNvSpPr/>
            <p:nvPr/>
          </p:nvSpPr>
          <p:spPr bwMode="auto">
            <a:xfrm>
              <a:off x="5713034" y="2760498"/>
              <a:ext cx="529580" cy="610090"/>
            </a:xfrm>
            <a:custGeom>
              <a:avLst/>
              <a:gdLst>
                <a:gd name="connsiteX0" fmla="*/ 66203 w 524956"/>
                <a:gd name="connsiteY0" fmla="*/ 354721 h 604762"/>
                <a:gd name="connsiteX1" fmla="*/ 132405 w 524956"/>
                <a:gd name="connsiteY1" fmla="*/ 420861 h 604762"/>
                <a:gd name="connsiteX2" fmla="*/ 106570 w 524956"/>
                <a:gd name="connsiteY2" fmla="*/ 474095 h 604762"/>
                <a:gd name="connsiteX3" fmla="*/ 106570 w 524956"/>
                <a:gd name="connsiteY3" fmla="*/ 604762 h 604762"/>
                <a:gd name="connsiteX4" fmla="*/ 27450 w 524956"/>
                <a:gd name="connsiteY4" fmla="*/ 604762 h 604762"/>
                <a:gd name="connsiteX5" fmla="*/ 27450 w 524956"/>
                <a:gd name="connsiteY5" fmla="*/ 474095 h 604762"/>
                <a:gd name="connsiteX6" fmla="*/ 0 w 524956"/>
                <a:gd name="connsiteY6" fmla="*/ 420861 h 604762"/>
                <a:gd name="connsiteX7" fmla="*/ 66203 w 524956"/>
                <a:gd name="connsiteY7" fmla="*/ 354721 h 604762"/>
                <a:gd name="connsiteX8" fmla="*/ 263156 w 524956"/>
                <a:gd name="connsiteY8" fmla="*/ 237085 h 604762"/>
                <a:gd name="connsiteX9" fmla="*/ 327773 w 524956"/>
                <a:gd name="connsiteY9" fmla="*/ 303202 h 604762"/>
                <a:gd name="connsiteX10" fmla="*/ 301926 w 524956"/>
                <a:gd name="connsiteY10" fmla="*/ 354806 h 604762"/>
                <a:gd name="connsiteX11" fmla="*/ 301926 w 524956"/>
                <a:gd name="connsiteY11" fmla="*/ 604762 h 604762"/>
                <a:gd name="connsiteX12" fmla="*/ 222770 w 524956"/>
                <a:gd name="connsiteY12" fmla="*/ 604762 h 604762"/>
                <a:gd name="connsiteX13" fmla="*/ 222770 w 524956"/>
                <a:gd name="connsiteY13" fmla="*/ 354806 h 604762"/>
                <a:gd name="connsiteX14" fmla="*/ 196923 w 524956"/>
                <a:gd name="connsiteY14" fmla="*/ 303202 h 604762"/>
                <a:gd name="connsiteX15" fmla="*/ 263156 w 524956"/>
                <a:gd name="connsiteY15" fmla="*/ 237085 h 604762"/>
                <a:gd name="connsiteX16" fmla="*/ 458753 w 524956"/>
                <a:gd name="connsiteY16" fmla="*/ 117636 h 604762"/>
                <a:gd name="connsiteX17" fmla="*/ 524956 w 524956"/>
                <a:gd name="connsiteY17" fmla="*/ 183769 h 604762"/>
                <a:gd name="connsiteX18" fmla="*/ 499121 w 524956"/>
                <a:gd name="connsiteY18" fmla="*/ 236998 h 604762"/>
                <a:gd name="connsiteX19" fmla="*/ 499121 w 524956"/>
                <a:gd name="connsiteY19" fmla="*/ 604762 h 604762"/>
                <a:gd name="connsiteX20" fmla="*/ 420001 w 524956"/>
                <a:gd name="connsiteY20" fmla="*/ 604762 h 604762"/>
                <a:gd name="connsiteX21" fmla="*/ 420001 w 524956"/>
                <a:gd name="connsiteY21" fmla="*/ 236998 h 604762"/>
                <a:gd name="connsiteX22" fmla="*/ 392551 w 524956"/>
                <a:gd name="connsiteY22" fmla="*/ 183769 h 604762"/>
                <a:gd name="connsiteX23" fmla="*/ 458753 w 524956"/>
                <a:gd name="connsiteY23" fmla="*/ 117636 h 604762"/>
                <a:gd name="connsiteX24" fmla="*/ 419758 w 524956"/>
                <a:gd name="connsiteY24" fmla="*/ 0 h 604762"/>
                <a:gd name="connsiteX25" fmla="*/ 499046 w 524956"/>
                <a:gd name="connsiteY25" fmla="*/ 0 h 604762"/>
                <a:gd name="connsiteX26" fmla="*/ 499046 w 524956"/>
                <a:gd name="connsiteY26" fmla="*/ 108049 h 604762"/>
                <a:gd name="connsiteX27" fmla="*/ 484483 w 524956"/>
                <a:gd name="connsiteY27" fmla="*/ 103211 h 604762"/>
                <a:gd name="connsiteX28" fmla="*/ 484483 w 524956"/>
                <a:gd name="connsiteY28" fmla="*/ 12901 h 604762"/>
                <a:gd name="connsiteX29" fmla="*/ 432703 w 524956"/>
                <a:gd name="connsiteY29" fmla="*/ 12901 h 604762"/>
                <a:gd name="connsiteX30" fmla="*/ 432703 w 524956"/>
                <a:gd name="connsiteY30" fmla="*/ 103211 h 604762"/>
                <a:gd name="connsiteX31" fmla="*/ 419758 w 524956"/>
                <a:gd name="connsiteY31" fmla="*/ 108049 h 604762"/>
                <a:gd name="connsiteX32" fmla="*/ 222834 w 524956"/>
                <a:gd name="connsiteY32" fmla="*/ 0 h 604762"/>
                <a:gd name="connsiteX33" fmla="*/ 301862 w 524956"/>
                <a:gd name="connsiteY33" fmla="*/ 0 h 604762"/>
                <a:gd name="connsiteX34" fmla="*/ 301862 w 524956"/>
                <a:gd name="connsiteY34" fmla="*/ 227239 h 604762"/>
                <a:gd name="connsiteX35" fmla="*/ 288959 w 524956"/>
                <a:gd name="connsiteY35" fmla="*/ 220793 h 604762"/>
                <a:gd name="connsiteX36" fmla="*/ 288959 w 524956"/>
                <a:gd name="connsiteY36" fmla="*/ 12893 h 604762"/>
                <a:gd name="connsiteX37" fmla="*/ 235737 w 524956"/>
                <a:gd name="connsiteY37" fmla="*/ 12893 h 604762"/>
                <a:gd name="connsiteX38" fmla="*/ 235737 w 524956"/>
                <a:gd name="connsiteY38" fmla="*/ 220793 h 604762"/>
                <a:gd name="connsiteX39" fmla="*/ 222834 w 524956"/>
                <a:gd name="connsiteY39" fmla="*/ 227239 h 604762"/>
                <a:gd name="connsiteX40" fmla="*/ 27466 w 524956"/>
                <a:gd name="connsiteY40" fmla="*/ 0 h 604762"/>
                <a:gd name="connsiteX41" fmla="*/ 106494 w 524956"/>
                <a:gd name="connsiteY41" fmla="*/ 0 h 604762"/>
                <a:gd name="connsiteX42" fmla="*/ 106494 w 524956"/>
                <a:gd name="connsiteY42" fmla="*/ 345134 h 604762"/>
                <a:gd name="connsiteX43" fmla="*/ 91979 w 524956"/>
                <a:gd name="connsiteY43" fmla="*/ 340296 h 604762"/>
                <a:gd name="connsiteX44" fmla="*/ 91979 w 524956"/>
                <a:gd name="connsiteY44" fmla="*/ 12902 h 604762"/>
                <a:gd name="connsiteX45" fmla="*/ 40369 w 524956"/>
                <a:gd name="connsiteY45" fmla="*/ 12902 h 604762"/>
                <a:gd name="connsiteX46" fmla="*/ 40369 w 524956"/>
                <a:gd name="connsiteY46" fmla="*/ 340296 h 604762"/>
                <a:gd name="connsiteX47" fmla="*/ 27466 w 524956"/>
                <a:gd name="connsiteY47" fmla="*/ 345134 h 60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24956" h="604762">
                  <a:moveTo>
                    <a:pt x="66203" y="354721"/>
                  </a:moveTo>
                  <a:cubicBezTo>
                    <a:pt x="103340" y="354721"/>
                    <a:pt x="132405" y="385371"/>
                    <a:pt x="132405" y="420861"/>
                  </a:cubicBezTo>
                  <a:cubicBezTo>
                    <a:pt x="132405" y="441832"/>
                    <a:pt x="121102" y="461190"/>
                    <a:pt x="106570" y="474095"/>
                  </a:cubicBezTo>
                  <a:lnTo>
                    <a:pt x="106570" y="604762"/>
                  </a:lnTo>
                  <a:lnTo>
                    <a:pt x="27450" y="604762"/>
                  </a:lnTo>
                  <a:lnTo>
                    <a:pt x="27450" y="474095"/>
                  </a:lnTo>
                  <a:cubicBezTo>
                    <a:pt x="11303" y="461190"/>
                    <a:pt x="0" y="441832"/>
                    <a:pt x="0" y="420861"/>
                  </a:cubicBezTo>
                  <a:cubicBezTo>
                    <a:pt x="0" y="385371"/>
                    <a:pt x="30679" y="354721"/>
                    <a:pt x="66203" y="354721"/>
                  </a:cubicBezTo>
                  <a:close/>
                  <a:moveTo>
                    <a:pt x="263156" y="237085"/>
                  </a:moveTo>
                  <a:cubicBezTo>
                    <a:pt x="298695" y="237085"/>
                    <a:pt x="327773" y="266112"/>
                    <a:pt x="327773" y="303202"/>
                  </a:cubicBezTo>
                  <a:cubicBezTo>
                    <a:pt x="327773" y="324166"/>
                    <a:pt x="318080" y="343518"/>
                    <a:pt x="301926" y="354806"/>
                  </a:cubicBezTo>
                  <a:lnTo>
                    <a:pt x="301926" y="604762"/>
                  </a:lnTo>
                  <a:lnTo>
                    <a:pt x="222770" y="604762"/>
                  </a:lnTo>
                  <a:lnTo>
                    <a:pt x="222770" y="354806"/>
                  </a:lnTo>
                  <a:cubicBezTo>
                    <a:pt x="206616" y="343518"/>
                    <a:pt x="196923" y="324166"/>
                    <a:pt x="196923" y="303202"/>
                  </a:cubicBezTo>
                  <a:cubicBezTo>
                    <a:pt x="196923" y="266112"/>
                    <a:pt x="226001" y="237085"/>
                    <a:pt x="263156" y="237085"/>
                  </a:cubicBezTo>
                  <a:close/>
                  <a:moveTo>
                    <a:pt x="458753" y="117636"/>
                  </a:moveTo>
                  <a:cubicBezTo>
                    <a:pt x="495891" y="117636"/>
                    <a:pt x="524956" y="148283"/>
                    <a:pt x="524956" y="183769"/>
                  </a:cubicBezTo>
                  <a:cubicBezTo>
                    <a:pt x="524956" y="206351"/>
                    <a:pt x="515268" y="224094"/>
                    <a:pt x="499121" y="236998"/>
                  </a:cubicBezTo>
                  <a:lnTo>
                    <a:pt x="499121" y="604762"/>
                  </a:lnTo>
                  <a:lnTo>
                    <a:pt x="420001" y="604762"/>
                  </a:lnTo>
                  <a:lnTo>
                    <a:pt x="420001" y="236998"/>
                  </a:lnTo>
                  <a:cubicBezTo>
                    <a:pt x="403854" y="224094"/>
                    <a:pt x="392551" y="204738"/>
                    <a:pt x="392551" y="183769"/>
                  </a:cubicBezTo>
                  <a:cubicBezTo>
                    <a:pt x="392551" y="148283"/>
                    <a:pt x="423230" y="117636"/>
                    <a:pt x="458753" y="117636"/>
                  </a:cubicBezTo>
                  <a:close/>
                  <a:moveTo>
                    <a:pt x="419758" y="0"/>
                  </a:moveTo>
                  <a:lnTo>
                    <a:pt x="499046" y="0"/>
                  </a:lnTo>
                  <a:lnTo>
                    <a:pt x="499046" y="108049"/>
                  </a:lnTo>
                  <a:cubicBezTo>
                    <a:pt x="494192" y="106436"/>
                    <a:pt x="489337" y="104824"/>
                    <a:pt x="484483" y="103211"/>
                  </a:cubicBezTo>
                  <a:lnTo>
                    <a:pt x="484483" y="12901"/>
                  </a:lnTo>
                  <a:lnTo>
                    <a:pt x="432703" y="12901"/>
                  </a:lnTo>
                  <a:lnTo>
                    <a:pt x="432703" y="103211"/>
                  </a:lnTo>
                  <a:cubicBezTo>
                    <a:pt x="427849" y="104824"/>
                    <a:pt x="422994" y="106436"/>
                    <a:pt x="419758" y="108049"/>
                  </a:cubicBezTo>
                  <a:close/>
                  <a:moveTo>
                    <a:pt x="222834" y="0"/>
                  </a:moveTo>
                  <a:lnTo>
                    <a:pt x="301862" y="0"/>
                  </a:lnTo>
                  <a:lnTo>
                    <a:pt x="301862" y="227239"/>
                  </a:lnTo>
                  <a:cubicBezTo>
                    <a:pt x="298636" y="224016"/>
                    <a:pt x="293798" y="222404"/>
                    <a:pt x="288959" y="220793"/>
                  </a:cubicBezTo>
                  <a:lnTo>
                    <a:pt x="288959" y="12893"/>
                  </a:lnTo>
                  <a:lnTo>
                    <a:pt x="235737" y="12893"/>
                  </a:lnTo>
                  <a:lnTo>
                    <a:pt x="235737" y="220793"/>
                  </a:lnTo>
                  <a:cubicBezTo>
                    <a:pt x="230898" y="222404"/>
                    <a:pt x="227672" y="225627"/>
                    <a:pt x="222834" y="227239"/>
                  </a:cubicBezTo>
                  <a:close/>
                  <a:moveTo>
                    <a:pt x="27466" y="0"/>
                  </a:moveTo>
                  <a:lnTo>
                    <a:pt x="106494" y="0"/>
                  </a:lnTo>
                  <a:lnTo>
                    <a:pt x="106494" y="345134"/>
                  </a:lnTo>
                  <a:cubicBezTo>
                    <a:pt x="101656" y="343521"/>
                    <a:pt x="96817" y="341908"/>
                    <a:pt x="91979" y="340296"/>
                  </a:cubicBezTo>
                  <a:lnTo>
                    <a:pt x="91979" y="12902"/>
                  </a:lnTo>
                  <a:lnTo>
                    <a:pt x="40369" y="12902"/>
                  </a:lnTo>
                  <a:lnTo>
                    <a:pt x="40369" y="340296"/>
                  </a:lnTo>
                  <a:cubicBezTo>
                    <a:pt x="35530" y="341908"/>
                    <a:pt x="30692" y="343521"/>
                    <a:pt x="27466" y="345134"/>
                  </a:cubicBezTo>
                  <a:close/>
                </a:path>
              </a:pathLst>
            </a:custGeom>
            <a:solidFill>
              <a:schemeClr val="bg1"/>
            </a:soli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600" b="1">
                <a:solidFill>
                  <a:srgbClr val="FFFFFF"/>
                </a:solidFill>
                <a:cs typeface="+mn-ea"/>
                <a:sym typeface="+mn-lt"/>
              </a:endParaRPr>
            </a:p>
          </p:txBody>
        </p:sp>
        <p:sp>
          <p:nvSpPr>
            <p:cNvPr id="54" name="IconBackground2">
              <a:extLst>
                <a:ext uri="{FF2B5EF4-FFF2-40B4-BE49-F238E27FC236}">
                  <a16:creationId xmlns:a16="http://schemas.microsoft.com/office/drawing/2014/main" id="{1230A60A-2FE9-C044-E708-D6B5735CB595}"/>
                </a:ext>
              </a:extLst>
            </p:cNvPr>
            <p:cNvSpPr/>
            <p:nvPr/>
          </p:nvSpPr>
          <p:spPr>
            <a:xfrm>
              <a:off x="4178671" y="3412806"/>
              <a:ext cx="1876140" cy="1876138"/>
            </a:xfrm>
            <a:prstGeom prst="ellipse">
              <a:avLst/>
            </a:prstGeom>
            <a:gradFill flip="none" rotWithShape="1">
              <a:gsLst>
                <a:gs pos="0">
                  <a:srgbClr val="CBECCE"/>
                </a:gs>
                <a:gs pos="75000">
                  <a:srgbClr val="008E3F"/>
                </a:gs>
              </a:gsLst>
              <a:lin ang="2700000" scaled="1"/>
              <a:tileRect/>
            </a:gra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1600" b="1">
                <a:solidFill>
                  <a:srgbClr val="FFFFFF"/>
                </a:solidFill>
                <a:cs typeface="+mn-ea"/>
                <a:sym typeface="+mn-lt"/>
              </a:endParaRPr>
            </a:p>
          </p:txBody>
        </p:sp>
        <p:sp>
          <p:nvSpPr>
            <p:cNvPr id="55" name="Icon2">
              <a:extLst>
                <a:ext uri="{FF2B5EF4-FFF2-40B4-BE49-F238E27FC236}">
                  <a16:creationId xmlns:a16="http://schemas.microsoft.com/office/drawing/2014/main" id="{CAD3535A-E14C-756B-D3EB-F016252E2589}"/>
                </a:ext>
              </a:extLst>
            </p:cNvPr>
            <p:cNvSpPr/>
            <p:nvPr/>
          </p:nvSpPr>
          <p:spPr bwMode="auto">
            <a:xfrm>
              <a:off x="4905158" y="4026990"/>
              <a:ext cx="423164" cy="647771"/>
            </a:xfrm>
            <a:custGeom>
              <a:avLst/>
              <a:gdLst>
                <a:gd name="T0" fmla="*/ 4305 w 4347"/>
                <a:gd name="T1" fmla="*/ 2692 h 6665"/>
                <a:gd name="T2" fmla="*/ 4018 w 4347"/>
                <a:gd name="T3" fmla="*/ 3642 h 6665"/>
                <a:gd name="T4" fmla="*/ 3465 w 4347"/>
                <a:gd name="T5" fmla="*/ 4454 h 6665"/>
                <a:gd name="T6" fmla="*/ 3182 w 4347"/>
                <a:gd name="T7" fmla="*/ 4935 h 6665"/>
                <a:gd name="T8" fmla="*/ 3138 w 4347"/>
                <a:gd name="T9" fmla="*/ 5422 h 6665"/>
                <a:gd name="T10" fmla="*/ 2876 w 4347"/>
                <a:gd name="T11" fmla="*/ 6287 h 6665"/>
                <a:gd name="T12" fmla="*/ 1069 w 4347"/>
                <a:gd name="T13" fmla="*/ 5690 h 6665"/>
                <a:gd name="T14" fmla="*/ 1298 w 4347"/>
                <a:gd name="T15" fmla="*/ 5556 h 6665"/>
                <a:gd name="T16" fmla="*/ 2033 w 4347"/>
                <a:gd name="T17" fmla="*/ 6095 h 6665"/>
                <a:gd name="T18" fmla="*/ 2899 w 4347"/>
                <a:gd name="T19" fmla="*/ 5908 h 6665"/>
                <a:gd name="T20" fmla="*/ 2837 w 4347"/>
                <a:gd name="T21" fmla="*/ 5111 h 6665"/>
                <a:gd name="T22" fmla="*/ 3213 w 4347"/>
                <a:gd name="T23" fmla="*/ 4355 h 6665"/>
                <a:gd name="T24" fmla="*/ 4012 w 4347"/>
                <a:gd name="T25" fmla="*/ 2916 h 6665"/>
                <a:gd name="T26" fmla="*/ 3704 w 4347"/>
                <a:gd name="T27" fmla="*/ 1313 h 6665"/>
                <a:gd name="T28" fmla="*/ 1404 w 4347"/>
                <a:gd name="T29" fmla="*/ 585 h 6665"/>
                <a:gd name="T30" fmla="*/ 553 w 4347"/>
                <a:gd name="T31" fmla="*/ 1353 h 6665"/>
                <a:gd name="T32" fmla="*/ 634 w 4347"/>
                <a:gd name="T33" fmla="*/ 2602 h 6665"/>
                <a:gd name="T34" fmla="*/ 405 w 4347"/>
                <a:gd name="T35" fmla="*/ 2736 h 6665"/>
                <a:gd name="T36" fmla="*/ 244 w 4347"/>
                <a:gd name="T37" fmla="*/ 2334 h 6665"/>
                <a:gd name="T38" fmla="*/ 1334 w 4347"/>
                <a:gd name="T39" fmla="*/ 329 h 6665"/>
                <a:gd name="T40" fmla="*/ 3757 w 4347"/>
                <a:gd name="T41" fmla="*/ 925 h 6665"/>
                <a:gd name="T42" fmla="*/ 4305 w 4347"/>
                <a:gd name="T43" fmla="*/ 2692 h 6665"/>
                <a:gd name="T44" fmla="*/ 1942 w 4347"/>
                <a:gd name="T45" fmla="*/ 1489 h 6665"/>
                <a:gd name="T46" fmla="*/ 2084 w 4347"/>
                <a:gd name="T47" fmla="*/ 1417 h 6665"/>
                <a:gd name="T48" fmla="*/ 2611 w 4347"/>
                <a:gd name="T49" fmla="*/ 1305 h 6665"/>
                <a:gd name="T50" fmla="*/ 2611 w 4347"/>
                <a:gd name="T51" fmla="*/ 1040 h 6665"/>
                <a:gd name="T52" fmla="*/ 1641 w 4347"/>
                <a:gd name="T53" fmla="*/ 1438 h 6665"/>
                <a:gd name="T54" fmla="*/ 1852 w 4347"/>
                <a:gd name="T55" fmla="*/ 2146 h 6665"/>
                <a:gd name="T56" fmla="*/ 2515 w 4347"/>
                <a:gd name="T57" fmla="*/ 2878 h 6665"/>
                <a:gd name="T58" fmla="*/ 2764 w 4347"/>
                <a:gd name="T59" fmla="*/ 3236 h 6665"/>
                <a:gd name="T60" fmla="*/ 2811 w 4347"/>
                <a:gd name="T61" fmla="*/ 3521 h 6665"/>
                <a:gd name="T62" fmla="*/ 2111 w 4347"/>
                <a:gd name="T63" fmla="*/ 3935 h 6665"/>
                <a:gd name="T64" fmla="*/ 2181 w 4347"/>
                <a:gd name="T65" fmla="*/ 4191 h 6665"/>
                <a:gd name="T66" fmla="*/ 3068 w 4347"/>
                <a:gd name="T67" fmla="*/ 3591 h 6665"/>
                <a:gd name="T68" fmla="*/ 2800 w 4347"/>
                <a:gd name="T69" fmla="*/ 2809 h 6665"/>
                <a:gd name="T70" fmla="*/ 2133 w 4347"/>
                <a:gd name="T71" fmla="*/ 2069 h 6665"/>
                <a:gd name="T72" fmla="*/ 1902 w 4347"/>
                <a:gd name="T73" fmla="*/ 1747 h 6665"/>
                <a:gd name="T74" fmla="*/ 1881 w 4347"/>
                <a:gd name="T75" fmla="*/ 1552 h 6665"/>
                <a:gd name="T76" fmla="*/ 1942 w 4347"/>
                <a:gd name="T77" fmla="*/ 1489 h 6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47" h="6665">
                  <a:moveTo>
                    <a:pt x="4305" y="2692"/>
                  </a:moveTo>
                  <a:cubicBezTo>
                    <a:pt x="4282" y="3029"/>
                    <a:pt x="4186" y="3349"/>
                    <a:pt x="4018" y="3642"/>
                  </a:cubicBezTo>
                  <a:cubicBezTo>
                    <a:pt x="3854" y="3927"/>
                    <a:pt x="3648" y="4182"/>
                    <a:pt x="3465" y="4454"/>
                  </a:cubicBezTo>
                  <a:cubicBezTo>
                    <a:pt x="3361" y="4609"/>
                    <a:pt x="3262" y="4768"/>
                    <a:pt x="3182" y="4935"/>
                  </a:cubicBezTo>
                  <a:cubicBezTo>
                    <a:pt x="3096" y="5112"/>
                    <a:pt x="3083" y="5233"/>
                    <a:pt x="3138" y="5422"/>
                  </a:cubicBezTo>
                  <a:cubicBezTo>
                    <a:pt x="3240" y="5773"/>
                    <a:pt x="3215" y="6075"/>
                    <a:pt x="2876" y="6287"/>
                  </a:cubicBezTo>
                  <a:cubicBezTo>
                    <a:pt x="2273" y="6665"/>
                    <a:pt x="1424" y="6220"/>
                    <a:pt x="1069" y="5690"/>
                  </a:cubicBezTo>
                  <a:cubicBezTo>
                    <a:pt x="973" y="5548"/>
                    <a:pt x="1203" y="5415"/>
                    <a:pt x="1298" y="5556"/>
                  </a:cubicBezTo>
                  <a:cubicBezTo>
                    <a:pt x="1465" y="5806"/>
                    <a:pt x="1748" y="6004"/>
                    <a:pt x="2033" y="6095"/>
                  </a:cubicBezTo>
                  <a:cubicBezTo>
                    <a:pt x="2310" y="6185"/>
                    <a:pt x="2729" y="6211"/>
                    <a:pt x="2899" y="5908"/>
                  </a:cubicBezTo>
                  <a:cubicBezTo>
                    <a:pt x="3031" y="5672"/>
                    <a:pt x="2802" y="5369"/>
                    <a:pt x="2837" y="5111"/>
                  </a:cubicBezTo>
                  <a:cubicBezTo>
                    <a:pt x="2872" y="4847"/>
                    <a:pt x="3067" y="4572"/>
                    <a:pt x="3213" y="4355"/>
                  </a:cubicBezTo>
                  <a:cubicBezTo>
                    <a:pt x="3517" y="3901"/>
                    <a:pt x="3911" y="3472"/>
                    <a:pt x="4012" y="2916"/>
                  </a:cubicBezTo>
                  <a:cubicBezTo>
                    <a:pt x="4109" y="2383"/>
                    <a:pt x="3984" y="1777"/>
                    <a:pt x="3704" y="1313"/>
                  </a:cubicBezTo>
                  <a:cubicBezTo>
                    <a:pt x="3226" y="520"/>
                    <a:pt x="2252" y="240"/>
                    <a:pt x="1404" y="585"/>
                  </a:cubicBezTo>
                  <a:cubicBezTo>
                    <a:pt x="1044" y="731"/>
                    <a:pt x="718" y="995"/>
                    <a:pt x="553" y="1353"/>
                  </a:cubicBezTo>
                  <a:cubicBezTo>
                    <a:pt x="365" y="1760"/>
                    <a:pt x="438" y="2213"/>
                    <a:pt x="634" y="2602"/>
                  </a:cubicBezTo>
                  <a:cubicBezTo>
                    <a:pt x="711" y="2754"/>
                    <a:pt x="482" y="2889"/>
                    <a:pt x="405" y="2736"/>
                  </a:cubicBezTo>
                  <a:cubicBezTo>
                    <a:pt x="340" y="2607"/>
                    <a:pt x="282" y="2473"/>
                    <a:pt x="244" y="2334"/>
                  </a:cubicBezTo>
                  <a:cubicBezTo>
                    <a:pt x="0" y="1454"/>
                    <a:pt x="512" y="652"/>
                    <a:pt x="1334" y="329"/>
                  </a:cubicBezTo>
                  <a:cubicBezTo>
                    <a:pt x="2170" y="0"/>
                    <a:pt x="3192" y="198"/>
                    <a:pt x="3757" y="925"/>
                  </a:cubicBezTo>
                  <a:cubicBezTo>
                    <a:pt x="4136" y="1413"/>
                    <a:pt x="4347" y="2074"/>
                    <a:pt x="4305" y="2692"/>
                  </a:cubicBezTo>
                  <a:close/>
                  <a:moveTo>
                    <a:pt x="1942" y="1489"/>
                  </a:moveTo>
                  <a:cubicBezTo>
                    <a:pt x="1986" y="1458"/>
                    <a:pt x="2034" y="1435"/>
                    <a:pt x="2084" y="1417"/>
                  </a:cubicBezTo>
                  <a:cubicBezTo>
                    <a:pt x="2252" y="1354"/>
                    <a:pt x="2434" y="1326"/>
                    <a:pt x="2611" y="1305"/>
                  </a:cubicBezTo>
                  <a:cubicBezTo>
                    <a:pt x="2779" y="1286"/>
                    <a:pt x="2781" y="1020"/>
                    <a:pt x="2611" y="1040"/>
                  </a:cubicBezTo>
                  <a:cubicBezTo>
                    <a:pt x="2305" y="1075"/>
                    <a:pt x="1802" y="1118"/>
                    <a:pt x="1641" y="1438"/>
                  </a:cubicBezTo>
                  <a:cubicBezTo>
                    <a:pt x="1515" y="1690"/>
                    <a:pt x="1700" y="1953"/>
                    <a:pt x="1852" y="2146"/>
                  </a:cubicBezTo>
                  <a:cubicBezTo>
                    <a:pt x="2056" y="2404"/>
                    <a:pt x="2301" y="2628"/>
                    <a:pt x="2515" y="2878"/>
                  </a:cubicBezTo>
                  <a:cubicBezTo>
                    <a:pt x="2610" y="2988"/>
                    <a:pt x="2698" y="3105"/>
                    <a:pt x="2764" y="3236"/>
                  </a:cubicBezTo>
                  <a:cubicBezTo>
                    <a:pt x="2814" y="3333"/>
                    <a:pt x="2835" y="3435"/>
                    <a:pt x="2811" y="3521"/>
                  </a:cubicBezTo>
                  <a:cubicBezTo>
                    <a:pt x="2747" y="3760"/>
                    <a:pt x="2342" y="3874"/>
                    <a:pt x="2111" y="3935"/>
                  </a:cubicBezTo>
                  <a:cubicBezTo>
                    <a:pt x="1945" y="3979"/>
                    <a:pt x="2016" y="4235"/>
                    <a:pt x="2181" y="4191"/>
                  </a:cubicBezTo>
                  <a:cubicBezTo>
                    <a:pt x="2514" y="4103"/>
                    <a:pt x="2954" y="3960"/>
                    <a:pt x="3068" y="3591"/>
                  </a:cubicBezTo>
                  <a:cubicBezTo>
                    <a:pt x="3155" y="3309"/>
                    <a:pt x="2965" y="3021"/>
                    <a:pt x="2800" y="2809"/>
                  </a:cubicBezTo>
                  <a:cubicBezTo>
                    <a:pt x="2596" y="2547"/>
                    <a:pt x="2352" y="2319"/>
                    <a:pt x="2133" y="2069"/>
                  </a:cubicBezTo>
                  <a:cubicBezTo>
                    <a:pt x="2046" y="1970"/>
                    <a:pt x="1962" y="1865"/>
                    <a:pt x="1902" y="1747"/>
                  </a:cubicBezTo>
                  <a:cubicBezTo>
                    <a:pt x="1861" y="1666"/>
                    <a:pt x="1856" y="1597"/>
                    <a:pt x="1881" y="1552"/>
                  </a:cubicBezTo>
                  <a:cubicBezTo>
                    <a:pt x="1891" y="1534"/>
                    <a:pt x="1920" y="1505"/>
                    <a:pt x="1942" y="1489"/>
                  </a:cubicBezTo>
                  <a:close/>
                </a:path>
              </a:pathLst>
            </a:custGeom>
            <a:solidFill>
              <a:schemeClr val="bg1"/>
            </a:soli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600" b="1">
                <a:solidFill>
                  <a:srgbClr val="FFFFFF"/>
                </a:solidFill>
                <a:cs typeface="+mn-ea"/>
                <a:sym typeface="+mn-lt"/>
              </a:endParaRPr>
            </a:p>
          </p:txBody>
        </p:sp>
        <p:sp>
          <p:nvSpPr>
            <p:cNvPr id="56" name="IconBackground3">
              <a:extLst>
                <a:ext uri="{FF2B5EF4-FFF2-40B4-BE49-F238E27FC236}">
                  <a16:creationId xmlns:a16="http://schemas.microsoft.com/office/drawing/2014/main" id="{31DCA821-86D7-9064-5614-DC8A2606615C}"/>
                </a:ext>
              </a:extLst>
            </p:cNvPr>
            <p:cNvSpPr/>
            <p:nvPr/>
          </p:nvSpPr>
          <p:spPr>
            <a:xfrm>
              <a:off x="5900841" y="3412649"/>
              <a:ext cx="1876454" cy="1876453"/>
            </a:xfrm>
            <a:prstGeom prst="ellipse">
              <a:avLst/>
            </a:prstGeom>
            <a:gradFill flip="none" rotWithShape="1">
              <a:gsLst>
                <a:gs pos="0">
                  <a:srgbClr val="CBECCE"/>
                </a:gs>
                <a:gs pos="75000">
                  <a:srgbClr val="008E3F"/>
                </a:gs>
              </a:gsLst>
              <a:lin ang="2700000" scaled="1"/>
              <a:tileRect/>
            </a:gra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1600" b="1">
                <a:solidFill>
                  <a:srgbClr val="FFFFFF"/>
                </a:solidFill>
                <a:cs typeface="+mn-ea"/>
                <a:sym typeface="+mn-lt"/>
              </a:endParaRPr>
            </a:p>
          </p:txBody>
        </p:sp>
        <p:sp>
          <p:nvSpPr>
            <p:cNvPr id="57" name="Icon3">
              <a:extLst>
                <a:ext uri="{FF2B5EF4-FFF2-40B4-BE49-F238E27FC236}">
                  <a16:creationId xmlns:a16="http://schemas.microsoft.com/office/drawing/2014/main" id="{0B6119D5-5D32-6E41-37D4-B81B0B7B2381}"/>
                </a:ext>
              </a:extLst>
            </p:cNvPr>
            <p:cNvSpPr/>
            <p:nvPr/>
          </p:nvSpPr>
          <p:spPr bwMode="auto">
            <a:xfrm>
              <a:off x="6577131" y="4045830"/>
              <a:ext cx="523870" cy="610090"/>
            </a:xfrm>
            <a:custGeom>
              <a:avLst/>
              <a:gdLst>
                <a:gd name="T0" fmla="*/ 3657 w 4100"/>
                <a:gd name="T1" fmla="*/ 3707 h 4783"/>
                <a:gd name="T2" fmla="*/ 3657 w 4100"/>
                <a:gd name="T3" fmla="*/ 3009 h 4783"/>
                <a:gd name="T4" fmla="*/ 3166 w 4100"/>
                <a:gd name="T5" fmla="*/ 2519 h 4783"/>
                <a:gd name="T6" fmla="*/ 3159 w 4100"/>
                <a:gd name="T7" fmla="*/ 2519 h 4783"/>
                <a:gd name="T8" fmla="*/ 2668 w 4100"/>
                <a:gd name="T9" fmla="*/ 3009 h 4783"/>
                <a:gd name="T10" fmla="*/ 2668 w 4100"/>
                <a:gd name="T11" fmla="*/ 4006 h 4783"/>
                <a:gd name="T12" fmla="*/ 2091 w 4100"/>
                <a:gd name="T13" fmla="*/ 4583 h 4783"/>
                <a:gd name="T14" fmla="*/ 2077 w 4100"/>
                <a:gd name="T15" fmla="*/ 4583 h 4783"/>
                <a:gd name="T16" fmla="*/ 1500 w 4100"/>
                <a:gd name="T17" fmla="*/ 4006 h 4783"/>
                <a:gd name="T18" fmla="*/ 1500 w 4100"/>
                <a:gd name="T19" fmla="*/ 2714 h 4783"/>
                <a:gd name="T20" fmla="*/ 2557 w 4100"/>
                <a:gd name="T21" fmla="*/ 1561 h 4783"/>
                <a:gd name="T22" fmla="*/ 2557 w 4100"/>
                <a:gd name="T23" fmla="*/ 627 h 4783"/>
                <a:gd name="T24" fmla="*/ 2778 w 4100"/>
                <a:gd name="T25" fmla="*/ 321 h 4783"/>
                <a:gd name="T26" fmla="*/ 2457 w 4100"/>
                <a:gd name="T27" fmla="*/ 0 h 4783"/>
                <a:gd name="T28" fmla="*/ 2135 w 4100"/>
                <a:gd name="T29" fmla="*/ 321 h 4783"/>
                <a:gd name="T30" fmla="*/ 2357 w 4100"/>
                <a:gd name="T31" fmla="*/ 627 h 4783"/>
                <a:gd name="T32" fmla="*/ 2357 w 4100"/>
                <a:gd name="T33" fmla="*/ 1561 h 4783"/>
                <a:gd name="T34" fmla="*/ 1400 w 4100"/>
                <a:gd name="T35" fmla="*/ 2519 h 4783"/>
                <a:gd name="T36" fmla="*/ 1378 w 4100"/>
                <a:gd name="T37" fmla="*/ 2519 h 4783"/>
                <a:gd name="T38" fmla="*/ 421 w 4100"/>
                <a:gd name="T39" fmla="*/ 1561 h 4783"/>
                <a:gd name="T40" fmla="*/ 421 w 4100"/>
                <a:gd name="T41" fmla="*/ 627 h 4783"/>
                <a:gd name="T42" fmla="*/ 643 w 4100"/>
                <a:gd name="T43" fmla="*/ 321 h 4783"/>
                <a:gd name="T44" fmla="*/ 321 w 4100"/>
                <a:gd name="T45" fmla="*/ 0 h 4783"/>
                <a:gd name="T46" fmla="*/ 0 w 4100"/>
                <a:gd name="T47" fmla="*/ 321 h 4783"/>
                <a:gd name="T48" fmla="*/ 221 w 4100"/>
                <a:gd name="T49" fmla="*/ 627 h 4783"/>
                <a:gd name="T50" fmla="*/ 221 w 4100"/>
                <a:gd name="T51" fmla="*/ 1561 h 4783"/>
                <a:gd name="T52" fmla="*/ 1300 w 4100"/>
                <a:gd name="T53" fmla="*/ 2716 h 4783"/>
                <a:gd name="T54" fmla="*/ 1300 w 4100"/>
                <a:gd name="T55" fmla="*/ 4006 h 4783"/>
                <a:gd name="T56" fmla="*/ 2077 w 4100"/>
                <a:gd name="T57" fmla="*/ 4783 h 4783"/>
                <a:gd name="T58" fmla="*/ 2091 w 4100"/>
                <a:gd name="T59" fmla="*/ 4783 h 4783"/>
                <a:gd name="T60" fmla="*/ 2868 w 4100"/>
                <a:gd name="T61" fmla="*/ 4006 h 4783"/>
                <a:gd name="T62" fmla="*/ 2868 w 4100"/>
                <a:gd name="T63" fmla="*/ 3009 h 4783"/>
                <a:gd name="T64" fmla="*/ 3159 w 4100"/>
                <a:gd name="T65" fmla="*/ 2719 h 4783"/>
                <a:gd name="T66" fmla="*/ 3166 w 4100"/>
                <a:gd name="T67" fmla="*/ 2719 h 4783"/>
                <a:gd name="T68" fmla="*/ 3457 w 4100"/>
                <a:gd name="T69" fmla="*/ 3009 h 4783"/>
                <a:gd name="T70" fmla="*/ 3457 w 4100"/>
                <a:gd name="T71" fmla="*/ 3707 h 4783"/>
                <a:gd name="T72" fmla="*/ 3014 w 4100"/>
                <a:gd name="T73" fmla="*/ 4241 h 4783"/>
                <a:gd name="T74" fmla="*/ 3557 w 4100"/>
                <a:gd name="T75" fmla="*/ 4783 h 4783"/>
                <a:gd name="T76" fmla="*/ 4100 w 4100"/>
                <a:gd name="T77" fmla="*/ 4241 h 4783"/>
                <a:gd name="T78" fmla="*/ 3657 w 4100"/>
                <a:gd name="T79" fmla="*/ 3707 h 4783"/>
                <a:gd name="T80" fmla="*/ 2457 w 4100"/>
                <a:gd name="T81" fmla="*/ 200 h 4783"/>
                <a:gd name="T82" fmla="*/ 2578 w 4100"/>
                <a:gd name="T83" fmla="*/ 321 h 4783"/>
                <a:gd name="T84" fmla="*/ 2457 w 4100"/>
                <a:gd name="T85" fmla="*/ 443 h 4783"/>
                <a:gd name="T86" fmla="*/ 2335 w 4100"/>
                <a:gd name="T87" fmla="*/ 321 h 4783"/>
                <a:gd name="T88" fmla="*/ 2457 w 4100"/>
                <a:gd name="T89" fmla="*/ 200 h 4783"/>
                <a:gd name="T90" fmla="*/ 321 w 4100"/>
                <a:gd name="T91" fmla="*/ 200 h 4783"/>
                <a:gd name="T92" fmla="*/ 443 w 4100"/>
                <a:gd name="T93" fmla="*/ 321 h 4783"/>
                <a:gd name="T94" fmla="*/ 321 w 4100"/>
                <a:gd name="T95" fmla="*/ 443 h 4783"/>
                <a:gd name="T96" fmla="*/ 200 w 4100"/>
                <a:gd name="T97" fmla="*/ 321 h 4783"/>
                <a:gd name="T98" fmla="*/ 321 w 4100"/>
                <a:gd name="T99" fmla="*/ 200 h 4783"/>
                <a:gd name="T100" fmla="*/ 3557 w 4100"/>
                <a:gd name="T101" fmla="*/ 4583 h 4783"/>
                <a:gd name="T102" fmla="*/ 3214 w 4100"/>
                <a:gd name="T103" fmla="*/ 4241 h 4783"/>
                <a:gd name="T104" fmla="*/ 3557 w 4100"/>
                <a:gd name="T105" fmla="*/ 3898 h 4783"/>
                <a:gd name="T106" fmla="*/ 3900 w 4100"/>
                <a:gd name="T107" fmla="*/ 4241 h 4783"/>
                <a:gd name="T108" fmla="*/ 3557 w 4100"/>
                <a:gd name="T109" fmla="*/ 4583 h 4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00" h="4783">
                  <a:moveTo>
                    <a:pt x="3657" y="3707"/>
                  </a:moveTo>
                  <a:lnTo>
                    <a:pt x="3657" y="3009"/>
                  </a:lnTo>
                  <a:cubicBezTo>
                    <a:pt x="3657" y="2739"/>
                    <a:pt x="3437" y="2519"/>
                    <a:pt x="3166" y="2519"/>
                  </a:cubicBezTo>
                  <a:lnTo>
                    <a:pt x="3159" y="2519"/>
                  </a:lnTo>
                  <a:cubicBezTo>
                    <a:pt x="2888" y="2519"/>
                    <a:pt x="2668" y="2739"/>
                    <a:pt x="2668" y="3009"/>
                  </a:cubicBezTo>
                  <a:lnTo>
                    <a:pt x="2668" y="4006"/>
                  </a:lnTo>
                  <a:cubicBezTo>
                    <a:pt x="2668" y="4324"/>
                    <a:pt x="2409" y="4583"/>
                    <a:pt x="2091" y="4583"/>
                  </a:cubicBezTo>
                  <a:lnTo>
                    <a:pt x="2077" y="4583"/>
                  </a:lnTo>
                  <a:cubicBezTo>
                    <a:pt x="1759" y="4583"/>
                    <a:pt x="1500" y="4324"/>
                    <a:pt x="1500" y="4006"/>
                  </a:cubicBezTo>
                  <a:lnTo>
                    <a:pt x="1500" y="2714"/>
                  </a:lnTo>
                  <a:cubicBezTo>
                    <a:pt x="2091" y="2663"/>
                    <a:pt x="2557" y="2166"/>
                    <a:pt x="2557" y="1561"/>
                  </a:cubicBezTo>
                  <a:lnTo>
                    <a:pt x="2557" y="627"/>
                  </a:lnTo>
                  <a:cubicBezTo>
                    <a:pt x="2685" y="585"/>
                    <a:pt x="2778" y="464"/>
                    <a:pt x="2778" y="321"/>
                  </a:cubicBezTo>
                  <a:cubicBezTo>
                    <a:pt x="2778" y="144"/>
                    <a:pt x="2634" y="0"/>
                    <a:pt x="2457" y="0"/>
                  </a:cubicBezTo>
                  <a:cubicBezTo>
                    <a:pt x="2280" y="0"/>
                    <a:pt x="2135" y="144"/>
                    <a:pt x="2135" y="321"/>
                  </a:cubicBezTo>
                  <a:cubicBezTo>
                    <a:pt x="2135" y="464"/>
                    <a:pt x="2228" y="585"/>
                    <a:pt x="2357" y="627"/>
                  </a:cubicBezTo>
                  <a:lnTo>
                    <a:pt x="2357" y="1561"/>
                  </a:lnTo>
                  <a:cubicBezTo>
                    <a:pt x="2357" y="2089"/>
                    <a:pt x="1927" y="2519"/>
                    <a:pt x="1400" y="2519"/>
                  </a:cubicBezTo>
                  <a:lnTo>
                    <a:pt x="1378" y="2519"/>
                  </a:lnTo>
                  <a:cubicBezTo>
                    <a:pt x="851" y="2519"/>
                    <a:pt x="421" y="2089"/>
                    <a:pt x="421" y="1561"/>
                  </a:cubicBezTo>
                  <a:lnTo>
                    <a:pt x="421" y="627"/>
                  </a:lnTo>
                  <a:cubicBezTo>
                    <a:pt x="550" y="585"/>
                    <a:pt x="643" y="464"/>
                    <a:pt x="643" y="321"/>
                  </a:cubicBezTo>
                  <a:cubicBezTo>
                    <a:pt x="643" y="144"/>
                    <a:pt x="498" y="0"/>
                    <a:pt x="321" y="0"/>
                  </a:cubicBezTo>
                  <a:cubicBezTo>
                    <a:pt x="144" y="0"/>
                    <a:pt x="0" y="144"/>
                    <a:pt x="0" y="321"/>
                  </a:cubicBezTo>
                  <a:cubicBezTo>
                    <a:pt x="0" y="464"/>
                    <a:pt x="93" y="585"/>
                    <a:pt x="221" y="627"/>
                  </a:cubicBezTo>
                  <a:lnTo>
                    <a:pt x="221" y="1561"/>
                  </a:lnTo>
                  <a:cubicBezTo>
                    <a:pt x="221" y="2173"/>
                    <a:pt x="698" y="2675"/>
                    <a:pt x="1300" y="2716"/>
                  </a:cubicBezTo>
                  <a:lnTo>
                    <a:pt x="1300" y="4006"/>
                  </a:lnTo>
                  <a:cubicBezTo>
                    <a:pt x="1300" y="4435"/>
                    <a:pt x="1648" y="4783"/>
                    <a:pt x="2077" y="4783"/>
                  </a:cubicBezTo>
                  <a:lnTo>
                    <a:pt x="2091" y="4783"/>
                  </a:lnTo>
                  <a:cubicBezTo>
                    <a:pt x="2519" y="4783"/>
                    <a:pt x="2868" y="4435"/>
                    <a:pt x="2868" y="4006"/>
                  </a:cubicBezTo>
                  <a:lnTo>
                    <a:pt x="2868" y="3009"/>
                  </a:lnTo>
                  <a:cubicBezTo>
                    <a:pt x="2868" y="2849"/>
                    <a:pt x="2998" y="2719"/>
                    <a:pt x="3159" y="2719"/>
                  </a:cubicBezTo>
                  <a:lnTo>
                    <a:pt x="3166" y="2719"/>
                  </a:lnTo>
                  <a:cubicBezTo>
                    <a:pt x="3327" y="2719"/>
                    <a:pt x="3457" y="2849"/>
                    <a:pt x="3457" y="3009"/>
                  </a:cubicBezTo>
                  <a:lnTo>
                    <a:pt x="3457" y="3707"/>
                  </a:lnTo>
                  <a:cubicBezTo>
                    <a:pt x="3205" y="3754"/>
                    <a:pt x="3014" y="3975"/>
                    <a:pt x="3014" y="4241"/>
                  </a:cubicBezTo>
                  <a:cubicBezTo>
                    <a:pt x="3014" y="4540"/>
                    <a:pt x="3257" y="4783"/>
                    <a:pt x="3557" y="4783"/>
                  </a:cubicBezTo>
                  <a:cubicBezTo>
                    <a:pt x="3856" y="4783"/>
                    <a:pt x="4100" y="4540"/>
                    <a:pt x="4100" y="4241"/>
                  </a:cubicBezTo>
                  <a:cubicBezTo>
                    <a:pt x="4100" y="3975"/>
                    <a:pt x="3909" y="3754"/>
                    <a:pt x="3657" y="3707"/>
                  </a:cubicBezTo>
                  <a:close/>
                  <a:moveTo>
                    <a:pt x="2457" y="200"/>
                  </a:moveTo>
                  <a:cubicBezTo>
                    <a:pt x="2524" y="200"/>
                    <a:pt x="2578" y="254"/>
                    <a:pt x="2578" y="321"/>
                  </a:cubicBezTo>
                  <a:cubicBezTo>
                    <a:pt x="2578" y="388"/>
                    <a:pt x="2524" y="443"/>
                    <a:pt x="2457" y="443"/>
                  </a:cubicBezTo>
                  <a:cubicBezTo>
                    <a:pt x="2390" y="443"/>
                    <a:pt x="2335" y="388"/>
                    <a:pt x="2335" y="321"/>
                  </a:cubicBezTo>
                  <a:cubicBezTo>
                    <a:pt x="2335" y="254"/>
                    <a:pt x="2390" y="200"/>
                    <a:pt x="2457" y="200"/>
                  </a:cubicBezTo>
                  <a:close/>
                  <a:moveTo>
                    <a:pt x="321" y="200"/>
                  </a:moveTo>
                  <a:cubicBezTo>
                    <a:pt x="388" y="200"/>
                    <a:pt x="443" y="254"/>
                    <a:pt x="443" y="321"/>
                  </a:cubicBezTo>
                  <a:cubicBezTo>
                    <a:pt x="443" y="388"/>
                    <a:pt x="388" y="443"/>
                    <a:pt x="321" y="443"/>
                  </a:cubicBezTo>
                  <a:cubicBezTo>
                    <a:pt x="254" y="443"/>
                    <a:pt x="200" y="388"/>
                    <a:pt x="200" y="321"/>
                  </a:cubicBezTo>
                  <a:cubicBezTo>
                    <a:pt x="200" y="254"/>
                    <a:pt x="254" y="200"/>
                    <a:pt x="321" y="200"/>
                  </a:cubicBezTo>
                  <a:close/>
                  <a:moveTo>
                    <a:pt x="3557" y="4583"/>
                  </a:moveTo>
                  <a:cubicBezTo>
                    <a:pt x="3368" y="4583"/>
                    <a:pt x="3214" y="4430"/>
                    <a:pt x="3214" y="4241"/>
                  </a:cubicBezTo>
                  <a:cubicBezTo>
                    <a:pt x="3214" y="4051"/>
                    <a:pt x="3368" y="3898"/>
                    <a:pt x="3557" y="3898"/>
                  </a:cubicBezTo>
                  <a:cubicBezTo>
                    <a:pt x="3746" y="3898"/>
                    <a:pt x="3900" y="4051"/>
                    <a:pt x="3900" y="4241"/>
                  </a:cubicBezTo>
                  <a:cubicBezTo>
                    <a:pt x="3900" y="4430"/>
                    <a:pt x="3746" y="4583"/>
                    <a:pt x="3557" y="4583"/>
                  </a:cubicBezTo>
                  <a:close/>
                </a:path>
              </a:pathLst>
            </a:custGeom>
            <a:solidFill>
              <a:schemeClr val="bg1"/>
            </a:soli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600" b="1">
                <a:solidFill>
                  <a:srgbClr val="FFFFFF"/>
                </a:solidFill>
                <a:cs typeface="+mn-ea"/>
                <a:sym typeface="+mn-lt"/>
              </a:endParaRPr>
            </a:p>
          </p:txBody>
        </p:sp>
      </p:grpSp>
      <p:sp>
        <p:nvSpPr>
          <p:cNvPr id="30" name="Text1">
            <a:extLst>
              <a:ext uri="{FF2B5EF4-FFF2-40B4-BE49-F238E27FC236}">
                <a16:creationId xmlns:a16="http://schemas.microsoft.com/office/drawing/2014/main" id="{5C7E4DB0-771A-3AA4-9A32-678A145441E7}"/>
              </a:ext>
            </a:extLst>
          </p:cNvPr>
          <p:cNvSpPr txBox="1"/>
          <p:nvPr/>
        </p:nvSpPr>
        <p:spPr>
          <a:xfrm>
            <a:off x="683877" y="1758973"/>
            <a:ext cx="10943179" cy="1535628"/>
          </a:xfrm>
          <a:prstGeom prst="rect">
            <a:avLst/>
          </a:prstGeom>
          <a:noFill/>
        </p:spPr>
        <p:txBody>
          <a:bodyPr wrap="square" rtlCol="0" anchor="t" anchorCtr="0">
            <a:normAutofit/>
          </a:bodyPr>
          <a:lstStyle>
            <a:defPPr>
              <a:defRPr lang="zh-CN"/>
            </a:defPPr>
            <a:lvl1pPr marL="285750" lvl="0" indent="-285750" defTabSz="913765">
              <a:lnSpc>
                <a:spcPct val="130000"/>
              </a:lnSpc>
              <a:buSzPct val="100000"/>
              <a:buFont typeface="Wingdings" panose="05000000000000000000" pitchFamily="2" charset="2"/>
              <a:buChar char="ü"/>
              <a:defRPr sz="1400"/>
            </a:lvl1pPr>
          </a:lstStyle>
          <a:p>
            <a:pPr>
              <a:lnSpc>
                <a:spcPct val="140000"/>
              </a:lnSpc>
            </a:pPr>
            <a:r>
              <a:rPr lang="zh-CN" altLang="en-US"/>
              <a:t>两种疾病的诊断都</a:t>
            </a:r>
            <a:r>
              <a:rPr lang="zh-CN" altLang="en-US" b="1">
                <a:solidFill>
                  <a:srgbClr val="008E3F"/>
                </a:solidFill>
              </a:rPr>
              <a:t>缺乏特异性的生物学标志</a:t>
            </a:r>
            <a:r>
              <a:rPr lang="zh-CN" altLang="en-US"/>
              <a:t>，病史及体格检查在诊断中占据重要地位，因此易受到主观因素干扰</a:t>
            </a:r>
            <a:r>
              <a:rPr lang="en-US" altLang="zh-CN"/>
              <a:t>;</a:t>
            </a:r>
          </a:p>
          <a:p>
            <a:pPr>
              <a:lnSpc>
                <a:spcPct val="140000"/>
              </a:lnSpc>
            </a:pPr>
            <a:r>
              <a:rPr lang="zh-CN" altLang="en-US"/>
              <a:t>梅尼埃病早期耳蜗症状可不显著，而</a:t>
            </a:r>
            <a:r>
              <a:rPr lang="en-US" altLang="zh-CN"/>
              <a:t>VM</a:t>
            </a:r>
            <a:r>
              <a:rPr lang="zh-CN" altLang="en-US"/>
              <a:t>患者又可伴发耳鸣耳闷胀感及听力下降等症状，因此</a:t>
            </a:r>
            <a:r>
              <a:rPr lang="zh-CN" altLang="en-US" b="1">
                <a:solidFill>
                  <a:srgbClr val="008E3F"/>
                </a:solidFill>
              </a:rPr>
              <a:t>临床表现上，两者可能存在重叠，易混淆</a:t>
            </a:r>
            <a:r>
              <a:rPr lang="en-US" altLang="zh-CN"/>
              <a:t>;</a:t>
            </a:r>
          </a:p>
          <a:p>
            <a:pPr>
              <a:lnSpc>
                <a:spcPct val="140000"/>
              </a:lnSpc>
            </a:pPr>
            <a:r>
              <a:rPr lang="zh-CN" altLang="en-US"/>
              <a:t>约</a:t>
            </a:r>
            <a:r>
              <a:rPr lang="en-US" altLang="zh-CN"/>
              <a:t>13%</a:t>
            </a:r>
            <a:r>
              <a:rPr lang="zh-CN" altLang="en-US"/>
              <a:t>的患者可出现梅尼埃病与</a:t>
            </a:r>
            <a:r>
              <a:rPr lang="en-US" altLang="zh-CN"/>
              <a:t>VM</a:t>
            </a:r>
            <a:r>
              <a:rPr lang="zh-CN" altLang="en-US" b="1">
                <a:solidFill>
                  <a:srgbClr val="008E3F"/>
                </a:solidFill>
              </a:rPr>
              <a:t>共病现象</a:t>
            </a:r>
            <a:r>
              <a:rPr lang="en-US" altLang="zh-CN" baseline="30000"/>
              <a:t>2</a:t>
            </a:r>
            <a:endParaRPr lang="en-US" altLang="zh-CN"/>
          </a:p>
        </p:txBody>
      </p:sp>
      <p:sp>
        <p:nvSpPr>
          <p:cNvPr id="31" name="Bullet1">
            <a:extLst>
              <a:ext uri="{FF2B5EF4-FFF2-40B4-BE49-F238E27FC236}">
                <a16:creationId xmlns:a16="http://schemas.microsoft.com/office/drawing/2014/main" id="{A6A453D4-B7F6-7C10-06C0-FE8C3D586AE2}"/>
              </a:ext>
            </a:extLst>
          </p:cNvPr>
          <p:cNvSpPr txBox="1"/>
          <p:nvPr/>
        </p:nvSpPr>
        <p:spPr>
          <a:xfrm>
            <a:off x="3139469" y="1183043"/>
            <a:ext cx="6657708" cy="597160"/>
          </a:xfrm>
          <a:prstGeom prst="rect">
            <a:avLst/>
          </a:prstGeom>
          <a:noFill/>
        </p:spPr>
        <p:txBody>
          <a:bodyPr wrap="square" rtlCol="0" anchor="ctr" anchorCtr="0">
            <a:normAutofit/>
          </a:bodyPr>
          <a:lstStyle>
            <a:defPPr>
              <a:defRPr lang="zh-CN"/>
            </a:defPPr>
            <a:lvl1pPr>
              <a:lnSpc>
                <a:spcPct val="120000"/>
              </a:lnSpc>
              <a:defRPr b="1">
                <a:solidFill>
                  <a:srgbClr val="008E3F"/>
                </a:solidFill>
                <a:cs typeface="+mn-ea"/>
              </a:defRPr>
            </a:lvl1pPr>
          </a:lstStyle>
          <a:p>
            <a:pPr algn="ctr"/>
            <a:r>
              <a:rPr lang="en-US" altLang="zh-CN">
                <a:sym typeface="+mn-lt"/>
              </a:rPr>
              <a:t>VM</a:t>
            </a:r>
            <a:r>
              <a:rPr lang="zh-CN" altLang="en-US">
                <a:sym typeface="+mn-lt"/>
              </a:rPr>
              <a:t>与</a:t>
            </a:r>
            <a:r>
              <a:rPr lang="en-US" altLang="zh-CN">
                <a:sym typeface="+mn-lt"/>
              </a:rPr>
              <a:t>MD</a:t>
            </a:r>
            <a:r>
              <a:rPr lang="zh-CN" altLang="en-US">
                <a:sym typeface="+mn-lt"/>
              </a:rPr>
              <a:t>需鉴别的原因</a:t>
            </a:r>
            <a:endParaRPr lang="zh-CN" altLang="en-US" dirty="0">
              <a:sym typeface="+mn-lt"/>
            </a:endParaRPr>
          </a:p>
        </p:txBody>
      </p:sp>
      <p:sp>
        <p:nvSpPr>
          <p:cNvPr id="33" name="Text1">
            <a:extLst>
              <a:ext uri="{FF2B5EF4-FFF2-40B4-BE49-F238E27FC236}">
                <a16:creationId xmlns:a16="http://schemas.microsoft.com/office/drawing/2014/main" id="{D13F0030-B7AF-B330-CACD-F6F7E033FDC9}"/>
              </a:ext>
            </a:extLst>
          </p:cNvPr>
          <p:cNvSpPr txBox="1"/>
          <p:nvPr/>
        </p:nvSpPr>
        <p:spPr>
          <a:xfrm>
            <a:off x="8438703" y="3861981"/>
            <a:ext cx="3051015" cy="1853850"/>
          </a:xfrm>
          <a:prstGeom prst="rect">
            <a:avLst/>
          </a:prstGeom>
          <a:noFill/>
        </p:spPr>
        <p:txBody>
          <a:bodyPr wrap="square" rtlCol="0" anchor="t" anchorCtr="0">
            <a:normAutofit/>
          </a:bodyPr>
          <a:lstStyle>
            <a:defPPr>
              <a:defRPr lang="zh-CN"/>
            </a:defPPr>
            <a:lvl1pPr marL="285750" lvl="0" indent="-285750" defTabSz="913765">
              <a:lnSpc>
                <a:spcPct val="130000"/>
              </a:lnSpc>
              <a:buSzPct val="100000"/>
              <a:buFont typeface="Wingdings" panose="05000000000000000000" pitchFamily="2" charset="2"/>
              <a:buChar char="ü"/>
              <a:defRPr sz="1400"/>
            </a:lvl1pPr>
          </a:lstStyle>
          <a:p>
            <a:r>
              <a:rPr lang="zh-CN" altLang="en-US"/>
              <a:t>梅尼埃病的诊断主要依靠病史和体格检查；</a:t>
            </a:r>
            <a:endParaRPr lang="en-US" altLang="zh-CN"/>
          </a:p>
          <a:p>
            <a:r>
              <a:rPr lang="zh-CN" altLang="en-US" b="1">
                <a:solidFill>
                  <a:srgbClr val="008E3F"/>
                </a:solidFill>
              </a:rPr>
              <a:t>严格遵守诊断标准</a:t>
            </a:r>
            <a:r>
              <a:rPr lang="zh-CN" altLang="en-US"/>
              <a:t>，对存在耳蜗症状的患者定期复查</a:t>
            </a:r>
            <a:r>
              <a:rPr lang="zh-CN" altLang="en-US" b="1">
                <a:solidFill>
                  <a:srgbClr val="008E3F"/>
                </a:solidFill>
              </a:rPr>
              <a:t>纯音听阈测试</a:t>
            </a:r>
            <a:r>
              <a:rPr lang="zh-CN" altLang="en-US"/>
              <a:t>，</a:t>
            </a:r>
            <a:r>
              <a:rPr lang="zh-CN" altLang="en-US" b="1">
                <a:solidFill>
                  <a:srgbClr val="008E3F"/>
                </a:solidFill>
              </a:rPr>
              <a:t>长期随访</a:t>
            </a:r>
            <a:r>
              <a:rPr lang="zh-CN" altLang="en-US"/>
              <a:t>是避免漏诊及误诊的最好选择</a:t>
            </a:r>
            <a:r>
              <a:rPr lang="en-US" altLang="zh-CN" baseline="30000"/>
              <a:t>2</a:t>
            </a:r>
            <a:endParaRPr lang="zh-CN" altLang="en-US" dirty="0">
              <a:sym typeface="+mn-lt"/>
            </a:endParaRPr>
          </a:p>
        </p:txBody>
      </p:sp>
      <p:sp>
        <p:nvSpPr>
          <p:cNvPr id="34" name="Bullet1">
            <a:extLst>
              <a:ext uri="{FF2B5EF4-FFF2-40B4-BE49-F238E27FC236}">
                <a16:creationId xmlns:a16="http://schemas.microsoft.com/office/drawing/2014/main" id="{398D524C-EB2E-3890-12F9-E0ADD7EFC2A5}"/>
              </a:ext>
            </a:extLst>
          </p:cNvPr>
          <p:cNvSpPr txBox="1"/>
          <p:nvPr/>
        </p:nvSpPr>
        <p:spPr>
          <a:xfrm>
            <a:off x="8438703" y="3264820"/>
            <a:ext cx="3051015" cy="597160"/>
          </a:xfrm>
          <a:prstGeom prst="rect">
            <a:avLst/>
          </a:prstGeom>
          <a:noFill/>
        </p:spPr>
        <p:txBody>
          <a:bodyPr wrap="square" rtlCol="0" anchor="ctr" anchorCtr="0">
            <a:normAutofit/>
          </a:bodyPr>
          <a:lstStyle>
            <a:defPPr>
              <a:defRPr lang="zh-CN"/>
            </a:defPPr>
            <a:lvl1pPr>
              <a:lnSpc>
                <a:spcPct val="120000"/>
              </a:lnSpc>
              <a:defRPr b="1">
                <a:solidFill>
                  <a:srgbClr val="008E3F"/>
                </a:solidFill>
                <a:cs typeface="+mn-ea"/>
              </a:defRPr>
            </a:lvl1pPr>
          </a:lstStyle>
          <a:p>
            <a:pPr algn="ctr"/>
            <a:r>
              <a:rPr lang="en-US" altLang="zh-CN">
                <a:sym typeface="+mn-lt"/>
              </a:rPr>
              <a:t>VM</a:t>
            </a:r>
            <a:r>
              <a:rPr lang="zh-CN" altLang="en-US">
                <a:sym typeface="+mn-lt"/>
              </a:rPr>
              <a:t>与</a:t>
            </a:r>
            <a:r>
              <a:rPr lang="en-US" altLang="zh-CN">
                <a:sym typeface="+mn-lt"/>
              </a:rPr>
              <a:t>MD</a:t>
            </a:r>
            <a:r>
              <a:rPr lang="zh-CN" altLang="en-US">
                <a:sym typeface="+mn-lt"/>
              </a:rPr>
              <a:t>鉴别要点</a:t>
            </a:r>
            <a:endParaRPr lang="zh-CN" altLang="en-US" dirty="0">
              <a:sym typeface="+mn-lt"/>
            </a:endParaRPr>
          </a:p>
        </p:txBody>
      </p:sp>
      <p:sp>
        <p:nvSpPr>
          <p:cNvPr id="36" name="Text1">
            <a:extLst>
              <a:ext uri="{FF2B5EF4-FFF2-40B4-BE49-F238E27FC236}">
                <a16:creationId xmlns:a16="http://schemas.microsoft.com/office/drawing/2014/main" id="{5D54CBFF-2D72-15D0-E4FE-07F35A9FCB81}"/>
              </a:ext>
            </a:extLst>
          </p:cNvPr>
          <p:cNvSpPr txBox="1"/>
          <p:nvPr/>
        </p:nvSpPr>
        <p:spPr>
          <a:xfrm>
            <a:off x="631219" y="3861981"/>
            <a:ext cx="2890196" cy="1795484"/>
          </a:xfrm>
          <a:prstGeom prst="rect">
            <a:avLst/>
          </a:prstGeom>
          <a:noFill/>
        </p:spPr>
        <p:txBody>
          <a:bodyPr wrap="square" rtlCol="0" anchor="t" anchorCtr="0">
            <a:normAutofit/>
          </a:bodyPr>
          <a:lstStyle/>
          <a:p>
            <a:pPr marL="285750" lvl="0" indent="-285750" defTabSz="913765">
              <a:lnSpc>
                <a:spcPct val="130000"/>
              </a:lnSpc>
              <a:buSzPct val="100000"/>
              <a:buFont typeface="Wingdings" panose="05000000000000000000" pitchFamily="2" charset="2"/>
              <a:buChar char="ü"/>
              <a:defRPr/>
            </a:pPr>
            <a:r>
              <a:rPr lang="zh-CN" altLang="en-US" sz="1400"/>
              <a:t>梅尼埃病是一种原因不明的、以膜迷路积水为主要病理特征的内耳病，临床表现为</a:t>
            </a:r>
            <a:r>
              <a:rPr lang="zh-CN" altLang="en-US" sz="1400" b="1">
                <a:solidFill>
                  <a:srgbClr val="008E3F"/>
                </a:solidFill>
              </a:rPr>
              <a:t>发作性眩晕、波动性听力下降、耳鸣和</a:t>
            </a:r>
            <a:r>
              <a:rPr lang="en-US" altLang="zh-CN" sz="1400" b="1">
                <a:solidFill>
                  <a:srgbClr val="008E3F"/>
                </a:solidFill>
              </a:rPr>
              <a:t>/</a:t>
            </a:r>
            <a:r>
              <a:rPr lang="zh-CN" altLang="en-US" sz="1400" b="1">
                <a:solidFill>
                  <a:srgbClr val="008E3F"/>
                </a:solidFill>
              </a:rPr>
              <a:t>或耳闷胀感</a:t>
            </a:r>
            <a:r>
              <a:rPr lang="en-US" altLang="zh-CN" sz="1400" baseline="30000"/>
              <a:t>1</a:t>
            </a:r>
            <a:endParaRPr kumimoji="0" lang="zh-CN" altLang="en-US" sz="1400" i="0" u="none" strike="noStrike" kern="1200" cap="none" spc="0" normalizeH="0" baseline="30000" noProof="0" dirty="0">
              <a:ln>
                <a:noFill/>
              </a:ln>
              <a:effectLst/>
              <a:uLnTx/>
              <a:uFillTx/>
              <a:cs typeface="+mn-ea"/>
              <a:sym typeface="+mn-lt"/>
            </a:endParaRPr>
          </a:p>
        </p:txBody>
      </p:sp>
      <p:sp>
        <p:nvSpPr>
          <p:cNvPr id="37" name="Bullet1">
            <a:extLst>
              <a:ext uri="{FF2B5EF4-FFF2-40B4-BE49-F238E27FC236}">
                <a16:creationId xmlns:a16="http://schemas.microsoft.com/office/drawing/2014/main" id="{47226A4C-0CBE-0E47-26EE-ED0D6D664371}"/>
              </a:ext>
            </a:extLst>
          </p:cNvPr>
          <p:cNvSpPr txBox="1"/>
          <p:nvPr/>
        </p:nvSpPr>
        <p:spPr>
          <a:xfrm>
            <a:off x="631218" y="3264820"/>
            <a:ext cx="3051015" cy="597160"/>
          </a:xfrm>
          <a:prstGeom prst="rect">
            <a:avLst/>
          </a:prstGeom>
          <a:noFill/>
        </p:spPr>
        <p:txBody>
          <a:bodyPr wrap="square" rtlCol="0" anchor="ctr" anchorCtr="0">
            <a:normAutofit/>
          </a:bodyPr>
          <a:lstStyle/>
          <a:p>
            <a:pPr algn="ctr">
              <a:lnSpc>
                <a:spcPct val="120000"/>
              </a:lnSpc>
            </a:pPr>
            <a:r>
              <a:rPr lang="en-US" altLang="zh-CN" b="1">
                <a:solidFill>
                  <a:srgbClr val="008E3F"/>
                </a:solidFill>
                <a:cs typeface="+mn-ea"/>
                <a:sym typeface="+mn-lt"/>
              </a:rPr>
              <a:t>MD</a:t>
            </a:r>
            <a:r>
              <a:rPr lang="zh-CN" altLang="en-US" b="1">
                <a:solidFill>
                  <a:srgbClr val="008E3F"/>
                </a:solidFill>
                <a:cs typeface="+mn-ea"/>
                <a:sym typeface="+mn-lt"/>
              </a:rPr>
              <a:t>疾病定义</a:t>
            </a:r>
            <a:endParaRPr lang="zh-CN" altLang="en-US" b="1" dirty="0">
              <a:solidFill>
                <a:srgbClr val="008E3F"/>
              </a:solidFill>
              <a:cs typeface="+mn-ea"/>
              <a:sym typeface="+mn-lt"/>
            </a:endParaRPr>
          </a:p>
        </p:txBody>
      </p:sp>
      <p:sp>
        <p:nvSpPr>
          <p:cNvPr id="5" name="文本框 4">
            <a:extLst>
              <a:ext uri="{FF2B5EF4-FFF2-40B4-BE49-F238E27FC236}">
                <a16:creationId xmlns:a16="http://schemas.microsoft.com/office/drawing/2014/main" id="{413EDDCD-4BB8-2FC2-C3AB-83E703CD3333}"/>
              </a:ext>
            </a:extLst>
          </p:cNvPr>
          <p:cNvSpPr txBox="1"/>
          <p:nvPr/>
        </p:nvSpPr>
        <p:spPr>
          <a:xfrm>
            <a:off x="2405270" y="5578405"/>
            <a:ext cx="3750198" cy="255070"/>
          </a:xfrm>
          <a:prstGeom prst="rect">
            <a:avLst/>
          </a:prstGeom>
          <a:noFill/>
        </p:spPr>
        <p:txBody>
          <a:bodyPr wrap="square" rtlCol="0">
            <a:spAutoFit/>
          </a:bodyPr>
          <a:lstStyle/>
          <a:p>
            <a:pPr>
              <a:lnSpc>
                <a:spcPct val="150000"/>
              </a:lnSpc>
            </a:pPr>
            <a:r>
              <a:rPr lang="en-US" altLang="zh-CN" sz="800"/>
              <a:t>VM</a:t>
            </a:r>
            <a:r>
              <a:rPr lang="zh-CN" altLang="en-US" sz="800"/>
              <a:t>：前庭性偏头痛；</a:t>
            </a:r>
            <a:r>
              <a:rPr lang="en-US" altLang="zh-CN" sz="800"/>
              <a:t>MD</a:t>
            </a:r>
            <a:r>
              <a:rPr lang="zh-CN" altLang="en-US" sz="800"/>
              <a:t>：梅尼埃病</a:t>
            </a:r>
          </a:p>
        </p:txBody>
      </p:sp>
      <p:sp>
        <p:nvSpPr>
          <p:cNvPr id="9" name="圆角矩形 8">
            <a:extLst>
              <a:ext uri="{FF2B5EF4-FFF2-40B4-BE49-F238E27FC236}">
                <a16:creationId xmlns:a16="http://schemas.microsoft.com/office/drawing/2014/main" id="{C7A8D06A-A40E-0EB4-354C-0FFEFC5EB06F}"/>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圆角矩形 9">
            <a:extLst>
              <a:ext uri="{FF2B5EF4-FFF2-40B4-BE49-F238E27FC236}">
                <a16:creationId xmlns:a16="http://schemas.microsoft.com/office/drawing/2014/main" id="{CFDB820C-66B7-EC71-60CD-6C8BC4544041}"/>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3641138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íṧḷiďè"/>
        <p:cNvGrpSpPr/>
        <p:nvPr/>
      </p:nvGrpSpPr>
      <p:grpSpPr>
        <a:xfrm>
          <a:off x="0" y="0"/>
          <a:ext cx="0" cy="0"/>
          <a:chOff x="0" y="0"/>
          <a:chExt cx="0" cy="0"/>
        </a:xfrm>
      </p:grpSpPr>
      <p:grpSp>
        <p:nvGrpSpPr>
          <p:cNvPr id="9" name="组合 8">
            <a:extLst>
              <a:ext uri="{FF2B5EF4-FFF2-40B4-BE49-F238E27FC236}">
                <a16:creationId xmlns:a16="http://schemas.microsoft.com/office/drawing/2014/main" id="{B19254E3-7CB3-C2A6-A55F-D8226121D2AD}"/>
              </a:ext>
            </a:extLst>
          </p:cNvPr>
          <p:cNvGrpSpPr/>
          <p:nvPr/>
        </p:nvGrpSpPr>
        <p:grpSpPr>
          <a:xfrm>
            <a:off x="4325819" y="4875389"/>
            <a:ext cx="6207143" cy="999316"/>
            <a:chOff x="4325819" y="4875389"/>
            <a:chExt cx="6207143" cy="999316"/>
          </a:xfrm>
        </p:grpSpPr>
        <p:sp>
          <p:nvSpPr>
            <p:cNvPr id="27" name="ïṩliḋè">
              <a:extLst>
                <a:ext uri="{FF2B5EF4-FFF2-40B4-BE49-F238E27FC236}">
                  <a16:creationId xmlns:a16="http://schemas.microsoft.com/office/drawing/2014/main" id="{6FD1D465-CBD6-EC7D-DDFC-C18756216235}"/>
                </a:ext>
              </a:extLst>
            </p:cNvPr>
            <p:cNvSpPr/>
            <p:nvPr/>
          </p:nvSpPr>
          <p:spPr>
            <a:xfrm>
              <a:off x="5019556" y="4875389"/>
              <a:ext cx="5513406" cy="999316"/>
            </a:xfrm>
            <a:prstGeom prst="roundRect">
              <a:avLst>
                <a:gd name="adj" fmla="val 0"/>
              </a:avLst>
            </a:prstGeom>
            <a:solidFill>
              <a:schemeClr val="bg1"/>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28" name="isļîḋe">
              <a:extLst>
                <a:ext uri="{FF2B5EF4-FFF2-40B4-BE49-F238E27FC236}">
                  <a16:creationId xmlns:a16="http://schemas.microsoft.com/office/drawing/2014/main" id="{72178D9E-001C-7BAA-3FB0-6A1CF1DE3FBB}"/>
                </a:ext>
              </a:extLst>
            </p:cNvPr>
            <p:cNvSpPr/>
            <p:nvPr/>
          </p:nvSpPr>
          <p:spPr>
            <a:xfrm>
              <a:off x="4325819" y="4875389"/>
              <a:ext cx="990127" cy="999316"/>
            </a:xfrm>
            <a:prstGeom prst="rect">
              <a:avLst/>
            </a:prstGeom>
            <a:solidFill>
              <a:schemeClr val="bg1">
                <a:lumMod val="5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grpSp>
      <p:sp>
        <p:nvSpPr>
          <p:cNvPr id="29" name="íṧļïḓê">
            <a:extLst>
              <a:ext uri="{FF2B5EF4-FFF2-40B4-BE49-F238E27FC236}">
                <a16:creationId xmlns:a16="http://schemas.microsoft.com/office/drawing/2014/main" id="{AACB2F5C-952F-7E3E-20E4-16EEF7C5D6A7}"/>
              </a:ext>
            </a:extLst>
          </p:cNvPr>
          <p:cNvSpPr/>
          <p:nvPr/>
        </p:nvSpPr>
        <p:spPr>
          <a:xfrm>
            <a:off x="5899587" y="5124300"/>
            <a:ext cx="3201392" cy="501495"/>
          </a:xfrm>
          <a:prstGeom prst="rect">
            <a:avLst/>
          </a:prstGeom>
          <a:ln>
            <a:noFill/>
          </a:ln>
        </p:spPr>
        <p:txBody>
          <a:bodyPr wrap="square" lIns="91440" tIns="45720" rIns="91440" bIns="45720" anchor="ctr" anchorCtr="0">
            <a:noAutofit/>
          </a:bodyPr>
          <a:lstStyle/>
          <a:p>
            <a:pPr>
              <a:lnSpc>
                <a:spcPct val="130000"/>
              </a:lnSpc>
            </a:pPr>
            <a:r>
              <a:rPr kumimoji="1" lang="zh-CN" altLang="en-US"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前庭性偏头痛治疗策略</a:t>
            </a:r>
            <a:endParaRPr kumimoji="1" lang="en-US" altLang="zh-CN"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iŝļïḓé">
            <a:extLst>
              <a:ext uri="{FF2B5EF4-FFF2-40B4-BE49-F238E27FC236}">
                <a16:creationId xmlns:a16="http://schemas.microsoft.com/office/drawing/2014/main" id="{F99EB55C-DCEE-5488-AE82-2A58593D8E5A}"/>
              </a:ext>
            </a:extLst>
          </p:cNvPr>
          <p:cNvSpPr txBox="1"/>
          <p:nvPr/>
        </p:nvSpPr>
        <p:spPr>
          <a:xfrm>
            <a:off x="4628737" y="5164130"/>
            <a:ext cx="579998" cy="461665"/>
          </a:xfrm>
          <a:prstGeom prst="rect">
            <a:avLst/>
          </a:prstGeom>
          <a:noFill/>
        </p:spPr>
        <p:txBody>
          <a:bodyPr wrap="square" rtlCol="0" anchor="ctr" anchorCtr="0">
            <a:spAutoFit/>
          </a:bodyPr>
          <a:lstStyle/>
          <a:p>
            <a:r>
              <a:rPr lang="en-US" altLang="zh-CN" sz="2400" b="1">
                <a:solidFill>
                  <a:schemeClr val="bg1"/>
                </a:solidFill>
              </a:rPr>
              <a:t>04</a:t>
            </a:r>
            <a:endParaRPr lang="zh-CN" altLang="en-US" sz="2400" b="1" dirty="0">
              <a:solidFill>
                <a:schemeClr val="bg1"/>
              </a:solidFill>
            </a:endParaRPr>
          </a:p>
        </p:txBody>
      </p:sp>
      <p:grpSp>
        <p:nvGrpSpPr>
          <p:cNvPr id="8" name="组合 7">
            <a:extLst>
              <a:ext uri="{FF2B5EF4-FFF2-40B4-BE49-F238E27FC236}">
                <a16:creationId xmlns:a16="http://schemas.microsoft.com/office/drawing/2014/main" id="{CB65633F-30A9-EADC-2253-F4043D1C631F}"/>
              </a:ext>
            </a:extLst>
          </p:cNvPr>
          <p:cNvGrpSpPr/>
          <p:nvPr/>
        </p:nvGrpSpPr>
        <p:grpSpPr>
          <a:xfrm>
            <a:off x="4325819" y="3614633"/>
            <a:ext cx="6207143" cy="999316"/>
            <a:chOff x="4325819" y="3614633"/>
            <a:chExt cx="6207143" cy="999316"/>
          </a:xfrm>
        </p:grpSpPr>
        <p:sp>
          <p:nvSpPr>
            <p:cNvPr id="31" name="îsḻïďe">
              <a:extLst>
                <a:ext uri="{FF2B5EF4-FFF2-40B4-BE49-F238E27FC236}">
                  <a16:creationId xmlns:a16="http://schemas.microsoft.com/office/drawing/2014/main" id="{3EC431D0-0DBA-2747-B2B4-72B04579F79B}"/>
                </a:ext>
              </a:extLst>
            </p:cNvPr>
            <p:cNvSpPr/>
            <p:nvPr/>
          </p:nvSpPr>
          <p:spPr>
            <a:xfrm>
              <a:off x="5019556" y="3614633"/>
              <a:ext cx="5513406" cy="999316"/>
            </a:xfrm>
            <a:prstGeom prst="roundRect">
              <a:avLst>
                <a:gd name="adj" fmla="val 0"/>
              </a:avLst>
            </a:prstGeom>
            <a:solidFill>
              <a:schemeClr val="bg1"/>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32" name="iSḷiḑè">
              <a:extLst>
                <a:ext uri="{FF2B5EF4-FFF2-40B4-BE49-F238E27FC236}">
                  <a16:creationId xmlns:a16="http://schemas.microsoft.com/office/drawing/2014/main" id="{CD857244-36E8-21F6-0C2A-C4B5FF6E0836}"/>
                </a:ext>
              </a:extLst>
            </p:cNvPr>
            <p:cNvSpPr/>
            <p:nvPr/>
          </p:nvSpPr>
          <p:spPr>
            <a:xfrm>
              <a:off x="4325819" y="3614633"/>
              <a:ext cx="990127" cy="999316"/>
            </a:xfrm>
            <a:prstGeom prst="rect">
              <a:avLst/>
            </a:prstGeom>
            <a:solidFill>
              <a:schemeClr val="bg1">
                <a:lumMod val="5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grpSp>
      <p:sp>
        <p:nvSpPr>
          <p:cNvPr id="33" name="í$ḷiḋè">
            <a:extLst>
              <a:ext uri="{FF2B5EF4-FFF2-40B4-BE49-F238E27FC236}">
                <a16:creationId xmlns:a16="http://schemas.microsoft.com/office/drawing/2014/main" id="{5C25C2ED-5E83-CE8B-273F-DF09DE182E08}"/>
              </a:ext>
            </a:extLst>
          </p:cNvPr>
          <p:cNvSpPr/>
          <p:nvPr/>
        </p:nvSpPr>
        <p:spPr>
          <a:xfrm>
            <a:off x="5899586" y="3863544"/>
            <a:ext cx="3201392" cy="501495"/>
          </a:xfrm>
          <a:prstGeom prst="rect">
            <a:avLst/>
          </a:prstGeom>
          <a:ln>
            <a:noFill/>
          </a:ln>
        </p:spPr>
        <p:txBody>
          <a:bodyPr wrap="square" lIns="91440" tIns="45720" rIns="91440" bIns="45720" anchor="ctr" anchorCtr="0">
            <a:noAutofit/>
          </a:bodyPr>
          <a:lstStyle/>
          <a:p>
            <a:pPr>
              <a:lnSpc>
                <a:spcPct val="130000"/>
              </a:lnSpc>
            </a:pPr>
            <a:r>
              <a:rPr kumimoji="1" lang="zh-CN" altLang="en-US"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前庭性偏头痛鉴别诊断</a:t>
            </a:r>
            <a:endParaRPr kumimoji="1" lang="en-US" altLang="zh-CN"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ïṧļíḋe">
            <a:extLst>
              <a:ext uri="{FF2B5EF4-FFF2-40B4-BE49-F238E27FC236}">
                <a16:creationId xmlns:a16="http://schemas.microsoft.com/office/drawing/2014/main" id="{4DCAD5B8-5EDC-97DD-3773-6CFEB3E6E263}"/>
              </a:ext>
            </a:extLst>
          </p:cNvPr>
          <p:cNvSpPr txBox="1"/>
          <p:nvPr/>
        </p:nvSpPr>
        <p:spPr>
          <a:xfrm>
            <a:off x="4628737" y="3903374"/>
            <a:ext cx="579998" cy="461665"/>
          </a:xfrm>
          <a:prstGeom prst="rect">
            <a:avLst/>
          </a:prstGeom>
          <a:noFill/>
        </p:spPr>
        <p:txBody>
          <a:bodyPr wrap="square" rtlCol="0" anchor="ctr" anchorCtr="0">
            <a:spAutoFit/>
          </a:bodyPr>
          <a:lstStyle/>
          <a:p>
            <a:r>
              <a:rPr lang="en-US" altLang="zh-CN" sz="2400" b="1">
                <a:solidFill>
                  <a:schemeClr val="bg1"/>
                </a:solidFill>
              </a:rPr>
              <a:t>03</a:t>
            </a:r>
            <a:endParaRPr lang="zh-CN" altLang="en-US" sz="2400" b="1" dirty="0">
              <a:solidFill>
                <a:schemeClr val="bg1"/>
              </a:solidFill>
            </a:endParaRPr>
          </a:p>
        </p:txBody>
      </p:sp>
      <p:sp>
        <p:nvSpPr>
          <p:cNvPr id="35" name="išḷíďê">
            <a:extLst>
              <a:ext uri="{FF2B5EF4-FFF2-40B4-BE49-F238E27FC236}">
                <a16:creationId xmlns:a16="http://schemas.microsoft.com/office/drawing/2014/main" id="{1DC9925B-C046-C46D-E918-81EEFF758119}"/>
              </a:ext>
            </a:extLst>
          </p:cNvPr>
          <p:cNvSpPr/>
          <p:nvPr/>
        </p:nvSpPr>
        <p:spPr>
          <a:xfrm>
            <a:off x="5019556" y="2353878"/>
            <a:ext cx="5513406" cy="999316"/>
          </a:xfrm>
          <a:prstGeom prst="roundRect">
            <a:avLst>
              <a:gd name="adj" fmla="val 0"/>
            </a:avLst>
          </a:prstGeom>
          <a:solidFill>
            <a:schemeClr val="bg1"/>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36" name="îṡlidè">
            <a:extLst>
              <a:ext uri="{FF2B5EF4-FFF2-40B4-BE49-F238E27FC236}">
                <a16:creationId xmlns:a16="http://schemas.microsoft.com/office/drawing/2014/main" id="{332AC2F3-61D7-DD14-B56F-272F5E1A9603}"/>
              </a:ext>
            </a:extLst>
          </p:cNvPr>
          <p:cNvSpPr/>
          <p:nvPr/>
        </p:nvSpPr>
        <p:spPr>
          <a:xfrm>
            <a:off x="4325819" y="2353878"/>
            <a:ext cx="990127" cy="999316"/>
          </a:xfrm>
          <a:prstGeom prst="rect">
            <a:avLst/>
          </a:prstGeom>
          <a:solidFill>
            <a:schemeClr val="bg1">
              <a:lumMod val="5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sp>
        <p:nvSpPr>
          <p:cNvPr id="37" name="îṣ1îďê">
            <a:extLst>
              <a:ext uri="{FF2B5EF4-FFF2-40B4-BE49-F238E27FC236}">
                <a16:creationId xmlns:a16="http://schemas.microsoft.com/office/drawing/2014/main" id="{E77A9A82-4476-B56D-1A5C-AB59B0536648}"/>
              </a:ext>
            </a:extLst>
          </p:cNvPr>
          <p:cNvSpPr/>
          <p:nvPr/>
        </p:nvSpPr>
        <p:spPr>
          <a:xfrm>
            <a:off x="5899587" y="2602789"/>
            <a:ext cx="3201392" cy="501495"/>
          </a:xfrm>
          <a:prstGeom prst="rect">
            <a:avLst/>
          </a:prstGeom>
          <a:ln>
            <a:noFill/>
          </a:ln>
        </p:spPr>
        <p:txBody>
          <a:bodyPr wrap="square" lIns="91440" tIns="45720" rIns="91440" bIns="45720" anchor="ctr" anchorCtr="0">
            <a:noAutofit/>
          </a:bodyPr>
          <a:lstStyle/>
          <a:p>
            <a:pPr>
              <a:lnSpc>
                <a:spcPct val="130000"/>
              </a:lnSpc>
            </a:pPr>
            <a:r>
              <a:rPr kumimoji="1" lang="zh-CN" altLang="en-US"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前庭性偏头痛诊断路径</a:t>
            </a:r>
            <a:endParaRPr kumimoji="1" lang="en-US" altLang="zh-CN"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ïsḷíḋe">
            <a:extLst>
              <a:ext uri="{FF2B5EF4-FFF2-40B4-BE49-F238E27FC236}">
                <a16:creationId xmlns:a16="http://schemas.microsoft.com/office/drawing/2014/main" id="{6D5B596D-AC92-8C8B-206A-81ABEFBA0252}"/>
              </a:ext>
            </a:extLst>
          </p:cNvPr>
          <p:cNvSpPr txBox="1"/>
          <p:nvPr/>
        </p:nvSpPr>
        <p:spPr>
          <a:xfrm>
            <a:off x="4628737" y="2642619"/>
            <a:ext cx="579998" cy="461665"/>
          </a:xfrm>
          <a:prstGeom prst="rect">
            <a:avLst/>
          </a:prstGeom>
          <a:noFill/>
        </p:spPr>
        <p:txBody>
          <a:bodyPr wrap="square" rtlCol="0" anchor="ctr" anchorCtr="0">
            <a:spAutoFit/>
          </a:bodyPr>
          <a:lstStyle/>
          <a:p>
            <a:r>
              <a:rPr lang="en-US" altLang="zh-CN" sz="2400" b="1">
                <a:solidFill>
                  <a:schemeClr val="bg1"/>
                </a:solidFill>
              </a:rPr>
              <a:t>02</a:t>
            </a:r>
            <a:endParaRPr lang="zh-CN" altLang="en-US" sz="2400" b="1" dirty="0">
              <a:solidFill>
                <a:schemeClr val="bg1"/>
              </a:solidFill>
            </a:endParaRPr>
          </a:p>
        </p:txBody>
      </p:sp>
      <p:sp>
        <p:nvSpPr>
          <p:cNvPr id="39" name="îṥḷîďé">
            <a:extLst>
              <a:ext uri="{FF2B5EF4-FFF2-40B4-BE49-F238E27FC236}">
                <a16:creationId xmlns:a16="http://schemas.microsoft.com/office/drawing/2014/main" id="{D57247E2-5854-EF56-40B1-8970AC7F8E95}"/>
              </a:ext>
            </a:extLst>
          </p:cNvPr>
          <p:cNvSpPr/>
          <p:nvPr/>
        </p:nvSpPr>
        <p:spPr>
          <a:xfrm>
            <a:off x="5019555" y="1037344"/>
            <a:ext cx="5513406" cy="999316"/>
          </a:xfrm>
          <a:prstGeom prst="roundRect">
            <a:avLst>
              <a:gd name="adj" fmla="val 0"/>
            </a:avLst>
          </a:prstGeom>
          <a:solidFill>
            <a:schemeClr val="bg1"/>
          </a:solidFill>
          <a:ln w="12700" cap="rnd">
            <a:solidFill>
              <a:srgbClr val="008D38"/>
            </a:solid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40" name="ïśḻïḋè">
            <a:extLst>
              <a:ext uri="{FF2B5EF4-FFF2-40B4-BE49-F238E27FC236}">
                <a16:creationId xmlns:a16="http://schemas.microsoft.com/office/drawing/2014/main" id="{B54F41C3-6C37-DF6A-0550-8D55E40FDB52}"/>
              </a:ext>
            </a:extLst>
          </p:cNvPr>
          <p:cNvSpPr/>
          <p:nvPr/>
        </p:nvSpPr>
        <p:spPr>
          <a:xfrm>
            <a:off x="4285669" y="1037344"/>
            <a:ext cx="1030277" cy="999316"/>
          </a:xfrm>
          <a:prstGeom prst="rect">
            <a:avLst/>
          </a:prstGeom>
          <a:solidFill>
            <a:srgbClr val="008E3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sp>
        <p:nvSpPr>
          <p:cNvPr id="41" name="íṩ1iḍè">
            <a:extLst>
              <a:ext uri="{FF2B5EF4-FFF2-40B4-BE49-F238E27FC236}">
                <a16:creationId xmlns:a16="http://schemas.microsoft.com/office/drawing/2014/main" id="{F0718F64-03C1-B058-95B8-76A0F895570C}"/>
              </a:ext>
            </a:extLst>
          </p:cNvPr>
          <p:cNvSpPr/>
          <p:nvPr/>
        </p:nvSpPr>
        <p:spPr>
          <a:xfrm>
            <a:off x="5899586" y="1200966"/>
            <a:ext cx="5131087" cy="595770"/>
          </a:xfrm>
          <a:prstGeom prst="rect">
            <a:avLst/>
          </a:prstGeom>
          <a:ln>
            <a:noFill/>
          </a:ln>
        </p:spPr>
        <p:txBody>
          <a:bodyPr wrap="square" lIns="91440" tIns="45720" rIns="91440" bIns="45720" anchor="ctr" anchorCtr="0">
            <a:noAutofit/>
          </a:bodyPr>
          <a:lstStyle/>
          <a:p>
            <a:pPr>
              <a:lnSpc>
                <a:spcPct val="130000"/>
              </a:lnSpc>
            </a:pPr>
            <a:r>
              <a:rPr kumimoji="1" lang="zh-CN" altLang="en-US" b="1">
                <a:latin typeface="Arial" panose="020B0604020202020204" pitchFamily="34" charset="0"/>
                <a:ea typeface="微软雅黑" panose="020B0503020204020204" pitchFamily="34" charset="-122"/>
                <a:sym typeface="Arial" panose="020B0604020202020204" pitchFamily="34" charset="0"/>
              </a:rPr>
              <a:t>前庭性偏头痛诊疗现状</a:t>
            </a:r>
            <a:endParaRPr kumimoji="1" lang="en-US" altLang="zh-CN"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íṣḻíḓê">
            <a:extLst>
              <a:ext uri="{FF2B5EF4-FFF2-40B4-BE49-F238E27FC236}">
                <a16:creationId xmlns:a16="http://schemas.microsoft.com/office/drawing/2014/main" id="{F520096C-7D30-0DAB-95B4-06B3C7C10DA8}"/>
              </a:ext>
            </a:extLst>
          </p:cNvPr>
          <p:cNvSpPr txBox="1"/>
          <p:nvPr/>
        </p:nvSpPr>
        <p:spPr>
          <a:xfrm>
            <a:off x="4574221" y="1274796"/>
            <a:ext cx="689030" cy="461665"/>
          </a:xfrm>
          <a:prstGeom prst="rect">
            <a:avLst/>
          </a:prstGeom>
          <a:noFill/>
        </p:spPr>
        <p:txBody>
          <a:bodyPr wrap="square" rtlCol="0" anchor="ctr" anchorCtr="0">
            <a:spAutoFit/>
          </a:bodyPr>
          <a:lstStyle/>
          <a:p>
            <a:r>
              <a:rPr lang="en-US" altLang="zh-CN" sz="2400" b="1">
                <a:solidFill>
                  <a:schemeClr val="bg1"/>
                </a:solidFill>
              </a:rPr>
              <a:t>01</a:t>
            </a:r>
            <a:endParaRPr lang="zh-CN" altLang="en-US" sz="2400" b="1" dirty="0">
              <a:solidFill>
                <a:schemeClr val="bg1"/>
              </a:solidFill>
            </a:endParaRPr>
          </a:p>
        </p:txBody>
      </p:sp>
      <p:grpSp>
        <p:nvGrpSpPr>
          <p:cNvPr id="6" name="组合 5">
            <a:extLst>
              <a:ext uri="{FF2B5EF4-FFF2-40B4-BE49-F238E27FC236}">
                <a16:creationId xmlns:a16="http://schemas.microsoft.com/office/drawing/2014/main" id="{998EFE0C-5635-DBA1-D8A5-194FD59CF12A}"/>
              </a:ext>
            </a:extLst>
          </p:cNvPr>
          <p:cNvGrpSpPr/>
          <p:nvPr/>
        </p:nvGrpSpPr>
        <p:grpSpPr>
          <a:xfrm>
            <a:off x="1755899" y="1037344"/>
            <a:ext cx="1617774" cy="4444724"/>
            <a:chOff x="9134842" y="1161268"/>
            <a:chExt cx="1617774" cy="4444724"/>
          </a:xfrm>
        </p:grpSpPr>
        <p:grpSp>
          <p:nvGrpSpPr>
            <p:cNvPr id="7" name="组合 6">
              <a:extLst>
                <a:ext uri="{FF2B5EF4-FFF2-40B4-BE49-F238E27FC236}">
                  <a16:creationId xmlns:a16="http://schemas.microsoft.com/office/drawing/2014/main" id="{804AA067-BE40-F3BE-CE7A-0DAC217025DC}"/>
                </a:ext>
              </a:extLst>
            </p:cNvPr>
            <p:cNvGrpSpPr/>
            <p:nvPr/>
          </p:nvGrpSpPr>
          <p:grpSpPr>
            <a:xfrm>
              <a:off x="9376225" y="1161268"/>
              <a:ext cx="1376391" cy="1692700"/>
              <a:chOff x="9376225" y="1161268"/>
              <a:chExt cx="1376391" cy="1692700"/>
            </a:xfrm>
          </p:grpSpPr>
          <p:sp>
            <p:nvSpPr>
              <p:cNvPr id="11" name="矩形: 圆角 30">
                <a:extLst>
                  <a:ext uri="{FF2B5EF4-FFF2-40B4-BE49-F238E27FC236}">
                    <a16:creationId xmlns:a16="http://schemas.microsoft.com/office/drawing/2014/main" id="{A7745497-8322-408C-0B40-EC4065FF7C06}"/>
                  </a:ext>
                </a:extLst>
              </p:cNvPr>
              <p:cNvSpPr/>
              <p:nvPr/>
            </p:nvSpPr>
            <p:spPr>
              <a:xfrm>
                <a:off x="9376225" y="1161268"/>
                <a:ext cx="1080000" cy="1080000"/>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54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目</a:t>
                </a:r>
              </a:p>
            </p:txBody>
          </p:sp>
          <p:sp>
            <p:nvSpPr>
              <p:cNvPr id="12" name="矩形: 圆角 31">
                <a:extLst>
                  <a:ext uri="{FF2B5EF4-FFF2-40B4-BE49-F238E27FC236}">
                    <a16:creationId xmlns:a16="http://schemas.microsoft.com/office/drawing/2014/main" id="{9BFDFF1F-A3F1-4091-680D-8C4825F63400}"/>
                  </a:ext>
                </a:extLst>
              </p:cNvPr>
              <p:cNvSpPr/>
              <p:nvPr/>
            </p:nvSpPr>
            <p:spPr>
              <a:xfrm>
                <a:off x="9996616" y="2097968"/>
                <a:ext cx="756000" cy="756000"/>
              </a:xfrm>
              <a:prstGeom prst="round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录</a:t>
                </a:r>
              </a:p>
            </p:txBody>
          </p:sp>
        </p:grpSp>
        <p:sp>
          <p:nvSpPr>
            <p:cNvPr id="10" name="文本框 9">
              <a:extLst>
                <a:ext uri="{FF2B5EF4-FFF2-40B4-BE49-F238E27FC236}">
                  <a16:creationId xmlns:a16="http://schemas.microsoft.com/office/drawing/2014/main" id="{A997AD72-1B7D-08AA-F9DD-132332D821A3}"/>
                </a:ext>
              </a:extLst>
            </p:cNvPr>
            <p:cNvSpPr txBox="1"/>
            <p:nvPr>
              <p:custDataLst>
                <p:tags r:id="rId1"/>
              </p:custDataLst>
            </p:nvPr>
          </p:nvSpPr>
          <p:spPr>
            <a:xfrm>
              <a:off x="9134842" y="2475968"/>
              <a:ext cx="861774" cy="3130024"/>
            </a:xfrm>
            <a:prstGeom prst="rect">
              <a:avLst/>
            </a:prstGeom>
            <a:noFill/>
          </p:spPr>
          <p:txBody>
            <a:bodyPr vert="eaVert" wrap="none">
              <a:spAutoFit/>
            </a:bodyPr>
            <a:lstStyle/>
            <a:p>
              <a:pPr>
                <a:defRPr/>
              </a:pPr>
              <a:r>
                <a:rPr lang="en-US" altLang="zh-CN" sz="4400" kern="0" dirty="0">
                  <a:solidFill>
                    <a:srgbClr val="D9D9D9"/>
                  </a:solidFill>
                  <a:latin typeface="微软雅黑" panose="020B0503020204020204" pitchFamily="34" charset="-122"/>
                  <a:ea typeface="微软雅黑" panose="020B0503020204020204" pitchFamily="34" charset="-122"/>
                  <a:sym typeface="微软雅黑" panose="020B0503020204020204" pitchFamily="34" charset="-122"/>
                </a:rPr>
                <a:t>CONT</a:t>
              </a:r>
              <a:r>
                <a:rPr lang="en-US" altLang="zh-CN" sz="4400"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ENTS</a:t>
              </a:r>
              <a:endParaRPr lang="zh-CN" altLang="en-US" sz="4400"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8229085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1CDCE3-5478-95C5-E5AF-8C83E5C76500}"/>
            </a:ext>
          </a:extLst>
        </p:cNvPr>
        <p:cNvGrpSpPr/>
        <p:nvPr/>
      </p:nvGrpSpPr>
      <p:grpSpPr>
        <a:xfrm>
          <a:off x="0" y="0"/>
          <a:ext cx="0" cy="0"/>
          <a:chOff x="0" y="0"/>
          <a:chExt cx="0" cy="0"/>
        </a:xfrm>
      </p:grpSpPr>
      <p:sp>
        <p:nvSpPr>
          <p:cNvPr id="5" name="圆角矩形 4">
            <a:extLst>
              <a:ext uri="{FF2B5EF4-FFF2-40B4-BE49-F238E27FC236}">
                <a16:creationId xmlns:a16="http://schemas.microsoft.com/office/drawing/2014/main" id="{361FCF73-0696-9410-3BC2-EE59EDC78883}"/>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F040C7E0-325A-FC0F-A3D4-3E6A28B60ED1}"/>
              </a:ext>
            </a:extLst>
          </p:cNvPr>
          <p:cNvSpPr>
            <a:spLocks noGrp="1"/>
          </p:cNvSpPr>
          <p:nvPr>
            <p:ph type="title"/>
          </p:nvPr>
        </p:nvSpPr>
        <p:spPr>
          <a:xfrm>
            <a:off x="479425" y="0"/>
            <a:ext cx="11233150" cy="728177"/>
          </a:xfrm>
        </p:spPr>
        <p:txBody>
          <a:bodyPr anchor="b">
            <a:normAutofit/>
          </a:bodyPr>
          <a:lstStyle/>
          <a:p>
            <a:r>
              <a:rPr lang="zh-CN" altLang="en-US">
                <a:solidFill>
                  <a:schemeClr val="bg1"/>
                </a:solidFill>
              </a:rPr>
              <a:t>与前庭阵发症的鉴别​</a:t>
            </a:r>
          </a:p>
        </p:txBody>
      </p:sp>
      <p:sp>
        <p:nvSpPr>
          <p:cNvPr id="6" name="文本框 5">
            <a:extLst>
              <a:ext uri="{FF2B5EF4-FFF2-40B4-BE49-F238E27FC236}">
                <a16:creationId xmlns:a16="http://schemas.microsoft.com/office/drawing/2014/main" id="{67BEF1D1-4916-560A-DC18-E5350D3E8453}"/>
              </a:ext>
            </a:extLst>
          </p:cNvPr>
          <p:cNvSpPr txBox="1"/>
          <p:nvPr/>
        </p:nvSpPr>
        <p:spPr>
          <a:xfrm>
            <a:off x="2331416" y="6129338"/>
            <a:ext cx="9381159" cy="461665"/>
          </a:xfrm>
          <a:prstGeom prst="rect">
            <a:avLst/>
          </a:prstGeom>
          <a:noFill/>
        </p:spPr>
        <p:txBody>
          <a:bodyPr wrap="square" rtlCol="0">
            <a:spAutoFit/>
          </a:bodyPr>
          <a:lstStyle/>
          <a:p>
            <a:pPr marL="228600" indent="-228600">
              <a:buFont typeface="+mj-lt"/>
              <a:buAutoNum type="arabicPeriod"/>
            </a:pPr>
            <a:r>
              <a:rPr lang="zh-CN" altLang="en-US" sz="800"/>
              <a:t>中国医师协会神经内科医师分会疼痛和感觉障碍学组</a:t>
            </a:r>
            <a:r>
              <a:rPr lang="en-US" altLang="zh-CN" sz="800"/>
              <a:t>,</a:t>
            </a:r>
            <a:r>
              <a:rPr lang="zh-CN" altLang="en-US" sz="800"/>
              <a:t>中国医药教育协会眩晕专业委员会</a:t>
            </a:r>
            <a:r>
              <a:rPr lang="en-US" altLang="zh-CN" sz="800"/>
              <a:t>,</a:t>
            </a:r>
            <a:r>
              <a:rPr lang="zh-CN" altLang="en-US" sz="800"/>
              <a:t>中国研究型医院学会头痛与感觉障碍专业委员会</a:t>
            </a:r>
            <a:r>
              <a:rPr lang="en-US" altLang="zh-CN" sz="800"/>
              <a:t>. </a:t>
            </a:r>
            <a:r>
              <a:rPr lang="zh-CN" altLang="en-US" sz="800"/>
              <a:t>前庭性偏头痛诊治专家共识</a:t>
            </a:r>
            <a:r>
              <a:rPr lang="en-US" altLang="zh-CN" sz="800"/>
              <a:t>(2018)[J]. </a:t>
            </a:r>
            <a:r>
              <a:rPr lang="zh-CN" altLang="en-US" sz="800"/>
              <a:t>中国疼痛医学杂志</a:t>
            </a:r>
            <a:r>
              <a:rPr lang="en-US" altLang="zh-CN" sz="800"/>
              <a:t>,2018,24(7):481-488. </a:t>
            </a:r>
          </a:p>
          <a:p>
            <a:pPr marL="228600" indent="-228600">
              <a:buFont typeface="+mj-lt"/>
              <a:buAutoNum type="arabicPeriod"/>
            </a:pPr>
            <a:r>
              <a:rPr lang="zh-CN" altLang="en-US" sz="800"/>
              <a:t>陈钢钢</a:t>
            </a:r>
            <a:r>
              <a:rPr lang="en-US" altLang="zh-CN" sz="800"/>
              <a:t>,</a:t>
            </a:r>
            <a:r>
              <a:rPr lang="zh-CN" altLang="en-US" sz="800"/>
              <a:t>张苏琳</a:t>
            </a:r>
            <a:r>
              <a:rPr lang="en-US" altLang="zh-CN" sz="800"/>
              <a:t>,</a:t>
            </a:r>
            <a:r>
              <a:rPr lang="zh-CN" altLang="en-US" sz="800"/>
              <a:t>马鑫</a:t>
            </a:r>
            <a:r>
              <a:rPr lang="en-US" altLang="zh-CN" sz="800"/>
              <a:t>. </a:t>
            </a:r>
            <a:r>
              <a:rPr lang="zh-CN" altLang="en-US" sz="800"/>
              <a:t>前庭疾病诊疗知识库</a:t>
            </a:r>
            <a:r>
              <a:rPr lang="en-US" altLang="zh-CN" sz="800"/>
              <a:t>[M]. </a:t>
            </a:r>
            <a:r>
              <a:rPr lang="zh-CN" altLang="en-US" sz="800"/>
              <a:t>北京</a:t>
            </a:r>
            <a:r>
              <a:rPr lang="en-US" altLang="zh-CN" sz="800"/>
              <a:t>:</a:t>
            </a:r>
            <a:r>
              <a:rPr lang="zh-CN" altLang="en-US" sz="800"/>
              <a:t>中国医药科技出版社</a:t>
            </a:r>
            <a:r>
              <a:rPr lang="en-US" altLang="zh-CN" sz="800"/>
              <a:t>,2024.01.</a:t>
            </a:r>
            <a:endParaRPr lang="zh-CN" altLang="en-US" sz="800"/>
          </a:p>
        </p:txBody>
      </p:sp>
      <p:sp>
        <p:nvSpPr>
          <p:cNvPr id="4" name="矩形 3">
            <a:extLst>
              <a:ext uri="{FF2B5EF4-FFF2-40B4-BE49-F238E27FC236}">
                <a16:creationId xmlns:a16="http://schemas.microsoft.com/office/drawing/2014/main" id="{1AD7E80C-D7C4-45E8-9F03-F83A8CD6ABE2}"/>
              </a:ext>
            </a:extLst>
          </p:cNvPr>
          <p:cNvSpPr/>
          <p:nvPr/>
        </p:nvSpPr>
        <p:spPr bwMode="auto">
          <a:xfrm>
            <a:off x="686682" y="1986848"/>
            <a:ext cx="10833806" cy="2070000"/>
          </a:xfrm>
          <a:prstGeom prst="rect">
            <a:avLst/>
          </a:prstGeom>
          <a:solidFill>
            <a:schemeClr val="tx2">
              <a:alpha val="15000"/>
            </a:schemeClr>
          </a:solidFill>
          <a:ln w="38100">
            <a:noFill/>
          </a:ln>
        </p:spPr>
        <p:style>
          <a:lnRef idx="2">
            <a:schemeClr val="dk1"/>
          </a:lnRef>
          <a:fillRef idx="1">
            <a:schemeClr val="lt1"/>
          </a:fillRef>
          <a:effectRef idx="0">
            <a:schemeClr val="dk1"/>
          </a:effectRef>
          <a:fontRef idx="minor">
            <a:schemeClr val="dk1"/>
          </a:fontRef>
        </p:style>
        <p:txBody>
          <a:bodyPr rtlCol="0" anchor="ctr">
            <a:normAutofit/>
          </a:bodyPr>
          <a:lstStyle/>
          <a:p>
            <a:pPr>
              <a:lnSpc>
                <a:spcPct val="150000"/>
              </a:lnSpc>
            </a:pPr>
            <a:endParaRPr lang="en-US" altLang="zh-CN" sz="1100" dirty="0"/>
          </a:p>
        </p:txBody>
      </p:sp>
      <p:grpSp>
        <p:nvGrpSpPr>
          <p:cNvPr id="8" name="组合 7">
            <a:extLst>
              <a:ext uri="{FF2B5EF4-FFF2-40B4-BE49-F238E27FC236}">
                <a16:creationId xmlns:a16="http://schemas.microsoft.com/office/drawing/2014/main" id="{FEC6655C-1A94-4414-892F-3BB510D3E478}"/>
              </a:ext>
            </a:extLst>
          </p:cNvPr>
          <p:cNvGrpSpPr>
            <a:grpSpLocks noChangeAspect="1"/>
          </p:cNvGrpSpPr>
          <p:nvPr/>
        </p:nvGrpSpPr>
        <p:grpSpPr bwMode="auto">
          <a:xfrm rot="10800000" flipH="1">
            <a:off x="4716511" y="1631200"/>
            <a:ext cx="2781300" cy="2781296"/>
            <a:chOff x="1862" y="1377"/>
            <a:chExt cx="2551" cy="2551"/>
          </a:xfrm>
        </p:grpSpPr>
        <p:sp>
          <p:nvSpPr>
            <p:cNvPr id="20" name="任意多边形: 形状 19">
              <a:extLst>
                <a:ext uri="{FF2B5EF4-FFF2-40B4-BE49-F238E27FC236}">
                  <a16:creationId xmlns:a16="http://schemas.microsoft.com/office/drawing/2014/main" id="{DA0AD352-AC60-47F4-9198-50C937382344}"/>
                </a:ext>
              </a:extLst>
            </p:cNvPr>
            <p:cNvSpPr/>
            <p:nvPr/>
          </p:nvSpPr>
          <p:spPr bwMode="auto">
            <a:xfrm>
              <a:off x="3029" y="1377"/>
              <a:ext cx="1384" cy="2543"/>
            </a:xfrm>
            <a:custGeom>
              <a:avLst/>
              <a:gdLst>
                <a:gd name="T0" fmla="*/ 165 w 1384"/>
                <a:gd name="T1" fmla="*/ 636 h 2543"/>
                <a:gd name="T2" fmla="*/ 230 w 1384"/>
                <a:gd name="T3" fmla="*/ 645 h 2543"/>
                <a:gd name="T4" fmla="*/ 291 w 1384"/>
                <a:gd name="T5" fmla="*/ 659 h 2543"/>
                <a:gd name="T6" fmla="*/ 351 w 1384"/>
                <a:gd name="T7" fmla="*/ 679 h 2543"/>
                <a:gd name="T8" fmla="*/ 421 w 1384"/>
                <a:gd name="T9" fmla="*/ 711 h 2543"/>
                <a:gd name="T10" fmla="*/ 486 w 1384"/>
                <a:gd name="T11" fmla="*/ 753 h 2543"/>
                <a:gd name="T12" fmla="*/ 547 w 1384"/>
                <a:gd name="T13" fmla="*/ 801 h 2543"/>
                <a:gd name="T14" fmla="*/ 590 w 1384"/>
                <a:gd name="T15" fmla="*/ 844 h 2543"/>
                <a:gd name="T16" fmla="*/ 646 w 1384"/>
                <a:gd name="T17" fmla="*/ 917 h 2543"/>
                <a:gd name="T18" fmla="*/ 679 w 1384"/>
                <a:gd name="T19" fmla="*/ 969 h 2543"/>
                <a:gd name="T20" fmla="*/ 706 w 1384"/>
                <a:gd name="T21" fmla="*/ 1024 h 2543"/>
                <a:gd name="T22" fmla="*/ 727 w 1384"/>
                <a:gd name="T23" fmla="*/ 1084 h 2543"/>
                <a:gd name="T24" fmla="*/ 743 w 1384"/>
                <a:gd name="T25" fmla="*/ 1145 h 2543"/>
                <a:gd name="T26" fmla="*/ 752 w 1384"/>
                <a:gd name="T27" fmla="*/ 1209 h 2543"/>
                <a:gd name="T28" fmla="*/ 756 w 1384"/>
                <a:gd name="T29" fmla="*/ 1274 h 2543"/>
                <a:gd name="T30" fmla="*/ 753 w 1384"/>
                <a:gd name="T31" fmla="*/ 1331 h 2543"/>
                <a:gd name="T32" fmla="*/ 740 w 1384"/>
                <a:gd name="T33" fmla="*/ 1415 h 2543"/>
                <a:gd name="T34" fmla="*/ 716 w 1384"/>
                <a:gd name="T35" fmla="*/ 1494 h 2543"/>
                <a:gd name="T36" fmla="*/ 683 w 1384"/>
                <a:gd name="T37" fmla="*/ 1570 h 2543"/>
                <a:gd name="T38" fmla="*/ 624 w 1384"/>
                <a:gd name="T39" fmla="*/ 1661 h 2543"/>
                <a:gd name="T40" fmla="*/ 590 w 1384"/>
                <a:gd name="T41" fmla="*/ 1703 h 2543"/>
                <a:gd name="T42" fmla="*/ 532 w 1384"/>
                <a:gd name="T43" fmla="*/ 1759 h 2543"/>
                <a:gd name="T44" fmla="*/ 456 w 1384"/>
                <a:gd name="T45" fmla="*/ 1815 h 2543"/>
                <a:gd name="T46" fmla="*/ 372 w 1384"/>
                <a:gd name="T47" fmla="*/ 1860 h 2543"/>
                <a:gd name="T48" fmla="*/ 280 w 1384"/>
                <a:gd name="T49" fmla="*/ 1892 h 2543"/>
                <a:gd name="T50" fmla="*/ 0 w 1384"/>
                <a:gd name="T51" fmla="*/ 2230 h 2543"/>
                <a:gd name="T52" fmla="*/ 333 w 1384"/>
                <a:gd name="T53" fmla="*/ 2531 h 2543"/>
                <a:gd name="T54" fmla="*/ 449 w 1384"/>
                <a:gd name="T55" fmla="*/ 2505 h 2543"/>
                <a:gd name="T56" fmla="*/ 560 w 1384"/>
                <a:gd name="T57" fmla="*/ 2468 h 2543"/>
                <a:gd name="T58" fmla="*/ 666 w 1384"/>
                <a:gd name="T59" fmla="*/ 2422 h 2543"/>
                <a:gd name="T60" fmla="*/ 768 w 1384"/>
                <a:gd name="T61" fmla="*/ 2367 h 2543"/>
                <a:gd name="T62" fmla="*/ 864 w 1384"/>
                <a:gd name="T63" fmla="*/ 2302 h 2543"/>
                <a:gd name="T64" fmla="*/ 952 w 1384"/>
                <a:gd name="T65" fmla="*/ 2231 h 2543"/>
                <a:gd name="T66" fmla="*/ 1035 w 1384"/>
                <a:gd name="T67" fmla="*/ 2151 h 2543"/>
                <a:gd name="T68" fmla="*/ 1110 w 1384"/>
                <a:gd name="T69" fmla="*/ 2065 h 2543"/>
                <a:gd name="T70" fmla="*/ 1177 w 1384"/>
                <a:gd name="T71" fmla="*/ 1971 h 2543"/>
                <a:gd name="T72" fmla="*/ 1235 w 1384"/>
                <a:gd name="T73" fmla="*/ 1872 h 2543"/>
                <a:gd name="T74" fmla="*/ 1285 w 1384"/>
                <a:gd name="T75" fmla="*/ 1767 h 2543"/>
                <a:gd name="T76" fmla="*/ 1326 w 1384"/>
                <a:gd name="T77" fmla="*/ 1657 h 2543"/>
                <a:gd name="T78" fmla="*/ 1356 w 1384"/>
                <a:gd name="T79" fmla="*/ 1544 h 2543"/>
                <a:gd name="T80" fmla="*/ 1375 w 1384"/>
                <a:gd name="T81" fmla="*/ 1426 h 2543"/>
                <a:gd name="T82" fmla="*/ 1384 w 1384"/>
                <a:gd name="T83" fmla="*/ 1304 h 2543"/>
                <a:gd name="T84" fmla="*/ 1380 w 1384"/>
                <a:gd name="T85" fmla="*/ 1175 h 2543"/>
                <a:gd name="T86" fmla="*/ 1364 w 1384"/>
                <a:gd name="T87" fmla="*/ 1048 h 2543"/>
                <a:gd name="T88" fmla="*/ 1336 w 1384"/>
                <a:gd name="T89" fmla="*/ 925 h 2543"/>
                <a:gd name="T90" fmla="*/ 1295 w 1384"/>
                <a:gd name="T91" fmla="*/ 806 h 2543"/>
                <a:gd name="T92" fmla="*/ 1244 w 1384"/>
                <a:gd name="T93" fmla="*/ 693 h 2543"/>
                <a:gd name="T94" fmla="*/ 1182 w 1384"/>
                <a:gd name="T95" fmla="*/ 587 h 2543"/>
                <a:gd name="T96" fmla="*/ 1110 w 1384"/>
                <a:gd name="T97" fmla="*/ 487 h 2543"/>
                <a:gd name="T98" fmla="*/ 1030 w 1384"/>
                <a:gd name="T99" fmla="*/ 394 h 2543"/>
                <a:gd name="T100" fmla="*/ 941 w 1384"/>
                <a:gd name="T101" fmla="*/ 310 h 2543"/>
                <a:gd name="T102" fmla="*/ 845 w 1384"/>
                <a:gd name="T103" fmla="*/ 234 h 2543"/>
                <a:gd name="T104" fmla="*/ 741 w 1384"/>
                <a:gd name="T105" fmla="*/ 168 h 2543"/>
                <a:gd name="T106" fmla="*/ 630 w 1384"/>
                <a:gd name="T107" fmla="*/ 112 h 2543"/>
                <a:gd name="T108" fmla="*/ 515 w 1384"/>
                <a:gd name="T109" fmla="*/ 66 h 2543"/>
                <a:gd name="T110" fmla="*/ 394 w 1384"/>
                <a:gd name="T111" fmla="*/ 32 h 2543"/>
                <a:gd name="T112" fmla="*/ 268 w 1384"/>
                <a:gd name="T113" fmla="*/ 10 h 2543"/>
                <a:gd name="T114" fmla="*/ 138 w 1384"/>
                <a:gd name="T115" fmla="*/ 0 h 25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84" h="2543">
                  <a:moveTo>
                    <a:pt x="114" y="635"/>
                  </a:moveTo>
                  <a:lnTo>
                    <a:pt x="117" y="635"/>
                  </a:lnTo>
                  <a:lnTo>
                    <a:pt x="149" y="635"/>
                  </a:lnTo>
                  <a:lnTo>
                    <a:pt x="165" y="636"/>
                  </a:lnTo>
                  <a:lnTo>
                    <a:pt x="181" y="638"/>
                  </a:lnTo>
                  <a:lnTo>
                    <a:pt x="198" y="640"/>
                  </a:lnTo>
                  <a:lnTo>
                    <a:pt x="214" y="642"/>
                  </a:lnTo>
                  <a:lnTo>
                    <a:pt x="230" y="645"/>
                  </a:lnTo>
                  <a:lnTo>
                    <a:pt x="246" y="648"/>
                  </a:lnTo>
                  <a:lnTo>
                    <a:pt x="261" y="651"/>
                  </a:lnTo>
                  <a:lnTo>
                    <a:pt x="276" y="655"/>
                  </a:lnTo>
                  <a:lnTo>
                    <a:pt x="291" y="659"/>
                  </a:lnTo>
                  <a:lnTo>
                    <a:pt x="306" y="663"/>
                  </a:lnTo>
                  <a:lnTo>
                    <a:pt x="321" y="668"/>
                  </a:lnTo>
                  <a:lnTo>
                    <a:pt x="336" y="673"/>
                  </a:lnTo>
                  <a:lnTo>
                    <a:pt x="351" y="679"/>
                  </a:lnTo>
                  <a:lnTo>
                    <a:pt x="366" y="685"/>
                  </a:lnTo>
                  <a:lnTo>
                    <a:pt x="380" y="691"/>
                  </a:lnTo>
                  <a:lnTo>
                    <a:pt x="394" y="697"/>
                  </a:lnTo>
                  <a:lnTo>
                    <a:pt x="421" y="711"/>
                  </a:lnTo>
                  <a:lnTo>
                    <a:pt x="448" y="728"/>
                  </a:lnTo>
                  <a:lnTo>
                    <a:pt x="461" y="736"/>
                  </a:lnTo>
                  <a:lnTo>
                    <a:pt x="474" y="744"/>
                  </a:lnTo>
                  <a:lnTo>
                    <a:pt x="486" y="753"/>
                  </a:lnTo>
                  <a:lnTo>
                    <a:pt x="498" y="762"/>
                  </a:lnTo>
                  <a:lnTo>
                    <a:pt x="512" y="771"/>
                  </a:lnTo>
                  <a:lnTo>
                    <a:pt x="523" y="781"/>
                  </a:lnTo>
                  <a:lnTo>
                    <a:pt x="547" y="801"/>
                  </a:lnTo>
                  <a:lnTo>
                    <a:pt x="558" y="811"/>
                  </a:lnTo>
                  <a:lnTo>
                    <a:pt x="569" y="822"/>
                  </a:lnTo>
                  <a:lnTo>
                    <a:pt x="579" y="833"/>
                  </a:lnTo>
                  <a:lnTo>
                    <a:pt x="590" y="844"/>
                  </a:lnTo>
                  <a:lnTo>
                    <a:pt x="610" y="867"/>
                  </a:lnTo>
                  <a:lnTo>
                    <a:pt x="619" y="880"/>
                  </a:lnTo>
                  <a:lnTo>
                    <a:pt x="628" y="892"/>
                  </a:lnTo>
                  <a:lnTo>
                    <a:pt x="646" y="917"/>
                  </a:lnTo>
                  <a:lnTo>
                    <a:pt x="655" y="929"/>
                  </a:lnTo>
                  <a:lnTo>
                    <a:pt x="663" y="942"/>
                  </a:lnTo>
                  <a:lnTo>
                    <a:pt x="671" y="956"/>
                  </a:lnTo>
                  <a:lnTo>
                    <a:pt x="679" y="969"/>
                  </a:lnTo>
                  <a:lnTo>
                    <a:pt x="686" y="983"/>
                  </a:lnTo>
                  <a:lnTo>
                    <a:pt x="693" y="996"/>
                  </a:lnTo>
                  <a:lnTo>
                    <a:pt x="699" y="1010"/>
                  </a:lnTo>
                  <a:lnTo>
                    <a:pt x="706" y="1024"/>
                  </a:lnTo>
                  <a:lnTo>
                    <a:pt x="712" y="1040"/>
                  </a:lnTo>
                  <a:lnTo>
                    <a:pt x="717" y="1054"/>
                  </a:lnTo>
                  <a:lnTo>
                    <a:pt x="722" y="1069"/>
                  </a:lnTo>
                  <a:lnTo>
                    <a:pt x="727" y="1084"/>
                  </a:lnTo>
                  <a:lnTo>
                    <a:pt x="731" y="1099"/>
                  </a:lnTo>
                  <a:lnTo>
                    <a:pt x="736" y="1114"/>
                  </a:lnTo>
                  <a:lnTo>
                    <a:pt x="739" y="1129"/>
                  </a:lnTo>
                  <a:lnTo>
                    <a:pt x="743" y="1145"/>
                  </a:lnTo>
                  <a:lnTo>
                    <a:pt x="746" y="1160"/>
                  </a:lnTo>
                  <a:lnTo>
                    <a:pt x="748" y="1176"/>
                  </a:lnTo>
                  <a:lnTo>
                    <a:pt x="750" y="1192"/>
                  </a:lnTo>
                  <a:lnTo>
                    <a:pt x="752" y="1209"/>
                  </a:lnTo>
                  <a:lnTo>
                    <a:pt x="754" y="1225"/>
                  </a:lnTo>
                  <a:lnTo>
                    <a:pt x="755" y="1241"/>
                  </a:lnTo>
                  <a:lnTo>
                    <a:pt x="755" y="1257"/>
                  </a:lnTo>
                  <a:lnTo>
                    <a:pt x="756" y="1274"/>
                  </a:lnTo>
                  <a:lnTo>
                    <a:pt x="755" y="1288"/>
                  </a:lnTo>
                  <a:lnTo>
                    <a:pt x="755" y="1302"/>
                  </a:lnTo>
                  <a:lnTo>
                    <a:pt x="754" y="1317"/>
                  </a:lnTo>
                  <a:lnTo>
                    <a:pt x="753" y="1331"/>
                  </a:lnTo>
                  <a:lnTo>
                    <a:pt x="752" y="1345"/>
                  </a:lnTo>
                  <a:lnTo>
                    <a:pt x="750" y="1360"/>
                  </a:lnTo>
                  <a:lnTo>
                    <a:pt x="746" y="1388"/>
                  </a:lnTo>
                  <a:lnTo>
                    <a:pt x="740" y="1415"/>
                  </a:lnTo>
                  <a:lnTo>
                    <a:pt x="733" y="1442"/>
                  </a:lnTo>
                  <a:lnTo>
                    <a:pt x="725" y="1469"/>
                  </a:lnTo>
                  <a:lnTo>
                    <a:pt x="721" y="1482"/>
                  </a:lnTo>
                  <a:lnTo>
                    <a:pt x="716" y="1494"/>
                  </a:lnTo>
                  <a:lnTo>
                    <a:pt x="706" y="1521"/>
                  </a:lnTo>
                  <a:lnTo>
                    <a:pt x="695" y="1546"/>
                  </a:lnTo>
                  <a:lnTo>
                    <a:pt x="690" y="1558"/>
                  </a:lnTo>
                  <a:lnTo>
                    <a:pt x="683" y="1570"/>
                  </a:lnTo>
                  <a:lnTo>
                    <a:pt x="670" y="1594"/>
                  </a:lnTo>
                  <a:lnTo>
                    <a:pt x="655" y="1617"/>
                  </a:lnTo>
                  <a:lnTo>
                    <a:pt x="640" y="1639"/>
                  </a:lnTo>
                  <a:lnTo>
                    <a:pt x="624" y="1661"/>
                  </a:lnTo>
                  <a:lnTo>
                    <a:pt x="616" y="1672"/>
                  </a:lnTo>
                  <a:lnTo>
                    <a:pt x="608" y="1683"/>
                  </a:lnTo>
                  <a:lnTo>
                    <a:pt x="599" y="1693"/>
                  </a:lnTo>
                  <a:lnTo>
                    <a:pt x="590" y="1703"/>
                  </a:lnTo>
                  <a:lnTo>
                    <a:pt x="581" y="1713"/>
                  </a:lnTo>
                  <a:lnTo>
                    <a:pt x="572" y="1723"/>
                  </a:lnTo>
                  <a:lnTo>
                    <a:pt x="552" y="1741"/>
                  </a:lnTo>
                  <a:lnTo>
                    <a:pt x="532" y="1759"/>
                  </a:lnTo>
                  <a:lnTo>
                    <a:pt x="512" y="1776"/>
                  </a:lnTo>
                  <a:lnTo>
                    <a:pt x="489" y="1793"/>
                  </a:lnTo>
                  <a:lnTo>
                    <a:pt x="467" y="1808"/>
                  </a:lnTo>
                  <a:lnTo>
                    <a:pt x="456" y="1815"/>
                  </a:lnTo>
                  <a:lnTo>
                    <a:pt x="444" y="1822"/>
                  </a:lnTo>
                  <a:lnTo>
                    <a:pt x="421" y="1837"/>
                  </a:lnTo>
                  <a:lnTo>
                    <a:pt x="396" y="1849"/>
                  </a:lnTo>
                  <a:lnTo>
                    <a:pt x="372" y="1860"/>
                  </a:lnTo>
                  <a:lnTo>
                    <a:pt x="346" y="1871"/>
                  </a:lnTo>
                  <a:lnTo>
                    <a:pt x="320" y="1880"/>
                  </a:lnTo>
                  <a:lnTo>
                    <a:pt x="294" y="1888"/>
                  </a:lnTo>
                  <a:lnTo>
                    <a:pt x="280" y="1892"/>
                  </a:lnTo>
                  <a:lnTo>
                    <a:pt x="267" y="1895"/>
                  </a:lnTo>
                  <a:lnTo>
                    <a:pt x="253" y="1898"/>
                  </a:lnTo>
                  <a:lnTo>
                    <a:pt x="240" y="1901"/>
                  </a:lnTo>
                  <a:lnTo>
                    <a:pt x="0" y="2230"/>
                  </a:lnTo>
                  <a:lnTo>
                    <a:pt x="244" y="2543"/>
                  </a:lnTo>
                  <a:lnTo>
                    <a:pt x="274" y="2540"/>
                  </a:lnTo>
                  <a:lnTo>
                    <a:pt x="304" y="2535"/>
                  </a:lnTo>
                  <a:lnTo>
                    <a:pt x="333" y="2531"/>
                  </a:lnTo>
                  <a:lnTo>
                    <a:pt x="363" y="2525"/>
                  </a:lnTo>
                  <a:lnTo>
                    <a:pt x="392" y="2519"/>
                  </a:lnTo>
                  <a:lnTo>
                    <a:pt x="420" y="2512"/>
                  </a:lnTo>
                  <a:lnTo>
                    <a:pt x="449" y="2505"/>
                  </a:lnTo>
                  <a:lnTo>
                    <a:pt x="477" y="2497"/>
                  </a:lnTo>
                  <a:lnTo>
                    <a:pt x="505" y="2488"/>
                  </a:lnTo>
                  <a:lnTo>
                    <a:pt x="533" y="2479"/>
                  </a:lnTo>
                  <a:lnTo>
                    <a:pt x="560" y="2468"/>
                  </a:lnTo>
                  <a:lnTo>
                    <a:pt x="587" y="2457"/>
                  </a:lnTo>
                  <a:lnTo>
                    <a:pt x="614" y="2446"/>
                  </a:lnTo>
                  <a:lnTo>
                    <a:pt x="640" y="2434"/>
                  </a:lnTo>
                  <a:lnTo>
                    <a:pt x="666" y="2422"/>
                  </a:lnTo>
                  <a:lnTo>
                    <a:pt x="693" y="2409"/>
                  </a:lnTo>
                  <a:lnTo>
                    <a:pt x="718" y="2395"/>
                  </a:lnTo>
                  <a:lnTo>
                    <a:pt x="743" y="2381"/>
                  </a:lnTo>
                  <a:lnTo>
                    <a:pt x="768" y="2367"/>
                  </a:lnTo>
                  <a:lnTo>
                    <a:pt x="792" y="2352"/>
                  </a:lnTo>
                  <a:lnTo>
                    <a:pt x="816" y="2336"/>
                  </a:lnTo>
                  <a:lnTo>
                    <a:pt x="841" y="2320"/>
                  </a:lnTo>
                  <a:lnTo>
                    <a:pt x="864" y="2302"/>
                  </a:lnTo>
                  <a:lnTo>
                    <a:pt x="887" y="2285"/>
                  </a:lnTo>
                  <a:lnTo>
                    <a:pt x="909" y="2268"/>
                  </a:lnTo>
                  <a:lnTo>
                    <a:pt x="931" y="2250"/>
                  </a:lnTo>
                  <a:lnTo>
                    <a:pt x="952" y="2231"/>
                  </a:lnTo>
                  <a:lnTo>
                    <a:pt x="973" y="2212"/>
                  </a:lnTo>
                  <a:lnTo>
                    <a:pt x="995" y="2192"/>
                  </a:lnTo>
                  <a:lnTo>
                    <a:pt x="1015" y="2172"/>
                  </a:lnTo>
                  <a:lnTo>
                    <a:pt x="1035" y="2151"/>
                  </a:lnTo>
                  <a:lnTo>
                    <a:pt x="1054" y="2130"/>
                  </a:lnTo>
                  <a:lnTo>
                    <a:pt x="1073" y="2109"/>
                  </a:lnTo>
                  <a:lnTo>
                    <a:pt x="1092" y="2087"/>
                  </a:lnTo>
                  <a:lnTo>
                    <a:pt x="1110" y="2065"/>
                  </a:lnTo>
                  <a:lnTo>
                    <a:pt x="1127" y="2042"/>
                  </a:lnTo>
                  <a:lnTo>
                    <a:pt x="1144" y="2019"/>
                  </a:lnTo>
                  <a:lnTo>
                    <a:pt x="1161" y="1996"/>
                  </a:lnTo>
                  <a:lnTo>
                    <a:pt x="1177" y="1971"/>
                  </a:lnTo>
                  <a:lnTo>
                    <a:pt x="1192" y="1947"/>
                  </a:lnTo>
                  <a:lnTo>
                    <a:pt x="1207" y="1922"/>
                  </a:lnTo>
                  <a:lnTo>
                    <a:pt x="1222" y="1898"/>
                  </a:lnTo>
                  <a:lnTo>
                    <a:pt x="1235" y="1872"/>
                  </a:lnTo>
                  <a:lnTo>
                    <a:pt x="1249" y="1847"/>
                  </a:lnTo>
                  <a:lnTo>
                    <a:pt x="1261" y="1820"/>
                  </a:lnTo>
                  <a:lnTo>
                    <a:pt x="1273" y="1794"/>
                  </a:lnTo>
                  <a:lnTo>
                    <a:pt x="1285" y="1767"/>
                  </a:lnTo>
                  <a:lnTo>
                    <a:pt x="1296" y="1741"/>
                  </a:lnTo>
                  <a:lnTo>
                    <a:pt x="1307" y="1714"/>
                  </a:lnTo>
                  <a:lnTo>
                    <a:pt x="1316" y="1686"/>
                  </a:lnTo>
                  <a:lnTo>
                    <a:pt x="1326" y="1657"/>
                  </a:lnTo>
                  <a:lnTo>
                    <a:pt x="1334" y="1630"/>
                  </a:lnTo>
                  <a:lnTo>
                    <a:pt x="1342" y="1601"/>
                  </a:lnTo>
                  <a:lnTo>
                    <a:pt x="1349" y="1573"/>
                  </a:lnTo>
                  <a:lnTo>
                    <a:pt x="1356" y="1544"/>
                  </a:lnTo>
                  <a:lnTo>
                    <a:pt x="1361" y="1515"/>
                  </a:lnTo>
                  <a:lnTo>
                    <a:pt x="1367" y="1485"/>
                  </a:lnTo>
                  <a:lnTo>
                    <a:pt x="1371" y="1456"/>
                  </a:lnTo>
                  <a:lnTo>
                    <a:pt x="1375" y="1426"/>
                  </a:lnTo>
                  <a:lnTo>
                    <a:pt x="1378" y="1396"/>
                  </a:lnTo>
                  <a:lnTo>
                    <a:pt x="1381" y="1366"/>
                  </a:lnTo>
                  <a:lnTo>
                    <a:pt x="1383" y="1335"/>
                  </a:lnTo>
                  <a:lnTo>
                    <a:pt x="1384" y="1304"/>
                  </a:lnTo>
                  <a:lnTo>
                    <a:pt x="1384" y="1274"/>
                  </a:lnTo>
                  <a:lnTo>
                    <a:pt x="1384" y="1241"/>
                  </a:lnTo>
                  <a:lnTo>
                    <a:pt x="1382" y="1208"/>
                  </a:lnTo>
                  <a:lnTo>
                    <a:pt x="1380" y="1175"/>
                  </a:lnTo>
                  <a:lnTo>
                    <a:pt x="1377" y="1143"/>
                  </a:lnTo>
                  <a:lnTo>
                    <a:pt x="1374" y="1111"/>
                  </a:lnTo>
                  <a:lnTo>
                    <a:pt x="1369" y="1080"/>
                  </a:lnTo>
                  <a:lnTo>
                    <a:pt x="1364" y="1048"/>
                  </a:lnTo>
                  <a:lnTo>
                    <a:pt x="1358" y="1016"/>
                  </a:lnTo>
                  <a:lnTo>
                    <a:pt x="1351" y="986"/>
                  </a:lnTo>
                  <a:lnTo>
                    <a:pt x="1344" y="955"/>
                  </a:lnTo>
                  <a:lnTo>
                    <a:pt x="1336" y="925"/>
                  </a:lnTo>
                  <a:lnTo>
                    <a:pt x="1327" y="895"/>
                  </a:lnTo>
                  <a:lnTo>
                    <a:pt x="1317" y="864"/>
                  </a:lnTo>
                  <a:lnTo>
                    <a:pt x="1307" y="835"/>
                  </a:lnTo>
                  <a:lnTo>
                    <a:pt x="1295" y="806"/>
                  </a:lnTo>
                  <a:lnTo>
                    <a:pt x="1283" y="778"/>
                  </a:lnTo>
                  <a:lnTo>
                    <a:pt x="1270" y="749"/>
                  </a:lnTo>
                  <a:lnTo>
                    <a:pt x="1257" y="721"/>
                  </a:lnTo>
                  <a:lnTo>
                    <a:pt x="1244" y="693"/>
                  </a:lnTo>
                  <a:lnTo>
                    <a:pt x="1229" y="666"/>
                  </a:lnTo>
                  <a:lnTo>
                    <a:pt x="1214" y="639"/>
                  </a:lnTo>
                  <a:lnTo>
                    <a:pt x="1199" y="613"/>
                  </a:lnTo>
                  <a:lnTo>
                    <a:pt x="1182" y="587"/>
                  </a:lnTo>
                  <a:lnTo>
                    <a:pt x="1165" y="561"/>
                  </a:lnTo>
                  <a:lnTo>
                    <a:pt x="1148" y="535"/>
                  </a:lnTo>
                  <a:lnTo>
                    <a:pt x="1129" y="511"/>
                  </a:lnTo>
                  <a:lnTo>
                    <a:pt x="1110" y="487"/>
                  </a:lnTo>
                  <a:lnTo>
                    <a:pt x="1091" y="463"/>
                  </a:lnTo>
                  <a:lnTo>
                    <a:pt x="1071" y="440"/>
                  </a:lnTo>
                  <a:lnTo>
                    <a:pt x="1051" y="417"/>
                  </a:lnTo>
                  <a:lnTo>
                    <a:pt x="1030" y="394"/>
                  </a:lnTo>
                  <a:lnTo>
                    <a:pt x="1009" y="372"/>
                  </a:lnTo>
                  <a:lnTo>
                    <a:pt x="987" y="351"/>
                  </a:lnTo>
                  <a:lnTo>
                    <a:pt x="964" y="330"/>
                  </a:lnTo>
                  <a:lnTo>
                    <a:pt x="941" y="310"/>
                  </a:lnTo>
                  <a:lnTo>
                    <a:pt x="918" y="290"/>
                  </a:lnTo>
                  <a:lnTo>
                    <a:pt x="894" y="271"/>
                  </a:lnTo>
                  <a:lnTo>
                    <a:pt x="870" y="253"/>
                  </a:lnTo>
                  <a:lnTo>
                    <a:pt x="845" y="234"/>
                  </a:lnTo>
                  <a:lnTo>
                    <a:pt x="819" y="217"/>
                  </a:lnTo>
                  <a:lnTo>
                    <a:pt x="793" y="200"/>
                  </a:lnTo>
                  <a:lnTo>
                    <a:pt x="767" y="184"/>
                  </a:lnTo>
                  <a:lnTo>
                    <a:pt x="741" y="168"/>
                  </a:lnTo>
                  <a:lnTo>
                    <a:pt x="714" y="153"/>
                  </a:lnTo>
                  <a:lnTo>
                    <a:pt x="687" y="139"/>
                  </a:lnTo>
                  <a:lnTo>
                    <a:pt x="658" y="125"/>
                  </a:lnTo>
                  <a:lnTo>
                    <a:pt x="630" y="112"/>
                  </a:lnTo>
                  <a:lnTo>
                    <a:pt x="602" y="100"/>
                  </a:lnTo>
                  <a:lnTo>
                    <a:pt x="573" y="88"/>
                  </a:lnTo>
                  <a:lnTo>
                    <a:pt x="544" y="76"/>
                  </a:lnTo>
                  <a:lnTo>
                    <a:pt x="515" y="66"/>
                  </a:lnTo>
                  <a:lnTo>
                    <a:pt x="484" y="56"/>
                  </a:lnTo>
                  <a:lnTo>
                    <a:pt x="454" y="48"/>
                  </a:lnTo>
                  <a:lnTo>
                    <a:pt x="424" y="39"/>
                  </a:lnTo>
                  <a:lnTo>
                    <a:pt x="394" y="32"/>
                  </a:lnTo>
                  <a:lnTo>
                    <a:pt x="363" y="25"/>
                  </a:lnTo>
                  <a:lnTo>
                    <a:pt x="331" y="19"/>
                  </a:lnTo>
                  <a:lnTo>
                    <a:pt x="299" y="14"/>
                  </a:lnTo>
                  <a:lnTo>
                    <a:pt x="268" y="10"/>
                  </a:lnTo>
                  <a:lnTo>
                    <a:pt x="236" y="6"/>
                  </a:lnTo>
                  <a:lnTo>
                    <a:pt x="204" y="3"/>
                  </a:lnTo>
                  <a:lnTo>
                    <a:pt x="170" y="1"/>
                  </a:lnTo>
                  <a:lnTo>
                    <a:pt x="138" y="0"/>
                  </a:lnTo>
                  <a:lnTo>
                    <a:pt x="105" y="0"/>
                  </a:lnTo>
                  <a:lnTo>
                    <a:pt x="340" y="337"/>
                  </a:lnTo>
                  <a:lnTo>
                    <a:pt x="114" y="635"/>
                  </a:lnTo>
                  <a:close/>
                </a:path>
              </a:pathLst>
            </a:custGeom>
            <a:solidFill>
              <a:schemeClr val="bg1">
                <a:lumMod val="85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 name="任意多边形: 形状 20">
              <a:extLst>
                <a:ext uri="{FF2B5EF4-FFF2-40B4-BE49-F238E27FC236}">
                  <a16:creationId xmlns:a16="http://schemas.microsoft.com/office/drawing/2014/main" id="{57C2B1DD-F5BB-47E8-864C-36521A2609BE}"/>
                </a:ext>
              </a:extLst>
            </p:cNvPr>
            <p:cNvSpPr/>
            <p:nvPr/>
          </p:nvSpPr>
          <p:spPr bwMode="auto">
            <a:xfrm>
              <a:off x="1862" y="1385"/>
              <a:ext cx="1379" cy="2543"/>
            </a:xfrm>
            <a:custGeom>
              <a:avLst/>
              <a:gdLst>
                <a:gd name="T0" fmla="*/ 1218 w 1379"/>
                <a:gd name="T1" fmla="*/ 1901 h 2543"/>
                <a:gd name="T2" fmla="*/ 1155 w 1379"/>
                <a:gd name="T3" fmla="*/ 1892 h 2543"/>
                <a:gd name="T4" fmla="*/ 1095 w 1379"/>
                <a:gd name="T5" fmla="*/ 1877 h 2543"/>
                <a:gd name="T6" fmla="*/ 1038 w 1379"/>
                <a:gd name="T7" fmla="*/ 1856 h 2543"/>
                <a:gd name="T8" fmla="*/ 969 w 1379"/>
                <a:gd name="T9" fmla="*/ 1821 h 2543"/>
                <a:gd name="T10" fmla="*/ 918 w 1379"/>
                <a:gd name="T11" fmla="*/ 1789 h 2543"/>
                <a:gd name="T12" fmla="*/ 858 w 1379"/>
                <a:gd name="T13" fmla="*/ 1743 h 2543"/>
                <a:gd name="T14" fmla="*/ 805 w 1379"/>
                <a:gd name="T15" fmla="*/ 1690 h 2543"/>
                <a:gd name="T16" fmla="*/ 759 w 1379"/>
                <a:gd name="T17" fmla="*/ 1630 h 2543"/>
                <a:gd name="T18" fmla="*/ 720 w 1379"/>
                <a:gd name="T19" fmla="*/ 1566 h 2543"/>
                <a:gd name="T20" fmla="*/ 687 w 1379"/>
                <a:gd name="T21" fmla="*/ 1496 h 2543"/>
                <a:gd name="T22" fmla="*/ 668 w 1379"/>
                <a:gd name="T23" fmla="*/ 1438 h 2543"/>
                <a:gd name="T24" fmla="*/ 652 w 1379"/>
                <a:gd name="T25" fmla="*/ 1362 h 2543"/>
                <a:gd name="T26" fmla="*/ 645 w 1379"/>
                <a:gd name="T27" fmla="*/ 1282 h 2543"/>
                <a:gd name="T28" fmla="*/ 648 w 1379"/>
                <a:gd name="T29" fmla="*/ 1197 h 2543"/>
                <a:gd name="T30" fmla="*/ 659 w 1379"/>
                <a:gd name="T31" fmla="*/ 1129 h 2543"/>
                <a:gd name="T32" fmla="*/ 686 w 1379"/>
                <a:gd name="T33" fmla="*/ 1039 h 2543"/>
                <a:gd name="T34" fmla="*/ 725 w 1379"/>
                <a:gd name="T35" fmla="*/ 955 h 2543"/>
                <a:gd name="T36" fmla="*/ 768 w 1379"/>
                <a:gd name="T37" fmla="*/ 889 h 2543"/>
                <a:gd name="T38" fmla="*/ 836 w 1379"/>
                <a:gd name="T39" fmla="*/ 810 h 2543"/>
                <a:gd name="T40" fmla="*/ 906 w 1379"/>
                <a:gd name="T41" fmla="*/ 751 h 2543"/>
                <a:gd name="T42" fmla="*/ 971 w 1379"/>
                <a:gd name="T43" fmla="*/ 707 h 2543"/>
                <a:gd name="T44" fmla="*/ 1056 w 1379"/>
                <a:gd name="T45" fmla="*/ 668 h 2543"/>
                <a:gd name="T46" fmla="*/ 1132 w 1379"/>
                <a:gd name="T47" fmla="*/ 645 h 2543"/>
                <a:gd name="T48" fmla="*/ 1076 w 1379"/>
                <a:gd name="T49" fmla="*/ 7 h 2543"/>
                <a:gd name="T50" fmla="*/ 959 w 1379"/>
                <a:gd name="T51" fmla="*/ 31 h 2543"/>
                <a:gd name="T52" fmla="*/ 847 w 1379"/>
                <a:gd name="T53" fmla="*/ 65 h 2543"/>
                <a:gd name="T54" fmla="*/ 740 w 1379"/>
                <a:gd name="T55" fmla="*/ 109 h 2543"/>
                <a:gd name="T56" fmla="*/ 638 w 1379"/>
                <a:gd name="T57" fmla="*/ 162 h 2543"/>
                <a:gd name="T58" fmla="*/ 541 w 1379"/>
                <a:gd name="T59" fmla="*/ 223 h 2543"/>
                <a:gd name="T60" fmla="*/ 451 w 1379"/>
                <a:gd name="T61" fmla="*/ 294 h 2543"/>
                <a:gd name="T62" fmla="*/ 367 w 1379"/>
                <a:gd name="T63" fmla="*/ 371 h 2543"/>
                <a:gd name="T64" fmla="*/ 291 w 1379"/>
                <a:gd name="T65" fmla="*/ 456 h 2543"/>
                <a:gd name="T66" fmla="*/ 222 w 1379"/>
                <a:gd name="T67" fmla="*/ 546 h 2543"/>
                <a:gd name="T68" fmla="*/ 162 w 1379"/>
                <a:gd name="T69" fmla="*/ 644 h 2543"/>
                <a:gd name="T70" fmla="*/ 110 w 1379"/>
                <a:gd name="T71" fmla="*/ 747 h 2543"/>
                <a:gd name="T72" fmla="*/ 67 w 1379"/>
                <a:gd name="T73" fmla="*/ 855 h 2543"/>
                <a:gd name="T74" fmla="*/ 35 w 1379"/>
                <a:gd name="T75" fmla="*/ 968 h 2543"/>
                <a:gd name="T76" fmla="*/ 13 w 1379"/>
                <a:gd name="T77" fmla="*/ 1084 h 2543"/>
                <a:gd name="T78" fmla="*/ 2 w 1379"/>
                <a:gd name="T79" fmla="*/ 1205 h 2543"/>
                <a:gd name="T80" fmla="*/ 2 w 1379"/>
                <a:gd name="T81" fmla="*/ 1331 h 2543"/>
                <a:gd name="T82" fmla="*/ 15 w 1379"/>
                <a:gd name="T83" fmla="*/ 1459 h 2543"/>
                <a:gd name="T84" fmla="*/ 40 w 1379"/>
                <a:gd name="T85" fmla="*/ 1584 h 2543"/>
                <a:gd name="T86" fmla="*/ 77 w 1379"/>
                <a:gd name="T87" fmla="*/ 1704 h 2543"/>
                <a:gd name="T88" fmla="*/ 126 w 1379"/>
                <a:gd name="T89" fmla="*/ 1817 h 2543"/>
                <a:gd name="T90" fmla="*/ 185 w 1379"/>
                <a:gd name="T91" fmla="*/ 1926 h 2543"/>
                <a:gd name="T92" fmla="*/ 254 w 1379"/>
                <a:gd name="T93" fmla="*/ 2028 h 2543"/>
                <a:gd name="T94" fmla="*/ 332 w 1379"/>
                <a:gd name="T95" fmla="*/ 2122 h 2543"/>
                <a:gd name="T96" fmla="*/ 419 w 1379"/>
                <a:gd name="T97" fmla="*/ 2209 h 2543"/>
                <a:gd name="T98" fmla="*/ 512 w 1379"/>
                <a:gd name="T99" fmla="*/ 2287 h 2543"/>
                <a:gd name="T100" fmla="*/ 614 w 1379"/>
                <a:gd name="T101" fmla="*/ 2356 h 2543"/>
                <a:gd name="T102" fmla="*/ 723 w 1379"/>
                <a:gd name="T103" fmla="*/ 2415 h 2543"/>
                <a:gd name="T104" fmla="*/ 836 w 1379"/>
                <a:gd name="T105" fmla="*/ 2465 h 2543"/>
                <a:gd name="T106" fmla="*/ 956 w 1379"/>
                <a:gd name="T107" fmla="*/ 2502 h 2543"/>
                <a:gd name="T108" fmla="*/ 1081 w 1379"/>
                <a:gd name="T109" fmla="*/ 2528 h 2543"/>
                <a:gd name="T110" fmla="*/ 1209 w 1379"/>
                <a:gd name="T111" fmla="*/ 2541 h 2543"/>
                <a:gd name="T112" fmla="*/ 1266 w 1379"/>
                <a:gd name="T113" fmla="*/ 1904 h 254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379" h="2543">
                  <a:moveTo>
                    <a:pt x="1266" y="1904"/>
                  </a:moveTo>
                  <a:lnTo>
                    <a:pt x="1250" y="1904"/>
                  </a:lnTo>
                  <a:lnTo>
                    <a:pt x="1234" y="1903"/>
                  </a:lnTo>
                  <a:lnTo>
                    <a:pt x="1218" y="1901"/>
                  </a:lnTo>
                  <a:lnTo>
                    <a:pt x="1202" y="1900"/>
                  </a:lnTo>
                  <a:lnTo>
                    <a:pt x="1186" y="1897"/>
                  </a:lnTo>
                  <a:lnTo>
                    <a:pt x="1170" y="1895"/>
                  </a:lnTo>
                  <a:lnTo>
                    <a:pt x="1155" y="1892"/>
                  </a:lnTo>
                  <a:lnTo>
                    <a:pt x="1140" y="1889"/>
                  </a:lnTo>
                  <a:lnTo>
                    <a:pt x="1125" y="1885"/>
                  </a:lnTo>
                  <a:lnTo>
                    <a:pt x="1110" y="1881"/>
                  </a:lnTo>
                  <a:lnTo>
                    <a:pt x="1095" y="1877"/>
                  </a:lnTo>
                  <a:lnTo>
                    <a:pt x="1081" y="1872"/>
                  </a:lnTo>
                  <a:lnTo>
                    <a:pt x="1066" y="1867"/>
                  </a:lnTo>
                  <a:lnTo>
                    <a:pt x="1052" y="1861"/>
                  </a:lnTo>
                  <a:lnTo>
                    <a:pt x="1038" y="1856"/>
                  </a:lnTo>
                  <a:lnTo>
                    <a:pt x="1023" y="1850"/>
                  </a:lnTo>
                  <a:lnTo>
                    <a:pt x="995" y="1837"/>
                  </a:lnTo>
                  <a:lnTo>
                    <a:pt x="982" y="1830"/>
                  </a:lnTo>
                  <a:lnTo>
                    <a:pt x="969" y="1821"/>
                  </a:lnTo>
                  <a:lnTo>
                    <a:pt x="956" y="1814"/>
                  </a:lnTo>
                  <a:lnTo>
                    <a:pt x="943" y="1806"/>
                  </a:lnTo>
                  <a:lnTo>
                    <a:pt x="930" y="1798"/>
                  </a:lnTo>
                  <a:lnTo>
                    <a:pt x="918" y="1789"/>
                  </a:lnTo>
                  <a:lnTo>
                    <a:pt x="894" y="1772"/>
                  </a:lnTo>
                  <a:lnTo>
                    <a:pt x="882" y="1762"/>
                  </a:lnTo>
                  <a:lnTo>
                    <a:pt x="869" y="1753"/>
                  </a:lnTo>
                  <a:lnTo>
                    <a:pt x="858" y="1743"/>
                  </a:lnTo>
                  <a:lnTo>
                    <a:pt x="847" y="1733"/>
                  </a:lnTo>
                  <a:lnTo>
                    <a:pt x="836" y="1722"/>
                  </a:lnTo>
                  <a:lnTo>
                    <a:pt x="826" y="1712"/>
                  </a:lnTo>
                  <a:lnTo>
                    <a:pt x="805" y="1690"/>
                  </a:lnTo>
                  <a:lnTo>
                    <a:pt x="795" y="1679"/>
                  </a:lnTo>
                  <a:lnTo>
                    <a:pt x="786" y="1667"/>
                  </a:lnTo>
                  <a:lnTo>
                    <a:pt x="768" y="1642"/>
                  </a:lnTo>
                  <a:lnTo>
                    <a:pt x="759" y="1630"/>
                  </a:lnTo>
                  <a:lnTo>
                    <a:pt x="750" y="1618"/>
                  </a:lnTo>
                  <a:lnTo>
                    <a:pt x="734" y="1592"/>
                  </a:lnTo>
                  <a:lnTo>
                    <a:pt x="727" y="1579"/>
                  </a:lnTo>
                  <a:lnTo>
                    <a:pt x="720" y="1566"/>
                  </a:lnTo>
                  <a:lnTo>
                    <a:pt x="705" y="1539"/>
                  </a:lnTo>
                  <a:lnTo>
                    <a:pt x="699" y="1525"/>
                  </a:lnTo>
                  <a:lnTo>
                    <a:pt x="693" y="1511"/>
                  </a:lnTo>
                  <a:lnTo>
                    <a:pt x="687" y="1496"/>
                  </a:lnTo>
                  <a:lnTo>
                    <a:pt x="682" y="1482"/>
                  </a:lnTo>
                  <a:lnTo>
                    <a:pt x="677" y="1467"/>
                  </a:lnTo>
                  <a:lnTo>
                    <a:pt x="672" y="1452"/>
                  </a:lnTo>
                  <a:lnTo>
                    <a:pt x="668" y="1438"/>
                  </a:lnTo>
                  <a:lnTo>
                    <a:pt x="664" y="1423"/>
                  </a:lnTo>
                  <a:lnTo>
                    <a:pt x="660" y="1408"/>
                  </a:lnTo>
                  <a:lnTo>
                    <a:pt x="657" y="1393"/>
                  </a:lnTo>
                  <a:lnTo>
                    <a:pt x="652" y="1362"/>
                  </a:lnTo>
                  <a:lnTo>
                    <a:pt x="648" y="1329"/>
                  </a:lnTo>
                  <a:lnTo>
                    <a:pt x="646" y="1314"/>
                  </a:lnTo>
                  <a:lnTo>
                    <a:pt x="645" y="1298"/>
                  </a:lnTo>
                  <a:lnTo>
                    <a:pt x="645" y="1282"/>
                  </a:lnTo>
                  <a:lnTo>
                    <a:pt x="645" y="1266"/>
                  </a:lnTo>
                  <a:lnTo>
                    <a:pt x="645" y="1238"/>
                  </a:lnTo>
                  <a:lnTo>
                    <a:pt x="647" y="1210"/>
                  </a:lnTo>
                  <a:lnTo>
                    <a:pt x="648" y="1197"/>
                  </a:lnTo>
                  <a:lnTo>
                    <a:pt x="650" y="1182"/>
                  </a:lnTo>
                  <a:lnTo>
                    <a:pt x="654" y="1155"/>
                  </a:lnTo>
                  <a:lnTo>
                    <a:pt x="656" y="1142"/>
                  </a:lnTo>
                  <a:lnTo>
                    <a:pt x="659" y="1129"/>
                  </a:lnTo>
                  <a:lnTo>
                    <a:pt x="665" y="1103"/>
                  </a:lnTo>
                  <a:lnTo>
                    <a:pt x="673" y="1077"/>
                  </a:lnTo>
                  <a:lnTo>
                    <a:pt x="681" y="1052"/>
                  </a:lnTo>
                  <a:lnTo>
                    <a:pt x="686" y="1039"/>
                  </a:lnTo>
                  <a:lnTo>
                    <a:pt x="690" y="1026"/>
                  </a:lnTo>
                  <a:lnTo>
                    <a:pt x="701" y="1002"/>
                  </a:lnTo>
                  <a:lnTo>
                    <a:pt x="712" y="978"/>
                  </a:lnTo>
                  <a:lnTo>
                    <a:pt x="725" y="955"/>
                  </a:lnTo>
                  <a:lnTo>
                    <a:pt x="739" y="932"/>
                  </a:lnTo>
                  <a:lnTo>
                    <a:pt x="753" y="910"/>
                  </a:lnTo>
                  <a:lnTo>
                    <a:pt x="760" y="900"/>
                  </a:lnTo>
                  <a:lnTo>
                    <a:pt x="768" y="889"/>
                  </a:lnTo>
                  <a:lnTo>
                    <a:pt x="783" y="867"/>
                  </a:lnTo>
                  <a:lnTo>
                    <a:pt x="800" y="847"/>
                  </a:lnTo>
                  <a:lnTo>
                    <a:pt x="817" y="828"/>
                  </a:lnTo>
                  <a:lnTo>
                    <a:pt x="836" y="810"/>
                  </a:lnTo>
                  <a:lnTo>
                    <a:pt x="854" y="792"/>
                  </a:lnTo>
                  <a:lnTo>
                    <a:pt x="874" y="775"/>
                  </a:lnTo>
                  <a:lnTo>
                    <a:pt x="895" y="759"/>
                  </a:lnTo>
                  <a:lnTo>
                    <a:pt x="906" y="751"/>
                  </a:lnTo>
                  <a:lnTo>
                    <a:pt x="916" y="743"/>
                  </a:lnTo>
                  <a:lnTo>
                    <a:pt x="938" y="729"/>
                  </a:lnTo>
                  <a:lnTo>
                    <a:pt x="960" y="715"/>
                  </a:lnTo>
                  <a:lnTo>
                    <a:pt x="971" y="707"/>
                  </a:lnTo>
                  <a:lnTo>
                    <a:pt x="983" y="701"/>
                  </a:lnTo>
                  <a:lnTo>
                    <a:pt x="1006" y="689"/>
                  </a:lnTo>
                  <a:lnTo>
                    <a:pt x="1030" y="678"/>
                  </a:lnTo>
                  <a:lnTo>
                    <a:pt x="1056" y="668"/>
                  </a:lnTo>
                  <a:lnTo>
                    <a:pt x="1068" y="664"/>
                  </a:lnTo>
                  <a:lnTo>
                    <a:pt x="1081" y="659"/>
                  </a:lnTo>
                  <a:lnTo>
                    <a:pt x="1106" y="651"/>
                  </a:lnTo>
                  <a:lnTo>
                    <a:pt x="1132" y="645"/>
                  </a:lnTo>
                  <a:lnTo>
                    <a:pt x="1379" y="313"/>
                  </a:lnTo>
                  <a:lnTo>
                    <a:pt x="1135" y="0"/>
                  </a:lnTo>
                  <a:lnTo>
                    <a:pt x="1105" y="3"/>
                  </a:lnTo>
                  <a:lnTo>
                    <a:pt x="1076" y="7"/>
                  </a:lnTo>
                  <a:lnTo>
                    <a:pt x="1046" y="12"/>
                  </a:lnTo>
                  <a:lnTo>
                    <a:pt x="1016" y="18"/>
                  </a:lnTo>
                  <a:lnTo>
                    <a:pt x="988" y="24"/>
                  </a:lnTo>
                  <a:lnTo>
                    <a:pt x="959" y="31"/>
                  </a:lnTo>
                  <a:lnTo>
                    <a:pt x="931" y="39"/>
                  </a:lnTo>
                  <a:lnTo>
                    <a:pt x="903" y="47"/>
                  </a:lnTo>
                  <a:lnTo>
                    <a:pt x="874" y="56"/>
                  </a:lnTo>
                  <a:lnTo>
                    <a:pt x="847" y="65"/>
                  </a:lnTo>
                  <a:lnTo>
                    <a:pt x="820" y="76"/>
                  </a:lnTo>
                  <a:lnTo>
                    <a:pt x="793" y="87"/>
                  </a:lnTo>
                  <a:lnTo>
                    <a:pt x="766" y="98"/>
                  </a:lnTo>
                  <a:lnTo>
                    <a:pt x="740" y="109"/>
                  </a:lnTo>
                  <a:lnTo>
                    <a:pt x="713" y="122"/>
                  </a:lnTo>
                  <a:lnTo>
                    <a:pt x="688" y="135"/>
                  </a:lnTo>
                  <a:lnTo>
                    <a:pt x="663" y="148"/>
                  </a:lnTo>
                  <a:lnTo>
                    <a:pt x="638" y="162"/>
                  </a:lnTo>
                  <a:lnTo>
                    <a:pt x="613" y="177"/>
                  </a:lnTo>
                  <a:lnTo>
                    <a:pt x="589" y="192"/>
                  </a:lnTo>
                  <a:lnTo>
                    <a:pt x="565" y="207"/>
                  </a:lnTo>
                  <a:lnTo>
                    <a:pt x="541" y="223"/>
                  </a:lnTo>
                  <a:lnTo>
                    <a:pt x="518" y="241"/>
                  </a:lnTo>
                  <a:lnTo>
                    <a:pt x="495" y="258"/>
                  </a:lnTo>
                  <a:lnTo>
                    <a:pt x="473" y="276"/>
                  </a:lnTo>
                  <a:lnTo>
                    <a:pt x="451" y="294"/>
                  </a:lnTo>
                  <a:lnTo>
                    <a:pt x="430" y="312"/>
                  </a:lnTo>
                  <a:lnTo>
                    <a:pt x="409" y="331"/>
                  </a:lnTo>
                  <a:lnTo>
                    <a:pt x="387" y="351"/>
                  </a:lnTo>
                  <a:lnTo>
                    <a:pt x="367" y="371"/>
                  </a:lnTo>
                  <a:lnTo>
                    <a:pt x="347" y="392"/>
                  </a:lnTo>
                  <a:lnTo>
                    <a:pt x="328" y="413"/>
                  </a:lnTo>
                  <a:lnTo>
                    <a:pt x="309" y="434"/>
                  </a:lnTo>
                  <a:lnTo>
                    <a:pt x="291" y="456"/>
                  </a:lnTo>
                  <a:lnTo>
                    <a:pt x="273" y="478"/>
                  </a:lnTo>
                  <a:lnTo>
                    <a:pt x="256" y="500"/>
                  </a:lnTo>
                  <a:lnTo>
                    <a:pt x="238" y="523"/>
                  </a:lnTo>
                  <a:lnTo>
                    <a:pt x="222" y="546"/>
                  </a:lnTo>
                  <a:lnTo>
                    <a:pt x="206" y="571"/>
                  </a:lnTo>
                  <a:lnTo>
                    <a:pt x="191" y="595"/>
                  </a:lnTo>
                  <a:lnTo>
                    <a:pt x="176" y="619"/>
                  </a:lnTo>
                  <a:lnTo>
                    <a:pt x="162" y="644"/>
                  </a:lnTo>
                  <a:lnTo>
                    <a:pt x="148" y="669"/>
                  </a:lnTo>
                  <a:lnTo>
                    <a:pt x="135" y="695"/>
                  </a:lnTo>
                  <a:lnTo>
                    <a:pt x="122" y="721"/>
                  </a:lnTo>
                  <a:lnTo>
                    <a:pt x="110" y="747"/>
                  </a:lnTo>
                  <a:lnTo>
                    <a:pt x="99" y="774"/>
                  </a:lnTo>
                  <a:lnTo>
                    <a:pt x="88" y="800"/>
                  </a:lnTo>
                  <a:lnTo>
                    <a:pt x="77" y="827"/>
                  </a:lnTo>
                  <a:lnTo>
                    <a:pt x="67" y="855"/>
                  </a:lnTo>
                  <a:lnTo>
                    <a:pt x="58" y="883"/>
                  </a:lnTo>
                  <a:lnTo>
                    <a:pt x="50" y="911"/>
                  </a:lnTo>
                  <a:lnTo>
                    <a:pt x="42" y="939"/>
                  </a:lnTo>
                  <a:lnTo>
                    <a:pt x="35" y="968"/>
                  </a:lnTo>
                  <a:lnTo>
                    <a:pt x="28" y="996"/>
                  </a:lnTo>
                  <a:lnTo>
                    <a:pt x="23" y="1025"/>
                  </a:lnTo>
                  <a:lnTo>
                    <a:pt x="17" y="1055"/>
                  </a:lnTo>
                  <a:lnTo>
                    <a:pt x="13" y="1084"/>
                  </a:lnTo>
                  <a:lnTo>
                    <a:pt x="9" y="1114"/>
                  </a:lnTo>
                  <a:lnTo>
                    <a:pt x="6" y="1144"/>
                  </a:lnTo>
                  <a:lnTo>
                    <a:pt x="3" y="1174"/>
                  </a:lnTo>
                  <a:lnTo>
                    <a:pt x="2" y="1205"/>
                  </a:lnTo>
                  <a:lnTo>
                    <a:pt x="0" y="1235"/>
                  </a:lnTo>
                  <a:lnTo>
                    <a:pt x="0" y="1266"/>
                  </a:lnTo>
                  <a:lnTo>
                    <a:pt x="1" y="1298"/>
                  </a:lnTo>
                  <a:lnTo>
                    <a:pt x="2" y="1331"/>
                  </a:lnTo>
                  <a:lnTo>
                    <a:pt x="4" y="1364"/>
                  </a:lnTo>
                  <a:lnTo>
                    <a:pt x="7" y="1396"/>
                  </a:lnTo>
                  <a:lnTo>
                    <a:pt x="10" y="1428"/>
                  </a:lnTo>
                  <a:lnTo>
                    <a:pt x="15" y="1459"/>
                  </a:lnTo>
                  <a:lnTo>
                    <a:pt x="20" y="1491"/>
                  </a:lnTo>
                  <a:lnTo>
                    <a:pt x="26" y="1523"/>
                  </a:lnTo>
                  <a:lnTo>
                    <a:pt x="33" y="1553"/>
                  </a:lnTo>
                  <a:lnTo>
                    <a:pt x="40" y="1584"/>
                  </a:lnTo>
                  <a:lnTo>
                    <a:pt x="48" y="1614"/>
                  </a:lnTo>
                  <a:lnTo>
                    <a:pt x="57" y="1644"/>
                  </a:lnTo>
                  <a:lnTo>
                    <a:pt x="67" y="1674"/>
                  </a:lnTo>
                  <a:lnTo>
                    <a:pt x="77" y="1704"/>
                  </a:lnTo>
                  <a:lnTo>
                    <a:pt x="89" y="1733"/>
                  </a:lnTo>
                  <a:lnTo>
                    <a:pt x="101" y="1761"/>
                  </a:lnTo>
                  <a:lnTo>
                    <a:pt x="113" y="1789"/>
                  </a:lnTo>
                  <a:lnTo>
                    <a:pt x="126" y="1817"/>
                  </a:lnTo>
                  <a:lnTo>
                    <a:pt x="140" y="1846"/>
                  </a:lnTo>
                  <a:lnTo>
                    <a:pt x="154" y="1873"/>
                  </a:lnTo>
                  <a:lnTo>
                    <a:pt x="169" y="1900"/>
                  </a:lnTo>
                  <a:lnTo>
                    <a:pt x="185" y="1926"/>
                  </a:lnTo>
                  <a:lnTo>
                    <a:pt x="201" y="1952"/>
                  </a:lnTo>
                  <a:lnTo>
                    <a:pt x="218" y="1977"/>
                  </a:lnTo>
                  <a:lnTo>
                    <a:pt x="235" y="2003"/>
                  </a:lnTo>
                  <a:lnTo>
                    <a:pt x="254" y="2028"/>
                  </a:lnTo>
                  <a:lnTo>
                    <a:pt x="273" y="2052"/>
                  </a:lnTo>
                  <a:lnTo>
                    <a:pt x="292" y="2076"/>
                  </a:lnTo>
                  <a:lnTo>
                    <a:pt x="311" y="2099"/>
                  </a:lnTo>
                  <a:lnTo>
                    <a:pt x="332" y="2122"/>
                  </a:lnTo>
                  <a:lnTo>
                    <a:pt x="352" y="2145"/>
                  </a:lnTo>
                  <a:lnTo>
                    <a:pt x="374" y="2167"/>
                  </a:lnTo>
                  <a:lnTo>
                    <a:pt x="395" y="2188"/>
                  </a:lnTo>
                  <a:lnTo>
                    <a:pt x="419" y="2209"/>
                  </a:lnTo>
                  <a:lnTo>
                    <a:pt x="441" y="2229"/>
                  </a:lnTo>
                  <a:lnTo>
                    <a:pt x="464" y="2249"/>
                  </a:lnTo>
                  <a:lnTo>
                    <a:pt x="488" y="2268"/>
                  </a:lnTo>
                  <a:lnTo>
                    <a:pt x="512" y="2287"/>
                  </a:lnTo>
                  <a:lnTo>
                    <a:pt x="537" y="2306"/>
                  </a:lnTo>
                  <a:lnTo>
                    <a:pt x="563" y="2323"/>
                  </a:lnTo>
                  <a:lnTo>
                    <a:pt x="588" y="2340"/>
                  </a:lnTo>
                  <a:lnTo>
                    <a:pt x="614" y="2356"/>
                  </a:lnTo>
                  <a:lnTo>
                    <a:pt x="641" y="2372"/>
                  </a:lnTo>
                  <a:lnTo>
                    <a:pt x="667" y="2387"/>
                  </a:lnTo>
                  <a:lnTo>
                    <a:pt x="694" y="2401"/>
                  </a:lnTo>
                  <a:lnTo>
                    <a:pt x="723" y="2415"/>
                  </a:lnTo>
                  <a:lnTo>
                    <a:pt x="751" y="2428"/>
                  </a:lnTo>
                  <a:lnTo>
                    <a:pt x="779" y="2441"/>
                  </a:lnTo>
                  <a:lnTo>
                    <a:pt x="808" y="2452"/>
                  </a:lnTo>
                  <a:lnTo>
                    <a:pt x="836" y="2465"/>
                  </a:lnTo>
                  <a:lnTo>
                    <a:pt x="866" y="2475"/>
                  </a:lnTo>
                  <a:lnTo>
                    <a:pt x="896" y="2485"/>
                  </a:lnTo>
                  <a:lnTo>
                    <a:pt x="926" y="2494"/>
                  </a:lnTo>
                  <a:lnTo>
                    <a:pt x="956" y="2502"/>
                  </a:lnTo>
                  <a:lnTo>
                    <a:pt x="987" y="2510"/>
                  </a:lnTo>
                  <a:lnTo>
                    <a:pt x="1017" y="2516"/>
                  </a:lnTo>
                  <a:lnTo>
                    <a:pt x="1049" y="2522"/>
                  </a:lnTo>
                  <a:lnTo>
                    <a:pt x="1081" y="2528"/>
                  </a:lnTo>
                  <a:lnTo>
                    <a:pt x="1112" y="2532"/>
                  </a:lnTo>
                  <a:lnTo>
                    <a:pt x="1144" y="2536"/>
                  </a:lnTo>
                  <a:lnTo>
                    <a:pt x="1176" y="2539"/>
                  </a:lnTo>
                  <a:lnTo>
                    <a:pt x="1209" y="2541"/>
                  </a:lnTo>
                  <a:lnTo>
                    <a:pt x="1241" y="2543"/>
                  </a:lnTo>
                  <a:lnTo>
                    <a:pt x="1274" y="2543"/>
                  </a:lnTo>
                  <a:lnTo>
                    <a:pt x="1039" y="2206"/>
                  </a:lnTo>
                  <a:lnTo>
                    <a:pt x="1266" y="1904"/>
                  </a:lnTo>
                  <a:close/>
                </a:path>
              </a:pathLst>
            </a:custGeom>
            <a:solidFill>
              <a:srgbClr val="008E3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cxnSp>
        <p:nvCxnSpPr>
          <p:cNvPr id="13" name="直接连接符 12">
            <a:extLst>
              <a:ext uri="{FF2B5EF4-FFF2-40B4-BE49-F238E27FC236}">
                <a16:creationId xmlns:a16="http://schemas.microsoft.com/office/drawing/2014/main" id="{E2A4DA41-D906-4F7B-ABF9-DE1EFEB3EB42}"/>
              </a:ext>
            </a:extLst>
          </p:cNvPr>
          <p:cNvCxnSpPr/>
          <p:nvPr/>
        </p:nvCxnSpPr>
        <p:spPr>
          <a:xfrm>
            <a:off x="669925" y="5226802"/>
            <a:ext cx="10850563" cy="0"/>
          </a:xfrm>
          <a:prstGeom prst="line">
            <a:avLst/>
          </a:prstGeom>
          <a:ln w="3175" cap="rnd">
            <a:solidFill>
              <a:schemeClr val="tx2">
                <a:alpha val="8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1" name="Text1">
            <a:extLst>
              <a:ext uri="{FF2B5EF4-FFF2-40B4-BE49-F238E27FC236}">
                <a16:creationId xmlns:a16="http://schemas.microsoft.com/office/drawing/2014/main" id="{A950FEBE-2DC4-48AB-BE4E-AE88D8ECA609}"/>
              </a:ext>
            </a:extLst>
          </p:cNvPr>
          <p:cNvSpPr/>
          <p:nvPr/>
        </p:nvSpPr>
        <p:spPr>
          <a:xfrm>
            <a:off x="687279" y="2500109"/>
            <a:ext cx="3592891" cy="134001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rmAutofit/>
          </a:bodyPr>
          <a:lstStyle/>
          <a:p>
            <a:pPr marL="171450" indent="-171450">
              <a:lnSpc>
                <a:spcPct val="140000"/>
              </a:lnSpc>
              <a:buFont typeface="Arial" panose="020B0604020202020204" pitchFamily="34" charset="0"/>
              <a:buChar char="•"/>
            </a:pPr>
            <a:r>
              <a:rPr lang="zh-CN" altLang="en-US" sz="1600"/>
              <a:t>前庭阵发症表现为发作性眩晕，持续时间为</a:t>
            </a:r>
            <a:r>
              <a:rPr lang="en-US" altLang="zh-CN" sz="1600" b="1">
                <a:solidFill>
                  <a:srgbClr val="008E3F"/>
                </a:solidFill>
              </a:rPr>
              <a:t>1</a:t>
            </a:r>
            <a:r>
              <a:rPr lang="zh-CN" altLang="en-US" sz="1600" b="1">
                <a:solidFill>
                  <a:srgbClr val="008E3F"/>
                </a:solidFill>
              </a:rPr>
              <a:t>至数分钟，每天多次</a:t>
            </a:r>
            <a:r>
              <a:rPr lang="zh-CN" altLang="en-US" sz="1600"/>
              <a:t>，卡马西平或奥卡西平治疗有效</a:t>
            </a:r>
            <a:r>
              <a:rPr lang="en-US" altLang="zh-CN" sz="1600" baseline="30000"/>
              <a:t>1</a:t>
            </a:r>
          </a:p>
        </p:txBody>
      </p:sp>
      <p:sp>
        <p:nvSpPr>
          <p:cNvPr id="24" name="矩形: 圆角 23">
            <a:extLst>
              <a:ext uri="{FF2B5EF4-FFF2-40B4-BE49-F238E27FC236}">
                <a16:creationId xmlns:a16="http://schemas.microsoft.com/office/drawing/2014/main" id="{2255FF3A-3113-4159-B93C-FDD937B84324}"/>
              </a:ext>
            </a:extLst>
          </p:cNvPr>
          <p:cNvSpPr/>
          <p:nvPr/>
        </p:nvSpPr>
        <p:spPr>
          <a:xfrm>
            <a:off x="2354490" y="1718895"/>
            <a:ext cx="513264" cy="513262"/>
          </a:xfrm>
          <a:prstGeom prst="roundRect">
            <a:avLst>
              <a:gd name="adj" fmla="val 50000"/>
            </a:avLst>
          </a:prstGeom>
          <a:solidFill>
            <a:srgbClr val="008E3F">
              <a:alpha val="80000"/>
            </a:srgbClr>
          </a:solidFill>
          <a:ln w="38100" cap="flat">
            <a:solidFill>
              <a:srgbClr val="FFFFFF"/>
            </a:solidFill>
            <a:miter lim="400000"/>
          </a:ln>
          <a:effectLst/>
        </p:spPr>
        <p:txBody>
          <a:bodyPr wrap="square" lIns="0" tIns="0" rIns="0" bIns="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sz="1600"/>
          </a:p>
        </p:txBody>
      </p:sp>
      <p:sp>
        <p:nvSpPr>
          <p:cNvPr id="19" name="Icon1">
            <a:extLst>
              <a:ext uri="{FF2B5EF4-FFF2-40B4-BE49-F238E27FC236}">
                <a16:creationId xmlns:a16="http://schemas.microsoft.com/office/drawing/2014/main" id="{BA80DD3C-B9D3-4367-8EF7-54F5625F1525}"/>
              </a:ext>
            </a:extLst>
          </p:cNvPr>
          <p:cNvSpPr/>
          <p:nvPr/>
        </p:nvSpPr>
        <p:spPr>
          <a:xfrm>
            <a:off x="2485968" y="1865157"/>
            <a:ext cx="250306" cy="220738"/>
          </a:xfrm>
          <a:custGeom>
            <a:avLst/>
            <a:gdLst>
              <a:gd name="connsiteX0" fmla="*/ 343761 w 607729"/>
              <a:gd name="connsiteY0" fmla="*/ 377546 h 535942"/>
              <a:gd name="connsiteX1" fmla="*/ 320508 w 607729"/>
              <a:gd name="connsiteY1" fmla="*/ 387226 h 535942"/>
              <a:gd name="connsiteX2" fmla="*/ 322786 w 607729"/>
              <a:gd name="connsiteY2" fmla="*/ 415318 h 535942"/>
              <a:gd name="connsiteX3" fmla="*/ 342527 w 607729"/>
              <a:gd name="connsiteY3" fmla="*/ 434298 h 535942"/>
              <a:gd name="connsiteX4" fmla="*/ 383528 w 607729"/>
              <a:gd name="connsiteY4" fmla="*/ 401652 h 535942"/>
              <a:gd name="connsiteX5" fmla="*/ 385047 w 607729"/>
              <a:gd name="connsiteY5" fmla="*/ 399374 h 535942"/>
              <a:gd name="connsiteX6" fmla="*/ 382769 w 607729"/>
              <a:gd name="connsiteY6" fmla="*/ 396337 h 535942"/>
              <a:gd name="connsiteX7" fmla="*/ 379732 w 607729"/>
              <a:gd name="connsiteY7" fmla="*/ 389504 h 535942"/>
              <a:gd name="connsiteX8" fmla="*/ 375936 w 607729"/>
              <a:gd name="connsiteY8" fmla="*/ 381912 h 535942"/>
              <a:gd name="connsiteX9" fmla="*/ 375176 w 607729"/>
              <a:gd name="connsiteY9" fmla="*/ 378116 h 535942"/>
              <a:gd name="connsiteX10" fmla="*/ 372139 w 607729"/>
              <a:gd name="connsiteY10" fmla="*/ 378116 h 535942"/>
              <a:gd name="connsiteX11" fmla="*/ 343761 w 607729"/>
              <a:gd name="connsiteY11" fmla="*/ 377546 h 535942"/>
              <a:gd name="connsiteX12" fmla="*/ 361474 w 607729"/>
              <a:gd name="connsiteY12" fmla="*/ 356288 h 535942"/>
              <a:gd name="connsiteX13" fmla="*/ 375936 w 607729"/>
              <a:gd name="connsiteY13" fmla="*/ 357617 h 535942"/>
              <a:gd name="connsiteX14" fmla="*/ 394918 w 607729"/>
              <a:gd name="connsiteY14" fmla="*/ 374320 h 535942"/>
              <a:gd name="connsiteX15" fmla="*/ 397955 w 607729"/>
              <a:gd name="connsiteY15" fmla="*/ 380393 h 535942"/>
              <a:gd name="connsiteX16" fmla="*/ 400992 w 607729"/>
              <a:gd name="connsiteY16" fmla="*/ 387226 h 535942"/>
              <a:gd name="connsiteX17" fmla="*/ 400992 w 607729"/>
              <a:gd name="connsiteY17" fmla="*/ 412281 h 535942"/>
              <a:gd name="connsiteX18" fmla="*/ 343287 w 607729"/>
              <a:gd name="connsiteY18" fmla="*/ 454797 h 535942"/>
              <a:gd name="connsiteX19" fmla="*/ 341768 w 607729"/>
              <a:gd name="connsiteY19" fmla="*/ 454797 h 535942"/>
              <a:gd name="connsiteX20" fmla="*/ 303804 w 607729"/>
              <a:gd name="connsiteY20" fmla="*/ 423669 h 535942"/>
              <a:gd name="connsiteX21" fmla="*/ 304563 w 607729"/>
              <a:gd name="connsiteY21" fmla="*/ 375079 h 535942"/>
              <a:gd name="connsiteX22" fmla="*/ 361474 w 607729"/>
              <a:gd name="connsiteY22" fmla="*/ 356288 h 535942"/>
              <a:gd name="connsiteX23" fmla="*/ 40257 w 607729"/>
              <a:gd name="connsiteY23" fmla="*/ 278027 h 535942"/>
              <a:gd name="connsiteX24" fmla="*/ 20508 w 607729"/>
              <a:gd name="connsiteY24" fmla="*/ 312163 h 535942"/>
              <a:gd name="connsiteX25" fmla="*/ 40257 w 607729"/>
              <a:gd name="connsiteY25" fmla="*/ 347057 h 535942"/>
              <a:gd name="connsiteX26" fmla="*/ 47093 w 607729"/>
              <a:gd name="connsiteY26" fmla="*/ 344023 h 535942"/>
              <a:gd name="connsiteX27" fmla="*/ 47093 w 607729"/>
              <a:gd name="connsiteY27" fmla="*/ 341747 h 535942"/>
              <a:gd name="connsiteX28" fmla="*/ 45574 w 607729"/>
              <a:gd name="connsiteY28" fmla="*/ 328852 h 535942"/>
              <a:gd name="connsiteX29" fmla="*/ 44815 w 607729"/>
              <a:gd name="connsiteY29" fmla="*/ 324300 h 535942"/>
              <a:gd name="connsiteX30" fmla="*/ 44055 w 607729"/>
              <a:gd name="connsiteY30" fmla="*/ 313680 h 535942"/>
              <a:gd name="connsiteX31" fmla="*/ 44055 w 607729"/>
              <a:gd name="connsiteY31" fmla="*/ 309887 h 535942"/>
              <a:gd name="connsiteX32" fmla="*/ 44055 w 607729"/>
              <a:gd name="connsiteY32" fmla="*/ 296233 h 535942"/>
              <a:gd name="connsiteX33" fmla="*/ 44055 w 607729"/>
              <a:gd name="connsiteY33" fmla="*/ 295474 h 535942"/>
              <a:gd name="connsiteX34" fmla="*/ 44815 w 607729"/>
              <a:gd name="connsiteY34" fmla="*/ 278786 h 535942"/>
              <a:gd name="connsiteX35" fmla="*/ 40257 w 607729"/>
              <a:gd name="connsiteY35" fmla="*/ 278027 h 535942"/>
              <a:gd name="connsiteX36" fmla="*/ 559045 w 607729"/>
              <a:gd name="connsiteY36" fmla="*/ 208997 h 535942"/>
              <a:gd name="connsiteX37" fmla="*/ 556007 w 607729"/>
              <a:gd name="connsiteY37" fmla="*/ 210514 h 535942"/>
              <a:gd name="connsiteX38" fmla="*/ 562084 w 607729"/>
              <a:gd name="connsiteY38" fmla="*/ 230996 h 535942"/>
              <a:gd name="connsiteX39" fmla="*/ 562084 w 607729"/>
              <a:gd name="connsiteY39" fmla="*/ 233272 h 535942"/>
              <a:gd name="connsiteX40" fmla="*/ 567401 w 607729"/>
              <a:gd name="connsiteY40" fmla="*/ 256029 h 535942"/>
              <a:gd name="connsiteX41" fmla="*/ 570439 w 607729"/>
              <a:gd name="connsiteY41" fmla="*/ 274993 h 535942"/>
              <a:gd name="connsiteX42" fmla="*/ 570439 w 607729"/>
              <a:gd name="connsiteY42" fmla="*/ 276510 h 535942"/>
              <a:gd name="connsiteX43" fmla="*/ 574996 w 607729"/>
              <a:gd name="connsiteY43" fmla="*/ 276510 h 535942"/>
              <a:gd name="connsiteX44" fmla="*/ 585630 w 607729"/>
              <a:gd name="connsiteY44" fmla="*/ 237823 h 535942"/>
              <a:gd name="connsiteX45" fmla="*/ 568920 w 607729"/>
              <a:gd name="connsiteY45" fmla="*/ 211273 h 535942"/>
              <a:gd name="connsiteX46" fmla="*/ 559045 w 607729"/>
              <a:gd name="connsiteY46" fmla="*/ 208997 h 535942"/>
              <a:gd name="connsiteX47" fmla="*/ 219553 w 607729"/>
              <a:gd name="connsiteY47" fmla="*/ 168839 h 535942"/>
              <a:gd name="connsiteX48" fmla="*/ 269686 w 607729"/>
              <a:gd name="connsiteY48" fmla="*/ 218901 h 535942"/>
              <a:gd name="connsiteX49" fmla="*/ 227909 w 607729"/>
              <a:gd name="connsiteY49" fmla="*/ 260620 h 535942"/>
              <a:gd name="connsiteX50" fmla="*/ 192967 w 607729"/>
              <a:gd name="connsiteY50" fmla="*/ 225728 h 535942"/>
              <a:gd name="connsiteX51" fmla="*/ 222591 w 607729"/>
              <a:gd name="connsiteY51" fmla="*/ 195387 h 535942"/>
              <a:gd name="connsiteX52" fmla="*/ 232466 w 607729"/>
              <a:gd name="connsiteY52" fmla="*/ 206006 h 535942"/>
              <a:gd name="connsiteX53" fmla="*/ 222591 w 607729"/>
              <a:gd name="connsiteY53" fmla="*/ 215867 h 535942"/>
              <a:gd name="connsiteX54" fmla="*/ 212717 w 607729"/>
              <a:gd name="connsiteY54" fmla="*/ 225728 h 535942"/>
              <a:gd name="connsiteX55" fmla="*/ 227909 w 607729"/>
              <a:gd name="connsiteY55" fmla="*/ 240899 h 535942"/>
              <a:gd name="connsiteX56" fmla="*/ 249937 w 607729"/>
              <a:gd name="connsiteY56" fmla="*/ 218901 h 535942"/>
              <a:gd name="connsiteX57" fmla="*/ 219553 w 607729"/>
              <a:gd name="connsiteY57" fmla="*/ 188560 h 535942"/>
              <a:gd name="connsiteX58" fmla="*/ 178535 w 607729"/>
              <a:gd name="connsiteY58" fmla="*/ 229521 h 535942"/>
              <a:gd name="connsiteX59" fmla="*/ 233226 w 607729"/>
              <a:gd name="connsiteY59" fmla="*/ 273515 h 535942"/>
              <a:gd name="connsiteX60" fmla="*/ 283359 w 607729"/>
              <a:gd name="connsiteY60" fmla="*/ 212833 h 535942"/>
              <a:gd name="connsiteX61" fmla="*/ 293993 w 607729"/>
              <a:gd name="connsiteY61" fmla="*/ 202214 h 535942"/>
              <a:gd name="connsiteX62" fmla="*/ 303868 w 607729"/>
              <a:gd name="connsiteY62" fmla="*/ 212833 h 535942"/>
              <a:gd name="connsiteX63" fmla="*/ 233226 w 607729"/>
              <a:gd name="connsiteY63" fmla="*/ 293237 h 535942"/>
              <a:gd name="connsiteX64" fmla="*/ 158026 w 607729"/>
              <a:gd name="connsiteY64" fmla="*/ 229521 h 535942"/>
              <a:gd name="connsiteX65" fmla="*/ 219553 w 607729"/>
              <a:gd name="connsiteY65" fmla="*/ 168839 h 535942"/>
              <a:gd name="connsiteX66" fmla="*/ 411700 w 607729"/>
              <a:gd name="connsiteY66" fmla="*/ 152147 h 535942"/>
              <a:gd name="connsiteX67" fmla="*/ 486140 w 607729"/>
              <a:gd name="connsiteY67" fmla="*/ 215863 h 535942"/>
              <a:gd name="connsiteX68" fmla="*/ 425372 w 607729"/>
              <a:gd name="connsiteY68" fmla="*/ 276545 h 535942"/>
              <a:gd name="connsiteX69" fmla="*/ 374480 w 607729"/>
              <a:gd name="connsiteY69" fmla="*/ 226482 h 535942"/>
              <a:gd name="connsiteX70" fmla="*/ 416257 w 607729"/>
              <a:gd name="connsiteY70" fmla="*/ 184763 h 535942"/>
              <a:gd name="connsiteX71" fmla="*/ 451958 w 607729"/>
              <a:gd name="connsiteY71" fmla="*/ 219655 h 535942"/>
              <a:gd name="connsiteX72" fmla="*/ 421575 w 607729"/>
              <a:gd name="connsiteY72" fmla="*/ 249996 h 535942"/>
              <a:gd name="connsiteX73" fmla="*/ 411700 w 607729"/>
              <a:gd name="connsiteY73" fmla="*/ 239377 h 535942"/>
              <a:gd name="connsiteX74" fmla="*/ 421575 w 607729"/>
              <a:gd name="connsiteY74" fmla="*/ 229516 h 535942"/>
              <a:gd name="connsiteX75" fmla="*/ 431449 w 607729"/>
              <a:gd name="connsiteY75" fmla="*/ 219655 h 535942"/>
              <a:gd name="connsiteX76" fmla="*/ 416257 w 607729"/>
              <a:gd name="connsiteY76" fmla="*/ 204485 h 535942"/>
              <a:gd name="connsiteX77" fmla="*/ 394989 w 607729"/>
              <a:gd name="connsiteY77" fmla="*/ 226482 h 535942"/>
              <a:gd name="connsiteX78" fmla="*/ 425372 w 607729"/>
              <a:gd name="connsiteY78" fmla="*/ 256823 h 535942"/>
              <a:gd name="connsiteX79" fmla="*/ 465631 w 607729"/>
              <a:gd name="connsiteY79" fmla="*/ 215863 h 535942"/>
              <a:gd name="connsiteX80" fmla="*/ 411700 w 607729"/>
              <a:gd name="connsiteY80" fmla="*/ 171868 h 535942"/>
              <a:gd name="connsiteX81" fmla="*/ 360807 w 607729"/>
              <a:gd name="connsiteY81" fmla="*/ 232550 h 535942"/>
              <a:gd name="connsiteX82" fmla="*/ 350932 w 607729"/>
              <a:gd name="connsiteY82" fmla="*/ 243170 h 535942"/>
              <a:gd name="connsiteX83" fmla="*/ 340298 w 607729"/>
              <a:gd name="connsiteY83" fmla="*/ 232550 h 535942"/>
              <a:gd name="connsiteX84" fmla="*/ 411700 w 607729"/>
              <a:gd name="connsiteY84" fmla="*/ 152147 h 535942"/>
              <a:gd name="connsiteX85" fmla="*/ 303069 w 607729"/>
              <a:gd name="connsiteY85" fmla="*/ 48939 h 535942"/>
              <a:gd name="connsiteX86" fmla="*/ 279523 w 607729"/>
              <a:gd name="connsiteY86" fmla="*/ 51214 h 535942"/>
              <a:gd name="connsiteX87" fmla="*/ 282561 w 607729"/>
              <a:gd name="connsiteY87" fmla="*/ 69420 h 535942"/>
              <a:gd name="connsiteX88" fmla="*/ 274206 w 607729"/>
              <a:gd name="connsiteY88" fmla="*/ 80799 h 535942"/>
              <a:gd name="connsiteX89" fmla="*/ 272687 w 607729"/>
              <a:gd name="connsiteY89" fmla="*/ 80799 h 535942"/>
              <a:gd name="connsiteX90" fmla="*/ 262812 w 607729"/>
              <a:gd name="connsiteY90" fmla="*/ 72454 h 535942"/>
              <a:gd name="connsiteX91" fmla="*/ 259774 w 607729"/>
              <a:gd name="connsiteY91" fmla="*/ 55007 h 535942"/>
              <a:gd name="connsiteX92" fmla="*/ 227112 w 607729"/>
              <a:gd name="connsiteY92" fmla="*/ 64110 h 535942"/>
              <a:gd name="connsiteX93" fmla="*/ 231670 w 607729"/>
              <a:gd name="connsiteY93" fmla="*/ 77764 h 535942"/>
              <a:gd name="connsiteX94" fmla="*/ 224833 w 607729"/>
              <a:gd name="connsiteY94" fmla="*/ 90660 h 535942"/>
              <a:gd name="connsiteX95" fmla="*/ 221795 w 607729"/>
              <a:gd name="connsiteY95" fmla="*/ 91419 h 535942"/>
              <a:gd name="connsiteX96" fmla="*/ 211921 w 607729"/>
              <a:gd name="connsiteY96" fmla="*/ 84591 h 535942"/>
              <a:gd name="connsiteX97" fmla="*/ 208123 w 607729"/>
              <a:gd name="connsiteY97" fmla="*/ 71696 h 535942"/>
              <a:gd name="connsiteX98" fmla="*/ 183817 w 607729"/>
              <a:gd name="connsiteY98" fmla="*/ 83833 h 535942"/>
              <a:gd name="connsiteX99" fmla="*/ 190653 w 607729"/>
              <a:gd name="connsiteY99" fmla="*/ 96729 h 535942"/>
              <a:gd name="connsiteX100" fmla="*/ 186095 w 607729"/>
              <a:gd name="connsiteY100" fmla="*/ 110383 h 535942"/>
              <a:gd name="connsiteX101" fmla="*/ 181538 w 607729"/>
              <a:gd name="connsiteY101" fmla="*/ 111141 h 535942"/>
              <a:gd name="connsiteX102" fmla="*/ 172423 w 607729"/>
              <a:gd name="connsiteY102" fmla="*/ 105831 h 535942"/>
              <a:gd name="connsiteX103" fmla="*/ 167106 w 607729"/>
              <a:gd name="connsiteY103" fmla="*/ 95211 h 535942"/>
              <a:gd name="connsiteX104" fmla="*/ 145838 w 607729"/>
              <a:gd name="connsiteY104" fmla="*/ 111900 h 535942"/>
              <a:gd name="connsiteX105" fmla="*/ 157991 w 607729"/>
              <a:gd name="connsiteY105" fmla="*/ 124796 h 535942"/>
              <a:gd name="connsiteX106" fmla="*/ 157991 w 607729"/>
              <a:gd name="connsiteY106" fmla="*/ 138450 h 535942"/>
              <a:gd name="connsiteX107" fmla="*/ 151155 w 607729"/>
              <a:gd name="connsiteY107" fmla="*/ 141484 h 535942"/>
              <a:gd name="connsiteX108" fmla="*/ 143559 w 607729"/>
              <a:gd name="connsiteY108" fmla="*/ 138450 h 535942"/>
              <a:gd name="connsiteX109" fmla="*/ 131406 w 607729"/>
              <a:gd name="connsiteY109" fmla="*/ 126313 h 535942"/>
              <a:gd name="connsiteX110" fmla="*/ 68362 w 607729"/>
              <a:gd name="connsiteY110" fmla="*/ 259822 h 535942"/>
              <a:gd name="connsiteX111" fmla="*/ 65323 w 607729"/>
              <a:gd name="connsiteY111" fmla="*/ 278786 h 535942"/>
              <a:gd name="connsiteX112" fmla="*/ 64564 w 607729"/>
              <a:gd name="connsiteY112" fmla="*/ 287889 h 535942"/>
              <a:gd name="connsiteX113" fmla="*/ 64564 w 607729"/>
              <a:gd name="connsiteY113" fmla="*/ 300026 h 535942"/>
              <a:gd name="connsiteX114" fmla="*/ 64564 w 607729"/>
              <a:gd name="connsiteY114" fmla="*/ 307612 h 535942"/>
              <a:gd name="connsiteX115" fmla="*/ 65323 w 607729"/>
              <a:gd name="connsiteY115" fmla="*/ 325059 h 535942"/>
              <a:gd name="connsiteX116" fmla="*/ 65323 w 607729"/>
              <a:gd name="connsiteY116" fmla="*/ 327334 h 535942"/>
              <a:gd name="connsiteX117" fmla="*/ 103302 w 607729"/>
              <a:gd name="connsiteY117" fmla="*/ 427466 h 535942"/>
              <a:gd name="connsiteX118" fmla="*/ 302310 w 607729"/>
              <a:gd name="connsiteY118" fmla="*/ 516219 h 535942"/>
              <a:gd name="connsiteX119" fmla="*/ 307627 w 607729"/>
              <a:gd name="connsiteY119" fmla="*/ 516219 h 535942"/>
              <a:gd name="connsiteX120" fmla="*/ 512711 w 607729"/>
              <a:gd name="connsiteY120" fmla="*/ 427466 h 535942"/>
              <a:gd name="connsiteX121" fmla="*/ 550690 w 607729"/>
              <a:gd name="connsiteY121" fmla="*/ 283337 h 535942"/>
              <a:gd name="connsiteX122" fmla="*/ 549930 w 607729"/>
              <a:gd name="connsiteY122" fmla="*/ 279544 h 535942"/>
              <a:gd name="connsiteX123" fmla="*/ 547652 w 607729"/>
              <a:gd name="connsiteY123" fmla="*/ 259822 h 535942"/>
              <a:gd name="connsiteX124" fmla="*/ 542335 w 607729"/>
              <a:gd name="connsiteY124" fmla="*/ 236306 h 535942"/>
              <a:gd name="connsiteX125" fmla="*/ 541575 w 607729"/>
              <a:gd name="connsiteY125" fmla="*/ 234789 h 535942"/>
              <a:gd name="connsiteX126" fmla="*/ 534739 w 607729"/>
              <a:gd name="connsiteY126" fmla="*/ 211273 h 535942"/>
              <a:gd name="connsiteX127" fmla="*/ 532460 w 607729"/>
              <a:gd name="connsiteY127" fmla="*/ 205963 h 535942"/>
              <a:gd name="connsiteX128" fmla="*/ 441312 w 607729"/>
              <a:gd name="connsiteY128" fmla="*/ 90660 h 535942"/>
              <a:gd name="connsiteX129" fmla="*/ 433716 w 607729"/>
              <a:gd name="connsiteY129" fmla="*/ 105831 h 535942"/>
              <a:gd name="connsiteX130" fmla="*/ 424601 w 607729"/>
              <a:gd name="connsiteY130" fmla="*/ 111141 h 535942"/>
              <a:gd name="connsiteX131" fmla="*/ 420044 w 607729"/>
              <a:gd name="connsiteY131" fmla="*/ 110383 h 535942"/>
              <a:gd name="connsiteX132" fmla="*/ 415486 w 607729"/>
              <a:gd name="connsiteY132" fmla="*/ 96729 h 535942"/>
              <a:gd name="connsiteX133" fmla="*/ 423841 w 607729"/>
              <a:gd name="connsiteY133" fmla="*/ 80040 h 535942"/>
              <a:gd name="connsiteX134" fmla="*/ 413207 w 607729"/>
              <a:gd name="connsiteY134" fmla="*/ 74730 h 535942"/>
              <a:gd name="connsiteX135" fmla="*/ 407890 w 607729"/>
              <a:gd name="connsiteY135" fmla="*/ 72454 h 535942"/>
              <a:gd name="connsiteX136" fmla="*/ 403333 w 607729"/>
              <a:gd name="connsiteY136" fmla="*/ 84591 h 535942"/>
              <a:gd name="connsiteX137" fmla="*/ 394218 w 607729"/>
              <a:gd name="connsiteY137" fmla="*/ 91419 h 535942"/>
              <a:gd name="connsiteX138" fmla="*/ 390420 w 607729"/>
              <a:gd name="connsiteY138" fmla="*/ 90660 h 535942"/>
              <a:gd name="connsiteX139" fmla="*/ 384344 w 607729"/>
              <a:gd name="connsiteY139" fmla="*/ 77764 h 535942"/>
              <a:gd name="connsiteX140" fmla="*/ 388901 w 607729"/>
              <a:gd name="connsiteY140" fmla="*/ 64869 h 535942"/>
              <a:gd name="connsiteX141" fmla="*/ 368393 w 607729"/>
              <a:gd name="connsiteY141" fmla="*/ 58041 h 535942"/>
              <a:gd name="connsiteX142" fmla="*/ 363076 w 607729"/>
              <a:gd name="connsiteY142" fmla="*/ 73971 h 535942"/>
              <a:gd name="connsiteX143" fmla="*/ 353201 w 607729"/>
              <a:gd name="connsiteY143" fmla="*/ 80799 h 535942"/>
              <a:gd name="connsiteX144" fmla="*/ 350163 w 607729"/>
              <a:gd name="connsiteY144" fmla="*/ 80799 h 535942"/>
              <a:gd name="connsiteX145" fmla="*/ 344086 w 607729"/>
              <a:gd name="connsiteY145" fmla="*/ 67903 h 535942"/>
              <a:gd name="connsiteX146" fmla="*/ 348644 w 607729"/>
              <a:gd name="connsiteY146" fmla="*/ 53490 h 535942"/>
              <a:gd name="connsiteX147" fmla="*/ 322818 w 607729"/>
              <a:gd name="connsiteY147" fmla="*/ 49697 h 535942"/>
              <a:gd name="connsiteX148" fmla="*/ 322818 w 607729"/>
              <a:gd name="connsiteY148" fmla="*/ 70937 h 535942"/>
              <a:gd name="connsiteX149" fmla="*/ 312944 w 607729"/>
              <a:gd name="connsiteY149" fmla="*/ 80799 h 535942"/>
              <a:gd name="connsiteX150" fmla="*/ 303069 w 607729"/>
              <a:gd name="connsiteY150" fmla="*/ 70937 h 535942"/>
              <a:gd name="connsiteX151" fmla="*/ 260533 w 607729"/>
              <a:gd name="connsiteY151" fmla="*/ 390 h 535942"/>
              <a:gd name="connsiteX152" fmla="*/ 271927 w 607729"/>
              <a:gd name="connsiteY152" fmla="*/ 8734 h 535942"/>
              <a:gd name="connsiteX153" fmla="*/ 276484 w 607729"/>
              <a:gd name="connsiteY153" fmla="*/ 31491 h 535942"/>
              <a:gd name="connsiteX154" fmla="*/ 303069 w 607729"/>
              <a:gd name="connsiteY154" fmla="*/ 29216 h 535942"/>
              <a:gd name="connsiteX155" fmla="*/ 303069 w 607729"/>
              <a:gd name="connsiteY155" fmla="*/ 10251 h 535942"/>
              <a:gd name="connsiteX156" fmla="*/ 312944 w 607729"/>
              <a:gd name="connsiteY156" fmla="*/ 390 h 535942"/>
              <a:gd name="connsiteX157" fmla="*/ 322818 w 607729"/>
              <a:gd name="connsiteY157" fmla="*/ 10251 h 535942"/>
              <a:gd name="connsiteX158" fmla="*/ 322818 w 607729"/>
              <a:gd name="connsiteY158" fmla="*/ 29974 h 535942"/>
              <a:gd name="connsiteX159" fmla="*/ 354720 w 607729"/>
              <a:gd name="connsiteY159" fmla="*/ 34526 h 535942"/>
              <a:gd name="connsiteX160" fmla="*/ 363835 w 607729"/>
              <a:gd name="connsiteY160" fmla="*/ 7217 h 535942"/>
              <a:gd name="connsiteX161" fmla="*/ 376748 w 607729"/>
              <a:gd name="connsiteY161" fmla="*/ 390 h 535942"/>
              <a:gd name="connsiteX162" fmla="*/ 383584 w 607729"/>
              <a:gd name="connsiteY162" fmla="*/ 13286 h 535942"/>
              <a:gd name="connsiteX163" fmla="*/ 374469 w 607729"/>
              <a:gd name="connsiteY163" fmla="*/ 39077 h 535942"/>
              <a:gd name="connsiteX164" fmla="*/ 394978 w 607729"/>
              <a:gd name="connsiteY164" fmla="*/ 45904 h 535942"/>
              <a:gd name="connsiteX165" fmla="*/ 404852 w 607729"/>
              <a:gd name="connsiteY165" fmla="*/ 17078 h 535942"/>
              <a:gd name="connsiteX166" fmla="*/ 417765 w 607729"/>
              <a:gd name="connsiteY166" fmla="*/ 11010 h 535942"/>
              <a:gd name="connsiteX167" fmla="*/ 423841 w 607729"/>
              <a:gd name="connsiteY167" fmla="*/ 23906 h 535942"/>
              <a:gd name="connsiteX168" fmla="*/ 413967 w 607729"/>
              <a:gd name="connsiteY168" fmla="*/ 53490 h 535942"/>
              <a:gd name="connsiteX169" fmla="*/ 432197 w 607729"/>
              <a:gd name="connsiteY169" fmla="*/ 62593 h 535942"/>
              <a:gd name="connsiteX170" fmla="*/ 445869 w 607729"/>
              <a:gd name="connsiteY170" fmla="*/ 36043 h 535942"/>
              <a:gd name="connsiteX171" fmla="*/ 459541 w 607729"/>
              <a:gd name="connsiteY171" fmla="*/ 31491 h 535942"/>
              <a:gd name="connsiteX172" fmla="*/ 464099 w 607729"/>
              <a:gd name="connsiteY172" fmla="*/ 45146 h 535942"/>
              <a:gd name="connsiteX173" fmla="*/ 449667 w 607729"/>
              <a:gd name="connsiteY173" fmla="*/ 72454 h 535942"/>
              <a:gd name="connsiteX174" fmla="*/ 548411 w 607729"/>
              <a:gd name="connsiteY174" fmla="*/ 191550 h 535942"/>
              <a:gd name="connsiteX175" fmla="*/ 553728 w 607729"/>
              <a:gd name="connsiteY175" fmla="*/ 189274 h 535942"/>
              <a:gd name="connsiteX176" fmla="*/ 579554 w 607729"/>
              <a:gd name="connsiteY176" fmla="*/ 193826 h 535942"/>
              <a:gd name="connsiteX177" fmla="*/ 605379 w 607729"/>
              <a:gd name="connsiteY177" fmla="*/ 233272 h 535942"/>
              <a:gd name="connsiteX178" fmla="*/ 579554 w 607729"/>
              <a:gd name="connsiteY178" fmla="*/ 296233 h 535942"/>
              <a:gd name="connsiteX179" fmla="*/ 572718 w 607729"/>
              <a:gd name="connsiteY179" fmla="*/ 296992 h 535942"/>
              <a:gd name="connsiteX180" fmla="*/ 571958 w 607729"/>
              <a:gd name="connsiteY180" fmla="*/ 296992 h 535942"/>
              <a:gd name="connsiteX181" fmla="*/ 528662 w 607729"/>
              <a:gd name="connsiteY181" fmla="*/ 438845 h 535942"/>
              <a:gd name="connsiteX182" fmla="*/ 313703 w 607729"/>
              <a:gd name="connsiteY182" fmla="*/ 535942 h 535942"/>
              <a:gd name="connsiteX183" fmla="*/ 307627 w 607729"/>
              <a:gd name="connsiteY183" fmla="*/ 535942 h 535942"/>
              <a:gd name="connsiteX184" fmla="*/ 302310 w 607729"/>
              <a:gd name="connsiteY184" fmla="*/ 535942 h 535942"/>
              <a:gd name="connsiteX185" fmla="*/ 86591 w 607729"/>
              <a:gd name="connsiteY185" fmla="*/ 438845 h 535942"/>
              <a:gd name="connsiteX186" fmla="*/ 51651 w 607729"/>
              <a:gd name="connsiteY186" fmla="*/ 364505 h 535942"/>
              <a:gd name="connsiteX187" fmla="*/ 40257 w 607729"/>
              <a:gd name="connsiteY187" fmla="*/ 366781 h 535942"/>
              <a:gd name="connsiteX188" fmla="*/ 0 w 607729"/>
              <a:gd name="connsiteY188" fmla="*/ 312163 h 535942"/>
              <a:gd name="connsiteX189" fmla="*/ 40257 w 607729"/>
              <a:gd name="connsiteY189" fmla="*/ 257546 h 535942"/>
              <a:gd name="connsiteX190" fmla="*/ 47853 w 607729"/>
              <a:gd name="connsiteY190" fmla="*/ 258304 h 535942"/>
              <a:gd name="connsiteX191" fmla="*/ 47853 w 607729"/>
              <a:gd name="connsiteY191" fmla="*/ 256029 h 535942"/>
              <a:gd name="connsiteX192" fmla="*/ 116974 w 607729"/>
              <a:gd name="connsiteY192" fmla="*/ 112659 h 535942"/>
              <a:gd name="connsiteX193" fmla="*/ 93427 w 607729"/>
              <a:gd name="connsiteY193" fmla="*/ 88384 h 535942"/>
              <a:gd name="connsiteX194" fmla="*/ 93427 w 607729"/>
              <a:gd name="connsiteY194" fmla="*/ 73971 h 535942"/>
              <a:gd name="connsiteX195" fmla="*/ 107100 w 607729"/>
              <a:gd name="connsiteY195" fmla="*/ 73971 h 535942"/>
              <a:gd name="connsiteX196" fmla="*/ 131406 w 607729"/>
              <a:gd name="connsiteY196" fmla="*/ 98246 h 535942"/>
              <a:gd name="connsiteX197" fmla="*/ 157991 w 607729"/>
              <a:gd name="connsiteY197" fmla="*/ 77764 h 535942"/>
              <a:gd name="connsiteX198" fmla="*/ 142040 w 607729"/>
              <a:gd name="connsiteY198" fmla="*/ 45146 h 535942"/>
              <a:gd name="connsiteX199" fmla="*/ 146597 w 607729"/>
              <a:gd name="connsiteY199" fmla="*/ 31491 h 535942"/>
              <a:gd name="connsiteX200" fmla="*/ 160270 w 607729"/>
              <a:gd name="connsiteY200" fmla="*/ 36043 h 535942"/>
              <a:gd name="connsiteX201" fmla="*/ 175461 w 607729"/>
              <a:gd name="connsiteY201" fmla="*/ 66386 h 535942"/>
              <a:gd name="connsiteX202" fmla="*/ 202046 w 607729"/>
              <a:gd name="connsiteY202" fmla="*/ 53490 h 535942"/>
              <a:gd name="connsiteX203" fmla="*/ 192172 w 607729"/>
              <a:gd name="connsiteY203" fmla="*/ 23906 h 535942"/>
              <a:gd name="connsiteX204" fmla="*/ 198248 w 607729"/>
              <a:gd name="connsiteY204" fmla="*/ 11010 h 535942"/>
              <a:gd name="connsiteX205" fmla="*/ 211161 w 607729"/>
              <a:gd name="connsiteY205" fmla="*/ 17078 h 535942"/>
              <a:gd name="connsiteX206" fmla="*/ 221036 w 607729"/>
              <a:gd name="connsiteY206" fmla="*/ 45904 h 535942"/>
              <a:gd name="connsiteX207" fmla="*/ 255976 w 607729"/>
              <a:gd name="connsiteY207" fmla="*/ 35284 h 535942"/>
              <a:gd name="connsiteX208" fmla="*/ 252178 w 607729"/>
              <a:gd name="connsiteY208" fmla="*/ 11768 h 535942"/>
              <a:gd name="connsiteX209" fmla="*/ 260533 w 607729"/>
              <a:gd name="connsiteY209" fmla="*/ 390 h 535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Lst>
            <a:rect l="l" t="t" r="r" b="b"/>
            <a:pathLst>
              <a:path w="607729" h="535942">
                <a:moveTo>
                  <a:pt x="343761" y="377546"/>
                </a:moveTo>
                <a:cubicBezTo>
                  <a:pt x="333986" y="378875"/>
                  <a:pt x="325064" y="381912"/>
                  <a:pt x="320508" y="387226"/>
                </a:cubicBezTo>
                <a:cubicBezTo>
                  <a:pt x="315953" y="393300"/>
                  <a:pt x="316712" y="402411"/>
                  <a:pt x="322786" y="415318"/>
                </a:cubicBezTo>
                <a:cubicBezTo>
                  <a:pt x="328101" y="427465"/>
                  <a:pt x="334935" y="434298"/>
                  <a:pt x="342527" y="434298"/>
                </a:cubicBezTo>
                <a:cubicBezTo>
                  <a:pt x="356954" y="435057"/>
                  <a:pt x="375176" y="416077"/>
                  <a:pt x="383528" y="401652"/>
                </a:cubicBezTo>
                <a:cubicBezTo>
                  <a:pt x="384288" y="400133"/>
                  <a:pt x="385047" y="399374"/>
                  <a:pt x="385047" y="399374"/>
                </a:cubicBezTo>
                <a:cubicBezTo>
                  <a:pt x="385047" y="399374"/>
                  <a:pt x="383528" y="397855"/>
                  <a:pt x="382769" y="396337"/>
                </a:cubicBezTo>
                <a:cubicBezTo>
                  <a:pt x="382010" y="394819"/>
                  <a:pt x="380491" y="391782"/>
                  <a:pt x="379732" y="389504"/>
                </a:cubicBezTo>
                <a:cubicBezTo>
                  <a:pt x="378213" y="386467"/>
                  <a:pt x="376695" y="383430"/>
                  <a:pt x="375936" y="381912"/>
                </a:cubicBezTo>
                <a:cubicBezTo>
                  <a:pt x="375936" y="380393"/>
                  <a:pt x="375176" y="378875"/>
                  <a:pt x="375176" y="378116"/>
                </a:cubicBezTo>
                <a:cubicBezTo>
                  <a:pt x="374417" y="378116"/>
                  <a:pt x="373658" y="378116"/>
                  <a:pt x="372139" y="378116"/>
                </a:cubicBezTo>
                <a:cubicBezTo>
                  <a:pt x="364167" y="376597"/>
                  <a:pt x="353537" y="376218"/>
                  <a:pt x="343761" y="377546"/>
                </a:cubicBezTo>
                <a:close/>
                <a:moveTo>
                  <a:pt x="361474" y="356288"/>
                </a:moveTo>
                <a:cubicBezTo>
                  <a:pt x="367442" y="356478"/>
                  <a:pt x="372519" y="357047"/>
                  <a:pt x="375936" y="357617"/>
                </a:cubicBezTo>
                <a:cubicBezTo>
                  <a:pt x="388843" y="359894"/>
                  <a:pt x="391880" y="365968"/>
                  <a:pt x="394918" y="374320"/>
                </a:cubicBezTo>
                <a:cubicBezTo>
                  <a:pt x="395677" y="375838"/>
                  <a:pt x="396436" y="378116"/>
                  <a:pt x="397955" y="380393"/>
                </a:cubicBezTo>
                <a:cubicBezTo>
                  <a:pt x="398714" y="383430"/>
                  <a:pt x="400232" y="384949"/>
                  <a:pt x="400992" y="387226"/>
                </a:cubicBezTo>
                <a:cubicBezTo>
                  <a:pt x="404788" y="394819"/>
                  <a:pt x="407066" y="400892"/>
                  <a:pt x="400992" y="412281"/>
                </a:cubicBezTo>
                <a:cubicBezTo>
                  <a:pt x="394158" y="423669"/>
                  <a:pt x="369861" y="454797"/>
                  <a:pt x="343287" y="454797"/>
                </a:cubicBezTo>
                <a:cubicBezTo>
                  <a:pt x="342527" y="454797"/>
                  <a:pt x="341768" y="454797"/>
                  <a:pt x="341768" y="454797"/>
                </a:cubicBezTo>
                <a:cubicBezTo>
                  <a:pt x="330379" y="454038"/>
                  <a:pt x="315193" y="448723"/>
                  <a:pt x="303804" y="423669"/>
                </a:cubicBezTo>
                <a:cubicBezTo>
                  <a:pt x="292415" y="398615"/>
                  <a:pt x="298489" y="383430"/>
                  <a:pt x="304563" y="375079"/>
                </a:cubicBezTo>
                <a:cubicBezTo>
                  <a:pt x="317661" y="358566"/>
                  <a:pt x="343572" y="355718"/>
                  <a:pt x="361474" y="356288"/>
                </a:cubicBezTo>
                <a:close/>
                <a:moveTo>
                  <a:pt x="40257" y="278027"/>
                </a:moveTo>
                <a:cubicBezTo>
                  <a:pt x="30383" y="278027"/>
                  <a:pt x="20508" y="291682"/>
                  <a:pt x="20508" y="312163"/>
                </a:cubicBezTo>
                <a:cubicBezTo>
                  <a:pt x="20508" y="332644"/>
                  <a:pt x="30383" y="347057"/>
                  <a:pt x="40257" y="347057"/>
                </a:cubicBezTo>
                <a:cubicBezTo>
                  <a:pt x="42536" y="347057"/>
                  <a:pt x="45574" y="345540"/>
                  <a:pt x="47093" y="344023"/>
                </a:cubicBezTo>
                <a:cubicBezTo>
                  <a:pt x="47093" y="343264"/>
                  <a:pt x="47093" y="342506"/>
                  <a:pt x="47093" y="341747"/>
                </a:cubicBezTo>
                <a:cubicBezTo>
                  <a:pt x="46334" y="337954"/>
                  <a:pt x="45574" y="333403"/>
                  <a:pt x="45574" y="328852"/>
                </a:cubicBezTo>
                <a:cubicBezTo>
                  <a:pt x="44815" y="327334"/>
                  <a:pt x="44815" y="325817"/>
                  <a:pt x="44815" y="324300"/>
                </a:cubicBezTo>
                <a:cubicBezTo>
                  <a:pt x="44815" y="321266"/>
                  <a:pt x="44055" y="317473"/>
                  <a:pt x="44055" y="313680"/>
                </a:cubicBezTo>
                <a:cubicBezTo>
                  <a:pt x="44055" y="312163"/>
                  <a:pt x="44055" y="311404"/>
                  <a:pt x="44055" y="309887"/>
                </a:cubicBezTo>
                <a:cubicBezTo>
                  <a:pt x="44055" y="305336"/>
                  <a:pt x="44055" y="300784"/>
                  <a:pt x="44055" y="296233"/>
                </a:cubicBezTo>
                <a:cubicBezTo>
                  <a:pt x="44055" y="296233"/>
                  <a:pt x="44055" y="295474"/>
                  <a:pt x="44055" y="295474"/>
                </a:cubicBezTo>
                <a:cubicBezTo>
                  <a:pt x="44055" y="290164"/>
                  <a:pt x="44815" y="284096"/>
                  <a:pt x="44815" y="278786"/>
                </a:cubicBezTo>
                <a:cubicBezTo>
                  <a:pt x="43296" y="278027"/>
                  <a:pt x="41776" y="278027"/>
                  <a:pt x="40257" y="278027"/>
                </a:cubicBezTo>
                <a:close/>
                <a:moveTo>
                  <a:pt x="559045" y="208997"/>
                </a:moveTo>
                <a:cubicBezTo>
                  <a:pt x="557526" y="208997"/>
                  <a:pt x="556767" y="209756"/>
                  <a:pt x="556007" y="210514"/>
                </a:cubicBezTo>
                <a:cubicBezTo>
                  <a:pt x="558286" y="217342"/>
                  <a:pt x="559805" y="224169"/>
                  <a:pt x="562084" y="230996"/>
                </a:cubicBezTo>
                <a:cubicBezTo>
                  <a:pt x="562084" y="231754"/>
                  <a:pt x="562084" y="232513"/>
                  <a:pt x="562084" y="233272"/>
                </a:cubicBezTo>
                <a:cubicBezTo>
                  <a:pt x="564362" y="240857"/>
                  <a:pt x="565882" y="247684"/>
                  <a:pt x="567401" y="256029"/>
                </a:cubicBezTo>
                <a:cubicBezTo>
                  <a:pt x="568920" y="262856"/>
                  <a:pt x="569679" y="268924"/>
                  <a:pt x="570439" y="274993"/>
                </a:cubicBezTo>
                <a:cubicBezTo>
                  <a:pt x="570439" y="275752"/>
                  <a:pt x="570439" y="275752"/>
                  <a:pt x="570439" y="276510"/>
                </a:cubicBezTo>
                <a:cubicBezTo>
                  <a:pt x="571958" y="276510"/>
                  <a:pt x="573477" y="276510"/>
                  <a:pt x="574996" y="276510"/>
                </a:cubicBezTo>
                <a:cubicBezTo>
                  <a:pt x="584111" y="274234"/>
                  <a:pt x="590947" y="258304"/>
                  <a:pt x="585630" y="237823"/>
                </a:cubicBezTo>
                <a:cubicBezTo>
                  <a:pt x="583352" y="226444"/>
                  <a:pt x="576516" y="215824"/>
                  <a:pt x="568920" y="211273"/>
                </a:cubicBezTo>
                <a:cubicBezTo>
                  <a:pt x="566641" y="209756"/>
                  <a:pt x="562843" y="208239"/>
                  <a:pt x="559045" y="208997"/>
                </a:cubicBezTo>
                <a:close/>
                <a:moveTo>
                  <a:pt x="219553" y="168839"/>
                </a:moveTo>
                <a:cubicBezTo>
                  <a:pt x="246898" y="168839"/>
                  <a:pt x="269686" y="191594"/>
                  <a:pt x="269686" y="218901"/>
                </a:cubicBezTo>
                <a:cubicBezTo>
                  <a:pt x="269686" y="242416"/>
                  <a:pt x="250696" y="260620"/>
                  <a:pt x="227909" y="260620"/>
                </a:cubicBezTo>
                <a:cubicBezTo>
                  <a:pt x="208159" y="260620"/>
                  <a:pt x="192967" y="245450"/>
                  <a:pt x="192967" y="225728"/>
                </a:cubicBezTo>
                <a:cubicBezTo>
                  <a:pt x="192967" y="209041"/>
                  <a:pt x="205880" y="195387"/>
                  <a:pt x="222591" y="195387"/>
                </a:cubicBezTo>
                <a:cubicBezTo>
                  <a:pt x="227909" y="195387"/>
                  <a:pt x="232466" y="199938"/>
                  <a:pt x="232466" y="206006"/>
                </a:cubicBezTo>
                <a:cubicBezTo>
                  <a:pt x="232466" y="211316"/>
                  <a:pt x="227909" y="215867"/>
                  <a:pt x="222591" y="215867"/>
                </a:cubicBezTo>
                <a:cubicBezTo>
                  <a:pt x="217274" y="215867"/>
                  <a:pt x="212717" y="220418"/>
                  <a:pt x="212717" y="225728"/>
                </a:cubicBezTo>
                <a:cubicBezTo>
                  <a:pt x="212717" y="234072"/>
                  <a:pt x="219553" y="240899"/>
                  <a:pt x="227909" y="240899"/>
                </a:cubicBezTo>
                <a:cubicBezTo>
                  <a:pt x="240062" y="240899"/>
                  <a:pt x="249937" y="231038"/>
                  <a:pt x="249937" y="218901"/>
                </a:cubicBezTo>
                <a:cubicBezTo>
                  <a:pt x="249937" y="202214"/>
                  <a:pt x="236264" y="188560"/>
                  <a:pt x="219553" y="188560"/>
                </a:cubicBezTo>
                <a:cubicBezTo>
                  <a:pt x="196765" y="188560"/>
                  <a:pt x="178535" y="207523"/>
                  <a:pt x="178535" y="229521"/>
                </a:cubicBezTo>
                <a:cubicBezTo>
                  <a:pt x="178535" y="262137"/>
                  <a:pt x="206640" y="273515"/>
                  <a:pt x="233226" y="273515"/>
                </a:cubicBezTo>
                <a:cubicBezTo>
                  <a:pt x="265888" y="273515"/>
                  <a:pt x="283359" y="251518"/>
                  <a:pt x="283359" y="212833"/>
                </a:cubicBezTo>
                <a:cubicBezTo>
                  <a:pt x="283359" y="206765"/>
                  <a:pt x="287917" y="202214"/>
                  <a:pt x="293993" y="202214"/>
                </a:cubicBezTo>
                <a:cubicBezTo>
                  <a:pt x="299310" y="202214"/>
                  <a:pt x="303868" y="206765"/>
                  <a:pt x="303868" y="212833"/>
                </a:cubicBezTo>
                <a:cubicBezTo>
                  <a:pt x="303868" y="262137"/>
                  <a:pt x="276523" y="293237"/>
                  <a:pt x="233226" y="293237"/>
                </a:cubicBezTo>
                <a:cubicBezTo>
                  <a:pt x="188410" y="293237"/>
                  <a:pt x="158026" y="268205"/>
                  <a:pt x="158026" y="229521"/>
                </a:cubicBezTo>
                <a:cubicBezTo>
                  <a:pt x="158026" y="196146"/>
                  <a:pt x="185371" y="168839"/>
                  <a:pt x="219553" y="168839"/>
                </a:cubicBezTo>
                <a:close/>
                <a:moveTo>
                  <a:pt x="411700" y="152147"/>
                </a:moveTo>
                <a:cubicBezTo>
                  <a:pt x="456516" y="152147"/>
                  <a:pt x="486140" y="177178"/>
                  <a:pt x="486140" y="215863"/>
                </a:cubicBezTo>
                <a:cubicBezTo>
                  <a:pt x="486140" y="249238"/>
                  <a:pt x="458795" y="276545"/>
                  <a:pt x="425372" y="276545"/>
                </a:cubicBezTo>
                <a:cubicBezTo>
                  <a:pt x="397268" y="276545"/>
                  <a:pt x="374480" y="253789"/>
                  <a:pt x="374480" y="226482"/>
                </a:cubicBezTo>
                <a:cubicBezTo>
                  <a:pt x="374480" y="202968"/>
                  <a:pt x="393470" y="184763"/>
                  <a:pt x="416257" y="184763"/>
                </a:cubicBezTo>
                <a:cubicBezTo>
                  <a:pt x="436007" y="184763"/>
                  <a:pt x="451958" y="199934"/>
                  <a:pt x="451958" y="219655"/>
                </a:cubicBezTo>
                <a:cubicBezTo>
                  <a:pt x="451958" y="236343"/>
                  <a:pt x="438286" y="249996"/>
                  <a:pt x="421575" y="249996"/>
                </a:cubicBezTo>
                <a:cubicBezTo>
                  <a:pt x="416257" y="249996"/>
                  <a:pt x="411700" y="245445"/>
                  <a:pt x="411700" y="239377"/>
                </a:cubicBezTo>
                <a:cubicBezTo>
                  <a:pt x="411700" y="234067"/>
                  <a:pt x="416257" y="229516"/>
                  <a:pt x="421575" y="229516"/>
                </a:cubicBezTo>
                <a:cubicBezTo>
                  <a:pt x="426892" y="229516"/>
                  <a:pt x="431449" y="224965"/>
                  <a:pt x="431449" y="219655"/>
                </a:cubicBezTo>
                <a:cubicBezTo>
                  <a:pt x="431449" y="211312"/>
                  <a:pt x="424613" y="204485"/>
                  <a:pt x="416257" y="204485"/>
                </a:cubicBezTo>
                <a:cubicBezTo>
                  <a:pt x="404863" y="204485"/>
                  <a:pt x="394989" y="214346"/>
                  <a:pt x="394989" y="226482"/>
                </a:cubicBezTo>
                <a:cubicBezTo>
                  <a:pt x="394989" y="243170"/>
                  <a:pt x="408661" y="256823"/>
                  <a:pt x="425372" y="256823"/>
                </a:cubicBezTo>
                <a:cubicBezTo>
                  <a:pt x="447401" y="256823"/>
                  <a:pt x="465631" y="237860"/>
                  <a:pt x="465631" y="215863"/>
                </a:cubicBezTo>
                <a:cubicBezTo>
                  <a:pt x="465631" y="183246"/>
                  <a:pt x="437526" y="171868"/>
                  <a:pt x="411700" y="171868"/>
                </a:cubicBezTo>
                <a:cubicBezTo>
                  <a:pt x="379037" y="171868"/>
                  <a:pt x="360807" y="193866"/>
                  <a:pt x="360807" y="232550"/>
                </a:cubicBezTo>
                <a:cubicBezTo>
                  <a:pt x="360807" y="238619"/>
                  <a:pt x="356249" y="243170"/>
                  <a:pt x="350932" y="243170"/>
                </a:cubicBezTo>
                <a:cubicBezTo>
                  <a:pt x="344856" y="243170"/>
                  <a:pt x="340298" y="238619"/>
                  <a:pt x="340298" y="232550"/>
                </a:cubicBezTo>
                <a:cubicBezTo>
                  <a:pt x="340298" y="183246"/>
                  <a:pt x="367643" y="152147"/>
                  <a:pt x="411700" y="152147"/>
                </a:cubicBezTo>
                <a:close/>
                <a:moveTo>
                  <a:pt x="303069" y="48939"/>
                </a:moveTo>
                <a:cubicBezTo>
                  <a:pt x="297752" y="48939"/>
                  <a:pt x="289397" y="49697"/>
                  <a:pt x="279523" y="51214"/>
                </a:cubicBezTo>
                <a:lnTo>
                  <a:pt x="282561" y="69420"/>
                </a:lnTo>
                <a:cubicBezTo>
                  <a:pt x="283321" y="74730"/>
                  <a:pt x="279523" y="80040"/>
                  <a:pt x="274206" y="80799"/>
                </a:cubicBezTo>
                <a:cubicBezTo>
                  <a:pt x="273446" y="80799"/>
                  <a:pt x="272687" y="80799"/>
                  <a:pt x="272687" y="80799"/>
                </a:cubicBezTo>
                <a:cubicBezTo>
                  <a:pt x="267370" y="80799"/>
                  <a:pt x="263572" y="77764"/>
                  <a:pt x="262812" y="72454"/>
                </a:cubicBezTo>
                <a:lnTo>
                  <a:pt x="259774" y="55007"/>
                </a:lnTo>
                <a:cubicBezTo>
                  <a:pt x="249140" y="57283"/>
                  <a:pt x="238506" y="60317"/>
                  <a:pt x="227112" y="64110"/>
                </a:cubicBezTo>
                <a:lnTo>
                  <a:pt x="231670" y="77764"/>
                </a:lnTo>
                <a:cubicBezTo>
                  <a:pt x="233189" y="83074"/>
                  <a:pt x="230150" y="89143"/>
                  <a:pt x="224833" y="90660"/>
                </a:cubicBezTo>
                <a:cubicBezTo>
                  <a:pt x="224074" y="90660"/>
                  <a:pt x="222555" y="91419"/>
                  <a:pt x="221795" y="91419"/>
                </a:cubicBezTo>
                <a:cubicBezTo>
                  <a:pt x="217238" y="91419"/>
                  <a:pt x="213440" y="88384"/>
                  <a:pt x="211921" y="84591"/>
                </a:cubicBezTo>
                <a:lnTo>
                  <a:pt x="208123" y="71696"/>
                </a:lnTo>
                <a:cubicBezTo>
                  <a:pt x="199768" y="75489"/>
                  <a:pt x="192172" y="79281"/>
                  <a:pt x="183817" y="83833"/>
                </a:cubicBezTo>
                <a:lnTo>
                  <a:pt x="190653" y="96729"/>
                </a:lnTo>
                <a:cubicBezTo>
                  <a:pt x="192931" y="102039"/>
                  <a:pt x="190653" y="108107"/>
                  <a:pt x="186095" y="110383"/>
                </a:cubicBezTo>
                <a:cubicBezTo>
                  <a:pt x="184576" y="111141"/>
                  <a:pt x="183057" y="111141"/>
                  <a:pt x="181538" y="111141"/>
                </a:cubicBezTo>
                <a:cubicBezTo>
                  <a:pt x="177740" y="111141"/>
                  <a:pt x="173942" y="109624"/>
                  <a:pt x="172423" y="105831"/>
                </a:cubicBezTo>
                <a:lnTo>
                  <a:pt x="167106" y="95211"/>
                </a:lnTo>
                <a:cubicBezTo>
                  <a:pt x="159510" y="99763"/>
                  <a:pt x="152674" y="105831"/>
                  <a:pt x="145838" y="111900"/>
                </a:cubicBezTo>
                <a:lnTo>
                  <a:pt x="157991" y="124796"/>
                </a:lnTo>
                <a:cubicBezTo>
                  <a:pt x="161789" y="128589"/>
                  <a:pt x="161789" y="134657"/>
                  <a:pt x="157991" y="138450"/>
                </a:cubicBezTo>
                <a:cubicBezTo>
                  <a:pt x="156472" y="140726"/>
                  <a:pt x="153434" y="141484"/>
                  <a:pt x="151155" y="141484"/>
                </a:cubicBezTo>
                <a:cubicBezTo>
                  <a:pt x="148117" y="141484"/>
                  <a:pt x="145838" y="140726"/>
                  <a:pt x="143559" y="138450"/>
                </a:cubicBezTo>
                <a:lnTo>
                  <a:pt x="131406" y="126313"/>
                </a:lnTo>
                <a:cubicBezTo>
                  <a:pt x="102542" y="156656"/>
                  <a:pt x="78996" y="199894"/>
                  <a:pt x="68362" y="259822"/>
                </a:cubicBezTo>
                <a:cubicBezTo>
                  <a:pt x="66842" y="265890"/>
                  <a:pt x="66083" y="271959"/>
                  <a:pt x="65323" y="278786"/>
                </a:cubicBezTo>
                <a:cubicBezTo>
                  <a:pt x="65323" y="281820"/>
                  <a:pt x="65323" y="284854"/>
                  <a:pt x="64564" y="287889"/>
                </a:cubicBezTo>
                <a:cubicBezTo>
                  <a:pt x="64564" y="291682"/>
                  <a:pt x="64564" y="296233"/>
                  <a:pt x="64564" y="300026"/>
                </a:cubicBezTo>
                <a:cubicBezTo>
                  <a:pt x="64564" y="302302"/>
                  <a:pt x="64564" y="305336"/>
                  <a:pt x="64564" y="307612"/>
                </a:cubicBezTo>
                <a:cubicBezTo>
                  <a:pt x="64564" y="313680"/>
                  <a:pt x="64564" y="318990"/>
                  <a:pt x="65323" y="325059"/>
                </a:cubicBezTo>
                <a:cubicBezTo>
                  <a:pt x="65323" y="325817"/>
                  <a:pt x="65323" y="326576"/>
                  <a:pt x="65323" y="327334"/>
                </a:cubicBezTo>
                <a:cubicBezTo>
                  <a:pt x="69881" y="363746"/>
                  <a:pt x="82034" y="398641"/>
                  <a:pt x="103302" y="427466"/>
                </a:cubicBezTo>
                <a:cubicBezTo>
                  <a:pt x="145838" y="485876"/>
                  <a:pt x="212680" y="516219"/>
                  <a:pt x="302310" y="516219"/>
                </a:cubicBezTo>
                <a:cubicBezTo>
                  <a:pt x="303829" y="516219"/>
                  <a:pt x="306108" y="516219"/>
                  <a:pt x="307627" y="516219"/>
                </a:cubicBezTo>
                <a:cubicBezTo>
                  <a:pt x="400295" y="516978"/>
                  <a:pt x="468656" y="487394"/>
                  <a:pt x="512711" y="427466"/>
                </a:cubicBezTo>
                <a:cubicBezTo>
                  <a:pt x="541575" y="387262"/>
                  <a:pt x="555248" y="335679"/>
                  <a:pt x="550690" y="283337"/>
                </a:cubicBezTo>
                <a:cubicBezTo>
                  <a:pt x="550690" y="282579"/>
                  <a:pt x="550690" y="281062"/>
                  <a:pt x="549930" y="279544"/>
                </a:cubicBezTo>
                <a:cubicBezTo>
                  <a:pt x="549930" y="272717"/>
                  <a:pt x="548411" y="266649"/>
                  <a:pt x="547652" y="259822"/>
                </a:cubicBezTo>
                <a:cubicBezTo>
                  <a:pt x="546133" y="251477"/>
                  <a:pt x="543854" y="243892"/>
                  <a:pt x="542335" y="236306"/>
                </a:cubicBezTo>
                <a:cubicBezTo>
                  <a:pt x="542335" y="235547"/>
                  <a:pt x="541575" y="234789"/>
                  <a:pt x="541575" y="234789"/>
                </a:cubicBezTo>
                <a:cubicBezTo>
                  <a:pt x="539296" y="226444"/>
                  <a:pt x="537018" y="218859"/>
                  <a:pt x="534739" y="211273"/>
                </a:cubicBezTo>
                <a:lnTo>
                  <a:pt x="532460" y="205963"/>
                </a:lnTo>
                <a:cubicBezTo>
                  <a:pt x="514231" y="155897"/>
                  <a:pt x="483088" y="117210"/>
                  <a:pt x="441312" y="90660"/>
                </a:cubicBezTo>
                <a:lnTo>
                  <a:pt x="433716" y="105831"/>
                </a:lnTo>
                <a:cubicBezTo>
                  <a:pt x="431437" y="109624"/>
                  <a:pt x="428399" y="111141"/>
                  <a:pt x="424601" y="111141"/>
                </a:cubicBezTo>
                <a:cubicBezTo>
                  <a:pt x="423082" y="111141"/>
                  <a:pt x="421563" y="111141"/>
                  <a:pt x="420044" y="110383"/>
                </a:cubicBezTo>
                <a:cubicBezTo>
                  <a:pt x="414727" y="108107"/>
                  <a:pt x="412448" y="102039"/>
                  <a:pt x="415486" y="96729"/>
                </a:cubicBezTo>
                <a:lnTo>
                  <a:pt x="423841" y="80040"/>
                </a:lnTo>
                <a:cubicBezTo>
                  <a:pt x="420044" y="78523"/>
                  <a:pt x="416246" y="76247"/>
                  <a:pt x="413207" y="74730"/>
                </a:cubicBezTo>
                <a:cubicBezTo>
                  <a:pt x="410929" y="73971"/>
                  <a:pt x="409410" y="73213"/>
                  <a:pt x="407890" y="72454"/>
                </a:cubicBezTo>
                <a:lnTo>
                  <a:pt x="403333" y="84591"/>
                </a:lnTo>
                <a:cubicBezTo>
                  <a:pt x="401814" y="88384"/>
                  <a:pt x="398016" y="91419"/>
                  <a:pt x="394218" y="91419"/>
                </a:cubicBezTo>
                <a:cubicBezTo>
                  <a:pt x="392699" y="91419"/>
                  <a:pt x="391939" y="90660"/>
                  <a:pt x="390420" y="90660"/>
                </a:cubicBezTo>
                <a:cubicBezTo>
                  <a:pt x="385103" y="89143"/>
                  <a:pt x="382825" y="83074"/>
                  <a:pt x="384344" y="77764"/>
                </a:cubicBezTo>
                <a:lnTo>
                  <a:pt x="388901" y="64869"/>
                </a:lnTo>
                <a:cubicBezTo>
                  <a:pt x="382065" y="61834"/>
                  <a:pt x="375229" y="60317"/>
                  <a:pt x="368393" y="58041"/>
                </a:cubicBezTo>
                <a:lnTo>
                  <a:pt x="363076" y="73971"/>
                </a:lnTo>
                <a:cubicBezTo>
                  <a:pt x="361556" y="78523"/>
                  <a:pt x="357759" y="80799"/>
                  <a:pt x="353201" y="80799"/>
                </a:cubicBezTo>
                <a:cubicBezTo>
                  <a:pt x="352442" y="80799"/>
                  <a:pt x="351682" y="80799"/>
                  <a:pt x="350163" y="80799"/>
                </a:cubicBezTo>
                <a:cubicBezTo>
                  <a:pt x="344846" y="78523"/>
                  <a:pt x="341808" y="73213"/>
                  <a:pt x="344086" y="67903"/>
                </a:cubicBezTo>
                <a:lnTo>
                  <a:pt x="348644" y="53490"/>
                </a:lnTo>
                <a:cubicBezTo>
                  <a:pt x="338769" y="51973"/>
                  <a:pt x="329654" y="50456"/>
                  <a:pt x="322818" y="49697"/>
                </a:cubicBezTo>
                <a:lnTo>
                  <a:pt x="322818" y="70937"/>
                </a:lnTo>
                <a:cubicBezTo>
                  <a:pt x="322818" y="76247"/>
                  <a:pt x="318261" y="80799"/>
                  <a:pt x="312944" y="80799"/>
                </a:cubicBezTo>
                <a:cubicBezTo>
                  <a:pt x="307627" y="80799"/>
                  <a:pt x="303069" y="76247"/>
                  <a:pt x="303069" y="70937"/>
                </a:cubicBezTo>
                <a:close/>
                <a:moveTo>
                  <a:pt x="260533" y="390"/>
                </a:moveTo>
                <a:cubicBezTo>
                  <a:pt x="265850" y="-369"/>
                  <a:pt x="271167" y="3424"/>
                  <a:pt x="271927" y="8734"/>
                </a:cubicBezTo>
                <a:lnTo>
                  <a:pt x="276484" y="31491"/>
                </a:lnTo>
                <a:cubicBezTo>
                  <a:pt x="287878" y="29974"/>
                  <a:pt x="297752" y="29216"/>
                  <a:pt x="303069" y="29216"/>
                </a:cubicBezTo>
                <a:lnTo>
                  <a:pt x="303069" y="10251"/>
                </a:lnTo>
                <a:cubicBezTo>
                  <a:pt x="303069" y="4941"/>
                  <a:pt x="307627" y="390"/>
                  <a:pt x="312944" y="390"/>
                </a:cubicBezTo>
                <a:cubicBezTo>
                  <a:pt x="318261" y="390"/>
                  <a:pt x="322818" y="4941"/>
                  <a:pt x="322818" y="10251"/>
                </a:cubicBezTo>
                <a:lnTo>
                  <a:pt x="322818" y="29974"/>
                </a:lnTo>
                <a:cubicBezTo>
                  <a:pt x="331174" y="30733"/>
                  <a:pt x="341808" y="32250"/>
                  <a:pt x="354720" y="34526"/>
                </a:cubicBezTo>
                <a:lnTo>
                  <a:pt x="363835" y="7217"/>
                </a:lnTo>
                <a:cubicBezTo>
                  <a:pt x="366114" y="1907"/>
                  <a:pt x="371431" y="-1127"/>
                  <a:pt x="376748" y="390"/>
                </a:cubicBezTo>
                <a:cubicBezTo>
                  <a:pt x="382065" y="2666"/>
                  <a:pt x="385103" y="7976"/>
                  <a:pt x="383584" y="13286"/>
                </a:cubicBezTo>
                <a:lnTo>
                  <a:pt x="374469" y="39077"/>
                </a:lnTo>
                <a:cubicBezTo>
                  <a:pt x="381305" y="41353"/>
                  <a:pt x="388142" y="43629"/>
                  <a:pt x="394978" y="45904"/>
                </a:cubicBezTo>
                <a:lnTo>
                  <a:pt x="404852" y="17078"/>
                </a:lnTo>
                <a:cubicBezTo>
                  <a:pt x="406371" y="11768"/>
                  <a:pt x="412448" y="8734"/>
                  <a:pt x="417765" y="11010"/>
                </a:cubicBezTo>
                <a:cubicBezTo>
                  <a:pt x="423082" y="12527"/>
                  <a:pt x="425361" y="18596"/>
                  <a:pt x="423841" y="23906"/>
                </a:cubicBezTo>
                <a:lnTo>
                  <a:pt x="413967" y="53490"/>
                </a:lnTo>
                <a:cubicBezTo>
                  <a:pt x="420044" y="55766"/>
                  <a:pt x="426120" y="58800"/>
                  <a:pt x="432197" y="62593"/>
                </a:cubicBezTo>
                <a:lnTo>
                  <a:pt x="445869" y="36043"/>
                </a:lnTo>
                <a:cubicBezTo>
                  <a:pt x="448148" y="30733"/>
                  <a:pt x="454224" y="29216"/>
                  <a:pt x="459541" y="31491"/>
                </a:cubicBezTo>
                <a:cubicBezTo>
                  <a:pt x="464099" y="33767"/>
                  <a:pt x="466378" y="39836"/>
                  <a:pt x="464099" y="45146"/>
                </a:cubicBezTo>
                <a:lnTo>
                  <a:pt x="449667" y="72454"/>
                </a:lnTo>
                <a:cubicBezTo>
                  <a:pt x="487646" y="96729"/>
                  <a:pt x="524865" y="133899"/>
                  <a:pt x="548411" y="191550"/>
                </a:cubicBezTo>
                <a:cubicBezTo>
                  <a:pt x="550690" y="190791"/>
                  <a:pt x="552209" y="190033"/>
                  <a:pt x="553728" y="189274"/>
                </a:cubicBezTo>
                <a:cubicBezTo>
                  <a:pt x="562843" y="186999"/>
                  <a:pt x="571198" y="189274"/>
                  <a:pt x="579554" y="193826"/>
                </a:cubicBezTo>
                <a:cubicBezTo>
                  <a:pt x="591707" y="201411"/>
                  <a:pt x="601581" y="216583"/>
                  <a:pt x="605379" y="233272"/>
                </a:cubicBezTo>
                <a:cubicBezTo>
                  <a:pt x="612975" y="263614"/>
                  <a:pt x="601581" y="290923"/>
                  <a:pt x="579554" y="296233"/>
                </a:cubicBezTo>
                <a:cubicBezTo>
                  <a:pt x="577275" y="296233"/>
                  <a:pt x="574996" y="296992"/>
                  <a:pt x="572718" y="296992"/>
                </a:cubicBezTo>
                <a:cubicBezTo>
                  <a:pt x="571958" y="296992"/>
                  <a:pt x="571958" y="296992"/>
                  <a:pt x="571958" y="296992"/>
                </a:cubicBezTo>
                <a:cubicBezTo>
                  <a:pt x="572718" y="348574"/>
                  <a:pt x="558286" y="398641"/>
                  <a:pt x="528662" y="438845"/>
                </a:cubicBezTo>
                <a:cubicBezTo>
                  <a:pt x="496760" y="483601"/>
                  <a:pt x="432956" y="535942"/>
                  <a:pt x="313703" y="535942"/>
                </a:cubicBezTo>
                <a:cubicBezTo>
                  <a:pt x="311425" y="535942"/>
                  <a:pt x="309906" y="535942"/>
                  <a:pt x="307627" y="535942"/>
                </a:cubicBezTo>
                <a:cubicBezTo>
                  <a:pt x="306108" y="535942"/>
                  <a:pt x="303829" y="535942"/>
                  <a:pt x="302310" y="535942"/>
                </a:cubicBezTo>
                <a:cubicBezTo>
                  <a:pt x="183057" y="535942"/>
                  <a:pt x="119253" y="483601"/>
                  <a:pt x="86591" y="438845"/>
                </a:cubicBezTo>
                <a:cubicBezTo>
                  <a:pt x="70640" y="416846"/>
                  <a:pt x="59247" y="391814"/>
                  <a:pt x="51651" y="364505"/>
                </a:cubicBezTo>
                <a:cubicBezTo>
                  <a:pt x="47853" y="366022"/>
                  <a:pt x="44055" y="366781"/>
                  <a:pt x="40257" y="366781"/>
                </a:cubicBezTo>
                <a:cubicBezTo>
                  <a:pt x="17470" y="366781"/>
                  <a:pt x="0" y="343264"/>
                  <a:pt x="0" y="312163"/>
                </a:cubicBezTo>
                <a:cubicBezTo>
                  <a:pt x="0" y="281820"/>
                  <a:pt x="17470" y="257546"/>
                  <a:pt x="40257" y="257546"/>
                </a:cubicBezTo>
                <a:cubicBezTo>
                  <a:pt x="42536" y="257546"/>
                  <a:pt x="44815" y="258304"/>
                  <a:pt x="47853" y="258304"/>
                </a:cubicBezTo>
                <a:cubicBezTo>
                  <a:pt x="47853" y="257546"/>
                  <a:pt x="47853" y="256787"/>
                  <a:pt x="47853" y="256029"/>
                </a:cubicBezTo>
                <a:cubicBezTo>
                  <a:pt x="60006" y="191550"/>
                  <a:pt x="85832" y="145277"/>
                  <a:pt x="116974" y="112659"/>
                </a:cubicBezTo>
                <a:lnTo>
                  <a:pt x="93427" y="88384"/>
                </a:lnTo>
                <a:cubicBezTo>
                  <a:pt x="88870" y="84591"/>
                  <a:pt x="88870" y="77764"/>
                  <a:pt x="93427" y="73971"/>
                </a:cubicBezTo>
                <a:cubicBezTo>
                  <a:pt x="97225" y="70179"/>
                  <a:pt x="103302" y="70179"/>
                  <a:pt x="107100" y="73971"/>
                </a:cubicBezTo>
                <a:lnTo>
                  <a:pt x="131406" y="98246"/>
                </a:lnTo>
                <a:cubicBezTo>
                  <a:pt x="140521" y="90660"/>
                  <a:pt x="148876" y="83833"/>
                  <a:pt x="157991" y="77764"/>
                </a:cubicBezTo>
                <a:lnTo>
                  <a:pt x="142040" y="45146"/>
                </a:lnTo>
                <a:cubicBezTo>
                  <a:pt x="139002" y="39836"/>
                  <a:pt x="141280" y="33767"/>
                  <a:pt x="146597" y="31491"/>
                </a:cubicBezTo>
                <a:cubicBezTo>
                  <a:pt x="151155" y="29216"/>
                  <a:pt x="157232" y="30733"/>
                  <a:pt x="160270" y="36043"/>
                </a:cubicBezTo>
                <a:lnTo>
                  <a:pt x="175461" y="66386"/>
                </a:lnTo>
                <a:cubicBezTo>
                  <a:pt x="184576" y="61834"/>
                  <a:pt x="192931" y="57283"/>
                  <a:pt x="202046" y="53490"/>
                </a:cubicBezTo>
                <a:lnTo>
                  <a:pt x="192172" y="23906"/>
                </a:lnTo>
                <a:cubicBezTo>
                  <a:pt x="189893" y="18596"/>
                  <a:pt x="192931" y="12527"/>
                  <a:pt x="198248" y="11010"/>
                </a:cubicBezTo>
                <a:cubicBezTo>
                  <a:pt x="203565" y="8734"/>
                  <a:pt x="209642" y="11768"/>
                  <a:pt x="211161" y="17078"/>
                </a:cubicBezTo>
                <a:lnTo>
                  <a:pt x="221036" y="45904"/>
                </a:lnTo>
                <a:cubicBezTo>
                  <a:pt x="233189" y="41353"/>
                  <a:pt x="245342" y="38318"/>
                  <a:pt x="255976" y="35284"/>
                </a:cubicBezTo>
                <a:lnTo>
                  <a:pt x="252178" y="11768"/>
                </a:lnTo>
                <a:cubicBezTo>
                  <a:pt x="251418" y="6458"/>
                  <a:pt x="255216" y="1148"/>
                  <a:pt x="260533" y="390"/>
                </a:cubicBezTo>
                <a:close/>
              </a:path>
            </a:pathLst>
          </a:custGeom>
          <a:solidFill>
            <a:srgbClr val="FFFFFF"/>
          </a:solidFill>
          <a:ln w="12700" cap="flat">
            <a:solidFill>
              <a:schemeClr val="bg1"/>
            </a:solidFill>
            <a:miter lim="400000"/>
          </a:ln>
          <a:effectLst/>
        </p:spPr>
        <p:txBody>
          <a:bodyPr wrap="square" lIns="19050" tIns="19050" rIns="19050" bIns="19050" numCol="1" anchor="ctr">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defRPr>
            </a:pPr>
            <a:endParaRPr sz="1500"/>
          </a:p>
        </p:txBody>
      </p:sp>
      <p:sp>
        <p:nvSpPr>
          <p:cNvPr id="7" name="Text2">
            <a:extLst>
              <a:ext uri="{FF2B5EF4-FFF2-40B4-BE49-F238E27FC236}">
                <a16:creationId xmlns:a16="http://schemas.microsoft.com/office/drawing/2014/main" id="{CA08D2E6-4756-4DC2-92AD-11B2001BAD07}"/>
              </a:ext>
            </a:extLst>
          </p:cNvPr>
          <p:cNvSpPr/>
          <p:nvPr/>
        </p:nvSpPr>
        <p:spPr>
          <a:xfrm>
            <a:off x="7679358" y="2500109"/>
            <a:ext cx="3847687" cy="134001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rmAutofit/>
          </a:bodyPr>
          <a:lstStyle/>
          <a:p>
            <a:pPr marL="171450" indent="-171450">
              <a:lnSpc>
                <a:spcPct val="130000"/>
              </a:lnSpc>
              <a:buFont typeface="Arial" panose="020B0604020202020204" pitchFamily="34" charset="0"/>
              <a:buChar char="•"/>
            </a:pPr>
            <a:r>
              <a:rPr lang="zh-CN" altLang="en-US" sz="1600"/>
              <a:t>前庭阵发症诊断中强调症状的</a:t>
            </a:r>
            <a:r>
              <a:rPr lang="zh-CN" altLang="en-US" sz="1600" b="1">
                <a:solidFill>
                  <a:srgbClr val="008E3F"/>
                </a:solidFill>
              </a:rPr>
              <a:t>“刻板性”</a:t>
            </a:r>
            <a:r>
              <a:rPr lang="zh-CN" altLang="en-US" sz="1600"/>
              <a:t>与</a:t>
            </a:r>
            <a:r>
              <a:rPr lang="en-US" altLang="zh-CN" sz="1600"/>
              <a:t>VM</a:t>
            </a:r>
            <a:r>
              <a:rPr lang="zh-CN" altLang="en-US" sz="1600"/>
              <a:t>临床特点中的</a:t>
            </a:r>
            <a:r>
              <a:rPr lang="zh-CN" altLang="en-US" sz="1600" b="1">
                <a:solidFill>
                  <a:srgbClr val="008E3F"/>
                </a:solidFill>
              </a:rPr>
              <a:t>“多变性”</a:t>
            </a:r>
            <a:r>
              <a:rPr lang="zh-CN" altLang="en-US" sz="1600"/>
              <a:t>是两者鉴别的重点所在</a:t>
            </a:r>
            <a:r>
              <a:rPr lang="en-US" altLang="zh-CN" sz="1600" baseline="30000"/>
              <a:t>2</a:t>
            </a:r>
            <a:endParaRPr lang="en-US" altLang="zh-CN" sz="1600" baseline="30000" dirty="0"/>
          </a:p>
        </p:txBody>
      </p:sp>
      <p:sp>
        <p:nvSpPr>
          <p:cNvPr id="22" name="矩形: 圆角 21">
            <a:extLst>
              <a:ext uri="{FF2B5EF4-FFF2-40B4-BE49-F238E27FC236}">
                <a16:creationId xmlns:a16="http://schemas.microsoft.com/office/drawing/2014/main" id="{B1EA9749-957D-4AD4-BA0E-DBD66A1DE0CD}"/>
              </a:ext>
            </a:extLst>
          </p:cNvPr>
          <p:cNvSpPr/>
          <p:nvPr/>
        </p:nvSpPr>
        <p:spPr>
          <a:xfrm>
            <a:off x="9346569" y="1718895"/>
            <a:ext cx="513264" cy="513262"/>
          </a:xfrm>
          <a:prstGeom prst="roundRect">
            <a:avLst>
              <a:gd name="adj" fmla="val 50000"/>
            </a:avLst>
          </a:prstGeom>
          <a:solidFill>
            <a:srgbClr val="008E3F">
              <a:alpha val="80000"/>
            </a:srgbClr>
          </a:solidFill>
          <a:ln w="38100" cap="flat">
            <a:solidFill>
              <a:srgbClr val="FFFFFF"/>
            </a:solidFill>
            <a:miter lim="400000"/>
          </a:ln>
          <a:effectLst/>
        </p:spPr>
        <p:txBody>
          <a:bodyPr wrap="square" lIns="0" tIns="0" rIns="0" bIns="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lvl="0">
              <a:defRPr sz="3200"/>
            </a:pPr>
            <a:endParaRPr sz="1600"/>
          </a:p>
        </p:txBody>
      </p:sp>
      <p:sp>
        <p:nvSpPr>
          <p:cNvPr id="23" name="Icon2">
            <a:extLst>
              <a:ext uri="{FF2B5EF4-FFF2-40B4-BE49-F238E27FC236}">
                <a16:creationId xmlns:a16="http://schemas.microsoft.com/office/drawing/2014/main" id="{3F9B85FC-453C-4175-860F-840E944820E0}"/>
              </a:ext>
            </a:extLst>
          </p:cNvPr>
          <p:cNvSpPr/>
          <p:nvPr/>
        </p:nvSpPr>
        <p:spPr>
          <a:xfrm>
            <a:off x="9478978" y="1850373"/>
            <a:ext cx="248445" cy="250306"/>
          </a:xfrm>
          <a:custGeom>
            <a:avLst/>
            <a:gdLst>
              <a:gd name="connsiteX0" fmla="*/ 386204 w 602205"/>
              <a:gd name="connsiteY0" fmla="*/ 222916 h 606722"/>
              <a:gd name="connsiteX1" fmla="*/ 516692 w 602205"/>
              <a:gd name="connsiteY1" fmla="*/ 222916 h 606722"/>
              <a:gd name="connsiteX2" fmla="*/ 545129 w 602205"/>
              <a:gd name="connsiteY2" fmla="*/ 231976 h 606722"/>
              <a:gd name="connsiteX3" fmla="*/ 594743 w 602205"/>
              <a:gd name="connsiteY3" fmla="*/ 270632 h 606722"/>
              <a:gd name="connsiteX4" fmla="*/ 602205 w 602205"/>
              <a:gd name="connsiteY4" fmla="*/ 285329 h 606722"/>
              <a:gd name="connsiteX5" fmla="*/ 594944 w 602205"/>
              <a:gd name="connsiteY5" fmla="*/ 300228 h 606722"/>
              <a:gd name="connsiteX6" fmla="*/ 545129 w 602205"/>
              <a:gd name="connsiteY6" fmla="*/ 340293 h 606722"/>
              <a:gd name="connsiteX7" fmla="*/ 516692 w 602205"/>
              <a:gd name="connsiteY7" fmla="*/ 351769 h 606722"/>
              <a:gd name="connsiteX8" fmla="*/ 386204 w 602205"/>
              <a:gd name="connsiteY8" fmla="*/ 351769 h 606722"/>
              <a:gd name="connsiteX9" fmla="*/ 85299 w 602205"/>
              <a:gd name="connsiteY9" fmla="*/ 131463 h 606722"/>
              <a:gd name="connsiteX10" fmla="*/ 216777 w 602205"/>
              <a:gd name="connsiteY10" fmla="*/ 131463 h 606722"/>
              <a:gd name="connsiteX11" fmla="*/ 216777 w 602205"/>
              <a:gd name="connsiteY11" fmla="*/ 260386 h 606722"/>
              <a:gd name="connsiteX12" fmla="*/ 85299 w 602205"/>
              <a:gd name="connsiteY12" fmla="*/ 260386 h 606722"/>
              <a:gd name="connsiteX13" fmla="*/ 57068 w 602205"/>
              <a:gd name="connsiteY13" fmla="*/ 248501 h 606722"/>
              <a:gd name="connsiteX14" fmla="*/ 7058 w 602205"/>
              <a:gd name="connsiteY14" fmla="*/ 206803 h 606722"/>
              <a:gd name="connsiteX15" fmla="*/ 0 w 602205"/>
              <a:gd name="connsiteY15" fmla="*/ 192903 h 606722"/>
              <a:gd name="connsiteX16" fmla="*/ 7260 w 602205"/>
              <a:gd name="connsiteY16" fmla="*/ 178802 h 606722"/>
              <a:gd name="connsiteX17" fmla="*/ 57068 w 602205"/>
              <a:gd name="connsiteY17" fmla="*/ 139924 h 606722"/>
              <a:gd name="connsiteX18" fmla="*/ 85299 w 602205"/>
              <a:gd name="connsiteY18" fmla="*/ 131463 h 606722"/>
              <a:gd name="connsiteX19" fmla="*/ 386204 w 602205"/>
              <a:gd name="connsiteY19" fmla="*/ 42904 h 606722"/>
              <a:gd name="connsiteX20" fmla="*/ 516692 w 602205"/>
              <a:gd name="connsiteY20" fmla="*/ 42904 h 606722"/>
              <a:gd name="connsiteX21" fmla="*/ 545129 w 602205"/>
              <a:gd name="connsiteY21" fmla="*/ 51964 h 606722"/>
              <a:gd name="connsiteX22" fmla="*/ 594743 w 602205"/>
              <a:gd name="connsiteY22" fmla="*/ 90620 h 606722"/>
              <a:gd name="connsiteX23" fmla="*/ 602205 w 602205"/>
              <a:gd name="connsiteY23" fmla="*/ 105317 h 606722"/>
              <a:gd name="connsiteX24" fmla="*/ 594944 w 602205"/>
              <a:gd name="connsiteY24" fmla="*/ 120216 h 606722"/>
              <a:gd name="connsiteX25" fmla="*/ 545129 w 602205"/>
              <a:gd name="connsiteY25" fmla="*/ 160281 h 606722"/>
              <a:gd name="connsiteX26" fmla="*/ 516692 w 602205"/>
              <a:gd name="connsiteY26" fmla="*/ 171757 h 606722"/>
              <a:gd name="connsiteX27" fmla="*/ 386204 w 602205"/>
              <a:gd name="connsiteY27" fmla="*/ 171757 h 606722"/>
              <a:gd name="connsiteX28" fmla="*/ 297432 w 602205"/>
              <a:gd name="connsiteY28" fmla="*/ 0 h 606722"/>
              <a:gd name="connsiteX29" fmla="*/ 337765 w 602205"/>
              <a:gd name="connsiteY29" fmla="*/ 40274 h 606722"/>
              <a:gd name="connsiteX30" fmla="*/ 337765 w 602205"/>
              <a:gd name="connsiteY30" fmla="*/ 496775 h 606722"/>
              <a:gd name="connsiteX31" fmla="*/ 419238 w 602205"/>
              <a:gd name="connsiteY31" fmla="*/ 496775 h 606722"/>
              <a:gd name="connsiteX32" fmla="*/ 455739 w 602205"/>
              <a:gd name="connsiteY32" fmla="*/ 515100 h 606722"/>
              <a:gd name="connsiteX33" fmla="*/ 497887 w 602205"/>
              <a:gd name="connsiteY33" fmla="*/ 572490 h 606722"/>
              <a:gd name="connsiteX34" fmla="*/ 500912 w 602205"/>
              <a:gd name="connsiteY34" fmla="*/ 595647 h 606722"/>
              <a:gd name="connsiteX35" fmla="*/ 480342 w 602205"/>
              <a:gd name="connsiteY35" fmla="*/ 606722 h 606722"/>
              <a:gd name="connsiteX36" fmla="*/ 121580 w 602205"/>
              <a:gd name="connsiteY36" fmla="*/ 606722 h 606722"/>
              <a:gd name="connsiteX37" fmla="*/ 101010 w 602205"/>
              <a:gd name="connsiteY37" fmla="*/ 595647 h 606722"/>
              <a:gd name="connsiteX38" fmla="*/ 104237 w 602205"/>
              <a:gd name="connsiteY38" fmla="*/ 572490 h 606722"/>
              <a:gd name="connsiteX39" fmla="*/ 146183 w 602205"/>
              <a:gd name="connsiteY39" fmla="*/ 515100 h 606722"/>
              <a:gd name="connsiteX40" fmla="*/ 182684 w 602205"/>
              <a:gd name="connsiteY40" fmla="*/ 496775 h 606722"/>
              <a:gd name="connsiteX41" fmla="*/ 257099 w 602205"/>
              <a:gd name="connsiteY41" fmla="*/ 496775 h 606722"/>
              <a:gd name="connsiteX42" fmla="*/ 257099 w 602205"/>
              <a:gd name="connsiteY42" fmla="*/ 40274 h 606722"/>
              <a:gd name="connsiteX43" fmla="*/ 297432 w 602205"/>
              <a:gd name="connsiteY4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2205" h="606722">
                <a:moveTo>
                  <a:pt x="386204" y="222916"/>
                </a:moveTo>
                <a:lnTo>
                  <a:pt x="516692" y="222916"/>
                </a:lnTo>
                <a:cubicBezTo>
                  <a:pt x="525163" y="222916"/>
                  <a:pt x="537465" y="225936"/>
                  <a:pt x="545129" y="231976"/>
                </a:cubicBezTo>
                <a:lnTo>
                  <a:pt x="594743" y="270632"/>
                </a:lnTo>
                <a:cubicBezTo>
                  <a:pt x="599381" y="274256"/>
                  <a:pt x="602205" y="279692"/>
                  <a:pt x="602205" y="285329"/>
                </a:cubicBezTo>
                <a:cubicBezTo>
                  <a:pt x="602205" y="291168"/>
                  <a:pt x="599381" y="296604"/>
                  <a:pt x="594944" y="300228"/>
                </a:cubicBezTo>
                <a:lnTo>
                  <a:pt x="545129" y="340293"/>
                </a:lnTo>
                <a:cubicBezTo>
                  <a:pt x="539280" y="344924"/>
                  <a:pt x="526978" y="351769"/>
                  <a:pt x="516692" y="351769"/>
                </a:cubicBezTo>
                <a:lnTo>
                  <a:pt x="386204" y="351769"/>
                </a:lnTo>
                <a:close/>
                <a:moveTo>
                  <a:pt x="85299" y="131463"/>
                </a:moveTo>
                <a:lnTo>
                  <a:pt x="216777" y="131463"/>
                </a:lnTo>
                <a:lnTo>
                  <a:pt x="216777" y="260386"/>
                </a:lnTo>
                <a:lnTo>
                  <a:pt x="85299" y="260386"/>
                </a:lnTo>
                <a:cubicBezTo>
                  <a:pt x="74813" y="260386"/>
                  <a:pt x="62311" y="252530"/>
                  <a:pt x="57068" y="248501"/>
                </a:cubicBezTo>
                <a:lnTo>
                  <a:pt x="7058" y="206803"/>
                </a:lnTo>
                <a:cubicBezTo>
                  <a:pt x="2621" y="203177"/>
                  <a:pt x="0" y="198140"/>
                  <a:pt x="0" y="192903"/>
                </a:cubicBezTo>
                <a:cubicBezTo>
                  <a:pt x="0" y="187464"/>
                  <a:pt x="2621" y="182428"/>
                  <a:pt x="7260" y="178802"/>
                </a:cubicBezTo>
                <a:lnTo>
                  <a:pt x="57068" y="139924"/>
                </a:lnTo>
                <a:cubicBezTo>
                  <a:pt x="64327" y="134082"/>
                  <a:pt x="76426" y="131463"/>
                  <a:pt x="85299" y="131463"/>
                </a:cubicBezTo>
                <a:close/>
                <a:moveTo>
                  <a:pt x="386204" y="42904"/>
                </a:moveTo>
                <a:lnTo>
                  <a:pt x="516692" y="42904"/>
                </a:lnTo>
                <a:cubicBezTo>
                  <a:pt x="525163" y="42904"/>
                  <a:pt x="537667" y="46125"/>
                  <a:pt x="545129" y="51964"/>
                </a:cubicBezTo>
                <a:lnTo>
                  <a:pt x="594743" y="90620"/>
                </a:lnTo>
                <a:cubicBezTo>
                  <a:pt x="599381" y="94244"/>
                  <a:pt x="602205" y="99680"/>
                  <a:pt x="602205" y="105317"/>
                </a:cubicBezTo>
                <a:cubicBezTo>
                  <a:pt x="602205" y="111156"/>
                  <a:pt x="599381" y="116592"/>
                  <a:pt x="594944" y="120216"/>
                </a:cubicBezTo>
                <a:lnTo>
                  <a:pt x="545129" y="160281"/>
                </a:lnTo>
                <a:cubicBezTo>
                  <a:pt x="539280" y="164912"/>
                  <a:pt x="526978" y="171757"/>
                  <a:pt x="516692" y="171757"/>
                </a:cubicBezTo>
                <a:lnTo>
                  <a:pt x="386204" y="171757"/>
                </a:lnTo>
                <a:close/>
                <a:moveTo>
                  <a:pt x="297432" y="0"/>
                </a:moveTo>
                <a:cubicBezTo>
                  <a:pt x="319615" y="0"/>
                  <a:pt x="337765" y="18123"/>
                  <a:pt x="337765" y="40274"/>
                </a:cubicBezTo>
                <a:lnTo>
                  <a:pt x="337765" y="496775"/>
                </a:lnTo>
                <a:lnTo>
                  <a:pt x="419238" y="496775"/>
                </a:lnTo>
                <a:cubicBezTo>
                  <a:pt x="432346" y="496775"/>
                  <a:pt x="448076" y="504629"/>
                  <a:pt x="455739" y="515100"/>
                </a:cubicBezTo>
                <a:lnTo>
                  <a:pt x="497887" y="572490"/>
                </a:lnTo>
                <a:cubicBezTo>
                  <a:pt x="503332" y="580142"/>
                  <a:pt x="504542" y="588599"/>
                  <a:pt x="500912" y="595647"/>
                </a:cubicBezTo>
                <a:cubicBezTo>
                  <a:pt x="497282" y="602695"/>
                  <a:pt x="489820" y="606722"/>
                  <a:pt x="480342" y="606722"/>
                </a:cubicBezTo>
                <a:lnTo>
                  <a:pt x="121580" y="606722"/>
                </a:lnTo>
                <a:cubicBezTo>
                  <a:pt x="112102" y="606722"/>
                  <a:pt x="104640" y="602695"/>
                  <a:pt x="101010" y="595647"/>
                </a:cubicBezTo>
                <a:cubicBezTo>
                  <a:pt x="97380" y="588599"/>
                  <a:pt x="98590" y="580142"/>
                  <a:pt x="104237" y="572490"/>
                </a:cubicBezTo>
                <a:lnTo>
                  <a:pt x="146183" y="515100"/>
                </a:lnTo>
                <a:cubicBezTo>
                  <a:pt x="153846" y="504629"/>
                  <a:pt x="169576" y="496775"/>
                  <a:pt x="182684" y="496775"/>
                </a:cubicBezTo>
                <a:lnTo>
                  <a:pt x="257099" y="496775"/>
                </a:lnTo>
                <a:lnTo>
                  <a:pt x="257099" y="40274"/>
                </a:lnTo>
                <a:cubicBezTo>
                  <a:pt x="257099" y="18123"/>
                  <a:pt x="275249" y="0"/>
                  <a:pt x="297432" y="0"/>
                </a:cubicBezTo>
                <a:close/>
              </a:path>
            </a:pathLst>
          </a:custGeom>
          <a:solidFill>
            <a:schemeClr val="bg1"/>
          </a:solidFill>
          <a:ln w="12700" cap="flat">
            <a:noFill/>
            <a:miter lim="400000"/>
          </a:ln>
          <a:effectLst/>
        </p:spPr>
        <p:txBody>
          <a:bodyPr wrap="square" lIns="19050" tIns="19050" rIns="19050" bIns="1905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defTabSz="228600">
              <a:defRPr sz="3000">
                <a:solidFill>
                  <a:srgbClr val="FFFFFF"/>
                </a:solidFill>
                <a:effectLst>
                  <a:outerShdw blurRad="38100" dist="12700" dir="5400000" rotWithShape="0">
                    <a:srgbClr val="000000">
                      <a:alpha val="50000"/>
                    </a:srgbClr>
                  </a:outerShdw>
                </a:effectLst>
              </a:defRPr>
            </a:pPr>
            <a:endParaRPr sz="1500"/>
          </a:p>
        </p:txBody>
      </p:sp>
      <p:sp>
        <p:nvSpPr>
          <p:cNvPr id="14" name="矩形: 圆角 13">
            <a:extLst>
              <a:ext uri="{FF2B5EF4-FFF2-40B4-BE49-F238E27FC236}">
                <a16:creationId xmlns:a16="http://schemas.microsoft.com/office/drawing/2014/main" id="{1E11D6EA-1636-F54D-CB93-2F3F6FCD7F69}"/>
              </a:ext>
            </a:extLst>
          </p:cNvPr>
          <p:cNvSpPr/>
          <p:nvPr/>
        </p:nvSpPr>
        <p:spPr>
          <a:xfrm>
            <a:off x="2227397" y="4223214"/>
            <a:ext cx="2120631" cy="612843"/>
          </a:xfrm>
          <a:prstGeom prst="roundRect">
            <a:avLst/>
          </a:prstGeom>
          <a:gradFill flip="none" rotWithShape="1">
            <a:gsLst>
              <a:gs pos="0">
                <a:srgbClr val="CBECCE"/>
              </a:gs>
              <a:gs pos="75000">
                <a:srgbClr val="008E3F"/>
              </a:gs>
            </a:gsLst>
            <a:lin ang="2700000" scaled="1"/>
            <a:tileRect/>
          </a:gra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a:bodyPr>
          <a:lstStyle/>
          <a:p>
            <a:pPr algn="ctr"/>
            <a:r>
              <a:rPr lang="zh-CN" altLang="en-US" sz="1600" b="1">
                <a:solidFill>
                  <a:srgbClr val="FFFFFF"/>
                </a:solidFill>
                <a:cs typeface="+mn-ea"/>
              </a:rPr>
              <a:t>疾病表现</a:t>
            </a:r>
          </a:p>
        </p:txBody>
      </p:sp>
      <p:sp>
        <p:nvSpPr>
          <p:cNvPr id="15" name="矩形: 圆角 14">
            <a:extLst>
              <a:ext uri="{FF2B5EF4-FFF2-40B4-BE49-F238E27FC236}">
                <a16:creationId xmlns:a16="http://schemas.microsoft.com/office/drawing/2014/main" id="{347ABF5A-E897-5216-57F3-14499C9D4270}"/>
              </a:ext>
            </a:extLst>
          </p:cNvPr>
          <p:cNvSpPr/>
          <p:nvPr/>
        </p:nvSpPr>
        <p:spPr>
          <a:xfrm>
            <a:off x="7843972" y="4223214"/>
            <a:ext cx="2120631" cy="612843"/>
          </a:xfrm>
          <a:prstGeom prst="roundRect">
            <a:avLst/>
          </a:prstGeom>
          <a:gradFill flip="none" rotWithShape="1">
            <a:gsLst>
              <a:gs pos="0">
                <a:srgbClr val="CBECCE"/>
              </a:gs>
              <a:gs pos="75000">
                <a:srgbClr val="008E3F"/>
              </a:gs>
            </a:gsLst>
            <a:lin ang="2700000" scaled="1"/>
            <a:tileRect/>
          </a:gra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a:bodyPr>
          <a:lstStyle/>
          <a:p>
            <a:pPr algn="ctr"/>
            <a:r>
              <a:rPr lang="zh-CN" altLang="en-US" sz="1600" b="1">
                <a:solidFill>
                  <a:srgbClr val="FFFFFF"/>
                </a:solidFill>
                <a:cs typeface="+mn-ea"/>
              </a:rPr>
              <a:t>鉴别要点</a:t>
            </a:r>
          </a:p>
        </p:txBody>
      </p:sp>
      <p:grpSp>
        <p:nvGrpSpPr>
          <p:cNvPr id="30" name="组合 29">
            <a:extLst>
              <a:ext uri="{FF2B5EF4-FFF2-40B4-BE49-F238E27FC236}">
                <a16:creationId xmlns:a16="http://schemas.microsoft.com/office/drawing/2014/main" id="{A078C7DF-DE05-D6E5-86FB-D03E6CD84ABC}"/>
              </a:ext>
            </a:extLst>
          </p:cNvPr>
          <p:cNvGrpSpPr/>
          <p:nvPr/>
        </p:nvGrpSpPr>
        <p:grpSpPr>
          <a:xfrm>
            <a:off x="5645961" y="2612335"/>
            <a:ext cx="922401" cy="819027"/>
            <a:chOff x="5389391" y="610939"/>
            <a:chExt cx="922401" cy="819027"/>
          </a:xfrm>
        </p:grpSpPr>
        <p:sp>
          <p:nvSpPr>
            <p:cNvPr id="28" name="任意多边形: 形状 27">
              <a:extLst>
                <a:ext uri="{FF2B5EF4-FFF2-40B4-BE49-F238E27FC236}">
                  <a16:creationId xmlns:a16="http://schemas.microsoft.com/office/drawing/2014/main" id="{DAB617A6-E616-135B-251C-94120D240DD8}"/>
                </a:ext>
              </a:extLst>
            </p:cNvPr>
            <p:cNvSpPr/>
            <p:nvPr/>
          </p:nvSpPr>
          <p:spPr>
            <a:xfrm>
              <a:off x="5389391" y="610939"/>
              <a:ext cx="382870" cy="819027"/>
            </a:xfrm>
            <a:custGeom>
              <a:avLst/>
              <a:gdLst>
                <a:gd name="connsiteX0" fmla="*/ 449452 w 1348144"/>
                <a:gd name="connsiteY0" fmla="*/ 1699850 h 2883922"/>
                <a:gd name="connsiteX1" fmla="*/ 426521 w 1348144"/>
                <a:gd name="connsiteY1" fmla="*/ 1704821 h 2883922"/>
                <a:gd name="connsiteX2" fmla="*/ 394664 w 1348144"/>
                <a:gd name="connsiteY2" fmla="*/ 1782570 h 2883922"/>
                <a:gd name="connsiteX3" fmla="*/ 1007015 w 1348144"/>
                <a:gd name="connsiteY3" fmla="*/ 2054708 h 2883922"/>
                <a:gd name="connsiteX4" fmla="*/ 1038873 w 1348144"/>
                <a:gd name="connsiteY4" fmla="*/ 1976954 h 2883922"/>
                <a:gd name="connsiteX5" fmla="*/ 961000 w 1348144"/>
                <a:gd name="connsiteY5" fmla="*/ 1945145 h 2883922"/>
                <a:gd name="connsiteX6" fmla="*/ 504394 w 1348144"/>
                <a:gd name="connsiteY6" fmla="*/ 1736626 h 2883922"/>
                <a:gd name="connsiteX7" fmla="*/ 471593 w 1348144"/>
                <a:gd name="connsiteY7" fmla="*/ 1704487 h 2883922"/>
                <a:gd name="connsiteX8" fmla="*/ 449452 w 1348144"/>
                <a:gd name="connsiteY8" fmla="*/ 1699850 h 2883922"/>
                <a:gd name="connsiteX9" fmla="*/ 954393 w 1348144"/>
                <a:gd name="connsiteY9" fmla="*/ 1160177 h 2883922"/>
                <a:gd name="connsiteX10" fmla="*/ 931358 w 1348144"/>
                <a:gd name="connsiteY10" fmla="*/ 1167174 h 2883922"/>
                <a:gd name="connsiteX11" fmla="*/ 906135 w 1348144"/>
                <a:gd name="connsiteY11" fmla="*/ 1247139 h 2883922"/>
                <a:gd name="connsiteX12" fmla="*/ 1103026 w 1348144"/>
                <a:gd name="connsiteY12" fmla="*/ 1734419 h 2883922"/>
                <a:gd name="connsiteX13" fmla="*/ 1153464 w 1348144"/>
                <a:gd name="connsiteY13" fmla="*/ 1803333 h 2883922"/>
                <a:gd name="connsiteX14" fmla="*/ 1222487 w 1348144"/>
                <a:gd name="connsiteY14" fmla="*/ 1752971 h 2883922"/>
                <a:gd name="connsiteX15" fmla="*/ 1011881 w 1348144"/>
                <a:gd name="connsiteY15" fmla="*/ 1192359 h 2883922"/>
                <a:gd name="connsiteX16" fmla="*/ 976931 w 1348144"/>
                <a:gd name="connsiteY16" fmla="*/ 1162537 h 2883922"/>
                <a:gd name="connsiteX17" fmla="*/ 954393 w 1348144"/>
                <a:gd name="connsiteY17" fmla="*/ 1160177 h 2883922"/>
                <a:gd name="connsiteX18" fmla="*/ 1042852 w 1348144"/>
                <a:gd name="connsiteY18" fmla="*/ 0 h 2883922"/>
                <a:gd name="connsiteX19" fmla="*/ 1348144 w 1348144"/>
                <a:gd name="connsiteY19" fmla="*/ 336635 h 2883922"/>
                <a:gd name="connsiteX20" fmla="*/ 1348144 w 1348144"/>
                <a:gd name="connsiteY20" fmla="*/ 2547731 h 2883922"/>
                <a:gd name="connsiteX21" fmla="*/ 1042852 w 1348144"/>
                <a:gd name="connsiteY21" fmla="*/ 2883922 h 2883922"/>
                <a:gd name="connsiteX22" fmla="*/ 741544 w 1348144"/>
                <a:gd name="connsiteY22" fmla="*/ 2599418 h 2883922"/>
                <a:gd name="connsiteX23" fmla="*/ 1068514 w 1348144"/>
                <a:gd name="connsiteY23" fmla="*/ 2316238 h 2883922"/>
                <a:gd name="connsiteX24" fmla="*/ 1116741 w 1348144"/>
                <a:gd name="connsiteY24" fmla="*/ 2245556 h 2883922"/>
                <a:gd name="connsiteX25" fmla="*/ 1045949 w 1348144"/>
                <a:gd name="connsiteY25" fmla="*/ 2197401 h 2883922"/>
                <a:gd name="connsiteX26" fmla="*/ 614563 w 1348144"/>
                <a:gd name="connsiteY26" fmla="*/ 2547731 h 2883922"/>
                <a:gd name="connsiteX27" fmla="*/ 309714 w 1348144"/>
                <a:gd name="connsiteY27" fmla="*/ 2211535 h 2883922"/>
                <a:gd name="connsiteX28" fmla="*/ 4866 w 1348144"/>
                <a:gd name="connsiteY28" fmla="*/ 1874901 h 2883922"/>
                <a:gd name="connsiteX29" fmla="*/ 34955 w 1348144"/>
                <a:gd name="connsiteY29" fmla="*/ 1728234 h 2883922"/>
                <a:gd name="connsiteX30" fmla="*/ 651729 w 1348144"/>
                <a:gd name="connsiteY30" fmla="*/ 1597026 h 2883922"/>
                <a:gd name="connsiteX31" fmla="*/ 711460 w 1348144"/>
                <a:gd name="connsiteY31" fmla="*/ 1657109 h 2883922"/>
                <a:gd name="connsiteX32" fmla="*/ 789328 w 1348144"/>
                <a:gd name="connsiteY32" fmla="*/ 1688914 h 2883922"/>
                <a:gd name="connsiteX33" fmla="*/ 821185 w 1348144"/>
                <a:gd name="connsiteY33" fmla="*/ 1611160 h 2883922"/>
                <a:gd name="connsiteX34" fmla="*/ 710130 w 1348144"/>
                <a:gd name="connsiteY34" fmla="*/ 1491441 h 2883922"/>
                <a:gd name="connsiteX35" fmla="*/ 42032 w 1348144"/>
                <a:gd name="connsiteY35" fmla="*/ 1608954 h 2883922"/>
                <a:gd name="connsiteX36" fmla="*/ 443 w 1348144"/>
                <a:gd name="connsiteY36" fmla="*/ 1439312 h 2883922"/>
                <a:gd name="connsiteX37" fmla="*/ 30528 w 1348144"/>
                <a:gd name="connsiteY37" fmla="*/ 1294851 h 2883922"/>
                <a:gd name="connsiteX38" fmla="*/ 789328 w 1348144"/>
                <a:gd name="connsiteY38" fmla="*/ 1194123 h 2883922"/>
                <a:gd name="connsiteX39" fmla="*/ 849058 w 1348144"/>
                <a:gd name="connsiteY39" fmla="*/ 1134482 h 2883922"/>
                <a:gd name="connsiteX40" fmla="*/ 789328 w 1348144"/>
                <a:gd name="connsiteY40" fmla="*/ 1075286 h 2883922"/>
                <a:gd name="connsiteX41" fmla="*/ 38934 w 1348144"/>
                <a:gd name="connsiteY41" fmla="*/ 1178663 h 2883922"/>
                <a:gd name="connsiteX42" fmla="*/ 0 w 1348144"/>
                <a:gd name="connsiteY42" fmla="*/ 1013877 h 2883922"/>
                <a:gd name="connsiteX43" fmla="*/ 199546 w 1348144"/>
                <a:gd name="connsiteY43" fmla="*/ 698006 h 2883922"/>
                <a:gd name="connsiteX44" fmla="*/ 667212 w 1348144"/>
                <a:gd name="connsiteY44" fmla="*/ 812431 h 2883922"/>
                <a:gd name="connsiteX45" fmla="*/ 724288 w 1348144"/>
                <a:gd name="connsiteY45" fmla="*/ 750579 h 2883922"/>
                <a:gd name="connsiteX46" fmla="*/ 662346 w 1348144"/>
                <a:gd name="connsiteY46" fmla="*/ 693589 h 2883922"/>
                <a:gd name="connsiteX47" fmla="*/ 304849 w 1348144"/>
                <a:gd name="connsiteY47" fmla="*/ 631742 h 2883922"/>
                <a:gd name="connsiteX48" fmla="*/ 636684 w 1348144"/>
                <a:gd name="connsiteY48" fmla="*/ 340609 h 2883922"/>
                <a:gd name="connsiteX49" fmla="*/ 983564 w 1348144"/>
                <a:gd name="connsiteY49" fmla="*/ 990908 h 2883922"/>
                <a:gd name="connsiteX50" fmla="*/ 1040641 w 1348144"/>
                <a:gd name="connsiteY50" fmla="*/ 1052754 h 2883922"/>
                <a:gd name="connsiteX51" fmla="*/ 1042852 w 1348144"/>
                <a:gd name="connsiteY51" fmla="*/ 1052754 h 2883922"/>
                <a:gd name="connsiteX52" fmla="*/ 1102583 w 1348144"/>
                <a:gd name="connsiteY52" fmla="*/ 995769 h 2883922"/>
                <a:gd name="connsiteX53" fmla="*/ 735792 w 1348144"/>
                <a:gd name="connsiteY53" fmla="*/ 281855 h 2883922"/>
                <a:gd name="connsiteX54" fmla="*/ 1042852 w 1348144"/>
                <a:gd name="connsiteY54" fmla="*/ 0 h 2883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348144" h="2883922">
                  <a:moveTo>
                    <a:pt x="449452" y="1699850"/>
                  </a:moveTo>
                  <a:cubicBezTo>
                    <a:pt x="441814" y="1699823"/>
                    <a:pt x="434044" y="1701397"/>
                    <a:pt x="426521" y="1704821"/>
                  </a:cubicBezTo>
                  <a:cubicBezTo>
                    <a:pt x="396875" y="1718512"/>
                    <a:pt x="380949" y="1752533"/>
                    <a:pt x="394664" y="1782570"/>
                  </a:cubicBezTo>
                  <a:cubicBezTo>
                    <a:pt x="445545" y="1904061"/>
                    <a:pt x="686241" y="2203587"/>
                    <a:pt x="1007015" y="2054708"/>
                  </a:cubicBezTo>
                  <a:cubicBezTo>
                    <a:pt x="1036662" y="2041012"/>
                    <a:pt x="1052588" y="2006996"/>
                    <a:pt x="1038873" y="1976954"/>
                  </a:cubicBezTo>
                  <a:cubicBezTo>
                    <a:pt x="1025158" y="1947356"/>
                    <a:pt x="991089" y="1934103"/>
                    <a:pt x="961000" y="1945145"/>
                  </a:cubicBezTo>
                  <a:cubicBezTo>
                    <a:pt x="728715" y="2060450"/>
                    <a:pt x="541560" y="1830725"/>
                    <a:pt x="504394" y="1736626"/>
                  </a:cubicBezTo>
                  <a:cubicBezTo>
                    <a:pt x="497537" y="1721829"/>
                    <a:pt x="485590" y="1710454"/>
                    <a:pt x="471593" y="1704487"/>
                  </a:cubicBezTo>
                  <a:cubicBezTo>
                    <a:pt x="464598" y="1701506"/>
                    <a:pt x="457091" y="1699878"/>
                    <a:pt x="449452" y="1699850"/>
                  </a:cubicBezTo>
                  <a:close/>
                  <a:moveTo>
                    <a:pt x="954393" y="1160177"/>
                  </a:moveTo>
                  <a:cubicBezTo>
                    <a:pt x="946678" y="1160908"/>
                    <a:pt x="938881" y="1163199"/>
                    <a:pt x="931358" y="1167174"/>
                  </a:cubicBezTo>
                  <a:cubicBezTo>
                    <a:pt x="901269" y="1183081"/>
                    <a:pt x="890208" y="1217097"/>
                    <a:pt x="906135" y="1247139"/>
                  </a:cubicBezTo>
                  <a:cubicBezTo>
                    <a:pt x="929143" y="1294851"/>
                    <a:pt x="1138424" y="1511761"/>
                    <a:pt x="1103026" y="1734419"/>
                  </a:cubicBezTo>
                  <a:cubicBezTo>
                    <a:pt x="1097717" y="1766668"/>
                    <a:pt x="1118957" y="1798477"/>
                    <a:pt x="1153464" y="1803333"/>
                  </a:cubicBezTo>
                  <a:cubicBezTo>
                    <a:pt x="1158777" y="1803776"/>
                    <a:pt x="1214524" y="1806869"/>
                    <a:pt x="1222487" y="1752971"/>
                  </a:cubicBezTo>
                  <a:cubicBezTo>
                    <a:pt x="1260096" y="1481720"/>
                    <a:pt x="1029580" y="1235211"/>
                    <a:pt x="1011881" y="1192359"/>
                  </a:cubicBezTo>
                  <a:cubicBezTo>
                    <a:pt x="1003918" y="1177339"/>
                    <a:pt x="991308" y="1167069"/>
                    <a:pt x="976931" y="1162537"/>
                  </a:cubicBezTo>
                  <a:cubicBezTo>
                    <a:pt x="969740" y="1160273"/>
                    <a:pt x="962108" y="1159445"/>
                    <a:pt x="954393" y="1160177"/>
                  </a:cubicBezTo>
                  <a:close/>
                  <a:moveTo>
                    <a:pt x="1042852" y="0"/>
                  </a:moveTo>
                  <a:cubicBezTo>
                    <a:pt x="1212756" y="0"/>
                    <a:pt x="1348144" y="151090"/>
                    <a:pt x="1348144" y="336635"/>
                  </a:cubicBezTo>
                  <a:lnTo>
                    <a:pt x="1348144" y="2547731"/>
                  </a:lnTo>
                  <a:cubicBezTo>
                    <a:pt x="1348144" y="2733275"/>
                    <a:pt x="1210540" y="2883922"/>
                    <a:pt x="1042852" y="2883922"/>
                  </a:cubicBezTo>
                  <a:cubicBezTo>
                    <a:pt x="889765" y="2883922"/>
                    <a:pt x="762341" y="2759343"/>
                    <a:pt x="741544" y="2599418"/>
                  </a:cubicBezTo>
                  <a:cubicBezTo>
                    <a:pt x="741544" y="2599418"/>
                    <a:pt x="823401" y="2336120"/>
                    <a:pt x="1068514" y="2316238"/>
                  </a:cubicBezTo>
                  <a:cubicBezTo>
                    <a:pt x="1101258" y="2314032"/>
                    <a:pt x="1121611" y="2277361"/>
                    <a:pt x="1116741" y="2245556"/>
                  </a:cubicBezTo>
                  <a:cubicBezTo>
                    <a:pt x="1110107" y="2213303"/>
                    <a:pt x="1077807" y="2192540"/>
                    <a:pt x="1045949" y="2197401"/>
                  </a:cubicBezTo>
                  <a:cubicBezTo>
                    <a:pt x="755702" y="2224350"/>
                    <a:pt x="623412" y="2547731"/>
                    <a:pt x="614563" y="2547731"/>
                  </a:cubicBezTo>
                  <a:cubicBezTo>
                    <a:pt x="444664" y="2547731"/>
                    <a:pt x="309714" y="2397084"/>
                    <a:pt x="309714" y="2211535"/>
                  </a:cubicBezTo>
                  <a:cubicBezTo>
                    <a:pt x="139815" y="2211535"/>
                    <a:pt x="4866" y="2060450"/>
                    <a:pt x="4866" y="1874901"/>
                  </a:cubicBezTo>
                  <a:cubicBezTo>
                    <a:pt x="4866" y="1821890"/>
                    <a:pt x="16370" y="1771967"/>
                    <a:pt x="34955" y="1728234"/>
                  </a:cubicBezTo>
                  <a:cubicBezTo>
                    <a:pt x="175208" y="1738394"/>
                    <a:pt x="458822" y="1463168"/>
                    <a:pt x="651729" y="1597026"/>
                  </a:cubicBezTo>
                  <a:cubicBezTo>
                    <a:pt x="676505" y="1614253"/>
                    <a:pt x="702167" y="1636341"/>
                    <a:pt x="711460" y="1657109"/>
                  </a:cubicBezTo>
                  <a:cubicBezTo>
                    <a:pt x="725175" y="1686707"/>
                    <a:pt x="759243" y="1699960"/>
                    <a:pt x="789328" y="1688914"/>
                  </a:cubicBezTo>
                  <a:cubicBezTo>
                    <a:pt x="818974" y="1675218"/>
                    <a:pt x="832246" y="1641202"/>
                    <a:pt x="821185" y="1611160"/>
                  </a:cubicBezTo>
                  <a:cubicBezTo>
                    <a:pt x="795966" y="1551520"/>
                    <a:pt x="741987" y="1509112"/>
                    <a:pt x="710130" y="1491441"/>
                  </a:cubicBezTo>
                  <a:cubicBezTo>
                    <a:pt x="417229" y="1328424"/>
                    <a:pt x="180522" y="1619557"/>
                    <a:pt x="42032" y="1608954"/>
                  </a:cubicBezTo>
                  <a:cubicBezTo>
                    <a:pt x="14159" y="1558149"/>
                    <a:pt x="443" y="1501158"/>
                    <a:pt x="443" y="1439312"/>
                  </a:cubicBezTo>
                  <a:cubicBezTo>
                    <a:pt x="443" y="1386296"/>
                    <a:pt x="12391" y="1338584"/>
                    <a:pt x="30528" y="1294851"/>
                  </a:cubicBezTo>
                  <a:cubicBezTo>
                    <a:pt x="269007" y="1026249"/>
                    <a:pt x="789328" y="1194123"/>
                    <a:pt x="789328" y="1194123"/>
                  </a:cubicBezTo>
                  <a:cubicBezTo>
                    <a:pt x="821185" y="1194123"/>
                    <a:pt x="849058" y="1166292"/>
                    <a:pt x="849058" y="1134482"/>
                  </a:cubicBezTo>
                  <a:cubicBezTo>
                    <a:pt x="849058" y="1102678"/>
                    <a:pt x="821185" y="1075286"/>
                    <a:pt x="789328" y="1075286"/>
                  </a:cubicBezTo>
                  <a:cubicBezTo>
                    <a:pt x="789328" y="1075286"/>
                    <a:pt x="217683" y="930381"/>
                    <a:pt x="38934" y="1178663"/>
                  </a:cubicBezTo>
                  <a:cubicBezTo>
                    <a:pt x="13715" y="1130508"/>
                    <a:pt x="0" y="1073518"/>
                    <a:pt x="0" y="1013877"/>
                  </a:cubicBezTo>
                  <a:cubicBezTo>
                    <a:pt x="0" y="869416"/>
                    <a:pt x="82739" y="746605"/>
                    <a:pt x="199546" y="698006"/>
                  </a:cubicBezTo>
                  <a:cubicBezTo>
                    <a:pt x="201757" y="700661"/>
                    <a:pt x="418115" y="884880"/>
                    <a:pt x="667212" y="812431"/>
                  </a:cubicBezTo>
                  <a:cubicBezTo>
                    <a:pt x="699069" y="812431"/>
                    <a:pt x="726943" y="782389"/>
                    <a:pt x="724288" y="750579"/>
                  </a:cubicBezTo>
                  <a:cubicBezTo>
                    <a:pt x="724288" y="718770"/>
                    <a:pt x="696858" y="690939"/>
                    <a:pt x="662346" y="693589"/>
                  </a:cubicBezTo>
                  <a:cubicBezTo>
                    <a:pt x="468553" y="770018"/>
                    <a:pt x="346437" y="659134"/>
                    <a:pt x="304849" y="631742"/>
                  </a:cubicBezTo>
                  <a:cubicBezTo>
                    <a:pt x="381835" y="374187"/>
                    <a:pt x="627835" y="340171"/>
                    <a:pt x="636684" y="340609"/>
                  </a:cubicBezTo>
                  <a:cubicBezTo>
                    <a:pt x="636684" y="340609"/>
                    <a:pt x="1020731" y="577845"/>
                    <a:pt x="983564" y="990908"/>
                  </a:cubicBezTo>
                  <a:cubicBezTo>
                    <a:pt x="980467" y="1022713"/>
                    <a:pt x="1008783" y="1052754"/>
                    <a:pt x="1040641" y="1052754"/>
                  </a:cubicBezTo>
                  <a:lnTo>
                    <a:pt x="1042852" y="1052754"/>
                  </a:lnTo>
                  <a:cubicBezTo>
                    <a:pt x="1074709" y="1052754"/>
                    <a:pt x="1102144" y="1028017"/>
                    <a:pt x="1102583" y="995769"/>
                  </a:cubicBezTo>
                  <a:cubicBezTo>
                    <a:pt x="1113205" y="515112"/>
                    <a:pt x="742874" y="284062"/>
                    <a:pt x="735792" y="281855"/>
                  </a:cubicBezTo>
                  <a:cubicBezTo>
                    <a:pt x="765882" y="121487"/>
                    <a:pt x="891976" y="0"/>
                    <a:pt x="1042852" y="0"/>
                  </a:cubicBezTo>
                  <a:close/>
                </a:path>
              </a:pathLst>
            </a:custGeom>
            <a:solidFill>
              <a:srgbClr val="008E3F"/>
            </a:solidFill>
          </p:spPr>
          <p:txBody>
            <a:bodyPr wrap="none" lIns="108000" tIns="108000" rIns="108000" bIns="108000" rtlCol="0" anchor="ctr" anchorCtr="0">
              <a:noAutofit/>
            </a:bodyPr>
            <a:lstStyle/>
            <a:p>
              <a:pPr algn="ctr"/>
              <a:endParaRPr kumimoji="1" lang="en-US"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任意多边形: 形状 28">
              <a:extLst>
                <a:ext uri="{FF2B5EF4-FFF2-40B4-BE49-F238E27FC236}">
                  <a16:creationId xmlns:a16="http://schemas.microsoft.com/office/drawing/2014/main" id="{FBB5BD5E-06B0-93C6-22B3-E03526258F3C}"/>
                </a:ext>
              </a:extLst>
            </p:cNvPr>
            <p:cNvSpPr/>
            <p:nvPr/>
          </p:nvSpPr>
          <p:spPr>
            <a:xfrm>
              <a:off x="5929018" y="610939"/>
              <a:ext cx="382774" cy="819027"/>
            </a:xfrm>
            <a:custGeom>
              <a:avLst/>
              <a:gdLst>
                <a:gd name="connsiteX0" fmla="*/ 898692 w 1347805"/>
                <a:gd name="connsiteY0" fmla="*/ 1700042 h 2883922"/>
                <a:gd name="connsiteX1" fmla="*/ 876507 w 1347805"/>
                <a:gd name="connsiteY1" fmla="*/ 1704597 h 2883922"/>
                <a:gd name="connsiteX2" fmla="*/ 843373 w 1347805"/>
                <a:gd name="connsiteY2" fmla="*/ 1737069 h 2883922"/>
                <a:gd name="connsiteX3" fmla="*/ 386729 w 1347805"/>
                <a:gd name="connsiteY3" fmla="*/ 1945587 h 2883922"/>
                <a:gd name="connsiteX4" fmla="*/ 308852 w 1347805"/>
                <a:gd name="connsiteY4" fmla="*/ 1977397 h 2883922"/>
                <a:gd name="connsiteX5" fmla="*/ 340714 w 1347805"/>
                <a:gd name="connsiteY5" fmla="*/ 2055146 h 2883922"/>
                <a:gd name="connsiteX6" fmla="*/ 953108 w 1347805"/>
                <a:gd name="connsiteY6" fmla="*/ 1783013 h 2883922"/>
                <a:gd name="connsiteX7" fmla="*/ 921251 w 1347805"/>
                <a:gd name="connsiteY7" fmla="*/ 1705259 h 2883922"/>
                <a:gd name="connsiteX8" fmla="*/ 898692 w 1347805"/>
                <a:gd name="connsiteY8" fmla="*/ 1700042 h 2883922"/>
                <a:gd name="connsiteX9" fmla="*/ 393851 w 1347805"/>
                <a:gd name="connsiteY9" fmla="*/ 1160620 h 2883922"/>
                <a:gd name="connsiteX10" fmla="*/ 371465 w 1347805"/>
                <a:gd name="connsiteY10" fmla="*/ 1162980 h 2883922"/>
                <a:gd name="connsiteX11" fmla="*/ 336730 w 1347805"/>
                <a:gd name="connsiteY11" fmla="*/ 1192797 h 2883922"/>
                <a:gd name="connsiteX12" fmla="*/ 126109 w 1347805"/>
                <a:gd name="connsiteY12" fmla="*/ 1753414 h 2883922"/>
                <a:gd name="connsiteX13" fmla="*/ 195137 w 1347805"/>
                <a:gd name="connsiteY13" fmla="*/ 1803776 h 2883922"/>
                <a:gd name="connsiteX14" fmla="*/ 245137 w 1347805"/>
                <a:gd name="connsiteY14" fmla="*/ 1734858 h 2883922"/>
                <a:gd name="connsiteX15" fmla="*/ 442486 w 1347805"/>
                <a:gd name="connsiteY15" fmla="*/ 1247577 h 2883922"/>
                <a:gd name="connsiteX16" fmla="*/ 416819 w 1347805"/>
                <a:gd name="connsiteY16" fmla="*/ 1167617 h 2883922"/>
                <a:gd name="connsiteX17" fmla="*/ 393851 w 1347805"/>
                <a:gd name="connsiteY17" fmla="*/ 1160620 h 2883922"/>
                <a:gd name="connsiteX18" fmla="*/ 304872 w 1347805"/>
                <a:gd name="connsiteY18" fmla="*/ 0 h 2883922"/>
                <a:gd name="connsiteX19" fmla="*/ 612399 w 1347805"/>
                <a:gd name="connsiteY19" fmla="*/ 281412 h 2883922"/>
                <a:gd name="connsiteX20" fmla="*/ 245137 w 1347805"/>
                <a:gd name="connsiteY20" fmla="*/ 995325 h 2883922"/>
                <a:gd name="connsiteX21" fmla="*/ 304872 w 1347805"/>
                <a:gd name="connsiteY21" fmla="*/ 1052754 h 2883922"/>
                <a:gd name="connsiteX22" fmla="*/ 307084 w 1347805"/>
                <a:gd name="connsiteY22" fmla="*/ 1052754 h 2883922"/>
                <a:gd name="connsiteX23" fmla="*/ 364608 w 1347805"/>
                <a:gd name="connsiteY23" fmla="*/ 990907 h 2883922"/>
                <a:gd name="connsiteX24" fmla="*/ 711512 w 1347805"/>
                <a:gd name="connsiteY24" fmla="*/ 340609 h 2883922"/>
                <a:gd name="connsiteX25" fmla="*/ 1042933 w 1347805"/>
                <a:gd name="connsiteY25" fmla="*/ 631299 h 2883922"/>
                <a:gd name="connsiteX26" fmla="*/ 685406 w 1347805"/>
                <a:gd name="connsiteY26" fmla="*/ 693150 h 2883922"/>
                <a:gd name="connsiteX27" fmla="*/ 623460 w 1347805"/>
                <a:gd name="connsiteY27" fmla="*/ 750579 h 2883922"/>
                <a:gd name="connsiteX28" fmla="*/ 680541 w 1347805"/>
                <a:gd name="connsiteY28" fmla="*/ 812430 h 2883922"/>
                <a:gd name="connsiteX29" fmla="*/ 1148689 w 1347805"/>
                <a:gd name="connsiteY29" fmla="*/ 698006 h 2883922"/>
                <a:gd name="connsiteX30" fmla="*/ 1347805 w 1347805"/>
                <a:gd name="connsiteY30" fmla="*/ 1013877 h 2883922"/>
                <a:gd name="connsiteX31" fmla="*/ 1308866 w 1347805"/>
                <a:gd name="connsiteY31" fmla="*/ 1178663 h 2883922"/>
                <a:gd name="connsiteX32" fmla="*/ 559297 w 1347805"/>
                <a:gd name="connsiteY32" fmla="*/ 1075728 h 2883922"/>
                <a:gd name="connsiteX33" fmla="*/ 499562 w 1347805"/>
                <a:gd name="connsiteY33" fmla="*/ 1134925 h 2883922"/>
                <a:gd name="connsiteX34" fmla="*/ 559297 w 1347805"/>
                <a:gd name="connsiteY34" fmla="*/ 1194565 h 2883922"/>
                <a:gd name="connsiteX35" fmla="*/ 1317716 w 1347805"/>
                <a:gd name="connsiteY35" fmla="*/ 1295289 h 2883922"/>
                <a:gd name="connsiteX36" fmla="*/ 1347805 w 1347805"/>
                <a:gd name="connsiteY36" fmla="*/ 1439750 h 2883922"/>
                <a:gd name="connsiteX37" fmla="*/ 1306655 w 1347805"/>
                <a:gd name="connsiteY37" fmla="*/ 1609396 h 2883922"/>
                <a:gd name="connsiteX38" fmla="*/ 638061 w 1347805"/>
                <a:gd name="connsiteY38" fmla="*/ 1491884 h 2883922"/>
                <a:gd name="connsiteX39" fmla="*/ 526554 w 1347805"/>
                <a:gd name="connsiteY39" fmla="*/ 1611160 h 2883922"/>
                <a:gd name="connsiteX40" fmla="*/ 558416 w 1347805"/>
                <a:gd name="connsiteY40" fmla="*/ 1688913 h 2883922"/>
                <a:gd name="connsiteX41" fmla="*/ 636293 w 1347805"/>
                <a:gd name="connsiteY41" fmla="*/ 1657109 h 2883922"/>
                <a:gd name="connsiteX42" fmla="*/ 696029 w 1347805"/>
                <a:gd name="connsiteY42" fmla="*/ 1597025 h 2883922"/>
                <a:gd name="connsiteX43" fmla="*/ 1313293 w 1347805"/>
                <a:gd name="connsiteY43" fmla="*/ 1728233 h 2883922"/>
                <a:gd name="connsiteX44" fmla="*/ 1343378 w 1347805"/>
                <a:gd name="connsiteY44" fmla="*/ 1874901 h 2883922"/>
                <a:gd name="connsiteX45" fmla="*/ 1038067 w 1347805"/>
                <a:gd name="connsiteY45" fmla="*/ 2211097 h 2883922"/>
                <a:gd name="connsiteX46" fmla="*/ 733195 w 1347805"/>
                <a:gd name="connsiteY46" fmla="*/ 2547731 h 2883922"/>
                <a:gd name="connsiteX47" fmla="*/ 301775 w 1347805"/>
                <a:gd name="connsiteY47" fmla="*/ 2196957 h 2883922"/>
                <a:gd name="connsiteX48" fmla="*/ 230979 w 1347805"/>
                <a:gd name="connsiteY48" fmla="*/ 2245556 h 2883922"/>
                <a:gd name="connsiteX49" fmla="*/ 279649 w 1347805"/>
                <a:gd name="connsiteY49" fmla="*/ 2316238 h 2883922"/>
                <a:gd name="connsiteX50" fmla="*/ 606204 w 1347805"/>
                <a:gd name="connsiteY50" fmla="*/ 2599417 h 2883922"/>
                <a:gd name="connsiteX51" fmla="*/ 304872 w 1347805"/>
                <a:gd name="connsiteY51" fmla="*/ 2883922 h 2883922"/>
                <a:gd name="connsiteX52" fmla="*/ 0 w 1347805"/>
                <a:gd name="connsiteY52" fmla="*/ 2547731 h 2883922"/>
                <a:gd name="connsiteX53" fmla="*/ 0 w 1347805"/>
                <a:gd name="connsiteY53" fmla="*/ 336191 h 2883922"/>
                <a:gd name="connsiteX54" fmla="*/ 304872 w 1347805"/>
                <a:gd name="connsiteY54" fmla="*/ 0 h 2883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347805" h="2883922">
                  <a:moveTo>
                    <a:pt x="898692" y="1700042"/>
                  </a:moveTo>
                  <a:cubicBezTo>
                    <a:pt x="891094" y="1700015"/>
                    <a:pt x="883558" y="1701616"/>
                    <a:pt x="876507" y="1704597"/>
                  </a:cubicBezTo>
                  <a:cubicBezTo>
                    <a:pt x="862402" y="1710563"/>
                    <a:pt x="850231" y="1722048"/>
                    <a:pt x="843373" y="1737069"/>
                  </a:cubicBezTo>
                  <a:cubicBezTo>
                    <a:pt x="807089" y="1831168"/>
                    <a:pt x="619919" y="2060893"/>
                    <a:pt x="386729" y="1945587"/>
                  </a:cubicBezTo>
                  <a:cubicBezTo>
                    <a:pt x="357526" y="1933659"/>
                    <a:pt x="322572" y="1947355"/>
                    <a:pt x="308852" y="1977397"/>
                  </a:cubicBezTo>
                  <a:cubicBezTo>
                    <a:pt x="294693" y="2006996"/>
                    <a:pt x="311511" y="2041455"/>
                    <a:pt x="340714" y="2055146"/>
                  </a:cubicBezTo>
                  <a:cubicBezTo>
                    <a:pt x="661955" y="2204025"/>
                    <a:pt x="903108" y="1904499"/>
                    <a:pt x="953108" y="1783013"/>
                  </a:cubicBezTo>
                  <a:cubicBezTo>
                    <a:pt x="967271" y="1753414"/>
                    <a:pt x="951340" y="1718955"/>
                    <a:pt x="921251" y="1705259"/>
                  </a:cubicBezTo>
                  <a:cubicBezTo>
                    <a:pt x="913950" y="1701725"/>
                    <a:pt x="906289" y="1700069"/>
                    <a:pt x="898692" y="1700042"/>
                  </a:cubicBezTo>
                  <a:close/>
                  <a:moveTo>
                    <a:pt x="393851" y="1160620"/>
                  </a:moveTo>
                  <a:cubicBezTo>
                    <a:pt x="386177" y="1159888"/>
                    <a:pt x="378599" y="1160716"/>
                    <a:pt x="371465" y="1162980"/>
                  </a:cubicBezTo>
                  <a:cubicBezTo>
                    <a:pt x="357198" y="1167507"/>
                    <a:pt x="344693" y="1177777"/>
                    <a:pt x="336730" y="1192797"/>
                  </a:cubicBezTo>
                  <a:cubicBezTo>
                    <a:pt x="319031" y="1235653"/>
                    <a:pt x="88495" y="1482163"/>
                    <a:pt x="126109" y="1753414"/>
                  </a:cubicBezTo>
                  <a:cubicBezTo>
                    <a:pt x="133629" y="1807312"/>
                    <a:pt x="190267" y="1804219"/>
                    <a:pt x="195137" y="1803776"/>
                  </a:cubicBezTo>
                  <a:cubicBezTo>
                    <a:pt x="229206" y="1798915"/>
                    <a:pt x="250446" y="1766667"/>
                    <a:pt x="245137" y="1734858"/>
                  </a:cubicBezTo>
                  <a:cubicBezTo>
                    <a:pt x="209739" y="1512204"/>
                    <a:pt x="419473" y="1295289"/>
                    <a:pt x="442486" y="1247577"/>
                  </a:cubicBezTo>
                  <a:cubicBezTo>
                    <a:pt x="458412" y="1217540"/>
                    <a:pt x="446908" y="1183519"/>
                    <a:pt x="416819" y="1167617"/>
                  </a:cubicBezTo>
                  <a:cubicBezTo>
                    <a:pt x="409296" y="1163642"/>
                    <a:pt x="401525" y="1161351"/>
                    <a:pt x="393851" y="1160620"/>
                  </a:cubicBezTo>
                  <a:close/>
                  <a:moveTo>
                    <a:pt x="304872" y="0"/>
                  </a:moveTo>
                  <a:cubicBezTo>
                    <a:pt x="455757" y="0"/>
                    <a:pt x="582310" y="121487"/>
                    <a:pt x="612399" y="281412"/>
                  </a:cubicBezTo>
                  <a:cubicBezTo>
                    <a:pt x="605318" y="284061"/>
                    <a:pt x="234515" y="514673"/>
                    <a:pt x="245137" y="995325"/>
                  </a:cubicBezTo>
                  <a:cubicBezTo>
                    <a:pt x="246019" y="1027130"/>
                    <a:pt x="273010" y="1052754"/>
                    <a:pt x="304872" y="1052754"/>
                  </a:cubicBezTo>
                  <a:lnTo>
                    <a:pt x="307084" y="1052754"/>
                  </a:lnTo>
                  <a:cubicBezTo>
                    <a:pt x="338941" y="1052754"/>
                    <a:pt x="367262" y="1022712"/>
                    <a:pt x="364608" y="990907"/>
                  </a:cubicBezTo>
                  <a:cubicBezTo>
                    <a:pt x="327437" y="577844"/>
                    <a:pt x="711512" y="340609"/>
                    <a:pt x="711512" y="340609"/>
                  </a:cubicBezTo>
                  <a:cubicBezTo>
                    <a:pt x="720361" y="339727"/>
                    <a:pt x="966385" y="374186"/>
                    <a:pt x="1042933" y="631299"/>
                  </a:cubicBezTo>
                  <a:cubicBezTo>
                    <a:pt x="1001783" y="659134"/>
                    <a:pt x="880101" y="770461"/>
                    <a:pt x="685406" y="693150"/>
                  </a:cubicBezTo>
                  <a:cubicBezTo>
                    <a:pt x="651338" y="690939"/>
                    <a:pt x="623460" y="718769"/>
                    <a:pt x="623460" y="750579"/>
                  </a:cubicBezTo>
                  <a:cubicBezTo>
                    <a:pt x="621249" y="782389"/>
                    <a:pt x="648679" y="812430"/>
                    <a:pt x="680541" y="812430"/>
                  </a:cubicBezTo>
                  <a:cubicBezTo>
                    <a:pt x="930100" y="885323"/>
                    <a:pt x="1146034" y="700217"/>
                    <a:pt x="1148689" y="698006"/>
                  </a:cubicBezTo>
                  <a:cubicBezTo>
                    <a:pt x="1265505" y="745718"/>
                    <a:pt x="1347805" y="869416"/>
                    <a:pt x="1347805" y="1013877"/>
                  </a:cubicBezTo>
                  <a:cubicBezTo>
                    <a:pt x="1347805" y="1073079"/>
                    <a:pt x="1334528" y="1130508"/>
                    <a:pt x="1308866" y="1178663"/>
                  </a:cubicBezTo>
                  <a:cubicBezTo>
                    <a:pt x="1130990" y="930824"/>
                    <a:pt x="559297" y="1075728"/>
                    <a:pt x="559297" y="1075728"/>
                  </a:cubicBezTo>
                  <a:cubicBezTo>
                    <a:pt x="527440" y="1075728"/>
                    <a:pt x="499562" y="1103116"/>
                    <a:pt x="499562" y="1134925"/>
                  </a:cubicBezTo>
                  <a:cubicBezTo>
                    <a:pt x="499562" y="1166735"/>
                    <a:pt x="527440" y="1194565"/>
                    <a:pt x="559297" y="1194565"/>
                  </a:cubicBezTo>
                  <a:cubicBezTo>
                    <a:pt x="559297" y="1194565"/>
                    <a:pt x="1079660" y="1026691"/>
                    <a:pt x="1317716" y="1295289"/>
                  </a:cubicBezTo>
                  <a:cubicBezTo>
                    <a:pt x="1336744" y="1339026"/>
                    <a:pt x="1347805" y="1387182"/>
                    <a:pt x="1347805" y="1439750"/>
                  </a:cubicBezTo>
                  <a:cubicBezTo>
                    <a:pt x="1347805" y="1501601"/>
                    <a:pt x="1334528" y="1559030"/>
                    <a:pt x="1306655" y="1609396"/>
                  </a:cubicBezTo>
                  <a:cubicBezTo>
                    <a:pt x="1168156" y="1619995"/>
                    <a:pt x="931430" y="1328423"/>
                    <a:pt x="638061" y="1491884"/>
                  </a:cubicBezTo>
                  <a:cubicBezTo>
                    <a:pt x="606204" y="1509555"/>
                    <a:pt x="552664" y="1551963"/>
                    <a:pt x="526554" y="1611160"/>
                  </a:cubicBezTo>
                  <a:cubicBezTo>
                    <a:pt x="515050" y="1640320"/>
                    <a:pt x="528326" y="1675217"/>
                    <a:pt x="558416" y="1688913"/>
                  </a:cubicBezTo>
                  <a:cubicBezTo>
                    <a:pt x="588062" y="1700403"/>
                    <a:pt x="623017" y="1687145"/>
                    <a:pt x="636293" y="1657109"/>
                  </a:cubicBezTo>
                  <a:cubicBezTo>
                    <a:pt x="646024" y="1636345"/>
                    <a:pt x="671248" y="1613814"/>
                    <a:pt x="696029" y="1597025"/>
                  </a:cubicBezTo>
                  <a:cubicBezTo>
                    <a:pt x="889393" y="1463167"/>
                    <a:pt x="1173464" y="1738394"/>
                    <a:pt x="1313293" y="1728233"/>
                  </a:cubicBezTo>
                  <a:cubicBezTo>
                    <a:pt x="1331874" y="1771966"/>
                    <a:pt x="1343378" y="1822333"/>
                    <a:pt x="1343378" y="1874901"/>
                  </a:cubicBezTo>
                  <a:cubicBezTo>
                    <a:pt x="1343378" y="2060450"/>
                    <a:pt x="1207981" y="2211097"/>
                    <a:pt x="1038067" y="2211097"/>
                  </a:cubicBezTo>
                  <a:cubicBezTo>
                    <a:pt x="1038067" y="2396641"/>
                    <a:pt x="903108" y="2547731"/>
                    <a:pt x="733195" y="2547731"/>
                  </a:cubicBezTo>
                  <a:cubicBezTo>
                    <a:pt x="724345" y="2547731"/>
                    <a:pt x="591603" y="2223463"/>
                    <a:pt x="301775" y="2196957"/>
                  </a:cubicBezTo>
                  <a:cubicBezTo>
                    <a:pt x="269913" y="2192983"/>
                    <a:pt x="238056" y="2213746"/>
                    <a:pt x="230979" y="2245556"/>
                  </a:cubicBezTo>
                  <a:cubicBezTo>
                    <a:pt x="226995" y="2277361"/>
                    <a:pt x="246905" y="2313145"/>
                    <a:pt x="279649" y="2316238"/>
                  </a:cubicBezTo>
                  <a:cubicBezTo>
                    <a:pt x="524342" y="2336119"/>
                    <a:pt x="606204" y="2599417"/>
                    <a:pt x="606204" y="2599417"/>
                  </a:cubicBezTo>
                  <a:cubicBezTo>
                    <a:pt x="585851" y="2758899"/>
                    <a:pt x="458855" y="2883922"/>
                    <a:pt x="304872" y="2883922"/>
                  </a:cubicBezTo>
                  <a:cubicBezTo>
                    <a:pt x="137170" y="2883922"/>
                    <a:pt x="0" y="2733275"/>
                    <a:pt x="0" y="2547731"/>
                  </a:cubicBezTo>
                  <a:lnTo>
                    <a:pt x="0" y="336191"/>
                  </a:lnTo>
                  <a:cubicBezTo>
                    <a:pt x="0" y="150647"/>
                    <a:pt x="134959" y="0"/>
                    <a:pt x="304872" y="0"/>
                  </a:cubicBezTo>
                  <a:close/>
                </a:path>
              </a:pathLst>
            </a:custGeom>
            <a:solidFill>
              <a:schemeClr val="bg1">
                <a:lumMod val="85000"/>
              </a:schemeClr>
            </a:solidFill>
          </p:spPr>
          <p:txBody>
            <a:bodyPr wrap="none" lIns="108000" tIns="108000" rIns="108000" bIns="108000" rtlCol="0" anchor="ctr" anchorCtr="0">
              <a:noAutofit/>
            </a:bodyPr>
            <a:lstStyle/>
            <a:p>
              <a:pPr algn="ctr"/>
              <a:endParaRPr kumimoji="1" lang="en-US"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 name="文本框 2">
            <a:extLst>
              <a:ext uri="{FF2B5EF4-FFF2-40B4-BE49-F238E27FC236}">
                <a16:creationId xmlns:a16="http://schemas.microsoft.com/office/drawing/2014/main" id="{1F68B71A-7A93-5E28-A695-852244F7728A}"/>
              </a:ext>
            </a:extLst>
          </p:cNvPr>
          <p:cNvSpPr txBox="1"/>
          <p:nvPr/>
        </p:nvSpPr>
        <p:spPr>
          <a:xfrm>
            <a:off x="2405269" y="5874268"/>
            <a:ext cx="3750198" cy="255070"/>
          </a:xfrm>
          <a:prstGeom prst="rect">
            <a:avLst/>
          </a:prstGeom>
          <a:noFill/>
        </p:spPr>
        <p:txBody>
          <a:bodyPr wrap="square" rtlCol="0">
            <a:spAutoFit/>
          </a:bodyPr>
          <a:lstStyle/>
          <a:p>
            <a:pPr>
              <a:lnSpc>
                <a:spcPct val="150000"/>
              </a:lnSpc>
            </a:pPr>
            <a:r>
              <a:rPr lang="en-US" altLang="zh-CN" sz="800"/>
              <a:t>VM</a:t>
            </a:r>
            <a:r>
              <a:rPr lang="zh-CN" altLang="en-US" sz="800"/>
              <a:t>：前庭性偏头痛</a:t>
            </a:r>
          </a:p>
        </p:txBody>
      </p:sp>
      <p:sp>
        <p:nvSpPr>
          <p:cNvPr id="9" name="圆角矩形 8">
            <a:extLst>
              <a:ext uri="{FF2B5EF4-FFF2-40B4-BE49-F238E27FC236}">
                <a16:creationId xmlns:a16="http://schemas.microsoft.com/office/drawing/2014/main" id="{2BB05AD3-0371-51A8-0FA4-19A5FDDAB4E7}"/>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圆角矩形 9">
            <a:extLst>
              <a:ext uri="{FF2B5EF4-FFF2-40B4-BE49-F238E27FC236}">
                <a16:creationId xmlns:a16="http://schemas.microsoft.com/office/drawing/2014/main" id="{114F1217-B656-1AD7-0F60-C91C3348F9D1}"/>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6845469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EFC468-3DBC-98B7-D0F9-E29447BC5C05}"/>
            </a:ext>
          </a:extLst>
        </p:cNvPr>
        <p:cNvGrpSpPr/>
        <p:nvPr/>
      </p:nvGrpSpPr>
      <p:grpSpPr>
        <a:xfrm>
          <a:off x="0" y="0"/>
          <a:ext cx="0" cy="0"/>
          <a:chOff x="0" y="0"/>
          <a:chExt cx="0" cy="0"/>
        </a:xfrm>
      </p:grpSpPr>
      <p:sp>
        <p:nvSpPr>
          <p:cNvPr id="4" name="圆角矩形 3">
            <a:extLst>
              <a:ext uri="{FF2B5EF4-FFF2-40B4-BE49-F238E27FC236}">
                <a16:creationId xmlns:a16="http://schemas.microsoft.com/office/drawing/2014/main" id="{153C1E31-9102-D022-9A3C-20C7339D7ED3}"/>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F12E2F38-1F81-DB44-2108-C5D93B84D926}"/>
              </a:ext>
            </a:extLst>
          </p:cNvPr>
          <p:cNvSpPr>
            <a:spLocks noGrp="1"/>
          </p:cNvSpPr>
          <p:nvPr>
            <p:ph type="title"/>
          </p:nvPr>
        </p:nvSpPr>
        <p:spPr>
          <a:xfrm>
            <a:off x="479425" y="0"/>
            <a:ext cx="11233150" cy="728177"/>
          </a:xfrm>
        </p:spPr>
        <p:txBody>
          <a:bodyPr anchor="b">
            <a:normAutofit/>
          </a:bodyPr>
          <a:lstStyle/>
          <a:p>
            <a:r>
              <a:rPr lang="zh-CN" altLang="en-US">
                <a:solidFill>
                  <a:schemeClr val="bg1"/>
                </a:solidFill>
              </a:rPr>
              <a:t>与脑干先兆偏头痛的鉴别​</a:t>
            </a:r>
          </a:p>
        </p:txBody>
      </p:sp>
      <p:sp>
        <p:nvSpPr>
          <p:cNvPr id="7" name="文本框 6">
            <a:extLst>
              <a:ext uri="{FF2B5EF4-FFF2-40B4-BE49-F238E27FC236}">
                <a16:creationId xmlns:a16="http://schemas.microsoft.com/office/drawing/2014/main" id="{30A30337-8768-8003-733C-7CC63CCE7F3B}"/>
              </a:ext>
            </a:extLst>
          </p:cNvPr>
          <p:cNvSpPr txBox="1"/>
          <p:nvPr/>
        </p:nvSpPr>
        <p:spPr>
          <a:xfrm>
            <a:off x="2331416" y="6129338"/>
            <a:ext cx="9381159" cy="461665"/>
          </a:xfrm>
          <a:prstGeom prst="rect">
            <a:avLst/>
          </a:prstGeom>
          <a:noFill/>
        </p:spPr>
        <p:txBody>
          <a:bodyPr wrap="square" rtlCol="0">
            <a:spAutoFit/>
          </a:bodyPr>
          <a:lstStyle/>
          <a:p>
            <a:pPr marL="228600" indent="-228600">
              <a:buFont typeface="+mj-lt"/>
              <a:buAutoNum type="arabicPeriod"/>
            </a:pPr>
            <a:r>
              <a:rPr lang="zh-CN" altLang="en-US" sz="800"/>
              <a:t>中国医师协会神经内科医师分会疼痛和感觉障碍学组</a:t>
            </a:r>
            <a:r>
              <a:rPr lang="en-US" altLang="zh-CN" sz="800"/>
              <a:t>,</a:t>
            </a:r>
            <a:r>
              <a:rPr lang="zh-CN" altLang="en-US" sz="800"/>
              <a:t>中国医药教育协会眩晕专业委员会</a:t>
            </a:r>
            <a:r>
              <a:rPr lang="en-US" altLang="zh-CN" sz="800"/>
              <a:t>,</a:t>
            </a:r>
            <a:r>
              <a:rPr lang="zh-CN" altLang="en-US" sz="800"/>
              <a:t>中国研究型医院学会头痛与感觉障碍专业委员会</a:t>
            </a:r>
            <a:r>
              <a:rPr lang="en-US" altLang="zh-CN" sz="800"/>
              <a:t>. </a:t>
            </a:r>
            <a:r>
              <a:rPr lang="zh-CN" altLang="en-US" sz="800"/>
              <a:t>前庭性偏头痛诊治专家共识</a:t>
            </a:r>
            <a:r>
              <a:rPr lang="en-US" altLang="zh-CN" sz="800"/>
              <a:t>(2018)[J]. </a:t>
            </a:r>
            <a:r>
              <a:rPr lang="zh-CN" altLang="en-US" sz="800"/>
              <a:t>中国疼痛医学杂志</a:t>
            </a:r>
            <a:r>
              <a:rPr lang="en-US" altLang="zh-CN" sz="800"/>
              <a:t>,2018,24(7):481-488. </a:t>
            </a:r>
          </a:p>
          <a:p>
            <a:pPr marL="228600" indent="-228600">
              <a:buFont typeface="+mj-lt"/>
              <a:buAutoNum type="arabicPeriod"/>
            </a:pPr>
            <a:r>
              <a:rPr lang="zh-CN" altLang="en-US" sz="800"/>
              <a:t>史珊珊</a:t>
            </a:r>
            <a:r>
              <a:rPr lang="en-US" altLang="zh-CN" sz="800"/>
              <a:t>,</a:t>
            </a:r>
            <a:r>
              <a:rPr lang="zh-CN" altLang="en-US" sz="800"/>
              <a:t>江雪梅</a:t>
            </a:r>
            <a:r>
              <a:rPr lang="en-US" altLang="zh-CN" sz="800"/>
              <a:t>,</a:t>
            </a:r>
            <a:r>
              <a:rPr lang="zh-CN" altLang="en-US" sz="800"/>
              <a:t>潘永惠</a:t>
            </a:r>
            <a:r>
              <a:rPr lang="en-US" altLang="zh-CN" sz="800"/>
              <a:t>. </a:t>
            </a:r>
            <a:r>
              <a:rPr lang="zh-CN" altLang="en-US" sz="800"/>
              <a:t>前庭性偏头痛发病机制及诊疗的研究进展</a:t>
            </a:r>
            <a:r>
              <a:rPr lang="en-US" altLang="zh-CN" sz="800"/>
              <a:t>[J]. </a:t>
            </a:r>
            <a:r>
              <a:rPr lang="zh-CN" altLang="en-US" sz="800"/>
              <a:t>中国临床神经科学</a:t>
            </a:r>
            <a:r>
              <a:rPr lang="en-US" altLang="zh-CN" sz="800"/>
              <a:t>,2020,28(1):104-109.</a:t>
            </a:r>
            <a:endParaRPr lang="zh-CN" altLang="en-US" sz="800"/>
          </a:p>
        </p:txBody>
      </p:sp>
      <p:grpSp>
        <p:nvGrpSpPr>
          <p:cNvPr id="158" name="Group 42">
            <a:extLst>
              <a:ext uri="{FF2B5EF4-FFF2-40B4-BE49-F238E27FC236}">
                <a16:creationId xmlns:a16="http://schemas.microsoft.com/office/drawing/2014/main" id="{6CF92C25-6614-D309-F24D-9605F2E7625E}"/>
              </a:ext>
            </a:extLst>
          </p:cNvPr>
          <p:cNvGrpSpPr/>
          <p:nvPr/>
        </p:nvGrpSpPr>
        <p:grpSpPr>
          <a:xfrm>
            <a:off x="673496" y="1253088"/>
            <a:ext cx="10845008" cy="4351824"/>
            <a:chOff x="673892" y="1883876"/>
            <a:chExt cx="10845008" cy="4351824"/>
          </a:xfrm>
        </p:grpSpPr>
        <p:grpSp>
          <p:nvGrpSpPr>
            <p:cNvPr id="159" name="组合 158">
              <a:extLst>
                <a:ext uri="{FF2B5EF4-FFF2-40B4-BE49-F238E27FC236}">
                  <a16:creationId xmlns:a16="http://schemas.microsoft.com/office/drawing/2014/main" id="{1A10159E-220C-86B4-41CB-3679BD389FC9}"/>
                </a:ext>
              </a:extLst>
            </p:cNvPr>
            <p:cNvGrpSpPr/>
            <p:nvPr/>
          </p:nvGrpSpPr>
          <p:grpSpPr>
            <a:xfrm>
              <a:off x="673892" y="1883876"/>
              <a:ext cx="4826762" cy="1952038"/>
              <a:chOff x="673892" y="1883876"/>
              <a:chExt cx="4826762" cy="1952038"/>
            </a:xfrm>
          </p:grpSpPr>
          <p:sp>
            <p:nvSpPr>
              <p:cNvPr id="184" name="Shape1">
                <a:extLst>
                  <a:ext uri="{FF2B5EF4-FFF2-40B4-BE49-F238E27FC236}">
                    <a16:creationId xmlns:a16="http://schemas.microsoft.com/office/drawing/2014/main" id="{CF224571-9E53-4DC1-86BE-2BBD8E2C2DA5}"/>
                  </a:ext>
                </a:extLst>
              </p:cNvPr>
              <p:cNvSpPr/>
              <p:nvPr/>
            </p:nvSpPr>
            <p:spPr bwMode="auto">
              <a:xfrm>
                <a:off x="4507257" y="2601852"/>
                <a:ext cx="993397" cy="1021202"/>
              </a:xfrm>
              <a:custGeom>
                <a:avLst/>
                <a:gdLst>
                  <a:gd name="T0" fmla="*/ 750 w 750"/>
                  <a:gd name="T1" fmla="*/ 154 h 729"/>
                  <a:gd name="T2" fmla="*/ 722 w 750"/>
                  <a:gd name="T3" fmla="*/ 63 h 729"/>
                  <a:gd name="T4" fmla="*/ 694 w 750"/>
                  <a:gd name="T5" fmla="*/ 93 h 729"/>
                  <a:gd name="T6" fmla="*/ 406 w 750"/>
                  <a:gd name="T7" fmla="*/ 10 h 729"/>
                  <a:gd name="T8" fmla="*/ 128 w 750"/>
                  <a:gd name="T9" fmla="*/ 157 h 729"/>
                  <a:gd name="T10" fmla="*/ 35 w 750"/>
                  <a:gd name="T11" fmla="*/ 453 h 729"/>
                  <a:gd name="T12" fmla="*/ 175 w 750"/>
                  <a:gd name="T13" fmla="*/ 729 h 729"/>
                  <a:gd name="T14" fmla="*/ 184 w 750"/>
                  <a:gd name="T15" fmla="*/ 719 h 729"/>
                  <a:gd name="T16" fmla="*/ 138 w 750"/>
                  <a:gd name="T17" fmla="*/ 166 h 729"/>
                  <a:gd name="T18" fmla="*/ 407 w 750"/>
                  <a:gd name="T19" fmla="*/ 24 h 729"/>
                  <a:gd name="T20" fmla="*/ 685 w 750"/>
                  <a:gd name="T21" fmla="*/ 103 h 729"/>
                  <a:gd name="T22" fmla="*/ 656 w 750"/>
                  <a:gd name="T23" fmla="*/ 135 h 729"/>
                  <a:gd name="T24" fmla="*/ 750 w 750"/>
                  <a:gd name="T25" fmla="*/ 154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0" h="729">
                    <a:moveTo>
                      <a:pt x="750" y="154"/>
                    </a:moveTo>
                    <a:cubicBezTo>
                      <a:pt x="722" y="63"/>
                      <a:pt x="722" y="63"/>
                      <a:pt x="722" y="63"/>
                    </a:cubicBezTo>
                    <a:cubicBezTo>
                      <a:pt x="694" y="93"/>
                      <a:pt x="694" y="93"/>
                      <a:pt x="694" y="93"/>
                    </a:cubicBezTo>
                    <a:cubicBezTo>
                      <a:pt x="612" y="30"/>
                      <a:pt x="510" y="0"/>
                      <a:pt x="406" y="10"/>
                    </a:cubicBezTo>
                    <a:cubicBezTo>
                      <a:pt x="297" y="21"/>
                      <a:pt x="198" y="73"/>
                      <a:pt x="128" y="157"/>
                    </a:cubicBezTo>
                    <a:cubicBezTo>
                      <a:pt x="59" y="241"/>
                      <a:pt x="26" y="346"/>
                      <a:pt x="35" y="453"/>
                    </a:cubicBezTo>
                    <a:cubicBezTo>
                      <a:pt x="44" y="561"/>
                      <a:pt x="94" y="659"/>
                      <a:pt x="175" y="729"/>
                    </a:cubicBezTo>
                    <a:cubicBezTo>
                      <a:pt x="184" y="719"/>
                      <a:pt x="184" y="719"/>
                      <a:pt x="184" y="719"/>
                    </a:cubicBezTo>
                    <a:cubicBezTo>
                      <a:pt x="20" y="576"/>
                      <a:pt x="0" y="334"/>
                      <a:pt x="138" y="166"/>
                    </a:cubicBezTo>
                    <a:cubicBezTo>
                      <a:pt x="206" y="84"/>
                      <a:pt x="301" y="34"/>
                      <a:pt x="407" y="24"/>
                    </a:cubicBezTo>
                    <a:cubicBezTo>
                      <a:pt x="507" y="14"/>
                      <a:pt x="606" y="42"/>
                      <a:pt x="685" y="103"/>
                    </a:cubicBezTo>
                    <a:cubicBezTo>
                      <a:pt x="656" y="135"/>
                      <a:pt x="656" y="135"/>
                      <a:pt x="656" y="135"/>
                    </a:cubicBezTo>
                    <a:lnTo>
                      <a:pt x="750" y="154"/>
                    </a:lnTo>
                    <a:close/>
                  </a:path>
                </a:pathLst>
              </a:custGeom>
              <a:solidFill>
                <a:schemeClr val="accent1"/>
              </a:solidFill>
              <a:ln w="9525">
                <a:noFill/>
                <a:round/>
                <a:headEnd/>
                <a:tailEnd/>
              </a:ln>
            </p:spPr>
            <p:txBody>
              <a:bodyPr vert="horz" wrap="square" lIns="91440" tIns="45720" rIns="91440" bIns="45720" numCol="1" anchor="t" anchorCtr="0" compatLnSpc="1">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85" name="IconBackground1">
                <a:extLst>
                  <a:ext uri="{FF2B5EF4-FFF2-40B4-BE49-F238E27FC236}">
                    <a16:creationId xmlns:a16="http://schemas.microsoft.com/office/drawing/2014/main" id="{8154EC6E-767F-4A2F-BBA6-1507B4A9FB17}"/>
                  </a:ext>
                </a:extLst>
              </p:cNvPr>
              <p:cNvSpPr/>
              <p:nvPr/>
            </p:nvSpPr>
            <p:spPr bwMode="auto">
              <a:xfrm>
                <a:off x="4672226" y="2766822"/>
                <a:ext cx="810357" cy="811471"/>
              </a:xfrm>
              <a:custGeom>
                <a:avLst/>
                <a:gdLst>
                  <a:gd name="T0" fmla="*/ 467 w 595"/>
                  <a:gd name="T1" fmla="*/ 94 h 596"/>
                  <a:gd name="T2" fmla="*/ 502 w 595"/>
                  <a:gd name="T3" fmla="*/ 467 h 596"/>
                  <a:gd name="T4" fmla="*/ 129 w 595"/>
                  <a:gd name="T5" fmla="*/ 503 h 596"/>
                  <a:gd name="T6" fmla="*/ 93 w 595"/>
                  <a:gd name="T7" fmla="*/ 129 h 596"/>
                  <a:gd name="T8" fmla="*/ 467 w 595"/>
                  <a:gd name="T9" fmla="*/ 94 h 596"/>
                </a:gdLst>
                <a:ahLst/>
                <a:cxnLst>
                  <a:cxn ang="0">
                    <a:pos x="T0" y="T1"/>
                  </a:cxn>
                  <a:cxn ang="0">
                    <a:pos x="T2" y="T3"/>
                  </a:cxn>
                  <a:cxn ang="0">
                    <a:pos x="T4" y="T5"/>
                  </a:cxn>
                  <a:cxn ang="0">
                    <a:pos x="T6" y="T7"/>
                  </a:cxn>
                  <a:cxn ang="0">
                    <a:pos x="T8" y="T9"/>
                  </a:cxn>
                </a:cxnLst>
                <a:rect l="0" t="0" r="r" b="b"/>
                <a:pathLst>
                  <a:path w="595" h="596">
                    <a:moveTo>
                      <a:pt x="467" y="94"/>
                    </a:moveTo>
                    <a:cubicBezTo>
                      <a:pt x="580" y="187"/>
                      <a:pt x="595" y="354"/>
                      <a:pt x="502" y="467"/>
                    </a:cubicBezTo>
                    <a:cubicBezTo>
                      <a:pt x="409" y="580"/>
                      <a:pt x="242" y="596"/>
                      <a:pt x="129" y="503"/>
                    </a:cubicBezTo>
                    <a:cubicBezTo>
                      <a:pt x="16" y="409"/>
                      <a:pt x="0" y="242"/>
                      <a:pt x="93" y="129"/>
                    </a:cubicBezTo>
                    <a:cubicBezTo>
                      <a:pt x="187" y="16"/>
                      <a:pt x="354" y="0"/>
                      <a:pt x="467"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86" name="Icon1">
                <a:extLst>
                  <a:ext uri="{FF2B5EF4-FFF2-40B4-BE49-F238E27FC236}">
                    <a16:creationId xmlns:a16="http://schemas.microsoft.com/office/drawing/2014/main" id="{1175A03F-584F-42FA-AAB4-34973BABBF54}"/>
                  </a:ext>
                </a:extLst>
              </p:cNvPr>
              <p:cNvSpPr/>
              <p:nvPr/>
            </p:nvSpPr>
            <p:spPr bwMode="auto">
              <a:xfrm>
                <a:off x="4921244" y="3069967"/>
                <a:ext cx="312324" cy="205181"/>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7639" h="399189">
                    <a:moveTo>
                      <a:pt x="520841" y="236888"/>
                    </a:moveTo>
                    <a:cubicBezTo>
                      <a:pt x="527781" y="236888"/>
                      <a:pt x="533475" y="242576"/>
                      <a:pt x="533475" y="249507"/>
                    </a:cubicBezTo>
                    <a:cubicBezTo>
                      <a:pt x="533475" y="256528"/>
                      <a:pt x="527781" y="262127"/>
                      <a:pt x="520841" y="262127"/>
                    </a:cubicBezTo>
                    <a:cubicBezTo>
                      <a:pt x="509007" y="262127"/>
                      <a:pt x="499398" y="271724"/>
                      <a:pt x="499398" y="283544"/>
                    </a:cubicBezTo>
                    <a:cubicBezTo>
                      <a:pt x="499398" y="290475"/>
                      <a:pt x="493792" y="296163"/>
                      <a:pt x="486763" y="296163"/>
                    </a:cubicBezTo>
                    <a:cubicBezTo>
                      <a:pt x="479823" y="296163"/>
                      <a:pt x="474129" y="290475"/>
                      <a:pt x="474129" y="283544"/>
                    </a:cubicBezTo>
                    <a:cubicBezTo>
                      <a:pt x="474129" y="257861"/>
                      <a:pt x="495127" y="236888"/>
                      <a:pt x="520841" y="236888"/>
                    </a:cubicBezTo>
                    <a:close/>
                    <a:moveTo>
                      <a:pt x="229743" y="221787"/>
                    </a:moveTo>
                    <a:cubicBezTo>
                      <a:pt x="236692" y="221787"/>
                      <a:pt x="242393" y="227389"/>
                      <a:pt x="242393" y="234414"/>
                    </a:cubicBezTo>
                    <a:cubicBezTo>
                      <a:pt x="242393" y="241350"/>
                      <a:pt x="236692" y="247041"/>
                      <a:pt x="229743" y="247041"/>
                    </a:cubicBezTo>
                    <a:cubicBezTo>
                      <a:pt x="213085" y="247041"/>
                      <a:pt x="199544" y="260557"/>
                      <a:pt x="199544" y="277185"/>
                    </a:cubicBezTo>
                    <a:cubicBezTo>
                      <a:pt x="199544" y="284210"/>
                      <a:pt x="193843" y="289812"/>
                      <a:pt x="186895" y="289812"/>
                    </a:cubicBezTo>
                    <a:cubicBezTo>
                      <a:pt x="179857" y="289812"/>
                      <a:pt x="174156" y="284210"/>
                      <a:pt x="174156" y="277185"/>
                    </a:cubicBezTo>
                    <a:cubicBezTo>
                      <a:pt x="174156" y="246596"/>
                      <a:pt x="199099" y="221787"/>
                      <a:pt x="229743" y="221787"/>
                    </a:cubicBezTo>
                    <a:close/>
                    <a:moveTo>
                      <a:pt x="318954" y="142229"/>
                    </a:moveTo>
                    <a:cubicBezTo>
                      <a:pt x="344730" y="141662"/>
                      <a:pt x="369605" y="156251"/>
                      <a:pt x="380817" y="181193"/>
                    </a:cubicBezTo>
                    <a:cubicBezTo>
                      <a:pt x="383664" y="187595"/>
                      <a:pt x="380817" y="195065"/>
                      <a:pt x="374499" y="197910"/>
                    </a:cubicBezTo>
                    <a:cubicBezTo>
                      <a:pt x="372809" y="198710"/>
                      <a:pt x="371029" y="199066"/>
                      <a:pt x="369338" y="199066"/>
                    </a:cubicBezTo>
                    <a:cubicBezTo>
                      <a:pt x="364444" y="199066"/>
                      <a:pt x="359906" y="196309"/>
                      <a:pt x="357771" y="191597"/>
                    </a:cubicBezTo>
                    <a:cubicBezTo>
                      <a:pt x="348517" y="171056"/>
                      <a:pt x="324226" y="161808"/>
                      <a:pt x="303671" y="171056"/>
                    </a:cubicBezTo>
                    <a:cubicBezTo>
                      <a:pt x="297265" y="173902"/>
                      <a:pt x="289791" y="171056"/>
                      <a:pt x="286943" y="164654"/>
                    </a:cubicBezTo>
                    <a:cubicBezTo>
                      <a:pt x="284096" y="158340"/>
                      <a:pt x="286943" y="150871"/>
                      <a:pt x="293350" y="148026"/>
                    </a:cubicBezTo>
                    <a:cubicBezTo>
                      <a:pt x="301670" y="144291"/>
                      <a:pt x="310362" y="142418"/>
                      <a:pt x="318954" y="142229"/>
                    </a:cubicBezTo>
                    <a:close/>
                    <a:moveTo>
                      <a:pt x="290869" y="26571"/>
                    </a:moveTo>
                    <a:cubicBezTo>
                      <a:pt x="259539" y="26571"/>
                      <a:pt x="229367" y="38124"/>
                      <a:pt x="205780" y="59096"/>
                    </a:cubicBezTo>
                    <a:cubicBezTo>
                      <a:pt x="205068" y="59718"/>
                      <a:pt x="204267" y="60252"/>
                      <a:pt x="203466" y="60785"/>
                    </a:cubicBezTo>
                    <a:cubicBezTo>
                      <a:pt x="195812" y="69583"/>
                      <a:pt x="191628" y="80602"/>
                      <a:pt x="191628" y="92332"/>
                    </a:cubicBezTo>
                    <a:cubicBezTo>
                      <a:pt x="191628" y="105307"/>
                      <a:pt x="196702" y="117482"/>
                      <a:pt x="205869" y="126635"/>
                    </a:cubicBezTo>
                    <a:cubicBezTo>
                      <a:pt x="210853" y="131523"/>
                      <a:pt x="210853" y="139521"/>
                      <a:pt x="205869" y="144408"/>
                    </a:cubicBezTo>
                    <a:cubicBezTo>
                      <a:pt x="203377" y="146897"/>
                      <a:pt x="200173" y="148141"/>
                      <a:pt x="196969" y="148141"/>
                    </a:cubicBezTo>
                    <a:cubicBezTo>
                      <a:pt x="193675" y="148141"/>
                      <a:pt x="190471" y="146897"/>
                      <a:pt x="187979" y="144408"/>
                    </a:cubicBezTo>
                    <a:cubicBezTo>
                      <a:pt x="174094" y="130545"/>
                      <a:pt x="166351" y="112061"/>
                      <a:pt x="166351" y="92332"/>
                    </a:cubicBezTo>
                    <a:cubicBezTo>
                      <a:pt x="166351" y="83179"/>
                      <a:pt x="168042" y="74204"/>
                      <a:pt x="171335" y="65939"/>
                    </a:cubicBezTo>
                    <a:cubicBezTo>
                      <a:pt x="144189" y="71804"/>
                      <a:pt x="118911" y="84957"/>
                      <a:pt x="98351" y="104063"/>
                    </a:cubicBezTo>
                    <a:cubicBezTo>
                      <a:pt x="71471" y="129212"/>
                      <a:pt x="54382" y="162981"/>
                      <a:pt x="50110" y="199328"/>
                    </a:cubicBezTo>
                    <a:cubicBezTo>
                      <a:pt x="49843" y="201994"/>
                      <a:pt x="48686" y="204571"/>
                      <a:pt x="46906" y="206526"/>
                    </a:cubicBezTo>
                    <a:cubicBezTo>
                      <a:pt x="33822" y="221545"/>
                      <a:pt x="26613" y="240740"/>
                      <a:pt x="26613" y="260468"/>
                    </a:cubicBezTo>
                    <a:cubicBezTo>
                      <a:pt x="26613" y="296459"/>
                      <a:pt x="49932" y="327118"/>
                      <a:pt x="82330" y="338226"/>
                    </a:cubicBezTo>
                    <a:cubicBezTo>
                      <a:pt x="72005" y="311122"/>
                      <a:pt x="77791" y="279308"/>
                      <a:pt x="99597" y="257536"/>
                    </a:cubicBezTo>
                    <a:cubicBezTo>
                      <a:pt x="104492" y="252559"/>
                      <a:pt x="112503" y="252559"/>
                      <a:pt x="117487" y="257536"/>
                    </a:cubicBezTo>
                    <a:cubicBezTo>
                      <a:pt x="122382" y="262423"/>
                      <a:pt x="122382" y="270421"/>
                      <a:pt x="117487" y="275309"/>
                    </a:cubicBezTo>
                    <a:cubicBezTo>
                      <a:pt x="98529" y="294237"/>
                      <a:pt x="97728" y="324452"/>
                      <a:pt x="114995" y="344358"/>
                    </a:cubicBezTo>
                    <a:cubicBezTo>
                      <a:pt x="115351" y="344536"/>
                      <a:pt x="115707" y="344803"/>
                      <a:pt x="116063" y="344980"/>
                    </a:cubicBezTo>
                    <a:cubicBezTo>
                      <a:pt x="142230" y="363109"/>
                      <a:pt x="172759" y="372618"/>
                      <a:pt x="204534" y="372618"/>
                    </a:cubicBezTo>
                    <a:cubicBezTo>
                      <a:pt x="244497" y="372618"/>
                      <a:pt x="282592" y="357422"/>
                      <a:pt x="311696" y="329695"/>
                    </a:cubicBezTo>
                    <a:cubicBezTo>
                      <a:pt x="312498" y="328895"/>
                      <a:pt x="313388" y="328273"/>
                      <a:pt x="314367" y="327740"/>
                    </a:cubicBezTo>
                    <a:cubicBezTo>
                      <a:pt x="320241" y="320720"/>
                      <a:pt x="323356" y="312011"/>
                      <a:pt x="323356" y="302858"/>
                    </a:cubicBezTo>
                    <a:cubicBezTo>
                      <a:pt x="323356" y="292460"/>
                      <a:pt x="319351" y="282685"/>
                      <a:pt x="311963" y="275309"/>
                    </a:cubicBezTo>
                    <a:cubicBezTo>
                      <a:pt x="306979" y="270421"/>
                      <a:pt x="306979" y="262423"/>
                      <a:pt x="311963" y="257536"/>
                    </a:cubicBezTo>
                    <a:cubicBezTo>
                      <a:pt x="316859" y="252559"/>
                      <a:pt x="324869" y="252559"/>
                      <a:pt x="329854" y="257536"/>
                    </a:cubicBezTo>
                    <a:cubicBezTo>
                      <a:pt x="341958" y="269621"/>
                      <a:pt x="348634" y="285706"/>
                      <a:pt x="348634" y="302858"/>
                    </a:cubicBezTo>
                    <a:cubicBezTo>
                      <a:pt x="348634" y="310944"/>
                      <a:pt x="347210" y="318765"/>
                      <a:pt x="344361" y="326052"/>
                    </a:cubicBezTo>
                    <a:lnTo>
                      <a:pt x="444314" y="326052"/>
                    </a:lnTo>
                    <a:cubicBezTo>
                      <a:pt x="446717" y="326052"/>
                      <a:pt x="449032" y="326674"/>
                      <a:pt x="451079" y="327918"/>
                    </a:cubicBezTo>
                    <a:cubicBezTo>
                      <a:pt x="464430" y="335738"/>
                      <a:pt x="479560" y="339915"/>
                      <a:pt x="494869" y="339915"/>
                    </a:cubicBezTo>
                    <a:cubicBezTo>
                      <a:pt x="542309" y="339915"/>
                      <a:pt x="581026" y="301347"/>
                      <a:pt x="581026" y="253892"/>
                    </a:cubicBezTo>
                    <a:cubicBezTo>
                      <a:pt x="581026" y="216835"/>
                      <a:pt x="557351" y="184132"/>
                      <a:pt x="522105" y="172401"/>
                    </a:cubicBezTo>
                    <a:cubicBezTo>
                      <a:pt x="520948" y="171957"/>
                      <a:pt x="519791" y="171424"/>
                      <a:pt x="518812" y="170713"/>
                    </a:cubicBezTo>
                    <a:cubicBezTo>
                      <a:pt x="500299" y="166625"/>
                      <a:pt x="480984" y="176578"/>
                      <a:pt x="473953" y="194796"/>
                    </a:cubicBezTo>
                    <a:cubicBezTo>
                      <a:pt x="471995" y="199772"/>
                      <a:pt x="467278" y="202883"/>
                      <a:pt x="462115" y="202883"/>
                    </a:cubicBezTo>
                    <a:cubicBezTo>
                      <a:pt x="460691" y="202883"/>
                      <a:pt x="459089" y="202616"/>
                      <a:pt x="457665" y="201994"/>
                    </a:cubicBezTo>
                    <a:cubicBezTo>
                      <a:pt x="451079" y="199506"/>
                      <a:pt x="447875" y="192219"/>
                      <a:pt x="450367" y="185731"/>
                    </a:cubicBezTo>
                    <a:cubicBezTo>
                      <a:pt x="460157" y="160138"/>
                      <a:pt x="484723" y="144408"/>
                      <a:pt x="510712" y="144586"/>
                    </a:cubicBezTo>
                    <a:cubicBezTo>
                      <a:pt x="499587" y="94376"/>
                      <a:pt x="454639" y="57141"/>
                      <a:pt x="401859" y="57141"/>
                    </a:cubicBezTo>
                    <a:cubicBezTo>
                      <a:pt x="396874" y="57141"/>
                      <a:pt x="391623" y="57586"/>
                      <a:pt x="385927" y="58385"/>
                    </a:cubicBezTo>
                    <a:cubicBezTo>
                      <a:pt x="385304" y="58563"/>
                      <a:pt x="384681" y="58741"/>
                      <a:pt x="384058" y="58830"/>
                    </a:cubicBezTo>
                    <a:cubicBezTo>
                      <a:pt x="366791" y="61051"/>
                      <a:pt x="354597" y="76781"/>
                      <a:pt x="356822" y="94021"/>
                    </a:cubicBezTo>
                    <a:cubicBezTo>
                      <a:pt x="357712" y="100953"/>
                      <a:pt x="352728" y="107262"/>
                      <a:pt x="345874" y="108151"/>
                    </a:cubicBezTo>
                    <a:cubicBezTo>
                      <a:pt x="345340" y="108240"/>
                      <a:pt x="344717" y="108240"/>
                      <a:pt x="344183" y="108240"/>
                    </a:cubicBezTo>
                    <a:cubicBezTo>
                      <a:pt x="337953" y="108240"/>
                      <a:pt x="332524" y="103619"/>
                      <a:pt x="331723" y="97220"/>
                    </a:cubicBezTo>
                    <a:cubicBezTo>
                      <a:pt x="328964" y="75803"/>
                      <a:pt x="338665" y="55631"/>
                      <a:pt x="355131" y="43811"/>
                    </a:cubicBezTo>
                    <a:cubicBezTo>
                      <a:pt x="335728" y="32614"/>
                      <a:pt x="313566" y="26571"/>
                      <a:pt x="290869" y="26571"/>
                    </a:cubicBezTo>
                    <a:close/>
                    <a:moveTo>
                      <a:pt x="290958" y="0"/>
                    </a:moveTo>
                    <a:cubicBezTo>
                      <a:pt x="324869" y="0"/>
                      <a:pt x="357979" y="11286"/>
                      <a:pt x="384859" y="31725"/>
                    </a:cubicBezTo>
                    <a:cubicBezTo>
                      <a:pt x="390822" y="30926"/>
                      <a:pt x="396430" y="30570"/>
                      <a:pt x="401859" y="30570"/>
                    </a:cubicBezTo>
                    <a:cubicBezTo>
                      <a:pt x="437016" y="30570"/>
                      <a:pt x="470571" y="43811"/>
                      <a:pt x="496204" y="67805"/>
                    </a:cubicBezTo>
                    <a:cubicBezTo>
                      <a:pt x="519613" y="89755"/>
                      <a:pt x="534566" y="118726"/>
                      <a:pt x="538749" y="150274"/>
                    </a:cubicBezTo>
                    <a:cubicBezTo>
                      <a:pt x="580314" y="167780"/>
                      <a:pt x="607639" y="208392"/>
                      <a:pt x="607639" y="253892"/>
                    </a:cubicBezTo>
                    <a:cubicBezTo>
                      <a:pt x="607639" y="316010"/>
                      <a:pt x="556995" y="366486"/>
                      <a:pt x="494869" y="366486"/>
                    </a:cubicBezTo>
                    <a:cubicBezTo>
                      <a:pt x="476000" y="366486"/>
                      <a:pt x="457398" y="361687"/>
                      <a:pt x="440754" y="352623"/>
                    </a:cubicBezTo>
                    <a:lnTo>
                      <a:pt x="326026" y="352623"/>
                    </a:lnTo>
                    <a:cubicBezTo>
                      <a:pt x="292471" y="382749"/>
                      <a:pt x="249571" y="399189"/>
                      <a:pt x="204534" y="399189"/>
                    </a:cubicBezTo>
                    <a:cubicBezTo>
                      <a:pt x="168665" y="399189"/>
                      <a:pt x="134131" y="388792"/>
                      <a:pt x="104314" y="369152"/>
                    </a:cubicBezTo>
                    <a:cubicBezTo>
                      <a:pt x="46372" y="366664"/>
                      <a:pt x="0" y="318765"/>
                      <a:pt x="0" y="260468"/>
                    </a:cubicBezTo>
                    <a:cubicBezTo>
                      <a:pt x="0" y="235674"/>
                      <a:pt x="8545" y="211592"/>
                      <a:pt x="24209" y="192307"/>
                    </a:cubicBezTo>
                    <a:cubicBezTo>
                      <a:pt x="29906" y="151251"/>
                      <a:pt x="49665" y="113127"/>
                      <a:pt x="80194" y="84690"/>
                    </a:cubicBezTo>
                    <a:cubicBezTo>
                      <a:pt x="110723" y="56253"/>
                      <a:pt x="150063" y="39101"/>
                      <a:pt x="191628" y="36169"/>
                    </a:cubicBezTo>
                    <a:cubicBezTo>
                      <a:pt x="219576" y="12797"/>
                      <a:pt x="254644" y="0"/>
                      <a:pt x="290958" y="0"/>
                    </a:cubicBezTo>
                    <a:close/>
                  </a:path>
                </a:pathLst>
              </a:custGeom>
              <a:solidFill>
                <a:srgbClr val="FFFFFF"/>
              </a:solidFill>
              <a:ln>
                <a:noFill/>
              </a:ln>
            </p:spPr>
            <p:txBody>
              <a:bodyPr wrap="square" lIns="91440" tIns="45720" rIns="91440" bIns="45720">
                <a:normAutofit fontScale="47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87" name="Text1">
                <a:extLst>
                  <a:ext uri="{FF2B5EF4-FFF2-40B4-BE49-F238E27FC236}">
                    <a16:creationId xmlns:a16="http://schemas.microsoft.com/office/drawing/2014/main" id="{AC321F9B-F99D-44D6-95EE-4CF3F8A760F8}"/>
                  </a:ext>
                </a:extLst>
              </p:cNvPr>
              <p:cNvSpPr/>
              <p:nvPr/>
            </p:nvSpPr>
            <p:spPr bwMode="auto">
              <a:xfrm flipH="1">
                <a:off x="673892" y="2331389"/>
                <a:ext cx="3333904" cy="150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30000"/>
                  </a:lnSpc>
                  <a:buFont typeface="Wingdings" panose="05000000000000000000" pitchFamily="2" charset="2"/>
                  <a:buChar char="ü"/>
                </a:pPr>
                <a:r>
                  <a:rPr lang="zh-CN" altLang="en-US" sz="1400"/>
                  <a:t>超过 60% 脑干先兆偏头痛病人有眩晕症状，但</a:t>
                </a:r>
                <a:r>
                  <a:rPr lang="zh-CN" altLang="en-US" sz="1400" b="1">
                    <a:solidFill>
                      <a:srgbClr val="008E3F"/>
                    </a:solidFill>
                  </a:rPr>
                  <a:t>脑干先兆偏头痛</a:t>
                </a:r>
                <a:r>
                  <a:rPr lang="zh-CN" altLang="en-US" sz="1400"/>
                  <a:t>需首先满足先兆性偏头痛的诊断，再</a:t>
                </a:r>
                <a:r>
                  <a:rPr lang="zh-CN" altLang="en-US" sz="1400" b="1">
                    <a:solidFill>
                      <a:srgbClr val="008E3F"/>
                    </a:solidFill>
                  </a:rPr>
                  <a:t>同时合并至少两个脑干相关症状</a:t>
                </a:r>
                <a:r>
                  <a:rPr lang="en-US" altLang="zh-CN" sz="1400" baseline="30000"/>
                  <a:t>1</a:t>
                </a:r>
                <a:endParaRPr lang="en-US" altLang="zh-CN" sz="1400"/>
              </a:p>
            </p:txBody>
          </p:sp>
          <p:sp>
            <p:nvSpPr>
              <p:cNvPr id="188" name="Bullet1">
                <a:extLst>
                  <a:ext uri="{FF2B5EF4-FFF2-40B4-BE49-F238E27FC236}">
                    <a16:creationId xmlns:a16="http://schemas.microsoft.com/office/drawing/2014/main" id="{3495B739-E5A7-4F4A-95FD-24BDFE4B18B1}"/>
                  </a:ext>
                </a:extLst>
              </p:cNvPr>
              <p:cNvSpPr txBox="1"/>
              <p:nvPr/>
            </p:nvSpPr>
            <p:spPr bwMode="auto">
              <a:xfrm flipH="1">
                <a:off x="673893" y="1883876"/>
                <a:ext cx="3591043" cy="44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lnSpc>
                    <a:spcPct val="100000"/>
                  </a:lnSpc>
                  <a:spcBef>
                    <a:spcPct val="0"/>
                  </a:spcBef>
                  <a:buFontTx/>
                  <a:buNone/>
                </a:pPr>
                <a:r>
                  <a:rPr lang="zh-CN" altLang="en-US" sz="2000" b="1">
                    <a:solidFill>
                      <a:srgbClr val="008E3F"/>
                    </a:solidFill>
                    <a:cs typeface="+mn-ea"/>
                    <a:sym typeface="+mn-lt"/>
                  </a:rPr>
                  <a:t>脑干相关症状</a:t>
                </a:r>
                <a:endParaRPr lang="en-US" altLang="zh-CN" sz="2000" b="1" dirty="0">
                  <a:solidFill>
                    <a:srgbClr val="008E3F"/>
                  </a:solidFill>
                  <a:cs typeface="+mn-ea"/>
                  <a:sym typeface="+mn-lt"/>
                </a:endParaRPr>
              </a:p>
            </p:txBody>
          </p:sp>
        </p:grpSp>
        <p:grpSp>
          <p:nvGrpSpPr>
            <p:cNvPr id="160" name="组合 159">
              <a:extLst>
                <a:ext uri="{FF2B5EF4-FFF2-40B4-BE49-F238E27FC236}">
                  <a16:creationId xmlns:a16="http://schemas.microsoft.com/office/drawing/2014/main" id="{AAE9813E-5C47-FE3A-5C9F-332B6C2C5E6F}"/>
                </a:ext>
              </a:extLst>
            </p:cNvPr>
            <p:cNvGrpSpPr/>
            <p:nvPr/>
          </p:nvGrpSpPr>
          <p:grpSpPr>
            <a:xfrm>
              <a:off x="6689757" y="1883876"/>
              <a:ext cx="4828349" cy="1952038"/>
              <a:chOff x="6689757" y="1883876"/>
              <a:chExt cx="4828349" cy="1952038"/>
            </a:xfrm>
          </p:grpSpPr>
          <p:sp>
            <p:nvSpPr>
              <p:cNvPr id="178" name="Shape2">
                <a:extLst>
                  <a:ext uri="{FF2B5EF4-FFF2-40B4-BE49-F238E27FC236}">
                    <a16:creationId xmlns:a16="http://schemas.microsoft.com/office/drawing/2014/main" id="{A07BB0F8-7AD5-4C4B-A64B-55C7C88B28A3}"/>
                  </a:ext>
                </a:extLst>
              </p:cNvPr>
              <p:cNvSpPr/>
              <p:nvPr/>
            </p:nvSpPr>
            <p:spPr bwMode="auto">
              <a:xfrm>
                <a:off x="6689757" y="2600913"/>
                <a:ext cx="993160" cy="1022142"/>
              </a:xfrm>
              <a:custGeom>
                <a:avLst/>
                <a:gdLst>
                  <a:gd name="T0" fmla="*/ 575 w 729"/>
                  <a:gd name="T1" fmla="*/ 750 h 750"/>
                  <a:gd name="T2" fmla="*/ 666 w 729"/>
                  <a:gd name="T3" fmla="*/ 722 h 750"/>
                  <a:gd name="T4" fmla="*/ 636 w 729"/>
                  <a:gd name="T5" fmla="*/ 695 h 750"/>
                  <a:gd name="T6" fmla="*/ 719 w 729"/>
                  <a:gd name="T7" fmla="*/ 406 h 750"/>
                  <a:gd name="T8" fmla="*/ 572 w 729"/>
                  <a:gd name="T9" fmla="*/ 128 h 750"/>
                  <a:gd name="T10" fmla="*/ 276 w 729"/>
                  <a:gd name="T11" fmla="*/ 36 h 750"/>
                  <a:gd name="T12" fmla="*/ 0 w 729"/>
                  <a:gd name="T13" fmla="*/ 175 h 750"/>
                  <a:gd name="T14" fmla="*/ 11 w 729"/>
                  <a:gd name="T15" fmla="*/ 184 h 750"/>
                  <a:gd name="T16" fmla="*/ 563 w 729"/>
                  <a:gd name="T17" fmla="*/ 139 h 750"/>
                  <a:gd name="T18" fmla="*/ 706 w 729"/>
                  <a:gd name="T19" fmla="*/ 407 h 750"/>
                  <a:gd name="T20" fmla="*/ 626 w 729"/>
                  <a:gd name="T21" fmla="*/ 686 h 750"/>
                  <a:gd name="T22" fmla="*/ 595 w 729"/>
                  <a:gd name="T23" fmla="*/ 657 h 750"/>
                  <a:gd name="T24" fmla="*/ 575 w 729"/>
                  <a:gd name="T25" fmla="*/ 750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9" h="750">
                    <a:moveTo>
                      <a:pt x="575" y="750"/>
                    </a:moveTo>
                    <a:cubicBezTo>
                      <a:pt x="666" y="722"/>
                      <a:pt x="666" y="722"/>
                      <a:pt x="666" y="722"/>
                    </a:cubicBezTo>
                    <a:cubicBezTo>
                      <a:pt x="636" y="695"/>
                      <a:pt x="636" y="695"/>
                      <a:pt x="636" y="695"/>
                    </a:cubicBezTo>
                    <a:cubicBezTo>
                      <a:pt x="700" y="612"/>
                      <a:pt x="729" y="510"/>
                      <a:pt x="719" y="406"/>
                    </a:cubicBezTo>
                    <a:cubicBezTo>
                      <a:pt x="709" y="297"/>
                      <a:pt x="656" y="198"/>
                      <a:pt x="572" y="128"/>
                    </a:cubicBezTo>
                    <a:cubicBezTo>
                      <a:pt x="489" y="60"/>
                      <a:pt x="384" y="27"/>
                      <a:pt x="276" y="36"/>
                    </a:cubicBezTo>
                    <a:cubicBezTo>
                      <a:pt x="169" y="45"/>
                      <a:pt x="71" y="94"/>
                      <a:pt x="0" y="175"/>
                    </a:cubicBezTo>
                    <a:cubicBezTo>
                      <a:pt x="11" y="184"/>
                      <a:pt x="11" y="184"/>
                      <a:pt x="11" y="184"/>
                    </a:cubicBezTo>
                    <a:cubicBezTo>
                      <a:pt x="153" y="21"/>
                      <a:pt x="396" y="0"/>
                      <a:pt x="563" y="139"/>
                    </a:cubicBezTo>
                    <a:cubicBezTo>
                      <a:pt x="645" y="206"/>
                      <a:pt x="696" y="302"/>
                      <a:pt x="706" y="407"/>
                    </a:cubicBezTo>
                    <a:cubicBezTo>
                      <a:pt x="715" y="508"/>
                      <a:pt x="687" y="606"/>
                      <a:pt x="626" y="686"/>
                    </a:cubicBezTo>
                    <a:cubicBezTo>
                      <a:pt x="595" y="657"/>
                      <a:pt x="595" y="657"/>
                      <a:pt x="595" y="657"/>
                    </a:cubicBezTo>
                    <a:lnTo>
                      <a:pt x="575" y="750"/>
                    </a:lnTo>
                    <a:close/>
                  </a:path>
                </a:pathLst>
              </a:custGeom>
              <a:solidFill>
                <a:schemeClr val="accent1"/>
              </a:solidFill>
              <a:ln w="9525">
                <a:noFill/>
                <a:round/>
                <a:headEnd/>
                <a:tailEnd/>
              </a:ln>
            </p:spPr>
            <p:txBody>
              <a:bodyPr vert="horz" wrap="square" lIns="91440" tIns="45720" rIns="91440" bIns="45720" numCol="1" anchor="t" anchorCtr="0" compatLnSpc="1">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nvGrpSpPr>
              <p:cNvPr id="179" name="组合 178">
                <a:extLst>
                  <a:ext uri="{FF2B5EF4-FFF2-40B4-BE49-F238E27FC236}">
                    <a16:creationId xmlns:a16="http://schemas.microsoft.com/office/drawing/2014/main" id="{0D562F60-D16B-BA04-217D-DE1F6DA720E6}"/>
                  </a:ext>
                </a:extLst>
              </p:cNvPr>
              <p:cNvGrpSpPr/>
              <p:nvPr/>
            </p:nvGrpSpPr>
            <p:grpSpPr>
              <a:xfrm>
                <a:off x="6708913" y="2794864"/>
                <a:ext cx="810356" cy="811471"/>
                <a:chOff x="6708913" y="2448741"/>
                <a:chExt cx="810356" cy="811471"/>
              </a:xfrm>
            </p:grpSpPr>
            <p:sp>
              <p:nvSpPr>
                <p:cNvPr id="182" name="IconBackground2">
                  <a:extLst>
                    <a:ext uri="{FF2B5EF4-FFF2-40B4-BE49-F238E27FC236}">
                      <a16:creationId xmlns:a16="http://schemas.microsoft.com/office/drawing/2014/main" id="{46BCCC10-4A7E-4BB3-ABC9-C44BEE9D6A17}"/>
                    </a:ext>
                  </a:extLst>
                </p:cNvPr>
                <p:cNvSpPr/>
                <p:nvPr/>
              </p:nvSpPr>
              <p:spPr bwMode="auto">
                <a:xfrm>
                  <a:off x="6708913" y="2448741"/>
                  <a:ext cx="810356" cy="811471"/>
                </a:xfrm>
                <a:custGeom>
                  <a:avLst/>
                  <a:gdLst>
                    <a:gd name="T0" fmla="*/ 466 w 595"/>
                    <a:gd name="T1" fmla="*/ 94 h 596"/>
                    <a:gd name="T2" fmla="*/ 502 w 595"/>
                    <a:gd name="T3" fmla="*/ 467 h 596"/>
                    <a:gd name="T4" fmla="*/ 128 w 595"/>
                    <a:gd name="T5" fmla="*/ 503 h 596"/>
                    <a:gd name="T6" fmla="*/ 93 w 595"/>
                    <a:gd name="T7" fmla="*/ 129 h 596"/>
                    <a:gd name="T8" fmla="*/ 466 w 595"/>
                    <a:gd name="T9" fmla="*/ 94 h 596"/>
                  </a:gdLst>
                  <a:ahLst/>
                  <a:cxnLst>
                    <a:cxn ang="0">
                      <a:pos x="T0" y="T1"/>
                    </a:cxn>
                    <a:cxn ang="0">
                      <a:pos x="T2" y="T3"/>
                    </a:cxn>
                    <a:cxn ang="0">
                      <a:pos x="T4" y="T5"/>
                    </a:cxn>
                    <a:cxn ang="0">
                      <a:pos x="T6" y="T7"/>
                    </a:cxn>
                    <a:cxn ang="0">
                      <a:pos x="T8" y="T9"/>
                    </a:cxn>
                  </a:cxnLst>
                  <a:rect l="0" t="0" r="r" b="b"/>
                  <a:pathLst>
                    <a:path w="595" h="596">
                      <a:moveTo>
                        <a:pt x="466" y="94"/>
                      </a:moveTo>
                      <a:cubicBezTo>
                        <a:pt x="579" y="187"/>
                        <a:pt x="595" y="354"/>
                        <a:pt x="502" y="467"/>
                      </a:cubicBezTo>
                      <a:cubicBezTo>
                        <a:pt x="408" y="580"/>
                        <a:pt x="241" y="596"/>
                        <a:pt x="128" y="503"/>
                      </a:cubicBezTo>
                      <a:cubicBezTo>
                        <a:pt x="16" y="409"/>
                        <a:pt x="0" y="242"/>
                        <a:pt x="93" y="129"/>
                      </a:cubicBezTo>
                      <a:cubicBezTo>
                        <a:pt x="186" y="16"/>
                        <a:pt x="353" y="0"/>
                        <a:pt x="466"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83" name="Icon2">
                  <a:extLst>
                    <a:ext uri="{FF2B5EF4-FFF2-40B4-BE49-F238E27FC236}">
                      <a16:creationId xmlns:a16="http://schemas.microsoft.com/office/drawing/2014/main" id="{1175A03F-584F-42FA-AAB4-34973BABBF54}"/>
                    </a:ext>
                  </a:extLst>
                </p:cNvPr>
                <p:cNvSpPr/>
                <p:nvPr/>
              </p:nvSpPr>
              <p:spPr bwMode="auto">
                <a:xfrm>
                  <a:off x="6957930" y="2698577"/>
                  <a:ext cx="312324" cy="311798"/>
                </a:xfrm>
                <a:custGeom>
                  <a:avLst/>
                  <a:gdLst>
                    <a:gd name="connsiteX0" fmla="*/ 238087 w 491468"/>
                    <a:gd name="connsiteY0" fmla="*/ 382345 h 490641"/>
                    <a:gd name="connsiteX1" fmla="*/ 266195 w 491468"/>
                    <a:gd name="connsiteY1" fmla="*/ 382345 h 490641"/>
                    <a:gd name="connsiteX2" fmla="*/ 266195 w 491468"/>
                    <a:gd name="connsiteY2" fmla="*/ 434013 h 490641"/>
                    <a:gd name="connsiteX3" fmla="*/ 238087 w 491468"/>
                    <a:gd name="connsiteY3" fmla="*/ 434013 h 490641"/>
                    <a:gd name="connsiteX4" fmla="*/ 387718 w 491468"/>
                    <a:gd name="connsiteY4" fmla="*/ 232300 h 490641"/>
                    <a:gd name="connsiteX5" fmla="*/ 439800 w 491468"/>
                    <a:gd name="connsiteY5" fmla="*/ 232300 h 490641"/>
                    <a:gd name="connsiteX6" fmla="*/ 439800 w 491468"/>
                    <a:gd name="connsiteY6" fmla="*/ 258341 h 490641"/>
                    <a:gd name="connsiteX7" fmla="*/ 387718 w 491468"/>
                    <a:gd name="connsiteY7" fmla="*/ 258341 h 490641"/>
                    <a:gd name="connsiteX8" fmla="*/ 49188 w 491468"/>
                    <a:gd name="connsiteY8" fmla="*/ 232300 h 490641"/>
                    <a:gd name="connsiteX9" fmla="*/ 100856 w 491468"/>
                    <a:gd name="connsiteY9" fmla="*/ 232300 h 490641"/>
                    <a:gd name="connsiteX10" fmla="*/ 100856 w 491468"/>
                    <a:gd name="connsiteY10" fmla="*/ 258341 h 490641"/>
                    <a:gd name="connsiteX11" fmla="*/ 49188 w 491468"/>
                    <a:gd name="connsiteY11" fmla="*/ 258341 h 490641"/>
                    <a:gd name="connsiteX12" fmla="*/ 232838 w 491468"/>
                    <a:gd name="connsiteY12" fmla="*/ 128964 h 490641"/>
                    <a:gd name="connsiteX13" fmla="*/ 258713 w 491468"/>
                    <a:gd name="connsiteY13" fmla="*/ 128964 h 490641"/>
                    <a:gd name="connsiteX14" fmla="*/ 258713 w 491468"/>
                    <a:gd name="connsiteY14" fmla="*/ 222034 h 490641"/>
                    <a:gd name="connsiteX15" fmla="*/ 271651 w 491468"/>
                    <a:gd name="connsiteY15" fmla="*/ 240132 h 490641"/>
                    <a:gd name="connsiteX16" fmla="*/ 349277 w 491468"/>
                    <a:gd name="connsiteY16" fmla="*/ 240132 h 490641"/>
                    <a:gd name="connsiteX17" fmla="*/ 349277 w 491468"/>
                    <a:gd name="connsiteY17" fmla="*/ 265984 h 490641"/>
                    <a:gd name="connsiteX18" fmla="*/ 261301 w 491468"/>
                    <a:gd name="connsiteY18" fmla="*/ 265984 h 490641"/>
                    <a:gd name="connsiteX19" fmla="*/ 245775 w 491468"/>
                    <a:gd name="connsiteY19" fmla="*/ 271155 h 490641"/>
                    <a:gd name="connsiteX20" fmla="*/ 219900 w 491468"/>
                    <a:gd name="connsiteY20" fmla="*/ 245302 h 490641"/>
                    <a:gd name="connsiteX21" fmla="*/ 232838 w 491468"/>
                    <a:gd name="connsiteY21" fmla="*/ 222034 h 490641"/>
                    <a:gd name="connsiteX22" fmla="*/ 232714 w 491468"/>
                    <a:gd name="connsiteY22" fmla="*/ 51668 h 490641"/>
                    <a:gd name="connsiteX23" fmla="*/ 258755 w 491468"/>
                    <a:gd name="connsiteY23" fmla="*/ 51668 h 490641"/>
                    <a:gd name="connsiteX24" fmla="*/ 258755 w 491468"/>
                    <a:gd name="connsiteY24" fmla="*/ 103336 h 490641"/>
                    <a:gd name="connsiteX25" fmla="*/ 232714 w 491468"/>
                    <a:gd name="connsiteY25" fmla="*/ 103336 h 490641"/>
                    <a:gd name="connsiteX26" fmla="*/ 245734 w 491468"/>
                    <a:gd name="connsiteY26" fmla="*/ 38735 h 490641"/>
                    <a:gd name="connsiteX27" fmla="*/ 38800 w 491468"/>
                    <a:gd name="connsiteY27" fmla="*/ 245321 h 490641"/>
                    <a:gd name="connsiteX28" fmla="*/ 245734 w 491468"/>
                    <a:gd name="connsiteY28" fmla="*/ 451906 h 490641"/>
                    <a:gd name="connsiteX29" fmla="*/ 452668 w 491468"/>
                    <a:gd name="connsiteY29" fmla="*/ 245321 h 490641"/>
                    <a:gd name="connsiteX30" fmla="*/ 245734 w 491468"/>
                    <a:gd name="connsiteY30" fmla="*/ 38735 h 490641"/>
                    <a:gd name="connsiteX31" fmla="*/ 245734 w 491468"/>
                    <a:gd name="connsiteY31" fmla="*/ 0 h 490641"/>
                    <a:gd name="connsiteX32" fmla="*/ 491468 w 491468"/>
                    <a:gd name="connsiteY32" fmla="*/ 245321 h 490641"/>
                    <a:gd name="connsiteX33" fmla="*/ 245734 w 491468"/>
                    <a:gd name="connsiteY33" fmla="*/ 490641 h 490641"/>
                    <a:gd name="connsiteX34" fmla="*/ 0 w 491468"/>
                    <a:gd name="connsiteY34" fmla="*/ 245321 h 490641"/>
                    <a:gd name="connsiteX35" fmla="*/ 245734 w 491468"/>
                    <a:gd name="connsiteY35" fmla="*/ 0 h 49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91468" h="490641">
                      <a:moveTo>
                        <a:pt x="238087" y="382345"/>
                      </a:moveTo>
                      <a:lnTo>
                        <a:pt x="266195" y="382345"/>
                      </a:lnTo>
                      <a:lnTo>
                        <a:pt x="266195" y="434013"/>
                      </a:lnTo>
                      <a:lnTo>
                        <a:pt x="238087" y="434013"/>
                      </a:lnTo>
                      <a:close/>
                      <a:moveTo>
                        <a:pt x="387718" y="232300"/>
                      </a:moveTo>
                      <a:lnTo>
                        <a:pt x="439800" y="232300"/>
                      </a:lnTo>
                      <a:lnTo>
                        <a:pt x="439800" y="258341"/>
                      </a:lnTo>
                      <a:lnTo>
                        <a:pt x="387718" y="258341"/>
                      </a:lnTo>
                      <a:close/>
                      <a:moveTo>
                        <a:pt x="49188" y="232300"/>
                      </a:moveTo>
                      <a:lnTo>
                        <a:pt x="100856" y="232300"/>
                      </a:lnTo>
                      <a:lnTo>
                        <a:pt x="100856" y="258341"/>
                      </a:lnTo>
                      <a:lnTo>
                        <a:pt x="49188" y="258341"/>
                      </a:lnTo>
                      <a:close/>
                      <a:moveTo>
                        <a:pt x="232838" y="128964"/>
                      </a:moveTo>
                      <a:lnTo>
                        <a:pt x="258713" y="128964"/>
                      </a:lnTo>
                      <a:lnTo>
                        <a:pt x="258713" y="222034"/>
                      </a:lnTo>
                      <a:cubicBezTo>
                        <a:pt x="263888" y="227205"/>
                        <a:pt x="269063" y="232376"/>
                        <a:pt x="271651" y="240132"/>
                      </a:cubicBezTo>
                      <a:lnTo>
                        <a:pt x="349277" y="240132"/>
                      </a:lnTo>
                      <a:lnTo>
                        <a:pt x="349277" y="265984"/>
                      </a:lnTo>
                      <a:lnTo>
                        <a:pt x="261301" y="265984"/>
                      </a:lnTo>
                      <a:cubicBezTo>
                        <a:pt x="258713" y="268570"/>
                        <a:pt x="250950" y="271155"/>
                        <a:pt x="245775" y="271155"/>
                      </a:cubicBezTo>
                      <a:cubicBezTo>
                        <a:pt x="230250" y="271155"/>
                        <a:pt x="219900" y="258229"/>
                        <a:pt x="219900" y="245302"/>
                      </a:cubicBezTo>
                      <a:cubicBezTo>
                        <a:pt x="219900" y="234961"/>
                        <a:pt x="225075" y="227205"/>
                        <a:pt x="232838" y="222034"/>
                      </a:cubicBezTo>
                      <a:close/>
                      <a:moveTo>
                        <a:pt x="232714" y="51668"/>
                      </a:moveTo>
                      <a:lnTo>
                        <a:pt x="258755" y="51668"/>
                      </a:lnTo>
                      <a:lnTo>
                        <a:pt x="258755" y="103336"/>
                      </a:lnTo>
                      <a:lnTo>
                        <a:pt x="232714" y="103336"/>
                      </a:lnTo>
                      <a:close/>
                      <a:moveTo>
                        <a:pt x="245734" y="38735"/>
                      </a:moveTo>
                      <a:cubicBezTo>
                        <a:pt x="131920" y="38735"/>
                        <a:pt x="38800" y="131698"/>
                        <a:pt x="38800" y="245321"/>
                      </a:cubicBezTo>
                      <a:cubicBezTo>
                        <a:pt x="38800" y="358943"/>
                        <a:pt x="131920" y="451906"/>
                        <a:pt x="245734" y="451906"/>
                      </a:cubicBezTo>
                      <a:cubicBezTo>
                        <a:pt x="359548" y="451906"/>
                        <a:pt x="452668" y="358943"/>
                        <a:pt x="452668" y="245321"/>
                      </a:cubicBezTo>
                      <a:cubicBezTo>
                        <a:pt x="452668" y="131698"/>
                        <a:pt x="359548" y="38735"/>
                        <a:pt x="245734" y="38735"/>
                      </a:cubicBezTo>
                      <a:close/>
                      <a:moveTo>
                        <a:pt x="245734" y="0"/>
                      </a:moveTo>
                      <a:cubicBezTo>
                        <a:pt x="380241" y="0"/>
                        <a:pt x="491468" y="111040"/>
                        <a:pt x="491468" y="245321"/>
                      </a:cubicBezTo>
                      <a:cubicBezTo>
                        <a:pt x="491468" y="379601"/>
                        <a:pt x="380241" y="490641"/>
                        <a:pt x="245734" y="490641"/>
                      </a:cubicBezTo>
                      <a:cubicBezTo>
                        <a:pt x="111227" y="490641"/>
                        <a:pt x="0" y="379601"/>
                        <a:pt x="0" y="245321"/>
                      </a:cubicBezTo>
                      <a:cubicBezTo>
                        <a:pt x="0" y="111040"/>
                        <a:pt x="111227" y="0"/>
                        <a:pt x="245734" y="0"/>
                      </a:cubicBezTo>
                      <a:close/>
                    </a:path>
                  </a:pathLst>
                </a:custGeom>
                <a:solidFill>
                  <a:srgbClr val="FFFFFF"/>
                </a:solidFill>
                <a:ln>
                  <a:noFill/>
                </a:ln>
              </p:spPr>
              <p:txBody>
                <a:bodyPr wrap="square" lIns="91440" tIns="45720" rIns="91440" bIns="45720">
                  <a:normAutofit fontScale="92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
            <p:nvSpPr>
              <p:cNvPr id="180" name="Text2">
                <a:extLst>
                  <a:ext uri="{FF2B5EF4-FFF2-40B4-BE49-F238E27FC236}">
                    <a16:creationId xmlns:a16="http://schemas.microsoft.com/office/drawing/2014/main" id="{AC321F9B-F99D-44D6-95EE-4CF3F8A760F8}"/>
                  </a:ext>
                </a:extLst>
              </p:cNvPr>
              <p:cNvSpPr/>
              <p:nvPr/>
            </p:nvSpPr>
            <p:spPr bwMode="auto">
              <a:xfrm>
                <a:off x="7927063" y="2331389"/>
                <a:ext cx="3444571" cy="150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30000"/>
                  </a:lnSpc>
                  <a:buFont typeface="Wingdings" panose="05000000000000000000" pitchFamily="2" charset="2"/>
                  <a:buChar char="ü"/>
                </a:pPr>
                <a:r>
                  <a:rPr lang="zh-CN" altLang="en-US" sz="1400">
                    <a:sym typeface="Arial" panose="020B0604020202020204" pitchFamily="34" charset="0"/>
                  </a:rPr>
                  <a:t>脑干先兆偏头痛患者至少伴有</a:t>
                </a:r>
                <a:r>
                  <a:rPr lang="en-US" altLang="zh-CN" sz="1400" b="1">
                    <a:solidFill>
                      <a:srgbClr val="008E3F"/>
                    </a:solidFill>
                    <a:sym typeface="Arial" panose="020B0604020202020204" pitchFamily="34" charset="0"/>
                  </a:rPr>
                  <a:t>2</a:t>
                </a:r>
                <a:r>
                  <a:rPr lang="zh-CN" altLang="en-US" sz="1400" b="1">
                    <a:solidFill>
                      <a:srgbClr val="008E3F"/>
                    </a:solidFill>
                    <a:sym typeface="Arial" panose="020B0604020202020204" pitchFamily="34" charset="0"/>
                  </a:rPr>
                  <a:t>种脑干症状持续</a:t>
                </a:r>
                <a:r>
                  <a:rPr lang="en-US" altLang="zh-CN" sz="1400" b="1">
                    <a:solidFill>
                      <a:srgbClr val="008E3F"/>
                    </a:solidFill>
                    <a:sym typeface="Arial" panose="020B0604020202020204" pitchFamily="34" charset="0"/>
                  </a:rPr>
                  <a:t>5 ~ 60min</a:t>
                </a:r>
                <a:r>
                  <a:rPr lang="en-US" altLang="zh-CN" sz="1400" baseline="30000">
                    <a:sym typeface="Arial" panose="020B0604020202020204" pitchFamily="34" charset="0"/>
                  </a:rPr>
                  <a:t>2</a:t>
                </a:r>
                <a:endParaRPr lang="en-US" altLang="zh-CN" sz="1400">
                  <a:sym typeface="Arial" panose="020B0604020202020204" pitchFamily="34" charset="0"/>
                </a:endParaRPr>
              </a:p>
              <a:p>
                <a:pPr marL="285750" indent="-285750">
                  <a:lnSpc>
                    <a:spcPct val="130000"/>
                  </a:lnSpc>
                  <a:buFont typeface="Wingdings" panose="05000000000000000000" pitchFamily="2" charset="2"/>
                  <a:buChar char="ü"/>
                </a:pPr>
                <a:r>
                  <a:rPr lang="zh-CN" altLang="en-US" sz="1400">
                    <a:sym typeface="Arial" panose="020B0604020202020204" pitchFamily="34" charset="0"/>
                  </a:rPr>
                  <a:t>仅有 </a:t>
                </a:r>
                <a:r>
                  <a:rPr lang="en-US" altLang="zh-CN" sz="1400">
                    <a:sym typeface="Arial" panose="020B0604020202020204" pitchFamily="34" charset="0"/>
                  </a:rPr>
                  <a:t>22% </a:t>
                </a:r>
                <a:r>
                  <a:rPr lang="zh-CN" altLang="en-US" sz="1400">
                    <a:sym typeface="Arial" panose="020B0604020202020204" pitchFamily="34" charset="0"/>
                  </a:rPr>
                  <a:t>～ </a:t>
                </a:r>
                <a:r>
                  <a:rPr lang="en-US" altLang="zh-CN" sz="1400">
                    <a:sym typeface="Arial" panose="020B0604020202020204" pitchFamily="34" charset="0"/>
                  </a:rPr>
                  <a:t>38.5% VM </a:t>
                </a:r>
                <a:r>
                  <a:rPr lang="zh-CN" altLang="en-US" sz="1400">
                    <a:sym typeface="Arial" panose="020B0604020202020204" pitchFamily="34" charset="0"/>
                  </a:rPr>
                  <a:t>病人的眩晕持续时间为</a:t>
                </a:r>
                <a:r>
                  <a:rPr lang="en-US" altLang="zh-CN" sz="1400">
                    <a:sym typeface="Arial" panose="020B0604020202020204" pitchFamily="34" charset="0"/>
                  </a:rPr>
                  <a:t>5</a:t>
                </a:r>
                <a:r>
                  <a:rPr lang="zh-CN" altLang="en-US" sz="1400">
                    <a:sym typeface="Arial" panose="020B0604020202020204" pitchFamily="34" charset="0"/>
                  </a:rPr>
                  <a:t>～</a:t>
                </a:r>
                <a:r>
                  <a:rPr lang="en-US" altLang="zh-CN" sz="1400">
                    <a:sym typeface="Arial" panose="020B0604020202020204" pitchFamily="34" charset="0"/>
                  </a:rPr>
                  <a:t>60 </a:t>
                </a:r>
                <a:r>
                  <a:rPr lang="zh-CN" altLang="en-US" sz="1400">
                    <a:sym typeface="Arial" panose="020B0604020202020204" pitchFamily="34" charset="0"/>
                  </a:rPr>
                  <a:t>分钟</a:t>
                </a:r>
                <a:r>
                  <a:rPr lang="en-US" altLang="zh-CN" sz="1400" baseline="30000">
                    <a:sym typeface="Arial" panose="020B0604020202020204" pitchFamily="34" charset="0"/>
                  </a:rPr>
                  <a:t>1</a:t>
                </a:r>
              </a:p>
            </p:txBody>
          </p:sp>
          <p:sp>
            <p:nvSpPr>
              <p:cNvPr id="181" name="Bullet2">
                <a:extLst>
                  <a:ext uri="{FF2B5EF4-FFF2-40B4-BE49-F238E27FC236}">
                    <a16:creationId xmlns:a16="http://schemas.microsoft.com/office/drawing/2014/main" id="{3495B739-E5A7-4F4A-95FD-24BDFE4B18B1}"/>
                  </a:ext>
                </a:extLst>
              </p:cNvPr>
              <p:cNvSpPr txBox="1"/>
              <p:nvPr/>
            </p:nvSpPr>
            <p:spPr bwMode="auto">
              <a:xfrm>
                <a:off x="7927063" y="1883876"/>
                <a:ext cx="3591043" cy="44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lnSpc>
                    <a:spcPct val="100000"/>
                  </a:lnSpc>
                  <a:spcBef>
                    <a:spcPct val="0"/>
                  </a:spcBef>
                  <a:buFontTx/>
                  <a:buNone/>
                  <a:defRPr sz="2000" b="1" kern="1200">
                    <a:solidFill>
                      <a:srgbClr val="008E3F"/>
                    </a:solidFill>
                    <a:latin typeface="+mn-lt"/>
                    <a:ea typeface="+mn-ea"/>
                    <a:cs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ym typeface="+mn-lt"/>
                  </a:rPr>
                  <a:t>持续时间</a:t>
                </a:r>
                <a:endParaRPr lang="en-US" altLang="zh-CN" dirty="0">
                  <a:sym typeface="+mn-lt"/>
                </a:endParaRPr>
              </a:p>
            </p:txBody>
          </p:sp>
        </p:grpSp>
        <p:grpSp>
          <p:nvGrpSpPr>
            <p:cNvPr id="161" name="组合 160">
              <a:extLst>
                <a:ext uri="{FF2B5EF4-FFF2-40B4-BE49-F238E27FC236}">
                  <a16:creationId xmlns:a16="http://schemas.microsoft.com/office/drawing/2014/main" id="{E9DED43E-9395-E2A8-DA5E-D4BE46034899}"/>
                </a:ext>
              </a:extLst>
            </p:cNvPr>
            <p:cNvGrpSpPr/>
            <p:nvPr/>
          </p:nvGrpSpPr>
          <p:grpSpPr>
            <a:xfrm>
              <a:off x="6689757" y="4283663"/>
              <a:ext cx="4828349" cy="1952037"/>
              <a:chOff x="6689757" y="4283663"/>
              <a:chExt cx="4828349" cy="1952037"/>
            </a:xfrm>
          </p:grpSpPr>
          <p:sp>
            <p:nvSpPr>
              <p:cNvPr id="172" name="Shape3">
                <a:extLst>
                  <a:ext uri="{FF2B5EF4-FFF2-40B4-BE49-F238E27FC236}">
                    <a16:creationId xmlns:a16="http://schemas.microsoft.com/office/drawing/2014/main" id="{B6D18D67-18F9-442E-9054-2CC30CB3BB1B}"/>
                  </a:ext>
                </a:extLst>
              </p:cNvPr>
              <p:cNvSpPr/>
              <p:nvPr/>
            </p:nvSpPr>
            <p:spPr bwMode="auto">
              <a:xfrm>
                <a:off x="6689757" y="4346292"/>
                <a:ext cx="993397" cy="1021202"/>
              </a:xfrm>
              <a:custGeom>
                <a:avLst/>
                <a:gdLst>
                  <a:gd name="T0" fmla="*/ 0 w 750"/>
                  <a:gd name="T1" fmla="*/ 575 h 729"/>
                  <a:gd name="T2" fmla="*/ 28 w 750"/>
                  <a:gd name="T3" fmla="*/ 666 h 729"/>
                  <a:gd name="T4" fmla="*/ 56 w 750"/>
                  <a:gd name="T5" fmla="*/ 636 h 729"/>
                  <a:gd name="T6" fmla="*/ 344 w 750"/>
                  <a:gd name="T7" fmla="*/ 719 h 729"/>
                  <a:gd name="T8" fmla="*/ 622 w 750"/>
                  <a:gd name="T9" fmla="*/ 572 h 729"/>
                  <a:gd name="T10" fmla="*/ 715 w 750"/>
                  <a:gd name="T11" fmla="*/ 276 h 729"/>
                  <a:gd name="T12" fmla="*/ 575 w 750"/>
                  <a:gd name="T13" fmla="*/ 0 h 729"/>
                  <a:gd name="T14" fmla="*/ 566 w 750"/>
                  <a:gd name="T15" fmla="*/ 10 h 729"/>
                  <a:gd name="T16" fmla="*/ 612 w 750"/>
                  <a:gd name="T17" fmla="*/ 563 h 729"/>
                  <a:gd name="T18" fmla="*/ 343 w 750"/>
                  <a:gd name="T19" fmla="*/ 705 h 729"/>
                  <a:gd name="T20" fmla="*/ 65 w 750"/>
                  <a:gd name="T21" fmla="*/ 626 h 729"/>
                  <a:gd name="T22" fmla="*/ 94 w 750"/>
                  <a:gd name="T23" fmla="*/ 594 h 729"/>
                  <a:gd name="T24" fmla="*/ 0 w 750"/>
                  <a:gd name="T25" fmla="*/ 57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0" h="729">
                    <a:moveTo>
                      <a:pt x="0" y="575"/>
                    </a:moveTo>
                    <a:cubicBezTo>
                      <a:pt x="28" y="666"/>
                      <a:pt x="28" y="666"/>
                      <a:pt x="28" y="666"/>
                    </a:cubicBezTo>
                    <a:cubicBezTo>
                      <a:pt x="56" y="636"/>
                      <a:pt x="56" y="636"/>
                      <a:pt x="56" y="636"/>
                    </a:cubicBezTo>
                    <a:cubicBezTo>
                      <a:pt x="138" y="699"/>
                      <a:pt x="240" y="729"/>
                      <a:pt x="344" y="719"/>
                    </a:cubicBezTo>
                    <a:cubicBezTo>
                      <a:pt x="453" y="708"/>
                      <a:pt x="552" y="656"/>
                      <a:pt x="622" y="572"/>
                    </a:cubicBezTo>
                    <a:cubicBezTo>
                      <a:pt x="691" y="488"/>
                      <a:pt x="724" y="383"/>
                      <a:pt x="715" y="276"/>
                    </a:cubicBezTo>
                    <a:cubicBezTo>
                      <a:pt x="706" y="168"/>
                      <a:pt x="656" y="70"/>
                      <a:pt x="575" y="0"/>
                    </a:cubicBezTo>
                    <a:cubicBezTo>
                      <a:pt x="566" y="10"/>
                      <a:pt x="566" y="10"/>
                      <a:pt x="566" y="10"/>
                    </a:cubicBezTo>
                    <a:cubicBezTo>
                      <a:pt x="730" y="153"/>
                      <a:pt x="750" y="395"/>
                      <a:pt x="612" y="563"/>
                    </a:cubicBezTo>
                    <a:cubicBezTo>
                      <a:pt x="544" y="645"/>
                      <a:pt x="449" y="695"/>
                      <a:pt x="343" y="705"/>
                    </a:cubicBezTo>
                    <a:cubicBezTo>
                      <a:pt x="243" y="715"/>
                      <a:pt x="144" y="687"/>
                      <a:pt x="65" y="626"/>
                    </a:cubicBezTo>
                    <a:cubicBezTo>
                      <a:pt x="94" y="594"/>
                      <a:pt x="94" y="594"/>
                      <a:pt x="94" y="594"/>
                    </a:cubicBezTo>
                    <a:lnTo>
                      <a:pt x="0" y="575"/>
                    </a:lnTo>
                    <a:close/>
                  </a:path>
                </a:pathLst>
              </a:custGeom>
              <a:solidFill>
                <a:schemeClr val="accent1"/>
              </a:solidFill>
              <a:ln w="9525">
                <a:noFill/>
                <a:round/>
                <a:headEnd/>
                <a:tailEnd/>
              </a:ln>
            </p:spPr>
            <p:txBody>
              <a:bodyPr vert="horz" wrap="square" lIns="91440" tIns="45720" rIns="91440" bIns="45720" numCol="1" anchor="t" anchorCtr="0" compatLnSpc="1">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nvGrpSpPr>
              <p:cNvPr id="173" name="组合 172">
                <a:extLst>
                  <a:ext uri="{FF2B5EF4-FFF2-40B4-BE49-F238E27FC236}">
                    <a16:creationId xmlns:a16="http://schemas.microsoft.com/office/drawing/2014/main" id="{1C1D4DA5-6A0F-C8F7-7142-CF34F35DB6FF}"/>
                  </a:ext>
                </a:extLst>
              </p:cNvPr>
              <p:cNvGrpSpPr/>
              <p:nvPr/>
            </p:nvGrpSpPr>
            <p:grpSpPr>
              <a:xfrm>
                <a:off x="6708913" y="4379268"/>
                <a:ext cx="810357" cy="811471"/>
                <a:chOff x="6708913" y="4033145"/>
                <a:chExt cx="810357" cy="811471"/>
              </a:xfrm>
            </p:grpSpPr>
            <p:sp>
              <p:nvSpPr>
                <p:cNvPr id="176" name="IconBackground3">
                  <a:extLst>
                    <a:ext uri="{FF2B5EF4-FFF2-40B4-BE49-F238E27FC236}">
                      <a16:creationId xmlns:a16="http://schemas.microsoft.com/office/drawing/2014/main" id="{85482033-DB3F-4984-AB34-948EF9C8068E}"/>
                    </a:ext>
                  </a:extLst>
                </p:cNvPr>
                <p:cNvSpPr/>
                <p:nvPr/>
              </p:nvSpPr>
              <p:spPr bwMode="auto">
                <a:xfrm>
                  <a:off x="6708913" y="4033145"/>
                  <a:ext cx="810357" cy="811471"/>
                </a:xfrm>
                <a:custGeom>
                  <a:avLst/>
                  <a:gdLst>
                    <a:gd name="T0" fmla="*/ 466 w 595"/>
                    <a:gd name="T1" fmla="*/ 94 h 596"/>
                    <a:gd name="T2" fmla="*/ 502 w 595"/>
                    <a:gd name="T3" fmla="*/ 467 h 596"/>
                    <a:gd name="T4" fmla="*/ 128 w 595"/>
                    <a:gd name="T5" fmla="*/ 503 h 596"/>
                    <a:gd name="T6" fmla="*/ 93 w 595"/>
                    <a:gd name="T7" fmla="*/ 129 h 596"/>
                    <a:gd name="T8" fmla="*/ 466 w 595"/>
                    <a:gd name="T9" fmla="*/ 94 h 596"/>
                  </a:gdLst>
                  <a:ahLst/>
                  <a:cxnLst>
                    <a:cxn ang="0">
                      <a:pos x="T0" y="T1"/>
                    </a:cxn>
                    <a:cxn ang="0">
                      <a:pos x="T2" y="T3"/>
                    </a:cxn>
                    <a:cxn ang="0">
                      <a:pos x="T4" y="T5"/>
                    </a:cxn>
                    <a:cxn ang="0">
                      <a:pos x="T6" y="T7"/>
                    </a:cxn>
                    <a:cxn ang="0">
                      <a:pos x="T8" y="T9"/>
                    </a:cxn>
                  </a:cxnLst>
                  <a:rect l="0" t="0" r="r" b="b"/>
                  <a:pathLst>
                    <a:path w="595" h="596">
                      <a:moveTo>
                        <a:pt x="466" y="94"/>
                      </a:moveTo>
                      <a:cubicBezTo>
                        <a:pt x="579" y="187"/>
                        <a:pt x="595" y="354"/>
                        <a:pt x="502" y="467"/>
                      </a:cubicBezTo>
                      <a:cubicBezTo>
                        <a:pt x="408" y="580"/>
                        <a:pt x="241" y="596"/>
                        <a:pt x="128" y="503"/>
                      </a:cubicBezTo>
                      <a:cubicBezTo>
                        <a:pt x="16" y="409"/>
                        <a:pt x="0" y="242"/>
                        <a:pt x="93" y="129"/>
                      </a:cubicBezTo>
                      <a:cubicBezTo>
                        <a:pt x="186" y="16"/>
                        <a:pt x="353" y="0"/>
                        <a:pt x="466"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77" name="Icon3">
                  <a:extLst>
                    <a:ext uri="{FF2B5EF4-FFF2-40B4-BE49-F238E27FC236}">
                      <a16:creationId xmlns:a16="http://schemas.microsoft.com/office/drawing/2014/main" id="{78AC9B06-CFA4-4CF6-AA5D-ECD6A9543849}"/>
                    </a:ext>
                  </a:extLst>
                </p:cNvPr>
                <p:cNvSpPr/>
                <p:nvPr/>
              </p:nvSpPr>
              <p:spPr bwMode="auto">
                <a:xfrm>
                  <a:off x="6971015" y="4272258"/>
                  <a:ext cx="286150" cy="333246"/>
                </a:xfrm>
                <a:custGeom>
                  <a:avLst/>
                  <a:gdLst>
                    <a:gd name="T0" fmla="*/ 3657 w 4100"/>
                    <a:gd name="T1" fmla="*/ 3707 h 4783"/>
                    <a:gd name="T2" fmla="*/ 3657 w 4100"/>
                    <a:gd name="T3" fmla="*/ 3009 h 4783"/>
                    <a:gd name="T4" fmla="*/ 3166 w 4100"/>
                    <a:gd name="T5" fmla="*/ 2519 h 4783"/>
                    <a:gd name="T6" fmla="*/ 3159 w 4100"/>
                    <a:gd name="T7" fmla="*/ 2519 h 4783"/>
                    <a:gd name="T8" fmla="*/ 2668 w 4100"/>
                    <a:gd name="T9" fmla="*/ 3009 h 4783"/>
                    <a:gd name="T10" fmla="*/ 2668 w 4100"/>
                    <a:gd name="T11" fmla="*/ 4006 h 4783"/>
                    <a:gd name="T12" fmla="*/ 2091 w 4100"/>
                    <a:gd name="T13" fmla="*/ 4583 h 4783"/>
                    <a:gd name="T14" fmla="*/ 2077 w 4100"/>
                    <a:gd name="T15" fmla="*/ 4583 h 4783"/>
                    <a:gd name="T16" fmla="*/ 1500 w 4100"/>
                    <a:gd name="T17" fmla="*/ 4006 h 4783"/>
                    <a:gd name="T18" fmla="*/ 1500 w 4100"/>
                    <a:gd name="T19" fmla="*/ 2714 h 4783"/>
                    <a:gd name="T20" fmla="*/ 2557 w 4100"/>
                    <a:gd name="T21" fmla="*/ 1561 h 4783"/>
                    <a:gd name="T22" fmla="*/ 2557 w 4100"/>
                    <a:gd name="T23" fmla="*/ 627 h 4783"/>
                    <a:gd name="T24" fmla="*/ 2778 w 4100"/>
                    <a:gd name="T25" fmla="*/ 321 h 4783"/>
                    <a:gd name="T26" fmla="*/ 2457 w 4100"/>
                    <a:gd name="T27" fmla="*/ 0 h 4783"/>
                    <a:gd name="T28" fmla="*/ 2135 w 4100"/>
                    <a:gd name="T29" fmla="*/ 321 h 4783"/>
                    <a:gd name="T30" fmla="*/ 2357 w 4100"/>
                    <a:gd name="T31" fmla="*/ 627 h 4783"/>
                    <a:gd name="T32" fmla="*/ 2357 w 4100"/>
                    <a:gd name="T33" fmla="*/ 1561 h 4783"/>
                    <a:gd name="T34" fmla="*/ 1400 w 4100"/>
                    <a:gd name="T35" fmla="*/ 2519 h 4783"/>
                    <a:gd name="T36" fmla="*/ 1378 w 4100"/>
                    <a:gd name="T37" fmla="*/ 2519 h 4783"/>
                    <a:gd name="T38" fmla="*/ 421 w 4100"/>
                    <a:gd name="T39" fmla="*/ 1561 h 4783"/>
                    <a:gd name="T40" fmla="*/ 421 w 4100"/>
                    <a:gd name="T41" fmla="*/ 627 h 4783"/>
                    <a:gd name="T42" fmla="*/ 643 w 4100"/>
                    <a:gd name="T43" fmla="*/ 321 h 4783"/>
                    <a:gd name="T44" fmla="*/ 321 w 4100"/>
                    <a:gd name="T45" fmla="*/ 0 h 4783"/>
                    <a:gd name="T46" fmla="*/ 0 w 4100"/>
                    <a:gd name="T47" fmla="*/ 321 h 4783"/>
                    <a:gd name="T48" fmla="*/ 221 w 4100"/>
                    <a:gd name="T49" fmla="*/ 627 h 4783"/>
                    <a:gd name="T50" fmla="*/ 221 w 4100"/>
                    <a:gd name="T51" fmla="*/ 1561 h 4783"/>
                    <a:gd name="T52" fmla="*/ 1300 w 4100"/>
                    <a:gd name="T53" fmla="*/ 2716 h 4783"/>
                    <a:gd name="T54" fmla="*/ 1300 w 4100"/>
                    <a:gd name="T55" fmla="*/ 4006 h 4783"/>
                    <a:gd name="T56" fmla="*/ 2077 w 4100"/>
                    <a:gd name="T57" fmla="*/ 4783 h 4783"/>
                    <a:gd name="T58" fmla="*/ 2091 w 4100"/>
                    <a:gd name="T59" fmla="*/ 4783 h 4783"/>
                    <a:gd name="T60" fmla="*/ 2868 w 4100"/>
                    <a:gd name="T61" fmla="*/ 4006 h 4783"/>
                    <a:gd name="T62" fmla="*/ 2868 w 4100"/>
                    <a:gd name="T63" fmla="*/ 3009 h 4783"/>
                    <a:gd name="T64" fmla="*/ 3159 w 4100"/>
                    <a:gd name="T65" fmla="*/ 2719 h 4783"/>
                    <a:gd name="T66" fmla="*/ 3166 w 4100"/>
                    <a:gd name="T67" fmla="*/ 2719 h 4783"/>
                    <a:gd name="T68" fmla="*/ 3457 w 4100"/>
                    <a:gd name="T69" fmla="*/ 3009 h 4783"/>
                    <a:gd name="T70" fmla="*/ 3457 w 4100"/>
                    <a:gd name="T71" fmla="*/ 3707 h 4783"/>
                    <a:gd name="T72" fmla="*/ 3014 w 4100"/>
                    <a:gd name="T73" fmla="*/ 4241 h 4783"/>
                    <a:gd name="T74" fmla="*/ 3557 w 4100"/>
                    <a:gd name="T75" fmla="*/ 4783 h 4783"/>
                    <a:gd name="T76" fmla="*/ 4100 w 4100"/>
                    <a:gd name="T77" fmla="*/ 4241 h 4783"/>
                    <a:gd name="T78" fmla="*/ 3657 w 4100"/>
                    <a:gd name="T79" fmla="*/ 3707 h 4783"/>
                    <a:gd name="T80" fmla="*/ 2457 w 4100"/>
                    <a:gd name="T81" fmla="*/ 200 h 4783"/>
                    <a:gd name="T82" fmla="*/ 2578 w 4100"/>
                    <a:gd name="T83" fmla="*/ 321 h 4783"/>
                    <a:gd name="T84" fmla="*/ 2457 w 4100"/>
                    <a:gd name="T85" fmla="*/ 443 h 4783"/>
                    <a:gd name="T86" fmla="*/ 2335 w 4100"/>
                    <a:gd name="T87" fmla="*/ 321 h 4783"/>
                    <a:gd name="T88" fmla="*/ 2457 w 4100"/>
                    <a:gd name="T89" fmla="*/ 200 h 4783"/>
                    <a:gd name="T90" fmla="*/ 321 w 4100"/>
                    <a:gd name="T91" fmla="*/ 200 h 4783"/>
                    <a:gd name="T92" fmla="*/ 443 w 4100"/>
                    <a:gd name="T93" fmla="*/ 321 h 4783"/>
                    <a:gd name="T94" fmla="*/ 321 w 4100"/>
                    <a:gd name="T95" fmla="*/ 443 h 4783"/>
                    <a:gd name="T96" fmla="*/ 200 w 4100"/>
                    <a:gd name="T97" fmla="*/ 321 h 4783"/>
                    <a:gd name="T98" fmla="*/ 321 w 4100"/>
                    <a:gd name="T99" fmla="*/ 200 h 4783"/>
                    <a:gd name="T100" fmla="*/ 3557 w 4100"/>
                    <a:gd name="T101" fmla="*/ 4583 h 4783"/>
                    <a:gd name="T102" fmla="*/ 3214 w 4100"/>
                    <a:gd name="T103" fmla="*/ 4241 h 4783"/>
                    <a:gd name="T104" fmla="*/ 3557 w 4100"/>
                    <a:gd name="T105" fmla="*/ 3898 h 4783"/>
                    <a:gd name="T106" fmla="*/ 3900 w 4100"/>
                    <a:gd name="T107" fmla="*/ 4241 h 4783"/>
                    <a:gd name="T108" fmla="*/ 3557 w 4100"/>
                    <a:gd name="T109" fmla="*/ 4583 h 4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00" h="4783">
                      <a:moveTo>
                        <a:pt x="3657" y="3707"/>
                      </a:moveTo>
                      <a:lnTo>
                        <a:pt x="3657" y="3009"/>
                      </a:lnTo>
                      <a:cubicBezTo>
                        <a:pt x="3657" y="2739"/>
                        <a:pt x="3437" y="2519"/>
                        <a:pt x="3166" y="2519"/>
                      </a:cubicBezTo>
                      <a:lnTo>
                        <a:pt x="3159" y="2519"/>
                      </a:lnTo>
                      <a:cubicBezTo>
                        <a:pt x="2888" y="2519"/>
                        <a:pt x="2668" y="2739"/>
                        <a:pt x="2668" y="3009"/>
                      </a:cubicBezTo>
                      <a:lnTo>
                        <a:pt x="2668" y="4006"/>
                      </a:lnTo>
                      <a:cubicBezTo>
                        <a:pt x="2668" y="4324"/>
                        <a:pt x="2409" y="4583"/>
                        <a:pt x="2091" y="4583"/>
                      </a:cubicBezTo>
                      <a:lnTo>
                        <a:pt x="2077" y="4583"/>
                      </a:lnTo>
                      <a:cubicBezTo>
                        <a:pt x="1759" y="4583"/>
                        <a:pt x="1500" y="4324"/>
                        <a:pt x="1500" y="4006"/>
                      </a:cubicBezTo>
                      <a:lnTo>
                        <a:pt x="1500" y="2714"/>
                      </a:lnTo>
                      <a:cubicBezTo>
                        <a:pt x="2091" y="2663"/>
                        <a:pt x="2557" y="2166"/>
                        <a:pt x="2557" y="1561"/>
                      </a:cubicBezTo>
                      <a:lnTo>
                        <a:pt x="2557" y="627"/>
                      </a:lnTo>
                      <a:cubicBezTo>
                        <a:pt x="2685" y="585"/>
                        <a:pt x="2778" y="464"/>
                        <a:pt x="2778" y="321"/>
                      </a:cubicBezTo>
                      <a:cubicBezTo>
                        <a:pt x="2778" y="144"/>
                        <a:pt x="2634" y="0"/>
                        <a:pt x="2457" y="0"/>
                      </a:cubicBezTo>
                      <a:cubicBezTo>
                        <a:pt x="2280" y="0"/>
                        <a:pt x="2135" y="144"/>
                        <a:pt x="2135" y="321"/>
                      </a:cubicBezTo>
                      <a:cubicBezTo>
                        <a:pt x="2135" y="464"/>
                        <a:pt x="2228" y="585"/>
                        <a:pt x="2357" y="627"/>
                      </a:cubicBezTo>
                      <a:lnTo>
                        <a:pt x="2357" y="1561"/>
                      </a:lnTo>
                      <a:cubicBezTo>
                        <a:pt x="2357" y="2089"/>
                        <a:pt x="1927" y="2519"/>
                        <a:pt x="1400" y="2519"/>
                      </a:cubicBezTo>
                      <a:lnTo>
                        <a:pt x="1378" y="2519"/>
                      </a:lnTo>
                      <a:cubicBezTo>
                        <a:pt x="851" y="2519"/>
                        <a:pt x="421" y="2089"/>
                        <a:pt x="421" y="1561"/>
                      </a:cubicBezTo>
                      <a:lnTo>
                        <a:pt x="421" y="627"/>
                      </a:lnTo>
                      <a:cubicBezTo>
                        <a:pt x="550" y="585"/>
                        <a:pt x="643" y="464"/>
                        <a:pt x="643" y="321"/>
                      </a:cubicBezTo>
                      <a:cubicBezTo>
                        <a:pt x="643" y="144"/>
                        <a:pt x="498" y="0"/>
                        <a:pt x="321" y="0"/>
                      </a:cubicBezTo>
                      <a:cubicBezTo>
                        <a:pt x="144" y="0"/>
                        <a:pt x="0" y="144"/>
                        <a:pt x="0" y="321"/>
                      </a:cubicBezTo>
                      <a:cubicBezTo>
                        <a:pt x="0" y="464"/>
                        <a:pt x="93" y="585"/>
                        <a:pt x="221" y="627"/>
                      </a:cubicBezTo>
                      <a:lnTo>
                        <a:pt x="221" y="1561"/>
                      </a:lnTo>
                      <a:cubicBezTo>
                        <a:pt x="221" y="2173"/>
                        <a:pt x="698" y="2675"/>
                        <a:pt x="1300" y="2716"/>
                      </a:cubicBezTo>
                      <a:lnTo>
                        <a:pt x="1300" y="4006"/>
                      </a:lnTo>
                      <a:cubicBezTo>
                        <a:pt x="1300" y="4435"/>
                        <a:pt x="1648" y="4783"/>
                        <a:pt x="2077" y="4783"/>
                      </a:cubicBezTo>
                      <a:lnTo>
                        <a:pt x="2091" y="4783"/>
                      </a:lnTo>
                      <a:cubicBezTo>
                        <a:pt x="2519" y="4783"/>
                        <a:pt x="2868" y="4435"/>
                        <a:pt x="2868" y="4006"/>
                      </a:cubicBezTo>
                      <a:lnTo>
                        <a:pt x="2868" y="3009"/>
                      </a:lnTo>
                      <a:cubicBezTo>
                        <a:pt x="2868" y="2849"/>
                        <a:pt x="2998" y="2719"/>
                        <a:pt x="3159" y="2719"/>
                      </a:cubicBezTo>
                      <a:lnTo>
                        <a:pt x="3166" y="2719"/>
                      </a:lnTo>
                      <a:cubicBezTo>
                        <a:pt x="3327" y="2719"/>
                        <a:pt x="3457" y="2849"/>
                        <a:pt x="3457" y="3009"/>
                      </a:cubicBezTo>
                      <a:lnTo>
                        <a:pt x="3457" y="3707"/>
                      </a:lnTo>
                      <a:cubicBezTo>
                        <a:pt x="3205" y="3754"/>
                        <a:pt x="3014" y="3975"/>
                        <a:pt x="3014" y="4241"/>
                      </a:cubicBezTo>
                      <a:cubicBezTo>
                        <a:pt x="3014" y="4540"/>
                        <a:pt x="3257" y="4783"/>
                        <a:pt x="3557" y="4783"/>
                      </a:cubicBezTo>
                      <a:cubicBezTo>
                        <a:pt x="3856" y="4783"/>
                        <a:pt x="4100" y="4540"/>
                        <a:pt x="4100" y="4241"/>
                      </a:cubicBezTo>
                      <a:cubicBezTo>
                        <a:pt x="4100" y="3975"/>
                        <a:pt x="3909" y="3754"/>
                        <a:pt x="3657" y="3707"/>
                      </a:cubicBezTo>
                      <a:close/>
                      <a:moveTo>
                        <a:pt x="2457" y="200"/>
                      </a:moveTo>
                      <a:cubicBezTo>
                        <a:pt x="2524" y="200"/>
                        <a:pt x="2578" y="254"/>
                        <a:pt x="2578" y="321"/>
                      </a:cubicBezTo>
                      <a:cubicBezTo>
                        <a:pt x="2578" y="388"/>
                        <a:pt x="2524" y="443"/>
                        <a:pt x="2457" y="443"/>
                      </a:cubicBezTo>
                      <a:cubicBezTo>
                        <a:pt x="2390" y="443"/>
                        <a:pt x="2335" y="388"/>
                        <a:pt x="2335" y="321"/>
                      </a:cubicBezTo>
                      <a:cubicBezTo>
                        <a:pt x="2335" y="254"/>
                        <a:pt x="2390" y="200"/>
                        <a:pt x="2457" y="200"/>
                      </a:cubicBezTo>
                      <a:close/>
                      <a:moveTo>
                        <a:pt x="321" y="200"/>
                      </a:moveTo>
                      <a:cubicBezTo>
                        <a:pt x="388" y="200"/>
                        <a:pt x="443" y="254"/>
                        <a:pt x="443" y="321"/>
                      </a:cubicBezTo>
                      <a:cubicBezTo>
                        <a:pt x="443" y="388"/>
                        <a:pt x="388" y="443"/>
                        <a:pt x="321" y="443"/>
                      </a:cubicBezTo>
                      <a:cubicBezTo>
                        <a:pt x="254" y="443"/>
                        <a:pt x="200" y="388"/>
                        <a:pt x="200" y="321"/>
                      </a:cubicBezTo>
                      <a:cubicBezTo>
                        <a:pt x="200" y="254"/>
                        <a:pt x="254" y="200"/>
                        <a:pt x="321" y="200"/>
                      </a:cubicBezTo>
                      <a:close/>
                      <a:moveTo>
                        <a:pt x="3557" y="4583"/>
                      </a:moveTo>
                      <a:cubicBezTo>
                        <a:pt x="3368" y="4583"/>
                        <a:pt x="3214" y="4430"/>
                        <a:pt x="3214" y="4241"/>
                      </a:cubicBezTo>
                      <a:cubicBezTo>
                        <a:pt x="3214" y="4051"/>
                        <a:pt x="3368" y="3898"/>
                        <a:pt x="3557" y="3898"/>
                      </a:cubicBezTo>
                      <a:cubicBezTo>
                        <a:pt x="3746" y="3898"/>
                        <a:pt x="3900" y="4051"/>
                        <a:pt x="3900" y="4241"/>
                      </a:cubicBezTo>
                      <a:cubicBezTo>
                        <a:pt x="3900" y="4430"/>
                        <a:pt x="3746" y="4583"/>
                        <a:pt x="3557" y="4583"/>
                      </a:cubicBezTo>
                      <a:close/>
                    </a:path>
                  </a:pathLst>
                </a:custGeom>
                <a:solidFill>
                  <a:srgbClr val="FFFFFF"/>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
            <p:nvSpPr>
              <p:cNvPr id="174" name="Text3">
                <a:extLst>
                  <a:ext uri="{FF2B5EF4-FFF2-40B4-BE49-F238E27FC236}">
                    <a16:creationId xmlns:a16="http://schemas.microsoft.com/office/drawing/2014/main" id="{AC321F9B-F99D-44D6-95EE-4CF3F8A760F8}"/>
                  </a:ext>
                </a:extLst>
              </p:cNvPr>
              <p:cNvSpPr/>
              <p:nvPr/>
            </p:nvSpPr>
            <p:spPr bwMode="auto">
              <a:xfrm>
                <a:off x="7927063" y="4731175"/>
                <a:ext cx="3591043" cy="150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30000"/>
                  </a:lnSpc>
                  <a:buFont typeface="Wingdings" panose="05000000000000000000" pitchFamily="2" charset="2"/>
                  <a:buChar char="ü"/>
                </a:pPr>
                <a:r>
                  <a:rPr lang="zh-CN" altLang="en-US" sz="1400" b="1">
                    <a:solidFill>
                      <a:srgbClr val="008E3F"/>
                    </a:solidFill>
                  </a:rPr>
                  <a:t>脑干先兆偏头痛的患病率低</a:t>
                </a:r>
                <a:r>
                  <a:rPr lang="zh-CN" altLang="en-US" sz="1400"/>
                  <a:t>，丹麦研究提示，脑干先兆偏头痛仅占先兆性偏头痛的 </a:t>
                </a:r>
                <a:r>
                  <a:rPr lang="en-US" altLang="zh-CN" sz="1400"/>
                  <a:t>10% </a:t>
                </a:r>
                <a:r>
                  <a:rPr lang="zh-CN" altLang="en-US" sz="1400"/>
                  <a:t>。此外，亚洲人群先兆性偏头痛的病人比例远低于欧美，因此</a:t>
                </a:r>
                <a:r>
                  <a:rPr lang="zh-CN" altLang="en-US" sz="1400" b="1">
                    <a:solidFill>
                      <a:srgbClr val="008E3F"/>
                    </a:solidFill>
                  </a:rPr>
                  <a:t>脑干先兆偏头痛的诊断应该更为谨慎</a:t>
                </a:r>
                <a:r>
                  <a:rPr lang="en-US" altLang="zh-CN" sz="1400" baseline="30000"/>
                  <a:t>1</a:t>
                </a:r>
                <a:endParaRPr lang="zh-CN" altLang="en-US" sz="1400" baseline="30000"/>
              </a:p>
            </p:txBody>
          </p:sp>
          <p:sp>
            <p:nvSpPr>
              <p:cNvPr id="175" name="Bullet3">
                <a:extLst>
                  <a:ext uri="{FF2B5EF4-FFF2-40B4-BE49-F238E27FC236}">
                    <a16:creationId xmlns:a16="http://schemas.microsoft.com/office/drawing/2014/main" id="{3495B739-E5A7-4F4A-95FD-24BDFE4B18B1}"/>
                  </a:ext>
                </a:extLst>
              </p:cNvPr>
              <p:cNvSpPr txBox="1"/>
              <p:nvPr/>
            </p:nvSpPr>
            <p:spPr bwMode="auto">
              <a:xfrm>
                <a:off x="7927063" y="4283663"/>
                <a:ext cx="3591043" cy="44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lnSpc>
                    <a:spcPct val="100000"/>
                  </a:lnSpc>
                  <a:spcBef>
                    <a:spcPct val="0"/>
                  </a:spcBef>
                  <a:buFontTx/>
                  <a:buNone/>
                  <a:defRPr sz="2000" b="1" kern="1200">
                    <a:solidFill>
                      <a:srgbClr val="008E3F"/>
                    </a:solidFill>
                    <a:latin typeface="+mn-lt"/>
                    <a:ea typeface="+mn-ea"/>
                    <a:cs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ym typeface="+mn-lt"/>
                  </a:rPr>
                  <a:t>谨慎诊断</a:t>
                </a:r>
                <a:endParaRPr lang="en-US" altLang="zh-CN" dirty="0">
                  <a:sym typeface="+mn-lt"/>
                </a:endParaRPr>
              </a:p>
            </p:txBody>
          </p:sp>
        </p:grpSp>
        <p:grpSp>
          <p:nvGrpSpPr>
            <p:cNvPr id="162" name="组合 161">
              <a:extLst>
                <a:ext uri="{FF2B5EF4-FFF2-40B4-BE49-F238E27FC236}">
                  <a16:creationId xmlns:a16="http://schemas.microsoft.com/office/drawing/2014/main" id="{BF6304C5-B10E-B2E9-0AF2-7BFF4093FF97}"/>
                </a:ext>
              </a:extLst>
            </p:cNvPr>
            <p:cNvGrpSpPr/>
            <p:nvPr/>
          </p:nvGrpSpPr>
          <p:grpSpPr>
            <a:xfrm>
              <a:off x="673892" y="4283663"/>
              <a:ext cx="4826762" cy="1952037"/>
              <a:chOff x="673892" y="4283663"/>
              <a:chExt cx="4826762" cy="1952037"/>
            </a:xfrm>
          </p:grpSpPr>
          <p:sp>
            <p:nvSpPr>
              <p:cNvPr id="166" name="Shape4">
                <a:extLst>
                  <a:ext uri="{FF2B5EF4-FFF2-40B4-BE49-F238E27FC236}">
                    <a16:creationId xmlns:a16="http://schemas.microsoft.com/office/drawing/2014/main" id="{B38B1C04-6220-4642-8350-76D2DABC46C7}"/>
                  </a:ext>
                </a:extLst>
              </p:cNvPr>
              <p:cNvSpPr/>
              <p:nvPr/>
            </p:nvSpPr>
            <p:spPr bwMode="auto">
              <a:xfrm>
                <a:off x="4507257" y="4346292"/>
                <a:ext cx="993397" cy="1021202"/>
              </a:xfrm>
              <a:custGeom>
                <a:avLst/>
                <a:gdLst>
                  <a:gd name="T0" fmla="*/ 154 w 729"/>
                  <a:gd name="T1" fmla="*/ 0 h 750"/>
                  <a:gd name="T2" fmla="*/ 63 w 729"/>
                  <a:gd name="T3" fmla="*/ 28 h 750"/>
                  <a:gd name="T4" fmla="*/ 93 w 729"/>
                  <a:gd name="T5" fmla="*/ 55 h 750"/>
                  <a:gd name="T6" fmla="*/ 10 w 729"/>
                  <a:gd name="T7" fmla="*/ 344 h 750"/>
                  <a:gd name="T8" fmla="*/ 157 w 729"/>
                  <a:gd name="T9" fmla="*/ 622 h 750"/>
                  <a:gd name="T10" fmla="*/ 453 w 729"/>
                  <a:gd name="T11" fmla="*/ 714 h 750"/>
                  <a:gd name="T12" fmla="*/ 729 w 729"/>
                  <a:gd name="T13" fmla="*/ 575 h 750"/>
                  <a:gd name="T14" fmla="*/ 718 w 729"/>
                  <a:gd name="T15" fmla="*/ 566 h 750"/>
                  <a:gd name="T16" fmla="*/ 166 w 729"/>
                  <a:gd name="T17" fmla="*/ 611 h 750"/>
                  <a:gd name="T18" fmla="*/ 23 w 729"/>
                  <a:gd name="T19" fmla="*/ 343 h 750"/>
                  <a:gd name="T20" fmla="*/ 103 w 729"/>
                  <a:gd name="T21" fmla="*/ 64 h 750"/>
                  <a:gd name="T22" fmla="*/ 134 w 729"/>
                  <a:gd name="T23" fmla="*/ 93 h 750"/>
                  <a:gd name="T24" fmla="*/ 154 w 729"/>
                  <a:gd name="T25" fmla="*/ 0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9" h="750">
                    <a:moveTo>
                      <a:pt x="154" y="0"/>
                    </a:moveTo>
                    <a:cubicBezTo>
                      <a:pt x="63" y="28"/>
                      <a:pt x="63" y="28"/>
                      <a:pt x="63" y="28"/>
                    </a:cubicBezTo>
                    <a:cubicBezTo>
                      <a:pt x="93" y="55"/>
                      <a:pt x="93" y="55"/>
                      <a:pt x="93" y="55"/>
                    </a:cubicBezTo>
                    <a:cubicBezTo>
                      <a:pt x="29" y="138"/>
                      <a:pt x="0" y="240"/>
                      <a:pt x="10" y="344"/>
                    </a:cubicBezTo>
                    <a:cubicBezTo>
                      <a:pt x="20" y="453"/>
                      <a:pt x="73" y="552"/>
                      <a:pt x="157" y="622"/>
                    </a:cubicBezTo>
                    <a:cubicBezTo>
                      <a:pt x="240" y="690"/>
                      <a:pt x="345" y="723"/>
                      <a:pt x="453" y="714"/>
                    </a:cubicBezTo>
                    <a:cubicBezTo>
                      <a:pt x="560" y="705"/>
                      <a:pt x="658" y="656"/>
                      <a:pt x="729" y="575"/>
                    </a:cubicBezTo>
                    <a:cubicBezTo>
                      <a:pt x="718" y="566"/>
                      <a:pt x="718" y="566"/>
                      <a:pt x="718" y="566"/>
                    </a:cubicBezTo>
                    <a:cubicBezTo>
                      <a:pt x="576" y="729"/>
                      <a:pt x="333" y="750"/>
                      <a:pt x="166" y="611"/>
                    </a:cubicBezTo>
                    <a:cubicBezTo>
                      <a:pt x="84" y="544"/>
                      <a:pt x="33" y="448"/>
                      <a:pt x="23" y="343"/>
                    </a:cubicBezTo>
                    <a:cubicBezTo>
                      <a:pt x="14" y="242"/>
                      <a:pt x="42" y="144"/>
                      <a:pt x="103" y="64"/>
                    </a:cubicBezTo>
                    <a:cubicBezTo>
                      <a:pt x="134" y="93"/>
                      <a:pt x="134" y="93"/>
                      <a:pt x="134" y="93"/>
                    </a:cubicBezTo>
                    <a:lnTo>
                      <a:pt x="154" y="0"/>
                    </a:lnTo>
                    <a:close/>
                  </a:path>
                </a:pathLst>
              </a:custGeom>
              <a:solidFill>
                <a:schemeClr val="accent1"/>
              </a:solidFill>
              <a:ln w="9525">
                <a:noFill/>
                <a:round/>
                <a:headEnd/>
                <a:tailEnd/>
              </a:ln>
            </p:spPr>
            <p:txBody>
              <a:bodyPr vert="horz" wrap="square" lIns="91440" tIns="45720" rIns="91440" bIns="45720" numCol="1" anchor="t" anchorCtr="0" compatLnSpc="1">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nvGrpSpPr>
              <p:cNvPr id="167" name="组合 166">
                <a:extLst>
                  <a:ext uri="{FF2B5EF4-FFF2-40B4-BE49-F238E27FC236}">
                    <a16:creationId xmlns:a16="http://schemas.microsoft.com/office/drawing/2014/main" id="{34CCF346-4C1D-204D-78D8-320CEB61F819}"/>
                  </a:ext>
                </a:extLst>
              </p:cNvPr>
              <p:cNvGrpSpPr/>
              <p:nvPr/>
            </p:nvGrpSpPr>
            <p:grpSpPr>
              <a:xfrm>
                <a:off x="4672226" y="4379268"/>
                <a:ext cx="810357" cy="811471"/>
                <a:chOff x="4672226" y="4033145"/>
                <a:chExt cx="810357" cy="811471"/>
              </a:xfrm>
            </p:grpSpPr>
            <p:sp>
              <p:nvSpPr>
                <p:cNvPr id="170" name="IconBackground4">
                  <a:extLst>
                    <a:ext uri="{FF2B5EF4-FFF2-40B4-BE49-F238E27FC236}">
                      <a16:creationId xmlns:a16="http://schemas.microsoft.com/office/drawing/2014/main" id="{A31A76C5-DA9F-497B-8408-4636A92F2E7D}"/>
                    </a:ext>
                  </a:extLst>
                </p:cNvPr>
                <p:cNvSpPr/>
                <p:nvPr/>
              </p:nvSpPr>
              <p:spPr bwMode="auto">
                <a:xfrm>
                  <a:off x="4672226" y="4033145"/>
                  <a:ext cx="810357" cy="811471"/>
                </a:xfrm>
                <a:custGeom>
                  <a:avLst/>
                  <a:gdLst>
                    <a:gd name="T0" fmla="*/ 467 w 595"/>
                    <a:gd name="T1" fmla="*/ 94 h 596"/>
                    <a:gd name="T2" fmla="*/ 502 w 595"/>
                    <a:gd name="T3" fmla="*/ 467 h 596"/>
                    <a:gd name="T4" fmla="*/ 129 w 595"/>
                    <a:gd name="T5" fmla="*/ 503 h 596"/>
                    <a:gd name="T6" fmla="*/ 93 w 595"/>
                    <a:gd name="T7" fmla="*/ 129 h 596"/>
                    <a:gd name="T8" fmla="*/ 467 w 595"/>
                    <a:gd name="T9" fmla="*/ 94 h 596"/>
                  </a:gdLst>
                  <a:ahLst/>
                  <a:cxnLst>
                    <a:cxn ang="0">
                      <a:pos x="T0" y="T1"/>
                    </a:cxn>
                    <a:cxn ang="0">
                      <a:pos x="T2" y="T3"/>
                    </a:cxn>
                    <a:cxn ang="0">
                      <a:pos x="T4" y="T5"/>
                    </a:cxn>
                    <a:cxn ang="0">
                      <a:pos x="T6" y="T7"/>
                    </a:cxn>
                    <a:cxn ang="0">
                      <a:pos x="T8" y="T9"/>
                    </a:cxn>
                  </a:cxnLst>
                  <a:rect l="0" t="0" r="r" b="b"/>
                  <a:pathLst>
                    <a:path w="595" h="596">
                      <a:moveTo>
                        <a:pt x="467" y="94"/>
                      </a:moveTo>
                      <a:cubicBezTo>
                        <a:pt x="580" y="187"/>
                        <a:pt x="595" y="354"/>
                        <a:pt x="502" y="467"/>
                      </a:cubicBezTo>
                      <a:cubicBezTo>
                        <a:pt x="409" y="580"/>
                        <a:pt x="242" y="596"/>
                        <a:pt x="129" y="503"/>
                      </a:cubicBezTo>
                      <a:cubicBezTo>
                        <a:pt x="16" y="409"/>
                        <a:pt x="0" y="242"/>
                        <a:pt x="93" y="129"/>
                      </a:cubicBezTo>
                      <a:cubicBezTo>
                        <a:pt x="187" y="16"/>
                        <a:pt x="354" y="0"/>
                        <a:pt x="467"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71" name="Icon4">
                  <a:extLst>
                    <a:ext uri="{FF2B5EF4-FFF2-40B4-BE49-F238E27FC236}">
                      <a16:creationId xmlns:a16="http://schemas.microsoft.com/office/drawing/2014/main" id="{BFB092E1-DF58-49F7-B2F0-AC3BAAF7F25B}"/>
                    </a:ext>
                  </a:extLst>
                </p:cNvPr>
                <p:cNvSpPr/>
                <p:nvPr/>
              </p:nvSpPr>
              <p:spPr bwMode="auto">
                <a:xfrm>
                  <a:off x="4913919" y="4275478"/>
                  <a:ext cx="326972" cy="326807"/>
                </a:xfrm>
                <a:custGeom>
                  <a:avLst/>
                  <a:gdLst>
                    <a:gd name="T0" fmla="*/ 8567 w 12445"/>
                    <a:gd name="T1" fmla="*/ 8827 h 12437"/>
                    <a:gd name="T2" fmla="*/ 8017 w 12445"/>
                    <a:gd name="T3" fmla="*/ 8827 h 12437"/>
                    <a:gd name="T4" fmla="*/ 6092 w 12445"/>
                    <a:gd name="T5" fmla="*/ 6902 h 12437"/>
                    <a:gd name="T6" fmla="*/ 4167 w 12445"/>
                    <a:gd name="T7" fmla="*/ 8827 h 12437"/>
                    <a:gd name="T8" fmla="*/ 3617 w 12445"/>
                    <a:gd name="T9" fmla="*/ 8827 h 12437"/>
                    <a:gd name="T10" fmla="*/ 3617 w 12445"/>
                    <a:gd name="T11" fmla="*/ 8277 h 12437"/>
                    <a:gd name="T12" fmla="*/ 5542 w 12445"/>
                    <a:gd name="T13" fmla="*/ 6352 h 12437"/>
                    <a:gd name="T14" fmla="*/ 3617 w 12445"/>
                    <a:gd name="T15" fmla="*/ 4428 h 12437"/>
                    <a:gd name="T16" fmla="*/ 3617 w 12445"/>
                    <a:gd name="T17" fmla="*/ 3878 h 12437"/>
                    <a:gd name="T18" fmla="*/ 4167 w 12445"/>
                    <a:gd name="T19" fmla="*/ 3878 h 12437"/>
                    <a:gd name="T20" fmla="*/ 6092 w 12445"/>
                    <a:gd name="T21" fmla="*/ 5803 h 12437"/>
                    <a:gd name="T22" fmla="*/ 8017 w 12445"/>
                    <a:gd name="T23" fmla="*/ 3878 h 12437"/>
                    <a:gd name="T24" fmla="*/ 8567 w 12445"/>
                    <a:gd name="T25" fmla="*/ 3878 h 12437"/>
                    <a:gd name="T26" fmla="*/ 8567 w 12445"/>
                    <a:gd name="T27" fmla="*/ 4428 h 12437"/>
                    <a:gd name="T28" fmla="*/ 6643 w 12445"/>
                    <a:gd name="T29" fmla="*/ 6352 h 12437"/>
                    <a:gd name="T30" fmla="*/ 8567 w 12445"/>
                    <a:gd name="T31" fmla="*/ 8277 h 12437"/>
                    <a:gd name="T32" fmla="*/ 8567 w 12445"/>
                    <a:gd name="T33" fmla="*/ 8827 h 12437"/>
                    <a:gd name="T34" fmla="*/ 12445 w 12445"/>
                    <a:gd name="T35" fmla="*/ 6294 h 12437"/>
                    <a:gd name="T36" fmla="*/ 12054 w 12445"/>
                    <a:gd name="T37" fmla="*/ 6685 h 12437"/>
                    <a:gd name="T38" fmla="*/ 11664 w 12445"/>
                    <a:gd name="T39" fmla="*/ 6294 h 12437"/>
                    <a:gd name="T40" fmla="*/ 11678 w 12445"/>
                    <a:gd name="T41" fmla="*/ 6223 h 12437"/>
                    <a:gd name="T42" fmla="*/ 11662 w 12445"/>
                    <a:gd name="T43" fmla="*/ 6223 h 12437"/>
                    <a:gd name="T44" fmla="*/ 11662 w 12445"/>
                    <a:gd name="T45" fmla="*/ 6219 h 12437"/>
                    <a:gd name="T46" fmla="*/ 6219 w 12445"/>
                    <a:gd name="T47" fmla="*/ 776 h 12437"/>
                    <a:gd name="T48" fmla="*/ 775 w 12445"/>
                    <a:gd name="T49" fmla="*/ 6219 h 12437"/>
                    <a:gd name="T50" fmla="*/ 6219 w 12445"/>
                    <a:gd name="T51" fmla="*/ 11663 h 12437"/>
                    <a:gd name="T52" fmla="*/ 10795 w 12445"/>
                    <a:gd name="T53" fmla="*/ 9160 h 12437"/>
                    <a:gd name="T54" fmla="*/ 10848 w 12445"/>
                    <a:gd name="T55" fmla="*/ 9159 h 12437"/>
                    <a:gd name="T56" fmla="*/ 11228 w 12445"/>
                    <a:gd name="T57" fmla="*/ 8820 h 12437"/>
                    <a:gd name="T58" fmla="*/ 11607 w 12445"/>
                    <a:gd name="T59" fmla="*/ 9150 h 12437"/>
                    <a:gd name="T60" fmla="*/ 11703 w 12445"/>
                    <a:gd name="T61" fmla="*/ 9149 h 12437"/>
                    <a:gd name="T62" fmla="*/ 11592 w 12445"/>
                    <a:gd name="T63" fmla="*/ 9341 h 12437"/>
                    <a:gd name="T64" fmla="*/ 11530 w 12445"/>
                    <a:gd name="T65" fmla="*/ 9449 h 12437"/>
                    <a:gd name="T66" fmla="*/ 6219 w 12445"/>
                    <a:gd name="T67" fmla="*/ 12437 h 12437"/>
                    <a:gd name="T68" fmla="*/ 0 w 12445"/>
                    <a:gd name="T69" fmla="*/ 6218 h 12437"/>
                    <a:gd name="T70" fmla="*/ 6219 w 12445"/>
                    <a:gd name="T71" fmla="*/ 0 h 12437"/>
                    <a:gd name="T72" fmla="*/ 12437 w 12445"/>
                    <a:gd name="T73" fmla="*/ 6207 h 12437"/>
                    <a:gd name="T74" fmla="*/ 12428 w 12445"/>
                    <a:gd name="T75" fmla="*/ 6207 h 12437"/>
                    <a:gd name="T76" fmla="*/ 12445 w 12445"/>
                    <a:gd name="T77" fmla="*/ 6293 h 12437"/>
                    <a:gd name="T78" fmla="*/ 12445 w 12445"/>
                    <a:gd name="T79" fmla="*/ 6294 h 12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45" h="12437">
                      <a:moveTo>
                        <a:pt x="8567" y="8827"/>
                      </a:moveTo>
                      <a:cubicBezTo>
                        <a:pt x="8415" y="8979"/>
                        <a:pt x="8169" y="8979"/>
                        <a:pt x="8017" y="8827"/>
                      </a:cubicBezTo>
                      <a:lnTo>
                        <a:pt x="6092" y="6902"/>
                      </a:lnTo>
                      <a:lnTo>
                        <a:pt x="4167" y="8827"/>
                      </a:lnTo>
                      <a:cubicBezTo>
                        <a:pt x="4015" y="8979"/>
                        <a:pt x="3769" y="8979"/>
                        <a:pt x="3617" y="8827"/>
                      </a:cubicBezTo>
                      <a:cubicBezTo>
                        <a:pt x="3465" y="8675"/>
                        <a:pt x="3465" y="8429"/>
                        <a:pt x="3617" y="8277"/>
                      </a:cubicBezTo>
                      <a:lnTo>
                        <a:pt x="5542" y="6352"/>
                      </a:lnTo>
                      <a:lnTo>
                        <a:pt x="3617" y="4428"/>
                      </a:lnTo>
                      <a:cubicBezTo>
                        <a:pt x="3465" y="4276"/>
                        <a:pt x="3465" y="4030"/>
                        <a:pt x="3617" y="3878"/>
                      </a:cubicBezTo>
                      <a:cubicBezTo>
                        <a:pt x="3769" y="3726"/>
                        <a:pt x="4015" y="3726"/>
                        <a:pt x="4167" y="3878"/>
                      </a:cubicBezTo>
                      <a:lnTo>
                        <a:pt x="6092" y="5803"/>
                      </a:lnTo>
                      <a:lnTo>
                        <a:pt x="8017" y="3878"/>
                      </a:lnTo>
                      <a:cubicBezTo>
                        <a:pt x="8169" y="3726"/>
                        <a:pt x="8415" y="3726"/>
                        <a:pt x="8567" y="3878"/>
                      </a:cubicBezTo>
                      <a:cubicBezTo>
                        <a:pt x="8719" y="4030"/>
                        <a:pt x="8719" y="4276"/>
                        <a:pt x="8567" y="4428"/>
                      </a:cubicBezTo>
                      <a:lnTo>
                        <a:pt x="6643" y="6352"/>
                      </a:lnTo>
                      <a:lnTo>
                        <a:pt x="8567" y="8277"/>
                      </a:lnTo>
                      <a:cubicBezTo>
                        <a:pt x="8719" y="8429"/>
                        <a:pt x="8719" y="8675"/>
                        <a:pt x="8567" y="8827"/>
                      </a:cubicBezTo>
                      <a:close/>
                      <a:moveTo>
                        <a:pt x="12445" y="6294"/>
                      </a:moveTo>
                      <a:cubicBezTo>
                        <a:pt x="12445" y="6510"/>
                        <a:pt x="12270" y="6685"/>
                        <a:pt x="12054" y="6685"/>
                      </a:cubicBezTo>
                      <a:cubicBezTo>
                        <a:pt x="11838" y="6685"/>
                        <a:pt x="11664" y="6510"/>
                        <a:pt x="11664" y="6294"/>
                      </a:cubicBezTo>
                      <a:cubicBezTo>
                        <a:pt x="11664" y="6269"/>
                        <a:pt x="11673" y="6247"/>
                        <a:pt x="11678" y="6223"/>
                      </a:cubicBezTo>
                      <a:lnTo>
                        <a:pt x="11662" y="6223"/>
                      </a:lnTo>
                      <a:cubicBezTo>
                        <a:pt x="11662" y="6222"/>
                        <a:pt x="11662" y="6221"/>
                        <a:pt x="11662" y="6219"/>
                      </a:cubicBezTo>
                      <a:cubicBezTo>
                        <a:pt x="11662" y="3213"/>
                        <a:pt x="9225" y="776"/>
                        <a:pt x="6219" y="776"/>
                      </a:cubicBezTo>
                      <a:cubicBezTo>
                        <a:pt x="3212" y="776"/>
                        <a:pt x="775" y="3213"/>
                        <a:pt x="775" y="6219"/>
                      </a:cubicBezTo>
                      <a:cubicBezTo>
                        <a:pt x="775" y="9226"/>
                        <a:pt x="3212" y="11663"/>
                        <a:pt x="6219" y="11663"/>
                      </a:cubicBezTo>
                      <a:cubicBezTo>
                        <a:pt x="8141" y="11663"/>
                        <a:pt x="9827" y="10664"/>
                        <a:pt x="10795" y="9160"/>
                      </a:cubicBezTo>
                      <a:lnTo>
                        <a:pt x="10848" y="9159"/>
                      </a:lnTo>
                      <a:cubicBezTo>
                        <a:pt x="10874" y="8969"/>
                        <a:pt x="11031" y="8820"/>
                        <a:pt x="11228" y="8820"/>
                      </a:cubicBezTo>
                      <a:cubicBezTo>
                        <a:pt x="11423" y="8820"/>
                        <a:pt x="11577" y="8964"/>
                        <a:pt x="11607" y="9150"/>
                      </a:cubicBezTo>
                      <a:lnTo>
                        <a:pt x="11703" y="9149"/>
                      </a:lnTo>
                      <a:cubicBezTo>
                        <a:pt x="11669" y="9214"/>
                        <a:pt x="11629" y="9277"/>
                        <a:pt x="11592" y="9341"/>
                      </a:cubicBezTo>
                      <a:cubicBezTo>
                        <a:pt x="11578" y="9381"/>
                        <a:pt x="11556" y="9416"/>
                        <a:pt x="11530" y="9449"/>
                      </a:cubicBezTo>
                      <a:cubicBezTo>
                        <a:pt x="10438" y="11240"/>
                        <a:pt x="8469" y="12437"/>
                        <a:pt x="6219" y="12437"/>
                      </a:cubicBezTo>
                      <a:cubicBezTo>
                        <a:pt x="2784" y="12437"/>
                        <a:pt x="0" y="9653"/>
                        <a:pt x="0" y="6218"/>
                      </a:cubicBezTo>
                      <a:cubicBezTo>
                        <a:pt x="0" y="2784"/>
                        <a:pt x="2784" y="0"/>
                        <a:pt x="6219" y="0"/>
                      </a:cubicBezTo>
                      <a:cubicBezTo>
                        <a:pt x="9649" y="0"/>
                        <a:pt x="12431" y="2778"/>
                        <a:pt x="12437" y="6207"/>
                      </a:cubicBezTo>
                      <a:lnTo>
                        <a:pt x="12428" y="6207"/>
                      </a:lnTo>
                      <a:cubicBezTo>
                        <a:pt x="12435" y="6236"/>
                        <a:pt x="12445" y="6263"/>
                        <a:pt x="12445" y="6293"/>
                      </a:cubicBezTo>
                      <a:lnTo>
                        <a:pt x="12445" y="6294"/>
                      </a:lnTo>
                      <a:close/>
                    </a:path>
                  </a:pathLst>
                </a:custGeom>
                <a:solidFill>
                  <a:srgbClr val="FFFFFF"/>
                </a:solidFill>
                <a:ln>
                  <a:noFill/>
                </a:ln>
              </p:spPr>
              <p:txBody>
                <a:bodyPr wrap="square" lIns="91440" tIns="45720" rIns="91440" bIns="45720">
                  <a:normAutofit fontScale="92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
            <p:nvSpPr>
              <p:cNvPr id="168" name="Text4">
                <a:extLst>
                  <a:ext uri="{FF2B5EF4-FFF2-40B4-BE49-F238E27FC236}">
                    <a16:creationId xmlns:a16="http://schemas.microsoft.com/office/drawing/2014/main" id="{AC321F9B-F99D-44D6-95EE-4CF3F8A760F8}"/>
                  </a:ext>
                </a:extLst>
              </p:cNvPr>
              <p:cNvSpPr/>
              <p:nvPr/>
            </p:nvSpPr>
            <p:spPr bwMode="auto">
              <a:xfrm flipH="1">
                <a:off x="673892" y="4731175"/>
                <a:ext cx="3333904" cy="150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30000"/>
                  </a:lnSpc>
                  <a:buFont typeface="Wingdings" panose="05000000000000000000" pitchFamily="2" charset="2"/>
                  <a:buChar char="ü"/>
                </a:pPr>
                <a:r>
                  <a:rPr lang="zh-CN" altLang="en-US" sz="1400"/>
                  <a:t>目前没有研究提示 VM 病人在发作时合并发生构音障碍、复视、双侧视觉症状、双侧感觉障碍、意识水平下降或听觉过敏</a:t>
                </a:r>
                <a:r>
                  <a:rPr lang="en-US" altLang="zh-CN" sz="1400" baseline="30000"/>
                  <a:t>1</a:t>
                </a:r>
              </a:p>
            </p:txBody>
          </p:sp>
          <p:sp>
            <p:nvSpPr>
              <p:cNvPr id="169" name="Bullet4">
                <a:extLst>
                  <a:ext uri="{FF2B5EF4-FFF2-40B4-BE49-F238E27FC236}">
                    <a16:creationId xmlns:a16="http://schemas.microsoft.com/office/drawing/2014/main" id="{3495B739-E5A7-4F4A-95FD-24BDFE4B18B1}"/>
                  </a:ext>
                </a:extLst>
              </p:cNvPr>
              <p:cNvSpPr txBox="1"/>
              <p:nvPr/>
            </p:nvSpPr>
            <p:spPr bwMode="auto">
              <a:xfrm flipH="1">
                <a:off x="673893" y="4283663"/>
                <a:ext cx="3591043" cy="44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lnSpc>
                    <a:spcPct val="100000"/>
                  </a:lnSpc>
                  <a:spcBef>
                    <a:spcPct val="0"/>
                  </a:spcBef>
                  <a:buFontTx/>
                  <a:buNone/>
                  <a:defRPr sz="2000" b="1" kern="1200">
                    <a:solidFill>
                      <a:srgbClr val="008E3F"/>
                    </a:solidFill>
                    <a:latin typeface="+mn-lt"/>
                    <a:ea typeface="+mn-ea"/>
                    <a:cs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a:sym typeface="+mn-lt"/>
                  </a:rPr>
                  <a:t>VM</a:t>
                </a:r>
                <a:r>
                  <a:rPr lang="zh-CN" altLang="en-US">
                    <a:sym typeface="+mn-lt"/>
                  </a:rPr>
                  <a:t>无相关症状</a:t>
                </a:r>
                <a:endParaRPr lang="en-US" altLang="zh-CN" dirty="0">
                  <a:sym typeface="+mn-lt"/>
                </a:endParaRPr>
              </a:p>
            </p:txBody>
          </p:sp>
        </p:grpSp>
        <p:sp>
          <p:nvSpPr>
            <p:cNvPr id="163" name="任意多边形: 形状 162">
              <a:extLst>
                <a:ext uri="{FF2B5EF4-FFF2-40B4-BE49-F238E27FC236}">
                  <a16:creationId xmlns:a16="http://schemas.microsoft.com/office/drawing/2014/main" id="{1B86B6C2-D7B1-4445-B5BE-2CE52E1B8556}"/>
                </a:ext>
              </a:extLst>
            </p:cNvPr>
            <p:cNvSpPr/>
            <p:nvPr/>
          </p:nvSpPr>
          <p:spPr bwMode="auto">
            <a:xfrm>
              <a:off x="4478174" y="2367642"/>
              <a:ext cx="3234062" cy="3234062"/>
            </a:xfrm>
            <a:custGeom>
              <a:avLst/>
              <a:gdLst>
                <a:gd name="connsiteX0" fmla="*/ 2282398 w 3234062"/>
                <a:gd name="connsiteY0" fmla="*/ 1664933 h 3234062"/>
                <a:gd name="connsiteX1" fmla="*/ 2831423 w 3234062"/>
                <a:gd name="connsiteY1" fmla="*/ 1886383 h 3234062"/>
                <a:gd name="connsiteX2" fmla="*/ 1839381 w 3234062"/>
                <a:gd name="connsiteY2" fmla="*/ 3221408 h 3234062"/>
                <a:gd name="connsiteX3" fmla="*/ 1839381 w 3234062"/>
                <a:gd name="connsiteY3" fmla="*/ 3234062 h 3234062"/>
                <a:gd name="connsiteX4" fmla="*/ 1399528 w 3234062"/>
                <a:gd name="connsiteY4" fmla="*/ 3234062 h 3234062"/>
                <a:gd name="connsiteX5" fmla="*/ 2282398 w 3234062"/>
                <a:gd name="connsiteY5" fmla="*/ 1664933 h 3234062"/>
                <a:gd name="connsiteX6" fmla="*/ 0 w 3234062"/>
                <a:gd name="connsiteY6" fmla="*/ 1400823 h 3234062"/>
                <a:gd name="connsiteX7" fmla="*/ 1575602 w 3234062"/>
                <a:gd name="connsiteY7" fmla="*/ 2290899 h 3234062"/>
                <a:gd name="connsiteX8" fmla="*/ 1353909 w 3234062"/>
                <a:gd name="connsiteY8" fmla="*/ 2852137 h 3234062"/>
                <a:gd name="connsiteX9" fmla="*/ 11085 w 3234062"/>
                <a:gd name="connsiteY9" fmla="*/ 1838747 h 3234062"/>
                <a:gd name="connsiteX10" fmla="*/ 0 w 3234062"/>
                <a:gd name="connsiteY10" fmla="*/ 1838747 h 3234062"/>
                <a:gd name="connsiteX11" fmla="*/ 0 w 3234062"/>
                <a:gd name="connsiteY11" fmla="*/ 1400823 h 3234062"/>
                <a:gd name="connsiteX12" fmla="*/ 1880153 w 3234062"/>
                <a:gd name="connsiteY12" fmla="*/ 383220 h 3234062"/>
                <a:gd name="connsiteX13" fmla="*/ 3222978 w 3234062"/>
                <a:gd name="connsiteY13" fmla="*/ 1395229 h 3234062"/>
                <a:gd name="connsiteX14" fmla="*/ 3234062 w 3234062"/>
                <a:gd name="connsiteY14" fmla="*/ 1395229 h 3234062"/>
                <a:gd name="connsiteX15" fmla="*/ 3234062 w 3234062"/>
                <a:gd name="connsiteY15" fmla="*/ 1833240 h 3234062"/>
                <a:gd name="connsiteX16" fmla="*/ 1658460 w 3234062"/>
                <a:gd name="connsiteY16" fmla="*/ 942988 h 3234062"/>
                <a:gd name="connsiteX17" fmla="*/ 1880153 w 3234062"/>
                <a:gd name="connsiteY17" fmla="*/ 383220 h 3234062"/>
                <a:gd name="connsiteX18" fmla="*/ 1394638 w 3234062"/>
                <a:gd name="connsiteY18" fmla="*/ 0 h 3234062"/>
                <a:gd name="connsiteX19" fmla="*/ 1834535 w 3234062"/>
                <a:gd name="connsiteY19" fmla="*/ 0 h 3234062"/>
                <a:gd name="connsiteX20" fmla="*/ 943665 w 3234062"/>
                <a:gd name="connsiteY20" fmla="*/ 1574307 h 3234062"/>
                <a:gd name="connsiteX21" fmla="*/ 381926 w 3234062"/>
                <a:gd name="connsiteY21" fmla="*/ 1354378 h 3234062"/>
                <a:gd name="connsiteX22" fmla="*/ 1394638 w 3234062"/>
                <a:gd name="connsiteY22" fmla="*/ 12658 h 3234062"/>
                <a:gd name="connsiteX23" fmla="*/ 1394638 w 3234062"/>
                <a:gd name="connsiteY23" fmla="*/ 0 h 323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234062" h="3234062">
                  <a:moveTo>
                    <a:pt x="2282398" y="1664933"/>
                  </a:moveTo>
                  <a:cubicBezTo>
                    <a:pt x="2450112" y="1766167"/>
                    <a:pt x="2635230" y="1842093"/>
                    <a:pt x="2831423" y="1886383"/>
                  </a:cubicBezTo>
                  <a:cubicBezTo>
                    <a:pt x="2257083" y="2058797"/>
                    <a:pt x="1839381" y="2591858"/>
                    <a:pt x="1839381" y="3221408"/>
                  </a:cubicBezTo>
                  <a:cubicBezTo>
                    <a:pt x="1839381" y="3226153"/>
                    <a:pt x="1839381" y="3229317"/>
                    <a:pt x="1839381" y="3234062"/>
                  </a:cubicBezTo>
                  <a:cubicBezTo>
                    <a:pt x="1839381" y="3234062"/>
                    <a:pt x="1839381" y="3234062"/>
                    <a:pt x="1399528" y="3234062"/>
                  </a:cubicBezTo>
                  <a:cubicBezTo>
                    <a:pt x="1401110" y="2569713"/>
                    <a:pt x="1753942" y="1987617"/>
                    <a:pt x="2282398" y="1664933"/>
                  </a:cubicBezTo>
                  <a:close/>
                  <a:moveTo>
                    <a:pt x="0" y="1400823"/>
                  </a:moveTo>
                  <a:cubicBezTo>
                    <a:pt x="668245" y="1400823"/>
                    <a:pt x="1254148" y="1758118"/>
                    <a:pt x="1575602" y="2290899"/>
                  </a:cubicBezTo>
                  <a:cubicBezTo>
                    <a:pt x="1472673" y="2461642"/>
                    <a:pt x="1396664" y="2649775"/>
                    <a:pt x="1353909" y="2852137"/>
                  </a:cubicBezTo>
                  <a:cubicBezTo>
                    <a:pt x="1189223" y="2267185"/>
                    <a:pt x="650827" y="1838747"/>
                    <a:pt x="11085" y="1838747"/>
                  </a:cubicBezTo>
                  <a:cubicBezTo>
                    <a:pt x="7918" y="1838747"/>
                    <a:pt x="3167" y="1838747"/>
                    <a:pt x="0" y="1838747"/>
                  </a:cubicBezTo>
                  <a:cubicBezTo>
                    <a:pt x="0" y="1838747"/>
                    <a:pt x="0" y="1838747"/>
                    <a:pt x="0" y="1400823"/>
                  </a:cubicBezTo>
                  <a:close/>
                  <a:moveTo>
                    <a:pt x="1880153" y="383220"/>
                  </a:moveTo>
                  <a:cubicBezTo>
                    <a:pt x="2046423" y="966707"/>
                    <a:pt x="2584819" y="1395229"/>
                    <a:pt x="3222978" y="1395229"/>
                  </a:cubicBezTo>
                  <a:cubicBezTo>
                    <a:pt x="3226145" y="1395229"/>
                    <a:pt x="3230895" y="1395229"/>
                    <a:pt x="3234062" y="1395229"/>
                  </a:cubicBezTo>
                  <a:cubicBezTo>
                    <a:pt x="3234062" y="1395229"/>
                    <a:pt x="3234062" y="1395229"/>
                    <a:pt x="3234062" y="1833240"/>
                  </a:cubicBezTo>
                  <a:cubicBezTo>
                    <a:pt x="2565817" y="1833240"/>
                    <a:pt x="1981498" y="1475874"/>
                    <a:pt x="1658460" y="942988"/>
                  </a:cubicBezTo>
                  <a:cubicBezTo>
                    <a:pt x="1761389" y="772211"/>
                    <a:pt x="1837398" y="584041"/>
                    <a:pt x="1880153" y="383220"/>
                  </a:cubicBezTo>
                  <a:close/>
                  <a:moveTo>
                    <a:pt x="1394638" y="0"/>
                  </a:moveTo>
                  <a:cubicBezTo>
                    <a:pt x="1394638" y="0"/>
                    <a:pt x="1394638" y="0"/>
                    <a:pt x="1834535" y="0"/>
                  </a:cubicBezTo>
                  <a:cubicBezTo>
                    <a:pt x="1832953" y="667696"/>
                    <a:pt x="1476921" y="1253117"/>
                    <a:pt x="943665" y="1574307"/>
                  </a:cubicBezTo>
                  <a:cubicBezTo>
                    <a:pt x="771187" y="1473045"/>
                    <a:pt x="582886" y="1397098"/>
                    <a:pt x="381926" y="1354378"/>
                  </a:cubicBezTo>
                  <a:cubicBezTo>
                    <a:pt x="967400" y="1188246"/>
                    <a:pt x="1394638" y="650291"/>
                    <a:pt x="1394638" y="12658"/>
                  </a:cubicBezTo>
                  <a:cubicBezTo>
                    <a:pt x="1394638" y="7911"/>
                    <a:pt x="1394638" y="4747"/>
                    <a:pt x="1394638" y="0"/>
                  </a:cubicBezTo>
                  <a:close/>
                </a:path>
              </a:pathLst>
            </a:custGeom>
            <a:solidFill>
              <a:schemeClr val="tx1">
                <a:alpha val="10000"/>
              </a:schemeClr>
            </a:solid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lt1"/>
                </a:solidFill>
                <a:cs typeface="+mn-ea"/>
                <a:sym typeface="+mn-lt"/>
              </a:endParaRPr>
            </a:p>
          </p:txBody>
        </p:sp>
        <p:cxnSp>
          <p:nvCxnSpPr>
            <p:cNvPr id="164" name="直接连接符 163">
              <a:extLst>
                <a:ext uri="{FF2B5EF4-FFF2-40B4-BE49-F238E27FC236}">
                  <a16:creationId xmlns:a16="http://schemas.microsoft.com/office/drawing/2014/main" id="{1808F5F6-1EAF-4EAD-9CDE-A9112539F04E}"/>
                </a:ext>
              </a:extLst>
            </p:cNvPr>
            <p:cNvCxnSpPr/>
            <p:nvPr/>
          </p:nvCxnSpPr>
          <p:spPr>
            <a:xfrm flipH="1">
              <a:off x="673896" y="3984673"/>
              <a:ext cx="3591043" cy="0"/>
            </a:xfrm>
            <a:prstGeom prst="line">
              <a:avLst/>
            </a:prstGeom>
            <a:ln w="6350">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id="{15277129-5C12-4350-A058-C5572EF4C1C3}"/>
                </a:ext>
              </a:extLst>
            </p:cNvPr>
            <p:cNvCxnSpPr/>
            <p:nvPr/>
          </p:nvCxnSpPr>
          <p:spPr>
            <a:xfrm>
              <a:off x="7927857" y="3984673"/>
              <a:ext cx="3591043" cy="0"/>
            </a:xfrm>
            <a:prstGeom prst="line">
              <a:avLst/>
            </a:prstGeom>
            <a:ln w="6350">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CCC168D2-8316-8F6C-025A-77B955590F6B}"/>
              </a:ext>
            </a:extLst>
          </p:cNvPr>
          <p:cNvSpPr txBox="1"/>
          <p:nvPr/>
        </p:nvSpPr>
        <p:spPr>
          <a:xfrm>
            <a:off x="2405269" y="5874268"/>
            <a:ext cx="3750198" cy="255070"/>
          </a:xfrm>
          <a:prstGeom prst="rect">
            <a:avLst/>
          </a:prstGeom>
          <a:noFill/>
        </p:spPr>
        <p:txBody>
          <a:bodyPr wrap="square" rtlCol="0">
            <a:spAutoFit/>
          </a:bodyPr>
          <a:lstStyle/>
          <a:p>
            <a:pPr>
              <a:lnSpc>
                <a:spcPct val="150000"/>
              </a:lnSpc>
            </a:pPr>
            <a:r>
              <a:rPr lang="en-US" altLang="zh-CN" sz="800"/>
              <a:t>VM</a:t>
            </a:r>
            <a:r>
              <a:rPr lang="zh-CN" altLang="en-US" sz="800"/>
              <a:t>：前庭性偏头痛</a:t>
            </a:r>
          </a:p>
        </p:txBody>
      </p:sp>
      <p:sp>
        <p:nvSpPr>
          <p:cNvPr id="5" name="圆角矩形 4">
            <a:extLst>
              <a:ext uri="{FF2B5EF4-FFF2-40B4-BE49-F238E27FC236}">
                <a16:creationId xmlns:a16="http://schemas.microsoft.com/office/drawing/2014/main" id="{E03B43EE-15A5-C061-A1C3-E8668D4F79A3}"/>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a:extLst>
              <a:ext uri="{FF2B5EF4-FFF2-40B4-BE49-F238E27FC236}">
                <a16:creationId xmlns:a16="http://schemas.microsoft.com/office/drawing/2014/main" id="{1BAE9A12-BEA8-A27D-E951-A271716A07C6}"/>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5979865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F472C-51FC-2A5E-6688-523C3B30A98A}"/>
            </a:ext>
          </a:extLst>
        </p:cNvPr>
        <p:cNvGrpSpPr/>
        <p:nvPr/>
      </p:nvGrpSpPr>
      <p:grpSpPr>
        <a:xfrm>
          <a:off x="0" y="0"/>
          <a:ext cx="0" cy="0"/>
          <a:chOff x="0" y="0"/>
          <a:chExt cx="0" cy="0"/>
        </a:xfrm>
      </p:grpSpPr>
      <p:sp>
        <p:nvSpPr>
          <p:cNvPr id="3" name="圆角矩形 2">
            <a:extLst>
              <a:ext uri="{FF2B5EF4-FFF2-40B4-BE49-F238E27FC236}">
                <a16:creationId xmlns:a16="http://schemas.microsoft.com/office/drawing/2014/main" id="{4A8DEB5F-47EA-1704-DAAA-E91BEE706A2A}"/>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904B2B32-D08A-9D7F-33AB-2D37FC810245}"/>
              </a:ext>
            </a:extLst>
          </p:cNvPr>
          <p:cNvSpPr>
            <a:spLocks noGrp="1"/>
          </p:cNvSpPr>
          <p:nvPr>
            <p:ph type="title"/>
          </p:nvPr>
        </p:nvSpPr>
        <p:spPr>
          <a:xfrm>
            <a:off x="479425" y="0"/>
            <a:ext cx="11233150" cy="728177"/>
          </a:xfrm>
        </p:spPr>
        <p:txBody>
          <a:bodyPr anchor="b">
            <a:normAutofit/>
          </a:bodyPr>
          <a:lstStyle/>
          <a:p>
            <a:r>
              <a:rPr lang="zh-CN" altLang="en-US">
                <a:solidFill>
                  <a:schemeClr val="bg1"/>
                </a:solidFill>
              </a:rPr>
              <a:t>与后循环缺血的鉴别​</a:t>
            </a:r>
          </a:p>
        </p:txBody>
      </p:sp>
      <p:sp>
        <p:nvSpPr>
          <p:cNvPr id="6" name="文本框 5">
            <a:extLst>
              <a:ext uri="{FF2B5EF4-FFF2-40B4-BE49-F238E27FC236}">
                <a16:creationId xmlns:a16="http://schemas.microsoft.com/office/drawing/2014/main" id="{3802750E-7106-F6DE-4D6C-76E84916DF7A}"/>
              </a:ext>
            </a:extLst>
          </p:cNvPr>
          <p:cNvSpPr txBox="1"/>
          <p:nvPr/>
        </p:nvSpPr>
        <p:spPr>
          <a:xfrm>
            <a:off x="2331416" y="6129338"/>
            <a:ext cx="9381159" cy="338554"/>
          </a:xfrm>
          <a:prstGeom prst="rect">
            <a:avLst/>
          </a:prstGeom>
          <a:noFill/>
        </p:spPr>
        <p:txBody>
          <a:bodyPr wrap="square" rtlCol="0">
            <a:spAutoFit/>
          </a:bodyPr>
          <a:lstStyle/>
          <a:p>
            <a:pPr marL="228600" indent="-228600">
              <a:buFont typeface="+mj-lt"/>
              <a:buAutoNum type="arabicPeriod"/>
            </a:pPr>
            <a:r>
              <a:rPr lang="zh-CN" altLang="en-US" sz="800"/>
              <a:t>中国医师协会神经内科医师分会疼痛和感觉障碍学组</a:t>
            </a:r>
            <a:r>
              <a:rPr lang="en-US" altLang="zh-CN" sz="800"/>
              <a:t>,</a:t>
            </a:r>
            <a:r>
              <a:rPr lang="zh-CN" altLang="en-US" sz="800"/>
              <a:t>中国医药教育协会眩晕专业委员会</a:t>
            </a:r>
            <a:r>
              <a:rPr lang="en-US" altLang="zh-CN" sz="800"/>
              <a:t>,</a:t>
            </a:r>
            <a:r>
              <a:rPr lang="zh-CN" altLang="en-US" sz="800"/>
              <a:t>中国研究型医院学会头痛与感觉障碍专业委员会</a:t>
            </a:r>
            <a:r>
              <a:rPr lang="en-US" altLang="zh-CN" sz="800"/>
              <a:t>. </a:t>
            </a:r>
            <a:r>
              <a:rPr lang="zh-CN" altLang="en-US" sz="800"/>
              <a:t>前庭性偏头痛诊治专家共识</a:t>
            </a:r>
            <a:r>
              <a:rPr lang="en-US" altLang="zh-CN" sz="800"/>
              <a:t>(2018)[J]. </a:t>
            </a:r>
            <a:r>
              <a:rPr lang="zh-CN" altLang="en-US" sz="800"/>
              <a:t>中国疼痛医学杂志</a:t>
            </a:r>
            <a:r>
              <a:rPr lang="en-US" altLang="zh-CN" sz="800"/>
              <a:t>,2018,24(7):481-488. </a:t>
            </a:r>
          </a:p>
        </p:txBody>
      </p:sp>
      <p:cxnSp>
        <p:nvCxnSpPr>
          <p:cNvPr id="31" name="直接连接符 30">
            <a:extLst>
              <a:ext uri="{FF2B5EF4-FFF2-40B4-BE49-F238E27FC236}">
                <a16:creationId xmlns:a16="http://schemas.microsoft.com/office/drawing/2014/main" id="{B4BA2BC3-4907-AE95-B356-1F61268385B3}"/>
              </a:ext>
            </a:extLst>
          </p:cNvPr>
          <p:cNvCxnSpPr>
            <a:cxnSpLocks/>
            <a:stCxn id="126" idx="2"/>
          </p:cNvCxnSpPr>
          <p:nvPr/>
        </p:nvCxnSpPr>
        <p:spPr>
          <a:xfrm flipH="1" flipV="1">
            <a:off x="2184376" y="2215455"/>
            <a:ext cx="7777174" cy="864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6" name="同心圆 125">
            <a:extLst>
              <a:ext uri="{FF2B5EF4-FFF2-40B4-BE49-F238E27FC236}">
                <a16:creationId xmlns:a16="http://schemas.microsoft.com/office/drawing/2014/main" id="{1DF3B9F9-3743-482B-FBFE-F6149A84A6A3}"/>
              </a:ext>
            </a:extLst>
          </p:cNvPr>
          <p:cNvSpPr/>
          <p:nvPr/>
        </p:nvSpPr>
        <p:spPr>
          <a:xfrm>
            <a:off x="9961550" y="2137449"/>
            <a:ext cx="173292" cy="173292"/>
          </a:xfrm>
          <a:prstGeom prst="donut">
            <a:avLst/>
          </a:prstGeom>
          <a:solidFill>
            <a:srgbClr val="008E3F"/>
          </a:solidFill>
          <a:ln w="12700" cap="rnd">
            <a:solidFill>
              <a:schemeClr val="accent1"/>
            </a:solidFill>
            <a:prstDash val="solid"/>
            <a:round/>
            <a:headEnd/>
            <a:tailEnd/>
          </a:ln>
          <a:effectLst>
            <a:outerShdw blurRad="254000" dist="127000" algn="ctr" rotWithShape="0">
              <a:schemeClr val="accent6">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dirty="0">
              <a:solidFill>
                <a:schemeClr val="bg1"/>
              </a:solidFill>
            </a:endParaRPr>
          </a:p>
        </p:txBody>
      </p:sp>
      <p:sp>
        <p:nvSpPr>
          <p:cNvPr id="13" name="Bullet1">
            <a:extLst>
              <a:ext uri="{FF2B5EF4-FFF2-40B4-BE49-F238E27FC236}">
                <a16:creationId xmlns:a16="http://schemas.microsoft.com/office/drawing/2014/main" id="{E6115FA9-E328-5181-7DD6-A9DA73D85D52}"/>
              </a:ext>
            </a:extLst>
          </p:cNvPr>
          <p:cNvSpPr txBox="1"/>
          <p:nvPr/>
        </p:nvSpPr>
        <p:spPr>
          <a:xfrm>
            <a:off x="865382" y="3300673"/>
            <a:ext cx="2551362" cy="495695"/>
          </a:xfrm>
          <a:prstGeom prst="rect">
            <a:avLst/>
          </a:prstGeom>
          <a:gradFill flip="none" rotWithShape="1">
            <a:gsLst>
              <a:gs pos="0">
                <a:srgbClr val="CBECCE"/>
              </a:gs>
              <a:gs pos="75000">
                <a:srgbClr val="008E3F"/>
              </a:gs>
            </a:gsLst>
            <a:lin ang="2700000" scaled="1"/>
            <a:tileRect/>
          </a:gra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a:bodyPr>
          <a:lstStyle>
            <a:defPPr>
              <a:defRPr lang="zh-CN"/>
            </a:defPPr>
            <a:lvl1pPr algn="ctr">
              <a:defRPr sz="1600" b="1">
                <a:solidFill>
                  <a:srgbClr val="FFFFFF"/>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a:t>好发年龄及病史</a:t>
            </a:r>
            <a:endParaRPr lang="en-US" altLang="zh-CN" dirty="0"/>
          </a:p>
        </p:txBody>
      </p:sp>
      <p:sp>
        <p:nvSpPr>
          <p:cNvPr id="114" name="Bullet2">
            <a:extLst>
              <a:ext uri="{FF2B5EF4-FFF2-40B4-BE49-F238E27FC236}">
                <a16:creationId xmlns:a16="http://schemas.microsoft.com/office/drawing/2014/main" id="{73A59DD7-BD8F-7FA4-AE5D-1AED314859A0}"/>
              </a:ext>
            </a:extLst>
          </p:cNvPr>
          <p:cNvSpPr txBox="1"/>
          <p:nvPr/>
        </p:nvSpPr>
        <p:spPr>
          <a:xfrm>
            <a:off x="4830626" y="3300673"/>
            <a:ext cx="2551362" cy="495695"/>
          </a:xfrm>
          <a:prstGeom prst="rect">
            <a:avLst/>
          </a:prstGeom>
          <a:gradFill flip="none" rotWithShape="1">
            <a:gsLst>
              <a:gs pos="0">
                <a:srgbClr val="CBECCE"/>
              </a:gs>
              <a:gs pos="75000">
                <a:srgbClr val="008E3F"/>
              </a:gs>
            </a:gsLst>
            <a:lin ang="2700000" scaled="1"/>
            <a:tileRect/>
          </a:gra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a:bodyPr>
          <a:lstStyle>
            <a:defPPr>
              <a:defRPr lang="zh-CN"/>
            </a:defPPr>
            <a:lvl1pPr algn="ctr">
              <a:defRPr sz="1600" b="1">
                <a:solidFill>
                  <a:srgbClr val="FFFFFF"/>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a:t>临床表现及检查</a:t>
            </a:r>
            <a:endParaRPr lang="en-US" altLang="zh-CN" dirty="0"/>
          </a:p>
        </p:txBody>
      </p:sp>
      <p:sp>
        <p:nvSpPr>
          <p:cNvPr id="124" name="Bullet3">
            <a:extLst>
              <a:ext uri="{FF2B5EF4-FFF2-40B4-BE49-F238E27FC236}">
                <a16:creationId xmlns:a16="http://schemas.microsoft.com/office/drawing/2014/main" id="{DD4FB835-9A98-ACCE-315B-D71EC5F39278}"/>
              </a:ext>
            </a:extLst>
          </p:cNvPr>
          <p:cNvSpPr txBox="1"/>
          <p:nvPr/>
        </p:nvSpPr>
        <p:spPr>
          <a:xfrm>
            <a:off x="8775254" y="3300673"/>
            <a:ext cx="2551362" cy="495695"/>
          </a:xfrm>
          <a:prstGeom prst="rect">
            <a:avLst/>
          </a:prstGeom>
          <a:gradFill flip="none" rotWithShape="1">
            <a:gsLst>
              <a:gs pos="0">
                <a:srgbClr val="CBECCE"/>
              </a:gs>
              <a:gs pos="75000">
                <a:srgbClr val="008E3F"/>
              </a:gs>
            </a:gsLst>
            <a:lin ang="2700000" scaled="1"/>
            <a:tileRect/>
          </a:gra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a:bodyPr>
          <a:lstStyle>
            <a:defPPr>
              <a:defRPr lang="zh-CN"/>
            </a:defPPr>
            <a:lvl1pPr algn="ctr">
              <a:defRPr sz="1600" b="1">
                <a:solidFill>
                  <a:srgbClr val="FFFFFF"/>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a:t>症状持续时间</a:t>
            </a:r>
            <a:endParaRPr lang="en-US" altLang="zh-CN" dirty="0"/>
          </a:p>
        </p:txBody>
      </p:sp>
      <p:sp>
        <p:nvSpPr>
          <p:cNvPr id="51" name="Text1">
            <a:extLst>
              <a:ext uri="{FF2B5EF4-FFF2-40B4-BE49-F238E27FC236}">
                <a16:creationId xmlns:a16="http://schemas.microsoft.com/office/drawing/2014/main" id="{F8C36CDD-6C87-1F64-0599-F6209E2FD835}"/>
              </a:ext>
            </a:extLst>
          </p:cNvPr>
          <p:cNvSpPr txBox="1">
            <a:spLocks/>
          </p:cNvSpPr>
          <p:nvPr/>
        </p:nvSpPr>
        <p:spPr>
          <a:xfrm>
            <a:off x="725689" y="3971189"/>
            <a:ext cx="2830749" cy="1826496"/>
          </a:xfrm>
          <a:prstGeom prst="rect">
            <a:avLst/>
          </a:prstGeom>
          <a:noFill/>
          <a:ln>
            <a:noFill/>
          </a:ln>
        </p:spPr>
        <p:txBody>
          <a:bodyPr wrap="square" lIns="91440" tIns="45720" rIns="91440" bIns="45720" anchor="t" anchorCtr="0">
            <a:normAutofit/>
          </a:bodyPr>
          <a:lstStyle/>
          <a:p>
            <a:pPr marL="285750" indent="-285750">
              <a:lnSpc>
                <a:spcPct val="130000"/>
              </a:lnSpc>
              <a:buFont typeface="Wingdings" panose="05000000000000000000" pitchFamily="2" charset="2"/>
              <a:buChar char="ü"/>
            </a:pPr>
            <a:r>
              <a:rPr lang="zh-CN" altLang="en-US" sz="1400"/>
              <a:t>后循环缺血发病年龄多在 60 岁以上，</a:t>
            </a:r>
            <a:r>
              <a:rPr lang="zh-CN" altLang="en-US" sz="1400" b="1">
                <a:solidFill>
                  <a:srgbClr val="008E3F"/>
                </a:solidFill>
              </a:rPr>
              <a:t>60 岁以上</a:t>
            </a:r>
            <a:r>
              <a:rPr lang="zh-CN" altLang="en-US" sz="1400"/>
              <a:t>伴有多种血管危险因素的</a:t>
            </a:r>
            <a:r>
              <a:rPr lang="zh-CN" altLang="en-US" sz="1400" b="1">
                <a:solidFill>
                  <a:srgbClr val="008E3F"/>
                </a:solidFill>
              </a:rPr>
              <a:t>眩晕病人</a:t>
            </a:r>
            <a:r>
              <a:rPr lang="zh-CN" altLang="en-US" sz="1400"/>
              <a:t>应警惕</a:t>
            </a:r>
            <a:r>
              <a:rPr lang="zh-CN" altLang="en-US" sz="1400" b="1">
                <a:solidFill>
                  <a:srgbClr val="008E3F"/>
                </a:solidFill>
              </a:rPr>
              <a:t>小脑或脑干卒中</a:t>
            </a:r>
            <a:r>
              <a:rPr lang="zh-CN" altLang="en-US" sz="1400"/>
              <a:t>。</a:t>
            </a:r>
            <a:endParaRPr lang="en-US" altLang="zh-CN" sz="1400" b="1">
              <a:solidFill>
                <a:srgbClr val="008E3F"/>
              </a:solidFill>
            </a:endParaRPr>
          </a:p>
          <a:p>
            <a:pPr marL="285750" indent="-285750">
              <a:lnSpc>
                <a:spcPct val="130000"/>
              </a:lnSpc>
              <a:buFont typeface="Wingdings" panose="05000000000000000000" pitchFamily="2" charset="2"/>
              <a:buChar char="ü"/>
            </a:pPr>
            <a:r>
              <a:rPr lang="zh-CN" altLang="en-US" sz="1400"/>
              <a:t>对老年眩晕病人，长期的偏头痛病史有助于两者鉴别</a:t>
            </a:r>
          </a:p>
          <a:p>
            <a:pPr>
              <a:lnSpc>
                <a:spcPct val="130000"/>
              </a:lnSpc>
            </a:pPr>
            <a:endParaRPr lang="en-US" altLang="zh-CN" sz="1400" b="1">
              <a:solidFill>
                <a:srgbClr val="008E3F"/>
              </a:solidFill>
            </a:endParaRPr>
          </a:p>
        </p:txBody>
      </p:sp>
      <p:sp>
        <p:nvSpPr>
          <p:cNvPr id="115" name="Text2">
            <a:extLst>
              <a:ext uri="{FF2B5EF4-FFF2-40B4-BE49-F238E27FC236}">
                <a16:creationId xmlns:a16="http://schemas.microsoft.com/office/drawing/2014/main" id="{AAD64350-4F7A-68D2-4C94-FD03DB491E97}"/>
              </a:ext>
            </a:extLst>
          </p:cNvPr>
          <p:cNvSpPr txBox="1">
            <a:spLocks/>
          </p:cNvSpPr>
          <p:nvPr/>
        </p:nvSpPr>
        <p:spPr>
          <a:xfrm>
            <a:off x="4680625" y="3971189"/>
            <a:ext cx="2830749" cy="1505483"/>
          </a:xfrm>
          <a:prstGeom prst="rect">
            <a:avLst/>
          </a:prstGeom>
          <a:noFill/>
          <a:ln>
            <a:noFill/>
          </a:ln>
        </p:spPr>
        <p:txBody>
          <a:bodyPr wrap="square" lIns="91440" tIns="45720" rIns="91440" bIns="45720" anchor="t" anchorCtr="0">
            <a:noAutofit/>
          </a:bodyPr>
          <a:lstStyle/>
          <a:p>
            <a:pPr marL="285750" indent="-285750">
              <a:lnSpc>
                <a:spcPct val="130000"/>
              </a:lnSpc>
              <a:buFont typeface="Wingdings" panose="05000000000000000000" pitchFamily="2" charset="2"/>
              <a:buChar char="ü"/>
            </a:pPr>
            <a:r>
              <a:rPr lang="zh-CN" altLang="en-US" sz="1400"/>
              <a:t>大多数脑干和小脑病变常伴随有中枢神经系统症状和体征。</a:t>
            </a:r>
            <a:endParaRPr lang="en-US" altLang="zh-CN" sz="1400"/>
          </a:p>
          <a:p>
            <a:pPr marL="285750" indent="-285750">
              <a:lnSpc>
                <a:spcPct val="130000"/>
              </a:lnSpc>
              <a:buFont typeface="Wingdings" panose="05000000000000000000" pitchFamily="2" charset="2"/>
              <a:buChar char="ü"/>
            </a:pPr>
            <a:r>
              <a:rPr lang="zh-CN" altLang="en-US" sz="1400"/>
              <a:t>部分小梗死灶仅表现为孤立性眩晕，可进行</a:t>
            </a:r>
            <a:r>
              <a:rPr lang="zh-CN" altLang="en-US" sz="1400" b="1">
                <a:solidFill>
                  <a:srgbClr val="008E3F"/>
                </a:solidFill>
              </a:rPr>
              <a:t>床旁HINTS检查</a:t>
            </a:r>
            <a:r>
              <a:rPr lang="zh-CN" altLang="en-US" sz="1400"/>
              <a:t>联合</a:t>
            </a:r>
            <a:r>
              <a:rPr lang="zh-CN" altLang="en-US" sz="1400" b="1">
                <a:solidFill>
                  <a:srgbClr val="008E3F"/>
                </a:solidFill>
              </a:rPr>
              <a:t>影像学检查</a:t>
            </a:r>
            <a:r>
              <a:rPr lang="zh-CN" altLang="en-US" sz="1400"/>
              <a:t>明确病因</a:t>
            </a:r>
            <a:endParaRPr lang="en-US" altLang="zh-CN" sz="1400"/>
          </a:p>
        </p:txBody>
      </p:sp>
      <p:sp>
        <p:nvSpPr>
          <p:cNvPr id="125" name="Text3">
            <a:extLst>
              <a:ext uri="{FF2B5EF4-FFF2-40B4-BE49-F238E27FC236}">
                <a16:creationId xmlns:a16="http://schemas.microsoft.com/office/drawing/2014/main" id="{1BDCDCAB-98FB-0A0A-897B-DDE03C40A3BD}"/>
              </a:ext>
            </a:extLst>
          </p:cNvPr>
          <p:cNvSpPr txBox="1">
            <a:spLocks/>
          </p:cNvSpPr>
          <p:nvPr/>
        </p:nvSpPr>
        <p:spPr>
          <a:xfrm>
            <a:off x="8635561" y="3971189"/>
            <a:ext cx="2830749" cy="1515211"/>
          </a:xfrm>
          <a:prstGeom prst="rect">
            <a:avLst/>
          </a:prstGeom>
          <a:noFill/>
          <a:ln>
            <a:noFill/>
          </a:ln>
        </p:spPr>
        <p:txBody>
          <a:bodyPr wrap="square" lIns="91440" tIns="45720" rIns="91440" bIns="45720" anchor="t" anchorCtr="0">
            <a:normAutofit/>
          </a:bodyPr>
          <a:lstStyle/>
          <a:p>
            <a:pPr marL="285750" indent="-285750">
              <a:lnSpc>
                <a:spcPct val="130000"/>
              </a:lnSpc>
              <a:buFont typeface="Wingdings" panose="05000000000000000000" pitchFamily="2" charset="2"/>
              <a:buChar char="ü"/>
            </a:pPr>
            <a:r>
              <a:rPr lang="zh-CN" altLang="en-US" sz="1400"/>
              <a:t>VM 病人核心症状发作时间不超过72 小时，</a:t>
            </a:r>
            <a:r>
              <a:rPr lang="zh-CN" altLang="en-US" sz="1400" b="1">
                <a:solidFill>
                  <a:srgbClr val="008E3F"/>
                </a:solidFill>
              </a:rPr>
              <a:t>一旦超过 72 小时</a:t>
            </a:r>
            <a:r>
              <a:rPr lang="zh-CN" altLang="en-US" sz="1400"/>
              <a:t>，应警惕后循环卒中</a:t>
            </a:r>
            <a:endParaRPr lang="en-US" altLang="zh-CN" sz="1400"/>
          </a:p>
          <a:p>
            <a:pPr marL="285750" indent="-285750">
              <a:lnSpc>
                <a:spcPct val="130000"/>
              </a:lnSpc>
              <a:buFont typeface="Wingdings" panose="05000000000000000000" pitchFamily="2" charset="2"/>
              <a:buChar char="ü"/>
            </a:pPr>
            <a:r>
              <a:rPr lang="zh-CN" altLang="en-US" sz="1400"/>
              <a:t>必要时可进行</a:t>
            </a:r>
            <a:r>
              <a:rPr lang="zh-CN" altLang="en-US" sz="1400" b="1">
                <a:solidFill>
                  <a:srgbClr val="008E3F"/>
                </a:solidFill>
              </a:rPr>
              <a:t>相关的影像检查，排除责任血管的病变</a:t>
            </a:r>
          </a:p>
        </p:txBody>
      </p:sp>
      <p:sp>
        <p:nvSpPr>
          <p:cNvPr id="100" name="任意多边形 99">
            <a:extLst>
              <a:ext uri="{FF2B5EF4-FFF2-40B4-BE49-F238E27FC236}">
                <a16:creationId xmlns:a16="http://schemas.microsoft.com/office/drawing/2014/main" id="{E9B66AEE-3C93-6DE9-A3B1-40FB1A23AE9C}"/>
              </a:ext>
            </a:extLst>
          </p:cNvPr>
          <p:cNvSpPr/>
          <p:nvPr/>
        </p:nvSpPr>
        <p:spPr>
          <a:xfrm flipV="1">
            <a:off x="1862198" y="2389138"/>
            <a:ext cx="598074" cy="795686"/>
          </a:xfrm>
          <a:custGeom>
            <a:avLst/>
            <a:gdLst>
              <a:gd name="T0" fmla="*/ 594 w 1188"/>
              <a:gd name="T1" fmla="*/ 0 h 1583"/>
              <a:gd name="T2" fmla="*/ 0 w 1188"/>
              <a:gd name="T3" fmla="*/ 593 h 1583"/>
              <a:gd name="T4" fmla="*/ 170 w 1188"/>
              <a:gd name="T5" fmla="*/ 1061 h 1583"/>
              <a:gd name="T6" fmla="*/ 538 w 1188"/>
              <a:gd name="T7" fmla="*/ 1551 h 1583"/>
              <a:gd name="T8" fmla="*/ 651 w 1188"/>
              <a:gd name="T9" fmla="*/ 1551 h 1583"/>
              <a:gd name="T10" fmla="*/ 980 w 1188"/>
              <a:gd name="T11" fmla="*/ 1137 h 1583"/>
              <a:gd name="T12" fmla="*/ 1188 w 1188"/>
              <a:gd name="T13" fmla="*/ 593 h 1583"/>
              <a:gd name="T14" fmla="*/ 594 w 1188"/>
              <a:gd name="T15" fmla="*/ 0 h 1583"/>
              <a:gd name="T16" fmla="*/ 594 w 1188"/>
              <a:gd name="T17" fmla="*/ 937 h 1583"/>
              <a:gd name="T18" fmla="*/ 234 w 1188"/>
              <a:gd name="T19" fmla="*/ 577 h 1583"/>
              <a:gd name="T20" fmla="*/ 594 w 1188"/>
              <a:gd name="T21" fmla="*/ 217 h 1583"/>
              <a:gd name="T22" fmla="*/ 954 w 1188"/>
              <a:gd name="T23" fmla="*/ 577 h 1583"/>
              <a:gd name="T24" fmla="*/ 594 w 1188"/>
              <a:gd name="T25" fmla="*/ 937 h 1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8" h="1583">
                <a:moveTo>
                  <a:pt x="594" y="0"/>
                </a:moveTo>
                <a:cubicBezTo>
                  <a:pt x="266" y="0"/>
                  <a:pt x="0" y="265"/>
                  <a:pt x="0" y="593"/>
                </a:cubicBezTo>
                <a:cubicBezTo>
                  <a:pt x="0" y="764"/>
                  <a:pt x="86" y="919"/>
                  <a:pt x="170" y="1061"/>
                </a:cubicBezTo>
                <a:cubicBezTo>
                  <a:pt x="272" y="1239"/>
                  <a:pt x="395" y="1404"/>
                  <a:pt x="538" y="1551"/>
                </a:cubicBezTo>
                <a:cubicBezTo>
                  <a:pt x="568" y="1583"/>
                  <a:pt x="619" y="1583"/>
                  <a:pt x="651" y="1551"/>
                </a:cubicBezTo>
                <a:cubicBezTo>
                  <a:pt x="776" y="1427"/>
                  <a:pt x="887" y="1287"/>
                  <a:pt x="980" y="1137"/>
                </a:cubicBezTo>
                <a:cubicBezTo>
                  <a:pt x="1080" y="976"/>
                  <a:pt x="1188" y="789"/>
                  <a:pt x="1188" y="593"/>
                </a:cubicBezTo>
                <a:cubicBezTo>
                  <a:pt x="1187" y="267"/>
                  <a:pt x="922" y="0"/>
                  <a:pt x="594" y="0"/>
                </a:cubicBezTo>
                <a:close/>
                <a:moveTo>
                  <a:pt x="594" y="937"/>
                </a:moveTo>
                <a:cubicBezTo>
                  <a:pt x="395" y="937"/>
                  <a:pt x="234" y="776"/>
                  <a:pt x="234" y="577"/>
                </a:cubicBezTo>
                <a:cubicBezTo>
                  <a:pt x="234" y="379"/>
                  <a:pt x="395" y="217"/>
                  <a:pt x="594" y="217"/>
                </a:cubicBezTo>
                <a:cubicBezTo>
                  <a:pt x="792" y="217"/>
                  <a:pt x="954" y="377"/>
                  <a:pt x="954" y="577"/>
                </a:cubicBezTo>
                <a:cubicBezTo>
                  <a:pt x="954" y="777"/>
                  <a:pt x="792" y="937"/>
                  <a:pt x="594" y="937"/>
                </a:cubicBezTo>
                <a:close/>
              </a:path>
            </a:pathLst>
          </a:custGeom>
          <a:gradFill flip="none" rotWithShape="1">
            <a:gsLst>
              <a:gs pos="0">
                <a:srgbClr val="CBECCE"/>
              </a:gs>
              <a:gs pos="75000">
                <a:srgbClr val="008E3F"/>
              </a:gs>
            </a:gsLst>
            <a:lin ang="2700000" scaled="1"/>
            <a:tileRect/>
          </a:gra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a:bodyPr>
          <a:lstStyle/>
          <a:p>
            <a:pPr algn="ctr"/>
            <a:endParaRPr lang="en-US" sz="1600" b="1" dirty="0">
              <a:solidFill>
                <a:srgbClr val="FFFFFF"/>
              </a:solidFill>
              <a:cs typeface="+mn-ea"/>
            </a:endParaRPr>
          </a:p>
        </p:txBody>
      </p:sp>
      <p:sp>
        <p:nvSpPr>
          <p:cNvPr id="11" name="IconBackground1">
            <a:extLst>
              <a:ext uri="{FF2B5EF4-FFF2-40B4-BE49-F238E27FC236}">
                <a16:creationId xmlns:a16="http://schemas.microsoft.com/office/drawing/2014/main" id="{4C33E56C-80E0-76A7-E578-BEA0F7B49A76}"/>
              </a:ext>
            </a:extLst>
          </p:cNvPr>
          <p:cNvSpPr/>
          <p:nvPr/>
        </p:nvSpPr>
        <p:spPr>
          <a:xfrm>
            <a:off x="2062263" y="2762656"/>
            <a:ext cx="214008" cy="262646"/>
          </a:xfrm>
          <a:custGeom>
            <a:avLst/>
            <a:gdLst>
              <a:gd name="T0" fmla="*/ 1379 w 4672"/>
              <a:gd name="T1" fmla="*/ 1114 h 8152"/>
              <a:gd name="T2" fmla="*/ 1673 w 4672"/>
              <a:gd name="T3" fmla="*/ 180 h 8152"/>
              <a:gd name="T4" fmla="*/ 2611 w 4672"/>
              <a:gd name="T5" fmla="*/ 457 h 8152"/>
              <a:gd name="T6" fmla="*/ 2322 w 4672"/>
              <a:gd name="T7" fmla="*/ 1391 h 8152"/>
              <a:gd name="T8" fmla="*/ 1379 w 4672"/>
              <a:gd name="T9" fmla="*/ 1114 h 8152"/>
              <a:gd name="T10" fmla="*/ 4570 w 4672"/>
              <a:gd name="T11" fmla="*/ 3627 h 8152"/>
              <a:gd name="T12" fmla="*/ 3264 w 4672"/>
              <a:gd name="T13" fmla="*/ 1334 h 8152"/>
              <a:gd name="T14" fmla="*/ 2848 w 4672"/>
              <a:gd name="T15" fmla="*/ 1216 h 8152"/>
              <a:gd name="T16" fmla="*/ 1763 w 4672"/>
              <a:gd name="T17" fmla="*/ 1803 h 8152"/>
              <a:gd name="T18" fmla="*/ 1608 w 4672"/>
              <a:gd name="T19" fmla="*/ 2007 h 8152"/>
              <a:gd name="T20" fmla="*/ 1498 w 4672"/>
              <a:gd name="T21" fmla="*/ 3040 h 8152"/>
              <a:gd name="T22" fmla="*/ 1151 w 4672"/>
              <a:gd name="T23" fmla="*/ 3464 h 8152"/>
              <a:gd name="T24" fmla="*/ 204 w 4672"/>
              <a:gd name="T25" fmla="*/ 3762 h 8152"/>
              <a:gd name="T26" fmla="*/ 41 w 4672"/>
              <a:gd name="T27" fmla="*/ 4072 h 8152"/>
              <a:gd name="T28" fmla="*/ 274 w 4672"/>
              <a:gd name="T29" fmla="*/ 4247 h 8152"/>
              <a:gd name="T30" fmla="*/ 274 w 4672"/>
              <a:gd name="T31" fmla="*/ 8042 h 8152"/>
              <a:gd name="T32" fmla="*/ 376 w 4672"/>
              <a:gd name="T33" fmla="*/ 8144 h 8152"/>
              <a:gd name="T34" fmla="*/ 478 w 4672"/>
              <a:gd name="T35" fmla="*/ 8042 h 8152"/>
              <a:gd name="T36" fmla="*/ 478 w 4672"/>
              <a:gd name="T37" fmla="*/ 4198 h 8152"/>
              <a:gd name="T38" fmla="*/ 1432 w 4672"/>
              <a:gd name="T39" fmla="*/ 3896 h 8152"/>
              <a:gd name="T40" fmla="*/ 1975 w 4672"/>
              <a:gd name="T41" fmla="*/ 3236 h 8152"/>
              <a:gd name="T42" fmla="*/ 2048 w 4672"/>
              <a:gd name="T43" fmla="*/ 2566 h 8152"/>
              <a:gd name="T44" fmla="*/ 3264 w 4672"/>
              <a:gd name="T45" fmla="*/ 4659 h 8152"/>
              <a:gd name="T46" fmla="*/ 2689 w 4672"/>
              <a:gd name="T47" fmla="*/ 5484 h 8152"/>
              <a:gd name="T48" fmla="*/ 2440 w 4672"/>
              <a:gd name="T49" fmla="*/ 6263 h 8152"/>
              <a:gd name="T50" fmla="*/ 2428 w 4672"/>
              <a:gd name="T51" fmla="*/ 7777 h 8152"/>
              <a:gd name="T52" fmla="*/ 2799 w 4672"/>
              <a:gd name="T53" fmla="*/ 8152 h 8152"/>
              <a:gd name="T54" fmla="*/ 2803 w 4672"/>
              <a:gd name="T55" fmla="*/ 8152 h 8152"/>
              <a:gd name="T56" fmla="*/ 3174 w 4672"/>
              <a:gd name="T57" fmla="*/ 7781 h 8152"/>
              <a:gd name="T58" fmla="*/ 3187 w 4672"/>
              <a:gd name="T59" fmla="*/ 6365 h 8152"/>
              <a:gd name="T60" fmla="*/ 3362 w 4672"/>
              <a:gd name="T61" fmla="*/ 5826 h 8152"/>
              <a:gd name="T62" fmla="*/ 4562 w 4672"/>
              <a:gd name="T63" fmla="*/ 4113 h 8152"/>
              <a:gd name="T64" fmla="*/ 4570 w 4672"/>
              <a:gd name="T65" fmla="*/ 3627 h 8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72" h="8152">
                <a:moveTo>
                  <a:pt x="1379" y="1114"/>
                </a:moveTo>
                <a:cubicBezTo>
                  <a:pt x="1204" y="779"/>
                  <a:pt x="1330" y="359"/>
                  <a:pt x="1673" y="180"/>
                </a:cubicBezTo>
                <a:cubicBezTo>
                  <a:pt x="2012" y="0"/>
                  <a:pt x="2432" y="122"/>
                  <a:pt x="2611" y="457"/>
                </a:cubicBezTo>
                <a:cubicBezTo>
                  <a:pt x="2791" y="792"/>
                  <a:pt x="2660" y="1212"/>
                  <a:pt x="2322" y="1391"/>
                </a:cubicBezTo>
                <a:cubicBezTo>
                  <a:pt x="1979" y="1575"/>
                  <a:pt x="1559" y="1448"/>
                  <a:pt x="1379" y="1114"/>
                </a:cubicBezTo>
                <a:close/>
                <a:moveTo>
                  <a:pt x="4570" y="3627"/>
                </a:moveTo>
                <a:cubicBezTo>
                  <a:pt x="4570" y="3623"/>
                  <a:pt x="3635" y="1987"/>
                  <a:pt x="3264" y="1334"/>
                </a:cubicBezTo>
                <a:cubicBezTo>
                  <a:pt x="3183" y="1187"/>
                  <a:pt x="2995" y="1134"/>
                  <a:pt x="2848" y="1216"/>
                </a:cubicBezTo>
                <a:cubicBezTo>
                  <a:pt x="2464" y="1424"/>
                  <a:pt x="1804" y="1783"/>
                  <a:pt x="1763" y="1803"/>
                </a:cubicBezTo>
                <a:cubicBezTo>
                  <a:pt x="1685" y="1844"/>
                  <a:pt x="1616" y="1914"/>
                  <a:pt x="1608" y="2007"/>
                </a:cubicBezTo>
                <a:lnTo>
                  <a:pt x="1498" y="3040"/>
                </a:lnTo>
                <a:cubicBezTo>
                  <a:pt x="1477" y="3236"/>
                  <a:pt x="1342" y="3403"/>
                  <a:pt x="1151" y="3464"/>
                </a:cubicBezTo>
                <a:lnTo>
                  <a:pt x="204" y="3762"/>
                </a:lnTo>
                <a:cubicBezTo>
                  <a:pt x="74" y="3803"/>
                  <a:pt x="0" y="3941"/>
                  <a:pt x="41" y="4072"/>
                </a:cubicBezTo>
                <a:cubicBezTo>
                  <a:pt x="74" y="4178"/>
                  <a:pt x="172" y="4243"/>
                  <a:pt x="274" y="4247"/>
                </a:cubicBezTo>
                <a:lnTo>
                  <a:pt x="274" y="8042"/>
                </a:lnTo>
                <a:cubicBezTo>
                  <a:pt x="274" y="8099"/>
                  <a:pt x="318" y="8144"/>
                  <a:pt x="376" y="8144"/>
                </a:cubicBezTo>
                <a:cubicBezTo>
                  <a:pt x="433" y="8144"/>
                  <a:pt x="478" y="8099"/>
                  <a:pt x="478" y="8042"/>
                </a:cubicBezTo>
                <a:lnTo>
                  <a:pt x="478" y="4198"/>
                </a:lnTo>
                <a:lnTo>
                  <a:pt x="1432" y="3896"/>
                </a:lnTo>
                <a:cubicBezTo>
                  <a:pt x="1726" y="3803"/>
                  <a:pt x="1938" y="3546"/>
                  <a:pt x="1975" y="3236"/>
                </a:cubicBezTo>
                <a:lnTo>
                  <a:pt x="2048" y="2566"/>
                </a:lnTo>
                <a:lnTo>
                  <a:pt x="3264" y="4659"/>
                </a:lnTo>
                <a:lnTo>
                  <a:pt x="2689" y="5484"/>
                </a:lnTo>
                <a:cubicBezTo>
                  <a:pt x="2530" y="5712"/>
                  <a:pt x="2440" y="5985"/>
                  <a:pt x="2440" y="6263"/>
                </a:cubicBezTo>
                <a:lnTo>
                  <a:pt x="2428" y="7777"/>
                </a:lnTo>
                <a:cubicBezTo>
                  <a:pt x="2428" y="7981"/>
                  <a:pt x="2591" y="8152"/>
                  <a:pt x="2799" y="8152"/>
                </a:cubicBezTo>
                <a:lnTo>
                  <a:pt x="2803" y="8152"/>
                </a:lnTo>
                <a:cubicBezTo>
                  <a:pt x="3007" y="8152"/>
                  <a:pt x="3174" y="7989"/>
                  <a:pt x="3174" y="7781"/>
                </a:cubicBezTo>
                <a:lnTo>
                  <a:pt x="3187" y="6365"/>
                </a:lnTo>
                <a:cubicBezTo>
                  <a:pt x="3187" y="6173"/>
                  <a:pt x="3248" y="5985"/>
                  <a:pt x="3362" y="5826"/>
                </a:cubicBezTo>
                <a:cubicBezTo>
                  <a:pt x="3668" y="5394"/>
                  <a:pt x="4305" y="4496"/>
                  <a:pt x="4562" y="4113"/>
                </a:cubicBezTo>
                <a:cubicBezTo>
                  <a:pt x="4672" y="3937"/>
                  <a:pt x="4615" y="3709"/>
                  <a:pt x="4570" y="3627"/>
                </a:cubicBezTo>
                <a:close/>
              </a:path>
            </a:pathLst>
          </a:custGeom>
          <a:solidFill>
            <a:srgbClr val="008E3F"/>
          </a:soli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fontScale="8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b="1" dirty="0">
              <a:solidFill>
                <a:srgbClr val="FFFFFF"/>
              </a:solidFill>
              <a:cs typeface="+mn-ea"/>
            </a:endParaRPr>
          </a:p>
        </p:txBody>
      </p:sp>
      <p:sp>
        <p:nvSpPr>
          <p:cNvPr id="118" name="任意多边形 117">
            <a:extLst>
              <a:ext uri="{FF2B5EF4-FFF2-40B4-BE49-F238E27FC236}">
                <a16:creationId xmlns:a16="http://schemas.microsoft.com/office/drawing/2014/main" id="{F4A6D972-1B4E-EB6E-FA77-D46B6D6D684F}"/>
              </a:ext>
            </a:extLst>
          </p:cNvPr>
          <p:cNvSpPr/>
          <p:nvPr/>
        </p:nvSpPr>
        <p:spPr>
          <a:xfrm flipV="1">
            <a:off x="5796962" y="2439938"/>
            <a:ext cx="598074" cy="795686"/>
          </a:xfrm>
          <a:custGeom>
            <a:avLst/>
            <a:gdLst>
              <a:gd name="T0" fmla="*/ 594 w 1188"/>
              <a:gd name="T1" fmla="*/ 0 h 1583"/>
              <a:gd name="T2" fmla="*/ 0 w 1188"/>
              <a:gd name="T3" fmla="*/ 593 h 1583"/>
              <a:gd name="T4" fmla="*/ 170 w 1188"/>
              <a:gd name="T5" fmla="*/ 1061 h 1583"/>
              <a:gd name="T6" fmla="*/ 538 w 1188"/>
              <a:gd name="T7" fmla="*/ 1551 h 1583"/>
              <a:gd name="T8" fmla="*/ 651 w 1188"/>
              <a:gd name="T9" fmla="*/ 1551 h 1583"/>
              <a:gd name="T10" fmla="*/ 980 w 1188"/>
              <a:gd name="T11" fmla="*/ 1137 h 1583"/>
              <a:gd name="T12" fmla="*/ 1188 w 1188"/>
              <a:gd name="T13" fmla="*/ 593 h 1583"/>
              <a:gd name="T14" fmla="*/ 594 w 1188"/>
              <a:gd name="T15" fmla="*/ 0 h 1583"/>
              <a:gd name="T16" fmla="*/ 594 w 1188"/>
              <a:gd name="T17" fmla="*/ 937 h 1583"/>
              <a:gd name="T18" fmla="*/ 234 w 1188"/>
              <a:gd name="T19" fmla="*/ 577 h 1583"/>
              <a:gd name="T20" fmla="*/ 594 w 1188"/>
              <a:gd name="T21" fmla="*/ 217 h 1583"/>
              <a:gd name="T22" fmla="*/ 954 w 1188"/>
              <a:gd name="T23" fmla="*/ 577 h 1583"/>
              <a:gd name="T24" fmla="*/ 594 w 1188"/>
              <a:gd name="T25" fmla="*/ 937 h 1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8" h="1583">
                <a:moveTo>
                  <a:pt x="594" y="0"/>
                </a:moveTo>
                <a:cubicBezTo>
                  <a:pt x="266" y="0"/>
                  <a:pt x="0" y="265"/>
                  <a:pt x="0" y="593"/>
                </a:cubicBezTo>
                <a:cubicBezTo>
                  <a:pt x="0" y="764"/>
                  <a:pt x="86" y="919"/>
                  <a:pt x="170" y="1061"/>
                </a:cubicBezTo>
                <a:cubicBezTo>
                  <a:pt x="272" y="1239"/>
                  <a:pt x="395" y="1404"/>
                  <a:pt x="538" y="1551"/>
                </a:cubicBezTo>
                <a:cubicBezTo>
                  <a:pt x="568" y="1583"/>
                  <a:pt x="619" y="1583"/>
                  <a:pt x="651" y="1551"/>
                </a:cubicBezTo>
                <a:cubicBezTo>
                  <a:pt x="776" y="1427"/>
                  <a:pt x="887" y="1287"/>
                  <a:pt x="980" y="1137"/>
                </a:cubicBezTo>
                <a:cubicBezTo>
                  <a:pt x="1080" y="976"/>
                  <a:pt x="1188" y="789"/>
                  <a:pt x="1188" y="593"/>
                </a:cubicBezTo>
                <a:cubicBezTo>
                  <a:pt x="1187" y="267"/>
                  <a:pt x="922" y="0"/>
                  <a:pt x="594" y="0"/>
                </a:cubicBezTo>
                <a:close/>
                <a:moveTo>
                  <a:pt x="594" y="937"/>
                </a:moveTo>
                <a:cubicBezTo>
                  <a:pt x="395" y="937"/>
                  <a:pt x="234" y="776"/>
                  <a:pt x="234" y="577"/>
                </a:cubicBezTo>
                <a:cubicBezTo>
                  <a:pt x="234" y="379"/>
                  <a:pt x="395" y="217"/>
                  <a:pt x="594" y="217"/>
                </a:cubicBezTo>
                <a:cubicBezTo>
                  <a:pt x="792" y="217"/>
                  <a:pt x="954" y="377"/>
                  <a:pt x="954" y="577"/>
                </a:cubicBezTo>
                <a:cubicBezTo>
                  <a:pt x="954" y="777"/>
                  <a:pt x="792" y="937"/>
                  <a:pt x="594" y="937"/>
                </a:cubicBezTo>
                <a:close/>
              </a:path>
            </a:pathLst>
          </a:custGeom>
          <a:gradFill flip="none" rotWithShape="1">
            <a:gsLst>
              <a:gs pos="0">
                <a:srgbClr val="CBECCE"/>
              </a:gs>
              <a:gs pos="75000">
                <a:srgbClr val="008E3F"/>
              </a:gs>
            </a:gsLst>
            <a:lin ang="2700000" scaled="1"/>
            <a:tileRect/>
          </a:gra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a:bodyPr>
          <a:lstStyle/>
          <a:p>
            <a:pPr algn="ctr"/>
            <a:endParaRPr lang="en-US" sz="1600" b="1" dirty="0">
              <a:solidFill>
                <a:srgbClr val="FFFFFF"/>
              </a:solidFill>
              <a:cs typeface="+mn-ea"/>
            </a:endParaRPr>
          </a:p>
        </p:txBody>
      </p:sp>
      <p:sp>
        <p:nvSpPr>
          <p:cNvPr id="119" name="IconBackground2">
            <a:extLst>
              <a:ext uri="{FF2B5EF4-FFF2-40B4-BE49-F238E27FC236}">
                <a16:creationId xmlns:a16="http://schemas.microsoft.com/office/drawing/2014/main" id="{E20E88C2-2FF3-D40E-F8B2-DBE36D43ABDE}"/>
              </a:ext>
            </a:extLst>
          </p:cNvPr>
          <p:cNvSpPr/>
          <p:nvPr/>
        </p:nvSpPr>
        <p:spPr>
          <a:xfrm flipV="1">
            <a:off x="5875693" y="2709285"/>
            <a:ext cx="440613" cy="440611"/>
          </a:xfrm>
          <a:prstGeom prst="ellipse">
            <a:avLst/>
          </a:prstGeom>
          <a:solidFill>
            <a:schemeClr val="bg1"/>
          </a:soli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1600" b="1" dirty="0">
              <a:solidFill>
                <a:srgbClr val="FFFFFF"/>
              </a:solidFill>
              <a:cs typeface="+mn-ea"/>
            </a:endParaRPr>
          </a:p>
        </p:txBody>
      </p:sp>
      <p:sp>
        <p:nvSpPr>
          <p:cNvPr id="128" name="任意多边形 127">
            <a:extLst>
              <a:ext uri="{FF2B5EF4-FFF2-40B4-BE49-F238E27FC236}">
                <a16:creationId xmlns:a16="http://schemas.microsoft.com/office/drawing/2014/main" id="{5CFBFFEE-813D-98EA-C4A6-5E1D76D09459}"/>
              </a:ext>
            </a:extLst>
          </p:cNvPr>
          <p:cNvSpPr/>
          <p:nvPr/>
        </p:nvSpPr>
        <p:spPr>
          <a:xfrm flipV="1">
            <a:off x="9741590" y="2439938"/>
            <a:ext cx="598074" cy="795686"/>
          </a:xfrm>
          <a:custGeom>
            <a:avLst/>
            <a:gdLst>
              <a:gd name="T0" fmla="*/ 594 w 1188"/>
              <a:gd name="T1" fmla="*/ 0 h 1583"/>
              <a:gd name="T2" fmla="*/ 0 w 1188"/>
              <a:gd name="T3" fmla="*/ 593 h 1583"/>
              <a:gd name="T4" fmla="*/ 170 w 1188"/>
              <a:gd name="T5" fmla="*/ 1061 h 1583"/>
              <a:gd name="T6" fmla="*/ 538 w 1188"/>
              <a:gd name="T7" fmla="*/ 1551 h 1583"/>
              <a:gd name="T8" fmla="*/ 651 w 1188"/>
              <a:gd name="T9" fmla="*/ 1551 h 1583"/>
              <a:gd name="T10" fmla="*/ 980 w 1188"/>
              <a:gd name="T11" fmla="*/ 1137 h 1583"/>
              <a:gd name="T12" fmla="*/ 1188 w 1188"/>
              <a:gd name="T13" fmla="*/ 593 h 1583"/>
              <a:gd name="T14" fmla="*/ 594 w 1188"/>
              <a:gd name="T15" fmla="*/ 0 h 1583"/>
              <a:gd name="T16" fmla="*/ 594 w 1188"/>
              <a:gd name="T17" fmla="*/ 937 h 1583"/>
              <a:gd name="T18" fmla="*/ 234 w 1188"/>
              <a:gd name="T19" fmla="*/ 577 h 1583"/>
              <a:gd name="T20" fmla="*/ 594 w 1188"/>
              <a:gd name="T21" fmla="*/ 217 h 1583"/>
              <a:gd name="T22" fmla="*/ 954 w 1188"/>
              <a:gd name="T23" fmla="*/ 577 h 1583"/>
              <a:gd name="T24" fmla="*/ 594 w 1188"/>
              <a:gd name="T25" fmla="*/ 937 h 1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8" h="1583">
                <a:moveTo>
                  <a:pt x="594" y="0"/>
                </a:moveTo>
                <a:cubicBezTo>
                  <a:pt x="266" y="0"/>
                  <a:pt x="0" y="265"/>
                  <a:pt x="0" y="593"/>
                </a:cubicBezTo>
                <a:cubicBezTo>
                  <a:pt x="0" y="764"/>
                  <a:pt x="86" y="919"/>
                  <a:pt x="170" y="1061"/>
                </a:cubicBezTo>
                <a:cubicBezTo>
                  <a:pt x="272" y="1239"/>
                  <a:pt x="395" y="1404"/>
                  <a:pt x="538" y="1551"/>
                </a:cubicBezTo>
                <a:cubicBezTo>
                  <a:pt x="568" y="1583"/>
                  <a:pt x="619" y="1583"/>
                  <a:pt x="651" y="1551"/>
                </a:cubicBezTo>
                <a:cubicBezTo>
                  <a:pt x="776" y="1427"/>
                  <a:pt x="887" y="1287"/>
                  <a:pt x="980" y="1137"/>
                </a:cubicBezTo>
                <a:cubicBezTo>
                  <a:pt x="1080" y="976"/>
                  <a:pt x="1188" y="789"/>
                  <a:pt x="1188" y="593"/>
                </a:cubicBezTo>
                <a:cubicBezTo>
                  <a:pt x="1187" y="267"/>
                  <a:pt x="922" y="0"/>
                  <a:pt x="594" y="0"/>
                </a:cubicBezTo>
                <a:close/>
                <a:moveTo>
                  <a:pt x="594" y="937"/>
                </a:moveTo>
                <a:cubicBezTo>
                  <a:pt x="395" y="937"/>
                  <a:pt x="234" y="776"/>
                  <a:pt x="234" y="577"/>
                </a:cubicBezTo>
                <a:cubicBezTo>
                  <a:pt x="234" y="379"/>
                  <a:pt x="395" y="217"/>
                  <a:pt x="594" y="217"/>
                </a:cubicBezTo>
                <a:cubicBezTo>
                  <a:pt x="792" y="217"/>
                  <a:pt x="954" y="377"/>
                  <a:pt x="954" y="577"/>
                </a:cubicBezTo>
                <a:cubicBezTo>
                  <a:pt x="954" y="777"/>
                  <a:pt x="792" y="937"/>
                  <a:pt x="594" y="937"/>
                </a:cubicBezTo>
                <a:close/>
              </a:path>
            </a:pathLst>
          </a:custGeom>
          <a:gradFill flip="none" rotWithShape="1">
            <a:gsLst>
              <a:gs pos="0">
                <a:srgbClr val="CBECCE"/>
              </a:gs>
              <a:gs pos="75000">
                <a:srgbClr val="008E3F"/>
              </a:gs>
            </a:gsLst>
            <a:lin ang="2700000" scaled="1"/>
            <a:tileRect/>
          </a:gra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a:bodyPr>
          <a:lstStyle/>
          <a:p>
            <a:pPr algn="ctr"/>
            <a:endParaRPr lang="en-US" sz="1600" b="1">
              <a:solidFill>
                <a:srgbClr val="FFFFFF"/>
              </a:solidFill>
              <a:cs typeface="+mn-ea"/>
            </a:endParaRPr>
          </a:p>
        </p:txBody>
      </p:sp>
      <p:sp>
        <p:nvSpPr>
          <p:cNvPr id="129" name="IconBackground3">
            <a:extLst>
              <a:ext uri="{FF2B5EF4-FFF2-40B4-BE49-F238E27FC236}">
                <a16:creationId xmlns:a16="http://schemas.microsoft.com/office/drawing/2014/main" id="{4E21BE0B-26A0-D514-C1D9-955A72CE7CF2}"/>
              </a:ext>
            </a:extLst>
          </p:cNvPr>
          <p:cNvSpPr/>
          <p:nvPr/>
        </p:nvSpPr>
        <p:spPr>
          <a:xfrm flipV="1">
            <a:off x="9820321" y="2709285"/>
            <a:ext cx="440613" cy="440611"/>
          </a:xfrm>
          <a:prstGeom prst="ellipse">
            <a:avLst/>
          </a:prstGeom>
          <a:solidFill>
            <a:schemeClr val="bg1"/>
          </a:soli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1600" b="1" dirty="0">
              <a:solidFill>
                <a:srgbClr val="FFFFFF"/>
              </a:solidFill>
              <a:cs typeface="+mn-ea"/>
            </a:endParaRPr>
          </a:p>
        </p:txBody>
      </p:sp>
      <p:sp>
        <p:nvSpPr>
          <p:cNvPr id="12" name="alarm-clock_251213">
            <a:extLst>
              <a:ext uri="{FF2B5EF4-FFF2-40B4-BE49-F238E27FC236}">
                <a16:creationId xmlns:a16="http://schemas.microsoft.com/office/drawing/2014/main" id="{F610FB10-1D51-EC40-F31C-DB6DD43DCB31}"/>
              </a:ext>
            </a:extLst>
          </p:cNvPr>
          <p:cNvSpPr/>
          <p:nvPr/>
        </p:nvSpPr>
        <p:spPr>
          <a:xfrm>
            <a:off x="9896228" y="2798779"/>
            <a:ext cx="320727" cy="294617"/>
          </a:xfrm>
          <a:custGeom>
            <a:avLst/>
            <a:gdLst>
              <a:gd name="connsiteX0" fmla="*/ 314687 w 607639"/>
              <a:gd name="connsiteY0" fmla="*/ 84961 h 558173"/>
              <a:gd name="connsiteX1" fmla="*/ 326788 w 607639"/>
              <a:gd name="connsiteY1" fmla="*/ 97048 h 558173"/>
              <a:gd name="connsiteX2" fmla="*/ 326788 w 607639"/>
              <a:gd name="connsiteY2" fmla="*/ 291233 h 558173"/>
              <a:gd name="connsiteX3" fmla="*/ 315933 w 607639"/>
              <a:gd name="connsiteY3" fmla="*/ 304208 h 558173"/>
              <a:gd name="connsiteX4" fmla="*/ 206579 w 607639"/>
              <a:gd name="connsiteY4" fmla="*/ 304208 h 558173"/>
              <a:gd name="connsiteX5" fmla="*/ 194478 w 607639"/>
              <a:gd name="connsiteY5" fmla="*/ 292033 h 558173"/>
              <a:gd name="connsiteX6" fmla="*/ 206579 w 607639"/>
              <a:gd name="connsiteY6" fmla="*/ 279946 h 558173"/>
              <a:gd name="connsiteX7" fmla="*/ 302497 w 607639"/>
              <a:gd name="connsiteY7" fmla="*/ 279946 h 558173"/>
              <a:gd name="connsiteX8" fmla="*/ 302497 w 607639"/>
              <a:gd name="connsiteY8" fmla="*/ 97048 h 558173"/>
              <a:gd name="connsiteX9" fmla="*/ 314687 w 607639"/>
              <a:gd name="connsiteY9" fmla="*/ 84961 h 558173"/>
              <a:gd name="connsiteX10" fmla="*/ 303776 w 607639"/>
              <a:gd name="connsiteY10" fmla="*/ 24260 h 558173"/>
              <a:gd name="connsiteX11" fmla="*/ 48575 w 607639"/>
              <a:gd name="connsiteY11" fmla="*/ 279042 h 558173"/>
              <a:gd name="connsiteX12" fmla="*/ 303776 w 607639"/>
              <a:gd name="connsiteY12" fmla="*/ 533913 h 558173"/>
              <a:gd name="connsiteX13" fmla="*/ 559065 w 607639"/>
              <a:gd name="connsiteY13" fmla="*/ 279042 h 558173"/>
              <a:gd name="connsiteX14" fmla="*/ 303776 w 607639"/>
              <a:gd name="connsiteY14" fmla="*/ 24260 h 558173"/>
              <a:gd name="connsiteX15" fmla="*/ 510367 w 607639"/>
              <a:gd name="connsiteY15" fmla="*/ 12137 h 558173"/>
              <a:gd name="connsiteX16" fmla="*/ 607639 w 607639"/>
              <a:gd name="connsiteY16" fmla="*/ 109212 h 558173"/>
              <a:gd name="connsiteX17" fmla="*/ 595447 w 607639"/>
              <a:gd name="connsiteY17" fmla="*/ 121302 h 558173"/>
              <a:gd name="connsiteX18" fmla="*/ 583343 w 607639"/>
              <a:gd name="connsiteY18" fmla="*/ 109212 h 558173"/>
              <a:gd name="connsiteX19" fmla="*/ 510367 w 607639"/>
              <a:gd name="connsiteY19" fmla="*/ 36406 h 558173"/>
              <a:gd name="connsiteX20" fmla="*/ 498263 w 607639"/>
              <a:gd name="connsiteY20" fmla="*/ 24227 h 558173"/>
              <a:gd name="connsiteX21" fmla="*/ 510367 w 607639"/>
              <a:gd name="connsiteY21" fmla="*/ 12137 h 558173"/>
              <a:gd name="connsiteX22" fmla="*/ 97183 w 607639"/>
              <a:gd name="connsiteY22" fmla="*/ 12137 h 558173"/>
              <a:gd name="connsiteX23" fmla="*/ 109376 w 607639"/>
              <a:gd name="connsiteY23" fmla="*/ 24227 h 558173"/>
              <a:gd name="connsiteX24" fmla="*/ 97183 w 607639"/>
              <a:gd name="connsiteY24" fmla="*/ 36406 h 558173"/>
              <a:gd name="connsiteX25" fmla="*/ 24296 w 607639"/>
              <a:gd name="connsiteY25" fmla="*/ 109212 h 558173"/>
              <a:gd name="connsiteX26" fmla="*/ 12192 w 607639"/>
              <a:gd name="connsiteY26" fmla="*/ 121302 h 558173"/>
              <a:gd name="connsiteX27" fmla="*/ 0 w 607639"/>
              <a:gd name="connsiteY27" fmla="*/ 109212 h 558173"/>
              <a:gd name="connsiteX28" fmla="*/ 97183 w 607639"/>
              <a:gd name="connsiteY28" fmla="*/ 12137 h 558173"/>
              <a:gd name="connsiteX29" fmla="*/ 303776 w 607639"/>
              <a:gd name="connsiteY29" fmla="*/ 0 h 558173"/>
              <a:gd name="connsiteX30" fmla="*/ 583365 w 607639"/>
              <a:gd name="connsiteY30" fmla="*/ 279042 h 558173"/>
              <a:gd name="connsiteX31" fmla="*/ 303776 w 607639"/>
              <a:gd name="connsiteY31" fmla="*/ 558173 h 558173"/>
              <a:gd name="connsiteX32" fmla="*/ 24275 w 607639"/>
              <a:gd name="connsiteY32" fmla="*/ 279042 h 558173"/>
              <a:gd name="connsiteX33" fmla="*/ 303776 w 607639"/>
              <a:gd name="connsiteY33" fmla="*/ 0 h 558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7639" h="558173">
                <a:moveTo>
                  <a:pt x="314687" y="84961"/>
                </a:moveTo>
                <a:cubicBezTo>
                  <a:pt x="321360" y="84961"/>
                  <a:pt x="326788" y="90382"/>
                  <a:pt x="326788" y="97048"/>
                </a:cubicBezTo>
                <a:lnTo>
                  <a:pt x="326788" y="291233"/>
                </a:lnTo>
                <a:cubicBezTo>
                  <a:pt x="326788" y="297898"/>
                  <a:pt x="322606" y="304208"/>
                  <a:pt x="315933" y="304208"/>
                </a:cubicBezTo>
                <a:lnTo>
                  <a:pt x="206579" y="304208"/>
                </a:lnTo>
                <a:cubicBezTo>
                  <a:pt x="199906" y="304208"/>
                  <a:pt x="194478" y="298698"/>
                  <a:pt x="194478" y="292033"/>
                </a:cubicBezTo>
                <a:cubicBezTo>
                  <a:pt x="194478" y="285367"/>
                  <a:pt x="199906" y="279946"/>
                  <a:pt x="206579" y="279946"/>
                </a:cubicBezTo>
                <a:lnTo>
                  <a:pt x="302497" y="279946"/>
                </a:lnTo>
                <a:lnTo>
                  <a:pt x="302497" y="97048"/>
                </a:lnTo>
                <a:cubicBezTo>
                  <a:pt x="302497" y="90382"/>
                  <a:pt x="307925" y="84961"/>
                  <a:pt x="314687" y="84961"/>
                </a:cubicBezTo>
                <a:close/>
                <a:moveTo>
                  <a:pt x="303776" y="24260"/>
                </a:moveTo>
                <a:cubicBezTo>
                  <a:pt x="163046" y="24260"/>
                  <a:pt x="48575" y="138544"/>
                  <a:pt x="48575" y="279042"/>
                </a:cubicBezTo>
                <a:cubicBezTo>
                  <a:pt x="48575" y="419541"/>
                  <a:pt x="163046" y="533913"/>
                  <a:pt x="303776" y="533913"/>
                </a:cubicBezTo>
                <a:cubicBezTo>
                  <a:pt x="444505" y="533913"/>
                  <a:pt x="559065" y="419541"/>
                  <a:pt x="559065" y="279042"/>
                </a:cubicBezTo>
                <a:cubicBezTo>
                  <a:pt x="559065" y="138544"/>
                  <a:pt x="444505" y="24260"/>
                  <a:pt x="303776" y="24260"/>
                </a:cubicBezTo>
                <a:close/>
                <a:moveTo>
                  <a:pt x="510367" y="12137"/>
                </a:moveTo>
                <a:cubicBezTo>
                  <a:pt x="564031" y="12137"/>
                  <a:pt x="607639" y="55696"/>
                  <a:pt x="607639" y="109212"/>
                </a:cubicBezTo>
                <a:cubicBezTo>
                  <a:pt x="607639" y="115880"/>
                  <a:pt x="602210" y="121302"/>
                  <a:pt x="595447" y="121302"/>
                </a:cubicBezTo>
                <a:cubicBezTo>
                  <a:pt x="588772" y="121302"/>
                  <a:pt x="583343" y="115880"/>
                  <a:pt x="583343" y="109212"/>
                </a:cubicBezTo>
                <a:cubicBezTo>
                  <a:pt x="583343" y="69031"/>
                  <a:pt x="550593" y="36406"/>
                  <a:pt x="510367" y="36406"/>
                </a:cubicBezTo>
                <a:cubicBezTo>
                  <a:pt x="503692" y="36406"/>
                  <a:pt x="498263" y="30983"/>
                  <a:pt x="498263" y="24227"/>
                </a:cubicBezTo>
                <a:cubicBezTo>
                  <a:pt x="498263" y="17559"/>
                  <a:pt x="503692" y="12137"/>
                  <a:pt x="510367" y="12137"/>
                </a:cubicBezTo>
                <a:close/>
                <a:moveTo>
                  <a:pt x="97183" y="12137"/>
                </a:moveTo>
                <a:cubicBezTo>
                  <a:pt x="103947" y="12137"/>
                  <a:pt x="109376" y="17559"/>
                  <a:pt x="109376" y="24227"/>
                </a:cubicBezTo>
                <a:cubicBezTo>
                  <a:pt x="109376" y="30983"/>
                  <a:pt x="103947" y="36406"/>
                  <a:pt x="97183" y="36406"/>
                </a:cubicBezTo>
                <a:cubicBezTo>
                  <a:pt x="57046" y="36406"/>
                  <a:pt x="24296" y="69031"/>
                  <a:pt x="24296" y="109212"/>
                </a:cubicBezTo>
                <a:cubicBezTo>
                  <a:pt x="24296" y="115880"/>
                  <a:pt x="18867" y="121302"/>
                  <a:pt x="12192" y="121302"/>
                </a:cubicBezTo>
                <a:cubicBezTo>
                  <a:pt x="5429" y="121302"/>
                  <a:pt x="0" y="115880"/>
                  <a:pt x="0" y="109212"/>
                </a:cubicBezTo>
                <a:cubicBezTo>
                  <a:pt x="0" y="55696"/>
                  <a:pt x="43608" y="12137"/>
                  <a:pt x="97183" y="12137"/>
                </a:cubicBezTo>
                <a:close/>
                <a:moveTo>
                  <a:pt x="303776" y="0"/>
                </a:moveTo>
                <a:cubicBezTo>
                  <a:pt x="457946" y="0"/>
                  <a:pt x="583365" y="125214"/>
                  <a:pt x="583365" y="279042"/>
                </a:cubicBezTo>
                <a:cubicBezTo>
                  <a:pt x="583365" y="432960"/>
                  <a:pt x="457946" y="558173"/>
                  <a:pt x="303776" y="558173"/>
                </a:cubicBezTo>
                <a:cubicBezTo>
                  <a:pt x="149694" y="558173"/>
                  <a:pt x="24275" y="432960"/>
                  <a:pt x="24275" y="279042"/>
                </a:cubicBezTo>
                <a:cubicBezTo>
                  <a:pt x="24275" y="125214"/>
                  <a:pt x="149694" y="0"/>
                  <a:pt x="303776" y="0"/>
                </a:cubicBez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wedding-planning_84466">
            <a:extLst>
              <a:ext uri="{FF2B5EF4-FFF2-40B4-BE49-F238E27FC236}">
                <a16:creationId xmlns:a16="http://schemas.microsoft.com/office/drawing/2014/main" id="{910E2713-3BCA-1964-11E6-2CA11CFD6759}"/>
              </a:ext>
            </a:extLst>
          </p:cNvPr>
          <p:cNvSpPr/>
          <p:nvPr/>
        </p:nvSpPr>
        <p:spPr>
          <a:xfrm>
            <a:off x="5946103" y="2794997"/>
            <a:ext cx="299791" cy="288671"/>
          </a:xfrm>
          <a:custGeom>
            <a:avLst/>
            <a:gdLst>
              <a:gd name="connsiteX0" fmla="*/ 351185 w 606862"/>
              <a:gd name="connsiteY0" fmla="*/ 410338 h 584352"/>
              <a:gd name="connsiteX1" fmla="*/ 518180 w 606862"/>
              <a:gd name="connsiteY1" fmla="*/ 410338 h 584352"/>
              <a:gd name="connsiteX2" fmla="*/ 531216 w 606862"/>
              <a:gd name="connsiteY2" fmla="*/ 423358 h 584352"/>
              <a:gd name="connsiteX3" fmla="*/ 518180 w 606862"/>
              <a:gd name="connsiteY3" fmla="*/ 436377 h 584352"/>
              <a:gd name="connsiteX4" fmla="*/ 351185 w 606862"/>
              <a:gd name="connsiteY4" fmla="*/ 436377 h 584352"/>
              <a:gd name="connsiteX5" fmla="*/ 338149 w 606862"/>
              <a:gd name="connsiteY5" fmla="*/ 423358 h 584352"/>
              <a:gd name="connsiteX6" fmla="*/ 351185 w 606862"/>
              <a:gd name="connsiteY6" fmla="*/ 410338 h 584352"/>
              <a:gd name="connsiteX7" fmla="*/ 311358 w 606862"/>
              <a:gd name="connsiteY7" fmla="*/ 363253 h 584352"/>
              <a:gd name="connsiteX8" fmla="*/ 320698 w 606862"/>
              <a:gd name="connsiteY8" fmla="*/ 366603 h 584352"/>
              <a:gd name="connsiteX9" fmla="*/ 321610 w 606862"/>
              <a:gd name="connsiteY9" fmla="*/ 384948 h 584352"/>
              <a:gd name="connsiteX10" fmla="*/ 249890 w 606862"/>
              <a:gd name="connsiteY10" fmla="*/ 463273 h 584352"/>
              <a:gd name="connsiteX11" fmla="*/ 240371 w 606862"/>
              <a:gd name="connsiteY11" fmla="*/ 467567 h 584352"/>
              <a:gd name="connsiteX12" fmla="*/ 230852 w 606862"/>
              <a:gd name="connsiteY12" fmla="*/ 463404 h 584352"/>
              <a:gd name="connsiteX13" fmla="*/ 201903 w 606862"/>
              <a:gd name="connsiteY13" fmla="*/ 432828 h 584352"/>
              <a:gd name="connsiteX14" fmla="*/ 202425 w 606862"/>
              <a:gd name="connsiteY14" fmla="*/ 414353 h 584352"/>
              <a:gd name="connsiteX15" fmla="*/ 220811 w 606862"/>
              <a:gd name="connsiteY15" fmla="*/ 414873 h 584352"/>
              <a:gd name="connsiteX16" fmla="*/ 240110 w 606862"/>
              <a:gd name="connsiteY16" fmla="*/ 435430 h 584352"/>
              <a:gd name="connsiteX17" fmla="*/ 302311 w 606862"/>
              <a:gd name="connsiteY17" fmla="*/ 367514 h 584352"/>
              <a:gd name="connsiteX18" fmla="*/ 311358 w 606862"/>
              <a:gd name="connsiteY18" fmla="*/ 363253 h 584352"/>
              <a:gd name="connsiteX19" fmla="*/ 26073 w 606862"/>
              <a:gd name="connsiteY19" fmla="*/ 297839 h 584352"/>
              <a:gd name="connsiteX20" fmla="*/ 26073 w 606862"/>
              <a:gd name="connsiteY20" fmla="*/ 505466 h 584352"/>
              <a:gd name="connsiteX21" fmla="*/ 79003 w 606862"/>
              <a:gd name="connsiteY21" fmla="*/ 558317 h 584352"/>
              <a:gd name="connsiteX22" fmla="*/ 132062 w 606862"/>
              <a:gd name="connsiteY22" fmla="*/ 505466 h 584352"/>
              <a:gd name="connsiteX23" fmla="*/ 132062 w 606862"/>
              <a:gd name="connsiteY23" fmla="*/ 297839 h 584352"/>
              <a:gd name="connsiteX24" fmla="*/ 351185 w 606862"/>
              <a:gd name="connsiteY24" fmla="*/ 267372 h 584352"/>
              <a:gd name="connsiteX25" fmla="*/ 518180 w 606862"/>
              <a:gd name="connsiteY25" fmla="*/ 267372 h 584352"/>
              <a:gd name="connsiteX26" fmla="*/ 531216 w 606862"/>
              <a:gd name="connsiteY26" fmla="*/ 280391 h 584352"/>
              <a:gd name="connsiteX27" fmla="*/ 518180 w 606862"/>
              <a:gd name="connsiteY27" fmla="*/ 293411 h 584352"/>
              <a:gd name="connsiteX28" fmla="*/ 351185 w 606862"/>
              <a:gd name="connsiteY28" fmla="*/ 293411 h 584352"/>
              <a:gd name="connsiteX29" fmla="*/ 338149 w 606862"/>
              <a:gd name="connsiteY29" fmla="*/ 280391 h 584352"/>
              <a:gd name="connsiteX30" fmla="*/ 351185 w 606862"/>
              <a:gd name="connsiteY30" fmla="*/ 267372 h 584352"/>
              <a:gd name="connsiteX31" fmla="*/ 311358 w 606862"/>
              <a:gd name="connsiteY31" fmla="*/ 213942 h 584352"/>
              <a:gd name="connsiteX32" fmla="*/ 320698 w 606862"/>
              <a:gd name="connsiteY32" fmla="*/ 217360 h 584352"/>
              <a:gd name="connsiteX33" fmla="*/ 321610 w 606862"/>
              <a:gd name="connsiteY33" fmla="*/ 235715 h 584352"/>
              <a:gd name="connsiteX34" fmla="*/ 249890 w 606862"/>
              <a:gd name="connsiteY34" fmla="*/ 314084 h 584352"/>
              <a:gd name="connsiteX35" fmla="*/ 240371 w 606862"/>
              <a:gd name="connsiteY35" fmla="*/ 318250 h 584352"/>
              <a:gd name="connsiteX36" fmla="*/ 230852 w 606862"/>
              <a:gd name="connsiteY36" fmla="*/ 314214 h 584352"/>
              <a:gd name="connsiteX37" fmla="*/ 201903 w 606862"/>
              <a:gd name="connsiteY37" fmla="*/ 283492 h 584352"/>
              <a:gd name="connsiteX38" fmla="*/ 202425 w 606862"/>
              <a:gd name="connsiteY38" fmla="*/ 265136 h 584352"/>
              <a:gd name="connsiteX39" fmla="*/ 220811 w 606862"/>
              <a:gd name="connsiteY39" fmla="*/ 265657 h 584352"/>
              <a:gd name="connsiteX40" fmla="*/ 240110 w 606862"/>
              <a:gd name="connsiteY40" fmla="*/ 286095 h 584352"/>
              <a:gd name="connsiteX41" fmla="*/ 302311 w 606862"/>
              <a:gd name="connsiteY41" fmla="*/ 218141 h 584352"/>
              <a:gd name="connsiteX42" fmla="*/ 311358 w 606862"/>
              <a:gd name="connsiteY42" fmla="*/ 213942 h 584352"/>
              <a:gd name="connsiteX43" fmla="*/ 351185 w 606862"/>
              <a:gd name="connsiteY43" fmla="*/ 124336 h 584352"/>
              <a:gd name="connsiteX44" fmla="*/ 518180 w 606862"/>
              <a:gd name="connsiteY44" fmla="*/ 124336 h 584352"/>
              <a:gd name="connsiteX45" fmla="*/ 531216 w 606862"/>
              <a:gd name="connsiteY45" fmla="*/ 137356 h 584352"/>
              <a:gd name="connsiteX46" fmla="*/ 518180 w 606862"/>
              <a:gd name="connsiteY46" fmla="*/ 150375 h 584352"/>
              <a:gd name="connsiteX47" fmla="*/ 351185 w 606862"/>
              <a:gd name="connsiteY47" fmla="*/ 150375 h 584352"/>
              <a:gd name="connsiteX48" fmla="*/ 338149 w 606862"/>
              <a:gd name="connsiteY48" fmla="*/ 137356 h 584352"/>
              <a:gd name="connsiteX49" fmla="*/ 351185 w 606862"/>
              <a:gd name="connsiteY49" fmla="*/ 124336 h 584352"/>
              <a:gd name="connsiteX50" fmla="*/ 311358 w 606862"/>
              <a:gd name="connsiteY50" fmla="*/ 64761 h 584352"/>
              <a:gd name="connsiteX51" fmla="*/ 320698 w 606862"/>
              <a:gd name="connsiteY51" fmla="*/ 68111 h 584352"/>
              <a:gd name="connsiteX52" fmla="*/ 321610 w 606862"/>
              <a:gd name="connsiteY52" fmla="*/ 86586 h 584352"/>
              <a:gd name="connsiteX53" fmla="*/ 249890 w 606862"/>
              <a:gd name="connsiteY53" fmla="*/ 164781 h 584352"/>
              <a:gd name="connsiteX54" fmla="*/ 240371 w 606862"/>
              <a:gd name="connsiteY54" fmla="*/ 169075 h 584352"/>
              <a:gd name="connsiteX55" fmla="*/ 230852 w 606862"/>
              <a:gd name="connsiteY55" fmla="*/ 165042 h 584352"/>
              <a:gd name="connsiteX56" fmla="*/ 201903 w 606862"/>
              <a:gd name="connsiteY56" fmla="*/ 134336 h 584352"/>
              <a:gd name="connsiteX57" fmla="*/ 202425 w 606862"/>
              <a:gd name="connsiteY57" fmla="*/ 115991 h 584352"/>
              <a:gd name="connsiteX58" fmla="*/ 220811 w 606862"/>
              <a:gd name="connsiteY58" fmla="*/ 116511 h 584352"/>
              <a:gd name="connsiteX59" fmla="*/ 240110 w 606862"/>
              <a:gd name="connsiteY59" fmla="*/ 136938 h 584352"/>
              <a:gd name="connsiteX60" fmla="*/ 302311 w 606862"/>
              <a:gd name="connsiteY60" fmla="*/ 69022 h 584352"/>
              <a:gd name="connsiteX61" fmla="*/ 311358 w 606862"/>
              <a:gd name="connsiteY61" fmla="*/ 64761 h 584352"/>
              <a:gd name="connsiteX62" fmla="*/ 158136 w 606862"/>
              <a:gd name="connsiteY62" fmla="*/ 26035 h 584352"/>
              <a:gd name="connsiteX63" fmla="*/ 158136 w 606862"/>
              <a:gd name="connsiteY63" fmla="*/ 505466 h 584352"/>
              <a:gd name="connsiteX64" fmla="*/ 137668 w 606862"/>
              <a:gd name="connsiteY64" fmla="*/ 558317 h 584352"/>
              <a:gd name="connsiteX65" fmla="*/ 527859 w 606862"/>
              <a:gd name="connsiteY65" fmla="*/ 558317 h 584352"/>
              <a:gd name="connsiteX66" fmla="*/ 580789 w 606862"/>
              <a:gd name="connsiteY66" fmla="*/ 505466 h 584352"/>
              <a:gd name="connsiteX67" fmla="*/ 580789 w 606862"/>
              <a:gd name="connsiteY67" fmla="*/ 26035 h 584352"/>
              <a:gd name="connsiteX68" fmla="*/ 145099 w 606862"/>
              <a:gd name="connsiteY68" fmla="*/ 0 h 584352"/>
              <a:gd name="connsiteX69" fmla="*/ 593825 w 606862"/>
              <a:gd name="connsiteY69" fmla="*/ 0 h 584352"/>
              <a:gd name="connsiteX70" fmla="*/ 606862 w 606862"/>
              <a:gd name="connsiteY70" fmla="*/ 13017 h 584352"/>
              <a:gd name="connsiteX71" fmla="*/ 606862 w 606862"/>
              <a:gd name="connsiteY71" fmla="*/ 505466 h 584352"/>
              <a:gd name="connsiteX72" fmla="*/ 527859 w 606862"/>
              <a:gd name="connsiteY72" fmla="*/ 584352 h 584352"/>
              <a:gd name="connsiteX73" fmla="*/ 79003 w 606862"/>
              <a:gd name="connsiteY73" fmla="*/ 584352 h 584352"/>
              <a:gd name="connsiteX74" fmla="*/ 0 w 606862"/>
              <a:gd name="connsiteY74" fmla="*/ 505466 h 584352"/>
              <a:gd name="connsiteX75" fmla="*/ 0 w 606862"/>
              <a:gd name="connsiteY75" fmla="*/ 284821 h 584352"/>
              <a:gd name="connsiteX76" fmla="*/ 13037 w 606862"/>
              <a:gd name="connsiteY76" fmla="*/ 271804 h 584352"/>
              <a:gd name="connsiteX77" fmla="*/ 132062 w 606862"/>
              <a:gd name="connsiteY77" fmla="*/ 271804 h 584352"/>
              <a:gd name="connsiteX78" fmla="*/ 132062 w 606862"/>
              <a:gd name="connsiteY78" fmla="*/ 13017 h 584352"/>
              <a:gd name="connsiteX79" fmla="*/ 145099 w 606862"/>
              <a:gd name="connsiteY79" fmla="*/ 0 h 58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06862" h="584352">
                <a:moveTo>
                  <a:pt x="351185" y="410338"/>
                </a:moveTo>
                <a:lnTo>
                  <a:pt x="518180" y="410338"/>
                </a:lnTo>
                <a:cubicBezTo>
                  <a:pt x="525480" y="410338"/>
                  <a:pt x="531216" y="416197"/>
                  <a:pt x="531216" y="423358"/>
                </a:cubicBezTo>
                <a:cubicBezTo>
                  <a:pt x="531216" y="430518"/>
                  <a:pt x="525480" y="436377"/>
                  <a:pt x="518180" y="436377"/>
                </a:cubicBezTo>
                <a:lnTo>
                  <a:pt x="351185" y="436377"/>
                </a:lnTo>
                <a:cubicBezTo>
                  <a:pt x="343885" y="436377"/>
                  <a:pt x="338149" y="430518"/>
                  <a:pt x="338149" y="423358"/>
                </a:cubicBezTo>
                <a:cubicBezTo>
                  <a:pt x="338149" y="416197"/>
                  <a:pt x="343885" y="410338"/>
                  <a:pt x="351185" y="410338"/>
                </a:cubicBezTo>
                <a:close/>
                <a:moveTo>
                  <a:pt x="311358" y="363253"/>
                </a:moveTo>
                <a:cubicBezTo>
                  <a:pt x="314699" y="363090"/>
                  <a:pt x="318090" y="364196"/>
                  <a:pt x="320698" y="366603"/>
                </a:cubicBezTo>
                <a:cubicBezTo>
                  <a:pt x="326044" y="371417"/>
                  <a:pt x="326435" y="379744"/>
                  <a:pt x="321610" y="384948"/>
                </a:cubicBezTo>
                <a:lnTo>
                  <a:pt x="249890" y="463273"/>
                </a:lnTo>
                <a:cubicBezTo>
                  <a:pt x="247543" y="466006"/>
                  <a:pt x="244022" y="467437"/>
                  <a:pt x="240371" y="467567"/>
                </a:cubicBezTo>
                <a:cubicBezTo>
                  <a:pt x="236720" y="467567"/>
                  <a:pt x="233330" y="466006"/>
                  <a:pt x="230852" y="463404"/>
                </a:cubicBezTo>
                <a:lnTo>
                  <a:pt x="201903" y="432828"/>
                </a:lnTo>
                <a:cubicBezTo>
                  <a:pt x="196948" y="427624"/>
                  <a:pt x="197079" y="419297"/>
                  <a:pt x="202425" y="414353"/>
                </a:cubicBezTo>
                <a:cubicBezTo>
                  <a:pt x="207641" y="409409"/>
                  <a:pt x="215856" y="409669"/>
                  <a:pt x="220811" y="414873"/>
                </a:cubicBezTo>
                <a:lnTo>
                  <a:pt x="240110" y="435430"/>
                </a:lnTo>
                <a:lnTo>
                  <a:pt x="302311" y="367514"/>
                </a:lnTo>
                <a:cubicBezTo>
                  <a:pt x="304724" y="364847"/>
                  <a:pt x="308016" y="363415"/>
                  <a:pt x="311358" y="363253"/>
                </a:cubicBezTo>
                <a:close/>
                <a:moveTo>
                  <a:pt x="26073" y="297839"/>
                </a:moveTo>
                <a:lnTo>
                  <a:pt x="26073" y="505466"/>
                </a:lnTo>
                <a:cubicBezTo>
                  <a:pt x="26073" y="534625"/>
                  <a:pt x="49800" y="558317"/>
                  <a:pt x="79003" y="558317"/>
                </a:cubicBezTo>
                <a:cubicBezTo>
                  <a:pt x="108205" y="558317"/>
                  <a:pt x="132062" y="534625"/>
                  <a:pt x="132062" y="505466"/>
                </a:cubicBezTo>
                <a:lnTo>
                  <a:pt x="132062" y="297839"/>
                </a:lnTo>
                <a:close/>
                <a:moveTo>
                  <a:pt x="351185" y="267372"/>
                </a:moveTo>
                <a:lnTo>
                  <a:pt x="518180" y="267372"/>
                </a:lnTo>
                <a:cubicBezTo>
                  <a:pt x="525480" y="267372"/>
                  <a:pt x="531216" y="273101"/>
                  <a:pt x="531216" y="280391"/>
                </a:cubicBezTo>
                <a:cubicBezTo>
                  <a:pt x="531216" y="287552"/>
                  <a:pt x="525480" y="293411"/>
                  <a:pt x="518180" y="293411"/>
                </a:cubicBezTo>
                <a:lnTo>
                  <a:pt x="351185" y="293411"/>
                </a:lnTo>
                <a:cubicBezTo>
                  <a:pt x="343885" y="293411"/>
                  <a:pt x="338149" y="287552"/>
                  <a:pt x="338149" y="280391"/>
                </a:cubicBezTo>
                <a:cubicBezTo>
                  <a:pt x="338149" y="273101"/>
                  <a:pt x="343885" y="267372"/>
                  <a:pt x="351185" y="267372"/>
                </a:cubicBezTo>
                <a:close/>
                <a:moveTo>
                  <a:pt x="311358" y="213942"/>
                </a:moveTo>
                <a:cubicBezTo>
                  <a:pt x="314699" y="213812"/>
                  <a:pt x="318090" y="214951"/>
                  <a:pt x="320698" y="217360"/>
                </a:cubicBezTo>
                <a:cubicBezTo>
                  <a:pt x="326044" y="222176"/>
                  <a:pt x="326435" y="230378"/>
                  <a:pt x="321610" y="235715"/>
                </a:cubicBezTo>
                <a:lnTo>
                  <a:pt x="249890" y="314084"/>
                </a:lnTo>
                <a:cubicBezTo>
                  <a:pt x="247543" y="316688"/>
                  <a:pt x="244022" y="318250"/>
                  <a:pt x="240371" y="318250"/>
                </a:cubicBezTo>
                <a:cubicBezTo>
                  <a:pt x="236720" y="318250"/>
                  <a:pt x="233330" y="316818"/>
                  <a:pt x="230852" y="314214"/>
                </a:cubicBezTo>
                <a:lnTo>
                  <a:pt x="201903" y="283492"/>
                </a:lnTo>
                <a:cubicBezTo>
                  <a:pt x="196948" y="278284"/>
                  <a:pt x="197079" y="270083"/>
                  <a:pt x="202425" y="265136"/>
                </a:cubicBezTo>
                <a:cubicBezTo>
                  <a:pt x="207641" y="260189"/>
                  <a:pt x="215856" y="260450"/>
                  <a:pt x="220811" y="265657"/>
                </a:cubicBezTo>
                <a:lnTo>
                  <a:pt x="240110" y="286095"/>
                </a:lnTo>
                <a:lnTo>
                  <a:pt x="302311" y="218141"/>
                </a:lnTo>
                <a:cubicBezTo>
                  <a:pt x="304724" y="215472"/>
                  <a:pt x="308016" y="214073"/>
                  <a:pt x="311358" y="213942"/>
                </a:cubicBezTo>
                <a:close/>
                <a:moveTo>
                  <a:pt x="351185" y="124336"/>
                </a:moveTo>
                <a:lnTo>
                  <a:pt x="518180" y="124336"/>
                </a:lnTo>
                <a:cubicBezTo>
                  <a:pt x="525480" y="124336"/>
                  <a:pt x="531216" y="130195"/>
                  <a:pt x="531216" y="137356"/>
                </a:cubicBezTo>
                <a:cubicBezTo>
                  <a:pt x="531216" y="144516"/>
                  <a:pt x="525480" y="150375"/>
                  <a:pt x="518180" y="150375"/>
                </a:cubicBezTo>
                <a:lnTo>
                  <a:pt x="351185" y="150375"/>
                </a:lnTo>
                <a:cubicBezTo>
                  <a:pt x="343885" y="150375"/>
                  <a:pt x="338149" y="144516"/>
                  <a:pt x="338149" y="137356"/>
                </a:cubicBezTo>
                <a:cubicBezTo>
                  <a:pt x="338149" y="130195"/>
                  <a:pt x="343885" y="124336"/>
                  <a:pt x="351185" y="124336"/>
                </a:cubicBezTo>
                <a:close/>
                <a:moveTo>
                  <a:pt x="311358" y="64761"/>
                </a:moveTo>
                <a:cubicBezTo>
                  <a:pt x="314699" y="64598"/>
                  <a:pt x="318090" y="65704"/>
                  <a:pt x="320698" y="68111"/>
                </a:cubicBezTo>
                <a:cubicBezTo>
                  <a:pt x="326044" y="73055"/>
                  <a:pt x="326435" y="81252"/>
                  <a:pt x="321610" y="86586"/>
                </a:cubicBezTo>
                <a:lnTo>
                  <a:pt x="249890" y="164781"/>
                </a:lnTo>
                <a:cubicBezTo>
                  <a:pt x="247543" y="167514"/>
                  <a:pt x="244022" y="169075"/>
                  <a:pt x="240371" y="169075"/>
                </a:cubicBezTo>
                <a:cubicBezTo>
                  <a:pt x="236720" y="169075"/>
                  <a:pt x="233330" y="167644"/>
                  <a:pt x="230852" y="165042"/>
                </a:cubicBezTo>
                <a:lnTo>
                  <a:pt x="201903" y="134336"/>
                </a:lnTo>
                <a:cubicBezTo>
                  <a:pt x="196948" y="129132"/>
                  <a:pt x="197079" y="120935"/>
                  <a:pt x="202425" y="115991"/>
                </a:cubicBezTo>
                <a:cubicBezTo>
                  <a:pt x="207641" y="111047"/>
                  <a:pt x="215856" y="111307"/>
                  <a:pt x="220811" y="116511"/>
                </a:cubicBezTo>
                <a:lnTo>
                  <a:pt x="240110" y="136938"/>
                </a:lnTo>
                <a:lnTo>
                  <a:pt x="302311" y="69022"/>
                </a:lnTo>
                <a:cubicBezTo>
                  <a:pt x="304724" y="66355"/>
                  <a:pt x="308016" y="64923"/>
                  <a:pt x="311358" y="64761"/>
                </a:cubicBezTo>
                <a:close/>
                <a:moveTo>
                  <a:pt x="158136" y="26035"/>
                </a:moveTo>
                <a:lnTo>
                  <a:pt x="158136" y="505466"/>
                </a:lnTo>
                <a:cubicBezTo>
                  <a:pt x="158136" y="525774"/>
                  <a:pt x="150314" y="544389"/>
                  <a:pt x="137668" y="558317"/>
                </a:cubicBezTo>
                <a:lnTo>
                  <a:pt x="527859" y="558317"/>
                </a:lnTo>
                <a:cubicBezTo>
                  <a:pt x="557062" y="558317"/>
                  <a:pt x="580789" y="534625"/>
                  <a:pt x="580789" y="505466"/>
                </a:cubicBezTo>
                <a:lnTo>
                  <a:pt x="580789" y="26035"/>
                </a:lnTo>
                <a:close/>
                <a:moveTo>
                  <a:pt x="145099" y="0"/>
                </a:moveTo>
                <a:lnTo>
                  <a:pt x="593825" y="0"/>
                </a:lnTo>
                <a:cubicBezTo>
                  <a:pt x="601126" y="0"/>
                  <a:pt x="606862" y="5858"/>
                  <a:pt x="606862" y="13017"/>
                </a:cubicBezTo>
                <a:lnTo>
                  <a:pt x="606862" y="505466"/>
                </a:lnTo>
                <a:cubicBezTo>
                  <a:pt x="606862" y="548945"/>
                  <a:pt x="571402" y="584352"/>
                  <a:pt x="527859" y="584352"/>
                </a:cubicBezTo>
                <a:lnTo>
                  <a:pt x="79003" y="584352"/>
                </a:lnTo>
                <a:cubicBezTo>
                  <a:pt x="35460" y="584352"/>
                  <a:pt x="0" y="548945"/>
                  <a:pt x="0" y="505466"/>
                </a:cubicBezTo>
                <a:lnTo>
                  <a:pt x="0" y="284821"/>
                </a:lnTo>
                <a:cubicBezTo>
                  <a:pt x="0" y="277662"/>
                  <a:pt x="5866" y="271804"/>
                  <a:pt x="13037" y="271804"/>
                </a:cubicBezTo>
                <a:lnTo>
                  <a:pt x="132062" y="271804"/>
                </a:lnTo>
                <a:lnTo>
                  <a:pt x="132062" y="13017"/>
                </a:lnTo>
                <a:cubicBezTo>
                  <a:pt x="132062" y="5858"/>
                  <a:pt x="137799" y="0"/>
                  <a:pt x="145099" y="0"/>
                </a:cubicBez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矩形: 圆角 19">
            <a:extLst>
              <a:ext uri="{FF2B5EF4-FFF2-40B4-BE49-F238E27FC236}">
                <a16:creationId xmlns:a16="http://schemas.microsoft.com/office/drawing/2014/main" id="{3A0AD48E-8CEC-893D-1C6E-AE922A64B19B}"/>
              </a:ext>
            </a:extLst>
          </p:cNvPr>
          <p:cNvSpPr/>
          <p:nvPr/>
        </p:nvSpPr>
        <p:spPr>
          <a:xfrm>
            <a:off x="3790545" y="1089025"/>
            <a:ext cx="4610910" cy="428490"/>
          </a:xfrm>
          <a:prstGeom prst="roundRect">
            <a:avLst/>
          </a:prstGeom>
          <a:gradFill flip="none" rotWithShape="1">
            <a:gsLst>
              <a:gs pos="0">
                <a:srgbClr val="CBECCE"/>
              </a:gs>
              <a:gs pos="75000">
                <a:srgbClr val="008E3F"/>
              </a:gs>
            </a:gsLst>
            <a:lin ang="2700000" scaled="1"/>
            <a:tileRect/>
          </a:gradFill>
          <a:ln w="12700">
            <a:noFill/>
          </a:ln>
          <a:effectLst>
            <a:outerShdw blurRad="127000" dist="63500" dir="2700000" algn="tl" rotWithShape="0">
              <a:schemeClr val="accent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normAutofit/>
          </a:bodyPr>
          <a:lstStyle/>
          <a:p>
            <a:pPr algn="ctr"/>
            <a:r>
              <a:rPr lang="zh-CN" altLang="en-US" b="1">
                <a:solidFill>
                  <a:srgbClr val="FFFFFF"/>
                </a:solidFill>
                <a:cs typeface="+mn-ea"/>
              </a:rPr>
              <a:t>前庭性偏头痛 </a:t>
            </a:r>
            <a:r>
              <a:rPr lang="en-US" altLang="zh-CN" b="1">
                <a:solidFill>
                  <a:srgbClr val="FFFFFF"/>
                </a:solidFill>
                <a:cs typeface="+mn-ea"/>
              </a:rPr>
              <a:t>VS. </a:t>
            </a:r>
            <a:r>
              <a:rPr lang="zh-CN" altLang="en-US" b="1">
                <a:solidFill>
                  <a:srgbClr val="FFFFFF"/>
                </a:solidFill>
                <a:cs typeface="+mn-ea"/>
              </a:rPr>
              <a:t>后循环缺血</a:t>
            </a:r>
          </a:p>
        </p:txBody>
      </p:sp>
      <p:cxnSp>
        <p:nvCxnSpPr>
          <p:cNvPr id="22" name="直接连接符 21">
            <a:extLst>
              <a:ext uri="{FF2B5EF4-FFF2-40B4-BE49-F238E27FC236}">
                <a16:creationId xmlns:a16="http://schemas.microsoft.com/office/drawing/2014/main" id="{1CAE9B66-94B3-2042-961A-DD56946CBC3F}"/>
              </a:ext>
            </a:extLst>
          </p:cNvPr>
          <p:cNvCxnSpPr>
            <a:stCxn id="20" idx="2"/>
            <a:endCxn id="116" idx="0"/>
          </p:cNvCxnSpPr>
          <p:nvPr/>
        </p:nvCxnSpPr>
        <p:spPr>
          <a:xfrm flipH="1">
            <a:off x="6095999" y="1517515"/>
            <a:ext cx="1" cy="619934"/>
          </a:xfrm>
          <a:prstGeom prst="line">
            <a:avLst/>
          </a:prstGeom>
        </p:spPr>
        <p:style>
          <a:lnRef idx="2">
            <a:schemeClr val="accent1"/>
          </a:lnRef>
          <a:fillRef idx="0">
            <a:schemeClr val="accent1"/>
          </a:fillRef>
          <a:effectRef idx="1">
            <a:schemeClr val="accent1"/>
          </a:effectRef>
          <a:fontRef idx="minor">
            <a:schemeClr val="tx1"/>
          </a:fontRef>
        </p:style>
      </p:cxnSp>
      <p:grpSp>
        <p:nvGrpSpPr>
          <p:cNvPr id="27" name="组合 26">
            <a:extLst>
              <a:ext uri="{FF2B5EF4-FFF2-40B4-BE49-F238E27FC236}">
                <a16:creationId xmlns:a16="http://schemas.microsoft.com/office/drawing/2014/main" id="{7E2E97B3-CF9C-958D-5766-8B320295F9AC}"/>
              </a:ext>
            </a:extLst>
          </p:cNvPr>
          <p:cNvGrpSpPr/>
          <p:nvPr/>
        </p:nvGrpSpPr>
        <p:grpSpPr>
          <a:xfrm>
            <a:off x="6009353" y="2137449"/>
            <a:ext cx="173292" cy="173292"/>
            <a:chOff x="6009353" y="2137449"/>
            <a:chExt cx="173292" cy="173292"/>
          </a:xfrm>
        </p:grpSpPr>
        <p:sp>
          <p:nvSpPr>
            <p:cNvPr id="116" name="同心圆 115">
              <a:extLst>
                <a:ext uri="{FF2B5EF4-FFF2-40B4-BE49-F238E27FC236}">
                  <a16:creationId xmlns:a16="http://schemas.microsoft.com/office/drawing/2014/main" id="{005367A9-1F02-F2B0-0817-6E30708C3497}"/>
                </a:ext>
              </a:extLst>
            </p:cNvPr>
            <p:cNvSpPr/>
            <p:nvPr/>
          </p:nvSpPr>
          <p:spPr>
            <a:xfrm>
              <a:off x="6009353" y="2137449"/>
              <a:ext cx="173292" cy="173292"/>
            </a:xfrm>
            <a:prstGeom prst="donut">
              <a:avLst/>
            </a:prstGeom>
            <a:solidFill>
              <a:srgbClr val="008E3F"/>
            </a:solidFill>
            <a:ln w="12700" cap="rnd">
              <a:solidFill>
                <a:schemeClr val="accent1"/>
              </a:solidFill>
              <a:prstDash val="solid"/>
              <a:round/>
              <a:headEnd/>
              <a:tailEnd/>
            </a:ln>
            <a:effectLst>
              <a:outerShdw blurRad="254000" dist="127000" algn="ctr" rotWithShape="0">
                <a:schemeClr val="accent4">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dirty="0">
                <a:solidFill>
                  <a:schemeClr val="bg1"/>
                </a:solidFill>
              </a:endParaRPr>
            </a:p>
          </p:txBody>
        </p:sp>
        <p:sp>
          <p:nvSpPr>
            <p:cNvPr id="23" name="椭圆 22">
              <a:extLst>
                <a:ext uri="{FF2B5EF4-FFF2-40B4-BE49-F238E27FC236}">
                  <a16:creationId xmlns:a16="http://schemas.microsoft.com/office/drawing/2014/main" id="{423045BC-F329-F01F-C2B9-8B2909443FE9}"/>
                </a:ext>
              </a:extLst>
            </p:cNvPr>
            <p:cNvSpPr/>
            <p:nvPr/>
          </p:nvSpPr>
          <p:spPr>
            <a:xfrm>
              <a:off x="6062979" y="2191075"/>
              <a:ext cx="66040" cy="66040"/>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a:extLst>
              <a:ext uri="{FF2B5EF4-FFF2-40B4-BE49-F238E27FC236}">
                <a16:creationId xmlns:a16="http://schemas.microsoft.com/office/drawing/2014/main" id="{4B1A2530-1F44-240B-15A4-3E4D0E4AE394}"/>
              </a:ext>
            </a:extLst>
          </p:cNvPr>
          <p:cNvSpPr/>
          <p:nvPr/>
        </p:nvSpPr>
        <p:spPr>
          <a:xfrm>
            <a:off x="10015176" y="2191075"/>
            <a:ext cx="66040" cy="66040"/>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id="{AC51A73D-1999-8A20-2249-DBB7995867C6}"/>
              </a:ext>
            </a:extLst>
          </p:cNvPr>
          <p:cNvGrpSpPr/>
          <p:nvPr/>
        </p:nvGrpSpPr>
        <p:grpSpPr>
          <a:xfrm>
            <a:off x="2057157" y="2137449"/>
            <a:ext cx="173292" cy="173292"/>
            <a:chOff x="2057157" y="2137449"/>
            <a:chExt cx="173292" cy="173292"/>
          </a:xfrm>
        </p:grpSpPr>
        <p:sp>
          <p:nvSpPr>
            <p:cNvPr id="4" name="同心圆 3">
              <a:extLst>
                <a:ext uri="{FF2B5EF4-FFF2-40B4-BE49-F238E27FC236}">
                  <a16:creationId xmlns:a16="http://schemas.microsoft.com/office/drawing/2014/main" id="{FFC7C32D-655C-46FE-EEFA-444E89EDB43A}"/>
                </a:ext>
              </a:extLst>
            </p:cNvPr>
            <p:cNvSpPr/>
            <p:nvPr/>
          </p:nvSpPr>
          <p:spPr>
            <a:xfrm>
              <a:off x="2057157" y="2137449"/>
              <a:ext cx="173292" cy="173292"/>
            </a:xfrm>
            <a:prstGeom prst="donut">
              <a:avLst/>
            </a:prstGeom>
            <a:solidFill>
              <a:srgbClr val="008E3F"/>
            </a:solidFill>
            <a:ln w="12700" cap="rnd">
              <a:solidFill>
                <a:schemeClr val="accent1"/>
              </a:solidFill>
              <a:prstDash val="solid"/>
              <a:round/>
              <a:headEnd/>
              <a:tailEnd/>
            </a:ln>
            <a:effectLst>
              <a:outerShdw blurRad="254000" dist="127000" algn="ctr"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a:solidFill>
                  <a:schemeClr val="bg1"/>
                </a:solidFill>
              </a:endParaRPr>
            </a:p>
          </p:txBody>
        </p:sp>
        <p:sp>
          <p:nvSpPr>
            <p:cNvPr id="25" name="椭圆 24">
              <a:extLst>
                <a:ext uri="{FF2B5EF4-FFF2-40B4-BE49-F238E27FC236}">
                  <a16:creationId xmlns:a16="http://schemas.microsoft.com/office/drawing/2014/main" id="{3A28AA3E-3FFA-BED7-5235-E07A361E0A14}"/>
                </a:ext>
              </a:extLst>
            </p:cNvPr>
            <p:cNvSpPr/>
            <p:nvPr/>
          </p:nvSpPr>
          <p:spPr>
            <a:xfrm>
              <a:off x="2110783" y="2191075"/>
              <a:ext cx="66040" cy="66040"/>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椭圆 27">
            <a:extLst>
              <a:ext uri="{FF2B5EF4-FFF2-40B4-BE49-F238E27FC236}">
                <a16:creationId xmlns:a16="http://schemas.microsoft.com/office/drawing/2014/main" id="{DD59DBD0-1BC9-8FDF-BCA4-7D5F3CF0D4B6}"/>
              </a:ext>
            </a:extLst>
          </p:cNvPr>
          <p:cNvSpPr/>
          <p:nvPr/>
        </p:nvSpPr>
        <p:spPr>
          <a:xfrm>
            <a:off x="6215379" y="2343475"/>
            <a:ext cx="66040" cy="66040"/>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351AA998-421E-E471-EBE0-9FB8539A0C66}"/>
              </a:ext>
            </a:extLst>
          </p:cNvPr>
          <p:cNvSpPr txBox="1"/>
          <p:nvPr/>
        </p:nvSpPr>
        <p:spPr>
          <a:xfrm>
            <a:off x="2405269" y="5874268"/>
            <a:ext cx="3750198" cy="255070"/>
          </a:xfrm>
          <a:prstGeom prst="rect">
            <a:avLst/>
          </a:prstGeom>
          <a:noFill/>
        </p:spPr>
        <p:txBody>
          <a:bodyPr wrap="square" rtlCol="0">
            <a:spAutoFit/>
          </a:bodyPr>
          <a:lstStyle/>
          <a:p>
            <a:pPr>
              <a:lnSpc>
                <a:spcPct val="150000"/>
              </a:lnSpc>
            </a:pPr>
            <a:r>
              <a:rPr lang="en-US" altLang="zh-CN" sz="800"/>
              <a:t>VM</a:t>
            </a:r>
            <a:r>
              <a:rPr lang="zh-CN" altLang="en-US" sz="800"/>
              <a:t>：前庭性偏头痛；</a:t>
            </a:r>
            <a:r>
              <a:rPr lang="en-US" altLang="zh-CN" sz="800"/>
              <a:t>HINTS</a:t>
            </a:r>
            <a:r>
              <a:rPr lang="zh-CN" altLang="en-US" sz="800"/>
              <a:t>检查：头脉冲一眼球震颤一扭转偏斜检查</a:t>
            </a:r>
          </a:p>
        </p:txBody>
      </p:sp>
      <p:sp>
        <p:nvSpPr>
          <p:cNvPr id="5" name="圆角矩形 4">
            <a:extLst>
              <a:ext uri="{FF2B5EF4-FFF2-40B4-BE49-F238E27FC236}">
                <a16:creationId xmlns:a16="http://schemas.microsoft.com/office/drawing/2014/main" id="{046A2875-0AC7-5263-C301-BC606D2E78EA}"/>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a:extLst>
              <a:ext uri="{FF2B5EF4-FFF2-40B4-BE49-F238E27FC236}">
                <a16:creationId xmlns:a16="http://schemas.microsoft.com/office/drawing/2014/main" id="{60EB41EA-E511-41BF-1F95-FFD5CC8E0920}"/>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2488619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6C04A-9C56-96D6-92F0-E4773636AD40}"/>
            </a:ext>
          </a:extLst>
        </p:cNvPr>
        <p:cNvGrpSpPr/>
        <p:nvPr/>
      </p:nvGrpSpPr>
      <p:grpSpPr>
        <a:xfrm>
          <a:off x="0" y="0"/>
          <a:ext cx="0" cy="0"/>
          <a:chOff x="0" y="0"/>
          <a:chExt cx="0" cy="0"/>
        </a:xfrm>
      </p:grpSpPr>
      <p:sp>
        <p:nvSpPr>
          <p:cNvPr id="6" name="圆角矩形 5">
            <a:extLst>
              <a:ext uri="{FF2B5EF4-FFF2-40B4-BE49-F238E27FC236}">
                <a16:creationId xmlns:a16="http://schemas.microsoft.com/office/drawing/2014/main" id="{AF7E78F0-01DC-EDB7-B7FC-5A1804B4E55B}"/>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65FC22FC-97A5-DE8F-89B6-7FBEACF9FE5F}"/>
              </a:ext>
            </a:extLst>
          </p:cNvPr>
          <p:cNvSpPr>
            <a:spLocks noGrp="1"/>
          </p:cNvSpPr>
          <p:nvPr>
            <p:ph type="title"/>
          </p:nvPr>
        </p:nvSpPr>
        <p:spPr>
          <a:xfrm>
            <a:off x="479425" y="0"/>
            <a:ext cx="11233150" cy="728177"/>
          </a:xfrm>
        </p:spPr>
        <p:txBody>
          <a:bodyPr anchor="b">
            <a:normAutofit/>
          </a:bodyPr>
          <a:lstStyle/>
          <a:p>
            <a:r>
              <a:rPr lang="zh-CN" altLang="en-US">
                <a:solidFill>
                  <a:schemeClr val="bg1"/>
                </a:solidFill>
              </a:rPr>
              <a:t>小结：多种与前庭性偏头痛易混淆疾病，鉴别诊断要点一览</a:t>
            </a:r>
          </a:p>
        </p:txBody>
      </p:sp>
      <p:sp>
        <p:nvSpPr>
          <p:cNvPr id="4" name="文本框 3">
            <a:extLst>
              <a:ext uri="{FF2B5EF4-FFF2-40B4-BE49-F238E27FC236}">
                <a16:creationId xmlns:a16="http://schemas.microsoft.com/office/drawing/2014/main" id="{B966AF87-95EB-5CD3-582E-EA9A1BE74FDF}"/>
              </a:ext>
            </a:extLst>
          </p:cNvPr>
          <p:cNvSpPr txBox="1"/>
          <p:nvPr/>
        </p:nvSpPr>
        <p:spPr>
          <a:xfrm>
            <a:off x="2331416" y="6129338"/>
            <a:ext cx="9381159" cy="584775"/>
          </a:xfrm>
          <a:prstGeom prst="rect">
            <a:avLst/>
          </a:prstGeom>
          <a:noFill/>
        </p:spPr>
        <p:txBody>
          <a:bodyPr wrap="square" rtlCol="0">
            <a:spAutoFit/>
          </a:bodyPr>
          <a:lstStyle/>
          <a:p>
            <a:pPr marL="228600" indent="-228600">
              <a:buFont typeface="+mj-lt"/>
              <a:buAutoNum type="arabicPeriod"/>
            </a:pPr>
            <a:r>
              <a:rPr lang="zh-CN" altLang="en-US" sz="800"/>
              <a:t>史珊珊</a:t>
            </a:r>
            <a:r>
              <a:rPr lang="en-US" altLang="zh-CN" sz="800"/>
              <a:t>,</a:t>
            </a:r>
            <a:r>
              <a:rPr lang="zh-CN" altLang="en-US" sz="800"/>
              <a:t>江雪梅</a:t>
            </a:r>
            <a:r>
              <a:rPr lang="en-US" altLang="zh-CN" sz="800"/>
              <a:t>,</a:t>
            </a:r>
            <a:r>
              <a:rPr lang="zh-CN" altLang="en-US" sz="800"/>
              <a:t>潘永惠</a:t>
            </a:r>
            <a:r>
              <a:rPr lang="en-US" altLang="zh-CN" sz="800"/>
              <a:t>. </a:t>
            </a:r>
            <a:r>
              <a:rPr lang="zh-CN" altLang="en-US" sz="800"/>
              <a:t>前庭性偏头痛发病机制及诊疗的研究进展</a:t>
            </a:r>
            <a:r>
              <a:rPr lang="en-US" altLang="zh-CN" sz="800"/>
              <a:t>[J]. </a:t>
            </a:r>
            <a:r>
              <a:rPr lang="zh-CN" altLang="en-US" sz="800"/>
              <a:t>中国临床神经科学</a:t>
            </a:r>
            <a:r>
              <a:rPr lang="en-US" altLang="zh-CN" sz="800"/>
              <a:t>,2020,28(1):104-109.</a:t>
            </a:r>
          </a:p>
          <a:p>
            <a:pPr marL="228600" indent="-228600">
              <a:buFont typeface="+mj-lt"/>
              <a:buAutoNum type="arabicPeriod"/>
            </a:pPr>
            <a:r>
              <a:rPr lang="zh-CN" altLang="en-US" sz="800"/>
              <a:t>陈钢钢</a:t>
            </a:r>
            <a:r>
              <a:rPr lang="en-US" altLang="zh-CN" sz="800"/>
              <a:t>,</a:t>
            </a:r>
            <a:r>
              <a:rPr lang="zh-CN" altLang="en-US" sz="800"/>
              <a:t>张苏琳</a:t>
            </a:r>
            <a:r>
              <a:rPr lang="en-US" altLang="zh-CN" sz="800"/>
              <a:t>,</a:t>
            </a:r>
            <a:r>
              <a:rPr lang="zh-CN" altLang="en-US" sz="800"/>
              <a:t>马鑫</a:t>
            </a:r>
            <a:r>
              <a:rPr lang="en-US" altLang="zh-CN" sz="800"/>
              <a:t>. </a:t>
            </a:r>
            <a:r>
              <a:rPr lang="zh-CN" altLang="en-US" sz="800"/>
              <a:t>前庭疾病诊疗知识库</a:t>
            </a:r>
            <a:r>
              <a:rPr lang="en-US" altLang="zh-CN" sz="800"/>
              <a:t>[M]. </a:t>
            </a:r>
            <a:r>
              <a:rPr lang="zh-CN" altLang="en-US" sz="800"/>
              <a:t>北京</a:t>
            </a:r>
            <a:r>
              <a:rPr lang="en-US" altLang="zh-CN" sz="800"/>
              <a:t>:</a:t>
            </a:r>
            <a:r>
              <a:rPr lang="zh-CN" altLang="en-US" sz="800"/>
              <a:t>中国医药科技出版社</a:t>
            </a:r>
            <a:r>
              <a:rPr lang="en-US" altLang="zh-CN" sz="800"/>
              <a:t>,2024.01.</a:t>
            </a:r>
          </a:p>
          <a:p>
            <a:pPr marL="228600" indent="-228600">
              <a:buFont typeface="+mj-lt"/>
              <a:buAutoNum type="arabicPeriod"/>
            </a:pPr>
            <a:r>
              <a:rPr lang="zh-CN" altLang="en-US" sz="800"/>
              <a:t>中国医师协会神经内科医师分会疼痛和感觉障碍学组</a:t>
            </a:r>
            <a:r>
              <a:rPr lang="en-US" altLang="zh-CN" sz="800"/>
              <a:t>,</a:t>
            </a:r>
            <a:r>
              <a:rPr lang="zh-CN" altLang="en-US" sz="800"/>
              <a:t>中国医药教育协会眩晕专业委员会</a:t>
            </a:r>
            <a:r>
              <a:rPr lang="en-US" altLang="zh-CN" sz="800"/>
              <a:t>,</a:t>
            </a:r>
            <a:r>
              <a:rPr lang="zh-CN" altLang="en-US" sz="800"/>
              <a:t>中国研究型医院学会头痛与感觉障碍专业委员会</a:t>
            </a:r>
            <a:r>
              <a:rPr lang="en-US" altLang="zh-CN" sz="800"/>
              <a:t>. </a:t>
            </a:r>
            <a:r>
              <a:rPr lang="zh-CN" altLang="en-US" sz="800"/>
              <a:t>前庭性偏头痛诊治专家共识</a:t>
            </a:r>
            <a:r>
              <a:rPr lang="en-US" altLang="zh-CN" sz="800"/>
              <a:t>(2018)[J]. </a:t>
            </a:r>
            <a:r>
              <a:rPr lang="zh-CN" altLang="en-US" sz="800"/>
              <a:t>中国疼痛医学杂志</a:t>
            </a:r>
            <a:r>
              <a:rPr lang="en-US" altLang="zh-CN" sz="800"/>
              <a:t>,2018,24(7):481-488. </a:t>
            </a:r>
          </a:p>
        </p:txBody>
      </p:sp>
      <p:graphicFrame>
        <p:nvGraphicFramePr>
          <p:cNvPr id="3" name="表格 2">
            <a:extLst>
              <a:ext uri="{FF2B5EF4-FFF2-40B4-BE49-F238E27FC236}">
                <a16:creationId xmlns:a16="http://schemas.microsoft.com/office/drawing/2014/main" id="{18C56C9A-A38F-6CBB-CD2B-271D0DE756DD}"/>
              </a:ext>
            </a:extLst>
          </p:cNvPr>
          <p:cNvGraphicFramePr>
            <a:graphicFrameLocks noGrp="1"/>
          </p:cNvGraphicFramePr>
          <p:nvPr>
            <p:extLst>
              <p:ext uri="{D42A27DB-BD31-4B8C-83A1-F6EECF244321}">
                <p14:modId xmlns:p14="http://schemas.microsoft.com/office/powerpoint/2010/main" val="3768833534"/>
              </p:ext>
            </p:extLst>
          </p:nvPr>
        </p:nvGraphicFramePr>
        <p:xfrm>
          <a:off x="712152" y="1089025"/>
          <a:ext cx="10767697" cy="4721542"/>
        </p:xfrm>
        <a:graphic>
          <a:graphicData uri="http://schemas.openxmlformats.org/drawingml/2006/table">
            <a:tbl>
              <a:tblPr firstRow="1" bandRow="1">
                <a:tableStyleId>{5C22544A-7EE6-4342-B048-85BDC9FD1C3A}</a:tableStyleId>
              </a:tblPr>
              <a:tblGrid>
                <a:gridCol w="3076485">
                  <a:extLst>
                    <a:ext uri="{9D8B030D-6E8A-4147-A177-3AD203B41FA5}">
                      <a16:colId xmlns:a16="http://schemas.microsoft.com/office/drawing/2014/main" val="316831568"/>
                    </a:ext>
                  </a:extLst>
                </a:gridCol>
                <a:gridCol w="3845606">
                  <a:extLst>
                    <a:ext uri="{9D8B030D-6E8A-4147-A177-3AD203B41FA5}">
                      <a16:colId xmlns:a16="http://schemas.microsoft.com/office/drawing/2014/main" val="2559210974"/>
                    </a:ext>
                  </a:extLst>
                </a:gridCol>
                <a:gridCol w="3845606">
                  <a:extLst>
                    <a:ext uri="{9D8B030D-6E8A-4147-A177-3AD203B41FA5}">
                      <a16:colId xmlns:a16="http://schemas.microsoft.com/office/drawing/2014/main" val="2516201251"/>
                    </a:ext>
                  </a:extLst>
                </a:gridCol>
              </a:tblGrid>
              <a:tr h="465462">
                <a:tc>
                  <a:txBody>
                    <a:bodyPr/>
                    <a:lstStyle/>
                    <a:p>
                      <a:r>
                        <a:rPr lang="zh-CN" altLang="en-US" sz="1400" b="1">
                          <a:solidFill>
                            <a:schemeClr val="bg1"/>
                          </a:solidFill>
                        </a:rPr>
                        <a:t>疾病</a:t>
                      </a:r>
                    </a:p>
                  </a:txBody>
                  <a:tcPr anchor="ctr"/>
                </a:tc>
                <a:tc>
                  <a:txBody>
                    <a:bodyPr/>
                    <a:lstStyle/>
                    <a:p>
                      <a:r>
                        <a:rPr lang="zh-CN" altLang="en-US" sz="1400" b="1">
                          <a:solidFill>
                            <a:schemeClr val="bg1"/>
                          </a:solidFill>
                        </a:rPr>
                        <a:t>临床特点</a:t>
                      </a:r>
                    </a:p>
                  </a:txBody>
                  <a:tcPr anchor="ctr"/>
                </a:tc>
                <a:tc>
                  <a:txBody>
                    <a:bodyPr/>
                    <a:lstStyle/>
                    <a:p>
                      <a:r>
                        <a:rPr lang="zh-CN" altLang="en-US" sz="1400" b="1">
                          <a:solidFill>
                            <a:schemeClr val="bg1"/>
                          </a:solidFill>
                        </a:rPr>
                        <a:t>辅助检查</a:t>
                      </a:r>
                    </a:p>
                  </a:txBody>
                  <a:tcPr anchor="ctr"/>
                </a:tc>
                <a:extLst>
                  <a:ext uri="{0D108BD9-81ED-4DB2-BD59-A6C34878D82A}">
                    <a16:rowId xmlns:a16="http://schemas.microsoft.com/office/drawing/2014/main" val="1027952281"/>
                  </a:ext>
                </a:extLst>
              </a:tr>
              <a:tr h="478847">
                <a:tc>
                  <a:txBody>
                    <a:bodyPr/>
                    <a:lstStyle/>
                    <a:p>
                      <a:r>
                        <a:rPr lang="zh-CN" altLang="en-US" sz="1200" b="0">
                          <a:solidFill>
                            <a:schemeClr val="tx1"/>
                          </a:solidFill>
                        </a:rPr>
                        <a:t>良性阵发性位置性眩晕</a:t>
                      </a:r>
                    </a:p>
                  </a:txBody>
                  <a:tcPr anchor="ctr">
                    <a:solidFill>
                      <a:schemeClr val="bg1">
                        <a:lumMod val="95000"/>
                      </a:schemeClr>
                    </a:solidFill>
                  </a:tcPr>
                </a:tc>
                <a:tc>
                  <a:txBody>
                    <a:bodyPr/>
                    <a:lstStyle/>
                    <a:p>
                      <a:r>
                        <a:rPr lang="zh-CN" altLang="en-US" sz="1200" b="0">
                          <a:solidFill>
                            <a:schemeClr val="tx1"/>
                          </a:solidFill>
                        </a:rPr>
                        <a:t>短暂发作，无听力损失或耳鸣 </a:t>
                      </a:r>
                    </a:p>
                  </a:txBody>
                  <a:tcPr anchor="c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a:solidFill>
                            <a:schemeClr val="tx1"/>
                          </a:solidFill>
                        </a:rPr>
                        <a:t>耳石诱发试验</a:t>
                      </a:r>
                    </a:p>
                    <a:p>
                      <a:endParaRPr lang="zh-CN" altLang="en-US" sz="1200" b="0">
                        <a:solidFill>
                          <a:schemeClr val="tx1"/>
                        </a:solidFill>
                      </a:endParaRPr>
                    </a:p>
                  </a:txBody>
                  <a:tcPr anchor="ctr">
                    <a:solidFill>
                      <a:schemeClr val="bg1">
                        <a:lumMod val="95000"/>
                      </a:schemeClr>
                    </a:solidFill>
                  </a:tcPr>
                </a:tc>
                <a:extLst>
                  <a:ext uri="{0D108BD9-81ED-4DB2-BD59-A6C34878D82A}">
                    <a16:rowId xmlns:a16="http://schemas.microsoft.com/office/drawing/2014/main" val="2443815945"/>
                  </a:ext>
                </a:extLst>
              </a:tr>
              <a:tr h="478847">
                <a:tc>
                  <a:txBody>
                    <a:bodyPr/>
                    <a:lstStyle/>
                    <a:p>
                      <a:r>
                        <a:rPr lang="zh-CN" altLang="en-US" sz="1200" b="0">
                          <a:solidFill>
                            <a:schemeClr val="tx1"/>
                          </a:solidFill>
                        </a:rPr>
                        <a:t>梅尼埃病</a:t>
                      </a:r>
                    </a:p>
                  </a:txBody>
                  <a:tcPr anchor="ctr"/>
                </a:tc>
                <a:tc>
                  <a:txBody>
                    <a:bodyPr/>
                    <a:lstStyle/>
                    <a:p>
                      <a:r>
                        <a:rPr lang="zh-CN" altLang="en-US" sz="1200" b="0">
                          <a:solidFill>
                            <a:schemeClr val="tx1"/>
                          </a:solidFill>
                        </a:rPr>
                        <a:t>单侧耳鸣，听力下降，耳部闷胀 </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a:solidFill>
                            <a:schemeClr val="tx1"/>
                          </a:solidFill>
                        </a:rPr>
                        <a:t>电测听，冷热水试验</a:t>
                      </a:r>
                    </a:p>
                    <a:p>
                      <a:endParaRPr lang="zh-CN" altLang="en-US" sz="1200" b="0">
                        <a:solidFill>
                          <a:schemeClr val="tx1"/>
                        </a:solidFill>
                      </a:endParaRPr>
                    </a:p>
                  </a:txBody>
                  <a:tcPr anchor="ctr"/>
                </a:tc>
                <a:extLst>
                  <a:ext uri="{0D108BD9-81ED-4DB2-BD59-A6C34878D82A}">
                    <a16:rowId xmlns:a16="http://schemas.microsoft.com/office/drawing/2014/main" val="942728227"/>
                  </a:ext>
                </a:extLst>
              </a:tr>
              <a:tr h="372369">
                <a:tc>
                  <a:txBody>
                    <a:bodyPr/>
                    <a:lstStyle/>
                    <a:p>
                      <a:r>
                        <a:rPr lang="zh-CN" altLang="en-US" sz="1200" b="0">
                          <a:solidFill>
                            <a:schemeClr val="tx1"/>
                          </a:solidFill>
                        </a:rPr>
                        <a:t>前庭阵发症</a:t>
                      </a:r>
                    </a:p>
                  </a:txBody>
                  <a:tcPr anchor="ctr">
                    <a:solidFill>
                      <a:schemeClr val="bg1">
                        <a:lumMod val="95000"/>
                      </a:schemeClr>
                    </a:solidFill>
                  </a:tcPr>
                </a:tc>
                <a:tc>
                  <a:txBody>
                    <a:bodyPr/>
                    <a:lstStyle/>
                    <a:p>
                      <a:r>
                        <a:rPr lang="zh-CN" altLang="en-US" sz="1200" b="0">
                          <a:solidFill>
                            <a:schemeClr val="tx1"/>
                          </a:solidFill>
                        </a:rPr>
                        <a:t>发作性眩晕，持续时间为</a:t>
                      </a:r>
                      <a:r>
                        <a:rPr lang="en-US" altLang="zh-CN" sz="1200" b="0">
                          <a:solidFill>
                            <a:schemeClr val="tx1"/>
                          </a:solidFill>
                        </a:rPr>
                        <a:t>1</a:t>
                      </a:r>
                      <a:r>
                        <a:rPr lang="zh-CN" altLang="en-US" sz="1200" b="0">
                          <a:solidFill>
                            <a:schemeClr val="tx1"/>
                          </a:solidFill>
                        </a:rPr>
                        <a:t>至数分钟，每天多次</a:t>
                      </a:r>
                    </a:p>
                  </a:txBody>
                  <a:tcPr anchor="ctr">
                    <a:solidFill>
                      <a:schemeClr val="bg1">
                        <a:lumMod val="95000"/>
                      </a:schemeClr>
                    </a:solidFill>
                  </a:tcPr>
                </a:tc>
                <a:tc>
                  <a:txBody>
                    <a:bodyPr/>
                    <a:lstStyle/>
                    <a:p>
                      <a:r>
                        <a:rPr lang="en-US" altLang="zh-CN" sz="1200" b="0">
                          <a:solidFill>
                            <a:schemeClr val="tx1"/>
                          </a:solidFill>
                        </a:rPr>
                        <a:t>———</a:t>
                      </a:r>
                      <a:endParaRPr lang="zh-CN" altLang="en-US" sz="1200" b="0">
                        <a:solidFill>
                          <a:schemeClr val="tx1"/>
                        </a:solidFill>
                      </a:endParaRPr>
                    </a:p>
                  </a:txBody>
                  <a:tcPr anchor="ctr">
                    <a:solidFill>
                      <a:schemeClr val="bg1">
                        <a:lumMod val="95000"/>
                      </a:schemeClr>
                    </a:solidFill>
                  </a:tcPr>
                </a:tc>
                <a:extLst>
                  <a:ext uri="{0D108BD9-81ED-4DB2-BD59-A6C34878D82A}">
                    <a16:rowId xmlns:a16="http://schemas.microsoft.com/office/drawing/2014/main" val="1834112725"/>
                  </a:ext>
                </a:extLst>
              </a:tr>
              <a:tr h="372369">
                <a:tc>
                  <a:txBody>
                    <a:bodyPr/>
                    <a:lstStyle/>
                    <a:p>
                      <a:r>
                        <a:rPr lang="zh-CN" altLang="en-US" sz="1200" b="0">
                          <a:solidFill>
                            <a:schemeClr val="tx1"/>
                          </a:solidFill>
                        </a:rPr>
                        <a:t>后循环缺血</a:t>
                      </a:r>
                    </a:p>
                  </a:txBody>
                  <a:tcPr anchor="ctr"/>
                </a:tc>
                <a:tc>
                  <a:txBody>
                    <a:bodyPr/>
                    <a:lstStyle/>
                    <a:p>
                      <a:r>
                        <a:rPr lang="zh-CN" altLang="en-US" sz="1200" b="0">
                          <a:solidFill>
                            <a:schemeClr val="tx1"/>
                          </a:solidFill>
                        </a:rPr>
                        <a:t>好发人群，</a:t>
                      </a:r>
                      <a:r>
                        <a:rPr lang="en-US" altLang="zh-CN" sz="1200" b="0">
                          <a:solidFill>
                            <a:schemeClr val="tx1"/>
                          </a:solidFill>
                        </a:rPr>
                        <a:t>60</a:t>
                      </a:r>
                      <a:r>
                        <a:rPr lang="zh-CN" altLang="en-US" sz="1200" b="0">
                          <a:solidFill>
                            <a:schemeClr val="tx1"/>
                          </a:solidFill>
                        </a:rPr>
                        <a:t>岁以上老人</a:t>
                      </a:r>
                    </a:p>
                  </a:txBody>
                  <a:tcPr anchor="ctr"/>
                </a:tc>
                <a:tc>
                  <a:txBody>
                    <a:bodyPr/>
                    <a:lstStyle/>
                    <a:p>
                      <a:r>
                        <a:rPr lang="zh-CN" altLang="en-US" sz="1200" b="0">
                          <a:solidFill>
                            <a:schemeClr val="tx1"/>
                          </a:solidFill>
                        </a:rPr>
                        <a:t>床旁HINTS检查 、影像学检查</a:t>
                      </a:r>
                    </a:p>
                  </a:txBody>
                  <a:tcPr anchor="ctr"/>
                </a:tc>
                <a:extLst>
                  <a:ext uri="{0D108BD9-81ED-4DB2-BD59-A6C34878D82A}">
                    <a16:rowId xmlns:a16="http://schemas.microsoft.com/office/drawing/2014/main" val="4073587710"/>
                  </a:ext>
                </a:extLst>
              </a:tr>
              <a:tr h="372369">
                <a:tc>
                  <a:txBody>
                    <a:bodyPr/>
                    <a:lstStyle/>
                    <a:p>
                      <a:r>
                        <a:rPr lang="zh-CN" altLang="en-US" sz="1200" b="0">
                          <a:solidFill>
                            <a:schemeClr val="tx1"/>
                          </a:solidFill>
                        </a:rPr>
                        <a:t>伴有脑干先兆症状的偏头痛</a:t>
                      </a:r>
                    </a:p>
                  </a:txBody>
                  <a:tcPr anchor="ctr">
                    <a:solidFill>
                      <a:schemeClr val="bg1">
                        <a:lumMod val="95000"/>
                      </a:schemeClr>
                    </a:solidFill>
                  </a:tcPr>
                </a:tc>
                <a:tc>
                  <a:txBody>
                    <a:bodyPr/>
                    <a:lstStyle/>
                    <a:p>
                      <a:r>
                        <a:rPr lang="zh-CN" altLang="en-US" sz="1200" b="0">
                          <a:solidFill>
                            <a:schemeClr val="tx1"/>
                          </a:solidFill>
                        </a:rPr>
                        <a:t>至少伴有</a:t>
                      </a:r>
                      <a:r>
                        <a:rPr lang="en-US" altLang="zh-CN" sz="1200" b="0">
                          <a:solidFill>
                            <a:schemeClr val="tx1"/>
                          </a:solidFill>
                        </a:rPr>
                        <a:t>2</a:t>
                      </a:r>
                      <a:r>
                        <a:rPr lang="zh-CN" altLang="en-US" sz="1200" b="0">
                          <a:solidFill>
                            <a:schemeClr val="tx1"/>
                          </a:solidFill>
                        </a:rPr>
                        <a:t>种脑干症状持续</a:t>
                      </a:r>
                      <a:r>
                        <a:rPr lang="en-US" altLang="zh-CN" sz="1200" b="0">
                          <a:solidFill>
                            <a:schemeClr val="tx1"/>
                          </a:solidFill>
                        </a:rPr>
                        <a:t>5~60 min </a:t>
                      </a:r>
                      <a:endParaRPr lang="zh-CN" altLang="en-US" sz="1200" b="0">
                        <a:solidFill>
                          <a:schemeClr val="tx1"/>
                        </a:solidFill>
                      </a:endParaRPr>
                    </a:p>
                  </a:txBody>
                  <a:tcPr anchor="c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a:solidFill>
                            <a:schemeClr val="tx1"/>
                          </a:solidFill>
                        </a:rPr>
                        <a:t>影像学检查</a:t>
                      </a:r>
                    </a:p>
                  </a:txBody>
                  <a:tcPr anchor="ctr">
                    <a:solidFill>
                      <a:schemeClr val="bg1">
                        <a:lumMod val="95000"/>
                      </a:schemeClr>
                    </a:solidFill>
                  </a:tcPr>
                </a:tc>
                <a:extLst>
                  <a:ext uri="{0D108BD9-81ED-4DB2-BD59-A6C34878D82A}">
                    <a16:rowId xmlns:a16="http://schemas.microsoft.com/office/drawing/2014/main" val="1827581607"/>
                  </a:ext>
                </a:extLst>
              </a:tr>
              <a:tr h="372369">
                <a:tc>
                  <a:txBody>
                    <a:bodyPr/>
                    <a:lstStyle/>
                    <a:p>
                      <a:r>
                        <a:rPr lang="zh-CN" altLang="en-US" sz="1200" b="0">
                          <a:solidFill>
                            <a:schemeClr val="tx1"/>
                          </a:solidFill>
                        </a:rPr>
                        <a:t>前庭神经炎</a:t>
                      </a:r>
                    </a:p>
                  </a:txBody>
                  <a:tcPr anchor="ctr"/>
                </a:tc>
                <a:tc>
                  <a:txBody>
                    <a:bodyPr/>
                    <a:lstStyle/>
                    <a:p>
                      <a:r>
                        <a:rPr lang="zh-CN" altLang="en-US" sz="1200" b="0">
                          <a:solidFill>
                            <a:schemeClr val="tx1"/>
                          </a:solidFill>
                        </a:rPr>
                        <a:t>急性发作伴周围症状 </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a:solidFill>
                            <a:schemeClr val="tx1"/>
                          </a:solidFill>
                        </a:rPr>
                        <a:t>MRI</a:t>
                      </a:r>
                      <a:r>
                        <a:rPr lang="zh-CN" altLang="en-US" sz="1200" b="0">
                          <a:solidFill>
                            <a:schemeClr val="tx1"/>
                          </a:solidFill>
                        </a:rPr>
                        <a:t>，</a:t>
                      </a:r>
                      <a:r>
                        <a:rPr lang="en-US" altLang="zh-CN" sz="1200" b="0">
                          <a:solidFill>
                            <a:schemeClr val="tx1"/>
                          </a:solidFill>
                        </a:rPr>
                        <a:t>HINTS</a:t>
                      </a:r>
                      <a:r>
                        <a:rPr lang="zh-CN" altLang="en-US" sz="1200" b="0">
                          <a:solidFill>
                            <a:schemeClr val="tx1"/>
                          </a:solidFill>
                        </a:rPr>
                        <a:t>检查</a:t>
                      </a:r>
                    </a:p>
                  </a:txBody>
                  <a:tcPr anchor="ctr"/>
                </a:tc>
                <a:extLst>
                  <a:ext uri="{0D108BD9-81ED-4DB2-BD59-A6C34878D82A}">
                    <a16:rowId xmlns:a16="http://schemas.microsoft.com/office/drawing/2014/main" val="1801842049"/>
                  </a:ext>
                </a:extLst>
              </a:tr>
              <a:tr h="372369">
                <a:tc>
                  <a:txBody>
                    <a:bodyPr/>
                    <a:lstStyle/>
                    <a:p>
                      <a:r>
                        <a:rPr lang="zh-CN" altLang="en-US" sz="1200" b="0">
                          <a:solidFill>
                            <a:schemeClr val="tx1"/>
                          </a:solidFill>
                        </a:rPr>
                        <a:t>脑梗死</a:t>
                      </a:r>
                    </a:p>
                  </a:txBody>
                  <a:tcPr anchor="ctr">
                    <a:solidFill>
                      <a:schemeClr val="bg1">
                        <a:lumMod val="95000"/>
                      </a:schemeClr>
                    </a:solidFill>
                  </a:tcPr>
                </a:tc>
                <a:tc>
                  <a:txBody>
                    <a:bodyPr/>
                    <a:lstStyle/>
                    <a:p>
                      <a:r>
                        <a:rPr lang="zh-CN" altLang="en-US" sz="1200" b="0">
                          <a:solidFill>
                            <a:schemeClr val="tx1"/>
                          </a:solidFill>
                        </a:rPr>
                        <a:t>突然发病，常伴有脑干或小脑损害症状 </a:t>
                      </a:r>
                    </a:p>
                  </a:txBody>
                  <a:tcPr anchor="c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a:solidFill>
                            <a:schemeClr val="tx1"/>
                          </a:solidFill>
                        </a:rPr>
                        <a:t>DWI</a:t>
                      </a:r>
                      <a:endParaRPr lang="zh-CN" altLang="en-US" sz="1200" b="0">
                        <a:solidFill>
                          <a:schemeClr val="tx1"/>
                        </a:solidFill>
                      </a:endParaRPr>
                    </a:p>
                  </a:txBody>
                  <a:tcPr anchor="ctr">
                    <a:solidFill>
                      <a:schemeClr val="bg1">
                        <a:lumMod val="95000"/>
                      </a:schemeClr>
                    </a:solidFill>
                  </a:tcPr>
                </a:tc>
                <a:extLst>
                  <a:ext uri="{0D108BD9-81ED-4DB2-BD59-A6C34878D82A}">
                    <a16:rowId xmlns:a16="http://schemas.microsoft.com/office/drawing/2014/main" val="3919528804"/>
                  </a:ext>
                </a:extLst>
              </a:tr>
              <a:tr h="478847">
                <a:tc>
                  <a:txBody>
                    <a:bodyPr/>
                    <a:lstStyle/>
                    <a:p>
                      <a:r>
                        <a:rPr lang="zh-CN" altLang="en-US" sz="1200" b="0">
                          <a:solidFill>
                            <a:schemeClr val="tx1"/>
                          </a:solidFill>
                        </a:rPr>
                        <a:t>半规管裂开综合征</a:t>
                      </a:r>
                      <a:endParaRPr lang="en-US" altLang="zh-CN" sz="1200" b="0">
                        <a:solidFill>
                          <a:schemeClr val="tx1"/>
                        </a:solidFill>
                      </a:endParaRPr>
                    </a:p>
                  </a:txBody>
                  <a:tcPr anchor="ctr"/>
                </a:tc>
                <a:tc>
                  <a:txBody>
                    <a:bodyPr/>
                    <a:lstStyle/>
                    <a:p>
                      <a:r>
                        <a:rPr lang="zh-CN" altLang="en-US" sz="1200" b="0">
                          <a:solidFill>
                            <a:schemeClr val="tx1"/>
                          </a:solidFill>
                        </a:rPr>
                        <a:t>由于紧张、咳嗽和大声的噪音而引起 </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a:solidFill>
                            <a:schemeClr val="tx1"/>
                          </a:solidFill>
                        </a:rPr>
                        <a:t>无明确诊断标准，但</a:t>
                      </a:r>
                      <a:r>
                        <a:rPr lang="en-US" altLang="zh-CN" sz="1200" b="0">
                          <a:solidFill>
                            <a:schemeClr val="tx1"/>
                          </a:solidFill>
                        </a:rPr>
                        <a:t>CT</a:t>
                      </a:r>
                      <a:r>
                        <a:rPr lang="zh-CN" altLang="en-US" sz="1200" b="0">
                          <a:solidFill>
                            <a:schemeClr val="tx1"/>
                          </a:solidFill>
                        </a:rPr>
                        <a:t>颞骨可能有帮助</a:t>
                      </a:r>
                    </a:p>
                  </a:txBody>
                  <a:tcPr anchor="ctr"/>
                </a:tc>
                <a:extLst>
                  <a:ext uri="{0D108BD9-81ED-4DB2-BD59-A6C34878D82A}">
                    <a16:rowId xmlns:a16="http://schemas.microsoft.com/office/drawing/2014/main" val="496277759"/>
                  </a:ext>
                </a:extLst>
              </a:tr>
              <a:tr h="478847">
                <a:tc>
                  <a:txBody>
                    <a:bodyPr/>
                    <a:lstStyle/>
                    <a:p>
                      <a:r>
                        <a:rPr lang="zh-CN" altLang="en-US" sz="1200" b="0">
                          <a:solidFill>
                            <a:schemeClr val="tx1"/>
                          </a:solidFill>
                        </a:rPr>
                        <a:t>耳带状疱疹</a:t>
                      </a:r>
                    </a:p>
                  </a:txBody>
                  <a:tcPr anchor="ctr">
                    <a:solidFill>
                      <a:schemeClr val="bg1">
                        <a:lumMod val="95000"/>
                      </a:schemeClr>
                    </a:solidFill>
                  </a:tcPr>
                </a:tc>
                <a:tc>
                  <a:txBody>
                    <a:bodyPr/>
                    <a:lstStyle/>
                    <a:p>
                      <a:r>
                        <a:rPr lang="zh-CN" altLang="en-US" sz="1200" b="0">
                          <a:solidFill>
                            <a:schemeClr val="tx1"/>
                          </a:solidFill>
                        </a:rPr>
                        <a:t>快速发作耳痛，急性眩晕，听力丧失 </a:t>
                      </a:r>
                    </a:p>
                  </a:txBody>
                  <a:tcPr anchor="c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a:solidFill>
                            <a:schemeClr val="tx1"/>
                          </a:solidFill>
                        </a:rPr>
                        <a:t>体格检查</a:t>
                      </a:r>
                      <a:r>
                        <a:rPr lang="en-US" altLang="zh-CN" sz="1200" b="0">
                          <a:solidFill>
                            <a:schemeClr val="tx1"/>
                          </a:solidFill>
                        </a:rPr>
                        <a:t>(</a:t>
                      </a:r>
                      <a:r>
                        <a:rPr lang="zh-CN" altLang="en-US" sz="1200" b="0">
                          <a:solidFill>
                            <a:schemeClr val="tx1"/>
                          </a:solidFill>
                        </a:rPr>
                        <a:t>面瘫，耳后水泡</a:t>
                      </a:r>
                      <a:r>
                        <a:rPr lang="en-US" altLang="zh-CN" sz="1200" b="0">
                          <a:solidFill>
                            <a:schemeClr val="tx1"/>
                          </a:solidFill>
                        </a:rPr>
                        <a:t>)</a:t>
                      </a:r>
                      <a:endParaRPr lang="zh-CN" altLang="en-US" sz="1200" b="0">
                        <a:solidFill>
                          <a:schemeClr val="tx1"/>
                        </a:solidFill>
                      </a:endParaRPr>
                    </a:p>
                  </a:txBody>
                  <a:tcPr anchor="ctr">
                    <a:solidFill>
                      <a:schemeClr val="bg1">
                        <a:lumMod val="95000"/>
                      </a:schemeClr>
                    </a:solidFill>
                  </a:tcPr>
                </a:tc>
                <a:extLst>
                  <a:ext uri="{0D108BD9-81ED-4DB2-BD59-A6C34878D82A}">
                    <a16:rowId xmlns:a16="http://schemas.microsoft.com/office/drawing/2014/main" val="2788825410"/>
                  </a:ext>
                </a:extLst>
              </a:tr>
              <a:tr h="478847">
                <a:tc>
                  <a:txBody>
                    <a:bodyPr/>
                    <a:lstStyle/>
                    <a:p>
                      <a:r>
                        <a:rPr lang="zh-CN" altLang="en-US" sz="1200" b="0">
                          <a:solidFill>
                            <a:schemeClr val="tx1"/>
                          </a:solidFill>
                        </a:rPr>
                        <a:t>持续性姿势性知觉性头晕</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a:solidFill>
                            <a:schemeClr val="tx1"/>
                          </a:solidFill>
                        </a:rPr>
                        <a:t>非旋转性头晕或眩晕，难以完成精确的视觉任务，对运动刺激过敏</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a:solidFill>
                            <a:schemeClr val="tx1"/>
                          </a:solidFill>
                        </a:rPr>
                        <a:t>痛觉性眨眼反射有提示意义</a:t>
                      </a:r>
                    </a:p>
                  </a:txBody>
                  <a:tcPr anchor="ctr"/>
                </a:tc>
                <a:extLst>
                  <a:ext uri="{0D108BD9-81ED-4DB2-BD59-A6C34878D82A}">
                    <a16:rowId xmlns:a16="http://schemas.microsoft.com/office/drawing/2014/main" val="2267111254"/>
                  </a:ext>
                </a:extLst>
              </a:tr>
            </a:tbl>
          </a:graphicData>
        </a:graphic>
      </p:graphicFrame>
      <p:sp>
        <p:nvSpPr>
          <p:cNvPr id="5" name="文本框 4">
            <a:extLst>
              <a:ext uri="{FF2B5EF4-FFF2-40B4-BE49-F238E27FC236}">
                <a16:creationId xmlns:a16="http://schemas.microsoft.com/office/drawing/2014/main" id="{5980C1B4-A22B-60C2-F65D-F2F8CE0FE047}"/>
              </a:ext>
            </a:extLst>
          </p:cNvPr>
          <p:cNvSpPr txBox="1"/>
          <p:nvPr/>
        </p:nvSpPr>
        <p:spPr>
          <a:xfrm>
            <a:off x="2405268" y="5874268"/>
            <a:ext cx="6972195" cy="255070"/>
          </a:xfrm>
          <a:prstGeom prst="rect">
            <a:avLst/>
          </a:prstGeom>
          <a:noFill/>
        </p:spPr>
        <p:txBody>
          <a:bodyPr wrap="square" rtlCol="0">
            <a:spAutoFit/>
          </a:bodyPr>
          <a:lstStyle/>
          <a:p>
            <a:pPr>
              <a:lnSpc>
                <a:spcPct val="150000"/>
              </a:lnSpc>
            </a:pPr>
            <a:r>
              <a:rPr lang="en-US" altLang="zh-CN" sz="800"/>
              <a:t>VM</a:t>
            </a:r>
            <a:r>
              <a:rPr lang="zh-CN" altLang="en-US" sz="800"/>
              <a:t>：前庭性偏头痛；</a:t>
            </a:r>
            <a:r>
              <a:rPr lang="en-US" altLang="zh-CN" sz="800"/>
              <a:t>HINTS</a:t>
            </a:r>
            <a:r>
              <a:rPr lang="zh-CN" altLang="en-US" sz="800"/>
              <a:t>检查：头脉冲一眼球震颤一扭转偏斜检查；</a:t>
            </a:r>
            <a:r>
              <a:rPr lang="en-US" altLang="zh-CN" sz="800"/>
              <a:t>MRI</a:t>
            </a:r>
            <a:r>
              <a:rPr lang="zh-CN" altLang="en-US" sz="800"/>
              <a:t>：核磁共振成像；</a:t>
            </a:r>
            <a:r>
              <a:rPr lang="en-US" altLang="zh-CN" sz="800"/>
              <a:t>DWI</a:t>
            </a:r>
            <a:r>
              <a:rPr lang="zh-CN" altLang="en-US" sz="800"/>
              <a:t>：磁共振扩散加权成像</a:t>
            </a:r>
          </a:p>
        </p:txBody>
      </p:sp>
      <p:sp>
        <p:nvSpPr>
          <p:cNvPr id="7" name="圆角矩形 6">
            <a:extLst>
              <a:ext uri="{FF2B5EF4-FFF2-40B4-BE49-F238E27FC236}">
                <a16:creationId xmlns:a16="http://schemas.microsoft.com/office/drawing/2014/main" id="{8445C561-E261-A735-41C3-B75D420DB894}"/>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a:extLst>
              <a:ext uri="{FF2B5EF4-FFF2-40B4-BE49-F238E27FC236}">
                <a16:creationId xmlns:a16="http://schemas.microsoft.com/office/drawing/2014/main" id="{FE0D0B52-313D-908F-D10C-4B10DF2944D2}"/>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6889079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íṧḷiďè">
          <a:extLst>
            <a:ext uri="{FF2B5EF4-FFF2-40B4-BE49-F238E27FC236}">
              <a16:creationId xmlns:a16="http://schemas.microsoft.com/office/drawing/2014/main" id="{EB4D2530-48D3-3ED2-4CE6-1A7D1D252A75}"/>
            </a:ext>
          </a:extLst>
        </p:cNvPr>
        <p:cNvGrpSpPr/>
        <p:nvPr/>
      </p:nvGrpSpPr>
      <p:grpSpPr>
        <a:xfrm>
          <a:off x="0" y="0"/>
          <a:ext cx="0" cy="0"/>
          <a:chOff x="0" y="0"/>
          <a:chExt cx="0" cy="0"/>
        </a:xfrm>
      </p:grpSpPr>
      <p:grpSp>
        <p:nvGrpSpPr>
          <p:cNvPr id="9" name="组合 8">
            <a:extLst>
              <a:ext uri="{FF2B5EF4-FFF2-40B4-BE49-F238E27FC236}">
                <a16:creationId xmlns:a16="http://schemas.microsoft.com/office/drawing/2014/main" id="{088F6B6C-DB98-06F4-CB6C-9CE5C950E5A2}"/>
              </a:ext>
            </a:extLst>
          </p:cNvPr>
          <p:cNvGrpSpPr/>
          <p:nvPr/>
        </p:nvGrpSpPr>
        <p:grpSpPr>
          <a:xfrm>
            <a:off x="4325819" y="4875389"/>
            <a:ext cx="6207143" cy="999316"/>
            <a:chOff x="4325819" y="4875389"/>
            <a:chExt cx="6207143" cy="999316"/>
          </a:xfrm>
        </p:grpSpPr>
        <p:sp>
          <p:nvSpPr>
            <p:cNvPr id="27" name="ïṩliḋè">
              <a:extLst>
                <a:ext uri="{FF2B5EF4-FFF2-40B4-BE49-F238E27FC236}">
                  <a16:creationId xmlns:a16="http://schemas.microsoft.com/office/drawing/2014/main" id="{F8FBCBC6-0B81-2411-5636-1613032A8239}"/>
                </a:ext>
              </a:extLst>
            </p:cNvPr>
            <p:cNvSpPr/>
            <p:nvPr/>
          </p:nvSpPr>
          <p:spPr>
            <a:xfrm>
              <a:off x="5019556" y="4875389"/>
              <a:ext cx="5513406" cy="999316"/>
            </a:xfrm>
            <a:prstGeom prst="roundRect">
              <a:avLst>
                <a:gd name="adj" fmla="val 0"/>
              </a:avLst>
            </a:prstGeom>
            <a:solidFill>
              <a:schemeClr val="bg1"/>
            </a:solidFill>
            <a:ln w="12700" cap="rnd">
              <a:solidFill>
                <a:srgbClr val="008D38"/>
              </a:solid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28" name="isļîḋe">
              <a:extLst>
                <a:ext uri="{FF2B5EF4-FFF2-40B4-BE49-F238E27FC236}">
                  <a16:creationId xmlns:a16="http://schemas.microsoft.com/office/drawing/2014/main" id="{1D9E3601-67C4-A82B-582E-8FD4479D3FD7}"/>
                </a:ext>
              </a:extLst>
            </p:cNvPr>
            <p:cNvSpPr/>
            <p:nvPr/>
          </p:nvSpPr>
          <p:spPr>
            <a:xfrm>
              <a:off x="4325819" y="4875389"/>
              <a:ext cx="990127" cy="999316"/>
            </a:xfrm>
            <a:prstGeom prst="rect">
              <a:avLst/>
            </a:prstGeom>
            <a:solidFill>
              <a:srgbClr val="008E3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grpSp>
      <p:sp>
        <p:nvSpPr>
          <p:cNvPr id="29" name="íṧļïḓê">
            <a:extLst>
              <a:ext uri="{FF2B5EF4-FFF2-40B4-BE49-F238E27FC236}">
                <a16:creationId xmlns:a16="http://schemas.microsoft.com/office/drawing/2014/main" id="{55F1408E-F308-F5F8-FE2E-AE0F09FD98E9}"/>
              </a:ext>
            </a:extLst>
          </p:cNvPr>
          <p:cNvSpPr/>
          <p:nvPr/>
        </p:nvSpPr>
        <p:spPr>
          <a:xfrm>
            <a:off x="5899587" y="5124300"/>
            <a:ext cx="3201392" cy="501495"/>
          </a:xfrm>
          <a:prstGeom prst="rect">
            <a:avLst/>
          </a:prstGeom>
          <a:ln>
            <a:noFill/>
          </a:ln>
        </p:spPr>
        <p:txBody>
          <a:bodyPr wrap="square" lIns="91440" tIns="45720" rIns="91440" bIns="45720" anchor="ctr" anchorCtr="0">
            <a:noAutofit/>
          </a:bodyPr>
          <a:lstStyle/>
          <a:p>
            <a:pPr>
              <a:lnSpc>
                <a:spcPct val="130000"/>
              </a:lnSpc>
            </a:pPr>
            <a:r>
              <a:rPr kumimoji="1" lang="zh-CN" altLang="en-US" b="1">
                <a:latin typeface="Arial" panose="020B0604020202020204" pitchFamily="34" charset="0"/>
                <a:ea typeface="微软雅黑" panose="020B0503020204020204" pitchFamily="34" charset="-122"/>
                <a:sym typeface="Arial" panose="020B0604020202020204" pitchFamily="34" charset="0"/>
              </a:rPr>
              <a:t>前庭性偏头痛治疗策略</a:t>
            </a:r>
            <a:endParaRPr kumimoji="1" lang="en-US" altLang="zh-CN" b="1"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iŝļïḓé">
            <a:extLst>
              <a:ext uri="{FF2B5EF4-FFF2-40B4-BE49-F238E27FC236}">
                <a16:creationId xmlns:a16="http://schemas.microsoft.com/office/drawing/2014/main" id="{C8EC8081-EC56-E493-7419-380AB1C02497}"/>
              </a:ext>
            </a:extLst>
          </p:cNvPr>
          <p:cNvSpPr txBox="1"/>
          <p:nvPr/>
        </p:nvSpPr>
        <p:spPr>
          <a:xfrm>
            <a:off x="4628737" y="5164130"/>
            <a:ext cx="579998" cy="461665"/>
          </a:xfrm>
          <a:prstGeom prst="rect">
            <a:avLst/>
          </a:prstGeom>
          <a:noFill/>
        </p:spPr>
        <p:txBody>
          <a:bodyPr wrap="square" rtlCol="0" anchor="ctr" anchorCtr="0">
            <a:spAutoFit/>
          </a:bodyPr>
          <a:lstStyle/>
          <a:p>
            <a:r>
              <a:rPr lang="en-US" altLang="zh-CN" sz="2400" b="1">
                <a:solidFill>
                  <a:schemeClr val="bg1"/>
                </a:solidFill>
              </a:rPr>
              <a:t>04</a:t>
            </a:r>
            <a:endParaRPr lang="zh-CN" altLang="en-US" sz="2400" b="1" dirty="0">
              <a:solidFill>
                <a:schemeClr val="bg1"/>
              </a:solidFill>
            </a:endParaRPr>
          </a:p>
        </p:txBody>
      </p:sp>
      <p:sp>
        <p:nvSpPr>
          <p:cNvPr id="39" name="îṥḷîďé">
            <a:extLst>
              <a:ext uri="{FF2B5EF4-FFF2-40B4-BE49-F238E27FC236}">
                <a16:creationId xmlns:a16="http://schemas.microsoft.com/office/drawing/2014/main" id="{E8D09DF0-8061-FEEE-A190-A3DA229BD177}"/>
              </a:ext>
            </a:extLst>
          </p:cNvPr>
          <p:cNvSpPr/>
          <p:nvPr/>
        </p:nvSpPr>
        <p:spPr>
          <a:xfrm>
            <a:off x="5019555" y="1037344"/>
            <a:ext cx="5513406" cy="999316"/>
          </a:xfrm>
          <a:prstGeom prst="roundRect">
            <a:avLst>
              <a:gd name="adj" fmla="val 0"/>
            </a:avLst>
          </a:prstGeom>
          <a:solidFill>
            <a:schemeClr val="bg1"/>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40" name="ïśḻïḋè">
            <a:extLst>
              <a:ext uri="{FF2B5EF4-FFF2-40B4-BE49-F238E27FC236}">
                <a16:creationId xmlns:a16="http://schemas.microsoft.com/office/drawing/2014/main" id="{38FA9B13-C3E6-3305-54AB-634EE5F33D43}"/>
              </a:ext>
            </a:extLst>
          </p:cNvPr>
          <p:cNvSpPr/>
          <p:nvPr/>
        </p:nvSpPr>
        <p:spPr>
          <a:xfrm>
            <a:off x="4285669" y="1037344"/>
            <a:ext cx="1030277" cy="999316"/>
          </a:xfrm>
          <a:prstGeom prst="rect">
            <a:avLst/>
          </a:prstGeom>
          <a:solidFill>
            <a:schemeClr val="bg1">
              <a:lumMod val="5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sp>
        <p:nvSpPr>
          <p:cNvPr id="41" name="íṩ1iḍè">
            <a:extLst>
              <a:ext uri="{FF2B5EF4-FFF2-40B4-BE49-F238E27FC236}">
                <a16:creationId xmlns:a16="http://schemas.microsoft.com/office/drawing/2014/main" id="{927DA741-BD01-6BCB-AC96-CAC157A263B9}"/>
              </a:ext>
            </a:extLst>
          </p:cNvPr>
          <p:cNvSpPr/>
          <p:nvPr/>
        </p:nvSpPr>
        <p:spPr>
          <a:xfrm>
            <a:off x="5899586" y="1200966"/>
            <a:ext cx="5131087" cy="595770"/>
          </a:xfrm>
          <a:prstGeom prst="rect">
            <a:avLst/>
          </a:prstGeom>
          <a:ln>
            <a:noFill/>
          </a:ln>
        </p:spPr>
        <p:txBody>
          <a:bodyPr wrap="square" lIns="91440" tIns="45720" rIns="91440" bIns="45720" anchor="ctr" anchorCtr="0">
            <a:noAutofit/>
          </a:bodyPr>
          <a:lstStyle/>
          <a:p>
            <a:pPr>
              <a:lnSpc>
                <a:spcPct val="130000"/>
              </a:lnSpc>
            </a:pPr>
            <a:r>
              <a:rPr kumimoji="1" lang="zh-CN" altLang="en-US"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前庭性偏头痛诊疗现状</a:t>
            </a:r>
            <a:endParaRPr kumimoji="1" lang="en-US" altLang="zh-CN"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íṣḻíḓê">
            <a:extLst>
              <a:ext uri="{FF2B5EF4-FFF2-40B4-BE49-F238E27FC236}">
                <a16:creationId xmlns:a16="http://schemas.microsoft.com/office/drawing/2014/main" id="{2A9E6922-E1D3-4135-57F0-B166B4AED5D2}"/>
              </a:ext>
            </a:extLst>
          </p:cNvPr>
          <p:cNvSpPr txBox="1"/>
          <p:nvPr/>
        </p:nvSpPr>
        <p:spPr>
          <a:xfrm>
            <a:off x="4574221" y="1274796"/>
            <a:ext cx="689030" cy="461665"/>
          </a:xfrm>
          <a:prstGeom prst="rect">
            <a:avLst/>
          </a:prstGeom>
          <a:noFill/>
        </p:spPr>
        <p:txBody>
          <a:bodyPr wrap="square" rtlCol="0" anchor="ctr" anchorCtr="0">
            <a:spAutoFit/>
          </a:bodyPr>
          <a:lstStyle/>
          <a:p>
            <a:r>
              <a:rPr lang="en-US" altLang="zh-CN" sz="2400" b="1">
                <a:solidFill>
                  <a:schemeClr val="bg1"/>
                </a:solidFill>
              </a:rPr>
              <a:t>01</a:t>
            </a:r>
            <a:endParaRPr lang="zh-CN" altLang="en-US" sz="2400" b="1" dirty="0">
              <a:solidFill>
                <a:schemeClr val="bg1"/>
              </a:solidFill>
            </a:endParaRPr>
          </a:p>
        </p:txBody>
      </p:sp>
      <p:grpSp>
        <p:nvGrpSpPr>
          <p:cNvPr id="6" name="组合 5">
            <a:extLst>
              <a:ext uri="{FF2B5EF4-FFF2-40B4-BE49-F238E27FC236}">
                <a16:creationId xmlns:a16="http://schemas.microsoft.com/office/drawing/2014/main" id="{78D85891-C0BC-2B23-0541-5163FC9D04BE}"/>
              </a:ext>
            </a:extLst>
          </p:cNvPr>
          <p:cNvGrpSpPr/>
          <p:nvPr/>
        </p:nvGrpSpPr>
        <p:grpSpPr>
          <a:xfrm>
            <a:off x="1755899" y="1037344"/>
            <a:ext cx="1617774" cy="4444724"/>
            <a:chOff x="9134842" y="1161268"/>
            <a:chExt cx="1617774" cy="4444724"/>
          </a:xfrm>
        </p:grpSpPr>
        <p:grpSp>
          <p:nvGrpSpPr>
            <p:cNvPr id="7" name="组合 6">
              <a:extLst>
                <a:ext uri="{FF2B5EF4-FFF2-40B4-BE49-F238E27FC236}">
                  <a16:creationId xmlns:a16="http://schemas.microsoft.com/office/drawing/2014/main" id="{03C364E5-1254-D947-87E8-F5D26278D833}"/>
                </a:ext>
              </a:extLst>
            </p:cNvPr>
            <p:cNvGrpSpPr/>
            <p:nvPr/>
          </p:nvGrpSpPr>
          <p:grpSpPr>
            <a:xfrm>
              <a:off x="9376225" y="1161268"/>
              <a:ext cx="1376391" cy="1692700"/>
              <a:chOff x="9376225" y="1161268"/>
              <a:chExt cx="1376391" cy="1692700"/>
            </a:xfrm>
          </p:grpSpPr>
          <p:sp>
            <p:nvSpPr>
              <p:cNvPr id="11" name="矩形: 圆角 30">
                <a:extLst>
                  <a:ext uri="{FF2B5EF4-FFF2-40B4-BE49-F238E27FC236}">
                    <a16:creationId xmlns:a16="http://schemas.microsoft.com/office/drawing/2014/main" id="{29740530-788E-EC15-0BE5-0FEC4524D14A}"/>
                  </a:ext>
                </a:extLst>
              </p:cNvPr>
              <p:cNvSpPr/>
              <p:nvPr/>
            </p:nvSpPr>
            <p:spPr>
              <a:xfrm>
                <a:off x="9376225" y="1161268"/>
                <a:ext cx="1080000" cy="1080000"/>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54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目</a:t>
                </a:r>
              </a:p>
            </p:txBody>
          </p:sp>
          <p:sp>
            <p:nvSpPr>
              <p:cNvPr id="12" name="矩形: 圆角 31">
                <a:extLst>
                  <a:ext uri="{FF2B5EF4-FFF2-40B4-BE49-F238E27FC236}">
                    <a16:creationId xmlns:a16="http://schemas.microsoft.com/office/drawing/2014/main" id="{BB0D3528-3FCB-1687-2C06-0618EDF2C536}"/>
                  </a:ext>
                </a:extLst>
              </p:cNvPr>
              <p:cNvSpPr/>
              <p:nvPr/>
            </p:nvSpPr>
            <p:spPr>
              <a:xfrm>
                <a:off x="9996616" y="2097968"/>
                <a:ext cx="756000" cy="756000"/>
              </a:xfrm>
              <a:prstGeom prst="round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录</a:t>
                </a:r>
              </a:p>
            </p:txBody>
          </p:sp>
        </p:grpSp>
        <p:sp>
          <p:nvSpPr>
            <p:cNvPr id="10" name="文本框 9">
              <a:extLst>
                <a:ext uri="{FF2B5EF4-FFF2-40B4-BE49-F238E27FC236}">
                  <a16:creationId xmlns:a16="http://schemas.microsoft.com/office/drawing/2014/main" id="{387FBDBA-38FA-498E-E0FF-DBDDF507B0B6}"/>
                </a:ext>
              </a:extLst>
            </p:cNvPr>
            <p:cNvSpPr txBox="1"/>
            <p:nvPr>
              <p:custDataLst>
                <p:tags r:id="rId1"/>
              </p:custDataLst>
            </p:nvPr>
          </p:nvSpPr>
          <p:spPr>
            <a:xfrm>
              <a:off x="9134842" y="2475968"/>
              <a:ext cx="861774" cy="3130024"/>
            </a:xfrm>
            <a:prstGeom prst="rect">
              <a:avLst/>
            </a:prstGeom>
            <a:noFill/>
          </p:spPr>
          <p:txBody>
            <a:bodyPr vert="eaVert" wrap="none">
              <a:spAutoFit/>
            </a:bodyPr>
            <a:lstStyle/>
            <a:p>
              <a:pPr>
                <a:defRPr/>
              </a:pPr>
              <a:r>
                <a:rPr lang="en-US" altLang="zh-CN" sz="4400" kern="0" dirty="0">
                  <a:solidFill>
                    <a:srgbClr val="D9D9D9"/>
                  </a:solidFill>
                  <a:latin typeface="微软雅黑" panose="020B0503020204020204" pitchFamily="34" charset="-122"/>
                  <a:ea typeface="微软雅黑" panose="020B0503020204020204" pitchFamily="34" charset="-122"/>
                  <a:sym typeface="微软雅黑" panose="020B0503020204020204" pitchFamily="34" charset="-122"/>
                </a:rPr>
                <a:t>CONT</a:t>
              </a:r>
              <a:r>
                <a:rPr lang="en-US" altLang="zh-CN" sz="4400"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ENTS</a:t>
              </a:r>
              <a:endParaRPr lang="zh-CN" altLang="en-US" sz="4400"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išḷíďê">
            <a:extLst>
              <a:ext uri="{FF2B5EF4-FFF2-40B4-BE49-F238E27FC236}">
                <a16:creationId xmlns:a16="http://schemas.microsoft.com/office/drawing/2014/main" id="{B6E83EE0-FBBD-E8F0-ED3B-26D7EAA717F3}"/>
              </a:ext>
            </a:extLst>
          </p:cNvPr>
          <p:cNvSpPr/>
          <p:nvPr/>
        </p:nvSpPr>
        <p:spPr>
          <a:xfrm>
            <a:off x="5019556" y="2353878"/>
            <a:ext cx="5513406" cy="999316"/>
          </a:xfrm>
          <a:prstGeom prst="roundRect">
            <a:avLst>
              <a:gd name="adj" fmla="val 0"/>
            </a:avLst>
          </a:prstGeom>
          <a:solidFill>
            <a:schemeClr val="bg1"/>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3" name="îṡlidè">
            <a:extLst>
              <a:ext uri="{FF2B5EF4-FFF2-40B4-BE49-F238E27FC236}">
                <a16:creationId xmlns:a16="http://schemas.microsoft.com/office/drawing/2014/main" id="{7EBB52B1-3D50-F676-DB83-0F2640F33274}"/>
              </a:ext>
            </a:extLst>
          </p:cNvPr>
          <p:cNvSpPr/>
          <p:nvPr/>
        </p:nvSpPr>
        <p:spPr>
          <a:xfrm>
            <a:off x="4325819" y="2353878"/>
            <a:ext cx="990127" cy="999316"/>
          </a:xfrm>
          <a:prstGeom prst="rect">
            <a:avLst/>
          </a:prstGeom>
          <a:solidFill>
            <a:schemeClr val="bg1">
              <a:lumMod val="5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sp>
        <p:nvSpPr>
          <p:cNvPr id="4" name="îṣ1îďê">
            <a:extLst>
              <a:ext uri="{FF2B5EF4-FFF2-40B4-BE49-F238E27FC236}">
                <a16:creationId xmlns:a16="http://schemas.microsoft.com/office/drawing/2014/main" id="{8D542F9A-FE8B-9880-6403-41A96E82A42C}"/>
              </a:ext>
            </a:extLst>
          </p:cNvPr>
          <p:cNvSpPr/>
          <p:nvPr/>
        </p:nvSpPr>
        <p:spPr>
          <a:xfrm>
            <a:off x="5899587" y="2602789"/>
            <a:ext cx="3201392" cy="501495"/>
          </a:xfrm>
          <a:prstGeom prst="rect">
            <a:avLst/>
          </a:prstGeom>
          <a:ln>
            <a:noFill/>
          </a:ln>
        </p:spPr>
        <p:txBody>
          <a:bodyPr wrap="square" lIns="91440" tIns="45720" rIns="91440" bIns="45720" anchor="ctr" anchorCtr="0">
            <a:noAutofit/>
          </a:bodyPr>
          <a:lstStyle/>
          <a:p>
            <a:pPr>
              <a:lnSpc>
                <a:spcPct val="130000"/>
              </a:lnSpc>
            </a:pPr>
            <a:r>
              <a:rPr kumimoji="1" lang="zh-CN" altLang="en-US"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前庭性偏头痛诊断路径</a:t>
            </a:r>
            <a:endParaRPr kumimoji="1" lang="en-US" altLang="zh-CN"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ïsḷíḋe">
            <a:extLst>
              <a:ext uri="{FF2B5EF4-FFF2-40B4-BE49-F238E27FC236}">
                <a16:creationId xmlns:a16="http://schemas.microsoft.com/office/drawing/2014/main" id="{62E5BBCB-E6DD-4D26-A895-6DF69B085817}"/>
              </a:ext>
            </a:extLst>
          </p:cNvPr>
          <p:cNvSpPr txBox="1"/>
          <p:nvPr/>
        </p:nvSpPr>
        <p:spPr>
          <a:xfrm>
            <a:off x="4628737" y="2642619"/>
            <a:ext cx="579998" cy="461665"/>
          </a:xfrm>
          <a:prstGeom prst="rect">
            <a:avLst/>
          </a:prstGeom>
          <a:noFill/>
        </p:spPr>
        <p:txBody>
          <a:bodyPr wrap="square" rtlCol="0" anchor="ctr" anchorCtr="0">
            <a:spAutoFit/>
          </a:bodyPr>
          <a:lstStyle/>
          <a:p>
            <a:r>
              <a:rPr lang="en-US" altLang="zh-CN" sz="2400" b="1">
                <a:solidFill>
                  <a:schemeClr val="bg1"/>
                </a:solidFill>
              </a:rPr>
              <a:t>02</a:t>
            </a:r>
            <a:endParaRPr lang="zh-CN" altLang="en-US" sz="2400" b="1" dirty="0">
              <a:solidFill>
                <a:schemeClr val="bg1"/>
              </a:solidFill>
            </a:endParaRPr>
          </a:p>
        </p:txBody>
      </p:sp>
      <p:grpSp>
        <p:nvGrpSpPr>
          <p:cNvPr id="13" name="组合 12">
            <a:extLst>
              <a:ext uri="{FF2B5EF4-FFF2-40B4-BE49-F238E27FC236}">
                <a16:creationId xmlns:a16="http://schemas.microsoft.com/office/drawing/2014/main" id="{5709DA6A-616D-11E9-CF54-BC77EAFDF170}"/>
              </a:ext>
            </a:extLst>
          </p:cNvPr>
          <p:cNvGrpSpPr/>
          <p:nvPr/>
        </p:nvGrpSpPr>
        <p:grpSpPr>
          <a:xfrm>
            <a:off x="4325819" y="3614633"/>
            <a:ext cx="6207143" cy="999316"/>
            <a:chOff x="4325819" y="3614633"/>
            <a:chExt cx="6207143" cy="999316"/>
          </a:xfrm>
        </p:grpSpPr>
        <p:sp>
          <p:nvSpPr>
            <p:cNvPr id="14" name="îsḻïďe">
              <a:extLst>
                <a:ext uri="{FF2B5EF4-FFF2-40B4-BE49-F238E27FC236}">
                  <a16:creationId xmlns:a16="http://schemas.microsoft.com/office/drawing/2014/main" id="{B12E4790-D3FD-8E53-762C-660E86BEA3D1}"/>
                </a:ext>
              </a:extLst>
            </p:cNvPr>
            <p:cNvSpPr/>
            <p:nvPr/>
          </p:nvSpPr>
          <p:spPr>
            <a:xfrm>
              <a:off x="5019556" y="3614633"/>
              <a:ext cx="5513406" cy="999316"/>
            </a:xfrm>
            <a:prstGeom prst="roundRect">
              <a:avLst>
                <a:gd name="adj" fmla="val 0"/>
              </a:avLst>
            </a:prstGeom>
            <a:solidFill>
              <a:schemeClr val="bg1"/>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15" name="iSḷiḑè">
              <a:extLst>
                <a:ext uri="{FF2B5EF4-FFF2-40B4-BE49-F238E27FC236}">
                  <a16:creationId xmlns:a16="http://schemas.microsoft.com/office/drawing/2014/main" id="{A7D2C398-0A0E-57F0-A0E6-5CFABB9B31F7}"/>
                </a:ext>
              </a:extLst>
            </p:cNvPr>
            <p:cNvSpPr/>
            <p:nvPr/>
          </p:nvSpPr>
          <p:spPr>
            <a:xfrm>
              <a:off x="4325819" y="3614633"/>
              <a:ext cx="990127" cy="999316"/>
            </a:xfrm>
            <a:prstGeom prst="rect">
              <a:avLst/>
            </a:prstGeom>
            <a:solidFill>
              <a:schemeClr val="bg1">
                <a:lumMod val="5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grpSp>
      <p:sp>
        <p:nvSpPr>
          <p:cNvPr id="16" name="í$ḷiḋè">
            <a:extLst>
              <a:ext uri="{FF2B5EF4-FFF2-40B4-BE49-F238E27FC236}">
                <a16:creationId xmlns:a16="http://schemas.microsoft.com/office/drawing/2014/main" id="{DED8CC93-307F-1E1A-2439-14CEF7B141E7}"/>
              </a:ext>
            </a:extLst>
          </p:cNvPr>
          <p:cNvSpPr/>
          <p:nvPr/>
        </p:nvSpPr>
        <p:spPr>
          <a:xfrm>
            <a:off x="5899586" y="3863544"/>
            <a:ext cx="3201392" cy="501495"/>
          </a:xfrm>
          <a:prstGeom prst="rect">
            <a:avLst/>
          </a:prstGeom>
          <a:ln>
            <a:noFill/>
          </a:ln>
        </p:spPr>
        <p:txBody>
          <a:bodyPr wrap="square" lIns="91440" tIns="45720" rIns="91440" bIns="45720" anchor="ctr" anchorCtr="0">
            <a:noAutofit/>
          </a:bodyPr>
          <a:lstStyle/>
          <a:p>
            <a:pPr>
              <a:lnSpc>
                <a:spcPct val="130000"/>
              </a:lnSpc>
            </a:pPr>
            <a:r>
              <a:rPr kumimoji="1" lang="zh-CN" altLang="en-US"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前庭性偏头痛鉴别诊断</a:t>
            </a:r>
            <a:endParaRPr kumimoji="1" lang="en-US" altLang="zh-CN"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ïṧļíḋe">
            <a:extLst>
              <a:ext uri="{FF2B5EF4-FFF2-40B4-BE49-F238E27FC236}">
                <a16:creationId xmlns:a16="http://schemas.microsoft.com/office/drawing/2014/main" id="{A5981E78-13A7-9E87-34CF-3EE6C3FFBF9D}"/>
              </a:ext>
            </a:extLst>
          </p:cNvPr>
          <p:cNvSpPr txBox="1"/>
          <p:nvPr/>
        </p:nvSpPr>
        <p:spPr>
          <a:xfrm>
            <a:off x="4628737" y="3903374"/>
            <a:ext cx="579998" cy="461665"/>
          </a:xfrm>
          <a:prstGeom prst="rect">
            <a:avLst/>
          </a:prstGeom>
          <a:noFill/>
        </p:spPr>
        <p:txBody>
          <a:bodyPr wrap="square" rtlCol="0" anchor="ctr" anchorCtr="0">
            <a:spAutoFit/>
          </a:bodyPr>
          <a:lstStyle/>
          <a:p>
            <a:r>
              <a:rPr lang="en-US" altLang="zh-CN" sz="2400" b="1">
                <a:solidFill>
                  <a:schemeClr val="bg1"/>
                </a:solidFill>
              </a:rPr>
              <a:t>03</a:t>
            </a:r>
            <a:endParaRPr lang="zh-CN" altLang="en-US" sz="2400" b="1" dirty="0">
              <a:solidFill>
                <a:schemeClr val="bg1"/>
              </a:solidFill>
            </a:endParaRPr>
          </a:p>
        </p:txBody>
      </p:sp>
    </p:spTree>
    <p:extLst>
      <p:ext uri="{BB962C8B-B14F-4D97-AF65-F5344CB8AC3E}">
        <p14:creationId xmlns:p14="http://schemas.microsoft.com/office/powerpoint/2010/main" val="9438458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45A62-54A1-6EA9-8D3A-DD86F84E9DA7}"/>
            </a:ext>
          </a:extLst>
        </p:cNvPr>
        <p:cNvGrpSpPr/>
        <p:nvPr/>
      </p:nvGrpSpPr>
      <p:grpSpPr>
        <a:xfrm>
          <a:off x="0" y="0"/>
          <a:ext cx="0" cy="0"/>
          <a:chOff x="0" y="0"/>
          <a:chExt cx="0" cy="0"/>
        </a:xfrm>
      </p:grpSpPr>
      <p:sp>
        <p:nvSpPr>
          <p:cNvPr id="5" name="圆角矩形 4">
            <a:extLst>
              <a:ext uri="{FF2B5EF4-FFF2-40B4-BE49-F238E27FC236}">
                <a16:creationId xmlns:a16="http://schemas.microsoft.com/office/drawing/2014/main" id="{47480CB4-01DC-8992-20A0-36218CED8091}"/>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pill-and-tablet_85272">
            <a:extLst>
              <a:ext uri="{FF2B5EF4-FFF2-40B4-BE49-F238E27FC236}">
                <a16:creationId xmlns:a16="http://schemas.microsoft.com/office/drawing/2014/main" id="{7D2817B1-7ECD-97F3-E463-36E15AC3C6AA}"/>
              </a:ext>
            </a:extLst>
          </p:cNvPr>
          <p:cNvSpPr/>
          <p:nvPr/>
        </p:nvSpPr>
        <p:spPr>
          <a:xfrm>
            <a:off x="1725431" y="2133600"/>
            <a:ext cx="3124562" cy="286245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04816" h="554080">
                <a:moveTo>
                  <a:pt x="45703" y="431469"/>
                </a:moveTo>
                <a:cubicBezTo>
                  <a:pt x="50378" y="430026"/>
                  <a:pt x="55276" y="432802"/>
                  <a:pt x="56723" y="437465"/>
                </a:cubicBezTo>
                <a:cubicBezTo>
                  <a:pt x="63401" y="460449"/>
                  <a:pt x="80876" y="479991"/>
                  <a:pt x="104472" y="490983"/>
                </a:cubicBezTo>
                <a:cubicBezTo>
                  <a:pt x="108925" y="492982"/>
                  <a:pt x="110928" y="498311"/>
                  <a:pt x="108813" y="502752"/>
                </a:cubicBezTo>
                <a:cubicBezTo>
                  <a:pt x="107255" y="505972"/>
                  <a:pt x="104138" y="507860"/>
                  <a:pt x="100688" y="507860"/>
                </a:cubicBezTo>
                <a:cubicBezTo>
                  <a:pt x="99464" y="507860"/>
                  <a:pt x="98239" y="507638"/>
                  <a:pt x="97015" y="507083"/>
                </a:cubicBezTo>
                <a:cubicBezTo>
                  <a:pt x="68632" y="493870"/>
                  <a:pt x="47707" y="470331"/>
                  <a:pt x="39582" y="442462"/>
                </a:cubicBezTo>
                <a:cubicBezTo>
                  <a:pt x="38246" y="437687"/>
                  <a:pt x="40917" y="432802"/>
                  <a:pt x="45703" y="431469"/>
                </a:cubicBezTo>
                <a:close/>
                <a:moveTo>
                  <a:pt x="587014" y="354798"/>
                </a:moveTo>
                <a:cubicBezTo>
                  <a:pt x="570993" y="372682"/>
                  <a:pt x="544624" y="388234"/>
                  <a:pt x="510244" y="399564"/>
                </a:cubicBezTo>
                <a:lnTo>
                  <a:pt x="510244" y="429556"/>
                </a:lnTo>
                <a:cubicBezTo>
                  <a:pt x="510244" y="433444"/>
                  <a:pt x="507685" y="436888"/>
                  <a:pt x="503902" y="438110"/>
                </a:cubicBezTo>
                <a:cubicBezTo>
                  <a:pt x="484543" y="443997"/>
                  <a:pt x="463403" y="448329"/>
                  <a:pt x="441039" y="451106"/>
                </a:cubicBezTo>
                <a:cubicBezTo>
                  <a:pt x="440706" y="451217"/>
                  <a:pt x="440372" y="451217"/>
                  <a:pt x="440038" y="451217"/>
                </a:cubicBezTo>
                <a:cubicBezTo>
                  <a:pt x="437813" y="451217"/>
                  <a:pt x="435699" y="450440"/>
                  <a:pt x="434141" y="448996"/>
                </a:cubicBezTo>
                <a:cubicBezTo>
                  <a:pt x="432139" y="447330"/>
                  <a:pt x="431137" y="444886"/>
                  <a:pt x="431137" y="442331"/>
                </a:cubicBezTo>
                <a:lnTo>
                  <a:pt x="431137" y="415671"/>
                </a:lnTo>
                <a:cubicBezTo>
                  <a:pt x="415672" y="417226"/>
                  <a:pt x="399873" y="418004"/>
                  <a:pt x="383962" y="418004"/>
                </a:cubicBezTo>
                <a:cubicBezTo>
                  <a:pt x="340348" y="418004"/>
                  <a:pt x="298736" y="412228"/>
                  <a:pt x="262910" y="401119"/>
                </a:cubicBezTo>
                <a:lnTo>
                  <a:pt x="262910" y="422780"/>
                </a:lnTo>
                <a:cubicBezTo>
                  <a:pt x="262910" y="434333"/>
                  <a:pt x="261353" y="445552"/>
                  <a:pt x="258571" y="456327"/>
                </a:cubicBezTo>
                <a:cubicBezTo>
                  <a:pt x="294397" y="468657"/>
                  <a:pt x="338568" y="475434"/>
                  <a:pt x="383962" y="475434"/>
                </a:cubicBezTo>
                <a:cubicBezTo>
                  <a:pt x="494000" y="475434"/>
                  <a:pt x="587014" y="435444"/>
                  <a:pt x="587014" y="388012"/>
                </a:cubicBezTo>
                <a:close/>
                <a:moveTo>
                  <a:pt x="17802" y="285927"/>
                </a:moveTo>
                <a:lnTo>
                  <a:pt x="17802" y="422780"/>
                </a:lnTo>
                <a:cubicBezTo>
                  <a:pt x="17802" y="485320"/>
                  <a:pt x="68759" y="536307"/>
                  <a:pt x="131511" y="536307"/>
                </a:cubicBezTo>
                <a:cubicBezTo>
                  <a:pt x="194151" y="536307"/>
                  <a:pt x="245108" y="485320"/>
                  <a:pt x="245108" y="422780"/>
                </a:cubicBezTo>
                <a:lnTo>
                  <a:pt x="245108" y="285927"/>
                </a:lnTo>
                <a:close/>
                <a:moveTo>
                  <a:pt x="325439" y="266598"/>
                </a:moveTo>
                <a:cubicBezTo>
                  <a:pt x="322324" y="267487"/>
                  <a:pt x="319097" y="268376"/>
                  <a:pt x="315982" y="269153"/>
                </a:cubicBezTo>
                <a:lnTo>
                  <a:pt x="446380" y="399453"/>
                </a:lnTo>
                <a:cubicBezTo>
                  <a:pt x="448383" y="401341"/>
                  <a:pt x="449273" y="404119"/>
                  <a:pt x="448939" y="406784"/>
                </a:cubicBezTo>
                <a:lnTo>
                  <a:pt x="448939" y="432111"/>
                </a:lnTo>
                <a:cubicBezTo>
                  <a:pt x="461067" y="430334"/>
                  <a:pt x="472860" y="427890"/>
                  <a:pt x="484098" y="425113"/>
                </a:cubicBezTo>
                <a:close/>
                <a:moveTo>
                  <a:pt x="337010" y="241494"/>
                </a:moveTo>
                <a:lnTo>
                  <a:pt x="337010" y="253046"/>
                </a:lnTo>
                <a:lnTo>
                  <a:pt x="492442" y="408229"/>
                </a:lnTo>
                <a:lnTo>
                  <a:pt x="492442" y="396676"/>
                </a:lnTo>
                <a:close/>
                <a:moveTo>
                  <a:pt x="262910" y="241494"/>
                </a:moveTo>
                <a:lnTo>
                  <a:pt x="262910" y="382457"/>
                </a:lnTo>
                <a:cubicBezTo>
                  <a:pt x="298180" y="394121"/>
                  <a:pt x="339903" y="400231"/>
                  <a:pt x="383962" y="400231"/>
                </a:cubicBezTo>
                <a:cubicBezTo>
                  <a:pt x="396201" y="400231"/>
                  <a:pt x="408551" y="399786"/>
                  <a:pt x="420567" y="398787"/>
                </a:cubicBezTo>
                <a:cubicBezTo>
                  <a:pt x="420567" y="398787"/>
                  <a:pt x="263355" y="241382"/>
                  <a:pt x="262910" y="241494"/>
                </a:cubicBezTo>
                <a:close/>
                <a:moveTo>
                  <a:pt x="383962" y="225276"/>
                </a:moveTo>
                <a:cubicBezTo>
                  <a:pt x="371612" y="225276"/>
                  <a:pt x="359374" y="225720"/>
                  <a:pt x="347358" y="226720"/>
                </a:cubicBezTo>
                <a:lnTo>
                  <a:pt x="503791" y="382902"/>
                </a:lnTo>
                <a:cubicBezTo>
                  <a:pt x="554971" y="366350"/>
                  <a:pt x="586680" y="339913"/>
                  <a:pt x="587014" y="313142"/>
                </a:cubicBezTo>
                <a:cubicBezTo>
                  <a:pt x="587014" y="313142"/>
                  <a:pt x="587014" y="312586"/>
                  <a:pt x="587014" y="312586"/>
                </a:cubicBezTo>
                <a:cubicBezTo>
                  <a:pt x="586680" y="265265"/>
                  <a:pt x="493889" y="225276"/>
                  <a:pt x="383962" y="225276"/>
                </a:cubicBezTo>
                <a:close/>
                <a:moveTo>
                  <a:pt x="148219" y="36333"/>
                </a:moveTo>
                <a:cubicBezTo>
                  <a:pt x="170695" y="42442"/>
                  <a:pt x="190945" y="55216"/>
                  <a:pt x="205187" y="72321"/>
                </a:cubicBezTo>
                <a:cubicBezTo>
                  <a:pt x="220097" y="90204"/>
                  <a:pt x="227997" y="111642"/>
                  <a:pt x="227997" y="134190"/>
                </a:cubicBezTo>
                <a:lnTo>
                  <a:pt x="227997" y="242821"/>
                </a:lnTo>
                <a:cubicBezTo>
                  <a:pt x="227997" y="247708"/>
                  <a:pt x="223991" y="251707"/>
                  <a:pt x="219096" y="251707"/>
                </a:cubicBezTo>
                <a:cubicBezTo>
                  <a:pt x="214200" y="251707"/>
                  <a:pt x="210194" y="247708"/>
                  <a:pt x="210194" y="242821"/>
                </a:cubicBezTo>
                <a:lnTo>
                  <a:pt x="210194" y="134190"/>
                </a:lnTo>
                <a:cubicBezTo>
                  <a:pt x="210194" y="97313"/>
                  <a:pt x="182823" y="64102"/>
                  <a:pt x="143546" y="53438"/>
                </a:cubicBezTo>
                <a:cubicBezTo>
                  <a:pt x="138873" y="52217"/>
                  <a:pt x="135980" y="47329"/>
                  <a:pt x="137315" y="42553"/>
                </a:cubicBezTo>
                <a:cubicBezTo>
                  <a:pt x="138650" y="37888"/>
                  <a:pt x="143546" y="35000"/>
                  <a:pt x="148219" y="36333"/>
                </a:cubicBezTo>
                <a:close/>
                <a:moveTo>
                  <a:pt x="131511" y="17773"/>
                </a:moveTo>
                <a:cubicBezTo>
                  <a:pt x="68759" y="17773"/>
                  <a:pt x="17802" y="68649"/>
                  <a:pt x="17802" y="131300"/>
                </a:cubicBezTo>
                <a:lnTo>
                  <a:pt x="17802" y="268153"/>
                </a:lnTo>
                <a:lnTo>
                  <a:pt x="245108" y="268153"/>
                </a:lnTo>
                <a:lnTo>
                  <a:pt x="245108" y="131300"/>
                </a:lnTo>
                <a:cubicBezTo>
                  <a:pt x="245108" y="68649"/>
                  <a:pt x="194151" y="17773"/>
                  <a:pt x="131511" y="17773"/>
                </a:cubicBezTo>
                <a:close/>
                <a:moveTo>
                  <a:pt x="131511" y="0"/>
                </a:moveTo>
                <a:cubicBezTo>
                  <a:pt x="203942" y="0"/>
                  <a:pt x="262910" y="58874"/>
                  <a:pt x="262910" y="131300"/>
                </a:cubicBezTo>
                <a:lnTo>
                  <a:pt x="262910" y="223720"/>
                </a:lnTo>
                <a:cubicBezTo>
                  <a:pt x="270476" y="223720"/>
                  <a:pt x="274815" y="228164"/>
                  <a:pt x="274815" y="228164"/>
                </a:cubicBezTo>
                <a:lnTo>
                  <a:pt x="301184" y="254379"/>
                </a:lnTo>
                <a:cubicBezTo>
                  <a:pt x="307303" y="253046"/>
                  <a:pt x="313534" y="251602"/>
                  <a:pt x="319431" y="249936"/>
                </a:cubicBezTo>
                <a:cubicBezTo>
                  <a:pt x="319431" y="249936"/>
                  <a:pt x="318875" y="218499"/>
                  <a:pt x="319431" y="216944"/>
                </a:cubicBezTo>
                <a:cubicBezTo>
                  <a:pt x="320544" y="213723"/>
                  <a:pt x="323325" y="211390"/>
                  <a:pt x="326774" y="210946"/>
                </a:cubicBezTo>
                <a:cubicBezTo>
                  <a:pt x="345244" y="208724"/>
                  <a:pt x="364492" y="207502"/>
                  <a:pt x="383962" y="207502"/>
                </a:cubicBezTo>
                <a:cubicBezTo>
                  <a:pt x="507796" y="207502"/>
                  <a:pt x="604816" y="253713"/>
                  <a:pt x="604816" y="312809"/>
                </a:cubicBezTo>
                <a:cubicBezTo>
                  <a:pt x="604816" y="312920"/>
                  <a:pt x="604816" y="388012"/>
                  <a:pt x="604816" y="388012"/>
                </a:cubicBezTo>
                <a:cubicBezTo>
                  <a:pt x="604816" y="446996"/>
                  <a:pt x="507796" y="493207"/>
                  <a:pt x="383962" y="493207"/>
                </a:cubicBezTo>
                <a:cubicBezTo>
                  <a:pt x="336676" y="493207"/>
                  <a:pt x="290503" y="486097"/>
                  <a:pt x="252897" y="473101"/>
                </a:cubicBezTo>
                <a:cubicBezTo>
                  <a:pt x="233092" y="520533"/>
                  <a:pt x="186140" y="554080"/>
                  <a:pt x="131511" y="554080"/>
                </a:cubicBezTo>
                <a:cubicBezTo>
                  <a:pt x="58968" y="554080"/>
                  <a:pt x="0" y="495206"/>
                  <a:pt x="0" y="422780"/>
                </a:cubicBezTo>
                <a:lnTo>
                  <a:pt x="0" y="131300"/>
                </a:lnTo>
                <a:cubicBezTo>
                  <a:pt x="0" y="58874"/>
                  <a:pt x="58968" y="0"/>
                  <a:pt x="131511"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a:extLst>
              <a:ext uri="{FF2B5EF4-FFF2-40B4-BE49-F238E27FC236}">
                <a16:creationId xmlns:a16="http://schemas.microsoft.com/office/drawing/2014/main" id="{30318F65-9C2B-BA00-3703-573C66AEC00B}"/>
              </a:ext>
            </a:extLst>
          </p:cNvPr>
          <p:cNvSpPr>
            <a:spLocks noGrp="1"/>
          </p:cNvSpPr>
          <p:nvPr>
            <p:ph type="title"/>
          </p:nvPr>
        </p:nvSpPr>
        <p:spPr>
          <a:xfrm>
            <a:off x="479425" y="0"/>
            <a:ext cx="11233150" cy="728177"/>
          </a:xfrm>
        </p:spPr>
        <p:txBody>
          <a:bodyPr anchor="b">
            <a:normAutofit/>
          </a:bodyPr>
          <a:lstStyle/>
          <a:p>
            <a:r>
              <a:rPr lang="zh-CN" altLang="en-US">
                <a:solidFill>
                  <a:schemeClr val="bg1"/>
                </a:solidFill>
              </a:rPr>
              <a:t>急性期药物治疗目标与原则 </a:t>
            </a:r>
          </a:p>
        </p:txBody>
      </p:sp>
      <p:sp>
        <p:nvSpPr>
          <p:cNvPr id="7" name="文本框 6">
            <a:extLst>
              <a:ext uri="{FF2B5EF4-FFF2-40B4-BE49-F238E27FC236}">
                <a16:creationId xmlns:a16="http://schemas.microsoft.com/office/drawing/2014/main" id="{7FCBF9D0-9B1C-003D-20AD-DF122BCEFC08}"/>
              </a:ext>
            </a:extLst>
          </p:cNvPr>
          <p:cNvSpPr txBox="1"/>
          <p:nvPr/>
        </p:nvSpPr>
        <p:spPr>
          <a:xfrm>
            <a:off x="2331416" y="6129338"/>
            <a:ext cx="9381159" cy="338554"/>
          </a:xfrm>
          <a:prstGeom prst="rect">
            <a:avLst/>
          </a:prstGeom>
          <a:noFill/>
        </p:spPr>
        <p:txBody>
          <a:bodyPr wrap="square" rtlCol="0">
            <a:spAutoFit/>
          </a:bodyPr>
          <a:lstStyle/>
          <a:p>
            <a:pPr marL="228600" indent="-228600">
              <a:buFont typeface="+mj-lt"/>
              <a:buAutoNum type="arabicPeriod"/>
            </a:pPr>
            <a:r>
              <a:rPr lang="zh-CN" altLang="en-US" sz="800"/>
              <a:t>中国卒中学会卒中与眩晕分会</a:t>
            </a:r>
            <a:r>
              <a:rPr lang="en-US" altLang="zh-CN" sz="800"/>
              <a:t>,</a:t>
            </a:r>
            <a:r>
              <a:rPr lang="zh-CN" altLang="en-US" sz="800"/>
              <a:t>中国医师协会神经内科医师分会眩晕专业委员会</a:t>
            </a:r>
            <a:r>
              <a:rPr lang="en-US" altLang="zh-CN" sz="800"/>
              <a:t>. </a:t>
            </a:r>
            <a:r>
              <a:rPr lang="zh-CN" altLang="en-US" sz="800"/>
              <a:t>前庭性偏头痛诊疗多学科专家共识</a:t>
            </a:r>
            <a:r>
              <a:rPr lang="en-US" altLang="zh-CN" sz="800"/>
              <a:t>[J]. </a:t>
            </a:r>
            <a:r>
              <a:rPr lang="zh-CN" altLang="en-US" sz="800"/>
              <a:t>中华内科杂志</a:t>
            </a:r>
            <a:r>
              <a:rPr lang="en-US" altLang="zh-CN" sz="800"/>
              <a:t>,2019,58(2):102-107.</a:t>
            </a:r>
          </a:p>
          <a:p>
            <a:pPr marL="228600" indent="-228600">
              <a:buFont typeface="+mj-lt"/>
              <a:buAutoNum type="arabicPeriod"/>
            </a:pPr>
            <a:endParaRPr lang="en-US" altLang="zh-CN" sz="800"/>
          </a:p>
        </p:txBody>
      </p:sp>
      <p:sp>
        <p:nvSpPr>
          <p:cNvPr id="6" name="任意多边形: 形状 5">
            <a:extLst>
              <a:ext uri="{FF2B5EF4-FFF2-40B4-BE49-F238E27FC236}">
                <a16:creationId xmlns:a16="http://schemas.microsoft.com/office/drawing/2014/main" id="{E6E1138C-489B-B080-EB02-A6C2A08DDEFB}"/>
              </a:ext>
            </a:extLst>
          </p:cNvPr>
          <p:cNvSpPr/>
          <p:nvPr/>
        </p:nvSpPr>
        <p:spPr>
          <a:xfrm>
            <a:off x="655277" y="2341771"/>
            <a:ext cx="476250" cy="377952"/>
          </a:xfrm>
          <a:custGeom>
            <a:avLst/>
            <a:gdLst>
              <a:gd name="connsiteX0" fmla="*/ 476250 w 476250"/>
              <a:gd name="connsiteY0" fmla="*/ 0 h 377952"/>
              <a:gd name="connsiteX1" fmla="*/ 476250 w 476250"/>
              <a:gd name="connsiteY1" fmla="*/ 81725 h 377952"/>
              <a:gd name="connsiteX2" fmla="*/ 367570 w 476250"/>
              <a:gd name="connsiteY2" fmla="*/ 187452 h 377952"/>
              <a:gd name="connsiteX3" fmla="*/ 476250 w 476250"/>
              <a:gd name="connsiteY3" fmla="*/ 187452 h 377952"/>
              <a:gd name="connsiteX4" fmla="*/ 476250 w 476250"/>
              <a:gd name="connsiteY4" fmla="*/ 377952 h 377952"/>
              <a:gd name="connsiteX5" fmla="*/ 285750 w 476250"/>
              <a:gd name="connsiteY5" fmla="*/ 377952 h 377952"/>
              <a:gd name="connsiteX6" fmla="*/ 285750 w 476250"/>
              <a:gd name="connsiteY6" fmla="*/ 187452 h 377952"/>
              <a:gd name="connsiteX7" fmla="*/ 476250 w 476250"/>
              <a:gd name="connsiteY7" fmla="*/ 0 h 377952"/>
              <a:gd name="connsiteX8" fmla="*/ 190500 w 476250"/>
              <a:gd name="connsiteY8" fmla="*/ 0 h 377952"/>
              <a:gd name="connsiteX9" fmla="*/ 190500 w 476250"/>
              <a:gd name="connsiteY9" fmla="*/ 81725 h 377952"/>
              <a:gd name="connsiteX10" fmla="*/ 81820 w 476250"/>
              <a:gd name="connsiteY10" fmla="*/ 187452 h 377952"/>
              <a:gd name="connsiteX11" fmla="*/ 190500 w 476250"/>
              <a:gd name="connsiteY11" fmla="*/ 187452 h 377952"/>
              <a:gd name="connsiteX12" fmla="*/ 190500 w 476250"/>
              <a:gd name="connsiteY12" fmla="*/ 377952 h 377952"/>
              <a:gd name="connsiteX13" fmla="*/ 0 w 476250"/>
              <a:gd name="connsiteY13" fmla="*/ 377952 h 377952"/>
              <a:gd name="connsiteX14" fmla="*/ 0 w 476250"/>
              <a:gd name="connsiteY14" fmla="*/ 187452 h 377952"/>
              <a:gd name="connsiteX15" fmla="*/ 190500 w 476250"/>
              <a:gd name="connsiteY15" fmla="*/ 0 h 37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6250" h="377952">
                <a:moveTo>
                  <a:pt x="476250" y="0"/>
                </a:moveTo>
                <a:lnTo>
                  <a:pt x="476250" y="81725"/>
                </a:lnTo>
                <a:cubicBezTo>
                  <a:pt x="417383" y="81753"/>
                  <a:pt x="369219" y="128608"/>
                  <a:pt x="367570" y="187452"/>
                </a:cubicBezTo>
                <a:lnTo>
                  <a:pt x="476250" y="187452"/>
                </a:lnTo>
                <a:lnTo>
                  <a:pt x="476250" y="377952"/>
                </a:lnTo>
                <a:lnTo>
                  <a:pt x="285750" y="377952"/>
                </a:lnTo>
                <a:lnTo>
                  <a:pt x="285750" y="187452"/>
                </a:lnTo>
                <a:cubicBezTo>
                  <a:pt x="287415" y="83434"/>
                  <a:pt x="372219" y="-13"/>
                  <a:pt x="476250" y="0"/>
                </a:cubicBezTo>
                <a:close/>
                <a:moveTo>
                  <a:pt x="190500" y="0"/>
                </a:moveTo>
                <a:lnTo>
                  <a:pt x="190500" y="81725"/>
                </a:lnTo>
                <a:cubicBezTo>
                  <a:pt x="131633" y="81753"/>
                  <a:pt x="83469" y="128608"/>
                  <a:pt x="81820" y="187452"/>
                </a:cubicBezTo>
                <a:lnTo>
                  <a:pt x="190500" y="187452"/>
                </a:lnTo>
                <a:lnTo>
                  <a:pt x="190500" y="377952"/>
                </a:lnTo>
                <a:lnTo>
                  <a:pt x="0" y="377952"/>
                </a:lnTo>
                <a:lnTo>
                  <a:pt x="0" y="187452"/>
                </a:lnTo>
                <a:cubicBezTo>
                  <a:pt x="1665" y="83434"/>
                  <a:pt x="86469" y="-13"/>
                  <a:pt x="190500" y="0"/>
                </a:cubicBezTo>
                <a:close/>
              </a:path>
            </a:pathLst>
          </a:custGeom>
          <a:solidFill>
            <a:schemeClr val="accent1"/>
          </a:solidFill>
          <a:ln w="6055" cap="flat">
            <a:noFill/>
            <a:prstDash val="solid"/>
            <a:miter/>
          </a:ln>
        </p:spPr>
        <p:txBody>
          <a:bodyPr rtlCol="0" anchor="ctr"/>
          <a:lstStyle/>
          <a:p>
            <a:endParaRPr lang="zh-CN" altLang="en-US"/>
          </a:p>
        </p:txBody>
      </p:sp>
      <p:cxnSp>
        <p:nvCxnSpPr>
          <p:cNvPr id="8" name="îS1ïḍê">
            <a:extLst>
              <a:ext uri="{FF2B5EF4-FFF2-40B4-BE49-F238E27FC236}">
                <a16:creationId xmlns:a16="http://schemas.microsoft.com/office/drawing/2014/main" id="{D44F7346-A9B7-6EA2-E22B-1ABB37090E23}"/>
              </a:ext>
            </a:extLst>
          </p:cNvPr>
          <p:cNvCxnSpPr>
            <a:cxnSpLocks/>
          </p:cNvCxnSpPr>
          <p:nvPr/>
        </p:nvCxnSpPr>
        <p:spPr>
          <a:xfrm>
            <a:off x="8158065" y="1028700"/>
            <a:ext cx="0" cy="5105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a:extLst>
              <a:ext uri="{FF2B5EF4-FFF2-40B4-BE49-F238E27FC236}">
                <a16:creationId xmlns:a16="http://schemas.microsoft.com/office/drawing/2014/main" id="{975E9855-F772-D328-F3E4-9EE3C4AA0872}"/>
              </a:ext>
            </a:extLst>
          </p:cNvPr>
          <p:cNvSpPr txBox="1"/>
          <p:nvPr/>
        </p:nvSpPr>
        <p:spPr>
          <a:xfrm>
            <a:off x="560304" y="2660211"/>
            <a:ext cx="3909035" cy="1652824"/>
          </a:xfrm>
          <a:prstGeom prst="rect">
            <a:avLst/>
          </a:prstGeom>
          <a:noFill/>
          <a:ln>
            <a:noFill/>
          </a:ln>
        </p:spPr>
        <p:txBody>
          <a:bodyPr wrap="square" rtlCol="0" anchor="ctr" anchorCtr="1">
            <a:normAutofit/>
          </a:bodyPr>
          <a:lstStyle/>
          <a:p>
            <a:pPr algn="ctr"/>
            <a:r>
              <a:rPr kumimoji="1" lang="zh-CN" altLang="en-US" sz="2400" b="1">
                <a:solidFill>
                  <a:schemeClr val="accent1"/>
                </a:solidFill>
              </a:rPr>
              <a:t>急性期治疗</a:t>
            </a:r>
            <a:endParaRPr kumimoji="1" lang="en-US" altLang="zh-CN" sz="2400" b="1" dirty="0"/>
          </a:p>
        </p:txBody>
      </p:sp>
      <p:grpSp>
        <p:nvGrpSpPr>
          <p:cNvPr id="12" name="组合 11">
            <a:extLst>
              <a:ext uri="{FF2B5EF4-FFF2-40B4-BE49-F238E27FC236}">
                <a16:creationId xmlns:a16="http://schemas.microsoft.com/office/drawing/2014/main" id="{C9659C08-FC6B-1A72-96E6-68FE8FA75207}"/>
              </a:ext>
            </a:extLst>
          </p:cNvPr>
          <p:cNvGrpSpPr/>
          <p:nvPr/>
        </p:nvGrpSpPr>
        <p:grpSpPr>
          <a:xfrm>
            <a:off x="5116515" y="1135875"/>
            <a:ext cx="4555857" cy="1212972"/>
            <a:chOff x="5116515" y="1135875"/>
            <a:chExt cx="4555857" cy="1212972"/>
          </a:xfrm>
        </p:grpSpPr>
        <p:sp>
          <p:nvSpPr>
            <p:cNvPr id="271" name="shape1">
              <a:extLst>
                <a:ext uri="{FF2B5EF4-FFF2-40B4-BE49-F238E27FC236}">
                  <a16:creationId xmlns:a16="http://schemas.microsoft.com/office/drawing/2014/main" id="{15570B15-0234-EF81-0CBE-26F1C3FAD34C}"/>
                </a:ext>
              </a:extLst>
            </p:cNvPr>
            <p:cNvSpPr/>
            <p:nvPr/>
          </p:nvSpPr>
          <p:spPr>
            <a:xfrm>
              <a:off x="8102084" y="1697530"/>
              <a:ext cx="111967" cy="1119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3" name="line1">
              <a:extLst>
                <a:ext uri="{FF2B5EF4-FFF2-40B4-BE49-F238E27FC236}">
                  <a16:creationId xmlns:a16="http://schemas.microsoft.com/office/drawing/2014/main" id="{5B71520E-A5C5-1D5B-793D-E1580201607C}"/>
                </a:ext>
              </a:extLst>
            </p:cNvPr>
            <p:cNvCxnSpPr>
              <a:cxnSpLocks/>
            </p:cNvCxnSpPr>
            <p:nvPr/>
          </p:nvCxnSpPr>
          <p:spPr>
            <a:xfrm flipV="1">
              <a:off x="8102082" y="1753506"/>
              <a:ext cx="995266" cy="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4" name="Number1">
              <a:extLst>
                <a:ext uri="{FF2B5EF4-FFF2-40B4-BE49-F238E27FC236}">
                  <a16:creationId xmlns:a16="http://schemas.microsoft.com/office/drawing/2014/main" id="{AC391E1F-8E98-DA47-EF2B-3FC29809EBE2}"/>
                </a:ext>
              </a:extLst>
            </p:cNvPr>
            <p:cNvSpPr/>
            <p:nvPr/>
          </p:nvSpPr>
          <p:spPr>
            <a:xfrm>
              <a:off x="9023148" y="1428894"/>
              <a:ext cx="649224" cy="6492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b="1" dirty="0"/>
                <a:t>1</a:t>
              </a:r>
              <a:endParaRPr lang="zh-CN" altLang="en-US" b="1" dirty="0"/>
            </a:p>
          </p:txBody>
        </p:sp>
        <p:sp>
          <p:nvSpPr>
            <p:cNvPr id="276" name="ComponentBackground1">
              <a:extLst>
                <a:ext uri="{FF2B5EF4-FFF2-40B4-BE49-F238E27FC236}">
                  <a16:creationId xmlns:a16="http://schemas.microsoft.com/office/drawing/2014/main" id="{3C24CF9D-EDF8-DA5F-1EF7-02C04970325E}"/>
                </a:ext>
              </a:extLst>
            </p:cNvPr>
            <p:cNvSpPr/>
            <p:nvPr/>
          </p:nvSpPr>
          <p:spPr>
            <a:xfrm>
              <a:off x="5116515" y="1135875"/>
              <a:ext cx="2609014" cy="1212972"/>
            </a:xfrm>
            <a:prstGeom prst="roundRect">
              <a:avLst/>
            </a:prstGeom>
            <a:solidFill>
              <a:schemeClr val="tx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Bullet1">
              <a:extLst>
                <a:ext uri="{FF2B5EF4-FFF2-40B4-BE49-F238E27FC236}">
                  <a16:creationId xmlns:a16="http://schemas.microsoft.com/office/drawing/2014/main" id="{225E510D-A9FB-3A76-951E-5192D2AC73F7}"/>
                </a:ext>
              </a:extLst>
            </p:cNvPr>
            <p:cNvSpPr/>
            <p:nvPr/>
          </p:nvSpPr>
          <p:spPr>
            <a:xfrm>
              <a:off x="5116515" y="1135875"/>
              <a:ext cx="2609014" cy="42038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rmAutofit/>
            </a:bodyPr>
            <a:lstStyle/>
            <a:p>
              <a:pPr algn="ctr"/>
              <a:r>
                <a:rPr lang="zh-CN" altLang="en-US" sz="1600" b="1"/>
                <a:t>治疗原则</a:t>
              </a:r>
            </a:p>
          </p:txBody>
        </p:sp>
        <p:sp>
          <p:nvSpPr>
            <p:cNvPr id="280" name="Text1">
              <a:extLst>
                <a:ext uri="{FF2B5EF4-FFF2-40B4-BE49-F238E27FC236}">
                  <a16:creationId xmlns:a16="http://schemas.microsoft.com/office/drawing/2014/main" id="{57793553-0BB4-5C2E-FA7B-ECBF1B369CC3}"/>
                </a:ext>
              </a:extLst>
            </p:cNvPr>
            <p:cNvSpPr txBox="1"/>
            <p:nvPr/>
          </p:nvSpPr>
          <p:spPr>
            <a:xfrm>
              <a:off x="5206173" y="1601007"/>
              <a:ext cx="2429698" cy="684309"/>
            </a:xfrm>
            <a:prstGeom prst="rect">
              <a:avLst/>
            </a:prstGeom>
            <a:noFill/>
          </p:spPr>
          <p:txBody>
            <a:bodyPr wrap="square" rtlCol="0" anchor="t" anchorCtr="1">
              <a:normAutofit/>
            </a:bodyPr>
            <a:lstStyle/>
            <a:p>
              <a:pPr marL="171450" indent="-171450">
                <a:lnSpc>
                  <a:spcPct val="130000"/>
                </a:lnSpc>
                <a:buFont typeface="Wingdings" panose="05000000000000000000" pitchFamily="2" charset="2"/>
                <a:buChar char="ü"/>
              </a:pPr>
              <a:r>
                <a:rPr lang="zh-CN" altLang="en-US" sz="1400"/>
                <a:t>针对</a:t>
              </a:r>
              <a:r>
                <a:rPr lang="zh-CN" altLang="en-US" sz="1400" b="1">
                  <a:solidFill>
                    <a:srgbClr val="008E3F"/>
                  </a:solidFill>
                </a:rPr>
                <a:t>眩晕、呕吐</a:t>
              </a:r>
              <a:r>
                <a:rPr lang="zh-CN" altLang="en-US" sz="1400"/>
                <a:t>等前庭症状进行</a:t>
              </a:r>
              <a:r>
                <a:rPr lang="zh-CN" altLang="en-US" sz="1400" b="1">
                  <a:solidFill>
                    <a:srgbClr val="008E3F"/>
                  </a:solidFill>
                </a:rPr>
                <a:t>对症治疗</a:t>
              </a:r>
              <a:endParaRPr lang="en-US" altLang="zh-CN" sz="1400" b="1" dirty="0">
                <a:solidFill>
                  <a:srgbClr val="008E3F"/>
                </a:solidFill>
              </a:endParaRPr>
            </a:p>
          </p:txBody>
        </p:sp>
      </p:grpSp>
      <p:grpSp>
        <p:nvGrpSpPr>
          <p:cNvPr id="14" name="组合 13">
            <a:extLst>
              <a:ext uri="{FF2B5EF4-FFF2-40B4-BE49-F238E27FC236}">
                <a16:creationId xmlns:a16="http://schemas.microsoft.com/office/drawing/2014/main" id="{1803BD23-C2B1-F50A-4B51-0C76A65A6460}"/>
              </a:ext>
            </a:extLst>
          </p:cNvPr>
          <p:cNvGrpSpPr/>
          <p:nvPr/>
        </p:nvGrpSpPr>
        <p:grpSpPr>
          <a:xfrm>
            <a:off x="6587778" y="2923407"/>
            <a:ext cx="4611840" cy="1212972"/>
            <a:chOff x="6587778" y="2349851"/>
            <a:chExt cx="4611840" cy="1212972"/>
          </a:xfrm>
        </p:grpSpPr>
        <p:sp>
          <p:nvSpPr>
            <p:cNvPr id="261" name="shape2">
              <a:extLst>
                <a:ext uri="{FF2B5EF4-FFF2-40B4-BE49-F238E27FC236}">
                  <a16:creationId xmlns:a16="http://schemas.microsoft.com/office/drawing/2014/main" id="{10E1DE5B-D7B0-E9AD-1BE4-5F6D469864F8}"/>
                </a:ext>
              </a:extLst>
            </p:cNvPr>
            <p:cNvSpPr/>
            <p:nvPr/>
          </p:nvSpPr>
          <p:spPr>
            <a:xfrm>
              <a:off x="8102082" y="2900353"/>
              <a:ext cx="111967" cy="1119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3" name="line2">
              <a:extLst>
                <a:ext uri="{FF2B5EF4-FFF2-40B4-BE49-F238E27FC236}">
                  <a16:creationId xmlns:a16="http://schemas.microsoft.com/office/drawing/2014/main" id="{C1D6C201-A156-4770-97B1-0EADAC9A6E0A}"/>
                </a:ext>
              </a:extLst>
            </p:cNvPr>
            <p:cNvCxnSpPr>
              <a:cxnSpLocks/>
              <a:endCxn id="261" idx="2"/>
            </p:cNvCxnSpPr>
            <p:nvPr/>
          </p:nvCxnSpPr>
          <p:spPr>
            <a:xfrm>
              <a:off x="7187250" y="2955641"/>
              <a:ext cx="914832" cy="696"/>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64" name="Number2">
              <a:extLst>
                <a:ext uri="{FF2B5EF4-FFF2-40B4-BE49-F238E27FC236}">
                  <a16:creationId xmlns:a16="http://schemas.microsoft.com/office/drawing/2014/main" id="{1B538501-C544-1B67-BF07-958588631B54}"/>
                </a:ext>
              </a:extLst>
            </p:cNvPr>
            <p:cNvSpPr/>
            <p:nvPr/>
          </p:nvSpPr>
          <p:spPr>
            <a:xfrm>
              <a:off x="6587778" y="2631725"/>
              <a:ext cx="649224" cy="6492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b="1" dirty="0"/>
                <a:t>2</a:t>
              </a:r>
              <a:endParaRPr lang="zh-CN" altLang="en-US" b="1" dirty="0"/>
            </a:p>
          </p:txBody>
        </p:sp>
        <p:sp>
          <p:nvSpPr>
            <p:cNvPr id="265" name="ComponentBackground2">
              <a:extLst>
                <a:ext uri="{FF2B5EF4-FFF2-40B4-BE49-F238E27FC236}">
                  <a16:creationId xmlns:a16="http://schemas.microsoft.com/office/drawing/2014/main" id="{0A281AC2-5946-6022-71AD-78C02B03E761}"/>
                </a:ext>
              </a:extLst>
            </p:cNvPr>
            <p:cNvSpPr/>
            <p:nvPr/>
          </p:nvSpPr>
          <p:spPr>
            <a:xfrm>
              <a:off x="8590604" y="2349851"/>
              <a:ext cx="2609014" cy="1212972"/>
            </a:xfrm>
            <a:prstGeom prst="roundRect">
              <a:avLst/>
            </a:prstGeom>
            <a:solidFill>
              <a:schemeClr val="tx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Bullet2">
              <a:extLst>
                <a:ext uri="{FF2B5EF4-FFF2-40B4-BE49-F238E27FC236}">
                  <a16:creationId xmlns:a16="http://schemas.microsoft.com/office/drawing/2014/main" id="{E0105688-1EC8-52A3-A6C7-DC6060B629A2}"/>
                </a:ext>
              </a:extLst>
            </p:cNvPr>
            <p:cNvSpPr/>
            <p:nvPr/>
          </p:nvSpPr>
          <p:spPr>
            <a:xfrm>
              <a:off x="8590604" y="2349851"/>
              <a:ext cx="2609014" cy="42038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rmAutofit/>
            </a:bodyPr>
            <a:lstStyle/>
            <a:p>
              <a:pPr algn="ctr"/>
              <a:r>
                <a:rPr lang="zh-CN" altLang="en-US" b="1"/>
                <a:t>选用药物</a:t>
              </a:r>
            </a:p>
          </p:txBody>
        </p:sp>
        <p:sp>
          <p:nvSpPr>
            <p:cNvPr id="269" name="Text2">
              <a:extLst>
                <a:ext uri="{FF2B5EF4-FFF2-40B4-BE49-F238E27FC236}">
                  <a16:creationId xmlns:a16="http://schemas.microsoft.com/office/drawing/2014/main" id="{36AF81EF-ED6F-1EB2-6BC4-6B1FA43D3959}"/>
                </a:ext>
              </a:extLst>
            </p:cNvPr>
            <p:cNvSpPr txBox="1"/>
            <p:nvPr/>
          </p:nvSpPr>
          <p:spPr>
            <a:xfrm>
              <a:off x="8680262" y="2821058"/>
              <a:ext cx="2429698" cy="684309"/>
            </a:xfrm>
            <a:prstGeom prst="rect">
              <a:avLst/>
            </a:prstGeom>
            <a:noFill/>
          </p:spPr>
          <p:txBody>
            <a:bodyPr wrap="square" rtlCol="0" anchor="t" anchorCtr="1">
              <a:normAutofit/>
            </a:bodyPr>
            <a:lstStyle>
              <a:defPPr>
                <a:defRPr lang="zh-CN"/>
              </a:defPPr>
              <a:lvl1pPr marL="171450" indent="-171450">
                <a:lnSpc>
                  <a:spcPct val="130000"/>
                </a:lnSpc>
                <a:buFont typeface="Wingdings" panose="05000000000000000000" pitchFamily="2" charset="2"/>
                <a:buChar char="ü"/>
                <a:defRPr sz="1400"/>
              </a:lvl1pPr>
            </a:lstStyle>
            <a:p>
              <a:r>
                <a:rPr lang="zh-CN" altLang="en-US" b="1">
                  <a:solidFill>
                    <a:srgbClr val="008E3F"/>
                  </a:solidFill>
                </a:rPr>
                <a:t>曲坦类药物和前庭抑制剂</a:t>
              </a:r>
              <a:r>
                <a:rPr lang="zh-CN" altLang="en-US"/>
                <a:t>，可酌情给予镇静剂</a:t>
              </a:r>
              <a:endParaRPr lang="en-US" altLang="zh-CN" dirty="0"/>
            </a:p>
          </p:txBody>
        </p:sp>
      </p:grpSp>
      <p:grpSp>
        <p:nvGrpSpPr>
          <p:cNvPr id="16" name="组合 15">
            <a:extLst>
              <a:ext uri="{FF2B5EF4-FFF2-40B4-BE49-F238E27FC236}">
                <a16:creationId xmlns:a16="http://schemas.microsoft.com/office/drawing/2014/main" id="{E19032FF-3D5B-8397-5CA7-457336BACD95}"/>
              </a:ext>
            </a:extLst>
          </p:cNvPr>
          <p:cNvGrpSpPr/>
          <p:nvPr/>
        </p:nvGrpSpPr>
        <p:grpSpPr>
          <a:xfrm>
            <a:off x="5116515" y="4710938"/>
            <a:ext cx="4555857" cy="1324102"/>
            <a:chOff x="5116515" y="3559257"/>
            <a:chExt cx="4555857" cy="1324102"/>
          </a:xfrm>
        </p:grpSpPr>
        <p:sp>
          <p:nvSpPr>
            <p:cNvPr id="27" name="shape3">
              <a:extLst>
                <a:ext uri="{FF2B5EF4-FFF2-40B4-BE49-F238E27FC236}">
                  <a16:creationId xmlns:a16="http://schemas.microsoft.com/office/drawing/2014/main" id="{ECA0ACE1-5517-B998-BDBC-763EACC4462B}"/>
                </a:ext>
              </a:extLst>
            </p:cNvPr>
            <p:cNvSpPr/>
            <p:nvPr/>
          </p:nvSpPr>
          <p:spPr>
            <a:xfrm>
              <a:off x="8102082" y="4103764"/>
              <a:ext cx="111967" cy="1119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line3">
              <a:extLst>
                <a:ext uri="{FF2B5EF4-FFF2-40B4-BE49-F238E27FC236}">
                  <a16:creationId xmlns:a16="http://schemas.microsoft.com/office/drawing/2014/main" id="{66D18509-E3C8-B7C5-59B6-EEA03A93C155}"/>
                </a:ext>
              </a:extLst>
            </p:cNvPr>
            <p:cNvCxnSpPr>
              <a:cxnSpLocks/>
            </p:cNvCxnSpPr>
            <p:nvPr/>
          </p:nvCxnSpPr>
          <p:spPr>
            <a:xfrm>
              <a:off x="8193827" y="4154591"/>
              <a:ext cx="90352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Number3">
              <a:extLst>
                <a:ext uri="{FF2B5EF4-FFF2-40B4-BE49-F238E27FC236}">
                  <a16:creationId xmlns:a16="http://schemas.microsoft.com/office/drawing/2014/main" id="{728395C7-687F-46C4-C09A-881F61A82619}"/>
                </a:ext>
              </a:extLst>
            </p:cNvPr>
            <p:cNvSpPr/>
            <p:nvPr/>
          </p:nvSpPr>
          <p:spPr>
            <a:xfrm>
              <a:off x="9023148" y="3829979"/>
              <a:ext cx="649224" cy="6492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altLang="zh-CN" b="1" dirty="0"/>
                <a:t>3</a:t>
              </a:r>
              <a:endParaRPr lang="zh-CN" altLang="en-US" b="1" dirty="0"/>
            </a:p>
          </p:txBody>
        </p:sp>
        <p:sp>
          <p:nvSpPr>
            <p:cNvPr id="31" name="ComponentBackground3">
              <a:extLst>
                <a:ext uri="{FF2B5EF4-FFF2-40B4-BE49-F238E27FC236}">
                  <a16:creationId xmlns:a16="http://schemas.microsoft.com/office/drawing/2014/main" id="{BBBF4D57-8E5A-FC9F-6ADF-1EF4D47F4DFB}"/>
                </a:ext>
              </a:extLst>
            </p:cNvPr>
            <p:cNvSpPr/>
            <p:nvPr/>
          </p:nvSpPr>
          <p:spPr>
            <a:xfrm>
              <a:off x="5116515" y="3559257"/>
              <a:ext cx="2609014" cy="1212972"/>
            </a:xfrm>
            <a:prstGeom prst="roundRect">
              <a:avLst/>
            </a:prstGeom>
            <a:solidFill>
              <a:schemeClr val="tx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Bullet3">
              <a:extLst>
                <a:ext uri="{FF2B5EF4-FFF2-40B4-BE49-F238E27FC236}">
                  <a16:creationId xmlns:a16="http://schemas.microsoft.com/office/drawing/2014/main" id="{E03D4072-4AF9-8644-9EDF-9736B0567DA4}"/>
                </a:ext>
              </a:extLst>
            </p:cNvPr>
            <p:cNvSpPr/>
            <p:nvPr/>
          </p:nvSpPr>
          <p:spPr>
            <a:xfrm>
              <a:off x="5116515" y="3559257"/>
              <a:ext cx="2609014" cy="42038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rmAutofit/>
            </a:bodyPr>
            <a:lstStyle/>
            <a:p>
              <a:pPr algn="ctr"/>
              <a:r>
                <a:rPr lang="zh-CN" altLang="en-US" b="1"/>
                <a:t>药物作用</a:t>
              </a:r>
            </a:p>
          </p:txBody>
        </p:sp>
        <p:sp>
          <p:nvSpPr>
            <p:cNvPr id="259" name="Text3">
              <a:extLst>
                <a:ext uri="{FF2B5EF4-FFF2-40B4-BE49-F238E27FC236}">
                  <a16:creationId xmlns:a16="http://schemas.microsoft.com/office/drawing/2014/main" id="{55E675C5-F83E-7A1A-7689-9FCCD6AFEF27}"/>
                </a:ext>
              </a:extLst>
            </p:cNvPr>
            <p:cNvSpPr txBox="1"/>
            <p:nvPr/>
          </p:nvSpPr>
          <p:spPr>
            <a:xfrm>
              <a:off x="5206173" y="4032705"/>
              <a:ext cx="2429698" cy="850654"/>
            </a:xfrm>
            <a:prstGeom prst="rect">
              <a:avLst/>
            </a:prstGeom>
            <a:noFill/>
          </p:spPr>
          <p:txBody>
            <a:bodyPr wrap="square" rtlCol="0" anchor="t" anchorCtr="1">
              <a:normAutofit/>
            </a:bodyPr>
            <a:lstStyle>
              <a:defPPr>
                <a:defRPr lang="zh-CN"/>
              </a:defPPr>
              <a:lvl1pPr marL="171450" indent="-171450">
                <a:lnSpc>
                  <a:spcPct val="130000"/>
                </a:lnSpc>
                <a:buFont typeface="Wingdings" panose="05000000000000000000" pitchFamily="2" charset="2"/>
                <a:buChar char="ü"/>
                <a:defRPr sz="1400"/>
              </a:lvl1pPr>
            </a:lstStyle>
            <a:p>
              <a:r>
                <a:rPr lang="zh-CN" altLang="en-US"/>
                <a:t>前庭抑制剂具有改善患者急性期的眩晕、呕吐作用</a:t>
              </a:r>
              <a:endParaRPr lang="en-US" altLang="zh-CN" dirty="0"/>
            </a:p>
          </p:txBody>
        </p:sp>
      </p:grpSp>
      <p:sp>
        <p:nvSpPr>
          <p:cNvPr id="3" name="任意多边形: 形状 2">
            <a:extLst>
              <a:ext uri="{FF2B5EF4-FFF2-40B4-BE49-F238E27FC236}">
                <a16:creationId xmlns:a16="http://schemas.microsoft.com/office/drawing/2014/main" id="{F0474E89-548B-CA5A-C868-941AFC2998FF}"/>
              </a:ext>
            </a:extLst>
          </p:cNvPr>
          <p:cNvSpPr/>
          <p:nvPr/>
        </p:nvSpPr>
        <p:spPr>
          <a:xfrm rot="10800000">
            <a:off x="3898117" y="4253523"/>
            <a:ext cx="476250" cy="377952"/>
          </a:xfrm>
          <a:custGeom>
            <a:avLst/>
            <a:gdLst>
              <a:gd name="connsiteX0" fmla="*/ 476250 w 476250"/>
              <a:gd name="connsiteY0" fmla="*/ 0 h 377952"/>
              <a:gd name="connsiteX1" fmla="*/ 476250 w 476250"/>
              <a:gd name="connsiteY1" fmla="*/ 81725 h 377952"/>
              <a:gd name="connsiteX2" fmla="*/ 367570 w 476250"/>
              <a:gd name="connsiteY2" fmla="*/ 187452 h 377952"/>
              <a:gd name="connsiteX3" fmla="*/ 476250 w 476250"/>
              <a:gd name="connsiteY3" fmla="*/ 187452 h 377952"/>
              <a:gd name="connsiteX4" fmla="*/ 476250 w 476250"/>
              <a:gd name="connsiteY4" fmla="*/ 377952 h 377952"/>
              <a:gd name="connsiteX5" fmla="*/ 285750 w 476250"/>
              <a:gd name="connsiteY5" fmla="*/ 377952 h 377952"/>
              <a:gd name="connsiteX6" fmla="*/ 285750 w 476250"/>
              <a:gd name="connsiteY6" fmla="*/ 187452 h 377952"/>
              <a:gd name="connsiteX7" fmla="*/ 476250 w 476250"/>
              <a:gd name="connsiteY7" fmla="*/ 0 h 377952"/>
              <a:gd name="connsiteX8" fmla="*/ 190500 w 476250"/>
              <a:gd name="connsiteY8" fmla="*/ 0 h 377952"/>
              <a:gd name="connsiteX9" fmla="*/ 190500 w 476250"/>
              <a:gd name="connsiteY9" fmla="*/ 81725 h 377952"/>
              <a:gd name="connsiteX10" fmla="*/ 81820 w 476250"/>
              <a:gd name="connsiteY10" fmla="*/ 187452 h 377952"/>
              <a:gd name="connsiteX11" fmla="*/ 190500 w 476250"/>
              <a:gd name="connsiteY11" fmla="*/ 187452 h 377952"/>
              <a:gd name="connsiteX12" fmla="*/ 190500 w 476250"/>
              <a:gd name="connsiteY12" fmla="*/ 377952 h 377952"/>
              <a:gd name="connsiteX13" fmla="*/ 0 w 476250"/>
              <a:gd name="connsiteY13" fmla="*/ 377952 h 377952"/>
              <a:gd name="connsiteX14" fmla="*/ 0 w 476250"/>
              <a:gd name="connsiteY14" fmla="*/ 187452 h 377952"/>
              <a:gd name="connsiteX15" fmla="*/ 190500 w 476250"/>
              <a:gd name="connsiteY15" fmla="*/ 0 h 37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6250" h="377952">
                <a:moveTo>
                  <a:pt x="476250" y="0"/>
                </a:moveTo>
                <a:lnTo>
                  <a:pt x="476250" y="81725"/>
                </a:lnTo>
                <a:cubicBezTo>
                  <a:pt x="417383" y="81753"/>
                  <a:pt x="369219" y="128608"/>
                  <a:pt x="367570" y="187452"/>
                </a:cubicBezTo>
                <a:lnTo>
                  <a:pt x="476250" y="187452"/>
                </a:lnTo>
                <a:lnTo>
                  <a:pt x="476250" y="377952"/>
                </a:lnTo>
                <a:lnTo>
                  <a:pt x="285750" y="377952"/>
                </a:lnTo>
                <a:lnTo>
                  <a:pt x="285750" y="187452"/>
                </a:lnTo>
                <a:cubicBezTo>
                  <a:pt x="287415" y="83434"/>
                  <a:pt x="372219" y="-13"/>
                  <a:pt x="476250" y="0"/>
                </a:cubicBezTo>
                <a:close/>
                <a:moveTo>
                  <a:pt x="190500" y="0"/>
                </a:moveTo>
                <a:lnTo>
                  <a:pt x="190500" y="81725"/>
                </a:lnTo>
                <a:cubicBezTo>
                  <a:pt x="131633" y="81753"/>
                  <a:pt x="83469" y="128608"/>
                  <a:pt x="81820" y="187452"/>
                </a:cubicBezTo>
                <a:lnTo>
                  <a:pt x="190500" y="187452"/>
                </a:lnTo>
                <a:lnTo>
                  <a:pt x="190500" y="377952"/>
                </a:lnTo>
                <a:lnTo>
                  <a:pt x="0" y="377952"/>
                </a:lnTo>
                <a:lnTo>
                  <a:pt x="0" y="187452"/>
                </a:lnTo>
                <a:cubicBezTo>
                  <a:pt x="1665" y="83434"/>
                  <a:pt x="86469" y="-13"/>
                  <a:pt x="190500" y="0"/>
                </a:cubicBezTo>
                <a:close/>
              </a:path>
            </a:pathLst>
          </a:custGeom>
          <a:solidFill>
            <a:schemeClr val="accent1"/>
          </a:solidFill>
          <a:ln w="6055" cap="flat">
            <a:noFill/>
            <a:prstDash val="solid"/>
            <a:miter/>
          </a:ln>
        </p:spPr>
        <p:txBody>
          <a:bodyPr rtlCol="0" anchor="ctr"/>
          <a:lstStyle/>
          <a:p>
            <a:endParaRPr lang="zh-CN" altLang="en-US"/>
          </a:p>
        </p:txBody>
      </p:sp>
      <p:sp>
        <p:nvSpPr>
          <p:cNvPr id="9" name="圆角矩形 8">
            <a:extLst>
              <a:ext uri="{FF2B5EF4-FFF2-40B4-BE49-F238E27FC236}">
                <a16:creationId xmlns:a16="http://schemas.microsoft.com/office/drawing/2014/main" id="{8DE13AE4-5D3B-D61F-3AC2-717DD8FE923C}"/>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圆角矩形 10">
            <a:extLst>
              <a:ext uri="{FF2B5EF4-FFF2-40B4-BE49-F238E27FC236}">
                <a16:creationId xmlns:a16="http://schemas.microsoft.com/office/drawing/2014/main" id="{53CD8EB6-B4E4-0C7C-1355-B2AF5FF6EE56}"/>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3838814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extLst>
              <a:ext uri="{FF2B5EF4-FFF2-40B4-BE49-F238E27FC236}">
                <a16:creationId xmlns:a16="http://schemas.microsoft.com/office/drawing/2014/main" id="{4A0FD3FC-5C06-48D2-FCC8-7C4D1B17CFD7}"/>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a:extLst>
              <a:ext uri="{FF2B5EF4-FFF2-40B4-BE49-F238E27FC236}">
                <a16:creationId xmlns:a16="http://schemas.microsoft.com/office/drawing/2014/main" id="{8AA60E96-E653-C0CD-EA06-44CB34E05552}"/>
              </a:ext>
            </a:extLst>
          </p:cNvPr>
          <p:cNvSpPr>
            <a:spLocks/>
          </p:cNvSpPr>
          <p:nvPr/>
        </p:nvSpPr>
        <p:spPr>
          <a:xfrm>
            <a:off x="6481128" y="1706881"/>
            <a:ext cx="4846319" cy="1633661"/>
          </a:xfrm>
          <a:prstGeom prst="rect">
            <a:avLst/>
          </a:prstGeom>
          <a:solidFill>
            <a:schemeClr val="bg1"/>
          </a:solidFill>
          <a:ln w="19050">
            <a:solidFill>
              <a:srgbClr val="008E3F"/>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nSpc>
                <a:spcPct val="130000"/>
              </a:lnSpc>
              <a:buFont typeface="Arial" panose="020B0604020202020204" pitchFamily="34" charset="0"/>
              <a:buChar char="•"/>
            </a:pPr>
            <a:endParaRPr lang="zh-CN" altLang="en-US" sz="1600" baseline="30000">
              <a:solidFill>
                <a:schemeClr val="tx1"/>
              </a:solidFill>
            </a:endParaRPr>
          </a:p>
        </p:txBody>
      </p:sp>
      <p:sp>
        <p:nvSpPr>
          <p:cNvPr id="8" name="矩形 7">
            <a:extLst>
              <a:ext uri="{FF2B5EF4-FFF2-40B4-BE49-F238E27FC236}">
                <a16:creationId xmlns:a16="http://schemas.microsoft.com/office/drawing/2014/main" id="{494DB887-14A1-1FCF-D919-6E3A8FDD76BE}"/>
              </a:ext>
            </a:extLst>
          </p:cNvPr>
          <p:cNvSpPr>
            <a:spLocks/>
          </p:cNvSpPr>
          <p:nvPr/>
        </p:nvSpPr>
        <p:spPr>
          <a:xfrm>
            <a:off x="6481128" y="4111820"/>
            <a:ext cx="4846319" cy="1633661"/>
          </a:xfrm>
          <a:prstGeom prst="rect">
            <a:avLst/>
          </a:prstGeom>
          <a:solidFill>
            <a:schemeClr val="bg1"/>
          </a:solidFill>
          <a:ln w="19050">
            <a:solidFill>
              <a:srgbClr val="008E3F"/>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nSpc>
                <a:spcPct val="130000"/>
              </a:lnSpc>
              <a:buFont typeface="Arial" panose="020B0604020202020204" pitchFamily="34" charset="0"/>
              <a:buChar char="•"/>
            </a:pPr>
            <a:endParaRPr lang="zh-CN" altLang="en-US" sz="1600" baseline="30000">
              <a:solidFill>
                <a:schemeClr val="tx1"/>
              </a:solidFill>
            </a:endParaRPr>
          </a:p>
        </p:txBody>
      </p:sp>
      <p:sp>
        <p:nvSpPr>
          <p:cNvPr id="3" name="矩形 2">
            <a:extLst>
              <a:ext uri="{FF2B5EF4-FFF2-40B4-BE49-F238E27FC236}">
                <a16:creationId xmlns:a16="http://schemas.microsoft.com/office/drawing/2014/main" id="{68F9B992-20FB-0EB7-4FCA-955A50C33664}"/>
              </a:ext>
            </a:extLst>
          </p:cNvPr>
          <p:cNvSpPr>
            <a:spLocks/>
          </p:cNvSpPr>
          <p:nvPr/>
        </p:nvSpPr>
        <p:spPr>
          <a:xfrm>
            <a:off x="730885" y="1706881"/>
            <a:ext cx="5113655" cy="4038600"/>
          </a:xfrm>
          <a:prstGeom prst="rect">
            <a:avLst/>
          </a:prstGeom>
          <a:solidFill>
            <a:schemeClr val="bg1"/>
          </a:solidFill>
          <a:ln w="19050">
            <a:solidFill>
              <a:srgbClr val="008E3F"/>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nSpc>
                <a:spcPct val="130000"/>
              </a:lnSpc>
              <a:buFont typeface="Arial" panose="020B0604020202020204" pitchFamily="34" charset="0"/>
              <a:buChar char="•"/>
            </a:pPr>
            <a:endParaRPr lang="zh-CN" altLang="en-US" sz="1600" baseline="30000">
              <a:solidFill>
                <a:schemeClr val="tx1"/>
              </a:solidFill>
            </a:endParaRPr>
          </a:p>
        </p:txBody>
      </p:sp>
      <p:sp>
        <p:nvSpPr>
          <p:cNvPr id="2" name="标题 1">
            <a:extLst>
              <a:ext uri="{FF2B5EF4-FFF2-40B4-BE49-F238E27FC236}">
                <a16:creationId xmlns:a16="http://schemas.microsoft.com/office/drawing/2014/main" id="{A7A506C1-3606-BD00-9607-6D4D7D3E0B16}"/>
              </a:ext>
            </a:extLst>
          </p:cNvPr>
          <p:cNvSpPr>
            <a:spLocks noGrp="1"/>
          </p:cNvSpPr>
          <p:nvPr>
            <p:ph type="title"/>
          </p:nvPr>
        </p:nvSpPr>
        <p:spPr>
          <a:xfrm>
            <a:off x="479425" y="0"/>
            <a:ext cx="11233150" cy="728663"/>
          </a:xfrm>
        </p:spPr>
        <p:txBody>
          <a:bodyPr anchor="b">
            <a:normAutofit/>
          </a:bodyPr>
          <a:lstStyle/>
          <a:p>
            <a:r>
              <a:rPr lang="zh-CN" altLang="en-US">
                <a:solidFill>
                  <a:schemeClr val="bg1"/>
                </a:solidFill>
              </a:rPr>
              <a:t>急性期药物治疗方案推荐 </a:t>
            </a:r>
          </a:p>
        </p:txBody>
      </p:sp>
      <p:sp>
        <p:nvSpPr>
          <p:cNvPr id="7" name="文本框 6">
            <a:extLst>
              <a:ext uri="{FF2B5EF4-FFF2-40B4-BE49-F238E27FC236}">
                <a16:creationId xmlns:a16="http://schemas.microsoft.com/office/drawing/2014/main" id="{4E5E09A4-87DE-06BD-A10D-0436A83F3AAC}"/>
              </a:ext>
            </a:extLst>
          </p:cNvPr>
          <p:cNvSpPr txBox="1"/>
          <p:nvPr/>
        </p:nvSpPr>
        <p:spPr>
          <a:xfrm>
            <a:off x="2428693" y="6139277"/>
            <a:ext cx="6559826" cy="215444"/>
          </a:xfrm>
          <a:prstGeom prst="rect">
            <a:avLst/>
          </a:prstGeom>
          <a:noFill/>
        </p:spPr>
        <p:txBody>
          <a:bodyPr wrap="square" rtlCol="0">
            <a:spAutoFit/>
          </a:bodyPr>
          <a:lstStyle>
            <a:defPPr>
              <a:defRPr lang="zh-CN"/>
            </a:defPPr>
            <a:lvl1pPr marL="228600" indent="-228600">
              <a:buFont typeface="+mj-lt"/>
              <a:buAutoNum type="arabicPeriod"/>
              <a:defRPr sz="800"/>
            </a:lvl1pPr>
          </a:lstStyle>
          <a:p>
            <a:r>
              <a:rPr lang="zh-CN" altLang="en-US"/>
              <a:t>陈钢钢</a:t>
            </a:r>
            <a:r>
              <a:rPr lang="en-US" altLang="zh-CN"/>
              <a:t>,</a:t>
            </a:r>
            <a:r>
              <a:rPr lang="zh-CN" altLang="en-US"/>
              <a:t>张苏琳</a:t>
            </a:r>
            <a:r>
              <a:rPr lang="en-US" altLang="zh-CN"/>
              <a:t>,</a:t>
            </a:r>
            <a:r>
              <a:rPr lang="zh-CN" altLang="en-US"/>
              <a:t>马鑫</a:t>
            </a:r>
            <a:r>
              <a:rPr lang="en-US" altLang="zh-CN"/>
              <a:t>. </a:t>
            </a:r>
            <a:r>
              <a:rPr lang="zh-CN" altLang="en-US"/>
              <a:t>前庭疾病诊疗知识库</a:t>
            </a:r>
            <a:r>
              <a:rPr lang="en-US" altLang="zh-CN"/>
              <a:t>[M]. </a:t>
            </a:r>
            <a:r>
              <a:rPr lang="zh-CN" altLang="en-US"/>
              <a:t>北京</a:t>
            </a:r>
            <a:r>
              <a:rPr lang="en-US" altLang="zh-CN"/>
              <a:t>:</a:t>
            </a:r>
            <a:r>
              <a:rPr lang="zh-CN" altLang="en-US"/>
              <a:t>中国医药科技出版社</a:t>
            </a:r>
            <a:r>
              <a:rPr lang="en-US" altLang="zh-CN"/>
              <a:t>,2024.01.</a:t>
            </a:r>
            <a:endParaRPr lang="zh-CN" altLang="en-US"/>
          </a:p>
        </p:txBody>
      </p:sp>
      <p:sp>
        <p:nvSpPr>
          <p:cNvPr id="9" name="文本框 8">
            <a:extLst>
              <a:ext uri="{FF2B5EF4-FFF2-40B4-BE49-F238E27FC236}">
                <a16:creationId xmlns:a16="http://schemas.microsoft.com/office/drawing/2014/main" id="{FC43D235-17D1-3AA4-9A13-50EDA80406E7}"/>
              </a:ext>
            </a:extLst>
          </p:cNvPr>
          <p:cNvSpPr txBox="1">
            <a:spLocks/>
          </p:cNvSpPr>
          <p:nvPr/>
        </p:nvSpPr>
        <p:spPr>
          <a:xfrm>
            <a:off x="959924" y="2078010"/>
            <a:ext cx="4351378" cy="3377848"/>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600"/>
              <a:t>主要用于眩晕伴剧烈恶心呕吐的患者，止吐效果优于止晕效果</a:t>
            </a:r>
            <a:endParaRPr lang="en-US" altLang="zh-CN" sz="1600"/>
          </a:p>
          <a:p>
            <a:pPr marL="720000" indent="-285750">
              <a:lnSpc>
                <a:spcPct val="150000"/>
              </a:lnSpc>
              <a:buFont typeface="Wingdings" panose="05000000000000000000" pitchFamily="2" charset="2"/>
              <a:buChar char="ü"/>
            </a:pPr>
            <a:r>
              <a:rPr lang="zh-CN" altLang="en-US" sz="1400" b="1">
                <a:solidFill>
                  <a:srgbClr val="008E3F"/>
                </a:solidFill>
              </a:rPr>
              <a:t>苯海拉明</a:t>
            </a:r>
            <a:r>
              <a:rPr lang="en-US" altLang="zh-CN" sz="1400"/>
              <a:t>: 25 ~50mg</a:t>
            </a:r>
            <a:r>
              <a:rPr lang="zh-CN" altLang="en-US" sz="1400"/>
              <a:t>，每</a:t>
            </a:r>
            <a:r>
              <a:rPr lang="en-US" altLang="zh-CN" sz="1400"/>
              <a:t>6</a:t>
            </a:r>
            <a:r>
              <a:rPr lang="zh-CN" altLang="en-US" sz="1400"/>
              <a:t>小时可重复给药一次。</a:t>
            </a:r>
            <a:endParaRPr lang="en-US" altLang="zh-CN" sz="1400"/>
          </a:p>
          <a:p>
            <a:pPr marL="720000" indent="-285750">
              <a:lnSpc>
                <a:spcPct val="150000"/>
              </a:lnSpc>
              <a:buFont typeface="Wingdings" panose="05000000000000000000" pitchFamily="2" charset="2"/>
              <a:buChar char="ü"/>
            </a:pPr>
            <a:r>
              <a:rPr lang="zh-CN" altLang="en-US" sz="1400" b="1">
                <a:solidFill>
                  <a:srgbClr val="008E3F"/>
                </a:solidFill>
              </a:rPr>
              <a:t>美克洛嗪</a:t>
            </a:r>
            <a:r>
              <a:rPr lang="en-US" altLang="zh-CN" sz="1400"/>
              <a:t>: 25 ~50mg</a:t>
            </a:r>
            <a:r>
              <a:rPr lang="zh-CN" altLang="en-US" sz="1400"/>
              <a:t>，每</a:t>
            </a:r>
            <a:r>
              <a:rPr lang="en-US" altLang="zh-CN" sz="1400"/>
              <a:t>6</a:t>
            </a:r>
            <a:r>
              <a:rPr lang="zh-CN" altLang="en-US" sz="1400"/>
              <a:t>小时可重复给药一次。</a:t>
            </a:r>
            <a:endParaRPr lang="en-US" altLang="zh-CN" sz="1400"/>
          </a:p>
          <a:p>
            <a:pPr marL="720000" indent="-285750">
              <a:lnSpc>
                <a:spcPct val="150000"/>
              </a:lnSpc>
              <a:buFont typeface="Wingdings" panose="05000000000000000000" pitchFamily="2" charset="2"/>
              <a:buChar char="ü"/>
            </a:pPr>
            <a:r>
              <a:rPr lang="zh-CN" altLang="en-US" sz="1400" b="1">
                <a:solidFill>
                  <a:srgbClr val="008E3F"/>
                </a:solidFill>
              </a:rPr>
              <a:t>茶苯海明</a:t>
            </a:r>
            <a:r>
              <a:rPr lang="en-US" altLang="zh-CN" sz="1400"/>
              <a:t>: 50 ~ 100mg</a:t>
            </a:r>
            <a:r>
              <a:rPr lang="zh-CN" altLang="en-US" sz="1400"/>
              <a:t>，每</a:t>
            </a:r>
            <a:r>
              <a:rPr lang="en-US" altLang="zh-CN" sz="1400"/>
              <a:t>6</a:t>
            </a:r>
            <a:r>
              <a:rPr lang="zh-CN" altLang="en-US" sz="1400"/>
              <a:t>小时可重复给药一次。</a:t>
            </a:r>
            <a:endParaRPr lang="en-US" altLang="zh-CN" sz="1400"/>
          </a:p>
          <a:p>
            <a:pPr marL="720000" indent="-285750">
              <a:lnSpc>
                <a:spcPct val="150000"/>
              </a:lnSpc>
              <a:buFont typeface="Wingdings" panose="05000000000000000000" pitchFamily="2" charset="2"/>
              <a:buChar char="ü"/>
            </a:pPr>
            <a:r>
              <a:rPr lang="zh-CN" altLang="en-US" sz="1400" b="1">
                <a:solidFill>
                  <a:srgbClr val="008E3F"/>
                </a:solidFill>
              </a:rPr>
              <a:t>异丙嗪</a:t>
            </a:r>
            <a:r>
              <a:rPr lang="en-US" altLang="zh-CN" sz="1400"/>
              <a:t>: 12.5 ~25mg</a:t>
            </a:r>
            <a:r>
              <a:rPr lang="zh-CN" altLang="en-US" sz="1400"/>
              <a:t>，每</a:t>
            </a:r>
            <a:r>
              <a:rPr lang="en-US" altLang="zh-CN" sz="1400"/>
              <a:t>4 ~6</a:t>
            </a:r>
            <a:r>
              <a:rPr lang="zh-CN" altLang="en-US" sz="1400"/>
              <a:t>小时可重复给药一次，一日最高剂量不超过</a:t>
            </a:r>
            <a:r>
              <a:rPr lang="en-US" altLang="zh-CN" sz="1400"/>
              <a:t>100mg</a:t>
            </a:r>
            <a:r>
              <a:rPr lang="zh-CN" altLang="en-US" sz="1400"/>
              <a:t>。</a:t>
            </a:r>
          </a:p>
        </p:txBody>
      </p:sp>
      <p:sp>
        <p:nvSpPr>
          <p:cNvPr id="11" name="文本框 10">
            <a:extLst>
              <a:ext uri="{FF2B5EF4-FFF2-40B4-BE49-F238E27FC236}">
                <a16:creationId xmlns:a16="http://schemas.microsoft.com/office/drawing/2014/main" id="{034630F2-FD03-3EDC-F539-9D4E72571573}"/>
              </a:ext>
            </a:extLst>
          </p:cNvPr>
          <p:cNvSpPr txBox="1">
            <a:spLocks/>
          </p:cNvSpPr>
          <p:nvPr/>
        </p:nvSpPr>
        <p:spPr>
          <a:xfrm>
            <a:off x="6669330" y="2078010"/>
            <a:ext cx="4469915" cy="1156407"/>
          </a:xfrm>
          <a:prstGeom prst="rect">
            <a:avLst/>
          </a:prstGeom>
          <a:noFill/>
        </p:spPr>
        <p:txBody>
          <a:bodyPr wrap="square">
            <a:spAutoFit/>
          </a:bodyPr>
          <a:lstStyle>
            <a:defPPr>
              <a:defRPr lang="zh-CN"/>
            </a:defPPr>
            <a:lvl1pPr marL="285750" indent="-285750">
              <a:lnSpc>
                <a:spcPct val="150000"/>
              </a:lnSpc>
              <a:buFont typeface="Arial" panose="020B0604020202020204" pitchFamily="34" charset="0"/>
              <a:buChar char="•"/>
            </a:lvl1pPr>
          </a:lstStyle>
          <a:p>
            <a:r>
              <a:rPr lang="zh-CN" altLang="en-US" sz="1600" b="1">
                <a:solidFill>
                  <a:srgbClr val="008E3F"/>
                </a:solidFill>
              </a:rPr>
              <a:t>甲氧氯普胺</a:t>
            </a:r>
            <a:r>
              <a:rPr lang="zh-CN" altLang="en-US" sz="1600"/>
              <a:t>，成人一次10 ~ 20mg，每4小时可重复给药一次，一日剂量不超过0. 5mg/kg。 肾功能不全者，剂量减半</a:t>
            </a:r>
          </a:p>
        </p:txBody>
      </p:sp>
      <p:sp>
        <p:nvSpPr>
          <p:cNvPr id="13" name="文本框 12">
            <a:extLst>
              <a:ext uri="{FF2B5EF4-FFF2-40B4-BE49-F238E27FC236}">
                <a16:creationId xmlns:a16="http://schemas.microsoft.com/office/drawing/2014/main" id="{DB2C5F0A-7426-7B23-798D-B5E972A7B8E3}"/>
              </a:ext>
            </a:extLst>
          </p:cNvPr>
          <p:cNvSpPr txBox="1">
            <a:spLocks/>
          </p:cNvSpPr>
          <p:nvPr/>
        </p:nvSpPr>
        <p:spPr>
          <a:xfrm>
            <a:off x="6669330" y="4576450"/>
            <a:ext cx="4469915" cy="787075"/>
          </a:xfrm>
          <a:prstGeom prst="rect">
            <a:avLst/>
          </a:prstGeom>
          <a:noFill/>
        </p:spPr>
        <p:txBody>
          <a:bodyPr wrap="square">
            <a:spAutoFit/>
          </a:bodyPr>
          <a:lstStyle>
            <a:defPPr>
              <a:defRPr lang="zh-CN"/>
            </a:defPPr>
            <a:lvl1pPr marL="285750" indent="-285750">
              <a:lnSpc>
                <a:spcPct val="150000"/>
              </a:lnSpc>
              <a:buFont typeface="Arial" panose="020B0604020202020204" pitchFamily="34" charset="0"/>
              <a:buChar char="•"/>
            </a:lvl1pPr>
          </a:lstStyle>
          <a:p>
            <a:r>
              <a:rPr lang="zh-CN" altLang="en-US" sz="1600" b="1">
                <a:solidFill>
                  <a:srgbClr val="008E3F"/>
                </a:solidFill>
              </a:rPr>
              <a:t>佐米曲普坦、舒马曲坦、阿莫曲坦</a:t>
            </a:r>
            <a:r>
              <a:rPr lang="zh-CN" altLang="en-US" sz="1600"/>
              <a:t>可能对VM急性发作有效</a:t>
            </a:r>
          </a:p>
        </p:txBody>
      </p:sp>
      <p:sp>
        <p:nvSpPr>
          <p:cNvPr id="4" name="矩形: 圆角 3">
            <a:extLst>
              <a:ext uri="{FF2B5EF4-FFF2-40B4-BE49-F238E27FC236}">
                <a16:creationId xmlns:a16="http://schemas.microsoft.com/office/drawing/2014/main" id="{457D131C-B2FB-F612-F676-B263D51BE190}"/>
              </a:ext>
            </a:extLst>
          </p:cNvPr>
          <p:cNvSpPr>
            <a:spLocks/>
          </p:cNvSpPr>
          <p:nvPr/>
        </p:nvSpPr>
        <p:spPr>
          <a:xfrm>
            <a:off x="1888755" y="1363345"/>
            <a:ext cx="2797915" cy="508281"/>
          </a:xfrm>
          <a:prstGeom prst="roundRect">
            <a:avLst/>
          </a:prstGeom>
          <a:solidFill>
            <a:srgbClr val="008E3F"/>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a:solidFill>
                  <a:schemeClr val="bg1"/>
                </a:solidFill>
              </a:rPr>
              <a:t>急性期药物治疗方案推荐 </a:t>
            </a:r>
            <a:endParaRPr lang="zh-CN" altLang="en-US" sz="1600" b="1"/>
          </a:p>
        </p:txBody>
      </p:sp>
      <p:sp>
        <p:nvSpPr>
          <p:cNvPr id="6" name="矩形: 圆角 5">
            <a:extLst>
              <a:ext uri="{FF2B5EF4-FFF2-40B4-BE49-F238E27FC236}">
                <a16:creationId xmlns:a16="http://schemas.microsoft.com/office/drawing/2014/main" id="{039CD447-21B5-0345-FC4D-7E5529CEC896}"/>
              </a:ext>
            </a:extLst>
          </p:cNvPr>
          <p:cNvSpPr>
            <a:spLocks/>
          </p:cNvSpPr>
          <p:nvPr/>
        </p:nvSpPr>
        <p:spPr>
          <a:xfrm>
            <a:off x="7505330" y="1363345"/>
            <a:ext cx="2797915" cy="508281"/>
          </a:xfrm>
          <a:prstGeom prst="roundRect">
            <a:avLst/>
          </a:prstGeom>
          <a:solidFill>
            <a:srgbClr val="008E3F"/>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a:t>抗多巴胺类药物</a:t>
            </a:r>
            <a:endParaRPr lang="en-US" altLang="zh-CN" sz="1600" b="1"/>
          </a:p>
        </p:txBody>
      </p:sp>
      <p:sp>
        <p:nvSpPr>
          <p:cNvPr id="10" name="矩形: 圆角 9">
            <a:extLst>
              <a:ext uri="{FF2B5EF4-FFF2-40B4-BE49-F238E27FC236}">
                <a16:creationId xmlns:a16="http://schemas.microsoft.com/office/drawing/2014/main" id="{D6D12A64-E457-30C6-0FEE-D42CEEE8D6D7}"/>
              </a:ext>
            </a:extLst>
          </p:cNvPr>
          <p:cNvSpPr>
            <a:spLocks/>
          </p:cNvSpPr>
          <p:nvPr/>
        </p:nvSpPr>
        <p:spPr>
          <a:xfrm>
            <a:off x="7505330" y="3801745"/>
            <a:ext cx="2797915" cy="508281"/>
          </a:xfrm>
          <a:prstGeom prst="roundRect">
            <a:avLst/>
          </a:prstGeom>
          <a:solidFill>
            <a:srgbClr val="008E3F"/>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b="1"/>
              <a:t>抗偏头痛药</a:t>
            </a:r>
          </a:p>
        </p:txBody>
      </p:sp>
      <p:sp>
        <p:nvSpPr>
          <p:cNvPr id="12" name="文本框 11">
            <a:extLst>
              <a:ext uri="{FF2B5EF4-FFF2-40B4-BE49-F238E27FC236}">
                <a16:creationId xmlns:a16="http://schemas.microsoft.com/office/drawing/2014/main" id="{BB38EFC9-5178-7827-3310-24D38854BC98}"/>
              </a:ext>
            </a:extLst>
          </p:cNvPr>
          <p:cNvSpPr txBox="1"/>
          <p:nvPr/>
        </p:nvSpPr>
        <p:spPr>
          <a:xfrm>
            <a:off x="2428693" y="5874268"/>
            <a:ext cx="6564924" cy="255070"/>
          </a:xfrm>
          <a:prstGeom prst="rect">
            <a:avLst/>
          </a:prstGeom>
          <a:noFill/>
        </p:spPr>
        <p:txBody>
          <a:bodyPr wrap="square" rtlCol="0">
            <a:spAutoFit/>
          </a:bodyPr>
          <a:lstStyle/>
          <a:p>
            <a:pPr>
              <a:lnSpc>
                <a:spcPct val="150000"/>
              </a:lnSpc>
            </a:pPr>
            <a:r>
              <a:rPr lang="en-US" altLang="zh-CN" sz="800"/>
              <a:t>VM</a:t>
            </a:r>
            <a:r>
              <a:rPr lang="zh-CN" altLang="en-US" sz="800"/>
              <a:t>：前庭性偏头痛</a:t>
            </a:r>
          </a:p>
        </p:txBody>
      </p:sp>
      <p:sp>
        <p:nvSpPr>
          <p:cNvPr id="15" name="圆角矩形 14">
            <a:extLst>
              <a:ext uri="{FF2B5EF4-FFF2-40B4-BE49-F238E27FC236}">
                <a16:creationId xmlns:a16="http://schemas.microsoft.com/office/drawing/2014/main" id="{58C71146-AF4D-73B2-D7AB-E00E04318DD0}"/>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圆角矩形 15">
            <a:extLst>
              <a:ext uri="{FF2B5EF4-FFF2-40B4-BE49-F238E27FC236}">
                <a16:creationId xmlns:a16="http://schemas.microsoft.com/office/drawing/2014/main" id="{BF56C882-501B-E9E8-F4E3-3FD525498EFD}"/>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5492864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5BD14A-4EE8-39E8-AE57-29CAC341794C}"/>
            </a:ext>
          </a:extLst>
        </p:cNvPr>
        <p:cNvGrpSpPr/>
        <p:nvPr/>
      </p:nvGrpSpPr>
      <p:grpSpPr>
        <a:xfrm>
          <a:off x="0" y="0"/>
          <a:ext cx="0" cy="0"/>
          <a:chOff x="0" y="0"/>
          <a:chExt cx="0" cy="0"/>
        </a:xfrm>
      </p:grpSpPr>
      <p:sp>
        <p:nvSpPr>
          <p:cNvPr id="6" name="圆角矩形 5">
            <a:extLst>
              <a:ext uri="{FF2B5EF4-FFF2-40B4-BE49-F238E27FC236}">
                <a16:creationId xmlns:a16="http://schemas.microsoft.com/office/drawing/2014/main" id="{75EA9069-8A74-0CC6-CAB7-42EFA8CE5426}"/>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60012AE9-AF46-7186-1DD0-DE74929EE114}"/>
              </a:ext>
            </a:extLst>
          </p:cNvPr>
          <p:cNvSpPr>
            <a:spLocks noGrp="1"/>
          </p:cNvSpPr>
          <p:nvPr>
            <p:ph type="title"/>
          </p:nvPr>
        </p:nvSpPr>
        <p:spPr>
          <a:xfrm>
            <a:off x="479425" y="0"/>
            <a:ext cx="11233150" cy="728177"/>
          </a:xfrm>
        </p:spPr>
        <p:txBody>
          <a:bodyPr anchor="b">
            <a:normAutofit/>
          </a:bodyPr>
          <a:lstStyle/>
          <a:p>
            <a:r>
              <a:rPr lang="zh-CN" altLang="en-US">
                <a:solidFill>
                  <a:schemeClr val="bg1"/>
                </a:solidFill>
              </a:rPr>
              <a:t>预防性治疗概述</a:t>
            </a:r>
          </a:p>
        </p:txBody>
      </p:sp>
      <p:sp>
        <p:nvSpPr>
          <p:cNvPr id="3" name="文本框 2">
            <a:extLst>
              <a:ext uri="{FF2B5EF4-FFF2-40B4-BE49-F238E27FC236}">
                <a16:creationId xmlns:a16="http://schemas.microsoft.com/office/drawing/2014/main" id="{E79D7887-D7CC-4086-5830-B2866CF988DB}"/>
              </a:ext>
            </a:extLst>
          </p:cNvPr>
          <p:cNvSpPr txBox="1"/>
          <p:nvPr/>
        </p:nvSpPr>
        <p:spPr>
          <a:xfrm>
            <a:off x="2331416" y="6129338"/>
            <a:ext cx="9381159" cy="338554"/>
          </a:xfrm>
          <a:prstGeom prst="rect">
            <a:avLst/>
          </a:prstGeom>
          <a:noFill/>
        </p:spPr>
        <p:txBody>
          <a:bodyPr wrap="square" rtlCol="0">
            <a:spAutoFit/>
          </a:bodyPr>
          <a:lstStyle/>
          <a:p>
            <a:pPr marL="228600" indent="-228600">
              <a:buFont typeface="+mj-lt"/>
              <a:buAutoNum type="arabicPeriod"/>
            </a:pPr>
            <a:r>
              <a:rPr lang="zh-CN" altLang="en-US" sz="800"/>
              <a:t>中国医师协会神经内科医师分会疼痛和感觉障碍学组</a:t>
            </a:r>
            <a:r>
              <a:rPr lang="en-US" altLang="zh-CN" sz="800"/>
              <a:t>,</a:t>
            </a:r>
            <a:r>
              <a:rPr lang="zh-CN" altLang="en-US" sz="800"/>
              <a:t>中国医药教育协会眩晕专业委员会</a:t>
            </a:r>
            <a:r>
              <a:rPr lang="en-US" altLang="zh-CN" sz="800"/>
              <a:t>,</a:t>
            </a:r>
            <a:r>
              <a:rPr lang="zh-CN" altLang="en-US" sz="800"/>
              <a:t>中国研究型医院学会头痛与感觉障碍专业委员会</a:t>
            </a:r>
            <a:r>
              <a:rPr lang="en-US" altLang="zh-CN" sz="800"/>
              <a:t>. </a:t>
            </a:r>
            <a:r>
              <a:rPr lang="zh-CN" altLang="en-US" sz="800"/>
              <a:t>前庭性偏头痛诊治专家共识</a:t>
            </a:r>
            <a:r>
              <a:rPr lang="en-US" altLang="zh-CN" sz="800"/>
              <a:t>(2018)[J]. </a:t>
            </a:r>
            <a:r>
              <a:rPr lang="zh-CN" altLang="en-US" sz="800"/>
              <a:t>中国疼痛医学杂志</a:t>
            </a:r>
            <a:r>
              <a:rPr lang="en-US" altLang="zh-CN" sz="800"/>
              <a:t>,2018,24(7):481-488. </a:t>
            </a:r>
          </a:p>
        </p:txBody>
      </p:sp>
      <p:sp>
        <p:nvSpPr>
          <p:cNvPr id="219" name="ComponentBackground1">
            <a:extLst>
              <a:ext uri="{FF2B5EF4-FFF2-40B4-BE49-F238E27FC236}">
                <a16:creationId xmlns:a16="http://schemas.microsoft.com/office/drawing/2014/main" id="{7A78944D-B6F6-BA85-600F-442116F95C0E}"/>
              </a:ext>
            </a:extLst>
          </p:cNvPr>
          <p:cNvSpPr/>
          <p:nvPr/>
        </p:nvSpPr>
        <p:spPr>
          <a:xfrm>
            <a:off x="666750" y="1507309"/>
            <a:ext cx="2561771" cy="3673021"/>
          </a:xfrm>
          <a:prstGeom prst="roundRect">
            <a:avLst>
              <a:gd name="adj" fmla="val 5727"/>
            </a:avLst>
          </a:prstGeom>
          <a:solidFill>
            <a:schemeClr val="bg1"/>
          </a:solidFill>
          <a:ln>
            <a:noFill/>
          </a:ln>
          <a:effectLst>
            <a:outerShdw blurRad="127000" dist="50800" dir="3000000" algn="ctr" rotWithShape="0">
              <a:schemeClr val="tx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solidFill>
                <a:schemeClr val="tx1"/>
              </a:solidFill>
            </a:endParaRPr>
          </a:p>
        </p:txBody>
      </p:sp>
      <p:sp>
        <p:nvSpPr>
          <p:cNvPr id="199" name="形状1">
            <a:extLst>
              <a:ext uri="{FF2B5EF4-FFF2-40B4-BE49-F238E27FC236}">
                <a16:creationId xmlns:a16="http://schemas.microsoft.com/office/drawing/2014/main" id="{0DE24FB3-8687-5609-F437-2B9BBC3C71E8}"/>
              </a:ext>
            </a:extLst>
          </p:cNvPr>
          <p:cNvSpPr txBox="1">
            <a:spLocks/>
          </p:cNvSpPr>
          <p:nvPr/>
        </p:nvSpPr>
        <p:spPr>
          <a:xfrm>
            <a:off x="821870" y="4837883"/>
            <a:ext cx="2251530" cy="7012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rmAutofit/>
          </a:bodyPr>
          <a:lstStyle>
            <a:defPPr>
              <a:defRPr lang="zh-CN"/>
            </a:defPPr>
            <a:lvl1pPr algn="ctr">
              <a:defRPr sz="1600" b="1"/>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a:sym typeface="Arial" panose="020B0604020202020204" pitchFamily="34" charset="0"/>
              </a:rPr>
              <a:t>治疗目的</a:t>
            </a:r>
            <a:endParaRPr lang="en-US" altLang="zh-CN" dirty="0">
              <a:sym typeface="Arial" panose="020B0604020202020204" pitchFamily="34" charset="0"/>
            </a:endParaRPr>
          </a:p>
        </p:txBody>
      </p:sp>
      <p:sp>
        <p:nvSpPr>
          <p:cNvPr id="231" name="任意多边形: 形状 230">
            <a:extLst>
              <a:ext uri="{FF2B5EF4-FFF2-40B4-BE49-F238E27FC236}">
                <a16:creationId xmlns:a16="http://schemas.microsoft.com/office/drawing/2014/main" id="{E940714C-21F5-61B5-8063-9F21BBF57A9C}"/>
              </a:ext>
            </a:extLst>
          </p:cNvPr>
          <p:cNvSpPr/>
          <p:nvPr/>
        </p:nvSpPr>
        <p:spPr>
          <a:xfrm>
            <a:off x="1691079" y="1507308"/>
            <a:ext cx="513113" cy="256557"/>
          </a:xfrm>
          <a:custGeom>
            <a:avLst/>
            <a:gdLst>
              <a:gd name="connsiteX0" fmla="*/ 0 w 1088572"/>
              <a:gd name="connsiteY0" fmla="*/ 0 h 544286"/>
              <a:gd name="connsiteX1" fmla="*/ 1088572 w 1088572"/>
              <a:gd name="connsiteY1" fmla="*/ 0 h 544286"/>
              <a:gd name="connsiteX2" fmla="*/ 544286 w 1088572"/>
              <a:gd name="connsiteY2" fmla="*/ 544286 h 544286"/>
              <a:gd name="connsiteX3" fmla="*/ 0 w 1088572"/>
              <a:gd name="connsiteY3" fmla="*/ 0 h 544286"/>
            </a:gdLst>
            <a:ahLst/>
            <a:cxnLst>
              <a:cxn ang="0">
                <a:pos x="connsiteX0" y="connsiteY0"/>
              </a:cxn>
              <a:cxn ang="0">
                <a:pos x="connsiteX1" y="connsiteY1"/>
              </a:cxn>
              <a:cxn ang="0">
                <a:pos x="connsiteX2" y="connsiteY2"/>
              </a:cxn>
              <a:cxn ang="0">
                <a:pos x="connsiteX3" y="connsiteY3"/>
              </a:cxn>
            </a:cxnLst>
            <a:rect l="l" t="t" r="r" b="b"/>
            <a:pathLst>
              <a:path w="1088572" h="544286">
                <a:moveTo>
                  <a:pt x="0" y="0"/>
                </a:moveTo>
                <a:lnTo>
                  <a:pt x="1088572" y="0"/>
                </a:lnTo>
                <a:cubicBezTo>
                  <a:pt x="1088572" y="300601"/>
                  <a:pt x="844887" y="544286"/>
                  <a:pt x="544286" y="544286"/>
                </a:cubicBezTo>
                <a:cubicBezTo>
                  <a:pt x="243685" y="544286"/>
                  <a:pt x="0" y="300601"/>
                  <a:pt x="0" y="0"/>
                </a:cubicBezTo>
                <a:close/>
              </a:path>
            </a:pathLst>
          </a:custGeom>
          <a:gradFill>
            <a:gsLst>
              <a:gs pos="0">
                <a:schemeClr val="accent1">
                  <a:lumMod val="60000"/>
                  <a:lumOff val="40000"/>
                </a:schemeClr>
              </a:gs>
              <a:gs pos="63000">
                <a:schemeClr val="accent1"/>
              </a:gs>
            </a:gsLst>
            <a:lin ang="2700000" scaled="1"/>
          </a:gradFill>
          <a:ln w="76200">
            <a:noFill/>
          </a:ln>
          <a:effectLst>
            <a:outerShdw blurRad="127000" dist="50800" dir="3000000" algn="ctr" rotWithShape="0">
              <a:schemeClr val="tx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600" b="1">
                <a:solidFill>
                  <a:schemeClr val="bg1"/>
                </a:solidFill>
              </a:rPr>
              <a:t>01</a:t>
            </a:r>
            <a:endParaRPr lang="zh-CN" altLang="en-US" sz="1600" b="1">
              <a:solidFill>
                <a:schemeClr val="bg1"/>
              </a:solidFill>
            </a:endParaRPr>
          </a:p>
        </p:txBody>
      </p:sp>
      <p:sp>
        <p:nvSpPr>
          <p:cNvPr id="234" name="ComponentBackground2">
            <a:extLst>
              <a:ext uri="{FF2B5EF4-FFF2-40B4-BE49-F238E27FC236}">
                <a16:creationId xmlns:a16="http://schemas.microsoft.com/office/drawing/2014/main" id="{5694B641-4600-8714-A2F9-CD21FEF44F91}"/>
              </a:ext>
            </a:extLst>
          </p:cNvPr>
          <p:cNvSpPr/>
          <p:nvPr/>
        </p:nvSpPr>
        <p:spPr>
          <a:xfrm>
            <a:off x="3432326" y="1507309"/>
            <a:ext cx="2561771" cy="3673021"/>
          </a:xfrm>
          <a:prstGeom prst="roundRect">
            <a:avLst>
              <a:gd name="adj" fmla="val 5727"/>
            </a:avLst>
          </a:prstGeom>
          <a:solidFill>
            <a:schemeClr val="bg1"/>
          </a:solidFill>
          <a:ln>
            <a:noFill/>
          </a:ln>
          <a:effectLst>
            <a:outerShdw blurRad="127000" dist="50800" dir="3000000" algn="ctr" rotWithShape="0">
              <a:schemeClr val="tx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solidFill>
                <a:schemeClr val="tx1"/>
              </a:solidFill>
            </a:endParaRPr>
          </a:p>
        </p:txBody>
      </p:sp>
      <p:sp>
        <p:nvSpPr>
          <p:cNvPr id="235" name="形状2">
            <a:extLst>
              <a:ext uri="{FF2B5EF4-FFF2-40B4-BE49-F238E27FC236}">
                <a16:creationId xmlns:a16="http://schemas.microsoft.com/office/drawing/2014/main" id="{BF144753-E39D-801F-7C41-81748B329179}"/>
              </a:ext>
            </a:extLst>
          </p:cNvPr>
          <p:cNvSpPr txBox="1">
            <a:spLocks/>
          </p:cNvSpPr>
          <p:nvPr/>
        </p:nvSpPr>
        <p:spPr>
          <a:xfrm>
            <a:off x="3587446" y="4837883"/>
            <a:ext cx="2251530" cy="7012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rmAutofit/>
          </a:bodyPr>
          <a:lstStyle>
            <a:defPPr>
              <a:defRPr lang="zh-CN"/>
            </a:defPPr>
            <a:lvl1pPr algn="ctr">
              <a:defRPr sz="1600" b="1"/>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a:sym typeface="Arial" panose="020B0604020202020204" pitchFamily="34" charset="0"/>
              </a:rPr>
              <a:t>治疗指征</a:t>
            </a:r>
            <a:endParaRPr lang="en-US" altLang="zh-CN" dirty="0">
              <a:sym typeface="Arial" panose="020B0604020202020204" pitchFamily="34" charset="0"/>
            </a:endParaRPr>
          </a:p>
        </p:txBody>
      </p:sp>
      <p:sp>
        <p:nvSpPr>
          <p:cNvPr id="237" name="任意多边形: 形状 236">
            <a:extLst>
              <a:ext uri="{FF2B5EF4-FFF2-40B4-BE49-F238E27FC236}">
                <a16:creationId xmlns:a16="http://schemas.microsoft.com/office/drawing/2014/main" id="{D43D1EDE-66B9-CA03-8064-96705BCE0D8C}"/>
              </a:ext>
            </a:extLst>
          </p:cNvPr>
          <p:cNvSpPr/>
          <p:nvPr/>
        </p:nvSpPr>
        <p:spPr>
          <a:xfrm>
            <a:off x="4456655" y="1507308"/>
            <a:ext cx="513113" cy="256557"/>
          </a:xfrm>
          <a:custGeom>
            <a:avLst/>
            <a:gdLst>
              <a:gd name="connsiteX0" fmla="*/ 0 w 1088572"/>
              <a:gd name="connsiteY0" fmla="*/ 0 h 544286"/>
              <a:gd name="connsiteX1" fmla="*/ 1088572 w 1088572"/>
              <a:gd name="connsiteY1" fmla="*/ 0 h 544286"/>
              <a:gd name="connsiteX2" fmla="*/ 544286 w 1088572"/>
              <a:gd name="connsiteY2" fmla="*/ 544286 h 544286"/>
              <a:gd name="connsiteX3" fmla="*/ 0 w 1088572"/>
              <a:gd name="connsiteY3" fmla="*/ 0 h 544286"/>
            </a:gdLst>
            <a:ahLst/>
            <a:cxnLst>
              <a:cxn ang="0">
                <a:pos x="connsiteX0" y="connsiteY0"/>
              </a:cxn>
              <a:cxn ang="0">
                <a:pos x="connsiteX1" y="connsiteY1"/>
              </a:cxn>
              <a:cxn ang="0">
                <a:pos x="connsiteX2" y="connsiteY2"/>
              </a:cxn>
              <a:cxn ang="0">
                <a:pos x="connsiteX3" y="connsiteY3"/>
              </a:cxn>
            </a:cxnLst>
            <a:rect l="l" t="t" r="r" b="b"/>
            <a:pathLst>
              <a:path w="1088572" h="544286">
                <a:moveTo>
                  <a:pt x="0" y="0"/>
                </a:moveTo>
                <a:lnTo>
                  <a:pt x="1088572" y="0"/>
                </a:lnTo>
                <a:cubicBezTo>
                  <a:pt x="1088572" y="300601"/>
                  <a:pt x="844887" y="544286"/>
                  <a:pt x="544286" y="544286"/>
                </a:cubicBezTo>
                <a:cubicBezTo>
                  <a:pt x="243685" y="544286"/>
                  <a:pt x="0" y="300601"/>
                  <a:pt x="0" y="0"/>
                </a:cubicBezTo>
                <a:close/>
              </a:path>
            </a:pathLst>
          </a:custGeom>
          <a:gradFill>
            <a:gsLst>
              <a:gs pos="0">
                <a:schemeClr val="accent1">
                  <a:lumMod val="60000"/>
                  <a:lumOff val="40000"/>
                </a:schemeClr>
              </a:gs>
              <a:gs pos="63000">
                <a:schemeClr val="accent1"/>
              </a:gs>
            </a:gsLst>
            <a:lin ang="2700000" scaled="1"/>
          </a:gradFill>
          <a:ln w="76200">
            <a:noFill/>
          </a:ln>
          <a:effectLst>
            <a:outerShdw blurRad="127000" dist="50800" dir="3000000" algn="ctr" rotWithShape="0">
              <a:schemeClr val="tx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600" b="1">
                <a:solidFill>
                  <a:schemeClr val="bg1"/>
                </a:solidFill>
              </a:rPr>
              <a:t>02</a:t>
            </a:r>
            <a:endParaRPr lang="zh-CN" altLang="en-US" sz="1600" b="1">
              <a:solidFill>
                <a:schemeClr val="bg1"/>
              </a:solidFill>
            </a:endParaRPr>
          </a:p>
        </p:txBody>
      </p:sp>
      <p:sp>
        <p:nvSpPr>
          <p:cNvPr id="242" name="ComponentBackground3">
            <a:extLst>
              <a:ext uri="{FF2B5EF4-FFF2-40B4-BE49-F238E27FC236}">
                <a16:creationId xmlns:a16="http://schemas.microsoft.com/office/drawing/2014/main" id="{967B4D62-B8C0-9DC1-BEF1-C4E8762E8260}"/>
              </a:ext>
            </a:extLst>
          </p:cNvPr>
          <p:cNvSpPr/>
          <p:nvPr/>
        </p:nvSpPr>
        <p:spPr>
          <a:xfrm>
            <a:off x="6197902" y="1507309"/>
            <a:ext cx="2561771" cy="3673021"/>
          </a:xfrm>
          <a:prstGeom prst="roundRect">
            <a:avLst>
              <a:gd name="adj" fmla="val 5727"/>
            </a:avLst>
          </a:prstGeom>
          <a:solidFill>
            <a:schemeClr val="bg1"/>
          </a:solidFill>
          <a:ln>
            <a:noFill/>
          </a:ln>
          <a:effectLst>
            <a:outerShdw blurRad="127000" dist="50800" dir="3000000" algn="ctr" rotWithShape="0">
              <a:schemeClr val="tx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solidFill>
                <a:schemeClr val="tx1"/>
              </a:solidFill>
            </a:endParaRPr>
          </a:p>
        </p:txBody>
      </p:sp>
      <p:sp>
        <p:nvSpPr>
          <p:cNvPr id="243" name="形状3">
            <a:extLst>
              <a:ext uri="{FF2B5EF4-FFF2-40B4-BE49-F238E27FC236}">
                <a16:creationId xmlns:a16="http://schemas.microsoft.com/office/drawing/2014/main" id="{D26168C5-E204-BFD3-E41F-9FE3B0BB74F4}"/>
              </a:ext>
            </a:extLst>
          </p:cNvPr>
          <p:cNvSpPr txBox="1">
            <a:spLocks/>
          </p:cNvSpPr>
          <p:nvPr/>
        </p:nvSpPr>
        <p:spPr>
          <a:xfrm>
            <a:off x="6353022" y="4837883"/>
            <a:ext cx="2251530" cy="7012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rmAutofit/>
          </a:bodyPr>
          <a:lstStyle>
            <a:defPPr>
              <a:defRPr lang="zh-CN"/>
            </a:defPPr>
            <a:lvl1pPr algn="ctr">
              <a:defRPr sz="1600" b="1"/>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a:sym typeface="Arial" panose="020B0604020202020204" pitchFamily="34" charset="0"/>
              </a:rPr>
              <a:t>有效性指标</a:t>
            </a:r>
            <a:endParaRPr lang="en-US" altLang="zh-CN" dirty="0">
              <a:sym typeface="Arial" panose="020B0604020202020204" pitchFamily="34" charset="0"/>
            </a:endParaRPr>
          </a:p>
        </p:txBody>
      </p:sp>
      <p:cxnSp>
        <p:nvCxnSpPr>
          <p:cNvPr id="248" name="直接连接符 247">
            <a:extLst>
              <a:ext uri="{FF2B5EF4-FFF2-40B4-BE49-F238E27FC236}">
                <a16:creationId xmlns:a16="http://schemas.microsoft.com/office/drawing/2014/main" id="{E98B1C98-78FD-FB64-CBB5-8C9D1D88C5D3}"/>
              </a:ext>
            </a:extLst>
          </p:cNvPr>
          <p:cNvCxnSpPr>
            <a:cxnSpLocks/>
          </p:cNvCxnSpPr>
          <p:nvPr/>
        </p:nvCxnSpPr>
        <p:spPr>
          <a:xfrm>
            <a:off x="6436455" y="2786334"/>
            <a:ext cx="398780" cy="0"/>
          </a:xfrm>
          <a:prstGeom prst="line">
            <a:avLst/>
          </a:prstGeom>
          <a:ln w="63500" cap="rnd">
            <a:gradFill flip="none" rotWithShape="1">
              <a:gsLst>
                <a:gs pos="0">
                  <a:schemeClr val="accent3">
                    <a:lumMod val="60000"/>
                    <a:lumOff val="40000"/>
                  </a:schemeClr>
                </a:gs>
                <a:gs pos="95000">
                  <a:schemeClr val="accent3"/>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245" name="任意多边形: 形状 244">
            <a:extLst>
              <a:ext uri="{FF2B5EF4-FFF2-40B4-BE49-F238E27FC236}">
                <a16:creationId xmlns:a16="http://schemas.microsoft.com/office/drawing/2014/main" id="{28C7398B-6BAE-116C-69BE-A70DE95292E1}"/>
              </a:ext>
            </a:extLst>
          </p:cNvPr>
          <p:cNvSpPr/>
          <p:nvPr/>
        </p:nvSpPr>
        <p:spPr>
          <a:xfrm>
            <a:off x="7222231" y="1507308"/>
            <a:ext cx="513113" cy="256557"/>
          </a:xfrm>
          <a:custGeom>
            <a:avLst/>
            <a:gdLst>
              <a:gd name="connsiteX0" fmla="*/ 0 w 1088572"/>
              <a:gd name="connsiteY0" fmla="*/ 0 h 544286"/>
              <a:gd name="connsiteX1" fmla="*/ 1088572 w 1088572"/>
              <a:gd name="connsiteY1" fmla="*/ 0 h 544286"/>
              <a:gd name="connsiteX2" fmla="*/ 544286 w 1088572"/>
              <a:gd name="connsiteY2" fmla="*/ 544286 h 544286"/>
              <a:gd name="connsiteX3" fmla="*/ 0 w 1088572"/>
              <a:gd name="connsiteY3" fmla="*/ 0 h 544286"/>
            </a:gdLst>
            <a:ahLst/>
            <a:cxnLst>
              <a:cxn ang="0">
                <a:pos x="connsiteX0" y="connsiteY0"/>
              </a:cxn>
              <a:cxn ang="0">
                <a:pos x="connsiteX1" y="connsiteY1"/>
              </a:cxn>
              <a:cxn ang="0">
                <a:pos x="connsiteX2" y="connsiteY2"/>
              </a:cxn>
              <a:cxn ang="0">
                <a:pos x="connsiteX3" y="connsiteY3"/>
              </a:cxn>
            </a:cxnLst>
            <a:rect l="l" t="t" r="r" b="b"/>
            <a:pathLst>
              <a:path w="1088572" h="544286">
                <a:moveTo>
                  <a:pt x="0" y="0"/>
                </a:moveTo>
                <a:lnTo>
                  <a:pt x="1088572" y="0"/>
                </a:lnTo>
                <a:cubicBezTo>
                  <a:pt x="1088572" y="300601"/>
                  <a:pt x="844887" y="544286"/>
                  <a:pt x="544286" y="544286"/>
                </a:cubicBezTo>
                <a:cubicBezTo>
                  <a:pt x="243685" y="544286"/>
                  <a:pt x="0" y="300601"/>
                  <a:pt x="0" y="0"/>
                </a:cubicBezTo>
                <a:close/>
              </a:path>
            </a:pathLst>
          </a:custGeom>
          <a:gradFill>
            <a:gsLst>
              <a:gs pos="0">
                <a:schemeClr val="accent1">
                  <a:lumMod val="60000"/>
                  <a:lumOff val="40000"/>
                </a:schemeClr>
              </a:gs>
              <a:gs pos="63000">
                <a:schemeClr val="accent1"/>
              </a:gs>
            </a:gsLst>
            <a:lin ang="2700000" scaled="1"/>
          </a:gradFill>
          <a:ln w="76200">
            <a:noFill/>
          </a:ln>
          <a:effectLst>
            <a:outerShdw blurRad="127000" dist="50800" dir="3000000" algn="ctr" rotWithShape="0">
              <a:schemeClr val="tx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600" b="1">
                <a:solidFill>
                  <a:schemeClr val="bg1"/>
                </a:solidFill>
              </a:rPr>
              <a:t>03</a:t>
            </a:r>
            <a:endParaRPr lang="zh-CN" altLang="en-US" sz="1600" b="1">
              <a:solidFill>
                <a:schemeClr val="bg1"/>
              </a:solidFill>
            </a:endParaRPr>
          </a:p>
        </p:txBody>
      </p:sp>
      <p:sp>
        <p:nvSpPr>
          <p:cNvPr id="250" name="ComponentBackground4">
            <a:extLst>
              <a:ext uri="{FF2B5EF4-FFF2-40B4-BE49-F238E27FC236}">
                <a16:creationId xmlns:a16="http://schemas.microsoft.com/office/drawing/2014/main" id="{7584470E-58A3-4654-FD2B-20484C5EFE1D}"/>
              </a:ext>
            </a:extLst>
          </p:cNvPr>
          <p:cNvSpPr/>
          <p:nvPr/>
        </p:nvSpPr>
        <p:spPr>
          <a:xfrm>
            <a:off x="8963479" y="1507309"/>
            <a:ext cx="2561771" cy="3673021"/>
          </a:xfrm>
          <a:prstGeom prst="roundRect">
            <a:avLst>
              <a:gd name="adj" fmla="val 5727"/>
            </a:avLst>
          </a:prstGeom>
          <a:solidFill>
            <a:schemeClr val="bg1"/>
          </a:solidFill>
          <a:ln>
            <a:noFill/>
          </a:ln>
          <a:effectLst>
            <a:outerShdw blurRad="127000" dist="50800" dir="3000000" algn="ctr" rotWithShape="0">
              <a:schemeClr val="tx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solidFill>
                <a:schemeClr val="tx1"/>
              </a:solidFill>
            </a:endParaRPr>
          </a:p>
        </p:txBody>
      </p:sp>
      <p:sp>
        <p:nvSpPr>
          <p:cNvPr id="251" name="形状4">
            <a:extLst>
              <a:ext uri="{FF2B5EF4-FFF2-40B4-BE49-F238E27FC236}">
                <a16:creationId xmlns:a16="http://schemas.microsoft.com/office/drawing/2014/main" id="{EA46388B-EECA-1637-009A-3DD79C468B37}"/>
              </a:ext>
            </a:extLst>
          </p:cNvPr>
          <p:cNvSpPr txBox="1">
            <a:spLocks/>
          </p:cNvSpPr>
          <p:nvPr/>
        </p:nvSpPr>
        <p:spPr>
          <a:xfrm>
            <a:off x="9118599" y="4837883"/>
            <a:ext cx="2251530" cy="7012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rmAutofit/>
          </a:bodyPr>
          <a:lstStyle>
            <a:defPPr>
              <a:defRPr lang="zh-CN"/>
            </a:defPPr>
            <a:lvl1pPr algn="ctr">
              <a:defRPr sz="1600" b="1"/>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a:sym typeface="Arial" panose="020B0604020202020204" pitchFamily="34" charset="0"/>
              </a:rPr>
              <a:t>治疗疗程</a:t>
            </a:r>
            <a:endParaRPr lang="en-US" altLang="zh-CN" dirty="0">
              <a:sym typeface="Arial" panose="020B0604020202020204" pitchFamily="34" charset="0"/>
            </a:endParaRPr>
          </a:p>
        </p:txBody>
      </p:sp>
      <p:sp>
        <p:nvSpPr>
          <p:cNvPr id="253" name="任意多边形: 形状 252">
            <a:extLst>
              <a:ext uri="{FF2B5EF4-FFF2-40B4-BE49-F238E27FC236}">
                <a16:creationId xmlns:a16="http://schemas.microsoft.com/office/drawing/2014/main" id="{62A0B624-A837-F90A-F489-ACCC9246EFC4}"/>
              </a:ext>
            </a:extLst>
          </p:cNvPr>
          <p:cNvSpPr/>
          <p:nvPr/>
        </p:nvSpPr>
        <p:spPr>
          <a:xfrm>
            <a:off x="9987808" y="1507308"/>
            <a:ext cx="513113" cy="256557"/>
          </a:xfrm>
          <a:custGeom>
            <a:avLst/>
            <a:gdLst>
              <a:gd name="connsiteX0" fmla="*/ 0 w 1088572"/>
              <a:gd name="connsiteY0" fmla="*/ 0 h 544286"/>
              <a:gd name="connsiteX1" fmla="*/ 1088572 w 1088572"/>
              <a:gd name="connsiteY1" fmla="*/ 0 h 544286"/>
              <a:gd name="connsiteX2" fmla="*/ 544286 w 1088572"/>
              <a:gd name="connsiteY2" fmla="*/ 544286 h 544286"/>
              <a:gd name="connsiteX3" fmla="*/ 0 w 1088572"/>
              <a:gd name="connsiteY3" fmla="*/ 0 h 544286"/>
            </a:gdLst>
            <a:ahLst/>
            <a:cxnLst>
              <a:cxn ang="0">
                <a:pos x="connsiteX0" y="connsiteY0"/>
              </a:cxn>
              <a:cxn ang="0">
                <a:pos x="connsiteX1" y="connsiteY1"/>
              </a:cxn>
              <a:cxn ang="0">
                <a:pos x="connsiteX2" y="connsiteY2"/>
              </a:cxn>
              <a:cxn ang="0">
                <a:pos x="connsiteX3" y="connsiteY3"/>
              </a:cxn>
            </a:cxnLst>
            <a:rect l="l" t="t" r="r" b="b"/>
            <a:pathLst>
              <a:path w="1088572" h="544286">
                <a:moveTo>
                  <a:pt x="0" y="0"/>
                </a:moveTo>
                <a:lnTo>
                  <a:pt x="1088572" y="0"/>
                </a:lnTo>
                <a:cubicBezTo>
                  <a:pt x="1088572" y="300601"/>
                  <a:pt x="844887" y="544286"/>
                  <a:pt x="544286" y="544286"/>
                </a:cubicBezTo>
                <a:cubicBezTo>
                  <a:pt x="243685" y="544286"/>
                  <a:pt x="0" y="300601"/>
                  <a:pt x="0" y="0"/>
                </a:cubicBezTo>
                <a:close/>
              </a:path>
            </a:pathLst>
          </a:custGeom>
          <a:gradFill>
            <a:gsLst>
              <a:gs pos="0">
                <a:schemeClr val="accent1">
                  <a:lumMod val="60000"/>
                  <a:lumOff val="40000"/>
                </a:schemeClr>
              </a:gs>
              <a:gs pos="63000">
                <a:schemeClr val="accent1"/>
              </a:gs>
            </a:gsLst>
            <a:lin ang="2700000" scaled="1"/>
          </a:gradFill>
          <a:ln w="76200">
            <a:noFill/>
          </a:ln>
          <a:effectLst>
            <a:outerShdw blurRad="127000" dist="50800" dir="3000000" algn="ctr" rotWithShape="0">
              <a:schemeClr val="tx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600" b="1">
                <a:solidFill>
                  <a:schemeClr val="bg1"/>
                </a:solidFill>
              </a:rPr>
              <a:t>04</a:t>
            </a:r>
            <a:endParaRPr lang="zh-CN" altLang="en-US" sz="1600" b="1">
              <a:solidFill>
                <a:schemeClr val="bg1"/>
              </a:solidFill>
            </a:endParaRPr>
          </a:p>
        </p:txBody>
      </p:sp>
      <p:sp>
        <p:nvSpPr>
          <p:cNvPr id="4" name="文本框 3">
            <a:extLst>
              <a:ext uri="{FF2B5EF4-FFF2-40B4-BE49-F238E27FC236}">
                <a16:creationId xmlns:a16="http://schemas.microsoft.com/office/drawing/2014/main" id="{FC71B388-97C0-30E3-F327-038971129F42}"/>
              </a:ext>
            </a:extLst>
          </p:cNvPr>
          <p:cNvSpPr txBox="1">
            <a:spLocks/>
          </p:cNvSpPr>
          <p:nvPr/>
        </p:nvSpPr>
        <p:spPr>
          <a:xfrm>
            <a:off x="685255" y="2127040"/>
            <a:ext cx="2524760" cy="1346522"/>
          </a:xfrm>
          <a:prstGeom prst="rect">
            <a:avLst/>
          </a:prstGeom>
          <a:noFill/>
        </p:spPr>
        <p:txBody>
          <a:bodyPr wrap="square">
            <a:spAutoFit/>
          </a:bodyPr>
          <a:lstStyle/>
          <a:p>
            <a:pPr marL="285750" indent="-285750">
              <a:lnSpc>
                <a:spcPct val="150000"/>
              </a:lnSpc>
              <a:buFont typeface="Wingdings" panose="05000000000000000000" pitchFamily="2" charset="2"/>
              <a:buChar char="ü"/>
            </a:pPr>
            <a:r>
              <a:rPr lang="zh-CN" altLang="en-US" sz="1400"/>
              <a:t>降低头痛和头晕的</a:t>
            </a:r>
            <a:r>
              <a:rPr lang="zh-CN" altLang="en-US" sz="1400" b="1">
                <a:solidFill>
                  <a:srgbClr val="008E3F"/>
                </a:solidFill>
              </a:rPr>
              <a:t>发作频率，减轻发作程度，减少失能</a:t>
            </a:r>
            <a:r>
              <a:rPr lang="zh-CN" altLang="en-US" sz="1400"/>
              <a:t>，增加急性发作期治疗的疗效</a:t>
            </a:r>
            <a:endParaRPr lang="en-US" altLang="zh-CN" sz="1400"/>
          </a:p>
        </p:txBody>
      </p:sp>
      <p:sp>
        <p:nvSpPr>
          <p:cNvPr id="5" name="文本框 4">
            <a:extLst>
              <a:ext uri="{FF2B5EF4-FFF2-40B4-BE49-F238E27FC236}">
                <a16:creationId xmlns:a16="http://schemas.microsoft.com/office/drawing/2014/main" id="{5408D4B6-965C-ED67-F5F0-1801D83A85B8}"/>
              </a:ext>
            </a:extLst>
          </p:cNvPr>
          <p:cNvSpPr txBox="1">
            <a:spLocks/>
          </p:cNvSpPr>
          <p:nvPr/>
        </p:nvSpPr>
        <p:spPr>
          <a:xfrm>
            <a:off x="3450831" y="2127040"/>
            <a:ext cx="2524760" cy="1992853"/>
          </a:xfrm>
          <a:prstGeom prst="rect">
            <a:avLst/>
          </a:prstGeom>
          <a:noFill/>
        </p:spPr>
        <p:txBody>
          <a:bodyPr wrap="square">
            <a:spAutoFit/>
          </a:bodyPr>
          <a:lstStyle>
            <a:defPPr>
              <a:defRPr lang="zh-CN"/>
            </a:defPPr>
            <a:lvl1pPr marL="285750" indent="-285750">
              <a:lnSpc>
                <a:spcPct val="200000"/>
              </a:lnSpc>
              <a:buFont typeface="Wingdings" panose="05000000000000000000" pitchFamily="2" charset="2"/>
              <a:buChar char="ü"/>
              <a:defRPr sz="1400"/>
            </a:lvl1pPr>
          </a:lstStyle>
          <a:p>
            <a:pPr>
              <a:lnSpc>
                <a:spcPct val="150000"/>
              </a:lnSpc>
            </a:pPr>
            <a:r>
              <a:rPr lang="zh-CN" altLang="en-US"/>
              <a:t>发作持续时间长或造成失能，病人的生活质量、工作和学业严重受损，</a:t>
            </a:r>
            <a:r>
              <a:rPr lang="zh-CN" altLang="en-US" b="1">
                <a:solidFill>
                  <a:srgbClr val="008E3F"/>
                </a:solidFill>
              </a:rPr>
              <a:t>每月发作频率在 3 次以上</a:t>
            </a:r>
            <a:r>
              <a:rPr lang="zh-CN" altLang="en-US"/>
              <a:t>；</a:t>
            </a:r>
            <a:endParaRPr lang="en-US" altLang="zh-CN"/>
          </a:p>
          <a:p>
            <a:pPr>
              <a:lnSpc>
                <a:spcPct val="150000"/>
              </a:lnSpc>
            </a:pPr>
            <a:r>
              <a:rPr lang="zh-CN" altLang="en-US"/>
              <a:t>对急性期治疗反应差及病人要求治疗 </a:t>
            </a:r>
            <a:endParaRPr lang="en-US" altLang="zh-CN"/>
          </a:p>
        </p:txBody>
      </p:sp>
      <p:sp>
        <p:nvSpPr>
          <p:cNvPr id="7" name="文本框 6">
            <a:extLst>
              <a:ext uri="{FF2B5EF4-FFF2-40B4-BE49-F238E27FC236}">
                <a16:creationId xmlns:a16="http://schemas.microsoft.com/office/drawing/2014/main" id="{F85B9F50-40F3-5EDB-7D1E-70DB98948D2E}"/>
              </a:ext>
            </a:extLst>
          </p:cNvPr>
          <p:cNvSpPr txBox="1">
            <a:spLocks/>
          </p:cNvSpPr>
          <p:nvPr/>
        </p:nvSpPr>
        <p:spPr>
          <a:xfrm>
            <a:off x="6216407" y="2127040"/>
            <a:ext cx="2524760" cy="1992853"/>
          </a:xfrm>
          <a:prstGeom prst="rect">
            <a:avLst/>
          </a:prstGeom>
          <a:noFill/>
        </p:spPr>
        <p:txBody>
          <a:bodyPr wrap="square">
            <a:spAutoFit/>
          </a:bodyPr>
          <a:lstStyle>
            <a:defPPr>
              <a:defRPr lang="zh-CN"/>
            </a:defPPr>
            <a:lvl1pPr marL="285750" indent="-285750">
              <a:lnSpc>
                <a:spcPct val="150000"/>
              </a:lnSpc>
              <a:buFont typeface="Wingdings" panose="05000000000000000000" pitchFamily="2" charset="2"/>
              <a:buChar char="ü"/>
              <a:defRPr sz="1400"/>
            </a:lvl1pPr>
          </a:lstStyle>
          <a:p>
            <a:r>
              <a:rPr lang="zh-CN" altLang="en-US"/>
              <a:t>头痛及头晕发作的频率、程度、持续时间、功能损害的程度下降；</a:t>
            </a:r>
            <a:endParaRPr lang="en-US" altLang="zh-CN"/>
          </a:p>
          <a:p>
            <a:r>
              <a:rPr lang="zh-CN" altLang="en-US"/>
              <a:t>应在 </a:t>
            </a:r>
            <a:r>
              <a:rPr lang="en-US" altLang="zh-CN"/>
              <a:t>3 </a:t>
            </a:r>
            <a:r>
              <a:rPr lang="zh-CN" altLang="en-US"/>
              <a:t>月后评估治疗反应，理想目标是使</a:t>
            </a:r>
            <a:r>
              <a:rPr lang="zh-CN" altLang="en-US" b="1">
                <a:solidFill>
                  <a:srgbClr val="008E3F"/>
                </a:solidFill>
              </a:rPr>
              <a:t>发作频率降低 </a:t>
            </a:r>
            <a:r>
              <a:rPr lang="en-US" altLang="zh-CN" b="1">
                <a:solidFill>
                  <a:srgbClr val="008E3F"/>
                </a:solidFill>
              </a:rPr>
              <a:t>50% </a:t>
            </a:r>
            <a:r>
              <a:rPr lang="zh-CN" altLang="en-US" b="1">
                <a:solidFill>
                  <a:srgbClr val="008E3F"/>
                </a:solidFill>
              </a:rPr>
              <a:t>以上</a:t>
            </a:r>
          </a:p>
        </p:txBody>
      </p:sp>
      <p:sp>
        <p:nvSpPr>
          <p:cNvPr id="9" name="文本框 8">
            <a:extLst>
              <a:ext uri="{FF2B5EF4-FFF2-40B4-BE49-F238E27FC236}">
                <a16:creationId xmlns:a16="http://schemas.microsoft.com/office/drawing/2014/main" id="{70A0E746-59F5-06DE-F38B-1D270251BD00}"/>
              </a:ext>
            </a:extLst>
          </p:cNvPr>
          <p:cNvSpPr txBox="1">
            <a:spLocks/>
          </p:cNvSpPr>
          <p:nvPr/>
        </p:nvSpPr>
        <p:spPr>
          <a:xfrm>
            <a:off x="8981984" y="2127040"/>
            <a:ext cx="2524760" cy="1992853"/>
          </a:xfrm>
          <a:prstGeom prst="rect">
            <a:avLst/>
          </a:prstGeom>
          <a:noFill/>
        </p:spPr>
        <p:txBody>
          <a:bodyPr wrap="square">
            <a:spAutoFit/>
          </a:bodyPr>
          <a:lstStyle>
            <a:defPPr>
              <a:defRPr lang="zh-CN"/>
            </a:defPPr>
            <a:lvl1pPr marL="285750" indent="-285750">
              <a:lnSpc>
                <a:spcPct val="150000"/>
              </a:lnSpc>
              <a:buFont typeface="Wingdings" panose="05000000000000000000" pitchFamily="2" charset="2"/>
              <a:buChar char="ü"/>
              <a:defRPr sz="1400"/>
            </a:lvl1pPr>
          </a:lstStyle>
          <a:p>
            <a:r>
              <a:rPr lang="zh-CN" altLang="en-US"/>
              <a:t>文献报道中，疗效的观察一般始于治疗的第三月，较多文献对疗效的观察在 </a:t>
            </a:r>
            <a:r>
              <a:rPr lang="en-US" altLang="zh-CN" b="1">
                <a:solidFill>
                  <a:srgbClr val="008E3F"/>
                </a:solidFill>
              </a:rPr>
              <a:t>3 </a:t>
            </a:r>
            <a:r>
              <a:rPr lang="zh-CN" altLang="en-US" b="1">
                <a:solidFill>
                  <a:srgbClr val="008E3F"/>
                </a:solidFill>
              </a:rPr>
              <a:t>～ </a:t>
            </a:r>
            <a:r>
              <a:rPr lang="en-US" altLang="zh-CN" b="1">
                <a:solidFill>
                  <a:srgbClr val="008E3F"/>
                </a:solidFill>
              </a:rPr>
              <a:t>6 </a:t>
            </a:r>
            <a:r>
              <a:rPr lang="zh-CN" altLang="en-US" b="1">
                <a:solidFill>
                  <a:srgbClr val="008E3F"/>
                </a:solidFill>
              </a:rPr>
              <a:t>月之间</a:t>
            </a:r>
            <a:r>
              <a:rPr lang="zh-CN" altLang="en-US"/>
              <a:t>；</a:t>
            </a:r>
            <a:endParaRPr lang="en-US" altLang="zh-CN"/>
          </a:p>
          <a:p>
            <a:r>
              <a:rPr lang="zh-CN" altLang="en-US"/>
              <a:t>此外，偏头痛预防性治疗的疗程是 </a:t>
            </a:r>
            <a:r>
              <a:rPr lang="en-US" altLang="zh-CN"/>
              <a:t>6 </a:t>
            </a:r>
            <a:r>
              <a:rPr lang="zh-CN" altLang="en-US"/>
              <a:t>个月</a:t>
            </a:r>
          </a:p>
        </p:txBody>
      </p:sp>
      <p:sp>
        <p:nvSpPr>
          <p:cNvPr id="8" name="圆角矩形 7">
            <a:extLst>
              <a:ext uri="{FF2B5EF4-FFF2-40B4-BE49-F238E27FC236}">
                <a16:creationId xmlns:a16="http://schemas.microsoft.com/office/drawing/2014/main" id="{78164774-C066-7C6A-987D-8DAA5EF4B951}"/>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圆角矩形 9">
            <a:extLst>
              <a:ext uri="{FF2B5EF4-FFF2-40B4-BE49-F238E27FC236}">
                <a16:creationId xmlns:a16="http://schemas.microsoft.com/office/drawing/2014/main" id="{23BB02AD-EE65-8268-C48C-A7A4C9B26A74}"/>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1979020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AC1F56-FF8D-7AA7-4496-5B28FA7D2A8C}"/>
            </a:ext>
          </a:extLst>
        </p:cNvPr>
        <p:cNvGrpSpPr/>
        <p:nvPr/>
      </p:nvGrpSpPr>
      <p:grpSpPr>
        <a:xfrm>
          <a:off x="0" y="0"/>
          <a:ext cx="0" cy="0"/>
          <a:chOff x="0" y="0"/>
          <a:chExt cx="0" cy="0"/>
        </a:xfrm>
      </p:grpSpPr>
      <p:sp>
        <p:nvSpPr>
          <p:cNvPr id="15" name="矩形: 圆角 14">
            <a:extLst>
              <a:ext uri="{FF2B5EF4-FFF2-40B4-BE49-F238E27FC236}">
                <a16:creationId xmlns:a16="http://schemas.microsoft.com/office/drawing/2014/main" id="{0E56AFDE-4A53-87F4-1313-CE731C627E30}"/>
              </a:ext>
            </a:extLst>
          </p:cNvPr>
          <p:cNvSpPr>
            <a:spLocks/>
          </p:cNvSpPr>
          <p:nvPr/>
        </p:nvSpPr>
        <p:spPr>
          <a:xfrm>
            <a:off x="5557520" y="1089025"/>
            <a:ext cx="5029200" cy="2339975"/>
          </a:xfrm>
          <a:prstGeom prst="roundRect">
            <a:avLst/>
          </a:prstGeom>
          <a:solidFill>
            <a:schemeClr val="bg1"/>
          </a:solidFill>
          <a:ln>
            <a:solidFill>
              <a:schemeClr val="accent3">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zh-CN" altLang="en-US" b="1">
                <a:solidFill>
                  <a:srgbClr val="008D38"/>
                </a:solidFill>
                <a:latin typeface="Microsoft YaHei" panose="020B0503020204020204" pitchFamily="34" charset="-122"/>
                <a:ea typeface="Microsoft YaHei" panose="020B0503020204020204" pitchFamily="34" charset="-122"/>
              </a:rPr>
              <a:t>推荐方案</a:t>
            </a:r>
            <a:endParaRPr kumimoji="1" lang="en-US" altLang="zh-CN" b="1">
              <a:solidFill>
                <a:srgbClr val="008D38"/>
              </a:solidFill>
              <a:latin typeface="Microsoft YaHei" panose="020B0503020204020204" pitchFamily="34" charset="-122"/>
              <a:ea typeface="Microsoft YaHei" panose="020B0503020204020204" pitchFamily="34" charset="-122"/>
            </a:endParaRPr>
          </a:p>
          <a:p>
            <a:pPr marL="285750" indent="-285750">
              <a:buFont typeface="Arial" panose="020B0604020202020204" pitchFamily="34" charset="0"/>
              <a:buChar char="•"/>
            </a:pPr>
            <a:r>
              <a:rPr kumimoji="1" lang="zh-CN" altLang="en-US" sz="1600">
                <a:solidFill>
                  <a:schemeClr val="tx1"/>
                </a:solidFill>
              </a:rPr>
              <a:t>普萘洛尔40 ~ 240mg/天；</a:t>
            </a:r>
            <a:endParaRPr kumimoji="1" lang="en-US" altLang="zh-CN" sz="1600">
              <a:solidFill>
                <a:schemeClr val="tx1"/>
              </a:solidFill>
            </a:endParaRPr>
          </a:p>
          <a:p>
            <a:pPr marL="285750" indent="-285750">
              <a:buFont typeface="Arial" panose="020B0604020202020204" pitchFamily="34" charset="0"/>
              <a:buChar char="•"/>
            </a:pPr>
            <a:r>
              <a:rPr kumimoji="1" lang="zh-CN" altLang="en-US" sz="1600">
                <a:solidFill>
                  <a:schemeClr val="tx1"/>
                </a:solidFill>
              </a:rPr>
              <a:t>美托洛尔50 ~ 200mg/天；</a:t>
            </a:r>
            <a:endParaRPr kumimoji="1" lang="en-US" altLang="zh-CN" sz="1600">
              <a:solidFill>
                <a:schemeClr val="tx1"/>
              </a:solidFill>
            </a:endParaRPr>
          </a:p>
          <a:p>
            <a:pPr marL="285750" indent="-285750">
              <a:buFont typeface="Arial" panose="020B0604020202020204" pitchFamily="34" charset="0"/>
              <a:buChar char="•"/>
            </a:pPr>
            <a:r>
              <a:rPr kumimoji="1" lang="zh-CN" altLang="en-US" sz="1600">
                <a:solidFill>
                  <a:schemeClr val="tx1"/>
                </a:solidFill>
              </a:rPr>
              <a:t>托吡酯50 ~ 100mg/天；</a:t>
            </a:r>
            <a:endParaRPr kumimoji="1" lang="en-US" altLang="zh-CN" sz="1600">
              <a:solidFill>
                <a:schemeClr val="tx1"/>
              </a:solidFill>
            </a:endParaRPr>
          </a:p>
          <a:p>
            <a:pPr marL="285750" indent="-285750">
              <a:buFont typeface="Arial" panose="020B0604020202020204" pitchFamily="34" charset="0"/>
              <a:buChar char="•"/>
            </a:pPr>
            <a:r>
              <a:rPr kumimoji="1" lang="zh-CN" altLang="en-US" sz="1600">
                <a:solidFill>
                  <a:schemeClr val="tx1"/>
                </a:solidFill>
              </a:rPr>
              <a:t>丙戊酸600mg/天；</a:t>
            </a:r>
            <a:endParaRPr kumimoji="1" lang="en-US" altLang="zh-CN" sz="1600">
              <a:solidFill>
                <a:schemeClr val="tx1"/>
              </a:solidFill>
            </a:endParaRPr>
          </a:p>
          <a:p>
            <a:pPr marL="285750" indent="-285750">
              <a:buFont typeface="Arial" panose="020B0604020202020204" pitchFamily="34" charset="0"/>
              <a:buChar char="•"/>
            </a:pPr>
            <a:r>
              <a:rPr kumimoji="1" lang="zh-CN" altLang="en-US" sz="1600">
                <a:solidFill>
                  <a:schemeClr val="tx1"/>
                </a:solidFill>
              </a:rPr>
              <a:t>氟桂利嗪5 ~ 10mg/天；</a:t>
            </a:r>
            <a:endParaRPr kumimoji="1" lang="en-US" altLang="zh-CN" sz="1600">
              <a:solidFill>
                <a:schemeClr val="tx1"/>
              </a:solidFill>
            </a:endParaRPr>
          </a:p>
          <a:p>
            <a:pPr marL="285750" indent="-285750">
              <a:buFont typeface="Arial" panose="020B0604020202020204" pitchFamily="34" charset="0"/>
              <a:buChar char="•"/>
            </a:pPr>
            <a:r>
              <a:rPr kumimoji="1" lang="zh-CN" altLang="en-US" sz="1600">
                <a:solidFill>
                  <a:schemeClr val="tx1"/>
                </a:solidFill>
              </a:rPr>
              <a:t>阿米替林25 ~ 75mg/天</a:t>
            </a:r>
            <a:endParaRPr kumimoji="1" lang="en-US" altLang="zh-CN" sz="1600">
              <a:solidFill>
                <a:schemeClr val="tx1"/>
              </a:solidFill>
            </a:endParaRPr>
          </a:p>
          <a:p>
            <a:endParaRPr kumimoji="1" lang="zh-CN" altLang="en-US">
              <a:solidFill>
                <a:schemeClr val="tx1"/>
              </a:solidFill>
            </a:endParaRPr>
          </a:p>
        </p:txBody>
      </p:sp>
      <p:sp>
        <p:nvSpPr>
          <p:cNvPr id="20" name="矩形: 圆角 19">
            <a:extLst>
              <a:ext uri="{FF2B5EF4-FFF2-40B4-BE49-F238E27FC236}">
                <a16:creationId xmlns:a16="http://schemas.microsoft.com/office/drawing/2014/main" id="{EB3F3233-0CCD-3B71-E3CB-DD8FD2D5100F}"/>
              </a:ext>
            </a:extLst>
          </p:cNvPr>
          <p:cNvSpPr>
            <a:spLocks/>
          </p:cNvSpPr>
          <p:nvPr/>
        </p:nvSpPr>
        <p:spPr>
          <a:xfrm>
            <a:off x="5557520" y="3690938"/>
            <a:ext cx="5029200" cy="2438400"/>
          </a:xfrm>
          <a:prstGeom prst="roundRect">
            <a:avLst/>
          </a:prstGeom>
          <a:solidFill>
            <a:schemeClr val="bg1"/>
          </a:solidFill>
          <a:ln>
            <a:solidFill>
              <a:schemeClr val="accent3">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zh-CN" altLang="en-US" sz="2000" b="1">
                <a:solidFill>
                  <a:srgbClr val="008D38"/>
                </a:solidFill>
                <a:latin typeface="Microsoft YaHei" panose="020B0503020204020204" pitchFamily="34" charset="-122"/>
                <a:ea typeface="Microsoft YaHei" panose="020B0503020204020204" pitchFamily="34" charset="-122"/>
              </a:rPr>
              <a:t>个体化方案</a:t>
            </a:r>
            <a:endParaRPr kumimoji="1" lang="en-US" altLang="zh-CN" sz="2000" b="1">
              <a:solidFill>
                <a:srgbClr val="008D38"/>
              </a:solidFill>
              <a:latin typeface="Microsoft YaHei" panose="020B0503020204020204" pitchFamily="34" charset="-122"/>
              <a:ea typeface="Microsoft YaHei" panose="020B0503020204020204" pitchFamily="34" charset="-122"/>
            </a:endParaRPr>
          </a:p>
          <a:p>
            <a:endParaRPr kumimoji="1" lang="en-US" altLang="zh-CN" sz="1600">
              <a:solidFill>
                <a:schemeClr val="tx1"/>
              </a:solidFill>
            </a:endParaRPr>
          </a:p>
          <a:p>
            <a:r>
              <a:rPr kumimoji="1" lang="zh-CN" altLang="en-US" sz="1600">
                <a:solidFill>
                  <a:schemeClr val="tx1"/>
                </a:solidFill>
              </a:rPr>
              <a:t>针对</a:t>
            </a:r>
            <a:r>
              <a:rPr kumimoji="1" lang="en-US" altLang="zh-CN" sz="1600">
                <a:solidFill>
                  <a:schemeClr val="tx1"/>
                </a:solidFill>
              </a:rPr>
              <a:t>VM</a:t>
            </a:r>
            <a:r>
              <a:rPr kumimoji="1" lang="zh-CN" altLang="en-US" sz="1600">
                <a:solidFill>
                  <a:schemeClr val="tx1"/>
                </a:solidFill>
              </a:rPr>
              <a:t>预防治疗药物的个体化选择，与</a:t>
            </a:r>
            <a:r>
              <a:rPr kumimoji="1" lang="en-US" altLang="zh-CN" sz="1600">
                <a:solidFill>
                  <a:schemeClr val="tx1"/>
                </a:solidFill>
              </a:rPr>
              <a:t>VM</a:t>
            </a:r>
            <a:r>
              <a:rPr kumimoji="1" lang="zh-CN" altLang="en-US" sz="1600">
                <a:solidFill>
                  <a:schemeClr val="tx1"/>
                </a:solidFill>
              </a:rPr>
              <a:t>本身无关，应综合考虑患者对药物的耐受性、合并症、药物的不良反应等进行个体化选择</a:t>
            </a:r>
          </a:p>
        </p:txBody>
      </p:sp>
      <p:sp>
        <p:nvSpPr>
          <p:cNvPr id="5" name="圆角矩形 4">
            <a:extLst>
              <a:ext uri="{FF2B5EF4-FFF2-40B4-BE49-F238E27FC236}">
                <a16:creationId xmlns:a16="http://schemas.microsoft.com/office/drawing/2014/main" id="{3B53E96D-D5A7-C573-6CBB-648409EC24D5}"/>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104E1710-7B90-7CB8-03CA-CD71CCE0BD4F}"/>
              </a:ext>
            </a:extLst>
          </p:cNvPr>
          <p:cNvSpPr>
            <a:spLocks noGrp="1"/>
          </p:cNvSpPr>
          <p:nvPr>
            <p:ph type="title"/>
          </p:nvPr>
        </p:nvSpPr>
        <p:spPr>
          <a:xfrm>
            <a:off x="479425" y="0"/>
            <a:ext cx="11233150" cy="728177"/>
          </a:xfrm>
        </p:spPr>
        <p:txBody>
          <a:bodyPr anchor="b">
            <a:normAutofit/>
          </a:bodyPr>
          <a:lstStyle/>
          <a:p>
            <a:r>
              <a:rPr lang="zh-CN" altLang="en-US">
                <a:solidFill>
                  <a:schemeClr val="bg1"/>
                </a:solidFill>
              </a:rPr>
              <a:t>预防性治疗药物选择与推荐 </a:t>
            </a:r>
          </a:p>
        </p:txBody>
      </p:sp>
      <p:grpSp>
        <p:nvGrpSpPr>
          <p:cNvPr id="12" name="组合 11">
            <a:extLst>
              <a:ext uri="{FF2B5EF4-FFF2-40B4-BE49-F238E27FC236}">
                <a16:creationId xmlns:a16="http://schemas.microsoft.com/office/drawing/2014/main" id="{AC9D7D88-25D5-6068-81CF-E692821F87BB}"/>
              </a:ext>
            </a:extLst>
          </p:cNvPr>
          <p:cNvGrpSpPr/>
          <p:nvPr/>
        </p:nvGrpSpPr>
        <p:grpSpPr>
          <a:xfrm>
            <a:off x="0" y="2172610"/>
            <a:ext cx="4309353" cy="2512780"/>
            <a:chOff x="0" y="3142179"/>
            <a:chExt cx="7804180" cy="1966174"/>
          </a:xfrm>
        </p:grpSpPr>
        <p:sp>
          <p:nvSpPr>
            <p:cNvPr id="3" name="îŝļídé">
              <a:extLst>
                <a:ext uri="{FF2B5EF4-FFF2-40B4-BE49-F238E27FC236}">
                  <a16:creationId xmlns:a16="http://schemas.microsoft.com/office/drawing/2014/main" id="{8BB354B5-744B-795D-4512-CC4851A5E0D1}"/>
                </a:ext>
              </a:extLst>
            </p:cNvPr>
            <p:cNvSpPr/>
            <p:nvPr/>
          </p:nvSpPr>
          <p:spPr>
            <a:xfrm>
              <a:off x="0" y="3905643"/>
              <a:ext cx="3797015" cy="373703"/>
            </a:xfrm>
            <a:prstGeom prst="rect">
              <a:avLst/>
            </a:prstGeom>
            <a:solidFill>
              <a:schemeClr val="tx2">
                <a:alpha val="15000"/>
              </a:schemeClr>
            </a:solidFill>
            <a:ln w="31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ïśļîḋè">
              <a:extLst>
                <a:ext uri="{FF2B5EF4-FFF2-40B4-BE49-F238E27FC236}">
                  <a16:creationId xmlns:a16="http://schemas.microsoft.com/office/drawing/2014/main" id="{CFD28A7B-05E0-404F-D51C-7446872F007B}"/>
                </a:ext>
              </a:extLst>
            </p:cNvPr>
            <p:cNvSpPr/>
            <p:nvPr/>
          </p:nvSpPr>
          <p:spPr>
            <a:xfrm flipV="1">
              <a:off x="4339115" y="3955950"/>
              <a:ext cx="3465065" cy="1152403"/>
            </a:xfrm>
            <a:custGeom>
              <a:avLst/>
              <a:gdLst>
                <a:gd name="connsiteX0" fmla="*/ 307449 w 4316224"/>
                <a:gd name="connsiteY0" fmla="*/ 1338347 h 1338347"/>
                <a:gd name="connsiteX1" fmla="*/ 1070479 w 4316224"/>
                <a:gd name="connsiteY1" fmla="*/ 529190 h 1338347"/>
                <a:gd name="connsiteX2" fmla="*/ 3955593 w 4316224"/>
                <a:gd name="connsiteY2" fmla="*/ 529190 h 1338347"/>
                <a:gd name="connsiteX3" fmla="*/ 3955593 w 4316224"/>
                <a:gd name="connsiteY3" fmla="*/ 611508 h 1338347"/>
                <a:gd name="connsiteX4" fmla="*/ 4316224 w 4316224"/>
                <a:gd name="connsiteY4" fmla="*/ 305754 h 1338347"/>
                <a:gd name="connsiteX5" fmla="*/ 3955593 w 4316224"/>
                <a:gd name="connsiteY5" fmla="*/ 0 h 1338347"/>
                <a:gd name="connsiteX6" fmla="*/ 3955593 w 4316224"/>
                <a:gd name="connsiteY6" fmla="*/ 82318 h 1338347"/>
                <a:gd name="connsiteX7" fmla="*/ 875135 w 4316224"/>
                <a:gd name="connsiteY7" fmla="*/ 82318 h 1338347"/>
                <a:gd name="connsiteX8" fmla="*/ 875135 w 4316224"/>
                <a:gd name="connsiteY8" fmla="*/ 89344 h 1338347"/>
                <a:gd name="connsiteX9" fmla="*/ 870352 w 4316224"/>
                <a:gd name="connsiteY9" fmla="*/ 89344 h 1338347"/>
                <a:gd name="connsiteX10" fmla="*/ 0 w 4316224"/>
                <a:gd name="connsiteY10" fmla="*/ 1012312 h 1338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16224" h="1338347">
                  <a:moveTo>
                    <a:pt x="307449" y="1338347"/>
                  </a:moveTo>
                  <a:lnTo>
                    <a:pt x="1070479" y="529190"/>
                  </a:lnTo>
                  <a:lnTo>
                    <a:pt x="3955593" y="529190"/>
                  </a:lnTo>
                  <a:lnTo>
                    <a:pt x="3955593" y="611508"/>
                  </a:lnTo>
                  <a:lnTo>
                    <a:pt x="4316224" y="305754"/>
                  </a:lnTo>
                  <a:lnTo>
                    <a:pt x="3955593" y="0"/>
                  </a:lnTo>
                  <a:lnTo>
                    <a:pt x="3955593" y="82318"/>
                  </a:lnTo>
                  <a:lnTo>
                    <a:pt x="875135" y="82318"/>
                  </a:lnTo>
                  <a:lnTo>
                    <a:pt x="875135" y="89344"/>
                  </a:lnTo>
                  <a:lnTo>
                    <a:pt x="870352" y="89344"/>
                  </a:lnTo>
                  <a:lnTo>
                    <a:pt x="0" y="1012312"/>
                  </a:lnTo>
                  <a:close/>
                </a:path>
              </a:pathLst>
            </a:custGeom>
            <a:solidFill>
              <a:schemeClr val="tx2">
                <a:alpha val="15000"/>
              </a:schemeClr>
            </a:solidFill>
            <a:ln w="3175">
              <a:solidFill>
                <a:schemeClr val="bg1">
                  <a:lumMod val="95000"/>
                </a:schemeClr>
              </a:solidFill>
            </a:ln>
            <a:effectLst/>
          </p:spPr>
          <p:txBody>
            <a:bodyPr anchor="ctr"/>
            <a:lstStyle/>
            <a:p>
              <a:pPr algn="ctr"/>
              <a:endParaRPr/>
            </a:p>
          </p:txBody>
        </p:sp>
        <p:sp>
          <p:nvSpPr>
            <p:cNvPr id="7" name="ïṥ1ïḋe">
              <a:extLst>
                <a:ext uri="{FF2B5EF4-FFF2-40B4-BE49-F238E27FC236}">
                  <a16:creationId xmlns:a16="http://schemas.microsoft.com/office/drawing/2014/main" id="{2D53AC50-C3B1-1709-BDBF-7F33F07C80A1}"/>
                </a:ext>
              </a:extLst>
            </p:cNvPr>
            <p:cNvSpPr/>
            <p:nvPr/>
          </p:nvSpPr>
          <p:spPr>
            <a:xfrm>
              <a:off x="3799745" y="3142179"/>
              <a:ext cx="3988416" cy="1152401"/>
            </a:xfrm>
            <a:custGeom>
              <a:avLst/>
              <a:gdLst>
                <a:gd name="connsiteX0" fmla="*/ 4607499 w 4968130"/>
                <a:gd name="connsiteY0" fmla="*/ 0 h 1338347"/>
                <a:gd name="connsiteX1" fmla="*/ 4968130 w 4968130"/>
                <a:gd name="connsiteY1" fmla="*/ 305754 h 1338347"/>
                <a:gd name="connsiteX2" fmla="*/ 4607499 w 4968130"/>
                <a:gd name="connsiteY2" fmla="*/ 611508 h 1338347"/>
                <a:gd name="connsiteX3" fmla="*/ 4607499 w 4968130"/>
                <a:gd name="connsiteY3" fmla="*/ 529190 h 1338347"/>
                <a:gd name="connsiteX4" fmla="*/ 1722385 w 4968130"/>
                <a:gd name="connsiteY4" fmla="*/ 529190 h 1338347"/>
                <a:gd name="connsiteX5" fmla="*/ 959355 w 4968130"/>
                <a:gd name="connsiteY5" fmla="*/ 1338347 h 1338347"/>
                <a:gd name="connsiteX6" fmla="*/ 956563 w 4968130"/>
                <a:gd name="connsiteY6" fmla="*/ 1335386 h 1338347"/>
                <a:gd name="connsiteX7" fmla="*/ 956563 w 4968130"/>
                <a:gd name="connsiteY7" fmla="*/ 1336603 h 1338347"/>
                <a:gd name="connsiteX8" fmla="*/ 0 w 4968130"/>
                <a:gd name="connsiteY8" fmla="*/ 1336603 h 1338347"/>
                <a:gd name="connsiteX9" fmla="*/ 0 w 4968130"/>
                <a:gd name="connsiteY9" fmla="*/ 899585 h 1338347"/>
                <a:gd name="connsiteX10" fmla="*/ 758207 w 4968130"/>
                <a:gd name="connsiteY10" fmla="*/ 899585 h 1338347"/>
                <a:gd name="connsiteX11" fmla="*/ 1522258 w 4968130"/>
                <a:gd name="connsiteY11" fmla="*/ 89344 h 1338347"/>
                <a:gd name="connsiteX12" fmla="*/ 1527041 w 4968130"/>
                <a:gd name="connsiteY12" fmla="*/ 89344 h 1338347"/>
                <a:gd name="connsiteX13" fmla="*/ 1527041 w 4968130"/>
                <a:gd name="connsiteY13" fmla="*/ 82318 h 1338347"/>
                <a:gd name="connsiteX14" fmla="*/ 4607499 w 4968130"/>
                <a:gd name="connsiteY14" fmla="*/ 82318 h 1338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68130" h="1338347">
                  <a:moveTo>
                    <a:pt x="4607499" y="0"/>
                  </a:moveTo>
                  <a:lnTo>
                    <a:pt x="4968130" y="305754"/>
                  </a:lnTo>
                  <a:lnTo>
                    <a:pt x="4607499" y="611508"/>
                  </a:lnTo>
                  <a:lnTo>
                    <a:pt x="4607499" y="529190"/>
                  </a:lnTo>
                  <a:lnTo>
                    <a:pt x="1722385" y="529190"/>
                  </a:lnTo>
                  <a:lnTo>
                    <a:pt x="959355" y="1338347"/>
                  </a:lnTo>
                  <a:lnTo>
                    <a:pt x="956563" y="1335386"/>
                  </a:lnTo>
                  <a:lnTo>
                    <a:pt x="956563" y="1336603"/>
                  </a:lnTo>
                  <a:lnTo>
                    <a:pt x="0" y="1336603"/>
                  </a:lnTo>
                  <a:lnTo>
                    <a:pt x="0" y="899585"/>
                  </a:lnTo>
                  <a:lnTo>
                    <a:pt x="758207" y="899585"/>
                  </a:lnTo>
                  <a:lnTo>
                    <a:pt x="1522258" y="89344"/>
                  </a:lnTo>
                  <a:lnTo>
                    <a:pt x="1527041" y="89344"/>
                  </a:lnTo>
                  <a:lnTo>
                    <a:pt x="1527041" y="82318"/>
                  </a:lnTo>
                  <a:lnTo>
                    <a:pt x="4607499" y="82318"/>
                  </a:lnTo>
                  <a:close/>
                </a:path>
              </a:pathLst>
            </a:custGeom>
            <a:solidFill>
              <a:schemeClr val="accent1"/>
            </a:solidFill>
            <a:ln w="3175">
              <a:solidFill>
                <a:schemeClr val="bg1">
                  <a:lumMod val="95000"/>
                </a:schemeClr>
              </a:solidFill>
            </a:ln>
            <a:effectLst/>
          </p:spPr>
          <p:txBody>
            <a:bodyPr anchor="ctr"/>
            <a:lstStyle/>
            <a:p>
              <a:pPr algn="ctr"/>
              <a:endParaRPr/>
            </a:p>
          </p:txBody>
        </p:sp>
        <p:sp>
          <p:nvSpPr>
            <p:cNvPr id="8" name="íṣḷiḓe">
              <a:extLst>
                <a:ext uri="{FF2B5EF4-FFF2-40B4-BE49-F238E27FC236}">
                  <a16:creationId xmlns:a16="http://schemas.microsoft.com/office/drawing/2014/main" id="{7AF6F222-A905-7D03-AC2F-25B1F27A3DFF}"/>
                </a:ext>
              </a:extLst>
            </p:cNvPr>
            <p:cNvSpPr/>
            <p:nvPr/>
          </p:nvSpPr>
          <p:spPr>
            <a:xfrm rot="1330373">
              <a:off x="3663993" y="3752445"/>
              <a:ext cx="258127" cy="703133"/>
            </a:xfrm>
            <a:prstGeom prst="roundRect">
              <a:avLst>
                <a:gd name="adj" fmla="val 50000"/>
              </a:avLst>
            </a:prstGeom>
            <a:solidFill>
              <a:schemeClr val="accent1"/>
            </a:solidFill>
            <a:ln w="3175">
              <a:noFill/>
            </a:ln>
            <a:effectLst/>
          </p:spPr>
          <p:txBody>
            <a:bodyPr anchor="ctr"/>
            <a:lstStyle/>
            <a:p>
              <a:pPr algn="ctr"/>
              <a:endParaRPr dirty="0"/>
            </a:p>
          </p:txBody>
        </p:sp>
        <p:sp>
          <p:nvSpPr>
            <p:cNvPr id="9" name="íṩḷïḋe">
              <a:extLst>
                <a:ext uri="{FF2B5EF4-FFF2-40B4-BE49-F238E27FC236}">
                  <a16:creationId xmlns:a16="http://schemas.microsoft.com/office/drawing/2014/main" id="{01FE896B-D417-30D4-3A35-CF3BAE219910}"/>
                </a:ext>
              </a:extLst>
            </p:cNvPr>
            <p:cNvSpPr/>
            <p:nvPr/>
          </p:nvSpPr>
          <p:spPr>
            <a:xfrm rot="1330373">
              <a:off x="3941920" y="3752445"/>
              <a:ext cx="258127" cy="703133"/>
            </a:xfrm>
            <a:prstGeom prst="roundRect">
              <a:avLst>
                <a:gd name="adj" fmla="val 50000"/>
              </a:avLst>
            </a:prstGeom>
            <a:solidFill>
              <a:schemeClr val="tx2">
                <a:lumMod val="20000"/>
                <a:lumOff val="80000"/>
              </a:schemeClr>
            </a:solidFill>
            <a:ln w="3175">
              <a:noFill/>
            </a:ln>
            <a:effectLst/>
          </p:spPr>
          <p:txBody>
            <a:bodyPr anchor="ctr"/>
            <a:lstStyle/>
            <a:p>
              <a:pPr algn="ctr"/>
              <a:endParaRPr dirty="0"/>
            </a:p>
          </p:txBody>
        </p:sp>
      </p:grpSp>
      <p:sp>
        <p:nvSpPr>
          <p:cNvPr id="22" name="Icon1">
            <a:extLst>
              <a:ext uri="{FF2B5EF4-FFF2-40B4-BE49-F238E27FC236}">
                <a16:creationId xmlns:a16="http://schemas.microsoft.com/office/drawing/2014/main" id="{5F4255FA-C1EA-B93D-E5C3-2B411F7D1DFA}"/>
              </a:ext>
            </a:extLst>
          </p:cNvPr>
          <p:cNvSpPr/>
          <p:nvPr/>
        </p:nvSpPr>
        <p:spPr bwMode="auto">
          <a:xfrm>
            <a:off x="4564596" y="1911118"/>
            <a:ext cx="607553" cy="69578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06730" h="604605">
                <a:moveTo>
                  <a:pt x="368916" y="413090"/>
                </a:moveTo>
                <a:cubicBezTo>
                  <a:pt x="406057" y="413090"/>
                  <a:pt x="436165" y="443198"/>
                  <a:pt x="436165" y="480339"/>
                </a:cubicBezTo>
                <a:cubicBezTo>
                  <a:pt x="436165" y="517480"/>
                  <a:pt x="406057" y="547588"/>
                  <a:pt x="368916" y="547588"/>
                </a:cubicBezTo>
                <a:cubicBezTo>
                  <a:pt x="331775" y="547588"/>
                  <a:pt x="301667" y="517480"/>
                  <a:pt x="301667" y="480339"/>
                </a:cubicBezTo>
                <a:cubicBezTo>
                  <a:pt x="301667" y="443198"/>
                  <a:pt x="331775" y="413090"/>
                  <a:pt x="368916" y="413090"/>
                </a:cubicBezTo>
                <a:close/>
                <a:moveTo>
                  <a:pt x="137885" y="413090"/>
                </a:moveTo>
                <a:cubicBezTo>
                  <a:pt x="175065" y="413090"/>
                  <a:pt x="205205" y="443198"/>
                  <a:pt x="205205" y="480339"/>
                </a:cubicBezTo>
                <a:cubicBezTo>
                  <a:pt x="205205" y="517480"/>
                  <a:pt x="175065" y="547588"/>
                  <a:pt x="137885" y="547588"/>
                </a:cubicBezTo>
                <a:cubicBezTo>
                  <a:pt x="100705" y="547588"/>
                  <a:pt x="70565" y="517480"/>
                  <a:pt x="70565" y="480339"/>
                </a:cubicBezTo>
                <a:cubicBezTo>
                  <a:pt x="70565" y="443198"/>
                  <a:pt x="100705" y="413090"/>
                  <a:pt x="137885" y="413090"/>
                </a:cubicBezTo>
                <a:close/>
                <a:moveTo>
                  <a:pt x="368916" y="235054"/>
                </a:moveTo>
                <a:cubicBezTo>
                  <a:pt x="406057" y="235054"/>
                  <a:pt x="436165" y="265162"/>
                  <a:pt x="436165" y="302303"/>
                </a:cubicBezTo>
                <a:cubicBezTo>
                  <a:pt x="436165" y="339444"/>
                  <a:pt x="406057" y="369552"/>
                  <a:pt x="368916" y="369552"/>
                </a:cubicBezTo>
                <a:cubicBezTo>
                  <a:pt x="331775" y="369552"/>
                  <a:pt x="301667" y="339444"/>
                  <a:pt x="301667" y="302303"/>
                </a:cubicBezTo>
                <a:cubicBezTo>
                  <a:pt x="301667" y="265162"/>
                  <a:pt x="331775" y="235054"/>
                  <a:pt x="368916" y="235054"/>
                </a:cubicBezTo>
                <a:close/>
                <a:moveTo>
                  <a:pt x="137885" y="235054"/>
                </a:moveTo>
                <a:cubicBezTo>
                  <a:pt x="175065" y="235054"/>
                  <a:pt x="205205" y="265162"/>
                  <a:pt x="205205" y="302303"/>
                </a:cubicBezTo>
                <a:cubicBezTo>
                  <a:pt x="205205" y="339444"/>
                  <a:pt x="175065" y="369552"/>
                  <a:pt x="137885" y="369552"/>
                </a:cubicBezTo>
                <a:cubicBezTo>
                  <a:pt x="100705" y="369552"/>
                  <a:pt x="70565" y="339444"/>
                  <a:pt x="70565" y="302303"/>
                </a:cubicBezTo>
                <a:cubicBezTo>
                  <a:pt x="70565" y="265162"/>
                  <a:pt x="100705" y="235054"/>
                  <a:pt x="137885" y="235054"/>
                </a:cubicBezTo>
                <a:close/>
                <a:moveTo>
                  <a:pt x="253376" y="113116"/>
                </a:moveTo>
                <a:cubicBezTo>
                  <a:pt x="259596" y="113116"/>
                  <a:pt x="264620" y="118128"/>
                  <a:pt x="264620" y="124213"/>
                </a:cubicBezTo>
                <a:lnTo>
                  <a:pt x="264620" y="480272"/>
                </a:lnTo>
                <a:cubicBezTo>
                  <a:pt x="264620" y="486476"/>
                  <a:pt x="259596" y="491488"/>
                  <a:pt x="253376" y="491488"/>
                </a:cubicBezTo>
                <a:cubicBezTo>
                  <a:pt x="247275" y="491488"/>
                  <a:pt x="242251" y="486476"/>
                  <a:pt x="242251" y="480272"/>
                </a:cubicBezTo>
                <a:lnTo>
                  <a:pt x="242251" y="124213"/>
                </a:lnTo>
                <a:cubicBezTo>
                  <a:pt x="242251" y="118128"/>
                  <a:pt x="247275" y="113116"/>
                  <a:pt x="253376" y="113116"/>
                </a:cubicBezTo>
                <a:close/>
                <a:moveTo>
                  <a:pt x="368916" y="57017"/>
                </a:moveTo>
                <a:cubicBezTo>
                  <a:pt x="406057" y="57017"/>
                  <a:pt x="436165" y="87125"/>
                  <a:pt x="436165" y="124266"/>
                </a:cubicBezTo>
                <a:cubicBezTo>
                  <a:pt x="436165" y="161407"/>
                  <a:pt x="406057" y="191515"/>
                  <a:pt x="368916" y="191515"/>
                </a:cubicBezTo>
                <a:cubicBezTo>
                  <a:pt x="331775" y="191515"/>
                  <a:pt x="301667" y="161407"/>
                  <a:pt x="301667" y="124266"/>
                </a:cubicBezTo>
                <a:cubicBezTo>
                  <a:pt x="301667" y="87125"/>
                  <a:pt x="331775" y="57017"/>
                  <a:pt x="368916" y="57017"/>
                </a:cubicBezTo>
                <a:close/>
                <a:moveTo>
                  <a:pt x="137885" y="57017"/>
                </a:moveTo>
                <a:cubicBezTo>
                  <a:pt x="175065" y="57017"/>
                  <a:pt x="205205" y="87125"/>
                  <a:pt x="205205" y="124266"/>
                </a:cubicBezTo>
                <a:cubicBezTo>
                  <a:pt x="205205" y="161407"/>
                  <a:pt x="175065" y="191515"/>
                  <a:pt x="137885" y="191515"/>
                </a:cubicBezTo>
                <a:cubicBezTo>
                  <a:pt x="100705" y="191515"/>
                  <a:pt x="70565" y="161407"/>
                  <a:pt x="70565" y="124266"/>
                </a:cubicBezTo>
                <a:cubicBezTo>
                  <a:pt x="70565" y="87125"/>
                  <a:pt x="100705" y="57017"/>
                  <a:pt x="137885" y="57017"/>
                </a:cubicBezTo>
                <a:close/>
                <a:moveTo>
                  <a:pt x="55812" y="22313"/>
                </a:moveTo>
                <a:cubicBezTo>
                  <a:pt x="37407" y="22313"/>
                  <a:pt x="22348" y="37228"/>
                  <a:pt x="22348" y="55723"/>
                </a:cubicBezTo>
                <a:lnTo>
                  <a:pt x="22348" y="548882"/>
                </a:lnTo>
                <a:cubicBezTo>
                  <a:pt x="22348" y="567257"/>
                  <a:pt x="37407" y="582292"/>
                  <a:pt x="55812" y="582292"/>
                </a:cubicBezTo>
                <a:lnTo>
                  <a:pt x="451038" y="582292"/>
                </a:lnTo>
                <a:cubicBezTo>
                  <a:pt x="469443" y="582292"/>
                  <a:pt x="484501" y="567257"/>
                  <a:pt x="484501" y="548882"/>
                </a:cubicBezTo>
                <a:lnTo>
                  <a:pt x="484501" y="55723"/>
                </a:lnTo>
                <a:cubicBezTo>
                  <a:pt x="484501" y="37228"/>
                  <a:pt x="469443" y="22313"/>
                  <a:pt x="451038" y="22313"/>
                </a:cubicBezTo>
                <a:close/>
                <a:moveTo>
                  <a:pt x="55812" y="0"/>
                </a:moveTo>
                <a:lnTo>
                  <a:pt x="451038" y="0"/>
                </a:lnTo>
                <a:cubicBezTo>
                  <a:pt x="481752" y="0"/>
                  <a:pt x="506730" y="24938"/>
                  <a:pt x="506730" y="55723"/>
                </a:cubicBezTo>
                <a:lnTo>
                  <a:pt x="506730" y="548882"/>
                </a:lnTo>
                <a:cubicBezTo>
                  <a:pt x="506730" y="579547"/>
                  <a:pt x="481752" y="604605"/>
                  <a:pt x="451038" y="604605"/>
                </a:cubicBezTo>
                <a:lnTo>
                  <a:pt x="55812" y="604605"/>
                </a:lnTo>
                <a:cubicBezTo>
                  <a:pt x="25097" y="604605"/>
                  <a:pt x="0" y="579547"/>
                  <a:pt x="0" y="548882"/>
                </a:cubicBezTo>
                <a:lnTo>
                  <a:pt x="0" y="55723"/>
                </a:lnTo>
                <a:cubicBezTo>
                  <a:pt x="0" y="24938"/>
                  <a:pt x="25097" y="0"/>
                  <a:pt x="55812" y="0"/>
                </a:cubicBezTo>
                <a:close/>
              </a:path>
            </a:pathLst>
          </a:custGeom>
          <a:solidFill>
            <a:schemeClr val="accent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6" name="Icon2">
            <a:extLst>
              <a:ext uri="{FF2B5EF4-FFF2-40B4-BE49-F238E27FC236}">
                <a16:creationId xmlns:a16="http://schemas.microsoft.com/office/drawing/2014/main" id="{8DCC4D7F-CEDC-A219-FECA-A9EBD2428C26}"/>
              </a:ext>
            </a:extLst>
          </p:cNvPr>
          <p:cNvSpPr/>
          <p:nvPr/>
        </p:nvSpPr>
        <p:spPr bwMode="auto">
          <a:xfrm>
            <a:off x="4616070" y="4523423"/>
            <a:ext cx="504605" cy="773430"/>
          </a:xfrm>
          <a:custGeom>
            <a:avLst/>
            <a:gdLst>
              <a:gd name="T0" fmla="*/ 142 w 198"/>
              <a:gd name="T1" fmla="*/ 116 h 304"/>
              <a:gd name="T2" fmla="*/ 156 w 198"/>
              <a:gd name="T3" fmla="*/ 84 h 304"/>
              <a:gd name="T4" fmla="*/ 22 w 198"/>
              <a:gd name="T5" fmla="*/ 69 h 304"/>
              <a:gd name="T6" fmla="*/ 36 w 198"/>
              <a:gd name="T7" fmla="*/ 122 h 304"/>
              <a:gd name="T8" fmla="*/ 4 w 198"/>
              <a:gd name="T9" fmla="*/ 180 h 304"/>
              <a:gd name="T10" fmla="*/ 22 w 198"/>
              <a:gd name="T11" fmla="*/ 242 h 304"/>
              <a:gd name="T12" fmla="*/ 36 w 198"/>
              <a:gd name="T13" fmla="*/ 294 h 304"/>
              <a:gd name="T14" fmla="*/ 142 w 198"/>
              <a:gd name="T15" fmla="*/ 297 h 304"/>
              <a:gd name="T16" fmla="*/ 159 w 198"/>
              <a:gd name="T17" fmla="*/ 239 h 304"/>
              <a:gd name="T18" fmla="*/ 142 w 198"/>
              <a:gd name="T19" fmla="*/ 116 h 304"/>
              <a:gd name="T20" fmla="*/ 71 w 198"/>
              <a:gd name="T21" fmla="*/ 43 h 304"/>
              <a:gd name="T22" fmla="*/ 74 w 198"/>
              <a:gd name="T23" fmla="*/ 116 h 304"/>
              <a:gd name="T24" fmla="*/ 42 w 198"/>
              <a:gd name="T25" fmla="*/ 174 h 304"/>
              <a:gd name="T26" fmla="*/ 54 w 198"/>
              <a:gd name="T27" fmla="*/ 230 h 304"/>
              <a:gd name="T28" fmla="*/ 71 w 198"/>
              <a:gd name="T29" fmla="*/ 288 h 304"/>
              <a:gd name="T30" fmla="*/ 39 w 198"/>
              <a:gd name="T31" fmla="*/ 236 h 304"/>
              <a:gd name="T32" fmla="*/ 25 w 198"/>
              <a:gd name="T33" fmla="*/ 206 h 304"/>
              <a:gd name="T34" fmla="*/ 54 w 198"/>
              <a:gd name="T35" fmla="*/ 122 h 304"/>
              <a:gd name="T36" fmla="*/ 36 w 198"/>
              <a:gd name="T37" fmla="*/ 86 h 304"/>
              <a:gd name="T38" fmla="*/ 80 w 198"/>
              <a:gd name="T39" fmla="*/ 31 h 304"/>
              <a:gd name="T40" fmla="*/ 71 w 198"/>
              <a:gd name="T41" fmla="*/ 43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8" h="304">
                <a:moveTo>
                  <a:pt x="142" y="116"/>
                </a:moveTo>
                <a:cubicBezTo>
                  <a:pt x="151" y="104"/>
                  <a:pt x="155" y="98"/>
                  <a:pt x="156" y="84"/>
                </a:cubicBezTo>
                <a:cubicBezTo>
                  <a:pt x="161" y="0"/>
                  <a:pt x="31" y="3"/>
                  <a:pt x="22" y="69"/>
                </a:cubicBezTo>
                <a:cubicBezTo>
                  <a:pt x="19" y="91"/>
                  <a:pt x="26" y="101"/>
                  <a:pt x="36" y="122"/>
                </a:cubicBezTo>
                <a:cubicBezTo>
                  <a:pt x="23" y="141"/>
                  <a:pt x="7" y="156"/>
                  <a:pt x="4" y="180"/>
                </a:cubicBezTo>
                <a:cubicBezTo>
                  <a:pt x="0" y="213"/>
                  <a:pt x="15" y="222"/>
                  <a:pt x="22" y="242"/>
                </a:cubicBezTo>
                <a:cubicBezTo>
                  <a:pt x="28" y="262"/>
                  <a:pt x="24" y="282"/>
                  <a:pt x="36" y="294"/>
                </a:cubicBezTo>
                <a:cubicBezTo>
                  <a:pt x="61" y="304"/>
                  <a:pt x="113" y="301"/>
                  <a:pt x="142" y="297"/>
                </a:cubicBezTo>
                <a:cubicBezTo>
                  <a:pt x="154" y="285"/>
                  <a:pt x="158" y="263"/>
                  <a:pt x="159" y="239"/>
                </a:cubicBezTo>
                <a:cubicBezTo>
                  <a:pt x="198" y="204"/>
                  <a:pt x="167" y="144"/>
                  <a:pt x="142" y="116"/>
                </a:cubicBezTo>
                <a:close/>
                <a:moveTo>
                  <a:pt x="71" y="43"/>
                </a:moveTo>
                <a:cubicBezTo>
                  <a:pt x="53" y="60"/>
                  <a:pt x="45" y="94"/>
                  <a:pt x="74" y="116"/>
                </a:cubicBezTo>
                <a:cubicBezTo>
                  <a:pt x="63" y="139"/>
                  <a:pt x="45" y="149"/>
                  <a:pt x="42" y="174"/>
                </a:cubicBezTo>
                <a:cubicBezTo>
                  <a:pt x="40" y="194"/>
                  <a:pt x="49" y="209"/>
                  <a:pt x="54" y="230"/>
                </a:cubicBezTo>
                <a:cubicBezTo>
                  <a:pt x="59" y="252"/>
                  <a:pt x="57" y="274"/>
                  <a:pt x="71" y="288"/>
                </a:cubicBezTo>
                <a:cubicBezTo>
                  <a:pt x="40" y="297"/>
                  <a:pt x="45" y="258"/>
                  <a:pt x="39" y="236"/>
                </a:cubicBezTo>
                <a:cubicBezTo>
                  <a:pt x="36" y="225"/>
                  <a:pt x="26" y="215"/>
                  <a:pt x="25" y="206"/>
                </a:cubicBezTo>
                <a:cubicBezTo>
                  <a:pt x="18" y="169"/>
                  <a:pt x="36" y="138"/>
                  <a:pt x="54" y="122"/>
                </a:cubicBezTo>
                <a:cubicBezTo>
                  <a:pt x="52" y="107"/>
                  <a:pt x="38" y="102"/>
                  <a:pt x="36" y="86"/>
                </a:cubicBezTo>
                <a:cubicBezTo>
                  <a:pt x="34" y="59"/>
                  <a:pt x="55" y="36"/>
                  <a:pt x="80" y="31"/>
                </a:cubicBezTo>
                <a:cubicBezTo>
                  <a:pt x="90" y="33"/>
                  <a:pt x="75" y="39"/>
                  <a:pt x="71" y="43"/>
                </a:cubicBezTo>
                <a:close/>
              </a:path>
            </a:pathLst>
          </a:custGeom>
          <a:solidFill>
            <a:schemeClr val="tx2"/>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0" name="文本框 9">
            <a:extLst>
              <a:ext uri="{FF2B5EF4-FFF2-40B4-BE49-F238E27FC236}">
                <a16:creationId xmlns:a16="http://schemas.microsoft.com/office/drawing/2014/main" id="{3C873490-95C8-C88B-7D45-B6B1E425E62B}"/>
              </a:ext>
            </a:extLst>
          </p:cNvPr>
          <p:cNvSpPr txBox="1"/>
          <p:nvPr/>
        </p:nvSpPr>
        <p:spPr>
          <a:xfrm>
            <a:off x="2499563" y="6139277"/>
            <a:ext cx="6559826" cy="215444"/>
          </a:xfrm>
          <a:prstGeom prst="rect">
            <a:avLst/>
          </a:prstGeom>
          <a:noFill/>
        </p:spPr>
        <p:txBody>
          <a:bodyPr wrap="square" rtlCol="0">
            <a:spAutoFit/>
          </a:bodyPr>
          <a:lstStyle>
            <a:defPPr>
              <a:defRPr lang="zh-CN"/>
            </a:defPPr>
            <a:lvl1pPr marL="228600" indent="-228600">
              <a:buFont typeface="+mj-lt"/>
              <a:buAutoNum type="arabicPeriod"/>
              <a:defRPr sz="800"/>
            </a:lvl1pPr>
          </a:lstStyle>
          <a:p>
            <a:r>
              <a:rPr lang="zh-CN" altLang="en-US"/>
              <a:t>陈钢钢</a:t>
            </a:r>
            <a:r>
              <a:rPr lang="en-US" altLang="zh-CN"/>
              <a:t>,</a:t>
            </a:r>
            <a:r>
              <a:rPr lang="zh-CN" altLang="en-US"/>
              <a:t>张苏琳</a:t>
            </a:r>
            <a:r>
              <a:rPr lang="en-US" altLang="zh-CN"/>
              <a:t>,</a:t>
            </a:r>
            <a:r>
              <a:rPr lang="zh-CN" altLang="en-US"/>
              <a:t>马鑫</a:t>
            </a:r>
            <a:r>
              <a:rPr lang="en-US" altLang="zh-CN"/>
              <a:t>. </a:t>
            </a:r>
            <a:r>
              <a:rPr lang="zh-CN" altLang="en-US"/>
              <a:t>前庭疾病诊疗知识库</a:t>
            </a:r>
            <a:r>
              <a:rPr lang="en-US" altLang="zh-CN"/>
              <a:t>[M]. </a:t>
            </a:r>
            <a:r>
              <a:rPr lang="zh-CN" altLang="en-US"/>
              <a:t>北京</a:t>
            </a:r>
            <a:r>
              <a:rPr lang="en-US" altLang="zh-CN"/>
              <a:t>:</a:t>
            </a:r>
            <a:r>
              <a:rPr lang="zh-CN" altLang="en-US"/>
              <a:t>中国医药科技出版社</a:t>
            </a:r>
            <a:r>
              <a:rPr lang="en-US" altLang="zh-CN"/>
              <a:t>,2024.01.</a:t>
            </a:r>
            <a:endParaRPr lang="zh-CN" altLang="en-US"/>
          </a:p>
        </p:txBody>
      </p:sp>
      <p:sp>
        <p:nvSpPr>
          <p:cNvPr id="4" name="文本框 3">
            <a:extLst>
              <a:ext uri="{FF2B5EF4-FFF2-40B4-BE49-F238E27FC236}">
                <a16:creationId xmlns:a16="http://schemas.microsoft.com/office/drawing/2014/main" id="{D2E0AB88-4A9A-F6DC-404D-6F5EE84DA95C}"/>
              </a:ext>
            </a:extLst>
          </p:cNvPr>
          <p:cNvSpPr txBox="1"/>
          <p:nvPr/>
        </p:nvSpPr>
        <p:spPr>
          <a:xfrm>
            <a:off x="2499563" y="5845997"/>
            <a:ext cx="6564924" cy="255070"/>
          </a:xfrm>
          <a:prstGeom prst="rect">
            <a:avLst/>
          </a:prstGeom>
          <a:noFill/>
        </p:spPr>
        <p:txBody>
          <a:bodyPr wrap="square" rtlCol="0">
            <a:spAutoFit/>
          </a:bodyPr>
          <a:lstStyle/>
          <a:p>
            <a:pPr>
              <a:lnSpc>
                <a:spcPct val="150000"/>
              </a:lnSpc>
            </a:pPr>
            <a:r>
              <a:rPr lang="en-US" altLang="zh-CN" sz="800"/>
              <a:t>VM</a:t>
            </a:r>
            <a:r>
              <a:rPr lang="zh-CN" altLang="en-US" sz="800"/>
              <a:t>：前庭性偏头痛</a:t>
            </a:r>
          </a:p>
        </p:txBody>
      </p:sp>
      <p:sp>
        <p:nvSpPr>
          <p:cNvPr id="11" name="圆角矩形 10">
            <a:extLst>
              <a:ext uri="{FF2B5EF4-FFF2-40B4-BE49-F238E27FC236}">
                <a16:creationId xmlns:a16="http://schemas.microsoft.com/office/drawing/2014/main" id="{4AC3E99C-3DF8-1328-E5CC-37D76882F8DD}"/>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圆角矩形 12">
            <a:extLst>
              <a:ext uri="{FF2B5EF4-FFF2-40B4-BE49-F238E27FC236}">
                <a16:creationId xmlns:a16="http://schemas.microsoft.com/office/drawing/2014/main" id="{97550CA4-84C3-AB7C-9307-1A9D3FC1BB87}"/>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5516615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a:extLst>
              <a:ext uri="{FF2B5EF4-FFF2-40B4-BE49-F238E27FC236}">
                <a16:creationId xmlns:a16="http://schemas.microsoft.com/office/drawing/2014/main" id="{324FD2B8-BAB8-DC07-D9CB-40AEA6615ED7}"/>
              </a:ext>
            </a:extLst>
          </p:cNvPr>
          <p:cNvSpPr/>
          <p:nvPr/>
        </p:nvSpPr>
        <p:spPr>
          <a:xfrm>
            <a:off x="488970" y="1089025"/>
            <a:ext cx="8814318" cy="4785243"/>
          </a:xfrm>
          <a:prstGeom prst="roundRect">
            <a:avLst>
              <a:gd name="adj" fmla="val 6496"/>
            </a:avLst>
          </a:prstGeom>
          <a:solidFill>
            <a:schemeClr val="bg1"/>
          </a:solidFill>
          <a:ln>
            <a:solidFill>
              <a:schemeClr val="accent3">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圆角矩形 6">
            <a:extLst>
              <a:ext uri="{FF2B5EF4-FFF2-40B4-BE49-F238E27FC236}">
                <a16:creationId xmlns:a16="http://schemas.microsoft.com/office/drawing/2014/main" id="{D7F50F0A-CAAC-3DC3-BE0A-65CFB6D1D717}"/>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5852ABAE-7C56-DC5D-49C1-7D8362C8ADD0}"/>
              </a:ext>
            </a:extLst>
          </p:cNvPr>
          <p:cNvSpPr>
            <a:spLocks noGrp="1"/>
          </p:cNvSpPr>
          <p:nvPr>
            <p:ph type="title"/>
          </p:nvPr>
        </p:nvSpPr>
        <p:spPr>
          <a:xfrm>
            <a:off x="479425" y="1"/>
            <a:ext cx="11233150" cy="728178"/>
          </a:xfrm>
        </p:spPr>
        <p:txBody>
          <a:bodyPr anchor="b">
            <a:normAutofit/>
          </a:bodyPr>
          <a:lstStyle/>
          <a:p>
            <a:r>
              <a:rPr lang="zh-CN" altLang="en-US">
                <a:solidFill>
                  <a:schemeClr val="bg1"/>
                </a:solidFill>
              </a:rPr>
              <a:t>非药物治疗策略与生活方式管理 </a:t>
            </a:r>
          </a:p>
        </p:txBody>
      </p:sp>
      <p:grpSp>
        <p:nvGrpSpPr>
          <p:cNvPr id="4" name="组合 3">
            <a:extLst>
              <a:ext uri="{FF2B5EF4-FFF2-40B4-BE49-F238E27FC236}">
                <a16:creationId xmlns:a16="http://schemas.microsoft.com/office/drawing/2014/main" id="{01531D88-6E4F-3708-16CC-1611879E504A}"/>
              </a:ext>
            </a:extLst>
          </p:cNvPr>
          <p:cNvGrpSpPr/>
          <p:nvPr/>
        </p:nvGrpSpPr>
        <p:grpSpPr>
          <a:xfrm>
            <a:off x="862780" y="1322745"/>
            <a:ext cx="10466440" cy="4465212"/>
            <a:chOff x="660400" y="1624304"/>
            <a:chExt cx="10466440" cy="4465212"/>
          </a:xfrm>
        </p:grpSpPr>
        <p:sp>
          <p:nvSpPr>
            <p:cNvPr id="33" name="椭圆 32">
              <a:extLst>
                <a:ext uri="{FF2B5EF4-FFF2-40B4-BE49-F238E27FC236}">
                  <a16:creationId xmlns:a16="http://schemas.microsoft.com/office/drawing/2014/main" id="{0CBEEF82-C9CD-BF07-6304-E3128E4EDE51}"/>
                </a:ext>
              </a:extLst>
            </p:cNvPr>
            <p:cNvSpPr/>
            <p:nvPr/>
          </p:nvSpPr>
          <p:spPr>
            <a:xfrm flipH="1">
              <a:off x="7628603" y="2104516"/>
              <a:ext cx="3279583" cy="3241471"/>
            </a:xfrm>
            <a:prstGeom prst="ellipse">
              <a:avLst/>
            </a:prstGeom>
            <a:solidFill>
              <a:schemeClr val="accent1">
                <a:alpha val="1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altLang="zh-CN" sz="2400" b="1">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î$ḻîḍé">
              <a:extLst>
                <a:ext uri="{FF2B5EF4-FFF2-40B4-BE49-F238E27FC236}">
                  <a16:creationId xmlns:a16="http://schemas.microsoft.com/office/drawing/2014/main" id="{95C6F930-BE09-B96C-5C9F-8409EE2306E2}"/>
                </a:ext>
              </a:extLst>
            </p:cNvPr>
            <p:cNvSpPr/>
            <p:nvPr/>
          </p:nvSpPr>
          <p:spPr bwMode="auto">
            <a:xfrm rot="5400000" flipH="1" flipV="1">
              <a:off x="9116362" y="4546165"/>
              <a:ext cx="304065" cy="2059006"/>
            </a:xfrm>
            <a:custGeom>
              <a:avLst/>
              <a:gdLst>
                <a:gd name="T0" fmla="*/ 136 w 144"/>
                <a:gd name="T1" fmla="*/ 991 h 991"/>
                <a:gd name="T2" fmla="*/ 0 w 144"/>
                <a:gd name="T3" fmla="*/ 502 h 991"/>
                <a:gd name="T4" fmla="*/ 144 w 144"/>
                <a:gd name="T5" fmla="*/ 0 h 991"/>
              </a:gdLst>
              <a:ahLst/>
              <a:cxnLst>
                <a:cxn ang="0">
                  <a:pos x="T0" y="T1"/>
                </a:cxn>
                <a:cxn ang="0">
                  <a:pos x="T2" y="T3"/>
                </a:cxn>
                <a:cxn ang="0">
                  <a:pos x="T4" y="T5"/>
                </a:cxn>
              </a:cxnLst>
              <a:rect l="0" t="0" r="r" b="b"/>
              <a:pathLst>
                <a:path w="144" h="991">
                  <a:moveTo>
                    <a:pt x="136" y="991"/>
                  </a:moveTo>
                  <a:cubicBezTo>
                    <a:pt x="50" y="848"/>
                    <a:pt x="0" y="681"/>
                    <a:pt x="0" y="502"/>
                  </a:cubicBezTo>
                  <a:cubicBezTo>
                    <a:pt x="0" y="318"/>
                    <a:pt x="53" y="145"/>
                    <a:pt x="144" y="0"/>
                  </a:cubicBezTo>
                </a:path>
              </a:pathLst>
            </a:custGeom>
            <a:noFill/>
            <a:ln w="409575" cap="rnd">
              <a:gradFill flip="none" rotWithShape="1">
                <a:gsLst>
                  <a:gs pos="19000">
                    <a:schemeClr val="accent2">
                      <a:alpha val="0"/>
                    </a:schemeClr>
                  </a:gs>
                  <a:gs pos="100000">
                    <a:schemeClr val="accent2">
                      <a:alpha val="25000"/>
                    </a:schemeClr>
                  </a:gs>
                </a:gsLst>
                <a:lin ang="5400000" scaled="1"/>
                <a:tileRect/>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îṧ1iḓè">
              <a:extLst>
                <a:ext uri="{FF2B5EF4-FFF2-40B4-BE49-F238E27FC236}">
                  <a16:creationId xmlns:a16="http://schemas.microsoft.com/office/drawing/2014/main" id="{2610836C-F043-8FB6-7896-D757351EE090}"/>
                </a:ext>
              </a:extLst>
            </p:cNvPr>
            <p:cNvSpPr/>
            <p:nvPr/>
          </p:nvSpPr>
          <p:spPr bwMode="auto">
            <a:xfrm rot="5400000" flipH="1" flipV="1">
              <a:off x="6841211" y="2365775"/>
              <a:ext cx="1809606" cy="999537"/>
            </a:xfrm>
            <a:custGeom>
              <a:avLst/>
              <a:gdLst>
                <a:gd name="T0" fmla="*/ 0 w 871"/>
                <a:gd name="T1" fmla="*/ 9 h 481"/>
                <a:gd name="T2" fmla="*/ 496 w 871"/>
                <a:gd name="T3" fmla="*/ 118 h 481"/>
                <a:gd name="T4" fmla="*/ 871 w 871"/>
                <a:gd name="T5" fmla="*/ 481 h 481"/>
              </a:gdLst>
              <a:ahLst/>
              <a:cxnLst>
                <a:cxn ang="0">
                  <a:pos x="T0" y="T1"/>
                </a:cxn>
                <a:cxn ang="0">
                  <a:pos x="T2" y="T3"/>
                </a:cxn>
                <a:cxn ang="0">
                  <a:pos x="T4" y="T5"/>
                </a:cxn>
              </a:cxnLst>
              <a:rect l="0" t="0" r="r" b="b"/>
              <a:pathLst>
                <a:path w="871" h="481">
                  <a:moveTo>
                    <a:pt x="0" y="9"/>
                  </a:moveTo>
                  <a:cubicBezTo>
                    <a:pt x="167" y="0"/>
                    <a:pt x="338" y="34"/>
                    <a:pt x="496" y="118"/>
                  </a:cubicBezTo>
                  <a:cubicBezTo>
                    <a:pt x="659" y="205"/>
                    <a:pt x="786" y="332"/>
                    <a:pt x="871" y="481"/>
                  </a:cubicBezTo>
                </a:path>
              </a:pathLst>
            </a:custGeom>
            <a:noFill/>
            <a:ln w="409575" cap="rnd">
              <a:gradFill flip="none" rotWithShape="1">
                <a:gsLst>
                  <a:gs pos="19000">
                    <a:schemeClr val="accent2">
                      <a:alpha val="0"/>
                    </a:schemeClr>
                  </a:gs>
                  <a:gs pos="100000">
                    <a:schemeClr val="accent2">
                      <a:alpha val="25000"/>
                    </a:schemeClr>
                  </a:gs>
                </a:gsLst>
                <a:lin ang="16200000" scaled="1"/>
                <a:tileRect/>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íşḻidê">
              <a:extLst>
                <a:ext uri="{FF2B5EF4-FFF2-40B4-BE49-F238E27FC236}">
                  <a16:creationId xmlns:a16="http://schemas.microsoft.com/office/drawing/2014/main" id="{F4753883-0CDA-AB0E-0D28-C23714A126E0}"/>
                </a:ext>
              </a:extLst>
            </p:cNvPr>
            <p:cNvSpPr/>
            <p:nvPr/>
          </p:nvSpPr>
          <p:spPr bwMode="auto">
            <a:xfrm>
              <a:off x="8394385" y="2902139"/>
              <a:ext cx="1647471" cy="1646225"/>
            </a:xfrm>
            <a:prstGeom prst="ellipse">
              <a:avLst/>
            </a:prstGeom>
            <a:solidFill>
              <a:schemeClr val="accent1"/>
            </a:solidFill>
          </p:spPr>
          <p:txBody>
            <a:bodyPr wrap="none" lIns="108000" tIns="108000" rIns="108000" bIns="108000" rtlCol="0"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kumimoji="1" lang="en-US" altLang="zh-CN" sz="1600" b="1" dirty="0">
                <a:noFill/>
                <a:latin typeface="Arial" panose="020B0604020202020204" pitchFamily="34" charset="0"/>
                <a:ea typeface="微软雅黑" panose="020B0503020204020204" pitchFamily="34" charset="-122"/>
                <a:sym typeface="Arial" panose="020B0604020202020204" pitchFamily="34" charset="0"/>
              </a:endParaRPr>
            </a:p>
          </p:txBody>
        </p:sp>
        <p:sp>
          <p:nvSpPr>
            <p:cNvPr id="37" name="ïšḷiḍè">
              <a:extLst>
                <a:ext uri="{FF2B5EF4-FFF2-40B4-BE49-F238E27FC236}">
                  <a16:creationId xmlns:a16="http://schemas.microsoft.com/office/drawing/2014/main" id="{80C8B96A-6391-6CF0-E355-8F3365690207}"/>
                </a:ext>
              </a:extLst>
            </p:cNvPr>
            <p:cNvSpPr/>
            <p:nvPr/>
          </p:nvSpPr>
          <p:spPr bwMode="auto">
            <a:xfrm flipH="1">
              <a:off x="9647305" y="3265517"/>
              <a:ext cx="523461" cy="1315488"/>
            </a:xfrm>
            <a:custGeom>
              <a:avLst/>
              <a:gdLst>
                <a:gd name="T0" fmla="*/ 196 w 196"/>
                <a:gd name="T1" fmla="*/ 492 h 492"/>
                <a:gd name="T2" fmla="*/ 0 w 196"/>
                <a:gd name="T3" fmla="*/ 172 h 492"/>
                <a:gd name="T4" fmla="*/ 43 w 196"/>
                <a:gd name="T5" fmla="*/ 0 h 492"/>
              </a:gdLst>
              <a:ahLst/>
              <a:cxnLst>
                <a:cxn ang="0">
                  <a:pos x="T0" y="T1"/>
                </a:cxn>
                <a:cxn ang="0">
                  <a:pos x="T2" y="T3"/>
                </a:cxn>
                <a:cxn ang="0">
                  <a:pos x="T4" y="T5"/>
                </a:cxn>
              </a:cxnLst>
              <a:rect l="0" t="0" r="r" b="b"/>
              <a:pathLst>
                <a:path w="196" h="492">
                  <a:moveTo>
                    <a:pt x="196" y="492"/>
                  </a:moveTo>
                  <a:cubicBezTo>
                    <a:pt x="80" y="433"/>
                    <a:pt x="0" y="312"/>
                    <a:pt x="0" y="172"/>
                  </a:cubicBezTo>
                  <a:cubicBezTo>
                    <a:pt x="0" y="110"/>
                    <a:pt x="16" y="51"/>
                    <a:pt x="43" y="0"/>
                  </a:cubicBezTo>
                </a:path>
              </a:pathLst>
            </a:custGeom>
            <a:noFill/>
            <a:ln w="412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ïsḷïdé">
              <a:extLst>
                <a:ext uri="{FF2B5EF4-FFF2-40B4-BE49-F238E27FC236}">
                  <a16:creationId xmlns:a16="http://schemas.microsoft.com/office/drawing/2014/main" id="{18A81ED9-AA5F-483D-3A14-D23D53A77107}"/>
                </a:ext>
              </a:extLst>
            </p:cNvPr>
            <p:cNvSpPr/>
            <p:nvPr/>
          </p:nvSpPr>
          <p:spPr bwMode="auto">
            <a:xfrm flipH="1">
              <a:off x="8423822" y="2697296"/>
              <a:ext cx="1360251" cy="472482"/>
            </a:xfrm>
            <a:custGeom>
              <a:avLst/>
              <a:gdLst>
                <a:gd name="T0" fmla="*/ 0 w 509"/>
                <a:gd name="T1" fmla="*/ 96 h 177"/>
                <a:gd name="T2" fmla="*/ 374 w 509"/>
                <a:gd name="T3" fmla="*/ 62 h 177"/>
                <a:gd name="T4" fmla="*/ 509 w 509"/>
                <a:gd name="T5" fmla="*/ 177 h 177"/>
              </a:gdLst>
              <a:ahLst/>
              <a:cxnLst>
                <a:cxn ang="0">
                  <a:pos x="T0" y="T1"/>
                </a:cxn>
                <a:cxn ang="0">
                  <a:pos x="T2" y="T3"/>
                </a:cxn>
                <a:cxn ang="0">
                  <a:pos x="T4" y="T5"/>
                </a:cxn>
              </a:cxnLst>
              <a:rect l="0" t="0" r="r" b="b"/>
              <a:pathLst>
                <a:path w="509" h="177">
                  <a:moveTo>
                    <a:pt x="0" y="96"/>
                  </a:moveTo>
                  <a:cubicBezTo>
                    <a:pt x="105" y="18"/>
                    <a:pt x="249" y="0"/>
                    <a:pt x="374" y="62"/>
                  </a:cubicBezTo>
                  <a:cubicBezTo>
                    <a:pt x="430" y="90"/>
                    <a:pt x="475" y="129"/>
                    <a:pt x="509" y="177"/>
                  </a:cubicBezTo>
                </a:path>
              </a:pathLst>
            </a:custGeom>
            <a:noFill/>
            <a:ln w="412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iṥḻíḍê">
              <a:extLst>
                <a:ext uri="{FF2B5EF4-FFF2-40B4-BE49-F238E27FC236}">
                  <a16:creationId xmlns:a16="http://schemas.microsoft.com/office/drawing/2014/main" id="{BDFE4E7C-C5AB-1ADF-9920-11A5299AF1AA}"/>
                </a:ext>
              </a:extLst>
            </p:cNvPr>
            <p:cNvSpPr/>
            <p:nvPr/>
          </p:nvSpPr>
          <p:spPr bwMode="auto">
            <a:xfrm flipH="1">
              <a:off x="8198771" y="3551493"/>
              <a:ext cx="857928" cy="1125253"/>
            </a:xfrm>
            <a:custGeom>
              <a:avLst/>
              <a:gdLst>
                <a:gd name="T0" fmla="*/ 297 w 321"/>
                <a:gd name="T1" fmla="*/ 0 h 421"/>
                <a:gd name="T2" fmla="*/ 162 w 321"/>
                <a:gd name="T3" fmla="*/ 350 h 421"/>
                <a:gd name="T4" fmla="*/ 0 w 321"/>
                <a:gd name="T5" fmla="*/ 421 h 421"/>
              </a:gdLst>
              <a:ahLst/>
              <a:cxnLst>
                <a:cxn ang="0">
                  <a:pos x="T0" y="T1"/>
                </a:cxn>
                <a:cxn ang="0">
                  <a:pos x="T2" y="T3"/>
                </a:cxn>
                <a:cxn ang="0">
                  <a:pos x="T4" y="T5"/>
                </a:cxn>
              </a:cxnLst>
              <a:rect l="0" t="0" r="r" b="b"/>
              <a:pathLst>
                <a:path w="321" h="421">
                  <a:moveTo>
                    <a:pt x="297" y="0"/>
                  </a:moveTo>
                  <a:cubicBezTo>
                    <a:pt x="321" y="128"/>
                    <a:pt x="273" y="265"/>
                    <a:pt x="162" y="350"/>
                  </a:cubicBezTo>
                  <a:cubicBezTo>
                    <a:pt x="113" y="388"/>
                    <a:pt x="57" y="411"/>
                    <a:pt x="0" y="421"/>
                  </a:cubicBezTo>
                </a:path>
              </a:pathLst>
            </a:custGeom>
            <a:noFill/>
            <a:ln w="412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0" name="IconMisc">
              <a:extLst>
                <a:ext uri="{FF2B5EF4-FFF2-40B4-BE49-F238E27FC236}">
                  <a16:creationId xmlns:a16="http://schemas.microsoft.com/office/drawing/2014/main" id="{A0ED15ED-C985-5274-F706-C6B6DDEF5F39}"/>
                </a:ext>
              </a:extLst>
            </p:cNvPr>
            <p:cNvSpPr/>
            <p:nvPr/>
          </p:nvSpPr>
          <p:spPr>
            <a:xfrm>
              <a:off x="8914566" y="3422050"/>
              <a:ext cx="607106" cy="606402"/>
            </a:xfrm>
            <a:custGeom>
              <a:avLst/>
              <a:gdLst>
                <a:gd name="T0" fmla="*/ 6817 w 6851"/>
                <a:gd name="T1" fmla="*/ 968 h 6853"/>
                <a:gd name="T2" fmla="*/ 6525 w 6851"/>
                <a:gd name="T3" fmla="*/ 799 h 6853"/>
                <a:gd name="T4" fmla="*/ 5878 w 6851"/>
                <a:gd name="T5" fmla="*/ 973 h 6853"/>
                <a:gd name="T6" fmla="*/ 6052 w 6851"/>
                <a:gd name="T7" fmla="*/ 326 h 6853"/>
                <a:gd name="T8" fmla="*/ 5883 w 6851"/>
                <a:gd name="T9" fmla="*/ 34 h 6853"/>
                <a:gd name="T10" fmla="*/ 5592 w 6851"/>
                <a:gd name="T11" fmla="*/ 203 h 6853"/>
                <a:gd name="T12" fmla="*/ 5408 w 6851"/>
                <a:gd name="T13" fmla="*/ 886 h 6853"/>
                <a:gd name="T14" fmla="*/ 3342 w 6851"/>
                <a:gd name="T15" fmla="*/ 169 h 6853"/>
                <a:gd name="T16" fmla="*/ 0 w 6851"/>
                <a:gd name="T17" fmla="*/ 3511 h 6853"/>
                <a:gd name="T18" fmla="*/ 3342 w 6851"/>
                <a:gd name="T19" fmla="*/ 6853 h 6853"/>
                <a:gd name="T20" fmla="*/ 6683 w 6851"/>
                <a:gd name="T21" fmla="*/ 3511 h 6853"/>
                <a:gd name="T22" fmla="*/ 5965 w 6851"/>
                <a:gd name="T23" fmla="*/ 1442 h 6853"/>
                <a:gd name="T24" fmla="*/ 6648 w 6851"/>
                <a:gd name="T25" fmla="*/ 1259 h 6853"/>
                <a:gd name="T26" fmla="*/ 6817 w 6851"/>
                <a:gd name="T27" fmla="*/ 968 h 6853"/>
                <a:gd name="T28" fmla="*/ 3347 w 6851"/>
                <a:gd name="T29" fmla="*/ 5454 h 6853"/>
                <a:gd name="T30" fmla="*/ 1400 w 6851"/>
                <a:gd name="T31" fmla="*/ 3507 h 6853"/>
                <a:gd name="T32" fmla="*/ 3347 w 6851"/>
                <a:gd name="T33" fmla="*/ 1560 h 6853"/>
                <a:gd name="T34" fmla="*/ 4543 w 6851"/>
                <a:gd name="T35" fmla="*/ 1972 h 6853"/>
                <a:gd name="T36" fmla="*/ 3177 w 6851"/>
                <a:gd name="T37" fmla="*/ 3337 h 6853"/>
                <a:gd name="T38" fmla="*/ 3177 w 6851"/>
                <a:gd name="T39" fmla="*/ 3674 h 6853"/>
                <a:gd name="T40" fmla="*/ 3514 w 6851"/>
                <a:gd name="T41" fmla="*/ 3674 h 6853"/>
                <a:gd name="T42" fmla="*/ 4880 w 6851"/>
                <a:gd name="T43" fmla="*/ 2308 h 6853"/>
                <a:gd name="T44" fmla="*/ 5294 w 6851"/>
                <a:gd name="T45" fmla="*/ 3507 h 6853"/>
                <a:gd name="T46" fmla="*/ 3347 w 6851"/>
                <a:gd name="T47" fmla="*/ 5454 h 6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51" h="6853">
                  <a:moveTo>
                    <a:pt x="6817" y="968"/>
                  </a:moveTo>
                  <a:cubicBezTo>
                    <a:pt x="6783" y="841"/>
                    <a:pt x="6652" y="765"/>
                    <a:pt x="6525" y="799"/>
                  </a:cubicBezTo>
                  <a:lnTo>
                    <a:pt x="5878" y="973"/>
                  </a:lnTo>
                  <a:lnTo>
                    <a:pt x="6052" y="326"/>
                  </a:lnTo>
                  <a:cubicBezTo>
                    <a:pt x="6086" y="199"/>
                    <a:pt x="6010" y="68"/>
                    <a:pt x="5883" y="34"/>
                  </a:cubicBezTo>
                  <a:cubicBezTo>
                    <a:pt x="5756" y="0"/>
                    <a:pt x="5626" y="76"/>
                    <a:pt x="5592" y="203"/>
                  </a:cubicBezTo>
                  <a:lnTo>
                    <a:pt x="5408" y="886"/>
                  </a:lnTo>
                  <a:cubicBezTo>
                    <a:pt x="4839" y="437"/>
                    <a:pt x="4121" y="169"/>
                    <a:pt x="3342" y="169"/>
                  </a:cubicBezTo>
                  <a:cubicBezTo>
                    <a:pt x="1499" y="169"/>
                    <a:pt x="0" y="1668"/>
                    <a:pt x="0" y="3511"/>
                  </a:cubicBezTo>
                  <a:cubicBezTo>
                    <a:pt x="0" y="5353"/>
                    <a:pt x="1499" y="6853"/>
                    <a:pt x="3342" y="6853"/>
                  </a:cubicBezTo>
                  <a:cubicBezTo>
                    <a:pt x="5184" y="6853"/>
                    <a:pt x="6683" y="5354"/>
                    <a:pt x="6683" y="3511"/>
                  </a:cubicBezTo>
                  <a:cubicBezTo>
                    <a:pt x="6683" y="2730"/>
                    <a:pt x="6415" y="2012"/>
                    <a:pt x="5965" y="1442"/>
                  </a:cubicBezTo>
                  <a:lnTo>
                    <a:pt x="6648" y="1259"/>
                  </a:lnTo>
                  <a:cubicBezTo>
                    <a:pt x="6775" y="1225"/>
                    <a:pt x="6851" y="1095"/>
                    <a:pt x="6817" y="968"/>
                  </a:cubicBezTo>
                  <a:close/>
                  <a:moveTo>
                    <a:pt x="3347" y="5454"/>
                  </a:moveTo>
                  <a:cubicBezTo>
                    <a:pt x="2273" y="5454"/>
                    <a:pt x="1400" y="4581"/>
                    <a:pt x="1400" y="3507"/>
                  </a:cubicBezTo>
                  <a:cubicBezTo>
                    <a:pt x="1400" y="2433"/>
                    <a:pt x="2273" y="1560"/>
                    <a:pt x="3347" y="1560"/>
                  </a:cubicBezTo>
                  <a:cubicBezTo>
                    <a:pt x="3797" y="1560"/>
                    <a:pt x="4212" y="1714"/>
                    <a:pt x="4543" y="1972"/>
                  </a:cubicBezTo>
                  <a:lnTo>
                    <a:pt x="3177" y="3337"/>
                  </a:lnTo>
                  <a:cubicBezTo>
                    <a:pt x="3084" y="3430"/>
                    <a:pt x="3084" y="3581"/>
                    <a:pt x="3177" y="3674"/>
                  </a:cubicBezTo>
                  <a:cubicBezTo>
                    <a:pt x="3270" y="3767"/>
                    <a:pt x="3421" y="3767"/>
                    <a:pt x="3514" y="3674"/>
                  </a:cubicBezTo>
                  <a:lnTo>
                    <a:pt x="4880" y="2308"/>
                  </a:lnTo>
                  <a:cubicBezTo>
                    <a:pt x="5139" y="2639"/>
                    <a:pt x="5294" y="3055"/>
                    <a:pt x="5294" y="3507"/>
                  </a:cubicBezTo>
                  <a:cubicBezTo>
                    <a:pt x="5294" y="4581"/>
                    <a:pt x="4420" y="5454"/>
                    <a:pt x="3347" y="5454"/>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1">
              <a:extLst>
                <a:ext uri="{FF2B5EF4-FFF2-40B4-BE49-F238E27FC236}">
                  <a16:creationId xmlns:a16="http://schemas.microsoft.com/office/drawing/2014/main" id="{8CCAD620-673C-8C91-E71D-B1C8E81F2969}"/>
                </a:ext>
              </a:extLst>
            </p:cNvPr>
            <p:cNvSpPr/>
            <p:nvPr/>
          </p:nvSpPr>
          <p:spPr>
            <a:xfrm flipH="1">
              <a:off x="8819511" y="1624304"/>
              <a:ext cx="897767" cy="897764"/>
            </a:xfrm>
            <a:prstGeom prst="ellipse">
              <a:avLst/>
            </a:prstGeom>
            <a:solidFill>
              <a:srgbClr val="FFFFFF"/>
            </a:solid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2">
              <a:extLst>
                <a:ext uri="{FF2B5EF4-FFF2-40B4-BE49-F238E27FC236}">
                  <a16:creationId xmlns:a16="http://schemas.microsoft.com/office/drawing/2014/main" id="{74C6FE32-D124-2423-5E80-84DC880F8016}"/>
                </a:ext>
              </a:extLst>
            </p:cNvPr>
            <p:cNvSpPr/>
            <p:nvPr/>
          </p:nvSpPr>
          <p:spPr>
            <a:xfrm>
              <a:off x="7409948" y="4208808"/>
              <a:ext cx="897767" cy="897764"/>
            </a:xfrm>
            <a:prstGeom prst="ellipse">
              <a:avLst/>
            </a:prstGeom>
            <a:solidFill>
              <a:srgbClr val="FFFFFF"/>
            </a:solid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3" name="Number1">
              <a:extLst>
                <a:ext uri="{FF2B5EF4-FFF2-40B4-BE49-F238E27FC236}">
                  <a16:creationId xmlns:a16="http://schemas.microsoft.com/office/drawing/2014/main" id="{28532B38-2134-7623-4A07-57C72675F3BC}"/>
                </a:ext>
              </a:extLst>
            </p:cNvPr>
            <p:cNvSpPr/>
            <p:nvPr/>
          </p:nvSpPr>
          <p:spPr>
            <a:xfrm>
              <a:off x="8928455" y="1733248"/>
              <a:ext cx="679879" cy="679877"/>
            </a:xfrm>
            <a:prstGeom prst="ellipse">
              <a:avLst/>
            </a:prstGeom>
            <a:solidFill>
              <a:schemeClr val="accent1">
                <a:alpha val="2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endPar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Number2">
              <a:extLst>
                <a:ext uri="{FF2B5EF4-FFF2-40B4-BE49-F238E27FC236}">
                  <a16:creationId xmlns:a16="http://schemas.microsoft.com/office/drawing/2014/main" id="{8FEE6127-666D-78A7-592E-366485C67026}"/>
                </a:ext>
              </a:extLst>
            </p:cNvPr>
            <p:cNvSpPr/>
            <p:nvPr/>
          </p:nvSpPr>
          <p:spPr>
            <a:xfrm>
              <a:off x="7518892" y="4317752"/>
              <a:ext cx="679879" cy="679877"/>
            </a:xfrm>
            <a:prstGeom prst="ellipse">
              <a:avLst/>
            </a:prstGeom>
            <a:solidFill>
              <a:schemeClr val="accent1">
                <a:alpha val="2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2</a:t>
              </a:r>
              <a:endPar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 name="2">
              <a:extLst>
                <a:ext uri="{FF2B5EF4-FFF2-40B4-BE49-F238E27FC236}">
                  <a16:creationId xmlns:a16="http://schemas.microsoft.com/office/drawing/2014/main" id="{D9D0C6D4-0102-80FA-6C35-D7D9804699D0}"/>
                </a:ext>
              </a:extLst>
            </p:cNvPr>
            <p:cNvSpPr/>
            <p:nvPr/>
          </p:nvSpPr>
          <p:spPr>
            <a:xfrm>
              <a:off x="10229073" y="4208808"/>
              <a:ext cx="897767" cy="897764"/>
            </a:xfrm>
            <a:prstGeom prst="ellipse">
              <a:avLst/>
            </a:prstGeom>
            <a:solidFill>
              <a:srgbClr val="FFFFFF"/>
            </a:solid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06" name="Number3">
              <a:extLst>
                <a:ext uri="{FF2B5EF4-FFF2-40B4-BE49-F238E27FC236}">
                  <a16:creationId xmlns:a16="http://schemas.microsoft.com/office/drawing/2014/main" id="{08ED9F27-64DD-3769-BB98-9282FF045B83}"/>
                </a:ext>
              </a:extLst>
            </p:cNvPr>
            <p:cNvSpPr/>
            <p:nvPr/>
          </p:nvSpPr>
          <p:spPr>
            <a:xfrm>
              <a:off x="10338018" y="4317752"/>
              <a:ext cx="679879" cy="679877"/>
            </a:xfrm>
            <a:prstGeom prst="ellipse">
              <a:avLst/>
            </a:prstGeom>
            <a:solidFill>
              <a:schemeClr val="accent1">
                <a:alpha val="2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3</a:t>
              </a:r>
              <a:endPar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Text1">
              <a:extLst>
                <a:ext uri="{FF2B5EF4-FFF2-40B4-BE49-F238E27FC236}">
                  <a16:creationId xmlns:a16="http://schemas.microsoft.com/office/drawing/2014/main" id="{963237AC-5EB7-7F77-947C-B5D9DAC9BB8A}"/>
                </a:ext>
              </a:extLst>
            </p:cNvPr>
            <p:cNvSpPr txBox="1">
              <a:spLocks/>
            </p:cNvSpPr>
            <p:nvPr/>
          </p:nvSpPr>
          <p:spPr>
            <a:xfrm>
              <a:off x="1296400" y="2130145"/>
              <a:ext cx="5684970" cy="945732"/>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30000"/>
                </a:lnSpc>
                <a:buFont typeface="Wingdings" panose="05000000000000000000" pitchFamily="2" charset="2"/>
                <a:buChar char="ü"/>
              </a:pPr>
              <a:r>
                <a:rPr lang="zh-CN" altLang="en-US" sz="1400"/>
                <a:t>前庭康复训练被证明是 VM 病人的</a:t>
              </a:r>
              <a:r>
                <a:rPr lang="zh-CN" altLang="en-US" sz="1400" b="1">
                  <a:solidFill>
                    <a:srgbClr val="008E3F"/>
                  </a:solidFill>
                </a:rPr>
                <a:t>有效辅助治疗，甚至是可以作为独立的治疗方案</a:t>
              </a:r>
              <a:r>
                <a:rPr lang="zh-CN" altLang="en-US" sz="1400"/>
                <a:t>。VM 病人无论使用何种药物治疗，前庭康复训练可能都是有效的</a:t>
              </a:r>
              <a:endParaRPr lang="en-US" altLang="zh-CN" sz="1400"/>
            </a:p>
          </p:txBody>
        </p:sp>
        <p:sp>
          <p:nvSpPr>
            <p:cNvPr id="80" name="Bullet1">
              <a:extLst>
                <a:ext uri="{FF2B5EF4-FFF2-40B4-BE49-F238E27FC236}">
                  <a16:creationId xmlns:a16="http://schemas.microsoft.com/office/drawing/2014/main" id="{8787B8C7-C7CF-9676-7CB7-41DAB16DDE33}"/>
                </a:ext>
              </a:extLst>
            </p:cNvPr>
            <p:cNvSpPr>
              <a:spLocks/>
            </p:cNvSpPr>
            <p:nvPr/>
          </p:nvSpPr>
          <p:spPr>
            <a:xfrm>
              <a:off x="1296400" y="1624306"/>
              <a:ext cx="5684971" cy="414068"/>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30000"/>
                </a:lnSpc>
              </a:pPr>
              <a:r>
                <a:rPr lang="zh-CN" altLang="en-US" sz="1600" b="1">
                  <a:solidFill>
                    <a:srgbClr val="008E3F"/>
                  </a:solidFill>
                </a:rPr>
                <a:t>前庭康复训练</a:t>
              </a:r>
              <a:endParaRPr lang="zh-CN" altLang="en-US" sz="1600" b="1" dirty="0">
                <a:solidFill>
                  <a:srgbClr val="008E3F"/>
                </a:solidFill>
                <a:cs typeface="+mn-ea"/>
                <a:sym typeface="+mn-lt"/>
              </a:endParaRPr>
            </a:p>
          </p:txBody>
        </p:sp>
        <p:sp>
          <p:nvSpPr>
            <p:cNvPr id="76" name="IconBackground1">
              <a:extLst>
                <a:ext uri="{FF2B5EF4-FFF2-40B4-BE49-F238E27FC236}">
                  <a16:creationId xmlns:a16="http://schemas.microsoft.com/office/drawing/2014/main" id="{3D58F527-7FAD-60E9-7FA2-7626251EA61A}"/>
                </a:ext>
              </a:extLst>
            </p:cNvPr>
            <p:cNvSpPr/>
            <p:nvPr/>
          </p:nvSpPr>
          <p:spPr bwMode="auto">
            <a:xfrm>
              <a:off x="660400" y="1624306"/>
              <a:ext cx="502621" cy="502622"/>
            </a:xfrm>
            <a:prstGeom prst="ellipse">
              <a:avLst/>
            </a:prstGeom>
            <a:solidFill>
              <a:schemeClr val="accent1"/>
            </a:solidFill>
            <a:ln w="19050">
              <a:noFill/>
              <a:round/>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600">
                <a:cs typeface="+mn-ea"/>
                <a:sym typeface="+mn-lt"/>
              </a:endParaRPr>
            </a:p>
          </p:txBody>
        </p:sp>
        <p:sp>
          <p:nvSpPr>
            <p:cNvPr id="3" name="Icon1">
              <a:extLst>
                <a:ext uri="{FF2B5EF4-FFF2-40B4-BE49-F238E27FC236}">
                  <a16:creationId xmlns:a16="http://schemas.microsoft.com/office/drawing/2014/main" id="{338EBA48-E00B-B9BD-77E0-B2EE45D8A216}"/>
                </a:ext>
              </a:extLst>
            </p:cNvPr>
            <p:cNvSpPr/>
            <p:nvPr/>
          </p:nvSpPr>
          <p:spPr bwMode="auto">
            <a:xfrm>
              <a:off x="855668" y="1717098"/>
              <a:ext cx="112084" cy="317039"/>
            </a:xfrm>
            <a:custGeom>
              <a:avLst/>
              <a:gdLst>
                <a:gd name="connsiteX0" fmla="*/ 602275 w 602487"/>
                <a:gd name="connsiteY0" fmla="*/ 602275 w 602487"/>
                <a:gd name="connsiteX1" fmla="*/ 602275 w 602487"/>
                <a:gd name="connsiteY1" fmla="*/ 602275 w 602487"/>
                <a:gd name="connsiteX2" fmla="*/ 602275 w 602487"/>
                <a:gd name="connsiteY2" fmla="*/ 602275 w 602487"/>
                <a:gd name="connsiteX3" fmla="*/ 602275 w 602487"/>
                <a:gd name="connsiteY3" fmla="*/ 602275 w 602487"/>
                <a:gd name="connsiteX4" fmla="*/ 602275 w 602487"/>
                <a:gd name="connsiteY4" fmla="*/ 602275 w 602487"/>
                <a:gd name="connsiteX5" fmla="*/ 602275 w 602487"/>
                <a:gd name="connsiteY5" fmla="*/ 602275 w 602487"/>
                <a:gd name="connsiteX6" fmla="*/ 602275 w 602487"/>
                <a:gd name="connsiteY6" fmla="*/ 602275 w 602487"/>
                <a:gd name="connsiteX7" fmla="*/ 602275 w 602487"/>
                <a:gd name="connsiteY7" fmla="*/ 602275 w 602487"/>
                <a:gd name="connsiteX8" fmla="*/ 602275 w 602487"/>
                <a:gd name="connsiteY8" fmla="*/ 602275 w 602487"/>
                <a:gd name="connsiteX9" fmla="*/ 602275 w 602487"/>
                <a:gd name="connsiteY9" fmla="*/ 602275 w 602487"/>
                <a:gd name="connsiteX10" fmla="*/ 602275 w 602487"/>
                <a:gd name="connsiteY10" fmla="*/ 602275 w 602487"/>
                <a:gd name="connsiteX11" fmla="*/ 602275 w 602487"/>
                <a:gd name="connsiteY11" fmla="*/ 602275 w 602487"/>
                <a:gd name="connsiteX12" fmla="*/ 602275 w 602487"/>
                <a:gd name="connsiteY12" fmla="*/ 602275 w 602487"/>
                <a:gd name="connsiteX13" fmla="*/ 602275 w 602487"/>
                <a:gd name="connsiteY13" fmla="*/ 602275 w 602487"/>
                <a:gd name="connsiteX14" fmla="*/ 602275 w 602487"/>
                <a:gd name="connsiteY14" fmla="*/ 602275 w 602487"/>
                <a:gd name="connsiteX15" fmla="*/ 602275 w 602487"/>
                <a:gd name="connsiteY15" fmla="*/ 602275 w 602487"/>
                <a:gd name="connsiteX16" fmla="*/ 602275 w 602487"/>
                <a:gd name="connsiteY16" fmla="*/ 602275 w 602487"/>
                <a:gd name="connsiteX17" fmla="*/ 602275 w 602487"/>
                <a:gd name="connsiteY17" fmla="*/ 602275 w 602487"/>
                <a:gd name="connsiteX18" fmla="*/ 602275 w 602487"/>
                <a:gd name="connsiteY18" fmla="*/ 602275 w 602487"/>
                <a:gd name="connsiteX19" fmla="*/ 602275 w 602487"/>
                <a:gd name="connsiteY19" fmla="*/ 602275 w 602487"/>
                <a:gd name="connsiteX20" fmla="*/ 602275 w 602487"/>
                <a:gd name="connsiteY20" fmla="*/ 602275 w 602487"/>
                <a:gd name="connsiteX21" fmla="*/ 602275 w 602487"/>
                <a:gd name="connsiteY21" fmla="*/ 602275 w 602487"/>
                <a:gd name="connsiteX22" fmla="*/ 602275 w 602487"/>
                <a:gd name="connsiteY22" fmla="*/ 602275 w 602487"/>
                <a:gd name="connsiteX23" fmla="*/ 602275 w 602487"/>
                <a:gd name="connsiteY23" fmla="*/ 602275 w 602487"/>
                <a:gd name="connsiteX24" fmla="*/ 602275 w 602487"/>
                <a:gd name="connsiteY24" fmla="*/ 602275 w 602487"/>
                <a:gd name="connsiteX25" fmla="*/ 602275 w 602487"/>
                <a:gd name="connsiteY25" fmla="*/ 602275 w 602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5149" h="608557">
                  <a:moveTo>
                    <a:pt x="107386" y="63792"/>
                  </a:moveTo>
                  <a:cubicBezTo>
                    <a:pt x="132913" y="63792"/>
                    <a:pt x="153607" y="84201"/>
                    <a:pt x="153607" y="109377"/>
                  </a:cubicBezTo>
                  <a:cubicBezTo>
                    <a:pt x="153607" y="134553"/>
                    <a:pt x="132913" y="154962"/>
                    <a:pt x="107386" y="154962"/>
                  </a:cubicBezTo>
                  <a:cubicBezTo>
                    <a:pt x="81859" y="154962"/>
                    <a:pt x="61165" y="134553"/>
                    <a:pt x="61165" y="109377"/>
                  </a:cubicBezTo>
                  <a:cubicBezTo>
                    <a:pt x="61165" y="84201"/>
                    <a:pt x="81859" y="63792"/>
                    <a:pt x="107386" y="63792"/>
                  </a:cubicBezTo>
                  <a:close/>
                  <a:moveTo>
                    <a:pt x="28926" y="538"/>
                  </a:moveTo>
                  <a:cubicBezTo>
                    <a:pt x="37684" y="2840"/>
                    <a:pt x="42985" y="11815"/>
                    <a:pt x="40680" y="20560"/>
                  </a:cubicBezTo>
                  <a:cubicBezTo>
                    <a:pt x="33074" y="50478"/>
                    <a:pt x="22473" y="129184"/>
                    <a:pt x="56122" y="161633"/>
                  </a:cubicBezTo>
                  <a:lnTo>
                    <a:pt x="158913" y="161633"/>
                  </a:lnTo>
                  <a:cubicBezTo>
                    <a:pt x="192562" y="129184"/>
                    <a:pt x="181960" y="50478"/>
                    <a:pt x="174354" y="20560"/>
                  </a:cubicBezTo>
                  <a:cubicBezTo>
                    <a:pt x="172050" y="11815"/>
                    <a:pt x="177351" y="2840"/>
                    <a:pt x="186339" y="538"/>
                  </a:cubicBezTo>
                  <a:cubicBezTo>
                    <a:pt x="195097" y="-1763"/>
                    <a:pt x="204085" y="3530"/>
                    <a:pt x="206390" y="12505"/>
                  </a:cubicBezTo>
                  <a:cubicBezTo>
                    <a:pt x="207773" y="18259"/>
                    <a:pt x="241883" y="154039"/>
                    <a:pt x="165366" y="197535"/>
                  </a:cubicBezTo>
                  <a:cubicBezTo>
                    <a:pt x="164444" y="197995"/>
                    <a:pt x="162600" y="198915"/>
                    <a:pt x="162600" y="198915"/>
                  </a:cubicBezTo>
                  <a:lnTo>
                    <a:pt x="162831" y="583933"/>
                  </a:lnTo>
                  <a:cubicBezTo>
                    <a:pt x="162831" y="597511"/>
                    <a:pt x="151768" y="608557"/>
                    <a:pt x="138170" y="608557"/>
                  </a:cubicBezTo>
                  <a:cubicBezTo>
                    <a:pt x="124342" y="608557"/>
                    <a:pt x="113279" y="597511"/>
                    <a:pt x="113279" y="583933"/>
                  </a:cubicBezTo>
                  <a:lnTo>
                    <a:pt x="113279" y="397523"/>
                  </a:lnTo>
                  <a:lnTo>
                    <a:pt x="101525" y="397523"/>
                  </a:lnTo>
                  <a:lnTo>
                    <a:pt x="101525" y="583933"/>
                  </a:lnTo>
                  <a:cubicBezTo>
                    <a:pt x="101525" y="597511"/>
                    <a:pt x="90462" y="608557"/>
                    <a:pt x="76864" y="608557"/>
                  </a:cubicBezTo>
                  <a:cubicBezTo>
                    <a:pt x="63036" y="608557"/>
                    <a:pt x="52204" y="597511"/>
                    <a:pt x="52204" y="583933"/>
                  </a:cubicBezTo>
                  <a:lnTo>
                    <a:pt x="52665" y="198915"/>
                  </a:lnTo>
                  <a:cubicBezTo>
                    <a:pt x="52665" y="198915"/>
                    <a:pt x="50590" y="197995"/>
                    <a:pt x="49669" y="197535"/>
                  </a:cubicBezTo>
                  <a:cubicBezTo>
                    <a:pt x="-26618" y="154039"/>
                    <a:pt x="7262" y="18259"/>
                    <a:pt x="8875" y="12505"/>
                  </a:cubicBezTo>
                  <a:cubicBezTo>
                    <a:pt x="11180" y="3530"/>
                    <a:pt x="20168" y="-1763"/>
                    <a:pt x="28926" y="538"/>
                  </a:cubicBezTo>
                  <a:close/>
                </a:path>
              </a:pathLst>
            </a:custGeom>
            <a:solidFill>
              <a:srgbClr val="FFFFFF"/>
            </a:solidFill>
            <a:ln w="9525">
              <a:noFill/>
              <a:round/>
            </a:ln>
          </p:spPr>
          <p:txBody>
            <a:bodyPr wrap="square" lIns="91440" tIns="45720" rIns="91440" bIns="4572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sz="1200">
                <a:cs typeface="+mn-ea"/>
                <a:sym typeface="+mn-lt"/>
              </a:endParaRPr>
            </a:p>
          </p:txBody>
        </p:sp>
        <p:sp>
          <p:nvSpPr>
            <p:cNvPr id="88" name="Text2">
              <a:extLst>
                <a:ext uri="{FF2B5EF4-FFF2-40B4-BE49-F238E27FC236}">
                  <a16:creationId xmlns:a16="http://schemas.microsoft.com/office/drawing/2014/main" id="{DABA0F51-23FB-FE35-912C-867F7A0630E0}"/>
                </a:ext>
              </a:extLst>
            </p:cNvPr>
            <p:cNvSpPr txBox="1">
              <a:spLocks/>
            </p:cNvSpPr>
            <p:nvPr/>
          </p:nvSpPr>
          <p:spPr>
            <a:xfrm>
              <a:off x="1296400" y="3749431"/>
              <a:ext cx="5684970" cy="945728"/>
            </a:xfrm>
            <a:prstGeom prst="rect">
              <a:avLst/>
            </a:prstGeom>
            <a:noFill/>
            <a:ln>
              <a:noFill/>
            </a:ln>
          </p:spPr>
          <p:txBody>
            <a:bodyPr wrap="square" lIns="91440" tIns="45720" rIns="91440" bIns="45720" anchor="t" anchorCtr="0">
              <a:normAutofit/>
            </a:bodyPr>
            <a:lstStyle>
              <a:defPPr>
                <a:defRPr lang="zh-CN"/>
              </a:defPPr>
              <a:lvl1pPr marL="285750" indent="-285750">
                <a:lnSpc>
                  <a:spcPct val="130000"/>
                </a:lnSpc>
                <a:buFont typeface="Wingdings" panose="05000000000000000000" pitchFamily="2" charset="2"/>
                <a:buChar char="ü"/>
                <a:defRPr sz="1400"/>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在进行 VM 药物以及非药物治疗的同时，需积极开展病人教育，</a:t>
              </a:r>
              <a:r>
                <a:rPr lang="zh-CN" altLang="en-US" b="1">
                  <a:solidFill>
                    <a:srgbClr val="008E3F"/>
                  </a:solidFill>
                </a:rPr>
                <a:t>避免诱发因素，改善生活方式，加强综合管理</a:t>
              </a:r>
              <a:endParaRPr lang="zh-CN" altLang="en-US" b="1" dirty="0">
                <a:solidFill>
                  <a:srgbClr val="008E3F"/>
                </a:solidFill>
                <a:sym typeface="+mn-lt"/>
              </a:endParaRPr>
            </a:p>
          </p:txBody>
        </p:sp>
        <p:sp>
          <p:nvSpPr>
            <p:cNvPr id="89" name="Bullet2">
              <a:extLst>
                <a:ext uri="{FF2B5EF4-FFF2-40B4-BE49-F238E27FC236}">
                  <a16:creationId xmlns:a16="http://schemas.microsoft.com/office/drawing/2014/main" id="{4E3F39D4-CDB8-DB5B-9C14-0DF60C526568}"/>
                </a:ext>
              </a:extLst>
            </p:cNvPr>
            <p:cNvSpPr>
              <a:spLocks/>
            </p:cNvSpPr>
            <p:nvPr/>
          </p:nvSpPr>
          <p:spPr>
            <a:xfrm>
              <a:off x="1296400" y="3335365"/>
              <a:ext cx="5684971" cy="414067"/>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b="1">
                  <a:solidFill>
                    <a:srgbClr val="008E3F"/>
                  </a:solidFill>
                  <a:sym typeface="+mn-lt"/>
                </a:rPr>
                <a:t>加强综合管理</a:t>
              </a:r>
              <a:endParaRPr lang="zh-CN" altLang="en-US" sz="1600" b="1" dirty="0">
                <a:solidFill>
                  <a:srgbClr val="008E3F"/>
                </a:solidFill>
                <a:sym typeface="+mn-lt"/>
              </a:endParaRPr>
            </a:p>
          </p:txBody>
        </p:sp>
        <p:sp>
          <p:nvSpPr>
            <p:cNvPr id="84" name="IconBackground2">
              <a:extLst>
                <a:ext uri="{FF2B5EF4-FFF2-40B4-BE49-F238E27FC236}">
                  <a16:creationId xmlns:a16="http://schemas.microsoft.com/office/drawing/2014/main" id="{515BDC13-D6FA-0F1D-EB2B-CFBBB564C4E1}"/>
                </a:ext>
              </a:extLst>
            </p:cNvPr>
            <p:cNvSpPr/>
            <p:nvPr/>
          </p:nvSpPr>
          <p:spPr bwMode="auto">
            <a:xfrm>
              <a:off x="660400" y="3531501"/>
              <a:ext cx="502621" cy="502620"/>
            </a:xfrm>
            <a:prstGeom prst="ellipse">
              <a:avLst/>
            </a:prstGeom>
            <a:solidFill>
              <a:schemeClr val="accent1"/>
            </a:solidFill>
            <a:ln w="19050">
              <a:noFill/>
              <a:round/>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600">
                <a:cs typeface="+mn-ea"/>
                <a:sym typeface="+mn-lt"/>
              </a:endParaRPr>
            </a:p>
          </p:txBody>
        </p:sp>
        <p:sp>
          <p:nvSpPr>
            <p:cNvPr id="87" name="Icon2">
              <a:extLst>
                <a:ext uri="{FF2B5EF4-FFF2-40B4-BE49-F238E27FC236}">
                  <a16:creationId xmlns:a16="http://schemas.microsoft.com/office/drawing/2014/main" id="{420CDD88-CBB7-5871-4DAC-5CEE30A3E043}"/>
                </a:ext>
              </a:extLst>
            </p:cNvPr>
            <p:cNvSpPr/>
            <p:nvPr/>
          </p:nvSpPr>
          <p:spPr bwMode="auto">
            <a:xfrm>
              <a:off x="813742" y="3712267"/>
              <a:ext cx="195937" cy="14108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590" h="437506">
                  <a:moveTo>
                    <a:pt x="264169" y="99070"/>
                  </a:moveTo>
                  <a:lnTo>
                    <a:pt x="195105" y="190967"/>
                  </a:lnTo>
                  <a:lnTo>
                    <a:pt x="250997" y="221984"/>
                  </a:lnTo>
                  <a:lnTo>
                    <a:pt x="289445" y="210786"/>
                  </a:lnTo>
                  <a:lnTo>
                    <a:pt x="387968" y="298061"/>
                  </a:lnTo>
                  <a:lnTo>
                    <a:pt x="435939" y="262600"/>
                  </a:lnTo>
                  <a:lnTo>
                    <a:pt x="484533" y="268466"/>
                  </a:lnTo>
                  <a:lnTo>
                    <a:pt x="421788" y="171147"/>
                  </a:lnTo>
                  <a:lnTo>
                    <a:pt x="366252" y="257267"/>
                  </a:lnTo>
                  <a:close/>
                  <a:moveTo>
                    <a:pt x="264169" y="59698"/>
                  </a:moveTo>
                  <a:cubicBezTo>
                    <a:pt x="264614" y="59698"/>
                    <a:pt x="265059" y="59698"/>
                    <a:pt x="265504" y="59698"/>
                  </a:cubicBezTo>
                  <a:cubicBezTo>
                    <a:pt x="278409" y="60142"/>
                    <a:pt x="290246" y="66897"/>
                    <a:pt x="297277" y="77740"/>
                  </a:cubicBezTo>
                  <a:lnTo>
                    <a:pt x="366252" y="184567"/>
                  </a:lnTo>
                  <a:lnTo>
                    <a:pt x="388680" y="149817"/>
                  </a:lnTo>
                  <a:cubicBezTo>
                    <a:pt x="395889" y="138619"/>
                    <a:pt x="408349" y="131776"/>
                    <a:pt x="421788" y="131776"/>
                  </a:cubicBezTo>
                  <a:cubicBezTo>
                    <a:pt x="435138" y="131776"/>
                    <a:pt x="447687" y="138619"/>
                    <a:pt x="454896" y="149817"/>
                  </a:cubicBezTo>
                  <a:lnTo>
                    <a:pt x="601300" y="376804"/>
                  </a:lnTo>
                  <a:cubicBezTo>
                    <a:pt x="609132" y="388891"/>
                    <a:pt x="609666" y="404267"/>
                    <a:pt x="602813" y="416976"/>
                  </a:cubicBezTo>
                  <a:cubicBezTo>
                    <a:pt x="595871" y="429596"/>
                    <a:pt x="582610" y="437506"/>
                    <a:pt x="568192" y="437506"/>
                  </a:cubicBezTo>
                  <a:lnTo>
                    <a:pt x="39445" y="437506"/>
                  </a:lnTo>
                  <a:cubicBezTo>
                    <a:pt x="22802" y="437506"/>
                    <a:pt x="7850" y="427019"/>
                    <a:pt x="2243" y="411199"/>
                  </a:cubicBezTo>
                  <a:cubicBezTo>
                    <a:pt x="-2207" y="398668"/>
                    <a:pt x="107" y="384892"/>
                    <a:pt x="7939" y="374494"/>
                  </a:cubicBezTo>
                  <a:lnTo>
                    <a:pt x="232574" y="75429"/>
                  </a:lnTo>
                  <a:cubicBezTo>
                    <a:pt x="240050" y="65475"/>
                    <a:pt x="251798" y="59698"/>
                    <a:pt x="264169" y="59698"/>
                  </a:cubicBezTo>
                  <a:close/>
                  <a:moveTo>
                    <a:pt x="415732" y="0"/>
                  </a:moveTo>
                  <a:cubicBezTo>
                    <a:pt x="470556" y="0"/>
                    <a:pt x="514967" y="44341"/>
                    <a:pt x="514967" y="99078"/>
                  </a:cubicBezTo>
                  <a:cubicBezTo>
                    <a:pt x="514967" y="117294"/>
                    <a:pt x="509983" y="134443"/>
                    <a:pt x="501350" y="149105"/>
                  </a:cubicBezTo>
                  <a:lnTo>
                    <a:pt x="488000" y="128490"/>
                  </a:lnTo>
                  <a:cubicBezTo>
                    <a:pt x="473493" y="105920"/>
                    <a:pt x="448662" y="92413"/>
                    <a:pt x="421784" y="92413"/>
                  </a:cubicBezTo>
                  <a:cubicBezTo>
                    <a:pt x="401225" y="92413"/>
                    <a:pt x="382001" y="100233"/>
                    <a:pt x="367583" y="114006"/>
                  </a:cubicBezTo>
                  <a:cubicBezTo>
                    <a:pt x="326910" y="51005"/>
                    <a:pt x="329936" y="55626"/>
                    <a:pt x="327978" y="52871"/>
                  </a:cubicBezTo>
                  <a:cubicBezTo>
                    <a:pt x="344621" y="21504"/>
                    <a:pt x="377640" y="0"/>
                    <a:pt x="415732" y="0"/>
                  </a:cubicBezTo>
                  <a:close/>
                </a:path>
              </a:pathLst>
            </a:custGeom>
            <a:solidFill>
              <a:srgbClr val="FFFFFF"/>
            </a:solidFill>
            <a:ln w="9525">
              <a:noFill/>
              <a:round/>
            </a:ln>
          </p:spPr>
          <p:txBody>
            <a:bodyPr wrap="square" lIns="91440" tIns="45720" rIns="91440" bIns="4572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sz="800">
                <a:cs typeface="+mn-ea"/>
                <a:sym typeface="+mn-lt"/>
              </a:endParaRPr>
            </a:p>
          </p:txBody>
        </p:sp>
        <p:sp>
          <p:nvSpPr>
            <p:cNvPr id="102" name="Text3">
              <a:extLst>
                <a:ext uri="{FF2B5EF4-FFF2-40B4-BE49-F238E27FC236}">
                  <a16:creationId xmlns:a16="http://schemas.microsoft.com/office/drawing/2014/main" id="{7A302A10-4B43-8EA1-E9E0-7423F59514D4}"/>
                </a:ext>
              </a:extLst>
            </p:cNvPr>
            <p:cNvSpPr txBox="1">
              <a:spLocks/>
            </p:cNvSpPr>
            <p:nvPr/>
          </p:nvSpPr>
          <p:spPr>
            <a:xfrm>
              <a:off x="1296400" y="5188372"/>
              <a:ext cx="5582956" cy="901144"/>
            </a:xfrm>
            <a:prstGeom prst="rect">
              <a:avLst/>
            </a:prstGeom>
            <a:noFill/>
            <a:ln>
              <a:noFill/>
            </a:ln>
          </p:spPr>
          <p:txBody>
            <a:bodyPr wrap="square" lIns="91440" tIns="45720" rIns="91440" bIns="45720" anchor="t" anchorCtr="0">
              <a:normAutofit/>
            </a:bodyPr>
            <a:lstStyle>
              <a:defPPr>
                <a:defRPr lang="zh-CN"/>
              </a:defPPr>
              <a:lvl1pPr marL="285750" indent="-285750">
                <a:lnSpc>
                  <a:spcPct val="130000"/>
                </a:lnSpc>
                <a:buFont typeface="Wingdings" panose="05000000000000000000" pitchFamily="2" charset="2"/>
                <a:buChar char="ü"/>
                <a:defRPr sz="1400"/>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中国开展的头痛学校教育和</a:t>
              </a:r>
              <a:r>
                <a:rPr lang="zh-CN" altLang="en-US" b="1">
                  <a:solidFill>
                    <a:srgbClr val="008E3F"/>
                  </a:solidFill>
                </a:rPr>
                <a:t>SMART管理模式</a:t>
              </a:r>
              <a:r>
                <a:rPr lang="zh-CN" altLang="en-US"/>
                <a:t>得到国际认可 ，基于 ICHD分类诊断标准开发的</a:t>
              </a:r>
              <a:r>
                <a:rPr lang="zh-CN" altLang="en-US" b="1">
                  <a:solidFill>
                    <a:srgbClr val="008E3F"/>
                  </a:solidFill>
                </a:rPr>
                <a:t>CDSS计算机辅助临床决策系统</a:t>
              </a:r>
              <a:r>
                <a:rPr lang="zh-CN" altLang="en-US"/>
                <a:t>极大简化诊断流程 ，提高诊断效率，为 VM 的综合管理提供参考</a:t>
              </a:r>
              <a:endParaRPr lang="zh-CN" altLang="en-US" dirty="0">
                <a:sym typeface="+mn-lt"/>
              </a:endParaRPr>
            </a:p>
          </p:txBody>
        </p:sp>
        <p:sp>
          <p:nvSpPr>
            <p:cNvPr id="103" name="Bullet3">
              <a:extLst>
                <a:ext uri="{FF2B5EF4-FFF2-40B4-BE49-F238E27FC236}">
                  <a16:creationId xmlns:a16="http://schemas.microsoft.com/office/drawing/2014/main" id="{1F29AADE-0E2F-5ED1-5979-9F49C0337FD1}"/>
                </a:ext>
              </a:extLst>
            </p:cNvPr>
            <p:cNvSpPr>
              <a:spLocks/>
            </p:cNvSpPr>
            <p:nvPr/>
          </p:nvSpPr>
          <p:spPr>
            <a:xfrm>
              <a:off x="1296400" y="4774306"/>
              <a:ext cx="5684971" cy="414067"/>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b="1">
                  <a:solidFill>
                    <a:srgbClr val="008E3F"/>
                  </a:solidFill>
                  <a:sym typeface="+mn-lt"/>
                </a:rPr>
                <a:t>更多诊疗方向</a:t>
              </a:r>
              <a:endParaRPr lang="zh-CN" altLang="en-US" sz="1600" b="1" dirty="0">
                <a:solidFill>
                  <a:srgbClr val="008E3F"/>
                </a:solidFill>
                <a:sym typeface="+mn-lt"/>
              </a:endParaRPr>
            </a:p>
          </p:txBody>
        </p:sp>
        <p:sp>
          <p:nvSpPr>
            <p:cNvPr id="100" name="IconBackground3">
              <a:extLst>
                <a:ext uri="{FF2B5EF4-FFF2-40B4-BE49-F238E27FC236}">
                  <a16:creationId xmlns:a16="http://schemas.microsoft.com/office/drawing/2014/main" id="{1A461A31-6693-5BBE-83BF-6BE112C80B4D}"/>
                </a:ext>
              </a:extLst>
            </p:cNvPr>
            <p:cNvSpPr/>
            <p:nvPr/>
          </p:nvSpPr>
          <p:spPr bwMode="auto">
            <a:xfrm>
              <a:off x="660400" y="4970442"/>
              <a:ext cx="502621" cy="502620"/>
            </a:xfrm>
            <a:prstGeom prst="ellipse">
              <a:avLst/>
            </a:prstGeom>
            <a:solidFill>
              <a:schemeClr val="accent1"/>
            </a:solidFill>
            <a:ln w="19050">
              <a:noFill/>
              <a:round/>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600">
                <a:cs typeface="+mn-ea"/>
                <a:sym typeface="+mn-lt"/>
              </a:endParaRPr>
            </a:p>
          </p:txBody>
        </p:sp>
        <p:sp>
          <p:nvSpPr>
            <p:cNvPr id="101" name="Icon3">
              <a:extLst>
                <a:ext uri="{FF2B5EF4-FFF2-40B4-BE49-F238E27FC236}">
                  <a16:creationId xmlns:a16="http://schemas.microsoft.com/office/drawing/2014/main" id="{2F9EDB61-0707-F947-A872-3F66F2AF5B95}"/>
                </a:ext>
              </a:extLst>
            </p:cNvPr>
            <p:cNvSpPr/>
            <p:nvPr/>
          </p:nvSpPr>
          <p:spPr bwMode="auto">
            <a:xfrm>
              <a:off x="815568" y="5125743"/>
              <a:ext cx="192284" cy="192017"/>
            </a:xfrm>
            <a:custGeom>
              <a:avLst/>
              <a:gdLst>
                <a:gd name="connsiteX0" fmla="*/ 451798 w 609050"/>
                <a:gd name="connsiteY0" fmla="*/ 335680 h 608203"/>
                <a:gd name="connsiteX1" fmla="*/ 451798 w 609050"/>
                <a:gd name="connsiteY1" fmla="*/ 411138 h 608203"/>
                <a:gd name="connsiteX2" fmla="*/ 493427 w 609050"/>
                <a:gd name="connsiteY2" fmla="*/ 411138 h 608203"/>
                <a:gd name="connsiteX3" fmla="*/ 493427 w 609050"/>
                <a:gd name="connsiteY3" fmla="*/ 335680 h 608203"/>
                <a:gd name="connsiteX4" fmla="*/ 609050 w 609050"/>
                <a:gd name="connsiteY4" fmla="*/ 451154 h 608203"/>
                <a:gd name="connsiteX5" fmla="*/ 533494 w 609050"/>
                <a:gd name="connsiteY5" fmla="*/ 451154 h 608203"/>
                <a:gd name="connsiteX6" fmla="*/ 533494 w 609050"/>
                <a:gd name="connsiteY6" fmla="*/ 492729 h 608203"/>
                <a:gd name="connsiteX7" fmla="*/ 609050 w 609050"/>
                <a:gd name="connsiteY7" fmla="*/ 492729 h 608203"/>
                <a:gd name="connsiteX8" fmla="*/ 493427 w 609050"/>
                <a:gd name="connsiteY8" fmla="*/ 608203 h 608203"/>
                <a:gd name="connsiteX9" fmla="*/ 493427 w 609050"/>
                <a:gd name="connsiteY9" fmla="*/ 532745 h 608203"/>
                <a:gd name="connsiteX10" fmla="*/ 451798 w 609050"/>
                <a:gd name="connsiteY10" fmla="*/ 532745 h 608203"/>
                <a:gd name="connsiteX11" fmla="*/ 451798 w 609050"/>
                <a:gd name="connsiteY11" fmla="*/ 608203 h 608203"/>
                <a:gd name="connsiteX12" fmla="*/ 336174 w 609050"/>
                <a:gd name="connsiteY12" fmla="*/ 492729 h 608203"/>
                <a:gd name="connsiteX13" fmla="*/ 411730 w 609050"/>
                <a:gd name="connsiteY13" fmla="*/ 492729 h 608203"/>
                <a:gd name="connsiteX14" fmla="*/ 411730 w 609050"/>
                <a:gd name="connsiteY14" fmla="*/ 451154 h 608203"/>
                <a:gd name="connsiteX15" fmla="*/ 336174 w 609050"/>
                <a:gd name="connsiteY15" fmla="*/ 451154 h 608203"/>
                <a:gd name="connsiteX16" fmla="*/ 451798 w 609050"/>
                <a:gd name="connsiteY16" fmla="*/ 335680 h 608203"/>
                <a:gd name="connsiteX17" fmla="*/ 231243 w 609050"/>
                <a:gd name="connsiteY17" fmla="*/ 165476 h 608203"/>
                <a:gd name="connsiteX18" fmla="*/ 293694 w 609050"/>
                <a:gd name="connsiteY18" fmla="*/ 227821 h 608203"/>
                <a:gd name="connsiteX19" fmla="*/ 231243 w 609050"/>
                <a:gd name="connsiteY19" fmla="*/ 290166 h 608203"/>
                <a:gd name="connsiteX20" fmla="*/ 168792 w 609050"/>
                <a:gd name="connsiteY20" fmla="*/ 227821 h 608203"/>
                <a:gd name="connsiteX21" fmla="*/ 231243 w 609050"/>
                <a:gd name="connsiteY21" fmla="*/ 165476 h 608203"/>
                <a:gd name="connsiteX22" fmla="*/ 231260 w 609050"/>
                <a:gd name="connsiteY22" fmla="*/ 123882 h 608203"/>
                <a:gd name="connsiteX23" fmla="*/ 127183 w 609050"/>
                <a:gd name="connsiteY23" fmla="*/ 227810 h 608203"/>
                <a:gd name="connsiteX24" fmla="*/ 231260 w 609050"/>
                <a:gd name="connsiteY24" fmla="*/ 331739 h 608203"/>
                <a:gd name="connsiteX25" fmla="*/ 335337 w 609050"/>
                <a:gd name="connsiteY25" fmla="*/ 227810 h 608203"/>
                <a:gd name="connsiteX26" fmla="*/ 231260 w 609050"/>
                <a:gd name="connsiteY26" fmla="*/ 123882 h 608203"/>
                <a:gd name="connsiteX27" fmla="*/ 231260 w 609050"/>
                <a:gd name="connsiteY27" fmla="*/ 0 h 608203"/>
                <a:gd name="connsiteX28" fmla="*/ 462415 w 609050"/>
                <a:gd name="connsiteY28" fmla="*/ 230928 h 608203"/>
                <a:gd name="connsiteX29" fmla="*/ 453777 w 609050"/>
                <a:gd name="connsiteY29" fmla="*/ 293597 h 608203"/>
                <a:gd name="connsiteX30" fmla="*/ 292978 w 609050"/>
                <a:gd name="connsiteY30" fmla="*/ 471938 h 608203"/>
                <a:gd name="connsiteX31" fmla="*/ 298702 w 609050"/>
                <a:gd name="connsiteY31" fmla="*/ 516939 h 608203"/>
                <a:gd name="connsiteX32" fmla="*/ 231260 w 609050"/>
                <a:gd name="connsiteY32" fmla="*/ 601640 h 608203"/>
                <a:gd name="connsiteX33" fmla="*/ 49749 w 609050"/>
                <a:gd name="connsiteY33" fmla="*/ 373830 h 608203"/>
                <a:gd name="connsiteX34" fmla="*/ 0 w 609050"/>
                <a:gd name="connsiteY34" fmla="*/ 230928 h 608203"/>
                <a:gd name="connsiteX35" fmla="*/ 231260 w 609050"/>
                <a:gd name="connsiteY35" fmla="*/ 0 h 60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9050" h="608203">
                  <a:moveTo>
                    <a:pt x="451798" y="335680"/>
                  </a:moveTo>
                  <a:lnTo>
                    <a:pt x="451798" y="411138"/>
                  </a:lnTo>
                  <a:lnTo>
                    <a:pt x="493427" y="411138"/>
                  </a:lnTo>
                  <a:lnTo>
                    <a:pt x="493427" y="335680"/>
                  </a:lnTo>
                  <a:cubicBezTo>
                    <a:pt x="552852" y="344723"/>
                    <a:pt x="599996" y="391806"/>
                    <a:pt x="609050" y="451154"/>
                  </a:cubicBezTo>
                  <a:lnTo>
                    <a:pt x="533494" y="451154"/>
                  </a:lnTo>
                  <a:lnTo>
                    <a:pt x="533494" y="492729"/>
                  </a:lnTo>
                  <a:lnTo>
                    <a:pt x="609050" y="492729"/>
                  </a:lnTo>
                  <a:cubicBezTo>
                    <a:pt x="599996" y="552077"/>
                    <a:pt x="552852" y="599160"/>
                    <a:pt x="493427" y="608203"/>
                  </a:cubicBezTo>
                  <a:lnTo>
                    <a:pt x="493427" y="532745"/>
                  </a:lnTo>
                  <a:lnTo>
                    <a:pt x="451798" y="532745"/>
                  </a:lnTo>
                  <a:lnTo>
                    <a:pt x="451798" y="608203"/>
                  </a:lnTo>
                  <a:cubicBezTo>
                    <a:pt x="392373" y="599160"/>
                    <a:pt x="345228" y="552077"/>
                    <a:pt x="336174" y="492729"/>
                  </a:cubicBezTo>
                  <a:lnTo>
                    <a:pt x="411730" y="492729"/>
                  </a:lnTo>
                  <a:lnTo>
                    <a:pt x="411730" y="451154"/>
                  </a:lnTo>
                  <a:lnTo>
                    <a:pt x="336174" y="451154"/>
                  </a:lnTo>
                  <a:cubicBezTo>
                    <a:pt x="345228" y="391806"/>
                    <a:pt x="392373" y="344723"/>
                    <a:pt x="451798" y="335680"/>
                  </a:cubicBezTo>
                  <a:close/>
                  <a:moveTo>
                    <a:pt x="231243" y="165476"/>
                  </a:moveTo>
                  <a:cubicBezTo>
                    <a:pt x="265734" y="165476"/>
                    <a:pt x="293694" y="193389"/>
                    <a:pt x="293694" y="227821"/>
                  </a:cubicBezTo>
                  <a:cubicBezTo>
                    <a:pt x="293694" y="262253"/>
                    <a:pt x="265734" y="290166"/>
                    <a:pt x="231243" y="290166"/>
                  </a:cubicBezTo>
                  <a:cubicBezTo>
                    <a:pt x="196752" y="290166"/>
                    <a:pt x="168792" y="262253"/>
                    <a:pt x="168792" y="227821"/>
                  </a:cubicBezTo>
                  <a:cubicBezTo>
                    <a:pt x="168792" y="193389"/>
                    <a:pt x="196752" y="165476"/>
                    <a:pt x="231243" y="165476"/>
                  </a:cubicBezTo>
                  <a:close/>
                  <a:moveTo>
                    <a:pt x="231260" y="123882"/>
                  </a:moveTo>
                  <a:cubicBezTo>
                    <a:pt x="173809" y="123882"/>
                    <a:pt x="127183" y="170546"/>
                    <a:pt x="127183" y="227810"/>
                  </a:cubicBezTo>
                  <a:cubicBezTo>
                    <a:pt x="127183" y="285075"/>
                    <a:pt x="173809" y="331739"/>
                    <a:pt x="231260" y="331739"/>
                  </a:cubicBezTo>
                  <a:cubicBezTo>
                    <a:pt x="288606" y="331739"/>
                    <a:pt x="335337" y="285075"/>
                    <a:pt x="335337" y="227810"/>
                  </a:cubicBezTo>
                  <a:cubicBezTo>
                    <a:pt x="335337" y="170546"/>
                    <a:pt x="288606" y="123882"/>
                    <a:pt x="231260" y="123882"/>
                  </a:cubicBezTo>
                  <a:close/>
                  <a:moveTo>
                    <a:pt x="231260" y="0"/>
                  </a:moveTo>
                  <a:cubicBezTo>
                    <a:pt x="358754" y="0"/>
                    <a:pt x="462415" y="103616"/>
                    <a:pt x="462415" y="230928"/>
                  </a:cubicBezTo>
                  <a:cubicBezTo>
                    <a:pt x="462415" y="252649"/>
                    <a:pt x="459397" y="273643"/>
                    <a:pt x="453777" y="293597"/>
                  </a:cubicBezTo>
                  <a:cubicBezTo>
                    <a:pt x="363542" y="303054"/>
                    <a:pt x="292978" y="379442"/>
                    <a:pt x="292978" y="471938"/>
                  </a:cubicBezTo>
                  <a:cubicBezTo>
                    <a:pt x="292978" y="487423"/>
                    <a:pt x="294955" y="502493"/>
                    <a:pt x="298702" y="516939"/>
                  </a:cubicBezTo>
                  <a:lnTo>
                    <a:pt x="231260" y="601640"/>
                  </a:lnTo>
                  <a:lnTo>
                    <a:pt x="49749" y="373830"/>
                  </a:lnTo>
                  <a:cubicBezTo>
                    <a:pt x="18630" y="334545"/>
                    <a:pt x="0" y="284867"/>
                    <a:pt x="0" y="230928"/>
                  </a:cubicBezTo>
                  <a:cubicBezTo>
                    <a:pt x="0" y="103616"/>
                    <a:pt x="103765" y="0"/>
                    <a:pt x="231260" y="0"/>
                  </a:cubicBezTo>
                  <a:close/>
                </a:path>
              </a:pathLst>
            </a:custGeom>
            <a:solidFill>
              <a:srgbClr val="FFFFFF"/>
            </a:solidFill>
            <a:ln w="9525">
              <a:noFill/>
              <a:round/>
            </a:ln>
          </p:spPr>
          <p:txBody>
            <a:bodyPr wrap="square" lIns="91440" tIns="45720" rIns="91440" bIns="4572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sz="1200">
                <a:cs typeface="+mn-ea"/>
                <a:sym typeface="+mn-lt"/>
              </a:endParaRPr>
            </a:p>
          </p:txBody>
        </p:sp>
      </p:grpSp>
      <p:sp>
        <p:nvSpPr>
          <p:cNvPr id="6" name="文本框 5">
            <a:extLst>
              <a:ext uri="{FF2B5EF4-FFF2-40B4-BE49-F238E27FC236}">
                <a16:creationId xmlns:a16="http://schemas.microsoft.com/office/drawing/2014/main" id="{2EF52464-3ABC-2C2B-65DA-B4A6D0A9F097}"/>
              </a:ext>
            </a:extLst>
          </p:cNvPr>
          <p:cNvSpPr txBox="1"/>
          <p:nvPr/>
        </p:nvSpPr>
        <p:spPr>
          <a:xfrm>
            <a:off x="2331416" y="6129338"/>
            <a:ext cx="9381159" cy="338554"/>
          </a:xfrm>
          <a:prstGeom prst="rect">
            <a:avLst/>
          </a:prstGeom>
          <a:noFill/>
        </p:spPr>
        <p:txBody>
          <a:bodyPr wrap="square" rtlCol="0">
            <a:spAutoFit/>
          </a:bodyPr>
          <a:lstStyle/>
          <a:p>
            <a:pPr marL="228600" indent="-228600">
              <a:buFont typeface="+mj-lt"/>
              <a:buAutoNum type="arabicPeriod"/>
            </a:pPr>
            <a:r>
              <a:rPr lang="zh-CN" altLang="en-US" sz="800"/>
              <a:t>中国医师协会神经内科医师分会疼痛和感觉障碍学组</a:t>
            </a:r>
            <a:r>
              <a:rPr lang="en-US" altLang="zh-CN" sz="800"/>
              <a:t>,</a:t>
            </a:r>
            <a:r>
              <a:rPr lang="zh-CN" altLang="en-US" sz="800"/>
              <a:t>中国医药教育协会眩晕专业委员会</a:t>
            </a:r>
            <a:r>
              <a:rPr lang="en-US" altLang="zh-CN" sz="800"/>
              <a:t>,</a:t>
            </a:r>
            <a:r>
              <a:rPr lang="zh-CN" altLang="en-US" sz="800"/>
              <a:t>中国研究型医院学会头痛与感觉障碍专业委员会</a:t>
            </a:r>
            <a:r>
              <a:rPr lang="en-US" altLang="zh-CN" sz="800"/>
              <a:t>. </a:t>
            </a:r>
            <a:r>
              <a:rPr lang="zh-CN" altLang="en-US" sz="800"/>
              <a:t>前庭性偏头痛诊治专家共识</a:t>
            </a:r>
            <a:r>
              <a:rPr lang="en-US" altLang="zh-CN" sz="800"/>
              <a:t>(2018)[J]. </a:t>
            </a:r>
            <a:r>
              <a:rPr lang="zh-CN" altLang="en-US" sz="800"/>
              <a:t>中国疼痛医学杂志</a:t>
            </a:r>
            <a:r>
              <a:rPr lang="en-US" altLang="zh-CN" sz="800"/>
              <a:t>,2018,24(7):481-488. </a:t>
            </a:r>
          </a:p>
        </p:txBody>
      </p:sp>
      <p:sp>
        <p:nvSpPr>
          <p:cNvPr id="5" name="文本框 4">
            <a:extLst>
              <a:ext uri="{FF2B5EF4-FFF2-40B4-BE49-F238E27FC236}">
                <a16:creationId xmlns:a16="http://schemas.microsoft.com/office/drawing/2014/main" id="{3817EC1F-D5D0-B837-2B1C-6A9DAE82D46F}"/>
              </a:ext>
            </a:extLst>
          </p:cNvPr>
          <p:cNvSpPr txBox="1"/>
          <p:nvPr/>
        </p:nvSpPr>
        <p:spPr>
          <a:xfrm>
            <a:off x="2331416" y="5874268"/>
            <a:ext cx="6564924" cy="255070"/>
          </a:xfrm>
          <a:prstGeom prst="rect">
            <a:avLst/>
          </a:prstGeom>
          <a:noFill/>
        </p:spPr>
        <p:txBody>
          <a:bodyPr wrap="square" rtlCol="0">
            <a:spAutoFit/>
          </a:bodyPr>
          <a:lstStyle/>
          <a:p>
            <a:pPr>
              <a:lnSpc>
                <a:spcPct val="150000"/>
              </a:lnSpc>
            </a:pPr>
            <a:r>
              <a:rPr lang="en-US" altLang="zh-CN" sz="800"/>
              <a:t>VM</a:t>
            </a:r>
            <a:r>
              <a:rPr lang="zh-CN" altLang="en-US" sz="800"/>
              <a:t>：前庭性偏头痛</a:t>
            </a:r>
          </a:p>
        </p:txBody>
      </p:sp>
      <p:sp>
        <p:nvSpPr>
          <p:cNvPr id="8" name="圆角矩形 7">
            <a:extLst>
              <a:ext uri="{FF2B5EF4-FFF2-40B4-BE49-F238E27FC236}">
                <a16:creationId xmlns:a16="http://schemas.microsoft.com/office/drawing/2014/main" id="{4C95B5E2-7557-B387-A4A4-DF0DB209238D}"/>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圆角矩形 8">
            <a:extLst>
              <a:ext uri="{FF2B5EF4-FFF2-40B4-BE49-F238E27FC236}">
                <a16:creationId xmlns:a16="http://schemas.microsoft.com/office/drawing/2014/main" id="{5908CAFF-AC58-2D8F-5F13-D3E41B793E35}"/>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9123719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6C99D0-F6A1-CFF7-1D5B-28E12F373087}"/>
            </a:ext>
          </a:extLst>
        </p:cNvPr>
        <p:cNvGrpSpPr/>
        <p:nvPr/>
      </p:nvGrpSpPr>
      <p:grpSpPr>
        <a:xfrm>
          <a:off x="0" y="0"/>
          <a:ext cx="0" cy="0"/>
          <a:chOff x="0" y="0"/>
          <a:chExt cx="0" cy="0"/>
        </a:xfrm>
      </p:grpSpPr>
      <p:sp>
        <p:nvSpPr>
          <p:cNvPr id="3" name="圆角矩形 2">
            <a:extLst>
              <a:ext uri="{FF2B5EF4-FFF2-40B4-BE49-F238E27FC236}">
                <a16:creationId xmlns:a16="http://schemas.microsoft.com/office/drawing/2014/main" id="{E3EF68BE-10D3-A41B-E3C7-B2BD4C964AD4}"/>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a:extLst>
              <a:ext uri="{FF2B5EF4-FFF2-40B4-BE49-F238E27FC236}">
                <a16:creationId xmlns:a16="http://schemas.microsoft.com/office/drawing/2014/main" id="{35C57DB6-EFB8-458B-9DC3-0C17BE3CB1FC}"/>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圆角矩形 6">
            <a:extLst>
              <a:ext uri="{FF2B5EF4-FFF2-40B4-BE49-F238E27FC236}">
                <a16:creationId xmlns:a16="http://schemas.microsoft.com/office/drawing/2014/main" id="{23223687-AF13-7A58-0692-A79A6D74ED1B}"/>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0" name="矩形 49">
            <a:extLst>
              <a:ext uri="{FF2B5EF4-FFF2-40B4-BE49-F238E27FC236}">
                <a16:creationId xmlns:a16="http://schemas.microsoft.com/office/drawing/2014/main" id="{A42A7B6D-2811-322B-2F3F-D152F42B686A}"/>
              </a:ext>
            </a:extLst>
          </p:cNvPr>
          <p:cNvSpPr/>
          <p:nvPr/>
        </p:nvSpPr>
        <p:spPr>
          <a:xfrm>
            <a:off x="589280" y="2204720"/>
            <a:ext cx="11013440" cy="3606800"/>
          </a:xfrm>
          <a:prstGeom prst="rect">
            <a:avLst/>
          </a:prstGeom>
          <a:solidFill>
            <a:srgbClr val="FEFFFF"/>
          </a:solidFill>
          <a:ln w="1905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5CE27DB6-D252-4151-2F07-CE42E3E99D9D}"/>
              </a:ext>
            </a:extLst>
          </p:cNvPr>
          <p:cNvSpPr>
            <a:spLocks noGrp="1"/>
          </p:cNvSpPr>
          <p:nvPr>
            <p:ph type="title"/>
          </p:nvPr>
        </p:nvSpPr>
        <p:spPr>
          <a:xfrm>
            <a:off x="479425" y="0"/>
            <a:ext cx="11233150" cy="728663"/>
          </a:xfrm>
        </p:spPr>
        <p:txBody>
          <a:bodyPr anchor="b">
            <a:normAutofit/>
          </a:bodyPr>
          <a:lstStyle/>
          <a:p>
            <a:r>
              <a:rPr lang="zh-CN" altLang="en-US">
                <a:solidFill>
                  <a:schemeClr val="bg1"/>
                </a:solidFill>
              </a:rPr>
              <a:t>前庭性偏头痛的定义及发展 </a:t>
            </a:r>
          </a:p>
        </p:txBody>
      </p:sp>
      <p:sp>
        <p:nvSpPr>
          <p:cNvPr id="5" name="文本框 4">
            <a:extLst>
              <a:ext uri="{FF2B5EF4-FFF2-40B4-BE49-F238E27FC236}">
                <a16:creationId xmlns:a16="http://schemas.microsoft.com/office/drawing/2014/main" id="{2F2D7D28-E4C3-8A1F-4699-2DFC6A035B55}"/>
              </a:ext>
            </a:extLst>
          </p:cNvPr>
          <p:cNvSpPr txBox="1"/>
          <p:nvPr/>
        </p:nvSpPr>
        <p:spPr>
          <a:xfrm>
            <a:off x="2331416" y="6129338"/>
            <a:ext cx="9381159" cy="461665"/>
          </a:xfrm>
          <a:prstGeom prst="rect">
            <a:avLst/>
          </a:prstGeom>
          <a:noFill/>
        </p:spPr>
        <p:txBody>
          <a:bodyPr wrap="square" rtlCol="0">
            <a:spAutoFit/>
          </a:bodyPr>
          <a:lstStyle/>
          <a:p>
            <a:pPr marL="228600" indent="-228600">
              <a:buFont typeface="+mj-lt"/>
              <a:buAutoNum type="arabicPeriod"/>
            </a:pPr>
            <a:r>
              <a:rPr lang="zh-CN" altLang="en-US" sz="800"/>
              <a:t>中国卒中学会卒中与眩晕分会</a:t>
            </a:r>
            <a:r>
              <a:rPr lang="en-US" altLang="zh-CN" sz="800"/>
              <a:t>,</a:t>
            </a:r>
            <a:r>
              <a:rPr lang="zh-CN" altLang="en-US" sz="800"/>
              <a:t>中国医师协会神经内科医师分会眩晕专业委员会</a:t>
            </a:r>
            <a:r>
              <a:rPr lang="en-US" altLang="zh-CN" sz="800"/>
              <a:t>. </a:t>
            </a:r>
            <a:r>
              <a:rPr lang="zh-CN" altLang="en-US" sz="800"/>
              <a:t>前庭性偏头痛诊疗多学科专家共识</a:t>
            </a:r>
            <a:r>
              <a:rPr lang="en-US" altLang="zh-CN" sz="800"/>
              <a:t>[J]. </a:t>
            </a:r>
            <a:r>
              <a:rPr lang="zh-CN" altLang="en-US" sz="800"/>
              <a:t>中华内科杂志</a:t>
            </a:r>
            <a:r>
              <a:rPr lang="en-US" altLang="zh-CN" sz="800"/>
              <a:t>,2019,58(2):102-107.</a:t>
            </a:r>
          </a:p>
          <a:p>
            <a:pPr marL="228600" indent="-228600">
              <a:buFont typeface="+mj-lt"/>
              <a:buAutoNum type="arabicPeriod"/>
            </a:pPr>
            <a:r>
              <a:rPr lang="zh-CN" altLang="en-US" sz="800"/>
              <a:t>中国医师协会神经内科医师分会疼痛和感觉障碍学组</a:t>
            </a:r>
            <a:r>
              <a:rPr lang="en-US" altLang="zh-CN" sz="800"/>
              <a:t>,</a:t>
            </a:r>
            <a:r>
              <a:rPr lang="zh-CN" altLang="en-US" sz="800"/>
              <a:t>中国医药教育协会眩晕专业委员会</a:t>
            </a:r>
            <a:r>
              <a:rPr lang="en-US" altLang="zh-CN" sz="800"/>
              <a:t>,</a:t>
            </a:r>
            <a:r>
              <a:rPr lang="zh-CN" altLang="en-US" sz="800"/>
              <a:t>中国研究型医院学会头痛与感觉障碍专业委员会</a:t>
            </a:r>
            <a:r>
              <a:rPr lang="en-US" altLang="zh-CN" sz="800"/>
              <a:t>. </a:t>
            </a:r>
            <a:r>
              <a:rPr lang="zh-CN" altLang="en-US" sz="800"/>
              <a:t>前庭性偏头痛诊治专家共识</a:t>
            </a:r>
            <a:r>
              <a:rPr lang="en-US" altLang="zh-CN" sz="800"/>
              <a:t>(2018)[J]. </a:t>
            </a:r>
            <a:r>
              <a:rPr lang="zh-CN" altLang="en-US" sz="800"/>
              <a:t>中国疼痛医学杂志</a:t>
            </a:r>
            <a:r>
              <a:rPr lang="en-US" altLang="zh-CN" sz="800"/>
              <a:t>,2018,24(7):481-488. </a:t>
            </a:r>
            <a:endParaRPr lang="zh-CN" altLang="en-US" sz="800"/>
          </a:p>
        </p:txBody>
      </p:sp>
      <p:sp>
        <p:nvSpPr>
          <p:cNvPr id="19" name="矩形: 圆角 18">
            <a:extLst>
              <a:ext uri="{FF2B5EF4-FFF2-40B4-BE49-F238E27FC236}">
                <a16:creationId xmlns:a16="http://schemas.microsoft.com/office/drawing/2014/main" id="{5C49F54E-59F8-D927-F06B-4A81E8B091C8}"/>
              </a:ext>
            </a:extLst>
          </p:cNvPr>
          <p:cNvSpPr/>
          <p:nvPr/>
        </p:nvSpPr>
        <p:spPr>
          <a:xfrm>
            <a:off x="4819228" y="1953236"/>
            <a:ext cx="2553544" cy="452004"/>
          </a:xfrm>
          <a:prstGeom prst="roundRect">
            <a:avLst/>
          </a:prstGeom>
          <a:solidFill>
            <a:srgbClr val="008E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600" b="1"/>
              <a:t>VM</a:t>
            </a:r>
            <a:r>
              <a:rPr lang="zh-CN" altLang="en-US" sz="1600" b="1"/>
              <a:t>概念历经变迁</a:t>
            </a:r>
            <a:r>
              <a:rPr lang="en-US" altLang="zh-CN" sz="1600" b="1" baseline="30000"/>
              <a:t>2</a:t>
            </a:r>
            <a:endParaRPr lang="zh-CN" altLang="en-US" sz="1600" b="1" baseline="30000"/>
          </a:p>
        </p:txBody>
      </p:sp>
      <p:sp>
        <p:nvSpPr>
          <p:cNvPr id="4" name="文本框 3">
            <a:extLst>
              <a:ext uri="{FF2B5EF4-FFF2-40B4-BE49-F238E27FC236}">
                <a16:creationId xmlns:a16="http://schemas.microsoft.com/office/drawing/2014/main" id="{8133B93B-EE7F-BAA6-9578-B3DC0C32B6EA}"/>
              </a:ext>
            </a:extLst>
          </p:cNvPr>
          <p:cNvSpPr txBox="1"/>
          <p:nvPr/>
        </p:nvSpPr>
        <p:spPr>
          <a:xfrm>
            <a:off x="571429" y="3652520"/>
            <a:ext cx="2036462" cy="904863"/>
          </a:xfrm>
          <a:prstGeom prst="rect">
            <a:avLst/>
          </a:prstGeom>
          <a:noFill/>
        </p:spPr>
        <p:txBody>
          <a:bodyPr wrap="square">
            <a:spAutoFit/>
          </a:bodyPr>
          <a:lstStyle>
            <a:defPPr>
              <a:defRPr lang="zh-CN"/>
            </a:defPPr>
            <a:lvl1pPr marL="285750" indent="-285750">
              <a:lnSpc>
                <a:spcPct val="150000"/>
              </a:lnSpc>
              <a:buFont typeface="Wingdings" panose="05000000000000000000" pitchFamily="2" charset="2"/>
              <a:buChar char="ü"/>
              <a:defRPr sz="1600"/>
            </a:lvl1pPr>
          </a:lstStyle>
          <a:p>
            <a:pPr>
              <a:lnSpc>
                <a:spcPct val="130000"/>
              </a:lnSpc>
            </a:pPr>
            <a:r>
              <a:rPr lang="zh-CN" altLang="en-US" sz="1400"/>
              <a:t>20 世纪 80 年代，系统性研究头痛与头晕关系；</a:t>
            </a:r>
          </a:p>
        </p:txBody>
      </p:sp>
      <p:sp>
        <p:nvSpPr>
          <p:cNvPr id="12" name="文本框 11">
            <a:extLst>
              <a:ext uri="{FF2B5EF4-FFF2-40B4-BE49-F238E27FC236}">
                <a16:creationId xmlns:a16="http://schemas.microsoft.com/office/drawing/2014/main" id="{BC28E0E6-1960-1D30-F0DA-773029947325}"/>
              </a:ext>
            </a:extLst>
          </p:cNvPr>
          <p:cNvSpPr txBox="1"/>
          <p:nvPr/>
        </p:nvSpPr>
        <p:spPr>
          <a:xfrm>
            <a:off x="479424" y="1099185"/>
            <a:ext cx="10259695" cy="700898"/>
          </a:xfrm>
          <a:prstGeom prst="rect">
            <a:avLst/>
          </a:prstGeom>
          <a:noFill/>
        </p:spPr>
        <p:txBody>
          <a:bodyPr wrap="square">
            <a:spAutoFit/>
          </a:bodyPr>
          <a:lstStyle/>
          <a:p>
            <a:pPr marL="285750" indent="-285750">
              <a:lnSpc>
                <a:spcPct val="130000"/>
              </a:lnSpc>
              <a:buFont typeface="Arial" panose="020B0604020202020204" pitchFamily="34" charset="0"/>
              <a:buChar char="•"/>
            </a:pPr>
            <a:r>
              <a:rPr lang="zh-CN" altLang="en-US" sz="1600"/>
              <a:t>前庭性偏头痛( vestibular migraine，VM)是临床常见的具有遗传倾向的以反复发作头晕或眩晕，可伴恶心、呕吐和(或)头痛为症候的一种疾病</a:t>
            </a:r>
            <a:r>
              <a:rPr lang="en-US" altLang="zh-CN" sz="1600" baseline="30000"/>
              <a:t>1</a:t>
            </a:r>
            <a:r>
              <a:rPr lang="zh-CN" altLang="en-US" sz="1600"/>
              <a:t>。</a:t>
            </a:r>
          </a:p>
        </p:txBody>
      </p:sp>
      <p:sp>
        <p:nvSpPr>
          <p:cNvPr id="13" name="箭头: 右 12">
            <a:extLst>
              <a:ext uri="{FF2B5EF4-FFF2-40B4-BE49-F238E27FC236}">
                <a16:creationId xmlns:a16="http://schemas.microsoft.com/office/drawing/2014/main" id="{0E97AD72-CA82-9A61-D077-2A380FF6F245}"/>
              </a:ext>
            </a:extLst>
          </p:cNvPr>
          <p:cNvSpPr/>
          <p:nvPr/>
        </p:nvSpPr>
        <p:spPr>
          <a:xfrm>
            <a:off x="646113" y="2712720"/>
            <a:ext cx="10899775" cy="243840"/>
          </a:xfrm>
          <a:prstGeom prst="rightArrow">
            <a:avLst/>
          </a:prstGeom>
          <a:solidFill>
            <a:srgbClr val="CBEC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5DE38CE8-D692-1FC8-2754-BDFBBC14799A}"/>
              </a:ext>
            </a:extLst>
          </p:cNvPr>
          <p:cNvSpPr/>
          <p:nvPr/>
        </p:nvSpPr>
        <p:spPr>
          <a:xfrm>
            <a:off x="1458482" y="2702560"/>
            <a:ext cx="294640" cy="294640"/>
          </a:xfrm>
          <a:prstGeom prst="ellipse">
            <a:avLst/>
          </a:prstGeom>
          <a:solidFill>
            <a:srgbClr val="008E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C1F75DE4-E05F-DB55-EAE3-A7AEDC2D7C22}"/>
              </a:ext>
            </a:extLst>
          </p:cNvPr>
          <p:cNvCxnSpPr>
            <a:cxnSpLocks/>
            <a:stCxn id="14" idx="4"/>
          </p:cNvCxnSpPr>
          <p:nvPr/>
        </p:nvCxnSpPr>
        <p:spPr>
          <a:xfrm flipH="1">
            <a:off x="1603262" y="2997200"/>
            <a:ext cx="2540" cy="651510"/>
          </a:xfrm>
          <a:prstGeom prst="line">
            <a:avLst/>
          </a:prstGeom>
          <a:ln>
            <a:solidFill>
              <a:srgbClr val="008E3F"/>
            </a:solidFill>
            <a:prstDash val="sysDash"/>
          </a:ln>
        </p:spPr>
        <p:style>
          <a:lnRef idx="2">
            <a:schemeClr val="accent1"/>
          </a:lnRef>
          <a:fillRef idx="0">
            <a:schemeClr val="accent1"/>
          </a:fillRef>
          <a:effectRef idx="1">
            <a:schemeClr val="accent1"/>
          </a:effectRef>
          <a:fontRef idx="minor">
            <a:schemeClr val="tx1"/>
          </a:fontRef>
        </p:style>
      </p:cxnSp>
      <p:sp>
        <p:nvSpPr>
          <p:cNvPr id="24" name="椭圆 23">
            <a:extLst>
              <a:ext uri="{FF2B5EF4-FFF2-40B4-BE49-F238E27FC236}">
                <a16:creationId xmlns:a16="http://schemas.microsoft.com/office/drawing/2014/main" id="{976E06F2-51C7-44DB-FABF-09ECDE65FEA5}"/>
              </a:ext>
            </a:extLst>
          </p:cNvPr>
          <p:cNvSpPr/>
          <p:nvPr/>
        </p:nvSpPr>
        <p:spPr>
          <a:xfrm>
            <a:off x="3706699" y="2706370"/>
            <a:ext cx="294640" cy="294640"/>
          </a:xfrm>
          <a:prstGeom prst="ellipse">
            <a:avLst/>
          </a:prstGeom>
          <a:solidFill>
            <a:srgbClr val="008E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5024620D-BED7-D98F-E089-422B502FF38D}"/>
              </a:ext>
            </a:extLst>
          </p:cNvPr>
          <p:cNvCxnSpPr>
            <a:cxnSpLocks/>
            <a:stCxn id="24" idx="4"/>
          </p:cNvCxnSpPr>
          <p:nvPr/>
        </p:nvCxnSpPr>
        <p:spPr>
          <a:xfrm>
            <a:off x="3854019" y="3001010"/>
            <a:ext cx="0" cy="651510"/>
          </a:xfrm>
          <a:prstGeom prst="line">
            <a:avLst/>
          </a:prstGeom>
          <a:ln>
            <a:solidFill>
              <a:srgbClr val="008E3F"/>
            </a:solidFill>
            <a:prstDash val="sysDash"/>
          </a:ln>
        </p:spPr>
        <p:style>
          <a:lnRef idx="2">
            <a:schemeClr val="accent1"/>
          </a:lnRef>
          <a:fillRef idx="0">
            <a:schemeClr val="accent1"/>
          </a:fillRef>
          <a:effectRef idx="1">
            <a:schemeClr val="accent1"/>
          </a:effectRef>
          <a:fontRef idx="minor">
            <a:schemeClr val="tx1"/>
          </a:fontRef>
        </p:style>
      </p:cxnSp>
      <p:sp>
        <p:nvSpPr>
          <p:cNvPr id="27" name="椭圆 26">
            <a:extLst>
              <a:ext uri="{FF2B5EF4-FFF2-40B4-BE49-F238E27FC236}">
                <a16:creationId xmlns:a16="http://schemas.microsoft.com/office/drawing/2014/main" id="{CDDD8F8A-6CD5-DA02-002D-14F047391D7C}"/>
              </a:ext>
            </a:extLst>
          </p:cNvPr>
          <p:cNvSpPr/>
          <p:nvPr/>
        </p:nvSpPr>
        <p:spPr>
          <a:xfrm>
            <a:off x="5954916" y="2706370"/>
            <a:ext cx="294640" cy="294640"/>
          </a:xfrm>
          <a:prstGeom prst="ellipse">
            <a:avLst/>
          </a:prstGeom>
          <a:solidFill>
            <a:srgbClr val="008E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a:extLst>
              <a:ext uri="{FF2B5EF4-FFF2-40B4-BE49-F238E27FC236}">
                <a16:creationId xmlns:a16="http://schemas.microsoft.com/office/drawing/2014/main" id="{BD62D31D-FB29-085A-7722-A39C24047621}"/>
              </a:ext>
            </a:extLst>
          </p:cNvPr>
          <p:cNvCxnSpPr>
            <a:cxnSpLocks/>
            <a:stCxn id="27" idx="4"/>
          </p:cNvCxnSpPr>
          <p:nvPr/>
        </p:nvCxnSpPr>
        <p:spPr>
          <a:xfrm flipH="1">
            <a:off x="6099696" y="3001010"/>
            <a:ext cx="2540" cy="651510"/>
          </a:xfrm>
          <a:prstGeom prst="line">
            <a:avLst/>
          </a:prstGeom>
          <a:ln>
            <a:solidFill>
              <a:srgbClr val="008E3F"/>
            </a:solidFill>
            <a:prstDash val="sysDash"/>
          </a:ln>
        </p:spPr>
        <p:style>
          <a:lnRef idx="2">
            <a:schemeClr val="accent1"/>
          </a:lnRef>
          <a:fillRef idx="0">
            <a:schemeClr val="accent1"/>
          </a:fillRef>
          <a:effectRef idx="1">
            <a:schemeClr val="accent1"/>
          </a:effectRef>
          <a:fontRef idx="minor">
            <a:schemeClr val="tx1"/>
          </a:fontRef>
        </p:style>
      </p:cxnSp>
      <p:sp>
        <p:nvSpPr>
          <p:cNvPr id="30" name="椭圆 29">
            <a:extLst>
              <a:ext uri="{FF2B5EF4-FFF2-40B4-BE49-F238E27FC236}">
                <a16:creationId xmlns:a16="http://schemas.microsoft.com/office/drawing/2014/main" id="{F1DE8F2E-46A7-ED03-FDB5-53FE8DA2F310}"/>
              </a:ext>
            </a:extLst>
          </p:cNvPr>
          <p:cNvSpPr/>
          <p:nvPr/>
        </p:nvSpPr>
        <p:spPr>
          <a:xfrm>
            <a:off x="10451352" y="2706370"/>
            <a:ext cx="294640" cy="294640"/>
          </a:xfrm>
          <a:prstGeom prst="ellipse">
            <a:avLst/>
          </a:prstGeom>
          <a:solidFill>
            <a:srgbClr val="008E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a:extLst>
              <a:ext uri="{FF2B5EF4-FFF2-40B4-BE49-F238E27FC236}">
                <a16:creationId xmlns:a16="http://schemas.microsoft.com/office/drawing/2014/main" id="{46328E64-85E0-E4DB-526F-E13A5E9ED6A2}"/>
              </a:ext>
            </a:extLst>
          </p:cNvPr>
          <p:cNvCxnSpPr>
            <a:cxnSpLocks/>
            <a:stCxn id="30" idx="4"/>
          </p:cNvCxnSpPr>
          <p:nvPr/>
        </p:nvCxnSpPr>
        <p:spPr>
          <a:xfrm flipH="1">
            <a:off x="10596132" y="3001010"/>
            <a:ext cx="2540" cy="651510"/>
          </a:xfrm>
          <a:prstGeom prst="line">
            <a:avLst/>
          </a:prstGeom>
          <a:ln>
            <a:solidFill>
              <a:srgbClr val="008E3F"/>
            </a:solidFill>
            <a:prstDash val="sysDash"/>
          </a:ln>
        </p:spPr>
        <p:style>
          <a:lnRef idx="2">
            <a:schemeClr val="accent1"/>
          </a:lnRef>
          <a:fillRef idx="0">
            <a:schemeClr val="accent1"/>
          </a:fillRef>
          <a:effectRef idx="1">
            <a:schemeClr val="accent1"/>
          </a:effectRef>
          <a:fontRef idx="minor">
            <a:schemeClr val="tx1"/>
          </a:fontRef>
        </p:style>
      </p:cxnSp>
      <p:sp>
        <p:nvSpPr>
          <p:cNvPr id="33" name="椭圆 32">
            <a:extLst>
              <a:ext uri="{FF2B5EF4-FFF2-40B4-BE49-F238E27FC236}">
                <a16:creationId xmlns:a16="http://schemas.microsoft.com/office/drawing/2014/main" id="{D3FD1EC9-3EBE-FB34-709A-CFB6FC9FA830}"/>
              </a:ext>
            </a:extLst>
          </p:cNvPr>
          <p:cNvSpPr/>
          <p:nvPr/>
        </p:nvSpPr>
        <p:spPr>
          <a:xfrm>
            <a:off x="8203133" y="2706370"/>
            <a:ext cx="294640" cy="294640"/>
          </a:xfrm>
          <a:prstGeom prst="ellipse">
            <a:avLst/>
          </a:prstGeom>
          <a:solidFill>
            <a:srgbClr val="008E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a:extLst>
              <a:ext uri="{FF2B5EF4-FFF2-40B4-BE49-F238E27FC236}">
                <a16:creationId xmlns:a16="http://schemas.microsoft.com/office/drawing/2014/main" id="{A6BCBF1B-B01F-2C0B-63C6-3804324B7C80}"/>
              </a:ext>
            </a:extLst>
          </p:cNvPr>
          <p:cNvCxnSpPr>
            <a:cxnSpLocks/>
            <a:stCxn id="33" idx="4"/>
          </p:cNvCxnSpPr>
          <p:nvPr/>
        </p:nvCxnSpPr>
        <p:spPr>
          <a:xfrm>
            <a:off x="8350453" y="3001010"/>
            <a:ext cx="0" cy="651510"/>
          </a:xfrm>
          <a:prstGeom prst="line">
            <a:avLst/>
          </a:prstGeom>
          <a:ln>
            <a:solidFill>
              <a:srgbClr val="008E3F"/>
            </a:solidFill>
            <a:prstDash val="sysDash"/>
          </a:ln>
        </p:spPr>
        <p:style>
          <a:lnRef idx="2">
            <a:schemeClr val="accent1"/>
          </a:lnRef>
          <a:fillRef idx="0">
            <a:schemeClr val="accent1"/>
          </a:fillRef>
          <a:effectRef idx="1">
            <a:schemeClr val="accent1"/>
          </a:effectRef>
          <a:fontRef idx="minor">
            <a:schemeClr val="tx1"/>
          </a:fontRef>
        </p:style>
      </p:cxnSp>
      <p:sp>
        <p:nvSpPr>
          <p:cNvPr id="40" name="文本框 39">
            <a:extLst>
              <a:ext uri="{FF2B5EF4-FFF2-40B4-BE49-F238E27FC236}">
                <a16:creationId xmlns:a16="http://schemas.microsoft.com/office/drawing/2014/main" id="{26F0210E-48A2-A773-7569-7D3E390A9BDB}"/>
              </a:ext>
            </a:extLst>
          </p:cNvPr>
          <p:cNvSpPr txBox="1"/>
          <p:nvPr/>
        </p:nvSpPr>
        <p:spPr>
          <a:xfrm>
            <a:off x="2821252" y="3652520"/>
            <a:ext cx="2036462" cy="2025170"/>
          </a:xfrm>
          <a:prstGeom prst="rect">
            <a:avLst/>
          </a:prstGeom>
          <a:noFill/>
        </p:spPr>
        <p:txBody>
          <a:bodyPr wrap="square">
            <a:spAutoFit/>
          </a:bodyPr>
          <a:lstStyle>
            <a:defPPr>
              <a:defRPr lang="zh-CN"/>
            </a:defPPr>
            <a:lvl1pPr marL="285750" indent="-285750">
              <a:lnSpc>
                <a:spcPct val="150000"/>
              </a:lnSpc>
              <a:buFont typeface="Wingdings" panose="05000000000000000000" pitchFamily="2" charset="2"/>
              <a:buChar char="ü"/>
              <a:defRPr sz="1400"/>
            </a:lvl1pPr>
          </a:lstStyle>
          <a:p>
            <a:pPr>
              <a:lnSpc>
                <a:spcPct val="130000"/>
              </a:lnSpc>
            </a:pPr>
            <a:r>
              <a:rPr lang="zh-CN" altLang="en-US"/>
              <a:t>研究显示，反复眩晕伴偏头痛的病人曾被诊断为偏头痛相关性眩晕 </a:t>
            </a:r>
            <a:r>
              <a:rPr lang="en-US" altLang="zh-CN"/>
              <a:t>/ </a:t>
            </a:r>
            <a:r>
              <a:rPr lang="zh-CN" altLang="en-US"/>
              <a:t>头晕、偏头痛相关性前庭功能障碍、偏头痛性眩晕等；</a:t>
            </a:r>
            <a:endParaRPr lang="en-US" altLang="zh-CN"/>
          </a:p>
        </p:txBody>
      </p:sp>
      <p:sp>
        <p:nvSpPr>
          <p:cNvPr id="42" name="文本框 41">
            <a:extLst>
              <a:ext uri="{FF2B5EF4-FFF2-40B4-BE49-F238E27FC236}">
                <a16:creationId xmlns:a16="http://schemas.microsoft.com/office/drawing/2014/main" id="{E2D9D144-220C-E784-486B-91DD15C15029}"/>
              </a:ext>
            </a:extLst>
          </p:cNvPr>
          <p:cNvSpPr txBox="1"/>
          <p:nvPr/>
        </p:nvSpPr>
        <p:spPr>
          <a:xfrm>
            <a:off x="5071075" y="3652520"/>
            <a:ext cx="2036462" cy="1184940"/>
          </a:xfrm>
          <a:prstGeom prst="rect">
            <a:avLst/>
          </a:prstGeom>
          <a:noFill/>
        </p:spPr>
        <p:txBody>
          <a:bodyPr wrap="square">
            <a:spAutoFit/>
          </a:bodyPr>
          <a:lstStyle>
            <a:defPPr>
              <a:defRPr lang="zh-CN"/>
            </a:defPPr>
            <a:lvl1pPr marL="285750" indent="-285750">
              <a:lnSpc>
                <a:spcPct val="150000"/>
              </a:lnSpc>
              <a:buFont typeface="Wingdings" panose="05000000000000000000" pitchFamily="2" charset="2"/>
              <a:buChar char="ü"/>
              <a:defRPr sz="1400"/>
            </a:lvl1pPr>
          </a:lstStyle>
          <a:p>
            <a:pPr>
              <a:lnSpc>
                <a:spcPct val="130000"/>
              </a:lnSpc>
            </a:pPr>
            <a:r>
              <a:rPr lang="en-US" altLang="zh-CN"/>
              <a:t>1999</a:t>
            </a:r>
            <a:r>
              <a:rPr lang="zh-CN" altLang="en-US"/>
              <a:t>年，研究者</a:t>
            </a:r>
            <a:r>
              <a:rPr lang="zh-CN" altLang="en-US" b="1">
                <a:solidFill>
                  <a:srgbClr val="008E3F"/>
                </a:solidFill>
              </a:rPr>
              <a:t>首次倡导使用“前庭性偏头痛 </a:t>
            </a:r>
            <a:r>
              <a:rPr lang="en-US" altLang="zh-CN" b="1">
                <a:solidFill>
                  <a:srgbClr val="008E3F"/>
                </a:solidFill>
              </a:rPr>
              <a:t>(VM)” </a:t>
            </a:r>
            <a:r>
              <a:rPr lang="zh-CN" altLang="en-US"/>
              <a:t>这一术语；</a:t>
            </a:r>
            <a:endParaRPr lang="en-US" altLang="zh-CN"/>
          </a:p>
        </p:txBody>
      </p:sp>
      <p:sp>
        <p:nvSpPr>
          <p:cNvPr id="44" name="文本框 43">
            <a:extLst>
              <a:ext uri="{FF2B5EF4-FFF2-40B4-BE49-F238E27FC236}">
                <a16:creationId xmlns:a16="http://schemas.microsoft.com/office/drawing/2014/main" id="{4CF40F27-EFE8-AA97-92D4-D2DAD2A46A87}"/>
              </a:ext>
            </a:extLst>
          </p:cNvPr>
          <p:cNvSpPr txBox="1"/>
          <p:nvPr/>
        </p:nvSpPr>
        <p:spPr>
          <a:xfrm>
            <a:off x="7320898" y="3652520"/>
            <a:ext cx="2036462" cy="1745093"/>
          </a:xfrm>
          <a:prstGeom prst="rect">
            <a:avLst/>
          </a:prstGeom>
          <a:noFill/>
        </p:spPr>
        <p:txBody>
          <a:bodyPr wrap="square">
            <a:spAutoFit/>
          </a:bodyPr>
          <a:lstStyle>
            <a:defPPr>
              <a:defRPr lang="zh-CN"/>
            </a:defPPr>
            <a:lvl1pPr marL="285750" indent="-285750">
              <a:lnSpc>
                <a:spcPct val="150000"/>
              </a:lnSpc>
              <a:buFont typeface="Wingdings" panose="05000000000000000000" pitchFamily="2" charset="2"/>
              <a:buChar char="ü"/>
              <a:defRPr sz="1400"/>
            </a:lvl1pPr>
          </a:lstStyle>
          <a:p>
            <a:pPr>
              <a:lnSpc>
                <a:spcPct val="130000"/>
              </a:lnSpc>
            </a:pPr>
            <a:r>
              <a:rPr lang="en-US" altLang="zh-CN"/>
              <a:t>2012 </a:t>
            </a:r>
            <a:r>
              <a:rPr lang="zh-CN" altLang="en-US"/>
              <a:t>年国际头痛学会和国际 </a:t>
            </a:r>
            <a:r>
              <a:rPr lang="en-US" altLang="zh-CN"/>
              <a:t>Bárány </a:t>
            </a:r>
            <a:r>
              <a:rPr lang="zh-CN" altLang="en-US"/>
              <a:t>学会共同制定并发表了</a:t>
            </a:r>
            <a:r>
              <a:rPr lang="zh-CN" altLang="en-US" b="1">
                <a:solidFill>
                  <a:srgbClr val="008E3F"/>
                </a:solidFill>
              </a:rPr>
              <a:t>统一的概念“前庭性偏头痛“及其诊断标准</a:t>
            </a:r>
          </a:p>
        </p:txBody>
      </p:sp>
      <p:sp>
        <p:nvSpPr>
          <p:cNvPr id="46" name="文本框 45">
            <a:extLst>
              <a:ext uri="{FF2B5EF4-FFF2-40B4-BE49-F238E27FC236}">
                <a16:creationId xmlns:a16="http://schemas.microsoft.com/office/drawing/2014/main" id="{0A5A0AC2-2820-5C19-2F08-465EB4CC3A00}"/>
              </a:ext>
            </a:extLst>
          </p:cNvPr>
          <p:cNvSpPr txBox="1"/>
          <p:nvPr/>
        </p:nvSpPr>
        <p:spPr>
          <a:xfrm>
            <a:off x="9570720" y="3652520"/>
            <a:ext cx="2036462" cy="1465016"/>
          </a:xfrm>
          <a:prstGeom prst="rect">
            <a:avLst/>
          </a:prstGeom>
          <a:noFill/>
        </p:spPr>
        <p:txBody>
          <a:bodyPr wrap="square">
            <a:spAutoFit/>
          </a:bodyPr>
          <a:lstStyle>
            <a:defPPr>
              <a:defRPr lang="zh-CN"/>
            </a:defPPr>
            <a:lvl1pPr marL="285750" indent="-285750">
              <a:lnSpc>
                <a:spcPct val="150000"/>
              </a:lnSpc>
              <a:buFont typeface="Wingdings" panose="05000000000000000000" pitchFamily="2" charset="2"/>
              <a:buChar char="ü"/>
              <a:defRPr sz="1400"/>
            </a:lvl1pPr>
          </a:lstStyle>
          <a:p>
            <a:pPr>
              <a:lnSpc>
                <a:spcPct val="130000"/>
              </a:lnSpc>
            </a:pPr>
            <a:r>
              <a:rPr lang="zh-CN" altLang="en-US"/>
              <a:t>该诊断标准于 </a:t>
            </a:r>
            <a:r>
              <a:rPr lang="en-US" altLang="zh-CN"/>
              <a:t>2018 </a:t>
            </a:r>
            <a:r>
              <a:rPr lang="zh-CN" altLang="en-US"/>
              <a:t>年被纳入第 </a:t>
            </a:r>
            <a:r>
              <a:rPr lang="en-US" altLang="zh-CN"/>
              <a:t>3 </a:t>
            </a:r>
            <a:r>
              <a:rPr lang="zh-CN" altLang="en-US"/>
              <a:t>版国际头痛疾病分类诊断标准 </a:t>
            </a:r>
            <a:r>
              <a:rPr lang="en-US" altLang="zh-CN"/>
              <a:t>(ICHD-3) </a:t>
            </a:r>
            <a:r>
              <a:rPr lang="zh-CN" altLang="en-US"/>
              <a:t>的附录中；</a:t>
            </a:r>
          </a:p>
        </p:txBody>
      </p:sp>
    </p:spTree>
    <p:extLst>
      <p:ext uri="{BB962C8B-B14F-4D97-AF65-F5344CB8AC3E}">
        <p14:creationId xmlns:p14="http://schemas.microsoft.com/office/powerpoint/2010/main" val="28194942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1E08E6-9F20-555B-A0AF-3BE4E403CC25}"/>
              </a:ext>
            </a:extLst>
          </p:cNvPr>
          <p:cNvSpPr>
            <a:spLocks noGrp="1"/>
          </p:cNvSpPr>
          <p:nvPr>
            <p:ph type="title"/>
          </p:nvPr>
        </p:nvSpPr>
        <p:spPr>
          <a:xfrm>
            <a:off x="479425" y="0"/>
            <a:ext cx="10515139" cy="728663"/>
          </a:xfrm>
        </p:spPr>
        <p:txBody>
          <a:bodyPr anchor="b">
            <a:normAutofit/>
          </a:bodyPr>
          <a:lstStyle/>
          <a:p>
            <a:r>
              <a:rPr lang="zh-CN" altLang="zh-CN" dirty="0">
                <a:latin typeface="+mj-lt"/>
                <a:ea typeface="+mj-ea"/>
                <a:cs typeface="+mj-cs"/>
              </a:rPr>
              <a:t>病例</a:t>
            </a:r>
            <a:endParaRPr lang="zh-CN" altLang="en-US" dirty="0">
              <a:latin typeface="+mj-lt"/>
              <a:ea typeface="+mj-ea"/>
              <a:cs typeface="+mj-cs"/>
            </a:endParaRPr>
          </a:p>
        </p:txBody>
      </p:sp>
      <p:sp>
        <p:nvSpPr>
          <p:cNvPr id="3" name="文本占位符 2">
            <a:extLst>
              <a:ext uri="{FF2B5EF4-FFF2-40B4-BE49-F238E27FC236}">
                <a16:creationId xmlns:a16="http://schemas.microsoft.com/office/drawing/2014/main" id="{E13DEBAE-5E6E-E6EA-1B33-1B47FBABE765}"/>
              </a:ext>
            </a:extLst>
          </p:cNvPr>
          <p:cNvSpPr>
            <a:spLocks noGrp="1"/>
          </p:cNvSpPr>
          <p:nvPr>
            <p:ph type="body" sz="quarter" idx="13"/>
          </p:nvPr>
        </p:nvSpPr>
        <p:spPr>
          <a:xfrm>
            <a:off x="479425" y="1098753"/>
            <a:ext cx="11233150" cy="4680519"/>
          </a:xfrm>
        </p:spPr>
        <p:txBody>
          <a:bodyPr/>
          <a:lstStyle/>
          <a:p>
            <a:endParaRPr lang="zh-CN" altLang="en-US"/>
          </a:p>
        </p:txBody>
      </p:sp>
      <p:sp>
        <p:nvSpPr>
          <p:cNvPr id="4" name="内容占位符 3">
            <a:extLst>
              <a:ext uri="{FF2B5EF4-FFF2-40B4-BE49-F238E27FC236}">
                <a16:creationId xmlns:a16="http://schemas.microsoft.com/office/drawing/2014/main" id="{23769985-4C4C-BBA6-C5D2-6106A5C7D121}"/>
              </a:ext>
            </a:extLst>
          </p:cNvPr>
          <p:cNvSpPr>
            <a:spLocks noGrp="1"/>
          </p:cNvSpPr>
          <p:nvPr>
            <p:ph sz="quarter" idx="14"/>
          </p:nvPr>
        </p:nvSpPr>
        <p:spPr>
          <a:xfrm>
            <a:off x="2328671" y="6139498"/>
            <a:ext cx="9024667" cy="592137"/>
          </a:xfrm>
        </p:spPr>
        <p:txBody>
          <a:bodyPr/>
          <a:lstStyle/>
          <a:p>
            <a:endParaRPr lang="zh-CN" altLang="en-US"/>
          </a:p>
        </p:txBody>
      </p:sp>
    </p:spTree>
    <p:extLst>
      <p:ext uri="{BB962C8B-B14F-4D97-AF65-F5344CB8AC3E}">
        <p14:creationId xmlns:p14="http://schemas.microsoft.com/office/powerpoint/2010/main" val="36755569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CF36F6-365B-FA0A-4091-6DE1DA996340}"/>
              </a:ext>
            </a:extLst>
          </p:cNvPr>
          <p:cNvSpPr>
            <a:spLocks noGrp="1"/>
          </p:cNvSpPr>
          <p:nvPr>
            <p:ph type="title"/>
          </p:nvPr>
        </p:nvSpPr>
        <p:spPr>
          <a:xfrm>
            <a:off x="479425" y="0"/>
            <a:ext cx="10515139" cy="728663"/>
          </a:xfrm>
        </p:spPr>
        <p:txBody>
          <a:bodyPr anchor="b">
            <a:normAutofit/>
          </a:bodyPr>
          <a:lstStyle/>
          <a:p>
            <a:r>
              <a:rPr lang="zh-CN" altLang="zh-CN" dirty="0">
                <a:latin typeface="+mj-lt"/>
                <a:ea typeface="+mj-ea"/>
                <a:cs typeface="+mj-cs"/>
              </a:rPr>
              <a:t>病例</a:t>
            </a:r>
            <a:endParaRPr lang="zh-CN" altLang="en-US" dirty="0">
              <a:latin typeface="+mj-lt"/>
              <a:ea typeface="+mj-ea"/>
              <a:cs typeface="+mj-cs"/>
            </a:endParaRPr>
          </a:p>
        </p:txBody>
      </p:sp>
      <p:sp>
        <p:nvSpPr>
          <p:cNvPr id="3" name="文本占位符 2">
            <a:extLst>
              <a:ext uri="{FF2B5EF4-FFF2-40B4-BE49-F238E27FC236}">
                <a16:creationId xmlns:a16="http://schemas.microsoft.com/office/drawing/2014/main" id="{FE0D5EE7-566C-C3C8-008B-E2ECB197A719}"/>
              </a:ext>
            </a:extLst>
          </p:cNvPr>
          <p:cNvSpPr>
            <a:spLocks noGrp="1"/>
          </p:cNvSpPr>
          <p:nvPr>
            <p:ph type="body" sz="quarter" idx="13"/>
          </p:nvPr>
        </p:nvSpPr>
        <p:spPr>
          <a:xfrm>
            <a:off x="479425" y="1098468"/>
            <a:ext cx="11229975" cy="4680519"/>
          </a:xfrm>
        </p:spPr>
        <p:txBody>
          <a:bodyPr/>
          <a:lstStyle/>
          <a:p>
            <a:endParaRPr lang="zh-CN" altLang="en-US"/>
          </a:p>
        </p:txBody>
      </p:sp>
      <p:sp>
        <p:nvSpPr>
          <p:cNvPr id="5" name="内容占位符 3">
            <a:extLst>
              <a:ext uri="{FF2B5EF4-FFF2-40B4-BE49-F238E27FC236}">
                <a16:creationId xmlns:a16="http://schemas.microsoft.com/office/drawing/2014/main" id="{75D55B25-30F4-58D5-6B20-CFF7F2AF472B}"/>
              </a:ext>
            </a:extLst>
          </p:cNvPr>
          <p:cNvSpPr>
            <a:spLocks noGrp="1"/>
          </p:cNvSpPr>
          <p:nvPr>
            <p:ph sz="quarter" idx="14"/>
          </p:nvPr>
        </p:nvSpPr>
        <p:spPr>
          <a:xfrm>
            <a:off x="2328671" y="6139498"/>
            <a:ext cx="9024667" cy="592137"/>
          </a:xfrm>
        </p:spPr>
        <p:txBody>
          <a:bodyPr/>
          <a:lstStyle/>
          <a:p>
            <a:endParaRPr lang="zh-CN" altLang="en-US"/>
          </a:p>
        </p:txBody>
      </p:sp>
    </p:spTree>
    <p:extLst>
      <p:ext uri="{BB962C8B-B14F-4D97-AF65-F5344CB8AC3E}">
        <p14:creationId xmlns:p14="http://schemas.microsoft.com/office/powerpoint/2010/main" val="30084451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DF2E48-58E0-803F-DDF8-BF33C5EB63B0}"/>
              </a:ext>
            </a:extLst>
          </p:cNvPr>
          <p:cNvSpPr>
            <a:spLocks noGrp="1"/>
          </p:cNvSpPr>
          <p:nvPr>
            <p:ph type="title"/>
          </p:nvPr>
        </p:nvSpPr>
        <p:spPr>
          <a:xfrm>
            <a:off x="611372" y="157125"/>
            <a:ext cx="10515139" cy="728663"/>
          </a:xfrm>
        </p:spPr>
        <p:txBody>
          <a:bodyPr anchor="b">
            <a:normAutofit/>
          </a:bodyPr>
          <a:lstStyle/>
          <a:p>
            <a:r>
              <a:rPr lang="zh-CN" altLang="en-US" sz="3200" dirty="0">
                <a:latin typeface="+mj-lt"/>
                <a:ea typeface="+mj-ea"/>
                <a:cs typeface="+mj-cs"/>
              </a:rPr>
              <a:t>总结</a:t>
            </a:r>
          </a:p>
        </p:txBody>
      </p:sp>
      <p:sp>
        <p:nvSpPr>
          <p:cNvPr id="3" name="矩形: 圆角 2">
            <a:extLst>
              <a:ext uri="{FF2B5EF4-FFF2-40B4-BE49-F238E27FC236}">
                <a16:creationId xmlns:a16="http://schemas.microsoft.com/office/drawing/2014/main" id="{60BFDA4B-E9ED-E1CE-00EF-DB338753F0AC}"/>
              </a:ext>
            </a:extLst>
          </p:cNvPr>
          <p:cNvSpPr/>
          <p:nvPr/>
        </p:nvSpPr>
        <p:spPr>
          <a:xfrm>
            <a:off x="503902" y="1196974"/>
            <a:ext cx="11208673" cy="4824413"/>
          </a:xfrm>
          <a:prstGeom prst="roundRect">
            <a:avLst>
              <a:gd name="adj" fmla="val 2094"/>
            </a:avLst>
          </a:prstGeom>
          <a:solidFill>
            <a:schemeClr val="bg1"/>
          </a:solidFill>
          <a:ln>
            <a:gradFill>
              <a:gsLst>
                <a:gs pos="0">
                  <a:srgbClr val="018C42"/>
                </a:gs>
                <a:gs pos="100000">
                  <a:schemeClr val="accent1">
                    <a:alpha val="0"/>
                  </a:schemeClr>
                </a:gs>
              </a:gsLst>
              <a:lin ang="5400000" scaled="1"/>
            </a:gradFill>
          </a:ln>
          <a:effectLst>
            <a:outerShdw blurRad="63500" algn="ctr"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 name="矩形: 圆角 3">
            <a:extLst>
              <a:ext uri="{FF2B5EF4-FFF2-40B4-BE49-F238E27FC236}">
                <a16:creationId xmlns:a16="http://schemas.microsoft.com/office/drawing/2014/main" id="{C4EC17C0-478B-28C0-9DD7-9E489031D425}"/>
              </a:ext>
            </a:extLst>
          </p:cNvPr>
          <p:cNvSpPr>
            <a:spLocks/>
          </p:cNvSpPr>
          <p:nvPr/>
        </p:nvSpPr>
        <p:spPr>
          <a:xfrm>
            <a:off x="1553416" y="1168416"/>
            <a:ext cx="10005310" cy="1085430"/>
          </a:xfrm>
          <a:prstGeom prst="roundRect">
            <a:avLst>
              <a:gd name="adj" fmla="val 11521"/>
            </a:avLst>
          </a:prstGeom>
          <a:gradFill>
            <a:gsLst>
              <a:gs pos="0">
                <a:schemeClr val="accent1">
                  <a:alpha val="5000"/>
                </a:schemeClr>
              </a:gs>
              <a:gs pos="100000">
                <a:schemeClr val="accent1">
                  <a:alpha val="5000"/>
                </a:schemeClr>
              </a:gs>
            </a:gsLst>
            <a:lin ang="0" scaled="0"/>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endParaRPr lang="zh-CN" altLang="en-US" b="1" dirty="0">
              <a:solidFill>
                <a:schemeClr val="accent1"/>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矩形: 圆角 4">
            <a:extLst>
              <a:ext uri="{FF2B5EF4-FFF2-40B4-BE49-F238E27FC236}">
                <a16:creationId xmlns:a16="http://schemas.microsoft.com/office/drawing/2014/main" id="{7505D9BD-6523-266D-10E8-906E6923E1DF}"/>
              </a:ext>
            </a:extLst>
          </p:cNvPr>
          <p:cNvSpPr>
            <a:spLocks/>
          </p:cNvSpPr>
          <p:nvPr/>
        </p:nvSpPr>
        <p:spPr>
          <a:xfrm>
            <a:off x="1553416" y="2395890"/>
            <a:ext cx="10005310" cy="1085430"/>
          </a:xfrm>
          <a:prstGeom prst="roundRect">
            <a:avLst>
              <a:gd name="adj" fmla="val 11521"/>
            </a:avLst>
          </a:prstGeom>
          <a:gradFill>
            <a:gsLst>
              <a:gs pos="0">
                <a:schemeClr val="accent1">
                  <a:alpha val="5000"/>
                </a:schemeClr>
              </a:gs>
              <a:gs pos="100000">
                <a:schemeClr val="accent1">
                  <a:alpha val="5000"/>
                </a:schemeClr>
              </a:gs>
            </a:gsLst>
            <a:lin ang="0" scaled="0"/>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endParaRPr lang="zh-CN" altLang="en-US" b="1" dirty="0">
              <a:solidFill>
                <a:schemeClr val="accent1"/>
              </a:solidFill>
              <a:latin typeface="Arial" panose="020B0604020202020204" pitchFamily="34" charset="0"/>
              <a:ea typeface="微软雅黑" panose="020B0503020204020204" pitchFamily="34" charset="-122"/>
              <a:cs typeface="Arial" panose="020B0604020202020204" pitchFamily="34" charset="0"/>
            </a:endParaRPr>
          </a:p>
        </p:txBody>
      </p:sp>
      <p:sp>
        <p:nvSpPr>
          <p:cNvPr id="6" name="矩形: 圆角 5">
            <a:extLst>
              <a:ext uri="{FF2B5EF4-FFF2-40B4-BE49-F238E27FC236}">
                <a16:creationId xmlns:a16="http://schemas.microsoft.com/office/drawing/2014/main" id="{6BE89BF1-11B9-B7CB-24F6-0FC00B75C4D8}"/>
              </a:ext>
            </a:extLst>
          </p:cNvPr>
          <p:cNvSpPr/>
          <p:nvPr/>
        </p:nvSpPr>
        <p:spPr>
          <a:xfrm>
            <a:off x="1553416" y="3623364"/>
            <a:ext cx="10005310" cy="1085430"/>
          </a:xfrm>
          <a:prstGeom prst="roundRect">
            <a:avLst>
              <a:gd name="adj" fmla="val 11521"/>
            </a:avLst>
          </a:prstGeom>
          <a:gradFill>
            <a:gsLst>
              <a:gs pos="0">
                <a:schemeClr val="accent1">
                  <a:alpha val="5000"/>
                </a:schemeClr>
              </a:gs>
              <a:gs pos="100000">
                <a:schemeClr val="accent1">
                  <a:alpha val="5000"/>
                </a:schemeClr>
              </a:gs>
            </a:gsLst>
            <a:lin ang="0" scaled="0"/>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endParaRPr lang="zh-CN" altLang="en-US" b="1" dirty="0">
              <a:solidFill>
                <a:schemeClr val="accent1"/>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矩形: 圆角 6">
            <a:extLst>
              <a:ext uri="{FF2B5EF4-FFF2-40B4-BE49-F238E27FC236}">
                <a16:creationId xmlns:a16="http://schemas.microsoft.com/office/drawing/2014/main" id="{898BC12A-A213-9AE3-4158-3FA22EE1F174}"/>
              </a:ext>
            </a:extLst>
          </p:cNvPr>
          <p:cNvSpPr/>
          <p:nvPr/>
        </p:nvSpPr>
        <p:spPr>
          <a:xfrm>
            <a:off x="1553416" y="4850839"/>
            <a:ext cx="10005310" cy="1085430"/>
          </a:xfrm>
          <a:prstGeom prst="roundRect">
            <a:avLst>
              <a:gd name="adj" fmla="val 11521"/>
            </a:avLst>
          </a:prstGeom>
          <a:gradFill>
            <a:gsLst>
              <a:gs pos="0">
                <a:schemeClr val="accent1">
                  <a:alpha val="5000"/>
                </a:schemeClr>
              </a:gs>
              <a:gs pos="100000">
                <a:schemeClr val="accent1">
                  <a:alpha val="5000"/>
                </a:schemeClr>
              </a:gs>
            </a:gsLst>
            <a:lin ang="0" scaled="0"/>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endParaRPr lang="zh-CN" altLang="en-US" b="1" dirty="0">
              <a:solidFill>
                <a:schemeClr val="accent1"/>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文本框 7">
            <a:extLst>
              <a:ext uri="{FF2B5EF4-FFF2-40B4-BE49-F238E27FC236}">
                <a16:creationId xmlns:a16="http://schemas.microsoft.com/office/drawing/2014/main" id="{3E537AE9-BF5D-3426-73D9-FB7906D28515}"/>
              </a:ext>
            </a:extLst>
          </p:cNvPr>
          <p:cNvSpPr txBox="1"/>
          <p:nvPr/>
        </p:nvSpPr>
        <p:spPr>
          <a:xfrm>
            <a:off x="1553417" y="1520726"/>
            <a:ext cx="10005310" cy="380810"/>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lang="zh-CN" altLang="en-US" sz="1600" b="1">
                <a:solidFill>
                  <a:prstClr val="black"/>
                </a:solidFill>
                <a:cs typeface="+mn-ea"/>
                <a:sym typeface="+mn-lt"/>
              </a:rPr>
              <a:t>前庭性偏头痛是反复发作性眩晕的第二大病因，终生患病率约</a:t>
            </a:r>
            <a:r>
              <a:rPr lang="en-US" altLang="zh-CN" sz="1600" b="1">
                <a:solidFill>
                  <a:prstClr val="black"/>
                </a:solidFill>
                <a:cs typeface="+mn-ea"/>
                <a:sym typeface="+mn-lt"/>
              </a:rPr>
              <a:t>1%</a:t>
            </a:r>
            <a:r>
              <a:rPr lang="zh-CN" altLang="en-US" sz="1600" b="1">
                <a:solidFill>
                  <a:prstClr val="black"/>
                </a:solidFill>
                <a:cs typeface="+mn-ea"/>
                <a:sym typeface="+mn-lt"/>
              </a:rPr>
              <a:t>，多见于女性，但诊断率低，易漏诊误诊</a:t>
            </a:r>
            <a:endParaRPr kumimoji="0" lang="zh-CN" altLang="en-US" sz="1600" b="1" i="0" u="none" strike="noStrike" kern="1200" cap="none" spc="0" normalizeH="0" baseline="0" noProof="0" dirty="0">
              <a:ln>
                <a:noFill/>
              </a:ln>
              <a:solidFill>
                <a:prstClr val="black"/>
              </a:solidFill>
              <a:effectLst/>
              <a:uLnTx/>
              <a:uFillTx/>
              <a:cs typeface="+mn-ea"/>
              <a:sym typeface="+mn-lt"/>
            </a:endParaRPr>
          </a:p>
        </p:txBody>
      </p:sp>
      <p:sp>
        <p:nvSpPr>
          <p:cNvPr id="9" name="文本框 8">
            <a:extLst>
              <a:ext uri="{FF2B5EF4-FFF2-40B4-BE49-F238E27FC236}">
                <a16:creationId xmlns:a16="http://schemas.microsoft.com/office/drawing/2014/main" id="{518EBC46-BD82-C9FB-38DC-16560995C3ED}"/>
              </a:ext>
            </a:extLst>
          </p:cNvPr>
          <p:cNvSpPr txBox="1">
            <a:spLocks/>
          </p:cNvSpPr>
          <p:nvPr/>
        </p:nvSpPr>
        <p:spPr>
          <a:xfrm>
            <a:off x="1553417" y="2588156"/>
            <a:ext cx="9707007" cy="700898"/>
          </a:xfrm>
          <a:prstGeom prst="rect">
            <a:avLst/>
          </a:prstGeom>
          <a:noFill/>
        </p:spPr>
        <p:txBody>
          <a:bodyPr wrap="square" anchor="ctr">
            <a:spAutoFit/>
          </a:bodyPr>
          <a:lstStyle/>
          <a:p>
            <a:pPr lvl="0" algn="just">
              <a:lnSpc>
                <a:spcPct val="130000"/>
              </a:lnSpc>
              <a:defRPr/>
            </a:pPr>
            <a:r>
              <a:rPr lang="zh-CN" altLang="en-US" sz="1600" b="1">
                <a:solidFill>
                  <a:prstClr val="black"/>
                </a:solidFill>
                <a:cs typeface="+mn-ea"/>
                <a:sym typeface="+mn-lt"/>
              </a:rPr>
              <a:t>前庭性偏头痛</a:t>
            </a:r>
            <a:r>
              <a:rPr kumimoji="0" lang="zh-CN" altLang="en-US" sz="1600" b="1" i="0" u="none" strike="noStrike" kern="1200" cap="none" spc="0" normalizeH="0" baseline="0" noProof="0">
                <a:ln>
                  <a:noFill/>
                </a:ln>
                <a:effectLst/>
                <a:uLnTx/>
                <a:uFillTx/>
                <a:cs typeface="+mn-ea"/>
                <a:sym typeface="+mn-lt"/>
              </a:rPr>
              <a:t>以发作性自发性眩晕为主，诊断依据</a:t>
            </a:r>
            <a:r>
              <a:rPr kumimoji="0" lang="en-US" altLang="zh-CN" sz="1600" b="1" i="0" u="none" strike="noStrike" kern="1200" cap="none" spc="0" normalizeH="0" baseline="0" noProof="0">
                <a:ln>
                  <a:noFill/>
                </a:ln>
                <a:effectLst/>
                <a:uLnTx/>
                <a:uFillTx/>
                <a:cs typeface="+mn-ea"/>
                <a:sym typeface="+mn-lt"/>
              </a:rPr>
              <a:t>ICHD-3</a:t>
            </a:r>
            <a:r>
              <a:rPr kumimoji="0" lang="zh-CN" altLang="en-US" sz="1600" b="1" i="0" u="none" strike="noStrike" kern="1200" cap="none" spc="0" normalizeH="0" baseline="0" noProof="0">
                <a:ln>
                  <a:noFill/>
                </a:ln>
                <a:effectLst/>
                <a:uLnTx/>
                <a:uFillTx/>
                <a:cs typeface="+mn-ea"/>
                <a:sym typeface="+mn-lt"/>
              </a:rPr>
              <a:t>标准，需满足≥</a:t>
            </a:r>
            <a:r>
              <a:rPr kumimoji="0" lang="en-US" altLang="zh-CN" sz="1600" b="1" i="0" u="none" strike="noStrike" kern="1200" cap="none" spc="0" normalizeH="0" baseline="0" noProof="0">
                <a:ln>
                  <a:noFill/>
                </a:ln>
                <a:effectLst/>
                <a:uLnTx/>
                <a:uFillTx/>
                <a:cs typeface="+mn-ea"/>
                <a:sym typeface="+mn-lt"/>
              </a:rPr>
              <a:t>5</a:t>
            </a:r>
            <a:r>
              <a:rPr kumimoji="0" lang="zh-CN" altLang="en-US" sz="1600" b="1" i="0" u="none" strike="noStrike" kern="1200" cap="none" spc="0" normalizeH="0" baseline="0" noProof="0">
                <a:ln>
                  <a:noFill/>
                </a:ln>
                <a:effectLst/>
                <a:uLnTx/>
                <a:uFillTx/>
                <a:cs typeface="+mn-ea"/>
                <a:sym typeface="+mn-lt"/>
              </a:rPr>
              <a:t>次中重度前庭症状发作，且</a:t>
            </a:r>
            <a:r>
              <a:rPr kumimoji="0" lang="en-US" altLang="zh-CN" sz="1600" b="1" i="0" u="none" strike="noStrike" kern="1200" cap="none" spc="0" normalizeH="0" baseline="0" noProof="0">
                <a:ln>
                  <a:noFill/>
                </a:ln>
                <a:effectLst/>
                <a:uLnTx/>
                <a:uFillTx/>
                <a:cs typeface="+mn-ea"/>
                <a:sym typeface="+mn-lt"/>
              </a:rPr>
              <a:t>50%</a:t>
            </a:r>
            <a:r>
              <a:rPr kumimoji="0" lang="zh-CN" altLang="en-US" sz="1600" b="1" i="0" u="none" strike="noStrike" kern="1200" cap="none" spc="0" normalizeH="0" baseline="0" noProof="0">
                <a:ln>
                  <a:noFill/>
                </a:ln>
                <a:effectLst/>
                <a:uLnTx/>
                <a:uFillTx/>
                <a:cs typeface="+mn-ea"/>
                <a:sym typeface="+mn-lt"/>
              </a:rPr>
              <a:t>发作伴偏头痛等特征，发作诱因众多，诊断关键在于详尽病史问诊</a:t>
            </a:r>
            <a:endParaRPr kumimoji="0" lang="zh-CN" altLang="en-US" sz="1600" b="1" i="0" u="none" strike="noStrike" kern="1200" cap="none" spc="0" normalizeH="0" baseline="0" noProof="0" dirty="0">
              <a:ln>
                <a:noFill/>
              </a:ln>
              <a:effectLst/>
              <a:uLnTx/>
              <a:uFillTx/>
              <a:cs typeface="+mn-ea"/>
              <a:sym typeface="+mn-lt"/>
            </a:endParaRPr>
          </a:p>
        </p:txBody>
      </p:sp>
      <p:sp>
        <p:nvSpPr>
          <p:cNvPr id="10" name="文本框 9">
            <a:extLst>
              <a:ext uri="{FF2B5EF4-FFF2-40B4-BE49-F238E27FC236}">
                <a16:creationId xmlns:a16="http://schemas.microsoft.com/office/drawing/2014/main" id="{FC8DD46F-0F8D-D37A-FBAC-5C51D60A3F42}"/>
              </a:ext>
            </a:extLst>
          </p:cNvPr>
          <p:cNvSpPr txBox="1">
            <a:spLocks/>
          </p:cNvSpPr>
          <p:nvPr/>
        </p:nvSpPr>
        <p:spPr>
          <a:xfrm>
            <a:off x="1553417" y="3815630"/>
            <a:ext cx="9707007" cy="700898"/>
          </a:xfrm>
          <a:prstGeom prst="rect">
            <a:avLst/>
          </a:prstGeom>
          <a:noFill/>
        </p:spPr>
        <p:txBody>
          <a:bodyPr wrap="square" anchor="ctr">
            <a:spAutoFit/>
          </a:bodyPr>
          <a:lstStyle/>
          <a:p>
            <a:pPr algn="just">
              <a:lnSpc>
                <a:spcPct val="130000"/>
              </a:lnSpc>
              <a:defRPr/>
            </a:pPr>
            <a:r>
              <a:rPr lang="zh-CN" altLang="en-US" sz="1600" b="1">
                <a:solidFill>
                  <a:prstClr val="black"/>
                </a:solidFill>
                <a:cs typeface="+mn-ea"/>
                <a:sym typeface="+mn-lt"/>
              </a:rPr>
              <a:t>前庭性偏头痛易混淆疾病众多，应与良性阵发性位置性眩晕、梅尼埃病、前庭阵发症、后循环缺血、脑干先兆偏头痛等疾病进行鉴别诊断，鉴别时需结合病史、临床表现、辅助检查等综合判断</a:t>
            </a:r>
            <a:endParaRPr lang="en-US" altLang="zh-CN" sz="1600" b="1">
              <a:solidFill>
                <a:prstClr val="black"/>
              </a:solidFill>
              <a:cs typeface="+mn-ea"/>
              <a:sym typeface="+mn-lt"/>
            </a:endParaRPr>
          </a:p>
        </p:txBody>
      </p:sp>
      <p:sp>
        <p:nvSpPr>
          <p:cNvPr id="11" name="文本框 10">
            <a:extLst>
              <a:ext uri="{FF2B5EF4-FFF2-40B4-BE49-F238E27FC236}">
                <a16:creationId xmlns:a16="http://schemas.microsoft.com/office/drawing/2014/main" id="{68F8492D-0301-2763-D6B3-4A44724A7DE9}"/>
              </a:ext>
            </a:extLst>
          </p:cNvPr>
          <p:cNvSpPr txBox="1">
            <a:spLocks/>
          </p:cNvSpPr>
          <p:nvPr/>
        </p:nvSpPr>
        <p:spPr>
          <a:xfrm>
            <a:off x="1553417" y="5043105"/>
            <a:ext cx="9707007" cy="700898"/>
          </a:xfrm>
          <a:prstGeom prst="rect">
            <a:avLst/>
          </a:prstGeom>
          <a:noFill/>
        </p:spPr>
        <p:txBody>
          <a:bodyPr wrap="square" anchor="ctr">
            <a:spAutoFit/>
          </a:bodyPr>
          <a:lstStyle/>
          <a:p>
            <a:pPr lvl="0" algn="just">
              <a:lnSpc>
                <a:spcPct val="130000"/>
              </a:lnSpc>
              <a:defRPr/>
            </a:pPr>
            <a:r>
              <a:rPr lang="zh-CN" altLang="en-US" sz="1600" b="1">
                <a:solidFill>
                  <a:prstClr val="black"/>
                </a:solidFill>
                <a:cs typeface="+mn-ea"/>
                <a:sym typeface="+mn-lt"/>
              </a:rPr>
              <a:t>前庭性偏头痛</a:t>
            </a:r>
            <a:r>
              <a:rPr kumimoji="0" lang="zh-CN" altLang="en-US" sz="1600" b="1" i="0" u="none" strike="noStrike" kern="1200" cap="none" spc="0" normalizeH="0" baseline="0" noProof="0">
                <a:ln>
                  <a:noFill/>
                </a:ln>
                <a:solidFill>
                  <a:prstClr val="black"/>
                </a:solidFill>
                <a:effectLst/>
                <a:uLnTx/>
                <a:uFillTx/>
                <a:cs typeface="+mn-ea"/>
                <a:sym typeface="+mn-lt"/>
              </a:rPr>
              <a:t>急性期治疗主要为针对眩晕、呕吐对症治疗，可选用曲坦类药物等；预防治疗目标为降低发作频率及程度，疗程建议</a:t>
            </a:r>
            <a:r>
              <a:rPr kumimoji="0" lang="en-US" altLang="zh-CN" sz="1600" b="1" i="0" u="none" strike="noStrike" kern="1200" cap="none" spc="0" normalizeH="0" baseline="0" noProof="0">
                <a:ln>
                  <a:noFill/>
                </a:ln>
                <a:solidFill>
                  <a:prstClr val="black"/>
                </a:solidFill>
                <a:effectLst/>
                <a:uLnTx/>
                <a:uFillTx/>
                <a:cs typeface="+mn-ea"/>
                <a:sym typeface="+mn-lt"/>
              </a:rPr>
              <a:t>3</a:t>
            </a:r>
            <a:r>
              <a:rPr kumimoji="0" lang="zh-CN" altLang="en-US" sz="1600" b="1" i="0" u="none" strike="noStrike" kern="1200" cap="none" spc="0" normalizeH="0" baseline="0" noProof="0">
                <a:ln>
                  <a:noFill/>
                </a:ln>
                <a:solidFill>
                  <a:prstClr val="black"/>
                </a:solidFill>
                <a:effectLst/>
                <a:uLnTx/>
                <a:uFillTx/>
                <a:cs typeface="+mn-ea"/>
                <a:sym typeface="+mn-lt"/>
              </a:rPr>
              <a:t>～</a:t>
            </a:r>
            <a:r>
              <a:rPr kumimoji="0" lang="en-US" altLang="zh-CN" sz="1600" b="1" i="0" u="none" strike="noStrike" kern="1200" cap="none" spc="0" normalizeH="0" baseline="0" noProof="0">
                <a:ln>
                  <a:noFill/>
                </a:ln>
                <a:solidFill>
                  <a:prstClr val="black"/>
                </a:solidFill>
                <a:effectLst/>
                <a:uLnTx/>
                <a:uFillTx/>
                <a:cs typeface="+mn-ea"/>
                <a:sym typeface="+mn-lt"/>
              </a:rPr>
              <a:t>6</a:t>
            </a:r>
            <a:r>
              <a:rPr kumimoji="0" lang="zh-CN" altLang="en-US" sz="1600" b="1" i="0" u="none" strike="noStrike" kern="1200" cap="none" spc="0" normalizeH="0" baseline="0" noProof="0">
                <a:ln>
                  <a:noFill/>
                </a:ln>
                <a:solidFill>
                  <a:prstClr val="black"/>
                </a:solidFill>
                <a:effectLst/>
                <a:uLnTx/>
                <a:uFillTx/>
                <a:cs typeface="+mn-ea"/>
                <a:sym typeface="+mn-lt"/>
              </a:rPr>
              <a:t>个月；非药物治疗重点为前庭康复训练</a:t>
            </a:r>
            <a:endParaRPr kumimoji="0" lang="zh-CN" altLang="en-US" sz="1600" b="1" i="0" u="none" strike="noStrike" kern="1200" cap="none" spc="0" normalizeH="0" baseline="0" noProof="0" dirty="0">
              <a:ln>
                <a:noFill/>
              </a:ln>
              <a:solidFill>
                <a:prstClr val="black"/>
              </a:solidFill>
              <a:effectLst/>
              <a:uLnTx/>
              <a:uFillTx/>
              <a:cs typeface="+mn-ea"/>
              <a:sym typeface="+mn-lt"/>
            </a:endParaRPr>
          </a:p>
        </p:txBody>
      </p:sp>
      <p:grpSp>
        <p:nvGrpSpPr>
          <p:cNvPr id="12" name="组合 11">
            <a:extLst>
              <a:ext uri="{FF2B5EF4-FFF2-40B4-BE49-F238E27FC236}">
                <a16:creationId xmlns:a16="http://schemas.microsoft.com/office/drawing/2014/main" id="{F0943239-7701-1239-54D5-341895F71EC8}"/>
              </a:ext>
            </a:extLst>
          </p:cNvPr>
          <p:cNvGrpSpPr/>
          <p:nvPr/>
        </p:nvGrpSpPr>
        <p:grpSpPr>
          <a:xfrm>
            <a:off x="611372" y="1335253"/>
            <a:ext cx="752974" cy="751756"/>
            <a:chOff x="959411" y="2636912"/>
            <a:chExt cx="1233415" cy="1231420"/>
          </a:xfrm>
        </p:grpSpPr>
        <p:grpSp>
          <p:nvGrpSpPr>
            <p:cNvPr id="13" name="组合 12">
              <a:extLst>
                <a:ext uri="{FF2B5EF4-FFF2-40B4-BE49-F238E27FC236}">
                  <a16:creationId xmlns:a16="http://schemas.microsoft.com/office/drawing/2014/main" id="{F1568063-FE72-1EAF-78C0-FBCA7535A301}"/>
                </a:ext>
              </a:extLst>
            </p:cNvPr>
            <p:cNvGrpSpPr/>
            <p:nvPr/>
          </p:nvGrpSpPr>
          <p:grpSpPr>
            <a:xfrm>
              <a:off x="968937" y="2644443"/>
              <a:ext cx="1223889" cy="1223889"/>
              <a:chOff x="1066542" y="2618317"/>
              <a:chExt cx="1223889" cy="1223889"/>
            </a:xfrm>
          </p:grpSpPr>
          <p:sp>
            <p:nvSpPr>
              <p:cNvPr id="16" name="椭圆 15">
                <a:extLst>
                  <a:ext uri="{FF2B5EF4-FFF2-40B4-BE49-F238E27FC236}">
                    <a16:creationId xmlns:a16="http://schemas.microsoft.com/office/drawing/2014/main" id="{00690740-FF60-C5E8-E143-5CA18C93DE95}"/>
                  </a:ext>
                </a:extLst>
              </p:cNvPr>
              <p:cNvSpPr/>
              <p:nvPr/>
            </p:nvSpPr>
            <p:spPr>
              <a:xfrm>
                <a:off x="1066542" y="2618317"/>
                <a:ext cx="1223889" cy="1223889"/>
              </a:xfrm>
              <a:prstGeom prst="ellipse">
                <a:avLst/>
              </a:prstGeom>
              <a:gradFill>
                <a:gsLst>
                  <a:gs pos="0">
                    <a:srgbClr val="018C42">
                      <a:alpha val="0"/>
                    </a:srgbClr>
                  </a:gs>
                  <a:gs pos="100000">
                    <a:srgbClr val="018C42">
                      <a:alpha val="10000"/>
                    </a:srgbClr>
                  </a:gs>
                </a:gsLst>
                <a:path path="shape">
                  <a:fillToRect l="50000" t="50000" r="50000" b="50000"/>
                </a:path>
              </a:gradFill>
              <a:ln>
                <a:noFill/>
              </a:ln>
              <a:effectLst>
                <a:innerShdw blurRad="469900">
                  <a:schemeClr val="accent1">
                    <a:lumMod val="60000"/>
                    <a:lumOff val="40000"/>
                    <a:alpha val="3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椭圆 16">
                <a:extLst>
                  <a:ext uri="{FF2B5EF4-FFF2-40B4-BE49-F238E27FC236}">
                    <a16:creationId xmlns:a16="http://schemas.microsoft.com/office/drawing/2014/main" id="{C27D9121-1A6C-9418-0DEA-6731B3D24F0D}"/>
                  </a:ext>
                </a:extLst>
              </p:cNvPr>
              <p:cNvSpPr/>
              <p:nvPr/>
            </p:nvSpPr>
            <p:spPr>
              <a:xfrm>
                <a:off x="1289142" y="2840917"/>
                <a:ext cx="778688" cy="778688"/>
              </a:xfrm>
              <a:prstGeom prst="ellipse">
                <a:avLst/>
              </a:prstGeom>
              <a:gradFill>
                <a:gsLst>
                  <a:gs pos="100000">
                    <a:schemeClr val="accent6">
                      <a:lumMod val="75000"/>
                    </a:schemeClr>
                  </a:gs>
                  <a:gs pos="0">
                    <a:srgbClr val="018C42"/>
                  </a:gs>
                </a:gsLst>
                <a:lin ang="0" scaled="0"/>
              </a:gradFill>
              <a:ln>
                <a:noFill/>
              </a:ln>
              <a:effectLst>
                <a:innerShdw blurRad="469900">
                  <a:schemeClr val="accent1">
                    <a:lumMod val="60000"/>
                    <a:lumOff val="40000"/>
                    <a:alpha val="3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4" name="弧形 13">
              <a:extLst>
                <a:ext uri="{FF2B5EF4-FFF2-40B4-BE49-F238E27FC236}">
                  <a16:creationId xmlns:a16="http://schemas.microsoft.com/office/drawing/2014/main" id="{79B6E366-83AA-02F3-84BA-B34393E0150D}"/>
                </a:ext>
              </a:extLst>
            </p:cNvPr>
            <p:cNvSpPr/>
            <p:nvPr/>
          </p:nvSpPr>
          <p:spPr>
            <a:xfrm>
              <a:off x="968936" y="2643662"/>
              <a:ext cx="1223889" cy="1223889"/>
            </a:xfrm>
            <a:prstGeom prst="arc">
              <a:avLst>
                <a:gd name="adj1" fmla="val 14287472"/>
                <a:gd name="adj2" fmla="val 18493697"/>
              </a:avLst>
            </a:prstGeom>
            <a:ln w="12700" cap="rnd">
              <a:gradFill>
                <a:gsLst>
                  <a:gs pos="0">
                    <a:srgbClr val="018C42"/>
                  </a:gs>
                  <a:gs pos="100000">
                    <a:schemeClr val="accent1">
                      <a:alpha val="0"/>
                    </a:schemeClr>
                  </a:gs>
                </a:gsLst>
                <a:lin ang="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弧形 14">
              <a:extLst>
                <a:ext uri="{FF2B5EF4-FFF2-40B4-BE49-F238E27FC236}">
                  <a16:creationId xmlns:a16="http://schemas.microsoft.com/office/drawing/2014/main" id="{9C71B216-72A1-068C-3EB4-0464272B820F}"/>
                </a:ext>
              </a:extLst>
            </p:cNvPr>
            <p:cNvSpPr/>
            <p:nvPr/>
          </p:nvSpPr>
          <p:spPr>
            <a:xfrm rot="10800000">
              <a:off x="959411" y="2636912"/>
              <a:ext cx="1223889" cy="1223889"/>
            </a:xfrm>
            <a:prstGeom prst="arc">
              <a:avLst>
                <a:gd name="adj1" fmla="val 14287472"/>
                <a:gd name="adj2" fmla="val 18493697"/>
              </a:avLst>
            </a:prstGeom>
            <a:ln w="12700" cap="rnd">
              <a:gradFill>
                <a:gsLst>
                  <a:gs pos="0">
                    <a:srgbClr val="018C42"/>
                  </a:gs>
                  <a:gs pos="100000">
                    <a:schemeClr val="accent1">
                      <a:alpha val="0"/>
                    </a:schemeClr>
                  </a:gs>
                </a:gsLst>
                <a:lin ang="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8" name="组合 17">
            <a:extLst>
              <a:ext uri="{FF2B5EF4-FFF2-40B4-BE49-F238E27FC236}">
                <a16:creationId xmlns:a16="http://schemas.microsoft.com/office/drawing/2014/main" id="{2A43C476-1B85-A5EE-64FB-CCA615DE120B}"/>
              </a:ext>
            </a:extLst>
          </p:cNvPr>
          <p:cNvGrpSpPr/>
          <p:nvPr/>
        </p:nvGrpSpPr>
        <p:grpSpPr>
          <a:xfrm>
            <a:off x="611372" y="2531875"/>
            <a:ext cx="752974" cy="751756"/>
            <a:chOff x="959411" y="2636912"/>
            <a:chExt cx="1233415" cy="1231420"/>
          </a:xfrm>
        </p:grpSpPr>
        <p:grpSp>
          <p:nvGrpSpPr>
            <p:cNvPr id="19" name="组合 18">
              <a:extLst>
                <a:ext uri="{FF2B5EF4-FFF2-40B4-BE49-F238E27FC236}">
                  <a16:creationId xmlns:a16="http://schemas.microsoft.com/office/drawing/2014/main" id="{879E8B9D-8246-CC9C-A5AD-35105744E359}"/>
                </a:ext>
              </a:extLst>
            </p:cNvPr>
            <p:cNvGrpSpPr/>
            <p:nvPr/>
          </p:nvGrpSpPr>
          <p:grpSpPr>
            <a:xfrm>
              <a:off x="968937" y="2644443"/>
              <a:ext cx="1223889" cy="1223889"/>
              <a:chOff x="1066542" y="2618317"/>
              <a:chExt cx="1223889" cy="1223889"/>
            </a:xfrm>
          </p:grpSpPr>
          <p:sp>
            <p:nvSpPr>
              <p:cNvPr id="22" name="椭圆 21">
                <a:extLst>
                  <a:ext uri="{FF2B5EF4-FFF2-40B4-BE49-F238E27FC236}">
                    <a16:creationId xmlns:a16="http://schemas.microsoft.com/office/drawing/2014/main" id="{07B06D22-3FB4-D0A7-7C8F-D3363A6DDA62}"/>
                  </a:ext>
                </a:extLst>
              </p:cNvPr>
              <p:cNvSpPr/>
              <p:nvPr/>
            </p:nvSpPr>
            <p:spPr>
              <a:xfrm>
                <a:off x="1066542" y="2618317"/>
                <a:ext cx="1223889" cy="1223889"/>
              </a:xfrm>
              <a:prstGeom prst="ellipse">
                <a:avLst/>
              </a:prstGeom>
              <a:gradFill>
                <a:gsLst>
                  <a:gs pos="0">
                    <a:srgbClr val="018C42">
                      <a:alpha val="0"/>
                    </a:srgbClr>
                  </a:gs>
                  <a:gs pos="100000">
                    <a:srgbClr val="018C42">
                      <a:alpha val="10000"/>
                    </a:srgbClr>
                  </a:gs>
                </a:gsLst>
                <a:path path="shape">
                  <a:fillToRect l="50000" t="50000" r="50000" b="50000"/>
                </a:path>
              </a:gradFill>
              <a:ln>
                <a:noFill/>
              </a:ln>
              <a:effectLst>
                <a:innerShdw blurRad="469900">
                  <a:schemeClr val="accent1">
                    <a:lumMod val="60000"/>
                    <a:lumOff val="40000"/>
                    <a:alpha val="3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a:extLst>
                  <a:ext uri="{FF2B5EF4-FFF2-40B4-BE49-F238E27FC236}">
                    <a16:creationId xmlns:a16="http://schemas.microsoft.com/office/drawing/2014/main" id="{4D8625E5-8902-7363-A8B0-4272E8D6C2DE}"/>
                  </a:ext>
                </a:extLst>
              </p:cNvPr>
              <p:cNvSpPr/>
              <p:nvPr/>
            </p:nvSpPr>
            <p:spPr>
              <a:xfrm>
                <a:off x="1289142" y="2840917"/>
                <a:ext cx="778688" cy="778688"/>
              </a:xfrm>
              <a:prstGeom prst="ellipse">
                <a:avLst/>
              </a:prstGeom>
              <a:gradFill>
                <a:gsLst>
                  <a:gs pos="100000">
                    <a:schemeClr val="accent6">
                      <a:lumMod val="75000"/>
                    </a:schemeClr>
                  </a:gs>
                  <a:gs pos="0">
                    <a:srgbClr val="018C42"/>
                  </a:gs>
                </a:gsLst>
                <a:lin ang="0" scaled="0"/>
              </a:gradFill>
              <a:ln>
                <a:noFill/>
              </a:ln>
              <a:effectLst>
                <a:innerShdw blurRad="469900">
                  <a:schemeClr val="accent1">
                    <a:lumMod val="60000"/>
                    <a:lumOff val="40000"/>
                    <a:alpha val="3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0" name="弧形 19">
              <a:extLst>
                <a:ext uri="{FF2B5EF4-FFF2-40B4-BE49-F238E27FC236}">
                  <a16:creationId xmlns:a16="http://schemas.microsoft.com/office/drawing/2014/main" id="{DBA7BA39-62C7-5C21-E924-F7ACE4780EE9}"/>
                </a:ext>
              </a:extLst>
            </p:cNvPr>
            <p:cNvSpPr/>
            <p:nvPr/>
          </p:nvSpPr>
          <p:spPr>
            <a:xfrm>
              <a:off x="968936" y="2643662"/>
              <a:ext cx="1223889" cy="1223889"/>
            </a:xfrm>
            <a:prstGeom prst="arc">
              <a:avLst>
                <a:gd name="adj1" fmla="val 14287472"/>
                <a:gd name="adj2" fmla="val 18493697"/>
              </a:avLst>
            </a:prstGeom>
            <a:ln w="12700" cap="rnd">
              <a:gradFill>
                <a:gsLst>
                  <a:gs pos="0">
                    <a:srgbClr val="018C42"/>
                  </a:gs>
                  <a:gs pos="100000">
                    <a:schemeClr val="accent1">
                      <a:alpha val="0"/>
                    </a:schemeClr>
                  </a:gs>
                </a:gsLst>
                <a:lin ang="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弧形 20">
              <a:extLst>
                <a:ext uri="{FF2B5EF4-FFF2-40B4-BE49-F238E27FC236}">
                  <a16:creationId xmlns:a16="http://schemas.microsoft.com/office/drawing/2014/main" id="{8FF6E846-B1B0-A49C-A493-7C96952C6F28}"/>
                </a:ext>
              </a:extLst>
            </p:cNvPr>
            <p:cNvSpPr/>
            <p:nvPr/>
          </p:nvSpPr>
          <p:spPr>
            <a:xfrm rot="10800000">
              <a:off x="959411" y="2636912"/>
              <a:ext cx="1223889" cy="1223889"/>
            </a:xfrm>
            <a:prstGeom prst="arc">
              <a:avLst>
                <a:gd name="adj1" fmla="val 14287472"/>
                <a:gd name="adj2" fmla="val 18493697"/>
              </a:avLst>
            </a:prstGeom>
            <a:ln w="12700" cap="rnd">
              <a:gradFill>
                <a:gsLst>
                  <a:gs pos="0">
                    <a:srgbClr val="018C42"/>
                  </a:gs>
                  <a:gs pos="100000">
                    <a:schemeClr val="accent1">
                      <a:alpha val="0"/>
                    </a:schemeClr>
                  </a:gs>
                </a:gsLst>
                <a:lin ang="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4" name="组合 23">
            <a:extLst>
              <a:ext uri="{FF2B5EF4-FFF2-40B4-BE49-F238E27FC236}">
                <a16:creationId xmlns:a16="http://schemas.microsoft.com/office/drawing/2014/main" id="{5AF76ACD-7684-761E-286D-42A7EF790CF3}"/>
              </a:ext>
            </a:extLst>
          </p:cNvPr>
          <p:cNvGrpSpPr/>
          <p:nvPr/>
        </p:nvGrpSpPr>
        <p:grpSpPr>
          <a:xfrm>
            <a:off x="611372" y="3728497"/>
            <a:ext cx="752974" cy="751756"/>
            <a:chOff x="959411" y="2636912"/>
            <a:chExt cx="1233415" cy="1231420"/>
          </a:xfrm>
        </p:grpSpPr>
        <p:grpSp>
          <p:nvGrpSpPr>
            <p:cNvPr id="25" name="组合 24">
              <a:extLst>
                <a:ext uri="{FF2B5EF4-FFF2-40B4-BE49-F238E27FC236}">
                  <a16:creationId xmlns:a16="http://schemas.microsoft.com/office/drawing/2014/main" id="{9690D6F0-F98F-B524-2120-FEE46D286CCA}"/>
                </a:ext>
              </a:extLst>
            </p:cNvPr>
            <p:cNvGrpSpPr/>
            <p:nvPr/>
          </p:nvGrpSpPr>
          <p:grpSpPr>
            <a:xfrm>
              <a:off x="968937" y="2644443"/>
              <a:ext cx="1223889" cy="1223889"/>
              <a:chOff x="1066542" y="2618317"/>
              <a:chExt cx="1223889" cy="1223889"/>
            </a:xfrm>
          </p:grpSpPr>
          <p:sp>
            <p:nvSpPr>
              <p:cNvPr id="28" name="椭圆 27">
                <a:extLst>
                  <a:ext uri="{FF2B5EF4-FFF2-40B4-BE49-F238E27FC236}">
                    <a16:creationId xmlns:a16="http://schemas.microsoft.com/office/drawing/2014/main" id="{8579B4C3-79AD-A19E-7609-FC487A69B597}"/>
                  </a:ext>
                </a:extLst>
              </p:cNvPr>
              <p:cNvSpPr/>
              <p:nvPr/>
            </p:nvSpPr>
            <p:spPr>
              <a:xfrm>
                <a:off x="1066542" y="2618317"/>
                <a:ext cx="1223889" cy="1223889"/>
              </a:xfrm>
              <a:prstGeom prst="ellipse">
                <a:avLst/>
              </a:prstGeom>
              <a:gradFill>
                <a:gsLst>
                  <a:gs pos="0">
                    <a:srgbClr val="018C42">
                      <a:alpha val="0"/>
                    </a:srgbClr>
                  </a:gs>
                  <a:gs pos="100000">
                    <a:srgbClr val="018C42">
                      <a:alpha val="10000"/>
                    </a:srgbClr>
                  </a:gs>
                </a:gsLst>
                <a:path path="shape">
                  <a:fillToRect l="50000" t="50000" r="50000" b="50000"/>
                </a:path>
              </a:gradFill>
              <a:ln>
                <a:noFill/>
              </a:ln>
              <a:effectLst>
                <a:innerShdw blurRad="469900">
                  <a:schemeClr val="accent1">
                    <a:lumMod val="60000"/>
                    <a:lumOff val="40000"/>
                    <a:alpha val="3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a:extLst>
                  <a:ext uri="{FF2B5EF4-FFF2-40B4-BE49-F238E27FC236}">
                    <a16:creationId xmlns:a16="http://schemas.microsoft.com/office/drawing/2014/main" id="{D0CF2BF6-F1FB-D765-DDE9-2274DBBC20F6}"/>
                  </a:ext>
                </a:extLst>
              </p:cNvPr>
              <p:cNvSpPr/>
              <p:nvPr/>
            </p:nvSpPr>
            <p:spPr>
              <a:xfrm>
                <a:off x="1289142" y="2840917"/>
                <a:ext cx="778688" cy="778688"/>
              </a:xfrm>
              <a:prstGeom prst="ellipse">
                <a:avLst/>
              </a:prstGeom>
              <a:gradFill>
                <a:gsLst>
                  <a:gs pos="100000">
                    <a:schemeClr val="accent6">
                      <a:lumMod val="75000"/>
                    </a:schemeClr>
                  </a:gs>
                  <a:gs pos="0">
                    <a:srgbClr val="018C42"/>
                  </a:gs>
                </a:gsLst>
                <a:lin ang="0" scaled="0"/>
              </a:gradFill>
              <a:ln>
                <a:noFill/>
              </a:ln>
              <a:effectLst>
                <a:innerShdw blurRad="469900">
                  <a:schemeClr val="accent1">
                    <a:lumMod val="60000"/>
                    <a:lumOff val="40000"/>
                    <a:alpha val="3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6" name="弧形 25">
              <a:extLst>
                <a:ext uri="{FF2B5EF4-FFF2-40B4-BE49-F238E27FC236}">
                  <a16:creationId xmlns:a16="http://schemas.microsoft.com/office/drawing/2014/main" id="{01CB2D63-F238-B9E3-0B2D-C265B09DD44B}"/>
                </a:ext>
              </a:extLst>
            </p:cNvPr>
            <p:cNvSpPr/>
            <p:nvPr/>
          </p:nvSpPr>
          <p:spPr>
            <a:xfrm>
              <a:off x="968936" y="2643662"/>
              <a:ext cx="1223889" cy="1223889"/>
            </a:xfrm>
            <a:prstGeom prst="arc">
              <a:avLst>
                <a:gd name="adj1" fmla="val 14287472"/>
                <a:gd name="adj2" fmla="val 18493697"/>
              </a:avLst>
            </a:prstGeom>
            <a:ln w="12700" cap="rnd">
              <a:gradFill>
                <a:gsLst>
                  <a:gs pos="0">
                    <a:srgbClr val="018C42"/>
                  </a:gs>
                  <a:gs pos="100000">
                    <a:schemeClr val="accent1">
                      <a:alpha val="0"/>
                    </a:schemeClr>
                  </a:gs>
                </a:gsLst>
                <a:lin ang="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弧形 26">
              <a:extLst>
                <a:ext uri="{FF2B5EF4-FFF2-40B4-BE49-F238E27FC236}">
                  <a16:creationId xmlns:a16="http://schemas.microsoft.com/office/drawing/2014/main" id="{7AA77CBA-F12D-4A90-EE31-587D407DEC21}"/>
                </a:ext>
              </a:extLst>
            </p:cNvPr>
            <p:cNvSpPr/>
            <p:nvPr/>
          </p:nvSpPr>
          <p:spPr>
            <a:xfrm rot="10800000">
              <a:off x="959411" y="2636912"/>
              <a:ext cx="1223889" cy="1223889"/>
            </a:xfrm>
            <a:prstGeom prst="arc">
              <a:avLst>
                <a:gd name="adj1" fmla="val 14287472"/>
                <a:gd name="adj2" fmla="val 18493697"/>
              </a:avLst>
            </a:prstGeom>
            <a:ln w="12700" cap="rnd">
              <a:gradFill>
                <a:gsLst>
                  <a:gs pos="0">
                    <a:srgbClr val="018C42"/>
                  </a:gs>
                  <a:gs pos="100000">
                    <a:schemeClr val="accent1">
                      <a:alpha val="0"/>
                    </a:schemeClr>
                  </a:gs>
                </a:gsLst>
                <a:lin ang="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a:extLst>
              <a:ext uri="{FF2B5EF4-FFF2-40B4-BE49-F238E27FC236}">
                <a16:creationId xmlns:a16="http://schemas.microsoft.com/office/drawing/2014/main" id="{C6FF0F84-B15E-B1C6-1E77-97728E169A46}"/>
              </a:ext>
            </a:extLst>
          </p:cNvPr>
          <p:cNvGrpSpPr/>
          <p:nvPr/>
        </p:nvGrpSpPr>
        <p:grpSpPr>
          <a:xfrm>
            <a:off x="611372" y="4925120"/>
            <a:ext cx="752974" cy="751756"/>
            <a:chOff x="959411" y="2636912"/>
            <a:chExt cx="1233415" cy="1231420"/>
          </a:xfrm>
        </p:grpSpPr>
        <p:grpSp>
          <p:nvGrpSpPr>
            <p:cNvPr id="31" name="组合 30">
              <a:extLst>
                <a:ext uri="{FF2B5EF4-FFF2-40B4-BE49-F238E27FC236}">
                  <a16:creationId xmlns:a16="http://schemas.microsoft.com/office/drawing/2014/main" id="{47F88E1D-E16C-7375-67C5-A683AB948E67}"/>
                </a:ext>
              </a:extLst>
            </p:cNvPr>
            <p:cNvGrpSpPr/>
            <p:nvPr/>
          </p:nvGrpSpPr>
          <p:grpSpPr>
            <a:xfrm>
              <a:off x="968937" y="2644443"/>
              <a:ext cx="1223889" cy="1223889"/>
              <a:chOff x="1066542" y="2618317"/>
              <a:chExt cx="1223889" cy="1223889"/>
            </a:xfrm>
          </p:grpSpPr>
          <p:sp>
            <p:nvSpPr>
              <p:cNvPr id="34" name="椭圆 33">
                <a:extLst>
                  <a:ext uri="{FF2B5EF4-FFF2-40B4-BE49-F238E27FC236}">
                    <a16:creationId xmlns:a16="http://schemas.microsoft.com/office/drawing/2014/main" id="{2E418EC8-0BA0-796D-BBC8-07A67D4BF12B}"/>
                  </a:ext>
                </a:extLst>
              </p:cNvPr>
              <p:cNvSpPr/>
              <p:nvPr/>
            </p:nvSpPr>
            <p:spPr>
              <a:xfrm>
                <a:off x="1066542" y="2618317"/>
                <a:ext cx="1223889" cy="1223889"/>
              </a:xfrm>
              <a:prstGeom prst="ellipse">
                <a:avLst/>
              </a:prstGeom>
              <a:gradFill>
                <a:gsLst>
                  <a:gs pos="0">
                    <a:srgbClr val="018C42">
                      <a:alpha val="0"/>
                    </a:srgbClr>
                  </a:gs>
                  <a:gs pos="100000">
                    <a:srgbClr val="018C42">
                      <a:alpha val="10000"/>
                    </a:srgbClr>
                  </a:gs>
                </a:gsLst>
                <a:path path="shape">
                  <a:fillToRect l="50000" t="50000" r="50000" b="50000"/>
                </a:path>
              </a:gradFill>
              <a:ln>
                <a:noFill/>
              </a:ln>
              <a:effectLst>
                <a:innerShdw blurRad="469900">
                  <a:schemeClr val="accent1">
                    <a:lumMod val="60000"/>
                    <a:lumOff val="40000"/>
                    <a:alpha val="3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椭圆 34">
                <a:extLst>
                  <a:ext uri="{FF2B5EF4-FFF2-40B4-BE49-F238E27FC236}">
                    <a16:creationId xmlns:a16="http://schemas.microsoft.com/office/drawing/2014/main" id="{BA22E219-3E95-BFCF-D665-E74EC1C4A65F}"/>
                  </a:ext>
                </a:extLst>
              </p:cNvPr>
              <p:cNvSpPr/>
              <p:nvPr/>
            </p:nvSpPr>
            <p:spPr>
              <a:xfrm>
                <a:off x="1289142" y="2840917"/>
                <a:ext cx="778688" cy="778688"/>
              </a:xfrm>
              <a:prstGeom prst="ellipse">
                <a:avLst/>
              </a:prstGeom>
              <a:gradFill>
                <a:gsLst>
                  <a:gs pos="100000">
                    <a:schemeClr val="accent6">
                      <a:lumMod val="75000"/>
                    </a:schemeClr>
                  </a:gs>
                  <a:gs pos="0">
                    <a:srgbClr val="018C42"/>
                  </a:gs>
                </a:gsLst>
                <a:lin ang="0" scaled="0"/>
              </a:gradFill>
              <a:ln>
                <a:noFill/>
              </a:ln>
              <a:effectLst>
                <a:innerShdw blurRad="469900">
                  <a:schemeClr val="accent1">
                    <a:lumMod val="60000"/>
                    <a:lumOff val="40000"/>
                    <a:alpha val="3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2" name="弧形 31">
              <a:extLst>
                <a:ext uri="{FF2B5EF4-FFF2-40B4-BE49-F238E27FC236}">
                  <a16:creationId xmlns:a16="http://schemas.microsoft.com/office/drawing/2014/main" id="{01438B5E-C860-6BB7-B63D-22082D2FB298}"/>
                </a:ext>
              </a:extLst>
            </p:cNvPr>
            <p:cNvSpPr/>
            <p:nvPr/>
          </p:nvSpPr>
          <p:spPr>
            <a:xfrm>
              <a:off x="968936" y="2643662"/>
              <a:ext cx="1223889" cy="1223889"/>
            </a:xfrm>
            <a:prstGeom prst="arc">
              <a:avLst>
                <a:gd name="adj1" fmla="val 14287472"/>
                <a:gd name="adj2" fmla="val 18493697"/>
              </a:avLst>
            </a:prstGeom>
            <a:ln w="12700" cap="rnd">
              <a:gradFill>
                <a:gsLst>
                  <a:gs pos="0">
                    <a:srgbClr val="018C42"/>
                  </a:gs>
                  <a:gs pos="100000">
                    <a:schemeClr val="accent1">
                      <a:alpha val="0"/>
                    </a:schemeClr>
                  </a:gs>
                </a:gsLst>
                <a:lin ang="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弧形 32">
              <a:extLst>
                <a:ext uri="{FF2B5EF4-FFF2-40B4-BE49-F238E27FC236}">
                  <a16:creationId xmlns:a16="http://schemas.microsoft.com/office/drawing/2014/main" id="{F69CB9E4-85EE-97EB-DD2D-062B12ABA7FB}"/>
                </a:ext>
              </a:extLst>
            </p:cNvPr>
            <p:cNvSpPr/>
            <p:nvPr/>
          </p:nvSpPr>
          <p:spPr>
            <a:xfrm rot="10800000">
              <a:off x="959411" y="2636912"/>
              <a:ext cx="1223889" cy="1223889"/>
            </a:xfrm>
            <a:prstGeom prst="arc">
              <a:avLst>
                <a:gd name="adj1" fmla="val 14287472"/>
                <a:gd name="adj2" fmla="val 18493697"/>
              </a:avLst>
            </a:prstGeom>
            <a:ln w="12700" cap="rnd">
              <a:gradFill>
                <a:gsLst>
                  <a:gs pos="0">
                    <a:srgbClr val="018C42"/>
                  </a:gs>
                  <a:gs pos="100000">
                    <a:schemeClr val="accent1">
                      <a:alpha val="0"/>
                    </a:schemeClr>
                  </a:gs>
                </a:gsLst>
                <a:lin ang="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9" name="圆角矩形 38">
            <a:extLst>
              <a:ext uri="{FF2B5EF4-FFF2-40B4-BE49-F238E27FC236}">
                <a16:creationId xmlns:a16="http://schemas.microsoft.com/office/drawing/2014/main" id="{16A3C3E7-365A-2073-1220-4821B5500493}"/>
              </a:ext>
            </a:extLst>
          </p:cNvPr>
          <p:cNvSpPr/>
          <p:nvPr/>
        </p:nvSpPr>
        <p:spPr>
          <a:xfrm>
            <a:off x="268862" y="186802"/>
            <a:ext cx="99972" cy="789069"/>
          </a:xfrm>
          <a:prstGeom prst="roundRect">
            <a:avLst/>
          </a:prstGeom>
          <a:solidFill>
            <a:srgbClr val="008D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0" name="圆角矩形 39">
            <a:extLst>
              <a:ext uri="{FF2B5EF4-FFF2-40B4-BE49-F238E27FC236}">
                <a16:creationId xmlns:a16="http://schemas.microsoft.com/office/drawing/2014/main" id="{C268595B-71F3-C4A0-4DA3-D80CAB4F2D19}"/>
              </a:ext>
            </a:extLst>
          </p:cNvPr>
          <p:cNvSpPr/>
          <p:nvPr/>
        </p:nvSpPr>
        <p:spPr>
          <a:xfrm>
            <a:off x="443250" y="186802"/>
            <a:ext cx="45719" cy="789069"/>
          </a:xfrm>
          <a:prstGeom prst="roundRect">
            <a:avLst/>
          </a:prstGeom>
          <a:solidFill>
            <a:srgbClr val="008D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3125101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a:extLst>
              <a:ext uri="{FF2B5EF4-FFF2-40B4-BE49-F238E27FC236}">
                <a16:creationId xmlns:a16="http://schemas.microsoft.com/office/drawing/2014/main" id="{639CE374-0ACA-D535-9935-274641E2D978}"/>
              </a:ext>
            </a:extLst>
          </p:cNvPr>
          <p:cNvSpPr txBox="1">
            <a:spLocks/>
          </p:cNvSpPr>
          <p:nvPr/>
        </p:nvSpPr>
        <p:spPr>
          <a:xfrm>
            <a:off x="2994429" y="2766219"/>
            <a:ext cx="6203142"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200" b="1"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stStyle>
          <a:p>
            <a:r>
              <a:rPr lang="en-US" altLang="zh-CN" sz="8800" dirty="0">
                <a:latin typeface="微软雅黑" panose="020B0503020204020204" pitchFamily="34" charset="-122"/>
                <a:cs typeface="+mn-ea"/>
                <a:sym typeface="微软雅黑" panose="020B0503020204020204" pitchFamily="34" charset="-122"/>
              </a:rPr>
              <a:t>THANKS</a:t>
            </a:r>
            <a:endParaRPr lang="zh-CN" altLang="en-US" sz="8800" dirty="0">
              <a:latin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20158749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a:extLst>
              <a:ext uri="{FF2B5EF4-FFF2-40B4-BE49-F238E27FC236}">
                <a16:creationId xmlns:a16="http://schemas.microsoft.com/office/drawing/2014/main" id="{4EDF4680-1F2B-011E-1D9C-8F356DDFE74B}"/>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5E16A7D4-EF3F-F45A-7542-3F00D42B0CF6}"/>
              </a:ext>
            </a:extLst>
          </p:cNvPr>
          <p:cNvSpPr>
            <a:spLocks noGrp="1"/>
          </p:cNvSpPr>
          <p:nvPr>
            <p:ph type="title"/>
          </p:nvPr>
        </p:nvSpPr>
        <p:spPr>
          <a:xfrm>
            <a:off x="479425" y="0"/>
            <a:ext cx="11233150" cy="728663"/>
          </a:xfrm>
        </p:spPr>
        <p:txBody>
          <a:bodyPr anchor="b">
            <a:normAutofit/>
          </a:bodyPr>
          <a:lstStyle/>
          <a:p>
            <a:r>
              <a:rPr lang="zh-CN" altLang="zh-CN">
                <a:solidFill>
                  <a:schemeClr val="bg1"/>
                </a:solidFill>
              </a:rPr>
              <a:t>前庭性偏头痛</a:t>
            </a:r>
            <a:r>
              <a:rPr lang="zh-CN" altLang="en-US">
                <a:solidFill>
                  <a:schemeClr val="bg1"/>
                </a:solidFill>
              </a:rPr>
              <a:t>发病率与人群分布​</a:t>
            </a:r>
          </a:p>
        </p:txBody>
      </p:sp>
      <p:sp>
        <p:nvSpPr>
          <p:cNvPr id="9" name="文本框 8">
            <a:extLst>
              <a:ext uri="{FF2B5EF4-FFF2-40B4-BE49-F238E27FC236}">
                <a16:creationId xmlns:a16="http://schemas.microsoft.com/office/drawing/2014/main" id="{9EB17CC3-347D-B77F-F120-D5714C87D589}"/>
              </a:ext>
            </a:extLst>
          </p:cNvPr>
          <p:cNvSpPr txBox="1"/>
          <p:nvPr/>
        </p:nvSpPr>
        <p:spPr>
          <a:xfrm>
            <a:off x="2544417" y="6139498"/>
            <a:ext cx="9168158" cy="584775"/>
          </a:xfrm>
          <a:prstGeom prst="rect">
            <a:avLst/>
          </a:prstGeom>
          <a:noFill/>
        </p:spPr>
        <p:txBody>
          <a:bodyPr wrap="square" rtlCol="0">
            <a:spAutoFit/>
          </a:bodyPr>
          <a:lstStyle>
            <a:defPPr>
              <a:defRPr lang="zh-CN"/>
            </a:defPPr>
            <a:lvl1pPr marL="228600" indent="-228600">
              <a:buFont typeface="+mj-lt"/>
              <a:buAutoNum type="arabicPeriod"/>
              <a:defRPr sz="800"/>
            </a:lvl1pPr>
          </a:lstStyle>
          <a:p>
            <a:r>
              <a:rPr lang="zh-CN" altLang="en-US"/>
              <a:t>Neuhauser HK, Radtke A, Von BM, et al. Migrainous vertigo: prevalence and impact on quality of life. Neurology, 2006, 67(6): 1028 ~ 1033.</a:t>
            </a:r>
            <a:endParaRPr lang="en-US" altLang="zh-CN"/>
          </a:p>
          <a:p>
            <a:r>
              <a:rPr lang="en-US" altLang="zh-CN"/>
              <a:t>Formeister EJ, Rizk HG, Kohn MA, Sharon JD. The Epidemiology of Vestibular Migraine: A Population-based Survey Study. </a:t>
            </a:r>
            <a:r>
              <a:rPr lang="en-US" altLang="zh-CN" i="1"/>
              <a:t>Otol Neurotol</a:t>
            </a:r>
            <a:r>
              <a:rPr lang="en-US" altLang="zh-CN"/>
              <a:t>. 2018;39(8):1037-1044. </a:t>
            </a:r>
          </a:p>
          <a:p>
            <a:r>
              <a:rPr lang="en-US" altLang="zh-CN"/>
              <a:t>Sohn JH. Recent Advances in the Understanding of Vestibular Migraine. Behav Neurol, 2016, 2016: 1801845. </a:t>
            </a:r>
          </a:p>
          <a:p>
            <a:r>
              <a:rPr lang="zh-CN" altLang="en-US"/>
              <a:t>Hsu LC, Wang SJ, Fuh JL. Prevalence and impact of migrainous vertigo in mid-life women: a community-based study. Cephalalgia, 2011, 31(1): 77 ~ 83.</a:t>
            </a:r>
          </a:p>
        </p:txBody>
      </p:sp>
      <p:sp>
        <p:nvSpPr>
          <p:cNvPr id="8" name="矩形 7">
            <a:extLst>
              <a:ext uri="{FF2B5EF4-FFF2-40B4-BE49-F238E27FC236}">
                <a16:creationId xmlns:a16="http://schemas.microsoft.com/office/drawing/2014/main" id="{A560C530-D76F-0AAF-07D6-FBE039A1DAE5}"/>
              </a:ext>
            </a:extLst>
          </p:cNvPr>
          <p:cNvSpPr/>
          <p:nvPr/>
        </p:nvSpPr>
        <p:spPr>
          <a:xfrm>
            <a:off x="6043247" y="1113082"/>
            <a:ext cx="105507" cy="4631837"/>
          </a:xfrm>
          <a:prstGeom prst="rect">
            <a:avLst/>
          </a:prstGeom>
          <a:solidFill>
            <a:srgbClr val="CBEC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8B34280A-7537-E7CE-E0A0-F647FC59C1D5}"/>
              </a:ext>
            </a:extLst>
          </p:cNvPr>
          <p:cNvGrpSpPr/>
          <p:nvPr/>
        </p:nvGrpSpPr>
        <p:grpSpPr>
          <a:xfrm>
            <a:off x="3931920" y="1506445"/>
            <a:ext cx="2164080" cy="901475"/>
            <a:chOff x="6792346" y="1679165"/>
            <a:chExt cx="2554050" cy="901475"/>
          </a:xfrm>
        </p:grpSpPr>
        <p:cxnSp>
          <p:nvCxnSpPr>
            <p:cNvPr id="11" name="直接连接符 10">
              <a:extLst>
                <a:ext uri="{FF2B5EF4-FFF2-40B4-BE49-F238E27FC236}">
                  <a16:creationId xmlns:a16="http://schemas.microsoft.com/office/drawing/2014/main" id="{582DDD6B-B305-B9AC-95BB-0E262F2FF349}"/>
                </a:ext>
              </a:extLst>
            </p:cNvPr>
            <p:cNvCxnSpPr>
              <a:cxnSpLocks/>
            </p:cNvCxnSpPr>
            <p:nvPr/>
          </p:nvCxnSpPr>
          <p:spPr>
            <a:xfrm>
              <a:off x="6792346" y="1679165"/>
              <a:ext cx="753994" cy="901475"/>
            </a:xfrm>
            <a:prstGeom prst="line">
              <a:avLst/>
            </a:prstGeom>
            <a:ln>
              <a:solidFill>
                <a:srgbClr val="008E3F"/>
              </a:solidFill>
            </a:ln>
          </p:spPr>
          <p:style>
            <a:lnRef idx="2">
              <a:schemeClr val="accent1"/>
            </a:lnRef>
            <a:fillRef idx="0">
              <a:schemeClr val="accent1"/>
            </a:fillRef>
            <a:effectRef idx="1">
              <a:schemeClr val="accent1"/>
            </a:effectRef>
            <a:fontRef idx="minor">
              <a:schemeClr val="tx1"/>
            </a:fontRef>
          </p:style>
        </p:cxnSp>
        <p:cxnSp>
          <p:nvCxnSpPr>
            <p:cNvPr id="14" name="直接连接符 13">
              <a:extLst>
                <a:ext uri="{FF2B5EF4-FFF2-40B4-BE49-F238E27FC236}">
                  <a16:creationId xmlns:a16="http://schemas.microsoft.com/office/drawing/2014/main" id="{16E3E38E-AA21-D9AD-85F6-08CCE7C5CA05}"/>
                </a:ext>
              </a:extLst>
            </p:cNvPr>
            <p:cNvCxnSpPr/>
            <p:nvPr/>
          </p:nvCxnSpPr>
          <p:spPr>
            <a:xfrm>
              <a:off x="7540746" y="2578180"/>
              <a:ext cx="1805650" cy="0"/>
            </a:xfrm>
            <a:prstGeom prst="line">
              <a:avLst/>
            </a:prstGeom>
            <a:ln>
              <a:solidFill>
                <a:srgbClr val="008E3F"/>
              </a:solidFill>
            </a:ln>
          </p:spPr>
          <p:style>
            <a:lnRef idx="2">
              <a:schemeClr val="accent1"/>
            </a:lnRef>
            <a:fillRef idx="0">
              <a:schemeClr val="accent1"/>
            </a:fillRef>
            <a:effectRef idx="1">
              <a:schemeClr val="accent1"/>
            </a:effectRef>
            <a:fontRef idx="minor">
              <a:schemeClr val="tx1"/>
            </a:fontRef>
          </p:style>
        </p:cxnSp>
      </p:grpSp>
      <p:grpSp>
        <p:nvGrpSpPr>
          <p:cNvPr id="17" name="组合 16">
            <a:extLst>
              <a:ext uri="{FF2B5EF4-FFF2-40B4-BE49-F238E27FC236}">
                <a16:creationId xmlns:a16="http://schemas.microsoft.com/office/drawing/2014/main" id="{D4D5B86D-FB59-1158-C3D1-05EA2BE3B027}"/>
              </a:ext>
            </a:extLst>
          </p:cNvPr>
          <p:cNvGrpSpPr>
            <a:grpSpLocks/>
          </p:cNvGrpSpPr>
          <p:nvPr/>
        </p:nvGrpSpPr>
        <p:grpSpPr>
          <a:xfrm>
            <a:off x="3931920" y="3250579"/>
            <a:ext cx="2164080" cy="901475"/>
            <a:chOff x="6792346" y="1679165"/>
            <a:chExt cx="2554050" cy="901475"/>
          </a:xfrm>
        </p:grpSpPr>
        <p:cxnSp>
          <p:nvCxnSpPr>
            <p:cNvPr id="18" name="直接连接符 17">
              <a:extLst>
                <a:ext uri="{FF2B5EF4-FFF2-40B4-BE49-F238E27FC236}">
                  <a16:creationId xmlns:a16="http://schemas.microsoft.com/office/drawing/2014/main" id="{FAE9C278-4D08-CF48-327C-8F6065EF4B4A}"/>
                </a:ext>
              </a:extLst>
            </p:cNvPr>
            <p:cNvCxnSpPr>
              <a:cxnSpLocks/>
            </p:cNvCxnSpPr>
            <p:nvPr/>
          </p:nvCxnSpPr>
          <p:spPr>
            <a:xfrm>
              <a:off x="6792346" y="1679165"/>
              <a:ext cx="753994" cy="901475"/>
            </a:xfrm>
            <a:prstGeom prst="line">
              <a:avLst/>
            </a:prstGeom>
            <a:ln>
              <a:solidFill>
                <a:srgbClr val="008E3F"/>
              </a:solidFill>
            </a:ln>
          </p:spPr>
          <p:style>
            <a:lnRef idx="2">
              <a:schemeClr val="accent1"/>
            </a:lnRef>
            <a:fillRef idx="0">
              <a:schemeClr val="accent1"/>
            </a:fillRef>
            <a:effectRef idx="1">
              <a:schemeClr val="accent1"/>
            </a:effectRef>
            <a:fontRef idx="minor">
              <a:schemeClr val="tx1"/>
            </a:fontRef>
          </p:style>
        </p:cxnSp>
        <p:cxnSp>
          <p:nvCxnSpPr>
            <p:cNvPr id="19" name="直接连接符 18">
              <a:extLst>
                <a:ext uri="{FF2B5EF4-FFF2-40B4-BE49-F238E27FC236}">
                  <a16:creationId xmlns:a16="http://schemas.microsoft.com/office/drawing/2014/main" id="{0EF21200-DF41-7AED-1171-EB9F6D230466}"/>
                </a:ext>
              </a:extLst>
            </p:cNvPr>
            <p:cNvCxnSpPr/>
            <p:nvPr/>
          </p:nvCxnSpPr>
          <p:spPr>
            <a:xfrm>
              <a:off x="7540746" y="2578180"/>
              <a:ext cx="1805650" cy="0"/>
            </a:xfrm>
            <a:prstGeom prst="line">
              <a:avLst/>
            </a:prstGeom>
            <a:ln>
              <a:solidFill>
                <a:srgbClr val="008E3F"/>
              </a:solidFill>
            </a:ln>
          </p:spPr>
          <p:style>
            <a:lnRef idx="2">
              <a:schemeClr val="accent1"/>
            </a:lnRef>
            <a:fillRef idx="0">
              <a:schemeClr val="accent1"/>
            </a:fillRef>
            <a:effectRef idx="1">
              <a:schemeClr val="accent1"/>
            </a:effectRef>
            <a:fontRef idx="minor">
              <a:schemeClr val="tx1"/>
            </a:fontRef>
          </p:style>
        </p:cxnSp>
      </p:grpSp>
      <p:grpSp>
        <p:nvGrpSpPr>
          <p:cNvPr id="20" name="组合 19">
            <a:extLst>
              <a:ext uri="{FF2B5EF4-FFF2-40B4-BE49-F238E27FC236}">
                <a16:creationId xmlns:a16="http://schemas.microsoft.com/office/drawing/2014/main" id="{FC54E505-29D2-53E5-0478-CCBF4254D92F}"/>
              </a:ext>
            </a:extLst>
          </p:cNvPr>
          <p:cNvGrpSpPr>
            <a:grpSpLocks/>
          </p:cNvGrpSpPr>
          <p:nvPr/>
        </p:nvGrpSpPr>
        <p:grpSpPr>
          <a:xfrm flipH="1">
            <a:off x="6096000" y="2378512"/>
            <a:ext cx="2164080" cy="901475"/>
            <a:chOff x="6792346" y="1679165"/>
            <a:chExt cx="2554050" cy="901475"/>
          </a:xfrm>
        </p:grpSpPr>
        <p:cxnSp>
          <p:nvCxnSpPr>
            <p:cNvPr id="21" name="直接连接符 20">
              <a:extLst>
                <a:ext uri="{FF2B5EF4-FFF2-40B4-BE49-F238E27FC236}">
                  <a16:creationId xmlns:a16="http://schemas.microsoft.com/office/drawing/2014/main" id="{88F6B32F-4ED7-61CB-5EB4-C2E7A1C1CCD2}"/>
                </a:ext>
              </a:extLst>
            </p:cNvPr>
            <p:cNvCxnSpPr>
              <a:cxnSpLocks/>
            </p:cNvCxnSpPr>
            <p:nvPr/>
          </p:nvCxnSpPr>
          <p:spPr>
            <a:xfrm>
              <a:off x="6792346" y="1679165"/>
              <a:ext cx="753994" cy="901475"/>
            </a:xfrm>
            <a:prstGeom prst="line">
              <a:avLst/>
            </a:prstGeom>
            <a:ln>
              <a:solidFill>
                <a:srgbClr val="008E3F"/>
              </a:solidFill>
            </a:ln>
          </p:spPr>
          <p:style>
            <a:lnRef idx="2">
              <a:schemeClr val="accent1"/>
            </a:lnRef>
            <a:fillRef idx="0">
              <a:schemeClr val="accent1"/>
            </a:fillRef>
            <a:effectRef idx="1">
              <a:schemeClr val="accent1"/>
            </a:effectRef>
            <a:fontRef idx="minor">
              <a:schemeClr val="tx1"/>
            </a:fontRef>
          </p:style>
        </p:cxnSp>
        <p:cxnSp>
          <p:nvCxnSpPr>
            <p:cNvPr id="22" name="直接连接符 21">
              <a:extLst>
                <a:ext uri="{FF2B5EF4-FFF2-40B4-BE49-F238E27FC236}">
                  <a16:creationId xmlns:a16="http://schemas.microsoft.com/office/drawing/2014/main" id="{B799D20D-66D2-0F9A-8421-0EC4B962B04F}"/>
                </a:ext>
              </a:extLst>
            </p:cNvPr>
            <p:cNvCxnSpPr/>
            <p:nvPr/>
          </p:nvCxnSpPr>
          <p:spPr>
            <a:xfrm>
              <a:off x="7540746" y="2578180"/>
              <a:ext cx="1805650" cy="0"/>
            </a:xfrm>
            <a:prstGeom prst="line">
              <a:avLst/>
            </a:prstGeom>
            <a:ln>
              <a:solidFill>
                <a:srgbClr val="008E3F"/>
              </a:solidFill>
            </a:ln>
          </p:spPr>
          <p:style>
            <a:lnRef idx="2">
              <a:schemeClr val="accent1"/>
            </a:lnRef>
            <a:fillRef idx="0">
              <a:schemeClr val="accent1"/>
            </a:fillRef>
            <a:effectRef idx="1">
              <a:schemeClr val="accent1"/>
            </a:effectRef>
            <a:fontRef idx="minor">
              <a:schemeClr val="tx1"/>
            </a:fontRef>
          </p:style>
        </p:cxnSp>
      </p:grpSp>
      <p:grpSp>
        <p:nvGrpSpPr>
          <p:cNvPr id="23" name="组合 22">
            <a:extLst>
              <a:ext uri="{FF2B5EF4-FFF2-40B4-BE49-F238E27FC236}">
                <a16:creationId xmlns:a16="http://schemas.microsoft.com/office/drawing/2014/main" id="{EE6ADB6F-E537-385D-E077-F68C50FB1BA5}"/>
              </a:ext>
            </a:extLst>
          </p:cNvPr>
          <p:cNvGrpSpPr/>
          <p:nvPr/>
        </p:nvGrpSpPr>
        <p:grpSpPr>
          <a:xfrm flipH="1">
            <a:off x="6096000" y="4122645"/>
            <a:ext cx="2164080" cy="901475"/>
            <a:chOff x="6792346" y="1679165"/>
            <a:chExt cx="2554050" cy="901475"/>
          </a:xfrm>
        </p:grpSpPr>
        <p:cxnSp>
          <p:nvCxnSpPr>
            <p:cNvPr id="24" name="直接连接符 23">
              <a:extLst>
                <a:ext uri="{FF2B5EF4-FFF2-40B4-BE49-F238E27FC236}">
                  <a16:creationId xmlns:a16="http://schemas.microsoft.com/office/drawing/2014/main" id="{A179E834-C7ED-7CDE-BFFC-15465BC7052B}"/>
                </a:ext>
              </a:extLst>
            </p:cNvPr>
            <p:cNvCxnSpPr>
              <a:cxnSpLocks/>
            </p:cNvCxnSpPr>
            <p:nvPr/>
          </p:nvCxnSpPr>
          <p:spPr>
            <a:xfrm>
              <a:off x="6792346" y="1679165"/>
              <a:ext cx="753994" cy="901475"/>
            </a:xfrm>
            <a:prstGeom prst="line">
              <a:avLst/>
            </a:prstGeom>
            <a:ln>
              <a:solidFill>
                <a:srgbClr val="008E3F"/>
              </a:solidFill>
            </a:ln>
          </p:spPr>
          <p:style>
            <a:lnRef idx="2">
              <a:schemeClr val="accent1"/>
            </a:lnRef>
            <a:fillRef idx="0">
              <a:schemeClr val="accent1"/>
            </a:fillRef>
            <a:effectRef idx="1">
              <a:schemeClr val="accent1"/>
            </a:effectRef>
            <a:fontRef idx="minor">
              <a:schemeClr val="tx1"/>
            </a:fontRef>
          </p:style>
        </p:cxnSp>
        <p:cxnSp>
          <p:nvCxnSpPr>
            <p:cNvPr id="25" name="直接连接符 24">
              <a:extLst>
                <a:ext uri="{FF2B5EF4-FFF2-40B4-BE49-F238E27FC236}">
                  <a16:creationId xmlns:a16="http://schemas.microsoft.com/office/drawing/2014/main" id="{051B502F-204E-AE5B-22D1-7770C4CBAC89}"/>
                </a:ext>
              </a:extLst>
            </p:cNvPr>
            <p:cNvCxnSpPr/>
            <p:nvPr/>
          </p:nvCxnSpPr>
          <p:spPr>
            <a:xfrm>
              <a:off x="7540746" y="2578180"/>
              <a:ext cx="1805650" cy="0"/>
            </a:xfrm>
            <a:prstGeom prst="line">
              <a:avLst/>
            </a:prstGeom>
            <a:ln>
              <a:solidFill>
                <a:srgbClr val="008E3F"/>
              </a:solidFill>
            </a:ln>
          </p:spPr>
          <p:style>
            <a:lnRef idx="2">
              <a:schemeClr val="accent1"/>
            </a:lnRef>
            <a:fillRef idx="0">
              <a:schemeClr val="accent1"/>
            </a:fillRef>
            <a:effectRef idx="1">
              <a:schemeClr val="accent1"/>
            </a:effectRef>
            <a:fontRef idx="minor">
              <a:schemeClr val="tx1"/>
            </a:fontRef>
          </p:style>
        </p:cxnSp>
      </p:grpSp>
      <p:sp>
        <p:nvSpPr>
          <p:cNvPr id="26" name="椭圆 25">
            <a:extLst>
              <a:ext uri="{FF2B5EF4-FFF2-40B4-BE49-F238E27FC236}">
                <a16:creationId xmlns:a16="http://schemas.microsoft.com/office/drawing/2014/main" id="{D43E92DA-261F-3271-3EA8-D620DFFA4759}"/>
              </a:ext>
            </a:extLst>
          </p:cNvPr>
          <p:cNvSpPr/>
          <p:nvPr/>
        </p:nvSpPr>
        <p:spPr>
          <a:xfrm>
            <a:off x="5979160" y="2286000"/>
            <a:ext cx="233680" cy="233680"/>
          </a:xfrm>
          <a:prstGeom prst="ellipse">
            <a:avLst/>
          </a:prstGeom>
          <a:solidFill>
            <a:srgbClr val="008E3F"/>
          </a:solidFill>
          <a:ln>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DB5997E4-0A0B-5BCD-EDA1-12E833CE1D4B}"/>
              </a:ext>
            </a:extLst>
          </p:cNvPr>
          <p:cNvSpPr/>
          <p:nvPr/>
        </p:nvSpPr>
        <p:spPr>
          <a:xfrm>
            <a:off x="5979160" y="3153162"/>
            <a:ext cx="233680" cy="233680"/>
          </a:xfrm>
          <a:prstGeom prst="ellipse">
            <a:avLst/>
          </a:prstGeom>
          <a:solidFill>
            <a:srgbClr val="008E3F"/>
          </a:solidFill>
          <a:ln>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C2B1A7BB-FC2B-6DDA-91C4-E149B83C685D}"/>
              </a:ext>
            </a:extLst>
          </p:cNvPr>
          <p:cNvSpPr/>
          <p:nvPr/>
        </p:nvSpPr>
        <p:spPr>
          <a:xfrm>
            <a:off x="5979160" y="4020324"/>
            <a:ext cx="233680" cy="233680"/>
          </a:xfrm>
          <a:prstGeom prst="ellipse">
            <a:avLst/>
          </a:prstGeom>
          <a:solidFill>
            <a:srgbClr val="008E3F"/>
          </a:solidFill>
          <a:ln>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7DAB3869-E0A6-F4E9-C677-0B2555E29E15}"/>
              </a:ext>
            </a:extLst>
          </p:cNvPr>
          <p:cNvSpPr/>
          <p:nvPr/>
        </p:nvSpPr>
        <p:spPr>
          <a:xfrm>
            <a:off x="5979160" y="4887486"/>
            <a:ext cx="233680" cy="233680"/>
          </a:xfrm>
          <a:prstGeom prst="ellipse">
            <a:avLst/>
          </a:prstGeom>
          <a:solidFill>
            <a:srgbClr val="008E3F"/>
          </a:solidFill>
          <a:ln>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3F6C7A5C-6C2A-6D32-8BE3-036BBFF868D8}"/>
              </a:ext>
            </a:extLst>
          </p:cNvPr>
          <p:cNvSpPr txBox="1"/>
          <p:nvPr/>
        </p:nvSpPr>
        <p:spPr>
          <a:xfrm>
            <a:off x="4645573" y="1702677"/>
            <a:ext cx="1240220" cy="699166"/>
          </a:xfrm>
          <a:prstGeom prst="rect">
            <a:avLst/>
          </a:prstGeom>
          <a:noFill/>
        </p:spPr>
        <p:txBody>
          <a:bodyPr wrap="square" rtlCol="0">
            <a:spAutoFit/>
          </a:bodyPr>
          <a:lstStyle/>
          <a:p>
            <a:pPr algn="ctr">
              <a:lnSpc>
                <a:spcPct val="130000"/>
              </a:lnSpc>
            </a:pPr>
            <a:r>
              <a:rPr lang="zh-CN" altLang="en-US" sz="1600" b="1">
                <a:solidFill>
                  <a:srgbClr val="008E3F"/>
                </a:solidFill>
              </a:rPr>
              <a:t>终身发病率</a:t>
            </a:r>
            <a:endParaRPr lang="en-US" altLang="zh-CN" sz="1600" b="1">
              <a:solidFill>
                <a:srgbClr val="008E3F"/>
              </a:solidFill>
            </a:endParaRPr>
          </a:p>
          <a:p>
            <a:pPr algn="ctr">
              <a:lnSpc>
                <a:spcPct val="130000"/>
              </a:lnSpc>
            </a:pPr>
            <a:r>
              <a:rPr lang="zh-CN" altLang="en-US" sz="1600" b="1">
                <a:solidFill>
                  <a:srgbClr val="008E3F"/>
                </a:solidFill>
              </a:rPr>
              <a:t>约</a:t>
            </a:r>
            <a:r>
              <a:rPr lang="en-US" altLang="zh-CN" sz="1600" b="1">
                <a:solidFill>
                  <a:srgbClr val="008E3F"/>
                </a:solidFill>
              </a:rPr>
              <a:t>1%</a:t>
            </a:r>
            <a:endParaRPr lang="zh-CN" altLang="en-US" sz="1600" b="1">
              <a:solidFill>
                <a:srgbClr val="008E3F"/>
              </a:solidFill>
            </a:endParaRPr>
          </a:p>
        </p:txBody>
      </p:sp>
      <p:sp>
        <p:nvSpPr>
          <p:cNvPr id="31" name="文本框 30">
            <a:extLst>
              <a:ext uri="{FF2B5EF4-FFF2-40B4-BE49-F238E27FC236}">
                <a16:creationId xmlns:a16="http://schemas.microsoft.com/office/drawing/2014/main" id="{99F8C8EF-98B1-6BDF-84C0-37A949646011}"/>
              </a:ext>
            </a:extLst>
          </p:cNvPr>
          <p:cNvSpPr txBox="1"/>
          <p:nvPr/>
        </p:nvSpPr>
        <p:spPr>
          <a:xfrm>
            <a:off x="6336950" y="2569780"/>
            <a:ext cx="1240220" cy="699166"/>
          </a:xfrm>
          <a:prstGeom prst="rect">
            <a:avLst/>
          </a:prstGeom>
          <a:noFill/>
        </p:spPr>
        <p:txBody>
          <a:bodyPr wrap="square" rtlCol="0">
            <a:spAutoFit/>
          </a:bodyPr>
          <a:lstStyle/>
          <a:p>
            <a:pPr algn="ctr">
              <a:lnSpc>
                <a:spcPct val="130000"/>
              </a:lnSpc>
            </a:pPr>
            <a:r>
              <a:rPr lang="zh-CN" altLang="en-US" sz="1600" b="1">
                <a:solidFill>
                  <a:srgbClr val="008E3F"/>
                </a:solidFill>
              </a:rPr>
              <a:t>男女比例</a:t>
            </a:r>
            <a:endParaRPr lang="en-US" altLang="zh-CN" sz="1600" b="1">
              <a:solidFill>
                <a:srgbClr val="008E3F"/>
              </a:solidFill>
            </a:endParaRPr>
          </a:p>
          <a:p>
            <a:pPr algn="ctr">
              <a:lnSpc>
                <a:spcPct val="130000"/>
              </a:lnSpc>
            </a:pPr>
            <a:r>
              <a:rPr lang="en-US" altLang="zh-CN" sz="1600" b="1">
                <a:solidFill>
                  <a:srgbClr val="008E3F"/>
                </a:solidFill>
              </a:rPr>
              <a:t>1:1.5~5</a:t>
            </a:r>
            <a:endParaRPr lang="zh-CN" altLang="en-US" sz="1600" b="1">
              <a:solidFill>
                <a:srgbClr val="008E3F"/>
              </a:solidFill>
            </a:endParaRPr>
          </a:p>
        </p:txBody>
      </p:sp>
      <p:sp>
        <p:nvSpPr>
          <p:cNvPr id="32" name="文本框 31">
            <a:extLst>
              <a:ext uri="{FF2B5EF4-FFF2-40B4-BE49-F238E27FC236}">
                <a16:creationId xmlns:a16="http://schemas.microsoft.com/office/drawing/2014/main" id="{AD4D1A6A-9210-73FB-4608-C58E96D5C9FF}"/>
              </a:ext>
            </a:extLst>
          </p:cNvPr>
          <p:cNvSpPr txBox="1"/>
          <p:nvPr/>
        </p:nvSpPr>
        <p:spPr>
          <a:xfrm>
            <a:off x="4645573" y="3429000"/>
            <a:ext cx="1240220" cy="699166"/>
          </a:xfrm>
          <a:prstGeom prst="rect">
            <a:avLst/>
          </a:prstGeom>
          <a:noFill/>
        </p:spPr>
        <p:txBody>
          <a:bodyPr wrap="square" rtlCol="0">
            <a:spAutoFit/>
          </a:bodyPr>
          <a:lstStyle/>
          <a:p>
            <a:pPr algn="ctr">
              <a:lnSpc>
                <a:spcPct val="130000"/>
              </a:lnSpc>
            </a:pPr>
            <a:r>
              <a:rPr lang="zh-CN" altLang="en-US" sz="1600" b="1">
                <a:solidFill>
                  <a:srgbClr val="008E3F"/>
                </a:solidFill>
              </a:rPr>
              <a:t>年发病率</a:t>
            </a:r>
            <a:endParaRPr lang="en-US" altLang="zh-CN" sz="1600" b="1">
              <a:solidFill>
                <a:srgbClr val="008E3F"/>
              </a:solidFill>
            </a:endParaRPr>
          </a:p>
          <a:p>
            <a:pPr algn="ctr">
              <a:lnSpc>
                <a:spcPct val="130000"/>
              </a:lnSpc>
            </a:pPr>
            <a:r>
              <a:rPr lang="zh-CN" altLang="en-US" sz="1600" b="1">
                <a:solidFill>
                  <a:srgbClr val="008E3F"/>
                </a:solidFill>
              </a:rPr>
              <a:t>约</a:t>
            </a:r>
            <a:r>
              <a:rPr lang="en-US" altLang="zh-CN" sz="1600" b="1">
                <a:solidFill>
                  <a:srgbClr val="008E3F"/>
                </a:solidFill>
              </a:rPr>
              <a:t>2.7%</a:t>
            </a:r>
            <a:endParaRPr lang="zh-CN" altLang="en-US" sz="1600" b="1">
              <a:solidFill>
                <a:srgbClr val="008E3F"/>
              </a:solidFill>
            </a:endParaRPr>
          </a:p>
        </p:txBody>
      </p:sp>
      <p:sp>
        <p:nvSpPr>
          <p:cNvPr id="34" name="文本框 33">
            <a:extLst>
              <a:ext uri="{FF2B5EF4-FFF2-40B4-BE49-F238E27FC236}">
                <a16:creationId xmlns:a16="http://schemas.microsoft.com/office/drawing/2014/main" id="{8B1DFA41-0043-91C6-AB21-9DD699AE6B3E}"/>
              </a:ext>
            </a:extLst>
          </p:cNvPr>
          <p:cNvSpPr txBox="1"/>
          <p:nvPr/>
        </p:nvSpPr>
        <p:spPr>
          <a:xfrm>
            <a:off x="6096000" y="4316214"/>
            <a:ext cx="1722120" cy="700898"/>
          </a:xfrm>
          <a:prstGeom prst="rect">
            <a:avLst/>
          </a:prstGeom>
          <a:noFill/>
        </p:spPr>
        <p:txBody>
          <a:bodyPr wrap="square" rtlCol="0">
            <a:spAutoFit/>
          </a:bodyPr>
          <a:lstStyle>
            <a:defPPr>
              <a:defRPr lang="zh-CN"/>
            </a:defPPr>
            <a:lvl1pPr algn="ctr">
              <a:lnSpc>
                <a:spcPct val="130000"/>
              </a:lnSpc>
              <a:defRPr sz="1600" b="1">
                <a:solidFill>
                  <a:srgbClr val="008E3F"/>
                </a:solidFill>
              </a:defRPr>
            </a:lvl1pPr>
          </a:lstStyle>
          <a:p>
            <a:r>
              <a:rPr lang="zh-CN" altLang="en-US"/>
              <a:t>40 ～ 54 岁</a:t>
            </a:r>
            <a:endParaRPr lang="en-US" altLang="zh-CN"/>
          </a:p>
          <a:p>
            <a:r>
              <a:rPr lang="zh-CN" altLang="en-US"/>
              <a:t>女性高发</a:t>
            </a:r>
          </a:p>
        </p:txBody>
      </p:sp>
      <p:sp>
        <p:nvSpPr>
          <p:cNvPr id="35" name="矩形 34">
            <a:extLst>
              <a:ext uri="{FF2B5EF4-FFF2-40B4-BE49-F238E27FC236}">
                <a16:creationId xmlns:a16="http://schemas.microsoft.com/office/drawing/2014/main" id="{A3D6E4EF-66E7-318F-E6DD-6FF29F3ECD93}"/>
              </a:ext>
            </a:extLst>
          </p:cNvPr>
          <p:cNvSpPr/>
          <p:nvPr/>
        </p:nvSpPr>
        <p:spPr>
          <a:xfrm>
            <a:off x="1013460" y="1515745"/>
            <a:ext cx="2910840" cy="1222053"/>
          </a:xfrm>
          <a:prstGeom prst="rect">
            <a:avLst/>
          </a:prstGeom>
          <a:noFill/>
          <a:ln>
            <a:solidFill>
              <a:srgbClr val="008E3F"/>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nSpc>
                <a:spcPct val="130000"/>
              </a:lnSpc>
              <a:buFont typeface="Arial" panose="020B0604020202020204" pitchFamily="34" charset="0"/>
              <a:buChar char="•"/>
            </a:pPr>
            <a:r>
              <a:rPr lang="zh-CN" altLang="en-US" sz="1400">
                <a:solidFill>
                  <a:schemeClr val="tx1"/>
                </a:solidFill>
              </a:rPr>
              <a:t>在一般人群中，VM 的终生患病率约为 1％</a:t>
            </a:r>
            <a:r>
              <a:rPr lang="en-US" altLang="zh-CN" sz="1400" baseline="30000">
                <a:solidFill>
                  <a:schemeClr val="tx1"/>
                </a:solidFill>
              </a:rPr>
              <a:t>1</a:t>
            </a:r>
            <a:endParaRPr lang="zh-CN" altLang="en-US" sz="1400" baseline="30000">
              <a:solidFill>
                <a:schemeClr val="tx1"/>
              </a:solidFill>
            </a:endParaRPr>
          </a:p>
        </p:txBody>
      </p:sp>
      <p:sp>
        <p:nvSpPr>
          <p:cNvPr id="37" name="矩形 36">
            <a:extLst>
              <a:ext uri="{FF2B5EF4-FFF2-40B4-BE49-F238E27FC236}">
                <a16:creationId xmlns:a16="http://schemas.microsoft.com/office/drawing/2014/main" id="{82058D49-A219-B2B3-BB33-5127B9B8A49C}"/>
              </a:ext>
            </a:extLst>
          </p:cNvPr>
          <p:cNvSpPr>
            <a:spLocks/>
          </p:cNvSpPr>
          <p:nvPr/>
        </p:nvSpPr>
        <p:spPr>
          <a:xfrm>
            <a:off x="1013460" y="3230245"/>
            <a:ext cx="2910840" cy="1222053"/>
          </a:xfrm>
          <a:prstGeom prst="rect">
            <a:avLst/>
          </a:prstGeom>
          <a:noFill/>
          <a:ln>
            <a:solidFill>
              <a:srgbClr val="008E3F"/>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nSpc>
                <a:spcPct val="130000"/>
              </a:lnSpc>
              <a:buFont typeface="Arial" panose="020B0604020202020204" pitchFamily="34" charset="0"/>
              <a:buChar char="•"/>
            </a:pPr>
            <a:r>
              <a:rPr lang="zh-CN" altLang="en-US" sz="1400">
                <a:solidFill>
                  <a:schemeClr val="tx1"/>
                </a:solidFill>
              </a:rPr>
              <a:t>基于美国成年人的全国性调查研究显示，成人</a:t>
            </a:r>
            <a:r>
              <a:rPr lang="en-US" altLang="zh-CN" sz="1400">
                <a:solidFill>
                  <a:schemeClr val="tx1"/>
                </a:solidFill>
              </a:rPr>
              <a:t>VM</a:t>
            </a:r>
            <a:r>
              <a:rPr lang="zh-CN" altLang="en-US" sz="1400">
                <a:solidFill>
                  <a:schemeClr val="tx1"/>
                </a:solidFill>
              </a:rPr>
              <a:t>的患病率约为</a:t>
            </a:r>
            <a:r>
              <a:rPr lang="en-US" altLang="zh-CN" sz="1400">
                <a:solidFill>
                  <a:schemeClr val="tx1"/>
                </a:solidFill>
              </a:rPr>
              <a:t>2.7%</a:t>
            </a:r>
            <a:r>
              <a:rPr lang="zh-CN" altLang="en-US" sz="1400">
                <a:solidFill>
                  <a:schemeClr val="tx1"/>
                </a:solidFill>
              </a:rPr>
              <a:t>，病例数超</a:t>
            </a:r>
            <a:r>
              <a:rPr lang="en-US" altLang="zh-CN" sz="1400">
                <a:solidFill>
                  <a:schemeClr val="tx1"/>
                </a:solidFill>
              </a:rPr>
              <a:t>600</a:t>
            </a:r>
            <a:r>
              <a:rPr lang="zh-CN" altLang="en-US" sz="1400">
                <a:solidFill>
                  <a:schemeClr val="tx1"/>
                </a:solidFill>
              </a:rPr>
              <a:t>万</a:t>
            </a:r>
            <a:r>
              <a:rPr lang="en-US" altLang="zh-CN" sz="1400" baseline="30000">
                <a:solidFill>
                  <a:schemeClr val="tx1"/>
                </a:solidFill>
              </a:rPr>
              <a:t>2</a:t>
            </a:r>
            <a:endParaRPr lang="zh-CN" altLang="en-US" sz="1400" baseline="30000">
              <a:solidFill>
                <a:schemeClr val="tx1"/>
              </a:solidFill>
            </a:endParaRPr>
          </a:p>
        </p:txBody>
      </p:sp>
      <p:sp>
        <p:nvSpPr>
          <p:cNvPr id="38" name="矩形 37">
            <a:extLst>
              <a:ext uri="{FF2B5EF4-FFF2-40B4-BE49-F238E27FC236}">
                <a16:creationId xmlns:a16="http://schemas.microsoft.com/office/drawing/2014/main" id="{C32C3504-825A-2FFA-87ED-0F3922D4C306}"/>
              </a:ext>
            </a:extLst>
          </p:cNvPr>
          <p:cNvSpPr>
            <a:spLocks/>
          </p:cNvSpPr>
          <p:nvPr/>
        </p:nvSpPr>
        <p:spPr>
          <a:xfrm>
            <a:off x="8260080" y="2376805"/>
            <a:ext cx="2910840" cy="1222053"/>
          </a:xfrm>
          <a:prstGeom prst="rect">
            <a:avLst/>
          </a:prstGeom>
          <a:noFill/>
          <a:ln>
            <a:solidFill>
              <a:srgbClr val="008E3F"/>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nSpc>
                <a:spcPct val="130000"/>
              </a:lnSpc>
              <a:buFont typeface="Arial" panose="020B0604020202020204" pitchFamily="34" charset="0"/>
              <a:buChar char="•"/>
            </a:pPr>
            <a:r>
              <a:rPr lang="en-US" altLang="zh-CN" sz="1400">
                <a:solidFill>
                  <a:schemeClr val="tx1"/>
                </a:solidFill>
              </a:rPr>
              <a:t>VM </a:t>
            </a:r>
            <a:r>
              <a:rPr lang="zh-CN" altLang="en-US" sz="1400">
                <a:solidFill>
                  <a:schemeClr val="tx1"/>
                </a:solidFill>
              </a:rPr>
              <a:t>病人以女性为主，其男女比例为 </a:t>
            </a:r>
            <a:r>
              <a:rPr lang="en-US" altLang="zh-CN" sz="1400">
                <a:solidFill>
                  <a:schemeClr val="tx1"/>
                </a:solidFill>
              </a:rPr>
              <a:t>1:1.5 </a:t>
            </a:r>
            <a:r>
              <a:rPr lang="zh-CN" altLang="en-US" sz="1400">
                <a:solidFill>
                  <a:schemeClr val="tx1"/>
                </a:solidFill>
              </a:rPr>
              <a:t>～ </a:t>
            </a:r>
            <a:r>
              <a:rPr lang="en-US" altLang="zh-CN" sz="1400">
                <a:solidFill>
                  <a:schemeClr val="tx1"/>
                </a:solidFill>
              </a:rPr>
              <a:t>5</a:t>
            </a:r>
            <a:r>
              <a:rPr lang="en-US" altLang="zh-CN" sz="1400" baseline="30000">
                <a:solidFill>
                  <a:schemeClr val="tx1"/>
                </a:solidFill>
              </a:rPr>
              <a:t>3</a:t>
            </a:r>
            <a:endParaRPr lang="zh-CN" altLang="en-US" sz="1400" baseline="30000">
              <a:solidFill>
                <a:schemeClr val="tx1"/>
              </a:solidFill>
            </a:endParaRPr>
          </a:p>
        </p:txBody>
      </p:sp>
      <p:sp>
        <p:nvSpPr>
          <p:cNvPr id="39" name="矩形 38">
            <a:extLst>
              <a:ext uri="{FF2B5EF4-FFF2-40B4-BE49-F238E27FC236}">
                <a16:creationId xmlns:a16="http://schemas.microsoft.com/office/drawing/2014/main" id="{F8A63B9E-7C29-96DD-F74D-4AAA53E9836F}"/>
              </a:ext>
            </a:extLst>
          </p:cNvPr>
          <p:cNvSpPr>
            <a:spLocks/>
          </p:cNvSpPr>
          <p:nvPr/>
        </p:nvSpPr>
        <p:spPr>
          <a:xfrm>
            <a:off x="8260080" y="4129405"/>
            <a:ext cx="2910840" cy="1222053"/>
          </a:xfrm>
          <a:prstGeom prst="rect">
            <a:avLst/>
          </a:prstGeom>
          <a:noFill/>
          <a:ln>
            <a:solidFill>
              <a:srgbClr val="008E3F"/>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nSpc>
                <a:spcPct val="130000"/>
              </a:lnSpc>
              <a:buFont typeface="Arial" panose="020B0604020202020204" pitchFamily="34" charset="0"/>
              <a:buChar char="•"/>
            </a:pPr>
            <a:r>
              <a:rPr lang="zh-CN" altLang="en-US" sz="1400">
                <a:solidFill>
                  <a:schemeClr val="tx1"/>
                </a:solidFill>
              </a:rPr>
              <a:t>社区内 </a:t>
            </a:r>
            <a:r>
              <a:rPr lang="en-US" altLang="zh-CN" sz="1400">
                <a:solidFill>
                  <a:schemeClr val="tx1"/>
                </a:solidFill>
              </a:rPr>
              <a:t>40 </a:t>
            </a:r>
            <a:r>
              <a:rPr lang="zh-CN" altLang="en-US" sz="1400">
                <a:solidFill>
                  <a:schemeClr val="tx1"/>
                </a:solidFill>
              </a:rPr>
              <a:t>～ </a:t>
            </a:r>
            <a:r>
              <a:rPr lang="en-US" altLang="zh-CN" sz="1400">
                <a:solidFill>
                  <a:schemeClr val="tx1"/>
                </a:solidFill>
              </a:rPr>
              <a:t>54 </a:t>
            </a:r>
            <a:r>
              <a:rPr lang="zh-CN" altLang="en-US" sz="1400">
                <a:solidFill>
                  <a:schemeClr val="tx1"/>
                </a:solidFill>
              </a:rPr>
              <a:t>岁女性 </a:t>
            </a:r>
            <a:r>
              <a:rPr lang="en-US" altLang="zh-CN" sz="1400">
                <a:solidFill>
                  <a:schemeClr val="tx1"/>
                </a:solidFill>
              </a:rPr>
              <a:t>VM</a:t>
            </a:r>
            <a:r>
              <a:rPr lang="zh-CN" altLang="en-US" sz="1400">
                <a:solidFill>
                  <a:schemeClr val="tx1"/>
                </a:solidFill>
              </a:rPr>
              <a:t>年患病率达 </a:t>
            </a:r>
            <a:r>
              <a:rPr lang="en-US" altLang="zh-CN" sz="1400">
                <a:solidFill>
                  <a:schemeClr val="tx1"/>
                </a:solidFill>
              </a:rPr>
              <a:t>5% </a:t>
            </a:r>
            <a:r>
              <a:rPr lang="en-US" altLang="zh-CN" sz="1400" baseline="30000">
                <a:solidFill>
                  <a:schemeClr val="tx1"/>
                </a:solidFill>
              </a:rPr>
              <a:t>4</a:t>
            </a:r>
            <a:endParaRPr lang="zh-CN" altLang="en-US" sz="1400" baseline="30000">
              <a:solidFill>
                <a:schemeClr val="tx1"/>
              </a:solidFill>
            </a:endParaRPr>
          </a:p>
        </p:txBody>
      </p:sp>
      <p:grpSp>
        <p:nvGrpSpPr>
          <p:cNvPr id="46" name="组合 45">
            <a:extLst>
              <a:ext uri="{FF2B5EF4-FFF2-40B4-BE49-F238E27FC236}">
                <a16:creationId xmlns:a16="http://schemas.microsoft.com/office/drawing/2014/main" id="{13E22EF0-D547-9830-DE96-F7CB13CD9469}"/>
              </a:ext>
            </a:extLst>
          </p:cNvPr>
          <p:cNvGrpSpPr/>
          <p:nvPr/>
        </p:nvGrpSpPr>
        <p:grpSpPr>
          <a:xfrm>
            <a:off x="8571905" y="1529037"/>
            <a:ext cx="2287190" cy="731520"/>
            <a:chOff x="8430087" y="1681438"/>
            <a:chExt cx="2287190" cy="609685"/>
          </a:xfrm>
        </p:grpSpPr>
        <p:sp>
          <p:nvSpPr>
            <p:cNvPr id="40" name="woman-standing-up_76794">
              <a:extLst>
                <a:ext uri="{FF2B5EF4-FFF2-40B4-BE49-F238E27FC236}">
                  <a16:creationId xmlns:a16="http://schemas.microsoft.com/office/drawing/2014/main" id="{BF81A4E0-2AB4-FF46-F30B-C6C35B4DA334}"/>
                </a:ext>
              </a:extLst>
            </p:cNvPr>
            <p:cNvSpPr>
              <a:spLocks/>
            </p:cNvSpPr>
            <p:nvPr/>
          </p:nvSpPr>
          <p:spPr>
            <a:xfrm>
              <a:off x="8833270" y="1681438"/>
              <a:ext cx="271276" cy="609685"/>
            </a:xfrm>
            <a:custGeom>
              <a:avLst/>
              <a:gdLst>
                <a:gd name="connsiteX0" fmla="*/ 76842 w 271013"/>
                <a:gd name="connsiteY0" fmla="*/ 139039 h 609093"/>
                <a:gd name="connsiteX1" fmla="*/ 86986 w 271013"/>
                <a:gd name="connsiteY1" fmla="*/ 139039 h 609093"/>
                <a:gd name="connsiteX2" fmla="*/ 87909 w 271013"/>
                <a:gd name="connsiteY2" fmla="*/ 139039 h 609093"/>
                <a:gd name="connsiteX3" fmla="*/ 88831 w 271013"/>
                <a:gd name="connsiteY3" fmla="*/ 139039 h 609093"/>
                <a:gd name="connsiteX4" fmla="*/ 180134 w 271013"/>
                <a:gd name="connsiteY4" fmla="*/ 139039 h 609093"/>
                <a:gd name="connsiteX5" fmla="*/ 180595 w 271013"/>
                <a:gd name="connsiteY5" fmla="*/ 139039 h 609093"/>
                <a:gd name="connsiteX6" fmla="*/ 181056 w 271013"/>
                <a:gd name="connsiteY6" fmla="*/ 139039 h 609093"/>
                <a:gd name="connsiteX7" fmla="*/ 194429 w 271013"/>
                <a:gd name="connsiteY7" fmla="*/ 139039 h 609093"/>
                <a:gd name="connsiteX8" fmla="*/ 216102 w 271013"/>
                <a:gd name="connsiteY8" fmla="*/ 154692 h 609093"/>
                <a:gd name="connsiteX9" fmla="*/ 270054 w 271013"/>
                <a:gd name="connsiteY9" fmla="*/ 321812 h 609093"/>
                <a:gd name="connsiteX10" fmla="*/ 268209 w 271013"/>
                <a:gd name="connsiteY10" fmla="*/ 335624 h 609093"/>
                <a:gd name="connsiteX11" fmla="*/ 255759 w 271013"/>
                <a:gd name="connsiteY11" fmla="*/ 341609 h 609093"/>
                <a:gd name="connsiteX12" fmla="*/ 247459 w 271013"/>
                <a:gd name="connsiteY12" fmla="*/ 341609 h 609093"/>
                <a:gd name="connsiteX13" fmla="*/ 225324 w 271013"/>
                <a:gd name="connsiteY13" fmla="*/ 325956 h 609093"/>
                <a:gd name="connsiteX14" fmla="*/ 198579 w 271013"/>
                <a:gd name="connsiteY14" fmla="*/ 249071 h 609093"/>
                <a:gd name="connsiteX15" fmla="*/ 198579 w 271013"/>
                <a:gd name="connsiteY15" fmla="*/ 291427 h 609093"/>
                <a:gd name="connsiteX16" fmla="*/ 208724 w 271013"/>
                <a:gd name="connsiteY16" fmla="*/ 301095 h 609093"/>
                <a:gd name="connsiteX17" fmla="*/ 249303 w 271013"/>
                <a:gd name="connsiteY17" fmla="*/ 372455 h 609093"/>
                <a:gd name="connsiteX18" fmla="*/ 250225 w 271013"/>
                <a:gd name="connsiteY18" fmla="*/ 386266 h 609093"/>
                <a:gd name="connsiteX19" fmla="*/ 239619 w 271013"/>
                <a:gd name="connsiteY19" fmla="*/ 395474 h 609093"/>
                <a:gd name="connsiteX20" fmla="*/ 199501 w 271013"/>
                <a:gd name="connsiteY20" fmla="*/ 405603 h 609093"/>
                <a:gd name="connsiteX21" fmla="*/ 199501 w 271013"/>
                <a:gd name="connsiteY21" fmla="*/ 584232 h 609093"/>
                <a:gd name="connsiteX22" fmla="*/ 174600 w 271013"/>
                <a:gd name="connsiteY22" fmla="*/ 609093 h 609093"/>
                <a:gd name="connsiteX23" fmla="*/ 168606 w 271013"/>
                <a:gd name="connsiteY23" fmla="*/ 609093 h 609093"/>
                <a:gd name="connsiteX24" fmla="*/ 144166 w 271013"/>
                <a:gd name="connsiteY24" fmla="*/ 584232 h 609093"/>
                <a:gd name="connsiteX25" fmla="*/ 144166 w 271013"/>
                <a:gd name="connsiteY25" fmla="*/ 419414 h 609093"/>
                <a:gd name="connsiteX26" fmla="*/ 135866 w 271013"/>
                <a:gd name="connsiteY26" fmla="*/ 419875 h 609093"/>
                <a:gd name="connsiteX27" fmla="*/ 129410 w 271013"/>
                <a:gd name="connsiteY27" fmla="*/ 419414 h 609093"/>
                <a:gd name="connsiteX28" fmla="*/ 129410 w 271013"/>
                <a:gd name="connsiteY28" fmla="*/ 584232 h 609093"/>
                <a:gd name="connsiteX29" fmla="*/ 104509 w 271013"/>
                <a:gd name="connsiteY29" fmla="*/ 609093 h 609093"/>
                <a:gd name="connsiteX30" fmla="*/ 98515 w 271013"/>
                <a:gd name="connsiteY30" fmla="*/ 609093 h 609093"/>
                <a:gd name="connsiteX31" fmla="*/ 74075 w 271013"/>
                <a:gd name="connsiteY31" fmla="*/ 584232 h 609093"/>
                <a:gd name="connsiteX32" fmla="*/ 74075 w 271013"/>
                <a:gd name="connsiteY32" fmla="*/ 406523 h 609093"/>
                <a:gd name="connsiteX33" fmla="*/ 29807 w 271013"/>
                <a:gd name="connsiteY33" fmla="*/ 395474 h 609093"/>
                <a:gd name="connsiteX34" fmla="*/ 18740 w 271013"/>
                <a:gd name="connsiteY34" fmla="*/ 386266 h 609093"/>
                <a:gd name="connsiteX35" fmla="*/ 20123 w 271013"/>
                <a:gd name="connsiteY35" fmla="*/ 372455 h 609093"/>
                <a:gd name="connsiteX36" fmla="*/ 60702 w 271013"/>
                <a:gd name="connsiteY36" fmla="*/ 301095 h 609093"/>
                <a:gd name="connsiteX37" fmla="*/ 70386 w 271013"/>
                <a:gd name="connsiteY37" fmla="*/ 291427 h 609093"/>
                <a:gd name="connsiteX38" fmla="*/ 70386 w 271013"/>
                <a:gd name="connsiteY38" fmla="*/ 250913 h 609093"/>
                <a:gd name="connsiteX39" fmla="*/ 45946 w 271013"/>
                <a:gd name="connsiteY39" fmla="*/ 325496 h 609093"/>
                <a:gd name="connsiteX40" fmla="*/ 23812 w 271013"/>
                <a:gd name="connsiteY40" fmla="*/ 341609 h 609093"/>
                <a:gd name="connsiteX41" fmla="*/ 15051 w 271013"/>
                <a:gd name="connsiteY41" fmla="*/ 341609 h 609093"/>
                <a:gd name="connsiteX42" fmla="*/ 2600 w 271013"/>
                <a:gd name="connsiteY42" fmla="*/ 335624 h 609093"/>
                <a:gd name="connsiteX43" fmla="*/ 756 w 271013"/>
                <a:gd name="connsiteY43" fmla="*/ 321812 h 609093"/>
                <a:gd name="connsiteX44" fmla="*/ 54707 w 271013"/>
                <a:gd name="connsiteY44" fmla="*/ 154692 h 609093"/>
                <a:gd name="connsiteX45" fmla="*/ 76842 w 271013"/>
                <a:gd name="connsiteY45" fmla="*/ 139039 h 609093"/>
                <a:gd name="connsiteX46" fmla="*/ 134488 w 271013"/>
                <a:gd name="connsiteY46" fmla="*/ 0 h 609093"/>
                <a:gd name="connsiteX47" fmla="*/ 194902 w 271013"/>
                <a:gd name="connsiteY47" fmla="*/ 60302 h 609093"/>
                <a:gd name="connsiteX48" fmla="*/ 134488 w 271013"/>
                <a:gd name="connsiteY48" fmla="*/ 120604 h 609093"/>
                <a:gd name="connsiteX49" fmla="*/ 74074 w 271013"/>
                <a:gd name="connsiteY49" fmla="*/ 60302 h 609093"/>
                <a:gd name="connsiteX50" fmla="*/ 134488 w 271013"/>
                <a:gd name="connsiteY50" fmla="*/ 0 h 60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71013" h="609093">
                  <a:moveTo>
                    <a:pt x="76842" y="139039"/>
                  </a:moveTo>
                  <a:lnTo>
                    <a:pt x="86986" y="139039"/>
                  </a:lnTo>
                  <a:cubicBezTo>
                    <a:pt x="87447" y="139039"/>
                    <a:pt x="87447" y="139039"/>
                    <a:pt x="87909" y="139039"/>
                  </a:cubicBezTo>
                  <a:cubicBezTo>
                    <a:pt x="88370" y="139039"/>
                    <a:pt x="88831" y="139039"/>
                    <a:pt x="88831" y="139039"/>
                  </a:cubicBezTo>
                  <a:lnTo>
                    <a:pt x="180134" y="139039"/>
                  </a:lnTo>
                  <a:cubicBezTo>
                    <a:pt x="180134" y="139039"/>
                    <a:pt x="180595" y="139039"/>
                    <a:pt x="180595" y="139039"/>
                  </a:cubicBezTo>
                  <a:cubicBezTo>
                    <a:pt x="181056" y="139039"/>
                    <a:pt x="181056" y="139039"/>
                    <a:pt x="181056" y="139039"/>
                  </a:cubicBezTo>
                  <a:lnTo>
                    <a:pt x="194429" y="139039"/>
                  </a:lnTo>
                  <a:cubicBezTo>
                    <a:pt x="203651" y="139039"/>
                    <a:pt x="213335" y="145945"/>
                    <a:pt x="216102" y="154692"/>
                  </a:cubicBezTo>
                  <a:lnTo>
                    <a:pt x="270054" y="321812"/>
                  </a:lnTo>
                  <a:cubicBezTo>
                    <a:pt x="271898" y="326877"/>
                    <a:pt x="270976" y="331941"/>
                    <a:pt x="268209" y="335624"/>
                  </a:cubicBezTo>
                  <a:cubicBezTo>
                    <a:pt x="265442" y="339307"/>
                    <a:pt x="261292" y="341609"/>
                    <a:pt x="255759" y="341609"/>
                  </a:cubicBezTo>
                  <a:lnTo>
                    <a:pt x="247459" y="341609"/>
                  </a:lnTo>
                  <a:cubicBezTo>
                    <a:pt x="238236" y="341609"/>
                    <a:pt x="228091" y="334703"/>
                    <a:pt x="225324" y="325956"/>
                  </a:cubicBezTo>
                  <a:lnTo>
                    <a:pt x="198579" y="249071"/>
                  </a:lnTo>
                  <a:lnTo>
                    <a:pt x="198579" y="291427"/>
                  </a:lnTo>
                  <a:cubicBezTo>
                    <a:pt x="202729" y="293729"/>
                    <a:pt x="206418" y="296952"/>
                    <a:pt x="208724" y="301095"/>
                  </a:cubicBezTo>
                  <a:lnTo>
                    <a:pt x="249303" y="372455"/>
                  </a:lnTo>
                  <a:cubicBezTo>
                    <a:pt x="251609" y="377059"/>
                    <a:pt x="252070" y="382123"/>
                    <a:pt x="250225" y="386266"/>
                  </a:cubicBezTo>
                  <a:cubicBezTo>
                    <a:pt x="248381" y="390870"/>
                    <a:pt x="244692" y="394093"/>
                    <a:pt x="239619" y="395474"/>
                  </a:cubicBezTo>
                  <a:lnTo>
                    <a:pt x="199501" y="405603"/>
                  </a:lnTo>
                  <a:lnTo>
                    <a:pt x="199501" y="584232"/>
                  </a:lnTo>
                  <a:cubicBezTo>
                    <a:pt x="199501" y="598044"/>
                    <a:pt x="188434" y="609093"/>
                    <a:pt x="174600" y="609093"/>
                  </a:cubicBezTo>
                  <a:lnTo>
                    <a:pt x="168606" y="609093"/>
                  </a:lnTo>
                  <a:cubicBezTo>
                    <a:pt x="155233" y="609093"/>
                    <a:pt x="144166" y="598044"/>
                    <a:pt x="144166" y="584232"/>
                  </a:cubicBezTo>
                  <a:lnTo>
                    <a:pt x="144166" y="419414"/>
                  </a:lnTo>
                  <a:cubicBezTo>
                    <a:pt x="141399" y="419875"/>
                    <a:pt x="138633" y="419875"/>
                    <a:pt x="135866" y="419875"/>
                  </a:cubicBezTo>
                  <a:cubicBezTo>
                    <a:pt x="133560" y="419875"/>
                    <a:pt x="131255" y="419875"/>
                    <a:pt x="129410" y="419414"/>
                  </a:cubicBezTo>
                  <a:lnTo>
                    <a:pt x="129410" y="584232"/>
                  </a:lnTo>
                  <a:cubicBezTo>
                    <a:pt x="129410" y="598044"/>
                    <a:pt x="118343" y="609093"/>
                    <a:pt x="104509" y="609093"/>
                  </a:cubicBezTo>
                  <a:lnTo>
                    <a:pt x="98515" y="609093"/>
                  </a:lnTo>
                  <a:cubicBezTo>
                    <a:pt x="85142" y="609093"/>
                    <a:pt x="74075" y="598044"/>
                    <a:pt x="74075" y="584232"/>
                  </a:cubicBezTo>
                  <a:lnTo>
                    <a:pt x="74075" y="406523"/>
                  </a:lnTo>
                  <a:lnTo>
                    <a:pt x="29807" y="395474"/>
                  </a:lnTo>
                  <a:cubicBezTo>
                    <a:pt x="24734" y="394093"/>
                    <a:pt x="20584" y="390870"/>
                    <a:pt x="18740" y="386266"/>
                  </a:cubicBezTo>
                  <a:cubicBezTo>
                    <a:pt x="16895" y="382123"/>
                    <a:pt x="17356" y="377059"/>
                    <a:pt x="20123" y="372455"/>
                  </a:cubicBezTo>
                  <a:lnTo>
                    <a:pt x="60702" y="301095"/>
                  </a:lnTo>
                  <a:cubicBezTo>
                    <a:pt x="62547" y="296952"/>
                    <a:pt x="66236" y="293729"/>
                    <a:pt x="70386" y="291427"/>
                  </a:cubicBezTo>
                  <a:lnTo>
                    <a:pt x="70386" y="250913"/>
                  </a:lnTo>
                  <a:lnTo>
                    <a:pt x="45946" y="325496"/>
                  </a:lnTo>
                  <a:cubicBezTo>
                    <a:pt x="42718" y="334703"/>
                    <a:pt x="33035" y="341609"/>
                    <a:pt x="23812" y="341609"/>
                  </a:cubicBezTo>
                  <a:lnTo>
                    <a:pt x="15051" y="341609"/>
                  </a:lnTo>
                  <a:cubicBezTo>
                    <a:pt x="9978" y="341609"/>
                    <a:pt x="5367" y="339307"/>
                    <a:pt x="2600" y="335624"/>
                  </a:cubicBezTo>
                  <a:cubicBezTo>
                    <a:pt x="-167" y="331941"/>
                    <a:pt x="-628" y="326877"/>
                    <a:pt x="756" y="321812"/>
                  </a:cubicBezTo>
                  <a:lnTo>
                    <a:pt x="54707" y="154692"/>
                  </a:lnTo>
                  <a:cubicBezTo>
                    <a:pt x="57935" y="145945"/>
                    <a:pt x="67158" y="139039"/>
                    <a:pt x="76842" y="139039"/>
                  </a:cubicBezTo>
                  <a:close/>
                  <a:moveTo>
                    <a:pt x="134488" y="0"/>
                  </a:moveTo>
                  <a:cubicBezTo>
                    <a:pt x="167854" y="0"/>
                    <a:pt x="194902" y="26998"/>
                    <a:pt x="194902" y="60302"/>
                  </a:cubicBezTo>
                  <a:cubicBezTo>
                    <a:pt x="194902" y="93606"/>
                    <a:pt x="167854" y="120604"/>
                    <a:pt x="134488" y="120604"/>
                  </a:cubicBezTo>
                  <a:cubicBezTo>
                    <a:pt x="101122" y="120604"/>
                    <a:pt x="74074" y="93606"/>
                    <a:pt x="74074" y="60302"/>
                  </a:cubicBezTo>
                  <a:cubicBezTo>
                    <a:pt x="74074" y="26998"/>
                    <a:pt x="101122" y="0"/>
                    <a:pt x="134488" y="0"/>
                  </a:cubicBez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men_97096">
              <a:extLst>
                <a:ext uri="{FF2B5EF4-FFF2-40B4-BE49-F238E27FC236}">
                  <a16:creationId xmlns:a16="http://schemas.microsoft.com/office/drawing/2014/main" id="{5A129569-B924-7D52-7D07-DF27DC4A8445}"/>
                </a:ext>
              </a:extLst>
            </p:cNvPr>
            <p:cNvSpPr>
              <a:spLocks/>
            </p:cNvSpPr>
            <p:nvPr/>
          </p:nvSpPr>
          <p:spPr>
            <a:xfrm>
              <a:off x="8430087" y="1681438"/>
              <a:ext cx="271276" cy="609685"/>
            </a:xfrm>
            <a:custGeom>
              <a:avLst/>
              <a:gdLst>
                <a:gd name="T0" fmla="*/ 1413 w 2012"/>
                <a:gd name="T1" fmla="*/ 873 h 3960"/>
                <a:gd name="T2" fmla="*/ 1264 w 2012"/>
                <a:gd name="T3" fmla="*/ 873 h 3960"/>
                <a:gd name="T4" fmla="*/ 1480 w 2012"/>
                <a:gd name="T5" fmla="*/ 475 h 3960"/>
                <a:gd name="T6" fmla="*/ 1006 w 2012"/>
                <a:gd name="T7" fmla="*/ 0 h 3960"/>
                <a:gd name="T8" fmla="*/ 532 w 2012"/>
                <a:gd name="T9" fmla="*/ 475 h 3960"/>
                <a:gd name="T10" fmla="*/ 748 w 2012"/>
                <a:gd name="T11" fmla="*/ 873 h 3960"/>
                <a:gd name="T12" fmla="*/ 599 w 2012"/>
                <a:gd name="T13" fmla="*/ 873 h 3960"/>
                <a:gd name="T14" fmla="*/ 0 w 2012"/>
                <a:gd name="T15" fmla="*/ 1473 h 3960"/>
                <a:gd name="T16" fmla="*/ 0 w 2012"/>
                <a:gd name="T17" fmla="*/ 2398 h 3960"/>
                <a:gd name="T18" fmla="*/ 132 w 2012"/>
                <a:gd name="T19" fmla="*/ 2530 h 3960"/>
                <a:gd name="T20" fmla="*/ 391 w 2012"/>
                <a:gd name="T21" fmla="*/ 2530 h 3960"/>
                <a:gd name="T22" fmla="*/ 391 w 2012"/>
                <a:gd name="T23" fmla="*/ 3828 h 3960"/>
                <a:gd name="T24" fmla="*/ 524 w 2012"/>
                <a:gd name="T25" fmla="*/ 3960 h 3960"/>
                <a:gd name="T26" fmla="*/ 1489 w 2012"/>
                <a:gd name="T27" fmla="*/ 3960 h 3960"/>
                <a:gd name="T28" fmla="*/ 1621 w 2012"/>
                <a:gd name="T29" fmla="*/ 3828 h 3960"/>
                <a:gd name="T30" fmla="*/ 1621 w 2012"/>
                <a:gd name="T31" fmla="*/ 2530 h 3960"/>
                <a:gd name="T32" fmla="*/ 1880 w 2012"/>
                <a:gd name="T33" fmla="*/ 2530 h 3960"/>
                <a:gd name="T34" fmla="*/ 2012 w 2012"/>
                <a:gd name="T35" fmla="*/ 2398 h 3960"/>
                <a:gd name="T36" fmla="*/ 2012 w 2012"/>
                <a:gd name="T37" fmla="*/ 1473 h 3960"/>
                <a:gd name="T38" fmla="*/ 1413 w 2012"/>
                <a:gd name="T39" fmla="*/ 873 h 3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12" h="3960">
                  <a:moveTo>
                    <a:pt x="1413" y="873"/>
                  </a:moveTo>
                  <a:lnTo>
                    <a:pt x="1264" y="873"/>
                  </a:lnTo>
                  <a:cubicBezTo>
                    <a:pt x="1394" y="789"/>
                    <a:pt x="1480" y="642"/>
                    <a:pt x="1480" y="475"/>
                  </a:cubicBezTo>
                  <a:cubicBezTo>
                    <a:pt x="1480" y="213"/>
                    <a:pt x="1267" y="0"/>
                    <a:pt x="1006" y="0"/>
                  </a:cubicBezTo>
                  <a:cubicBezTo>
                    <a:pt x="745" y="0"/>
                    <a:pt x="532" y="213"/>
                    <a:pt x="532" y="475"/>
                  </a:cubicBezTo>
                  <a:cubicBezTo>
                    <a:pt x="532" y="642"/>
                    <a:pt x="618" y="789"/>
                    <a:pt x="748" y="873"/>
                  </a:cubicBezTo>
                  <a:lnTo>
                    <a:pt x="599" y="873"/>
                  </a:lnTo>
                  <a:cubicBezTo>
                    <a:pt x="269" y="873"/>
                    <a:pt x="0" y="1142"/>
                    <a:pt x="0" y="1473"/>
                  </a:cubicBezTo>
                  <a:lnTo>
                    <a:pt x="0" y="2398"/>
                  </a:lnTo>
                  <a:cubicBezTo>
                    <a:pt x="0" y="2471"/>
                    <a:pt x="59" y="2530"/>
                    <a:pt x="132" y="2530"/>
                  </a:cubicBezTo>
                  <a:lnTo>
                    <a:pt x="391" y="2530"/>
                  </a:lnTo>
                  <a:lnTo>
                    <a:pt x="391" y="3828"/>
                  </a:lnTo>
                  <a:cubicBezTo>
                    <a:pt x="391" y="3901"/>
                    <a:pt x="450" y="3960"/>
                    <a:pt x="524" y="3960"/>
                  </a:cubicBezTo>
                  <a:lnTo>
                    <a:pt x="1489" y="3960"/>
                  </a:lnTo>
                  <a:cubicBezTo>
                    <a:pt x="1562" y="3960"/>
                    <a:pt x="1621" y="3901"/>
                    <a:pt x="1621" y="3828"/>
                  </a:cubicBezTo>
                  <a:lnTo>
                    <a:pt x="1621" y="2530"/>
                  </a:lnTo>
                  <a:lnTo>
                    <a:pt x="1880" y="2530"/>
                  </a:lnTo>
                  <a:cubicBezTo>
                    <a:pt x="1953" y="2530"/>
                    <a:pt x="2012" y="2471"/>
                    <a:pt x="2012" y="2398"/>
                  </a:cubicBezTo>
                  <a:lnTo>
                    <a:pt x="2012" y="1473"/>
                  </a:lnTo>
                  <a:cubicBezTo>
                    <a:pt x="2012" y="1142"/>
                    <a:pt x="1743" y="873"/>
                    <a:pt x="1413" y="873"/>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woman-standing-up_76794">
              <a:extLst>
                <a:ext uri="{FF2B5EF4-FFF2-40B4-BE49-F238E27FC236}">
                  <a16:creationId xmlns:a16="http://schemas.microsoft.com/office/drawing/2014/main" id="{F803B3A4-033F-D0E6-CBFD-6B466543B6EB}"/>
                </a:ext>
              </a:extLst>
            </p:cNvPr>
            <p:cNvSpPr>
              <a:spLocks/>
            </p:cNvSpPr>
            <p:nvPr/>
          </p:nvSpPr>
          <p:spPr>
            <a:xfrm>
              <a:off x="9236453" y="1681438"/>
              <a:ext cx="271276" cy="609685"/>
            </a:xfrm>
            <a:custGeom>
              <a:avLst/>
              <a:gdLst>
                <a:gd name="connsiteX0" fmla="*/ 76842 w 271013"/>
                <a:gd name="connsiteY0" fmla="*/ 139039 h 609093"/>
                <a:gd name="connsiteX1" fmla="*/ 86986 w 271013"/>
                <a:gd name="connsiteY1" fmla="*/ 139039 h 609093"/>
                <a:gd name="connsiteX2" fmla="*/ 87909 w 271013"/>
                <a:gd name="connsiteY2" fmla="*/ 139039 h 609093"/>
                <a:gd name="connsiteX3" fmla="*/ 88831 w 271013"/>
                <a:gd name="connsiteY3" fmla="*/ 139039 h 609093"/>
                <a:gd name="connsiteX4" fmla="*/ 180134 w 271013"/>
                <a:gd name="connsiteY4" fmla="*/ 139039 h 609093"/>
                <a:gd name="connsiteX5" fmla="*/ 180595 w 271013"/>
                <a:gd name="connsiteY5" fmla="*/ 139039 h 609093"/>
                <a:gd name="connsiteX6" fmla="*/ 181056 w 271013"/>
                <a:gd name="connsiteY6" fmla="*/ 139039 h 609093"/>
                <a:gd name="connsiteX7" fmla="*/ 194429 w 271013"/>
                <a:gd name="connsiteY7" fmla="*/ 139039 h 609093"/>
                <a:gd name="connsiteX8" fmla="*/ 216102 w 271013"/>
                <a:gd name="connsiteY8" fmla="*/ 154692 h 609093"/>
                <a:gd name="connsiteX9" fmla="*/ 270054 w 271013"/>
                <a:gd name="connsiteY9" fmla="*/ 321812 h 609093"/>
                <a:gd name="connsiteX10" fmla="*/ 268209 w 271013"/>
                <a:gd name="connsiteY10" fmla="*/ 335624 h 609093"/>
                <a:gd name="connsiteX11" fmla="*/ 255759 w 271013"/>
                <a:gd name="connsiteY11" fmla="*/ 341609 h 609093"/>
                <a:gd name="connsiteX12" fmla="*/ 247459 w 271013"/>
                <a:gd name="connsiteY12" fmla="*/ 341609 h 609093"/>
                <a:gd name="connsiteX13" fmla="*/ 225324 w 271013"/>
                <a:gd name="connsiteY13" fmla="*/ 325956 h 609093"/>
                <a:gd name="connsiteX14" fmla="*/ 198579 w 271013"/>
                <a:gd name="connsiteY14" fmla="*/ 249071 h 609093"/>
                <a:gd name="connsiteX15" fmla="*/ 198579 w 271013"/>
                <a:gd name="connsiteY15" fmla="*/ 291427 h 609093"/>
                <a:gd name="connsiteX16" fmla="*/ 208724 w 271013"/>
                <a:gd name="connsiteY16" fmla="*/ 301095 h 609093"/>
                <a:gd name="connsiteX17" fmla="*/ 249303 w 271013"/>
                <a:gd name="connsiteY17" fmla="*/ 372455 h 609093"/>
                <a:gd name="connsiteX18" fmla="*/ 250225 w 271013"/>
                <a:gd name="connsiteY18" fmla="*/ 386266 h 609093"/>
                <a:gd name="connsiteX19" fmla="*/ 239619 w 271013"/>
                <a:gd name="connsiteY19" fmla="*/ 395474 h 609093"/>
                <a:gd name="connsiteX20" fmla="*/ 199501 w 271013"/>
                <a:gd name="connsiteY20" fmla="*/ 405603 h 609093"/>
                <a:gd name="connsiteX21" fmla="*/ 199501 w 271013"/>
                <a:gd name="connsiteY21" fmla="*/ 584232 h 609093"/>
                <a:gd name="connsiteX22" fmla="*/ 174600 w 271013"/>
                <a:gd name="connsiteY22" fmla="*/ 609093 h 609093"/>
                <a:gd name="connsiteX23" fmla="*/ 168606 w 271013"/>
                <a:gd name="connsiteY23" fmla="*/ 609093 h 609093"/>
                <a:gd name="connsiteX24" fmla="*/ 144166 w 271013"/>
                <a:gd name="connsiteY24" fmla="*/ 584232 h 609093"/>
                <a:gd name="connsiteX25" fmla="*/ 144166 w 271013"/>
                <a:gd name="connsiteY25" fmla="*/ 419414 h 609093"/>
                <a:gd name="connsiteX26" fmla="*/ 135866 w 271013"/>
                <a:gd name="connsiteY26" fmla="*/ 419875 h 609093"/>
                <a:gd name="connsiteX27" fmla="*/ 129410 w 271013"/>
                <a:gd name="connsiteY27" fmla="*/ 419414 h 609093"/>
                <a:gd name="connsiteX28" fmla="*/ 129410 w 271013"/>
                <a:gd name="connsiteY28" fmla="*/ 584232 h 609093"/>
                <a:gd name="connsiteX29" fmla="*/ 104509 w 271013"/>
                <a:gd name="connsiteY29" fmla="*/ 609093 h 609093"/>
                <a:gd name="connsiteX30" fmla="*/ 98515 w 271013"/>
                <a:gd name="connsiteY30" fmla="*/ 609093 h 609093"/>
                <a:gd name="connsiteX31" fmla="*/ 74075 w 271013"/>
                <a:gd name="connsiteY31" fmla="*/ 584232 h 609093"/>
                <a:gd name="connsiteX32" fmla="*/ 74075 w 271013"/>
                <a:gd name="connsiteY32" fmla="*/ 406523 h 609093"/>
                <a:gd name="connsiteX33" fmla="*/ 29807 w 271013"/>
                <a:gd name="connsiteY33" fmla="*/ 395474 h 609093"/>
                <a:gd name="connsiteX34" fmla="*/ 18740 w 271013"/>
                <a:gd name="connsiteY34" fmla="*/ 386266 h 609093"/>
                <a:gd name="connsiteX35" fmla="*/ 20123 w 271013"/>
                <a:gd name="connsiteY35" fmla="*/ 372455 h 609093"/>
                <a:gd name="connsiteX36" fmla="*/ 60702 w 271013"/>
                <a:gd name="connsiteY36" fmla="*/ 301095 h 609093"/>
                <a:gd name="connsiteX37" fmla="*/ 70386 w 271013"/>
                <a:gd name="connsiteY37" fmla="*/ 291427 h 609093"/>
                <a:gd name="connsiteX38" fmla="*/ 70386 w 271013"/>
                <a:gd name="connsiteY38" fmla="*/ 250913 h 609093"/>
                <a:gd name="connsiteX39" fmla="*/ 45946 w 271013"/>
                <a:gd name="connsiteY39" fmla="*/ 325496 h 609093"/>
                <a:gd name="connsiteX40" fmla="*/ 23812 w 271013"/>
                <a:gd name="connsiteY40" fmla="*/ 341609 h 609093"/>
                <a:gd name="connsiteX41" fmla="*/ 15051 w 271013"/>
                <a:gd name="connsiteY41" fmla="*/ 341609 h 609093"/>
                <a:gd name="connsiteX42" fmla="*/ 2600 w 271013"/>
                <a:gd name="connsiteY42" fmla="*/ 335624 h 609093"/>
                <a:gd name="connsiteX43" fmla="*/ 756 w 271013"/>
                <a:gd name="connsiteY43" fmla="*/ 321812 h 609093"/>
                <a:gd name="connsiteX44" fmla="*/ 54707 w 271013"/>
                <a:gd name="connsiteY44" fmla="*/ 154692 h 609093"/>
                <a:gd name="connsiteX45" fmla="*/ 76842 w 271013"/>
                <a:gd name="connsiteY45" fmla="*/ 139039 h 609093"/>
                <a:gd name="connsiteX46" fmla="*/ 134488 w 271013"/>
                <a:gd name="connsiteY46" fmla="*/ 0 h 609093"/>
                <a:gd name="connsiteX47" fmla="*/ 194902 w 271013"/>
                <a:gd name="connsiteY47" fmla="*/ 60302 h 609093"/>
                <a:gd name="connsiteX48" fmla="*/ 134488 w 271013"/>
                <a:gd name="connsiteY48" fmla="*/ 120604 h 609093"/>
                <a:gd name="connsiteX49" fmla="*/ 74074 w 271013"/>
                <a:gd name="connsiteY49" fmla="*/ 60302 h 609093"/>
                <a:gd name="connsiteX50" fmla="*/ 134488 w 271013"/>
                <a:gd name="connsiteY50" fmla="*/ 0 h 60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71013" h="609093">
                  <a:moveTo>
                    <a:pt x="76842" y="139039"/>
                  </a:moveTo>
                  <a:lnTo>
                    <a:pt x="86986" y="139039"/>
                  </a:lnTo>
                  <a:cubicBezTo>
                    <a:pt x="87447" y="139039"/>
                    <a:pt x="87447" y="139039"/>
                    <a:pt x="87909" y="139039"/>
                  </a:cubicBezTo>
                  <a:cubicBezTo>
                    <a:pt x="88370" y="139039"/>
                    <a:pt x="88831" y="139039"/>
                    <a:pt x="88831" y="139039"/>
                  </a:cubicBezTo>
                  <a:lnTo>
                    <a:pt x="180134" y="139039"/>
                  </a:lnTo>
                  <a:cubicBezTo>
                    <a:pt x="180134" y="139039"/>
                    <a:pt x="180595" y="139039"/>
                    <a:pt x="180595" y="139039"/>
                  </a:cubicBezTo>
                  <a:cubicBezTo>
                    <a:pt x="181056" y="139039"/>
                    <a:pt x="181056" y="139039"/>
                    <a:pt x="181056" y="139039"/>
                  </a:cubicBezTo>
                  <a:lnTo>
                    <a:pt x="194429" y="139039"/>
                  </a:lnTo>
                  <a:cubicBezTo>
                    <a:pt x="203651" y="139039"/>
                    <a:pt x="213335" y="145945"/>
                    <a:pt x="216102" y="154692"/>
                  </a:cubicBezTo>
                  <a:lnTo>
                    <a:pt x="270054" y="321812"/>
                  </a:lnTo>
                  <a:cubicBezTo>
                    <a:pt x="271898" y="326877"/>
                    <a:pt x="270976" y="331941"/>
                    <a:pt x="268209" y="335624"/>
                  </a:cubicBezTo>
                  <a:cubicBezTo>
                    <a:pt x="265442" y="339307"/>
                    <a:pt x="261292" y="341609"/>
                    <a:pt x="255759" y="341609"/>
                  </a:cubicBezTo>
                  <a:lnTo>
                    <a:pt x="247459" y="341609"/>
                  </a:lnTo>
                  <a:cubicBezTo>
                    <a:pt x="238236" y="341609"/>
                    <a:pt x="228091" y="334703"/>
                    <a:pt x="225324" y="325956"/>
                  </a:cubicBezTo>
                  <a:lnTo>
                    <a:pt x="198579" y="249071"/>
                  </a:lnTo>
                  <a:lnTo>
                    <a:pt x="198579" y="291427"/>
                  </a:lnTo>
                  <a:cubicBezTo>
                    <a:pt x="202729" y="293729"/>
                    <a:pt x="206418" y="296952"/>
                    <a:pt x="208724" y="301095"/>
                  </a:cubicBezTo>
                  <a:lnTo>
                    <a:pt x="249303" y="372455"/>
                  </a:lnTo>
                  <a:cubicBezTo>
                    <a:pt x="251609" y="377059"/>
                    <a:pt x="252070" y="382123"/>
                    <a:pt x="250225" y="386266"/>
                  </a:cubicBezTo>
                  <a:cubicBezTo>
                    <a:pt x="248381" y="390870"/>
                    <a:pt x="244692" y="394093"/>
                    <a:pt x="239619" y="395474"/>
                  </a:cubicBezTo>
                  <a:lnTo>
                    <a:pt x="199501" y="405603"/>
                  </a:lnTo>
                  <a:lnTo>
                    <a:pt x="199501" y="584232"/>
                  </a:lnTo>
                  <a:cubicBezTo>
                    <a:pt x="199501" y="598044"/>
                    <a:pt x="188434" y="609093"/>
                    <a:pt x="174600" y="609093"/>
                  </a:cubicBezTo>
                  <a:lnTo>
                    <a:pt x="168606" y="609093"/>
                  </a:lnTo>
                  <a:cubicBezTo>
                    <a:pt x="155233" y="609093"/>
                    <a:pt x="144166" y="598044"/>
                    <a:pt x="144166" y="584232"/>
                  </a:cubicBezTo>
                  <a:lnTo>
                    <a:pt x="144166" y="419414"/>
                  </a:lnTo>
                  <a:cubicBezTo>
                    <a:pt x="141399" y="419875"/>
                    <a:pt x="138633" y="419875"/>
                    <a:pt x="135866" y="419875"/>
                  </a:cubicBezTo>
                  <a:cubicBezTo>
                    <a:pt x="133560" y="419875"/>
                    <a:pt x="131255" y="419875"/>
                    <a:pt x="129410" y="419414"/>
                  </a:cubicBezTo>
                  <a:lnTo>
                    <a:pt x="129410" y="584232"/>
                  </a:lnTo>
                  <a:cubicBezTo>
                    <a:pt x="129410" y="598044"/>
                    <a:pt x="118343" y="609093"/>
                    <a:pt x="104509" y="609093"/>
                  </a:cubicBezTo>
                  <a:lnTo>
                    <a:pt x="98515" y="609093"/>
                  </a:lnTo>
                  <a:cubicBezTo>
                    <a:pt x="85142" y="609093"/>
                    <a:pt x="74075" y="598044"/>
                    <a:pt x="74075" y="584232"/>
                  </a:cubicBezTo>
                  <a:lnTo>
                    <a:pt x="74075" y="406523"/>
                  </a:lnTo>
                  <a:lnTo>
                    <a:pt x="29807" y="395474"/>
                  </a:lnTo>
                  <a:cubicBezTo>
                    <a:pt x="24734" y="394093"/>
                    <a:pt x="20584" y="390870"/>
                    <a:pt x="18740" y="386266"/>
                  </a:cubicBezTo>
                  <a:cubicBezTo>
                    <a:pt x="16895" y="382123"/>
                    <a:pt x="17356" y="377059"/>
                    <a:pt x="20123" y="372455"/>
                  </a:cubicBezTo>
                  <a:lnTo>
                    <a:pt x="60702" y="301095"/>
                  </a:lnTo>
                  <a:cubicBezTo>
                    <a:pt x="62547" y="296952"/>
                    <a:pt x="66236" y="293729"/>
                    <a:pt x="70386" y="291427"/>
                  </a:cubicBezTo>
                  <a:lnTo>
                    <a:pt x="70386" y="250913"/>
                  </a:lnTo>
                  <a:lnTo>
                    <a:pt x="45946" y="325496"/>
                  </a:lnTo>
                  <a:cubicBezTo>
                    <a:pt x="42718" y="334703"/>
                    <a:pt x="33035" y="341609"/>
                    <a:pt x="23812" y="341609"/>
                  </a:cubicBezTo>
                  <a:lnTo>
                    <a:pt x="15051" y="341609"/>
                  </a:lnTo>
                  <a:cubicBezTo>
                    <a:pt x="9978" y="341609"/>
                    <a:pt x="5367" y="339307"/>
                    <a:pt x="2600" y="335624"/>
                  </a:cubicBezTo>
                  <a:cubicBezTo>
                    <a:pt x="-167" y="331941"/>
                    <a:pt x="-628" y="326877"/>
                    <a:pt x="756" y="321812"/>
                  </a:cubicBezTo>
                  <a:lnTo>
                    <a:pt x="54707" y="154692"/>
                  </a:lnTo>
                  <a:cubicBezTo>
                    <a:pt x="57935" y="145945"/>
                    <a:pt x="67158" y="139039"/>
                    <a:pt x="76842" y="139039"/>
                  </a:cubicBezTo>
                  <a:close/>
                  <a:moveTo>
                    <a:pt x="134488" y="0"/>
                  </a:moveTo>
                  <a:cubicBezTo>
                    <a:pt x="167854" y="0"/>
                    <a:pt x="194902" y="26998"/>
                    <a:pt x="194902" y="60302"/>
                  </a:cubicBezTo>
                  <a:cubicBezTo>
                    <a:pt x="194902" y="93606"/>
                    <a:pt x="167854" y="120604"/>
                    <a:pt x="134488" y="120604"/>
                  </a:cubicBezTo>
                  <a:cubicBezTo>
                    <a:pt x="101122" y="120604"/>
                    <a:pt x="74074" y="93606"/>
                    <a:pt x="74074" y="60302"/>
                  </a:cubicBezTo>
                  <a:cubicBezTo>
                    <a:pt x="74074" y="26998"/>
                    <a:pt x="101122" y="0"/>
                    <a:pt x="134488" y="0"/>
                  </a:cubicBez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woman-standing-up_76794">
              <a:extLst>
                <a:ext uri="{FF2B5EF4-FFF2-40B4-BE49-F238E27FC236}">
                  <a16:creationId xmlns:a16="http://schemas.microsoft.com/office/drawing/2014/main" id="{E953CBBC-F303-480A-606E-1B98AD6516DD}"/>
                </a:ext>
              </a:extLst>
            </p:cNvPr>
            <p:cNvSpPr>
              <a:spLocks/>
            </p:cNvSpPr>
            <p:nvPr/>
          </p:nvSpPr>
          <p:spPr>
            <a:xfrm>
              <a:off x="9639636" y="1681438"/>
              <a:ext cx="271276" cy="609685"/>
            </a:xfrm>
            <a:custGeom>
              <a:avLst/>
              <a:gdLst>
                <a:gd name="connsiteX0" fmla="*/ 76842 w 271013"/>
                <a:gd name="connsiteY0" fmla="*/ 139039 h 609093"/>
                <a:gd name="connsiteX1" fmla="*/ 86986 w 271013"/>
                <a:gd name="connsiteY1" fmla="*/ 139039 h 609093"/>
                <a:gd name="connsiteX2" fmla="*/ 87909 w 271013"/>
                <a:gd name="connsiteY2" fmla="*/ 139039 h 609093"/>
                <a:gd name="connsiteX3" fmla="*/ 88831 w 271013"/>
                <a:gd name="connsiteY3" fmla="*/ 139039 h 609093"/>
                <a:gd name="connsiteX4" fmla="*/ 180134 w 271013"/>
                <a:gd name="connsiteY4" fmla="*/ 139039 h 609093"/>
                <a:gd name="connsiteX5" fmla="*/ 180595 w 271013"/>
                <a:gd name="connsiteY5" fmla="*/ 139039 h 609093"/>
                <a:gd name="connsiteX6" fmla="*/ 181056 w 271013"/>
                <a:gd name="connsiteY6" fmla="*/ 139039 h 609093"/>
                <a:gd name="connsiteX7" fmla="*/ 194429 w 271013"/>
                <a:gd name="connsiteY7" fmla="*/ 139039 h 609093"/>
                <a:gd name="connsiteX8" fmla="*/ 216102 w 271013"/>
                <a:gd name="connsiteY8" fmla="*/ 154692 h 609093"/>
                <a:gd name="connsiteX9" fmla="*/ 270054 w 271013"/>
                <a:gd name="connsiteY9" fmla="*/ 321812 h 609093"/>
                <a:gd name="connsiteX10" fmla="*/ 268209 w 271013"/>
                <a:gd name="connsiteY10" fmla="*/ 335624 h 609093"/>
                <a:gd name="connsiteX11" fmla="*/ 255759 w 271013"/>
                <a:gd name="connsiteY11" fmla="*/ 341609 h 609093"/>
                <a:gd name="connsiteX12" fmla="*/ 247459 w 271013"/>
                <a:gd name="connsiteY12" fmla="*/ 341609 h 609093"/>
                <a:gd name="connsiteX13" fmla="*/ 225324 w 271013"/>
                <a:gd name="connsiteY13" fmla="*/ 325956 h 609093"/>
                <a:gd name="connsiteX14" fmla="*/ 198579 w 271013"/>
                <a:gd name="connsiteY14" fmla="*/ 249071 h 609093"/>
                <a:gd name="connsiteX15" fmla="*/ 198579 w 271013"/>
                <a:gd name="connsiteY15" fmla="*/ 291427 h 609093"/>
                <a:gd name="connsiteX16" fmla="*/ 208724 w 271013"/>
                <a:gd name="connsiteY16" fmla="*/ 301095 h 609093"/>
                <a:gd name="connsiteX17" fmla="*/ 249303 w 271013"/>
                <a:gd name="connsiteY17" fmla="*/ 372455 h 609093"/>
                <a:gd name="connsiteX18" fmla="*/ 250225 w 271013"/>
                <a:gd name="connsiteY18" fmla="*/ 386266 h 609093"/>
                <a:gd name="connsiteX19" fmla="*/ 239619 w 271013"/>
                <a:gd name="connsiteY19" fmla="*/ 395474 h 609093"/>
                <a:gd name="connsiteX20" fmla="*/ 199501 w 271013"/>
                <a:gd name="connsiteY20" fmla="*/ 405603 h 609093"/>
                <a:gd name="connsiteX21" fmla="*/ 199501 w 271013"/>
                <a:gd name="connsiteY21" fmla="*/ 584232 h 609093"/>
                <a:gd name="connsiteX22" fmla="*/ 174600 w 271013"/>
                <a:gd name="connsiteY22" fmla="*/ 609093 h 609093"/>
                <a:gd name="connsiteX23" fmla="*/ 168606 w 271013"/>
                <a:gd name="connsiteY23" fmla="*/ 609093 h 609093"/>
                <a:gd name="connsiteX24" fmla="*/ 144166 w 271013"/>
                <a:gd name="connsiteY24" fmla="*/ 584232 h 609093"/>
                <a:gd name="connsiteX25" fmla="*/ 144166 w 271013"/>
                <a:gd name="connsiteY25" fmla="*/ 419414 h 609093"/>
                <a:gd name="connsiteX26" fmla="*/ 135866 w 271013"/>
                <a:gd name="connsiteY26" fmla="*/ 419875 h 609093"/>
                <a:gd name="connsiteX27" fmla="*/ 129410 w 271013"/>
                <a:gd name="connsiteY27" fmla="*/ 419414 h 609093"/>
                <a:gd name="connsiteX28" fmla="*/ 129410 w 271013"/>
                <a:gd name="connsiteY28" fmla="*/ 584232 h 609093"/>
                <a:gd name="connsiteX29" fmla="*/ 104509 w 271013"/>
                <a:gd name="connsiteY29" fmla="*/ 609093 h 609093"/>
                <a:gd name="connsiteX30" fmla="*/ 98515 w 271013"/>
                <a:gd name="connsiteY30" fmla="*/ 609093 h 609093"/>
                <a:gd name="connsiteX31" fmla="*/ 74075 w 271013"/>
                <a:gd name="connsiteY31" fmla="*/ 584232 h 609093"/>
                <a:gd name="connsiteX32" fmla="*/ 74075 w 271013"/>
                <a:gd name="connsiteY32" fmla="*/ 406523 h 609093"/>
                <a:gd name="connsiteX33" fmla="*/ 29807 w 271013"/>
                <a:gd name="connsiteY33" fmla="*/ 395474 h 609093"/>
                <a:gd name="connsiteX34" fmla="*/ 18740 w 271013"/>
                <a:gd name="connsiteY34" fmla="*/ 386266 h 609093"/>
                <a:gd name="connsiteX35" fmla="*/ 20123 w 271013"/>
                <a:gd name="connsiteY35" fmla="*/ 372455 h 609093"/>
                <a:gd name="connsiteX36" fmla="*/ 60702 w 271013"/>
                <a:gd name="connsiteY36" fmla="*/ 301095 h 609093"/>
                <a:gd name="connsiteX37" fmla="*/ 70386 w 271013"/>
                <a:gd name="connsiteY37" fmla="*/ 291427 h 609093"/>
                <a:gd name="connsiteX38" fmla="*/ 70386 w 271013"/>
                <a:gd name="connsiteY38" fmla="*/ 250913 h 609093"/>
                <a:gd name="connsiteX39" fmla="*/ 45946 w 271013"/>
                <a:gd name="connsiteY39" fmla="*/ 325496 h 609093"/>
                <a:gd name="connsiteX40" fmla="*/ 23812 w 271013"/>
                <a:gd name="connsiteY40" fmla="*/ 341609 h 609093"/>
                <a:gd name="connsiteX41" fmla="*/ 15051 w 271013"/>
                <a:gd name="connsiteY41" fmla="*/ 341609 h 609093"/>
                <a:gd name="connsiteX42" fmla="*/ 2600 w 271013"/>
                <a:gd name="connsiteY42" fmla="*/ 335624 h 609093"/>
                <a:gd name="connsiteX43" fmla="*/ 756 w 271013"/>
                <a:gd name="connsiteY43" fmla="*/ 321812 h 609093"/>
                <a:gd name="connsiteX44" fmla="*/ 54707 w 271013"/>
                <a:gd name="connsiteY44" fmla="*/ 154692 h 609093"/>
                <a:gd name="connsiteX45" fmla="*/ 76842 w 271013"/>
                <a:gd name="connsiteY45" fmla="*/ 139039 h 609093"/>
                <a:gd name="connsiteX46" fmla="*/ 134488 w 271013"/>
                <a:gd name="connsiteY46" fmla="*/ 0 h 609093"/>
                <a:gd name="connsiteX47" fmla="*/ 194902 w 271013"/>
                <a:gd name="connsiteY47" fmla="*/ 60302 h 609093"/>
                <a:gd name="connsiteX48" fmla="*/ 134488 w 271013"/>
                <a:gd name="connsiteY48" fmla="*/ 120604 h 609093"/>
                <a:gd name="connsiteX49" fmla="*/ 74074 w 271013"/>
                <a:gd name="connsiteY49" fmla="*/ 60302 h 609093"/>
                <a:gd name="connsiteX50" fmla="*/ 134488 w 271013"/>
                <a:gd name="connsiteY50" fmla="*/ 0 h 60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71013" h="609093">
                  <a:moveTo>
                    <a:pt x="76842" y="139039"/>
                  </a:moveTo>
                  <a:lnTo>
                    <a:pt x="86986" y="139039"/>
                  </a:lnTo>
                  <a:cubicBezTo>
                    <a:pt x="87447" y="139039"/>
                    <a:pt x="87447" y="139039"/>
                    <a:pt x="87909" y="139039"/>
                  </a:cubicBezTo>
                  <a:cubicBezTo>
                    <a:pt x="88370" y="139039"/>
                    <a:pt x="88831" y="139039"/>
                    <a:pt x="88831" y="139039"/>
                  </a:cubicBezTo>
                  <a:lnTo>
                    <a:pt x="180134" y="139039"/>
                  </a:lnTo>
                  <a:cubicBezTo>
                    <a:pt x="180134" y="139039"/>
                    <a:pt x="180595" y="139039"/>
                    <a:pt x="180595" y="139039"/>
                  </a:cubicBezTo>
                  <a:cubicBezTo>
                    <a:pt x="181056" y="139039"/>
                    <a:pt x="181056" y="139039"/>
                    <a:pt x="181056" y="139039"/>
                  </a:cubicBezTo>
                  <a:lnTo>
                    <a:pt x="194429" y="139039"/>
                  </a:lnTo>
                  <a:cubicBezTo>
                    <a:pt x="203651" y="139039"/>
                    <a:pt x="213335" y="145945"/>
                    <a:pt x="216102" y="154692"/>
                  </a:cubicBezTo>
                  <a:lnTo>
                    <a:pt x="270054" y="321812"/>
                  </a:lnTo>
                  <a:cubicBezTo>
                    <a:pt x="271898" y="326877"/>
                    <a:pt x="270976" y="331941"/>
                    <a:pt x="268209" y="335624"/>
                  </a:cubicBezTo>
                  <a:cubicBezTo>
                    <a:pt x="265442" y="339307"/>
                    <a:pt x="261292" y="341609"/>
                    <a:pt x="255759" y="341609"/>
                  </a:cubicBezTo>
                  <a:lnTo>
                    <a:pt x="247459" y="341609"/>
                  </a:lnTo>
                  <a:cubicBezTo>
                    <a:pt x="238236" y="341609"/>
                    <a:pt x="228091" y="334703"/>
                    <a:pt x="225324" y="325956"/>
                  </a:cubicBezTo>
                  <a:lnTo>
                    <a:pt x="198579" y="249071"/>
                  </a:lnTo>
                  <a:lnTo>
                    <a:pt x="198579" y="291427"/>
                  </a:lnTo>
                  <a:cubicBezTo>
                    <a:pt x="202729" y="293729"/>
                    <a:pt x="206418" y="296952"/>
                    <a:pt x="208724" y="301095"/>
                  </a:cubicBezTo>
                  <a:lnTo>
                    <a:pt x="249303" y="372455"/>
                  </a:lnTo>
                  <a:cubicBezTo>
                    <a:pt x="251609" y="377059"/>
                    <a:pt x="252070" y="382123"/>
                    <a:pt x="250225" y="386266"/>
                  </a:cubicBezTo>
                  <a:cubicBezTo>
                    <a:pt x="248381" y="390870"/>
                    <a:pt x="244692" y="394093"/>
                    <a:pt x="239619" y="395474"/>
                  </a:cubicBezTo>
                  <a:lnTo>
                    <a:pt x="199501" y="405603"/>
                  </a:lnTo>
                  <a:lnTo>
                    <a:pt x="199501" y="584232"/>
                  </a:lnTo>
                  <a:cubicBezTo>
                    <a:pt x="199501" y="598044"/>
                    <a:pt x="188434" y="609093"/>
                    <a:pt x="174600" y="609093"/>
                  </a:cubicBezTo>
                  <a:lnTo>
                    <a:pt x="168606" y="609093"/>
                  </a:lnTo>
                  <a:cubicBezTo>
                    <a:pt x="155233" y="609093"/>
                    <a:pt x="144166" y="598044"/>
                    <a:pt x="144166" y="584232"/>
                  </a:cubicBezTo>
                  <a:lnTo>
                    <a:pt x="144166" y="419414"/>
                  </a:lnTo>
                  <a:cubicBezTo>
                    <a:pt x="141399" y="419875"/>
                    <a:pt x="138633" y="419875"/>
                    <a:pt x="135866" y="419875"/>
                  </a:cubicBezTo>
                  <a:cubicBezTo>
                    <a:pt x="133560" y="419875"/>
                    <a:pt x="131255" y="419875"/>
                    <a:pt x="129410" y="419414"/>
                  </a:cubicBezTo>
                  <a:lnTo>
                    <a:pt x="129410" y="584232"/>
                  </a:lnTo>
                  <a:cubicBezTo>
                    <a:pt x="129410" y="598044"/>
                    <a:pt x="118343" y="609093"/>
                    <a:pt x="104509" y="609093"/>
                  </a:cubicBezTo>
                  <a:lnTo>
                    <a:pt x="98515" y="609093"/>
                  </a:lnTo>
                  <a:cubicBezTo>
                    <a:pt x="85142" y="609093"/>
                    <a:pt x="74075" y="598044"/>
                    <a:pt x="74075" y="584232"/>
                  </a:cubicBezTo>
                  <a:lnTo>
                    <a:pt x="74075" y="406523"/>
                  </a:lnTo>
                  <a:lnTo>
                    <a:pt x="29807" y="395474"/>
                  </a:lnTo>
                  <a:cubicBezTo>
                    <a:pt x="24734" y="394093"/>
                    <a:pt x="20584" y="390870"/>
                    <a:pt x="18740" y="386266"/>
                  </a:cubicBezTo>
                  <a:cubicBezTo>
                    <a:pt x="16895" y="382123"/>
                    <a:pt x="17356" y="377059"/>
                    <a:pt x="20123" y="372455"/>
                  </a:cubicBezTo>
                  <a:lnTo>
                    <a:pt x="60702" y="301095"/>
                  </a:lnTo>
                  <a:cubicBezTo>
                    <a:pt x="62547" y="296952"/>
                    <a:pt x="66236" y="293729"/>
                    <a:pt x="70386" y="291427"/>
                  </a:cubicBezTo>
                  <a:lnTo>
                    <a:pt x="70386" y="250913"/>
                  </a:lnTo>
                  <a:lnTo>
                    <a:pt x="45946" y="325496"/>
                  </a:lnTo>
                  <a:cubicBezTo>
                    <a:pt x="42718" y="334703"/>
                    <a:pt x="33035" y="341609"/>
                    <a:pt x="23812" y="341609"/>
                  </a:cubicBezTo>
                  <a:lnTo>
                    <a:pt x="15051" y="341609"/>
                  </a:lnTo>
                  <a:cubicBezTo>
                    <a:pt x="9978" y="341609"/>
                    <a:pt x="5367" y="339307"/>
                    <a:pt x="2600" y="335624"/>
                  </a:cubicBezTo>
                  <a:cubicBezTo>
                    <a:pt x="-167" y="331941"/>
                    <a:pt x="-628" y="326877"/>
                    <a:pt x="756" y="321812"/>
                  </a:cubicBezTo>
                  <a:lnTo>
                    <a:pt x="54707" y="154692"/>
                  </a:lnTo>
                  <a:cubicBezTo>
                    <a:pt x="57935" y="145945"/>
                    <a:pt x="67158" y="139039"/>
                    <a:pt x="76842" y="139039"/>
                  </a:cubicBezTo>
                  <a:close/>
                  <a:moveTo>
                    <a:pt x="134488" y="0"/>
                  </a:moveTo>
                  <a:cubicBezTo>
                    <a:pt x="167854" y="0"/>
                    <a:pt x="194902" y="26998"/>
                    <a:pt x="194902" y="60302"/>
                  </a:cubicBezTo>
                  <a:cubicBezTo>
                    <a:pt x="194902" y="93606"/>
                    <a:pt x="167854" y="120604"/>
                    <a:pt x="134488" y="120604"/>
                  </a:cubicBezTo>
                  <a:cubicBezTo>
                    <a:pt x="101122" y="120604"/>
                    <a:pt x="74074" y="93606"/>
                    <a:pt x="74074" y="60302"/>
                  </a:cubicBezTo>
                  <a:cubicBezTo>
                    <a:pt x="74074" y="26998"/>
                    <a:pt x="101122" y="0"/>
                    <a:pt x="134488" y="0"/>
                  </a:cubicBez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woman-standing-up_76794">
              <a:extLst>
                <a:ext uri="{FF2B5EF4-FFF2-40B4-BE49-F238E27FC236}">
                  <a16:creationId xmlns:a16="http://schemas.microsoft.com/office/drawing/2014/main" id="{900F0371-A1A1-E9D7-A903-AC63B77AFFDC}"/>
                </a:ext>
              </a:extLst>
            </p:cNvPr>
            <p:cNvSpPr>
              <a:spLocks/>
            </p:cNvSpPr>
            <p:nvPr/>
          </p:nvSpPr>
          <p:spPr>
            <a:xfrm>
              <a:off x="10042819" y="1681438"/>
              <a:ext cx="271276" cy="609685"/>
            </a:xfrm>
            <a:custGeom>
              <a:avLst/>
              <a:gdLst>
                <a:gd name="connsiteX0" fmla="*/ 76842 w 271013"/>
                <a:gd name="connsiteY0" fmla="*/ 139039 h 609093"/>
                <a:gd name="connsiteX1" fmla="*/ 86986 w 271013"/>
                <a:gd name="connsiteY1" fmla="*/ 139039 h 609093"/>
                <a:gd name="connsiteX2" fmla="*/ 87909 w 271013"/>
                <a:gd name="connsiteY2" fmla="*/ 139039 h 609093"/>
                <a:gd name="connsiteX3" fmla="*/ 88831 w 271013"/>
                <a:gd name="connsiteY3" fmla="*/ 139039 h 609093"/>
                <a:gd name="connsiteX4" fmla="*/ 180134 w 271013"/>
                <a:gd name="connsiteY4" fmla="*/ 139039 h 609093"/>
                <a:gd name="connsiteX5" fmla="*/ 180595 w 271013"/>
                <a:gd name="connsiteY5" fmla="*/ 139039 h 609093"/>
                <a:gd name="connsiteX6" fmla="*/ 181056 w 271013"/>
                <a:gd name="connsiteY6" fmla="*/ 139039 h 609093"/>
                <a:gd name="connsiteX7" fmla="*/ 194429 w 271013"/>
                <a:gd name="connsiteY7" fmla="*/ 139039 h 609093"/>
                <a:gd name="connsiteX8" fmla="*/ 216102 w 271013"/>
                <a:gd name="connsiteY8" fmla="*/ 154692 h 609093"/>
                <a:gd name="connsiteX9" fmla="*/ 270054 w 271013"/>
                <a:gd name="connsiteY9" fmla="*/ 321812 h 609093"/>
                <a:gd name="connsiteX10" fmla="*/ 268209 w 271013"/>
                <a:gd name="connsiteY10" fmla="*/ 335624 h 609093"/>
                <a:gd name="connsiteX11" fmla="*/ 255759 w 271013"/>
                <a:gd name="connsiteY11" fmla="*/ 341609 h 609093"/>
                <a:gd name="connsiteX12" fmla="*/ 247459 w 271013"/>
                <a:gd name="connsiteY12" fmla="*/ 341609 h 609093"/>
                <a:gd name="connsiteX13" fmla="*/ 225324 w 271013"/>
                <a:gd name="connsiteY13" fmla="*/ 325956 h 609093"/>
                <a:gd name="connsiteX14" fmla="*/ 198579 w 271013"/>
                <a:gd name="connsiteY14" fmla="*/ 249071 h 609093"/>
                <a:gd name="connsiteX15" fmla="*/ 198579 w 271013"/>
                <a:gd name="connsiteY15" fmla="*/ 291427 h 609093"/>
                <a:gd name="connsiteX16" fmla="*/ 208724 w 271013"/>
                <a:gd name="connsiteY16" fmla="*/ 301095 h 609093"/>
                <a:gd name="connsiteX17" fmla="*/ 249303 w 271013"/>
                <a:gd name="connsiteY17" fmla="*/ 372455 h 609093"/>
                <a:gd name="connsiteX18" fmla="*/ 250225 w 271013"/>
                <a:gd name="connsiteY18" fmla="*/ 386266 h 609093"/>
                <a:gd name="connsiteX19" fmla="*/ 239619 w 271013"/>
                <a:gd name="connsiteY19" fmla="*/ 395474 h 609093"/>
                <a:gd name="connsiteX20" fmla="*/ 199501 w 271013"/>
                <a:gd name="connsiteY20" fmla="*/ 405603 h 609093"/>
                <a:gd name="connsiteX21" fmla="*/ 199501 w 271013"/>
                <a:gd name="connsiteY21" fmla="*/ 584232 h 609093"/>
                <a:gd name="connsiteX22" fmla="*/ 174600 w 271013"/>
                <a:gd name="connsiteY22" fmla="*/ 609093 h 609093"/>
                <a:gd name="connsiteX23" fmla="*/ 168606 w 271013"/>
                <a:gd name="connsiteY23" fmla="*/ 609093 h 609093"/>
                <a:gd name="connsiteX24" fmla="*/ 144166 w 271013"/>
                <a:gd name="connsiteY24" fmla="*/ 584232 h 609093"/>
                <a:gd name="connsiteX25" fmla="*/ 144166 w 271013"/>
                <a:gd name="connsiteY25" fmla="*/ 419414 h 609093"/>
                <a:gd name="connsiteX26" fmla="*/ 135866 w 271013"/>
                <a:gd name="connsiteY26" fmla="*/ 419875 h 609093"/>
                <a:gd name="connsiteX27" fmla="*/ 129410 w 271013"/>
                <a:gd name="connsiteY27" fmla="*/ 419414 h 609093"/>
                <a:gd name="connsiteX28" fmla="*/ 129410 w 271013"/>
                <a:gd name="connsiteY28" fmla="*/ 584232 h 609093"/>
                <a:gd name="connsiteX29" fmla="*/ 104509 w 271013"/>
                <a:gd name="connsiteY29" fmla="*/ 609093 h 609093"/>
                <a:gd name="connsiteX30" fmla="*/ 98515 w 271013"/>
                <a:gd name="connsiteY30" fmla="*/ 609093 h 609093"/>
                <a:gd name="connsiteX31" fmla="*/ 74075 w 271013"/>
                <a:gd name="connsiteY31" fmla="*/ 584232 h 609093"/>
                <a:gd name="connsiteX32" fmla="*/ 74075 w 271013"/>
                <a:gd name="connsiteY32" fmla="*/ 406523 h 609093"/>
                <a:gd name="connsiteX33" fmla="*/ 29807 w 271013"/>
                <a:gd name="connsiteY33" fmla="*/ 395474 h 609093"/>
                <a:gd name="connsiteX34" fmla="*/ 18740 w 271013"/>
                <a:gd name="connsiteY34" fmla="*/ 386266 h 609093"/>
                <a:gd name="connsiteX35" fmla="*/ 20123 w 271013"/>
                <a:gd name="connsiteY35" fmla="*/ 372455 h 609093"/>
                <a:gd name="connsiteX36" fmla="*/ 60702 w 271013"/>
                <a:gd name="connsiteY36" fmla="*/ 301095 h 609093"/>
                <a:gd name="connsiteX37" fmla="*/ 70386 w 271013"/>
                <a:gd name="connsiteY37" fmla="*/ 291427 h 609093"/>
                <a:gd name="connsiteX38" fmla="*/ 70386 w 271013"/>
                <a:gd name="connsiteY38" fmla="*/ 250913 h 609093"/>
                <a:gd name="connsiteX39" fmla="*/ 45946 w 271013"/>
                <a:gd name="connsiteY39" fmla="*/ 325496 h 609093"/>
                <a:gd name="connsiteX40" fmla="*/ 23812 w 271013"/>
                <a:gd name="connsiteY40" fmla="*/ 341609 h 609093"/>
                <a:gd name="connsiteX41" fmla="*/ 15051 w 271013"/>
                <a:gd name="connsiteY41" fmla="*/ 341609 h 609093"/>
                <a:gd name="connsiteX42" fmla="*/ 2600 w 271013"/>
                <a:gd name="connsiteY42" fmla="*/ 335624 h 609093"/>
                <a:gd name="connsiteX43" fmla="*/ 756 w 271013"/>
                <a:gd name="connsiteY43" fmla="*/ 321812 h 609093"/>
                <a:gd name="connsiteX44" fmla="*/ 54707 w 271013"/>
                <a:gd name="connsiteY44" fmla="*/ 154692 h 609093"/>
                <a:gd name="connsiteX45" fmla="*/ 76842 w 271013"/>
                <a:gd name="connsiteY45" fmla="*/ 139039 h 609093"/>
                <a:gd name="connsiteX46" fmla="*/ 134488 w 271013"/>
                <a:gd name="connsiteY46" fmla="*/ 0 h 609093"/>
                <a:gd name="connsiteX47" fmla="*/ 194902 w 271013"/>
                <a:gd name="connsiteY47" fmla="*/ 60302 h 609093"/>
                <a:gd name="connsiteX48" fmla="*/ 134488 w 271013"/>
                <a:gd name="connsiteY48" fmla="*/ 120604 h 609093"/>
                <a:gd name="connsiteX49" fmla="*/ 74074 w 271013"/>
                <a:gd name="connsiteY49" fmla="*/ 60302 h 609093"/>
                <a:gd name="connsiteX50" fmla="*/ 134488 w 271013"/>
                <a:gd name="connsiteY50" fmla="*/ 0 h 60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71013" h="609093">
                  <a:moveTo>
                    <a:pt x="76842" y="139039"/>
                  </a:moveTo>
                  <a:lnTo>
                    <a:pt x="86986" y="139039"/>
                  </a:lnTo>
                  <a:cubicBezTo>
                    <a:pt x="87447" y="139039"/>
                    <a:pt x="87447" y="139039"/>
                    <a:pt x="87909" y="139039"/>
                  </a:cubicBezTo>
                  <a:cubicBezTo>
                    <a:pt x="88370" y="139039"/>
                    <a:pt x="88831" y="139039"/>
                    <a:pt x="88831" y="139039"/>
                  </a:cubicBezTo>
                  <a:lnTo>
                    <a:pt x="180134" y="139039"/>
                  </a:lnTo>
                  <a:cubicBezTo>
                    <a:pt x="180134" y="139039"/>
                    <a:pt x="180595" y="139039"/>
                    <a:pt x="180595" y="139039"/>
                  </a:cubicBezTo>
                  <a:cubicBezTo>
                    <a:pt x="181056" y="139039"/>
                    <a:pt x="181056" y="139039"/>
                    <a:pt x="181056" y="139039"/>
                  </a:cubicBezTo>
                  <a:lnTo>
                    <a:pt x="194429" y="139039"/>
                  </a:lnTo>
                  <a:cubicBezTo>
                    <a:pt x="203651" y="139039"/>
                    <a:pt x="213335" y="145945"/>
                    <a:pt x="216102" y="154692"/>
                  </a:cubicBezTo>
                  <a:lnTo>
                    <a:pt x="270054" y="321812"/>
                  </a:lnTo>
                  <a:cubicBezTo>
                    <a:pt x="271898" y="326877"/>
                    <a:pt x="270976" y="331941"/>
                    <a:pt x="268209" y="335624"/>
                  </a:cubicBezTo>
                  <a:cubicBezTo>
                    <a:pt x="265442" y="339307"/>
                    <a:pt x="261292" y="341609"/>
                    <a:pt x="255759" y="341609"/>
                  </a:cubicBezTo>
                  <a:lnTo>
                    <a:pt x="247459" y="341609"/>
                  </a:lnTo>
                  <a:cubicBezTo>
                    <a:pt x="238236" y="341609"/>
                    <a:pt x="228091" y="334703"/>
                    <a:pt x="225324" y="325956"/>
                  </a:cubicBezTo>
                  <a:lnTo>
                    <a:pt x="198579" y="249071"/>
                  </a:lnTo>
                  <a:lnTo>
                    <a:pt x="198579" y="291427"/>
                  </a:lnTo>
                  <a:cubicBezTo>
                    <a:pt x="202729" y="293729"/>
                    <a:pt x="206418" y="296952"/>
                    <a:pt x="208724" y="301095"/>
                  </a:cubicBezTo>
                  <a:lnTo>
                    <a:pt x="249303" y="372455"/>
                  </a:lnTo>
                  <a:cubicBezTo>
                    <a:pt x="251609" y="377059"/>
                    <a:pt x="252070" y="382123"/>
                    <a:pt x="250225" y="386266"/>
                  </a:cubicBezTo>
                  <a:cubicBezTo>
                    <a:pt x="248381" y="390870"/>
                    <a:pt x="244692" y="394093"/>
                    <a:pt x="239619" y="395474"/>
                  </a:cubicBezTo>
                  <a:lnTo>
                    <a:pt x="199501" y="405603"/>
                  </a:lnTo>
                  <a:lnTo>
                    <a:pt x="199501" y="584232"/>
                  </a:lnTo>
                  <a:cubicBezTo>
                    <a:pt x="199501" y="598044"/>
                    <a:pt x="188434" y="609093"/>
                    <a:pt x="174600" y="609093"/>
                  </a:cubicBezTo>
                  <a:lnTo>
                    <a:pt x="168606" y="609093"/>
                  </a:lnTo>
                  <a:cubicBezTo>
                    <a:pt x="155233" y="609093"/>
                    <a:pt x="144166" y="598044"/>
                    <a:pt x="144166" y="584232"/>
                  </a:cubicBezTo>
                  <a:lnTo>
                    <a:pt x="144166" y="419414"/>
                  </a:lnTo>
                  <a:cubicBezTo>
                    <a:pt x="141399" y="419875"/>
                    <a:pt x="138633" y="419875"/>
                    <a:pt x="135866" y="419875"/>
                  </a:cubicBezTo>
                  <a:cubicBezTo>
                    <a:pt x="133560" y="419875"/>
                    <a:pt x="131255" y="419875"/>
                    <a:pt x="129410" y="419414"/>
                  </a:cubicBezTo>
                  <a:lnTo>
                    <a:pt x="129410" y="584232"/>
                  </a:lnTo>
                  <a:cubicBezTo>
                    <a:pt x="129410" y="598044"/>
                    <a:pt x="118343" y="609093"/>
                    <a:pt x="104509" y="609093"/>
                  </a:cubicBezTo>
                  <a:lnTo>
                    <a:pt x="98515" y="609093"/>
                  </a:lnTo>
                  <a:cubicBezTo>
                    <a:pt x="85142" y="609093"/>
                    <a:pt x="74075" y="598044"/>
                    <a:pt x="74075" y="584232"/>
                  </a:cubicBezTo>
                  <a:lnTo>
                    <a:pt x="74075" y="406523"/>
                  </a:lnTo>
                  <a:lnTo>
                    <a:pt x="29807" y="395474"/>
                  </a:lnTo>
                  <a:cubicBezTo>
                    <a:pt x="24734" y="394093"/>
                    <a:pt x="20584" y="390870"/>
                    <a:pt x="18740" y="386266"/>
                  </a:cubicBezTo>
                  <a:cubicBezTo>
                    <a:pt x="16895" y="382123"/>
                    <a:pt x="17356" y="377059"/>
                    <a:pt x="20123" y="372455"/>
                  </a:cubicBezTo>
                  <a:lnTo>
                    <a:pt x="60702" y="301095"/>
                  </a:lnTo>
                  <a:cubicBezTo>
                    <a:pt x="62547" y="296952"/>
                    <a:pt x="66236" y="293729"/>
                    <a:pt x="70386" y="291427"/>
                  </a:cubicBezTo>
                  <a:lnTo>
                    <a:pt x="70386" y="250913"/>
                  </a:lnTo>
                  <a:lnTo>
                    <a:pt x="45946" y="325496"/>
                  </a:lnTo>
                  <a:cubicBezTo>
                    <a:pt x="42718" y="334703"/>
                    <a:pt x="33035" y="341609"/>
                    <a:pt x="23812" y="341609"/>
                  </a:cubicBezTo>
                  <a:lnTo>
                    <a:pt x="15051" y="341609"/>
                  </a:lnTo>
                  <a:cubicBezTo>
                    <a:pt x="9978" y="341609"/>
                    <a:pt x="5367" y="339307"/>
                    <a:pt x="2600" y="335624"/>
                  </a:cubicBezTo>
                  <a:cubicBezTo>
                    <a:pt x="-167" y="331941"/>
                    <a:pt x="-628" y="326877"/>
                    <a:pt x="756" y="321812"/>
                  </a:cubicBezTo>
                  <a:lnTo>
                    <a:pt x="54707" y="154692"/>
                  </a:lnTo>
                  <a:cubicBezTo>
                    <a:pt x="57935" y="145945"/>
                    <a:pt x="67158" y="139039"/>
                    <a:pt x="76842" y="139039"/>
                  </a:cubicBezTo>
                  <a:close/>
                  <a:moveTo>
                    <a:pt x="134488" y="0"/>
                  </a:moveTo>
                  <a:cubicBezTo>
                    <a:pt x="167854" y="0"/>
                    <a:pt x="194902" y="26998"/>
                    <a:pt x="194902" y="60302"/>
                  </a:cubicBezTo>
                  <a:cubicBezTo>
                    <a:pt x="194902" y="93606"/>
                    <a:pt x="167854" y="120604"/>
                    <a:pt x="134488" y="120604"/>
                  </a:cubicBezTo>
                  <a:cubicBezTo>
                    <a:pt x="101122" y="120604"/>
                    <a:pt x="74074" y="93606"/>
                    <a:pt x="74074" y="60302"/>
                  </a:cubicBezTo>
                  <a:cubicBezTo>
                    <a:pt x="74074" y="26998"/>
                    <a:pt x="101122" y="0"/>
                    <a:pt x="134488" y="0"/>
                  </a:cubicBez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woman-standing-up_76794">
              <a:extLst>
                <a:ext uri="{FF2B5EF4-FFF2-40B4-BE49-F238E27FC236}">
                  <a16:creationId xmlns:a16="http://schemas.microsoft.com/office/drawing/2014/main" id="{41635517-A93C-CF53-C82D-590C37EF8360}"/>
                </a:ext>
              </a:extLst>
            </p:cNvPr>
            <p:cNvSpPr>
              <a:spLocks/>
            </p:cNvSpPr>
            <p:nvPr/>
          </p:nvSpPr>
          <p:spPr>
            <a:xfrm>
              <a:off x="10446001" y="1681438"/>
              <a:ext cx="271276" cy="609685"/>
            </a:xfrm>
            <a:custGeom>
              <a:avLst/>
              <a:gdLst>
                <a:gd name="connsiteX0" fmla="*/ 76842 w 271013"/>
                <a:gd name="connsiteY0" fmla="*/ 139039 h 609093"/>
                <a:gd name="connsiteX1" fmla="*/ 86986 w 271013"/>
                <a:gd name="connsiteY1" fmla="*/ 139039 h 609093"/>
                <a:gd name="connsiteX2" fmla="*/ 87909 w 271013"/>
                <a:gd name="connsiteY2" fmla="*/ 139039 h 609093"/>
                <a:gd name="connsiteX3" fmla="*/ 88831 w 271013"/>
                <a:gd name="connsiteY3" fmla="*/ 139039 h 609093"/>
                <a:gd name="connsiteX4" fmla="*/ 180134 w 271013"/>
                <a:gd name="connsiteY4" fmla="*/ 139039 h 609093"/>
                <a:gd name="connsiteX5" fmla="*/ 180595 w 271013"/>
                <a:gd name="connsiteY5" fmla="*/ 139039 h 609093"/>
                <a:gd name="connsiteX6" fmla="*/ 181056 w 271013"/>
                <a:gd name="connsiteY6" fmla="*/ 139039 h 609093"/>
                <a:gd name="connsiteX7" fmla="*/ 194429 w 271013"/>
                <a:gd name="connsiteY7" fmla="*/ 139039 h 609093"/>
                <a:gd name="connsiteX8" fmla="*/ 216102 w 271013"/>
                <a:gd name="connsiteY8" fmla="*/ 154692 h 609093"/>
                <a:gd name="connsiteX9" fmla="*/ 270054 w 271013"/>
                <a:gd name="connsiteY9" fmla="*/ 321812 h 609093"/>
                <a:gd name="connsiteX10" fmla="*/ 268209 w 271013"/>
                <a:gd name="connsiteY10" fmla="*/ 335624 h 609093"/>
                <a:gd name="connsiteX11" fmla="*/ 255759 w 271013"/>
                <a:gd name="connsiteY11" fmla="*/ 341609 h 609093"/>
                <a:gd name="connsiteX12" fmla="*/ 247459 w 271013"/>
                <a:gd name="connsiteY12" fmla="*/ 341609 h 609093"/>
                <a:gd name="connsiteX13" fmla="*/ 225324 w 271013"/>
                <a:gd name="connsiteY13" fmla="*/ 325956 h 609093"/>
                <a:gd name="connsiteX14" fmla="*/ 198579 w 271013"/>
                <a:gd name="connsiteY14" fmla="*/ 249071 h 609093"/>
                <a:gd name="connsiteX15" fmla="*/ 198579 w 271013"/>
                <a:gd name="connsiteY15" fmla="*/ 291427 h 609093"/>
                <a:gd name="connsiteX16" fmla="*/ 208724 w 271013"/>
                <a:gd name="connsiteY16" fmla="*/ 301095 h 609093"/>
                <a:gd name="connsiteX17" fmla="*/ 249303 w 271013"/>
                <a:gd name="connsiteY17" fmla="*/ 372455 h 609093"/>
                <a:gd name="connsiteX18" fmla="*/ 250225 w 271013"/>
                <a:gd name="connsiteY18" fmla="*/ 386266 h 609093"/>
                <a:gd name="connsiteX19" fmla="*/ 239619 w 271013"/>
                <a:gd name="connsiteY19" fmla="*/ 395474 h 609093"/>
                <a:gd name="connsiteX20" fmla="*/ 199501 w 271013"/>
                <a:gd name="connsiteY20" fmla="*/ 405603 h 609093"/>
                <a:gd name="connsiteX21" fmla="*/ 199501 w 271013"/>
                <a:gd name="connsiteY21" fmla="*/ 584232 h 609093"/>
                <a:gd name="connsiteX22" fmla="*/ 174600 w 271013"/>
                <a:gd name="connsiteY22" fmla="*/ 609093 h 609093"/>
                <a:gd name="connsiteX23" fmla="*/ 168606 w 271013"/>
                <a:gd name="connsiteY23" fmla="*/ 609093 h 609093"/>
                <a:gd name="connsiteX24" fmla="*/ 144166 w 271013"/>
                <a:gd name="connsiteY24" fmla="*/ 584232 h 609093"/>
                <a:gd name="connsiteX25" fmla="*/ 144166 w 271013"/>
                <a:gd name="connsiteY25" fmla="*/ 419414 h 609093"/>
                <a:gd name="connsiteX26" fmla="*/ 135866 w 271013"/>
                <a:gd name="connsiteY26" fmla="*/ 419875 h 609093"/>
                <a:gd name="connsiteX27" fmla="*/ 129410 w 271013"/>
                <a:gd name="connsiteY27" fmla="*/ 419414 h 609093"/>
                <a:gd name="connsiteX28" fmla="*/ 129410 w 271013"/>
                <a:gd name="connsiteY28" fmla="*/ 584232 h 609093"/>
                <a:gd name="connsiteX29" fmla="*/ 104509 w 271013"/>
                <a:gd name="connsiteY29" fmla="*/ 609093 h 609093"/>
                <a:gd name="connsiteX30" fmla="*/ 98515 w 271013"/>
                <a:gd name="connsiteY30" fmla="*/ 609093 h 609093"/>
                <a:gd name="connsiteX31" fmla="*/ 74075 w 271013"/>
                <a:gd name="connsiteY31" fmla="*/ 584232 h 609093"/>
                <a:gd name="connsiteX32" fmla="*/ 74075 w 271013"/>
                <a:gd name="connsiteY32" fmla="*/ 406523 h 609093"/>
                <a:gd name="connsiteX33" fmla="*/ 29807 w 271013"/>
                <a:gd name="connsiteY33" fmla="*/ 395474 h 609093"/>
                <a:gd name="connsiteX34" fmla="*/ 18740 w 271013"/>
                <a:gd name="connsiteY34" fmla="*/ 386266 h 609093"/>
                <a:gd name="connsiteX35" fmla="*/ 20123 w 271013"/>
                <a:gd name="connsiteY35" fmla="*/ 372455 h 609093"/>
                <a:gd name="connsiteX36" fmla="*/ 60702 w 271013"/>
                <a:gd name="connsiteY36" fmla="*/ 301095 h 609093"/>
                <a:gd name="connsiteX37" fmla="*/ 70386 w 271013"/>
                <a:gd name="connsiteY37" fmla="*/ 291427 h 609093"/>
                <a:gd name="connsiteX38" fmla="*/ 70386 w 271013"/>
                <a:gd name="connsiteY38" fmla="*/ 250913 h 609093"/>
                <a:gd name="connsiteX39" fmla="*/ 45946 w 271013"/>
                <a:gd name="connsiteY39" fmla="*/ 325496 h 609093"/>
                <a:gd name="connsiteX40" fmla="*/ 23812 w 271013"/>
                <a:gd name="connsiteY40" fmla="*/ 341609 h 609093"/>
                <a:gd name="connsiteX41" fmla="*/ 15051 w 271013"/>
                <a:gd name="connsiteY41" fmla="*/ 341609 h 609093"/>
                <a:gd name="connsiteX42" fmla="*/ 2600 w 271013"/>
                <a:gd name="connsiteY42" fmla="*/ 335624 h 609093"/>
                <a:gd name="connsiteX43" fmla="*/ 756 w 271013"/>
                <a:gd name="connsiteY43" fmla="*/ 321812 h 609093"/>
                <a:gd name="connsiteX44" fmla="*/ 54707 w 271013"/>
                <a:gd name="connsiteY44" fmla="*/ 154692 h 609093"/>
                <a:gd name="connsiteX45" fmla="*/ 76842 w 271013"/>
                <a:gd name="connsiteY45" fmla="*/ 139039 h 609093"/>
                <a:gd name="connsiteX46" fmla="*/ 134488 w 271013"/>
                <a:gd name="connsiteY46" fmla="*/ 0 h 609093"/>
                <a:gd name="connsiteX47" fmla="*/ 194902 w 271013"/>
                <a:gd name="connsiteY47" fmla="*/ 60302 h 609093"/>
                <a:gd name="connsiteX48" fmla="*/ 134488 w 271013"/>
                <a:gd name="connsiteY48" fmla="*/ 120604 h 609093"/>
                <a:gd name="connsiteX49" fmla="*/ 74074 w 271013"/>
                <a:gd name="connsiteY49" fmla="*/ 60302 h 609093"/>
                <a:gd name="connsiteX50" fmla="*/ 134488 w 271013"/>
                <a:gd name="connsiteY50" fmla="*/ 0 h 60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71013" h="609093">
                  <a:moveTo>
                    <a:pt x="76842" y="139039"/>
                  </a:moveTo>
                  <a:lnTo>
                    <a:pt x="86986" y="139039"/>
                  </a:lnTo>
                  <a:cubicBezTo>
                    <a:pt x="87447" y="139039"/>
                    <a:pt x="87447" y="139039"/>
                    <a:pt x="87909" y="139039"/>
                  </a:cubicBezTo>
                  <a:cubicBezTo>
                    <a:pt x="88370" y="139039"/>
                    <a:pt x="88831" y="139039"/>
                    <a:pt x="88831" y="139039"/>
                  </a:cubicBezTo>
                  <a:lnTo>
                    <a:pt x="180134" y="139039"/>
                  </a:lnTo>
                  <a:cubicBezTo>
                    <a:pt x="180134" y="139039"/>
                    <a:pt x="180595" y="139039"/>
                    <a:pt x="180595" y="139039"/>
                  </a:cubicBezTo>
                  <a:cubicBezTo>
                    <a:pt x="181056" y="139039"/>
                    <a:pt x="181056" y="139039"/>
                    <a:pt x="181056" y="139039"/>
                  </a:cubicBezTo>
                  <a:lnTo>
                    <a:pt x="194429" y="139039"/>
                  </a:lnTo>
                  <a:cubicBezTo>
                    <a:pt x="203651" y="139039"/>
                    <a:pt x="213335" y="145945"/>
                    <a:pt x="216102" y="154692"/>
                  </a:cubicBezTo>
                  <a:lnTo>
                    <a:pt x="270054" y="321812"/>
                  </a:lnTo>
                  <a:cubicBezTo>
                    <a:pt x="271898" y="326877"/>
                    <a:pt x="270976" y="331941"/>
                    <a:pt x="268209" y="335624"/>
                  </a:cubicBezTo>
                  <a:cubicBezTo>
                    <a:pt x="265442" y="339307"/>
                    <a:pt x="261292" y="341609"/>
                    <a:pt x="255759" y="341609"/>
                  </a:cubicBezTo>
                  <a:lnTo>
                    <a:pt x="247459" y="341609"/>
                  </a:lnTo>
                  <a:cubicBezTo>
                    <a:pt x="238236" y="341609"/>
                    <a:pt x="228091" y="334703"/>
                    <a:pt x="225324" y="325956"/>
                  </a:cubicBezTo>
                  <a:lnTo>
                    <a:pt x="198579" y="249071"/>
                  </a:lnTo>
                  <a:lnTo>
                    <a:pt x="198579" y="291427"/>
                  </a:lnTo>
                  <a:cubicBezTo>
                    <a:pt x="202729" y="293729"/>
                    <a:pt x="206418" y="296952"/>
                    <a:pt x="208724" y="301095"/>
                  </a:cubicBezTo>
                  <a:lnTo>
                    <a:pt x="249303" y="372455"/>
                  </a:lnTo>
                  <a:cubicBezTo>
                    <a:pt x="251609" y="377059"/>
                    <a:pt x="252070" y="382123"/>
                    <a:pt x="250225" y="386266"/>
                  </a:cubicBezTo>
                  <a:cubicBezTo>
                    <a:pt x="248381" y="390870"/>
                    <a:pt x="244692" y="394093"/>
                    <a:pt x="239619" y="395474"/>
                  </a:cubicBezTo>
                  <a:lnTo>
                    <a:pt x="199501" y="405603"/>
                  </a:lnTo>
                  <a:lnTo>
                    <a:pt x="199501" y="584232"/>
                  </a:lnTo>
                  <a:cubicBezTo>
                    <a:pt x="199501" y="598044"/>
                    <a:pt x="188434" y="609093"/>
                    <a:pt x="174600" y="609093"/>
                  </a:cubicBezTo>
                  <a:lnTo>
                    <a:pt x="168606" y="609093"/>
                  </a:lnTo>
                  <a:cubicBezTo>
                    <a:pt x="155233" y="609093"/>
                    <a:pt x="144166" y="598044"/>
                    <a:pt x="144166" y="584232"/>
                  </a:cubicBezTo>
                  <a:lnTo>
                    <a:pt x="144166" y="419414"/>
                  </a:lnTo>
                  <a:cubicBezTo>
                    <a:pt x="141399" y="419875"/>
                    <a:pt x="138633" y="419875"/>
                    <a:pt x="135866" y="419875"/>
                  </a:cubicBezTo>
                  <a:cubicBezTo>
                    <a:pt x="133560" y="419875"/>
                    <a:pt x="131255" y="419875"/>
                    <a:pt x="129410" y="419414"/>
                  </a:cubicBezTo>
                  <a:lnTo>
                    <a:pt x="129410" y="584232"/>
                  </a:lnTo>
                  <a:cubicBezTo>
                    <a:pt x="129410" y="598044"/>
                    <a:pt x="118343" y="609093"/>
                    <a:pt x="104509" y="609093"/>
                  </a:cubicBezTo>
                  <a:lnTo>
                    <a:pt x="98515" y="609093"/>
                  </a:lnTo>
                  <a:cubicBezTo>
                    <a:pt x="85142" y="609093"/>
                    <a:pt x="74075" y="598044"/>
                    <a:pt x="74075" y="584232"/>
                  </a:cubicBezTo>
                  <a:lnTo>
                    <a:pt x="74075" y="406523"/>
                  </a:lnTo>
                  <a:lnTo>
                    <a:pt x="29807" y="395474"/>
                  </a:lnTo>
                  <a:cubicBezTo>
                    <a:pt x="24734" y="394093"/>
                    <a:pt x="20584" y="390870"/>
                    <a:pt x="18740" y="386266"/>
                  </a:cubicBezTo>
                  <a:cubicBezTo>
                    <a:pt x="16895" y="382123"/>
                    <a:pt x="17356" y="377059"/>
                    <a:pt x="20123" y="372455"/>
                  </a:cubicBezTo>
                  <a:lnTo>
                    <a:pt x="60702" y="301095"/>
                  </a:lnTo>
                  <a:cubicBezTo>
                    <a:pt x="62547" y="296952"/>
                    <a:pt x="66236" y="293729"/>
                    <a:pt x="70386" y="291427"/>
                  </a:cubicBezTo>
                  <a:lnTo>
                    <a:pt x="70386" y="250913"/>
                  </a:lnTo>
                  <a:lnTo>
                    <a:pt x="45946" y="325496"/>
                  </a:lnTo>
                  <a:cubicBezTo>
                    <a:pt x="42718" y="334703"/>
                    <a:pt x="33035" y="341609"/>
                    <a:pt x="23812" y="341609"/>
                  </a:cubicBezTo>
                  <a:lnTo>
                    <a:pt x="15051" y="341609"/>
                  </a:lnTo>
                  <a:cubicBezTo>
                    <a:pt x="9978" y="341609"/>
                    <a:pt x="5367" y="339307"/>
                    <a:pt x="2600" y="335624"/>
                  </a:cubicBezTo>
                  <a:cubicBezTo>
                    <a:pt x="-167" y="331941"/>
                    <a:pt x="-628" y="326877"/>
                    <a:pt x="756" y="321812"/>
                  </a:cubicBezTo>
                  <a:lnTo>
                    <a:pt x="54707" y="154692"/>
                  </a:lnTo>
                  <a:cubicBezTo>
                    <a:pt x="57935" y="145945"/>
                    <a:pt x="67158" y="139039"/>
                    <a:pt x="76842" y="139039"/>
                  </a:cubicBezTo>
                  <a:close/>
                  <a:moveTo>
                    <a:pt x="134488" y="0"/>
                  </a:moveTo>
                  <a:cubicBezTo>
                    <a:pt x="167854" y="0"/>
                    <a:pt x="194902" y="26998"/>
                    <a:pt x="194902" y="60302"/>
                  </a:cubicBezTo>
                  <a:cubicBezTo>
                    <a:pt x="194902" y="93606"/>
                    <a:pt x="167854" y="120604"/>
                    <a:pt x="134488" y="120604"/>
                  </a:cubicBezTo>
                  <a:cubicBezTo>
                    <a:pt x="101122" y="120604"/>
                    <a:pt x="74074" y="93606"/>
                    <a:pt x="74074" y="60302"/>
                  </a:cubicBezTo>
                  <a:cubicBezTo>
                    <a:pt x="74074" y="26998"/>
                    <a:pt x="101122" y="0"/>
                    <a:pt x="134488" y="0"/>
                  </a:cubicBez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6" name="组合 65">
            <a:extLst>
              <a:ext uri="{FF2B5EF4-FFF2-40B4-BE49-F238E27FC236}">
                <a16:creationId xmlns:a16="http://schemas.microsoft.com/office/drawing/2014/main" id="{FB1FE6F1-75C9-29AD-9D52-8D962755AA7C}"/>
              </a:ext>
            </a:extLst>
          </p:cNvPr>
          <p:cNvGrpSpPr/>
          <p:nvPr/>
        </p:nvGrpSpPr>
        <p:grpSpPr>
          <a:xfrm>
            <a:off x="1206807" y="4602480"/>
            <a:ext cx="2524147" cy="731520"/>
            <a:chOff x="12731093" y="3429000"/>
            <a:chExt cx="2524147" cy="731520"/>
          </a:xfrm>
        </p:grpSpPr>
        <p:grpSp>
          <p:nvGrpSpPr>
            <p:cNvPr id="64" name="组合 63">
              <a:extLst>
                <a:ext uri="{FF2B5EF4-FFF2-40B4-BE49-F238E27FC236}">
                  <a16:creationId xmlns:a16="http://schemas.microsoft.com/office/drawing/2014/main" id="{C3020DDB-DEB4-10E6-3EEF-7F52F0659CFB}"/>
                </a:ext>
              </a:extLst>
            </p:cNvPr>
            <p:cNvGrpSpPr/>
            <p:nvPr/>
          </p:nvGrpSpPr>
          <p:grpSpPr>
            <a:xfrm>
              <a:off x="12731093" y="3429000"/>
              <a:ext cx="680107" cy="731520"/>
              <a:chOff x="13462612" y="3036964"/>
              <a:chExt cx="1666503" cy="1666688"/>
            </a:xfrm>
            <a:solidFill>
              <a:srgbClr val="008E3F"/>
            </a:solidFill>
          </p:grpSpPr>
          <p:sp>
            <p:nvSpPr>
              <p:cNvPr id="58" name="任意多边形: 形状 57">
                <a:extLst>
                  <a:ext uri="{FF2B5EF4-FFF2-40B4-BE49-F238E27FC236}">
                    <a16:creationId xmlns:a16="http://schemas.microsoft.com/office/drawing/2014/main" id="{E70223F6-F8FF-23A8-7F39-92C6EA7E3124}"/>
                  </a:ext>
                </a:extLst>
              </p:cNvPr>
              <p:cNvSpPr/>
              <p:nvPr/>
            </p:nvSpPr>
            <p:spPr>
              <a:xfrm>
                <a:off x="13588186" y="3036964"/>
                <a:ext cx="461739" cy="1666688"/>
              </a:xfrm>
              <a:custGeom>
                <a:avLst/>
                <a:gdLst>
                  <a:gd name="connsiteX0" fmla="*/ 230498 w 461739"/>
                  <a:gd name="connsiteY0" fmla="*/ 74414 h 1666688"/>
                  <a:gd name="connsiteX1" fmla="*/ 318492 w 461739"/>
                  <a:gd name="connsiteY1" fmla="*/ 114040 h 1666688"/>
                  <a:gd name="connsiteX2" fmla="*/ 352537 w 461739"/>
                  <a:gd name="connsiteY2" fmla="*/ 233102 h 1666688"/>
                  <a:gd name="connsiteX3" fmla="*/ 318492 w 461739"/>
                  <a:gd name="connsiteY3" fmla="*/ 352165 h 1666688"/>
                  <a:gd name="connsiteX4" fmla="*/ 230498 w 461739"/>
                  <a:gd name="connsiteY4" fmla="*/ 391790 h 1666688"/>
                  <a:gd name="connsiteX5" fmla="*/ 141759 w 461739"/>
                  <a:gd name="connsiteY5" fmla="*/ 352351 h 1666688"/>
                  <a:gd name="connsiteX6" fmla="*/ 108459 w 461739"/>
                  <a:gd name="connsiteY6" fmla="*/ 233102 h 1666688"/>
                  <a:gd name="connsiteX7" fmla="*/ 141759 w 461739"/>
                  <a:gd name="connsiteY7" fmla="*/ 113854 h 1666688"/>
                  <a:gd name="connsiteX8" fmla="*/ 230498 w 461739"/>
                  <a:gd name="connsiteY8" fmla="*/ 74414 h 1666688"/>
                  <a:gd name="connsiteX9" fmla="*/ 230498 w 461739"/>
                  <a:gd name="connsiteY9" fmla="*/ 0 h 1666688"/>
                  <a:gd name="connsiteX10" fmla="*/ 34230 w 461739"/>
                  <a:gd name="connsiteY10" fmla="*/ 233102 h 1666688"/>
                  <a:gd name="connsiteX11" fmla="*/ 230498 w 461739"/>
                  <a:gd name="connsiteY11" fmla="*/ 466204 h 1666688"/>
                  <a:gd name="connsiteX12" fmla="*/ 426765 w 461739"/>
                  <a:gd name="connsiteY12" fmla="*/ 233102 h 1666688"/>
                  <a:gd name="connsiteX13" fmla="*/ 230498 w 461739"/>
                  <a:gd name="connsiteY13" fmla="*/ 0 h 1666688"/>
                  <a:gd name="connsiteX14" fmla="*/ 74414 w 461739"/>
                  <a:gd name="connsiteY14" fmla="*/ 780604 h 1666688"/>
                  <a:gd name="connsiteX15" fmla="*/ 0 w 461739"/>
                  <a:gd name="connsiteY15" fmla="*/ 780604 h 1666688"/>
                  <a:gd name="connsiteX16" fmla="*/ 0 w 461739"/>
                  <a:gd name="connsiteY16" fmla="*/ 1666689 h 1666688"/>
                  <a:gd name="connsiteX17" fmla="*/ 74414 w 461739"/>
                  <a:gd name="connsiteY17" fmla="*/ 1666689 h 1666688"/>
                  <a:gd name="connsiteX18" fmla="*/ 74414 w 461739"/>
                  <a:gd name="connsiteY18" fmla="*/ 780604 h 1666688"/>
                  <a:gd name="connsiteX19" fmla="*/ 267705 w 461739"/>
                  <a:gd name="connsiteY19" fmla="*/ 1072121 h 1666688"/>
                  <a:gd name="connsiteX20" fmla="*/ 193291 w 461739"/>
                  <a:gd name="connsiteY20" fmla="*/ 1072121 h 1666688"/>
                  <a:gd name="connsiteX21" fmla="*/ 193291 w 461739"/>
                  <a:gd name="connsiteY21" fmla="*/ 1666689 h 1666688"/>
                  <a:gd name="connsiteX22" fmla="*/ 267705 w 461739"/>
                  <a:gd name="connsiteY22" fmla="*/ 1666689 h 1666688"/>
                  <a:gd name="connsiteX23" fmla="*/ 267705 w 461739"/>
                  <a:gd name="connsiteY23" fmla="*/ 1072121 h 1666688"/>
                  <a:gd name="connsiteX24" fmla="*/ 461739 w 461739"/>
                  <a:gd name="connsiteY24" fmla="*/ 780604 h 1666688"/>
                  <a:gd name="connsiteX25" fmla="*/ 387325 w 461739"/>
                  <a:gd name="connsiteY25" fmla="*/ 780604 h 1666688"/>
                  <a:gd name="connsiteX26" fmla="*/ 387325 w 461739"/>
                  <a:gd name="connsiteY26" fmla="*/ 1666689 h 1666688"/>
                  <a:gd name="connsiteX27" fmla="*/ 461739 w 461739"/>
                  <a:gd name="connsiteY27" fmla="*/ 1666689 h 1666688"/>
                  <a:gd name="connsiteX28" fmla="*/ 461739 w 461739"/>
                  <a:gd name="connsiteY28" fmla="*/ 780604 h 166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61739" h="1666688">
                    <a:moveTo>
                      <a:pt x="230498" y="74414"/>
                    </a:moveTo>
                    <a:cubicBezTo>
                      <a:pt x="268821" y="74414"/>
                      <a:pt x="297656" y="87437"/>
                      <a:pt x="318492" y="114040"/>
                    </a:cubicBezTo>
                    <a:cubicBezTo>
                      <a:pt x="340444" y="142131"/>
                      <a:pt x="352537" y="184361"/>
                      <a:pt x="352537" y="233102"/>
                    </a:cubicBezTo>
                    <a:cubicBezTo>
                      <a:pt x="352537" y="281843"/>
                      <a:pt x="340444" y="324073"/>
                      <a:pt x="318492" y="352165"/>
                    </a:cubicBezTo>
                    <a:cubicBezTo>
                      <a:pt x="297656" y="378768"/>
                      <a:pt x="268821" y="391790"/>
                      <a:pt x="230498" y="391790"/>
                    </a:cubicBezTo>
                    <a:cubicBezTo>
                      <a:pt x="191244" y="391790"/>
                      <a:pt x="162223" y="378954"/>
                      <a:pt x="141759" y="352351"/>
                    </a:cubicBezTo>
                    <a:cubicBezTo>
                      <a:pt x="120365" y="324631"/>
                      <a:pt x="108459" y="282215"/>
                      <a:pt x="108459" y="233102"/>
                    </a:cubicBezTo>
                    <a:cubicBezTo>
                      <a:pt x="108459" y="183989"/>
                      <a:pt x="120179" y="141573"/>
                      <a:pt x="141759" y="113854"/>
                    </a:cubicBezTo>
                    <a:cubicBezTo>
                      <a:pt x="162223" y="87250"/>
                      <a:pt x="191244" y="74414"/>
                      <a:pt x="230498" y="74414"/>
                    </a:cubicBezTo>
                    <a:moveTo>
                      <a:pt x="230498" y="0"/>
                    </a:moveTo>
                    <a:cubicBezTo>
                      <a:pt x="98785" y="0"/>
                      <a:pt x="34230" y="104366"/>
                      <a:pt x="34230" y="233102"/>
                    </a:cubicBezTo>
                    <a:cubicBezTo>
                      <a:pt x="34230" y="361838"/>
                      <a:pt x="98971" y="466204"/>
                      <a:pt x="230498" y="466204"/>
                    </a:cubicBezTo>
                    <a:cubicBezTo>
                      <a:pt x="359792" y="466204"/>
                      <a:pt x="426765" y="361838"/>
                      <a:pt x="426765" y="233102"/>
                    </a:cubicBezTo>
                    <a:cubicBezTo>
                      <a:pt x="426765" y="104366"/>
                      <a:pt x="359606" y="0"/>
                      <a:pt x="230498" y="0"/>
                    </a:cubicBezTo>
                    <a:close/>
                    <a:moveTo>
                      <a:pt x="74414" y="780604"/>
                    </a:moveTo>
                    <a:lnTo>
                      <a:pt x="0" y="780604"/>
                    </a:lnTo>
                    <a:lnTo>
                      <a:pt x="0" y="1666689"/>
                    </a:lnTo>
                    <a:lnTo>
                      <a:pt x="74414" y="1666689"/>
                    </a:lnTo>
                    <a:lnTo>
                      <a:pt x="74414" y="780604"/>
                    </a:lnTo>
                    <a:close/>
                    <a:moveTo>
                      <a:pt x="267705" y="1072121"/>
                    </a:moveTo>
                    <a:lnTo>
                      <a:pt x="193291" y="1072121"/>
                    </a:lnTo>
                    <a:lnTo>
                      <a:pt x="193291" y="1666689"/>
                    </a:lnTo>
                    <a:lnTo>
                      <a:pt x="267705" y="1666689"/>
                    </a:lnTo>
                    <a:lnTo>
                      <a:pt x="267705" y="1072121"/>
                    </a:lnTo>
                    <a:close/>
                    <a:moveTo>
                      <a:pt x="461739" y="780604"/>
                    </a:moveTo>
                    <a:lnTo>
                      <a:pt x="387325" y="780604"/>
                    </a:lnTo>
                    <a:lnTo>
                      <a:pt x="387325" y="1666689"/>
                    </a:lnTo>
                    <a:lnTo>
                      <a:pt x="461739" y="1666689"/>
                    </a:lnTo>
                    <a:lnTo>
                      <a:pt x="461739" y="780604"/>
                    </a:lnTo>
                    <a:close/>
                  </a:path>
                </a:pathLst>
              </a:custGeom>
              <a:grpFill/>
              <a:ln w="1860" cap="flat">
                <a:solidFill>
                  <a:srgbClr val="008E3F"/>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6655FEB1-0870-31D5-93F0-4B1755288B98}"/>
                  </a:ext>
                </a:extLst>
              </p:cNvPr>
              <p:cNvSpPr/>
              <p:nvPr/>
            </p:nvSpPr>
            <p:spPr>
              <a:xfrm>
                <a:off x="13462612" y="3517679"/>
                <a:ext cx="712700" cy="706189"/>
              </a:xfrm>
              <a:custGeom>
                <a:avLst/>
                <a:gdLst>
                  <a:gd name="connsiteX0" fmla="*/ 559408 w 712700"/>
                  <a:gd name="connsiteY0" fmla="*/ 706189 h 706189"/>
                  <a:gd name="connsiteX1" fmla="*/ 523875 w 712700"/>
                  <a:gd name="connsiteY1" fmla="*/ 680145 h 706189"/>
                  <a:gd name="connsiteX2" fmla="*/ 548246 w 712700"/>
                  <a:gd name="connsiteY2" fmla="*/ 633636 h 706189"/>
                  <a:gd name="connsiteX3" fmla="*/ 637915 w 712700"/>
                  <a:gd name="connsiteY3" fmla="*/ 545455 h 706189"/>
                  <a:gd name="connsiteX4" fmla="*/ 637915 w 712700"/>
                  <a:gd name="connsiteY4" fmla="*/ 186035 h 706189"/>
                  <a:gd name="connsiteX5" fmla="*/ 579500 w 712700"/>
                  <a:gd name="connsiteY5" fmla="*/ 117574 h 706189"/>
                  <a:gd name="connsiteX6" fmla="*/ 358862 w 712700"/>
                  <a:gd name="connsiteY6" fmla="*/ 74414 h 706189"/>
                  <a:gd name="connsiteX7" fmla="*/ 135062 w 712700"/>
                  <a:gd name="connsiteY7" fmla="*/ 117760 h 706189"/>
                  <a:gd name="connsiteX8" fmla="*/ 74228 w 712700"/>
                  <a:gd name="connsiteY8" fmla="*/ 186035 h 706189"/>
                  <a:gd name="connsiteX9" fmla="*/ 74228 w 712700"/>
                  <a:gd name="connsiteY9" fmla="*/ 545269 h 706189"/>
                  <a:gd name="connsiteX10" fmla="*/ 158130 w 712700"/>
                  <a:gd name="connsiteY10" fmla="*/ 630473 h 706189"/>
                  <a:gd name="connsiteX11" fmla="*/ 181570 w 712700"/>
                  <a:gd name="connsiteY11" fmla="*/ 677540 h 706189"/>
                  <a:gd name="connsiteX12" fmla="*/ 134503 w 712700"/>
                  <a:gd name="connsiteY12" fmla="*/ 700981 h 706189"/>
                  <a:gd name="connsiteX13" fmla="*/ 0 w 712700"/>
                  <a:gd name="connsiteY13" fmla="*/ 545269 h 706189"/>
                  <a:gd name="connsiteX14" fmla="*/ 0 w 712700"/>
                  <a:gd name="connsiteY14" fmla="*/ 186035 h 706189"/>
                  <a:gd name="connsiteX15" fmla="*/ 100645 w 712700"/>
                  <a:gd name="connsiteY15" fmla="*/ 52090 h 706189"/>
                  <a:gd name="connsiteX16" fmla="*/ 359048 w 712700"/>
                  <a:gd name="connsiteY16" fmla="*/ 0 h 706189"/>
                  <a:gd name="connsiteX17" fmla="*/ 615218 w 712700"/>
                  <a:gd name="connsiteY17" fmla="*/ 52276 h 706189"/>
                  <a:gd name="connsiteX18" fmla="*/ 712701 w 712700"/>
                  <a:gd name="connsiteY18" fmla="*/ 186035 h 706189"/>
                  <a:gd name="connsiteX19" fmla="*/ 712701 w 712700"/>
                  <a:gd name="connsiteY19" fmla="*/ 545269 h 706189"/>
                  <a:gd name="connsiteX20" fmla="*/ 675122 w 712700"/>
                  <a:gd name="connsiteY20" fmla="*/ 637729 h 706189"/>
                  <a:gd name="connsiteX21" fmla="*/ 570756 w 712700"/>
                  <a:gd name="connsiteY21" fmla="*/ 704515 h 706189"/>
                  <a:gd name="connsiteX22" fmla="*/ 559408 w 712700"/>
                  <a:gd name="connsiteY22" fmla="*/ 706189 h 706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12700" h="706189">
                    <a:moveTo>
                      <a:pt x="559408" y="706189"/>
                    </a:moveTo>
                    <a:cubicBezTo>
                      <a:pt x="543595" y="706189"/>
                      <a:pt x="528898" y="695958"/>
                      <a:pt x="523875" y="680145"/>
                    </a:cubicBezTo>
                    <a:cubicBezTo>
                      <a:pt x="517736" y="660611"/>
                      <a:pt x="528712" y="639589"/>
                      <a:pt x="548246" y="633636"/>
                    </a:cubicBezTo>
                    <a:cubicBezTo>
                      <a:pt x="610195" y="614288"/>
                      <a:pt x="637915" y="570384"/>
                      <a:pt x="637915" y="545455"/>
                    </a:cubicBezTo>
                    <a:lnTo>
                      <a:pt x="637915" y="186035"/>
                    </a:lnTo>
                    <a:cubicBezTo>
                      <a:pt x="637915" y="162967"/>
                      <a:pt x="615962" y="137480"/>
                      <a:pt x="579500" y="117574"/>
                    </a:cubicBezTo>
                    <a:cubicBezTo>
                      <a:pt x="543037" y="97855"/>
                      <a:pt x="475134" y="74414"/>
                      <a:pt x="358862" y="74414"/>
                    </a:cubicBezTo>
                    <a:cubicBezTo>
                      <a:pt x="242032" y="74414"/>
                      <a:pt x="172641" y="98040"/>
                      <a:pt x="135062" y="117760"/>
                    </a:cubicBezTo>
                    <a:cubicBezTo>
                      <a:pt x="96924" y="137852"/>
                      <a:pt x="74228" y="163339"/>
                      <a:pt x="74228" y="186035"/>
                    </a:cubicBezTo>
                    <a:lnTo>
                      <a:pt x="74228" y="545269"/>
                    </a:lnTo>
                    <a:cubicBezTo>
                      <a:pt x="74228" y="568896"/>
                      <a:pt x="100273" y="610939"/>
                      <a:pt x="158130" y="630473"/>
                    </a:cubicBezTo>
                    <a:cubicBezTo>
                      <a:pt x="177664" y="636984"/>
                      <a:pt x="188082" y="658192"/>
                      <a:pt x="181570" y="677540"/>
                    </a:cubicBezTo>
                    <a:cubicBezTo>
                      <a:pt x="175059" y="697074"/>
                      <a:pt x="153851" y="707492"/>
                      <a:pt x="134503" y="700981"/>
                    </a:cubicBezTo>
                    <a:cubicBezTo>
                      <a:pt x="46137" y="671215"/>
                      <a:pt x="0" y="600149"/>
                      <a:pt x="0" y="545269"/>
                    </a:cubicBezTo>
                    <a:lnTo>
                      <a:pt x="0" y="186035"/>
                    </a:lnTo>
                    <a:cubicBezTo>
                      <a:pt x="0" y="134503"/>
                      <a:pt x="36649" y="85762"/>
                      <a:pt x="100645" y="52090"/>
                    </a:cubicBezTo>
                    <a:cubicBezTo>
                      <a:pt x="165199" y="18045"/>
                      <a:pt x="254682" y="0"/>
                      <a:pt x="359048" y="0"/>
                    </a:cubicBezTo>
                    <a:cubicBezTo>
                      <a:pt x="463414" y="0"/>
                      <a:pt x="551966" y="18045"/>
                      <a:pt x="615218" y="52276"/>
                    </a:cubicBezTo>
                    <a:cubicBezTo>
                      <a:pt x="677168" y="85762"/>
                      <a:pt x="712701" y="134503"/>
                      <a:pt x="712701" y="186035"/>
                    </a:cubicBezTo>
                    <a:lnTo>
                      <a:pt x="712701" y="545269"/>
                    </a:lnTo>
                    <a:cubicBezTo>
                      <a:pt x="712701" y="576337"/>
                      <a:pt x="699306" y="609079"/>
                      <a:pt x="675122" y="637729"/>
                    </a:cubicBezTo>
                    <a:cubicBezTo>
                      <a:pt x="649263" y="668238"/>
                      <a:pt x="613172" y="691307"/>
                      <a:pt x="570756" y="704515"/>
                    </a:cubicBezTo>
                    <a:cubicBezTo>
                      <a:pt x="566663" y="705631"/>
                      <a:pt x="562942" y="706189"/>
                      <a:pt x="559408" y="706189"/>
                    </a:cubicBezTo>
                    <a:close/>
                  </a:path>
                </a:pathLst>
              </a:custGeom>
              <a:grpFill/>
              <a:ln w="1860" cap="flat">
                <a:solidFill>
                  <a:srgbClr val="008E3F"/>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955DE2F2-C480-8612-B2AB-81FE11DB0FDE}"/>
                  </a:ext>
                </a:extLst>
              </p:cNvPr>
              <p:cNvSpPr/>
              <p:nvPr/>
            </p:nvSpPr>
            <p:spPr>
              <a:xfrm>
                <a:off x="14099410" y="3036964"/>
                <a:ext cx="427508" cy="1666688"/>
              </a:xfrm>
              <a:custGeom>
                <a:avLst/>
                <a:gdLst>
                  <a:gd name="connsiteX0" fmla="*/ 196267 w 427508"/>
                  <a:gd name="connsiteY0" fmla="*/ 74414 h 1666688"/>
                  <a:gd name="connsiteX1" fmla="*/ 284262 w 427508"/>
                  <a:gd name="connsiteY1" fmla="*/ 114040 h 1666688"/>
                  <a:gd name="connsiteX2" fmla="*/ 318306 w 427508"/>
                  <a:gd name="connsiteY2" fmla="*/ 233102 h 1666688"/>
                  <a:gd name="connsiteX3" fmla="*/ 284262 w 427508"/>
                  <a:gd name="connsiteY3" fmla="*/ 352165 h 1666688"/>
                  <a:gd name="connsiteX4" fmla="*/ 196267 w 427508"/>
                  <a:gd name="connsiteY4" fmla="*/ 391790 h 1666688"/>
                  <a:gd name="connsiteX5" fmla="*/ 107528 w 427508"/>
                  <a:gd name="connsiteY5" fmla="*/ 352351 h 1666688"/>
                  <a:gd name="connsiteX6" fmla="*/ 74228 w 427508"/>
                  <a:gd name="connsiteY6" fmla="*/ 233102 h 1666688"/>
                  <a:gd name="connsiteX7" fmla="*/ 107528 w 427508"/>
                  <a:gd name="connsiteY7" fmla="*/ 113854 h 1666688"/>
                  <a:gd name="connsiteX8" fmla="*/ 196267 w 427508"/>
                  <a:gd name="connsiteY8" fmla="*/ 74414 h 1666688"/>
                  <a:gd name="connsiteX9" fmla="*/ 196267 w 427508"/>
                  <a:gd name="connsiteY9" fmla="*/ 0 h 1666688"/>
                  <a:gd name="connsiteX10" fmla="*/ 0 w 427508"/>
                  <a:gd name="connsiteY10" fmla="*/ 233102 h 1666688"/>
                  <a:gd name="connsiteX11" fmla="*/ 196267 w 427508"/>
                  <a:gd name="connsiteY11" fmla="*/ 466204 h 1666688"/>
                  <a:gd name="connsiteX12" fmla="*/ 392534 w 427508"/>
                  <a:gd name="connsiteY12" fmla="*/ 233102 h 1666688"/>
                  <a:gd name="connsiteX13" fmla="*/ 196267 w 427508"/>
                  <a:gd name="connsiteY13" fmla="*/ 0 h 1666688"/>
                  <a:gd name="connsiteX14" fmla="*/ 427509 w 427508"/>
                  <a:gd name="connsiteY14" fmla="*/ 780604 h 1666688"/>
                  <a:gd name="connsiteX15" fmla="*/ 353095 w 427508"/>
                  <a:gd name="connsiteY15" fmla="*/ 780604 h 1666688"/>
                  <a:gd name="connsiteX16" fmla="*/ 353095 w 427508"/>
                  <a:gd name="connsiteY16" fmla="*/ 1666689 h 1666688"/>
                  <a:gd name="connsiteX17" fmla="*/ 427509 w 427508"/>
                  <a:gd name="connsiteY17" fmla="*/ 1666689 h 1666688"/>
                  <a:gd name="connsiteX18" fmla="*/ 427509 w 427508"/>
                  <a:gd name="connsiteY18" fmla="*/ 780604 h 166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7508" h="1666688">
                    <a:moveTo>
                      <a:pt x="196267" y="74414"/>
                    </a:moveTo>
                    <a:cubicBezTo>
                      <a:pt x="234590" y="74414"/>
                      <a:pt x="263426" y="87437"/>
                      <a:pt x="284262" y="114040"/>
                    </a:cubicBezTo>
                    <a:cubicBezTo>
                      <a:pt x="306214" y="142131"/>
                      <a:pt x="318306" y="184361"/>
                      <a:pt x="318306" y="233102"/>
                    </a:cubicBezTo>
                    <a:cubicBezTo>
                      <a:pt x="318306" y="281843"/>
                      <a:pt x="306214" y="324073"/>
                      <a:pt x="284262" y="352165"/>
                    </a:cubicBezTo>
                    <a:cubicBezTo>
                      <a:pt x="263426" y="378768"/>
                      <a:pt x="234590" y="391790"/>
                      <a:pt x="196267" y="391790"/>
                    </a:cubicBezTo>
                    <a:cubicBezTo>
                      <a:pt x="157014" y="391790"/>
                      <a:pt x="127992" y="378954"/>
                      <a:pt x="107528" y="352351"/>
                    </a:cubicBezTo>
                    <a:cubicBezTo>
                      <a:pt x="86134" y="324631"/>
                      <a:pt x="74228" y="282215"/>
                      <a:pt x="74228" y="233102"/>
                    </a:cubicBezTo>
                    <a:cubicBezTo>
                      <a:pt x="74228" y="183989"/>
                      <a:pt x="85948" y="141573"/>
                      <a:pt x="107528" y="113854"/>
                    </a:cubicBezTo>
                    <a:cubicBezTo>
                      <a:pt x="127992" y="87250"/>
                      <a:pt x="157014" y="74414"/>
                      <a:pt x="196267" y="74414"/>
                    </a:cubicBezTo>
                    <a:moveTo>
                      <a:pt x="196267" y="0"/>
                    </a:moveTo>
                    <a:cubicBezTo>
                      <a:pt x="64554" y="0"/>
                      <a:pt x="0" y="104366"/>
                      <a:pt x="0" y="233102"/>
                    </a:cubicBezTo>
                    <a:cubicBezTo>
                      <a:pt x="0" y="361838"/>
                      <a:pt x="64740" y="466204"/>
                      <a:pt x="196267" y="466204"/>
                    </a:cubicBezTo>
                    <a:cubicBezTo>
                      <a:pt x="325562" y="466204"/>
                      <a:pt x="392534" y="361838"/>
                      <a:pt x="392534" y="233102"/>
                    </a:cubicBezTo>
                    <a:cubicBezTo>
                      <a:pt x="392534" y="104366"/>
                      <a:pt x="325376" y="0"/>
                      <a:pt x="196267" y="0"/>
                    </a:cubicBezTo>
                    <a:close/>
                    <a:moveTo>
                      <a:pt x="427509" y="780604"/>
                    </a:moveTo>
                    <a:lnTo>
                      <a:pt x="353095" y="780604"/>
                    </a:lnTo>
                    <a:lnTo>
                      <a:pt x="353095" y="1666689"/>
                    </a:lnTo>
                    <a:lnTo>
                      <a:pt x="427509" y="1666689"/>
                    </a:lnTo>
                    <a:lnTo>
                      <a:pt x="427509" y="780604"/>
                    </a:lnTo>
                    <a:close/>
                  </a:path>
                </a:pathLst>
              </a:custGeom>
              <a:grpFill/>
              <a:ln w="1860" cap="flat">
                <a:solidFill>
                  <a:srgbClr val="008E3F"/>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69366025-285E-0612-C9BB-C1B2FC305EC5}"/>
                  </a:ext>
                </a:extLst>
              </p:cNvPr>
              <p:cNvSpPr/>
              <p:nvPr/>
            </p:nvSpPr>
            <p:spPr>
              <a:xfrm>
                <a:off x="14139035" y="3517679"/>
                <a:ext cx="513086" cy="706189"/>
              </a:xfrm>
              <a:custGeom>
                <a:avLst/>
                <a:gdLst>
                  <a:gd name="connsiteX0" fmla="*/ 359793 w 513086"/>
                  <a:gd name="connsiteY0" fmla="*/ 706189 h 706189"/>
                  <a:gd name="connsiteX1" fmla="*/ 324261 w 513086"/>
                  <a:gd name="connsiteY1" fmla="*/ 680145 h 706189"/>
                  <a:gd name="connsiteX2" fmla="*/ 348631 w 513086"/>
                  <a:gd name="connsiteY2" fmla="*/ 633636 h 706189"/>
                  <a:gd name="connsiteX3" fmla="*/ 438300 w 513086"/>
                  <a:gd name="connsiteY3" fmla="*/ 545455 h 706189"/>
                  <a:gd name="connsiteX4" fmla="*/ 438300 w 513086"/>
                  <a:gd name="connsiteY4" fmla="*/ 186035 h 706189"/>
                  <a:gd name="connsiteX5" fmla="*/ 379885 w 513086"/>
                  <a:gd name="connsiteY5" fmla="*/ 117574 h 706189"/>
                  <a:gd name="connsiteX6" fmla="*/ 159248 w 513086"/>
                  <a:gd name="connsiteY6" fmla="*/ 74414 h 706189"/>
                  <a:gd name="connsiteX7" fmla="*/ 43534 w 513086"/>
                  <a:gd name="connsiteY7" fmla="*/ 83530 h 706189"/>
                  <a:gd name="connsiteX8" fmla="*/ 560 w 513086"/>
                  <a:gd name="connsiteY8" fmla="*/ 53206 h 706189"/>
                  <a:gd name="connsiteX9" fmla="*/ 30883 w 513086"/>
                  <a:gd name="connsiteY9" fmla="*/ 10232 h 706189"/>
                  <a:gd name="connsiteX10" fmla="*/ 159434 w 513086"/>
                  <a:gd name="connsiteY10" fmla="*/ 0 h 706189"/>
                  <a:gd name="connsiteX11" fmla="*/ 415604 w 513086"/>
                  <a:gd name="connsiteY11" fmla="*/ 52276 h 706189"/>
                  <a:gd name="connsiteX12" fmla="*/ 513086 w 513086"/>
                  <a:gd name="connsiteY12" fmla="*/ 186035 h 706189"/>
                  <a:gd name="connsiteX13" fmla="*/ 513086 w 513086"/>
                  <a:gd name="connsiteY13" fmla="*/ 545269 h 706189"/>
                  <a:gd name="connsiteX14" fmla="*/ 475507 w 513086"/>
                  <a:gd name="connsiteY14" fmla="*/ 637729 h 706189"/>
                  <a:gd name="connsiteX15" fmla="*/ 371142 w 513086"/>
                  <a:gd name="connsiteY15" fmla="*/ 704515 h 706189"/>
                  <a:gd name="connsiteX16" fmla="*/ 359793 w 513086"/>
                  <a:gd name="connsiteY16" fmla="*/ 706189 h 706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3086" h="706189">
                    <a:moveTo>
                      <a:pt x="359793" y="706189"/>
                    </a:moveTo>
                    <a:cubicBezTo>
                      <a:pt x="343980" y="706189"/>
                      <a:pt x="329284" y="695958"/>
                      <a:pt x="324261" y="680145"/>
                    </a:cubicBezTo>
                    <a:cubicBezTo>
                      <a:pt x="318122" y="660611"/>
                      <a:pt x="329098" y="639589"/>
                      <a:pt x="348631" y="633636"/>
                    </a:cubicBezTo>
                    <a:cubicBezTo>
                      <a:pt x="410581" y="614288"/>
                      <a:pt x="438300" y="570384"/>
                      <a:pt x="438300" y="545455"/>
                    </a:cubicBezTo>
                    <a:lnTo>
                      <a:pt x="438300" y="186035"/>
                    </a:lnTo>
                    <a:cubicBezTo>
                      <a:pt x="438300" y="162967"/>
                      <a:pt x="416348" y="137480"/>
                      <a:pt x="379885" y="117574"/>
                    </a:cubicBezTo>
                    <a:cubicBezTo>
                      <a:pt x="343422" y="97855"/>
                      <a:pt x="275520" y="74414"/>
                      <a:pt x="159248" y="74414"/>
                    </a:cubicBezTo>
                    <a:cubicBezTo>
                      <a:pt x="117576" y="74414"/>
                      <a:pt x="78694" y="77577"/>
                      <a:pt x="43534" y="83530"/>
                    </a:cubicBezTo>
                    <a:cubicBezTo>
                      <a:pt x="23256" y="87064"/>
                      <a:pt x="4094" y="73484"/>
                      <a:pt x="560" y="53206"/>
                    </a:cubicBezTo>
                    <a:cubicBezTo>
                      <a:pt x="-2975" y="32928"/>
                      <a:pt x="10605" y="13767"/>
                      <a:pt x="30883" y="10232"/>
                    </a:cubicBezTo>
                    <a:cubicBezTo>
                      <a:pt x="70323" y="3349"/>
                      <a:pt x="113483" y="0"/>
                      <a:pt x="159434" y="0"/>
                    </a:cubicBezTo>
                    <a:cubicBezTo>
                      <a:pt x="263799" y="0"/>
                      <a:pt x="352352" y="18045"/>
                      <a:pt x="415604" y="52276"/>
                    </a:cubicBezTo>
                    <a:cubicBezTo>
                      <a:pt x="477554" y="85762"/>
                      <a:pt x="513086" y="134503"/>
                      <a:pt x="513086" y="186035"/>
                    </a:cubicBezTo>
                    <a:lnTo>
                      <a:pt x="513086" y="545269"/>
                    </a:lnTo>
                    <a:cubicBezTo>
                      <a:pt x="513086" y="576337"/>
                      <a:pt x="499692" y="609079"/>
                      <a:pt x="475507" y="637729"/>
                    </a:cubicBezTo>
                    <a:cubicBezTo>
                      <a:pt x="449648" y="668238"/>
                      <a:pt x="413558" y="691307"/>
                      <a:pt x="371142" y="704515"/>
                    </a:cubicBezTo>
                    <a:cubicBezTo>
                      <a:pt x="367235" y="705631"/>
                      <a:pt x="363514" y="706189"/>
                      <a:pt x="359793" y="706189"/>
                    </a:cubicBezTo>
                    <a:close/>
                  </a:path>
                </a:pathLst>
              </a:custGeom>
              <a:grpFill/>
              <a:ln w="1860" cap="flat">
                <a:solidFill>
                  <a:srgbClr val="008E3F"/>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36F6648C-426A-DDE8-79D4-035F1243CB00}"/>
                  </a:ext>
                </a:extLst>
              </p:cNvPr>
              <p:cNvSpPr/>
              <p:nvPr/>
            </p:nvSpPr>
            <p:spPr>
              <a:xfrm>
                <a:off x="14576219" y="3036964"/>
                <a:ext cx="427694" cy="1666688"/>
              </a:xfrm>
              <a:custGeom>
                <a:avLst/>
                <a:gdLst>
                  <a:gd name="connsiteX0" fmla="*/ 196267 w 427694"/>
                  <a:gd name="connsiteY0" fmla="*/ 74414 h 1666688"/>
                  <a:gd name="connsiteX1" fmla="*/ 284262 w 427694"/>
                  <a:gd name="connsiteY1" fmla="*/ 114040 h 1666688"/>
                  <a:gd name="connsiteX2" fmla="*/ 318306 w 427694"/>
                  <a:gd name="connsiteY2" fmla="*/ 233102 h 1666688"/>
                  <a:gd name="connsiteX3" fmla="*/ 284262 w 427694"/>
                  <a:gd name="connsiteY3" fmla="*/ 352165 h 1666688"/>
                  <a:gd name="connsiteX4" fmla="*/ 196267 w 427694"/>
                  <a:gd name="connsiteY4" fmla="*/ 391790 h 1666688"/>
                  <a:gd name="connsiteX5" fmla="*/ 107528 w 427694"/>
                  <a:gd name="connsiteY5" fmla="*/ 352351 h 1666688"/>
                  <a:gd name="connsiteX6" fmla="*/ 74228 w 427694"/>
                  <a:gd name="connsiteY6" fmla="*/ 233102 h 1666688"/>
                  <a:gd name="connsiteX7" fmla="*/ 107528 w 427694"/>
                  <a:gd name="connsiteY7" fmla="*/ 113854 h 1666688"/>
                  <a:gd name="connsiteX8" fmla="*/ 196267 w 427694"/>
                  <a:gd name="connsiteY8" fmla="*/ 74414 h 1666688"/>
                  <a:gd name="connsiteX9" fmla="*/ 196267 w 427694"/>
                  <a:gd name="connsiteY9" fmla="*/ 0 h 1666688"/>
                  <a:gd name="connsiteX10" fmla="*/ 0 w 427694"/>
                  <a:gd name="connsiteY10" fmla="*/ 233102 h 1666688"/>
                  <a:gd name="connsiteX11" fmla="*/ 196267 w 427694"/>
                  <a:gd name="connsiteY11" fmla="*/ 466204 h 1666688"/>
                  <a:gd name="connsiteX12" fmla="*/ 392534 w 427694"/>
                  <a:gd name="connsiteY12" fmla="*/ 233102 h 1666688"/>
                  <a:gd name="connsiteX13" fmla="*/ 196267 w 427694"/>
                  <a:gd name="connsiteY13" fmla="*/ 0 h 1666688"/>
                  <a:gd name="connsiteX14" fmla="*/ 427695 w 427694"/>
                  <a:gd name="connsiteY14" fmla="*/ 780604 h 1666688"/>
                  <a:gd name="connsiteX15" fmla="*/ 353281 w 427694"/>
                  <a:gd name="connsiteY15" fmla="*/ 780604 h 1666688"/>
                  <a:gd name="connsiteX16" fmla="*/ 353281 w 427694"/>
                  <a:gd name="connsiteY16" fmla="*/ 1666689 h 1666688"/>
                  <a:gd name="connsiteX17" fmla="*/ 427695 w 427694"/>
                  <a:gd name="connsiteY17" fmla="*/ 1666689 h 1666688"/>
                  <a:gd name="connsiteX18" fmla="*/ 427695 w 427694"/>
                  <a:gd name="connsiteY18" fmla="*/ 780604 h 166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7694" h="1666688">
                    <a:moveTo>
                      <a:pt x="196267" y="74414"/>
                    </a:moveTo>
                    <a:cubicBezTo>
                      <a:pt x="234590" y="74414"/>
                      <a:pt x="263426" y="87437"/>
                      <a:pt x="284262" y="114040"/>
                    </a:cubicBezTo>
                    <a:cubicBezTo>
                      <a:pt x="306214" y="142131"/>
                      <a:pt x="318306" y="184361"/>
                      <a:pt x="318306" y="233102"/>
                    </a:cubicBezTo>
                    <a:cubicBezTo>
                      <a:pt x="318306" y="281843"/>
                      <a:pt x="306214" y="324073"/>
                      <a:pt x="284262" y="352165"/>
                    </a:cubicBezTo>
                    <a:cubicBezTo>
                      <a:pt x="263426" y="378768"/>
                      <a:pt x="234590" y="391790"/>
                      <a:pt x="196267" y="391790"/>
                    </a:cubicBezTo>
                    <a:cubicBezTo>
                      <a:pt x="157014" y="391790"/>
                      <a:pt x="127992" y="378954"/>
                      <a:pt x="107528" y="352351"/>
                    </a:cubicBezTo>
                    <a:cubicBezTo>
                      <a:pt x="86134" y="324631"/>
                      <a:pt x="74228" y="282215"/>
                      <a:pt x="74228" y="233102"/>
                    </a:cubicBezTo>
                    <a:cubicBezTo>
                      <a:pt x="74228" y="183989"/>
                      <a:pt x="85948" y="141573"/>
                      <a:pt x="107528" y="113854"/>
                    </a:cubicBezTo>
                    <a:cubicBezTo>
                      <a:pt x="127992" y="87250"/>
                      <a:pt x="157014" y="74414"/>
                      <a:pt x="196267" y="74414"/>
                    </a:cubicBezTo>
                    <a:moveTo>
                      <a:pt x="196267" y="0"/>
                    </a:moveTo>
                    <a:cubicBezTo>
                      <a:pt x="64554" y="0"/>
                      <a:pt x="0" y="104366"/>
                      <a:pt x="0" y="233102"/>
                    </a:cubicBezTo>
                    <a:cubicBezTo>
                      <a:pt x="0" y="361838"/>
                      <a:pt x="64740" y="466204"/>
                      <a:pt x="196267" y="466204"/>
                    </a:cubicBezTo>
                    <a:cubicBezTo>
                      <a:pt x="325562" y="466204"/>
                      <a:pt x="392534" y="361838"/>
                      <a:pt x="392534" y="233102"/>
                    </a:cubicBezTo>
                    <a:cubicBezTo>
                      <a:pt x="392534" y="104366"/>
                      <a:pt x="325562" y="0"/>
                      <a:pt x="196267" y="0"/>
                    </a:cubicBezTo>
                    <a:close/>
                    <a:moveTo>
                      <a:pt x="427695" y="780604"/>
                    </a:moveTo>
                    <a:lnTo>
                      <a:pt x="353281" y="780604"/>
                    </a:lnTo>
                    <a:lnTo>
                      <a:pt x="353281" y="1666689"/>
                    </a:lnTo>
                    <a:lnTo>
                      <a:pt x="427695" y="1666689"/>
                    </a:lnTo>
                    <a:lnTo>
                      <a:pt x="427695" y="780604"/>
                    </a:lnTo>
                    <a:close/>
                  </a:path>
                </a:pathLst>
              </a:custGeom>
              <a:grpFill/>
              <a:ln w="1860" cap="flat">
                <a:solidFill>
                  <a:srgbClr val="008E3F"/>
                </a:solid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50CB67C9-74F7-B1C9-2C04-58BB391DD148}"/>
                  </a:ext>
                </a:extLst>
              </p:cNvPr>
              <p:cNvSpPr/>
              <p:nvPr/>
            </p:nvSpPr>
            <p:spPr>
              <a:xfrm>
                <a:off x="14616029" y="3517679"/>
                <a:ext cx="513086" cy="706189"/>
              </a:xfrm>
              <a:custGeom>
                <a:avLst/>
                <a:gdLst>
                  <a:gd name="connsiteX0" fmla="*/ 359793 w 513086"/>
                  <a:gd name="connsiteY0" fmla="*/ 706189 h 706189"/>
                  <a:gd name="connsiteX1" fmla="*/ 324261 w 513086"/>
                  <a:gd name="connsiteY1" fmla="*/ 680145 h 706189"/>
                  <a:gd name="connsiteX2" fmla="*/ 348631 w 513086"/>
                  <a:gd name="connsiteY2" fmla="*/ 633636 h 706189"/>
                  <a:gd name="connsiteX3" fmla="*/ 438300 w 513086"/>
                  <a:gd name="connsiteY3" fmla="*/ 545455 h 706189"/>
                  <a:gd name="connsiteX4" fmla="*/ 438300 w 513086"/>
                  <a:gd name="connsiteY4" fmla="*/ 186035 h 706189"/>
                  <a:gd name="connsiteX5" fmla="*/ 379885 w 513086"/>
                  <a:gd name="connsiteY5" fmla="*/ 117574 h 706189"/>
                  <a:gd name="connsiteX6" fmla="*/ 159247 w 513086"/>
                  <a:gd name="connsiteY6" fmla="*/ 74414 h 706189"/>
                  <a:gd name="connsiteX7" fmla="*/ 43534 w 513086"/>
                  <a:gd name="connsiteY7" fmla="*/ 83530 h 706189"/>
                  <a:gd name="connsiteX8" fmla="*/ 560 w 513086"/>
                  <a:gd name="connsiteY8" fmla="*/ 53206 h 706189"/>
                  <a:gd name="connsiteX9" fmla="*/ 30883 w 513086"/>
                  <a:gd name="connsiteY9" fmla="*/ 10232 h 706189"/>
                  <a:gd name="connsiteX10" fmla="*/ 159434 w 513086"/>
                  <a:gd name="connsiteY10" fmla="*/ 0 h 706189"/>
                  <a:gd name="connsiteX11" fmla="*/ 415604 w 513086"/>
                  <a:gd name="connsiteY11" fmla="*/ 52276 h 706189"/>
                  <a:gd name="connsiteX12" fmla="*/ 513086 w 513086"/>
                  <a:gd name="connsiteY12" fmla="*/ 186035 h 706189"/>
                  <a:gd name="connsiteX13" fmla="*/ 513086 w 513086"/>
                  <a:gd name="connsiteY13" fmla="*/ 545269 h 706189"/>
                  <a:gd name="connsiteX14" fmla="*/ 475507 w 513086"/>
                  <a:gd name="connsiteY14" fmla="*/ 637729 h 706189"/>
                  <a:gd name="connsiteX15" fmla="*/ 371142 w 513086"/>
                  <a:gd name="connsiteY15" fmla="*/ 704515 h 706189"/>
                  <a:gd name="connsiteX16" fmla="*/ 359793 w 513086"/>
                  <a:gd name="connsiteY16" fmla="*/ 706189 h 706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3086" h="706189">
                    <a:moveTo>
                      <a:pt x="359793" y="706189"/>
                    </a:moveTo>
                    <a:cubicBezTo>
                      <a:pt x="343981" y="706189"/>
                      <a:pt x="329284" y="695958"/>
                      <a:pt x="324261" y="680145"/>
                    </a:cubicBezTo>
                    <a:cubicBezTo>
                      <a:pt x="318122" y="660611"/>
                      <a:pt x="329098" y="639589"/>
                      <a:pt x="348631" y="633636"/>
                    </a:cubicBezTo>
                    <a:cubicBezTo>
                      <a:pt x="410581" y="614288"/>
                      <a:pt x="438300" y="570384"/>
                      <a:pt x="438300" y="545455"/>
                    </a:cubicBezTo>
                    <a:lnTo>
                      <a:pt x="438300" y="186035"/>
                    </a:lnTo>
                    <a:cubicBezTo>
                      <a:pt x="438300" y="162967"/>
                      <a:pt x="416348" y="137480"/>
                      <a:pt x="379885" y="117574"/>
                    </a:cubicBezTo>
                    <a:cubicBezTo>
                      <a:pt x="343422" y="97855"/>
                      <a:pt x="275519" y="74414"/>
                      <a:pt x="159247" y="74414"/>
                    </a:cubicBezTo>
                    <a:cubicBezTo>
                      <a:pt x="117576" y="74414"/>
                      <a:pt x="78694" y="77577"/>
                      <a:pt x="43534" y="83530"/>
                    </a:cubicBezTo>
                    <a:cubicBezTo>
                      <a:pt x="23256" y="87064"/>
                      <a:pt x="4094" y="73484"/>
                      <a:pt x="560" y="53206"/>
                    </a:cubicBezTo>
                    <a:cubicBezTo>
                      <a:pt x="-2975" y="32928"/>
                      <a:pt x="10605" y="13767"/>
                      <a:pt x="30883" y="10232"/>
                    </a:cubicBezTo>
                    <a:cubicBezTo>
                      <a:pt x="70323" y="3349"/>
                      <a:pt x="113483" y="0"/>
                      <a:pt x="159434" y="0"/>
                    </a:cubicBezTo>
                    <a:cubicBezTo>
                      <a:pt x="263799" y="0"/>
                      <a:pt x="352352" y="18045"/>
                      <a:pt x="415604" y="52276"/>
                    </a:cubicBezTo>
                    <a:cubicBezTo>
                      <a:pt x="477554" y="85762"/>
                      <a:pt x="513086" y="134503"/>
                      <a:pt x="513086" y="186035"/>
                    </a:cubicBezTo>
                    <a:lnTo>
                      <a:pt x="513086" y="545269"/>
                    </a:lnTo>
                    <a:cubicBezTo>
                      <a:pt x="513086" y="576337"/>
                      <a:pt x="499692" y="609079"/>
                      <a:pt x="475507" y="637729"/>
                    </a:cubicBezTo>
                    <a:cubicBezTo>
                      <a:pt x="449648" y="668238"/>
                      <a:pt x="413558" y="691307"/>
                      <a:pt x="371142" y="704515"/>
                    </a:cubicBezTo>
                    <a:cubicBezTo>
                      <a:pt x="367235" y="705631"/>
                      <a:pt x="363328" y="706189"/>
                      <a:pt x="359793" y="706189"/>
                    </a:cubicBezTo>
                    <a:close/>
                  </a:path>
                </a:pathLst>
              </a:custGeom>
              <a:grpFill/>
              <a:ln w="1860" cap="flat">
                <a:solidFill>
                  <a:srgbClr val="008E3F"/>
                </a:solidFill>
                <a:prstDash val="solid"/>
                <a:miter/>
              </a:ln>
            </p:spPr>
            <p:txBody>
              <a:bodyPr rtlCol="0" anchor="ctr"/>
              <a:lstStyle/>
              <a:p>
                <a:endParaRPr lang="zh-CN" altLang="en-US"/>
              </a:p>
            </p:txBody>
          </p:sp>
        </p:grpSp>
        <p:sp>
          <p:nvSpPr>
            <p:cNvPr id="65" name="文本框 64">
              <a:extLst>
                <a:ext uri="{FF2B5EF4-FFF2-40B4-BE49-F238E27FC236}">
                  <a16:creationId xmlns:a16="http://schemas.microsoft.com/office/drawing/2014/main" id="{0C48C154-FF67-DF50-F68D-EF1CBD21D4E4}"/>
                </a:ext>
              </a:extLst>
            </p:cNvPr>
            <p:cNvSpPr txBox="1"/>
            <p:nvPr/>
          </p:nvSpPr>
          <p:spPr>
            <a:xfrm>
              <a:off x="13609320" y="3504553"/>
              <a:ext cx="1645920" cy="580415"/>
            </a:xfrm>
            <a:prstGeom prst="rect">
              <a:avLst/>
            </a:prstGeom>
            <a:noFill/>
          </p:spPr>
          <p:txBody>
            <a:bodyPr wrap="square" rtlCol="0">
              <a:spAutoFit/>
            </a:bodyPr>
            <a:lstStyle/>
            <a:p>
              <a:pPr algn="l">
                <a:lnSpc>
                  <a:spcPct val="150000"/>
                </a:lnSpc>
              </a:pPr>
              <a:r>
                <a:rPr lang="zh-CN" altLang="en-US" sz="2400" b="1">
                  <a:solidFill>
                    <a:srgbClr val="008E3F"/>
                  </a:solidFill>
                </a:rPr>
                <a:t>＞</a:t>
              </a:r>
              <a:r>
                <a:rPr lang="en-US" altLang="zh-CN" sz="2400" b="1">
                  <a:solidFill>
                    <a:srgbClr val="008E3F"/>
                  </a:solidFill>
                </a:rPr>
                <a:t>600</a:t>
              </a:r>
              <a:r>
                <a:rPr lang="zh-CN" altLang="en-US" sz="2400" b="1">
                  <a:solidFill>
                    <a:srgbClr val="008E3F"/>
                  </a:solidFill>
                </a:rPr>
                <a:t>万</a:t>
              </a:r>
            </a:p>
          </p:txBody>
        </p:sp>
      </p:grpSp>
      <p:sp>
        <p:nvSpPr>
          <p:cNvPr id="3" name="文本框 2">
            <a:extLst>
              <a:ext uri="{FF2B5EF4-FFF2-40B4-BE49-F238E27FC236}">
                <a16:creationId xmlns:a16="http://schemas.microsoft.com/office/drawing/2014/main" id="{79761F6A-10A7-E1A3-07C6-6E6C91F413A6}"/>
              </a:ext>
            </a:extLst>
          </p:cNvPr>
          <p:cNvSpPr txBox="1"/>
          <p:nvPr/>
        </p:nvSpPr>
        <p:spPr>
          <a:xfrm>
            <a:off x="2544417" y="5913894"/>
            <a:ext cx="7833988" cy="215444"/>
          </a:xfrm>
          <a:prstGeom prst="rect">
            <a:avLst/>
          </a:prstGeom>
          <a:noFill/>
        </p:spPr>
        <p:txBody>
          <a:bodyPr wrap="square">
            <a:spAutoFit/>
          </a:bodyPr>
          <a:lstStyle/>
          <a:p>
            <a:r>
              <a:rPr lang="zh-CN" altLang="en-US" sz="800"/>
              <a:t>VM：前庭性偏头痛；</a:t>
            </a:r>
            <a:endParaRPr lang="en-US" altLang="zh-CN" sz="800"/>
          </a:p>
        </p:txBody>
      </p:sp>
      <p:sp>
        <p:nvSpPr>
          <p:cNvPr id="5" name="圆角矩形 4">
            <a:extLst>
              <a:ext uri="{FF2B5EF4-FFF2-40B4-BE49-F238E27FC236}">
                <a16:creationId xmlns:a16="http://schemas.microsoft.com/office/drawing/2014/main" id="{228FAFF3-C22C-D629-D63C-8B6CFD36D4F2}"/>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a:extLst>
              <a:ext uri="{FF2B5EF4-FFF2-40B4-BE49-F238E27FC236}">
                <a16:creationId xmlns:a16="http://schemas.microsoft.com/office/drawing/2014/main" id="{17B224CB-030C-9909-9F11-431E48FD3D98}"/>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2924741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D26FA-5E75-2C36-AF28-236E05C9DFA0}"/>
            </a:ext>
          </a:extLst>
        </p:cNvPr>
        <p:cNvGrpSpPr/>
        <p:nvPr/>
      </p:nvGrpSpPr>
      <p:grpSpPr>
        <a:xfrm>
          <a:off x="0" y="0"/>
          <a:ext cx="0" cy="0"/>
          <a:chOff x="0" y="0"/>
          <a:chExt cx="0" cy="0"/>
        </a:xfrm>
      </p:grpSpPr>
      <p:sp>
        <p:nvSpPr>
          <p:cNvPr id="22" name="矩形 21">
            <a:extLst>
              <a:ext uri="{FF2B5EF4-FFF2-40B4-BE49-F238E27FC236}">
                <a16:creationId xmlns:a16="http://schemas.microsoft.com/office/drawing/2014/main" id="{8298DAE4-D859-6276-D4DD-04B87BEFFFF8}"/>
              </a:ext>
            </a:extLst>
          </p:cNvPr>
          <p:cNvSpPr>
            <a:spLocks/>
          </p:cNvSpPr>
          <p:nvPr/>
        </p:nvSpPr>
        <p:spPr>
          <a:xfrm>
            <a:off x="6232207" y="1331216"/>
            <a:ext cx="5344160" cy="3880863"/>
          </a:xfrm>
          <a:prstGeom prst="rect">
            <a:avLst/>
          </a:prstGeom>
          <a:solidFill>
            <a:schemeClr val="bg1"/>
          </a:solidFill>
          <a:ln w="381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8D1678C6-0342-0D5D-4518-A910A08C6BEF}"/>
              </a:ext>
            </a:extLst>
          </p:cNvPr>
          <p:cNvSpPr>
            <a:spLocks/>
          </p:cNvSpPr>
          <p:nvPr/>
        </p:nvSpPr>
        <p:spPr>
          <a:xfrm>
            <a:off x="615632" y="1331216"/>
            <a:ext cx="5344160" cy="3880863"/>
          </a:xfrm>
          <a:prstGeom prst="rect">
            <a:avLst/>
          </a:prstGeom>
          <a:solidFill>
            <a:schemeClr val="bg1"/>
          </a:solidFill>
          <a:ln w="3810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A72955EB-2658-B178-AEC2-F794FC666763}"/>
              </a:ext>
            </a:extLst>
          </p:cNvPr>
          <p:cNvSpPr txBox="1"/>
          <p:nvPr/>
        </p:nvSpPr>
        <p:spPr>
          <a:xfrm>
            <a:off x="2337408" y="6139498"/>
            <a:ext cx="9381159" cy="338554"/>
          </a:xfrm>
          <a:prstGeom prst="rect">
            <a:avLst/>
          </a:prstGeom>
          <a:noFill/>
        </p:spPr>
        <p:txBody>
          <a:bodyPr wrap="square" rtlCol="0">
            <a:spAutoFit/>
          </a:bodyPr>
          <a:lstStyle/>
          <a:p>
            <a:pPr marL="228600" indent="-228600">
              <a:buFont typeface="+mj-lt"/>
              <a:buAutoNum type="arabicPeriod"/>
            </a:pPr>
            <a:r>
              <a:rPr lang="zh-CN" altLang="en-US" sz="800"/>
              <a:t>王朝霞</a:t>
            </a:r>
            <a:r>
              <a:rPr lang="en-US" altLang="zh-CN" sz="800"/>
              <a:t>,</a:t>
            </a:r>
            <a:r>
              <a:rPr lang="zh-CN" altLang="en-US" sz="800"/>
              <a:t>李远军</a:t>
            </a:r>
            <a:r>
              <a:rPr lang="en-US" altLang="zh-CN" sz="800"/>
              <a:t>,</a:t>
            </a:r>
            <a:r>
              <a:rPr lang="zh-CN" altLang="en-US" sz="800"/>
              <a:t>徐先荣</a:t>
            </a:r>
            <a:r>
              <a:rPr lang="en-US" altLang="zh-CN" sz="800"/>
              <a:t>,</a:t>
            </a:r>
            <a:r>
              <a:rPr lang="zh-CN" altLang="en-US" sz="800"/>
              <a:t>等</a:t>
            </a:r>
            <a:r>
              <a:rPr lang="en-US" altLang="zh-CN" sz="800"/>
              <a:t>. </a:t>
            </a:r>
            <a:r>
              <a:rPr lang="zh-CN" altLang="en-US" sz="800"/>
              <a:t>眩晕中心门诊</a:t>
            </a:r>
            <a:r>
              <a:rPr lang="en-US" altLang="zh-CN" sz="800"/>
              <a:t>1419</a:t>
            </a:r>
            <a:r>
              <a:rPr lang="zh-CN" altLang="en-US" sz="800"/>
              <a:t>例患者的病因分层研究</a:t>
            </a:r>
            <a:r>
              <a:rPr lang="en-US" altLang="zh-CN" sz="800"/>
              <a:t>[J]. </a:t>
            </a:r>
            <a:r>
              <a:rPr lang="zh-CN" altLang="en-US" sz="800"/>
              <a:t>中华临床医师杂志（电子版）</a:t>
            </a:r>
            <a:r>
              <a:rPr lang="en-US" altLang="zh-CN" sz="800"/>
              <a:t>,2018,12(4):218-222. </a:t>
            </a:r>
          </a:p>
          <a:p>
            <a:pPr marL="228600" indent="-228600">
              <a:buFont typeface="+mj-lt"/>
              <a:buAutoNum type="arabicPeriod"/>
            </a:pPr>
            <a:r>
              <a:rPr lang="zh-CN" altLang="en-US" sz="800"/>
              <a:t>王海涛</a:t>
            </a:r>
            <a:r>
              <a:rPr lang="en-US" altLang="zh-CN" sz="800"/>
              <a:t>,</a:t>
            </a:r>
            <a:r>
              <a:rPr lang="zh-CN" altLang="en-US" sz="800"/>
              <a:t>薛轶文</a:t>
            </a:r>
            <a:r>
              <a:rPr lang="en-US" altLang="zh-CN" sz="800"/>
              <a:t>,</a:t>
            </a:r>
            <a:r>
              <a:rPr lang="zh-CN" altLang="en-US" sz="800"/>
              <a:t>刘永胜</a:t>
            </a:r>
            <a:r>
              <a:rPr lang="en-US" altLang="zh-CN" sz="800"/>
              <a:t>,</a:t>
            </a:r>
            <a:r>
              <a:rPr lang="zh-CN" altLang="en-US" sz="800"/>
              <a:t>等</a:t>
            </a:r>
            <a:r>
              <a:rPr lang="en-US" altLang="zh-CN" sz="800"/>
              <a:t>. </a:t>
            </a:r>
            <a:r>
              <a:rPr lang="zh-CN" altLang="en-US" sz="800"/>
              <a:t>耳鼻咽喉科专病门诊</a:t>
            </a:r>
            <a:r>
              <a:rPr lang="en-US" altLang="zh-CN" sz="800"/>
              <a:t>8310</a:t>
            </a:r>
            <a:r>
              <a:rPr lang="zh-CN" altLang="en-US" sz="800"/>
              <a:t>例眩晕患者的病因学分析</a:t>
            </a:r>
            <a:r>
              <a:rPr lang="en-US" altLang="zh-CN" sz="800"/>
              <a:t>[J]. </a:t>
            </a:r>
            <a:r>
              <a:rPr lang="zh-CN" altLang="en-US" sz="800"/>
              <a:t>中华耳科学杂志</a:t>
            </a:r>
            <a:r>
              <a:rPr lang="en-US" altLang="zh-CN" sz="800"/>
              <a:t>,2017,15(6):670-674. </a:t>
            </a:r>
            <a:endParaRPr lang="zh-CN" altLang="en-US" sz="800"/>
          </a:p>
        </p:txBody>
      </p:sp>
      <p:sp>
        <p:nvSpPr>
          <p:cNvPr id="6" name="矩形: 圆角 5">
            <a:extLst>
              <a:ext uri="{FF2B5EF4-FFF2-40B4-BE49-F238E27FC236}">
                <a16:creationId xmlns:a16="http://schemas.microsoft.com/office/drawing/2014/main" id="{6ECBAFCF-DB38-2B0B-A54D-F51D984D2651}"/>
              </a:ext>
            </a:extLst>
          </p:cNvPr>
          <p:cNvSpPr>
            <a:spLocks/>
          </p:cNvSpPr>
          <p:nvPr/>
        </p:nvSpPr>
        <p:spPr>
          <a:xfrm>
            <a:off x="1773872" y="1089025"/>
            <a:ext cx="3027680" cy="531431"/>
          </a:xfrm>
          <a:prstGeom prst="roundRect">
            <a:avLst/>
          </a:prstGeom>
          <a:solidFill>
            <a:srgbClr val="008E3F"/>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a:t>眩晕门诊</a:t>
            </a:r>
            <a:endParaRPr lang="en-US" altLang="zh-CN" sz="1600" b="1"/>
          </a:p>
          <a:p>
            <a:pPr algn="ctr"/>
            <a:r>
              <a:rPr lang="zh-CN" altLang="en-US" sz="1600" b="1"/>
              <a:t>眩晕病因占比</a:t>
            </a:r>
          </a:p>
        </p:txBody>
      </p:sp>
      <p:sp>
        <p:nvSpPr>
          <p:cNvPr id="7" name="矩形: 圆角 6">
            <a:extLst>
              <a:ext uri="{FF2B5EF4-FFF2-40B4-BE49-F238E27FC236}">
                <a16:creationId xmlns:a16="http://schemas.microsoft.com/office/drawing/2014/main" id="{4B5BF904-EABA-951D-D68B-35F5DF100BBF}"/>
              </a:ext>
            </a:extLst>
          </p:cNvPr>
          <p:cNvSpPr>
            <a:spLocks/>
          </p:cNvSpPr>
          <p:nvPr/>
        </p:nvSpPr>
        <p:spPr>
          <a:xfrm>
            <a:off x="7390447" y="1089025"/>
            <a:ext cx="3027680" cy="531431"/>
          </a:xfrm>
          <a:prstGeom prst="roundRect">
            <a:avLst/>
          </a:prstGeom>
          <a:solidFill>
            <a:srgbClr val="008E3F"/>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a:t>耳鼻喉科门诊</a:t>
            </a:r>
            <a:endParaRPr lang="en-US" altLang="zh-CN" sz="1600" b="1"/>
          </a:p>
          <a:p>
            <a:pPr algn="ctr"/>
            <a:r>
              <a:rPr lang="zh-CN" altLang="en-US" sz="1600" b="1"/>
              <a:t>眩晕病因占比</a:t>
            </a:r>
          </a:p>
        </p:txBody>
      </p:sp>
      <p:sp>
        <p:nvSpPr>
          <p:cNvPr id="9" name="文本框 8">
            <a:extLst>
              <a:ext uri="{FF2B5EF4-FFF2-40B4-BE49-F238E27FC236}">
                <a16:creationId xmlns:a16="http://schemas.microsoft.com/office/drawing/2014/main" id="{D3004948-7DD9-90C9-160A-84C12CDF5CC0}"/>
              </a:ext>
            </a:extLst>
          </p:cNvPr>
          <p:cNvSpPr txBox="1">
            <a:spLocks/>
          </p:cNvSpPr>
          <p:nvPr/>
        </p:nvSpPr>
        <p:spPr>
          <a:xfrm>
            <a:off x="706057" y="4564190"/>
            <a:ext cx="5163311" cy="624786"/>
          </a:xfrm>
          <a:prstGeom prst="rect">
            <a:avLst/>
          </a:prstGeom>
          <a:noFill/>
        </p:spPr>
        <p:txBody>
          <a:bodyPr wrap="square">
            <a:spAutoFit/>
          </a:bodyPr>
          <a:lstStyle>
            <a:defPPr>
              <a:defRPr lang="zh-CN"/>
            </a:defPPr>
            <a:lvl1pPr marL="285750" indent="-285750">
              <a:lnSpc>
                <a:spcPct val="150000"/>
              </a:lnSpc>
              <a:buFont typeface="Wingdings" panose="05000000000000000000" pitchFamily="2" charset="2"/>
              <a:buChar char="ü"/>
              <a:defRPr sz="1600"/>
            </a:lvl1pPr>
          </a:lstStyle>
          <a:p>
            <a:pPr>
              <a:lnSpc>
                <a:spcPct val="130000"/>
              </a:lnSpc>
            </a:pPr>
            <a:r>
              <a:rPr lang="zh-CN" altLang="en-US" sz="1400"/>
              <a:t>分析显示，</a:t>
            </a:r>
            <a:r>
              <a:rPr lang="zh-CN" altLang="en-US" sz="1400" b="1">
                <a:solidFill>
                  <a:srgbClr val="008E3F"/>
                </a:solidFill>
              </a:rPr>
              <a:t>在眩晕中心门诊中，眩晕</a:t>
            </a:r>
            <a:r>
              <a:rPr lang="en-US" altLang="zh-CN" sz="1400" b="1">
                <a:solidFill>
                  <a:srgbClr val="008E3F"/>
                </a:solidFill>
              </a:rPr>
              <a:t>/</a:t>
            </a:r>
            <a:r>
              <a:rPr lang="zh-CN" altLang="en-US" sz="1400" b="1">
                <a:solidFill>
                  <a:srgbClr val="008E3F"/>
                </a:solidFill>
              </a:rPr>
              <a:t>头晕患者病因，前庭性偏头痛为第二位</a:t>
            </a:r>
          </a:p>
        </p:txBody>
      </p:sp>
      <p:sp>
        <p:nvSpPr>
          <p:cNvPr id="11" name="文本框 10">
            <a:extLst>
              <a:ext uri="{FF2B5EF4-FFF2-40B4-BE49-F238E27FC236}">
                <a16:creationId xmlns:a16="http://schemas.microsoft.com/office/drawing/2014/main" id="{3AF030D8-909B-C310-10B5-D26C7BEE4DCB}"/>
              </a:ext>
            </a:extLst>
          </p:cNvPr>
          <p:cNvSpPr txBox="1">
            <a:spLocks/>
          </p:cNvSpPr>
          <p:nvPr/>
        </p:nvSpPr>
        <p:spPr>
          <a:xfrm>
            <a:off x="6294120" y="4564190"/>
            <a:ext cx="5220335" cy="624786"/>
          </a:xfrm>
          <a:prstGeom prst="rect">
            <a:avLst/>
          </a:prstGeom>
          <a:noFill/>
        </p:spPr>
        <p:txBody>
          <a:bodyPr wrap="square">
            <a:spAutoFit/>
          </a:bodyPr>
          <a:lstStyle>
            <a:defPPr>
              <a:defRPr lang="zh-CN"/>
            </a:defPPr>
            <a:lvl1pPr marL="285750" indent="-285750">
              <a:lnSpc>
                <a:spcPct val="130000"/>
              </a:lnSpc>
              <a:buFont typeface="Wingdings" panose="05000000000000000000" pitchFamily="2" charset="2"/>
              <a:buChar char="ü"/>
              <a:defRPr sz="1400"/>
            </a:lvl1pPr>
          </a:lstStyle>
          <a:p>
            <a:r>
              <a:rPr lang="zh-CN" altLang="en-US" b="1">
                <a:solidFill>
                  <a:srgbClr val="008E3F"/>
                </a:solidFill>
              </a:rPr>
              <a:t>研究表明，耳鼻咽喉科专病门诊各类头晕眩晕疾病所占比例，前庭性偏头痛居第二位</a:t>
            </a:r>
            <a:endParaRPr lang="en-US" altLang="zh-CN" b="1">
              <a:solidFill>
                <a:srgbClr val="008E3F"/>
              </a:solidFill>
            </a:endParaRPr>
          </a:p>
        </p:txBody>
      </p:sp>
      <p:graphicFrame>
        <p:nvGraphicFramePr>
          <p:cNvPr id="14" name="图表 13">
            <a:extLst>
              <a:ext uri="{FF2B5EF4-FFF2-40B4-BE49-F238E27FC236}">
                <a16:creationId xmlns:a16="http://schemas.microsoft.com/office/drawing/2014/main" id="{A569821A-0B53-356C-70D5-9424B59DE339}"/>
              </a:ext>
            </a:extLst>
          </p:cNvPr>
          <p:cNvGraphicFramePr/>
          <p:nvPr>
            <p:extLst>
              <p:ext uri="{D42A27DB-BD31-4B8C-83A1-F6EECF244321}">
                <p14:modId xmlns:p14="http://schemas.microsoft.com/office/powerpoint/2010/main" val="2837225592"/>
              </p:ext>
            </p:extLst>
          </p:nvPr>
        </p:nvGraphicFramePr>
        <p:xfrm>
          <a:off x="625729" y="1778192"/>
          <a:ext cx="5323967" cy="2804160"/>
        </p:xfrm>
        <a:graphic>
          <a:graphicData uri="http://schemas.openxmlformats.org/drawingml/2006/chart">
            <c:chart xmlns:c="http://schemas.openxmlformats.org/drawingml/2006/chart" xmlns:r="http://schemas.openxmlformats.org/officeDocument/2006/relationships" r:id="rId3"/>
          </a:graphicData>
        </a:graphic>
      </p:graphicFrame>
      <p:sp>
        <p:nvSpPr>
          <p:cNvPr id="19" name="文本框 18">
            <a:extLst>
              <a:ext uri="{FF2B5EF4-FFF2-40B4-BE49-F238E27FC236}">
                <a16:creationId xmlns:a16="http://schemas.microsoft.com/office/drawing/2014/main" id="{4038C90B-CBD9-7B42-C1BA-541AD2B1CACB}"/>
              </a:ext>
            </a:extLst>
          </p:cNvPr>
          <p:cNvSpPr txBox="1"/>
          <p:nvPr/>
        </p:nvSpPr>
        <p:spPr>
          <a:xfrm>
            <a:off x="479425" y="5316636"/>
            <a:ext cx="5616575" cy="338554"/>
          </a:xfrm>
          <a:prstGeom prst="rect">
            <a:avLst/>
          </a:prstGeom>
          <a:noFill/>
        </p:spPr>
        <p:txBody>
          <a:bodyPr wrap="square">
            <a:spAutoFit/>
          </a:bodyPr>
          <a:lstStyle/>
          <a:p>
            <a:pPr marL="285750" indent="-285750">
              <a:buFont typeface="Arial" panose="020B0604020202020204" pitchFamily="34" charset="0"/>
              <a:buChar char="•"/>
            </a:pPr>
            <a:r>
              <a:rPr lang="zh-CN" altLang="en-US" sz="800"/>
              <a:t>研究为总结眩晕中心门诊患者的疾病病因规律，纳入具有全科医师工作经历并长期从事眩晕诊疗和研究的某专家团队诊治的眩晕 / 头晕患者 1419 例作为研究对象，按患者性别和年龄进行病因分层的构成比分析</a:t>
            </a:r>
          </a:p>
        </p:txBody>
      </p:sp>
      <p:graphicFrame>
        <p:nvGraphicFramePr>
          <p:cNvPr id="27" name="图表 26">
            <a:extLst>
              <a:ext uri="{FF2B5EF4-FFF2-40B4-BE49-F238E27FC236}">
                <a16:creationId xmlns:a16="http://schemas.microsoft.com/office/drawing/2014/main" id="{FD4D53D5-2EBA-5067-41E4-C40EFE122DA1}"/>
              </a:ext>
            </a:extLst>
          </p:cNvPr>
          <p:cNvGraphicFramePr/>
          <p:nvPr>
            <p:extLst>
              <p:ext uri="{D42A27DB-BD31-4B8C-83A1-F6EECF244321}">
                <p14:modId xmlns:p14="http://schemas.microsoft.com/office/powerpoint/2010/main" val="1744079589"/>
              </p:ext>
            </p:extLst>
          </p:nvPr>
        </p:nvGraphicFramePr>
        <p:xfrm>
          <a:off x="6242304" y="1778192"/>
          <a:ext cx="5323967" cy="2804160"/>
        </p:xfrm>
        <a:graphic>
          <a:graphicData uri="http://schemas.openxmlformats.org/drawingml/2006/chart">
            <c:chart xmlns:c="http://schemas.openxmlformats.org/drawingml/2006/chart" xmlns:r="http://schemas.openxmlformats.org/officeDocument/2006/relationships" r:id="rId4"/>
          </a:graphicData>
        </a:graphic>
      </p:graphicFrame>
      <p:sp>
        <p:nvSpPr>
          <p:cNvPr id="29" name="文本框 28">
            <a:extLst>
              <a:ext uri="{FF2B5EF4-FFF2-40B4-BE49-F238E27FC236}">
                <a16:creationId xmlns:a16="http://schemas.microsoft.com/office/drawing/2014/main" id="{4BEAA087-8E51-23DB-C40C-715E110D508E}"/>
              </a:ext>
            </a:extLst>
          </p:cNvPr>
          <p:cNvSpPr txBox="1"/>
          <p:nvPr/>
        </p:nvSpPr>
        <p:spPr>
          <a:xfrm>
            <a:off x="6096000" y="5316636"/>
            <a:ext cx="5616575" cy="338554"/>
          </a:xfrm>
          <a:prstGeom prst="rect">
            <a:avLst/>
          </a:prstGeom>
          <a:noFill/>
        </p:spPr>
        <p:txBody>
          <a:bodyPr wrap="square">
            <a:spAutoFit/>
          </a:bodyPr>
          <a:lstStyle>
            <a:defPPr>
              <a:defRPr lang="zh-CN"/>
            </a:defPPr>
            <a:lvl1pPr marL="285750" indent="-285750">
              <a:buFont typeface="Arial" panose="020B0604020202020204" pitchFamily="34" charset="0"/>
              <a:buChar char="•"/>
              <a:defRPr sz="800"/>
            </a:lvl1pPr>
          </a:lstStyle>
          <a:p>
            <a:r>
              <a:rPr lang="zh-CN" altLang="en-US"/>
              <a:t>研究通过对耳鼻咽喉科专病门诊的8310例眩晕患者眩晕进行病因学的统计分析，归纳总结耳鼻咽喉科门诊的常见眩晕疾病及其临床特征，为下一步建立合理有效的眩晕门诊的诊疗流程提供科学依据</a:t>
            </a:r>
          </a:p>
        </p:txBody>
      </p:sp>
      <p:sp>
        <p:nvSpPr>
          <p:cNvPr id="30" name="文本框 29">
            <a:extLst>
              <a:ext uri="{FF2B5EF4-FFF2-40B4-BE49-F238E27FC236}">
                <a16:creationId xmlns:a16="http://schemas.microsoft.com/office/drawing/2014/main" id="{8181D2C1-3E6D-B13F-4DAB-CA0013DB8C1C}"/>
              </a:ext>
            </a:extLst>
          </p:cNvPr>
          <p:cNvSpPr txBox="1"/>
          <p:nvPr/>
        </p:nvSpPr>
        <p:spPr>
          <a:xfrm>
            <a:off x="2337408" y="5777868"/>
            <a:ext cx="9381159" cy="338554"/>
          </a:xfrm>
          <a:prstGeom prst="rect">
            <a:avLst/>
          </a:prstGeom>
          <a:noFill/>
        </p:spPr>
        <p:txBody>
          <a:bodyPr wrap="square">
            <a:spAutoFit/>
          </a:bodyPr>
          <a:lstStyle/>
          <a:p>
            <a:r>
              <a:rPr lang="zh-CN" altLang="en-US" sz="800"/>
              <a:t>BPPV；良性阵发性位置性眩晕；VM：前庭性偏头痛；VN：前庭神经炎；MD：梅尼埃病；PV：精神性眩晕；</a:t>
            </a:r>
            <a:r>
              <a:rPr lang="en-US" altLang="zh-CN" sz="800"/>
              <a:t>HTN</a:t>
            </a:r>
            <a:r>
              <a:rPr lang="zh-CN" altLang="en-US" sz="800"/>
              <a:t>：高血压；PCI：后循环缺血；SD：突发性耳聋伴眩晕；CHD：冠状动脉粥样硬化性心脏病；</a:t>
            </a:r>
            <a:r>
              <a:rPr lang="en-US" altLang="zh-CN" sz="800"/>
              <a:t>PPPD:</a:t>
            </a:r>
            <a:r>
              <a:rPr lang="zh-CN" altLang="en-US" sz="800"/>
              <a:t>持续性姿势</a:t>
            </a:r>
            <a:r>
              <a:rPr lang="en-US" altLang="zh-CN" sz="800"/>
              <a:t>-</a:t>
            </a:r>
            <a:r>
              <a:rPr lang="zh-CN" altLang="en-US" sz="800"/>
              <a:t>知觉性头晕</a:t>
            </a:r>
            <a:r>
              <a:rPr lang="en-US" altLang="zh-CN" sz="800"/>
              <a:t>; DEH</a:t>
            </a:r>
            <a:r>
              <a:rPr lang="zh-CN" altLang="en-US" sz="800"/>
              <a:t>：迟发型膜迷路积水</a:t>
            </a:r>
            <a:endParaRPr lang="en-US" altLang="zh-CN" sz="800"/>
          </a:p>
        </p:txBody>
      </p:sp>
      <p:sp>
        <p:nvSpPr>
          <p:cNvPr id="3" name="圆角矩形 2">
            <a:extLst>
              <a:ext uri="{FF2B5EF4-FFF2-40B4-BE49-F238E27FC236}">
                <a16:creationId xmlns:a16="http://schemas.microsoft.com/office/drawing/2014/main" id="{5FC3DE97-65DA-2783-9446-5C94A653D285}"/>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a:extLst>
              <a:ext uri="{FF2B5EF4-FFF2-40B4-BE49-F238E27FC236}">
                <a16:creationId xmlns:a16="http://schemas.microsoft.com/office/drawing/2014/main" id="{8B0551A3-9C9B-5D3C-5571-EBA20110B0BB}"/>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a:extLst>
              <a:ext uri="{FF2B5EF4-FFF2-40B4-BE49-F238E27FC236}">
                <a16:creationId xmlns:a16="http://schemas.microsoft.com/office/drawing/2014/main" id="{989E7ACE-0D0F-C99D-50AC-AD6CF2AC2736}"/>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CA587C10-ADFE-EA5F-9F8A-ACC8570BFBF7}"/>
              </a:ext>
            </a:extLst>
          </p:cNvPr>
          <p:cNvSpPr>
            <a:spLocks noGrp="1"/>
          </p:cNvSpPr>
          <p:nvPr>
            <p:ph type="title"/>
          </p:nvPr>
        </p:nvSpPr>
        <p:spPr>
          <a:xfrm>
            <a:off x="479425" y="0"/>
            <a:ext cx="11233150" cy="728663"/>
          </a:xfrm>
        </p:spPr>
        <p:txBody>
          <a:bodyPr anchor="b">
            <a:normAutofit/>
          </a:bodyPr>
          <a:lstStyle/>
          <a:p>
            <a:r>
              <a:rPr lang="zh-CN" altLang="en-US">
                <a:solidFill>
                  <a:schemeClr val="bg1"/>
                </a:solidFill>
              </a:rPr>
              <a:t>前庭性偏头痛是眩晕第二大常见病因，仅次于</a:t>
            </a:r>
            <a:r>
              <a:rPr lang="en-US" altLang="zh-CN">
                <a:solidFill>
                  <a:schemeClr val="bg1"/>
                </a:solidFill>
              </a:rPr>
              <a:t>BPPV</a:t>
            </a:r>
            <a:endParaRPr lang="zh-CN" altLang="en-US">
              <a:solidFill>
                <a:schemeClr val="bg1"/>
              </a:solidFill>
            </a:endParaRPr>
          </a:p>
        </p:txBody>
      </p:sp>
    </p:spTree>
    <p:extLst>
      <p:ext uri="{BB962C8B-B14F-4D97-AF65-F5344CB8AC3E}">
        <p14:creationId xmlns:p14="http://schemas.microsoft.com/office/powerpoint/2010/main" val="33369179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C731A4-13BD-EA8A-1BDB-8F562F6BE8EA}"/>
            </a:ext>
          </a:extLst>
        </p:cNvPr>
        <p:cNvGrpSpPr/>
        <p:nvPr/>
      </p:nvGrpSpPr>
      <p:grpSpPr>
        <a:xfrm>
          <a:off x="0" y="0"/>
          <a:ext cx="0" cy="0"/>
          <a:chOff x="0" y="0"/>
          <a:chExt cx="0" cy="0"/>
        </a:xfrm>
      </p:grpSpPr>
      <p:sp>
        <p:nvSpPr>
          <p:cNvPr id="6" name="圆角矩形 5">
            <a:extLst>
              <a:ext uri="{FF2B5EF4-FFF2-40B4-BE49-F238E27FC236}">
                <a16:creationId xmlns:a16="http://schemas.microsoft.com/office/drawing/2014/main" id="{92F2E6EE-E27C-92B0-2FE3-7EDF51BBC9BB}"/>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流程图: 可选过程 28">
            <a:extLst>
              <a:ext uri="{FF2B5EF4-FFF2-40B4-BE49-F238E27FC236}">
                <a16:creationId xmlns:a16="http://schemas.microsoft.com/office/drawing/2014/main" id="{A6D5DB58-F8A9-7F28-D3B1-4DFA67B75CA2}"/>
              </a:ext>
            </a:extLst>
          </p:cNvPr>
          <p:cNvSpPr/>
          <p:nvPr/>
        </p:nvSpPr>
        <p:spPr>
          <a:xfrm>
            <a:off x="1006792" y="2235200"/>
            <a:ext cx="4561840" cy="3159760"/>
          </a:xfrm>
          <a:prstGeom prst="flowChartAlternateProcess">
            <a:avLst/>
          </a:prstGeom>
          <a:solidFill>
            <a:schemeClr val="bg1"/>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B5BE0B58-A5BF-F1C9-0684-0E111C9C72FE}"/>
              </a:ext>
            </a:extLst>
          </p:cNvPr>
          <p:cNvSpPr>
            <a:spLocks noGrp="1"/>
          </p:cNvSpPr>
          <p:nvPr>
            <p:ph type="title"/>
          </p:nvPr>
        </p:nvSpPr>
        <p:spPr>
          <a:xfrm>
            <a:off x="479425" y="0"/>
            <a:ext cx="11233150" cy="728663"/>
          </a:xfrm>
        </p:spPr>
        <p:txBody>
          <a:bodyPr anchor="b">
            <a:normAutofit/>
          </a:bodyPr>
          <a:lstStyle/>
          <a:p>
            <a:r>
              <a:rPr lang="zh-CN" altLang="en-US">
                <a:solidFill>
                  <a:schemeClr val="bg1"/>
                </a:solidFill>
              </a:rPr>
              <a:t>前庭性偏头痛是促使患者就诊于头痛门诊的主要病因之一</a:t>
            </a:r>
          </a:p>
        </p:txBody>
      </p:sp>
      <p:sp>
        <p:nvSpPr>
          <p:cNvPr id="5" name="文本框 4">
            <a:extLst>
              <a:ext uri="{FF2B5EF4-FFF2-40B4-BE49-F238E27FC236}">
                <a16:creationId xmlns:a16="http://schemas.microsoft.com/office/drawing/2014/main" id="{7DAC30BC-D465-982B-4D91-91AA6B1851E8}"/>
              </a:ext>
            </a:extLst>
          </p:cNvPr>
          <p:cNvSpPr txBox="1"/>
          <p:nvPr/>
        </p:nvSpPr>
        <p:spPr>
          <a:xfrm>
            <a:off x="2331416" y="6135121"/>
            <a:ext cx="9381159" cy="461665"/>
          </a:xfrm>
          <a:prstGeom prst="rect">
            <a:avLst/>
          </a:prstGeom>
          <a:noFill/>
        </p:spPr>
        <p:txBody>
          <a:bodyPr wrap="square" rtlCol="0">
            <a:spAutoFit/>
          </a:bodyPr>
          <a:lstStyle>
            <a:defPPr>
              <a:defRPr lang="zh-CN"/>
            </a:defPPr>
            <a:lvl1pPr marL="228600" indent="-228600">
              <a:buFont typeface="+mj-lt"/>
              <a:buAutoNum type="arabicPeriod"/>
              <a:defRPr sz="800"/>
            </a:lvl1pPr>
          </a:lstStyle>
          <a:p>
            <a:r>
              <a:rPr lang="en-US" altLang="zh-CN"/>
              <a:t>Yollu U, Uluduz DU, Yilmaz M, et al. Vestibular migraine screening in a migraine-diagnosed patient population, and assessment of vestibulocochlear function. Clin Otolaryngol, 2017, 42(2): 225 ~ 233.</a:t>
            </a:r>
          </a:p>
          <a:p>
            <a:r>
              <a:rPr lang="en-US" altLang="zh-CN"/>
              <a:t>Sohn JH. Recent Advances in the Understanding of Vestibular Migraine. Behav Neurol, 2016, 2016: 1801845.</a:t>
            </a:r>
            <a:endParaRPr lang="zh-CN" altLang="en-US"/>
          </a:p>
        </p:txBody>
      </p:sp>
      <p:sp>
        <p:nvSpPr>
          <p:cNvPr id="4" name="文本框 3">
            <a:extLst>
              <a:ext uri="{FF2B5EF4-FFF2-40B4-BE49-F238E27FC236}">
                <a16:creationId xmlns:a16="http://schemas.microsoft.com/office/drawing/2014/main" id="{7C2107FF-1DDC-24BF-42FD-6ADED70A6C24}"/>
              </a:ext>
            </a:extLst>
          </p:cNvPr>
          <p:cNvSpPr txBox="1"/>
          <p:nvPr/>
        </p:nvSpPr>
        <p:spPr>
          <a:xfrm>
            <a:off x="574591" y="1089025"/>
            <a:ext cx="10242566" cy="700898"/>
          </a:xfrm>
          <a:prstGeom prst="rect">
            <a:avLst/>
          </a:prstGeom>
          <a:noFill/>
        </p:spPr>
        <p:txBody>
          <a:bodyPr wrap="square">
            <a:spAutoFit/>
          </a:bodyPr>
          <a:lstStyle>
            <a:defPPr>
              <a:defRPr lang="zh-CN"/>
            </a:defPPr>
            <a:lvl1pPr marL="285750" indent="-285750">
              <a:lnSpc>
                <a:spcPct val="130000"/>
              </a:lnSpc>
              <a:buFont typeface="Arial" panose="020B0604020202020204" pitchFamily="34" charset="0"/>
              <a:buChar char="•"/>
              <a:defRPr sz="1600"/>
            </a:lvl1pPr>
          </a:lstStyle>
          <a:p>
            <a:r>
              <a:rPr lang="zh-CN" altLang="en-US"/>
              <a:t>研究使用最新的标准化诊断标准，即国际头痛疾病分类，对诊断为偏头痛的患者人群进行分析，并确定前庭偏头痛流行病学数据。结果显示，</a:t>
            </a:r>
            <a:r>
              <a:rPr lang="zh-CN" altLang="en-US" b="1">
                <a:solidFill>
                  <a:srgbClr val="008E3F"/>
                </a:solidFill>
              </a:rPr>
              <a:t>在偏头痛病人中，</a:t>
            </a:r>
            <a:r>
              <a:rPr lang="en-US" altLang="zh-CN" b="1">
                <a:solidFill>
                  <a:srgbClr val="008E3F"/>
                </a:solidFill>
              </a:rPr>
              <a:t>VM </a:t>
            </a:r>
            <a:r>
              <a:rPr lang="zh-CN" altLang="en-US" b="1">
                <a:solidFill>
                  <a:srgbClr val="008E3F"/>
                </a:solidFill>
              </a:rPr>
              <a:t>的患病率为</a:t>
            </a:r>
            <a:r>
              <a:rPr lang="en-US" altLang="zh-CN" b="1">
                <a:solidFill>
                  <a:srgbClr val="008E3F"/>
                </a:solidFill>
              </a:rPr>
              <a:t>21%</a:t>
            </a:r>
            <a:r>
              <a:rPr lang="en-US" altLang="zh-CN" b="1" baseline="30000">
                <a:solidFill>
                  <a:srgbClr val="008E3F"/>
                </a:solidFill>
              </a:rPr>
              <a:t>1</a:t>
            </a:r>
            <a:r>
              <a:rPr lang="zh-CN" altLang="en-US" b="1">
                <a:solidFill>
                  <a:srgbClr val="008E3F"/>
                </a:solidFill>
              </a:rPr>
              <a:t>；在头痛门诊中，</a:t>
            </a:r>
            <a:r>
              <a:rPr lang="en-US" altLang="zh-CN" b="1">
                <a:solidFill>
                  <a:srgbClr val="008E3F"/>
                </a:solidFill>
              </a:rPr>
              <a:t>VM</a:t>
            </a:r>
            <a:r>
              <a:rPr lang="zh-CN" altLang="en-US" b="1">
                <a:solidFill>
                  <a:srgbClr val="008E3F"/>
                </a:solidFill>
              </a:rPr>
              <a:t>占</a:t>
            </a:r>
            <a:r>
              <a:rPr lang="en-US" altLang="zh-CN" b="1">
                <a:solidFill>
                  <a:srgbClr val="008E3F"/>
                </a:solidFill>
              </a:rPr>
              <a:t>9%</a:t>
            </a:r>
            <a:r>
              <a:rPr lang="zh-CN" altLang="en-US" b="1">
                <a:solidFill>
                  <a:srgbClr val="008E3F"/>
                </a:solidFill>
              </a:rPr>
              <a:t>～</a:t>
            </a:r>
            <a:r>
              <a:rPr lang="en-US" altLang="zh-CN" b="1">
                <a:solidFill>
                  <a:srgbClr val="008E3F"/>
                </a:solidFill>
              </a:rPr>
              <a:t>11.9%</a:t>
            </a:r>
            <a:r>
              <a:rPr lang="en-US" altLang="zh-CN" b="1" baseline="30000">
                <a:solidFill>
                  <a:srgbClr val="008E3F"/>
                </a:solidFill>
              </a:rPr>
              <a:t>2</a:t>
            </a:r>
          </a:p>
        </p:txBody>
      </p:sp>
      <p:sp>
        <p:nvSpPr>
          <p:cNvPr id="8" name="文本框 7">
            <a:extLst>
              <a:ext uri="{FF2B5EF4-FFF2-40B4-BE49-F238E27FC236}">
                <a16:creationId xmlns:a16="http://schemas.microsoft.com/office/drawing/2014/main" id="{13C1206F-46B0-8B9D-00A6-32D7E6EA3974}"/>
              </a:ext>
            </a:extLst>
          </p:cNvPr>
          <p:cNvSpPr txBox="1"/>
          <p:nvPr/>
        </p:nvSpPr>
        <p:spPr>
          <a:xfrm>
            <a:off x="1550352" y="4846320"/>
            <a:ext cx="3474720" cy="417743"/>
          </a:xfrm>
          <a:prstGeom prst="rect">
            <a:avLst/>
          </a:prstGeom>
          <a:noFill/>
        </p:spPr>
        <p:txBody>
          <a:bodyPr wrap="square" rtlCol="0">
            <a:spAutoFit/>
          </a:bodyPr>
          <a:lstStyle/>
          <a:p>
            <a:pPr marL="285750" indent="-285750" algn="ctr">
              <a:lnSpc>
                <a:spcPct val="150000"/>
              </a:lnSpc>
              <a:buFont typeface="Wingdings" panose="05000000000000000000" pitchFamily="2" charset="2"/>
              <a:buChar char="ü"/>
            </a:pPr>
            <a:r>
              <a:rPr lang="zh-CN" altLang="en-US" sz="1600" b="1">
                <a:solidFill>
                  <a:srgbClr val="008E3F"/>
                </a:solidFill>
              </a:rPr>
              <a:t>偏头痛患者中，</a:t>
            </a:r>
            <a:r>
              <a:rPr lang="en-US" altLang="zh-CN" sz="1600" b="1">
                <a:solidFill>
                  <a:srgbClr val="008E3F"/>
                </a:solidFill>
              </a:rPr>
              <a:t>VM</a:t>
            </a:r>
            <a:r>
              <a:rPr lang="zh-CN" altLang="en-US" sz="1600" b="1">
                <a:solidFill>
                  <a:srgbClr val="008E3F"/>
                </a:solidFill>
              </a:rPr>
              <a:t>患病率为</a:t>
            </a:r>
            <a:r>
              <a:rPr lang="en-US" altLang="zh-CN" sz="1600" b="1">
                <a:solidFill>
                  <a:srgbClr val="008E3F"/>
                </a:solidFill>
              </a:rPr>
              <a:t>21%</a:t>
            </a:r>
            <a:endParaRPr lang="zh-CN" altLang="en-US" sz="1600" b="1">
              <a:solidFill>
                <a:srgbClr val="008E3F"/>
              </a:solidFill>
            </a:endParaRPr>
          </a:p>
        </p:txBody>
      </p:sp>
      <p:grpSp>
        <p:nvGrpSpPr>
          <p:cNvPr id="21" name="组合 20">
            <a:extLst>
              <a:ext uri="{FF2B5EF4-FFF2-40B4-BE49-F238E27FC236}">
                <a16:creationId xmlns:a16="http://schemas.microsoft.com/office/drawing/2014/main" id="{2CBCD887-89D9-8B4F-8C48-1BCB0769BA5A}"/>
              </a:ext>
            </a:extLst>
          </p:cNvPr>
          <p:cNvGrpSpPr/>
          <p:nvPr/>
        </p:nvGrpSpPr>
        <p:grpSpPr>
          <a:xfrm>
            <a:off x="1824863" y="2624791"/>
            <a:ext cx="2925699" cy="895691"/>
            <a:chOff x="1138301" y="2838151"/>
            <a:chExt cx="2925699" cy="895691"/>
          </a:xfrm>
        </p:grpSpPr>
        <p:sp>
          <p:nvSpPr>
            <p:cNvPr id="11" name="human_106175">
              <a:extLst>
                <a:ext uri="{FF2B5EF4-FFF2-40B4-BE49-F238E27FC236}">
                  <a16:creationId xmlns:a16="http://schemas.microsoft.com/office/drawing/2014/main" id="{30226CBC-09D7-7958-8A68-C75E99CE8D81}"/>
                </a:ext>
              </a:extLst>
            </p:cNvPr>
            <p:cNvSpPr>
              <a:spLocks/>
            </p:cNvSpPr>
            <p:nvPr/>
          </p:nvSpPr>
          <p:spPr>
            <a:xfrm>
              <a:off x="1138301" y="2838151"/>
              <a:ext cx="446659" cy="8956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80" h="607568">
                  <a:moveTo>
                    <a:pt x="102172" y="160819"/>
                  </a:moveTo>
                  <a:lnTo>
                    <a:pt x="108318" y="160819"/>
                  </a:lnTo>
                  <a:cubicBezTo>
                    <a:pt x="121377" y="167109"/>
                    <a:pt x="136127" y="170638"/>
                    <a:pt x="151491" y="170638"/>
                  </a:cubicBezTo>
                  <a:cubicBezTo>
                    <a:pt x="166855" y="170638"/>
                    <a:pt x="181604" y="167109"/>
                    <a:pt x="194663" y="160819"/>
                  </a:cubicBezTo>
                  <a:lnTo>
                    <a:pt x="200809" y="160819"/>
                  </a:lnTo>
                  <a:cubicBezTo>
                    <a:pt x="240755" y="160819"/>
                    <a:pt x="278704" y="195491"/>
                    <a:pt x="285157" y="238141"/>
                  </a:cubicBezTo>
                  <a:lnTo>
                    <a:pt x="302826" y="361948"/>
                  </a:lnTo>
                  <a:cubicBezTo>
                    <a:pt x="303594" y="366397"/>
                    <a:pt x="301443" y="370846"/>
                    <a:pt x="297602" y="373148"/>
                  </a:cubicBezTo>
                  <a:lnTo>
                    <a:pt x="246901" y="404598"/>
                  </a:lnTo>
                  <a:lnTo>
                    <a:pt x="223240" y="570288"/>
                  </a:lnTo>
                  <a:cubicBezTo>
                    <a:pt x="220475" y="591153"/>
                    <a:pt x="202653" y="607568"/>
                    <a:pt x="182833" y="607568"/>
                  </a:cubicBezTo>
                  <a:lnTo>
                    <a:pt x="120148" y="607568"/>
                  </a:lnTo>
                  <a:cubicBezTo>
                    <a:pt x="100328" y="607568"/>
                    <a:pt x="82506" y="591153"/>
                    <a:pt x="79741" y="570134"/>
                  </a:cubicBezTo>
                  <a:lnTo>
                    <a:pt x="56080" y="404598"/>
                  </a:lnTo>
                  <a:lnTo>
                    <a:pt x="5379" y="373148"/>
                  </a:lnTo>
                  <a:cubicBezTo>
                    <a:pt x="1538" y="370846"/>
                    <a:pt x="-613" y="366397"/>
                    <a:pt x="155" y="361948"/>
                  </a:cubicBezTo>
                  <a:lnTo>
                    <a:pt x="17824" y="238294"/>
                  </a:lnTo>
                  <a:cubicBezTo>
                    <a:pt x="24277" y="195491"/>
                    <a:pt x="62226" y="160819"/>
                    <a:pt x="102172" y="160819"/>
                  </a:cubicBezTo>
                  <a:close/>
                  <a:moveTo>
                    <a:pt x="151490" y="0"/>
                  </a:moveTo>
                  <a:cubicBezTo>
                    <a:pt x="190443" y="0"/>
                    <a:pt x="222020" y="31704"/>
                    <a:pt x="222020" y="70813"/>
                  </a:cubicBezTo>
                  <a:cubicBezTo>
                    <a:pt x="222020" y="109922"/>
                    <a:pt x="190443" y="141626"/>
                    <a:pt x="151490" y="141626"/>
                  </a:cubicBezTo>
                  <a:cubicBezTo>
                    <a:pt x="112537" y="141626"/>
                    <a:pt x="80960" y="109922"/>
                    <a:pt x="80960" y="70813"/>
                  </a:cubicBezTo>
                  <a:cubicBezTo>
                    <a:pt x="80960" y="31704"/>
                    <a:pt x="112537" y="0"/>
                    <a:pt x="15149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human_106175">
              <a:extLst>
                <a:ext uri="{FF2B5EF4-FFF2-40B4-BE49-F238E27FC236}">
                  <a16:creationId xmlns:a16="http://schemas.microsoft.com/office/drawing/2014/main" id="{AF0C009C-E1B0-3905-8A41-0E96C4B4C2C7}"/>
                </a:ext>
              </a:extLst>
            </p:cNvPr>
            <p:cNvSpPr>
              <a:spLocks/>
            </p:cNvSpPr>
            <p:nvPr/>
          </p:nvSpPr>
          <p:spPr>
            <a:xfrm>
              <a:off x="1758061" y="2838151"/>
              <a:ext cx="446659" cy="8956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80" h="607568">
                  <a:moveTo>
                    <a:pt x="102172" y="160819"/>
                  </a:moveTo>
                  <a:lnTo>
                    <a:pt x="108318" y="160819"/>
                  </a:lnTo>
                  <a:cubicBezTo>
                    <a:pt x="121377" y="167109"/>
                    <a:pt x="136127" y="170638"/>
                    <a:pt x="151491" y="170638"/>
                  </a:cubicBezTo>
                  <a:cubicBezTo>
                    <a:pt x="166855" y="170638"/>
                    <a:pt x="181604" y="167109"/>
                    <a:pt x="194663" y="160819"/>
                  </a:cubicBezTo>
                  <a:lnTo>
                    <a:pt x="200809" y="160819"/>
                  </a:lnTo>
                  <a:cubicBezTo>
                    <a:pt x="240755" y="160819"/>
                    <a:pt x="278704" y="195491"/>
                    <a:pt x="285157" y="238141"/>
                  </a:cubicBezTo>
                  <a:lnTo>
                    <a:pt x="302826" y="361948"/>
                  </a:lnTo>
                  <a:cubicBezTo>
                    <a:pt x="303594" y="366397"/>
                    <a:pt x="301443" y="370846"/>
                    <a:pt x="297602" y="373148"/>
                  </a:cubicBezTo>
                  <a:lnTo>
                    <a:pt x="246901" y="404598"/>
                  </a:lnTo>
                  <a:lnTo>
                    <a:pt x="223240" y="570288"/>
                  </a:lnTo>
                  <a:cubicBezTo>
                    <a:pt x="220475" y="591153"/>
                    <a:pt x="202653" y="607568"/>
                    <a:pt x="182833" y="607568"/>
                  </a:cubicBezTo>
                  <a:lnTo>
                    <a:pt x="120148" y="607568"/>
                  </a:lnTo>
                  <a:cubicBezTo>
                    <a:pt x="100328" y="607568"/>
                    <a:pt x="82506" y="591153"/>
                    <a:pt x="79741" y="570134"/>
                  </a:cubicBezTo>
                  <a:lnTo>
                    <a:pt x="56080" y="404598"/>
                  </a:lnTo>
                  <a:lnTo>
                    <a:pt x="5379" y="373148"/>
                  </a:lnTo>
                  <a:cubicBezTo>
                    <a:pt x="1538" y="370846"/>
                    <a:pt x="-613" y="366397"/>
                    <a:pt x="155" y="361948"/>
                  </a:cubicBezTo>
                  <a:lnTo>
                    <a:pt x="17824" y="238294"/>
                  </a:lnTo>
                  <a:cubicBezTo>
                    <a:pt x="24277" y="195491"/>
                    <a:pt x="62226" y="160819"/>
                    <a:pt x="102172" y="160819"/>
                  </a:cubicBezTo>
                  <a:close/>
                  <a:moveTo>
                    <a:pt x="151490" y="0"/>
                  </a:moveTo>
                  <a:cubicBezTo>
                    <a:pt x="190443" y="0"/>
                    <a:pt x="222020" y="31704"/>
                    <a:pt x="222020" y="70813"/>
                  </a:cubicBezTo>
                  <a:cubicBezTo>
                    <a:pt x="222020" y="109922"/>
                    <a:pt x="190443" y="141626"/>
                    <a:pt x="151490" y="141626"/>
                  </a:cubicBezTo>
                  <a:cubicBezTo>
                    <a:pt x="112537" y="141626"/>
                    <a:pt x="80960" y="109922"/>
                    <a:pt x="80960" y="70813"/>
                  </a:cubicBezTo>
                  <a:cubicBezTo>
                    <a:pt x="80960" y="31704"/>
                    <a:pt x="112537" y="0"/>
                    <a:pt x="15149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human_106175">
              <a:extLst>
                <a:ext uri="{FF2B5EF4-FFF2-40B4-BE49-F238E27FC236}">
                  <a16:creationId xmlns:a16="http://schemas.microsoft.com/office/drawing/2014/main" id="{9AD02AFF-101B-2DBD-AADB-E56B6FF1F4CB}"/>
                </a:ext>
              </a:extLst>
            </p:cNvPr>
            <p:cNvSpPr>
              <a:spLocks/>
            </p:cNvSpPr>
            <p:nvPr/>
          </p:nvSpPr>
          <p:spPr>
            <a:xfrm>
              <a:off x="2377821" y="2838151"/>
              <a:ext cx="446659" cy="8956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80" h="607568">
                  <a:moveTo>
                    <a:pt x="102172" y="160819"/>
                  </a:moveTo>
                  <a:lnTo>
                    <a:pt x="108318" y="160819"/>
                  </a:lnTo>
                  <a:cubicBezTo>
                    <a:pt x="121377" y="167109"/>
                    <a:pt x="136127" y="170638"/>
                    <a:pt x="151491" y="170638"/>
                  </a:cubicBezTo>
                  <a:cubicBezTo>
                    <a:pt x="166855" y="170638"/>
                    <a:pt x="181604" y="167109"/>
                    <a:pt x="194663" y="160819"/>
                  </a:cubicBezTo>
                  <a:lnTo>
                    <a:pt x="200809" y="160819"/>
                  </a:lnTo>
                  <a:cubicBezTo>
                    <a:pt x="240755" y="160819"/>
                    <a:pt x="278704" y="195491"/>
                    <a:pt x="285157" y="238141"/>
                  </a:cubicBezTo>
                  <a:lnTo>
                    <a:pt x="302826" y="361948"/>
                  </a:lnTo>
                  <a:cubicBezTo>
                    <a:pt x="303594" y="366397"/>
                    <a:pt x="301443" y="370846"/>
                    <a:pt x="297602" y="373148"/>
                  </a:cubicBezTo>
                  <a:lnTo>
                    <a:pt x="246901" y="404598"/>
                  </a:lnTo>
                  <a:lnTo>
                    <a:pt x="223240" y="570288"/>
                  </a:lnTo>
                  <a:cubicBezTo>
                    <a:pt x="220475" y="591153"/>
                    <a:pt x="202653" y="607568"/>
                    <a:pt x="182833" y="607568"/>
                  </a:cubicBezTo>
                  <a:lnTo>
                    <a:pt x="120148" y="607568"/>
                  </a:lnTo>
                  <a:cubicBezTo>
                    <a:pt x="100328" y="607568"/>
                    <a:pt x="82506" y="591153"/>
                    <a:pt x="79741" y="570134"/>
                  </a:cubicBezTo>
                  <a:lnTo>
                    <a:pt x="56080" y="404598"/>
                  </a:lnTo>
                  <a:lnTo>
                    <a:pt x="5379" y="373148"/>
                  </a:lnTo>
                  <a:cubicBezTo>
                    <a:pt x="1538" y="370846"/>
                    <a:pt x="-613" y="366397"/>
                    <a:pt x="155" y="361948"/>
                  </a:cubicBezTo>
                  <a:lnTo>
                    <a:pt x="17824" y="238294"/>
                  </a:lnTo>
                  <a:cubicBezTo>
                    <a:pt x="24277" y="195491"/>
                    <a:pt x="62226" y="160819"/>
                    <a:pt x="102172" y="160819"/>
                  </a:cubicBezTo>
                  <a:close/>
                  <a:moveTo>
                    <a:pt x="151490" y="0"/>
                  </a:moveTo>
                  <a:cubicBezTo>
                    <a:pt x="190443" y="0"/>
                    <a:pt x="222020" y="31704"/>
                    <a:pt x="222020" y="70813"/>
                  </a:cubicBezTo>
                  <a:cubicBezTo>
                    <a:pt x="222020" y="109922"/>
                    <a:pt x="190443" y="141626"/>
                    <a:pt x="151490" y="141626"/>
                  </a:cubicBezTo>
                  <a:cubicBezTo>
                    <a:pt x="112537" y="141626"/>
                    <a:pt x="80960" y="109922"/>
                    <a:pt x="80960" y="70813"/>
                  </a:cubicBezTo>
                  <a:cubicBezTo>
                    <a:pt x="80960" y="31704"/>
                    <a:pt x="112537" y="0"/>
                    <a:pt x="15149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human_106175">
              <a:extLst>
                <a:ext uri="{FF2B5EF4-FFF2-40B4-BE49-F238E27FC236}">
                  <a16:creationId xmlns:a16="http://schemas.microsoft.com/office/drawing/2014/main" id="{5D9D29E2-EEDD-E6D8-558E-59490B5FB728}"/>
                </a:ext>
              </a:extLst>
            </p:cNvPr>
            <p:cNvSpPr>
              <a:spLocks/>
            </p:cNvSpPr>
            <p:nvPr/>
          </p:nvSpPr>
          <p:spPr>
            <a:xfrm>
              <a:off x="2997581" y="2838151"/>
              <a:ext cx="446659" cy="8956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80" h="607568">
                  <a:moveTo>
                    <a:pt x="102172" y="160819"/>
                  </a:moveTo>
                  <a:lnTo>
                    <a:pt x="108318" y="160819"/>
                  </a:lnTo>
                  <a:cubicBezTo>
                    <a:pt x="121377" y="167109"/>
                    <a:pt x="136127" y="170638"/>
                    <a:pt x="151491" y="170638"/>
                  </a:cubicBezTo>
                  <a:cubicBezTo>
                    <a:pt x="166855" y="170638"/>
                    <a:pt x="181604" y="167109"/>
                    <a:pt x="194663" y="160819"/>
                  </a:cubicBezTo>
                  <a:lnTo>
                    <a:pt x="200809" y="160819"/>
                  </a:lnTo>
                  <a:cubicBezTo>
                    <a:pt x="240755" y="160819"/>
                    <a:pt x="278704" y="195491"/>
                    <a:pt x="285157" y="238141"/>
                  </a:cubicBezTo>
                  <a:lnTo>
                    <a:pt x="302826" y="361948"/>
                  </a:lnTo>
                  <a:cubicBezTo>
                    <a:pt x="303594" y="366397"/>
                    <a:pt x="301443" y="370846"/>
                    <a:pt x="297602" y="373148"/>
                  </a:cubicBezTo>
                  <a:lnTo>
                    <a:pt x="246901" y="404598"/>
                  </a:lnTo>
                  <a:lnTo>
                    <a:pt x="223240" y="570288"/>
                  </a:lnTo>
                  <a:cubicBezTo>
                    <a:pt x="220475" y="591153"/>
                    <a:pt x="202653" y="607568"/>
                    <a:pt x="182833" y="607568"/>
                  </a:cubicBezTo>
                  <a:lnTo>
                    <a:pt x="120148" y="607568"/>
                  </a:lnTo>
                  <a:cubicBezTo>
                    <a:pt x="100328" y="607568"/>
                    <a:pt x="82506" y="591153"/>
                    <a:pt x="79741" y="570134"/>
                  </a:cubicBezTo>
                  <a:lnTo>
                    <a:pt x="56080" y="404598"/>
                  </a:lnTo>
                  <a:lnTo>
                    <a:pt x="5379" y="373148"/>
                  </a:lnTo>
                  <a:cubicBezTo>
                    <a:pt x="1538" y="370846"/>
                    <a:pt x="-613" y="366397"/>
                    <a:pt x="155" y="361948"/>
                  </a:cubicBezTo>
                  <a:lnTo>
                    <a:pt x="17824" y="238294"/>
                  </a:lnTo>
                  <a:cubicBezTo>
                    <a:pt x="24277" y="195491"/>
                    <a:pt x="62226" y="160819"/>
                    <a:pt x="102172" y="160819"/>
                  </a:cubicBezTo>
                  <a:close/>
                  <a:moveTo>
                    <a:pt x="151490" y="0"/>
                  </a:moveTo>
                  <a:cubicBezTo>
                    <a:pt x="190443" y="0"/>
                    <a:pt x="222020" y="31704"/>
                    <a:pt x="222020" y="70813"/>
                  </a:cubicBezTo>
                  <a:cubicBezTo>
                    <a:pt x="222020" y="109922"/>
                    <a:pt x="190443" y="141626"/>
                    <a:pt x="151490" y="141626"/>
                  </a:cubicBezTo>
                  <a:cubicBezTo>
                    <a:pt x="112537" y="141626"/>
                    <a:pt x="80960" y="109922"/>
                    <a:pt x="80960" y="70813"/>
                  </a:cubicBezTo>
                  <a:cubicBezTo>
                    <a:pt x="80960" y="31704"/>
                    <a:pt x="112537" y="0"/>
                    <a:pt x="15149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human_106175">
              <a:extLst>
                <a:ext uri="{FF2B5EF4-FFF2-40B4-BE49-F238E27FC236}">
                  <a16:creationId xmlns:a16="http://schemas.microsoft.com/office/drawing/2014/main" id="{A4F14C51-F79B-3B74-A0E2-D9229D0812F7}"/>
                </a:ext>
              </a:extLst>
            </p:cNvPr>
            <p:cNvSpPr>
              <a:spLocks/>
            </p:cNvSpPr>
            <p:nvPr/>
          </p:nvSpPr>
          <p:spPr>
            <a:xfrm>
              <a:off x="3617341" y="2838151"/>
              <a:ext cx="446659" cy="8956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80" h="607568">
                  <a:moveTo>
                    <a:pt x="102172" y="160819"/>
                  </a:moveTo>
                  <a:lnTo>
                    <a:pt x="108318" y="160819"/>
                  </a:lnTo>
                  <a:cubicBezTo>
                    <a:pt x="121377" y="167109"/>
                    <a:pt x="136127" y="170638"/>
                    <a:pt x="151491" y="170638"/>
                  </a:cubicBezTo>
                  <a:cubicBezTo>
                    <a:pt x="166855" y="170638"/>
                    <a:pt x="181604" y="167109"/>
                    <a:pt x="194663" y="160819"/>
                  </a:cubicBezTo>
                  <a:lnTo>
                    <a:pt x="200809" y="160819"/>
                  </a:lnTo>
                  <a:cubicBezTo>
                    <a:pt x="240755" y="160819"/>
                    <a:pt x="278704" y="195491"/>
                    <a:pt x="285157" y="238141"/>
                  </a:cubicBezTo>
                  <a:lnTo>
                    <a:pt x="302826" y="361948"/>
                  </a:lnTo>
                  <a:cubicBezTo>
                    <a:pt x="303594" y="366397"/>
                    <a:pt x="301443" y="370846"/>
                    <a:pt x="297602" y="373148"/>
                  </a:cubicBezTo>
                  <a:lnTo>
                    <a:pt x="246901" y="404598"/>
                  </a:lnTo>
                  <a:lnTo>
                    <a:pt x="223240" y="570288"/>
                  </a:lnTo>
                  <a:cubicBezTo>
                    <a:pt x="220475" y="591153"/>
                    <a:pt x="202653" y="607568"/>
                    <a:pt x="182833" y="607568"/>
                  </a:cubicBezTo>
                  <a:lnTo>
                    <a:pt x="120148" y="607568"/>
                  </a:lnTo>
                  <a:cubicBezTo>
                    <a:pt x="100328" y="607568"/>
                    <a:pt x="82506" y="591153"/>
                    <a:pt x="79741" y="570134"/>
                  </a:cubicBezTo>
                  <a:lnTo>
                    <a:pt x="56080" y="404598"/>
                  </a:lnTo>
                  <a:lnTo>
                    <a:pt x="5379" y="373148"/>
                  </a:lnTo>
                  <a:cubicBezTo>
                    <a:pt x="1538" y="370846"/>
                    <a:pt x="-613" y="366397"/>
                    <a:pt x="155" y="361948"/>
                  </a:cubicBezTo>
                  <a:lnTo>
                    <a:pt x="17824" y="238294"/>
                  </a:lnTo>
                  <a:cubicBezTo>
                    <a:pt x="24277" y="195491"/>
                    <a:pt x="62226" y="160819"/>
                    <a:pt x="102172" y="160819"/>
                  </a:cubicBezTo>
                  <a:close/>
                  <a:moveTo>
                    <a:pt x="151490" y="0"/>
                  </a:moveTo>
                  <a:cubicBezTo>
                    <a:pt x="190443" y="0"/>
                    <a:pt x="222020" y="31704"/>
                    <a:pt x="222020" y="70813"/>
                  </a:cubicBezTo>
                  <a:cubicBezTo>
                    <a:pt x="222020" y="109922"/>
                    <a:pt x="190443" y="141626"/>
                    <a:pt x="151490" y="141626"/>
                  </a:cubicBezTo>
                  <a:cubicBezTo>
                    <a:pt x="112537" y="141626"/>
                    <a:pt x="80960" y="109922"/>
                    <a:pt x="80960" y="70813"/>
                  </a:cubicBezTo>
                  <a:cubicBezTo>
                    <a:pt x="80960" y="31704"/>
                    <a:pt x="112537" y="0"/>
                    <a:pt x="151490" y="0"/>
                  </a:cubicBez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组合 21">
            <a:extLst>
              <a:ext uri="{FF2B5EF4-FFF2-40B4-BE49-F238E27FC236}">
                <a16:creationId xmlns:a16="http://schemas.microsoft.com/office/drawing/2014/main" id="{D3BF657E-DF38-AB1E-567A-343810862D0B}"/>
              </a:ext>
            </a:extLst>
          </p:cNvPr>
          <p:cNvGrpSpPr/>
          <p:nvPr/>
        </p:nvGrpSpPr>
        <p:grpSpPr>
          <a:xfrm>
            <a:off x="1824863" y="3793191"/>
            <a:ext cx="2925699" cy="895691"/>
            <a:chOff x="1138301" y="2838151"/>
            <a:chExt cx="2925699" cy="895691"/>
          </a:xfrm>
        </p:grpSpPr>
        <p:sp>
          <p:nvSpPr>
            <p:cNvPr id="23" name="human_106175">
              <a:extLst>
                <a:ext uri="{FF2B5EF4-FFF2-40B4-BE49-F238E27FC236}">
                  <a16:creationId xmlns:a16="http://schemas.microsoft.com/office/drawing/2014/main" id="{44E35118-C013-4A36-7237-BDF1F01F5E63}"/>
                </a:ext>
              </a:extLst>
            </p:cNvPr>
            <p:cNvSpPr>
              <a:spLocks/>
            </p:cNvSpPr>
            <p:nvPr/>
          </p:nvSpPr>
          <p:spPr>
            <a:xfrm>
              <a:off x="1138301" y="2838151"/>
              <a:ext cx="446659" cy="8956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80" h="607568">
                  <a:moveTo>
                    <a:pt x="102172" y="160819"/>
                  </a:moveTo>
                  <a:lnTo>
                    <a:pt x="108318" y="160819"/>
                  </a:lnTo>
                  <a:cubicBezTo>
                    <a:pt x="121377" y="167109"/>
                    <a:pt x="136127" y="170638"/>
                    <a:pt x="151491" y="170638"/>
                  </a:cubicBezTo>
                  <a:cubicBezTo>
                    <a:pt x="166855" y="170638"/>
                    <a:pt x="181604" y="167109"/>
                    <a:pt x="194663" y="160819"/>
                  </a:cubicBezTo>
                  <a:lnTo>
                    <a:pt x="200809" y="160819"/>
                  </a:lnTo>
                  <a:cubicBezTo>
                    <a:pt x="240755" y="160819"/>
                    <a:pt x="278704" y="195491"/>
                    <a:pt x="285157" y="238141"/>
                  </a:cubicBezTo>
                  <a:lnTo>
                    <a:pt x="302826" y="361948"/>
                  </a:lnTo>
                  <a:cubicBezTo>
                    <a:pt x="303594" y="366397"/>
                    <a:pt x="301443" y="370846"/>
                    <a:pt x="297602" y="373148"/>
                  </a:cubicBezTo>
                  <a:lnTo>
                    <a:pt x="246901" y="404598"/>
                  </a:lnTo>
                  <a:lnTo>
                    <a:pt x="223240" y="570288"/>
                  </a:lnTo>
                  <a:cubicBezTo>
                    <a:pt x="220475" y="591153"/>
                    <a:pt x="202653" y="607568"/>
                    <a:pt x="182833" y="607568"/>
                  </a:cubicBezTo>
                  <a:lnTo>
                    <a:pt x="120148" y="607568"/>
                  </a:lnTo>
                  <a:cubicBezTo>
                    <a:pt x="100328" y="607568"/>
                    <a:pt x="82506" y="591153"/>
                    <a:pt x="79741" y="570134"/>
                  </a:cubicBezTo>
                  <a:lnTo>
                    <a:pt x="56080" y="404598"/>
                  </a:lnTo>
                  <a:lnTo>
                    <a:pt x="5379" y="373148"/>
                  </a:lnTo>
                  <a:cubicBezTo>
                    <a:pt x="1538" y="370846"/>
                    <a:pt x="-613" y="366397"/>
                    <a:pt x="155" y="361948"/>
                  </a:cubicBezTo>
                  <a:lnTo>
                    <a:pt x="17824" y="238294"/>
                  </a:lnTo>
                  <a:cubicBezTo>
                    <a:pt x="24277" y="195491"/>
                    <a:pt x="62226" y="160819"/>
                    <a:pt x="102172" y="160819"/>
                  </a:cubicBezTo>
                  <a:close/>
                  <a:moveTo>
                    <a:pt x="151490" y="0"/>
                  </a:moveTo>
                  <a:cubicBezTo>
                    <a:pt x="190443" y="0"/>
                    <a:pt x="222020" y="31704"/>
                    <a:pt x="222020" y="70813"/>
                  </a:cubicBezTo>
                  <a:cubicBezTo>
                    <a:pt x="222020" y="109922"/>
                    <a:pt x="190443" y="141626"/>
                    <a:pt x="151490" y="141626"/>
                  </a:cubicBezTo>
                  <a:cubicBezTo>
                    <a:pt x="112537" y="141626"/>
                    <a:pt x="80960" y="109922"/>
                    <a:pt x="80960" y="70813"/>
                  </a:cubicBezTo>
                  <a:cubicBezTo>
                    <a:pt x="80960" y="31704"/>
                    <a:pt x="112537" y="0"/>
                    <a:pt x="15149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human_106175">
              <a:extLst>
                <a:ext uri="{FF2B5EF4-FFF2-40B4-BE49-F238E27FC236}">
                  <a16:creationId xmlns:a16="http://schemas.microsoft.com/office/drawing/2014/main" id="{1331808B-DD1C-04C4-B924-D9FC697F5DE2}"/>
                </a:ext>
              </a:extLst>
            </p:cNvPr>
            <p:cNvSpPr>
              <a:spLocks/>
            </p:cNvSpPr>
            <p:nvPr/>
          </p:nvSpPr>
          <p:spPr>
            <a:xfrm>
              <a:off x="1758061" y="2838151"/>
              <a:ext cx="446659" cy="8956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80" h="607568">
                  <a:moveTo>
                    <a:pt x="102172" y="160819"/>
                  </a:moveTo>
                  <a:lnTo>
                    <a:pt x="108318" y="160819"/>
                  </a:lnTo>
                  <a:cubicBezTo>
                    <a:pt x="121377" y="167109"/>
                    <a:pt x="136127" y="170638"/>
                    <a:pt x="151491" y="170638"/>
                  </a:cubicBezTo>
                  <a:cubicBezTo>
                    <a:pt x="166855" y="170638"/>
                    <a:pt x="181604" y="167109"/>
                    <a:pt x="194663" y="160819"/>
                  </a:cubicBezTo>
                  <a:lnTo>
                    <a:pt x="200809" y="160819"/>
                  </a:lnTo>
                  <a:cubicBezTo>
                    <a:pt x="240755" y="160819"/>
                    <a:pt x="278704" y="195491"/>
                    <a:pt x="285157" y="238141"/>
                  </a:cubicBezTo>
                  <a:lnTo>
                    <a:pt x="302826" y="361948"/>
                  </a:lnTo>
                  <a:cubicBezTo>
                    <a:pt x="303594" y="366397"/>
                    <a:pt x="301443" y="370846"/>
                    <a:pt x="297602" y="373148"/>
                  </a:cubicBezTo>
                  <a:lnTo>
                    <a:pt x="246901" y="404598"/>
                  </a:lnTo>
                  <a:lnTo>
                    <a:pt x="223240" y="570288"/>
                  </a:lnTo>
                  <a:cubicBezTo>
                    <a:pt x="220475" y="591153"/>
                    <a:pt x="202653" y="607568"/>
                    <a:pt x="182833" y="607568"/>
                  </a:cubicBezTo>
                  <a:lnTo>
                    <a:pt x="120148" y="607568"/>
                  </a:lnTo>
                  <a:cubicBezTo>
                    <a:pt x="100328" y="607568"/>
                    <a:pt x="82506" y="591153"/>
                    <a:pt x="79741" y="570134"/>
                  </a:cubicBezTo>
                  <a:lnTo>
                    <a:pt x="56080" y="404598"/>
                  </a:lnTo>
                  <a:lnTo>
                    <a:pt x="5379" y="373148"/>
                  </a:lnTo>
                  <a:cubicBezTo>
                    <a:pt x="1538" y="370846"/>
                    <a:pt x="-613" y="366397"/>
                    <a:pt x="155" y="361948"/>
                  </a:cubicBezTo>
                  <a:lnTo>
                    <a:pt x="17824" y="238294"/>
                  </a:lnTo>
                  <a:cubicBezTo>
                    <a:pt x="24277" y="195491"/>
                    <a:pt x="62226" y="160819"/>
                    <a:pt x="102172" y="160819"/>
                  </a:cubicBezTo>
                  <a:close/>
                  <a:moveTo>
                    <a:pt x="151490" y="0"/>
                  </a:moveTo>
                  <a:cubicBezTo>
                    <a:pt x="190443" y="0"/>
                    <a:pt x="222020" y="31704"/>
                    <a:pt x="222020" y="70813"/>
                  </a:cubicBezTo>
                  <a:cubicBezTo>
                    <a:pt x="222020" y="109922"/>
                    <a:pt x="190443" y="141626"/>
                    <a:pt x="151490" y="141626"/>
                  </a:cubicBezTo>
                  <a:cubicBezTo>
                    <a:pt x="112537" y="141626"/>
                    <a:pt x="80960" y="109922"/>
                    <a:pt x="80960" y="70813"/>
                  </a:cubicBezTo>
                  <a:cubicBezTo>
                    <a:pt x="80960" y="31704"/>
                    <a:pt x="112537" y="0"/>
                    <a:pt x="15149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human_106175">
              <a:extLst>
                <a:ext uri="{FF2B5EF4-FFF2-40B4-BE49-F238E27FC236}">
                  <a16:creationId xmlns:a16="http://schemas.microsoft.com/office/drawing/2014/main" id="{2FCBE175-0F79-B91C-C874-08E7871ABCCB}"/>
                </a:ext>
              </a:extLst>
            </p:cNvPr>
            <p:cNvSpPr>
              <a:spLocks/>
            </p:cNvSpPr>
            <p:nvPr/>
          </p:nvSpPr>
          <p:spPr>
            <a:xfrm>
              <a:off x="2377821" y="2838151"/>
              <a:ext cx="446659" cy="8956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80" h="607568">
                  <a:moveTo>
                    <a:pt x="102172" y="160819"/>
                  </a:moveTo>
                  <a:lnTo>
                    <a:pt x="108318" y="160819"/>
                  </a:lnTo>
                  <a:cubicBezTo>
                    <a:pt x="121377" y="167109"/>
                    <a:pt x="136127" y="170638"/>
                    <a:pt x="151491" y="170638"/>
                  </a:cubicBezTo>
                  <a:cubicBezTo>
                    <a:pt x="166855" y="170638"/>
                    <a:pt x="181604" y="167109"/>
                    <a:pt x="194663" y="160819"/>
                  </a:cubicBezTo>
                  <a:lnTo>
                    <a:pt x="200809" y="160819"/>
                  </a:lnTo>
                  <a:cubicBezTo>
                    <a:pt x="240755" y="160819"/>
                    <a:pt x="278704" y="195491"/>
                    <a:pt x="285157" y="238141"/>
                  </a:cubicBezTo>
                  <a:lnTo>
                    <a:pt x="302826" y="361948"/>
                  </a:lnTo>
                  <a:cubicBezTo>
                    <a:pt x="303594" y="366397"/>
                    <a:pt x="301443" y="370846"/>
                    <a:pt x="297602" y="373148"/>
                  </a:cubicBezTo>
                  <a:lnTo>
                    <a:pt x="246901" y="404598"/>
                  </a:lnTo>
                  <a:lnTo>
                    <a:pt x="223240" y="570288"/>
                  </a:lnTo>
                  <a:cubicBezTo>
                    <a:pt x="220475" y="591153"/>
                    <a:pt x="202653" y="607568"/>
                    <a:pt x="182833" y="607568"/>
                  </a:cubicBezTo>
                  <a:lnTo>
                    <a:pt x="120148" y="607568"/>
                  </a:lnTo>
                  <a:cubicBezTo>
                    <a:pt x="100328" y="607568"/>
                    <a:pt x="82506" y="591153"/>
                    <a:pt x="79741" y="570134"/>
                  </a:cubicBezTo>
                  <a:lnTo>
                    <a:pt x="56080" y="404598"/>
                  </a:lnTo>
                  <a:lnTo>
                    <a:pt x="5379" y="373148"/>
                  </a:lnTo>
                  <a:cubicBezTo>
                    <a:pt x="1538" y="370846"/>
                    <a:pt x="-613" y="366397"/>
                    <a:pt x="155" y="361948"/>
                  </a:cubicBezTo>
                  <a:lnTo>
                    <a:pt x="17824" y="238294"/>
                  </a:lnTo>
                  <a:cubicBezTo>
                    <a:pt x="24277" y="195491"/>
                    <a:pt x="62226" y="160819"/>
                    <a:pt x="102172" y="160819"/>
                  </a:cubicBezTo>
                  <a:close/>
                  <a:moveTo>
                    <a:pt x="151490" y="0"/>
                  </a:moveTo>
                  <a:cubicBezTo>
                    <a:pt x="190443" y="0"/>
                    <a:pt x="222020" y="31704"/>
                    <a:pt x="222020" y="70813"/>
                  </a:cubicBezTo>
                  <a:cubicBezTo>
                    <a:pt x="222020" y="109922"/>
                    <a:pt x="190443" y="141626"/>
                    <a:pt x="151490" y="141626"/>
                  </a:cubicBezTo>
                  <a:cubicBezTo>
                    <a:pt x="112537" y="141626"/>
                    <a:pt x="80960" y="109922"/>
                    <a:pt x="80960" y="70813"/>
                  </a:cubicBezTo>
                  <a:cubicBezTo>
                    <a:pt x="80960" y="31704"/>
                    <a:pt x="112537" y="0"/>
                    <a:pt x="15149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human_106175">
              <a:extLst>
                <a:ext uri="{FF2B5EF4-FFF2-40B4-BE49-F238E27FC236}">
                  <a16:creationId xmlns:a16="http://schemas.microsoft.com/office/drawing/2014/main" id="{5B2CAC1A-4175-716F-1198-D2858266A0DB}"/>
                </a:ext>
              </a:extLst>
            </p:cNvPr>
            <p:cNvSpPr>
              <a:spLocks/>
            </p:cNvSpPr>
            <p:nvPr/>
          </p:nvSpPr>
          <p:spPr>
            <a:xfrm>
              <a:off x="2997581" y="2838151"/>
              <a:ext cx="446659" cy="8956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80" h="607568">
                  <a:moveTo>
                    <a:pt x="102172" y="160819"/>
                  </a:moveTo>
                  <a:lnTo>
                    <a:pt x="108318" y="160819"/>
                  </a:lnTo>
                  <a:cubicBezTo>
                    <a:pt x="121377" y="167109"/>
                    <a:pt x="136127" y="170638"/>
                    <a:pt x="151491" y="170638"/>
                  </a:cubicBezTo>
                  <a:cubicBezTo>
                    <a:pt x="166855" y="170638"/>
                    <a:pt x="181604" y="167109"/>
                    <a:pt x="194663" y="160819"/>
                  </a:cubicBezTo>
                  <a:lnTo>
                    <a:pt x="200809" y="160819"/>
                  </a:lnTo>
                  <a:cubicBezTo>
                    <a:pt x="240755" y="160819"/>
                    <a:pt x="278704" y="195491"/>
                    <a:pt x="285157" y="238141"/>
                  </a:cubicBezTo>
                  <a:lnTo>
                    <a:pt x="302826" y="361948"/>
                  </a:lnTo>
                  <a:cubicBezTo>
                    <a:pt x="303594" y="366397"/>
                    <a:pt x="301443" y="370846"/>
                    <a:pt x="297602" y="373148"/>
                  </a:cubicBezTo>
                  <a:lnTo>
                    <a:pt x="246901" y="404598"/>
                  </a:lnTo>
                  <a:lnTo>
                    <a:pt x="223240" y="570288"/>
                  </a:lnTo>
                  <a:cubicBezTo>
                    <a:pt x="220475" y="591153"/>
                    <a:pt x="202653" y="607568"/>
                    <a:pt x="182833" y="607568"/>
                  </a:cubicBezTo>
                  <a:lnTo>
                    <a:pt x="120148" y="607568"/>
                  </a:lnTo>
                  <a:cubicBezTo>
                    <a:pt x="100328" y="607568"/>
                    <a:pt x="82506" y="591153"/>
                    <a:pt x="79741" y="570134"/>
                  </a:cubicBezTo>
                  <a:lnTo>
                    <a:pt x="56080" y="404598"/>
                  </a:lnTo>
                  <a:lnTo>
                    <a:pt x="5379" y="373148"/>
                  </a:lnTo>
                  <a:cubicBezTo>
                    <a:pt x="1538" y="370846"/>
                    <a:pt x="-613" y="366397"/>
                    <a:pt x="155" y="361948"/>
                  </a:cubicBezTo>
                  <a:lnTo>
                    <a:pt x="17824" y="238294"/>
                  </a:lnTo>
                  <a:cubicBezTo>
                    <a:pt x="24277" y="195491"/>
                    <a:pt x="62226" y="160819"/>
                    <a:pt x="102172" y="160819"/>
                  </a:cubicBezTo>
                  <a:close/>
                  <a:moveTo>
                    <a:pt x="151490" y="0"/>
                  </a:moveTo>
                  <a:cubicBezTo>
                    <a:pt x="190443" y="0"/>
                    <a:pt x="222020" y="31704"/>
                    <a:pt x="222020" y="70813"/>
                  </a:cubicBezTo>
                  <a:cubicBezTo>
                    <a:pt x="222020" y="109922"/>
                    <a:pt x="190443" y="141626"/>
                    <a:pt x="151490" y="141626"/>
                  </a:cubicBezTo>
                  <a:cubicBezTo>
                    <a:pt x="112537" y="141626"/>
                    <a:pt x="80960" y="109922"/>
                    <a:pt x="80960" y="70813"/>
                  </a:cubicBezTo>
                  <a:cubicBezTo>
                    <a:pt x="80960" y="31704"/>
                    <a:pt x="112537" y="0"/>
                    <a:pt x="15149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human_106175">
              <a:extLst>
                <a:ext uri="{FF2B5EF4-FFF2-40B4-BE49-F238E27FC236}">
                  <a16:creationId xmlns:a16="http://schemas.microsoft.com/office/drawing/2014/main" id="{50EBB439-C5AB-B246-FBA5-442A9D1A58D3}"/>
                </a:ext>
              </a:extLst>
            </p:cNvPr>
            <p:cNvSpPr>
              <a:spLocks/>
            </p:cNvSpPr>
            <p:nvPr/>
          </p:nvSpPr>
          <p:spPr>
            <a:xfrm>
              <a:off x="3617341" y="2838151"/>
              <a:ext cx="446659" cy="8956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80" h="607568">
                  <a:moveTo>
                    <a:pt x="102172" y="160819"/>
                  </a:moveTo>
                  <a:lnTo>
                    <a:pt x="108318" y="160819"/>
                  </a:lnTo>
                  <a:cubicBezTo>
                    <a:pt x="121377" y="167109"/>
                    <a:pt x="136127" y="170638"/>
                    <a:pt x="151491" y="170638"/>
                  </a:cubicBezTo>
                  <a:cubicBezTo>
                    <a:pt x="166855" y="170638"/>
                    <a:pt x="181604" y="167109"/>
                    <a:pt x="194663" y="160819"/>
                  </a:cubicBezTo>
                  <a:lnTo>
                    <a:pt x="200809" y="160819"/>
                  </a:lnTo>
                  <a:cubicBezTo>
                    <a:pt x="240755" y="160819"/>
                    <a:pt x="278704" y="195491"/>
                    <a:pt x="285157" y="238141"/>
                  </a:cubicBezTo>
                  <a:lnTo>
                    <a:pt x="302826" y="361948"/>
                  </a:lnTo>
                  <a:cubicBezTo>
                    <a:pt x="303594" y="366397"/>
                    <a:pt x="301443" y="370846"/>
                    <a:pt x="297602" y="373148"/>
                  </a:cubicBezTo>
                  <a:lnTo>
                    <a:pt x="246901" y="404598"/>
                  </a:lnTo>
                  <a:lnTo>
                    <a:pt x="223240" y="570288"/>
                  </a:lnTo>
                  <a:cubicBezTo>
                    <a:pt x="220475" y="591153"/>
                    <a:pt x="202653" y="607568"/>
                    <a:pt x="182833" y="607568"/>
                  </a:cubicBezTo>
                  <a:lnTo>
                    <a:pt x="120148" y="607568"/>
                  </a:lnTo>
                  <a:cubicBezTo>
                    <a:pt x="100328" y="607568"/>
                    <a:pt x="82506" y="591153"/>
                    <a:pt x="79741" y="570134"/>
                  </a:cubicBezTo>
                  <a:lnTo>
                    <a:pt x="56080" y="404598"/>
                  </a:lnTo>
                  <a:lnTo>
                    <a:pt x="5379" y="373148"/>
                  </a:lnTo>
                  <a:cubicBezTo>
                    <a:pt x="1538" y="370846"/>
                    <a:pt x="-613" y="366397"/>
                    <a:pt x="155" y="361948"/>
                  </a:cubicBezTo>
                  <a:lnTo>
                    <a:pt x="17824" y="238294"/>
                  </a:lnTo>
                  <a:cubicBezTo>
                    <a:pt x="24277" y="195491"/>
                    <a:pt x="62226" y="160819"/>
                    <a:pt x="102172" y="160819"/>
                  </a:cubicBezTo>
                  <a:close/>
                  <a:moveTo>
                    <a:pt x="151490" y="0"/>
                  </a:moveTo>
                  <a:cubicBezTo>
                    <a:pt x="190443" y="0"/>
                    <a:pt x="222020" y="31704"/>
                    <a:pt x="222020" y="70813"/>
                  </a:cubicBezTo>
                  <a:cubicBezTo>
                    <a:pt x="222020" y="109922"/>
                    <a:pt x="190443" y="141626"/>
                    <a:pt x="151490" y="141626"/>
                  </a:cubicBezTo>
                  <a:cubicBezTo>
                    <a:pt x="112537" y="141626"/>
                    <a:pt x="80960" y="109922"/>
                    <a:pt x="80960" y="70813"/>
                  </a:cubicBezTo>
                  <a:cubicBezTo>
                    <a:pt x="80960" y="31704"/>
                    <a:pt x="112537" y="0"/>
                    <a:pt x="151490" y="0"/>
                  </a:cubicBez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流程图: 可选过程 29">
            <a:extLst>
              <a:ext uri="{FF2B5EF4-FFF2-40B4-BE49-F238E27FC236}">
                <a16:creationId xmlns:a16="http://schemas.microsoft.com/office/drawing/2014/main" id="{046B1970-381A-0BC7-AEDA-D2D11EFF135B}"/>
              </a:ext>
            </a:extLst>
          </p:cNvPr>
          <p:cNvSpPr/>
          <p:nvPr/>
        </p:nvSpPr>
        <p:spPr>
          <a:xfrm>
            <a:off x="6623367" y="2235200"/>
            <a:ext cx="4561840" cy="3159760"/>
          </a:xfrm>
          <a:prstGeom prst="flowChartAlternateProcess">
            <a:avLst/>
          </a:prstGeom>
          <a:solidFill>
            <a:schemeClr val="bg1"/>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1" name="组合 30">
            <a:extLst>
              <a:ext uri="{FF2B5EF4-FFF2-40B4-BE49-F238E27FC236}">
                <a16:creationId xmlns:a16="http://schemas.microsoft.com/office/drawing/2014/main" id="{99639DC9-0AB7-B73E-8BA7-3EA39EA4B3D1}"/>
              </a:ext>
            </a:extLst>
          </p:cNvPr>
          <p:cNvGrpSpPr/>
          <p:nvPr/>
        </p:nvGrpSpPr>
        <p:grpSpPr>
          <a:xfrm>
            <a:off x="7441438" y="2624791"/>
            <a:ext cx="2925699" cy="895691"/>
            <a:chOff x="1138301" y="2838151"/>
            <a:chExt cx="2925699" cy="895691"/>
          </a:xfrm>
        </p:grpSpPr>
        <p:sp>
          <p:nvSpPr>
            <p:cNvPr id="32" name="human_106175">
              <a:extLst>
                <a:ext uri="{FF2B5EF4-FFF2-40B4-BE49-F238E27FC236}">
                  <a16:creationId xmlns:a16="http://schemas.microsoft.com/office/drawing/2014/main" id="{7F173F31-97BE-E061-E798-D2D0EF216AC2}"/>
                </a:ext>
              </a:extLst>
            </p:cNvPr>
            <p:cNvSpPr>
              <a:spLocks/>
            </p:cNvSpPr>
            <p:nvPr/>
          </p:nvSpPr>
          <p:spPr>
            <a:xfrm>
              <a:off x="1138301" y="2838151"/>
              <a:ext cx="446659" cy="8956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80" h="607568">
                  <a:moveTo>
                    <a:pt x="102172" y="160819"/>
                  </a:moveTo>
                  <a:lnTo>
                    <a:pt x="108318" y="160819"/>
                  </a:lnTo>
                  <a:cubicBezTo>
                    <a:pt x="121377" y="167109"/>
                    <a:pt x="136127" y="170638"/>
                    <a:pt x="151491" y="170638"/>
                  </a:cubicBezTo>
                  <a:cubicBezTo>
                    <a:pt x="166855" y="170638"/>
                    <a:pt x="181604" y="167109"/>
                    <a:pt x="194663" y="160819"/>
                  </a:cubicBezTo>
                  <a:lnTo>
                    <a:pt x="200809" y="160819"/>
                  </a:lnTo>
                  <a:cubicBezTo>
                    <a:pt x="240755" y="160819"/>
                    <a:pt x="278704" y="195491"/>
                    <a:pt x="285157" y="238141"/>
                  </a:cubicBezTo>
                  <a:lnTo>
                    <a:pt x="302826" y="361948"/>
                  </a:lnTo>
                  <a:cubicBezTo>
                    <a:pt x="303594" y="366397"/>
                    <a:pt x="301443" y="370846"/>
                    <a:pt x="297602" y="373148"/>
                  </a:cubicBezTo>
                  <a:lnTo>
                    <a:pt x="246901" y="404598"/>
                  </a:lnTo>
                  <a:lnTo>
                    <a:pt x="223240" y="570288"/>
                  </a:lnTo>
                  <a:cubicBezTo>
                    <a:pt x="220475" y="591153"/>
                    <a:pt x="202653" y="607568"/>
                    <a:pt x="182833" y="607568"/>
                  </a:cubicBezTo>
                  <a:lnTo>
                    <a:pt x="120148" y="607568"/>
                  </a:lnTo>
                  <a:cubicBezTo>
                    <a:pt x="100328" y="607568"/>
                    <a:pt x="82506" y="591153"/>
                    <a:pt x="79741" y="570134"/>
                  </a:cubicBezTo>
                  <a:lnTo>
                    <a:pt x="56080" y="404598"/>
                  </a:lnTo>
                  <a:lnTo>
                    <a:pt x="5379" y="373148"/>
                  </a:lnTo>
                  <a:cubicBezTo>
                    <a:pt x="1538" y="370846"/>
                    <a:pt x="-613" y="366397"/>
                    <a:pt x="155" y="361948"/>
                  </a:cubicBezTo>
                  <a:lnTo>
                    <a:pt x="17824" y="238294"/>
                  </a:lnTo>
                  <a:cubicBezTo>
                    <a:pt x="24277" y="195491"/>
                    <a:pt x="62226" y="160819"/>
                    <a:pt x="102172" y="160819"/>
                  </a:cubicBezTo>
                  <a:close/>
                  <a:moveTo>
                    <a:pt x="151490" y="0"/>
                  </a:moveTo>
                  <a:cubicBezTo>
                    <a:pt x="190443" y="0"/>
                    <a:pt x="222020" y="31704"/>
                    <a:pt x="222020" y="70813"/>
                  </a:cubicBezTo>
                  <a:cubicBezTo>
                    <a:pt x="222020" y="109922"/>
                    <a:pt x="190443" y="141626"/>
                    <a:pt x="151490" y="141626"/>
                  </a:cubicBezTo>
                  <a:cubicBezTo>
                    <a:pt x="112537" y="141626"/>
                    <a:pt x="80960" y="109922"/>
                    <a:pt x="80960" y="70813"/>
                  </a:cubicBezTo>
                  <a:cubicBezTo>
                    <a:pt x="80960" y="31704"/>
                    <a:pt x="112537" y="0"/>
                    <a:pt x="15149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human_106175">
              <a:extLst>
                <a:ext uri="{FF2B5EF4-FFF2-40B4-BE49-F238E27FC236}">
                  <a16:creationId xmlns:a16="http://schemas.microsoft.com/office/drawing/2014/main" id="{49FE3377-0051-2786-E957-C97B47589610}"/>
                </a:ext>
              </a:extLst>
            </p:cNvPr>
            <p:cNvSpPr>
              <a:spLocks/>
            </p:cNvSpPr>
            <p:nvPr/>
          </p:nvSpPr>
          <p:spPr>
            <a:xfrm>
              <a:off x="1758061" y="2838151"/>
              <a:ext cx="446659" cy="8956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80" h="607568">
                  <a:moveTo>
                    <a:pt x="102172" y="160819"/>
                  </a:moveTo>
                  <a:lnTo>
                    <a:pt x="108318" y="160819"/>
                  </a:lnTo>
                  <a:cubicBezTo>
                    <a:pt x="121377" y="167109"/>
                    <a:pt x="136127" y="170638"/>
                    <a:pt x="151491" y="170638"/>
                  </a:cubicBezTo>
                  <a:cubicBezTo>
                    <a:pt x="166855" y="170638"/>
                    <a:pt x="181604" y="167109"/>
                    <a:pt x="194663" y="160819"/>
                  </a:cubicBezTo>
                  <a:lnTo>
                    <a:pt x="200809" y="160819"/>
                  </a:lnTo>
                  <a:cubicBezTo>
                    <a:pt x="240755" y="160819"/>
                    <a:pt x="278704" y="195491"/>
                    <a:pt x="285157" y="238141"/>
                  </a:cubicBezTo>
                  <a:lnTo>
                    <a:pt x="302826" y="361948"/>
                  </a:lnTo>
                  <a:cubicBezTo>
                    <a:pt x="303594" y="366397"/>
                    <a:pt x="301443" y="370846"/>
                    <a:pt x="297602" y="373148"/>
                  </a:cubicBezTo>
                  <a:lnTo>
                    <a:pt x="246901" y="404598"/>
                  </a:lnTo>
                  <a:lnTo>
                    <a:pt x="223240" y="570288"/>
                  </a:lnTo>
                  <a:cubicBezTo>
                    <a:pt x="220475" y="591153"/>
                    <a:pt x="202653" y="607568"/>
                    <a:pt x="182833" y="607568"/>
                  </a:cubicBezTo>
                  <a:lnTo>
                    <a:pt x="120148" y="607568"/>
                  </a:lnTo>
                  <a:cubicBezTo>
                    <a:pt x="100328" y="607568"/>
                    <a:pt x="82506" y="591153"/>
                    <a:pt x="79741" y="570134"/>
                  </a:cubicBezTo>
                  <a:lnTo>
                    <a:pt x="56080" y="404598"/>
                  </a:lnTo>
                  <a:lnTo>
                    <a:pt x="5379" y="373148"/>
                  </a:lnTo>
                  <a:cubicBezTo>
                    <a:pt x="1538" y="370846"/>
                    <a:pt x="-613" y="366397"/>
                    <a:pt x="155" y="361948"/>
                  </a:cubicBezTo>
                  <a:lnTo>
                    <a:pt x="17824" y="238294"/>
                  </a:lnTo>
                  <a:cubicBezTo>
                    <a:pt x="24277" y="195491"/>
                    <a:pt x="62226" y="160819"/>
                    <a:pt x="102172" y="160819"/>
                  </a:cubicBezTo>
                  <a:close/>
                  <a:moveTo>
                    <a:pt x="151490" y="0"/>
                  </a:moveTo>
                  <a:cubicBezTo>
                    <a:pt x="190443" y="0"/>
                    <a:pt x="222020" y="31704"/>
                    <a:pt x="222020" y="70813"/>
                  </a:cubicBezTo>
                  <a:cubicBezTo>
                    <a:pt x="222020" y="109922"/>
                    <a:pt x="190443" y="141626"/>
                    <a:pt x="151490" y="141626"/>
                  </a:cubicBezTo>
                  <a:cubicBezTo>
                    <a:pt x="112537" y="141626"/>
                    <a:pt x="80960" y="109922"/>
                    <a:pt x="80960" y="70813"/>
                  </a:cubicBezTo>
                  <a:cubicBezTo>
                    <a:pt x="80960" y="31704"/>
                    <a:pt x="112537" y="0"/>
                    <a:pt x="15149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human_106175">
              <a:extLst>
                <a:ext uri="{FF2B5EF4-FFF2-40B4-BE49-F238E27FC236}">
                  <a16:creationId xmlns:a16="http://schemas.microsoft.com/office/drawing/2014/main" id="{30B86C4D-F1EF-1E54-A6F6-E28C08358663}"/>
                </a:ext>
              </a:extLst>
            </p:cNvPr>
            <p:cNvSpPr>
              <a:spLocks/>
            </p:cNvSpPr>
            <p:nvPr/>
          </p:nvSpPr>
          <p:spPr>
            <a:xfrm>
              <a:off x="2377821" y="2838151"/>
              <a:ext cx="446659" cy="8956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80" h="607568">
                  <a:moveTo>
                    <a:pt x="102172" y="160819"/>
                  </a:moveTo>
                  <a:lnTo>
                    <a:pt x="108318" y="160819"/>
                  </a:lnTo>
                  <a:cubicBezTo>
                    <a:pt x="121377" y="167109"/>
                    <a:pt x="136127" y="170638"/>
                    <a:pt x="151491" y="170638"/>
                  </a:cubicBezTo>
                  <a:cubicBezTo>
                    <a:pt x="166855" y="170638"/>
                    <a:pt x="181604" y="167109"/>
                    <a:pt x="194663" y="160819"/>
                  </a:cubicBezTo>
                  <a:lnTo>
                    <a:pt x="200809" y="160819"/>
                  </a:lnTo>
                  <a:cubicBezTo>
                    <a:pt x="240755" y="160819"/>
                    <a:pt x="278704" y="195491"/>
                    <a:pt x="285157" y="238141"/>
                  </a:cubicBezTo>
                  <a:lnTo>
                    <a:pt x="302826" y="361948"/>
                  </a:lnTo>
                  <a:cubicBezTo>
                    <a:pt x="303594" y="366397"/>
                    <a:pt x="301443" y="370846"/>
                    <a:pt x="297602" y="373148"/>
                  </a:cubicBezTo>
                  <a:lnTo>
                    <a:pt x="246901" y="404598"/>
                  </a:lnTo>
                  <a:lnTo>
                    <a:pt x="223240" y="570288"/>
                  </a:lnTo>
                  <a:cubicBezTo>
                    <a:pt x="220475" y="591153"/>
                    <a:pt x="202653" y="607568"/>
                    <a:pt x="182833" y="607568"/>
                  </a:cubicBezTo>
                  <a:lnTo>
                    <a:pt x="120148" y="607568"/>
                  </a:lnTo>
                  <a:cubicBezTo>
                    <a:pt x="100328" y="607568"/>
                    <a:pt x="82506" y="591153"/>
                    <a:pt x="79741" y="570134"/>
                  </a:cubicBezTo>
                  <a:lnTo>
                    <a:pt x="56080" y="404598"/>
                  </a:lnTo>
                  <a:lnTo>
                    <a:pt x="5379" y="373148"/>
                  </a:lnTo>
                  <a:cubicBezTo>
                    <a:pt x="1538" y="370846"/>
                    <a:pt x="-613" y="366397"/>
                    <a:pt x="155" y="361948"/>
                  </a:cubicBezTo>
                  <a:lnTo>
                    <a:pt x="17824" y="238294"/>
                  </a:lnTo>
                  <a:cubicBezTo>
                    <a:pt x="24277" y="195491"/>
                    <a:pt x="62226" y="160819"/>
                    <a:pt x="102172" y="160819"/>
                  </a:cubicBezTo>
                  <a:close/>
                  <a:moveTo>
                    <a:pt x="151490" y="0"/>
                  </a:moveTo>
                  <a:cubicBezTo>
                    <a:pt x="190443" y="0"/>
                    <a:pt x="222020" y="31704"/>
                    <a:pt x="222020" y="70813"/>
                  </a:cubicBezTo>
                  <a:cubicBezTo>
                    <a:pt x="222020" y="109922"/>
                    <a:pt x="190443" y="141626"/>
                    <a:pt x="151490" y="141626"/>
                  </a:cubicBezTo>
                  <a:cubicBezTo>
                    <a:pt x="112537" y="141626"/>
                    <a:pt x="80960" y="109922"/>
                    <a:pt x="80960" y="70813"/>
                  </a:cubicBezTo>
                  <a:cubicBezTo>
                    <a:pt x="80960" y="31704"/>
                    <a:pt x="112537" y="0"/>
                    <a:pt x="15149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human_106175">
              <a:extLst>
                <a:ext uri="{FF2B5EF4-FFF2-40B4-BE49-F238E27FC236}">
                  <a16:creationId xmlns:a16="http://schemas.microsoft.com/office/drawing/2014/main" id="{D4E2C1B3-4E2C-F056-1219-C7C87F12AA1F}"/>
                </a:ext>
              </a:extLst>
            </p:cNvPr>
            <p:cNvSpPr>
              <a:spLocks/>
            </p:cNvSpPr>
            <p:nvPr/>
          </p:nvSpPr>
          <p:spPr>
            <a:xfrm>
              <a:off x="2997581" y="2838151"/>
              <a:ext cx="446659" cy="8956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80" h="607568">
                  <a:moveTo>
                    <a:pt x="102172" y="160819"/>
                  </a:moveTo>
                  <a:lnTo>
                    <a:pt x="108318" y="160819"/>
                  </a:lnTo>
                  <a:cubicBezTo>
                    <a:pt x="121377" y="167109"/>
                    <a:pt x="136127" y="170638"/>
                    <a:pt x="151491" y="170638"/>
                  </a:cubicBezTo>
                  <a:cubicBezTo>
                    <a:pt x="166855" y="170638"/>
                    <a:pt x="181604" y="167109"/>
                    <a:pt x="194663" y="160819"/>
                  </a:cubicBezTo>
                  <a:lnTo>
                    <a:pt x="200809" y="160819"/>
                  </a:lnTo>
                  <a:cubicBezTo>
                    <a:pt x="240755" y="160819"/>
                    <a:pt x="278704" y="195491"/>
                    <a:pt x="285157" y="238141"/>
                  </a:cubicBezTo>
                  <a:lnTo>
                    <a:pt x="302826" y="361948"/>
                  </a:lnTo>
                  <a:cubicBezTo>
                    <a:pt x="303594" y="366397"/>
                    <a:pt x="301443" y="370846"/>
                    <a:pt x="297602" y="373148"/>
                  </a:cubicBezTo>
                  <a:lnTo>
                    <a:pt x="246901" y="404598"/>
                  </a:lnTo>
                  <a:lnTo>
                    <a:pt x="223240" y="570288"/>
                  </a:lnTo>
                  <a:cubicBezTo>
                    <a:pt x="220475" y="591153"/>
                    <a:pt x="202653" y="607568"/>
                    <a:pt x="182833" y="607568"/>
                  </a:cubicBezTo>
                  <a:lnTo>
                    <a:pt x="120148" y="607568"/>
                  </a:lnTo>
                  <a:cubicBezTo>
                    <a:pt x="100328" y="607568"/>
                    <a:pt x="82506" y="591153"/>
                    <a:pt x="79741" y="570134"/>
                  </a:cubicBezTo>
                  <a:lnTo>
                    <a:pt x="56080" y="404598"/>
                  </a:lnTo>
                  <a:lnTo>
                    <a:pt x="5379" y="373148"/>
                  </a:lnTo>
                  <a:cubicBezTo>
                    <a:pt x="1538" y="370846"/>
                    <a:pt x="-613" y="366397"/>
                    <a:pt x="155" y="361948"/>
                  </a:cubicBezTo>
                  <a:lnTo>
                    <a:pt x="17824" y="238294"/>
                  </a:lnTo>
                  <a:cubicBezTo>
                    <a:pt x="24277" y="195491"/>
                    <a:pt x="62226" y="160819"/>
                    <a:pt x="102172" y="160819"/>
                  </a:cubicBezTo>
                  <a:close/>
                  <a:moveTo>
                    <a:pt x="151490" y="0"/>
                  </a:moveTo>
                  <a:cubicBezTo>
                    <a:pt x="190443" y="0"/>
                    <a:pt x="222020" y="31704"/>
                    <a:pt x="222020" y="70813"/>
                  </a:cubicBezTo>
                  <a:cubicBezTo>
                    <a:pt x="222020" y="109922"/>
                    <a:pt x="190443" y="141626"/>
                    <a:pt x="151490" y="141626"/>
                  </a:cubicBezTo>
                  <a:cubicBezTo>
                    <a:pt x="112537" y="141626"/>
                    <a:pt x="80960" y="109922"/>
                    <a:pt x="80960" y="70813"/>
                  </a:cubicBezTo>
                  <a:cubicBezTo>
                    <a:pt x="80960" y="31704"/>
                    <a:pt x="112537" y="0"/>
                    <a:pt x="15149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human_106175">
              <a:extLst>
                <a:ext uri="{FF2B5EF4-FFF2-40B4-BE49-F238E27FC236}">
                  <a16:creationId xmlns:a16="http://schemas.microsoft.com/office/drawing/2014/main" id="{2106C502-0556-08AF-5221-34B51F17268F}"/>
                </a:ext>
              </a:extLst>
            </p:cNvPr>
            <p:cNvSpPr>
              <a:spLocks/>
            </p:cNvSpPr>
            <p:nvPr/>
          </p:nvSpPr>
          <p:spPr>
            <a:xfrm>
              <a:off x="3617341" y="2838151"/>
              <a:ext cx="446659" cy="8956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80" h="607568">
                  <a:moveTo>
                    <a:pt x="102172" y="160819"/>
                  </a:moveTo>
                  <a:lnTo>
                    <a:pt x="108318" y="160819"/>
                  </a:lnTo>
                  <a:cubicBezTo>
                    <a:pt x="121377" y="167109"/>
                    <a:pt x="136127" y="170638"/>
                    <a:pt x="151491" y="170638"/>
                  </a:cubicBezTo>
                  <a:cubicBezTo>
                    <a:pt x="166855" y="170638"/>
                    <a:pt x="181604" y="167109"/>
                    <a:pt x="194663" y="160819"/>
                  </a:cubicBezTo>
                  <a:lnTo>
                    <a:pt x="200809" y="160819"/>
                  </a:lnTo>
                  <a:cubicBezTo>
                    <a:pt x="240755" y="160819"/>
                    <a:pt x="278704" y="195491"/>
                    <a:pt x="285157" y="238141"/>
                  </a:cubicBezTo>
                  <a:lnTo>
                    <a:pt x="302826" y="361948"/>
                  </a:lnTo>
                  <a:cubicBezTo>
                    <a:pt x="303594" y="366397"/>
                    <a:pt x="301443" y="370846"/>
                    <a:pt x="297602" y="373148"/>
                  </a:cubicBezTo>
                  <a:lnTo>
                    <a:pt x="246901" y="404598"/>
                  </a:lnTo>
                  <a:lnTo>
                    <a:pt x="223240" y="570288"/>
                  </a:lnTo>
                  <a:cubicBezTo>
                    <a:pt x="220475" y="591153"/>
                    <a:pt x="202653" y="607568"/>
                    <a:pt x="182833" y="607568"/>
                  </a:cubicBezTo>
                  <a:lnTo>
                    <a:pt x="120148" y="607568"/>
                  </a:lnTo>
                  <a:cubicBezTo>
                    <a:pt x="100328" y="607568"/>
                    <a:pt x="82506" y="591153"/>
                    <a:pt x="79741" y="570134"/>
                  </a:cubicBezTo>
                  <a:lnTo>
                    <a:pt x="56080" y="404598"/>
                  </a:lnTo>
                  <a:lnTo>
                    <a:pt x="5379" y="373148"/>
                  </a:lnTo>
                  <a:cubicBezTo>
                    <a:pt x="1538" y="370846"/>
                    <a:pt x="-613" y="366397"/>
                    <a:pt x="155" y="361948"/>
                  </a:cubicBezTo>
                  <a:lnTo>
                    <a:pt x="17824" y="238294"/>
                  </a:lnTo>
                  <a:cubicBezTo>
                    <a:pt x="24277" y="195491"/>
                    <a:pt x="62226" y="160819"/>
                    <a:pt x="102172" y="160819"/>
                  </a:cubicBezTo>
                  <a:close/>
                  <a:moveTo>
                    <a:pt x="151490" y="0"/>
                  </a:moveTo>
                  <a:cubicBezTo>
                    <a:pt x="190443" y="0"/>
                    <a:pt x="222020" y="31704"/>
                    <a:pt x="222020" y="70813"/>
                  </a:cubicBezTo>
                  <a:cubicBezTo>
                    <a:pt x="222020" y="109922"/>
                    <a:pt x="190443" y="141626"/>
                    <a:pt x="151490" y="141626"/>
                  </a:cubicBezTo>
                  <a:cubicBezTo>
                    <a:pt x="112537" y="141626"/>
                    <a:pt x="80960" y="109922"/>
                    <a:pt x="80960" y="70813"/>
                  </a:cubicBezTo>
                  <a:cubicBezTo>
                    <a:pt x="80960" y="31704"/>
                    <a:pt x="112537" y="0"/>
                    <a:pt x="151490" y="0"/>
                  </a:cubicBezTo>
                  <a:close/>
                </a:path>
              </a:pathLst>
            </a:custGeom>
            <a:solidFill>
              <a:srgbClr val="008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7" name="组合 36">
            <a:extLst>
              <a:ext uri="{FF2B5EF4-FFF2-40B4-BE49-F238E27FC236}">
                <a16:creationId xmlns:a16="http://schemas.microsoft.com/office/drawing/2014/main" id="{D66DCC1A-D561-91F5-B51E-D70878309326}"/>
              </a:ext>
            </a:extLst>
          </p:cNvPr>
          <p:cNvGrpSpPr/>
          <p:nvPr/>
        </p:nvGrpSpPr>
        <p:grpSpPr>
          <a:xfrm>
            <a:off x="7441438" y="3793191"/>
            <a:ext cx="2925699" cy="895691"/>
            <a:chOff x="1138301" y="2838151"/>
            <a:chExt cx="2925699" cy="895691"/>
          </a:xfrm>
        </p:grpSpPr>
        <p:sp>
          <p:nvSpPr>
            <p:cNvPr id="38" name="human_106175">
              <a:extLst>
                <a:ext uri="{FF2B5EF4-FFF2-40B4-BE49-F238E27FC236}">
                  <a16:creationId xmlns:a16="http://schemas.microsoft.com/office/drawing/2014/main" id="{7343299F-D0D5-270A-7F77-BF734BB5135D}"/>
                </a:ext>
              </a:extLst>
            </p:cNvPr>
            <p:cNvSpPr>
              <a:spLocks/>
            </p:cNvSpPr>
            <p:nvPr/>
          </p:nvSpPr>
          <p:spPr>
            <a:xfrm>
              <a:off x="1138301" y="2838151"/>
              <a:ext cx="446659" cy="8956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80" h="607568">
                  <a:moveTo>
                    <a:pt x="102172" y="160819"/>
                  </a:moveTo>
                  <a:lnTo>
                    <a:pt x="108318" y="160819"/>
                  </a:lnTo>
                  <a:cubicBezTo>
                    <a:pt x="121377" y="167109"/>
                    <a:pt x="136127" y="170638"/>
                    <a:pt x="151491" y="170638"/>
                  </a:cubicBezTo>
                  <a:cubicBezTo>
                    <a:pt x="166855" y="170638"/>
                    <a:pt x="181604" y="167109"/>
                    <a:pt x="194663" y="160819"/>
                  </a:cubicBezTo>
                  <a:lnTo>
                    <a:pt x="200809" y="160819"/>
                  </a:lnTo>
                  <a:cubicBezTo>
                    <a:pt x="240755" y="160819"/>
                    <a:pt x="278704" y="195491"/>
                    <a:pt x="285157" y="238141"/>
                  </a:cubicBezTo>
                  <a:lnTo>
                    <a:pt x="302826" y="361948"/>
                  </a:lnTo>
                  <a:cubicBezTo>
                    <a:pt x="303594" y="366397"/>
                    <a:pt x="301443" y="370846"/>
                    <a:pt x="297602" y="373148"/>
                  </a:cubicBezTo>
                  <a:lnTo>
                    <a:pt x="246901" y="404598"/>
                  </a:lnTo>
                  <a:lnTo>
                    <a:pt x="223240" y="570288"/>
                  </a:lnTo>
                  <a:cubicBezTo>
                    <a:pt x="220475" y="591153"/>
                    <a:pt x="202653" y="607568"/>
                    <a:pt x="182833" y="607568"/>
                  </a:cubicBezTo>
                  <a:lnTo>
                    <a:pt x="120148" y="607568"/>
                  </a:lnTo>
                  <a:cubicBezTo>
                    <a:pt x="100328" y="607568"/>
                    <a:pt x="82506" y="591153"/>
                    <a:pt x="79741" y="570134"/>
                  </a:cubicBezTo>
                  <a:lnTo>
                    <a:pt x="56080" y="404598"/>
                  </a:lnTo>
                  <a:lnTo>
                    <a:pt x="5379" y="373148"/>
                  </a:lnTo>
                  <a:cubicBezTo>
                    <a:pt x="1538" y="370846"/>
                    <a:pt x="-613" y="366397"/>
                    <a:pt x="155" y="361948"/>
                  </a:cubicBezTo>
                  <a:lnTo>
                    <a:pt x="17824" y="238294"/>
                  </a:lnTo>
                  <a:cubicBezTo>
                    <a:pt x="24277" y="195491"/>
                    <a:pt x="62226" y="160819"/>
                    <a:pt x="102172" y="160819"/>
                  </a:cubicBezTo>
                  <a:close/>
                  <a:moveTo>
                    <a:pt x="151490" y="0"/>
                  </a:moveTo>
                  <a:cubicBezTo>
                    <a:pt x="190443" y="0"/>
                    <a:pt x="222020" y="31704"/>
                    <a:pt x="222020" y="70813"/>
                  </a:cubicBezTo>
                  <a:cubicBezTo>
                    <a:pt x="222020" y="109922"/>
                    <a:pt x="190443" y="141626"/>
                    <a:pt x="151490" y="141626"/>
                  </a:cubicBezTo>
                  <a:cubicBezTo>
                    <a:pt x="112537" y="141626"/>
                    <a:pt x="80960" y="109922"/>
                    <a:pt x="80960" y="70813"/>
                  </a:cubicBezTo>
                  <a:cubicBezTo>
                    <a:pt x="80960" y="31704"/>
                    <a:pt x="112537" y="0"/>
                    <a:pt x="15149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human_106175">
              <a:extLst>
                <a:ext uri="{FF2B5EF4-FFF2-40B4-BE49-F238E27FC236}">
                  <a16:creationId xmlns:a16="http://schemas.microsoft.com/office/drawing/2014/main" id="{E37FD9BD-E690-E71E-7487-AB31E7B2B6AB}"/>
                </a:ext>
              </a:extLst>
            </p:cNvPr>
            <p:cNvSpPr>
              <a:spLocks/>
            </p:cNvSpPr>
            <p:nvPr/>
          </p:nvSpPr>
          <p:spPr>
            <a:xfrm>
              <a:off x="1758061" y="2838151"/>
              <a:ext cx="446659" cy="8956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80" h="607568">
                  <a:moveTo>
                    <a:pt x="102172" y="160819"/>
                  </a:moveTo>
                  <a:lnTo>
                    <a:pt x="108318" y="160819"/>
                  </a:lnTo>
                  <a:cubicBezTo>
                    <a:pt x="121377" y="167109"/>
                    <a:pt x="136127" y="170638"/>
                    <a:pt x="151491" y="170638"/>
                  </a:cubicBezTo>
                  <a:cubicBezTo>
                    <a:pt x="166855" y="170638"/>
                    <a:pt x="181604" y="167109"/>
                    <a:pt x="194663" y="160819"/>
                  </a:cubicBezTo>
                  <a:lnTo>
                    <a:pt x="200809" y="160819"/>
                  </a:lnTo>
                  <a:cubicBezTo>
                    <a:pt x="240755" y="160819"/>
                    <a:pt x="278704" y="195491"/>
                    <a:pt x="285157" y="238141"/>
                  </a:cubicBezTo>
                  <a:lnTo>
                    <a:pt x="302826" y="361948"/>
                  </a:lnTo>
                  <a:cubicBezTo>
                    <a:pt x="303594" y="366397"/>
                    <a:pt x="301443" y="370846"/>
                    <a:pt x="297602" y="373148"/>
                  </a:cubicBezTo>
                  <a:lnTo>
                    <a:pt x="246901" y="404598"/>
                  </a:lnTo>
                  <a:lnTo>
                    <a:pt x="223240" y="570288"/>
                  </a:lnTo>
                  <a:cubicBezTo>
                    <a:pt x="220475" y="591153"/>
                    <a:pt x="202653" y="607568"/>
                    <a:pt x="182833" y="607568"/>
                  </a:cubicBezTo>
                  <a:lnTo>
                    <a:pt x="120148" y="607568"/>
                  </a:lnTo>
                  <a:cubicBezTo>
                    <a:pt x="100328" y="607568"/>
                    <a:pt x="82506" y="591153"/>
                    <a:pt x="79741" y="570134"/>
                  </a:cubicBezTo>
                  <a:lnTo>
                    <a:pt x="56080" y="404598"/>
                  </a:lnTo>
                  <a:lnTo>
                    <a:pt x="5379" y="373148"/>
                  </a:lnTo>
                  <a:cubicBezTo>
                    <a:pt x="1538" y="370846"/>
                    <a:pt x="-613" y="366397"/>
                    <a:pt x="155" y="361948"/>
                  </a:cubicBezTo>
                  <a:lnTo>
                    <a:pt x="17824" y="238294"/>
                  </a:lnTo>
                  <a:cubicBezTo>
                    <a:pt x="24277" y="195491"/>
                    <a:pt x="62226" y="160819"/>
                    <a:pt x="102172" y="160819"/>
                  </a:cubicBezTo>
                  <a:close/>
                  <a:moveTo>
                    <a:pt x="151490" y="0"/>
                  </a:moveTo>
                  <a:cubicBezTo>
                    <a:pt x="190443" y="0"/>
                    <a:pt x="222020" y="31704"/>
                    <a:pt x="222020" y="70813"/>
                  </a:cubicBezTo>
                  <a:cubicBezTo>
                    <a:pt x="222020" y="109922"/>
                    <a:pt x="190443" y="141626"/>
                    <a:pt x="151490" y="141626"/>
                  </a:cubicBezTo>
                  <a:cubicBezTo>
                    <a:pt x="112537" y="141626"/>
                    <a:pt x="80960" y="109922"/>
                    <a:pt x="80960" y="70813"/>
                  </a:cubicBezTo>
                  <a:cubicBezTo>
                    <a:pt x="80960" y="31704"/>
                    <a:pt x="112537" y="0"/>
                    <a:pt x="15149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human_106175">
              <a:extLst>
                <a:ext uri="{FF2B5EF4-FFF2-40B4-BE49-F238E27FC236}">
                  <a16:creationId xmlns:a16="http://schemas.microsoft.com/office/drawing/2014/main" id="{C8E09E0A-AEB1-F44C-F239-CD866A4C0354}"/>
                </a:ext>
              </a:extLst>
            </p:cNvPr>
            <p:cNvSpPr>
              <a:spLocks/>
            </p:cNvSpPr>
            <p:nvPr/>
          </p:nvSpPr>
          <p:spPr>
            <a:xfrm>
              <a:off x="2377821" y="2838151"/>
              <a:ext cx="446659" cy="8956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80" h="607568">
                  <a:moveTo>
                    <a:pt x="102172" y="160819"/>
                  </a:moveTo>
                  <a:lnTo>
                    <a:pt x="108318" y="160819"/>
                  </a:lnTo>
                  <a:cubicBezTo>
                    <a:pt x="121377" y="167109"/>
                    <a:pt x="136127" y="170638"/>
                    <a:pt x="151491" y="170638"/>
                  </a:cubicBezTo>
                  <a:cubicBezTo>
                    <a:pt x="166855" y="170638"/>
                    <a:pt x="181604" y="167109"/>
                    <a:pt x="194663" y="160819"/>
                  </a:cubicBezTo>
                  <a:lnTo>
                    <a:pt x="200809" y="160819"/>
                  </a:lnTo>
                  <a:cubicBezTo>
                    <a:pt x="240755" y="160819"/>
                    <a:pt x="278704" y="195491"/>
                    <a:pt x="285157" y="238141"/>
                  </a:cubicBezTo>
                  <a:lnTo>
                    <a:pt x="302826" y="361948"/>
                  </a:lnTo>
                  <a:cubicBezTo>
                    <a:pt x="303594" y="366397"/>
                    <a:pt x="301443" y="370846"/>
                    <a:pt x="297602" y="373148"/>
                  </a:cubicBezTo>
                  <a:lnTo>
                    <a:pt x="246901" y="404598"/>
                  </a:lnTo>
                  <a:lnTo>
                    <a:pt x="223240" y="570288"/>
                  </a:lnTo>
                  <a:cubicBezTo>
                    <a:pt x="220475" y="591153"/>
                    <a:pt x="202653" y="607568"/>
                    <a:pt x="182833" y="607568"/>
                  </a:cubicBezTo>
                  <a:lnTo>
                    <a:pt x="120148" y="607568"/>
                  </a:lnTo>
                  <a:cubicBezTo>
                    <a:pt x="100328" y="607568"/>
                    <a:pt x="82506" y="591153"/>
                    <a:pt x="79741" y="570134"/>
                  </a:cubicBezTo>
                  <a:lnTo>
                    <a:pt x="56080" y="404598"/>
                  </a:lnTo>
                  <a:lnTo>
                    <a:pt x="5379" y="373148"/>
                  </a:lnTo>
                  <a:cubicBezTo>
                    <a:pt x="1538" y="370846"/>
                    <a:pt x="-613" y="366397"/>
                    <a:pt x="155" y="361948"/>
                  </a:cubicBezTo>
                  <a:lnTo>
                    <a:pt x="17824" y="238294"/>
                  </a:lnTo>
                  <a:cubicBezTo>
                    <a:pt x="24277" y="195491"/>
                    <a:pt x="62226" y="160819"/>
                    <a:pt x="102172" y="160819"/>
                  </a:cubicBezTo>
                  <a:close/>
                  <a:moveTo>
                    <a:pt x="151490" y="0"/>
                  </a:moveTo>
                  <a:cubicBezTo>
                    <a:pt x="190443" y="0"/>
                    <a:pt x="222020" y="31704"/>
                    <a:pt x="222020" y="70813"/>
                  </a:cubicBezTo>
                  <a:cubicBezTo>
                    <a:pt x="222020" y="109922"/>
                    <a:pt x="190443" y="141626"/>
                    <a:pt x="151490" y="141626"/>
                  </a:cubicBezTo>
                  <a:cubicBezTo>
                    <a:pt x="112537" y="141626"/>
                    <a:pt x="80960" y="109922"/>
                    <a:pt x="80960" y="70813"/>
                  </a:cubicBezTo>
                  <a:cubicBezTo>
                    <a:pt x="80960" y="31704"/>
                    <a:pt x="112537" y="0"/>
                    <a:pt x="15149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human_106175">
              <a:extLst>
                <a:ext uri="{FF2B5EF4-FFF2-40B4-BE49-F238E27FC236}">
                  <a16:creationId xmlns:a16="http://schemas.microsoft.com/office/drawing/2014/main" id="{8A7AD1A8-0B03-F0B6-0CEB-2EFB8121AEEF}"/>
                </a:ext>
              </a:extLst>
            </p:cNvPr>
            <p:cNvSpPr>
              <a:spLocks/>
            </p:cNvSpPr>
            <p:nvPr/>
          </p:nvSpPr>
          <p:spPr>
            <a:xfrm>
              <a:off x="2997581" y="2838151"/>
              <a:ext cx="446659" cy="8956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80" h="607568">
                  <a:moveTo>
                    <a:pt x="102172" y="160819"/>
                  </a:moveTo>
                  <a:lnTo>
                    <a:pt x="108318" y="160819"/>
                  </a:lnTo>
                  <a:cubicBezTo>
                    <a:pt x="121377" y="167109"/>
                    <a:pt x="136127" y="170638"/>
                    <a:pt x="151491" y="170638"/>
                  </a:cubicBezTo>
                  <a:cubicBezTo>
                    <a:pt x="166855" y="170638"/>
                    <a:pt x="181604" y="167109"/>
                    <a:pt x="194663" y="160819"/>
                  </a:cubicBezTo>
                  <a:lnTo>
                    <a:pt x="200809" y="160819"/>
                  </a:lnTo>
                  <a:cubicBezTo>
                    <a:pt x="240755" y="160819"/>
                    <a:pt x="278704" y="195491"/>
                    <a:pt x="285157" y="238141"/>
                  </a:cubicBezTo>
                  <a:lnTo>
                    <a:pt x="302826" y="361948"/>
                  </a:lnTo>
                  <a:cubicBezTo>
                    <a:pt x="303594" y="366397"/>
                    <a:pt x="301443" y="370846"/>
                    <a:pt x="297602" y="373148"/>
                  </a:cubicBezTo>
                  <a:lnTo>
                    <a:pt x="246901" y="404598"/>
                  </a:lnTo>
                  <a:lnTo>
                    <a:pt x="223240" y="570288"/>
                  </a:lnTo>
                  <a:cubicBezTo>
                    <a:pt x="220475" y="591153"/>
                    <a:pt x="202653" y="607568"/>
                    <a:pt x="182833" y="607568"/>
                  </a:cubicBezTo>
                  <a:lnTo>
                    <a:pt x="120148" y="607568"/>
                  </a:lnTo>
                  <a:cubicBezTo>
                    <a:pt x="100328" y="607568"/>
                    <a:pt x="82506" y="591153"/>
                    <a:pt x="79741" y="570134"/>
                  </a:cubicBezTo>
                  <a:lnTo>
                    <a:pt x="56080" y="404598"/>
                  </a:lnTo>
                  <a:lnTo>
                    <a:pt x="5379" y="373148"/>
                  </a:lnTo>
                  <a:cubicBezTo>
                    <a:pt x="1538" y="370846"/>
                    <a:pt x="-613" y="366397"/>
                    <a:pt x="155" y="361948"/>
                  </a:cubicBezTo>
                  <a:lnTo>
                    <a:pt x="17824" y="238294"/>
                  </a:lnTo>
                  <a:cubicBezTo>
                    <a:pt x="24277" y="195491"/>
                    <a:pt x="62226" y="160819"/>
                    <a:pt x="102172" y="160819"/>
                  </a:cubicBezTo>
                  <a:close/>
                  <a:moveTo>
                    <a:pt x="151490" y="0"/>
                  </a:moveTo>
                  <a:cubicBezTo>
                    <a:pt x="190443" y="0"/>
                    <a:pt x="222020" y="31704"/>
                    <a:pt x="222020" y="70813"/>
                  </a:cubicBezTo>
                  <a:cubicBezTo>
                    <a:pt x="222020" y="109922"/>
                    <a:pt x="190443" y="141626"/>
                    <a:pt x="151490" y="141626"/>
                  </a:cubicBezTo>
                  <a:cubicBezTo>
                    <a:pt x="112537" y="141626"/>
                    <a:pt x="80960" y="109922"/>
                    <a:pt x="80960" y="70813"/>
                  </a:cubicBezTo>
                  <a:cubicBezTo>
                    <a:pt x="80960" y="31704"/>
                    <a:pt x="112537" y="0"/>
                    <a:pt x="15149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human_106175">
              <a:extLst>
                <a:ext uri="{FF2B5EF4-FFF2-40B4-BE49-F238E27FC236}">
                  <a16:creationId xmlns:a16="http://schemas.microsoft.com/office/drawing/2014/main" id="{B070C020-EFD8-A6C2-39BA-2439F24013F6}"/>
                </a:ext>
              </a:extLst>
            </p:cNvPr>
            <p:cNvSpPr>
              <a:spLocks/>
            </p:cNvSpPr>
            <p:nvPr/>
          </p:nvSpPr>
          <p:spPr>
            <a:xfrm>
              <a:off x="3617341" y="2838151"/>
              <a:ext cx="446659" cy="895691"/>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80" h="607568">
                  <a:moveTo>
                    <a:pt x="102172" y="160819"/>
                  </a:moveTo>
                  <a:lnTo>
                    <a:pt x="108318" y="160819"/>
                  </a:lnTo>
                  <a:cubicBezTo>
                    <a:pt x="121377" y="167109"/>
                    <a:pt x="136127" y="170638"/>
                    <a:pt x="151491" y="170638"/>
                  </a:cubicBezTo>
                  <a:cubicBezTo>
                    <a:pt x="166855" y="170638"/>
                    <a:pt x="181604" y="167109"/>
                    <a:pt x="194663" y="160819"/>
                  </a:cubicBezTo>
                  <a:lnTo>
                    <a:pt x="200809" y="160819"/>
                  </a:lnTo>
                  <a:cubicBezTo>
                    <a:pt x="240755" y="160819"/>
                    <a:pt x="278704" y="195491"/>
                    <a:pt x="285157" y="238141"/>
                  </a:cubicBezTo>
                  <a:lnTo>
                    <a:pt x="302826" y="361948"/>
                  </a:lnTo>
                  <a:cubicBezTo>
                    <a:pt x="303594" y="366397"/>
                    <a:pt x="301443" y="370846"/>
                    <a:pt x="297602" y="373148"/>
                  </a:cubicBezTo>
                  <a:lnTo>
                    <a:pt x="246901" y="404598"/>
                  </a:lnTo>
                  <a:lnTo>
                    <a:pt x="223240" y="570288"/>
                  </a:lnTo>
                  <a:cubicBezTo>
                    <a:pt x="220475" y="591153"/>
                    <a:pt x="202653" y="607568"/>
                    <a:pt x="182833" y="607568"/>
                  </a:cubicBezTo>
                  <a:lnTo>
                    <a:pt x="120148" y="607568"/>
                  </a:lnTo>
                  <a:cubicBezTo>
                    <a:pt x="100328" y="607568"/>
                    <a:pt x="82506" y="591153"/>
                    <a:pt x="79741" y="570134"/>
                  </a:cubicBezTo>
                  <a:lnTo>
                    <a:pt x="56080" y="404598"/>
                  </a:lnTo>
                  <a:lnTo>
                    <a:pt x="5379" y="373148"/>
                  </a:lnTo>
                  <a:cubicBezTo>
                    <a:pt x="1538" y="370846"/>
                    <a:pt x="-613" y="366397"/>
                    <a:pt x="155" y="361948"/>
                  </a:cubicBezTo>
                  <a:lnTo>
                    <a:pt x="17824" y="238294"/>
                  </a:lnTo>
                  <a:cubicBezTo>
                    <a:pt x="24277" y="195491"/>
                    <a:pt x="62226" y="160819"/>
                    <a:pt x="102172" y="160819"/>
                  </a:cubicBezTo>
                  <a:close/>
                  <a:moveTo>
                    <a:pt x="151490" y="0"/>
                  </a:moveTo>
                  <a:cubicBezTo>
                    <a:pt x="190443" y="0"/>
                    <a:pt x="222020" y="31704"/>
                    <a:pt x="222020" y="70813"/>
                  </a:cubicBezTo>
                  <a:cubicBezTo>
                    <a:pt x="222020" y="109922"/>
                    <a:pt x="190443" y="141626"/>
                    <a:pt x="151490" y="141626"/>
                  </a:cubicBezTo>
                  <a:cubicBezTo>
                    <a:pt x="112537" y="141626"/>
                    <a:pt x="80960" y="109922"/>
                    <a:pt x="80960" y="70813"/>
                  </a:cubicBezTo>
                  <a:cubicBezTo>
                    <a:pt x="80960" y="31704"/>
                    <a:pt x="112537" y="0"/>
                    <a:pt x="15149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文本框 42">
            <a:extLst>
              <a:ext uri="{FF2B5EF4-FFF2-40B4-BE49-F238E27FC236}">
                <a16:creationId xmlns:a16="http://schemas.microsoft.com/office/drawing/2014/main" id="{BDA6DCC5-6AE1-7184-5DC6-BAB54759E7E6}"/>
              </a:ext>
            </a:extLst>
          </p:cNvPr>
          <p:cNvSpPr txBox="1"/>
          <p:nvPr/>
        </p:nvSpPr>
        <p:spPr>
          <a:xfrm>
            <a:off x="7166927" y="4846320"/>
            <a:ext cx="3474720" cy="417743"/>
          </a:xfrm>
          <a:prstGeom prst="rect">
            <a:avLst/>
          </a:prstGeom>
          <a:noFill/>
        </p:spPr>
        <p:txBody>
          <a:bodyPr wrap="square" rtlCol="0">
            <a:spAutoFit/>
          </a:bodyPr>
          <a:lstStyle/>
          <a:p>
            <a:pPr marL="285750" indent="-285750" algn="ctr">
              <a:lnSpc>
                <a:spcPct val="150000"/>
              </a:lnSpc>
              <a:buFont typeface="Wingdings" panose="05000000000000000000" pitchFamily="2" charset="2"/>
              <a:buChar char="ü"/>
            </a:pPr>
            <a:r>
              <a:rPr lang="zh-CN" altLang="en-US" sz="1600" b="1">
                <a:solidFill>
                  <a:srgbClr val="008E3F"/>
                </a:solidFill>
              </a:rPr>
              <a:t>在头痛门诊中，</a:t>
            </a:r>
            <a:r>
              <a:rPr lang="en-US" altLang="zh-CN" sz="1600" b="1">
                <a:solidFill>
                  <a:srgbClr val="008E3F"/>
                </a:solidFill>
              </a:rPr>
              <a:t>VM</a:t>
            </a:r>
            <a:r>
              <a:rPr lang="zh-CN" altLang="en-US" sz="1600" b="1">
                <a:solidFill>
                  <a:srgbClr val="008E3F"/>
                </a:solidFill>
              </a:rPr>
              <a:t>占</a:t>
            </a:r>
            <a:r>
              <a:rPr lang="en-US" altLang="zh-CN" sz="1600" b="1">
                <a:solidFill>
                  <a:srgbClr val="008E3F"/>
                </a:solidFill>
              </a:rPr>
              <a:t>9%</a:t>
            </a:r>
            <a:r>
              <a:rPr lang="zh-CN" altLang="en-US" sz="1600" b="1">
                <a:solidFill>
                  <a:srgbClr val="008E3F"/>
                </a:solidFill>
              </a:rPr>
              <a:t>～</a:t>
            </a:r>
            <a:r>
              <a:rPr lang="en-US" altLang="zh-CN" sz="1600" b="1">
                <a:solidFill>
                  <a:srgbClr val="008E3F"/>
                </a:solidFill>
              </a:rPr>
              <a:t>11.9%</a:t>
            </a:r>
            <a:endParaRPr lang="zh-CN" altLang="en-US" sz="1600"/>
          </a:p>
        </p:txBody>
      </p:sp>
      <p:sp>
        <p:nvSpPr>
          <p:cNvPr id="3" name="文本框 2">
            <a:extLst>
              <a:ext uri="{FF2B5EF4-FFF2-40B4-BE49-F238E27FC236}">
                <a16:creationId xmlns:a16="http://schemas.microsoft.com/office/drawing/2014/main" id="{EB3645EE-91FC-C25E-045A-B04A9DE93986}"/>
              </a:ext>
            </a:extLst>
          </p:cNvPr>
          <p:cNvSpPr txBox="1"/>
          <p:nvPr/>
        </p:nvSpPr>
        <p:spPr>
          <a:xfrm>
            <a:off x="2331416" y="5913894"/>
            <a:ext cx="7833988" cy="215444"/>
          </a:xfrm>
          <a:prstGeom prst="rect">
            <a:avLst/>
          </a:prstGeom>
          <a:noFill/>
        </p:spPr>
        <p:txBody>
          <a:bodyPr wrap="square">
            <a:spAutoFit/>
          </a:bodyPr>
          <a:lstStyle/>
          <a:p>
            <a:r>
              <a:rPr lang="zh-CN" altLang="en-US" sz="800"/>
              <a:t>VM：前庭性偏头痛；</a:t>
            </a:r>
            <a:endParaRPr lang="en-US" altLang="zh-CN" sz="800"/>
          </a:p>
        </p:txBody>
      </p:sp>
      <p:sp>
        <p:nvSpPr>
          <p:cNvPr id="7" name="圆角矩形 6">
            <a:extLst>
              <a:ext uri="{FF2B5EF4-FFF2-40B4-BE49-F238E27FC236}">
                <a16:creationId xmlns:a16="http://schemas.microsoft.com/office/drawing/2014/main" id="{E0EE6622-D8F9-4903-9D0C-B3F3F540DF8E}"/>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圆角矩形 8">
            <a:extLst>
              <a:ext uri="{FF2B5EF4-FFF2-40B4-BE49-F238E27FC236}">
                <a16:creationId xmlns:a16="http://schemas.microsoft.com/office/drawing/2014/main" id="{2A7171EA-C432-1112-F699-F0C6EEBF11BF}"/>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5582779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id="{2ED0AABB-E005-DD36-DE43-58DC2C61CDA0}"/>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2E337740-C8B4-ECB7-46E8-646F5A0F7D70}"/>
              </a:ext>
            </a:extLst>
          </p:cNvPr>
          <p:cNvSpPr>
            <a:spLocks noGrp="1"/>
          </p:cNvSpPr>
          <p:nvPr>
            <p:ph type="title"/>
          </p:nvPr>
        </p:nvSpPr>
        <p:spPr>
          <a:xfrm>
            <a:off x="479425" y="0"/>
            <a:ext cx="11233150" cy="728177"/>
          </a:xfrm>
        </p:spPr>
        <p:txBody>
          <a:bodyPr anchor="b">
            <a:normAutofit/>
          </a:bodyPr>
          <a:lstStyle/>
          <a:p>
            <a:r>
              <a:rPr lang="zh-CN" altLang="en-US">
                <a:solidFill>
                  <a:schemeClr val="bg1"/>
                </a:solidFill>
              </a:rPr>
              <a:t>前庭性偏头痛并发症表现及其对患者生活的影响​</a:t>
            </a:r>
          </a:p>
        </p:txBody>
      </p:sp>
      <p:sp>
        <p:nvSpPr>
          <p:cNvPr id="7" name="文本框 6">
            <a:extLst>
              <a:ext uri="{FF2B5EF4-FFF2-40B4-BE49-F238E27FC236}">
                <a16:creationId xmlns:a16="http://schemas.microsoft.com/office/drawing/2014/main" id="{8D3F3EFE-AB4A-6A77-E70E-B44A74440BEF}"/>
              </a:ext>
            </a:extLst>
          </p:cNvPr>
          <p:cNvSpPr txBox="1"/>
          <p:nvPr/>
        </p:nvSpPr>
        <p:spPr>
          <a:xfrm>
            <a:off x="2474844" y="6135434"/>
            <a:ext cx="9237731" cy="338554"/>
          </a:xfrm>
          <a:prstGeom prst="rect">
            <a:avLst/>
          </a:prstGeom>
          <a:noFill/>
        </p:spPr>
        <p:txBody>
          <a:bodyPr wrap="square" rtlCol="0">
            <a:spAutoFit/>
          </a:bodyPr>
          <a:lstStyle>
            <a:defPPr>
              <a:defRPr lang="zh-CN"/>
            </a:defPPr>
            <a:lvl1pPr marL="228600" indent="-228600">
              <a:buFont typeface="+mj-lt"/>
              <a:buAutoNum type="arabicPeriod"/>
              <a:defRPr sz="800"/>
            </a:lvl1pPr>
          </a:lstStyle>
          <a:p>
            <a:r>
              <a:rPr lang="en-US" altLang="zh-CN"/>
              <a:t>Preysner TA, Gardi AZ, Ahmad S, Sharon JD. Vestibular Migraine: Cognitive Dysfunction, Mobility, Falls. Otol Neurotol. 2022;43(10):1216-1221.</a:t>
            </a:r>
          </a:p>
          <a:p>
            <a:r>
              <a:rPr lang="en-US" altLang="zh-CN"/>
              <a:t>Eckhardt-Henn A, Best C, Bense S, et al. Psychiatric comorbidity in different organic vertigo syndromes. </a:t>
            </a:r>
            <a:r>
              <a:rPr lang="en-US" altLang="zh-CN" i="1"/>
              <a:t>J Neurol</a:t>
            </a:r>
            <a:r>
              <a:rPr lang="en-US" altLang="zh-CN"/>
              <a:t>. 2008;255(3):420-428. </a:t>
            </a:r>
            <a:endParaRPr lang="zh-CN" altLang="en-US"/>
          </a:p>
        </p:txBody>
      </p:sp>
      <p:sp>
        <p:nvSpPr>
          <p:cNvPr id="22" name="islide-1">
            <a:extLst>
              <a:ext uri="{FF2B5EF4-FFF2-40B4-BE49-F238E27FC236}">
                <a16:creationId xmlns:a16="http://schemas.microsoft.com/office/drawing/2014/main" id="{3FE82CB6-18FD-83F8-F665-5025F78C749E}"/>
              </a:ext>
            </a:extLst>
          </p:cNvPr>
          <p:cNvSpPr/>
          <p:nvPr/>
        </p:nvSpPr>
        <p:spPr bwMode="auto">
          <a:xfrm>
            <a:off x="810270" y="3509172"/>
            <a:ext cx="10571461" cy="2711106"/>
          </a:xfrm>
          <a:custGeom>
            <a:avLst/>
            <a:gdLst>
              <a:gd name="connsiteX0" fmla="*/ 2791117 w 11996030"/>
              <a:gd name="connsiteY0" fmla="*/ 3369084 h 4244310"/>
              <a:gd name="connsiteX1" fmla="*/ 2736229 w 11996030"/>
              <a:gd name="connsiteY1" fmla="*/ 3452678 h 4244310"/>
              <a:gd name="connsiteX2" fmla="*/ 2748895 w 11996030"/>
              <a:gd name="connsiteY2" fmla="*/ 3441774 h 4244310"/>
              <a:gd name="connsiteX3" fmla="*/ 2791117 w 11996030"/>
              <a:gd name="connsiteY3" fmla="*/ 3369084 h 4244310"/>
              <a:gd name="connsiteX4" fmla="*/ 10926033 w 11996030"/>
              <a:gd name="connsiteY4" fmla="*/ 2980452 h 4244310"/>
              <a:gd name="connsiteX5" fmla="*/ 11054115 w 11996030"/>
              <a:gd name="connsiteY5" fmla="*/ 3030062 h 4244310"/>
              <a:gd name="connsiteX6" fmla="*/ 11180615 w 11996030"/>
              <a:gd name="connsiteY6" fmla="*/ 3124621 h 4244310"/>
              <a:gd name="connsiteX7" fmla="*/ 11724568 w 11996030"/>
              <a:gd name="connsiteY7" fmla="*/ 3411936 h 4244310"/>
              <a:gd name="connsiteX8" fmla="*/ 11716135 w 11996030"/>
              <a:gd name="connsiteY8" fmla="*/ 3441031 h 4244310"/>
              <a:gd name="connsiteX9" fmla="*/ 11543251 w 11996030"/>
              <a:gd name="connsiteY9" fmla="*/ 3415573 h 4244310"/>
              <a:gd name="connsiteX10" fmla="*/ 11446267 w 11996030"/>
              <a:gd name="connsiteY10" fmla="*/ 3386478 h 4244310"/>
              <a:gd name="connsiteX11" fmla="*/ 11374583 w 11996030"/>
              <a:gd name="connsiteY11" fmla="*/ 3353746 h 4244310"/>
              <a:gd name="connsiteX12" fmla="*/ 11214349 w 11996030"/>
              <a:gd name="connsiteY12" fmla="*/ 3273734 h 4244310"/>
              <a:gd name="connsiteX13" fmla="*/ 11028814 w 11996030"/>
              <a:gd name="connsiteY13" fmla="*/ 3204633 h 4244310"/>
              <a:gd name="connsiteX14" fmla="*/ 10754730 w 11996030"/>
              <a:gd name="connsiteY14" fmla="*/ 3146442 h 4244310"/>
              <a:gd name="connsiteX15" fmla="*/ 10788463 w 11996030"/>
              <a:gd name="connsiteY15" fmla="*/ 3022788 h 4244310"/>
              <a:gd name="connsiteX16" fmla="*/ 10851713 w 11996030"/>
              <a:gd name="connsiteY16" fmla="*/ 2986419 h 4244310"/>
              <a:gd name="connsiteX17" fmla="*/ 10860147 w 11996030"/>
              <a:gd name="connsiteY17" fmla="*/ 2982782 h 4244310"/>
              <a:gd name="connsiteX18" fmla="*/ 10877014 w 11996030"/>
              <a:gd name="connsiteY18" fmla="*/ 2982782 h 4244310"/>
              <a:gd name="connsiteX19" fmla="*/ 10926033 w 11996030"/>
              <a:gd name="connsiteY19" fmla="*/ 2980452 h 4244310"/>
              <a:gd name="connsiteX20" fmla="*/ 7197508 w 11996030"/>
              <a:gd name="connsiteY20" fmla="*/ 2476267 h 4244310"/>
              <a:gd name="connsiteX21" fmla="*/ 7210580 w 11996030"/>
              <a:gd name="connsiteY21" fmla="*/ 2485129 h 4244310"/>
              <a:gd name="connsiteX22" fmla="*/ 7231706 w 11996030"/>
              <a:gd name="connsiteY22" fmla="*/ 2525118 h 4244310"/>
              <a:gd name="connsiteX23" fmla="*/ 7248607 w 11996030"/>
              <a:gd name="connsiteY23" fmla="*/ 2557836 h 4244310"/>
              <a:gd name="connsiteX24" fmla="*/ 7633109 w 11996030"/>
              <a:gd name="connsiteY24" fmla="*/ 2863209 h 4244310"/>
              <a:gd name="connsiteX25" fmla="*/ 8254227 w 11996030"/>
              <a:gd name="connsiteY25" fmla="*/ 3114050 h 4244310"/>
              <a:gd name="connsiteX26" fmla="*/ 8685206 w 11996030"/>
              <a:gd name="connsiteY26" fmla="*/ 3553932 h 4244310"/>
              <a:gd name="connsiteX27" fmla="*/ 9192241 w 11996030"/>
              <a:gd name="connsiteY27" fmla="*/ 4001084 h 4244310"/>
              <a:gd name="connsiteX28" fmla="*/ 9175340 w 11996030"/>
              <a:gd name="connsiteY28" fmla="*/ 4026532 h 4244310"/>
              <a:gd name="connsiteX29" fmla="*/ 8672530 w 11996030"/>
              <a:gd name="connsiteY29" fmla="*/ 3768419 h 4244310"/>
              <a:gd name="connsiteX30" fmla="*/ 8271128 w 11996030"/>
              <a:gd name="connsiteY30" fmla="*/ 3372163 h 4244310"/>
              <a:gd name="connsiteX31" fmla="*/ 7979583 w 11996030"/>
              <a:gd name="connsiteY31" fmla="*/ 3328538 h 4244310"/>
              <a:gd name="connsiteX32" fmla="*/ 7933105 w 11996030"/>
              <a:gd name="connsiteY32" fmla="*/ 3353986 h 4244310"/>
              <a:gd name="connsiteX33" fmla="*/ 7924654 w 11996030"/>
              <a:gd name="connsiteY33" fmla="*/ 3361256 h 4244310"/>
              <a:gd name="connsiteX34" fmla="*/ 7916203 w 11996030"/>
              <a:gd name="connsiteY34" fmla="*/ 3379433 h 4244310"/>
              <a:gd name="connsiteX35" fmla="*/ 7924654 w 11996030"/>
              <a:gd name="connsiteY35" fmla="*/ 3532119 h 4244310"/>
              <a:gd name="connsiteX36" fmla="*/ 8342958 w 11996030"/>
              <a:gd name="connsiteY36" fmla="*/ 3939283 h 4244310"/>
              <a:gd name="connsiteX37" fmla="*/ 8338732 w 11996030"/>
              <a:gd name="connsiteY37" fmla="*/ 3964730 h 4244310"/>
              <a:gd name="connsiteX38" fmla="*/ 7895077 w 11996030"/>
              <a:gd name="connsiteY38" fmla="*/ 3793867 h 4244310"/>
              <a:gd name="connsiteX39" fmla="*/ 7671136 w 11996030"/>
              <a:gd name="connsiteY39" fmla="*/ 3364892 h 4244310"/>
              <a:gd name="connsiteX40" fmla="*/ 7582405 w 11996030"/>
              <a:gd name="connsiteY40" fmla="*/ 3066790 h 4244310"/>
              <a:gd name="connsiteX41" fmla="*/ 7383817 w 11996030"/>
              <a:gd name="connsiteY41" fmla="*/ 2881386 h 4244310"/>
              <a:gd name="connsiteX42" fmla="*/ 7257058 w 11996030"/>
              <a:gd name="connsiteY42" fmla="*/ 2703252 h 4244310"/>
              <a:gd name="connsiteX43" fmla="*/ 7231706 w 11996030"/>
              <a:gd name="connsiteY43" fmla="*/ 2630544 h 4244310"/>
              <a:gd name="connsiteX44" fmla="*/ 7172552 w 11996030"/>
              <a:gd name="connsiteY44" fmla="*/ 2506941 h 4244310"/>
              <a:gd name="connsiteX45" fmla="*/ 7197508 w 11996030"/>
              <a:gd name="connsiteY45" fmla="*/ 2476267 h 4244310"/>
              <a:gd name="connsiteX46" fmla="*/ 7883053 w 11996030"/>
              <a:gd name="connsiteY46" fmla="*/ 2467732 h 4244310"/>
              <a:gd name="connsiteX47" fmla="*/ 7946386 w 11996030"/>
              <a:gd name="connsiteY47" fmla="*/ 2525884 h 4244310"/>
              <a:gd name="connsiteX48" fmla="*/ 7942163 w 11996030"/>
              <a:gd name="connsiteY48" fmla="*/ 2518615 h 4244310"/>
              <a:gd name="connsiteX49" fmla="*/ 7883053 w 11996030"/>
              <a:gd name="connsiteY49" fmla="*/ 2467732 h 4244310"/>
              <a:gd name="connsiteX50" fmla="*/ 1411653 w 11996030"/>
              <a:gd name="connsiteY50" fmla="*/ 2123966 h 4244310"/>
              <a:gd name="connsiteX51" fmla="*/ 1455988 w 11996030"/>
              <a:gd name="connsiteY51" fmla="*/ 2125046 h 4244310"/>
              <a:gd name="connsiteX52" fmla="*/ 1751554 w 11996030"/>
              <a:gd name="connsiteY52" fmla="*/ 2379700 h 4244310"/>
              <a:gd name="connsiteX53" fmla="*/ 1738886 w 11996030"/>
              <a:gd name="connsiteY53" fmla="*/ 2397890 h 4244310"/>
              <a:gd name="connsiteX54" fmla="*/ 1481322 w 11996030"/>
              <a:gd name="connsiteY54" fmla="*/ 2426993 h 4244310"/>
              <a:gd name="connsiteX55" fmla="*/ 1354651 w 11996030"/>
              <a:gd name="connsiteY55" fmla="*/ 2565234 h 4244310"/>
              <a:gd name="connsiteX56" fmla="*/ 1033751 w 11996030"/>
              <a:gd name="connsiteY56" fmla="*/ 2852630 h 4244310"/>
              <a:gd name="connsiteX57" fmla="*/ 624181 w 11996030"/>
              <a:gd name="connsiteY57" fmla="*/ 3089095 h 4244310"/>
              <a:gd name="connsiteX58" fmla="*/ 472176 w 11996030"/>
              <a:gd name="connsiteY58" fmla="*/ 3136388 h 4244310"/>
              <a:gd name="connsiteX59" fmla="*/ 387728 w 11996030"/>
              <a:gd name="connsiteY59" fmla="*/ 3143663 h 4244310"/>
              <a:gd name="connsiteX60" fmla="*/ 383506 w 11996030"/>
              <a:gd name="connsiteY60" fmla="*/ 3118198 h 4244310"/>
              <a:gd name="connsiteX61" fmla="*/ 391951 w 11996030"/>
              <a:gd name="connsiteY61" fmla="*/ 3100008 h 4244310"/>
              <a:gd name="connsiteX62" fmla="*/ 831077 w 11996030"/>
              <a:gd name="connsiteY62" fmla="*/ 2838078 h 4244310"/>
              <a:gd name="connsiteX63" fmla="*/ 1189978 w 11996030"/>
              <a:gd name="connsiteY63" fmla="*/ 2419717 h 4244310"/>
              <a:gd name="connsiteX64" fmla="*/ 1270203 w 11996030"/>
              <a:gd name="connsiteY64" fmla="*/ 2281477 h 4244310"/>
              <a:gd name="connsiteX65" fmla="*/ 1316649 w 11996030"/>
              <a:gd name="connsiteY65" fmla="*/ 2186891 h 4244310"/>
              <a:gd name="connsiteX66" fmla="*/ 1411653 w 11996030"/>
              <a:gd name="connsiteY66" fmla="*/ 2123966 h 4244310"/>
              <a:gd name="connsiteX67" fmla="*/ 8942855 w 11996030"/>
              <a:gd name="connsiteY67" fmla="*/ 1895724 h 4244310"/>
              <a:gd name="connsiteX68" fmla="*/ 9124360 w 11996030"/>
              <a:gd name="connsiteY68" fmla="*/ 1910273 h 4244310"/>
              <a:gd name="connsiteX69" fmla="*/ 9213001 w 11996030"/>
              <a:gd name="connsiteY69" fmla="*/ 1968468 h 4244310"/>
              <a:gd name="connsiteX70" fmla="*/ 9348075 w 11996030"/>
              <a:gd name="connsiteY70" fmla="*/ 2157600 h 4244310"/>
              <a:gd name="connsiteX71" fmla="*/ 9495811 w 11996030"/>
              <a:gd name="connsiteY71" fmla="*/ 2354006 h 4244310"/>
              <a:gd name="connsiteX72" fmla="*/ 9749073 w 11996030"/>
              <a:gd name="connsiteY72" fmla="*/ 2455847 h 4244310"/>
              <a:gd name="connsiteX73" fmla="*/ 10065651 w 11996030"/>
              <a:gd name="connsiteY73" fmla="*/ 2692262 h 4244310"/>
              <a:gd name="connsiteX74" fmla="*/ 10230271 w 11996030"/>
              <a:gd name="connsiteY74" fmla="*/ 2895943 h 4244310"/>
              <a:gd name="connsiteX75" fmla="*/ 10470870 w 11996030"/>
              <a:gd name="connsiteY75" fmla="*/ 3030518 h 4244310"/>
              <a:gd name="connsiteX76" fmla="*/ 10466649 w 11996030"/>
              <a:gd name="connsiteY76" fmla="*/ 3059615 h 4244310"/>
              <a:gd name="connsiteX77" fmla="*/ 10128966 w 11996030"/>
              <a:gd name="connsiteY77" fmla="*/ 2939589 h 4244310"/>
              <a:gd name="connsiteX78" fmla="*/ 9867262 w 11996030"/>
              <a:gd name="connsiteY78" fmla="*/ 2695899 h 4244310"/>
              <a:gd name="connsiteX79" fmla="*/ 9791283 w 11996030"/>
              <a:gd name="connsiteY79" fmla="*/ 2652253 h 4244310"/>
              <a:gd name="connsiteX80" fmla="*/ 9706863 w 11996030"/>
              <a:gd name="connsiteY80" fmla="*/ 2623156 h 4244310"/>
              <a:gd name="connsiteX81" fmla="*/ 9651989 w 11996030"/>
              <a:gd name="connsiteY81" fmla="*/ 2612245 h 4244310"/>
              <a:gd name="connsiteX82" fmla="*/ 9411390 w 11996030"/>
              <a:gd name="connsiteY82" fmla="*/ 2568599 h 4244310"/>
              <a:gd name="connsiteX83" fmla="*/ 9179233 w 11996030"/>
              <a:gd name="connsiteY83" fmla="*/ 2259440 h 4244310"/>
              <a:gd name="connsiteX84" fmla="*/ 9170791 w 11996030"/>
              <a:gd name="connsiteY84" fmla="*/ 2277626 h 4244310"/>
              <a:gd name="connsiteX85" fmla="*/ 8985066 w 11996030"/>
              <a:gd name="connsiteY85" fmla="*/ 2466758 h 4244310"/>
              <a:gd name="connsiteX86" fmla="*/ 8959739 w 11996030"/>
              <a:gd name="connsiteY86" fmla="*/ 2444935 h 4244310"/>
              <a:gd name="connsiteX87" fmla="*/ 9014613 w 11996030"/>
              <a:gd name="connsiteY87" fmla="*/ 2132140 h 4244310"/>
              <a:gd name="connsiteX88" fmla="*/ 8930192 w 11996030"/>
              <a:gd name="connsiteY88" fmla="*/ 1913910 h 4244310"/>
              <a:gd name="connsiteX89" fmla="*/ 8934413 w 11996030"/>
              <a:gd name="connsiteY89" fmla="*/ 1906636 h 4244310"/>
              <a:gd name="connsiteX90" fmla="*/ 8942855 w 11996030"/>
              <a:gd name="connsiteY90" fmla="*/ 1895724 h 4244310"/>
              <a:gd name="connsiteX91" fmla="*/ 5569760 w 11996030"/>
              <a:gd name="connsiteY91" fmla="*/ 1387113 h 4244310"/>
              <a:gd name="connsiteX92" fmla="*/ 5582433 w 11996030"/>
              <a:gd name="connsiteY92" fmla="*/ 1412579 h 4244310"/>
              <a:gd name="connsiteX93" fmla="*/ 5535966 w 11996030"/>
              <a:gd name="connsiteY93" fmla="*/ 1459873 h 4244310"/>
              <a:gd name="connsiteX94" fmla="*/ 5527518 w 11996030"/>
              <a:gd name="connsiteY94" fmla="*/ 1470788 h 4244310"/>
              <a:gd name="connsiteX95" fmla="*/ 5472603 w 11996030"/>
              <a:gd name="connsiteY95" fmla="*/ 1743638 h 4244310"/>
              <a:gd name="connsiteX96" fmla="*/ 5679590 w 11996030"/>
              <a:gd name="connsiteY96" fmla="*/ 1998299 h 4244310"/>
              <a:gd name="connsiteX97" fmla="*/ 5840110 w 11996030"/>
              <a:gd name="connsiteY97" fmla="*/ 2322082 h 4244310"/>
              <a:gd name="connsiteX98" fmla="*/ 6089339 w 11996030"/>
              <a:gd name="connsiteY98" fmla="*/ 2493069 h 4244310"/>
              <a:gd name="connsiteX99" fmla="*/ 6072442 w 11996030"/>
              <a:gd name="connsiteY99" fmla="*/ 2522173 h 4244310"/>
              <a:gd name="connsiteX100" fmla="*/ 5265616 w 11996030"/>
              <a:gd name="connsiteY100" fmla="*/ 1943729 h 4244310"/>
              <a:gd name="connsiteX101" fmla="*/ 5248720 w 11996030"/>
              <a:gd name="connsiteY101" fmla="*/ 1972833 h 4244310"/>
              <a:gd name="connsiteX102" fmla="*/ 5219151 w 11996030"/>
              <a:gd name="connsiteY102" fmla="*/ 2012851 h 4244310"/>
              <a:gd name="connsiteX103" fmla="*/ 4589741 w 11996030"/>
              <a:gd name="connsiteY103" fmla="*/ 2503983 h 4244310"/>
              <a:gd name="connsiteX104" fmla="*/ 3892746 w 11996030"/>
              <a:gd name="connsiteY104" fmla="*/ 2882336 h 4244310"/>
              <a:gd name="connsiteX105" fmla="*/ 3880074 w 11996030"/>
              <a:gd name="connsiteY105" fmla="*/ 2878698 h 4244310"/>
              <a:gd name="connsiteX106" fmla="*/ 3875850 w 11996030"/>
              <a:gd name="connsiteY106" fmla="*/ 2867784 h 4244310"/>
              <a:gd name="connsiteX107" fmla="*/ 3875850 w 11996030"/>
              <a:gd name="connsiteY107" fmla="*/ 2864146 h 4244310"/>
              <a:gd name="connsiteX108" fmla="*/ 3892746 w 11996030"/>
              <a:gd name="connsiteY108" fmla="*/ 2845956 h 4244310"/>
              <a:gd name="connsiteX109" fmla="*/ 4158871 w 11996030"/>
              <a:gd name="connsiteY109" fmla="*/ 2598571 h 4244310"/>
              <a:gd name="connsiteX110" fmla="*/ 4344737 w 11996030"/>
              <a:gd name="connsiteY110" fmla="*/ 2387567 h 4244310"/>
              <a:gd name="connsiteX111" fmla="*/ 4416549 w 11996030"/>
              <a:gd name="connsiteY111" fmla="*/ 2282064 h 4244310"/>
              <a:gd name="connsiteX112" fmla="*/ 4492585 w 11996030"/>
              <a:gd name="connsiteY112" fmla="*/ 2212942 h 4244310"/>
              <a:gd name="connsiteX113" fmla="*/ 4589741 w 11996030"/>
              <a:gd name="connsiteY113" fmla="*/ 2220218 h 4244310"/>
              <a:gd name="connsiteX114" fmla="*/ 4830522 w 11996030"/>
              <a:gd name="connsiteY114" fmla="*/ 2041955 h 4244310"/>
              <a:gd name="connsiteX115" fmla="*/ 5168459 w 11996030"/>
              <a:gd name="connsiteY115" fmla="*/ 1627222 h 4244310"/>
              <a:gd name="connsiteX116" fmla="*/ 5569760 w 11996030"/>
              <a:gd name="connsiteY116" fmla="*/ 1387113 h 4244310"/>
              <a:gd name="connsiteX117" fmla="*/ 5822984 w 11996030"/>
              <a:gd name="connsiteY117" fmla="*/ 667367 h 4244310"/>
              <a:gd name="connsiteX118" fmla="*/ 5991917 w 11996030"/>
              <a:gd name="connsiteY118" fmla="*/ 823735 h 4244310"/>
              <a:gd name="connsiteX119" fmla="*/ 6241094 w 11996030"/>
              <a:gd name="connsiteY119" fmla="*/ 1067379 h 4244310"/>
              <a:gd name="connsiteX120" fmla="*/ 7166006 w 11996030"/>
              <a:gd name="connsiteY120" fmla="*/ 2052863 h 4244310"/>
              <a:gd name="connsiteX121" fmla="*/ 7136442 w 11996030"/>
              <a:gd name="connsiteY121" fmla="*/ 2063772 h 4244310"/>
              <a:gd name="connsiteX122" fmla="*/ 6646535 w 11996030"/>
              <a:gd name="connsiteY122" fmla="*/ 1591031 h 4244310"/>
              <a:gd name="connsiteX123" fmla="*/ 6105947 w 11996030"/>
              <a:gd name="connsiteY123" fmla="*/ 1303749 h 4244310"/>
              <a:gd name="connsiteX124" fmla="*/ 5717400 w 11996030"/>
              <a:gd name="connsiteY124" fmla="*/ 1151018 h 4244310"/>
              <a:gd name="connsiteX125" fmla="*/ 5561137 w 11996030"/>
              <a:gd name="connsiteY125" fmla="*/ 961921 h 4244310"/>
              <a:gd name="connsiteX126" fmla="*/ 5565359 w 11996030"/>
              <a:gd name="connsiteY126" fmla="*/ 954648 h 4244310"/>
              <a:gd name="connsiteX127" fmla="*/ 5569583 w 11996030"/>
              <a:gd name="connsiteY127" fmla="*/ 947375 h 4244310"/>
              <a:gd name="connsiteX128" fmla="*/ 5704730 w 11996030"/>
              <a:gd name="connsiteY128" fmla="*/ 747369 h 4244310"/>
              <a:gd name="connsiteX129" fmla="*/ 5822984 w 11996030"/>
              <a:gd name="connsiteY129" fmla="*/ 667367 h 4244310"/>
              <a:gd name="connsiteX130" fmla="*/ 5856998 w 11996030"/>
              <a:gd name="connsiteY130" fmla="*/ 249 h 4244310"/>
              <a:gd name="connsiteX131" fmla="*/ 5890189 w 11996030"/>
              <a:gd name="connsiteY131" fmla="*/ 7184 h 4244310"/>
              <a:gd name="connsiteX132" fmla="*/ 6008410 w 11996030"/>
              <a:gd name="connsiteY132" fmla="*/ 257964 h 4244310"/>
              <a:gd name="connsiteX133" fmla="*/ 6097075 w 11996030"/>
              <a:gd name="connsiteY133" fmla="*/ 406978 h 4244310"/>
              <a:gd name="connsiteX134" fmla="*/ 6261740 w 11996030"/>
              <a:gd name="connsiteY134" fmla="*/ 417881 h 4244310"/>
              <a:gd name="connsiteX135" fmla="*/ 6409516 w 11996030"/>
              <a:gd name="connsiteY135" fmla="*/ 577799 h 4244310"/>
              <a:gd name="connsiteX136" fmla="*/ 6544625 w 11996030"/>
              <a:gd name="connsiteY136" fmla="*/ 755888 h 4244310"/>
              <a:gd name="connsiteX137" fmla="*/ 6823288 w 11996030"/>
              <a:gd name="connsiteY137" fmla="*/ 1137509 h 4244310"/>
              <a:gd name="connsiteX138" fmla="*/ 7165284 w 11996030"/>
              <a:gd name="connsiteY138" fmla="*/ 1464614 h 4244310"/>
              <a:gd name="connsiteX139" fmla="*/ 7511502 w 11996030"/>
              <a:gd name="connsiteY139" fmla="*/ 1635434 h 4244310"/>
              <a:gd name="connsiteX140" fmla="*/ 7617056 w 11996030"/>
              <a:gd name="connsiteY140" fmla="*/ 1740835 h 4244310"/>
              <a:gd name="connsiteX141" fmla="*/ 7633945 w 11996030"/>
              <a:gd name="connsiteY141" fmla="*/ 1929828 h 4244310"/>
              <a:gd name="connsiteX142" fmla="*/ 7849276 w 11996030"/>
              <a:gd name="connsiteY142" fmla="*/ 2307814 h 4244310"/>
              <a:gd name="connsiteX143" fmla="*/ 7954830 w 11996030"/>
              <a:gd name="connsiteY143" fmla="*/ 2405945 h 4244310"/>
              <a:gd name="connsiteX144" fmla="*/ 8457268 w 11996030"/>
              <a:gd name="connsiteY144" fmla="*/ 1962538 h 4244310"/>
              <a:gd name="connsiteX145" fmla="*/ 8761264 w 11996030"/>
              <a:gd name="connsiteY145" fmla="*/ 1624531 h 4244310"/>
              <a:gd name="connsiteX146" fmla="*/ 8904818 w 11996030"/>
              <a:gd name="connsiteY146" fmla="*/ 1562745 h 4244310"/>
              <a:gd name="connsiteX147" fmla="*/ 9001928 w 11996030"/>
              <a:gd name="connsiteY147" fmla="*/ 1631800 h 4244310"/>
              <a:gd name="connsiteX148" fmla="*/ 9120148 w 11996030"/>
              <a:gd name="connsiteY148" fmla="*/ 1711759 h 4244310"/>
              <a:gd name="connsiteX149" fmla="*/ 9259480 w 11996030"/>
              <a:gd name="connsiteY149" fmla="*/ 1729931 h 4244310"/>
              <a:gd name="connsiteX150" fmla="*/ 9436811 w 11996030"/>
              <a:gd name="connsiteY150" fmla="*/ 1769910 h 4244310"/>
              <a:gd name="connsiteX151" fmla="*/ 9635253 w 11996030"/>
              <a:gd name="connsiteY151" fmla="*/ 1980711 h 4244310"/>
              <a:gd name="connsiteX152" fmla="*/ 9880139 w 11996030"/>
              <a:gd name="connsiteY152" fmla="*/ 2206049 h 4244310"/>
              <a:gd name="connsiteX153" fmla="*/ 10074359 w 11996030"/>
              <a:gd name="connsiteY153" fmla="*/ 2173338 h 4244310"/>
              <a:gd name="connsiteX154" fmla="*/ 10192579 w 11996030"/>
              <a:gd name="connsiteY154" fmla="*/ 2155166 h 4244310"/>
              <a:gd name="connsiteX155" fmla="*/ 10302356 w 11996030"/>
              <a:gd name="connsiteY155" fmla="*/ 2267835 h 4244310"/>
              <a:gd name="connsiteX156" fmla="*/ 10483909 w 11996030"/>
              <a:gd name="connsiteY156" fmla="*/ 2453194 h 4244310"/>
              <a:gd name="connsiteX157" fmla="*/ 10961014 w 11996030"/>
              <a:gd name="connsiteY157" fmla="*/ 2616746 h 4244310"/>
              <a:gd name="connsiteX158" fmla="*/ 10994792 w 11996030"/>
              <a:gd name="connsiteY158" fmla="*/ 2616746 h 4244310"/>
              <a:gd name="connsiteX159" fmla="*/ 11982779 w 11996030"/>
              <a:gd name="connsiteY159" fmla="*/ 3365450 h 4244310"/>
              <a:gd name="connsiteX160" fmla="*/ 11987001 w 11996030"/>
              <a:gd name="connsiteY160" fmla="*/ 3398160 h 4244310"/>
              <a:gd name="connsiteX161" fmla="*/ 11949002 w 11996030"/>
              <a:gd name="connsiteY161" fmla="*/ 3423602 h 4244310"/>
              <a:gd name="connsiteX162" fmla="*/ 11539452 w 11996030"/>
              <a:gd name="connsiteY162" fmla="*/ 3198264 h 4244310"/>
              <a:gd name="connsiteX163" fmla="*/ 11096124 w 11996030"/>
              <a:gd name="connsiteY163" fmla="*/ 2925677 h 4244310"/>
              <a:gd name="connsiteX164" fmla="*/ 10939903 w 11996030"/>
              <a:gd name="connsiteY164" fmla="*/ 2871160 h 4244310"/>
              <a:gd name="connsiteX165" fmla="*/ 10745684 w 11996030"/>
              <a:gd name="connsiteY165" fmla="*/ 2874794 h 4244310"/>
              <a:gd name="connsiteX166" fmla="*/ 10416354 w 11996030"/>
              <a:gd name="connsiteY166" fmla="*/ 2678532 h 4244310"/>
              <a:gd name="connsiteX167" fmla="*/ 10175691 w 11996030"/>
              <a:gd name="connsiteY167" fmla="*/ 2391408 h 4244310"/>
              <a:gd name="connsiteX168" fmla="*/ 10015248 w 11996030"/>
              <a:gd name="connsiteY168" fmla="*/ 2387773 h 4244310"/>
              <a:gd name="connsiteX169" fmla="*/ 9871695 w 11996030"/>
              <a:gd name="connsiteY169" fmla="*/ 2387773 h 4244310"/>
              <a:gd name="connsiteX170" fmla="*/ 9631031 w 11996030"/>
              <a:gd name="connsiteY170" fmla="*/ 2140628 h 4244310"/>
              <a:gd name="connsiteX171" fmla="*/ 9305924 w 11996030"/>
              <a:gd name="connsiteY171" fmla="*/ 1842600 h 4244310"/>
              <a:gd name="connsiteX172" fmla="*/ 9052594 w 11996030"/>
              <a:gd name="connsiteY172" fmla="*/ 1806255 h 4244310"/>
              <a:gd name="connsiteX173" fmla="*/ 8900596 w 11996030"/>
              <a:gd name="connsiteY173" fmla="*/ 1711759 h 4244310"/>
              <a:gd name="connsiteX174" fmla="*/ 8803486 w 11996030"/>
              <a:gd name="connsiteY174" fmla="*/ 1864407 h 4244310"/>
              <a:gd name="connsiteX175" fmla="*/ 8664154 w 11996030"/>
              <a:gd name="connsiteY175" fmla="*/ 2053400 h 4244310"/>
              <a:gd name="connsiteX176" fmla="*/ 8558600 w 11996030"/>
              <a:gd name="connsiteY176" fmla="*/ 2184242 h 4244310"/>
              <a:gd name="connsiteX177" fmla="*/ 8364380 w 11996030"/>
              <a:gd name="connsiteY177" fmla="*/ 2376870 h 4244310"/>
              <a:gd name="connsiteX178" fmla="*/ 8343269 w 11996030"/>
              <a:gd name="connsiteY178" fmla="*/ 2398677 h 4244310"/>
              <a:gd name="connsiteX179" fmla="*/ 8330603 w 11996030"/>
              <a:gd name="connsiteY179" fmla="*/ 2405945 h 4244310"/>
              <a:gd name="connsiteX180" fmla="*/ 8132161 w 11996030"/>
              <a:gd name="connsiteY180" fmla="*/ 2522249 h 4244310"/>
              <a:gd name="connsiteX181" fmla="*/ 8111050 w 11996030"/>
              <a:gd name="connsiteY181" fmla="*/ 2533153 h 4244310"/>
              <a:gd name="connsiteX182" fmla="*/ 8516378 w 11996030"/>
              <a:gd name="connsiteY182" fmla="*/ 2831180 h 4244310"/>
              <a:gd name="connsiteX183" fmla="*/ 8820374 w 11996030"/>
              <a:gd name="connsiteY183" fmla="*/ 3129208 h 4244310"/>
              <a:gd name="connsiteX184" fmla="*/ 9124371 w 11996030"/>
              <a:gd name="connsiteY184" fmla="*/ 3558078 h 4244310"/>
              <a:gd name="connsiteX185" fmla="*/ 9441033 w 11996030"/>
              <a:gd name="connsiteY185" fmla="*/ 3914257 h 4244310"/>
              <a:gd name="connsiteX186" fmla="*/ 9837917 w 11996030"/>
              <a:gd name="connsiteY186" fmla="*/ 4194113 h 4244310"/>
              <a:gd name="connsiteX187" fmla="*/ 9829473 w 11996030"/>
              <a:gd name="connsiteY187" fmla="*/ 4234092 h 4244310"/>
              <a:gd name="connsiteX188" fmla="*/ 9791473 w 11996030"/>
              <a:gd name="connsiteY188" fmla="*/ 4237727 h 4244310"/>
              <a:gd name="connsiteX189" fmla="*/ 9580365 w 11996030"/>
              <a:gd name="connsiteY189" fmla="*/ 4125058 h 4244310"/>
              <a:gd name="connsiteX190" fmla="*/ 9407256 w 11996030"/>
              <a:gd name="connsiteY190" fmla="*/ 4008754 h 4244310"/>
              <a:gd name="connsiteX191" fmla="*/ 9090593 w 11996030"/>
              <a:gd name="connsiteY191" fmla="*/ 3681650 h 4244310"/>
              <a:gd name="connsiteX192" fmla="*/ 8748598 w 11996030"/>
              <a:gd name="connsiteY192" fmla="*/ 3307298 h 4244310"/>
              <a:gd name="connsiteX193" fmla="*/ 8368602 w 11996030"/>
              <a:gd name="connsiteY193" fmla="*/ 3009270 h 4244310"/>
              <a:gd name="connsiteX194" fmla="*/ 7671945 w 11996030"/>
              <a:gd name="connsiteY194" fmla="*/ 2427752 h 4244310"/>
              <a:gd name="connsiteX195" fmla="*/ 7498836 w 11996030"/>
              <a:gd name="connsiteY195" fmla="*/ 2115187 h 4244310"/>
              <a:gd name="connsiteX196" fmla="*/ 7452392 w 11996030"/>
              <a:gd name="connsiteY196" fmla="*/ 1933462 h 4244310"/>
              <a:gd name="connsiteX197" fmla="*/ 7380615 w 11996030"/>
              <a:gd name="connsiteY197" fmla="*/ 1791717 h 4244310"/>
              <a:gd name="connsiteX198" fmla="*/ 7177951 w 11996030"/>
              <a:gd name="connsiteY198" fmla="*/ 1657241 h 4244310"/>
              <a:gd name="connsiteX199" fmla="*/ 7000620 w 11996030"/>
              <a:gd name="connsiteY199" fmla="*/ 1511862 h 4244310"/>
              <a:gd name="connsiteX200" fmla="*/ 6603736 w 11996030"/>
              <a:gd name="connsiteY200" fmla="*/ 1108434 h 4244310"/>
              <a:gd name="connsiteX201" fmla="*/ 6308184 w 11996030"/>
              <a:gd name="connsiteY201" fmla="*/ 759523 h 4244310"/>
              <a:gd name="connsiteX202" fmla="*/ 6227963 w 11996030"/>
              <a:gd name="connsiteY202" fmla="*/ 672295 h 4244310"/>
              <a:gd name="connsiteX203" fmla="*/ 6092853 w 11996030"/>
              <a:gd name="connsiteY203" fmla="*/ 632316 h 4244310"/>
              <a:gd name="connsiteX204" fmla="*/ 5987299 w 11996030"/>
              <a:gd name="connsiteY204" fmla="*/ 526916 h 4244310"/>
              <a:gd name="connsiteX205" fmla="*/ 5898634 w 11996030"/>
              <a:gd name="connsiteY205" fmla="*/ 377902 h 4244310"/>
              <a:gd name="connsiteX206" fmla="*/ 5826856 w 11996030"/>
              <a:gd name="connsiteY206" fmla="*/ 327019 h 4244310"/>
              <a:gd name="connsiteX207" fmla="*/ 5738191 w 11996030"/>
              <a:gd name="connsiteY207" fmla="*/ 392440 h 4244310"/>
              <a:gd name="connsiteX208" fmla="*/ 5522860 w 11996030"/>
              <a:gd name="connsiteY208" fmla="*/ 748619 h 4244310"/>
              <a:gd name="connsiteX209" fmla="*/ 5201975 w 11996030"/>
              <a:gd name="connsiteY209" fmla="*/ 1213834 h 4244310"/>
              <a:gd name="connsiteX210" fmla="*/ 4876868 w 11996030"/>
              <a:gd name="connsiteY210" fmla="*/ 1642703 h 4244310"/>
              <a:gd name="connsiteX211" fmla="*/ 4577094 w 11996030"/>
              <a:gd name="connsiteY211" fmla="*/ 1984345 h 4244310"/>
              <a:gd name="connsiteX212" fmla="*/ 4484207 w 11996030"/>
              <a:gd name="connsiteY212" fmla="*/ 2020690 h 4244310"/>
              <a:gd name="connsiteX213" fmla="*/ 4382875 w 11996030"/>
              <a:gd name="connsiteY213" fmla="*/ 2009787 h 4244310"/>
              <a:gd name="connsiteX214" fmla="*/ 4235099 w 11996030"/>
              <a:gd name="connsiteY214" fmla="*/ 2147897 h 4244310"/>
              <a:gd name="connsiteX215" fmla="*/ 4087323 w 11996030"/>
              <a:gd name="connsiteY215" fmla="*/ 2329621 h 4244310"/>
              <a:gd name="connsiteX216" fmla="*/ 3926881 w 11996030"/>
              <a:gd name="connsiteY216" fmla="*/ 2522249 h 4244310"/>
              <a:gd name="connsiteX217" fmla="*/ 3534219 w 11996030"/>
              <a:gd name="connsiteY217" fmla="*/ 2947484 h 4244310"/>
              <a:gd name="connsiteX218" fmla="*/ 3348443 w 11996030"/>
              <a:gd name="connsiteY218" fmla="*/ 3143746 h 4244310"/>
              <a:gd name="connsiteX219" fmla="*/ 3192224 w 11996030"/>
              <a:gd name="connsiteY219" fmla="*/ 3270953 h 4244310"/>
              <a:gd name="connsiteX220" fmla="*/ 3082447 w 11996030"/>
              <a:gd name="connsiteY220" fmla="*/ 3303664 h 4244310"/>
              <a:gd name="connsiteX221" fmla="*/ 2930449 w 11996030"/>
              <a:gd name="connsiteY221" fmla="*/ 3329105 h 4244310"/>
              <a:gd name="connsiteX222" fmla="*/ 2795339 w 11996030"/>
              <a:gd name="connsiteY222" fmla="*/ 3474485 h 4244310"/>
              <a:gd name="connsiteX223" fmla="*/ 2605342 w 11996030"/>
              <a:gd name="connsiteY223" fmla="*/ 3797954 h 4244310"/>
              <a:gd name="connsiteX224" fmla="*/ 2242235 w 11996030"/>
              <a:gd name="connsiteY224" fmla="*/ 4045099 h 4244310"/>
              <a:gd name="connsiteX225" fmla="*/ 2221124 w 11996030"/>
              <a:gd name="connsiteY225" fmla="*/ 4041464 h 4244310"/>
              <a:gd name="connsiteX226" fmla="*/ 2221124 w 11996030"/>
              <a:gd name="connsiteY226" fmla="*/ 4023292 h 4244310"/>
              <a:gd name="connsiteX227" fmla="*/ 2233791 w 11996030"/>
              <a:gd name="connsiteY227" fmla="*/ 4016023 h 4244310"/>
              <a:gd name="connsiteX228" fmla="*/ 2571564 w 11996030"/>
              <a:gd name="connsiteY228" fmla="*/ 3638036 h 4244310"/>
              <a:gd name="connsiteX229" fmla="*/ 2879783 w 11996030"/>
              <a:gd name="connsiteY229" fmla="*/ 3140112 h 4244310"/>
              <a:gd name="connsiteX230" fmla="*/ 2900893 w 11996030"/>
              <a:gd name="connsiteY230" fmla="*/ 3129208 h 4244310"/>
              <a:gd name="connsiteX231" fmla="*/ 3099336 w 11996030"/>
              <a:gd name="connsiteY231" fmla="*/ 3121939 h 4244310"/>
              <a:gd name="connsiteX232" fmla="*/ 3280889 w 11996030"/>
              <a:gd name="connsiteY232" fmla="*/ 2958387 h 4244310"/>
              <a:gd name="connsiteX233" fmla="*/ 3652439 w 11996030"/>
              <a:gd name="connsiteY233" fmla="*/ 2562228 h 4244310"/>
              <a:gd name="connsiteX234" fmla="*/ 3863548 w 11996030"/>
              <a:gd name="connsiteY234" fmla="*/ 2296911 h 4244310"/>
              <a:gd name="connsiteX235" fmla="*/ 3470887 w 11996030"/>
              <a:gd name="connsiteY235" fmla="*/ 2191511 h 4244310"/>
              <a:gd name="connsiteX236" fmla="*/ 3188001 w 11996030"/>
              <a:gd name="connsiteY236" fmla="*/ 2100649 h 4244310"/>
              <a:gd name="connsiteX237" fmla="*/ 3171112 w 11996030"/>
              <a:gd name="connsiteY237" fmla="*/ 2107918 h 4244310"/>
              <a:gd name="connsiteX238" fmla="*/ 3014892 w 11996030"/>
              <a:gd name="connsiteY238" fmla="*/ 2009787 h 4244310"/>
              <a:gd name="connsiteX239" fmla="*/ 2884005 w 11996030"/>
              <a:gd name="connsiteY239" fmla="*/ 1889848 h 4244310"/>
              <a:gd name="connsiteX240" fmla="*/ 2601120 w 11996030"/>
              <a:gd name="connsiteY240" fmla="*/ 1918924 h 4244310"/>
              <a:gd name="connsiteX241" fmla="*/ 2322456 w 11996030"/>
              <a:gd name="connsiteY241" fmla="*/ 1955269 h 4244310"/>
              <a:gd name="connsiteX242" fmla="*/ 2309790 w 11996030"/>
              <a:gd name="connsiteY242" fmla="*/ 1922559 h 4244310"/>
              <a:gd name="connsiteX243" fmla="*/ 2567342 w 11996030"/>
              <a:gd name="connsiteY243" fmla="*/ 1751738 h 4244310"/>
              <a:gd name="connsiteX244" fmla="*/ 2770006 w 11996030"/>
              <a:gd name="connsiteY244" fmla="*/ 1570014 h 4244310"/>
              <a:gd name="connsiteX245" fmla="*/ 3065558 w 11996030"/>
              <a:gd name="connsiteY245" fmla="*/ 1566379 h 4244310"/>
              <a:gd name="connsiteX246" fmla="*/ 3441331 w 11996030"/>
              <a:gd name="connsiteY246" fmla="*/ 1922559 h 4244310"/>
              <a:gd name="connsiteX247" fmla="*/ 3960658 w 11996030"/>
              <a:gd name="connsiteY247" fmla="*/ 2144262 h 4244310"/>
              <a:gd name="connsiteX248" fmla="*/ 3981770 w 11996030"/>
              <a:gd name="connsiteY248" fmla="*/ 2144262 h 4244310"/>
              <a:gd name="connsiteX249" fmla="*/ 3994436 w 11996030"/>
              <a:gd name="connsiteY249" fmla="*/ 2126090 h 4244310"/>
              <a:gd name="connsiteX250" fmla="*/ 4032435 w 11996030"/>
              <a:gd name="connsiteY250" fmla="*/ 2075207 h 4244310"/>
              <a:gd name="connsiteX251" fmla="*/ 4023991 w 11996030"/>
              <a:gd name="connsiteY251" fmla="*/ 2071573 h 4244310"/>
              <a:gd name="connsiteX252" fmla="*/ 3559552 w 11996030"/>
              <a:gd name="connsiteY252" fmla="*/ 1838966 h 4244310"/>
              <a:gd name="connsiteX253" fmla="*/ 3437109 w 11996030"/>
              <a:gd name="connsiteY253" fmla="*/ 1664510 h 4244310"/>
              <a:gd name="connsiteX254" fmla="*/ 3230223 w 11996030"/>
              <a:gd name="connsiteY254" fmla="*/ 1526400 h 4244310"/>
              <a:gd name="connsiteX255" fmla="*/ 3027558 w 11996030"/>
              <a:gd name="connsiteY255" fmla="*/ 1333772 h 4244310"/>
              <a:gd name="connsiteX256" fmla="*/ 2896671 w 11996030"/>
              <a:gd name="connsiteY256" fmla="*/ 1315599 h 4244310"/>
              <a:gd name="connsiteX257" fmla="*/ 2799562 w 11996030"/>
              <a:gd name="connsiteY257" fmla="*/ 1402827 h 4244310"/>
              <a:gd name="connsiteX258" fmla="*/ 2373122 w 11996030"/>
              <a:gd name="connsiteY258" fmla="*/ 1762641 h 4244310"/>
              <a:gd name="connsiteX259" fmla="*/ 1934017 w 11996030"/>
              <a:gd name="connsiteY259" fmla="*/ 2038862 h 4244310"/>
              <a:gd name="connsiteX260" fmla="*/ 1583577 w 11996030"/>
              <a:gd name="connsiteY260" fmla="*/ 2038862 h 4244310"/>
              <a:gd name="connsiteX261" fmla="*/ 1440023 w 11996030"/>
              <a:gd name="connsiteY261" fmla="*/ 1908021 h 4244310"/>
              <a:gd name="connsiteX262" fmla="*/ 1347135 w 11996030"/>
              <a:gd name="connsiteY262" fmla="*/ 1857138 h 4244310"/>
              <a:gd name="connsiteX263" fmla="*/ 1275358 w 11996030"/>
              <a:gd name="connsiteY263" fmla="*/ 1911655 h 4244310"/>
              <a:gd name="connsiteX264" fmla="*/ 1178248 w 11996030"/>
              <a:gd name="connsiteY264" fmla="*/ 2067938 h 4244310"/>
              <a:gd name="connsiteX265" fmla="*/ 1060028 w 11996030"/>
              <a:gd name="connsiteY265" fmla="*/ 2242394 h 4244310"/>
              <a:gd name="connsiteX266" fmla="*/ 388703 w 11996030"/>
              <a:gd name="connsiteY266" fmla="*/ 2947484 h 4244310"/>
              <a:gd name="connsiteX267" fmla="*/ 21374 w 11996030"/>
              <a:gd name="connsiteY267" fmla="*/ 3158284 h 4244310"/>
              <a:gd name="connsiteX268" fmla="*/ 4485 w 11996030"/>
              <a:gd name="connsiteY268" fmla="*/ 3143746 h 4244310"/>
              <a:gd name="connsiteX269" fmla="*/ 908030 w 11996030"/>
              <a:gd name="connsiteY269" fmla="*/ 2173338 h 4244310"/>
              <a:gd name="connsiteX270" fmla="*/ 1102249 w 11996030"/>
              <a:gd name="connsiteY270" fmla="*/ 1904386 h 4244310"/>
              <a:gd name="connsiteX271" fmla="*/ 1275358 w 11996030"/>
              <a:gd name="connsiteY271" fmla="*/ 1693586 h 4244310"/>
              <a:gd name="connsiteX272" fmla="*/ 1566688 w 11996030"/>
              <a:gd name="connsiteY272" fmla="*/ 1773545 h 4244310"/>
              <a:gd name="connsiteX273" fmla="*/ 1836907 w 11996030"/>
              <a:gd name="connsiteY273" fmla="*/ 1926193 h 4244310"/>
              <a:gd name="connsiteX274" fmla="*/ 2145125 w 11996030"/>
              <a:gd name="connsiteY274" fmla="*/ 1769910 h 4244310"/>
              <a:gd name="connsiteX275" fmla="*/ 2634897 w 11996030"/>
              <a:gd name="connsiteY275" fmla="*/ 1275620 h 4244310"/>
              <a:gd name="connsiteX276" fmla="*/ 2938893 w 11996030"/>
              <a:gd name="connsiteY276" fmla="*/ 1097530 h 4244310"/>
              <a:gd name="connsiteX277" fmla="*/ 3112002 w 11996030"/>
              <a:gd name="connsiteY277" fmla="*/ 1202930 h 4244310"/>
              <a:gd name="connsiteX278" fmla="*/ 3302000 w 11996030"/>
              <a:gd name="connsiteY278" fmla="*/ 1362848 h 4244310"/>
              <a:gd name="connsiteX279" fmla="*/ 3517330 w 11996030"/>
              <a:gd name="connsiteY279" fmla="*/ 1504593 h 4244310"/>
              <a:gd name="connsiteX280" fmla="*/ 3534219 w 11996030"/>
              <a:gd name="connsiteY280" fmla="*/ 1519131 h 4244310"/>
              <a:gd name="connsiteX281" fmla="*/ 3610218 w 11996030"/>
              <a:gd name="connsiteY281" fmla="*/ 1580917 h 4244310"/>
              <a:gd name="connsiteX282" fmla="*/ 3711550 w 11996030"/>
              <a:gd name="connsiteY282" fmla="*/ 1708124 h 4244310"/>
              <a:gd name="connsiteX283" fmla="*/ 3749550 w 11996030"/>
              <a:gd name="connsiteY283" fmla="*/ 1748104 h 4244310"/>
              <a:gd name="connsiteX284" fmla="*/ 4129545 w 11996030"/>
              <a:gd name="connsiteY284" fmla="*/ 1951635 h 4244310"/>
              <a:gd name="connsiteX285" fmla="*/ 4159100 w 11996030"/>
              <a:gd name="connsiteY285" fmla="*/ 1915290 h 4244310"/>
              <a:gd name="connsiteX286" fmla="*/ 4268876 w 11996030"/>
              <a:gd name="connsiteY286" fmla="*/ 1809890 h 4244310"/>
              <a:gd name="connsiteX287" fmla="*/ 4370209 w 11996030"/>
              <a:gd name="connsiteY287" fmla="*/ 1828062 h 4244310"/>
              <a:gd name="connsiteX288" fmla="*/ 4543318 w 11996030"/>
              <a:gd name="connsiteY288" fmla="*/ 1766276 h 4244310"/>
              <a:gd name="connsiteX289" fmla="*/ 4796647 w 11996030"/>
              <a:gd name="connsiteY289" fmla="*/ 1471883 h 4244310"/>
              <a:gd name="connsiteX290" fmla="*/ 5341307 w 11996030"/>
              <a:gd name="connsiteY290" fmla="*/ 646854 h 4244310"/>
              <a:gd name="connsiteX291" fmla="*/ 5653748 w 11996030"/>
              <a:gd name="connsiteY291" fmla="*/ 196177 h 4244310"/>
              <a:gd name="connsiteX292" fmla="*/ 5856998 w 11996030"/>
              <a:gd name="connsiteY292" fmla="*/ 249 h 4244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Lst>
            <a:rect l="l" t="t" r="r" b="b"/>
            <a:pathLst>
              <a:path w="11996030" h="4244310">
                <a:moveTo>
                  <a:pt x="2791117" y="3369084"/>
                </a:moveTo>
                <a:cubicBezTo>
                  <a:pt x="2774228" y="3398160"/>
                  <a:pt x="2757340" y="3427236"/>
                  <a:pt x="2736229" y="3452678"/>
                </a:cubicBezTo>
                <a:cubicBezTo>
                  <a:pt x="2740451" y="3449043"/>
                  <a:pt x="2744673" y="3445409"/>
                  <a:pt x="2748895" y="3441774"/>
                </a:cubicBezTo>
                <a:cubicBezTo>
                  <a:pt x="2765784" y="3416333"/>
                  <a:pt x="2778450" y="3394526"/>
                  <a:pt x="2791117" y="3369084"/>
                </a:cubicBezTo>
                <a:close/>
                <a:moveTo>
                  <a:pt x="10926033" y="2980452"/>
                </a:moveTo>
                <a:cubicBezTo>
                  <a:pt x="10973470" y="2983691"/>
                  <a:pt x="11016164" y="3002785"/>
                  <a:pt x="11054115" y="3030062"/>
                </a:cubicBezTo>
                <a:cubicBezTo>
                  <a:pt x="11100498" y="3059157"/>
                  <a:pt x="11142665" y="3099163"/>
                  <a:pt x="11180615" y="3124621"/>
                </a:cubicBezTo>
                <a:cubicBezTo>
                  <a:pt x="11332416" y="3248276"/>
                  <a:pt x="11530601" y="3339198"/>
                  <a:pt x="11724568" y="3411936"/>
                </a:cubicBezTo>
                <a:cubicBezTo>
                  <a:pt x="11741435" y="3415573"/>
                  <a:pt x="11733002" y="3441031"/>
                  <a:pt x="11716135" y="3441031"/>
                </a:cubicBezTo>
                <a:cubicBezTo>
                  <a:pt x="11652885" y="3437394"/>
                  <a:pt x="11598068" y="3430121"/>
                  <a:pt x="11543251" y="3415573"/>
                </a:cubicBezTo>
                <a:cubicBezTo>
                  <a:pt x="11509517" y="3411936"/>
                  <a:pt x="11480000" y="3401025"/>
                  <a:pt x="11446267" y="3386478"/>
                </a:cubicBezTo>
                <a:cubicBezTo>
                  <a:pt x="11425183" y="3375567"/>
                  <a:pt x="11399883" y="3368293"/>
                  <a:pt x="11374583" y="3353746"/>
                </a:cubicBezTo>
                <a:cubicBezTo>
                  <a:pt x="11319766" y="3328287"/>
                  <a:pt x="11269166" y="3299192"/>
                  <a:pt x="11214349" y="3273734"/>
                </a:cubicBezTo>
                <a:cubicBezTo>
                  <a:pt x="11155315" y="3244639"/>
                  <a:pt x="11092065" y="3208270"/>
                  <a:pt x="11028814" y="3204633"/>
                </a:cubicBezTo>
                <a:cubicBezTo>
                  <a:pt x="10948697" y="3197359"/>
                  <a:pt x="10801113" y="3222817"/>
                  <a:pt x="10754730" y="3146442"/>
                </a:cubicBezTo>
                <a:cubicBezTo>
                  <a:pt x="10720996" y="3095526"/>
                  <a:pt x="10746296" y="3055520"/>
                  <a:pt x="10788463" y="3022788"/>
                </a:cubicBezTo>
                <a:cubicBezTo>
                  <a:pt x="10805330" y="3008240"/>
                  <a:pt x="10826413" y="2993693"/>
                  <a:pt x="10851713" y="2986419"/>
                </a:cubicBezTo>
                <a:cubicBezTo>
                  <a:pt x="10855930" y="2986419"/>
                  <a:pt x="10860147" y="2982782"/>
                  <a:pt x="10860147" y="2982782"/>
                </a:cubicBezTo>
                <a:cubicBezTo>
                  <a:pt x="10868580" y="2979145"/>
                  <a:pt x="10872797" y="2979145"/>
                  <a:pt x="10877014" y="2982782"/>
                </a:cubicBezTo>
                <a:cubicBezTo>
                  <a:pt x="10893881" y="2980054"/>
                  <a:pt x="10910220" y="2979372"/>
                  <a:pt x="10926033" y="2980452"/>
                </a:cubicBezTo>
                <a:close/>
                <a:moveTo>
                  <a:pt x="7197508" y="2476267"/>
                </a:moveTo>
                <a:cubicBezTo>
                  <a:pt x="7202657" y="2476949"/>
                  <a:pt x="7207411" y="2479676"/>
                  <a:pt x="7210580" y="2485129"/>
                </a:cubicBezTo>
                <a:cubicBezTo>
                  <a:pt x="7214805" y="2499670"/>
                  <a:pt x="7223256" y="2514212"/>
                  <a:pt x="7231706" y="2525118"/>
                </a:cubicBezTo>
                <a:cubicBezTo>
                  <a:pt x="7240157" y="2536024"/>
                  <a:pt x="7244382" y="2546930"/>
                  <a:pt x="7248607" y="2557836"/>
                </a:cubicBezTo>
                <a:cubicBezTo>
                  <a:pt x="7337338" y="2692346"/>
                  <a:pt x="7455647" y="2812313"/>
                  <a:pt x="7633109" y="2863209"/>
                </a:cubicBezTo>
                <a:cubicBezTo>
                  <a:pt x="7848599" y="2928646"/>
                  <a:pt x="8068314" y="2997718"/>
                  <a:pt x="8254227" y="3114050"/>
                </a:cubicBezTo>
                <a:cubicBezTo>
                  <a:pt x="8440139" y="3230382"/>
                  <a:pt x="8558447" y="3390339"/>
                  <a:pt x="8685206" y="3553932"/>
                </a:cubicBezTo>
                <a:cubicBezTo>
                  <a:pt x="8828866" y="3728430"/>
                  <a:pt x="9010554" y="3859304"/>
                  <a:pt x="9192241" y="4001084"/>
                </a:cubicBezTo>
                <a:cubicBezTo>
                  <a:pt x="9204917" y="4011990"/>
                  <a:pt x="9192241" y="4030167"/>
                  <a:pt x="9175340" y="4026532"/>
                </a:cubicBezTo>
                <a:cubicBezTo>
                  <a:pt x="8980977" y="3982907"/>
                  <a:pt x="8803514" y="3902929"/>
                  <a:pt x="8672530" y="3768419"/>
                </a:cubicBezTo>
                <a:cubicBezTo>
                  <a:pt x="8545771" y="3637546"/>
                  <a:pt x="8448590" y="3463047"/>
                  <a:pt x="8271128" y="3372163"/>
                </a:cubicBezTo>
                <a:cubicBezTo>
                  <a:pt x="8190847" y="3332173"/>
                  <a:pt x="8072539" y="3295819"/>
                  <a:pt x="7979583" y="3328538"/>
                </a:cubicBezTo>
                <a:cubicBezTo>
                  <a:pt x="7958456" y="3335809"/>
                  <a:pt x="7945780" y="3343079"/>
                  <a:pt x="7933105" y="3353986"/>
                </a:cubicBezTo>
                <a:cubicBezTo>
                  <a:pt x="7933105" y="3357621"/>
                  <a:pt x="7928879" y="3361256"/>
                  <a:pt x="7924654" y="3361256"/>
                </a:cubicBezTo>
                <a:cubicBezTo>
                  <a:pt x="7920429" y="3368527"/>
                  <a:pt x="7920429" y="3375798"/>
                  <a:pt x="7916203" y="3379433"/>
                </a:cubicBezTo>
                <a:cubicBezTo>
                  <a:pt x="7895077" y="3426693"/>
                  <a:pt x="7907753" y="3484859"/>
                  <a:pt x="7924654" y="3532119"/>
                </a:cubicBezTo>
                <a:cubicBezTo>
                  <a:pt x="7996484" y="3713889"/>
                  <a:pt x="8169721" y="3826586"/>
                  <a:pt x="8342958" y="3939283"/>
                </a:cubicBezTo>
                <a:cubicBezTo>
                  <a:pt x="8355633" y="3946553"/>
                  <a:pt x="8355633" y="3964730"/>
                  <a:pt x="8338732" y="3964730"/>
                </a:cubicBezTo>
                <a:cubicBezTo>
                  <a:pt x="8165496" y="3993813"/>
                  <a:pt x="8004934" y="3902929"/>
                  <a:pt x="7895077" y="3793867"/>
                </a:cubicBezTo>
                <a:cubicBezTo>
                  <a:pt x="7764093" y="3670264"/>
                  <a:pt x="7692263" y="3532119"/>
                  <a:pt x="7671136" y="3364892"/>
                </a:cubicBezTo>
                <a:cubicBezTo>
                  <a:pt x="7658461" y="3263101"/>
                  <a:pt x="7650010" y="3154039"/>
                  <a:pt x="7582405" y="3066790"/>
                </a:cubicBezTo>
                <a:cubicBezTo>
                  <a:pt x="7531702" y="2994082"/>
                  <a:pt x="7451421" y="2943187"/>
                  <a:pt x="7383817" y="2881386"/>
                </a:cubicBezTo>
                <a:cubicBezTo>
                  <a:pt x="7324663" y="2830490"/>
                  <a:pt x="7282410" y="2772324"/>
                  <a:pt x="7257058" y="2703252"/>
                </a:cubicBezTo>
                <a:cubicBezTo>
                  <a:pt x="7244382" y="2677804"/>
                  <a:pt x="7240157" y="2652356"/>
                  <a:pt x="7231706" y="2630544"/>
                </a:cubicBezTo>
                <a:cubicBezTo>
                  <a:pt x="7206354" y="2590555"/>
                  <a:pt x="7189453" y="2543295"/>
                  <a:pt x="7172552" y="2506941"/>
                </a:cubicBezTo>
                <a:cubicBezTo>
                  <a:pt x="7163045" y="2490582"/>
                  <a:pt x="7182059" y="2474222"/>
                  <a:pt x="7197508" y="2476267"/>
                </a:cubicBezTo>
                <a:close/>
                <a:moveTo>
                  <a:pt x="7883053" y="2467732"/>
                </a:moveTo>
                <a:cubicBezTo>
                  <a:pt x="7904164" y="2489539"/>
                  <a:pt x="7925275" y="2507711"/>
                  <a:pt x="7946386" y="2525884"/>
                </a:cubicBezTo>
                <a:cubicBezTo>
                  <a:pt x="7942163" y="2522249"/>
                  <a:pt x="7942163" y="2522249"/>
                  <a:pt x="7942163" y="2518615"/>
                </a:cubicBezTo>
                <a:cubicBezTo>
                  <a:pt x="7921053" y="2504077"/>
                  <a:pt x="7904164" y="2485904"/>
                  <a:pt x="7883053" y="2467732"/>
                </a:cubicBezTo>
                <a:close/>
                <a:moveTo>
                  <a:pt x="1411653" y="2123966"/>
                </a:moveTo>
                <a:cubicBezTo>
                  <a:pt x="1425376" y="2122090"/>
                  <a:pt x="1440154" y="2122318"/>
                  <a:pt x="1455988" y="2125046"/>
                </a:cubicBezTo>
                <a:cubicBezTo>
                  <a:pt x="1582659" y="2154149"/>
                  <a:pt x="1709330" y="2274201"/>
                  <a:pt x="1751554" y="2379700"/>
                </a:cubicBezTo>
                <a:cubicBezTo>
                  <a:pt x="1751554" y="2386976"/>
                  <a:pt x="1747331" y="2397890"/>
                  <a:pt x="1738886" y="2397890"/>
                </a:cubicBezTo>
                <a:cubicBezTo>
                  <a:pt x="1650217" y="2416080"/>
                  <a:pt x="1553102" y="2365149"/>
                  <a:pt x="1481322" y="2426993"/>
                </a:cubicBezTo>
                <a:cubicBezTo>
                  <a:pt x="1430653" y="2467010"/>
                  <a:pt x="1392652" y="2517941"/>
                  <a:pt x="1354651" y="2565234"/>
                </a:cubicBezTo>
                <a:cubicBezTo>
                  <a:pt x="1261759" y="2670734"/>
                  <a:pt x="1156199" y="2768958"/>
                  <a:pt x="1033751" y="2852630"/>
                </a:cubicBezTo>
                <a:cubicBezTo>
                  <a:pt x="911302" y="2939940"/>
                  <a:pt x="771964" y="3030888"/>
                  <a:pt x="624181" y="3089095"/>
                </a:cubicBezTo>
                <a:cubicBezTo>
                  <a:pt x="577735" y="3110922"/>
                  <a:pt x="527066" y="3129112"/>
                  <a:pt x="472176" y="3136388"/>
                </a:cubicBezTo>
                <a:cubicBezTo>
                  <a:pt x="451064" y="3140025"/>
                  <a:pt x="408840" y="3150939"/>
                  <a:pt x="387728" y="3143663"/>
                </a:cubicBezTo>
                <a:cubicBezTo>
                  <a:pt x="370839" y="3136388"/>
                  <a:pt x="370839" y="3121836"/>
                  <a:pt x="383506" y="3118198"/>
                </a:cubicBezTo>
                <a:cubicBezTo>
                  <a:pt x="375061" y="3110922"/>
                  <a:pt x="379283" y="3100008"/>
                  <a:pt x="391951" y="3100008"/>
                </a:cubicBezTo>
                <a:cubicBezTo>
                  <a:pt x="573512" y="3103646"/>
                  <a:pt x="725518" y="2947216"/>
                  <a:pt x="831077" y="2838078"/>
                </a:cubicBezTo>
                <a:cubicBezTo>
                  <a:pt x="957748" y="2703475"/>
                  <a:pt x="1080197" y="2561596"/>
                  <a:pt x="1189978" y="2419717"/>
                </a:cubicBezTo>
                <a:cubicBezTo>
                  <a:pt x="1223757" y="2376062"/>
                  <a:pt x="1253314" y="2332407"/>
                  <a:pt x="1270203" y="2281477"/>
                </a:cubicBezTo>
                <a:cubicBezTo>
                  <a:pt x="1282871" y="2248735"/>
                  <a:pt x="1295538" y="2215994"/>
                  <a:pt x="1316649" y="2186891"/>
                </a:cubicBezTo>
                <a:cubicBezTo>
                  <a:pt x="1338817" y="2154150"/>
                  <a:pt x="1370485" y="2129594"/>
                  <a:pt x="1411653" y="2123966"/>
                </a:cubicBezTo>
                <a:close/>
                <a:moveTo>
                  <a:pt x="8942855" y="1895724"/>
                </a:moveTo>
                <a:cubicBezTo>
                  <a:pt x="9001950" y="1910273"/>
                  <a:pt x="9061044" y="1895724"/>
                  <a:pt x="9124360" y="1910273"/>
                </a:cubicBezTo>
                <a:cubicBezTo>
                  <a:pt x="9153907" y="1917547"/>
                  <a:pt x="9191896" y="1946645"/>
                  <a:pt x="9213001" y="1968468"/>
                </a:cubicBezTo>
                <a:cubicBezTo>
                  <a:pt x="9263654" y="2026662"/>
                  <a:pt x="9305864" y="2092131"/>
                  <a:pt x="9348075" y="2157600"/>
                </a:cubicBezTo>
                <a:cubicBezTo>
                  <a:pt x="9390285" y="2223069"/>
                  <a:pt x="9432495" y="2295812"/>
                  <a:pt x="9495811" y="2354006"/>
                </a:cubicBezTo>
                <a:cubicBezTo>
                  <a:pt x="9571789" y="2419475"/>
                  <a:pt x="9651989" y="2434024"/>
                  <a:pt x="9749073" y="2455847"/>
                </a:cubicBezTo>
                <a:cubicBezTo>
                  <a:pt x="9901030" y="2492218"/>
                  <a:pt x="9989672" y="2583147"/>
                  <a:pt x="10065651" y="2692262"/>
                </a:cubicBezTo>
                <a:cubicBezTo>
                  <a:pt x="10116303" y="2765005"/>
                  <a:pt x="10162734" y="2837749"/>
                  <a:pt x="10230271" y="2895943"/>
                </a:cubicBezTo>
                <a:cubicBezTo>
                  <a:pt x="10297807" y="2954138"/>
                  <a:pt x="10382228" y="2997783"/>
                  <a:pt x="10470870" y="3030518"/>
                </a:cubicBezTo>
                <a:cubicBezTo>
                  <a:pt x="10487754" y="3034155"/>
                  <a:pt x="10487754" y="3059615"/>
                  <a:pt x="10466649" y="3059615"/>
                </a:cubicBezTo>
                <a:cubicBezTo>
                  <a:pt x="10335797" y="3059615"/>
                  <a:pt x="10221829" y="3019606"/>
                  <a:pt x="10128966" y="2939589"/>
                </a:cubicBezTo>
                <a:cubicBezTo>
                  <a:pt x="10036103" y="2859571"/>
                  <a:pt x="9968567" y="2765005"/>
                  <a:pt x="9867262" y="2695899"/>
                </a:cubicBezTo>
                <a:cubicBezTo>
                  <a:pt x="9841936" y="2677714"/>
                  <a:pt x="9816609" y="2663165"/>
                  <a:pt x="9791283" y="2652253"/>
                </a:cubicBezTo>
                <a:cubicBezTo>
                  <a:pt x="9765957" y="2641342"/>
                  <a:pt x="9736410" y="2630430"/>
                  <a:pt x="9706863" y="2623156"/>
                </a:cubicBezTo>
                <a:cubicBezTo>
                  <a:pt x="9689978" y="2615882"/>
                  <a:pt x="9673094" y="2612245"/>
                  <a:pt x="9651989" y="2612245"/>
                </a:cubicBezTo>
                <a:cubicBezTo>
                  <a:pt x="9571789" y="2601333"/>
                  <a:pt x="9483148" y="2597696"/>
                  <a:pt x="9411390" y="2568599"/>
                </a:cubicBezTo>
                <a:cubicBezTo>
                  <a:pt x="9255212" y="2506767"/>
                  <a:pt x="9263654" y="2364918"/>
                  <a:pt x="9179233" y="2259440"/>
                </a:cubicBezTo>
                <a:cubicBezTo>
                  <a:pt x="9175012" y="2266715"/>
                  <a:pt x="9170791" y="2270352"/>
                  <a:pt x="9170791" y="2277626"/>
                </a:cubicBezTo>
                <a:cubicBezTo>
                  <a:pt x="9141244" y="2361281"/>
                  <a:pt x="9086370" y="2434024"/>
                  <a:pt x="8985066" y="2466758"/>
                </a:cubicBezTo>
                <a:cubicBezTo>
                  <a:pt x="8972402" y="2470395"/>
                  <a:pt x="8955518" y="2455847"/>
                  <a:pt x="8959739" y="2444935"/>
                </a:cubicBezTo>
                <a:cubicBezTo>
                  <a:pt x="9006171" y="2350369"/>
                  <a:pt x="9056823" y="2237617"/>
                  <a:pt x="9014613" y="2132140"/>
                </a:cubicBezTo>
                <a:cubicBezTo>
                  <a:pt x="8989287" y="2066671"/>
                  <a:pt x="8917529" y="1990291"/>
                  <a:pt x="8930192" y="1913910"/>
                </a:cubicBezTo>
                <a:cubicBezTo>
                  <a:pt x="8930192" y="1913910"/>
                  <a:pt x="8930192" y="1910273"/>
                  <a:pt x="8934413" y="1906636"/>
                </a:cubicBezTo>
                <a:cubicBezTo>
                  <a:pt x="8925971" y="1902999"/>
                  <a:pt x="8934413" y="1892087"/>
                  <a:pt x="8942855" y="1895724"/>
                </a:cubicBezTo>
                <a:close/>
                <a:moveTo>
                  <a:pt x="5569760" y="1387113"/>
                </a:moveTo>
                <a:cubicBezTo>
                  <a:pt x="5586657" y="1387113"/>
                  <a:pt x="5590881" y="1405303"/>
                  <a:pt x="5582433" y="1412579"/>
                </a:cubicBezTo>
                <a:cubicBezTo>
                  <a:pt x="5565536" y="1427131"/>
                  <a:pt x="5548639" y="1441683"/>
                  <a:pt x="5535966" y="1459873"/>
                </a:cubicBezTo>
                <a:cubicBezTo>
                  <a:pt x="5531743" y="1463512"/>
                  <a:pt x="5531743" y="1467150"/>
                  <a:pt x="5527518" y="1470788"/>
                </a:cubicBezTo>
                <a:cubicBezTo>
                  <a:pt x="5464155" y="1550824"/>
                  <a:pt x="5434586" y="1656326"/>
                  <a:pt x="5472603" y="1743638"/>
                </a:cubicBezTo>
                <a:cubicBezTo>
                  <a:pt x="5514845" y="1841865"/>
                  <a:pt x="5628899" y="1900073"/>
                  <a:pt x="5679590" y="1998299"/>
                </a:cubicBezTo>
                <a:cubicBezTo>
                  <a:pt x="5734505" y="2103802"/>
                  <a:pt x="5738729" y="2238408"/>
                  <a:pt x="5840110" y="2322082"/>
                </a:cubicBezTo>
                <a:cubicBezTo>
                  <a:pt x="5916146" y="2387567"/>
                  <a:pt x="6013303" y="2423947"/>
                  <a:pt x="6089339" y="2493069"/>
                </a:cubicBezTo>
                <a:cubicBezTo>
                  <a:pt x="6097787" y="2503983"/>
                  <a:pt x="6093563" y="2522173"/>
                  <a:pt x="6072442" y="2522173"/>
                </a:cubicBezTo>
                <a:cubicBezTo>
                  <a:pt x="5658469" y="2514897"/>
                  <a:pt x="5565536" y="2114716"/>
                  <a:pt x="5265616" y="1943729"/>
                </a:cubicBezTo>
                <a:cubicBezTo>
                  <a:pt x="5261393" y="1954643"/>
                  <a:pt x="5257168" y="1961919"/>
                  <a:pt x="5248720" y="1972833"/>
                </a:cubicBezTo>
                <a:cubicBezTo>
                  <a:pt x="5240271" y="1987385"/>
                  <a:pt x="5231823" y="1998299"/>
                  <a:pt x="5219151" y="2012851"/>
                </a:cubicBezTo>
                <a:cubicBezTo>
                  <a:pt x="5088199" y="2238408"/>
                  <a:pt x="4885437" y="2449413"/>
                  <a:pt x="4589741" y="2503983"/>
                </a:cubicBezTo>
                <a:cubicBezTo>
                  <a:pt x="4306719" y="2558553"/>
                  <a:pt x="4192666" y="2849594"/>
                  <a:pt x="3892746" y="2882336"/>
                </a:cubicBezTo>
                <a:cubicBezTo>
                  <a:pt x="3888522" y="2882336"/>
                  <a:pt x="3884298" y="2882336"/>
                  <a:pt x="3880074" y="2878698"/>
                </a:cubicBezTo>
                <a:cubicBezTo>
                  <a:pt x="3875850" y="2878698"/>
                  <a:pt x="3867401" y="2871422"/>
                  <a:pt x="3875850" y="2867784"/>
                </a:cubicBezTo>
                <a:cubicBezTo>
                  <a:pt x="3875850" y="2867784"/>
                  <a:pt x="3875850" y="2864146"/>
                  <a:pt x="3875850" y="2864146"/>
                </a:cubicBezTo>
                <a:cubicBezTo>
                  <a:pt x="3875850" y="2856870"/>
                  <a:pt x="3884298" y="2849594"/>
                  <a:pt x="3892746" y="2845956"/>
                </a:cubicBezTo>
                <a:cubicBezTo>
                  <a:pt x="3981455" y="2762282"/>
                  <a:pt x="4074388" y="2682246"/>
                  <a:pt x="4158871" y="2598571"/>
                </a:cubicBezTo>
                <a:cubicBezTo>
                  <a:pt x="4222235" y="2529449"/>
                  <a:pt x="4285598" y="2460327"/>
                  <a:pt x="4344737" y="2387567"/>
                </a:cubicBezTo>
                <a:cubicBezTo>
                  <a:pt x="4370083" y="2351186"/>
                  <a:pt x="4391204" y="2314806"/>
                  <a:pt x="4416549" y="2282064"/>
                </a:cubicBezTo>
                <a:cubicBezTo>
                  <a:pt x="4433445" y="2252960"/>
                  <a:pt x="4458791" y="2227494"/>
                  <a:pt x="4492585" y="2212942"/>
                </a:cubicBezTo>
                <a:cubicBezTo>
                  <a:pt x="4530603" y="2194752"/>
                  <a:pt x="4551724" y="2212942"/>
                  <a:pt x="4589741" y="2220218"/>
                </a:cubicBezTo>
                <a:cubicBezTo>
                  <a:pt x="4674226" y="2238408"/>
                  <a:pt x="4788281" y="2092888"/>
                  <a:pt x="4830522" y="2041955"/>
                </a:cubicBezTo>
                <a:cubicBezTo>
                  <a:pt x="4948800" y="1907349"/>
                  <a:pt x="5045958" y="1758190"/>
                  <a:pt x="5168459" y="1627222"/>
                </a:cubicBezTo>
                <a:cubicBezTo>
                  <a:pt x="5269840" y="1518082"/>
                  <a:pt x="5396568" y="1405303"/>
                  <a:pt x="5569760" y="1387113"/>
                </a:cubicBezTo>
                <a:close/>
                <a:moveTo>
                  <a:pt x="5822984" y="667367"/>
                </a:moveTo>
                <a:cubicBezTo>
                  <a:pt x="5911673" y="678276"/>
                  <a:pt x="5958130" y="765552"/>
                  <a:pt x="5991917" y="823735"/>
                </a:cubicBezTo>
                <a:cubicBezTo>
                  <a:pt x="6055267" y="925556"/>
                  <a:pt x="6135510" y="994649"/>
                  <a:pt x="6241094" y="1067379"/>
                </a:cubicBezTo>
                <a:cubicBezTo>
                  <a:pt x="6633865" y="1329205"/>
                  <a:pt x="7022412" y="1627396"/>
                  <a:pt x="7166006" y="2052863"/>
                </a:cubicBezTo>
                <a:cubicBezTo>
                  <a:pt x="7174452" y="2071045"/>
                  <a:pt x="7144889" y="2078318"/>
                  <a:pt x="7136442" y="2063772"/>
                </a:cubicBezTo>
                <a:cubicBezTo>
                  <a:pt x="7001295" y="1885585"/>
                  <a:pt x="6836585" y="1725580"/>
                  <a:pt x="6646535" y="1591031"/>
                </a:cubicBezTo>
                <a:cubicBezTo>
                  <a:pt x="6486048" y="1478300"/>
                  <a:pt x="6304444" y="1369206"/>
                  <a:pt x="6105947" y="1303749"/>
                </a:cubicBezTo>
                <a:cubicBezTo>
                  <a:pt x="5975023" y="1256475"/>
                  <a:pt x="5839876" y="1212838"/>
                  <a:pt x="5717400" y="1151018"/>
                </a:cubicBezTo>
                <a:cubicBezTo>
                  <a:pt x="5645603" y="1114653"/>
                  <a:pt x="5514679" y="1045560"/>
                  <a:pt x="5561137" y="961921"/>
                </a:cubicBezTo>
                <a:cubicBezTo>
                  <a:pt x="5561137" y="958285"/>
                  <a:pt x="5565359" y="954648"/>
                  <a:pt x="5565359" y="954648"/>
                </a:cubicBezTo>
                <a:cubicBezTo>
                  <a:pt x="5565359" y="951012"/>
                  <a:pt x="5565359" y="947375"/>
                  <a:pt x="5569583" y="947375"/>
                </a:cubicBezTo>
                <a:cubicBezTo>
                  <a:pt x="5641379" y="900101"/>
                  <a:pt x="5662496" y="812826"/>
                  <a:pt x="5704730" y="747369"/>
                </a:cubicBezTo>
                <a:cubicBezTo>
                  <a:pt x="5725846" y="711004"/>
                  <a:pt x="5763857" y="660094"/>
                  <a:pt x="5822984" y="667367"/>
                </a:cubicBezTo>
                <a:close/>
                <a:moveTo>
                  <a:pt x="5856998" y="249"/>
                </a:moveTo>
                <a:cubicBezTo>
                  <a:pt x="5868485" y="-766"/>
                  <a:pt x="5879634" y="1278"/>
                  <a:pt x="5890189" y="7184"/>
                </a:cubicBezTo>
                <a:cubicBezTo>
                  <a:pt x="5974632" y="54433"/>
                  <a:pt x="5987299" y="181640"/>
                  <a:pt x="6008410" y="257964"/>
                </a:cubicBezTo>
                <a:cubicBezTo>
                  <a:pt x="6025298" y="301578"/>
                  <a:pt x="6042187" y="385171"/>
                  <a:pt x="6097075" y="406978"/>
                </a:cubicBezTo>
                <a:cubicBezTo>
                  <a:pt x="6156186" y="432419"/>
                  <a:pt x="6198407" y="370633"/>
                  <a:pt x="6261740" y="417881"/>
                </a:cubicBezTo>
                <a:cubicBezTo>
                  <a:pt x="6316628" y="461495"/>
                  <a:pt x="6363072" y="523281"/>
                  <a:pt x="6409516" y="577799"/>
                </a:cubicBezTo>
                <a:cubicBezTo>
                  <a:pt x="6455960" y="635950"/>
                  <a:pt x="6502404" y="697737"/>
                  <a:pt x="6544625" y="755888"/>
                </a:cubicBezTo>
                <a:cubicBezTo>
                  <a:pt x="6637513" y="883095"/>
                  <a:pt x="6726179" y="1013937"/>
                  <a:pt x="6823288" y="1137509"/>
                </a:cubicBezTo>
                <a:cubicBezTo>
                  <a:pt x="6916176" y="1250178"/>
                  <a:pt x="7025953" y="1388289"/>
                  <a:pt x="7165284" y="1464614"/>
                </a:cubicBezTo>
                <a:cubicBezTo>
                  <a:pt x="7279283" y="1522765"/>
                  <a:pt x="7401726" y="1566379"/>
                  <a:pt x="7511502" y="1635434"/>
                </a:cubicBezTo>
                <a:cubicBezTo>
                  <a:pt x="7553724" y="1664510"/>
                  <a:pt x="7591723" y="1697221"/>
                  <a:pt x="7617056" y="1740835"/>
                </a:cubicBezTo>
                <a:cubicBezTo>
                  <a:pt x="7646612" y="1798986"/>
                  <a:pt x="7629723" y="1871676"/>
                  <a:pt x="7633945" y="1929828"/>
                </a:cubicBezTo>
                <a:cubicBezTo>
                  <a:pt x="7646612" y="2071573"/>
                  <a:pt x="7747944" y="2206049"/>
                  <a:pt x="7849276" y="2307814"/>
                </a:cubicBezTo>
                <a:cubicBezTo>
                  <a:pt x="7883053" y="2344159"/>
                  <a:pt x="7916830" y="2373235"/>
                  <a:pt x="7954830" y="2405945"/>
                </a:cubicBezTo>
                <a:cubicBezTo>
                  <a:pt x="8153272" y="2293276"/>
                  <a:pt x="8313714" y="2126090"/>
                  <a:pt x="8457268" y="1962538"/>
                </a:cubicBezTo>
                <a:cubicBezTo>
                  <a:pt x="8558600" y="1849869"/>
                  <a:pt x="8638821" y="1719028"/>
                  <a:pt x="8761264" y="1624531"/>
                </a:cubicBezTo>
                <a:cubicBezTo>
                  <a:pt x="8799264" y="1595455"/>
                  <a:pt x="8849930" y="1551841"/>
                  <a:pt x="8904818" y="1562745"/>
                </a:cubicBezTo>
                <a:cubicBezTo>
                  <a:pt x="8947039" y="1570014"/>
                  <a:pt x="8976595" y="1602724"/>
                  <a:pt x="9001928" y="1631800"/>
                </a:cubicBezTo>
                <a:cubicBezTo>
                  <a:pt x="9035705" y="1664510"/>
                  <a:pt x="9069482" y="1697221"/>
                  <a:pt x="9120148" y="1711759"/>
                </a:cubicBezTo>
                <a:cubicBezTo>
                  <a:pt x="9166592" y="1722662"/>
                  <a:pt x="9213036" y="1726297"/>
                  <a:pt x="9259480" y="1729931"/>
                </a:cubicBezTo>
                <a:cubicBezTo>
                  <a:pt x="9322813" y="1733566"/>
                  <a:pt x="9381923" y="1737200"/>
                  <a:pt x="9436811" y="1769910"/>
                </a:cubicBezTo>
                <a:cubicBezTo>
                  <a:pt x="9525477" y="1824428"/>
                  <a:pt x="9580365" y="1904386"/>
                  <a:pt x="9635253" y="1980711"/>
                </a:cubicBezTo>
                <a:cubicBezTo>
                  <a:pt x="9698586" y="2064304"/>
                  <a:pt x="9766140" y="2173338"/>
                  <a:pt x="9880139" y="2206049"/>
                </a:cubicBezTo>
                <a:cubicBezTo>
                  <a:pt x="9956138" y="2227856"/>
                  <a:pt x="10002582" y="2206049"/>
                  <a:pt x="10074359" y="2173338"/>
                </a:cubicBezTo>
                <a:cubicBezTo>
                  <a:pt x="10108136" y="2158800"/>
                  <a:pt x="10154580" y="2136994"/>
                  <a:pt x="10192579" y="2155166"/>
                </a:cubicBezTo>
                <a:cubicBezTo>
                  <a:pt x="10243245" y="2176973"/>
                  <a:pt x="10272801" y="2231490"/>
                  <a:pt x="10302356" y="2267835"/>
                </a:cubicBezTo>
                <a:cubicBezTo>
                  <a:pt x="10353022" y="2333256"/>
                  <a:pt x="10420577" y="2395042"/>
                  <a:pt x="10483909" y="2453194"/>
                </a:cubicBezTo>
                <a:cubicBezTo>
                  <a:pt x="10589463" y="2544056"/>
                  <a:pt x="10809016" y="2743953"/>
                  <a:pt x="10961014" y="2616746"/>
                </a:cubicBezTo>
                <a:cubicBezTo>
                  <a:pt x="10969459" y="2609477"/>
                  <a:pt x="10986347" y="2609477"/>
                  <a:pt x="10994792" y="2616746"/>
                </a:cubicBezTo>
                <a:cubicBezTo>
                  <a:pt x="11319899" y="2867525"/>
                  <a:pt x="11598562" y="3180091"/>
                  <a:pt x="11982779" y="3365450"/>
                </a:cubicBezTo>
                <a:cubicBezTo>
                  <a:pt x="11999668" y="3372719"/>
                  <a:pt x="11999668" y="3390891"/>
                  <a:pt x="11987001" y="3398160"/>
                </a:cubicBezTo>
                <a:cubicBezTo>
                  <a:pt x="11991224" y="3416333"/>
                  <a:pt x="11970113" y="3434505"/>
                  <a:pt x="11949002" y="3423602"/>
                </a:cubicBezTo>
                <a:cubicBezTo>
                  <a:pt x="11809670" y="3350912"/>
                  <a:pt x="11674561" y="3278222"/>
                  <a:pt x="11539452" y="3198264"/>
                </a:cubicBezTo>
                <a:cubicBezTo>
                  <a:pt x="11387453" y="3111036"/>
                  <a:pt x="11235455" y="3027443"/>
                  <a:pt x="11096124" y="2925677"/>
                </a:cubicBezTo>
                <a:cubicBezTo>
                  <a:pt x="11045458" y="2892967"/>
                  <a:pt x="11003236" y="2867525"/>
                  <a:pt x="10939903" y="2871160"/>
                </a:cubicBezTo>
                <a:cubicBezTo>
                  <a:pt x="10872349" y="2874794"/>
                  <a:pt x="10813238" y="2885698"/>
                  <a:pt x="10745684" y="2874794"/>
                </a:cubicBezTo>
                <a:cubicBezTo>
                  <a:pt x="10614796" y="2845718"/>
                  <a:pt x="10505020" y="2765760"/>
                  <a:pt x="10416354" y="2678532"/>
                </a:cubicBezTo>
                <a:cubicBezTo>
                  <a:pt x="10327689" y="2587670"/>
                  <a:pt x="10264356" y="2482270"/>
                  <a:pt x="10175691" y="2391408"/>
                </a:cubicBezTo>
                <a:cubicBezTo>
                  <a:pt x="10129247" y="2347794"/>
                  <a:pt x="10070137" y="2376870"/>
                  <a:pt x="10015248" y="2387773"/>
                </a:cubicBezTo>
                <a:cubicBezTo>
                  <a:pt x="9964582" y="2395042"/>
                  <a:pt x="9918138" y="2402311"/>
                  <a:pt x="9871695" y="2387773"/>
                </a:cubicBezTo>
                <a:cubicBezTo>
                  <a:pt x="9761918" y="2351428"/>
                  <a:pt x="9690141" y="2220587"/>
                  <a:pt x="9631031" y="2140628"/>
                </a:cubicBezTo>
                <a:cubicBezTo>
                  <a:pt x="9559254" y="2035228"/>
                  <a:pt x="9462144" y="1868042"/>
                  <a:pt x="9305924" y="1842600"/>
                </a:cubicBezTo>
                <a:cubicBezTo>
                  <a:pt x="9221480" y="1831697"/>
                  <a:pt x="9132815" y="1838966"/>
                  <a:pt x="9052594" y="1806255"/>
                </a:cubicBezTo>
                <a:cubicBezTo>
                  <a:pt x="8993483" y="1784448"/>
                  <a:pt x="8947039" y="1748104"/>
                  <a:pt x="8900596" y="1711759"/>
                </a:cubicBezTo>
                <a:cubicBezTo>
                  <a:pt x="8875263" y="1766276"/>
                  <a:pt x="8837263" y="1817159"/>
                  <a:pt x="8803486" y="1864407"/>
                </a:cubicBezTo>
                <a:cubicBezTo>
                  <a:pt x="8761264" y="1929828"/>
                  <a:pt x="8714820" y="1991614"/>
                  <a:pt x="8664154" y="2053400"/>
                </a:cubicBezTo>
                <a:cubicBezTo>
                  <a:pt x="8630377" y="2097014"/>
                  <a:pt x="8596599" y="2140628"/>
                  <a:pt x="8558600" y="2184242"/>
                </a:cubicBezTo>
                <a:cubicBezTo>
                  <a:pt x="8499490" y="2249663"/>
                  <a:pt x="8436157" y="2318718"/>
                  <a:pt x="8364380" y="2376870"/>
                </a:cubicBezTo>
                <a:cubicBezTo>
                  <a:pt x="8360158" y="2384139"/>
                  <a:pt x="8355935" y="2395042"/>
                  <a:pt x="8343269" y="2398677"/>
                </a:cubicBezTo>
                <a:cubicBezTo>
                  <a:pt x="8339047" y="2402311"/>
                  <a:pt x="8334825" y="2402311"/>
                  <a:pt x="8330603" y="2405945"/>
                </a:cubicBezTo>
                <a:cubicBezTo>
                  <a:pt x="8271493" y="2449559"/>
                  <a:pt x="8203938" y="2489539"/>
                  <a:pt x="8132161" y="2522249"/>
                </a:cubicBezTo>
                <a:cubicBezTo>
                  <a:pt x="8123717" y="2525884"/>
                  <a:pt x="8119494" y="2529518"/>
                  <a:pt x="8111050" y="2533153"/>
                </a:cubicBezTo>
                <a:cubicBezTo>
                  <a:pt x="8246160" y="2634918"/>
                  <a:pt x="8389713" y="2725780"/>
                  <a:pt x="8516378" y="2831180"/>
                </a:cubicBezTo>
                <a:cubicBezTo>
                  <a:pt x="8630377" y="2922043"/>
                  <a:pt x="8731709" y="3020174"/>
                  <a:pt x="8820374" y="3129208"/>
                </a:cubicBezTo>
                <a:cubicBezTo>
                  <a:pt x="8925929" y="3270953"/>
                  <a:pt x="9018816" y="3416333"/>
                  <a:pt x="9124371" y="3558078"/>
                </a:cubicBezTo>
                <a:cubicBezTo>
                  <a:pt x="9217258" y="3685285"/>
                  <a:pt x="9318590" y="3808857"/>
                  <a:pt x="9441033" y="3914257"/>
                </a:cubicBezTo>
                <a:cubicBezTo>
                  <a:pt x="9559254" y="4019657"/>
                  <a:pt x="9694363" y="4110520"/>
                  <a:pt x="9837917" y="4194113"/>
                </a:cubicBezTo>
                <a:cubicBezTo>
                  <a:pt x="9859028" y="4205016"/>
                  <a:pt x="9846362" y="4230458"/>
                  <a:pt x="9829473" y="4234092"/>
                </a:cubicBezTo>
                <a:cubicBezTo>
                  <a:pt x="9821029" y="4244996"/>
                  <a:pt x="9804140" y="4248630"/>
                  <a:pt x="9791473" y="4237727"/>
                </a:cubicBezTo>
                <a:cubicBezTo>
                  <a:pt x="9732363" y="4190478"/>
                  <a:pt x="9652142" y="4157768"/>
                  <a:pt x="9580365" y="4125058"/>
                </a:cubicBezTo>
                <a:cubicBezTo>
                  <a:pt x="9517032" y="4092347"/>
                  <a:pt x="9457922" y="4056002"/>
                  <a:pt x="9407256" y="4008754"/>
                </a:cubicBezTo>
                <a:cubicBezTo>
                  <a:pt x="9289035" y="3910623"/>
                  <a:pt x="9183481" y="3797954"/>
                  <a:pt x="9090593" y="3681650"/>
                </a:cubicBezTo>
                <a:cubicBezTo>
                  <a:pt x="8980817" y="3554443"/>
                  <a:pt x="8875263" y="3423602"/>
                  <a:pt x="8748598" y="3307298"/>
                </a:cubicBezTo>
                <a:cubicBezTo>
                  <a:pt x="8634599" y="3198264"/>
                  <a:pt x="8499490" y="3103767"/>
                  <a:pt x="8368602" y="3009270"/>
                </a:cubicBezTo>
                <a:cubicBezTo>
                  <a:pt x="8123717" y="2834815"/>
                  <a:pt x="7853498" y="2660360"/>
                  <a:pt x="7671945" y="2427752"/>
                </a:cubicBezTo>
                <a:cubicBezTo>
                  <a:pt x="7595945" y="2329621"/>
                  <a:pt x="7536835" y="2224221"/>
                  <a:pt x="7498836" y="2115187"/>
                </a:cubicBezTo>
                <a:cubicBezTo>
                  <a:pt x="7481947" y="2053400"/>
                  <a:pt x="7465058" y="1991614"/>
                  <a:pt x="7452392" y="1933462"/>
                </a:cubicBezTo>
                <a:cubicBezTo>
                  <a:pt x="7439725" y="1882580"/>
                  <a:pt x="7427059" y="1828062"/>
                  <a:pt x="7380615" y="1791717"/>
                </a:cubicBezTo>
                <a:cubicBezTo>
                  <a:pt x="7321504" y="1740835"/>
                  <a:pt x="7241283" y="1704490"/>
                  <a:pt x="7177951" y="1657241"/>
                </a:cubicBezTo>
                <a:cubicBezTo>
                  <a:pt x="7114618" y="1613628"/>
                  <a:pt x="7055508" y="1566379"/>
                  <a:pt x="7000620" y="1511862"/>
                </a:cubicBezTo>
                <a:cubicBezTo>
                  <a:pt x="6861288" y="1381020"/>
                  <a:pt x="6743067" y="1239275"/>
                  <a:pt x="6603736" y="1108434"/>
                </a:cubicBezTo>
                <a:cubicBezTo>
                  <a:pt x="6493959" y="999399"/>
                  <a:pt x="6401072" y="883095"/>
                  <a:pt x="6308184" y="759523"/>
                </a:cubicBezTo>
                <a:cubicBezTo>
                  <a:pt x="6287073" y="730447"/>
                  <a:pt x="6261740" y="694102"/>
                  <a:pt x="6227963" y="672295"/>
                </a:cubicBezTo>
                <a:cubicBezTo>
                  <a:pt x="6185741" y="643219"/>
                  <a:pt x="6139297" y="643219"/>
                  <a:pt x="6092853" y="632316"/>
                </a:cubicBezTo>
                <a:cubicBezTo>
                  <a:pt x="6042187" y="617778"/>
                  <a:pt x="6012632" y="566895"/>
                  <a:pt x="5987299" y="526916"/>
                </a:cubicBezTo>
                <a:cubicBezTo>
                  <a:pt x="5957744" y="479667"/>
                  <a:pt x="5932411" y="428785"/>
                  <a:pt x="5898634" y="377902"/>
                </a:cubicBezTo>
                <a:cubicBezTo>
                  <a:pt x="5885967" y="356095"/>
                  <a:pt x="5860634" y="316116"/>
                  <a:pt x="5826856" y="327019"/>
                </a:cubicBezTo>
                <a:cubicBezTo>
                  <a:pt x="5784635" y="337922"/>
                  <a:pt x="5759302" y="363364"/>
                  <a:pt x="5738191" y="392440"/>
                </a:cubicBezTo>
                <a:cubicBezTo>
                  <a:pt x="5653748" y="505109"/>
                  <a:pt x="5598859" y="632316"/>
                  <a:pt x="5522860" y="748619"/>
                </a:cubicBezTo>
                <a:cubicBezTo>
                  <a:pt x="5421528" y="904902"/>
                  <a:pt x="5311752" y="1061185"/>
                  <a:pt x="5201975" y="1213834"/>
                </a:cubicBezTo>
                <a:cubicBezTo>
                  <a:pt x="5096421" y="1359213"/>
                  <a:pt x="4978201" y="1497324"/>
                  <a:pt x="4876868" y="1642703"/>
                </a:cubicBezTo>
                <a:cubicBezTo>
                  <a:pt x="4788203" y="1762641"/>
                  <a:pt x="4703759" y="1893483"/>
                  <a:pt x="4577094" y="1984345"/>
                </a:cubicBezTo>
                <a:cubicBezTo>
                  <a:pt x="4551761" y="2002518"/>
                  <a:pt x="4522207" y="2013421"/>
                  <a:pt x="4484207" y="2020690"/>
                </a:cubicBezTo>
                <a:cubicBezTo>
                  <a:pt x="4450430" y="2024324"/>
                  <a:pt x="4416652" y="1998883"/>
                  <a:pt x="4382875" y="2009787"/>
                </a:cubicBezTo>
                <a:cubicBezTo>
                  <a:pt x="4311098" y="2031593"/>
                  <a:pt x="4268876" y="2097014"/>
                  <a:pt x="4235099" y="2147897"/>
                </a:cubicBezTo>
                <a:cubicBezTo>
                  <a:pt x="4188655" y="2213318"/>
                  <a:pt x="4133767" y="2267835"/>
                  <a:pt x="4087323" y="2329621"/>
                </a:cubicBezTo>
                <a:cubicBezTo>
                  <a:pt x="4032435" y="2395042"/>
                  <a:pt x="3981770" y="2460463"/>
                  <a:pt x="3926881" y="2522249"/>
                </a:cubicBezTo>
                <a:cubicBezTo>
                  <a:pt x="3795994" y="2663994"/>
                  <a:pt x="3665106" y="2805739"/>
                  <a:pt x="3534219" y="2947484"/>
                </a:cubicBezTo>
                <a:cubicBezTo>
                  <a:pt x="3470887" y="3012905"/>
                  <a:pt x="3411776" y="3078325"/>
                  <a:pt x="3348443" y="3143746"/>
                </a:cubicBezTo>
                <a:cubicBezTo>
                  <a:pt x="3306222" y="3190995"/>
                  <a:pt x="3255556" y="3241877"/>
                  <a:pt x="3192224" y="3270953"/>
                </a:cubicBezTo>
                <a:cubicBezTo>
                  <a:pt x="3158446" y="3289126"/>
                  <a:pt x="3120447" y="3300029"/>
                  <a:pt x="3082447" y="3303664"/>
                </a:cubicBezTo>
                <a:cubicBezTo>
                  <a:pt x="3031780" y="3307298"/>
                  <a:pt x="2972671" y="3303664"/>
                  <a:pt x="2930449" y="3329105"/>
                </a:cubicBezTo>
                <a:cubicBezTo>
                  <a:pt x="2871339" y="3365450"/>
                  <a:pt x="2829117" y="3419967"/>
                  <a:pt x="2795339" y="3474485"/>
                </a:cubicBezTo>
                <a:cubicBezTo>
                  <a:pt x="2732007" y="3579885"/>
                  <a:pt x="2694007" y="3703457"/>
                  <a:pt x="2605342" y="3797954"/>
                </a:cubicBezTo>
                <a:cubicBezTo>
                  <a:pt x="2508232" y="3899719"/>
                  <a:pt x="2394233" y="4008754"/>
                  <a:pt x="2242235" y="4045099"/>
                </a:cubicBezTo>
                <a:cubicBezTo>
                  <a:pt x="2233791" y="4048733"/>
                  <a:pt x="2225346" y="4045099"/>
                  <a:pt x="2221124" y="4041464"/>
                </a:cubicBezTo>
                <a:cubicBezTo>
                  <a:pt x="2216902" y="4037830"/>
                  <a:pt x="2212680" y="4026926"/>
                  <a:pt x="2221124" y="4023292"/>
                </a:cubicBezTo>
                <a:cubicBezTo>
                  <a:pt x="2225346" y="4019657"/>
                  <a:pt x="2229568" y="4019657"/>
                  <a:pt x="2233791" y="4016023"/>
                </a:cubicBezTo>
                <a:cubicBezTo>
                  <a:pt x="2390011" y="3925161"/>
                  <a:pt x="2482899" y="3776147"/>
                  <a:pt x="2571564" y="3638036"/>
                </a:cubicBezTo>
                <a:cubicBezTo>
                  <a:pt x="2681341" y="3474485"/>
                  <a:pt x="2799562" y="3318202"/>
                  <a:pt x="2879783" y="3140112"/>
                </a:cubicBezTo>
                <a:cubicBezTo>
                  <a:pt x="2879783" y="3132843"/>
                  <a:pt x="2888227" y="3125574"/>
                  <a:pt x="2900893" y="3129208"/>
                </a:cubicBezTo>
                <a:cubicBezTo>
                  <a:pt x="2968448" y="3147381"/>
                  <a:pt x="3036003" y="3169188"/>
                  <a:pt x="3099336" y="3121939"/>
                </a:cubicBezTo>
                <a:cubicBezTo>
                  <a:pt x="3166891" y="3074691"/>
                  <a:pt x="3221778" y="3012905"/>
                  <a:pt x="3280889" y="2958387"/>
                </a:cubicBezTo>
                <a:cubicBezTo>
                  <a:pt x="3411776" y="2831180"/>
                  <a:pt x="3534219" y="2700339"/>
                  <a:pt x="3652439" y="2562228"/>
                </a:cubicBezTo>
                <a:cubicBezTo>
                  <a:pt x="3724216" y="2475001"/>
                  <a:pt x="3795994" y="2387773"/>
                  <a:pt x="3863548" y="2296911"/>
                </a:cubicBezTo>
                <a:cubicBezTo>
                  <a:pt x="3728439" y="2282373"/>
                  <a:pt x="3589107" y="2253297"/>
                  <a:pt x="3470887" y="2191511"/>
                </a:cubicBezTo>
                <a:cubicBezTo>
                  <a:pt x="3420220" y="2162435"/>
                  <a:pt x="3247111" y="2038862"/>
                  <a:pt x="3188001" y="2100649"/>
                </a:cubicBezTo>
                <a:cubicBezTo>
                  <a:pt x="3183779" y="2107918"/>
                  <a:pt x="3175335" y="2107918"/>
                  <a:pt x="3171112" y="2107918"/>
                </a:cubicBezTo>
                <a:cubicBezTo>
                  <a:pt x="3107780" y="2089745"/>
                  <a:pt x="3057114" y="2053400"/>
                  <a:pt x="3014892" y="2009787"/>
                </a:cubicBezTo>
                <a:cubicBezTo>
                  <a:pt x="2976893" y="1969807"/>
                  <a:pt x="2938893" y="1915290"/>
                  <a:pt x="2884005" y="1889848"/>
                </a:cubicBezTo>
                <a:cubicBezTo>
                  <a:pt x="2799562" y="1853504"/>
                  <a:pt x="2685563" y="1900752"/>
                  <a:pt x="2601120" y="1918924"/>
                </a:cubicBezTo>
                <a:cubicBezTo>
                  <a:pt x="2508232" y="1940731"/>
                  <a:pt x="2415344" y="1951635"/>
                  <a:pt x="2322456" y="1955269"/>
                </a:cubicBezTo>
                <a:cubicBezTo>
                  <a:pt x="2301346" y="1955269"/>
                  <a:pt x="2292901" y="1929828"/>
                  <a:pt x="2309790" y="1922559"/>
                </a:cubicBezTo>
                <a:cubicBezTo>
                  <a:pt x="2406900" y="1875311"/>
                  <a:pt x="2491343" y="1820793"/>
                  <a:pt x="2567342" y="1751738"/>
                </a:cubicBezTo>
                <a:cubicBezTo>
                  <a:pt x="2634897" y="1693586"/>
                  <a:pt x="2694007" y="1624531"/>
                  <a:pt x="2770006" y="1570014"/>
                </a:cubicBezTo>
                <a:cubicBezTo>
                  <a:pt x="2871339" y="1493689"/>
                  <a:pt x="2972671" y="1475517"/>
                  <a:pt x="3065558" y="1566379"/>
                </a:cubicBezTo>
                <a:cubicBezTo>
                  <a:pt x="3196446" y="1682683"/>
                  <a:pt x="3297778" y="1817159"/>
                  <a:pt x="3441331" y="1922559"/>
                </a:cubicBezTo>
                <a:cubicBezTo>
                  <a:pt x="3589107" y="2035228"/>
                  <a:pt x="3762216" y="2122456"/>
                  <a:pt x="3960658" y="2144262"/>
                </a:cubicBezTo>
                <a:cubicBezTo>
                  <a:pt x="3964881" y="2140628"/>
                  <a:pt x="3973325" y="2140628"/>
                  <a:pt x="3981770" y="2144262"/>
                </a:cubicBezTo>
                <a:cubicBezTo>
                  <a:pt x="3985991" y="2136994"/>
                  <a:pt x="3990213" y="2133359"/>
                  <a:pt x="3994436" y="2126090"/>
                </a:cubicBezTo>
                <a:cubicBezTo>
                  <a:pt x="4007102" y="2107918"/>
                  <a:pt x="4019769" y="2093380"/>
                  <a:pt x="4032435" y="2075207"/>
                </a:cubicBezTo>
                <a:cubicBezTo>
                  <a:pt x="4028213" y="2075207"/>
                  <a:pt x="4028213" y="2075207"/>
                  <a:pt x="4023991" y="2071573"/>
                </a:cubicBezTo>
                <a:cubicBezTo>
                  <a:pt x="3867771" y="2009787"/>
                  <a:pt x="3669328" y="1958904"/>
                  <a:pt x="3559552" y="1838966"/>
                </a:cubicBezTo>
                <a:cubicBezTo>
                  <a:pt x="3513108" y="1784448"/>
                  <a:pt x="3483553" y="1719028"/>
                  <a:pt x="3437109" y="1664510"/>
                </a:cubicBezTo>
                <a:cubicBezTo>
                  <a:pt x="3382221" y="1599090"/>
                  <a:pt x="3293556" y="1584552"/>
                  <a:pt x="3230223" y="1526400"/>
                </a:cubicBezTo>
                <a:cubicBezTo>
                  <a:pt x="3162668" y="1464614"/>
                  <a:pt x="3099336" y="1395558"/>
                  <a:pt x="3027558" y="1333772"/>
                </a:cubicBezTo>
                <a:cubicBezTo>
                  <a:pt x="2989559" y="1301061"/>
                  <a:pt x="2947337" y="1275620"/>
                  <a:pt x="2896671" y="1315599"/>
                </a:cubicBezTo>
                <a:cubicBezTo>
                  <a:pt x="2862894" y="1344675"/>
                  <a:pt x="2829117" y="1373751"/>
                  <a:pt x="2799562" y="1402827"/>
                </a:cubicBezTo>
                <a:cubicBezTo>
                  <a:pt x="2668674" y="1530034"/>
                  <a:pt x="2525121" y="1649972"/>
                  <a:pt x="2373122" y="1762641"/>
                </a:cubicBezTo>
                <a:cubicBezTo>
                  <a:pt x="2238013" y="1864407"/>
                  <a:pt x="2094459" y="1962538"/>
                  <a:pt x="1934017" y="2038862"/>
                </a:cubicBezTo>
                <a:cubicBezTo>
                  <a:pt x="1815796" y="2093380"/>
                  <a:pt x="1697575" y="2118821"/>
                  <a:pt x="1583577" y="2038862"/>
                </a:cubicBezTo>
                <a:cubicBezTo>
                  <a:pt x="1528689" y="1998883"/>
                  <a:pt x="1490689" y="1951635"/>
                  <a:pt x="1440023" y="1908021"/>
                </a:cubicBezTo>
                <a:cubicBezTo>
                  <a:pt x="1418912" y="1886214"/>
                  <a:pt x="1385135" y="1853504"/>
                  <a:pt x="1347135" y="1857138"/>
                </a:cubicBezTo>
                <a:cubicBezTo>
                  <a:pt x="1313358" y="1860773"/>
                  <a:pt x="1292247" y="1889848"/>
                  <a:pt x="1275358" y="1911655"/>
                </a:cubicBezTo>
                <a:cubicBezTo>
                  <a:pt x="1237359" y="1962538"/>
                  <a:pt x="1207803" y="2017056"/>
                  <a:pt x="1178248" y="2067938"/>
                </a:cubicBezTo>
                <a:cubicBezTo>
                  <a:pt x="1144471" y="2129725"/>
                  <a:pt x="1098027" y="2184242"/>
                  <a:pt x="1060028" y="2242394"/>
                </a:cubicBezTo>
                <a:cubicBezTo>
                  <a:pt x="874252" y="2507711"/>
                  <a:pt x="658922" y="2740318"/>
                  <a:pt x="388703" y="2947484"/>
                </a:cubicBezTo>
                <a:cubicBezTo>
                  <a:pt x="359148" y="2969291"/>
                  <a:pt x="84707" y="3172822"/>
                  <a:pt x="21374" y="3158284"/>
                </a:cubicBezTo>
                <a:cubicBezTo>
                  <a:pt x="8708" y="3165553"/>
                  <a:pt x="-8181" y="3151015"/>
                  <a:pt x="4485" y="3143746"/>
                </a:cubicBezTo>
                <a:cubicBezTo>
                  <a:pt x="380258" y="2874794"/>
                  <a:pt x="654699" y="2529518"/>
                  <a:pt x="908030" y="2173338"/>
                </a:cubicBezTo>
                <a:cubicBezTo>
                  <a:pt x="975584" y="2082476"/>
                  <a:pt x="1038917" y="1995249"/>
                  <a:pt x="1102249" y="1904386"/>
                </a:cubicBezTo>
                <a:cubicBezTo>
                  <a:pt x="1152915" y="1838966"/>
                  <a:pt x="1199359" y="1744469"/>
                  <a:pt x="1275358" y="1693586"/>
                </a:cubicBezTo>
                <a:cubicBezTo>
                  <a:pt x="1389357" y="1617262"/>
                  <a:pt x="1490689" y="1700855"/>
                  <a:pt x="1566688" y="1773545"/>
                </a:cubicBezTo>
                <a:cubicBezTo>
                  <a:pt x="1638465" y="1835331"/>
                  <a:pt x="1722908" y="1940731"/>
                  <a:pt x="1836907" y="1926193"/>
                </a:cubicBezTo>
                <a:cubicBezTo>
                  <a:pt x="1959350" y="1915290"/>
                  <a:pt x="2064904" y="1835331"/>
                  <a:pt x="2145125" y="1769910"/>
                </a:cubicBezTo>
                <a:cubicBezTo>
                  <a:pt x="2330901" y="1620896"/>
                  <a:pt x="2487121" y="1450076"/>
                  <a:pt x="2634897" y="1275620"/>
                </a:cubicBezTo>
                <a:cubicBezTo>
                  <a:pt x="2698230" y="1199296"/>
                  <a:pt x="2803784" y="1064820"/>
                  <a:pt x="2938893" y="1097530"/>
                </a:cubicBezTo>
                <a:cubicBezTo>
                  <a:pt x="3010670" y="1115703"/>
                  <a:pt x="3061336" y="1159316"/>
                  <a:pt x="3112002" y="1202930"/>
                </a:cubicBezTo>
                <a:cubicBezTo>
                  <a:pt x="3175335" y="1257447"/>
                  <a:pt x="3234445" y="1311965"/>
                  <a:pt x="3302000" y="1362848"/>
                </a:cubicBezTo>
                <a:cubicBezTo>
                  <a:pt x="3369554" y="1413731"/>
                  <a:pt x="3453998" y="1450076"/>
                  <a:pt x="3517330" y="1504593"/>
                </a:cubicBezTo>
                <a:cubicBezTo>
                  <a:pt x="3525774" y="1511862"/>
                  <a:pt x="3529997" y="1515496"/>
                  <a:pt x="3534219" y="1519131"/>
                </a:cubicBezTo>
                <a:cubicBezTo>
                  <a:pt x="3563774" y="1537303"/>
                  <a:pt x="3589107" y="1555476"/>
                  <a:pt x="3610218" y="1580917"/>
                </a:cubicBezTo>
                <a:cubicBezTo>
                  <a:pt x="3648218" y="1620896"/>
                  <a:pt x="3673551" y="1668145"/>
                  <a:pt x="3711550" y="1708124"/>
                </a:cubicBezTo>
                <a:cubicBezTo>
                  <a:pt x="3724216" y="1722662"/>
                  <a:pt x="3736883" y="1733566"/>
                  <a:pt x="3749550" y="1748104"/>
                </a:cubicBezTo>
                <a:cubicBezTo>
                  <a:pt x="3855104" y="1842600"/>
                  <a:pt x="3981770" y="1922559"/>
                  <a:pt x="4129545" y="1951635"/>
                </a:cubicBezTo>
                <a:cubicBezTo>
                  <a:pt x="4137989" y="1940731"/>
                  <a:pt x="4146433" y="1929828"/>
                  <a:pt x="4159100" y="1915290"/>
                </a:cubicBezTo>
                <a:cubicBezTo>
                  <a:pt x="4184432" y="1882580"/>
                  <a:pt x="4222432" y="1824428"/>
                  <a:pt x="4268876" y="1809890"/>
                </a:cubicBezTo>
                <a:cubicBezTo>
                  <a:pt x="4306876" y="1798986"/>
                  <a:pt x="4332208" y="1820793"/>
                  <a:pt x="4370209" y="1828062"/>
                </a:cubicBezTo>
                <a:cubicBezTo>
                  <a:pt x="4433542" y="1838966"/>
                  <a:pt x="4496874" y="1802621"/>
                  <a:pt x="4543318" y="1766276"/>
                </a:cubicBezTo>
                <a:cubicBezTo>
                  <a:pt x="4644649" y="1682683"/>
                  <a:pt x="4724870" y="1577283"/>
                  <a:pt x="4796647" y="1471883"/>
                </a:cubicBezTo>
                <a:cubicBezTo>
                  <a:pt x="4986645" y="1202930"/>
                  <a:pt x="5159754" y="919440"/>
                  <a:pt x="5341307" y="646854"/>
                </a:cubicBezTo>
                <a:cubicBezTo>
                  <a:pt x="5442640" y="494205"/>
                  <a:pt x="5539749" y="341557"/>
                  <a:pt x="5653748" y="196177"/>
                </a:cubicBezTo>
                <a:cubicBezTo>
                  <a:pt x="5679609" y="164376"/>
                  <a:pt x="5776587" y="7355"/>
                  <a:pt x="5856998" y="249"/>
                </a:cubicBezTo>
                <a:close/>
              </a:path>
            </a:pathLst>
          </a:custGeom>
          <a:solidFill>
            <a:srgbClr val="008E3F">
              <a:alpha val="10000"/>
            </a:srgbClr>
          </a:solidFill>
          <a:ln>
            <a:noFill/>
          </a:ln>
        </p:spPr>
        <p:txBody>
          <a:bodyPr wrap="square" lIns="91440" tIns="45720" rIns="91440" bIns="45720" anchor="ctr">
            <a:noAutofit/>
            <a:scene3d>
              <a:camera prst="orthographicFront"/>
              <a:lightRig rig="threePt" dir="t"/>
            </a:scene3d>
            <a:sp3d contourW="12700"/>
          </a:bodyPr>
          <a:lstStyle/>
          <a:p>
            <a:pPr algn="ctr"/>
            <a:endParaRPr>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5" name="Line1">
            <a:extLst>
              <a:ext uri="{FF2B5EF4-FFF2-40B4-BE49-F238E27FC236}">
                <a16:creationId xmlns:a16="http://schemas.microsoft.com/office/drawing/2014/main" id="{B166F220-9AC2-5B71-F697-239E5007BC64}"/>
              </a:ext>
            </a:extLst>
          </p:cNvPr>
          <p:cNvCxnSpPr>
            <a:cxnSpLocks/>
          </p:cNvCxnSpPr>
          <p:nvPr/>
        </p:nvCxnSpPr>
        <p:spPr>
          <a:xfrm>
            <a:off x="738098" y="2749350"/>
            <a:ext cx="0" cy="1476171"/>
          </a:xfrm>
          <a:prstGeom prst="line">
            <a:avLst/>
          </a:prstGeom>
          <a:ln w="19050">
            <a:gradFill>
              <a:gsLst>
                <a:gs pos="20000">
                  <a:srgbClr val="008E3F"/>
                </a:gs>
                <a:gs pos="100000">
                  <a:srgbClr val="CBECCE"/>
                </a:gs>
              </a:gsLst>
              <a:lin ang="5400000" scaled="1"/>
            </a:gradFill>
            <a:headEnd type="none"/>
            <a:tailEnd type="none"/>
          </a:ln>
        </p:spPr>
        <p:style>
          <a:lnRef idx="1">
            <a:schemeClr val="accent1"/>
          </a:lnRef>
          <a:fillRef idx="0">
            <a:schemeClr val="accent1"/>
          </a:fillRef>
          <a:effectRef idx="0">
            <a:schemeClr val="accent1"/>
          </a:effectRef>
          <a:fontRef idx="minor">
            <a:schemeClr val="tx1"/>
          </a:fontRef>
        </p:style>
      </p:cxnSp>
      <p:sp>
        <p:nvSpPr>
          <p:cNvPr id="26" name="Shape1">
            <a:extLst>
              <a:ext uri="{FF2B5EF4-FFF2-40B4-BE49-F238E27FC236}">
                <a16:creationId xmlns:a16="http://schemas.microsoft.com/office/drawing/2014/main" id="{33B2D41D-3846-6CC1-3F0B-2F7F1A7956EC}"/>
              </a:ext>
            </a:extLst>
          </p:cNvPr>
          <p:cNvSpPr/>
          <p:nvPr/>
        </p:nvSpPr>
        <p:spPr>
          <a:xfrm>
            <a:off x="666750" y="2619244"/>
            <a:ext cx="142696" cy="142696"/>
          </a:xfrm>
          <a:prstGeom prst="ellipse">
            <a:avLst/>
          </a:prstGeom>
          <a:solidFill>
            <a:schemeClr val="bg1"/>
          </a:solidFill>
          <a:ln w="63500">
            <a:solidFill>
              <a:srgbClr val="008E3F"/>
            </a:solidFill>
          </a:ln>
          <a:effectLst>
            <a:outerShdw blurRad="317500" dist="127000" dir="27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Bullet1">
            <a:extLst>
              <a:ext uri="{FF2B5EF4-FFF2-40B4-BE49-F238E27FC236}">
                <a16:creationId xmlns:a16="http://schemas.microsoft.com/office/drawing/2014/main" id="{526D198A-130F-929F-A427-36714A694F3C}"/>
              </a:ext>
            </a:extLst>
          </p:cNvPr>
          <p:cNvSpPr txBox="1"/>
          <p:nvPr/>
        </p:nvSpPr>
        <p:spPr>
          <a:xfrm>
            <a:off x="776247" y="2619244"/>
            <a:ext cx="3077708" cy="535991"/>
          </a:xfrm>
          <a:prstGeom prst="rect">
            <a:avLst/>
          </a:prstGeom>
          <a:noFill/>
        </p:spPr>
        <p:txBody>
          <a:bodyPr wrap="square" lIns="91440" tIns="45720" rIns="91440" bIns="45720" rtlCol="0" anchor="ctr" anchorCtr="0">
            <a:normAutofit/>
          </a:bodyPr>
          <a:lstStyle>
            <a:defPPr>
              <a:defRPr lang="zh-CN"/>
            </a:defPPr>
            <a:lvl1pPr marR="0" lvl="0" indent="0" fontAlgn="auto">
              <a:lnSpc>
                <a:spcPct val="100000"/>
              </a:lnSpc>
              <a:spcBef>
                <a:spcPts val="0"/>
              </a:spcBef>
              <a:spcAft>
                <a:spcPts val="0"/>
              </a:spcAft>
              <a:buClrTx/>
              <a:buSzTx/>
              <a:buFontTx/>
              <a:buNone/>
              <a:tabLst/>
              <a:defRPr kumimoji="0" sz="2200" i="0" u="none" strike="noStrike" cap="none" spc="0" normalizeH="0" baseline="0">
                <a:ln>
                  <a:noFill/>
                </a:ln>
                <a:solidFill>
                  <a:schemeClr val="accent1"/>
                </a:solidFill>
                <a:effectLst/>
                <a:uLnTx/>
                <a:uFillTx/>
                <a:latin typeface="OPPOSans B" panose="00020600040101010101" pitchFamily="18" charset="-122"/>
                <a:ea typeface="OPPOSans B" panose="00020600040101010101" pitchFamily="18" charset="-122"/>
                <a:cs typeface="OPPOSans B" panose="00020600040101010101" pitchFamily="18" charset="-122"/>
              </a:defRPr>
            </a:lvl1pPr>
          </a:lstStyle>
          <a:p>
            <a:r>
              <a:rPr lang="zh-CN" altLang="en-US" sz="1600" b="1">
                <a:solidFill>
                  <a:srgbClr val="008E3F"/>
                </a:solidFill>
                <a:latin typeface="Arial" panose="020B0604020202020204" pitchFamily="34" charset="0"/>
                <a:ea typeface="微软雅黑" panose="020B0503020204020204" pitchFamily="34" charset="-122"/>
                <a:cs typeface="+mn-ea"/>
                <a:sym typeface="Arial" panose="020B0604020202020204" pitchFamily="34" charset="0"/>
              </a:rPr>
              <a:t>记忆困难</a:t>
            </a:r>
            <a:endParaRPr lang="zh-CN" altLang="en-US" sz="1600" b="1" dirty="0">
              <a:solidFill>
                <a:srgbClr val="008E3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1">
            <a:extLst>
              <a:ext uri="{FF2B5EF4-FFF2-40B4-BE49-F238E27FC236}">
                <a16:creationId xmlns:a16="http://schemas.microsoft.com/office/drawing/2014/main" id="{6BEF8311-C734-A949-A3D1-585AA184F388}"/>
              </a:ext>
            </a:extLst>
          </p:cNvPr>
          <p:cNvSpPr txBox="1"/>
          <p:nvPr/>
        </p:nvSpPr>
        <p:spPr>
          <a:xfrm>
            <a:off x="776245" y="3171632"/>
            <a:ext cx="3077708" cy="1088163"/>
          </a:xfrm>
          <a:prstGeom prst="rect">
            <a:avLst/>
          </a:prstGeom>
          <a:noFill/>
        </p:spPr>
        <p:txBody>
          <a:bodyPr wrap="square" lIns="91440" tIns="45720" rIns="91440" bIns="45720" rtlCol="0" anchor="t" anchorCtr="0">
            <a:normAutofit/>
          </a:bodyPr>
          <a:lstStyle>
            <a:defPPr>
              <a:defRPr lang="zh-CN"/>
            </a:defPPr>
            <a:lvl1pPr marR="0" lvl="0" indent="0" fontAlgn="auto">
              <a:lnSpc>
                <a:spcPct val="130000"/>
              </a:lnSpc>
              <a:spcBef>
                <a:spcPts val="0"/>
              </a:spcBef>
              <a:spcAft>
                <a:spcPts val="0"/>
              </a:spcAft>
              <a:buClrTx/>
              <a:buSzTx/>
              <a:buFontTx/>
              <a:buNone/>
              <a:tabLst/>
              <a:defRPr sz="140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pPr marL="285750" indent="-285750">
              <a:buFont typeface="Wingdings" panose="05000000000000000000" pitchFamily="2" charset="2"/>
              <a:buChar char="ü"/>
            </a:pPr>
            <a:r>
              <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与没有头晕的受访者相比，前庭性偏头痛患者，</a:t>
            </a:r>
            <a:r>
              <a:rPr lang="zh-CN" altLang="en-US" b="1">
                <a:solidFill>
                  <a:srgbClr val="008E3F"/>
                </a:solidFill>
                <a:latin typeface="Arial" panose="020B0604020202020204" pitchFamily="34" charset="0"/>
                <a:ea typeface="微软雅黑" panose="020B0503020204020204" pitchFamily="34" charset="-122"/>
                <a:cs typeface="+mn-ea"/>
                <a:sym typeface="Arial" panose="020B0604020202020204" pitchFamily="34" charset="0"/>
              </a:rPr>
              <a:t>更容易出现思考或记忆困难</a:t>
            </a:r>
            <a:r>
              <a:rPr lang="en-US" altLang="zh-CN" baseline="30000"/>
              <a:t>1</a:t>
            </a:r>
            <a:endParaRPr lang="zh-CN" altLang="en-US" b="1" dirty="0">
              <a:solidFill>
                <a:srgbClr val="008E3F"/>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9" name="Line2">
            <a:extLst>
              <a:ext uri="{FF2B5EF4-FFF2-40B4-BE49-F238E27FC236}">
                <a16:creationId xmlns:a16="http://schemas.microsoft.com/office/drawing/2014/main" id="{D7BAB691-DFC9-5394-A916-1AA67606A344}"/>
              </a:ext>
            </a:extLst>
          </p:cNvPr>
          <p:cNvCxnSpPr>
            <a:cxnSpLocks/>
          </p:cNvCxnSpPr>
          <p:nvPr/>
        </p:nvCxnSpPr>
        <p:spPr>
          <a:xfrm>
            <a:off x="4573746" y="1668278"/>
            <a:ext cx="0" cy="1613986"/>
          </a:xfrm>
          <a:prstGeom prst="line">
            <a:avLst/>
          </a:prstGeom>
          <a:ln w="19050">
            <a:gradFill>
              <a:gsLst>
                <a:gs pos="20000">
                  <a:srgbClr val="008E3F"/>
                </a:gs>
                <a:gs pos="100000">
                  <a:srgbClr val="CBECCE"/>
                </a:gs>
              </a:gsLst>
              <a:lin ang="5400000" scaled="1"/>
            </a:gradFill>
            <a:headEnd type="none"/>
            <a:tailEnd type="none"/>
          </a:ln>
        </p:spPr>
        <p:style>
          <a:lnRef idx="1">
            <a:schemeClr val="accent1"/>
          </a:lnRef>
          <a:fillRef idx="0">
            <a:schemeClr val="accent1"/>
          </a:fillRef>
          <a:effectRef idx="0">
            <a:schemeClr val="accent1"/>
          </a:effectRef>
          <a:fontRef idx="minor">
            <a:schemeClr val="tx1"/>
          </a:fontRef>
        </p:style>
      </p:cxnSp>
      <p:sp>
        <p:nvSpPr>
          <p:cNvPr id="30" name="Shape2">
            <a:extLst>
              <a:ext uri="{FF2B5EF4-FFF2-40B4-BE49-F238E27FC236}">
                <a16:creationId xmlns:a16="http://schemas.microsoft.com/office/drawing/2014/main" id="{4481BC09-3DA5-63FA-932F-B1D7149C0A41}"/>
              </a:ext>
            </a:extLst>
          </p:cNvPr>
          <p:cNvSpPr/>
          <p:nvPr/>
        </p:nvSpPr>
        <p:spPr>
          <a:xfrm>
            <a:off x="4502398" y="1538173"/>
            <a:ext cx="142696" cy="142696"/>
          </a:xfrm>
          <a:prstGeom prst="ellipse">
            <a:avLst/>
          </a:prstGeom>
          <a:noFill/>
          <a:ln w="63500">
            <a:solidFill>
              <a:srgbClr val="008E3F"/>
            </a:solidFill>
          </a:ln>
          <a:effectLst>
            <a:outerShdw blurRad="317500" dist="127000" dir="27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Bullet2">
            <a:extLst>
              <a:ext uri="{FF2B5EF4-FFF2-40B4-BE49-F238E27FC236}">
                <a16:creationId xmlns:a16="http://schemas.microsoft.com/office/drawing/2014/main" id="{C27CDBE5-44EA-EC75-C935-95CDB4BB4532}"/>
              </a:ext>
            </a:extLst>
          </p:cNvPr>
          <p:cNvSpPr txBox="1"/>
          <p:nvPr/>
        </p:nvSpPr>
        <p:spPr>
          <a:xfrm>
            <a:off x="4611895" y="1538173"/>
            <a:ext cx="3077708" cy="535991"/>
          </a:xfrm>
          <a:prstGeom prst="rect">
            <a:avLst/>
          </a:prstGeom>
          <a:noFill/>
        </p:spPr>
        <p:txBody>
          <a:bodyPr wrap="square" lIns="91440" tIns="45720" rIns="91440" bIns="45720" rtlCol="0" anchor="ctr" anchorCtr="0">
            <a:normAutofit/>
          </a:bodyPr>
          <a:lstStyle>
            <a:defPPr>
              <a:defRPr lang="zh-CN"/>
            </a:defPPr>
            <a:lvl1pPr marR="0" lvl="0" indent="0" fontAlgn="auto">
              <a:lnSpc>
                <a:spcPct val="100000"/>
              </a:lnSpc>
              <a:spcBef>
                <a:spcPts val="0"/>
              </a:spcBef>
              <a:spcAft>
                <a:spcPts val="0"/>
              </a:spcAft>
              <a:buClrTx/>
              <a:buSzTx/>
              <a:buFontTx/>
              <a:buNone/>
              <a:tabLst/>
              <a:defRPr kumimoji="0" sz="1600" b="1" i="0" u="none" strike="noStrike" cap="none" spc="0" normalizeH="0" baseline="0">
                <a:ln>
                  <a:noFill/>
                </a:ln>
                <a:solidFill>
                  <a:srgbClr val="008E3F"/>
                </a:solidFill>
                <a:effectLst/>
                <a:uLnTx/>
                <a:uFillTx/>
                <a:latin typeface="Arial" panose="020B0604020202020204" pitchFamily="34" charset="0"/>
                <a:ea typeface="微软雅黑" panose="020B0503020204020204" pitchFamily="34" charset="-122"/>
                <a:cs typeface="+mn-ea"/>
              </a:defRPr>
            </a:lvl1pPr>
          </a:lstStyle>
          <a:p>
            <a:r>
              <a:rPr lang="zh-CN" altLang="en-US">
                <a:sym typeface="Arial" panose="020B0604020202020204" pitchFamily="34" charset="0"/>
              </a:rPr>
              <a:t>认知障碍</a:t>
            </a:r>
            <a:endParaRPr lang="zh-CN" altLang="en-US" dirty="0">
              <a:sym typeface="Arial" panose="020B0604020202020204" pitchFamily="34" charset="0"/>
            </a:endParaRPr>
          </a:p>
        </p:txBody>
      </p:sp>
      <p:sp>
        <p:nvSpPr>
          <p:cNvPr id="32" name="Text2">
            <a:extLst>
              <a:ext uri="{FF2B5EF4-FFF2-40B4-BE49-F238E27FC236}">
                <a16:creationId xmlns:a16="http://schemas.microsoft.com/office/drawing/2014/main" id="{C63419A4-EE66-0DDE-410D-37E7C3BA8A90}"/>
              </a:ext>
            </a:extLst>
          </p:cNvPr>
          <p:cNvSpPr txBox="1"/>
          <p:nvPr/>
        </p:nvSpPr>
        <p:spPr>
          <a:xfrm>
            <a:off x="4611892" y="2100086"/>
            <a:ext cx="3150347" cy="1527034"/>
          </a:xfrm>
          <a:prstGeom prst="rect">
            <a:avLst/>
          </a:prstGeom>
          <a:noFill/>
        </p:spPr>
        <p:txBody>
          <a:bodyPr wrap="square" lIns="91440" tIns="45720" rIns="91440" bIns="45720" rtlCol="0" anchor="t" anchorCtr="0">
            <a:normAutofit/>
          </a:bodyPr>
          <a:lstStyle>
            <a:defPPr>
              <a:defRPr lang="zh-CN"/>
            </a:defPPr>
            <a:lvl1pPr marL="285750" marR="0" lvl="0" indent="-285750" fontAlgn="auto">
              <a:lnSpc>
                <a:spcPct val="130000"/>
              </a:lnSpc>
              <a:spcBef>
                <a:spcPts val="0"/>
              </a:spcBef>
              <a:spcAft>
                <a:spcPts val="0"/>
              </a:spcAft>
              <a:buClrTx/>
              <a:buSzTx/>
              <a:buFont typeface="Wingdings" panose="05000000000000000000" pitchFamily="2" charset="2"/>
              <a:buChar char="ü"/>
              <a:tabLst/>
              <a:defRPr sz="1400">
                <a:latin typeface="Arial" panose="020B0604020202020204" pitchFamily="34" charset="0"/>
                <a:ea typeface="微软雅黑" panose="020B0503020204020204" pitchFamily="34" charset="-122"/>
                <a:cs typeface="+mn-ea"/>
              </a:defRPr>
            </a:lvl1pPr>
          </a:lstStyle>
          <a:p>
            <a:r>
              <a:rPr lang="zh-CN" altLang="en-US"/>
              <a:t>与没有这两种情况的人相比，同时患有前庭性偏头痛和认知功能障碍的人</a:t>
            </a:r>
            <a:r>
              <a:rPr lang="zh-CN" altLang="en-US" b="1">
                <a:solidFill>
                  <a:srgbClr val="008E3F"/>
                </a:solidFill>
              </a:rPr>
              <a:t>跌倒的几率增加了 5 倍</a:t>
            </a:r>
            <a:r>
              <a:rPr lang="zh-CN" altLang="en-US"/>
              <a:t>，</a:t>
            </a:r>
            <a:r>
              <a:rPr lang="zh-CN" altLang="en-US" b="1">
                <a:solidFill>
                  <a:srgbClr val="008E3F"/>
                </a:solidFill>
              </a:rPr>
              <a:t>行动不便的几率增加了 10 倍，旷工天数增加</a:t>
            </a:r>
            <a:r>
              <a:rPr lang="en-US" altLang="zh-CN" b="1">
                <a:solidFill>
                  <a:srgbClr val="008E3F"/>
                </a:solidFill>
              </a:rPr>
              <a:t>12.8 </a:t>
            </a:r>
            <a:r>
              <a:rPr lang="zh-CN" altLang="en-US" b="1">
                <a:solidFill>
                  <a:srgbClr val="008E3F"/>
                </a:solidFill>
              </a:rPr>
              <a:t>天</a:t>
            </a:r>
            <a:r>
              <a:rPr lang="en-US" altLang="zh-CN" baseline="30000"/>
              <a:t>1</a:t>
            </a:r>
            <a:endParaRPr lang="zh-CN" altLang="en-US" baseline="30000"/>
          </a:p>
        </p:txBody>
      </p:sp>
      <p:cxnSp>
        <p:nvCxnSpPr>
          <p:cNvPr id="33" name="Line3">
            <a:extLst>
              <a:ext uri="{FF2B5EF4-FFF2-40B4-BE49-F238E27FC236}">
                <a16:creationId xmlns:a16="http://schemas.microsoft.com/office/drawing/2014/main" id="{5FF3C054-288E-B4FA-EC21-6E76D8E8EF40}"/>
              </a:ext>
            </a:extLst>
          </p:cNvPr>
          <p:cNvCxnSpPr>
            <a:cxnSpLocks/>
          </p:cNvCxnSpPr>
          <p:nvPr/>
        </p:nvCxnSpPr>
        <p:spPr>
          <a:xfrm>
            <a:off x="8409394" y="2147047"/>
            <a:ext cx="0" cy="2135623"/>
          </a:xfrm>
          <a:prstGeom prst="line">
            <a:avLst/>
          </a:prstGeom>
          <a:ln w="19050">
            <a:gradFill>
              <a:gsLst>
                <a:gs pos="20000">
                  <a:srgbClr val="008E3F"/>
                </a:gs>
                <a:gs pos="100000">
                  <a:srgbClr val="CBECCE"/>
                </a:gs>
              </a:gsLst>
              <a:lin ang="5400000" scaled="1"/>
            </a:gradFill>
            <a:headEnd type="none"/>
            <a:tailEnd type="none"/>
          </a:ln>
        </p:spPr>
        <p:style>
          <a:lnRef idx="1">
            <a:schemeClr val="accent1"/>
          </a:lnRef>
          <a:fillRef idx="0">
            <a:schemeClr val="accent1"/>
          </a:fillRef>
          <a:effectRef idx="0">
            <a:schemeClr val="accent1"/>
          </a:effectRef>
          <a:fontRef idx="minor">
            <a:schemeClr val="tx1"/>
          </a:fontRef>
        </p:style>
      </p:cxnSp>
      <p:sp>
        <p:nvSpPr>
          <p:cNvPr id="34" name="Shape3">
            <a:extLst>
              <a:ext uri="{FF2B5EF4-FFF2-40B4-BE49-F238E27FC236}">
                <a16:creationId xmlns:a16="http://schemas.microsoft.com/office/drawing/2014/main" id="{2F6B1894-654C-0EE1-7BFA-876F98F0241E}"/>
              </a:ext>
            </a:extLst>
          </p:cNvPr>
          <p:cNvSpPr/>
          <p:nvPr/>
        </p:nvSpPr>
        <p:spPr>
          <a:xfrm>
            <a:off x="8338045" y="2016942"/>
            <a:ext cx="142696" cy="142696"/>
          </a:xfrm>
          <a:prstGeom prst="ellipse">
            <a:avLst/>
          </a:prstGeom>
          <a:noFill/>
          <a:ln w="63500">
            <a:solidFill>
              <a:srgbClr val="008E3F"/>
            </a:solidFill>
          </a:ln>
          <a:effectLst>
            <a:outerShdw blurRad="317500" dist="127000" dir="27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Bullet3">
            <a:extLst>
              <a:ext uri="{FF2B5EF4-FFF2-40B4-BE49-F238E27FC236}">
                <a16:creationId xmlns:a16="http://schemas.microsoft.com/office/drawing/2014/main" id="{4AA82A7C-4C73-6FD9-3BDE-15C335014AEA}"/>
              </a:ext>
            </a:extLst>
          </p:cNvPr>
          <p:cNvSpPr txBox="1"/>
          <p:nvPr/>
        </p:nvSpPr>
        <p:spPr>
          <a:xfrm>
            <a:off x="8447542" y="1976302"/>
            <a:ext cx="3077708" cy="535991"/>
          </a:xfrm>
          <a:prstGeom prst="rect">
            <a:avLst/>
          </a:prstGeom>
          <a:noFill/>
        </p:spPr>
        <p:txBody>
          <a:bodyPr wrap="square" lIns="91440" tIns="45720" rIns="91440" bIns="45720" rtlCol="0" anchor="ctr" anchorCtr="0">
            <a:normAutofit/>
          </a:bodyPr>
          <a:lstStyle>
            <a:defPPr>
              <a:defRPr lang="zh-CN"/>
            </a:defPPr>
            <a:lvl1pPr marR="0" lvl="0" indent="0" fontAlgn="auto">
              <a:lnSpc>
                <a:spcPct val="100000"/>
              </a:lnSpc>
              <a:spcBef>
                <a:spcPts val="0"/>
              </a:spcBef>
              <a:spcAft>
                <a:spcPts val="0"/>
              </a:spcAft>
              <a:buClrTx/>
              <a:buSzTx/>
              <a:buFontTx/>
              <a:buNone/>
              <a:tabLst/>
              <a:defRPr kumimoji="0" sz="1600" b="1" i="0" u="none" strike="noStrike" cap="none" spc="0" normalizeH="0" baseline="0">
                <a:ln>
                  <a:noFill/>
                </a:ln>
                <a:solidFill>
                  <a:srgbClr val="008E3F"/>
                </a:solidFill>
                <a:effectLst/>
                <a:uLnTx/>
                <a:uFillTx/>
                <a:latin typeface="Arial" panose="020B0604020202020204" pitchFamily="34" charset="0"/>
                <a:ea typeface="微软雅黑" panose="020B0503020204020204" pitchFamily="34" charset="-122"/>
                <a:cs typeface="+mn-ea"/>
              </a:defRPr>
            </a:lvl1pPr>
          </a:lstStyle>
          <a:p>
            <a:r>
              <a:rPr lang="zh-CN" altLang="en-US">
                <a:sym typeface="Arial" panose="020B0604020202020204" pitchFamily="34" charset="0"/>
              </a:rPr>
              <a:t>焦虑抑郁</a:t>
            </a:r>
            <a:endParaRPr lang="zh-CN" altLang="en-US" dirty="0">
              <a:sym typeface="Arial" panose="020B0604020202020204" pitchFamily="34" charset="0"/>
            </a:endParaRPr>
          </a:p>
        </p:txBody>
      </p:sp>
      <p:sp>
        <p:nvSpPr>
          <p:cNvPr id="36" name="Text3">
            <a:extLst>
              <a:ext uri="{FF2B5EF4-FFF2-40B4-BE49-F238E27FC236}">
                <a16:creationId xmlns:a16="http://schemas.microsoft.com/office/drawing/2014/main" id="{0D1C7CAB-435D-48E5-D5C9-78EB9D7E4323}"/>
              </a:ext>
            </a:extLst>
          </p:cNvPr>
          <p:cNvSpPr txBox="1"/>
          <p:nvPr/>
        </p:nvSpPr>
        <p:spPr>
          <a:xfrm>
            <a:off x="8447540" y="2588380"/>
            <a:ext cx="3077708" cy="1912500"/>
          </a:xfrm>
          <a:prstGeom prst="rect">
            <a:avLst/>
          </a:prstGeom>
          <a:noFill/>
        </p:spPr>
        <p:txBody>
          <a:bodyPr wrap="square" lIns="91440" tIns="45720" rIns="91440" bIns="45720" rtlCol="0" anchor="t" anchorCtr="0">
            <a:normAutofit/>
          </a:bodyPr>
          <a:lstStyle>
            <a:defPPr>
              <a:defRPr lang="zh-CN"/>
            </a:defPPr>
            <a:lvl1pPr marL="285750" marR="0" lvl="0" indent="-285750" fontAlgn="auto">
              <a:lnSpc>
                <a:spcPct val="130000"/>
              </a:lnSpc>
              <a:spcBef>
                <a:spcPts val="0"/>
              </a:spcBef>
              <a:spcAft>
                <a:spcPts val="0"/>
              </a:spcAft>
              <a:buClrTx/>
              <a:buSzTx/>
              <a:buFont typeface="Wingdings" panose="05000000000000000000" pitchFamily="2" charset="2"/>
              <a:buChar char="ü"/>
              <a:tabLst/>
              <a:defRPr sz="1400">
                <a:latin typeface="Arial" panose="020B0604020202020204" pitchFamily="34" charset="0"/>
                <a:ea typeface="微软雅黑" panose="020B0503020204020204" pitchFamily="34" charset="-122"/>
                <a:cs typeface="+mn-ea"/>
              </a:defRPr>
            </a:lvl1pPr>
          </a:lstStyle>
          <a:p>
            <a:r>
              <a:rPr lang="zh-CN" altLang="en-US" b="1">
                <a:solidFill>
                  <a:srgbClr val="008E3F"/>
                </a:solidFill>
                <a:sym typeface="Arial" panose="020B0604020202020204" pitchFamily="34" charset="0"/>
              </a:rPr>
              <a:t>约</a:t>
            </a:r>
            <a:r>
              <a:rPr lang="en-US" altLang="zh-CN" b="1">
                <a:solidFill>
                  <a:srgbClr val="008E3F"/>
                </a:solidFill>
                <a:sym typeface="Arial" panose="020B0604020202020204" pitchFamily="34" charset="0"/>
              </a:rPr>
              <a:t>65%</a:t>
            </a:r>
            <a:r>
              <a:rPr lang="zh-CN" altLang="en-US" b="1">
                <a:solidFill>
                  <a:srgbClr val="008E3F"/>
                </a:solidFill>
                <a:sym typeface="Arial" panose="020B0604020202020204" pitchFamily="34" charset="0"/>
              </a:rPr>
              <a:t>的前庭性偏头痛患者，伴发焦虑抑郁</a:t>
            </a:r>
            <a:r>
              <a:rPr lang="zh-CN" altLang="en-US">
                <a:sym typeface="Arial" panose="020B0604020202020204" pitchFamily="34" charset="0"/>
              </a:rPr>
              <a:t>，精神心理障碍与 </a:t>
            </a:r>
            <a:r>
              <a:rPr lang="en-US" altLang="zh-CN">
                <a:sym typeface="Arial" panose="020B0604020202020204" pitchFamily="34" charset="0"/>
              </a:rPr>
              <a:t>VM </a:t>
            </a:r>
            <a:r>
              <a:rPr lang="zh-CN" altLang="en-US">
                <a:sym typeface="Arial" panose="020B0604020202020204" pitchFamily="34" charset="0"/>
              </a:rPr>
              <a:t>互相影响，可导致病情迁延不愈</a:t>
            </a:r>
            <a:r>
              <a:rPr lang="en-US" altLang="zh-CN" baseline="30000">
                <a:sym typeface="Arial" panose="020B0604020202020204" pitchFamily="34" charset="0"/>
              </a:rPr>
              <a:t>2</a:t>
            </a:r>
          </a:p>
        </p:txBody>
      </p:sp>
      <p:sp>
        <p:nvSpPr>
          <p:cNvPr id="4" name="圆角矩形 3">
            <a:extLst>
              <a:ext uri="{FF2B5EF4-FFF2-40B4-BE49-F238E27FC236}">
                <a16:creationId xmlns:a16="http://schemas.microsoft.com/office/drawing/2014/main" id="{E742BF50-16D1-DA33-93F9-5001C917DD88}"/>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a:extLst>
              <a:ext uri="{FF2B5EF4-FFF2-40B4-BE49-F238E27FC236}">
                <a16:creationId xmlns:a16="http://schemas.microsoft.com/office/drawing/2014/main" id="{61F23748-8B6C-CE7E-37C9-2D1AAE44E0F6}"/>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1579673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F103C-DB2B-0F97-F95B-CCC35499B15F}"/>
            </a:ext>
          </a:extLst>
        </p:cNvPr>
        <p:cNvGrpSpPr/>
        <p:nvPr/>
      </p:nvGrpSpPr>
      <p:grpSpPr>
        <a:xfrm>
          <a:off x="0" y="0"/>
          <a:ext cx="0" cy="0"/>
          <a:chOff x="0" y="0"/>
          <a:chExt cx="0" cy="0"/>
        </a:xfrm>
      </p:grpSpPr>
      <p:sp>
        <p:nvSpPr>
          <p:cNvPr id="8" name="圆角矩形 7">
            <a:extLst>
              <a:ext uri="{FF2B5EF4-FFF2-40B4-BE49-F238E27FC236}">
                <a16:creationId xmlns:a16="http://schemas.microsoft.com/office/drawing/2014/main" id="{8DF86A0E-E2C3-E361-6FD3-4D19B1B3ADC3}"/>
              </a:ext>
            </a:extLst>
          </p:cNvPr>
          <p:cNvSpPr/>
          <p:nvPr/>
        </p:nvSpPr>
        <p:spPr>
          <a:xfrm>
            <a:off x="100968" y="193099"/>
            <a:ext cx="10236212" cy="709704"/>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066EEEEB-2AA0-DE4E-76A0-110D382370E4}"/>
              </a:ext>
            </a:extLst>
          </p:cNvPr>
          <p:cNvSpPr>
            <a:spLocks noGrp="1"/>
          </p:cNvSpPr>
          <p:nvPr>
            <p:ph type="title"/>
          </p:nvPr>
        </p:nvSpPr>
        <p:spPr>
          <a:xfrm>
            <a:off x="479425" y="0"/>
            <a:ext cx="11233150" cy="728663"/>
          </a:xfrm>
        </p:spPr>
        <p:txBody>
          <a:bodyPr anchor="b">
            <a:normAutofit/>
          </a:bodyPr>
          <a:lstStyle/>
          <a:p>
            <a:r>
              <a:rPr lang="zh-CN" altLang="en-US">
                <a:solidFill>
                  <a:schemeClr val="bg1"/>
                </a:solidFill>
              </a:rPr>
              <a:t>前庭性偏头痛诊断率不足，诊疗现状不佳</a:t>
            </a:r>
          </a:p>
        </p:txBody>
      </p:sp>
      <p:sp>
        <p:nvSpPr>
          <p:cNvPr id="5" name="文本框 4">
            <a:extLst>
              <a:ext uri="{FF2B5EF4-FFF2-40B4-BE49-F238E27FC236}">
                <a16:creationId xmlns:a16="http://schemas.microsoft.com/office/drawing/2014/main" id="{2243E104-2833-2E96-773E-02CCC503EC2D}"/>
              </a:ext>
            </a:extLst>
          </p:cNvPr>
          <p:cNvSpPr txBox="1"/>
          <p:nvPr/>
        </p:nvSpPr>
        <p:spPr>
          <a:xfrm>
            <a:off x="2331416" y="6141344"/>
            <a:ext cx="9381159" cy="584775"/>
          </a:xfrm>
          <a:prstGeom prst="rect">
            <a:avLst/>
          </a:prstGeom>
          <a:noFill/>
        </p:spPr>
        <p:txBody>
          <a:bodyPr wrap="square" rtlCol="0">
            <a:spAutoFit/>
          </a:bodyPr>
          <a:lstStyle/>
          <a:p>
            <a:pPr marL="228600" indent="-228600">
              <a:buFont typeface="+mj-lt"/>
              <a:buAutoNum type="arabicPeriod"/>
            </a:pPr>
            <a:r>
              <a:rPr lang="zh-CN" altLang="en-US" sz="800"/>
              <a:t>陈钢钢</a:t>
            </a:r>
            <a:r>
              <a:rPr lang="en-US" altLang="zh-CN" sz="800"/>
              <a:t>,</a:t>
            </a:r>
            <a:r>
              <a:rPr lang="zh-CN" altLang="en-US" sz="800"/>
              <a:t>张苏琳</a:t>
            </a:r>
            <a:r>
              <a:rPr lang="en-US" altLang="zh-CN" sz="800"/>
              <a:t>,</a:t>
            </a:r>
            <a:r>
              <a:rPr lang="zh-CN" altLang="en-US" sz="800"/>
              <a:t>马鑫</a:t>
            </a:r>
            <a:r>
              <a:rPr lang="en-US" altLang="zh-CN" sz="800"/>
              <a:t>. </a:t>
            </a:r>
            <a:r>
              <a:rPr lang="zh-CN" altLang="en-US" sz="800"/>
              <a:t>前庭疾病诊疗知识库</a:t>
            </a:r>
            <a:r>
              <a:rPr lang="en-US" altLang="zh-CN" sz="800"/>
              <a:t>[M]. </a:t>
            </a:r>
            <a:r>
              <a:rPr lang="zh-CN" altLang="en-US" sz="800"/>
              <a:t>北京</a:t>
            </a:r>
            <a:r>
              <a:rPr lang="en-US" altLang="zh-CN" sz="800"/>
              <a:t>:</a:t>
            </a:r>
            <a:r>
              <a:rPr lang="zh-CN" altLang="en-US" sz="800"/>
              <a:t>中国医药科技出版社</a:t>
            </a:r>
            <a:r>
              <a:rPr lang="en-US" altLang="zh-CN" sz="800"/>
              <a:t>,2024.01.</a:t>
            </a:r>
          </a:p>
          <a:p>
            <a:pPr marL="228600" indent="-228600">
              <a:buFont typeface="+mj-lt"/>
              <a:buAutoNum type="arabicPeriod"/>
            </a:pPr>
            <a:r>
              <a:rPr lang="en-US" altLang="zh-CN" sz="800"/>
              <a:t>Formeister EJ, Rizk HG, Kohn MA, Sharon JD. The Epidemiology of Vestibular Migraine: A Population-based Survey Study. </a:t>
            </a:r>
            <a:r>
              <a:rPr lang="en-US" altLang="zh-CN" sz="800" i="1"/>
              <a:t>Otol Neurotol</a:t>
            </a:r>
            <a:r>
              <a:rPr lang="en-US" altLang="zh-CN" sz="800"/>
              <a:t>. 2018;39(8):1037-1044. </a:t>
            </a:r>
          </a:p>
          <a:p>
            <a:pPr marL="228600" indent="-228600">
              <a:buFont typeface="+mj-lt"/>
              <a:buAutoNum type="arabicPeriod"/>
            </a:pPr>
            <a:r>
              <a:rPr lang="en-US" altLang="zh-CN" sz="800"/>
              <a:t>Millen SJ, Schnurr CM, Schnurr BB. Vestibular migraine:perspectives of otology versus neurology[J]. Otol Neurotol,2011,32(2):330⁃337. </a:t>
            </a:r>
          </a:p>
          <a:p>
            <a:pPr marL="228600" indent="-228600">
              <a:buFont typeface="+mj-lt"/>
              <a:buAutoNum type="arabicPeriod"/>
            </a:pPr>
            <a:r>
              <a:rPr lang="zh-CN" altLang="en-US" sz="800"/>
              <a:t>中国卒中学会卒中与眩晕分会</a:t>
            </a:r>
            <a:r>
              <a:rPr lang="en-US" altLang="zh-CN" sz="800"/>
              <a:t>,</a:t>
            </a:r>
            <a:r>
              <a:rPr lang="zh-CN" altLang="en-US" sz="800"/>
              <a:t>中国医师协会神经内科医师分会眩晕专业委员会</a:t>
            </a:r>
            <a:r>
              <a:rPr lang="en-US" altLang="zh-CN" sz="800"/>
              <a:t>. </a:t>
            </a:r>
            <a:r>
              <a:rPr lang="zh-CN" altLang="en-US" sz="800"/>
              <a:t>前庭性偏头痛诊疗多学科专家共识</a:t>
            </a:r>
            <a:r>
              <a:rPr lang="en-US" altLang="zh-CN" sz="800"/>
              <a:t>[J]. </a:t>
            </a:r>
            <a:r>
              <a:rPr lang="zh-CN" altLang="en-US" sz="800"/>
              <a:t>中华内科杂志</a:t>
            </a:r>
            <a:r>
              <a:rPr lang="en-US" altLang="zh-CN" sz="800"/>
              <a:t>,2019,58(2):102-107.</a:t>
            </a:r>
          </a:p>
        </p:txBody>
      </p:sp>
      <p:sp>
        <p:nvSpPr>
          <p:cNvPr id="27" name="文本框 26">
            <a:extLst>
              <a:ext uri="{FF2B5EF4-FFF2-40B4-BE49-F238E27FC236}">
                <a16:creationId xmlns:a16="http://schemas.microsoft.com/office/drawing/2014/main" id="{447FCE4A-DB60-390A-7FF8-A35400BA8D7B}"/>
              </a:ext>
            </a:extLst>
          </p:cNvPr>
          <p:cNvSpPr txBox="1"/>
          <p:nvPr/>
        </p:nvSpPr>
        <p:spPr>
          <a:xfrm>
            <a:off x="2345802" y="5874268"/>
            <a:ext cx="3750198" cy="255070"/>
          </a:xfrm>
          <a:prstGeom prst="rect">
            <a:avLst/>
          </a:prstGeom>
          <a:noFill/>
        </p:spPr>
        <p:txBody>
          <a:bodyPr wrap="square" rtlCol="0">
            <a:spAutoFit/>
          </a:bodyPr>
          <a:lstStyle/>
          <a:p>
            <a:pPr>
              <a:lnSpc>
                <a:spcPct val="150000"/>
              </a:lnSpc>
            </a:pPr>
            <a:r>
              <a:rPr lang="en-US" altLang="zh-CN" sz="800"/>
              <a:t>VM</a:t>
            </a:r>
            <a:r>
              <a:rPr lang="zh-CN" altLang="en-US" sz="800"/>
              <a:t>：前庭性偏头痛</a:t>
            </a:r>
          </a:p>
        </p:txBody>
      </p:sp>
      <p:sp>
        <p:nvSpPr>
          <p:cNvPr id="43" name="ComponentBackground1">
            <a:extLst>
              <a:ext uri="{FF2B5EF4-FFF2-40B4-BE49-F238E27FC236}">
                <a16:creationId xmlns:a16="http://schemas.microsoft.com/office/drawing/2014/main" id="{175A349C-0BB0-F72D-4590-7856D79AB880}"/>
              </a:ext>
            </a:extLst>
          </p:cNvPr>
          <p:cNvSpPr/>
          <p:nvPr/>
        </p:nvSpPr>
        <p:spPr>
          <a:xfrm>
            <a:off x="797536" y="1446659"/>
            <a:ext cx="3276724" cy="724692"/>
          </a:xfrm>
          <a:prstGeom prst="chevron">
            <a:avLst>
              <a:gd name="adj" fmla="val 36756"/>
            </a:avLst>
          </a:prstGeom>
          <a:solidFill>
            <a:srgbClr val="EFF8F3"/>
          </a:solidFill>
          <a:ln w="1905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nSpc>
                <a:spcPct val="130000"/>
              </a:lnSpc>
              <a:buFont typeface="Arial" panose="020B0604020202020204" pitchFamily="34" charset="0"/>
              <a:buChar char="•"/>
            </a:pPr>
            <a:endParaRPr sz="1600">
              <a:solidFill>
                <a:schemeClr val="tx1"/>
              </a:solidFill>
            </a:endParaRPr>
          </a:p>
        </p:txBody>
      </p:sp>
      <p:sp>
        <p:nvSpPr>
          <p:cNvPr id="45" name="Bullet1">
            <a:extLst>
              <a:ext uri="{FF2B5EF4-FFF2-40B4-BE49-F238E27FC236}">
                <a16:creationId xmlns:a16="http://schemas.microsoft.com/office/drawing/2014/main" id="{C09C2C0A-2329-CBD5-AA6C-E518019D5BDB}"/>
              </a:ext>
            </a:extLst>
          </p:cNvPr>
          <p:cNvSpPr txBox="1">
            <a:spLocks/>
          </p:cNvSpPr>
          <p:nvPr/>
        </p:nvSpPr>
        <p:spPr>
          <a:xfrm flipH="1">
            <a:off x="666750" y="2239750"/>
            <a:ext cx="3407508" cy="495706"/>
          </a:xfrm>
          <a:prstGeom prst="rect">
            <a:avLst/>
          </a:prstGeom>
          <a:noFill/>
        </p:spPr>
        <p:txBody>
          <a:bodyPr wrap="square" rtlCol="0" anchor="ctr" anchorCtr="0">
            <a:normAutofit/>
          </a:bodyPr>
          <a:lstStyle>
            <a:defPPr>
              <a:defRPr lang="zh-CN"/>
            </a:defPPr>
            <a:lvl1pPr marL="0" algn="ctr" defTabSz="914400" rtl="0" eaLnBrk="1" latinLnBrk="0" hangingPunct="1">
              <a:lnSpc>
                <a:spcPct val="150000"/>
              </a:lnSpc>
              <a:defRPr sz="1200" kern="1200">
                <a:solidFill>
                  <a:schemeClr val="bg1">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1600" b="1">
                <a:solidFill>
                  <a:schemeClr val="tx1"/>
                </a:solidFill>
                <a:latin typeface="Arial" panose="020B0604020202020204" pitchFamily="34" charset="0"/>
                <a:ea typeface="微软雅黑" panose="020B0503020204020204" pitchFamily="34" charset="-122"/>
                <a:sym typeface="Arial" panose="020B0604020202020204" pitchFamily="34" charset="0"/>
              </a:rPr>
              <a:t>就诊于多个科室</a:t>
            </a:r>
          </a:p>
        </p:txBody>
      </p:sp>
      <p:sp>
        <p:nvSpPr>
          <p:cNvPr id="4" name="Icon1">
            <a:extLst>
              <a:ext uri="{FF2B5EF4-FFF2-40B4-BE49-F238E27FC236}">
                <a16:creationId xmlns:a16="http://schemas.microsoft.com/office/drawing/2014/main" id="{A76E8FEB-814B-7DDE-F63F-EB7ECAB118F6}"/>
              </a:ext>
            </a:extLst>
          </p:cNvPr>
          <p:cNvSpPr/>
          <p:nvPr/>
        </p:nvSpPr>
        <p:spPr>
          <a:xfrm>
            <a:off x="2097698" y="1548653"/>
            <a:ext cx="545612" cy="484932"/>
          </a:xfrm>
          <a:custGeom>
            <a:avLst/>
            <a:gdLst>
              <a:gd name="T0" fmla="*/ 4160 w 11520"/>
              <a:gd name="T1" fmla="*/ 3520 h 10240"/>
              <a:gd name="T2" fmla="*/ 4160 w 11520"/>
              <a:gd name="T3" fmla="*/ 4160 h 10240"/>
              <a:gd name="T4" fmla="*/ 7680 w 11520"/>
              <a:gd name="T5" fmla="*/ 3840 h 10240"/>
              <a:gd name="T6" fmla="*/ 7360 w 11520"/>
              <a:gd name="T7" fmla="*/ 5120 h 10240"/>
              <a:gd name="T8" fmla="*/ 3840 w 11520"/>
              <a:gd name="T9" fmla="*/ 5440 h 10240"/>
              <a:gd name="T10" fmla="*/ 7360 w 11520"/>
              <a:gd name="T11" fmla="*/ 5760 h 10240"/>
              <a:gd name="T12" fmla="*/ 7360 w 11520"/>
              <a:gd name="T13" fmla="*/ 5120 h 10240"/>
              <a:gd name="T14" fmla="*/ 4160 w 11520"/>
              <a:gd name="T15" fmla="*/ 6720 h 10240"/>
              <a:gd name="T16" fmla="*/ 4160 w 11520"/>
              <a:gd name="T17" fmla="*/ 7360 h 10240"/>
              <a:gd name="T18" fmla="*/ 7680 w 11520"/>
              <a:gd name="T19" fmla="*/ 7040 h 10240"/>
              <a:gd name="T20" fmla="*/ 11200 w 11520"/>
              <a:gd name="T21" fmla="*/ 9600 h 10240"/>
              <a:gd name="T22" fmla="*/ 10880 w 11520"/>
              <a:gd name="T23" fmla="*/ 3840 h 10240"/>
              <a:gd name="T24" fmla="*/ 8960 w 11520"/>
              <a:gd name="T25" fmla="*/ 3520 h 10240"/>
              <a:gd name="T26" fmla="*/ 8320 w 11520"/>
              <a:gd name="T27" fmla="*/ 1920 h 10240"/>
              <a:gd name="T28" fmla="*/ 6080 w 11520"/>
              <a:gd name="T29" fmla="*/ 1280 h 10240"/>
              <a:gd name="T30" fmla="*/ 6720 w 11520"/>
              <a:gd name="T31" fmla="*/ 960 h 10240"/>
              <a:gd name="T32" fmla="*/ 6080 w 11520"/>
              <a:gd name="T33" fmla="*/ 640 h 10240"/>
              <a:gd name="T34" fmla="*/ 5760 w 11520"/>
              <a:gd name="T35" fmla="*/ 0 h 10240"/>
              <a:gd name="T36" fmla="*/ 5440 w 11520"/>
              <a:gd name="T37" fmla="*/ 640 h 10240"/>
              <a:gd name="T38" fmla="*/ 4800 w 11520"/>
              <a:gd name="T39" fmla="*/ 960 h 10240"/>
              <a:gd name="T40" fmla="*/ 5440 w 11520"/>
              <a:gd name="T41" fmla="*/ 1280 h 10240"/>
              <a:gd name="T42" fmla="*/ 3200 w 11520"/>
              <a:gd name="T43" fmla="*/ 1920 h 10240"/>
              <a:gd name="T44" fmla="*/ 2560 w 11520"/>
              <a:gd name="T45" fmla="*/ 4800 h 10240"/>
              <a:gd name="T46" fmla="*/ 640 w 11520"/>
              <a:gd name="T47" fmla="*/ 5120 h 10240"/>
              <a:gd name="T48" fmla="*/ 320 w 11520"/>
              <a:gd name="T49" fmla="*/ 9600 h 10240"/>
              <a:gd name="T50" fmla="*/ 320 w 11520"/>
              <a:gd name="T51" fmla="*/ 10240 h 10240"/>
              <a:gd name="T52" fmla="*/ 11520 w 11520"/>
              <a:gd name="T53" fmla="*/ 9920 h 10240"/>
              <a:gd name="T54" fmla="*/ 1280 w 11520"/>
              <a:gd name="T55" fmla="*/ 5440 h 10240"/>
              <a:gd name="T56" fmla="*/ 2560 w 11520"/>
              <a:gd name="T57" fmla="*/ 9600 h 10240"/>
              <a:gd name="T58" fmla="*/ 1280 w 11520"/>
              <a:gd name="T59" fmla="*/ 5440 h 10240"/>
              <a:gd name="T60" fmla="*/ 5120 w 11520"/>
              <a:gd name="T61" fmla="*/ 9600 h 10240"/>
              <a:gd name="T62" fmla="*/ 6400 w 11520"/>
              <a:gd name="T63" fmla="*/ 8960 h 10240"/>
              <a:gd name="T64" fmla="*/ 7040 w 11520"/>
              <a:gd name="T65" fmla="*/ 9600 h 10240"/>
              <a:gd name="T66" fmla="*/ 6720 w 11520"/>
              <a:gd name="T67" fmla="*/ 8320 h 10240"/>
              <a:gd name="T68" fmla="*/ 4480 w 11520"/>
              <a:gd name="T69" fmla="*/ 8640 h 10240"/>
              <a:gd name="T70" fmla="*/ 3200 w 11520"/>
              <a:gd name="T71" fmla="*/ 9600 h 10240"/>
              <a:gd name="T72" fmla="*/ 8320 w 11520"/>
              <a:gd name="T73" fmla="*/ 2560 h 10240"/>
              <a:gd name="T74" fmla="*/ 7040 w 11520"/>
              <a:gd name="T75" fmla="*/ 9600 h 10240"/>
              <a:gd name="T76" fmla="*/ 8960 w 11520"/>
              <a:gd name="T77" fmla="*/ 4160 h 10240"/>
              <a:gd name="T78" fmla="*/ 10240 w 11520"/>
              <a:gd name="T79" fmla="*/ 9600 h 10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20" h="10240">
                <a:moveTo>
                  <a:pt x="7360" y="3520"/>
                </a:moveTo>
                <a:lnTo>
                  <a:pt x="4160" y="3520"/>
                </a:lnTo>
                <a:cubicBezTo>
                  <a:pt x="4000" y="3520"/>
                  <a:pt x="3840" y="3680"/>
                  <a:pt x="3840" y="3840"/>
                </a:cubicBezTo>
                <a:cubicBezTo>
                  <a:pt x="3840" y="4000"/>
                  <a:pt x="4000" y="4160"/>
                  <a:pt x="4160" y="4160"/>
                </a:cubicBezTo>
                <a:lnTo>
                  <a:pt x="7360" y="4160"/>
                </a:lnTo>
                <a:cubicBezTo>
                  <a:pt x="7520" y="4160"/>
                  <a:pt x="7680" y="4000"/>
                  <a:pt x="7680" y="3840"/>
                </a:cubicBezTo>
                <a:cubicBezTo>
                  <a:pt x="7680" y="3680"/>
                  <a:pt x="7520" y="3520"/>
                  <a:pt x="7360" y="3520"/>
                </a:cubicBezTo>
                <a:close/>
                <a:moveTo>
                  <a:pt x="7360" y="5120"/>
                </a:moveTo>
                <a:lnTo>
                  <a:pt x="4160" y="5120"/>
                </a:lnTo>
                <a:cubicBezTo>
                  <a:pt x="4000" y="5120"/>
                  <a:pt x="3840" y="5280"/>
                  <a:pt x="3840" y="5440"/>
                </a:cubicBezTo>
                <a:cubicBezTo>
                  <a:pt x="3840" y="5600"/>
                  <a:pt x="4000" y="5760"/>
                  <a:pt x="4160" y="5760"/>
                </a:cubicBezTo>
                <a:lnTo>
                  <a:pt x="7360" y="5760"/>
                </a:lnTo>
                <a:cubicBezTo>
                  <a:pt x="7520" y="5760"/>
                  <a:pt x="7680" y="5600"/>
                  <a:pt x="7680" y="5440"/>
                </a:cubicBezTo>
                <a:cubicBezTo>
                  <a:pt x="7680" y="5280"/>
                  <a:pt x="7520" y="5120"/>
                  <a:pt x="7360" y="5120"/>
                </a:cubicBezTo>
                <a:close/>
                <a:moveTo>
                  <a:pt x="7360" y="6720"/>
                </a:moveTo>
                <a:lnTo>
                  <a:pt x="4160" y="6720"/>
                </a:lnTo>
                <a:cubicBezTo>
                  <a:pt x="4000" y="6720"/>
                  <a:pt x="3840" y="6880"/>
                  <a:pt x="3840" y="7040"/>
                </a:cubicBezTo>
                <a:cubicBezTo>
                  <a:pt x="3840" y="7200"/>
                  <a:pt x="4000" y="7360"/>
                  <a:pt x="4160" y="7360"/>
                </a:cubicBezTo>
                <a:lnTo>
                  <a:pt x="7360" y="7360"/>
                </a:lnTo>
                <a:cubicBezTo>
                  <a:pt x="7520" y="7360"/>
                  <a:pt x="7680" y="7200"/>
                  <a:pt x="7680" y="7040"/>
                </a:cubicBezTo>
                <a:cubicBezTo>
                  <a:pt x="7680" y="6880"/>
                  <a:pt x="7520" y="6720"/>
                  <a:pt x="7360" y="6720"/>
                </a:cubicBezTo>
                <a:close/>
                <a:moveTo>
                  <a:pt x="11200" y="9600"/>
                </a:moveTo>
                <a:lnTo>
                  <a:pt x="10880" y="9600"/>
                </a:lnTo>
                <a:lnTo>
                  <a:pt x="10880" y="3840"/>
                </a:lnTo>
                <a:cubicBezTo>
                  <a:pt x="10880" y="3680"/>
                  <a:pt x="10720" y="3520"/>
                  <a:pt x="10560" y="3520"/>
                </a:cubicBezTo>
                <a:lnTo>
                  <a:pt x="8960" y="3520"/>
                </a:lnTo>
                <a:lnTo>
                  <a:pt x="8960" y="2560"/>
                </a:lnTo>
                <a:cubicBezTo>
                  <a:pt x="8960" y="2208"/>
                  <a:pt x="8672" y="1920"/>
                  <a:pt x="8320" y="1920"/>
                </a:cubicBezTo>
                <a:lnTo>
                  <a:pt x="6080" y="1920"/>
                </a:lnTo>
                <a:lnTo>
                  <a:pt x="6080" y="1280"/>
                </a:lnTo>
                <a:lnTo>
                  <a:pt x="6400" y="1280"/>
                </a:lnTo>
                <a:cubicBezTo>
                  <a:pt x="6560" y="1280"/>
                  <a:pt x="6720" y="1120"/>
                  <a:pt x="6720" y="960"/>
                </a:cubicBezTo>
                <a:cubicBezTo>
                  <a:pt x="6720" y="768"/>
                  <a:pt x="6560" y="640"/>
                  <a:pt x="6400" y="640"/>
                </a:cubicBezTo>
                <a:lnTo>
                  <a:pt x="6080" y="640"/>
                </a:lnTo>
                <a:lnTo>
                  <a:pt x="6080" y="320"/>
                </a:lnTo>
                <a:cubicBezTo>
                  <a:pt x="6080" y="160"/>
                  <a:pt x="5920" y="0"/>
                  <a:pt x="5760" y="0"/>
                </a:cubicBezTo>
                <a:cubicBezTo>
                  <a:pt x="5600" y="0"/>
                  <a:pt x="5440" y="160"/>
                  <a:pt x="5440" y="320"/>
                </a:cubicBezTo>
                <a:lnTo>
                  <a:pt x="5440" y="640"/>
                </a:lnTo>
                <a:lnTo>
                  <a:pt x="5120" y="640"/>
                </a:lnTo>
                <a:cubicBezTo>
                  <a:pt x="4960" y="640"/>
                  <a:pt x="4800" y="768"/>
                  <a:pt x="4800" y="960"/>
                </a:cubicBezTo>
                <a:cubicBezTo>
                  <a:pt x="4800" y="1120"/>
                  <a:pt x="4960" y="1280"/>
                  <a:pt x="5120" y="1280"/>
                </a:cubicBezTo>
                <a:lnTo>
                  <a:pt x="5440" y="1280"/>
                </a:lnTo>
                <a:lnTo>
                  <a:pt x="5440" y="1920"/>
                </a:lnTo>
                <a:lnTo>
                  <a:pt x="3200" y="1920"/>
                </a:lnTo>
                <a:cubicBezTo>
                  <a:pt x="2848" y="1920"/>
                  <a:pt x="2560" y="2208"/>
                  <a:pt x="2560" y="2560"/>
                </a:cubicBezTo>
                <a:lnTo>
                  <a:pt x="2560" y="4800"/>
                </a:lnTo>
                <a:lnTo>
                  <a:pt x="960" y="4800"/>
                </a:lnTo>
                <a:cubicBezTo>
                  <a:pt x="800" y="4800"/>
                  <a:pt x="640" y="4960"/>
                  <a:pt x="640" y="5120"/>
                </a:cubicBezTo>
                <a:lnTo>
                  <a:pt x="640" y="9600"/>
                </a:lnTo>
                <a:lnTo>
                  <a:pt x="320" y="9600"/>
                </a:lnTo>
                <a:cubicBezTo>
                  <a:pt x="160" y="9600"/>
                  <a:pt x="0" y="9760"/>
                  <a:pt x="0" y="9920"/>
                </a:cubicBezTo>
                <a:cubicBezTo>
                  <a:pt x="0" y="10080"/>
                  <a:pt x="160" y="10240"/>
                  <a:pt x="320" y="10240"/>
                </a:cubicBezTo>
                <a:lnTo>
                  <a:pt x="11200" y="10240"/>
                </a:lnTo>
                <a:cubicBezTo>
                  <a:pt x="11360" y="10240"/>
                  <a:pt x="11520" y="10080"/>
                  <a:pt x="11520" y="9920"/>
                </a:cubicBezTo>
                <a:cubicBezTo>
                  <a:pt x="11520" y="9760"/>
                  <a:pt x="11360" y="9600"/>
                  <a:pt x="11200" y="9600"/>
                </a:cubicBezTo>
                <a:close/>
                <a:moveTo>
                  <a:pt x="1280" y="5440"/>
                </a:moveTo>
                <a:lnTo>
                  <a:pt x="2560" y="5440"/>
                </a:lnTo>
                <a:lnTo>
                  <a:pt x="2560" y="9600"/>
                </a:lnTo>
                <a:lnTo>
                  <a:pt x="1280" y="9600"/>
                </a:lnTo>
                <a:lnTo>
                  <a:pt x="1280" y="5440"/>
                </a:lnTo>
                <a:close/>
                <a:moveTo>
                  <a:pt x="6400" y="9600"/>
                </a:moveTo>
                <a:lnTo>
                  <a:pt x="5120" y="9600"/>
                </a:lnTo>
                <a:lnTo>
                  <a:pt x="5120" y="8960"/>
                </a:lnTo>
                <a:lnTo>
                  <a:pt x="6400" y="8960"/>
                </a:lnTo>
                <a:lnTo>
                  <a:pt x="6400" y="9600"/>
                </a:lnTo>
                <a:close/>
                <a:moveTo>
                  <a:pt x="7040" y="9600"/>
                </a:moveTo>
                <a:lnTo>
                  <a:pt x="7040" y="8640"/>
                </a:lnTo>
                <a:cubicBezTo>
                  <a:pt x="7040" y="8480"/>
                  <a:pt x="6880" y="8320"/>
                  <a:pt x="6720" y="8320"/>
                </a:cubicBezTo>
                <a:lnTo>
                  <a:pt x="4800" y="8320"/>
                </a:lnTo>
                <a:cubicBezTo>
                  <a:pt x="4640" y="8320"/>
                  <a:pt x="4480" y="8480"/>
                  <a:pt x="4480" y="8640"/>
                </a:cubicBezTo>
                <a:lnTo>
                  <a:pt x="4480" y="9600"/>
                </a:lnTo>
                <a:lnTo>
                  <a:pt x="3200" y="9600"/>
                </a:lnTo>
                <a:lnTo>
                  <a:pt x="3200" y="2560"/>
                </a:lnTo>
                <a:lnTo>
                  <a:pt x="8320" y="2560"/>
                </a:lnTo>
                <a:lnTo>
                  <a:pt x="8320" y="9600"/>
                </a:lnTo>
                <a:lnTo>
                  <a:pt x="7040" y="9600"/>
                </a:lnTo>
                <a:close/>
                <a:moveTo>
                  <a:pt x="8960" y="9600"/>
                </a:moveTo>
                <a:lnTo>
                  <a:pt x="8960" y="4160"/>
                </a:lnTo>
                <a:lnTo>
                  <a:pt x="10240" y="4160"/>
                </a:lnTo>
                <a:lnTo>
                  <a:pt x="10240" y="9600"/>
                </a:lnTo>
                <a:lnTo>
                  <a:pt x="8960" y="9600"/>
                </a:lnTo>
                <a:close/>
              </a:path>
            </a:pathLst>
          </a:custGeom>
          <a:solidFill>
            <a:srgbClr val="008E3F"/>
          </a:solidFill>
          <a:ln w="6350">
            <a:noFill/>
            <a:round/>
            <a:headEnd/>
            <a:tailEnd/>
          </a:ln>
        </p:spPr>
        <p:txBody>
          <a:bodyPr wrap="squar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endParaRPr>
          </a:p>
        </p:txBody>
      </p:sp>
      <p:sp>
        <p:nvSpPr>
          <p:cNvPr id="35" name="ComponentBackground2">
            <a:extLst>
              <a:ext uri="{FF2B5EF4-FFF2-40B4-BE49-F238E27FC236}">
                <a16:creationId xmlns:a16="http://schemas.microsoft.com/office/drawing/2014/main" id="{59070C2F-831E-2113-AC13-379CBD25A39F}"/>
              </a:ext>
            </a:extLst>
          </p:cNvPr>
          <p:cNvSpPr/>
          <p:nvPr/>
        </p:nvSpPr>
        <p:spPr>
          <a:xfrm>
            <a:off x="4401229" y="1446659"/>
            <a:ext cx="3276724" cy="724692"/>
          </a:xfrm>
          <a:prstGeom prst="chevron">
            <a:avLst>
              <a:gd name="adj" fmla="val 36756"/>
            </a:avLst>
          </a:prstGeom>
          <a:solidFill>
            <a:srgbClr val="EFF8F3"/>
          </a:solidFill>
          <a:ln w="1905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nSpc>
                <a:spcPct val="130000"/>
              </a:lnSpc>
              <a:buFont typeface="Arial" panose="020B0604020202020204" pitchFamily="34" charset="0"/>
              <a:buChar char="•"/>
            </a:pPr>
            <a:endParaRPr sz="1600">
              <a:solidFill>
                <a:schemeClr val="tx1"/>
              </a:solidFill>
            </a:endParaRPr>
          </a:p>
        </p:txBody>
      </p:sp>
      <p:sp>
        <p:nvSpPr>
          <p:cNvPr id="40" name="Bullet2">
            <a:extLst>
              <a:ext uri="{FF2B5EF4-FFF2-40B4-BE49-F238E27FC236}">
                <a16:creationId xmlns:a16="http://schemas.microsoft.com/office/drawing/2014/main" id="{114D3110-87A4-A5FA-D55D-AB515C11835F}"/>
              </a:ext>
            </a:extLst>
          </p:cNvPr>
          <p:cNvSpPr txBox="1">
            <a:spLocks/>
          </p:cNvSpPr>
          <p:nvPr/>
        </p:nvSpPr>
        <p:spPr>
          <a:xfrm flipH="1">
            <a:off x="4270443" y="2239750"/>
            <a:ext cx="3407508" cy="495706"/>
          </a:xfrm>
          <a:prstGeom prst="rect">
            <a:avLst/>
          </a:prstGeom>
          <a:noFill/>
        </p:spPr>
        <p:txBody>
          <a:bodyPr wrap="square" rtlCol="0" anchor="ctr" anchorCtr="0">
            <a:normAutofit/>
          </a:bodyPr>
          <a:lstStyle>
            <a:defPPr>
              <a:defRPr lang="zh-CN"/>
            </a:defPPr>
            <a:lvl1pPr marL="0" algn="ctr" defTabSz="914400" rtl="0" eaLnBrk="1" latinLnBrk="0" hangingPunct="1">
              <a:lnSpc>
                <a:spcPct val="150000"/>
              </a:lnSpc>
              <a:defRPr sz="1200" kern="1200">
                <a:solidFill>
                  <a:schemeClr val="bg1">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1600" b="1">
                <a:solidFill>
                  <a:schemeClr val="tx1"/>
                </a:solidFill>
                <a:latin typeface="Arial" panose="020B0604020202020204" pitchFamily="34" charset="0"/>
                <a:ea typeface="微软雅黑" panose="020B0503020204020204" pitchFamily="34" charset="-122"/>
                <a:sym typeface="Arial" panose="020B0604020202020204" pitchFamily="34" charset="0"/>
              </a:rPr>
              <a:t>易混淆疾病众多</a:t>
            </a:r>
          </a:p>
        </p:txBody>
      </p:sp>
      <p:sp>
        <p:nvSpPr>
          <p:cNvPr id="6" name="Icon2">
            <a:extLst>
              <a:ext uri="{FF2B5EF4-FFF2-40B4-BE49-F238E27FC236}">
                <a16:creationId xmlns:a16="http://schemas.microsoft.com/office/drawing/2014/main" id="{B868CEA3-C912-BC10-61B6-96B87905B974}"/>
              </a:ext>
            </a:extLst>
          </p:cNvPr>
          <p:cNvSpPr/>
          <p:nvPr/>
        </p:nvSpPr>
        <p:spPr>
          <a:xfrm rot="10800000" flipH="1" flipV="1">
            <a:off x="5790186" y="1579503"/>
            <a:ext cx="414905" cy="414980"/>
          </a:xfrm>
          <a:custGeom>
            <a:avLst/>
            <a:gdLst>
              <a:gd name="T0" fmla="*/ 5760 w 11520"/>
              <a:gd name="T1" fmla="*/ 0 h 11520"/>
              <a:gd name="T2" fmla="*/ 0 w 11520"/>
              <a:gd name="T3" fmla="*/ 5760 h 11520"/>
              <a:gd name="T4" fmla="*/ 5760 w 11520"/>
              <a:gd name="T5" fmla="*/ 11520 h 11520"/>
              <a:gd name="T6" fmla="*/ 11520 w 11520"/>
              <a:gd name="T7" fmla="*/ 5760 h 11520"/>
              <a:gd name="T8" fmla="*/ 5760 w 11520"/>
              <a:gd name="T9" fmla="*/ 0 h 11520"/>
              <a:gd name="T10" fmla="*/ 5760 w 11520"/>
              <a:gd name="T11" fmla="*/ 640 h 11520"/>
              <a:gd name="T12" fmla="*/ 10848 w 11520"/>
              <a:gd name="T13" fmla="*/ 5440 h 11520"/>
              <a:gd name="T14" fmla="*/ 10240 w 11520"/>
              <a:gd name="T15" fmla="*/ 5440 h 11520"/>
              <a:gd name="T16" fmla="*/ 9280 w 11520"/>
              <a:gd name="T17" fmla="*/ 6400 h 11520"/>
              <a:gd name="T18" fmla="*/ 9280 w 11520"/>
              <a:gd name="T19" fmla="*/ 7040 h 11520"/>
              <a:gd name="T20" fmla="*/ 8960 w 11520"/>
              <a:gd name="T21" fmla="*/ 7360 h 11520"/>
              <a:gd name="T22" fmla="*/ 8640 w 11520"/>
              <a:gd name="T23" fmla="*/ 7040 h 11520"/>
              <a:gd name="T24" fmla="*/ 8640 w 11520"/>
              <a:gd name="T25" fmla="*/ 4480 h 11520"/>
              <a:gd name="T26" fmla="*/ 7680 w 11520"/>
              <a:gd name="T27" fmla="*/ 3520 h 11520"/>
              <a:gd name="T28" fmla="*/ 6720 w 11520"/>
              <a:gd name="T29" fmla="*/ 4480 h 11520"/>
              <a:gd name="T30" fmla="*/ 6720 w 11520"/>
              <a:gd name="T31" fmla="*/ 7040 h 11520"/>
              <a:gd name="T32" fmla="*/ 6400 w 11520"/>
              <a:gd name="T33" fmla="*/ 7360 h 11520"/>
              <a:gd name="T34" fmla="*/ 6080 w 11520"/>
              <a:gd name="T35" fmla="*/ 7040 h 11520"/>
              <a:gd name="T36" fmla="*/ 6080 w 11520"/>
              <a:gd name="T37" fmla="*/ 4480 h 11520"/>
              <a:gd name="T38" fmla="*/ 5120 w 11520"/>
              <a:gd name="T39" fmla="*/ 3520 h 11520"/>
              <a:gd name="T40" fmla="*/ 4160 w 11520"/>
              <a:gd name="T41" fmla="*/ 4480 h 11520"/>
              <a:gd name="T42" fmla="*/ 4160 w 11520"/>
              <a:gd name="T43" fmla="*/ 7040 h 11520"/>
              <a:gd name="T44" fmla="*/ 3840 w 11520"/>
              <a:gd name="T45" fmla="*/ 7360 h 11520"/>
              <a:gd name="T46" fmla="*/ 3520 w 11520"/>
              <a:gd name="T47" fmla="*/ 7040 h 11520"/>
              <a:gd name="T48" fmla="*/ 3520 w 11520"/>
              <a:gd name="T49" fmla="*/ 4800 h 11520"/>
              <a:gd name="T50" fmla="*/ 2560 w 11520"/>
              <a:gd name="T51" fmla="*/ 3840 h 11520"/>
              <a:gd name="T52" fmla="*/ 1600 w 11520"/>
              <a:gd name="T53" fmla="*/ 4800 h 11520"/>
              <a:gd name="T54" fmla="*/ 1600 w 11520"/>
              <a:gd name="T55" fmla="*/ 5120 h 11520"/>
              <a:gd name="T56" fmla="*/ 1280 w 11520"/>
              <a:gd name="T57" fmla="*/ 5440 h 11520"/>
              <a:gd name="T58" fmla="*/ 672 w 11520"/>
              <a:gd name="T59" fmla="*/ 5440 h 11520"/>
              <a:gd name="T60" fmla="*/ 5760 w 11520"/>
              <a:gd name="T61" fmla="*/ 640 h 11520"/>
              <a:gd name="T62" fmla="*/ 5760 w 11520"/>
              <a:gd name="T63" fmla="*/ 10880 h 11520"/>
              <a:gd name="T64" fmla="*/ 672 w 11520"/>
              <a:gd name="T65" fmla="*/ 6080 h 11520"/>
              <a:gd name="T66" fmla="*/ 1280 w 11520"/>
              <a:gd name="T67" fmla="*/ 6080 h 11520"/>
              <a:gd name="T68" fmla="*/ 2240 w 11520"/>
              <a:gd name="T69" fmla="*/ 5120 h 11520"/>
              <a:gd name="T70" fmla="*/ 2240 w 11520"/>
              <a:gd name="T71" fmla="*/ 4800 h 11520"/>
              <a:gd name="T72" fmla="*/ 2560 w 11520"/>
              <a:gd name="T73" fmla="*/ 4480 h 11520"/>
              <a:gd name="T74" fmla="*/ 2880 w 11520"/>
              <a:gd name="T75" fmla="*/ 4800 h 11520"/>
              <a:gd name="T76" fmla="*/ 2880 w 11520"/>
              <a:gd name="T77" fmla="*/ 7040 h 11520"/>
              <a:gd name="T78" fmla="*/ 3840 w 11520"/>
              <a:gd name="T79" fmla="*/ 8000 h 11520"/>
              <a:gd name="T80" fmla="*/ 4800 w 11520"/>
              <a:gd name="T81" fmla="*/ 7040 h 11520"/>
              <a:gd name="T82" fmla="*/ 4800 w 11520"/>
              <a:gd name="T83" fmla="*/ 4480 h 11520"/>
              <a:gd name="T84" fmla="*/ 5120 w 11520"/>
              <a:gd name="T85" fmla="*/ 4160 h 11520"/>
              <a:gd name="T86" fmla="*/ 5440 w 11520"/>
              <a:gd name="T87" fmla="*/ 4480 h 11520"/>
              <a:gd name="T88" fmla="*/ 5440 w 11520"/>
              <a:gd name="T89" fmla="*/ 7040 h 11520"/>
              <a:gd name="T90" fmla="*/ 6400 w 11520"/>
              <a:gd name="T91" fmla="*/ 8000 h 11520"/>
              <a:gd name="T92" fmla="*/ 7360 w 11520"/>
              <a:gd name="T93" fmla="*/ 7040 h 11520"/>
              <a:gd name="T94" fmla="*/ 7360 w 11520"/>
              <a:gd name="T95" fmla="*/ 4480 h 11520"/>
              <a:gd name="T96" fmla="*/ 7680 w 11520"/>
              <a:gd name="T97" fmla="*/ 4160 h 11520"/>
              <a:gd name="T98" fmla="*/ 8000 w 11520"/>
              <a:gd name="T99" fmla="*/ 4480 h 11520"/>
              <a:gd name="T100" fmla="*/ 8000 w 11520"/>
              <a:gd name="T101" fmla="*/ 7040 h 11520"/>
              <a:gd name="T102" fmla="*/ 8960 w 11520"/>
              <a:gd name="T103" fmla="*/ 8000 h 11520"/>
              <a:gd name="T104" fmla="*/ 9920 w 11520"/>
              <a:gd name="T105" fmla="*/ 7040 h 11520"/>
              <a:gd name="T106" fmla="*/ 9920 w 11520"/>
              <a:gd name="T107" fmla="*/ 6400 h 11520"/>
              <a:gd name="T108" fmla="*/ 10240 w 11520"/>
              <a:gd name="T109" fmla="*/ 6080 h 11520"/>
              <a:gd name="T110" fmla="*/ 10848 w 11520"/>
              <a:gd name="T111" fmla="*/ 6080 h 11520"/>
              <a:gd name="T112" fmla="*/ 5760 w 11520"/>
              <a:gd name="T113" fmla="*/ 1088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20" h="11520">
                <a:moveTo>
                  <a:pt x="5760" y="0"/>
                </a:moveTo>
                <a:cubicBezTo>
                  <a:pt x="2592" y="0"/>
                  <a:pt x="0" y="2592"/>
                  <a:pt x="0" y="5760"/>
                </a:cubicBezTo>
                <a:cubicBezTo>
                  <a:pt x="0" y="8928"/>
                  <a:pt x="2592" y="11520"/>
                  <a:pt x="5760" y="11520"/>
                </a:cubicBezTo>
                <a:cubicBezTo>
                  <a:pt x="8928" y="11520"/>
                  <a:pt x="11520" y="8928"/>
                  <a:pt x="11520" y="5760"/>
                </a:cubicBezTo>
                <a:cubicBezTo>
                  <a:pt x="11520" y="2592"/>
                  <a:pt x="8928" y="0"/>
                  <a:pt x="5760" y="0"/>
                </a:cubicBezTo>
                <a:close/>
                <a:moveTo>
                  <a:pt x="5760" y="640"/>
                </a:moveTo>
                <a:cubicBezTo>
                  <a:pt x="8480" y="640"/>
                  <a:pt x="10688" y="2752"/>
                  <a:pt x="10848" y="5440"/>
                </a:cubicBezTo>
                <a:lnTo>
                  <a:pt x="10240" y="5440"/>
                </a:lnTo>
                <a:cubicBezTo>
                  <a:pt x="9696" y="5440"/>
                  <a:pt x="9280" y="5856"/>
                  <a:pt x="9280" y="6400"/>
                </a:cubicBezTo>
                <a:lnTo>
                  <a:pt x="9280" y="7040"/>
                </a:lnTo>
                <a:cubicBezTo>
                  <a:pt x="9280" y="7232"/>
                  <a:pt x="9152" y="7360"/>
                  <a:pt x="8960" y="7360"/>
                </a:cubicBezTo>
                <a:cubicBezTo>
                  <a:pt x="8768" y="7360"/>
                  <a:pt x="8640" y="7232"/>
                  <a:pt x="8640" y="7040"/>
                </a:cubicBezTo>
                <a:lnTo>
                  <a:pt x="8640" y="4480"/>
                </a:lnTo>
                <a:cubicBezTo>
                  <a:pt x="8640" y="3936"/>
                  <a:pt x="8224" y="3520"/>
                  <a:pt x="7680" y="3520"/>
                </a:cubicBezTo>
                <a:cubicBezTo>
                  <a:pt x="7136" y="3520"/>
                  <a:pt x="6720" y="3936"/>
                  <a:pt x="6720" y="4480"/>
                </a:cubicBezTo>
                <a:lnTo>
                  <a:pt x="6720" y="7040"/>
                </a:lnTo>
                <a:cubicBezTo>
                  <a:pt x="6720" y="7232"/>
                  <a:pt x="6592" y="7360"/>
                  <a:pt x="6400" y="7360"/>
                </a:cubicBezTo>
                <a:cubicBezTo>
                  <a:pt x="6208" y="7360"/>
                  <a:pt x="6080" y="7232"/>
                  <a:pt x="6080" y="7040"/>
                </a:cubicBezTo>
                <a:lnTo>
                  <a:pt x="6080" y="4480"/>
                </a:lnTo>
                <a:cubicBezTo>
                  <a:pt x="6080" y="3936"/>
                  <a:pt x="5664" y="3520"/>
                  <a:pt x="5120" y="3520"/>
                </a:cubicBezTo>
                <a:cubicBezTo>
                  <a:pt x="4576" y="3520"/>
                  <a:pt x="4160" y="3936"/>
                  <a:pt x="4160" y="4480"/>
                </a:cubicBezTo>
                <a:lnTo>
                  <a:pt x="4160" y="7040"/>
                </a:lnTo>
                <a:cubicBezTo>
                  <a:pt x="4160" y="7232"/>
                  <a:pt x="4032" y="7360"/>
                  <a:pt x="3840" y="7360"/>
                </a:cubicBezTo>
                <a:cubicBezTo>
                  <a:pt x="3648" y="7360"/>
                  <a:pt x="3520" y="7232"/>
                  <a:pt x="3520" y="7040"/>
                </a:cubicBezTo>
                <a:lnTo>
                  <a:pt x="3520" y="4800"/>
                </a:lnTo>
                <a:cubicBezTo>
                  <a:pt x="3520" y="4256"/>
                  <a:pt x="3104" y="3840"/>
                  <a:pt x="2560" y="3840"/>
                </a:cubicBezTo>
                <a:cubicBezTo>
                  <a:pt x="2016" y="3840"/>
                  <a:pt x="1600" y="4256"/>
                  <a:pt x="1600" y="4800"/>
                </a:cubicBezTo>
                <a:lnTo>
                  <a:pt x="1600" y="5120"/>
                </a:lnTo>
                <a:cubicBezTo>
                  <a:pt x="1600" y="5312"/>
                  <a:pt x="1472" y="5440"/>
                  <a:pt x="1280" y="5440"/>
                </a:cubicBezTo>
                <a:lnTo>
                  <a:pt x="672" y="5440"/>
                </a:lnTo>
                <a:cubicBezTo>
                  <a:pt x="832" y="2752"/>
                  <a:pt x="3040" y="640"/>
                  <a:pt x="5760" y="640"/>
                </a:cubicBezTo>
                <a:close/>
                <a:moveTo>
                  <a:pt x="5760" y="10880"/>
                </a:moveTo>
                <a:cubicBezTo>
                  <a:pt x="3040" y="10880"/>
                  <a:pt x="832" y="8768"/>
                  <a:pt x="672" y="6080"/>
                </a:cubicBezTo>
                <a:lnTo>
                  <a:pt x="1280" y="6080"/>
                </a:lnTo>
                <a:cubicBezTo>
                  <a:pt x="1824" y="6080"/>
                  <a:pt x="2240" y="5664"/>
                  <a:pt x="2240" y="5120"/>
                </a:cubicBezTo>
                <a:lnTo>
                  <a:pt x="2240" y="4800"/>
                </a:lnTo>
                <a:cubicBezTo>
                  <a:pt x="2240" y="4608"/>
                  <a:pt x="2368" y="4480"/>
                  <a:pt x="2560" y="4480"/>
                </a:cubicBezTo>
                <a:cubicBezTo>
                  <a:pt x="2752" y="4480"/>
                  <a:pt x="2880" y="4608"/>
                  <a:pt x="2880" y="4800"/>
                </a:cubicBezTo>
                <a:lnTo>
                  <a:pt x="2880" y="7040"/>
                </a:lnTo>
                <a:cubicBezTo>
                  <a:pt x="2880" y="7584"/>
                  <a:pt x="3296" y="8000"/>
                  <a:pt x="3840" y="8000"/>
                </a:cubicBezTo>
                <a:cubicBezTo>
                  <a:pt x="4384" y="8000"/>
                  <a:pt x="4800" y="7584"/>
                  <a:pt x="4800" y="7040"/>
                </a:cubicBezTo>
                <a:lnTo>
                  <a:pt x="4800" y="4480"/>
                </a:lnTo>
                <a:cubicBezTo>
                  <a:pt x="4800" y="4288"/>
                  <a:pt x="4928" y="4160"/>
                  <a:pt x="5120" y="4160"/>
                </a:cubicBezTo>
                <a:cubicBezTo>
                  <a:pt x="5312" y="4160"/>
                  <a:pt x="5440" y="4288"/>
                  <a:pt x="5440" y="4480"/>
                </a:cubicBezTo>
                <a:lnTo>
                  <a:pt x="5440" y="7040"/>
                </a:lnTo>
                <a:cubicBezTo>
                  <a:pt x="5440" y="7584"/>
                  <a:pt x="5856" y="8000"/>
                  <a:pt x="6400" y="8000"/>
                </a:cubicBezTo>
                <a:cubicBezTo>
                  <a:pt x="6944" y="8000"/>
                  <a:pt x="7360" y="7584"/>
                  <a:pt x="7360" y="7040"/>
                </a:cubicBezTo>
                <a:lnTo>
                  <a:pt x="7360" y="4480"/>
                </a:lnTo>
                <a:cubicBezTo>
                  <a:pt x="7360" y="4288"/>
                  <a:pt x="7488" y="4160"/>
                  <a:pt x="7680" y="4160"/>
                </a:cubicBezTo>
                <a:cubicBezTo>
                  <a:pt x="7872" y="4160"/>
                  <a:pt x="8000" y="4288"/>
                  <a:pt x="8000" y="4480"/>
                </a:cubicBezTo>
                <a:lnTo>
                  <a:pt x="8000" y="7040"/>
                </a:lnTo>
                <a:cubicBezTo>
                  <a:pt x="8000" y="7584"/>
                  <a:pt x="8416" y="8000"/>
                  <a:pt x="8960" y="8000"/>
                </a:cubicBezTo>
                <a:cubicBezTo>
                  <a:pt x="9504" y="8000"/>
                  <a:pt x="9920" y="7584"/>
                  <a:pt x="9920" y="7040"/>
                </a:cubicBezTo>
                <a:lnTo>
                  <a:pt x="9920" y="6400"/>
                </a:lnTo>
                <a:cubicBezTo>
                  <a:pt x="9920" y="6208"/>
                  <a:pt x="10048" y="6080"/>
                  <a:pt x="10240" y="6080"/>
                </a:cubicBezTo>
                <a:lnTo>
                  <a:pt x="10848" y="6080"/>
                </a:lnTo>
                <a:cubicBezTo>
                  <a:pt x="10688" y="8768"/>
                  <a:pt x="8480" y="10880"/>
                  <a:pt x="5760" y="10880"/>
                </a:cubicBezTo>
                <a:close/>
              </a:path>
            </a:pathLst>
          </a:custGeom>
          <a:solidFill>
            <a:srgbClr val="008E3F"/>
          </a:solidFill>
          <a:ln w="6350">
            <a:noFill/>
            <a:round/>
            <a:headEnd/>
            <a:tailEnd/>
          </a:ln>
        </p:spPr>
        <p:txBody>
          <a:bodyPr wrap="square"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solidFill>
            </a:endParaRPr>
          </a:p>
        </p:txBody>
      </p:sp>
      <p:sp>
        <p:nvSpPr>
          <p:cNvPr id="7" name="ComponentBackground3">
            <a:extLst>
              <a:ext uri="{FF2B5EF4-FFF2-40B4-BE49-F238E27FC236}">
                <a16:creationId xmlns:a16="http://schemas.microsoft.com/office/drawing/2014/main" id="{D07FA154-715E-4ACE-4A4B-1B3590FC3574}"/>
              </a:ext>
            </a:extLst>
          </p:cNvPr>
          <p:cNvSpPr/>
          <p:nvPr/>
        </p:nvSpPr>
        <p:spPr>
          <a:xfrm>
            <a:off x="8004922" y="1446659"/>
            <a:ext cx="3276724" cy="724692"/>
          </a:xfrm>
          <a:prstGeom prst="chevron">
            <a:avLst>
              <a:gd name="adj" fmla="val 36756"/>
            </a:avLst>
          </a:prstGeom>
          <a:solidFill>
            <a:srgbClr val="EFF8F3"/>
          </a:solidFill>
          <a:ln w="19050">
            <a:solidFill>
              <a:srgbClr val="008E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nSpc>
                <a:spcPct val="130000"/>
              </a:lnSpc>
              <a:buFont typeface="Arial" panose="020B0604020202020204" pitchFamily="34" charset="0"/>
              <a:buChar char="•"/>
            </a:pPr>
            <a:endParaRPr sz="1600">
              <a:solidFill>
                <a:schemeClr val="tx1"/>
              </a:solidFill>
            </a:endParaRPr>
          </a:p>
        </p:txBody>
      </p:sp>
      <p:sp>
        <p:nvSpPr>
          <p:cNvPr id="9" name="Bullet3">
            <a:extLst>
              <a:ext uri="{FF2B5EF4-FFF2-40B4-BE49-F238E27FC236}">
                <a16:creationId xmlns:a16="http://schemas.microsoft.com/office/drawing/2014/main" id="{177C421F-5AF2-358B-629E-D86F4FA72028}"/>
              </a:ext>
            </a:extLst>
          </p:cNvPr>
          <p:cNvSpPr txBox="1">
            <a:spLocks/>
          </p:cNvSpPr>
          <p:nvPr/>
        </p:nvSpPr>
        <p:spPr>
          <a:xfrm flipH="1">
            <a:off x="7874136" y="2239750"/>
            <a:ext cx="3407508" cy="495706"/>
          </a:xfrm>
          <a:prstGeom prst="rect">
            <a:avLst/>
          </a:prstGeom>
          <a:noFill/>
        </p:spPr>
        <p:txBody>
          <a:bodyPr wrap="square" rtlCol="0" anchor="ctr" anchorCtr="0">
            <a:normAutofit/>
          </a:bodyPr>
          <a:lstStyle>
            <a:defPPr>
              <a:defRPr lang="zh-CN"/>
            </a:defPPr>
            <a:lvl1pPr marL="0" algn="ctr" defTabSz="914400" rtl="0" eaLnBrk="1" latinLnBrk="0" hangingPunct="1">
              <a:lnSpc>
                <a:spcPct val="150000"/>
              </a:lnSpc>
              <a:defRPr sz="1200" kern="1200">
                <a:solidFill>
                  <a:schemeClr val="bg1">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1600" b="1">
                <a:solidFill>
                  <a:schemeClr val="tx1"/>
                </a:solidFill>
                <a:latin typeface="Arial" panose="020B0604020202020204" pitchFamily="34" charset="0"/>
                <a:ea typeface="微软雅黑" panose="020B0503020204020204" pitchFamily="34" charset="-122"/>
                <a:sym typeface="Arial" panose="020B0604020202020204" pitchFamily="34" charset="0"/>
              </a:rPr>
              <a:t>临床诊断率低</a:t>
            </a:r>
          </a:p>
        </p:txBody>
      </p:sp>
      <p:sp>
        <p:nvSpPr>
          <p:cNvPr id="10" name="Icon3">
            <a:extLst>
              <a:ext uri="{FF2B5EF4-FFF2-40B4-BE49-F238E27FC236}">
                <a16:creationId xmlns:a16="http://schemas.microsoft.com/office/drawing/2014/main" id="{5F065453-F0F7-92F6-25D7-A7B97757745B}"/>
              </a:ext>
            </a:extLst>
          </p:cNvPr>
          <p:cNvSpPr/>
          <p:nvPr/>
        </p:nvSpPr>
        <p:spPr>
          <a:xfrm>
            <a:off x="9461282" y="1531637"/>
            <a:ext cx="415900" cy="467931"/>
          </a:xfrm>
          <a:custGeom>
            <a:avLst/>
            <a:gdLst>
              <a:gd name="T0" fmla="*/ 5440 w 10240"/>
              <a:gd name="T1" fmla="*/ 1600 h 11520"/>
              <a:gd name="T2" fmla="*/ 5120 w 10240"/>
              <a:gd name="T3" fmla="*/ 960 h 11520"/>
              <a:gd name="T4" fmla="*/ 4800 w 10240"/>
              <a:gd name="T5" fmla="*/ 1600 h 11520"/>
              <a:gd name="T6" fmla="*/ 4160 w 10240"/>
              <a:gd name="T7" fmla="*/ 1920 h 11520"/>
              <a:gd name="T8" fmla="*/ 4800 w 10240"/>
              <a:gd name="T9" fmla="*/ 2240 h 11520"/>
              <a:gd name="T10" fmla="*/ 5120 w 10240"/>
              <a:gd name="T11" fmla="*/ 2880 h 11520"/>
              <a:gd name="T12" fmla="*/ 5440 w 10240"/>
              <a:gd name="T13" fmla="*/ 2240 h 11520"/>
              <a:gd name="T14" fmla="*/ 6080 w 10240"/>
              <a:gd name="T15" fmla="*/ 1920 h 11520"/>
              <a:gd name="T16" fmla="*/ 7296 w 10240"/>
              <a:gd name="T17" fmla="*/ 6816 h 11520"/>
              <a:gd name="T18" fmla="*/ 8320 w 10240"/>
              <a:gd name="T19" fmla="*/ 832 h 11520"/>
              <a:gd name="T20" fmla="*/ 5120 w 10240"/>
              <a:gd name="T21" fmla="*/ 0 h 11520"/>
              <a:gd name="T22" fmla="*/ 1920 w 10240"/>
              <a:gd name="T23" fmla="*/ 832 h 11520"/>
              <a:gd name="T24" fmla="*/ 2976 w 10240"/>
              <a:gd name="T25" fmla="*/ 6816 h 11520"/>
              <a:gd name="T26" fmla="*/ 960 w 10240"/>
              <a:gd name="T27" fmla="*/ 11520 h 11520"/>
              <a:gd name="T28" fmla="*/ 10240 w 10240"/>
              <a:gd name="T29" fmla="*/ 10560 h 11520"/>
              <a:gd name="T30" fmla="*/ 5120 w 10240"/>
              <a:gd name="T31" fmla="*/ 10528 h 11520"/>
              <a:gd name="T32" fmla="*/ 2944 w 10240"/>
              <a:gd name="T33" fmla="*/ 8864 h 11520"/>
              <a:gd name="T34" fmla="*/ 5184 w 10240"/>
              <a:gd name="T35" fmla="*/ 10496 h 11520"/>
              <a:gd name="T36" fmla="*/ 3840 w 10240"/>
              <a:gd name="T37" fmla="*/ 7392 h 11520"/>
              <a:gd name="T38" fmla="*/ 5120 w 10240"/>
              <a:gd name="T39" fmla="*/ 7648 h 11520"/>
              <a:gd name="T40" fmla="*/ 5152 w 10240"/>
              <a:gd name="T41" fmla="*/ 9248 h 11520"/>
              <a:gd name="T42" fmla="*/ 5536 w 10240"/>
              <a:gd name="T43" fmla="*/ 9856 h 11520"/>
              <a:gd name="T44" fmla="*/ 7296 w 10240"/>
              <a:gd name="T45" fmla="*/ 8832 h 11520"/>
              <a:gd name="T46" fmla="*/ 5696 w 10240"/>
              <a:gd name="T47" fmla="*/ 10080 h 11520"/>
              <a:gd name="T48" fmla="*/ 2560 w 10240"/>
              <a:gd name="T49" fmla="*/ 4320 h 11520"/>
              <a:gd name="T50" fmla="*/ 6048 w 10240"/>
              <a:gd name="T51" fmla="*/ 3904 h 11520"/>
              <a:gd name="T52" fmla="*/ 6112 w 10240"/>
              <a:gd name="T53" fmla="*/ 3264 h 11520"/>
              <a:gd name="T54" fmla="*/ 2560 w 10240"/>
              <a:gd name="T55" fmla="*/ 3648 h 11520"/>
              <a:gd name="T56" fmla="*/ 5120 w 10240"/>
              <a:gd name="T57" fmla="*/ 640 h 11520"/>
              <a:gd name="T58" fmla="*/ 7680 w 10240"/>
              <a:gd name="T59" fmla="*/ 3648 h 11520"/>
              <a:gd name="T60" fmla="*/ 6944 w 10240"/>
              <a:gd name="T61" fmla="*/ 3744 h 11520"/>
              <a:gd name="T62" fmla="*/ 7712 w 10240"/>
              <a:gd name="T63" fmla="*/ 4320 h 11520"/>
              <a:gd name="T64" fmla="*/ 5152 w 10240"/>
              <a:gd name="T65" fmla="*/ 7040 h 11520"/>
              <a:gd name="T66" fmla="*/ 2592 w 10240"/>
              <a:gd name="T67" fmla="*/ 4384 h 11520"/>
              <a:gd name="T68" fmla="*/ 2560 w 10240"/>
              <a:gd name="T69" fmla="*/ 4320 h 11520"/>
              <a:gd name="T70" fmla="*/ 2784 w 10240"/>
              <a:gd name="T71" fmla="*/ 7552 h 11520"/>
              <a:gd name="T72" fmla="*/ 2592 w 10240"/>
              <a:gd name="T73" fmla="*/ 9344 h 11520"/>
              <a:gd name="T74" fmla="*/ 4576 w 10240"/>
              <a:gd name="T75" fmla="*/ 10848 h 11520"/>
              <a:gd name="T76" fmla="*/ 640 w 10240"/>
              <a:gd name="T77" fmla="*/ 10560 h 11520"/>
              <a:gd name="T78" fmla="*/ 6240 w 10240"/>
              <a:gd name="T79" fmla="*/ 10880 h 11520"/>
              <a:gd name="T80" fmla="*/ 6592 w 10240"/>
              <a:gd name="T81" fmla="*/ 10176 h 11520"/>
              <a:gd name="T82" fmla="*/ 7904 w 10240"/>
              <a:gd name="T83" fmla="*/ 8640 h 11520"/>
              <a:gd name="T84" fmla="*/ 9632 w 10240"/>
              <a:gd name="T85" fmla="*/ 10592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40" h="11520">
                <a:moveTo>
                  <a:pt x="5760" y="1600"/>
                </a:moveTo>
                <a:lnTo>
                  <a:pt x="5440" y="1600"/>
                </a:lnTo>
                <a:lnTo>
                  <a:pt x="5440" y="1280"/>
                </a:lnTo>
                <a:cubicBezTo>
                  <a:pt x="5440" y="1120"/>
                  <a:pt x="5280" y="960"/>
                  <a:pt x="5120" y="960"/>
                </a:cubicBezTo>
                <a:cubicBezTo>
                  <a:pt x="4960" y="960"/>
                  <a:pt x="4800" y="1120"/>
                  <a:pt x="4800" y="1280"/>
                </a:cubicBezTo>
                <a:lnTo>
                  <a:pt x="4800" y="1600"/>
                </a:lnTo>
                <a:lnTo>
                  <a:pt x="4480" y="1600"/>
                </a:lnTo>
                <a:cubicBezTo>
                  <a:pt x="4320" y="1600"/>
                  <a:pt x="4160" y="1760"/>
                  <a:pt x="4160" y="1920"/>
                </a:cubicBezTo>
                <a:cubicBezTo>
                  <a:pt x="4160" y="2080"/>
                  <a:pt x="4320" y="2240"/>
                  <a:pt x="4480" y="2240"/>
                </a:cubicBezTo>
                <a:lnTo>
                  <a:pt x="4800" y="2240"/>
                </a:lnTo>
                <a:lnTo>
                  <a:pt x="4800" y="2560"/>
                </a:lnTo>
                <a:cubicBezTo>
                  <a:pt x="4800" y="2720"/>
                  <a:pt x="4960" y="2880"/>
                  <a:pt x="5120" y="2880"/>
                </a:cubicBezTo>
                <a:cubicBezTo>
                  <a:pt x="5280" y="2880"/>
                  <a:pt x="5440" y="2720"/>
                  <a:pt x="5440" y="2560"/>
                </a:cubicBezTo>
                <a:lnTo>
                  <a:pt x="5440" y="2240"/>
                </a:lnTo>
                <a:lnTo>
                  <a:pt x="5760" y="2240"/>
                </a:lnTo>
                <a:cubicBezTo>
                  <a:pt x="5920" y="2240"/>
                  <a:pt x="6080" y="2080"/>
                  <a:pt x="6080" y="1920"/>
                </a:cubicBezTo>
                <a:cubicBezTo>
                  <a:pt x="6080" y="1760"/>
                  <a:pt x="5920" y="1600"/>
                  <a:pt x="5760" y="1600"/>
                </a:cubicBezTo>
                <a:close/>
                <a:moveTo>
                  <a:pt x="7296" y="6816"/>
                </a:moveTo>
                <a:cubicBezTo>
                  <a:pt x="7936" y="6240"/>
                  <a:pt x="8320" y="5408"/>
                  <a:pt x="8320" y="4480"/>
                </a:cubicBezTo>
                <a:lnTo>
                  <a:pt x="8320" y="832"/>
                </a:lnTo>
                <a:cubicBezTo>
                  <a:pt x="8320" y="704"/>
                  <a:pt x="8256" y="576"/>
                  <a:pt x="8128" y="544"/>
                </a:cubicBezTo>
                <a:cubicBezTo>
                  <a:pt x="7712" y="384"/>
                  <a:pt x="6592" y="0"/>
                  <a:pt x="5120" y="0"/>
                </a:cubicBezTo>
                <a:cubicBezTo>
                  <a:pt x="3648" y="0"/>
                  <a:pt x="2560" y="384"/>
                  <a:pt x="2112" y="544"/>
                </a:cubicBezTo>
                <a:cubicBezTo>
                  <a:pt x="1984" y="608"/>
                  <a:pt x="1920" y="704"/>
                  <a:pt x="1920" y="832"/>
                </a:cubicBezTo>
                <a:lnTo>
                  <a:pt x="1920" y="4352"/>
                </a:lnTo>
                <a:cubicBezTo>
                  <a:pt x="1920" y="5312"/>
                  <a:pt x="2336" y="6176"/>
                  <a:pt x="2976" y="6816"/>
                </a:cubicBezTo>
                <a:cubicBezTo>
                  <a:pt x="1280" y="7200"/>
                  <a:pt x="0" y="8736"/>
                  <a:pt x="0" y="10560"/>
                </a:cubicBezTo>
                <a:cubicBezTo>
                  <a:pt x="0" y="11104"/>
                  <a:pt x="416" y="11520"/>
                  <a:pt x="960" y="11520"/>
                </a:cubicBezTo>
                <a:lnTo>
                  <a:pt x="9280" y="11520"/>
                </a:lnTo>
                <a:cubicBezTo>
                  <a:pt x="9824" y="11520"/>
                  <a:pt x="10240" y="11104"/>
                  <a:pt x="10240" y="10560"/>
                </a:cubicBezTo>
                <a:cubicBezTo>
                  <a:pt x="10240" y="8736"/>
                  <a:pt x="8992" y="7232"/>
                  <a:pt x="7296" y="6816"/>
                </a:cubicBezTo>
                <a:close/>
                <a:moveTo>
                  <a:pt x="5120" y="10528"/>
                </a:moveTo>
                <a:lnTo>
                  <a:pt x="4032" y="9664"/>
                </a:lnTo>
                <a:lnTo>
                  <a:pt x="2944" y="8864"/>
                </a:lnTo>
                <a:lnTo>
                  <a:pt x="3360" y="7840"/>
                </a:lnTo>
                <a:lnTo>
                  <a:pt x="5184" y="10496"/>
                </a:lnTo>
                <a:lnTo>
                  <a:pt x="5120" y="10528"/>
                </a:lnTo>
                <a:close/>
                <a:moveTo>
                  <a:pt x="3840" y="7392"/>
                </a:moveTo>
                <a:cubicBezTo>
                  <a:pt x="4160" y="7552"/>
                  <a:pt x="4512" y="7648"/>
                  <a:pt x="4896" y="7648"/>
                </a:cubicBezTo>
                <a:lnTo>
                  <a:pt x="5120" y="7648"/>
                </a:lnTo>
                <a:cubicBezTo>
                  <a:pt x="5568" y="7648"/>
                  <a:pt x="6016" y="7552"/>
                  <a:pt x="6400" y="7360"/>
                </a:cubicBezTo>
                <a:lnTo>
                  <a:pt x="5152" y="9248"/>
                </a:lnTo>
                <a:lnTo>
                  <a:pt x="3840" y="7392"/>
                </a:lnTo>
                <a:close/>
                <a:moveTo>
                  <a:pt x="5536" y="9856"/>
                </a:moveTo>
                <a:lnTo>
                  <a:pt x="6880" y="7840"/>
                </a:lnTo>
                <a:lnTo>
                  <a:pt x="7296" y="8832"/>
                </a:lnTo>
                <a:lnTo>
                  <a:pt x="6208" y="9664"/>
                </a:lnTo>
                <a:lnTo>
                  <a:pt x="5696" y="10080"/>
                </a:lnTo>
                <a:lnTo>
                  <a:pt x="5536" y="9856"/>
                </a:lnTo>
                <a:close/>
                <a:moveTo>
                  <a:pt x="2560" y="4320"/>
                </a:moveTo>
                <a:cubicBezTo>
                  <a:pt x="3168" y="4096"/>
                  <a:pt x="4032" y="3840"/>
                  <a:pt x="5120" y="3840"/>
                </a:cubicBezTo>
                <a:cubicBezTo>
                  <a:pt x="5440" y="3840"/>
                  <a:pt x="5728" y="3872"/>
                  <a:pt x="6048" y="3904"/>
                </a:cubicBezTo>
                <a:cubicBezTo>
                  <a:pt x="6208" y="3936"/>
                  <a:pt x="6400" y="3808"/>
                  <a:pt x="6400" y="3616"/>
                </a:cubicBezTo>
                <a:cubicBezTo>
                  <a:pt x="6432" y="3456"/>
                  <a:pt x="6304" y="3264"/>
                  <a:pt x="6112" y="3264"/>
                </a:cubicBezTo>
                <a:cubicBezTo>
                  <a:pt x="5792" y="3232"/>
                  <a:pt x="5440" y="3200"/>
                  <a:pt x="5120" y="3200"/>
                </a:cubicBezTo>
                <a:cubicBezTo>
                  <a:pt x="4032" y="3200"/>
                  <a:pt x="3104" y="3456"/>
                  <a:pt x="2560" y="3648"/>
                </a:cubicBezTo>
                <a:lnTo>
                  <a:pt x="2560" y="1056"/>
                </a:lnTo>
                <a:cubicBezTo>
                  <a:pt x="3040" y="896"/>
                  <a:pt x="3936" y="640"/>
                  <a:pt x="5120" y="640"/>
                </a:cubicBezTo>
                <a:cubicBezTo>
                  <a:pt x="6304" y="640"/>
                  <a:pt x="7200" y="896"/>
                  <a:pt x="7680" y="1056"/>
                </a:cubicBezTo>
                <a:lnTo>
                  <a:pt x="7680" y="3648"/>
                </a:lnTo>
                <a:cubicBezTo>
                  <a:pt x="7584" y="3616"/>
                  <a:pt x="7456" y="3584"/>
                  <a:pt x="7328" y="3520"/>
                </a:cubicBezTo>
                <a:cubicBezTo>
                  <a:pt x="7168" y="3456"/>
                  <a:pt x="6976" y="3552"/>
                  <a:pt x="6944" y="3744"/>
                </a:cubicBezTo>
                <a:cubicBezTo>
                  <a:pt x="6880" y="3904"/>
                  <a:pt x="6976" y="4096"/>
                  <a:pt x="7168" y="4128"/>
                </a:cubicBezTo>
                <a:cubicBezTo>
                  <a:pt x="7360" y="4192"/>
                  <a:pt x="7552" y="4256"/>
                  <a:pt x="7712" y="4320"/>
                </a:cubicBezTo>
                <a:lnTo>
                  <a:pt x="7712" y="4480"/>
                </a:lnTo>
                <a:cubicBezTo>
                  <a:pt x="7712" y="5888"/>
                  <a:pt x="6560" y="7040"/>
                  <a:pt x="5152" y="7040"/>
                </a:cubicBezTo>
                <a:lnTo>
                  <a:pt x="4992" y="7040"/>
                </a:lnTo>
                <a:cubicBezTo>
                  <a:pt x="3648" y="6944"/>
                  <a:pt x="2592" y="5792"/>
                  <a:pt x="2592" y="4384"/>
                </a:cubicBezTo>
                <a:lnTo>
                  <a:pt x="2592" y="4320"/>
                </a:lnTo>
                <a:lnTo>
                  <a:pt x="2560" y="4320"/>
                </a:lnTo>
                <a:close/>
                <a:moveTo>
                  <a:pt x="640" y="10560"/>
                </a:moveTo>
                <a:cubicBezTo>
                  <a:pt x="640" y="9152"/>
                  <a:pt x="1536" y="7968"/>
                  <a:pt x="2784" y="7552"/>
                </a:cubicBezTo>
                <a:lnTo>
                  <a:pt x="2368" y="8608"/>
                </a:lnTo>
                <a:cubicBezTo>
                  <a:pt x="2272" y="8864"/>
                  <a:pt x="2336" y="9184"/>
                  <a:pt x="2592" y="9344"/>
                </a:cubicBezTo>
                <a:lnTo>
                  <a:pt x="3680" y="10144"/>
                </a:lnTo>
                <a:lnTo>
                  <a:pt x="4576" y="10848"/>
                </a:lnTo>
                <a:lnTo>
                  <a:pt x="960" y="10848"/>
                </a:lnTo>
                <a:cubicBezTo>
                  <a:pt x="768" y="10880"/>
                  <a:pt x="640" y="10752"/>
                  <a:pt x="640" y="10560"/>
                </a:cubicBezTo>
                <a:close/>
                <a:moveTo>
                  <a:pt x="9280" y="10880"/>
                </a:moveTo>
                <a:lnTo>
                  <a:pt x="6240" y="10880"/>
                </a:lnTo>
                <a:lnTo>
                  <a:pt x="6048" y="10592"/>
                </a:lnTo>
                <a:lnTo>
                  <a:pt x="6592" y="10176"/>
                </a:lnTo>
                <a:lnTo>
                  <a:pt x="7680" y="9376"/>
                </a:lnTo>
                <a:cubicBezTo>
                  <a:pt x="7904" y="9216"/>
                  <a:pt x="8000" y="8896"/>
                  <a:pt x="7904" y="8640"/>
                </a:cubicBezTo>
                <a:lnTo>
                  <a:pt x="7488" y="7584"/>
                </a:lnTo>
                <a:cubicBezTo>
                  <a:pt x="8736" y="8032"/>
                  <a:pt x="9632" y="9216"/>
                  <a:pt x="9632" y="10592"/>
                </a:cubicBezTo>
                <a:cubicBezTo>
                  <a:pt x="9600" y="10752"/>
                  <a:pt x="9472" y="10880"/>
                  <a:pt x="9280" y="10880"/>
                </a:cubicBezTo>
                <a:close/>
              </a:path>
            </a:pathLst>
          </a:custGeom>
          <a:solidFill>
            <a:srgbClr val="008E3F"/>
          </a:solidFill>
          <a:ln w="6350">
            <a:noFill/>
            <a:round/>
            <a:headEnd/>
            <a:tailEnd/>
          </a:ln>
        </p:spPr>
        <p:txBody>
          <a:bodyPr wrap="square"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solidFill>
            </a:endParaRPr>
          </a:p>
        </p:txBody>
      </p:sp>
      <p:sp>
        <p:nvSpPr>
          <p:cNvPr id="11" name="矩形 10">
            <a:extLst>
              <a:ext uri="{FF2B5EF4-FFF2-40B4-BE49-F238E27FC236}">
                <a16:creationId xmlns:a16="http://schemas.microsoft.com/office/drawing/2014/main" id="{DF70834D-0B09-C9BE-A819-4E2BF4F73283}"/>
              </a:ext>
            </a:extLst>
          </p:cNvPr>
          <p:cNvSpPr>
            <a:spLocks/>
          </p:cNvSpPr>
          <p:nvPr/>
        </p:nvSpPr>
        <p:spPr>
          <a:xfrm>
            <a:off x="797536" y="2758639"/>
            <a:ext cx="3197630" cy="2338656"/>
          </a:xfrm>
          <a:prstGeom prst="rect">
            <a:avLst/>
          </a:prstGeom>
          <a:solidFill>
            <a:schemeClr val="bg1"/>
          </a:solidFill>
          <a:ln w="19050">
            <a:solidFill>
              <a:srgbClr val="008E3F"/>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nSpc>
                <a:spcPct val="200000"/>
              </a:lnSpc>
              <a:buFont typeface="Arial" panose="020B0604020202020204" pitchFamily="34" charset="0"/>
              <a:buChar char="•"/>
            </a:pPr>
            <a:r>
              <a:rPr lang="en-US" altLang="zh-CN" sz="1400">
                <a:solidFill>
                  <a:schemeClr val="tx1"/>
                </a:solidFill>
              </a:rPr>
              <a:t>VM</a:t>
            </a:r>
            <a:r>
              <a:rPr lang="zh-CN" altLang="en-US" sz="1400">
                <a:solidFill>
                  <a:schemeClr val="tx1"/>
                </a:solidFill>
              </a:rPr>
              <a:t>患者，以反复发作头晕或眩晕，可伴恶心 、呕吐和</a:t>
            </a:r>
            <a:r>
              <a:rPr lang="en-US" altLang="zh-CN" sz="1400">
                <a:solidFill>
                  <a:schemeClr val="tx1"/>
                </a:solidFill>
              </a:rPr>
              <a:t>(</a:t>
            </a:r>
            <a:r>
              <a:rPr lang="zh-CN" altLang="en-US" sz="1400">
                <a:solidFill>
                  <a:schemeClr val="tx1"/>
                </a:solidFill>
              </a:rPr>
              <a:t>或</a:t>
            </a:r>
            <a:r>
              <a:rPr lang="en-US" altLang="zh-CN" sz="1400">
                <a:solidFill>
                  <a:schemeClr val="tx1"/>
                </a:solidFill>
              </a:rPr>
              <a:t>)</a:t>
            </a:r>
            <a:r>
              <a:rPr lang="zh-CN" altLang="en-US" sz="1400">
                <a:solidFill>
                  <a:schemeClr val="tx1"/>
                </a:solidFill>
              </a:rPr>
              <a:t>头痛为症候；患者以此症候群常就诊于</a:t>
            </a:r>
            <a:r>
              <a:rPr lang="zh-CN" altLang="en-US" sz="1400" b="1">
                <a:solidFill>
                  <a:srgbClr val="008E3F"/>
                </a:solidFill>
              </a:rPr>
              <a:t>神经科、急诊、耳鼻咽喉科等多个科室</a:t>
            </a:r>
            <a:r>
              <a:rPr lang="en-US" altLang="zh-CN" sz="1400" baseline="30000">
                <a:solidFill>
                  <a:schemeClr val="tx1"/>
                </a:solidFill>
              </a:rPr>
              <a:t>1</a:t>
            </a:r>
            <a:endParaRPr lang="zh-CN" altLang="en-US" sz="1400" baseline="30000">
              <a:solidFill>
                <a:schemeClr val="tx1"/>
              </a:solidFill>
            </a:endParaRPr>
          </a:p>
        </p:txBody>
      </p:sp>
      <p:sp>
        <p:nvSpPr>
          <p:cNvPr id="14" name="矩形 13">
            <a:extLst>
              <a:ext uri="{FF2B5EF4-FFF2-40B4-BE49-F238E27FC236}">
                <a16:creationId xmlns:a16="http://schemas.microsoft.com/office/drawing/2014/main" id="{AA137AD2-6DC2-ED5F-569A-36AB6CDD2E80}"/>
              </a:ext>
            </a:extLst>
          </p:cNvPr>
          <p:cNvSpPr>
            <a:spLocks/>
          </p:cNvSpPr>
          <p:nvPr/>
        </p:nvSpPr>
        <p:spPr>
          <a:xfrm>
            <a:off x="4401229" y="2758639"/>
            <a:ext cx="3197630" cy="2338656"/>
          </a:xfrm>
          <a:prstGeom prst="rect">
            <a:avLst/>
          </a:prstGeom>
          <a:solidFill>
            <a:schemeClr val="bg1"/>
          </a:solidFill>
          <a:ln w="38100">
            <a:solidFill>
              <a:srgbClr val="008E3F"/>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nSpc>
                <a:spcPct val="200000"/>
              </a:lnSpc>
              <a:buFont typeface="Arial" panose="020B0604020202020204" pitchFamily="34" charset="0"/>
              <a:buChar char="•"/>
            </a:pPr>
            <a:r>
              <a:rPr lang="zh-CN" altLang="en-US" sz="1400">
                <a:solidFill>
                  <a:schemeClr val="tx1"/>
                </a:solidFill>
              </a:rPr>
              <a:t>易被误诊为后循环缺血或短暂性脑缺血发作、前庭周围性眩晕、梅尼埃病、多发性(腔隙性)脑梗死等</a:t>
            </a:r>
            <a:r>
              <a:rPr lang="en-US" altLang="zh-CN" sz="1400" baseline="30000">
                <a:solidFill>
                  <a:schemeClr val="tx1"/>
                </a:solidFill>
              </a:rPr>
              <a:t>1</a:t>
            </a:r>
            <a:endParaRPr lang="zh-CN" altLang="en-US" sz="1400" baseline="30000">
              <a:solidFill>
                <a:schemeClr val="tx1"/>
              </a:solidFill>
            </a:endParaRPr>
          </a:p>
        </p:txBody>
      </p:sp>
      <p:sp>
        <p:nvSpPr>
          <p:cNvPr id="17" name="矩形 16">
            <a:extLst>
              <a:ext uri="{FF2B5EF4-FFF2-40B4-BE49-F238E27FC236}">
                <a16:creationId xmlns:a16="http://schemas.microsoft.com/office/drawing/2014/main" id="{BBD37946-B759-CD9B-6A0F-6C6B8F3646AC}"/>
              </a:ext>
            </a:extLst>
          </p:cNvPr>
          <p:cNvSpPr>
            <a:spLocks/>
          </p:cNvSpPr>
          <p:nvPr/>
        </p:nvSpPr>
        <p:spPr>
          <a:xfrm>
            <a:off x="8004922" y="2758639"/>
            <a:ext cx="3197630" cy="2338656"/>
          </a:xfrm>
          <a:prstGeom prst="rect">
            <a:avLst/>
          </a:prstGeom>
          <a:solidFill>
            <a:schemeClr val="bg1"/>
          </a:solidFill>
          <a:ln w="38100">
            <a:solidFill>
              <a:srgbClr val="008E3F"/>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nSpc>
                <a:spcPct val="130000"/>
              </a:lnSpc>
              <a:buFont typeface="Arial" panose="020B0604020202020204" pitchFamily="34" charset="0"/>
              <a:buChar char="•"/>
            </a:pPr>
            <a:r>
              <a:rPr lang="zh-CN" altLang="en-US" sz="1400">
                <a:solidFill>
                  <a:schemeClr val="tx1"/>
                </a:solidFill>
              </a:rPr>
              <a:t>研究表明，超</a:t>
            </a:r>
            <a:r>
              <a:rPr lang="en-US" altLang="zh-CN" sz="1400">
                <a:solidFill>
                  <a:schemeClr val="tx1"/>
                </a:solidFill>
              </a:rPr>
              <a:t>2/3</a:t>
            </a:r>
            <a:r>
              <a:rPr lang="zh-CN" altLang="en-US" sz="1400">
                <a:solidFill>
                  <a:schemeClr val="tx1"/>
                </a:solidFill>
              </a:rPr>
              <a:t>的患者曾因</a:t>
            </a:r>
            <a:r>
              <a:rPr lang="en-US" altLang="zh-CN" sz="1400">
                <a:solidFill>
                  <a:schemeClr val="tx1"/>
                </a:solidFill>
              </a:rPr>
              <a:t>VM</a:t>
            </a:r>
            <a:r>
              <a:rPr lang="zh-CN" altLang="en-US" sz="1400">
                <a:solidFill>
                  <a:schemeClr val="tx1"/>
                </a:solidFill>
              </a:rPr>
              <a:t>前往医院就诊，但</a:t>
            </a:r>
            <a:r>
              <a:rPr lang="zh-CN" altLang="en-US" sz="1400" b="1">
                <a:solidFill>
                  <a:srgbClr val="008E3F"/>
                </a:solidFill>
              </a:rPr>
              <a:t>诊出率却只有</a:t>
            </a:r>
            <a:r>
              <a:rPr lang="en-US" altLang="zh-CN" sz="1400" b="1">
                <a:solidFill>
                  <a:srgbClr val="008E3F"/>
                </a:solidFill>
              </a:rPr>
              <a:t>20%</a:t>
            </a:r>
            <a:r>
              <a:rPr lang="en-US" altLang="zh-CN" sz="1400" baseline="30000">
                <a:solidFill>
                  <a:schemeClr val="tx1"/>
                </a:solidFill>
              </a:rPr>
              <a:t>2</a:t>
            </a:r>
            <a:r>
              <a:rPr lang="zh-CN" altLang="en-US" sz="1400">
                <a:solidFill>
                  <a:schemeClr val="tx1"/>
                </a:solidFill>
              </a:rPr>
              <a:t>；约有</a:t>
            </a:r>
            <a:r>
              <a:rPr lang="en-US" altLang="zh-CN" sz="1400" b="1">
                <a:solidFill>
                  <a:srgbClr val="008E3F"/>
                </a:solidFill>
              </a:rPr>
              <a:t>14.5% </a:t>
            </a:r>
            <a:r>
              <a:rPr lang="zh-CN" altLang="en-US" sz="1400" b="1">
                <a:solidFill>
                  <a:srgbClr val="008E3F"/>
                </a:solidFill>
              </a:rPr>
              <a:t>的神经科医生、</a:t>
            </a:r>
            <a:r>
              <a:rPr lang="en-US" altLang="zh-CN" sz="1400" b="1">
                <a:solidFill>
                  <a:srgbClr val="008E3F"/>
                </a:solidFill>
              </a:rPr>
              <a:t>19%</a:t>
            </a:r>
            <a:r>
              <a:rPr lang="zh-CN" altLang="en-US" sz="1400" b="1">
                <a:solidFill>
                  <a:srgbClr val="008E3F"/>
                </a:solidFill>
              </a:rPr>
              <a:t>的耳鼻喉科医生</a:t>
            </a:r>
            <a:r>
              <a:rPr lang="zh-CN" altLang="en-US" sz="1400">
                <a:solidFill>
                  <a:schemeClr val="tx1"/>
                </a:solidFill>
              </a:rPr>
              <a:t>从未诊治过</a:t>
            </a:r>
            <a:r>
              <a:rPr lang="en-US" altLang="zh-CN" sz="1400">
                <a:solidFill>
                  <a:schemeClr val="tx1"/>
                </a:solidFill>
              </a:rPr>
              <a:t>VM</a:t>
            </a:r>
            <a:r>
              <a:rPr lang="en-US" altLang="zh-CN" sz="1400" baseline="30000">
                <a:solidFill>
                  <a:schemeClr val="tx1"/>
                </a:solidFill>
              </a:rPr>
              <a:t>3</a:t>
            </a:r>
            <a:r>
              <a:rPr lang="zh-CN" altLang="en-US" sz="1400">
                <a:solidFill>
                  <a:schemeClr val="tx1"/>
                </a:solidFill>
              </a:rPr>
              <a:t>。</a:t>
            </a:r>
          </a:p>
        </p:txBody>
      </p:sp>
      <p:sp>
        <p:nvSpPr>
          <p:cNvPr id="3" name="矩形: 圆角 2">
            <a:extLst>
              <a:ext uri="{FF2B5EF4-FFF2-40B4-BE49-F238E27FC236}">
                <a16:creationId xmlns:a16="http://schemas.microsoft.com/office/drawing/2014/main" id="{4760CE69-1CB0-C118-341E-0EF309628D4A}"/>
              </a:ext>
            </a:extLst>
          </p:cNvPr>
          <p:cNvSpPr/>
          <p:nvPr/>
        </p:nvSpPr>
        <p:spPr>
          <a:xfrm>
            <a:off x="2024974" y="5340486"/>
            <a:ext cx="8142051" cy="515566"/>
          </a:xfrm>
          <a:prstGeom prst="roundRect">
            <a:avLst/>
          </a:prstGeom>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a:t>临床实践中对</a:t>
            </a:r>
            <a:r>
              <a:rPr lang="en-US" altLang="zh-CN"/>
              <a:t>VM</a:t>
            </a:r>
            <a:r>
              <a:rPr lang="zh-CN" altLang="en-US"/>
              <a:t>的认识及诊断仍显不足，亟需改善</a:t>
            </a:r>
            <a:r>
              <a:rPr lang="en-US" altLang="zh-CN" baseline="30000"/>
              <a:t>4</a:t>
            </a:r>
            <a:endParaRPr lang="zh-CN" altLang="en-US" baseline="30000"/>
          </a:p>
        </p:txBody>
      </p:sp>
      <p:sp>
        <p:nvSpPr>
          <p:cNvPr id="12" name="圆角矩形 11">
            <a:extLst>
              <a:ext uri="{FF2B5EF4-FFF2-40B4-BE49-F238E27FC236}">
                <a16:creationId xmlns:a16="http://schemas.microsoft.com/office/drawing/2014/main" id="{7BD5FAB0-BD88-35FD-06FA-897EC2226985}"/>
              </a:ext>
            </a:extLst>
          </p:cNvPr>
          <p:cNvSpPr/>
          <p:nvPr/>
        </p:nvSpPr>
        <p:spPr>
          <a:xfrm>
            <a:off x="268862" y="186802"/>
            <a:ext cx="99972"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圆角矩形 12">
            <a:extLst>
              <a:ext uri="{FF2B5EF4-FFF2-40B4-BE49-F238E27FC236}">
                <a16:creationId xmlns:a16="http://schemas.microsoft.com/office/drawing/2014/main" id="{89FFD5F3-B8DB-FF35-A07E-4FC1A1F23996}"/>
              </a:ext>
            </a:extLst>
          </p:cNvPr>
          <p:cNvSpPr/>
          <p:nvPr/>
        </p:nvSpPr>
        <p:spPr>
          <a:xfrm>
            <a:off x="443250" y="186802"/>
            <a:ext cx="45719" cy="7890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2611417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íṧḷiďè">
          <a:extLst>
            <a:ext uri="{FF2B5EF4-FFF2-40B4-BE49-F238E27FC236}">
              <a16:creationId xmlns:a16="http://schemas.microsoft.com/office/drawing/2014/main" id="{8F535F32-9867-80B5-BB9C-C03391DA6D36}"/>
            </a:ext>
          </a:extLst>
        </p:cNvPr>
        <p:cNvGrpSpPr/>
        <p:nvPr/>
      </p:nvGrpSpPr>
      <p:grpSpPr>
        <a:xfrm>
          <a:off x="0" y="0"/>
          <a:ext cx="0" cy="0"/>
          <a:chOff x="0" y="0"/>
          <a:chExt cx="0" cy="0"/>
        </a:xfrm>
      </p:grpSpPr>
      <p:grpSp>
        <p:nvGrpSpPr>
          <p:cNvPr id="9" name="组合 8">
            <a:extLst>
              <a:ext uri="{FF2B5EF4-FFF2-40B4-BE49-F238E27FC236}">
                <a16:creationId xmlns:a16="http://schemas.microsoft.com/office/drawing/2014/main" id="{36D48406-AF0D-7EF8-638E-EA4E2075EFE2}"/>
              </a:ext>
            </a:extLst>
          </p:cNvPr>
          <p:cNvGrpSpPr/>
          <p:nvPr/>
        </p:nvGrpSpPr>
        <p:grpSpPr>
          <a:xfrm>
            <a:off x="4325819" y="4875389"/>
            <a:ext cx="6207143" cy="999316"/>
            <a:chOff x="4325819" y="4875389"/>
            <a:chExt cx="6207143" cy="999316"/>
          </a:xfrm>
        </p:grpSpPr>
        <p:sp>
          <p:nvSpPr>
            <p:cNvPr id="27" name="ïṩliḋè">
              <a:extLst>
                <a:ext uri="{FF2B5EF4-FFF2-40B4-BE49-F238E27FC236}">
                  <a16:creationId xmlns:a16="http://schemas.microsoft.com/office/drawing/2014/main" id="{B25F235B-7EA4-4AAA-3056-91D3BF3BF3D8}"/>
                </a:ext>
              </a:extLst>
            </p:cNvPr>
            <p:cNvSpPr/>
            <p:nvPr/>
          </p:nvSpPr>
          <p:spPr>
            <a:xfrm>
              <a:off x="5019556" y="4875389"/>
              <a:ext cx="5513406" cy="999316"/>
            </a:xfrm>
            <a:prstGeom prst="roundRect">
              <a:avLst>
                <a:gd name="adj" fmla="val 0"/>
              </a:avLst>
            </a:prstGeom>
            <a:solidFill>
              <a:schemeClr val="bg1"/>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28" name="isļîḋe">
              <a:extLst>
                <a:ext uri="{FF2B5EF4-FFF2-40B4-BE49-F238E27FC236}">
                  <a16:creationId xmlns:a16="http://schemas.microsoft.com/office/drawing/2014/main" id="{D375EA1E-D949-FF85-1D1D-661AE9FC4C6D}"/>
                </a:ext>
              </a:extLst>
            </p:cNvPr>
            <p:cNvSpPr/>
            <p:nvPr/>
          </p:nvSpPr>
          <p:spPr>
            <a:xfrm>
              <a:off x="4325819" y="4875389"/>
              <a:ext cx="990127" cy="999316"/>
            </a:xfrm>
            <a:prstGeom prst="rect">
              <a:avLst/>
            </a:prstGeom>
            <a:solidFill>
              <a:schemeClr val="bg1">
                <a:lumMod val="5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grpSp>
      <p:sp>
        <p:nvSpPr>
          <p:cNvPr id="29" name="íṧļïḓê">
            <a:extLst>
              <a:ext uri="{FF2B5EF4-FFF2-40B4-BE49-F238E27FC236}">
                <a16:creationId xmlns:a16="http://schemas.microsoft.com/office/drawing/2014/main" id="{DFD8C5A3-6AB7-5A52-4F83-29B08F470F57}"/>
              </a:ext>
            </a:extLst>
          </p:cNvPr>
          <p:cNvSpPr/>
          <p:nvPr/>
        </p:nvSpPr>
        <p:spPr>
          <a:xfrm>
            <a:off x="5899587" y="5124300"/>
            <a:ext cx="3201392" cy="501495"/>
          </a:xfrm>
          <a:prstGeom prst="rect">
            <a:avLst/>
          </a:prstGeom>
          <a:ln>
            <a:noFill/>
          </a:ln>
        </p:spPr>
        <p:txBody>
          <a:bodyPr wrap="square" lIns="91440" tIns="45720" rIns="91440" bIns="45720" anchor="ctr" anchorCtr="0">
            <a:noAutofit/>
          </a:bodyPr>
          <a:lstStyle/>
          <a:p>
            <a:pPr>
              <a:lnSpc>
                <a:spcPct val="130000"/>
              </a:lnSpc>
            </a:pPr>
            <a:r>
              <a:rPr kumimoji="1" lang="zh-CN" altLang="en-US"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前庭性偏头痛治疗策略</a:t>
            </a:r>
            <a:endParaRPr kumimoji="1" lang="en-US" altLang="zh-CN"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iŝļïḓé">
            <a:extLst>
              <a:ext uri="{FF2B5EF4-FFF2-40B4-BE49-F238E27FC236}">
                <a16:creationId xmlns:a16="http://schemas.microsoft.com/office/drawing/2014/main" id="{A2EA2182-358F-B96A-4C37-45426B70A1BB}"/>
              </a:ext>
            </a:extLst>
          </p:cNvPr>
          <p:cNvSpPr txBox="1"/>
          <p:nvPr/>
        </p:nvSpPr>
        <p:spPr>
          <a:xfrm>
            <a:off x="4628737" y="5164130"/>
            <a:ext cx="579998" cy="461665"/>
          </a:xfrm>
          <a:prstGeom prst="rect">
            <a:avLst/>
          </a:prstGeom>
          <a:noFill/>
        </p:spPr>
        <p:txBody>
          <a:bodyPr wrap="square" rtlCol="0" anchor="ctr" anchorCtr="0">
            <a:spAutoFit/>
          </a:bodyPr>
          <a:lstStyle/>
          <a:p>
            <a:r>
              <a:rPr lang="en-US" altLang="zh-CN" sz="2400" b="1">
                <a:solidFill>
                  <a:schemeClr val="bg1"/>
                </a:solidFill>
              </a:rPr>
              <a:t>04</a:t>
            </a:r>
            <a:endParaRPr lang="zh-CN" altLang="en-US" sz="2400" b="1" dirty="0">
              <a:solidFill>
                <a:schemeClr val="bg1"/>
              </a:solidFill>
            </a:endParaRPr>
          </a:p>
        </p:txBody>
      </p:sp>
      <p:grpSp>
        <p:nvGrpSpPr>
          <p:cNvPr id="8" name="组合 7">
            <a:extLst>
              <a:ext uri="{FF2B5EF4-FFF2-40B4-BE49-F238E27FC236}">
                <a16:creationId xmlns:a16="http://schemas.microsoft.com/office/drawing/2014/main" id="{327BA0B3-69B1-7FFB-D3D3-60FF8E5A7E97}"/>
              </a:ext>
            </a:extLst>
          </p:cNvPr>
          <p:cNvGrpSpPr/>
          <p:nvPr/>
        </p:nvGrpSpPr>
        <p:grpSpPr>
          <a:xfrm>
            <a:off x="4325819" y="3614633"/>
            <a:ext cx="6207143" cy="999316"/>
            <a:chOff x="4325819" y="3614633"/>
            <a:chExt cx="6207143" cy="999316"/>
          </a:xfrm>
        </p:grpSpPr>
        <p:sp>
          <p:nvSpPr>
            <p:cNvPr id="31" name="îsḻïďe">
              <a:extLst>
                <a:ext uri="{FF2B5EF4-FFF2-40B4-BE49-F238E27FC236}">
                  <a16:creationId xmlns:a16="http://schemas.microsoft.com/office/drawing/2014/main" id="{54298A62-5058-0A90-481B-0C2F6F9A4F91}"/>
                </a:ext>
              </a:extLst>
            </p:cNvPr>
            <p:cNvSpPr/>
            <p:nvPr/>
          </p:nvSpPr>
          <p:spPr>
            <a:xfrm>
              <a:off x="5019556" y="3614633"/>
              <a:ext cx="5513406" cy="999316"/>
            </a:xfrm>
            <a:prstGeom prst="roundRect">
              <a:avLst>
                <a:gd name="adj" fmla="val 0"/>
              </a:avLst>
            </a:prstGeom>
            <a:solidFill>
              <a:schemeClr val="bg1"/>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32" name="iSḷiḑè">
              <a:extLst>
                <a:ext uri="{FF2B5EF4-FFF2-40B4-BE49-F238E27FC236}">
                  <a16:creationId xmlns:a16="http://schemas.microsoft.com/office/drawing/2014/main" id="{A979E590-EC1F-6064-8251-6DDD4EF32C6C}"/>
                </a:ext>
              </a:extLst>
            </p:cNvPr>
            <p:cNvSpPr/>
            <p:nvPr/>
          </p:nvSpPr>
          <p:spPr>
            <a:xfrm>
              <a:off x="4325819" y="3614633"/>
              <a:ext cx="990127" cy="999316"/>
            </a:xfrm>
            <a:prstGeom prst="rect">
              <a:avLst/>
            </a:prstGeom>
            <a:solidFill>
              <a:schemeClr val="bg1">
                <a:lumMod val="5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grpSp>
      <p:sp>
        <p:nvSpPr>
          <p:cNvPr id="33" name="í$ḷiḋè">
            <a:extLst>
              <a:ext uri="{FF2B5EF4-FFF2-40B4-BE49-F238E27FC236}">
                <a16:creationId xmlns:a16="http://schemas.microsoft.com/office/drawing/2014/main" id="{D7BC7734-BD5C-8270-6B9E-23266D34CCD1}"/>
              </a:ext>
            </a:extLst>
          </p:cNvPr>
          <p:cNvSpPr/>
          <p:nvPr/>
        </p:nvSpPr>
        <p:spPr>
          <a:xfrm>
            <a:off x="5899586" y="3863544"/>
            <a:ext cx="3201392" cy="501495"/>
          </a:xfrm>
          <a:prstGeom prst="rect">
            <a:avLst/>
          </a:prstGeom>
          <a:ln>
            <a:noFill/>
          </a:ln>
        </p:spPr>
        <p:txBody>
          <a:bodyPr wrap="square" lIns="91440" tIns="45720" rIns="91440" bIns="45720" anchor="ctr" anchorCtr="0">
            <a:noAutofit/>
          </a:bodyPr>
          <a:lstStyle/>
          <a:p>
            <a:pPr>
              <a:lnSpc>
                <a:spcPct val="130000"/>
              </a:lnSpc>
            </a:pPr>
            <a:r>
              <a:rPr kumimoji="1" lang="zh-CN" altLang="en-US"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前庭性偏头痛鉴别诊断</a:t>
            </a:r>
            <a:endParaRPr kumimoji="1" lang="en-US" altLang="zh-CN"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ïṧļíḋe">
            <a:extLst>
              <a:ext uri="{FF2B5EF4-FFF2-40B4-BE49-F238E27FC236}">
                <a16:creationId xmlns:a16="http://schemas.microsoft.com/office/drawing/2014/main" id="{06CCA5E6-6811-F3A6-8121-A513D864BCD1}"/>
              </a:ext>
            </a:extLst>
          </p:cNvPr>
          <p:cNvSpPr txBox="1"/>
          <p:nvPr/>
        </p:nvSpPr>
        <p:spPr>
          <a:xfrm>
            <a:off x="4628737" y="3903374"/>
            <a:ext cx="579998" cy="461665"/>
          </a:xfrm>
          <a:prstGeom prst="rect">
            <a:avLst/>
          </a:prstGeom>
          <a:noFill/>
        </p:spPr>
        <p:txBody>
          <a:bodyPr wrap="square" rtlCol="0" anchor="ctr" anchorCtr="0">
            <a:spAutoFit/>
          </a:bodyPr>
          <a:lstStyle/>
          <a:p>
            <a:r>
              <a:rPr lang="en-US" altLang="zh-CN" sz="2400" b="1">
                <a:solidFill>
                  <a:schemeClr val="bg1"/>
                </a:solidFill>
              </a:rPr>
              <a:t>03</a:t>
            </a:r>
            <a:endParaRPr lang="zh-CN" altLang="en-US" sz="2400" b="1" dirty="0">
              <a:solidFill>
                <a:schemeClr val="bg1"/>
              </a:solidFill>
            </a:endParaRPr>
          </a:p>
        </p:txBody>
      </p:sp>
      <p:sp>
        <p:nvSpPr>
          <p:cNvPr id="35" name="išḷíďê">
            <a:extLst>
              <a:ext uri="{FF2B5EF4-FFF2-40B4-BE49-F238E27FC236}">
                <a16:creationId xmlns:a16="http://schemas.microsoft.com/office/drawing/2014/main" id="{6AE78B54-BC40-BEC2-4099-5FD0C9902F46}"/>
              </a:ext>
            </a:extLst>
          </p:cNvPr>
          <p:cNvSpPr/>
          <p:nvPr/>
        </p:nvSpPr>
        <p:spPr>
          <a:xfrm>
            <a:off x="5019556" y="2353878"/>
            <a:ext cx="5513406" cy="999316"/>
          </a:xfrm>
          <a:prstGeom prst="roundRect">
            <a:avLst>
              <a:gd name="adj" fmla="val 0"/>
            </a:avLst>
          </a:prstGeom>
          <a:solidFill>
            <a:schemeClr val="bg1"/>
          </a:solidFill>
          <a:ln w="12700" cap="rnd">
            <a:solidFill>
              <a:srgbClr val="008D38"/>
            </a:solid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36" name="îṡlidè">
            <a:extLst>
              <a:ext uri="{FF2B5EF4-FFF2-40B4-BE49-F238E27FC236}">
                <a16:creationId xmlns:a16="http://schemas.microsoft.com/office/drawing/2014/main" id="{3EC36985-3045-5FE5-1D54-A85D2F4BECAF}"/>
              </a:ext>
            </a:extLst>
          </p:cNvPr>
          <p:cNvSpPr/>
          <p:nvPr/>
        </p:nvSpPr>
        <p:spPr>
          <a:xfrm>
            <a:off x="4325819" y="2353878"/>
            <a:ext cx="990127" cy="999316"/>
          </a:xfrm>
          <a:prstGeom prst="rect">
            <a:avLst/>
          </a:prstGeom>
          <a:solidFill>
            <a:srgbClr val="008E3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sp>
        <p:nvSpPr>
          <p:cNvPr id="37" name="îṣ1îďê">
            <a:extLst>
              <a:ext uri="{FF2B5EF4-FFF2-40B4-BE49-F238E27FC236}">
                <a16:creationId xmlns:a16="http://schemas.microsoft.com/office/drawing/2014/main" id="{94B0D2B0-93CF-542E-19A5-6647AE2CB931}"/>
              </a:ext>
            </a:extLst>
          </p:cNvPr>
          <p:cNvSpPr/>
          <p:nvPr/>
        </p:nvSpPr>
        <p:spPr>
          <a:xfrm>
            <a:off x="5899587" y="2602789"/>
            <a:ext cx="3201392" cy="501495"/>
          </a:xfrm>
          <a:prstGeom prst="rect">
            <a:avLst/>
          </a:prstGeom>
          <a:ln>
            <a:noFill/>
          </a:ln>
        </p:spPr>
        <p:txBody>
          <a:bodyPr wrap="square" lIns="91440" tIns="45720" rIns="91440" bIns="45720" anchor="ctr" anchorCtr="0">
            <a:noAutofit/>
          </a:bodyPr>
          <a:lstStyle/>
          <a:p>
            <a:pPr>
              <a:lnSpc>
                <a:spcPct val="130000"/>
              </a:lnSpc>
            </a:pPr>
            <a:r>
              <a:rPr kumimoji="1" lang="zh-CN" altLang="en-US" b="1">
                <a:latin typeface="Arial" panose="020B0604020202020204" pitchFamily="34" charset="0"/>
                <a:ea typeface="微软雅黑" panose="020B0503020204020204" pitchFamily="34" charset="-122"/>
                <a:sym typeface="Arial" panose="020B0604020202020204" pitchFamily="34" charset="0"/>
              </a:rPr>
              <a:t>前庭性偏头痛诊断路径</a:t>
            </a:r>
            <a:endParaRPr kumimoji="1" lang="en-US" altLang="zh-CN" b="1"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ïsḷíḋe">
            <a:extLst>
              <a:ext uri="{FF2B5EF4-FFF2-40B4-BE49-F238E27FC236}">
                <a16:creationId xmlns:a16="http://schemas.microsoft.com/office/drawing/2014/main" id="{C461BDCB-54BF-A16F-DE48-4F8841CDEE12}"/>
              </a:ext>
            </a:extLst>
          </p:cNvPr>
          <p:cNvSpPr txBox="1"/>
          <p:nvPr/>
        </p:nvSpPr>
        <p:spPr>
          <a:xfrm>
            <a:off x="4628737" y="2642619"/>
            <a:ext cx="579998" cy="461665"/>
          </a:xfrm>
          <a:prstGeom prst="rect">
            <a:avLst/>
          </a:prstGeom>
          <a:noFill/>
        </p:spPr>
        <p:txBody>
          <a:bodyPr wrap="square" rtlCol="0" anchor="ctr" anchorCtr="0">
            <a:spAutoFit/>
          </a:bodyPr>
          <a:lstStyle/>
          <a:p>
            <a:r>
              <a:rPr lang="en-US" altLang="zh-CN" sz="2400" b="1">
                <a:solidFill>
                  <a:schemeClr val="bg1"/>
                </a:solidFill>
              </a:rPr>
              <a:t>02</a:t>
            </a:r>
            <a:endParaRPr lang="zh-CN" altLang="en-US" sz="2400" b="1" dirty="0">
              <a:solidFill>
                <a:schemeClr val="bg1"/>
              </a:solidFill>
            </a:endParaRPr>
          </a:p>
        </p:txBody>
      </p:sp>
      <p:grpSp>
        <p:nvGrpSpPr>
          <p:cNvPr id="6" name="组合 5">
            <a:extLst>
              <a:ext uri="{FF2B5EF4-FFF2-40B4-BE49-F238E27FC236}">
                <a16:creationId xmlns:a16="http://schemas.microsoft.com/office/drawing/2014/main" id="{2FC3390D-4244-AA23-77A4-9F3A5292B39F}"/>
              </a:ext>
            </a:extLst>
          </p:cNvPr>
          <p:cNvGrpSpPr/>
          <p:nvPr/>
        </p:nvGrpSpPr>
        <p:grpSpPr>
          <a:xfrm>
            <a:off x="1755899" y="1037344"/>
            <a:ext cx="1617774" cy="4444724"/>
            <a:chOff x="9134842" y="1161268"/>
            <a:chExt cx="1617774" cy="4444724"/>
          </a:xfrm>
        </p:grpSpPr>
        <p:grpSp>
          <p:nvGrpSpPr>
            <p:cNvPr id="7" name="组合 6">
              <a:extLst>
                <a:ext uri="{FF2B5EF4-FFF2-40B4-BE49-F238E27FC236}">
                  <a16:creationId xmlns:a16="http://schemas.microsoft.com/office/drawing/2014/main" id="{13603183-B544-8A9C-44A2-CD9DDC0E35E2}"/>
                </a:ext>
              </a:extLst>
            </p:cNvPr>
            <p:cNvGrpSpPr/>
            <p:nvPr/>
          </p:nvGrpSpPr>
          <p:grpSpPr>
            <a:xfrm>
              <a:off x="9376225" y="1161268"/>
              <a:ext cx="1376391" cy="1692700"/>
              <a:chOff x="9376225" y="1161268"/>
              <a:chExt cx="1376391" cy="1692700"/>
            </a:xfrm>
          </p:grpSpPr>
          <p:sp>
            <p:nvSpPr>
              <p:cNvPr id="11" name="矩形: 圆角 30">
                <a:extLst>
                  <a:ext uri="{FF2B5EF4-FFF2-40B4-BE49-F238E27FC236}">
                    <a16:creationId xmlns:a16="http://schemas.microsoft.com/office/drawing/2014/main" id="{502DB21C-5C1A-8826-7061-7011C7EEFA21}"/>
                  </a:ext>
                </a:extLst>
              </p:cNvPr>
              <p:cNvSpPr/>
              <p:nvPr/>
            </p:nvSpPr>
            <p:spPr>
              <a:xfrm>
                <a:off x="9376225" y="1161268"/>
                <a:ext cx="1080000" cy="1080000"/>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54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目</a:t>
                </a:r>
              </a:p>
            </p:txBody>
          </p:sp>
          <p:sp>
            <p:nvSpPr>
              <p:cNvPr id="12" name="矩形: 圆角 31">
                <a:extLst>
                  <a:ext uri="{FF2B5EF4-FFF2-40B4-BE49-F238E27FC236}">
                    <a16:creationId xmlns:a16="http://schemas.microsoft.com/office/drawing/2014/main" id="{74AC5714-8CF0-DC33-B8BB-2AF03C4D12FA}"/>
                  </a:ext>
                </a:extLst>
              </p:cNvPr>
              <p:cNvSpPr/>
              <p:nvPr/>
            </p:nvSpPr>
            <p:spPr>
              <a:xfrm>
                <a:off x="9996616" y="2097968"/>
                <a:ext cx="756000" cy="756000"/>
              </a:xfrm>
              <a:prstGeom prst="round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600" b="1"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录</a:t>
                </a:r>
              </a:p>
            </p:txBody>
          </p:sp>
        </p:grpSp>
        <p:sp>
          <p:nvSpPr>
            <p:cNvPr id="10" name="文本框 9">
              <a:extLst>
                <a:ext uri="{FF2B5EF4-FFF2-40B4-BE49-F238E27FC236}">
                  <a16:creationId xmlns:a16="http://schemas.microsoft.com/office/drawing/2014/main" id="{DB80B0FC-EA96-06C6-97D6-71423249A007}"/>
                </a:ext>
              </a:extLst>
            </p:cNvPr>
            <p:cNvSpPr txBox="1"/>
            <p:nvPr>
              <p:custDataLst>
                <p:tags r:id="rId1"/>
              </p:custDataLst>
            </p:nvPr>
          </p:nvSpPr>
          <p:spPr>
            <a:xfrm>
              <a:off x="9134842" y="2475968"/>
              <a:ext cx="861774" cy="3130024"/>
            </a:xfrm>
            <a:prstGeom prst="rect">
              <a:avLst/>
            </a:prstGeom>
            <a:noFill/>
          </p:spPr>
          <p:txBody>
            <a:bodyPr vert="eaVert" wrap="none">
              <a:spAutoFit/>
            </a:bodyPr>
            <a:lstStyle/>
            <a:p>
              <a:pPr>
                <a:defRPr/>
              </a:pPr>
              <a:r>
                <a:rPr lang="en-US" altLang="zh-CN" sz="4400" kern="0" dirty="0">
                  <a:solidFill>
                    <a:srgbClr val="D9D9D9"/>
                  </a:solidFill>
                  <a:latin typeface="微软雅黑" panose="020B0503020204020204" pitchFamily="34" charset="-122"/>
                  <a:ea typeface="微软雅黑" panose="020B0503020204020204" pitchFamily="34" charset="-122"/>
                  <a:sym typeface="微软雅黑" panose="020B0503020204020204" pitchFamily="34" charset="-122"/>
                </a:rPr>
                <a:t>CONT</a:t>
              </a:r>
              <a:r>
                <a:rPr lang="en-US" altLang="zh-CN" sz="4400"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ENTS</a:t>
              </a:r>
              <a:endParaRPr lang="zh-CN" altLang="en-US" sz="4400" kern="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îṥḷîďé">
            <a:extLst>
              <a:ext uri="{FF2B5EF4-FFF2-40B4-BE49-F238E27FC236}">
                <a16:creationId xmlns:a16="http://schemas.microsoft.com/office/drawing/2014/main" id="{BA25B003-00EC-0BA0-D8FE-232875C0D0A6}"/>
              </a:ext>
            </a:extLst>
          </p:cNvPr>
          <p:cNvSpPr/>
          <p:nvPr/>
        </p:nvSpPr>
        <p:spPr>
          <a:xfrm>
            <a:off x="5019555" y="1037344"/>
            <a:ext cx="5513406" cy="999316"/>
          </a:xfrm>
          <a:prstGeom prst="roundRect">
            <a:avLst>
              <a:gd name="adj" fmla="val 0"/>
            </a:avLst>
          </a:prstGeom>
          <a:solidFill>
            <a:schemeClr val="bg1"/>
          </a:solidFill>
          <a:ln w="12700" cap="rnd">
            <a:noFill/>
            <a:prstDash val="solid"/>
            <a:round/>
            <a:headEnd/>
            <a:tailEnd/>
          </a:ln>
          <a:effectLst>
            <a:outerShdw blurRad="254000" dist="127000" algn="ctr" rotWithShape="0">
              <a:schemeClr val="tx1">
                <a:lumMod val="85000"/>
                <a:lumOff val="1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dirty="0">
              <a:solidFill>
                <a:schemeClr val="bg1"/>
              </a:solidFill>
            </a:endParaRPr>
          </a:p>
        </p:txBody>
      </p:sp>
      <p:sp>
        <p:nvSpPr>
          <p:cNvPr id="3" name="ïśḻïḋè">
            <a:extLst>
              <a:ext uri="{FF2B5EF4-FFF2-40B4-BE49-F238E27FC236}">
                <a16:creationId xmlns:a16="http://schemas.microsoft.com/office/drawing/2014/main" id="{41AADCA2-150E-1F05-7109-1E5CE6FD7C0E}"/>
              </a:ext>
            </a:extLst>
          </p:cNvPr>
          <p:cNvSpPr/>
          <p:nvPr/>
        </p:nvSpPr>
        <p:spPr>
          <a:xfrm>
            <a:off x="4285669" y="1037344"/>
            <a:ext cx="1030277" cy="999316"/>
          </a:xfrm>
          <a:prstGeom prst="rect">
            <a:avLst/>
          </a:prstGeom>
          <a:solidFill>
            <a:schemeClr val="bg1">
              <a:lumMod val="5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1600" b="1" dirty="0">
              <a:solidFill>
                <a:schemeClr val="bg1"/>
              </a:solidFill>
            </a:endParaRPr>
          </a:p>
        </p:txBody>
      </p:sp>
      <p:sp>
        <p:nvSpPr>
          <p:cNvPr id="4" name="íṩ1iḍè">
            <a:extLst>
              <a:ext uri="{FF2B5EF4-FFF2-40B4-BE49-F238E27FC236}">
                <a16:creationId xmlns:a16="http://schemas.microsoft.com/office/drawing/2014/main" id="{28C1AED4-BC08-48DB-55BD-8D49C922FAFD}"/>
              </a:ext>
            </a:extLst>
          </p:cNvPr>
          <p:cNvSpPr/>
          <p:nvPr/>
        </p:nvSpPr>
        <p:spPr>
          <a:xfrm>
            <a:off x="5899586" y="1200966"/>
            <a:ext cx="5131087" cy="595770"/>
          </a:xfrm>
          <a:prstGeom prst="rect">
            <a:avLst/>
          </a:prstGeom>
          <a:ln>
            <a:noFill/>
          </a:ln>
        </p:spPr>
        <p:txBody>
          <a:bodyPr wrap="square" lIns="91440" tIns="45720" rIns="91440" bIns="45720" anchor="ctr" anchorCtr="0">
            <a:noAutofit/>
          </a:bodyPr>
          <a:lstStyle/>
          <a:p>
            <a:pPr>
              <a:lnSpc>
                <a:spcPct val="130000"/>
              </a:lnSpc>
            </a:pPr>
            <a:r>
              <a:rPr kumimoji="1" lang="zh-CN" altLang="en-US"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前庭性偏头痛诊疗现状</a:t>
            </a:r>
            <a:endParaRPr kumimoji="1" lang="en-US" altLang="zh-CN"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íṣḻíḓê">
            <a:extLst>
              <a:ext uri="{FF2B5EF4-FFF2-40B4-BE49-F238E27FC236}">
                <a16:creationId xmlns:a16="http://schemas.microsoft.com/office/drawing/2014/main" id="{C2F5B0A2-6B17-430F-10EA-75951B417966}"/>
              </a:ext>
            </a:extLst>
          </p:cNvPr>
          <p:cNvSpPr txBox="1"/>
          <p:nvPr/>
        </p:nvSpPr>
        <p:spPr>
          <a:xfrm>
            <a:off x="4574221" y="1274796"/>
            <a:ext cx="689030" cy="461665"/>
          </a:xfrm>
          <a:prstGeom prst="rect">
            <a:avLst/>
          </a:prstGeom>
          <a:noFill/>
        </p:spPr>
        <p:txBody>
          <a:bodyPr wrap="square" rtlCol="0" anchor="ctr" anchorCtr="0">
            <a:spAutoFit/>
          </a:bodyPr>
          <a:lstStyle/>
          <a:p>
            <a:r>
              <a:rPr lang="en-US" altLang="zh-CN" sz="2400" b="1">
                <a:solidFill>
                  <a:schemeClr val="bg1"/>
                </a:solidFill>
              </a:rPr>
              <a:t>01</a:t>
            </a:r>
            <a:endParaRPr lang="zh-CN" altLang="en-US" sz="2400" b="1" dirty="0">
              <a:solidFill>
                <a:schemeClr val="bg1"/>
              </a:solidFill>
            </a:endParaRPr>
          </a:p>
        </p:txBody>
      </p:sp>
    </p:spTree>
    <p:extLst>
      <p:ext uri="{BB962C8B-B14F-4D97-AF65-F5344CB8AC3E}">
        <p14:creationId xmlns:p14="http://schemas.microsoft.com/office/powerpoint/2010/main" val="41458923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_OLD_SHAPE_ID" val="2"/>
  <p:tag name="REFSHAPE" val="209656568"/>
</p:tagLst>
</file>

<file path=ppt/tags/tag2.xml><?xml version="1.0" encoding="utf-8"?>
<p:tagLst xmlns:a="http://schemas.openxmlformats.org/drawingml/2006/main" xmlns:r="http://schemas.openxmlformats.org/officeDocument/2006/relationships" xmlns:p="http://schemas.openxmlformats.org/presentationml/2006/main">
  <p:tag name="MH_OLD_SHAPE_ID" val="5"/>
  <p:tag name="REFSHAPE" val="210819960"/>
</p:tagLst>
</file>

<file path=ppt/tags/tag3.xml><?xml version="1.0" encoding="utf-8"?>
<p:tagLst xmlns:a="http://schemas.openxmlformats.org/drawingml/2006/main" xmlns:r="http://schemas.openxmlformats.org/officeDocument/2006/relationships" xmlns:p="http://schemas.openxmlformats.org/presentationml/2006/main">
  <p:tag name="MH" val="20161217101242"/>
  <p:tag name="MH_LIBRARY" val="GRAPHIC"/>
  <p:tag name="MH_ORDER" val="TextBox 35"/>
</p:tagLst>
</file>

<file path=ppt/tags/tag4.xml><?xml version="1.0" encoding="utf-8"?>
<p:tagLst xmlns:a="http://schemas.openxmlformats.org/drawingml/2006/main" xmlns:r="http://schemas.openxmlformats.org/officeDocument/2006/relationships" xmlns:p="http://schemas.openxmlformats.org/presentationml/2006/main">
  <p:tag name="MH" val="20161217101242"/>
  <p:tag name="MH_LIBRARY" val="GRAPHIC"/>
  <p:tag name="MH_ORDER" val="TextBox 35"/>
</p:tagLst>
</file>

<file path=ppt/tags/tag5.xml><?xml version="1.0" encoding="utf-8"?>
<p:tagLst xmlns:a="http://schemas.openxmlformats.org/drawingml/2006/main" xmlns:r="http://schemas.openxmlformats.org/officeDocument/2006/relationships" xmlns:p="http://schemas.openxmlformats.org/presentationml/2006/main">
  <p:tag name="MH" val="20161217101242"/>
  <p:tag name="MH_LIBRARY" val="GRAPHIC"/>
  <p:tag name="MH_ORDER" val="TextBox 35"/>
</p:tagLst>
</file>

<file path=ppt/tags/tag6.xml><?xml version="1.0" encoding="utf-8"?>
<p:tagLst xmlns:a="http://schemas.openxmlformats.org/drawingml/2006/main" xmlns:r="http://schemas.openxmlformats.org/officeDocument/2006/relationships" xmlns:p="http://schemas.openxmlformats.org/presentationml/2006/main">
  <p:tag name="MH" val="20161217101242"/>
  <p:tag name="MH_LIBRARY" val="GRAPHIC"/>
  <p:tag name="MH_ORDER" val="TextBox 35"/>
</p:tagLst>
</file>

<file path=ppt/theme/theme1.xml><?xml version="1.0" encoding="utf-8"?>
<a:theme xmlns:a="http://schemas.openxmlformats.org/drawingml/2006/main" name="Office 主题​​">
  <a:themeElements>
    <a:clrScheme name="自定义 1">
      <a:dk1>
        <a:srgbClr val="000000"/>
      </a:dk1>
      <a:lt1>
        <a:srgbClr val="FFFFFF"/>
      </a:lt1>
      <a:dk2>
        <a:srgbClr val="768395"/>
      </a:dk2>
      <a:lt2>
        <a:srgbClr val="F0F0F0"/>
      </a:lt2>
      <a:accent1>
        <a:srgbClr val="008E3F"/>
      </a:accent1>
      <a:accent2>
        <a:srgbClr val="CBECCE"/>
      </a:accent2>
      <a:accent3>
        <a:srgbClr val="EFF8F3"/>
      </a:accent3>
      <a:accent4>
        <a:srgbClr val="DDF1F8"/>
      </a:accent4>
      <a:accent5>
        <a:srgbClr val="B28753"/>
      </a:accent5>
      <a:accent6>
        <a:srgbClr val="00B050"/>
      </a:accent6>
      <a:hlink>
        <a:srgbClr val="4472C4"/>
      </a:hlink>
      <a:folHlink>
        <a:srgbClr val="BFBFBF"/>
      </a:folHlink>
    </a:clrScheme>
    <a:fontScheme name="自定义 6">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noFill/>
      </a:spPr>
      <a:bodyPr wrap="square">
        <a:spAutoFit/>
      </a:bodyPr>
      <a:lstStyle>
        <a:defPPr marL="285750" indent="-285750" algn="l">
          <a:lnSpc>
            <a:spcPct val="150000"/>
          </a:lnSpc>
          <a:buFont typeface="Arial" panose="020B0604020202020204" pitchFamily="34" charset="0"/>
          <a:buChar char="•"/>
          <a:defRPr/>
        </a:defPPr>
      </a:lstStyle>
    </a:tx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TotalTime>
  <Words>8929</Words>
  <Application>Microsoft Office PowerPoint</Application>
  <PresentationFormat>宽屏</PresentationFormat>
  <Paragraphs>603</Paragraphs>
  <Slides>33</Slides>
  <Notes>33</Notes>
  <HiddenSlides>2</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33</vt:i4>
      </vt:variant>
    </vt:vector>
  </HeadingPairs>
  <TitlesOfParts>
    <vt:vector size="39" baseType="lpstr">
      <vt:lpstr>等线</vt:lpstr>
      <vt:lpstr>Microsoft YaHei</vt:lpstr>
      <vt:lpstr>Microsoft YaHei</vt:lpstr>
      <vt:lpstr>Arial</vt:lpstr>
      <vt:lpstr>Wingdings</vt:lpstr>
      <vt:lpstr>Office 主题​​</vt:lpstr>
      <vt:lpstr>溯源辨异，精准施治 前庭性偏头痛诊疗策略</vt:lpstr>
      <vt:lpstr>PowerPoint 演示文稿</vt:lpstr>
      <vt:lpstr>前庭性偏头痛的定义及发展 </vt:lpstr>
      <vt:lpstr>前庭性偏头痛发病率与人群分布​</vt:lpstr>
      <vt:lpstr>前庭性偏头痛是眩晕第二大常见病因，仅次于BPPV</vt:lpstr>
      <vt:lpstr>前庭性偏头痛是促使患者就诊于头痛门诊的主要病因之一</vt:lpstr>
      <vt:lpstr>前庭性偏头痛并发症表现及其对患者生活的影响​</vt:lpstr>
      <vt:lpstr>前庭性偏头痛诊断率不足，诊疗现状不佳</vt:lpstr>
      <vt:lpstr>PowerPoint 演示文稿</vt:lpstr>
      <vt:lpstr>前庭性偏头痛诊断与鉴别诊断流程图</vt:lpstr>
      <vt:lpstr>前庭性偏头痛临床表现及疾病特征</vt:lpstr>
      <vt:lpstr>前庭性偏头痛常见发作诱因识别</vt:lpstr>
      <vt:lpstr>详尽病史采集是前庭性偏头痛诊断关键 </vt:lpstr>
      <vt:lpstr>前庭性偏头痛的辅助检查</vt:lpstr>
      <vt:lpstr>前庭性偏头痛诊断标准</vt:lpstr>
      <vt:lpstr>PowerPoint 演示文稿</vt:lpstr>
      <vt:lpstr>易与前庭性偏头痛混淆的疾病谱</vt:lpstr>
      <vt:lpstr>与良性阵发性位置性眩晕的鉴别​</vt:lpstr>
      <vt:lpstr>与梅尼埃病的鉴别​</vt:lpstr>
      <vt:lpstr>与前庭阵发症的鉴别​</vt:lpstr>
      <vt:lpstr>与脑干先兆偏头痛的鉴别​</vt:lpstr>
      <vt:lpstr>与后循环缺血的鉴别​</vt:lpstr>
      <vt:lpstr>小结：多种与前庭性偏头痛易混淆疾病，鉴别诊断要点一览</vt:lpstr>
      <vt:lpstr>PowerPoint 演示文稿</vt:lpstr>
      <vt:lpstr>急性期药物治疗目标与原则 </vt:lpstr>
      <vt:lpstr>急性期药物治疗方案推荐 </vt:lpstr>
      <vt:lpstr>预防性治疗概述</vt:lpstr>
      <vt:lpstr>预防性治疗药物选择与推荐 </vt:lpstr>
      <vt:lpstr>非药物治疗策略与生活方式管理 </vt:lpstr>
      <vt:lpstr>病例</vt:lpstr>
      <vt:lpstr>病例</vt:lpstr>
      <vt:lpstr>总结</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Jiawei Wang</dc:creator>
  <cp:lastModifiedBy>Ming Yao</cp:lastModifiedBy>
  <cp:revision>88</cp:revision>
  <dcterms:created xsi:type="dcterms:W3CDTF">2025-05-29T08:53:32Z</dcterms:created>
  <dcterms:modified xsi:type="dcterms:W3CDTF">2025-09-08T06:16:31Z</dcterms:modified>
</cp:coreProperties>
</file>